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Layouts/slideLayout17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09" r:id="rId2"/>
    <p:sldMasterId id="2147483668" r:id="rId3"/>
    <p:sldMasterId id="2147483749" r:id="rId4"/>
    <p:sldMasterId id="2147483769" r:id="rId5"/>
    <p:sldMasterId id="2147483689" r:id="rId6"/>
    <p:sldMasterId id="2147483942" r:id="rId7"/>
  </p:sldMasterIdLst>
  <p:notesMasterIdLst>
    <p:notesMasterId r:id="rId27"/>
  </p:notesMasterIdLst>
  <p:handoutMasterIdLst>
    <p:handoutMasterId r:id="rId28"/>
  </p:handoutMasterIdLst>
  <p:sldIdLst>
    <p:sldId id="502" r:id="rId8"/>
    <p:sldId id="534" r:id="rId9"/>
    <p:sldId id="499" r:id="rId10"/>
    <p:sldId id="540" r:id="rId11"/>
    <p:sldId id="516" r:id="rId12"/>
    <p:sldId id="541" r:id="rId13"/>
    <p:sldId id="508" r:id="rId14"/>
    <p:sldId id="501" r:id="rId15"/>
    <p:sldId id="523" r:id="rId16"/>
    <p:sldId id="505" r:id="rId17"/>
    <p:sldId id="484" r:id="rId18"/>
    <p:sldId id="520" r:id="rId19"/>
    <p:sldId id="543" r:id="rId20"/>
    <p:sldId id="544" r:id="rId21"/>
    <p:sldId id="542" r:id="rId22"/>
    <p:sldId id="538" r:id="rId23"/>
    <p:sldId id="532" r:id="rId24"/>
    <p:sldId id="531" r:id="rId25"/>
    <p:sldId id="518" r:id="rId26"/>
  </p:sldIdLst>
  <p:sldSz cx="1216183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99"/>
    <a:srgbClr val="57885D"/>
    <a:srgbClr val="009F3A"/>
    <a:srgbClr val="4583D1"/>
    <a:srgbClr val="ECECEC"/>
    <a:srgbClr val="FFFFFF"/>
    <a:srgbClr val="BFE094"/>
    <a:srgbClr val="72A2DC"/>
    <a:srgbClr val="5B93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99829" autoAdjust="0"/>
  </p:normalViewPr>
  <p:slideViewPr>
    <p:cSldViewPr snapToGrid="0" snapToObjects="1">
      <p:cViewPr varScale="1">
        <p:scale>
          <a:sx n="73" d="100"/>
          <a:sy n="73" d="100"/>
        </p:scale>
        <p:origin x="-606" y="-102"/>
      </p:cViewPr>
      <p:guideLst>
        <p:guide orient="horz" pos="2167"/>
        <p:guide orient="horz" pos="3229"/>
        <p:guide orient="horz" pos="992"/>
        <p:guide pos="3831"/>
        <p:guide pos="3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showGuides="1">
      <p:cViewPr>
        <p:scale>
          <a:sx n="75" d="100"/>
          <a:sy n="75" d="100"/>
        </p:scale>
        <p:origin x="-2796" y="-31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3F295C-2931-8847-9516-34865F1616ED}" type="datetime1">
              <a:rPr lang="en-US" smtClean="0"/>
              <a:pPr/>
              <a:t>3/30/2015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7E6E25-EFE6-9749-B9A7-44B8B6B33871}" type="slidenum">
              <a:rPr lang="en-US" smtClean="0"/>
              <a:pPr/>
              <a:t>‹#›</a:t>
            </a:fld>
            <a:endParaRPr lang="en-US" dirty="0"/>
          </a:p>
        </p:txBody>
      </p:sp>
    </p:spTree>
    <p:extLst>
      <p:ext uri="{BB962C8B-B14F-4D97-AF65-F5344CB8AC3E}">
        <p14:creationId xmlns:p14="http://schemas.microsoft.com/office/powerpoint/2010/main" xmlns="" val="494070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7A30-794A-5940-B8DE-EA7B2634F3B8}" type="datetime1">
              <a:rPr lang="en-US" smtClean="0"/>
              <a:pPr/>
              <a:t>3/30/2015</a:t>
            </a:fld>
            <a:endParaRPr lang="en-US" dirty="0"/>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E4248-2355-5D45-BB27-FFAA52A79D6C}" type="slidenum">
              <a:rPr lang="en-US" smtClean="0"/>
              <a:pPr/>
              <a:t>‹#›</a:t>
            </a:fld>
            <a:endParaRPr lang="en-US" dirty="0"/>
          </a:p>
        </p:txBody>
      </p:sp>
    </p:spTree>
    <p:extLst>
      <p:ext uri="{BB962C8B-B14F-4D97-AF65-F5344CB8AC3E}">
        <p14:creationId xmlns:p14="http://schemas.microsoft.com/office/powerpoint/2010/main" xmlns="" val="21230344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388938" y="685800"/>
            <a:ext cx="6080125" cy="3429000"/>
          </a:xfrm>
          <a:ln/>
        </p:spPr>
      </p:sp>
      <p:sp>
        <p:nvSpPr>
          <p:cNvPr id="32771" name="Notes Placeholder 1"/>
          <p:cNvSpPr>
            <a:spLocks noGrp="1"/>
          </p:cNvSpPr>
          <p:nvPr/>
        </p:nvSpPr>
        <p:spPr bwMode="auto">
          <a:xfrm>
            <a:off x="857251" y="4426784"/>
            <a:ext cx="5371790" cy="4091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40" tIns="45270" rIns="90540" bIns="45270"/>
          <a:lstStyle/>
          <a:p>
            <a:pPr eaLnBrk="0" hangingPunct="0">
              <a:lnSpc>
                <a:spcPct val="90000"/>
              </a:lnSpc>
              <a:spcBef>
                <a:spcPct val="30000"/>
              </a:spcBef>
            </a:pPr>
            <a:endParaRPr lang="en-US" sz="1300">
              <a:solidFill>
                <a:srgbClr val="4157AD"/>
              </a:solidFill>
              <a:latin typeface="GE Inspira" pitchFamily="34" charset="0"/>
            </a:endParaRPr>
          </a:p>
        </p:txBody>
      </p:sp>
      <p:sp>
        <p:nvSpPr>
          <p:cNvPr id="32772" name="Notes Placeholder 1"/>
          <p:cNvSpPr>
            <a:spLocks noGrp="1"/>
          </p:cNvSpPr>
          <p:nvPr/>
        </p:nvSpPr>
        <p:spPr bwMode="auto">
          <a:xfrm>
            <a:off x="857251" y="4426784"/>
            <a:ext cx="5371790" cy="4091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540" tIns="45270" rIns="90540" bIns="45270"/>
          <a:lstStyle/>
          <a:p>
            <a:pPr eaLnBrk="0" hangingPunct="0">
              <a:lnSpc>
                <a:spcPct val="90000"/>
              </a:lnSpc>
              <a:spcBef>
                <a:spcPct val="30000"/>
              </a:spcBef>
            </a:pPr>
            <a:endParaRPr lang="en-US" sz="1300">
              <a:solidFill>
                <a:srgbClr val="4157AD"/>
              </a:solidFill>
              <a:latin typeface="GE Inspir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xfrm>
            <a:off x="-85725" y="217488"/>
            <a:ext cx="7258050" cy="4094162"/>
          </a:xfrm>
          <a:ln/>
        </p:spPr>
      </p:sp>
      <p:sp>
        <p:nvSpPr>
          <p:cNvPr id="1115139" name="Rectangle 3"/>
          <p:cNvSpPr>
            <a:spLocks noGrp="1" noChangeArrowheads="1"/>
          </p:cNvSpPr>
          <p:nvPr>
            <p:ph type="body" idx="1"/>
          </p:nvPr>
        </p:nvSpPr>
        <p:spPr>
          <a:xfrm>
            <a:off x="857251" y="4426858"/>
            <a:ext cx="5372694" cy="4089703"/>
          </a:xfrm>
        </p:spPr>
        <p:txBody>
          <a:bodyPr/>
          <a:lstStyle/>
          <a:p>
            <a:r>
              <a:rPr lang="fr-FR" dirty="0" smtClean="0"/>
              <a:t>CIS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886200"/>
            <a:ext cx="5486400" cy="4114800"/>
          </a:xfrm>
        </p:spPr>
        <p:txBody>
          <a:bodyPr/>
          <a:lstStyle/>
          <a:p>
            <a:pPr>
              <a:lnSpc>
                <a:spcPct val="95000"/>
              </a:lnSpc>
            </a:pPr>
            <a:r>
              <a:rPr lang="en-US" sz="1000" dirty="0"/>
              <a:t>Now let’s discuss our second pillar, enterprise imaging. In this changing environment, there are more patients entering the system, more complex conditions, more procedures being delivered, all putting pressure on time, workflow and resources. Let’s consider the challenges our customers are facing, for example:</a:t>
            </a:r>
          </a:p>
          <a:p>
            <a:pPr>
              <a:lnSpc>
                <a:spcPct val="95000"/>
              </a:lnSpc>
            </a:pPr>
            <a:r>
              <a:rPr lang="en-US" sz="1000" dirty="0"/>
              <a:t> </a:t>
            </a:r>
          </a:p>
          <a:p>
            <a:pPr marL="114300" lvl="0" indent="-114300">
              <a:lnSpc>
                <a:spcPct val="95000"/>
              </a:lnSpc>
              <a:buFont typeface="Arial" panose="020B0604020202020204" pitchFamily="34" charset="0"/>
              <a:buChar char="•"/>
            </a:pPr>
            <a:r>
              <a:rPr lang="en-US" sz="1000" dirty="0"/>
              <a:t>Worrying about storage and the desire to consume it as a commodity.</a:t>
            </a:r>
          </a:p>
          <a:p>
            <a:pPr marL="114300" lvl="0" indent="-114300">
              <a:lnSpc>
                <a:spcPct val="95000"/>
              </a:lnSpc>
              <a:buFont typeface="Arial" panose="020B0604020202020204" pitchFamily="34" charset="0"/>
              <a:buChar char="•"/>
            </a:pPr>
            <a:r>
              <a:rPr lang="en-US" sz="1000" dirty="0"/>
              <a:t>They are looking for just one viewer to see all their images…</a:t>
            </a:r>
          </a:p>
          <a:p>
            <a:pPr marL="114300" lvl="0" indent="-114300">
              <a:lnSpc>
                <a:spcPct val="95000"/>
              </a:lnSpc>
              <a:buFont typeface="Arial" panose="020B0604020202020204" pitchFamily="34" charset="0"/>
              <a:buChar char="•"/>
            </a:pPr>
            <a:r>
              <a:rPr lang="en-US" sz="1000" dirty="0"/>
              <a:t>…and need enhanced diagnostic tools through that single viewer.</a:t>
            </a:r>
          </a:p>
          <a:p>
            <a:pPr marL="114300" lvl="0" indent="-114300">
              <a:lnSpc>
                <a:spcPct val="95000"/>
              </a:lnSpc>
              <a:buFont typeface="Arial" panose="020B0604020202020204" pitchFamily="34" charset="0"/>
              <a:buChar char="•"/>
            </a:pPr>
            <a:r>
              <a:rPr lang="en-US" sz="1000" dirty="0"/>
              <a:t>Be able to share images with providers across networks—and eliminate CDs!</a:t>
            </a:r>
          </a:p>
          <a:p>
            <a:pPr marL="114300" lvl="0" indent="-114300">
              <a:lnSpc>
                <a:spcPct val="95000"/>
              </a:lnSpc>
              <a:buFont typeface="Arial" panose="020B0604020202020204" pitchFamily="34" charset="0"/>
              <a:buChar char="•"/>
            </a:pPr>
            <a:r>
              <a:rPr lang="en-US" sz="1000" dirty="0"/>
              <a:t>And also connect care teams to enhance diagnostic speed and accuracy.</a:t>
            </a:r>
          </a:p>
          <a:p>
            <a:pPr>
              <a:lnSpc>
                <a:spcPct val="95000"/>
              </a:lnSpc>
            </a:pPr>
            <a:r>
              <a:rPr lang="en-US" sz="1000" dirty="0"/>
              <a:t> </a:t>
            </a:r>
          </a:p>
          <a:p>
            <a:pPr>
              <a:lnSpc>
                <a:spcPct val="95000"/>
              </a:lnSpc>
            </a:pPr>
            <a:r>
              <a:rPr lang="en-US" sz="1000" dirty="0"/>
              <a:t>To adapt to the changing landscape, we need to drive toward integrated, outcomes-based care. Our enterprise imaging solutions – in image management, visualization, archiving, collaboration and case exchange enable imaging consolidation, workflow optimization and clinical collaboration – can reduce cost to store and archive images by up to 20%</a:t>
            </a:r>
            <a:r>
              <a:rPr lang="en-US" sz="1000" baseline="30000" dirty="0"/>
              <a:t>1</a:t>
            </a:r>
            <a:r>
              <a:rPr lang="en-US" sz="1000" dirty="0"/>
              <a:t>; can save up to 19% of radiologist’s time, yielding $60K per radiologist per year with a single visualization solution.</a:t>
            </a:r>
            <a:r>
              <a:rPr lang="en-US" sz="1000" baseline="30000" dirty="0"/>
              <a:t>2 </a:t>
            </a:r>
          </a:p>
          <a:p>
            <a:pPr>
              <a:lnSpc>
                <a:spcPct val="95000"/>
              </a:lnSpc>
            </a:pPr>
            <a:endParaRPr lang="en-US" sz="1000" baseline="30000" dirty="0"/>
          </a:p>
          <a:p>
            <a:pPr marL="0" marR="0" indent="0" algn="l" defTabSz="457200" rtl="0" eaLnBrk="1" fontAlgn="auto" latinLnBrk="0" hangingPunct="1">
              <a:lnSpc>
                <a:spcPct val="95000"/>
              </a:lnSpc>
              <a:spcBef>
                <a:spcPts val="0"/>
              </a:spcBef>
              <a:spcAft>
                <a:spcPts val="0"/>
              </a:spcAft>
              <a:buClrTx/>
              <a:buSzTx/>
              <a:buFontTx/>
              <a:buNone/>
              <a:tabLst/>
              <a:defRPr/>
            </a:pPr>
            <a:r>
              <a:rPr lang="en-US" sz="1000" dirty="0"/>
              <a:t>They also help increase diagnostic confidence by up to 10% by providing enhanced collaboration among care teams – and also help improve collaboration and strengthen referral networks by providing ease of access and information </a:t>
            </a:r>
            <a:r>
              <a:rPr lang="en-US" sz="1000" dirty="0" smtClean="0"/>
              <a:t>sharing.</a:t>
            </a:r>
            <a:r>
              <a:rPr lang="en-US" sz="1000" baseline="30000" dirty="0" smtClean="0"/>
              <a:t>3  </a:t>
            </a:r>
            <a:r>
              <a:rPr lang="en-US" sz="1000" kern="1200" dirty="0" smtClean="0">
                <a:solidFill>
                  <a:schemeClr val="tx1"/>
                </a:solidFill>
                <a:effectLst/>
                <a:latin typeface="+mn-lt"/>
                <a:ea typeface="+mn-ea"/>
                <a:cs typeface="+mn-cs"/>
              </a:rPr>
              <a:t>We have solutions that can help our customers save up to 80% of costs associated with CD distribution</a:t>
            </a:r>
            <a:r>
              <a:rPr lang="en-US" sz="1000" kern="1200" baseline="30000" dirty="0" smtClean="0">
                <a:solidFill>
                  <a:schemeClr val="tx1"/>
                </a:solidFill>
                <a:effectLst/>
                <a:latin typeface="+mn-lt"/>
                <a:ea typeface="+mn-ea"/>
                <a:cs typeface="+mn-cs"/>
              </a:rPr>
              <a:t>4</a:t>
            </a:r>
            <a:r>
              <a:rPr lang="en-US" sz="1000" kern="1200" dirty="0" smtClean="0">
                <a:solidFill>
                  <a:schemeClr val="tx1"/>
                </a:solidFill>
                <a:effectLst/>
                <a:latin typeface="+mn-lt"/>
                <a:ea typeface="+mn-ea"/>
                <a:cs typeface="+mn-cs"/>
              </a:rPr>
              <a:t> and help them</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connect in less than five minutes, so they can begin collaborating.</a:t>
            </a:r>
            <a:r>
              <a:rPr lang="en-US" sz="1000" kern="1200" baseline="30000" dirty="0" smtClean="0">
                <a:solidFill>
                  <a:schemeClr val="tx1"/>
                </a:solidFill>
                <a:effectLst/>
                <a:latin typeface="+mn-lt"/>
                <a:ea typeface="+mn-ea"/>
                <a:cs typeface="+mn-cs"/>
              </a:rPr>
              <a:t>5</a:t>
            </a:r>
          </a:p>
          <a:p>
            <a:pPr>
              <a:lnSpc>
                <a:spcPct val="95000"/>
              </a:lnSpc>
            </a:pPr>
            <a:endParaRPr lang="en-US" sz="1000" dirty="0"/>
          </a:p>
          <a:p>
            <a:pPr>
              <a:lnSpc>
                <a:spcPct val="95000"/>
              </a:lnSpc>
            </a:pPr>
            <a:r>
              <a:rPr lang="en-US" sz="1000" dirty="0"/>
              <a:t> </a:t>
            </a:r>
          </a:p>
          <a:p>
            <a:pPr>
              <a:lnSpc>
                <a:spcPct val="95000"/>
              </a:lnSpc>
            </a:pPr>
            <a:r>
              <a:rPr lang="en-US" sz="1000" baseline="30000" dirty="0"/>
              <a:t>1</a:t>
            </a:r>
            <a:r>
              <a:rPr lang="en-US" sz="1000" i="1" dirty="0"/>
              <a:t>- We Calculate a 74% Reduction, But It’s Hard To Compare Apples To Apples</a:t>
            </a:r>
            <a:r>
              <a:rPr lang="en-US" sz="1000" dirty="0"/>
              <a:t> by Andrew </a:t>
            </a:r>
            <a:r>
              <a:rPr lang="en-US" sz="1000" dirty="0" err="1"/>
              <a:t>Reichman</a:t>
            </a:r>
            <a:r>
              <a:rPr lang="en-US" sz="1000" dirty="0"/>
              <a:t>, August 25, 2011</a:t>
            </a:r>
          </a:p>
          <a:p>
            <a:pPr>
              <a:lnSpc>
                <a:spcPct val="95000"/>
              </a:lnSpc>
            </a:pPr>
            <a:r>
              <a:rPr lang="en-US" sz="1000" baseline="30000" dirty="0"/>
              <a:t>2</a:t>
            </a:r>
            <a:r>
              <a:rPr lang="en-US" sz="1000" dirty="0"/>
              <a:t> - Radiologists’ Burden of Inefficiency Using Conventional Imaging Workstations, Dr. Bruce Hillman and Dr. </a:t>
            </a:r>
            <a:r>
              <a:rPr lang="en-US" sz="1000" dirty="0" err="1"/>
              <a:t>Bhavik</a:t>
            </a:r>
            <a:r>
              <a:rPr lang="en-US" sz="1000" dirty="0"/>
              <a:t> </a:t>
            </a:r>
            <a:r>
              <a:rPr lang="en-US" sz="1000" dirty="0" err="1"/>
              <a:t>Pandya</a:t>
            </a:r>
            <a:r>
              <a:rPr lang="en-US" sz="1000" dirty="0"/>
              <a:t>, Journal of the American College of Radiology. November 2013.</a:t>
            </a:r>
          </a:p>
          <a:p>
            <a:pPr>
              <a:lnSpc>
                <a:spcPct val="95000"/>
              </a:lnSpc>
            </a:pPr>
            <a:endParaRPr lang="en-US" sz="1000" baseline="30000" dirty="0"/>
          </a:p>
          <a:p>
            <a:pPr>
              <a:lnSpc>
                <a:spcPct val="95000"/>
              </a:lnSpc>
            </a:pPr>
            <a:r>
              <a:rPr lang="en-US" sz="1000" baseline="30000" dirty="0"/>
              <a:t>3- Multidisciplinary Team Redesigns Care Processes and Systems, Leading to Significantly Improved Performance on Core Measures in Four Clinical Areas, Phyllis Justus, RN, MSN, NE-BC Director of Nursing, professional Practice; Carolinas Medical Center-University; Rose </a:t>
            </a:r>
            <a:r>
              <a:rPr lang="en-US" sz="1000" baseline="30000" dirty="0" err="1"/>
              <a:t>Brandau</a:t>
            </a:r>
            <a:r>
              <a:rPr lang="en-US" sz="1000" baseline="30000" dirty="0"/>
              <a:t>, RN, MSN Vice President/Chief Nurse Executive Carolinas Medical Center-University</a:t>
            </a:r>
          </a:p>
          <a:p>
            <a:pPr>
              <a:lnSpc>
                <a:spcPct val="95000"/>
              </a:lnSpc>
            </a:pPr>
            <a:r>
              <a:rPr lang="en-US" sz="1000" u="sng" baseline="30000" dirty="0" smtClean="0"/>
              <a:t>4- </a:t>
            </a:r>
            <a:r>
              <a:rPr lang="en-US" sz="1000" dirty="0" smtClean="0">
                <a:solidFill>
                  <a:schemeClr val="tx1"/>
                </a:solidFill>
              </a:rPr>
              <a:t>RSNA</a:t>
            </a:r>
            <a:r>
              <a:rPr lang="en-US" sz="1000" baseline="0" dirty="0" smtClean="0">
                <a:solidFill>
                  <a:schemeClr val="tx1"/>
                </a:solidFill>
              </a:rPr>
              <a:t> Image Share impact study, </a:t>
            </a:r>
            <a:r>
              <a:rPr lang="en-US" sz="1000" dirty="0" smtClean="0"/>
              <a:t>Modern </a:t>
            </a:r>
            <a:r>
              <a:rPr lang="en-US" sz="1000" dirty="0"/>
              <a:t>Healthcare </a:t>
            </a:r>
          </a:p>
          <a:p>
            <a:pPr>
              <a:lnSpc>
                <a:spcPct val="95000"/>
              </a:lnSpc>
            </a:pPr>
            <a:r>
              <a:rPr lang="en-US" sz="1000" baseline="30000" dirty="0"/>
              <a:t>5</a:t>
            </a:r>
            <a:r>
              <a:rPr lang="en-US" sz="1000" dirty="0"/>
              <a:t> - Timed internally; new account registration process takes 4-5 minutes.</a:t>
            </a:r>
          </a:p>
          <a:p>
            <a:pPr>
              <a:lnSpc>
                <a:spcPct val="95000"/>
              </a:lnSpc>
            </a:pPr>
            <a:endParaRPr lang="en-US" sz="1000" dirty="0">
              <a:solidFill>
                <a:srgbClr val="4157AD"/>
              </a:solidFill>
              <a:latin typeface="GE Inspira Pitch" pitchFamily="34" charset="0"/>
            </a:endParaRPr>
          </a:p>
        </p:txBody>
      </p:sp>
      <p:sp>
        <p:nvSpPr>
          <p:cNvPr id="4" name="Slide Number Placeholder 3"/>
          <p:cNvSpPr>
            <a:spLocks noGrp="1"/>
          </p:cNvSpPr>
          <p:nvPr>
            <p:ph type="sldNum" sz="quarter" idx="10"/>
          </p:nvPr>
        </p:nvSpPr>
        <p:spPr/>
        <p:txBody>
          <a:bodyPr/>
          <a:lstStyle/>
          <a:p>
            <a:fld id="{8C9E4248-2355-5D45-BB27-FFAA52A79D6C}" type="slidenum">
              <a:rPr lang="en-US" smtClean="0"/>
              <a:pPr/>
              <a:t>16</a:t>
            </a:fld>
            <a:endParaRPr lang="en-US" dirty="0"/>
          </a:p>
        </p:txBody>
      </p:sp>
      <p:sp>
        <p:nvSpPr>
          <p:cNvPr id="7" name="Slide Image Placeholder 6"/>
          <p:cNvSpPr>
            <a:spLocks noGrp="1" noRot="1" noChangeAspect="1"/>
          </p:cNvSpPr>
          <p:nvPr>
            <p:ph type="sldImg"/>
          </p:nvPr>
        </p:nvSpPr>
        <p:spPr>
          <a:xfrm>
            <a:off x="388938" y="257175"/>
            <a:ext cx="6080125" cy="3429000"/>
          </a:xfrm>
        </p:spPr>
      </p:sp>
    </p:spTree>
    <p:extLst>
      <p:ext uri="{BB962C8B-B14F-4D97-AF65-F5344CB8AC3E}">
        <p14:creationId xmlns:p14="http://schemas.microsoft.com/office/powerpoint/2010/main" xmlns="" val="54554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When we talk about driving outcomes for our customers, we understand the key ingredients needed to deliver success. The company that brings together software and analytics, workflow and domain expertise, and strong partner ecosystem with a focus on outcomes will be the leader in improving the way healthcare is delivered globally.</a:t>
            </a:r>
          </a:p>
          <a:p>
            <a:endParaRPr lang="en-US" dirty="0"/>
          </a:p>
        </p:txBody>
      </p:sp>
      <p:sp>
        <p:nvSpPr>
          <p:cNvPr id="5" name="Slide Image Placeholder 4"/>
          <p:cNvSpPr>
            <a:spLocks noGrp="1" noRot="1" noChangeAspect="1"/>
          </p:cNvSpPr>
          <p:nvPr>
            <p:ph type="sldImg"/>
          </p:nvPr>
        </p:nvSpPr>
        <p:spPr>
          <a:xfrm>
            <a:off x="388938" y="685800"/>
            <a:ext cx="6080125" cy="3429000"/>
          </a:xfrm>
        </p:spPr>
      </p:sp>
    </p:spTree>
    <p:extLst>
      <p:ext uri="{BB962C8B-B14F-4D97-AF65-F5344CB8AC3E}">
        <p14:creationId xmlns:p14="http://schemas.microsoft.com/office/powerpoint/2010/main" xmlns="" val="299398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79446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9777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xmlns="" val="362154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981" y="217714"/>
            <a:ext cx="6447234" cy="4094238"/>
          </a:xfrm>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xmlns="" val="414749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4" name="Footer Placeholder 13"/>
          <p:cNvSpPr>
            <a:spLocks noGrp="1"/>
          </p:cNvSpPr>
          <p:nvPr>
            <p:ph type="ftr" sz="quarter" idx="11"/>
          </p:nvPr>
        </p:nvSpPr>
        <p:spPr/>
        <p:txBody>
          <a:bodyPr/>
          <a:lstStyle/>
          <a:p>
            <a:r>
              <a:rPr lang="en-US" dirty="0" smtClean="0"/>
              <a:t>See tutorial regarding confidentiality disclosures.</a:t>
            </a:r>
            <a:endParaRPr lang="en-US" dirty="0"/>
          </a:p>
        </p:txBody>
      </p:sp>
      <p:grpSp>
        <p:nvGrpSpPr>
          <p:cNvPr id="4" name="Group 3"/>
          <p:cNvGrpSpPr/>
          <p:nvPr userDrawn="1"/>
        </p:nvGrpSpPr>
        <p:grpSpPr>
          <a:xfrm>
            <a:off x="11" y="-25399"/>
            <a:ext cx="12180933" cy="3249084"/>
            <a:chOff x="-1" y="-25399"/>
            <a:chExt cx="12180933" cy="3249084"/>
          </a:xfrm>
        </p:grpSpPr>
        <p:pic>
          <p:nvPicPr>
            <p:cNvPr id="11" name="Picture 10" descr="GE_motion_pattern_New_RGB_4.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1" y="-25399"/>
              <a:ext cx="12180933" cy="3249084"/>
            </a:xfrm>
            <a:prstGeom prst="rect">
              <a:avLst/>
            </a:prstGeom>
          </p:spPr>
        </p:pic>
        <p:pic>
          <p:nvPicPr>
            <p:cNvPr id="13" name="Picture 12" descr="Monogram_orange_sm.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9104455" y="837021"/>
              <a:ext cx="2386664" cy="2386664"/>
            </a:xfrm>
            <a:prstGeom prst="rect">
              <a:avLst/>
            </a:prstGeom>
          </p:spPr>
        </p:pic>
      </p:grpSp>
    </p:spTree>
    <p:extLst>
      <p:ext uri="{BB962C8B-B14F-4D97-AF65-F5344CB8AC3E}">
        <p14:creationId xmlns:p14="http://schemas.microsoft.com/office/powerpoint/2010/main" xmlns="" val="706646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bwMode="gray">
          <a:xfrm>
            <a:off x="8014651" y="3968496"/>
            <a:ext cx="4147187" cy="2075688"/>
          </a:xfrm>
          <a:solidFill>
            <a:schemeClr val="accent5"/>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3" name="Date Placeholder 2"/>
          <p:cNvSpPr>
            <a:spLocks noGrp="1"/>
          </p:cNvSpPr>
          <p:nvPr>
            <p:ph type="dt" sz="half" idx="18"/>
          </p:nvPr>
        </p:nvSpPr>
        <p:spPr bwMode="gray"/>
        <p:txBody>
          <a:bodyPr/>
          <a:lstStyle/>
          <a:p>
            <a:r>
              <a:rPr lang="en-US" dirty="0" smtClean="0"/>
              <a:t>Title or Job Number | XX Month 201X</a:t>
            </a:r>
            <a:endParaRPr lang="en-US" dirty="0"/>
          </a:p>
        </p:txBody>
      </p:sp>
      <p:sp>
        <p:nvSpPr>
          <p:cNvPr id="4" name="Footer Placeholder 3"/>
          <p:cNvSpPr>
            <a:spLocks noGrp="1"/>
          </p:cNvSpPr>
          <p:nvPr>
            <p:ph type="ftr" sz="quarter" idx="19"/>
          </p:nvPr>
        </p:nvSpPr>
        <p:spPr bwMode="gray"/>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296962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51292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623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lIns="0"/>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955752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221570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7" name="Text Placeholder 9"/>
          <p:cNvSpPr>
            <a:spLocks noGrp="1"/>
          </p:cNvSpPr>
          <p:nvPr>
            <p:ph type="body" sz="quarter" idx="17" hasCustomPrompt="1"/>
          </p:nvPr>
        </p:nvSpPr>
        <p:spPr bwMode="gray">
          <a:xfrm>
            <a:off x="8014651" y="3968496"/>
            <a:ext cx="4147187" cy="2075688"/>
          </a:xfrm>
          <a:solidFill>
            <a:srgbClr val="826DAF"/>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bwMode="gray">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8" name="Footer Placeholder 6"/>
          <p:cNvSpPr>
            <a:spLocks noGrp="1"/>
          </p:cNvSpPr>
          <p:nvPr>
            <p:ph type="ftr" sz="quarter" idx="3"/>
          </p:nvPr>
        </p:nvSpPr>
        <p:spPr bwMode="gray">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5782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222283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865849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11869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12233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062432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3" name="Date Placeholder 2"/>
          <p:cNvSpPr>
            <a:spLocks noGrp="1"/>
          </p:cNvSpPr>
          <p:nvPr>
            <p:ph type="dt" sz="half" idx="10"/>
          </p:nvPr>
        </p:nvSpPr>
        <p:spPr>
          <a:xfrm>
            <a:off x="7543786" y="6368728"/>
            <a:ext cx="3733684" cy="182880"/>
          </a:xfrm>
        </p:spPr>
        <p:txBody>
          <a:bodyPr/>
          <a:lstStyle/>
          <a:p>
            <a:r>
              <a:rPr lang="en-US" dirty="0" smtClean="0"/>
              <a:t>HCIT | April 2013</a:t>
            </a:r>
            <a:endParaRPr lang="en-US" dirty="0"/>
          </a:p>
        </p:txBody>
      </p:sp>
    </p:spTree>
    <p:extLst>
      <p:ext uri="{BB962C8B-B14F-4D97-AF65-F5344CB8AC3E}">
        <p14:creationId xmlns:p14="http://schemas.microsoft.com/office/powerpoint/2010/main" xmlns="" val="1116956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98877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106638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149356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721157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bg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947294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8781" y="2525713"/>
            <a:ext cx="1824276" cy="1828800"/>
          </a:xfrm>
          <a:prstGeom prst="rect">
            <a:avLst/>
          </a:prstGeom>
        </p:spPr>
      </p:pic>
    </p:spTree>
    <p:extLst>
      <p:ext uri="{BB962C8B-B14F-4D97-AF65-F5344CB8AC3E}">
        <p14:creationId xmlns:p14="http://schemas.microsoft.com/office/powerpoint/2010/main" xmlns="" val="286409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2086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207388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135867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Tree>
    <p:extLst>
      <p:ext uri="{BB962C8B-B14F-4D97-AF65-F5344CB8AC3E}">
        <p14:creationId xmlns:p14="http://schemas.microsoft.com/office/powerpoint/2010/main" xmlns="" val="333735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6" name="Date Placeholder 2"/>
          <p:cNvSpPr>
            <a:spLocks noGrp="1"/>
          </p:cNvSpPr>
          <p:nvPr>
            <p:ph type="dt" sz="half" idx="11"/>
          </p:nvPr>
        </p:nvSpPr>
        <p:spPr>
          <a:xfrm>
            <a:off x="7543786" y="6368728"/>
            <a:ext cx="3733684" cy="182880"/>
          </a:xfrm>
        </p:spPr>
        <p:txBody>
          <a:bodyPr/>
          <a:lstStyle/>
          <a:p>
            <a:r>
              <a:rPr lang="en-US" dirty="0" smtClean="0"/>
              <a:t>HCIT | April 2013</a:t>
            </a:r>
            <a:endParaRPr lang="en-US" dirty="0"/>
          </a:p>
        </p:txBody>
      </p:sp>
    </p:spTree>
    <p:extLst>
      <p:ext uri="{BB962C8B-B14F-4D97-AF65-F5344CB8AC3E}">
        <p14:creationId xmlns:p14="http://schemas.microsoft.com/office/powerpoint/2010/main" xmlns="" val="2081315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417643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82017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70980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823478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descr="GE_motion_pattern_New_RGB_1.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11" y="18"/>
            <a:ext cx="11690667" cy="3424237"/>
          </a:xfrm>
          <a:prstGeom prst="rect">
            <a:avLst/>
          </a:prstGeom>
        </p:spPr>
      </p:pic>
      <p:pic>
        <p:nvPicPr>
          <p:cNvPr id="15" name="Picture 14" descr="Monogram_red_sm.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8758990" y="1022684"/>
            <a:ext cx="2406316" cy="2406316"/>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157121" y="6355080"/>
            <a:ext cx="500818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01822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grpSp>
        <p:nvGrpSpPr>
          <p:cNvPr id="8" name="Group 7"/>
          <p:cNvGrpSpPr/>
          <p:nvPr userDrawn="1"/>
        </p:nvGrpSpPr>
        <p:grpSpPr>
          <a:xfrm>
            <a:off x="340596" y="950976"/>
            <a:ext cx="1853966" cy="5907024"/>
            <a:chOff x="340594" y="950976"/>
            <a:chExt cx="1853966" cy="5907024"/>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xmlns="" val="0"/>
                </a:ext>
              </a:extLst>
            </a:blip>
            <a:srcRect b="27109"/>
            <a:stretch/>
          </p:blipFill>
          <p:spPr>
            <a:xfrm>
              <a:off x="340594" y="2146169"/>
              <a:ext cx="1846927" cy="4711831"/>
            </a:xfrm>
            <a:prstGeom prst="rect">
              <a:avLst/>
            </a:prstGeom>
          </p:spPr>
        </p:pic>
        <p:pic>
          <p:nvPicPr>
            <p:cNvPr id="13" name="Picture 12" descr="Monogram_red_sm.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65760" y="950976"/>
              <a:ext cx="1828800" cy="1828800"/>
            </a:xfrm>
            <a:prstGeom prst="rect">
              <a:avLst/>
            </a:prstGeom>
          </p:spPr>
        </p:pic>
      </p:grpSp>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4"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42578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11"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9394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xmlns="" val="3667276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2215803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106437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8" name="Date Placeholder 2"/>
          <p:cNvSpPr>
            <a:spLocks noGrp="1"/>
          </p:cNvSpPr>
          <p:nvPr>
            <p:ph type="dt" sz="half" idx="12"/>
          </p:nvPr>
        </p:nvSpPr>
        <p:spPr>
          <a:xfrm>
            <a:off x="7543786" y="6368728"/>
            <a:ext cx="3733684" cy="182880"/>
          </a:xfrm>
        </p:spPr>
        <p:txBody>
          <a:bodyPr/>
          <a:lstStyle/>
          <a:p>
            <a:r>
              <a:rPr lang="en-US" dirty="0" smtClean="0"/>
              <a:t>HCIT | April 2013</a:t>
            </a:r>
            <a:endParaRPr lang="en-US" dirty="0"/>
          </a:p>
        </p:txBody>
      </p:sp>
    </p:spTree>
    <p:extLst>
      <p:ext uri="{BB962C8B-B14F-4D97-AF65-F5344CB8AC3E}">
        <p14:creationId xmlns:p14="http://schemas.microsoft.com/office/powerpoint/2010/main" xmlns="" val="183782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09488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lIns="0"/>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69495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850647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bwMode="gray">
          <a:xfrm>
            <a:off x="8014651" y="3968496"/>
            <a:ext cx="4147187" cy="2075688"/>
          </a:xfrm>
          <a:solidFill>
            <a:srgbClr val="E04E5D"/>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bwMode="gray">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8" name="Footer Placeholder 6"/>
          <p:cNvSpPr>
            <a:spLocks noGrp="1"/>
          </p:cNvSpPr>
          <p:nvPr>
            <p:ph type="ftr" sz="quarter" idx="3"/>
          </p:nvPr>
        </p:nvSpPr>
        <p:spPr bwMode="gray">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519615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101310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456520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251998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737965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58739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885920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7" name="Date Placeholder 2"/>
          <p:cNvSpPr>
            <a:spLocks noGrp="1"/>
          </p:cNvSpPr>
          <p:nvPr>
            <p:ph type="dt" sz="half" idx="12"/>
          </p:nvPr>
        </p:nvSpPr>
        <p:spPr>
          <a:xfrm>
            <a:off x="7543786" y="6368728"/>
            <a:ext cx="3733684" cy="182880"/>
          </a:xfrm>
        </p:spPr>
        <p:txBody>
          <a:bodyPr/>
          <a:lstStyle/>
          <a:p>
            <a:r>
              <a:rPr lang="en-US" dirty="0" smtClean="0"/>
              <a:t>HCIT | April 2013</a:t>
            </a:r>
            <a:endParaRPr lang="en-US" dirty="0"/>
          </a:p>
        </p:txBody>
      </p:sp>
    </p:spTree>
    <p:extLst>
      <p:ext uri="{BB962C8B-B14F-4D97-AF65-F5344CB8AC3E}">
        <p14:creationId xmlns:p14="http://schemas.microsoft.com/office/powerpoint/2010/main" xmlns="" val="1405130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64496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056945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499704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3965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8781" y="2525713"/>
            <a:ext cx="1824276" cy="1828800"/>
          </a:xfrm>
          <a:prstGeom prst="rect">
            <a:avLst/>
          </a:prstGeom>
        </p:spPr>
      </p:pic>
    </p:spTree>
    <p:extLst>
      <p:ext uri="{BB962C8B-B14F-4D97-AF65-F5344CB8AC3E}">
        <p14:creationId xmlns:p14="http://schemas.microsoft.com/office/powerpoint/2010/main" xmlns="" val="286409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2086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207388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135867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Tree>
    <p:extLst>
      <p:ext uri="{BB962C8B-B14F-4D97-AF65-F5344CB8AC3E}">
        <p14:creationId xmlns:p14="http://schemas.microsoft.com/office/powerpoint/2010/main" xmlns="" val="333735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417643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2"/>
          <p:cNvSpPr>
            <a:spLocks noGrp="1"/>
          </p:cNvSpPr>
          <p:nvPr>
            <p:ph type="dt" sz="half" idx="10"/>
          </p:nvPr>
        </p:nvSpPr>
        <p:spPr>
          <a:xfrm>
            <a:off x="7543786" y="6368728"/>
            <a:ext cx="3733684" cy="182880"/>
          </a:xfrm>
        </p:spPr>
        <p:txBody>
          <a:bodyPr/>
          <a:lstStyle/>
          <a:p>
            <a:r>
              <a:rPr lang="en-US" dirty="0" smtClean="0"/>
              <a:t>HCIT | April 2013</a:t>
            </a:r>
            <a:endParaRPr lang="en-US" dirty="0"/>
          </a:p>
        </p:txBody>
      </p:sp>
    </p:spTree>
    <p:extLst>
      <p:ext uri="{BB962C8B-B14F-4D97-AF65-F5344CB8AC3E}">
        <p14:creationId xmlns:p14="http://schemas.microsoft.com/office/powerpoint/2010/main" xmlns="" val="3544695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82017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70980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823478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1" name="Group 10"/>
          <p:cNvGrpSpPr/>
          <p:nvPr userDrawn="1"/>
        </p:nvGrpSpPr>
        <p:grpSpPr>
          <a:xfrm>
            <a:off x="0" y="4"/>
            <a:ext cx="12161838" cy="4066117"/>
            <a:chOff x="0" y="0"/>
            <a:chExt cx="12161838" cy="4066117"/>
          </a:xfrm>
        </p:grpSpPr>
        <p:pic>
          <p:nvPicPr>
            <p:cNvPr id="14" name="Picture 15" descr="GE_motion_pattern_New_RGB_6.png"/>
            <p:cNvPicPr>
              <a:picLocks/>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flipV="1">
              <a:off x="0" y="0"/>
              <a:ext cx="12161838" cy="4066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Monogram_gray_sm.png"/>
            <p:cNvPicPr>
              <a:picLocks/>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34180" y="1092200"/>
              <a:ext cx="2432368"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5"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36325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3" name="Picture 12" descr="GE_motion_pattern_RGB_Gray_Artboard 3a.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9830819" y="950384"/>
            <a:ext cx="1824276" cy="590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4"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056695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11"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4256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xmlns="" val="2760302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1769300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041813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544506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6"/>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410382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lIns="0"/>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1324126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080695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bwMode="gray">
          <a:xfrm>
            <a:off x="8014651" y="3968496"/>
            <a:ext cx="4147187" cy="2075688"/>
          </a:xfrm>
          <a:solidFill>
            <a:schemeClr val="tx2">
              <a:lumMod val="60000"/>
              <a:lumOff val="40000"/>
            </a:schemeClr>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bwMode="gray">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8" name="Footer Placeholder 6"/>
          <p:cNvSpPr>
            <a:spLocks noGrp="1"/>
          </p:cNvSpPr>
          <p:nvPr>
            <p:ph type="ftr" sz="quarter" idx="3"/>
          </p:nvPr>
        </p:nvSpPr>
        <p:spPr bwMode="gray">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93983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486772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0647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597509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solidFill>
                  <a:schemeClr val="tx2"/>
                </a:solidFill>
              </a:defRPr>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543216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5"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04755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733120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80734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6"/>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872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304308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44910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30520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 name="Picture 2"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8781" y="2525713"/>
            <a:ext cx="1824276" cy="1828800"/>
          </a:xfrm>
          <a:prstGeom prst="rect">
            <a:avLst/>
          </a:prstGeom>
        </p:spPr>
      </p:pic>
    </p:spTree>
    <p:extLst>
      <p:ext uri="{BB962C8B-B14F-4D97-AF65-F5344CB8AC3E}">
        <p14:creationId xmlns:p14="http://schemas.microsoft.com/office/powerpoint/2010/main" xmlns="" val="286409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2086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207388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135867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Tree>
    <p:extLst>
      <p:ext uri="{BB962C8B-B14F-4D97-AF65-F5344CB8AC3E}">
        <p14:creationId xmlns:p14="http://schemas.microsoft.com/office/powerpoint/2010/main" xmlns="" val="333735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417643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82017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2" name="Date Placeholder 1"/>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887964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70980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823478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pic>
        <p:nvPicPr>
          <p:cNvPr id="1041" name="Picture 17"/>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9438093" y="6287494"/>
            <a:ext cx="2217003" cy="464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0615" name="Rectangle 7"/>
          <p:cNvSpPr>
            <a:spLocks noGrp="1" noChangeArrowheads="1"/>
          </p:cNvSpPr>
          <p:nvPr>
            <p:ph type="ctrTitle" sz="quarter" hasCustomPrompt="1"/>
          </p:nvPr>
        </p:nvSpPr>
        <p:spPr>
          <a:xfrm>
            <a:off x="684105" y="1752271"/>
            <a:ext cx="9170026"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7550488" y="3387474"/>
            <a:ext cx="2483041" cy="898708"/>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2477037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 for Insert Image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pic>
        <p:nvPicPr>
          <p:cNvPr id="1026" name="Picture 2"/>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0" y="6040456"/>
            <a:ext cx="12161838" cy="81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userDrawn="1"/>
        </p:nvSpPr>
        <p:spPr>
          <a:xfrm>
            <a:off x="7119755" y="2638429"/>
            <a:ext cx="3205151" cy="2409825"/>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4" name="Picture Placeholder 3"/>
          <p:cNvSpPr>
            <a:spLocks noGrp="1"/>
          </p:cNvSpPr>
          <p:nvPr>
            <p:ph type="pic" sz="quarter" idx="10"/>
          </p:nvPr>
        </p:nvSpPr>
        <p:spPr>
          <a:xfrm>
            <a:off x="-873922" y="2638443"/>
            <a:ext cx="3230291" cy="989651"/>
          </a:xfrm>
          <a:prstGeom prst="ellipse">
            <a:avLst/>
          </a:prstGeom>
        </p:spPr>
        <p:txBody>
          <a:bodyPr/>
          <a:lstStyle/>
          <a:p>
            <a:r>
              <a:rPr lang="en-US" dirty="0" smtClean="0"/>
              <a:t>Click icon to add picture</a:t>
            </a:r>
            <a:endParaRPr lang="en-US" dirty="0"/>
          </a:p>
        </p:txBody>
      </p:sp>
      <p:sp>
        <p:nvSpPr>
          <p:cNvPr id="580615" name="Rectangle 7"/>
          <p:cNvSpPr>
            <a:spLocks noGrp="1" noChangeArrowheads="1"/>
          </p:cNvSpPr>
          <p:nvPr>
            <p:ph type="ctrTitle" sz="quarter" hasCustomPrompt="1"/>
          </p:nvPr>
        </p:nvSpPr>
        <p:spPr>
          <a:xfrm>
            <a:off x="684105" y="1752271"/>
            <a:ext cx="9170026"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7550488" y="3387474"/>
            <a:ext cx="2483041" cy="898708"/>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
        <p:nvSpPr>
          <p:cNvPr id="9" name="Picture Placeholder 3"/>
          <p:cNvSpPr>
            <a:spLocks noGrp="1"/>
          </p:cNvSpPr>
          <p:nvPr>
            <p:ph type="pic" sz="quarter" idx="11"/>
          </p:nvPr>
        </p:nvSpPr>
        <p:spPr>
          <a:xfrm>
            <a:off x="1545580" y="2638443"/>
            <a:ext cx="3230291" cy="989651"/>
          </a:xfrm>
          <a:prstGeom prst="ellipse">
            <a:avLst/>
          </a:prstGeom>
        </p:spPr>
        <p:txBody>
          <a:bodyPr/>
          <a:lstStyle/>
          <a:p>
            <a:r>
              <a:rPr lang="en-US" dirty="0" smtClean="0"/>
              <a:t>Click icon to add picture</a:t>
            </a:r>
            <a:endParaRPr lang="en-US" dirty="0"/>
          </a:p>
        </p:txBody>
      </p:sp>
      <p:sp>
        <p:nvSpPr>
          <p:cNvPr id="10" name="Picture Placeholder 3"/>
          <p:cNvSpPr>
            <a:spLocks noGrp="1"/>
          </p:cNvSpPr>
          <p:nvPr>
            <p:ph type="pic" sz="quarter" idx="12"/>
          </p:nvPr>
        </p:nvSpPr>
        <p:spPr>
          <a:xfrm>
            <a:off x="4218650" y="2638443"/>
            <a:ext cx="3230291" cy="989651"/>
          </a:xfrm>
          <a:prstGeom prst="ellipse">
            <a:avLst/>
          </a:prstGeom>
        </p:spPr>
        <p:txBody>
          <a:bodyPr/>
          <a:lstStyle/>
          <a:p>
            <a:r>
              <a:rPr lang="en-US" dirty="0" smtClean="0"/>
              <a:t>Click icon to add picture</a:t>
            </a:r>
            <a:endParaRPr lang="en-US" dirty="0"/>
          </a:p>
        </p:txBody>
      </p:sp>
      <p:pic>
        <p:nvPicPr>
          <p:cNvPr id="14" name="Picture 17"/>
          <p:cNvPicPr>
            <a:picLocks noChangeAspect="1" noChangeArrowheads="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9438093" y="6287494"/>
            <a:ext cx="2217003" cy="464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94271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pic>
        <p:nvPicPr>
          <p:cNvPr id="2050" name="Picture 2"/>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9552111" y="5905500"/>
            <a:ext cx="2229666"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7"/>
          <p:cNvSpPr>
            <a:spLocks noGrp="1" noChangeArrowheads="1"/>
          </p:cNvSpPr>
          <p:nvPr>
            <p:ph type="ctrTitle" sz="quarter"/>
          </p:nvPr>
        </p:nvSpPr>
        <p:spPr>
          <a:xfrm>
            <a:off x="5092770" y="2351962"/>
            <a:ext cx="6562324" cy="120648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7" name="Rectangle 8"/>
          <p:cNvSpPr>
            <a:spLocks noGrp="1" noChangeArrowheads="1"/>
          </p:cNvSpPr>
          <p:nvPr>
            <p:ph type="subTitle" sz="quarter" idx="1"/>
          </p:nvPr>
        </p:nvSpPr>
        <p:spPr>
          <a:xfrm>
            <a:off x="5092782" y="3679379"/>
            <a:ext cx="6524319" cy="338554"/>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sp>
        <p:nvSpPr>
          <p:cNvPr id="9" name="Picture Placeholder 8"/>
          <p:cNvSpPr>
            <a:spLocks noGrp="1"/>
          </p:cNvSpPr>
          <p:nvPr>
            <p:ph type="pic" sz="quarter" idx="10"/>
          </p:nvPr>
        </p:nvSpPr>
        <p:spPr bwMode="auto">
          <a:xfrm>
            <a:off x="-17708" y="2738051"/>
            <a:ext cx="4335751" cy="359073"/>
          </a:xfrm>
          <a:custGeom>
            <a:avLst/>
            <a:gdLst>
              <a:gd name="connsiteX0" fmla="*/ 0 w 5554663"/>
              <a:gd name="connsiteY0" fmla="*/ 2778125 h 5556250"/>
              <a:gd name="connsiteX1" fmla="*/ 2777332 w 5554663"/>
              <a:gd name="connsiteY1" fmla="*/ 0 h 5556250"/>
              <a:gd name="connsiteX2" fmla="*/ 5554664 w 5554663"/>
              <a:gd name="connsiteY2" fmla="*/ 2778125 h 5556250"/>
              <a:gd name="connsiteX3" fmla="*/ 2777332 w 5554663"/>
              <a:gd name="connsiteY3" fmla="*/ 5556250 h 5556250"/>
              <a:gd name="connsiteX4" fmla="*/ 0 w 5554663"/>
              <a:gd name="connsiteY4" fmla="*/ 2778125 h 5556250"/>
              <a:gd name="connsiteX0" fmla="*/ 2393 w 5557057"/>
              <a:gd name="connsiteY0" fmla="*/ 2778125 h 5886926"/>
              <a:gd name="connsiteX1" fmla="*/ 2779725 w 5557057"/>
              <a:gd name="connsiteY1" fmla="*/ 0 h 5886926"/>
              <a:gd name="connsiteX2" fmla="*/ 5557057 w 5557057"/>
              <a:gd name="connsiteY2" fmla="*/ 2778125 h 5886926"/>
              <a:gd name="connsiteX3" fmla="*/ 2779725 w 5557057"/>
              <a:gd name="connsiteY3" fmla="*/ 5556250 h 5886926"/>
              <a:gd name="connsiteX4" fmla="*/ 2303539 w 5557057"/>
              <a:gd name="connsiteY4" fmla="*/ 5526209 h 5886926"/>
              <a:gd name="connsiteX5" fmla="*/ 2393 w 5557057"/>
              <a:gd name="connsiteY5" fmla="*/ 2778125 h 5886926"/>
              <a:gd name="connsiteX0" fmla="*/ 2393 w 5557057"/>
              <a:gd name="connsiteY0" fmla="*/ 3108272 h 6217073"/>
              <a:gd name="connsiteX1" fmla="*/ 2303539 w 5557057"/>
              <a:gd name="connsiteY1" fmla="*/ 361164 h 6217073"/>
              <a:gd name="connsiteX2" fmla="*/ 2779725 w 5557057"/>
              <a:gd name="connsiteY2" fmla="*/ 330147 h 6217073"/>
              <a:gd name="connsiteX3" fmla="*/ 5557057 w 5557057"/>
              <a:gd name="connsiteY3" fmla="*/ 3108272 h 6217073"/>
              <a:gd name="connsiteX4" fmla="*/ 2779725 w 5557057"/>
              <a:gd name="connsiteY4" fmla="*/ 5886397 h 6217073"/>
              <a:gd name="connsiteX5" fmla="*/ 2303539 w 5557057"/>
              <a:gd name="connsiteY5" fmla="*/ 5856356 h 6217073"/>
              <a:gd name="connsiteX6" fmla="*/ 2393 w 5557057"/>
              <a:gd name="connsiteY6" fmla="*/ 3108272 h 6217073"/>
              <a:gd name="connsiteX0" fmla="*/ 2393 w 5557057"/>
              <a:gd name="connsiteY0" fmla="*/ 3108272 h 6062303"/>
              <a:gd name="connsiteX1" fmla="*/ 2303539 w 5557057"/>
              <a:gd name="connsiteY1" fmla="*/ 361164 h 6062303"/>
              <a:gd name="connsiteX2" fmla="*/ 2779725 w 5557057"/>
              <a:gd name="connsiteY2" fmla="*/ 330147 h 6062303"/>
              <a:gd name="connsiteX3" fmla="*/ 5557057 w 5557057"/>
              <a:gd name="connsiteY3" fmla="*/ 3108272 h 6062303"/>
              <a:gd name="connsiteX4" fmla="*/ 2779725 w 5557057"/>
              <a:gd name="connsiteY4" fmla="*/ 5886397 h 6062303"/>
              <a:gd name="connsiteX5" fmla="*/ 2303539 w 5557057"/>
              <a:gd name="connsiteY5" fmla="*/ 5856356 h 6062303"/>
              <a:gd name="connsiteX6" fmla="*/ 2393 w 5557057"/>
              <a:gd name="connsiteY6" fmla="*/ 3108272 h 6062303"/>
              <a:gd name="connsiteX0" fmla="*/ 1953 w 5556617"/>
              <a:gd name="connsiteY0" fmla="*/ 3108272 h 6062303"/>
              <a:gd name="connsiteX1" fmla="*/ 2303099 w 5556617"/>
              <a:gd name="connsiteY1" fmla="*/ 361164 h 6062303"/>
              <a:gd name="connsiteX2" fmla="*/ 2779285 w 5556617"/>
              <a:gd name="connsiteY2" fmla="*/ 330147 h 6062303"/>
              <a:gd name="connsiteX3" fmla="*/ 5556617 w 5556617"/>
              <a:gd name="connsiteY3" fmla="*/ 3108272 h 6062303"/>
              <a:gd name="connsiteX4" fmla="*/ 2779285 w 5556617"/>
              <a:gd name="connsiteY4" fmla="*/ 5886397 h 6062303"/>
              <a:gd name="connsiteX5" fmla="*/ 2303099 w 5556617"/>
              <a:gd name="connsiteY5" fmla="*/ 5856356 h 6062303"/>
              <a:gd name="connsiteX6" fmla="*/ 1953 w 5556617"/>
              <a:gd name="connsiteY6" fmla="*/ 3108272 h 6062303"/>
              <a:gd name="connsiteX0" fmla="*/ 1953 w 5556617"/>
              <a:gd name="connsiteY0" fmla="*/ 3108272 h 5887073"/>
              <a:gd name="connsiteX1" fmla="*/ 2303099 w 5556617"/>
              <a:gd name="connsiteY1" fmla="*/ 361164 h 5887073"/>
              <a:gd name="connsiteX2" fmla="*/ 2779285 w 5556617"/>
              <a:gd name="connsiteY2" fmla="*/ 330147 h 5887073"/>
              <a:gd name="connsiteX3" fmla="*/ 5556617 w 5556617"/>
              <a:gd name="connsiteY3" fmla="*/ 3108272 h 5887073"/>
              <a:gd name="connsiteX4" fmla="*/ 2779285 w 5556617"/>
              <a:gd name="connsiteY4" fmla="*/ 5886397 h 5887073"/>
              <a:gd name="connsiteX5" fmla="*/ 2303099 w 5556617"/>
              <a:gd name="connsiteY5" fmla="*/ 5856356 h 5887073"/>
              <a:gd name="connsiteX6" fmla="*/ 1953 w 5556617"/>
              <a:gd name="connsiteY6" fmla="*/ 3108272 h 5887073"/>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778165 h 5556966"/>
              <a:gd name="connsiteX1" fmla="*/ 2303099 w 5556617"/>
              <a:gd name="connsiteY1" fmla="*/ 31057 h 5556966"/>
              <a:gd name="connsiteX2" fmla="*/ 2779285 w 5556617"/>
              <a:gd name="connsiteY2" fmla="*/ 40 h 5556966"/>
              <a:gd name="connsiteX3" fmla="*/ 5556617 w 5556617"/>
              <a:gd name="connsiteY3" fmla="*/ 2778165 h 5556966"/>
              <a:gd name="connsiteX4" fmla="*/ 2779285 w 5556617"/>
              <a:gd name="connsiteY4" fmla="*/ 5556290 h 5556966"/>
              <a:gd name="connsiteX5" fmla="*/ 2303099 w 5556617"/>
              <a:gd name="connsiteY5" fmla="*/ 5526249 h 5556966"/>
              <a:gd name="connsiteX6" fmla="*/ 1953 w 5556617"/>
              <a:gd name="connsiteY6" fmla="*/ 2778165 h 5556966"/>
              <a:gd name="connsiteX0" fmla="*/ 328507 w 3582025"/>
              <a:gd name="connsiteY0" fmla="*/ 5910874 h 5941591"/>
              <a:gd name="connsiteX1" fmla="*/ 328507 w 3582025"/>
              <a:gd name="connsiteY1" fmla="*/ 415682 h 5941591"/>
              <a:gd name="connsiteX2" fmla="*/ 804693 w 3582025"/>
              <a:gd name="connsiteY2" fmla="*/ 384665 h 5941591"/>
              <a:gd name="connsiteX3" fmla="*/ 3582025 w 3582025"/>
              <a:gd name="connsiteY3" fmla="*/ 3162790 h 5941591"/>
              <a:gd name="connsiteX4" fmla="*/ 804693 w 3582025"/>
              <a:gd name="connsiteY4" fmla="*/ 5940915 h 5941591"/>
              <a:gd name="connsiteX5" fmla="*/ 328507 w 3582025"/>
              <a:gd name="connsiteY5" fmla="*/ 5910874 h 5941591"/>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285006 w 3538524"/>
              <a:gd name="connsiteY0" fmla="*/ 5526222 h 5556939"/>
              <a:gd name="connsiteX1" fmla="*/ 285006 w 3538524"/>
              <a:gd name="connsiteY1" fmla="*/ 31030 h 5556939"/>
              <a:gd name="connsiteX2" fmla="*/ 761192 w 3538524"/>
              <a:gd name="connsiteY2" fmla="*/ 13 h 5556939"/>
              <a:gd name="connsiteX3" fmla="*/ 3538524 w 3538524"/>
              <a:gd name="connsiteY3" fmla="*/ 2778138 h 5556939"/>
              <a:gd name="connsiteX4" fmla="*/ 761192 w 3538524"/>
              <a:gd name="connsiteY4" fmla="*/ 5556263 h 5556939"/>
              <a:gd name="connsiteX5" fmla="*/ 285006 w 3538524"/>
              <a:gd name="connsiteY5" fmla="*/ 5526222 h 5556939"/>
              <a:gd name="connsiteX0" fmla="*/ 372134 w 3625652"/>
              <a:gd name="connsiteY0" fmla="*/ 5534003 h 5564720"/>
              <a:gd name="connsiteX1" fmla="*/ 372134 w 3625652"/>
              <a:gd name="connsiteY1" fmla="*/ 38811 h 5564720"/>
              <a:gd name="connsiteX2" fmla="*/ 848320 w 3625652"/>
              <a:gd name="connsiteY2" fmla="*/ 7794 h 5564720"/>
              <a:gd name="connsiteX3" fmla="*/ 3625652 w 3625652"/>
              <a:gd name="connsiteY3" fmla="*/ 2785919 h 5564720"/>
              <a:gd name="connsiteX4" fmla="*/ 848320 w 3625652"/>
              <a:gd name="connsiteY4" fmla="*/ 5564044 h 5564720"/>
              <a:gd name="connsiteX5" fmla="*/ 372134 w 3625652"/>
              <a:gd name="connsiteY5" fmla="*/ 5534003 h 5564720"/>
              <a:gd name="connsiteX0" fmla="*/ 372134 w 3625652"/>
              <a:gd name="connsiteY0" fmla="*/ 5534003 h 5564058"/>
              <a:gd name="connsiteX1" fmla="*/ 372134 w 3625652"/>
              <a:gd name="connsiteY1" fmla="*/ 38811 h 5564058"/>
              <a:gd name="connsiteX2" fmla="*/ 848320 w 3625652"/>
              <a:gd name="connsiteY2" fmla="*/ 7794 h 5564058"/>
              <a:gd name="connsiteX3" fmla="*/ 3625652 w 3625652"/>
              <a:gd name="connsiteY3" fmla="*/ 2785919 h 5564058"/>
              <a:gd name="connsiteX4" fmla="*/ 848320 w 3625652"/>
              <a:gd name="connsiteY4" fmla="*/ 5564044 h 5564058"/>
              <a:gd name="connsiteX5" fmla="*/ 372134 w 3625652"/>
              <a:gd name="connsiteY5" fmla="*/ 5534003 h 5564058"/>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44978 w 3598496"/>
              <a:gd name="connsiteY0" fmla="*/ 5914473 h 5944679"/>
              <a:gd name="connsiteX1" fmla="*/ 344978 w 3598496"/>
              <a:gd name="connsiteY1" fmla="*/ 419281 h 5944679"/>
              <a:gd name="connsiteX2" fmla="*/ 448494 w 3598496"/>
              <a:gd name="connsiteY2" fmla="*/ 381623 h 5944679"/>
              <a:gd name="connsiteX3" fmla="*/ 821164 w 3598496"/>
              <a:gd name="connsiteY3" fmla="*/ 388264 h 5944679"/>
              <a:gd name="connsiteX4" fmla="*/ 3598496 w 3598496"/>
              <a:gd name="connsiteY4" fmla="*/ 3166389 h 5944679"/>
              <a:gd name="connsiteX5" fmla="*/ 821164 w 3598496"/>
              <a:gd name="connsiteY5" fmla="*/ 5944514 h 5944679"/>
              <a:gd name="connsiteX6" fmla="*/ 344978 w 3598496"/>
              <a:gd name="connsiteY6" fmla="*/ 5914473 h 5944679"/>
              <a:gd name="connsiteX0" fmla="*/ 344978 w 3598496"/>
              <a:gd name="connsiteY0" fmla="*/ 5735395 h 5765601"/>
              <a:gd name="connsiteX1" fmla="*/ 344978 w 3598496"/>
              <a:gd name="connsiteY1" fmla="*/ 240203 h 5765601"/>
              <a:gd name="connsiteX2" fmla="*/ 448494 w 3598496"/>
              <a:gd name="connsiteY2" fmla="*/ 202545 h 5765601"/>
              <a:gd name="connsiteX3" fmla="*/ 821164 w 3598496"/>
              <a:gd name="connsiteY3" fmla="*/ 209186 h 5765601"/>
              <a:gd name="connsiteX4" fmla="*/ 3598496 w 3598496"/>
              <a:gd name="connsiteY4" fmla="*/ 2987311 h 5765601"/>
              <a:gd name="connsiteX5" fmla="*/ 821164 w 3598496"/>
              <a:gd name="connsiteY5" fmla="*/ 5765436 h 5765601"/>
              <a:gd name="connsiteX6" fmla="*/ 344978 w 3598496"/>
              <a:gd name="connsiteY6" fmla="*/ 5735395 h 5765601"/>
              <a:gd name="connsiteX0" fmla="*/ 344978 w 3598496"/>
              <a:gd name="connsiteY0" fmla="*/ 5535007 h 5565213"/>
              <a:gd name="connsiteX1" fmla="*/ 344978 w 3598496"/>
              <a:gd name="connsiteY1" fmla="*/ 39815 h 5565213"/>
              <a:gd name="connsiteX2" fmla="*/ 448494 w 3598496"/>
              <a:gd name="connsiteY2" fmla="*/ 2157 h 5565213"/>
              <a:gd name="connsiteX3" fmla="*/ 821164 w 3598496"/>
              <a:gd name="connsiteY3" fmla="*/ 8798 h 5565213"/>
              <a:gd name="connsiteX4" fmla="*/ 3598496 w 3598496"/>
              <a:gd name="connsiteY4" fmla="*/ 2786923 h 5565213"/>
              <a:gd name="connsiteX5" fmla="*/ 821164 w 3598496"/>
              <a:gd name="connsiteY5" fmla="*/ 5565048 h 5565213"/>
              <a:gd name="connsiteX6" fmla="*/ 344978 w 3598496"/>
              <a:gd name="connsiteY6" fmla="*/ 5535007 h 5565213"/>
              <a:gd name="connsiteX0" fmla="*/ 344978 w 3598496"/>
              <a:gd name="connsiteY0" fmla="*/ 5533245 h 5563451"/>
              <a:gd name="connsiteX1" fmla="*/ 344978 w 3598496"/>
              <a:gd name="connsiteY1" fmla="*/ 38053 h 5563451"/>
              <a:gd name="connsiteX2" fmla="*/ 448494 w 3598496"/>
              <a:gd name="connsiteY2" fmla="*/ 395 h 5563451"/>
              <a:gd name="connsiteX3" fmla="*/ 821164 w 3598496"/>
              <a:gd name="connsiteY3" fmla="*/ 7036 h 5563451"/>
              <a:gd name="connsiteX4" fmla="*/ 3598496 w 3598496"/>
              <a:gd name="connsiteY4" fmla="*/ 2785161 h 5563451"/>
              <a:gd name="connsiteX5" fmla="*/ 821164 w 3598496"/>
              <a:gd name="connsiteY5" fmla="*/ 5563286 h 5563451"/>
              <a:gd name="connsiteX6" fmla="*/ 344978 w 3598496"/>
              <a:gd name="connsiteY6" fmla="*/ 5533245 h 55634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598496"/>
              <a:gd name="connsiteY0" fmla="*/ 5533645 h 5563851"/>
              <a:gd name="connsiteX1" fmla="*/ 344978 w 3598496"/>
              <a:gd name="connsiteY1" fmla="*/ 38453 h 5563851"/>
              <a:gd name="connsiteX2" fmla="*/ 448494 w 3598496"/>
              <a:gd name="connsiteY2" fmla="*/ 795 h 5563851"/>
              <a:gd name="connsiteX3" fmla="*/ 821164 w 3598496"/>
              <a:gd name="connsiteY3" fmla="*/ 7436 h 5563851"/>
              <a:gd name="connsiteX4" fmla="*/ 3598496 w 3598496"/>
              <a:gd name="connsiteY4" fmla="*/ 2785561 h 5563851"/>
              <a:gd name="connsiteX5" fmla="*/ 821164 w 3598496"/>
              <a:gd name="connsiteY5" fmla="*/ 5563686 h 5563851"/>
              <a:gd name="connsiteX6" fmla="*/ 344978 w 3598496"/>
              <a:gd name="connsiteY6" fmla="*/ 5533645 h 55638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639584"/>
              <a:gd name="connsiteY0" fmla="*/ 5573343 h 5603488"/>
              <a:gd name="connsiteX1" fmla="*/ 344978 w 3639584"/>
              <a:gd name="connsiteY1" fmla="*/ 78151 h 5603488"/>
              <a:gd name="connsiteX2" fmla="*/ 448494 w 3639584"/>
              <a:gd name="connsiteY2" fmla="*/ 40493 h 5603488"/>
              <a:gd name="connsiteX3" fmla="*/ 821164 w 3639584"/>
              <a:gd name="connsiteY3" fmla="*/ 47134 h 5603488"/>
              <a:gd name="connsiteX4" fmla="*/ 2475702 w 3639584"/>
              <a:gd name="connsiteY4" fmla="*/ 635716 h 5603488"/>
              <a:gd name="connsiteX5" fmla="*/ 3598496 w 3639584"/>
              <a:gd name="connsiteY5" fmla="*/ 2825259 h 5603488"/>
              <a:gd name="connsiteX6" fmla="*/ 821164 w 3639584"/>
              <a:gd name="connsiteY6" fmla="*/ 5603384 h 5603488"/>
              <a:gd name="connsiteX7" fmla="*/ 344978 w 3639584"/>
              <a:gd name="connsiteY7" fmla="*/ 5573343 h 5603488"/>
              <a:gd name="connsiteX0" fmla="*/ 344978 w 3640204"/>
              <a:gd name="connsiteY0" fmla="*/ 5573343 h 5603488"/>
              <a:gd name="connsiteX1" fmla="*/ 344978 w 3640204"/>
              <a:gd name="connsiteY1" fmla="*/ 78151 h 5603488"/>
              <a:gd name="connsiteX2" fmla="*/ 448494 w 3640204"/>
              <a:gd name="connsiteY2" fmla="*/ 40493 h 5603488"/>
              <a:gd name="connsiteX3" fmla="*/ 821164 w 3640204"/>
              <a:gd name="connsiteY3" fmla="*/ 47134 h 5603488"/>
              <a:gd name="connsiteX4" fmla="*/ 2475702 w 3640204"/>
              <a:gd name="connsiteY4" fmla="*/ 635716 h 5603488"/>
              <a:gd name="connsiteX5" fmla="*/ 3598496 w 3640204"/>
              <a:gd name="connsiteY5" fmla="*/ 2825259 h 5603488"/>
              <a:gd name="connsiteX6" fmla="*/ 821164 w 3640204"/>
              <a:gd name="connsiteY6" fmla="*/ 5603384 h 5603488"/>
              <a:gd name="connsiteX7" fmla="*/ 344978 w 3640204"/>
              <a:gd name="connsiteY7" fmla="*/ 5573343 h 5603488"/>
              <a:gd name="connsiteX0" fmla="*/ 344978 w 3600660"/>
              <a:gd name="connsiteY0" fmla="*/ 5573343 h 5603488"/>
              <a:gd name="connsiteX1" fmla="*/ 344978 w 3600660"/>
              <a:gd name="connsiteY1" fmla="*/ 78151 h 5603488"/>
              <a:gd name="connsiteX2" fmla="*/ 448494 w 3600660"/>
              <a:gd name="connsiteY2" fmla="*/ 40493 h 5603488"/>
              <a:gd name="connsiteX3" fmla="*/ 821164 w 3600660"/>
              <a:gd name="connsiteY3" fmla="*/ 47134 h 5603488"/>
              <a:gd name="connsiteX4" fmla="*/ 2475702 w 3600660"/>
              <a:gd name="connsiteY4" fmla="*/ 635716 h 5603488"/>
              <a:gd name="connsiteX5" fmla="*/ 3598496 w 3600660"/>
              <a:gd name="connsiteY5" fmla="*/ 2825259 h 5603488"/>
              <a:gd name="connsiteX6" fmla="*/ 821164 w 3600660"/>
              <a:gd name="connsiteY6" fmla="*/ 5603384 h 5603488"/>
              <a:gd name="connsiteX7" fmla="*/ 344978 w 3600660"/>
              <a:gd name="connsiteY7" fmla="*/ 5573343 h 560348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467 w 3256149"/>
              <a:gd name="connsiteY0" fmla="*/ 5573343 h 5608543"/>
              <a:gd name="connsiteX1" fmla="*/ 467 w 3256149"/>
              <a:gd name="connsiteY1" fmla="*/ 78151 h 5608543"/>
              <a:gd name="connsiteX2" fmla="*/ 103983 w 3256149"/>
              <a:gd name="connsiteY2" fmla="*/ 40493 h 5608543"/>
              <a:gd name="connsiteX3" fmla="*/ 476653 w 3256149"/>
              <a:gd name="connsiteY3" fmla="*/ 47134 h 5608543"/>
              <a:gd name="connsiteX4" fmla="*/ 2131191 w 3256149"/>
              <a:gd name="connsiteY4" fmla="*/ 635716 h 5608543"/>
              <a:gd name="connsiteX5" fmla="*/ 3253985 w 3256149"/>
              <a:gd name="connsiteY5" fmla="*/ 2825259 h 5608543"/>
              <a:gd name="connsiteX6" fmla="*/ 2243334 w 3256149"/>
              <a:gd name="connsiteY6" fmla="*/ 5000683 h 5608543"/>
              <a:gd name="connsiteX7" fmla="*/ 476653 w 3256149"/>
              <a:gd name="connsiteY7" fmla="*/ 5603384 h 5608543"/>
              <a:gd name="connsiteX8" fmla="*/ 467 w 3256149"/>
              <a:gd name="connsiteY8" fmla="*/ 5573343 h 5608543"/>
              <a:gd name="connsiteX0" fmla="*/ 176 w 3255858"/>
              <a:gd name="connsiteY0" fmla="*/ 5573343 h 5637957"/>
              <a:gd name="connsiteX1" fmla="*/ 176 w 3255858"/>
              <a:gd name="connsiteY1" fmla="*/ 78151 h 5637957"/>
              <a:gd name="connsiteX2" fmla="*/ 103692 w 3255858"/>
              <a:gd name="connsiteY2" fmla="*/ 40493 h 5637957"/>
              <a:gd name="connsiteX3" fmla="*/ 476362 w 3255858"/>
              <a:gd name="connsiteY3" fmla="*/ 47134 h 5637957"/>
              <a:gd name="connsiteX4" fmla="*/ 2130900 w 3255858"/>
              <a:gd name="connsiteY4" fmla="*/ 635716 h 5637957"/>
              <a:gd name="connsiteX5" fmla="*/ 3253694 w 3255858"/>
              <a:gd name="connsiteY5" fmla="*/ 2825259 h 5637957"/>
              <a:gd name="connsiteX6" fmla="*/ 2268923 w 3255858"/>
              <a:gd name="connsiteY6" fmla="*/ 4957551 h 5637957"/>
              <a:gd name="connsiteX7" fmla="*/ 476362 w 3255858"/>
              <a:gd name="connsiteY7" fmla="*/ 5603384 h 5637957"/>
              <a:gd name="connsiteX8" fmla="*/ 176 w 3255858"/>
              <a:gd name="connsiteY8" fmla="*/ 5573343 h 5637957"/>
              <a:gd name="connsiteX0" fmla="*/ 176 w 3255858"/>
              <a:gd name="connsiteY0" fmla="*/ 5573343 h 5603387"/>
              <a:gd name="connsiteX1" fmla="*/ 176 w 3255858"/>
              <a:gd name="connsiteY1" fmla="*/ 78151 h 5603387"/>
              <a:gd name="connsiteX2" fmla="*/ 103692 w 3255858"/>
              <a:gd name="connsiteY2" fmla="*/ 40493 h 5603387"/>
              <a:gd name="connsiteX3" fmla="*/ 476362 w 3255858"/>
              <a:gd name="connsiteY3" fmla="*/ 47134 h 5603387"/>
              <a:gd name="connsiteX4" fmla="*/ 2130900 w 3255858"/>
              <a:gd name="connsiteY4" fmla="*/ 635716 h 5603387"/>
              <a:gd name="connsiteX5" fmla="*/ 3253694 w 3255858"/>
              <a:gd name="connsiteY5" fmla="*/ 2825259 h 5603387"/>
              <a:gd name="connsiteX6" fmla="*/ 2268923 w 3255858"/>
              <a:gd name="connsiteY6" fmla="*/ 4957551 h 5603387"/>
              <a:gd name="connsiteX7" fmla="*/ 476362 w 3255858"/>
              <a:gd name="connsiteY7" fmla="*/ 5603384 h 5603387"/>
              <a:gd name="connsiteX8" fmla="*/ 176 w 3255858"/>
              <a:gd name="connsiteY8" fmla="*/ 5573343 h 5603387"/>
              <a:gd name="connsiteX0" fmla="*/ 176 w 3255858"/>
              <a:gd name="connsiteY0" fmla="*/ 5534603 h 5564647"/>
              <a:gd name="connsiteX1" fmla="*/ 176 w 3255858"/>
              <a:gd name="connsiteY1" fmla="*/ 39411 h 5564647"/>
              <a:gd name="connsiteX2" fmla="*/ 103692 w 3255858"/>
              <a:gd name="connsiteY2" fmla="*/ 1753 h 5564647"/>
              <a:gd name="connsiteX3" fmla="*/ 476362 w 3255858"/>
              <a:gd name="connsiteY3" fmla="*/ 8394 h 5564647"/>
              <a:gd name="connsiteX4" fmla="*/ 2130900 w 3255858"/>
              <a:gd name="connsiteY4" fmla="*/ 596976 h 5564647"/>
              <a:gd name="connsiteX5" fmla="*/ 3253694 w 3255858"/>
              <a:gd name="connsiteY5" fmla="*/ 2786519 h 5564647"/>
              <a:gd name="connsiteX6" fmla="*/ 2268923 w 3255858"/>
              <a:gd name="connsiteY6" fmla="*/ 4918811 h 5564647"/>
              <a:gd name="connsiteX7" fmla="*/ 476362 w 3255858"/>
              <a:gd name="connsiteY7" fmla="*/ 5564644 h 5564647"/>
              <a:gd name="connsiteX8" fmla="*/ 176 w 3255858"/>
              <a:gd name="connsiteY8" fmla="*/ 5534603 h 5564647"/>
              <a:gd name="connsiteX0" fmla="*/ 176 w 3255858"/>
              <a:gd name="connsiteY0" fmla="*/ 5541116 h 5571160"/>
              <a:gd name="connsiteX1" fmla="*/ 176 w 3255858"/>
              <a:gd name="connsiteY1" fmla="*/ 11419 h 5571160"/>
              <a:gd name="connsiteX2" fmla="*/ 103692 w 3255858"/>
              <a:gd name="connsiteY2" fmla="*/ 8266 h 5571160"/>
              <a:gd name="connsiteX3" fmla="*/ 476362 w 3255858"/>
              <a:gd name="connsiteY3" fmla="*/ 14907 h 5571160"/>
              <a:gd name="connsiteX4" fmla="*/ 2130900 w 3255858"/>
              <a:gd name="connsiteY4" fmla="*/ 603489 h 5571160"/>
              <a:gd name="connsiteX5" fmla="*/ 3253694 w 3255858"/>
              <a:gd name="connsiteY5" fmla="*/ 2793032 h 5571160"/>
              <a:gd name="connsiteX6" fmla="*/ 2268923 w 3255858"/>
              <a:gd name="connsiteY6" fmla="*/ 4925324 h 5571160"/>
              <a:gd name="connsiteX7" fmla="*/ 476362 w 3255858"/>
              <a:gd name="connsiteY7" fmla="*/ 5571157 h 5571160"/>
              <a:gd name="connsiteX8" fmla="*/ 176 w 3255858"/>
              <a:gd name="connsiteY8" fmla="*/ 5541116 h 5571160"/>
              <a:gd name="connsiteX0" fmla="*/ 8630 w 3264312"/>
              <a:gd name="connsiteY0" fmla="*/ 5534603 h 5564647"/>
              <a:gd name="connsiteX1" fmla="*/ 4 w 3264312"/>
              <a:gd name="connsiteY1" fmla="*/ 39411 h 5564647"/>
              <a:gd name="connsiteX2" fmla="*/ 112146 w 3264312"/>
              <a:gd name="connsiteY2" fmla="*/ 1753 h 5564647"/>
              <a:gd name="connsiteX3" fmla="*/ 484816 w 3264312"/>
              <a:gd name="connsiteY3" fmla="*/ 8394 h 5564647"/>
              <a:gd name="connsiteX4" fmla="*/ 2139354 w 3264312"/>
              <a:gd name="connsiteY4" fmla="*/ 596976 h 5564647"/>
              <a:gd name="connsiteX5" fmla="*/ 3262148 w 3264312"/>
              <a:gd name="connsiteY5" fmla="*/ 2786519 h 5564647"/>
              <a:gd name="connsiteX6" fmla="*/ 2277377 w 3264312"/>
              <a:gd name="connsiteY6" fmla="*/ 4918811 h 5564647"/>
              <a:gd name="connsiteX7" fmla="*/ 484816 w 3264312"/>
              <a:gd name="connsiteY7" fmla="*/ 5564644 h 5564647"/>
              <a:gd name="connsiteX8" fmla="*/ 8630 w 3264312"/>
              <a:gd name="connsiteY8" fmla="*/ 5534603 h 5564647"/>
              <a:gd name="connsiteX0" fmla="*/ 5 w 3255687"/>
              <a:gd name="connsiteY0" fmla="*/ 5534603 h 5564647"/>
              <a:gd name="connsiteX1" fmla="*/ 8632 w 3255687"/>
              <a:gd name="connsiteY1" fmla="*/ 48038 h 5564647"/>
              <a:gd name="connsiteX2" fmla="*/ 103521 w 3255687"/>
              <a:gd name="connsiteY2" fmla="*/ 1753 h 5564647"/>
              <a:gd name="connsiteX3" fmla="*/ 476191 w 3255687"/>
              <a:gd name="connsiteY3" fmla="*/ 8394 h 5564647"/>
              <a:gd name="connsiteX4" fmla="*/ 2130729 w 3255687"/>
              <a:gd name="connsiteY4" fmla="*/ 596976 h 5564647"/>
              <a:gd name="connsiteX5" fmla="*/ 3253523 w 3255687"/>
              <a:gd name="connsiteY5" fmla="*/ 2786519 h 5564647"/>
              <a:gd name="connsiteX6" fmla="*/ 2268752 w 3255687"/>
              <a:gd name="connsiteY6" fmla="*/ 4918811 h 5564647"/>
              <a:gd name="connsiteX7" fmla="*/ 476191 w 3255687"/>
              <a:gd name="connsiteY7" fmla="*/ 5564644 h 5564647"/>
              <a:gd name="connsiteX8" fmla="*/ 5 w 3255687"/>
              <a:gd name="connsiteY8" fmla="*/ 5534603 h 5564647"/>
              <a:gd name="connsiteX0" fmla="*/ 5 w 3255804"/>
              <a:gd name="connsiteY0" fmla="*/ 5573953 h 5603997"/>
              <a:gd name="connsiteX1" fmla="*/ 8632 w 3255804"/>
              <a:gd name="connsiteY1" fmla="*/ 87388 h 5603997"/>
              <a:gd name="connsiteX2" fmla="*/ 103521 w 3255804"/>
              <a:gd name="connsiteY2" fmla="*/ 41103 h 5603997"/>
              <a:gd name="connsiteX3" fmla="*/ 476191 w 3255804"/>
              <a:gd name="connsiteY3" fmla="*/ 47744 h 5603997"/>
              <a:gd name="connsiteX4" fmla="*/ 2167967 w 3255804"/>
              <a:gd name="connsiteY4" fmla="*/ 644601 h 5603997"/>
              <a:gd name="connsiteX5" fmla="*/ 3253523 w 3255804"/>
              <a:gd name="connsiteY5" fmla="*/ 2825869 h 5603997"/>
              <a:gd name="connsiteX6" fmla="*/ 2268752 w 3255804"/>
              <a:gd name="connsiteY6" fmla="*/ 4958161 h 5603997"/>
              <a:gd name="connsiteX7" fmla="*/ 476191 w 3255804"/>
              <a:gd name="connsiteY7" fmla="*/ 5603994 h 5603997"/>
              <a:gd name="connsiteX8" fmla="*/ 5 w 3255804"/>
              <a:gd name="connsiteY8" fmla="*/ 5573953 h 5603997"/>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17"/>
              <a:gd name="connsiteY0" fmla="*/ 5537623 h 5567667"/>
              <a:gd name="connsiteX1" fmla="*/ 8632 w 3255817"/>
              <a:gd name="connsiteY1" fmla="*/ 51058 h 5567667"/>
              <a:gd name="connsiteX2" fmla="*/ 103521 w 3255817"/>
              <a:gd name="connsiteY2" fmla="*/ 4773 h 5567667"/>
              <a:gd name="connsiteX3" fmla="*/ 476191 w 3255817"/>
              <a:gd name="connsiteY3" fmla="*/ 11414 h 5567667"/>
              <a:gd name="connsiteX4" fmla="*/ 1170932 w 3255817"/>
              <a:gd name="connsiteY4" fmla="*/ 102945 h 5567667"/>
              <a:gd name="connsiteX5" fmla="*/ 2172105 w 3255817"/>
              <a:gd name="connsiteY5" fmla="*/ 595858 h 5567667"/>
              <a:gd name="connsiteX6" fmla="*/ 3253523 w 3255817"/>
              <a:gd name="connsiteY6" fmla="*/ 2789539 h 5567667"/>
              <a:gd name="connsiteX7" fmla="*/ 2268752 w 3255817"/>
              <a:gd name="connsiteY7" fmla="*/ 4921831 h 5567667"/>
              <a:gd name="connsiteX8" fmla="*/ 476191 w 3255817"/>
              <a:gd name="connsiteY8" fmla="*/ 5567664 h 5567667"/>
              <a:gd name="connsiteX9" fmla="*/ 5 w 3255817"/>
              <a:gd name="connsiteY9" fmla="*/ 5537623 h 5567667"/>
              <a:gd name="connsiteX0" fmla="*/ 5 w 3255629"/>
              <a:gd name="connsiteY0" fmla="*/ 5537623 h 5567667"/>
              <a:gd name="connsiteX1" fmla="*/ 8632 w 3255629"/>
              <a:gd name="connsiteY1" fmla="*/ 51058 h 5567667"/>
              <a:gd name="connsiteX2" fmla="*/ 103521 w 3255629"/>
              <a:gd name="connsiteY2" fmla="*/ 4773 h 5567667"/>
              <a:gd name="connsiteX3" fmla="*/ 476191 w 3255629"/>
              <a:gd name="connsiteY3" fmla="*/ 11414 h 5567667"/>
              <a:gd name="connsiteX4" fmla="*/ 1170932 w 3255629"/>
              <a:gd name="connsiteY4" fmla="*/ 102945 h 5567667"/>
              <a:gd name="connsiteX5" fmla="*/ 2172105 w 3255629"/>
              <a:gd name="connsiteY5" fmla="*/ 595858 h 5567667"/>
              <a:gd name="connsiteX6" fmla="*/ 3253523 w 3255629"/>
              <a:gd name="connsiteY6" fmla="*/ 2789539 h 5567667"/>
              <a:gd name="connsiteX7" fmla="*/ 2268752 w 3255629"/>
              <a:gd name="connsiteY7" fmla="*/ 4921831 h 5567667"/>
              <a:gd name="connsiteX8" fmla="*/ 476191 w 3255629"/>
              <a:gd name="connsiteY8" fmla="*/ 5567664 h 5567667"/>
              <a:gd name="connsiteX9" fmla="*/ 5 w 325562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2247 h 5562291"/>
              <a:gd name="connsiteX1" fmla="*/ 8632 w 3255689"/>
              <a:gd name="connsiteY1" fmla="*/ 45682 h 5562291"/>
              <a:gd name="connsiteX2" fmla="*/ 153172 w 3255689"/>
              <a:gd name="connsiteY2" fmla="*/ 11809 h 5562291"/>
              <a:gd name="connsiteX3" fmla="*/ 476191 w 3255689"/>
              <a:gd name="connsiteY3" fmla="*/ 6038 h 5562291"/>
              <a:gd name="connsiteX4" fmla="*/ 1170932 w 3255689"/>
              <a:gd name="connsiteY4" fmla="*/ 97569 h 5562291"/>
              <a:gd name="connsiteX5" fmla="*/ 2172105 w 3255689"/>
              <a:gd name="connsiteY5" fmla="*/ 590482 h 5562291"/>
              <a:gd name="connsiteX6" fmla="*/ 3253523 w 3255689"/>
              <a:gd name="connsiteY6" fmla="*/ 2784163 h 5562291"/>
              <a:gd name="connsiteX7" fmla="*/ 2268752 w 3255689"/>
              <a:gd name="connsiteY7" fmla="*/ 4916455 h 5562291"/>
              <a:gd name="connsiteX8" fmla="*/ 476191 w 3255689"/>
              <a:gd name="connsiteY8" fmla="*/ 5562288 h 5562291"/>
              <a:gd name="connsiteX9" fmla="*/ 5 w 3255689"/>
              <a:gd name="connsiteY9" fmla="*/ 5532247 h 5562291"/>
              <a:gd name="connsiteX0" fmla="*/ 3796 w 3259480"/>
              <a:gd name="connsiteY0" fmla="*/ 5532247 h 5562291"/>
              <a:gd name="connsiteX1" fmla="*/ 10 w 3259480"/>
              <a:gd name="connsiteY1" fmla="*/ 53957 h 5562291"/>
              <a:gd name="connsiteX2" fmla="*/ 156963 w 3259480"/>
              <a:gd name="connsiteY2" fmla="*/ 11809 h 5562291"/>
              <a:gd name="connsiteX3" fmla="*/ 479982 w 3259480"/>
              <a:gd name="connsiteY3" fmla="*/ 6038 h 5562291"/>
              <a:gd name="connsiteX4" fmla="*/ 1174723 w 3259480"/>
              <a:gd name="connsiteY4" fmla="*/ 97569 h 5562291"/>
              <a:gd name="connsiteX5" fmla="*/ 2175896 w 3259480"/>
              <a:gd name="connsiteY5" fmla="*/ 590482 h 5562291"/>
              <a:gd name="connsiteX6" fmla="*/ 3257314 w 3259480"/>
              <a:gd name="connsiteY6" fmla="*/ 2784163 h 5562291"/>
              <a:gd name="connsiteX7" fmla="*/ 2272543 w 3259480"/>
              <a:gd name="connsiteY7" fmla="*/ 4916455 h 5562291"/>
              <a:gd name="connsiteX8" fmla="*/ 479982 w 3259480"/>
              <a:gd name="connsiteY8" fmla="*/ 5562288 h 5562291"/>
              <a:gd name="connsiteX9" fmla="*/ 3796 w 3259480"/>
              <a:gd name="connsiteY9" fmla="*/ 5532247 h 5562291"/>
              <a:gd name="connsiteX0" fmla="*/ 3796 w 3259480"/>
              <a:gd name="connsiteY0" fmla="*/ 5535567 h 5565611"/>
              <a:gd name="connsiteX1" fmla="*/ 10 w 3259480"/>
              <a:gd name="connsiteY1" fmla="*/ 57277 h 5565611"/>
              <a:gd name="connsiteX2" fmla="*/ 156963 w 3259480"/>
              <a:gd name="connsiteY2" fmla="*/ 15129 h 5565611"/>
              <a:gd name="connsiteX3" fmla="*/ 575146 w 3259480"/>
              <a:gd name="connsiteY3" fmla="*/ 5220 h 5565611"/>
              <a:gd name="connsiteX4" fmla="*/ 1174723 w 3259480"/>
              <a:gd name="connsiteY4" fmla="*/ 100889 h 5565611"/>
              <a:gd name="connsiteX5" fmla="*/ 2175896 w 3259480"/>
              <a:gd name="connsiteY5" fmla="*/ 593802 h 5565611"/>
              <a:gd name="connsiteX6" fmla="*/ 3257314 w 3259480"/>
              <a:gd name="connsiteY6" fmla="*/ 2787483 h 5565611"/>
              <a:gd name="connsiteX7" fmla="*/ 2272543 w 3259480"/>
              <a:gd name="connsiteY7" fmla="*/ 4919775 h 5565611"/>
              <a:gd name="connsiteX8" fmla="*/ 479982 w 3259480"/>
              <a:gd name="connsiteY8" fmla="*/ 5565608 h 5565611"/>
              <a:gd name="connsiteX9" fmla="*/ 3796 w 3259480"/>
              <a:gd name="connsiteY9" fmla="*/ 5535567 h 5565611"/>
              <a:gd name="connsiteX0" fmla="*/ 3796 w 3259480"/>
              <a:gd name="connsiteY0" fmla="*/ 5532127 h 5562171"/>
              <a:gd name="connsiteX1" fmla="*/ 10 w 3259480"/>
              <a:gd name="connsiteY1" fmla="*/ 53837 h 5562171"/>
              <a:gd name="connsiteX2" fmla="*/ 156963 w 3259480"/>
              <a:gd name="connsiteY2" fmla="*/ 11689 h 5562171"/>
              <a:gd name="connsiteX3" fmla="*/ 575146 w 3259480"/>
              <a:gd name="connsiteY3" fmla="*/ 1780 h 5562171"/>
              <a:gd name="connsiteX4" fmla="*/ 1174723 w 3259480"/>
              <a:gd name="connsiteY4" fmla="*/ 97449 h 5562171"/>
              <a:gd name="connsiteX5" fmla="*/ 2175896 w 3259480"/>
              <a:gd name="connsiteY5" fmla="*/ 590362 h 5562171"/>
              <a:gd name="connsiteX6" fmla="*/ 3257314 w 3259480"/>
              <a:gd name="connsiteY6" fmla="*/ 2784043 h 5562171"/>
              <a:gd name="connsiteX7" fmla="*/ 2272543 w 3259480"/>
              <a:gd name="connsiteY7" fmla="*/ 4916335 h 5562171"/>
              <a:gd name="connsiteX8" fmla="*/ 479982 w 3259480"/>
              <a:gd name="connsiteY8" fmla="*/ 5562168 h 5562171"/>
              <a:gd name="connsiteX9" fmla="*/ 3796 w 3259480"/>
              <a:gd name="connsiteY9" fmla="*/ 5532127 h 5562171"/>
              <a:gd name="connsiteX0" fmla="*/ 3796 w 3259480"/>
              <a:gd name="connsiteY0" fmla="*/ 5533440 h 5563484"/>
              <a:gd name="connsiteX1" fmla="*/ 10 w 3259480"/>
              <a:gd name="connsiteY1" fmla="*/ 55150 h 5563484"/>
              <a:gd name="connsiteX2" fmla="*/ 156963 w 3259480"/>
              <a:gd name="connsiteY2" fmla="*/ 13002 h 5563484"/>
              <a:gd name="connsiteX3" fmla="*/ 575146 w 3259480"/>
              <a:gd name="connsiteY3" fmla="*/ 3093 h 5563484"/>
              <a:gd name="connsiteX4" fmla="*/ 1174723 w 3259480"/>
              <a:gd name="connsiteY4" fmla="*/ 98762 h 5563484"/>
              <a:gd name="connsiteX5" fmla="*/ 2175896 w 3259480"/>
              <a:gd name="connsiteY5" fmla="*/ 591675 h 5563484"/>
              <a:gd name="connsiteX6" fmla="*/ 3257314 w 3259480"/>
              <a:gd name="connsiteY6" fmla="*/ 2785356 h 5563484"/>
              <a:gd name="connsiteX7" fmla="*/ 2272543 w 3259480"/>
              <a:gd name="connsiteY7" fmla="*/ 4917648 h 5563484"/>
              <a:gd name="connsiteX8" fmla="*/ 479982 w 3259480"/>
              <a:gd name="connsiteY8" fmla="*/ 5563481 h 5563484"/>
              <a:gd name="connsiteX9" fmla="*/ 3796 w 3259480"/>
              <a:gd name="connsiteY9" fmla="*/ 5533440 h 5563484"/>
              <a:gd name="connsiteX0" fmla="*/ 3796 w 3259420"/>
              <a:gd name="connsiteY0" fmla="*/ 5533440 h 5563484"/>
              <a:gd name="connsiteX1" fmla="*/ 10 w 3259420"/>
              <a:gd name="connsiteY1" fmla="*/ 55150 h 5563484"/>
              <a:gd name="connsiteX2" fmla="*/ 156963 w 3259420"/>
              <a:gd name="connsiteY2" fmla="*/ 13002 h 5563484"/>
              <a:gd name="connsiteX3" fmla="*/ 575146 w 3259420"/>
              <a:gd name="connsiteY3" fmla="*/ 3093 h 5563484"/>
              <a:gd name="connsiteX4" fmla="*/ 1174723 w 3259420"/>
              <a:gd name="connsiteY4" fmla="*/ 98762 h 5563484"/>
              <a:gd name="connsiteX5" fmla="*/ 2175896 w 3259420"/>
              <a:gd name="connsiteY5" fmla="*/ 591675 h 5563484"/>
              <a:gd name="connsiteX6" fmla="*/ 3257314 w 3259420"/>
              <a:gd name="connsiteY6" fmla="*/ 2785356 h 5563484"/>
              <a:gd name="connsiteX7" fmla="*/ 2272543 w 3259420"/>
              <a:gd name="connsiteY7" fmla="*/ 4917648 h 5563484"/>
              <a:gd name="connsiteX8" fmla="*/ 479982 w 3259420"/>
              <a:gd name="connsiteY8" fmla="*/ 5563481 h 5563484"/>
              <a:gd name="connsiteX9" fmla="*/ 3796 w 3259420"/>
              <a:gd name="connsiteY9" fmla="*/ 5533440 h 5563484"/>
              <a:gd name="connsiteX0" fmla="*/ 3796 w 3259784"/>
              <a:gd name="connsiteY0" fmla="*/ 5533440 h 5563484"/>
              <a:gd name="connsiteX1" fmla="*/ 10 w 3259784"/>
              <a:gd name="connsiteY1" fmla="*/ 55150 h 5563484"/>
              <a:gd name="connsiteX2" fmla="*/ 156963 w 3259784"/>
              <a:gd name="connsiteY2" fmla="*/ 13002 h 5563484"/>
              <a:gd name="connsiteX3" fmla="*/ 575146 w 3259784"/>
              <a:gd name="connsiteY3" fmla="*/ 3093 h 5563484"/>
              <a:gd name="connsiteX4" fmla="*/ 1174723 w 3259784"/>
              <a:gd name="connsiteY4" fmla="*/ 98762 h 5563484"/>
              <a:gd name="connsiteX5" fmla="*/ 2175896 w 3259784"/>
              <a:gd name="connsiteY5" fmla="*/ 591675 h 5563484"/>
              <a:gd name="connsiteX6" fmla="*/ 3257314 w 3259784"/>
              <a:gd name="connsiteY6" fmla="*/ 2785356 h 5563484"/>
              <a:gd name="connsiteX7" fmla="*/ 2272543 w 3259784"/>
              <a:gd name="connsiteY7" fmla="*/ 4917648 h 5563484"/>
              <a:gd name="connsiteX8" fmla="*/ 479982 w 3259784"/>
              <a:gd name="connsiteY8" fmla="*/ 5563481 h 5563484"/>
              <a:gd name="connsiteX9" fmla="*/ 3796 w 3259784"/>
              <a:gd name="connsiteY9" fmla="*/ 5533440 h 5563484"/>
              <a:gd name="connsiteX0" fmla="*/ 3796 w 3259882"/>
              <a:gd name="connsiteY0" fmla="*/ 5533440 h 5563484"/>
              <a:gd name="connsiteX1" fmla="*/ 10 w 3259882"/>
              <a:gd name="connsiteY1" fmla="*/ 55150 h 5563484"/>
              <a:gd name="connsiteX2" fmla="*/ 156963 w 3259882"/>
              <a:gd name="connsiteY2" fmla="*/ 13002 h 5563484"/>
              <a:gd name="connsiteX3" fmla="*/ 575146 w 3259882"/>
              <a:gd name="connsiteY3" fmla="*/ 3093 h 5563484"/>
              <a:gd name="connsiteX4" fmla="*/ 1174723 w 3259882"/>
              <a:gd name="connsiteY4" fmla="*/ 98762 h 5563484"/>
              <a:gd name="connsiteX5" fmla="*/ 2175896 w 3259882"/>
              <a:gd name="connsiteY5" fmla="*/ 591675 h 5563484"/>
              <a:gd name="connsiteX6" fmla="*/ 3257314 w 3259882"/>
              <a:gd name="connsiteY6" fmla="*/ 2785356 h 5563484"/>
              <a:gd name="connsiteX7" fmla="*/ 2272543 w 3259882"/>
              <a:gd name="connsiteY7" fmla="*/ 4917648 h 5563484"/>
              <a:gd name="connsiteX8" fmla="*/ 479982 w 3259882"/>
              <a:gd name="connsiteY8" fmla="*/ 5563481 h 5563484"/>
              <a:gd name="connsiteX9" fmla="*/ 3796 w 3259882"/>
              <a:gd name="connsiteY9" fmla="*/ 5533440 h 5563484"/>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604541"/>
              <a:gd name="connsiteX1" fmla="*/ 10 w 3259882"/>
              <a:gd name="connsiteY1" fmla="*/ 55150 h 5604541"/>
              <a:gd name="connsiteX2" fmla="*/ 156963 w 3259882"/>
              <a:gd name="connsiteY2" fmla="*/ 13002 h 5604541"/>
              <a:gd name="connsiteX3" fmla="*/ 575146 w 3259882"/>
              <a:gd name="connsiteY3" fmla="*/ 3093 h 5604541"/>
              <a:gd name="connsiteX4" fmla="*/ 1174723 w 3259882"/>
              <a:gd name="connsiteY4" fmla="*/ 98762 h 5604541"/>
              <a:gd name="connsiteX5" fmla="*/ 2175896 w 3259882"/>
              <a:gd name="connsiteY5" fmla="*/ 591675 h 5604541"/>
              <a:gd name="connsiteX6" fmla="*/ 3257314 w 3259882"/>
              <a:gd name="connsiteY6" fmla="*/ 2785356 h 5604541"/>
              <a:gd name="connsiteX7" fmla="*/ 2272543 w 3259882"/>
              <a:gd name="connsiteY7" fmla="*/ 4925923 h 5604541"/>
              <a:gd name="connsiteX8" fmla="*/ 479982 w 3259882"/>
              <a:gd name="connsiteY8" fmla="*/ 5571756 h 5604541"/>
              <a:gd name="connsiteX9" fmla="*/ 3796 w 3259882"/>
              <a:gd name="connsiteY9" fmla="*/ 5533440 h 5604541"/>
              <a:gd name="connsiteX0" fmla="*/ 3796 w 3259882"/>
              <a:gd name="connsiteY0" fmla="*/ 5533440 h 5583637"/>
              <a:gd name="connsiteX1" fmla="*/ 10 w 3259882"/>
              <a:gd name="connsiteY1" fmla="*/ 55150 h 5583637"/>
              <a:gd name="connsiteX2" fmla="*/ 156963 w 3259882"/>
              <a:gd name="connsiteY2" fmla="*/ 13002 h 5583637"/>
              <a:gd name="connsiteX3" fmla="*/ 575146 w 3259882"/>
              <a:gd name="connsiteY3" fmla="*/ 3093 h 5583637"/>
              <a:gd name="connsiteX4" fmla="*/ 1174723 w 3259882"/>
              <a:gd name="connsiteY4" fmla="*/ 98762 h 5583637"/>
              <a:gd name="connsiteX5" fmla="*/ 2175896 w 3259882"/>
              <a:gd name="connsiteY5" fmla="*/ 591675 h 5583637"/>
              <a:gd name="connsiteX6" fmla="*/ 3257314 w 3259882"/>
              <a:gd name="connsiteY6" fmla="*/ 2785356 h 5583637"/>
              <a:gd name="connsiteX7" fmla="*/ 2272543 w 3259882"/>
              <a:gd name="connsiteY7" fmla="*/ 4925923 h 5583637"/>
              <a:gd name="connsiteX8" fmla="*/ 906150 w 3259882"/>
              <a:gd name="connsiteY8" fmla="*/ 5546931 h 5583637"/>
              <a:gd name="connsiteX9" fmla="*/ 3796 w 3259882"/>
              <a:gd name="connsiteY9" fmla="*/ 5533440 h 5583637"/>
              <a:gd name="connsiteX0" fmla="*/ 3796 w 3259882"/>
              <a:gd name="connsiteY0" fmla="*/ 5533440 h 5559432"/>
              <a:gd name="connsiteX1" fmla="*/ 10 w 3259882"/>
              <a:gd name="connsiteY1" fmla="*/ 55150 h 5559432"/>
              <a:gd name="connsiteX2" fmla="*/ 156963 w 3259882"/>
              <a:gd name="connsiteY2" fmla="*/ 13002 h 5559432"/>
              <a:gd name="connsiteX3" fmla="*/ 575146 w 3259882"/>
              <a:gd name="connsiteY3" fmla="*/ 3093 h 5559432"/>
              <a:gd name="connsiteX4" fmla="*/ 1174723 w 3259882"/>
              <a:gd name="connsiteY4" fmla="*/ 98762 h 5559432"/>
              <a:gd name="connsiteX5" fmla="*/ 2175896 w 3259882"/>
              <a:gd name="connsiteY5" fmla="*/ 591675 h 5559432"/>
              <a:gd name="connsiteX6" fmla="*/ 3257314 w 3259882"/>
              <a:gd name="connsiteY6" fmla="*/ 2785356 h 5559432"/>
              <a:gd name="connsiteX7" fmla="*/ 2272543 w 3259882"/>
              <a:gd name="connsiteY7" fmla="*/ 4925923 h 5559432"/>
              <a:gd name="connsiteX8" fmla="*/ 906150 w 3259882"/>
              <a:gd name="connsiteY8" fmla="*/ 5546931 h 5559432"/>
              <a:gd name="connsiteX9" fmla="*/ 3796 w 3259882"/>
              <a:gd name="connsiteY9" fmla="*/ 5533440 h 5559432"/>
              <a:gd name="connsiteX0" fmla="*/ 3796 w 3259882"/>
              <a:gd name="connsiteY0" fmla="*/ 5533440 h 5551828"/>
              <a:gd name="connsiteX1" fmla="*/ 10 w 3259882"/>
              <a:gd name="connsiteY1" fmla="*/ 55150 h 5551828"/>
              <a:gd name="connsiteX2" fmla="*/ 156963 w 3259882"/>
              <a:gd name="connsiteY2" fmla="*/ 13002 h 5551828"/>
              <a:gd name="connsiteX3" fmla="*/ 575146 w 3259882"/>
              <a:gd name="connsiteY3" fmla="*/ 3093 h 5551828"/>
              <a:gd name="connsiteX4" fmla="*/ 1174723 w 3259882"/>
              <a:gd name="connsiteY4" fmla="*/ 98762 h 5551828"/>
              <a:gd name="connsiteX5" fmla="*/ 2175896 w 3259882"/>
              <a:gd name="connsiteY5" fmla="*/ 591675 h 5551828"/>
              <a:gd name="connsiteX6" fmla="*/ 3257314 w 3259882"/>
              <a:gd name="connsiteY6" fmla="*/ 2785356 h 5551828"/>
              <a:gd name="connsiteX7" fmla="*/ 2272543 w 3259882"/>
              <a:gd name="connsiteY7" fmla="*/ 4925923 h 5551828"/>
              <a:gd name="connsiteX8" fmla="*/ 906150 w 3259882"/>
              <a:gd name="connsiteY8" fmla="*/ 5546931 h 5551828"/>
              <a:gd name="connsiteX9" fmla="*/ 3796 w 3259882"/>
              <a:gd name="connsiteY9" fmla="*/ 5533440 h 5551828"/>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82024 w 3259882"/>
              <a:gd name="connsiteY8" fmla="*/ 5563481 h 5567513"/>
              <a:gd name="connsiteX9" fmla="*/ 3796 w 3259882"/>
              <a:gd name="connsiteY9" fmla="*/ 5533440 h 5567513"/>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11685 w 3259882"/>
              <a:gd name="connsiteY8" fmla="*/ 5563481 h 5567513"/>
              <a:gd name="connsiteX9" fmla="*/ 3796 w 3259882"/>
              <a:gd name="connsiteY9" fmla="*/ 5533440 h 5567513"/>
              <a:gd name="connsiteX0" fmla="*/ 3796 w 3259882"/>
              <a:gd name="connsiteY0" fmla="*/ 5533440 h 5579455"/>
              <a:gd name="connsiteX1" fmla="*/ 10 w 3259882"/>
              <a:gd name="connsiteY1" fmla="*/ 55150 h 5579455"/>
              <a:gd name="connsiteX2" fmla="*/ 156963 w 3259882"/>
              <a:gd name="connsiteY2" fmla="*/ 13002 h 5579455"/>
              <a:gd name="connsiteX3" fmla="*/ 575146 w 3259882"/>
              <a:gd name="connsiteY3" fmla="*/ 3093 h 5579455"/>
              <a:gd name="connsiteX4" fmla="*/ 1174723 w 3259882"/>
              <a:gd name="connsiteY4" fmla="*/ 98762 h 5579455"/>
              <a:gd name="connsiteX5" fmla="*/ 2175896 w 3259882"/>
              <a:gd name="connsiteY5" fmla="*/ 591675 h 5579455"/>
              <a:gd name="connsiteX6" fmla="*/ 3257314 w 3259882"/>
              <a:gd name="connsiteY6" fmla="*/ 2785356 h 5579455"/>
              <a:gd name="connsiteX7" fmla="*/ 2272543 w 3259882"/>
              <a:gd name="connsiteY7" fmla="*/ 4925923 h 5579455"/>
              <a:gd name="connsiteX8" fmla="*/ 641347 w 3259882"/>
              <a:gd name="connsiteY8" fmla="*/ 5575893 h 5579455"/>
              <a:gd name="connsiteX9" fmla="*/ 3796 w 3259882"/>
              <a:gd name="connsiteY9" fmla="*/ 5533440 h 5579455"/>
              <a:gd name="connsiteX0" fmla="*/ 3796 w 3259882"/>
              <a:gd name="connsiteY0" fmla="*/ 5533440 h 5583073"/>
              <a:gd name="connsiteX1" fmla="*/ 10 w 3259882"/>
              <a:gd name="connsiteY1" fmla="*/ 55150 h 5583073"/>
              <a:gd name="connsiteX2" fmla="*/ 156963 w 3259882"/>
              <a:gd name="connsiteY2" fmla="*/ 13002 h 5583073"/>
              <a:gd name="connsiteX3" fmla="*/ 575146 w 3259882"/>
              <a:gd name="connsiteY3" fmla="*/ 3093 h 5583073"/>
              <a:gd name="connsiteX4" fmla="*/ 1174723 w 3259882"/>
              <a:gd name="connsiteY4" fmla="*/ 98762 h 5583073"/>
              <a:gd name="connsiteX5" fmla="*/ 2175896 w 3259882"/>
              <a:gd name="connsiteY5" fmla="*/ 591675 h 5583073"/>
              <a:gd name="connsiteX6" fmla="*/ 3257314 w 3259882"/>
              <a:gd name="connsiteY6" fmla="*/ 2785356 h 5583073"/>
              <a:gd name="connsiteX7" fmla="*/ 2272543 w 3259882"/>
              <a:gd name="connsiteY7" fmla="*/ 4925923 h 5583073"/>
              <a:gd name="connsiteX8" fmla="*/ 641347 w 3259882"/>
              <a:gd name="connsiteY8" fmla="*/ 5575893 h 5583073"/>
              <a:gd name="connsiteX9" fmla="*/ 3796 w 3259882"/>
              <a:gd name="connsiteY9" fmla="*/ 5533440 h 5583073"/>
              <a:gd name="connsiteX0" fmla="*/ 3907 w 3259993"/>
              <a:gd name="connsiteY0" fmla="*/ 5533440 h 5583073"/>
              <a:gd name="connsiteX1" fmla="*/ 121 w 3259993"/>
              <a:gd name="connsiteY1" fmla="*/ 55150 h 5583073"/>
              <a:gd name="connsiteX2" fmla="*/ 157074 w 3259993"/>
              <a:gd name="connsiteY2" fmla="*/ 13002 h 5583073"/>
              <a:gd name="connsiteX3" fmla="*/ 575257 w 3259993"/>
              <a:gd name="connsiteY3" fmla="*/ 3093 h 5583073"/>
              <a:gd name="connsiteX4" fmla="*/ 1174834 w 3259993"/>
              <a:gd name="connsiteY4" fmla="*/ 98762 h 5583073"/>
              <a:gd name="connsiteX5" fmla="*/ 2176007 w 3259993"/>
              <a:gd name="connsiteY5" fmla="*/ 591675 h 5583073"/>
              <a:gd name="connsiteX6" fmla="*/ 3257425 w 3259993"/>
              <a:gd name="connsiteY6" fmla="*/ 2785356 h 5583073"/>
              <a:gd name="connsiteX7" fmla="*/ 2272654 w 3259993"/>
              <a:gd name="connsiteY7" fmla="*/ 4925923 h 5583073"/>
              <a:gd name="connsiteX8" fmla="*/ 641458 w 3259993"/>
              <a:gd name="connsiteY8" fmla="*/ 5575893 h 5583073"/>
              <a:gd name="connsiteX9" fmla="*/ 3907 w 3259993"/>
              <a:gd name="connsiteY9" fmla="*/ 5533440 h 5583073"/>
              <a:gd name="connsiteX0" fmla="*/ 3792 w 3259878"/>
              <a:gd name="connsiteY0" fmla="*/ 5533440 h 5583073"/>
              <a:gd name="connsiteX1" fmla="*/ 6 w 3259878"/>
              <a:gd name="connsiteY1" fmla="*/ 55150 h 5583073"/>
              <a:gd name="connsiteX2" fmla="*/ 156959 w 3259878"/>
              <a:gd name="connsiteY2" fmla="*/ 13002 h 5583073"/>
              <a:gd name="connsiteX3" fmla="*/ 575142 w 3259878"/>
              <a:gd name="connsiteY3" fmla="*/ 3093 h 5583073"/>
              <a:gd name="connsiteX4" fmla="*/ 1174719 w 3259878"/>
              <a:gd name="connsiteY4" fmla="*/ 98762 h 5583073"/>
              <a:gd name="connsiteX5" fmla="*/ 2175892 w 3259878"/>
              <a:gd name="connsiteY5" fmla="*/ 591675 h 5583073"/>
              <a:gd name="connsiteX6" fmla="*/ 3257310 w 3259878"/>
              <a:gd name="connsiteY6" fmla="*/ 2785356 h 5583073"/>
              <a:gd name="connsiteX7" fmla="*/ 2272539 w 3259878"/>
              <a:gd name="connsiteY7" fmla="*/ 4925923 h 5583073"/>
              <a:gd name="connsiteX8" fmla="*/ 641343 w 3259878"/>
              <a:gd name="connsiteY8" fmla="*/ 5575893 h 5583073"/>
              <a:gd name="connsiteX9" fmla="*/ 3792 w 3259878"/>
              <a:gd name="connsiteY9" fmla="*/ 5533440 h 5583073"/>
              <a:gd name="connsiteX0" fmla="*/ 3792 w 3259878"/>
              <a:gd name="connsiteY0" fmla="*/ 5533440 h 5590219"/>
              <a:gd name="connsiteX1" fmla="*/ 6 w 3259878"/>
              <a:gd name="connsiteY1" fmla="*/ 55150 h 5590219"/>
              <a:gd name="connsiteX2" fmla="*/ 156959 w 3259878"/>
              <a:gd name="connsiteY2" fmla="*/ 13002 h 5590219"/>
              <a:gd name="connsiteX3" fmla="*/ 575142 w 3259878"/>
              <a:gd name="connsiteY3" fmla="*/ 3093 h 5590219"/>
              <a:gd name="connsiteX4" fmla="*/ 1174719 w 3259878"/>
              <a:gd name="connsiteY4" fmla="*/ 98762 h 5590219"/>
              <a:gd name="connsiteX5" fmla="*/ 2175892 w 3259878"/>
              <a:gd name="connsiteY5" fmla="*/ 591675 h 5590219"/>
              <a:gd name="connsiteX6" fmla="*/ 3257310 w 3259878"/>
              <a:gd name="connsiteY6" fmla="*/ 2785356 h 5590219"/>
              <a:gd name="connsiteX7" fmla="*/ 2272539 w 3259878"/>
              <a:gd name="connsiteY7" fmla="*/ 4925923 h 5590219"/>
              <a:gd name="connsiteX8" fmla="*/ 641343 w 3259878"/>
              <a:gd name="connsiteY8" fmla="*/ 5575893 h 5590219"/>
              <a:gd name="connsiteX9" fmla="*/ 3792 w 3259878"/>
              <a:gd name="connsiteY9" fmla="*/ 5533440 h 5590219"/>
              <a:gd name="connsiteX0" fmla="*/ 3792 w 3259878"/>
              <a:gd name="connsiteY0" fmla="*/ 5533440 h 5580581"/>
              <a:gd name="connsiteX1" fmla="*/ 6 w 3259878"/>
              <a:gd name="connsiteY1" fmla="*/ 55150 h 5580581"/>
              <a:gd name="connsiteX2" fmla="*/ 156959 w 3259878"/>
              <a:gd name="connsiteY2" fmla="*/ 13002 h 5580581"/>
              <a:gd name="connsiteX3" fmla="*/ 575142 w 3259878"/>
              <a:gd name="connsiteY3" fmla="*/ 3093 h 5580581"/>
              <a:gd name="connsiteX4" fmla="*/ 1174719 w 3259878"/>
              <a:gd name="connsiteY4" fmla="*/ 98762 h 5580581"/>
              <a:gd name="connsiteX5" fmla="*/ 2175892 w 3259878"/>
              <a:gd name="connsiteY5" fmla="*/ 591675 h 5580581"/>
              <a:gd name="connsiteX6" fmla="*/ 3257310 w 3259878"/>
              <a:gd name="connsiteY6" fmla="*/ 2785356 h 5580581"/>
              <a:gd name="connsiteX7" fmla="*/ 2272539 w 3259878"/>
              <a:gd name="connsiteY7" fmla="*/ 4925923 h 5580581"/>
              <a:gd name="connsiteX8" fmla="*/ 641343 w 3259878"/>
              <a:gd name="connsiteY8" fmla="*/ 5575893 h 5580581"/>
              <a:gd name="connsiteX9" fmla="*/ 3792 w 3259878"/>
              <a:gd name="connsiteY9" fmla="*/ 5533440 h 5580581"/>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583933"/>
              <a:gd name="connsiteX1" fmla="*/ 6 w 3259878"/>
              <a:gd name="connsiteY1" fmla="*/ 55150 h 5583933"/>
              <a:gd name="connsiteX2" fmla="*/ 156959 w 3259878"/>
              <a:gd name="connsiteY2" fmla="*/ 13002 h 5583933"/>
              <a:gd name="connsiteX3" fmla="*/ 575142 w 3259878"/>
              <a:gd name="connsiteY3" fmla="*/ 3093 h 5583933"/>
              <a:gd name="connsiteX4" fmla="*/ 1174719 w 3259878"/>
              <a:gd name="connsiteY4" fmla="*/ 98762 h 5583933"/>
              <a:gd name="connsiteX5" fmla="*/ 2175892 w 3259878"/>
              <a:gd name="connsiteY5" fmla="*/ 591675 h 5583933"/>
              <a:gd name="connsiteX6" fmla="*/ 3257310 w 3259878"/>
              <a:gd name="connsiteY6" fmla="*/ 2785356 h 5583933"/>
              <a:gd name="connsiteX7" fmla="*/ 2276677 w 3259878"/>
              <a:gd name="connsiteY7" fmla="*/ 4921785 h 5583933"/>
              <a:gd name="connsiteX8" fmla="*/ 906147 w 3259878"/>
              <a:gd name="connsiteY8" fmla="*/ 5546930 h 5583933"/>
              <a:gd name="connsiteX9" fmla="*/ 3792 w 3259878"/>
              <a:gd name="connsiteY9" fmla="*/ 5533440 h 5583933"/>
              <a:gd name="connsiteX0" fmla="*/ 3792 w 3259878"/>
              <a:gd name="connsiteY0" fmla="*/ 5533440 h 5556505"/>
              <a:gd name="connsiteX1" fmla="*/ 6 w 3259878"/>
              <a:gd name="connsiteY1" fmla="*/ 55150 h 5556505"/>
              <a:gd name="connsiteX2" fmla="*/ 156959 w 3259878"/>
              <a:gd name="connsiteY2" fmla="*/ 13002 h 5556505"/>
              <a:gd name="connsiteX3" fmla="*/ 575142 w 3259878"/>
              <a:gd name="connsiteY3" fmla="*/ 3093 h 5556505"/>
              <a:gd name="connsiteX4" fmla="*/ 1174719 w 3259878"/>
              <a:gd name="connsiteY4" fmla="*/ 98762 h 5556505"/>
              <a:gd name="connsiteX5" fmla="*/ 2175892 w 3259878"/>
              <a:gd name="connsiteY5" fmla="*/ 591675 h 5556505"/>
              <a:gd name="connsiteX6" fmla="*/ 3257310 w 3259878"/>
              <a:gd name="connsiteY6" fmla="*/ 2785356 h 5556505"/>
              <a:gd name="connsiteX7" fmla="*/ 2276677 w 3259878"/>
              <a:gd name="connsiteY7" fmla="*/ 4921785 h 5556505"/>
              <a:gd name="connsiteX8" fmla="*/ 906147 w 3259878"/>
              <a:gd name="connsiteY8" fmla="*/ 5546930 h 5556505"/>
              <a:gd name="connsiteX9" fmla="*/ 3792 w 3259878"/>
              <a:gd name="connsiteY9" fmla="*/ 5533440 h 5556505"/>
              <a:gd name="connsiteX0" fmla="*/ 3792 w 3259878"/>
              <a:gd name="connsiteY0" fmla="*/ 5533440 h 5585123"/>
              <a:gd name="connsiteX1" fmla="*/ 6 w 3259878"/>
              <a:gd name="connsiteY1" fmla="*/ 55150 h 5585123"/>
              <a:gd name="connsiteX2" fmla="*/ 156959 w 3259878"/>
              <a:gd name="connsiteY2" fmla="*/ 13002 h 5585123"/>
              <a:gd name="connsiteX3" fmla="*/ 575142 w 3259878"/>
              <a:gd name="connsiteY3" fmla="*/ 3093 h 5585123"/>
              <a:gd name="connsiteX4" fmla="*/ 1174719 w 3259878"/>
              <a:gd name="connsiteY4" fmla="*/ 98762 h 5585123"/>
              <a:gd name="connsiteX5" fmla="*/ 2175892 w 3259878"/>
              <a:gd name="connsiteY5" fmla="*/ 591675 h 5585123"/>
              <a:gd name="connsiteX6" fmla="*/ 3257310 w 3259878"/>
              <a:gd name="connsiteY6" fmla="*/ 2785356 h 5585123"/>
              <a:gd name="connsiteX7" fmla="*/ 2284952 w 3259878"/>
              <a:gd name="connsiteY7" fmla="*/ 4905235 h 5585123"/>
              <a:gd name="connsiteX8" fmla="*/ 906147 w 3259878"/>
              <a:gd name="connsiteY8" fmla="*/ 5546930 h 5585123"/>
              <a:gd name="connsiteX9" fmla="*/ 3792 w 3259878"/>
              <a:gd name="connsiteY9" fmla="*/ 5533440 h 5585123"/>
              <a:gd name="connsiteX0" fmla="*/ 3792 w 3259878"/>
              <a:gd name="connsiteY0" fmla="*/ 5533440 h 5559160"/>
              <a:gd name="connsiteX1" fmla="*/ 6 w 3259878"/>
              <a:gd name="connsiteY1" fmla="*/ 55150 h 5559160"/>
              <a:gd name="connsiteX2" fmla="*/ 156959 w 3259878"/>
              <a:gd name="connsiteY2" fmla="*/ 13002 h 5559160"/>
              <a:gd name="connsiteX3" fmla="*/ 575142 w 3259878"/>
              <a:gd name="connsiteY3" fmla="*/ 3093 h 5559160"/>
              <a:gd name="connsiteX4" fmla="*/ 1174719 w 3259878"/>
              <a:gd name="connsiteY4" fmla="*/ 98762 h 5559160"/>
              <a:gd name="connsiteX5" fmla="*/ 2175892 w 3259878"/>
              <a:gd name="connsiteY5" fmla="*/ 591675 h 5559160"/>
              <a:gd name="connsiteX6" fmla="*/ 3257310 w 3259878"/>
              <a:gd name="connsiteY6" fmla="*/ 2785356 h 5559160"/>
              <a:gd name="connsiteX7" fmla="*/ 2284952 w 3259878"/>
              <a:gd name="connsiteY7" fmla="*/ 4905235 h 5559160"/>
              <a:gd name="connsiteX8" fmla="*/ 906147 w 3259878"/>
              <a:gd name="connsiteY8" fmla="*/ 5546930 h 5559160"/>
              <a:gd name="connsiteX9" fmla="*/ 3792 w 3259878"/>
              <a:gd name="connsiteY9" fmla="*/ 5533440 h 5559160"/>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577551"/>
              <a:gd name="connsiteX1" fmla="*/ 6 w 3259878"/>
              <a:gd name="connsiteY1" fmla="*/ 55150 h 5577551"/>
              <a:gd name="connsiteX2" fmla="*/ 156959 w 3259878"/>
              <a:gd name="connsiteY2" fmla="*/ 13002 h 5577551"/>
              <a:gd name="connsiteX3" fmla="*/ 575142 w 3259878"/>
              <a:gd name="connsiteY3" fmla="*/ 3093 h 5577551"/>
              <a:gd name="connsiteX4" fmla="*/ 1174719 w 3259878"/>
              <a:gd name="connsiteY4" fmla="*/ 98762 h 5577551"/>
              <a:gd name="connsiteX5" fmla="*/ 2175892 w 3259878"/>
              <a:gd name="connsiteY5" fmla="*/ 591675 h 5577551"/>
              <a:gd name="connsiteX6" fmla="*/ 3257310 w 3259878"/>
              <a:gd name="connsiteY6" fmla="*/ 2785356 h 5577551"/>
              <a:gd name="connsiteX7" fmla="*/ 2284952 w 3259878"/>
              <a:gd name="connsiteY7" fmla="*/ 4905235 h 5577551"/>
              <a:gd name="connsiteX8" fmla="*/ 906147 w 3259878"/>
              <a:gd name="connsiteY8" fmla="*/ 5546930 h 5577551"/>
              <a:gd name="connsiteX9" fmla="*/ 384445 w 3259878"/>
              <a:gd name="connsiteY9" fmla="*/ 5576886 h 5577551"/>
              <a:gd name="connsiteX10" fmla="*/ 3792 w 3259878"/>
              <a:gd name="connsiteY10" fmla="*/ 5533440 h 557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878" h="5577551">
                <a:moveTo>
                  <a:pt x="3792" y="5533440"/>
                </a:moveTo>
                <a:cubicBezTo>
                  <a:pt x="7696" y="5624200"/>
                  <a:pt x="-227" y="26616"/>
                  <a:pt x="6" y="55150"/>
                </a:cubicBezTo>
                <a:cubicBezTo>
                  <a:pt x="2881" y="28718"/>
                  <a:pt x="77595" y="18171"/>
                  <a:pt x="156959" y="13002"/>
                </a:cubicBezTo>
                <a:cubicBezTo>
                  <a:pt x="273561" y="-443"/>
                  <a:pt x="401377" y="-2925"/>
                  <a:pt x="575142" y="3093"/>
                </a:cubicBezTo>
                <a:cubicBezTo>
                  <a:pt x="748907" y="9111"/>
                  <a:pt x="950681" y="44799"/>
                  <a:pt x="1174719" y="98762"/>
                </a:cubicBezTo>
                <a:cubicBezTo>
                  <a:pt x="1464957" y="189962"/>
                  <a:pt x="1708804" y="259761"/>
                  <a:pt x="2175892" y="591675"/>
                </a:cubicBezTo>
                <a:cubicBezTo>
                  <a:pt x="2730510" y="994584"/>
                  <a:pt x="3303028" y="1859645"/>
                  <a:pt x="3257310" y="2785356"/>
                </a:cubicBezTo>
                <a:cubicBezTo>
                  <a:pt x="3238619" y="3492722"/>
                  <a:pt x="3127403" y="4114411"/>
                  <a:pt x="2284952" y="4905235"/>
                </a:cubicBezTo>
                <a:cubicBezTo>
                  <a:pt x="1706212" y="5405494"/>
                  <a:pt x="1131872" y="5505326"/>
                  <a:pt x="906147" y="5546930"/>
                </a:cubicBezTo>
                <a:cubicBezTo>
                  <a:pt x="680422" y="5588534"/>
                  <a:pt x="464499" y="5574996"/>
                  <a:pt x="384445" y="5576886"/>
                </a:cubicBezTo>
                <a:cubicBezTo>
                  <a:pt x="234053" y="5574638"/>
                  <a:pt x="-4542" y="5546914"/>
                  <a:pt x="3792" y="5533440"/>
                </a:cubicBezTo>
                <a:close/>
              </a:path>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a:lvl1pPr>
          </a:lstStyle>
          <a:p>
            <a:r>
              <a:rPr lang="en-US" dirty="0" smtClean="0"/>
              <a:t>Click icon to add picture</a:t>
            </a:r>
            <a:endParaRPr lang="en-US" dirty="0"/>
          </a:p>
        </p:txBody>
      </p:sp>
    </p:spTree>
    <p:extLst>
      <p:ext uri="{BB962C8B-B14F-4D97-AF65-F5344CB8AC3E}">
        <p14:creationId xmlns:p14="http://schemas.microsoft.com/office/powerpoint/2010/main" xmlns="" val="208751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sp>
        <p:nvSpPr>
          <p:cNvPr id="11" name="Rectangle 7"/>
          <p:cNvSpPr>
            <a:spLocks noGrp="1" noChangeArrowheads="1"/>
          </p:cNvSpPr>
          <p:nvPr>
            <p:ph type="ctrTitle" sz="quarter"/>
          </p:nvPr>
        </p:nvSpPr>
        <p:spPr>
          <a:xfrm>
            <a:off x="5092770" y="2351962"/>
            <a:ext cx="6562324" cy="120648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12" name="Rectangle 8"/>
          <p:cNvSpPr>
            <a:spLocks noGrp="1" noChangeArrowheads="1"/>
          </p:cNvSpPr>
          <p:nvPr>
            <p:ph type="subTitle" sz="quarter" idx="1"/>
          </p:nvPr>
        </p:nvSpPr>
        <p:spPr>
          <a:xfrm>
            <a:off x="5092782" y="3679379"/>
            <a:ext cx="6524319" cy="338554"/>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9552111" y="5905500"/>
            <a:ext cx="2229666" cy="466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0372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bwMode="invGray">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spcBef>
                <a:spcPts val="1200"/>
              </a:spcBef>
              <a:defRPr sz="2800">
                <a:solidFill>
                  <a:schemeClr val="accent5"/>
                </a:solidFill>
              </a:defRPr>
            </a:lvl1pPr>
            <a:lvl2pPr>
              <a:spcBef>
                <a:spcPts val="1200"/>
              </a:spcBef>
              <a:defRPr sz="2400">
                <a:solidFill>
                  <a:schemeClr val="accent5"/>
                </a:solidFill>
              </a:defRPr>
            </a:lvl2pPr>
            <a:lvl3pPr>
              <a:spcBef>
                <a:spcPts val="300"/>
              </a:spcBef>
              <a:defRPr sz="2000">
                <a:solidFill>
                  <a:schemeClr val="accent5"/>
                </a:solidFill>
              </a:defRPr>
            </a:lvl3pPr>
            <a:lvl4pPr>
              <a:spcBef>
                <a:spcPts val="300"/>
              </a:spcBef>
              <a:defRPr sz="2000">
                <a:solidFill>
                  <a:schemeClr val="accent5"/>
                </a:solidFill>
              </a:defRPr>
            </a:lvl4pPr>
            <a:lvl5pPr>
              <a:spcBef>
                <a:spcPts val="3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113944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Sub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6069" y="2076450"/>
            <a:ext cx="11251812" cy="1815882"/>
          </a:xfrm>
        </p:spPr>
        <p:txBody>
          <a:bodyPr>
            <a:spAutoFit/>
          </a:bodyPr>
          <a:lstStyle>
            <a:lvl1pPr>
              <a:spcBef>
                <a:spcPts val="1200"/>
              </a:spcBef>
              <a:defRPr>
                <a:solidFill>
                  <a:schemeClr val="accent5"/>
                </a:solidFill>
              </a:defRPr>
            </a:lvl1pPr>
            <a:lvl2pPr>
              <a:spcBef>
                <a:spcPts val="1200"/>
              </a:spcBef>
              <a:defRPr sz="2400">
                <a:solidFill>
                  <a:schemeClr val="accent5"/>
                </a:solidFill>
              </a:defRPr>
            </a:lvl2pPr>
            <a:lvl3pPr>
              <a:spcBef>
                <a:spcPts val="400"/>
              </a:spcBef>
              <a:defRPr sz="2000">
                <a:solidFill>
                  <a:schemeClr val="accent5"/>
                </a:solidFill>
              </a:defRPr>
            </a:lvl3pPr>
            <a:lvl4pPr>
              <a:spcBef>
                <a:spcPts val="400"/>
              </a:spcBef>
              <a:defRPr sz="2000">
                <a:solidFill>
                  <a:schemeClr val="accent5"/>
                </a:solidFill>
              </a:defRPr>
            </a:lvl4pPr>
            <a:lvl5pPr>
              <a:spcBef>
                <a:spcPts val="4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451858" y="1449763"/>
            <a:ext cx="11272927" cy="359073"/>
          </a:xfrm>
        </p:spPr>
        <p:txBody>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xmlns="" val="3196962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456069" y="281007"/>
            <a:ext cx="11251812" cy="512961"/>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6069" y="1066800"/>
            <a:ext cx="11251812" cy="1777410"/>
          </a:xfrm>
        </p:spPr>
        <p:txBody>
          <a:bodyPr>
            <a:spAutoFit/>
          </a:bodyPr>
          <a:lstStyle>
            <a:lvl1pPr>
              <a:spcBef>
                <a:spcPts val="1200"/>
              </a:spcBef>
              <a:defRPr sz="2800">
                <a:solidFill>
                  <a:schemeClr val="accent5"/>
                </a:solidFill>
              </a:defRPr>
            </a:lvl1pPr>
            <a:lvl2pPr marL="342900" indent="-284163">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735014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Sub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456069" y="281007"/>
            <a:ext cx="11251812" cy="512961"/>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6069" y="1457326"/>
            <a:ext cx="11251812" cy="1777410"/>
          </a:xfrm>
        </p:spPr>
        <p:txBody>
          <a:bodyPr>
            <a:spAutoFit/>
          </a:bodyPr>
          <a:lstStyle>
            <a:lvl1pPr>
              <a:spcBef>
                <a:spcPts val="1200"/>
              </a:spcBef>
              <a:defRPr sz="2800">
                <a:solidFill>
                  <a:schemeClr val="accent5"/>
                </a:solidFill>
              </a:defRPr>
            </a:lvl1pPr>
            <a:lvl2pPr>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451858" y="906838"/>
            <a:ext cx="11272927" cy="359073"/>
          </a:xfrm>
        </p:spPr>
        <p:txBody>
          <a:bodyPr>
            <a:spAutoFit/>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xmlns="" val="1355334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4" name="Footer Placeholder 3"/>
          <p:cNvSpPr>
            <a:spLocks noGrp="1"/>
          </p:cNvSpPr>
          <p:nvPr>
            <p:ph type="ftr" sz="quarter" idx="13"/>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171209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456082" y="1527048"/>
            <a:ext cx="5434821" cy="1777410"/>
          </a:xfrm>
        </p:spPr>
        <p:txBody>
          <a:bodyPr>
            <a:spAutoFit/>
          </a:bodyPr>
          <a:lstStyle>
            <a:lvl1pPr>
              <a:defRPr sz="2800">
                <a:solidFill>
                  <a:schemeClr val="accent5"/>
                </a:solidFill>
              </a:defRPr>
            </a:lvl1pPr>
            <a:lvl2pPr marL="285750" indent="-285750">
              <a:defRPr sz="2400">
                <a:solidFill>
                  <a:schemeClr val="accent5"/>
                </a:solidFill>
              </a:defRPr>
            </a:lvl2pPr>
            <a:lvl3pPr marL="571500" indent="-230188">
              <a:defRPr sz="2000">
                <a:solidFill>
                  <a:schemeClr val="accent5"/>
                </a:solidFill>
              </a:defRPr>
            </a:lvl3pPr>
            <a:lvl4pPr marL="914400" indent="-227013">
              <a:defRPr sz="2000">
                <a:solidFill>
                  <a:schemeClr val="accent5"/>
                </a:solidFill>
              </a:defRPr>
            </a:lvl4pPr>
            <a:lvl5pPr marL="1257300" indent="-225425">
              <a:defRPr sz="20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96284" y="1527067"/>
            <a:ext cx="5411596" cy="1728165"/>
          </a:xfrm>
        </p:spPr>
        <p:txBody>
          <a:bodyPr>
            <a:spAutoFit/>
          </a:bodyPr>
          <a:lstStyle>
            <a:lvl1pPr>
              <a:defRPr sz="2400">
                <a:solidFill>
                  <a:schemeClr val="accent5"/>
                </a:solidFill>
              </a:defRPr>
            </a:lvl1pPr>
            <a:lvl2pPr marL="285750" indent="-285750" algn="l" rtl="0" eaLnBrk="1" fontAlgn="base" hangingPunct="1">
              <a:lnSpc>
                <a:spcPct val="90000"/>
              </a:lnSpc>
              <a:spcAft>
                <a:spcPct val="0"/>
              </a:spcAft>
              <a:buClr>
                <a:schemeClr val="accent1"/>
              </a:buClr>
              <a:defRPr lang="en-US" sz="2400" dirty="0" smtClean="0">
                <a:solidFill>
                  <a:schemeClr val="accent5"/>
                </a:solidFill>
                <a:latin typeface="+mn-lt"/>
              </a:defRPr>
            </a:lvl2pPr>
            <a:lvl3pPr marL="571500" indent="-230188" algn="l" rtl="0" eaLnBrk="1" fontAlgn="base" hangingPunct="1">
              <a:lnSpc>
                <a:spcPct val="90000"/>
              </a:lnSpc>
              <a:spcAft>
                <a:spcPct val="0"/>
              </a:spcAft>
              <a:buClr>
                <a:schemeClr val="accent1"/>
              </a:buClr>
              <a:defRPr lang="en-US" sz="2000" dirty="0" smtClean="0">
                <a:solidFill>
                  <a:schemeClr val="accent5"/>
                </a:solidFill>
                <a:latin typeface="+mn-lt"/>
              </a:defRPr>
            </a:lvl3pPr>
            <a:lvl4pPr marL="914400" indent="-227013" algn="l" rtl="0" eaLnBrk="1" fontAlgn="base" hangingPunct="1">
              <a:lnSpc>
                <a:spcPct val="90000"/>
              </a:lnSpc>
              <a:spcAft>
                <a:spcPct val="0"/>
              </a:spcAft>
              <a:buClr>
                <a:schemeClr val="accent1"/>
              </a:buClr>
              <a:defRPr lang="en-US" sz="2000" dirty="0" smtClean="0">
                <a:solidFill>
                  <a:schemeClr val="accent5"/>
                </a:solidFill>
                <a:latin typeface="+mn-lt"/>
              </a:defRPr>
            </a:lvl4pPr>
            <a:lvl5pPr marL="1257300" indent="-225425" algn="l" rtl="0" eaLnBrk="1" fontAlgn="base" hangingPunct="1">
              <a:lnSpc>
                <a:spcPct val="90000"/>
              </a:lnSpc>
              <a:spcAft>
                <a:spcPct val="0"/>
              </a:spcAft>
              <a:buClr>
                <a:schemeClr val="accent1"/>
              </a:buClr>
              <a:defRPr lang="en-GB" sz="2000" dirty="0">
                <a:solidFill>
                  <a:schemeClr val="accent5"/>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8177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456081" y="1527048"/>
            <a:ext cx="3649947"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10" hasCustomPrompt="1"/>
          </p:nvPr>
        </p:nvSpPr>
        <p:spPr>
          <a:xfrm>
            <a:off x="4265261" y="1527048"/>
            <a:ext cx="3649947"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1" hasCustomPrompt="1"/>
          </p:nvPr>
        </p:nvSpPr>
        <p:spPr>
          <a:xfrm>
            <a:off x="8064281" y="1527048"/>
            <a:ext cx="3649947"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4123283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3054" y="1613628"/>
            <a:ext cx="5427849" cy="307777"/>
          </a:xfrm>
        </p:spPr>
        <p:txBody>
          <a:bodyPr anchor="b" anchorCtr="0">
            <a:spAutoFit/>
          </a:bodyPr>
          <a:lstStyle>
            <a:lvl1pPr marL="0" indent="0" algn="ctr">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4" name="Content Placeholder 3"/>
          <p:cNvSpPr>
            <a:spLocks noGrp="1"/>
          </p:cNvSpPr>
          <p:nvPr>
            <p:ph sz="half" idx="2" hasCustomPrompt="1"/>
          </p:nvPr>
        </p:nvSpPr>
        <p:spPr>
          <a:xfrm>
            <a:off x="463054" y="2048858"/>
            <a:ext cx="5427849" cy="1728165"/>
          </a:xfrm>
        </p:spPr>
        <p:txBody>
          <a:bodyPr>
            <a:spAutoFit/>
          </a:bodyPr>
          <a:lstStyle>
            <a:lvl1pPr>
              <a:defRPr sz="2400">
                <a:solidFill>
                  <a:schemeClr val="accent5"/>
                </a:solidFill>
              </a:defRPr>
            </a:lvl1pPr>
            <a:lvl2pPr marL="228600" indent="-228600">
              <a:defRPr sz="2400">
                <a:solidFill>
                  <a:schemeClr val="accent5"/>
                </a:solidFill>
              </a:defRPr>
            </a:lvl2pPr>
            <a:lvl3pPr marL="514350" indent="-228600">
              <a:defRPr sz="2000">
                <a:solidFill>
                  <a:schemeClr val="accent5"/>
                </a:solidFill>
              </a:defRPr>
            </a:lvl3pPr>
            <a:lvl4pPr marL="800100" indent="-220663">
              <a:defRPr sz="2000">
                <a:solidFill>
                  <a:schemeClr val="accent5"/>
                </a:solidFill>
              </a:defRPr>
            </a:lvl4pPr>
            <a:lvl5pPr marL="114458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hasCustomPrompt="1"/>
          </p:nvPr>
        </p:nvSpPr>
        <p:spPr>
          <a:xfrm>
            <a:off x="6285469" y="1613628"/>
            <a:ext cx="5428747" cy="307777"/>
          </a:xfrm>
        </p:spPr>
        <p:txBody>
          <a:bodyPr anchor="b" anchorCtr="0">
            <a:spAutoFit/>
          </a:bodyPr>
          <a:lstStyle>
            <a:lvl1pPr marL="0" indent="0" algn="ctr">
              <a:lnSpc>
                <a:spcPct val="80000"/>
              </a:lnSpc>
              <a:buNone/>
              <a:defRPr sz="24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9" name="Title 1"/>
          <p:cNvSpPr>
            <a:spLocks noGrp="1"/>
          </p:cNvSpPr>
          <p:nvPr>
            <p:ph type="title"/>
          </p:nvPr>
        </p:nvSpPr>
        <p:spPr>
          <a:xfrm>
            <a:off x="456069" y="281007"/>
            <a:ext cx="11251812" cy="512961"/>
          </a:xfrm>
        </p:spPr>
        <p:txBody>
          <a:bodyPr>
            <a:spAutoFit/>
          </a:bodyPr>
          <a:lstStyle/>
          <a:p>
            <a:r>
              <a:rPr lang="en-US" smtClean="0"/>
              <a:t>Click to edit Master title style</a:t>
            </a:r>
            <a:endParaRPr lang="en-GB" dirty="0"/>
          </a:p>
        </p:txBody>
      </p:sp>
      <p:sp>
        <p:nvSpPr>
          <p:cNvPr id="10" name="Content Placeholder 3"/>
          <p:cNvSpPr>
            <a:spLocks noGrp="1"/>
          </p:cNvSpPr>
          <p:nvPr>
            <p:ph sz="half" idx="10" hasCustomPrompt="1"/>
          </p:nvPr>
        </p:nvSpPr>
        <p:spPr>
          <a:xfrm>
            <a:off x="6296298" y="2057420"/>
            <a:ext cx="5426615" cy="1728165"/>
          </a:xfrm>
        </p:spPr>
        <p:txBody>
          <a:bodyPr>
            <a:spAutoFit/>
          </a:bodyPr>
          <a:lstStyle>
            <a:lvl1pPr>
              <a:defRPr sz="2400">
                <a:solidFill>
                  <a:schemeClr val="accent5"/>
                </a:solidFill>
              </a:defRPr>
            </a:lvl1pPr>
            <a:lvl2pPr marL="228600" indent="-227013">
              <a:defRPr sz="2400">
                <a:solidFill>
                  <a:schemeClr val="accent5"/>
                </a:solidFill>
              </a:defRPr>
            </a:lvl2pPr>
            <a:lvl3pPr marL="574675" indent="-241300">
              <a:defRPr sz="2000">
                <a:solidFill>
                  <a:schemeClr val="accent5"/>
                </a:solidFill>
              </a:defRPr>
            </a:lvl3pPr>
            <a:lvl4pPr marL="914400" indent="-220663">
              <a:defRPr sz="2000">
                <a:solidFill>
                  <a:schemeClr val="accent5"/>
                </a:solidFill>
              </a:defRPr>
            </a:lvl4pPr>
            <a:lvl5pPr marL="120173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4153080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6069" y="281007"/>
            <a:ext cx="11251812" cy="512961"/>
          </a:xfrm>
        </p:spPr>
        <p:txBody>
          <a:bodyPr/>
          <a:lstStyle>
            <a:lvl1pPr>
              <a:defRPr/>
            </a:lvl1pPr>
          </a:lstStyle>
          <a:p>
            <a:r>
              <a:rPr lang="en-US" smtClean="0"/>
              <a:t>Click to edit Master title style</a:t>
            </a:r>
            <a:endParaRPr lang="en-GB" dirty="0"/>
          </a:p>
        </p:txBody>
      </p:sp>
      <p:sp>
        <p:nvSpPr>
          <p:cNvPr id="4" name="Text Placeholder 4"/>
          <p:cNvSpPr>
            <a:spLocks noGrp="1"/>
          </p:cNvSpPr>
          <p:nvPr>
            <p:ph type="body" sz="quarter" idx="10"/>
          </p:nvPr>
        </p:nvSpPr>
        <p:spPr>
          <a:xfrm>
            <a:off x="451858" y="906838"/>
            <a:ext cx="11272927" cy="359073"/>
          </a:xfrm>
        </p:spPr>
        <p:txBody>
          <a:bodyPr>
            <a:spAutoFit/>
          </a:bodyPr>
          <a:lstStyle>
            <a:lvl1pPr>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xmlns="" val="1043748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xmlns="" val="1841809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0971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pic>
        <p:nvPicPr>
          <p:cNvPr id="1041" name="Picture 17"/>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9438093" y="6287494"/>
            <a:ext cx="2217003" cy="464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0615" name="Rectangle 7"/>
          <p:cNvSpPr>
            <a:spLocks noGrp="1" noChangeArrowheads="1"/>
          </p:cNvSpPr>
          <p:nvPr>
            <p:ph type="ctrTitle" sz="quarter" hasCustomPrompt="1"/>
          </p:nvPr>
        </p:nvSpPr>
        <p:spPr>
          <a:xfrm>
            <a:off x="684105" y="1752271"/>
            <a:ext cx="9170026"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Thank you</a:t>
            </a:r>
          </a:p>
        </p:txBody>
      </p:sp>
      <p:sp>
        <p:nvSpPr>
          <p:cNvPr id="580616" name="Rectangle 8"/>
          <p:cNvSpPr>
            <a:spLocks noGrp="1" noChangeArrowheads="1"/>
          </p:cNvSpPr>
          <p:nvPr>
            <p:ph type="subTitle" sz="quarter" idx="1"/>
          </p:nvPr>
        </p:nvSpPr>
        <p:spPr bwMode="white">
          <a:xfrm>
            <a:off x="7550488" y="3387474"/>
            <a:ext cx="2483041" cy="898708"/>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3364436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1" name="Picture 10" descr="GE_motion_pattern_RG#175BBA.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338328" y="0"/>
            <a:ext cx="3657600" cy="5102650"/>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5" name="Footer Placeholder 4"/>
          <p:cNvSpPr>
            <a:spLocks noGrp="1"/>
          </p:cNvSpPr>
          <p:nvPr>
            <p:ph type="ftr" sz="quarter" idx="11"/>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390408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1"/>
          </p:nvPr>
        </p:nvSpPr>
        <p:spPr/>
        <p:txBody>
          <a:bodyPr/>
          <a:lstStyle>
            <a:lvl1pPr>
              <a:defRPr>
                <a:solidFill>
                  <a:srgbClr val="FFFFFF"/>
                </a:solidFill>
              </a:defRPr>
            </a:lvl1pPr>
          </a:lstStyle>
          <a:p>
            <a:r>
              <a:rPr lang="en-US" dirty="0" smtClean="0"/>
              <a:t>Title or Job Number | XX Month 201X</a:t>
            </a:r>
            <a:endParaRPr lang="en-US" dirty="0"/>
          </a:p>
        </p:txBody>
      </p:sp>
      <p:sp>
        <p:nvSpPr>
          <p:cNvPr id="4" name="Footer Placeholder 3"/>
          <p:cNvSpPr>
            <a:spLocks noGrp="1"/>
          </p:cNvSpPr>
          <p:nvPr>
            <p:ph type="ftr" sz="quarter" idx="12"/>
          </p:nvPr>
        </p:nvSpPr>
        <p:spPr/>
        <p:txBody>
          <a:bodyPr/>
          <a:lstStyle>
            <a:lvl1pPr>
              <a:defRPr>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234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6" name="Picture 5"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8781" y="2525713"/>
            <a:ext cx="1824276" cy="1828800"/>
          </a:xfrm>
          <a:prstGeom prst="rect">
            <a:avLst/>
          </a:prstGeom>
        </p:spPr>
      </p:pic>
    </p:spTree>
    <p:extLst>
      <p:ext uri="{BB962C8B-B14F-4D97-AF65-F5344CB8AC3E}">
        <p14:creationId xmlns:p14="http://schemas.microsoft.com/office/powerpoint/2010/main" xmlns="" val="286409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0923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r>
              <a:rPr lang="en-US" dirty="0" smtClean="0"/>
              <a:t>Click icon to add picture</a:t>
            </a:r>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1843022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r>
              <a:rPr lang="en-US" dirty="0" smtClean="0"/>
              <a:t>Click icon to add picture</a:t>
            </a:r>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869561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r>
              <a:rPr lang="en-US" dirty="0" smtClean="0"/>
              <a:t>Click icon to add picture</a:t>
            </a:r>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r>
              <a:rPr lang="en-US" dirty="0" smtClean="0"/>
              <a:t>Click icon to add picture</a:t>
            </a:r>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2627888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r>
              <a:rPr lang="en-US" dirty="0" smtClean="0"/>
              <a:t>Click icon to add picture</a:t>
            </a:r>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r>
              <a:rPr lang="en-US" dirty="0" smtClean="0"/>
              <a:t>Click icon to add picture</a:t>
            </a:r>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r>
              <a:rPr lang="en-US" dirty="0" smtClean="0"/>
              <a:t>Click icon to add picture</a:t>
            </a:r>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8257169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r>
              <a:rPr lang="en-US" dirty="0" smtClean="0"/>
              <a:t>Click icon to add picture</a:t>
            </a:r>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r>
              <a:rPr lang="en-US" dirty="0" smtClean="0"/>
              <a:t>Click icon to add picture</a:t>
            </a:r>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r>
              <a:rPr lang="en-US" dirty="0" smtClean="0"/>
              <a:t>Click icon to add picture</a:t>
            </a:r>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354793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r>
              <a:rPr lang="en-US" dirty="0" smtClean="0"/>
              <a:t>Click icon to add picture</a:t>
            </a:r>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r>
              <a:rPr lang="en-US" dirty="0" smtClean="0"/>
              <a:t>Click icon to add picture</a:t>
            </a:r>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r>
              <a:rPr lang="en-US" dirty="0" smtClean="0"/>
              <a:t>Click icon to add picture</a:t>
            </a:r>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26377204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r>
              <a:rPr lang="en-US" dirty="0" smtClean="0"/>
              <a:t>Click icon to add picture</a:t>
            </a:r>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r>
              <a:rPr lang="en-US" dirty="0" smtClean="0"/>
              <a:t>Click icon to add picture</a:t>
            </a:r>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r>
              <a:rPr lang="en-US" dirty="0" smtClean="0"/>
              <a:t>Click icon to add picture</a:t>
            </a:r>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4289942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smtClean="0"/>
              <a:t>Title or Job Number | XX Month 201X</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smtClean="0"/>
              <a:t>See tutorial regarding confidentiality disclosures.</a:t>
            </a:r>
            <a:endParaRPr lang="en-US" dirty="0"/>
          </a:p>
        </p:txBody>
      </p:sp>
      <p:pic>
        <p:nvPicPr>
          <p:cNvPr id="7"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6577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3"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grpSp>
        <p:nvGrpSpPr>
          <p:cNvPr id="11" name="Group 10"/>
          <p:cNvGrpSpPr/>
          <p:nvPr userDrawn="1"/>
        </p:nvGrpSpPr>
        <p:grpSpPr>
          <a:xfrm>
            <a:off x="-15081" y="-2"/>
            <a:ext cx="12207240" cy="3731417"/>
            <a:chOff x="-15081" y="-2"/>
            <a:chExt cx="12207240" cy="3731417"/>
          </a:xfrm>
        </p:grpSpPr>
        <p:pic>
          <p:nvPicPr>
            <p:cNvPr id="15" name="Picture 14" descr="GE_motion_pattern_New_RGB_5.pn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flipV="1">
              <a:off x="-15081" y="-2"/>
              <a:ext cx="12207240" cy="3731417"/>
            </a:xfrm>
            <a:prstGeom prst="rect">
              <a:avLst/>
            </a:prstGeom>
          </p:spPr>
        </p:pic>
        <p:pic>
          <p:nvPicPr>
            <p:cNvPr id="16" name="Picture 15" descr="Monogram_green_sm.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810986" y="1300866"/>
              <a:ext cx="2430549" cy="2430549"/>
            </a:xfrm>
            <a:prstGeom prst="rect">
              <a:avLst/>
            </a:prstGeom>
          </p:spPr>
        </p:pic>
      </p:grpSp>
    </p:spTree>
    <p:extLst>
      <p:ext uri="{BB962C8B-B14F-4D97-AF65-F5344CB8AC3E}">
        <p14:creationId xmlns:p14="http://schemas.microsoft.com/office/powerpoint/2010/main" xmlns="" val="15141939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8" name="Picture 7" descr="GE_motion_pattern_RGB_Green_Artboard 4.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338329" y="950976"/>
            <a:ext cx="1966887" cy="5907024"/>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7"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599132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17" name="Footer Placeholder 6"/>
          <p:cNvSpPr>
            <a:spLocks noGrp="1"/>
          </p:cNvSpPr>
          <p:nvPr>
            <p:ph type="ftr" sz="quarter" idx="3"/>
          </p:nvPr>
        </p:nvSpPr>
        <p:spPr>
          <a:xfrm>
            <a:off x="6157130" y="6355080"/>
            <a:ext cx="5029201"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3877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xmlns="" val="1426233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4104063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13"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21" y="6355080"/>
            <a:ext cx="5029199"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011643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412072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lIns="0"/>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803436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58389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2" name="Text Placeholder 9"/>
          <p:cNvSpPr>
            <a:spLocks noGrp="1"/>
          </p:cNvSpPr>
          <p:nvPr>
            <p:ph type="body" sz="quarter" idx="17" hasCustomPrompt="1"/>
          </p:nvPr>
        </p:nvSpPr>
        <p:spPr bwMode="gray">
          <a:xfrm>
            <a:off x="8014651" y="3968496"/>
            <a:ext cx="4147187" cy="2075688"/>
          </a:xfrm>
          <a:solidFill>
            <a:schemeClr val="accent3"/>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bwMode="gray">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8" name="Footer Placeholder 6"/>
          <p:cNvSpPr>
            <a:spLocks noGrp="1"/>
          </p:cNvSpPr>
          <p:nvPr>
            <p:ph type="ftr" sz="quarter" idx="3"/>
          </p:nvPr>
        </p:nvSpPr>
        <p:spPr bwMode="gray">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778127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xmlns="" val="3793884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2267518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128732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923356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548569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638605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63322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688936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826617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737673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5747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2159126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3" name="Picture 2"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0051" y="2525713"/>
            <a:ext cx="1824276" cy="1828800"/>
          </a:xfrm>
          <a:prstGeom prst="rect">
            <a:avLst/>
          </a:prstGeom>
        </p:spPr>
      </p:pic>
    </p:spTree>
    <p:extLst>
      <p:ext uri="{BB962C8B-B14F-4D97-AF65-F5344CB8AC3E}">
        <p14:creationId xmlns:p14="http://schemas.microsoft.com/office/powerpoint/2010/main" xmlns="" val="2864098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488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3457303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3727983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Tree>
    <p:extLst>
      <p:ext uri="{BB962C8B-B14F-4D97-AF65-F5344CB8AC3E}">
        <p14:creationId xmlns:p14="http://schemas.microsoft.com/office/powerpoint/2010/main" xmlns="" val="3549924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1342347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3345406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849950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3246460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456069" y="281007"/>
            <a:ext cx="11251812"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456069" y="1115740"/>
            <a:ext cx="11251812" cy="4848503"/>
          </a:xfrm>
        </p:spPr>
        <p:txBody>
          <a:bodyPr/>
          <a:lstStyle>
            <a:lvl1pPr>
              <a:spcBef>
                <a:spcPts val="0"/>
              </a:spcBef>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1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24398" y="6083300"/>
            <a:ext cx="2128322"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18"/>
          <p:cNvSpPr txBox="1">
            <a:spLocks noChangeArrowheads="1"/>
          </p:cNvSpPr>
          <p:nvPr userDrawn="1"/>
        </p:nvSpPr>
        <p:spPr bwMode="auto">
          <a:xfrm>
            <a:off x="8568197" y="6229369"/>
            <a:ext cx="3266383" cy="46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a:p>
            <a:pPr algn="r">
              <a:lnSpc>
                <a:spcPct val="90000"/>
              </a:lnSpc>
            </a:pPr>
            <a:r>
              <a:rPr lang="en-US" sz="900" dirty="0"/>
              <a:t>GE Title or job number </a:t>
            </a:r>
          </a:p>
          <a:p>
            <a:pPr algn="r">
              <a:lnSpc>
                <a:spcPct val="90000"/>
              </a:lnSpc>
            </a:pPr>
            <a:fld id="{F50CD2AD-FBB4-4F75-A08B-B1DD55C25E63}" type="datetime1">
              <a:rPr lang="en-US" sz="900"/>
              <a:pPr algn="r">
                <a:lnSpc>
                  <a:spcPct val="90000"/>
                </a:lnSpc>
              </a:pPr>
              <a:t>3/30/2015</a:t>
            </a:fld>
            <a:endParaRPr lang="en-US" dirty="0"/>
          </a:p>
        </p:txBody>
      </p:sp>
    </p:spTree>
    <p:extLst>
      <p:ext uri="{BB962C8B-B14F-4D97-AF65-F5344CB8AC3E}">
        <p14:creationId xmlns:p14="http://schemas.microsoft.com/office/powerpoint/2010/main" xmlns="" val="3520420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3" name="Date Placeholder 2"/>
          <p:cNvSpPr>
            <a:spLocks noGrp="1"/>
          </p:cNvSpPr>
          <p:nvPr>
            <p:ph type="dt" sz="half" idx="11"/>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2"/>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217687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l="41202" t="15569" r="1304"/>
          <a:stretch/>
        </p:blipFill>
        <p:spPr>
          <a:xfrm>
            <a:off x="0" y="18"/>
            <a:ext cx="12179764" cy="4212167"/>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157131"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754145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7944321" y="-1"/>
            <a:ext cx="3658074" cy="5102651"/>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4"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531113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7"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11"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9843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547284" y="539496"/>
            <a:ext cx="11055111" cy="886968"/>
          </a:xfrm>
        </p:spPr>
        <p:txBody>
          <a:bodyPr/>
          <a:lstStyle>
            <a:lvl1pPr marL="0" marR="0" indent="0" algn="l" defTabSz="457200" rtl="0" eaLnBrk="1" fontAlgn="auto" latinLnBrk="0" hangingPunct="1">
              <a:lnSpc>
                <a:spcPct val="90000"/>
              </a:lnSpc>
              <a:spcBef>
                <a:spcPct val="0"/>
              </a:spcBef>
              <a:spcAft>
                <a:spcPts val="0"/>
              </a:spcAft>
              <a:buClrTx/>
              <a:buSzTx/>
              <a:buFontTx/>
              <a:buNone/>
              <a:tabLst/>
              <a:defRPr sz="3600">
                <a:solidFill>
                  <a:schemeClr val="tx2"/>
                </a:solidFill>
              </a:defRPr>
            </a:lvl1pPr>
          </a:lstStyle>
          <a:p>
            <a:pPr>
              <a:lnSpc>
                <a:spcPct val="90000"/>
              </a:lnSpc>
            </a:pPr>
            <a:r>
              <a:rPr lang="en-US" dirty="0" smtClean="0"/>
              <a:t>Click to insert headline</a:t>
            </a:r>
            <a:endParaRPr lang="en-US" dirty="0"/>
          </a:p>
        </p:txBody>
      </p:sp>
    </p:spTree>
    <p:extLst>
      <p:ext uri="{BB962C8B-B14F-4D97-AF65-F5344CB8AC3E}">
        <p14:creationId xmlns:p14="http://schemas.microsoft.com/office/powerpoint/2010/main" xmlns="" val="2399623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1371658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4498848"/>
          </a:xfrm>
          <a:solidFill>
            <a:schemeClr val="bg1">
              <a:lumMod val="85000"/>
            </a:schemeClr>
          </a:solidFill>
        </p:spPr>
        <p:txBody>
          <a:bodyPr/>
          <a:lstStyle/>
          <a:p>
            <a:r>
              <a:rPr lang="en-US" dirty="0" smtClean="0"/>
              <a:t>Click icon to add picture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73991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31"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860482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lIns="0"/>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0733501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674675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bwMode="gray">
          <a:xfrm>
            <a:off x="3" y="367907"/>
            <a:ext cx="7868926"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bwMode="gray">
          <a:xfrm>
            <a:off x="547284" y="1609344"/>
            <a:ext cx="6980895"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bwMode="gray">
          <a:xfrm>
            <a:off x="547284" y="548640"/>
            <a:ext cx="6080919"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bwMode="gray">
          <a:xfrm>
            <a:off x="8014651" y="365760"/>
            <a:ext cx="4147187" cy="3419856"/>
          </a:xfrm>
          <a:solidFill>
            <a:schemeClr val="bg1">
              <a:lumMod val="85000"/>
            </a:schemeClr>
          </a:solidFill>
        </p:spPr>
        <p:txBody>
          <a:bodyPr/>
          <a:lstStyle/>
          <a:p>
            <a:r>
              <a:rPr lang="en-US" dirty="0" smtClean="0"/>
              <a:t>Click icon to add picture</a:t>
            </a:r>
            <a:endParaRPr lang="en-US" dirty="0"/>
          </a:p>
        </p:txBody>
      </p:sp>
      <p:sp>
        <p:nvSpPr>
          <p:cNvPr id="10" name="Text Placeholder 9"/>
          <p:cNvSpPr>
            <a:spLocks noGrp="1"/>
          </p:cNvSpPr>
          <p:nvPr>
            <p:ph type="body" sz="quarter" idx="17" hasCustomPrompt="1"/>
          </p:nvPr>
        </p:nvSpPr>
        <p:spPr bwMode="gray">
          <a:xfrm>
            <a:off x="8014651" y="3968496"/>
            <a:ext cx="4147187" cy="2075688"/>
          </a:xfrm>
          <a:solidFill>
            <a:schemeClr val="accent1"/>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bwMode="gray">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7" name="Footer Placeholder 6"/>
          <p:cNvSpPr>
            <a:spLocks noGrp="1"/>
          </p:cNvSpPr>
          <p:nvPr>
            <p:ph type="ftr" sz="quarter" idx="3"/>
          </p:nvPr>
        </p:nvSpPr>
        <p:spPr bwMode="gray">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922656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920355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13318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744094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300"/>
            <a:ext cx="12161838"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297347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522959" y="2478024"/>
            <a:ext cx="1107943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522959" y="4645152"/>
            <a:ext cx="6080919"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374150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294438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547282"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3344505"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6141728"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8951114" y="1746507"/>
            <a:ext cx="2663443"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986592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6141728" y="1737360"/>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6141728" y="3959352"/>
            <a:ext cx="602011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3"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289326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46861" y="2112264"/>
            <a:ext cx="11055111" cy="3163824"/>
          </a:xfrm>
        </p:spPr>
        <p:txBody>
          <a:bodyPr/>
          <a:lstStyle/>
          <a:p>
            <a:r>
              <a:rPr lang="en-US" dirty="0" smtClean="0"/>
              <a:t>Click icon to add table</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9"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3783575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547284" y="1729245"/>
            <a:ext cx="11055111" cy="3571273"/>
          </a:xfrm>
        </p:spPr>
        <p:txBody>
          <a:bodyPr/>
          <a:lstStyle/>
          <a:p>
            <a:r>
              <a:rPr lang="en-US" dirty="0" smtClean="0"/>
              <a:t>Click icon to add chart</a:t>
            </a:r>
            <a:endParaRPr lang="en-US" dirty="0"/>
          </a:p>
        </p:txBody>
      </p:sp>
      <p:sp>
        <p:nvSpPr>
          <p:cNvPr id="6" name="Text Placeholder 5"/>
          <p:cNvSpPr>
            <a:spLocks noGrp="1"/>
          </p:cNvSpPr>
          <p:nvPr>
            <p:ph type="body" sz="quarter" idx="11"/>
          </p:nvPr>
        </p:nvSpPr>
        <p:spPr>
          <a:xfrm>
            <a:off x="546861" y="5657850"/>
            <a:ext cx="4694469"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8"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430642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546861" y="1545336"/>
            <a:ext cx="11055111"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rgbClr val="FFFFFF"/>
                </a:solidFill>
              </a:defRPr>
            </a:lvl1pPr>
          </a:lstStyle>
          <a:p>
            <a:r>
              <a:rPr lang="en-US" dirty="0" smtClean="0"/>
              <a:t>See tutorial regarding confidentiality disclosures.</a:t>
            </a:r>
            <a:endParaRPr lang="en-US" dirty="0"/>
          </a:p>
        </p:txBody>
      </p:sp>
      <p:pic>
        <p:nvPicPr>
          <p:cNvPr id="8"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3638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4" y="365760"/>
            <a:ext cx="11055111" cy="1097280"/>
          </a:xfrm>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6193295"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547283" y="1536192"/>
            <a:ext cx="5448503" cy="4498848"/>
          </a:xfrm>
        </p:spPr>
        <p:txBody>
          <a:bodyPr lIns="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186338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PPT_small_white.png"/>
          <p:cNvPicPr>
            <a:picLocks/>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168781" y="2525713"/>
            <a:ext cx="1824276" cy="1828800"/>
          </a:xfrm>
          <a:prstGeom prst="rect">
            <a:avLst/>
          </a:prstGeom>
        </p:spPr>
      </p:pic>
    </p:spTree>
    <p:extLst>
      <p:ext uri="{BB962C8B-B14F-4D97-AF65-F5344CB8AC3E}">
        <p14:creationId xmlns:p14="http://schemas.microsoft.com/office/powerpoint/2010/main" xmlns="" val="4110470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only image">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2086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72827"/>
            <a:ext cx="925688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2073886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wo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1443375"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7042662" y="5481183"/>
            <a:ext cx="36576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1443375" y="1729667"/>
            <a:ext cx="3657600" cy="3657600"/>
          </a:xfrm>
        </p:spPr>
        <p:txBody>
          <a:bodyPr/>
          <a:lstStyle/>
          <a:p>
            <a:endParaRPr lang="en-US" dirty="0"/>
          </a:p>
        </p:txBody>
      </p:sp>
      <p:sp>
        <p:nvSpPr>
          <p:cNvPr id="10" name="Picture Placeholder 7"/>
          <p:cNvSpPr>
            <a:spLocks noGrp="1" noChangeAspect="1"/>
          </p:cNvSpPr>
          <p:nvPr>
            <p:ph type="pic" sz="quarter" idx="24"/>
          </p:nvPr>
        </p:nvSpPr>
        <p:spPr>
          <a:xfrm>
            <a:off x="7042662" y="1729667"/>
            <a:ext cx="3657600" cy="3657600"/>
          </a:xfrm>
        </p:spPr>
        <p:txBody>
          <a:bodyPr/>
          <a:lstStyle/>
          <a:p>
            <a:endParaRPr lang="en-US" dirty="0"/>
          </a:p>
        </p:txBody>
      </p:sp>
    </p:spTree>
    <p:extLst>
      <p:ext uri="{BB962C8B-B14F-4D97-AF65-F5344CB8AC3E}">
        <p14:creationId xmlns:p14="http://schemas.microsoft.com/office/powerpoint/2010/main" xmlns="" val="135867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ree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Placeholder 65"/>
          <p:cNvSpPr>
            <a:spLocks noGrp="1"/>
          </p:cNvSpPr>
          <p:nvPr>
            <p:ph type="body" sz="quarter" idx="20" hasCustomPrompt="1"/>
          </p:nvPr>
        </p:nvSpPr>
        <p:spPr>
          <a:xfrm>
            <a:off x="547283" y="5305707"/>
            <a:ext cx="11053476"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Tree>
    <p:extLst>
      <p:ext uri="{BB962C8B-B14F-4D97-AF65-F5344CB8AC3E}">
        <p14:creationId xmlns:p14="http://schemas.microsoft.com/office/powerpoint/2010/main" xmlns="" val="333735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hree images with three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84" y="365760"/>
            <a:ext cx="11055111" cy="109728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5"/>
          <p:cNvSpPr>
            <a:spLocks noGrp="1"/>
          </p:cNvSpPr>
          <p:nvPr>
            <p:ph type="body" sz="quarter" idx="17" hasCustomPrompt="1"/>
          </p:nvPr>
        </p:nvSpPr>
        <p:spPr>
          <a:xfrm>
            <a:off x="547283"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8" name="Text Placeholder 65"/>
          <p:cNvSpPr>
            <a:spLocks noGrp="1"/>
          </p:cNvSpPr>
          <p:nvPr>
            <p:ph type="body" sz="quarter" idx="20" hasCustomPrompt="1"/>
          </p:nvPr>
        </p:nvSpPr>
        <p:spPr>
          <a:xfrm>
            <a:off x="4473821"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9" name="Picture Placeholder 7"/>
          <p:cNvSpPr>
            <a:spLocks noGrp="1" noChangeAspect="1"/>
          </p:cNvSpPr>
          <p:nvPr>
            <p:ph type="pic" sz="quarter" idx="21"/>
          </p:nvPr>
        </p:nvSpPr>
        <p:spPr>
          <a:xfrm>
            <a:off x="547283" y="1913499"/>
            <a:ext cx="3200400" cy="3200400"/>
          </a:xfrm>
        </p:spPr>
        <p:txBody>
          <a:bodyPr/>
          <a:lstStyle/>
          <a:p>
            <a:endParaRPr lang="en-US" dirty="0"/>
          </a:p>
        </p:txBody>
      </p:sp>
      <p:sp>
        <p:nvSpPr>
          <p:cNvPr id="10" name="Picture Placeholder 7"/>
          <p:cNvSpPr>
            <a:spLocks noGrp="1" noChangeAspect="1"/>
          </p:cNvSpPr>
          <p:nvPr>
            <p:ph type="pic" sz="quarter" idx="24"/>
          </p:nvPr>
        </p:nvSpPr>
        <p:spPr>
          <a:xfrm>
            <a:off x="8401994" y="1913499"/>
            <a:ext cx="3200400" cy="3200400"/>
          </a:xfrm>
        </p:spPr>
        <p:txBody>
          <a:bodyPr/>
          <a:lstStyle/>
          <a:p>
            <a:endParaRPr lang="en-US" dirty="0"/>
          </a:p>
        </p:txBody>
      </p:sp>
      <p:sp>
        <p:nvSpPr>
          <p:cNvPr id="63" name="Picture Placeholder 7"/>
          <p:cNvSpPr>
            <a:spLocks noGrp="1" noChangeAspect="1"/>
          </p:cNvSpPr>
          <p:nvPr>
            <p:ph type="pic" sz="quarter" idx="25"/>
          </p:nvPr>
        </p:nvSpPr>
        <p:spPr>
          <a:xfrm>
            <a:off x="4473821" y="1913499"/>
            <a:ext cx="3200400" cy="3200400"/>
          </a:xfrm>
        </p:spPr>
        <p:txBody>
          <a:bodyPr/>
          <a:lstStyle/>
          <a:p>
            <a:endParaRPr lang="en-US" dirty="0"/>
          </a:p>
        </p:txBody>
      </p:sp>
      <p:sp>
        <p:nvSpPr>
          <p:cNvPr id="64" name="Text Placeholder 65"/>
          <p:cNvSpPr>
            <a:spLocks noGrp="1"/>
          </p:cNvSpPr>
          <p:nvPr>
            <p:ph type="body" sz="quarter" idx="26" hasCustomPrompt="1"/>
          </p:nvPr>
        </p:nvSpPr>
        <p:spPr>
          <a:xfrm>
            <a:off x="8401994" y="5305707"/>
            <a:ext cx="3200400"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Tree>
    <p:extLst>
      <p:ext uri="{BB962C8B-B14F-4D97-AF65-F5344CB8AC3E}">
        <p14:creationId xmlns:p14="http://schemas.microsoft.com/office/powerpoint/2010/main" xmlns="" val="4176433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our images with one captio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8" y="4955915"/>
            <a:ext cx="11044913"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820171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Four images with two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407" y="4955915"/>
            <a:ext cx="550396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6088636" y="4955915"/>
            <a:ext cx="5513675" cy="225703"/>
          </a:xfrm>
        </p:spPr>
        <p:txBody>
          <a:bodyPr wrap="square">
            <a:spAutoFit/>
          </a:bodyPr>
          <a:lstStyle>
            <a:lvl1pPr algn="ctr">
              <a:lnSpc>
                <a:spcPct val="90000"/>
              </a:lnSpc>
              <a:spcBef>
                <a:spcPts val="1200"/>
              </a:spcBef>
              <a:defRPr sz="1600" baseline="0">
                <a:solidFill>
                  <a:schemeClr val="bg1"/>
                </a:solidFill>
                <a:latin typeface="+mn-lt"/>
              </a:defRPr>
            </a:lvl1pPr>
          </a:lstStyle>
          <a:p>
            <a:pPr lvl="0"/>
            <a:r>
              <a:rPr lang="en-US" dirty="0" smtClean="0"/>
              <a:t>Click to add text</a:t>
            </a:r>
            <a:endParaRPr lang="en-US" dirty="0"/>
          </a:p>
        </p:txBody>
      </p:sp>
      <p:sp>
        <p:nvSpPr>
          <p:cNvPr id="13"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14"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15"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16"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70980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our images with four caption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61" y="366191"/>
            <a:ext cx="11055449" cy="1096433"/>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solidFill>
                  <a:srgbClr val="FFFFFF"/>
                </a:solidFill>
              </a:defRPr>
            </a:lvl1pPr>
          </a:lstStyle>
          <a:p>
            <a:pPr>
              <a:defRPr/>
            </a:pPr>
            <a:endParaRPr lang="en-US" dirty="0"/>
          </a:p>
        </p:txBody>
      </p:sp>
      <p:sp>
        <p:nvSpPr>
          <p:cNvPr id="4" name="Footer Placeholder 6"/>
          <p:cNvSpPr>
            <a:spLocks noGrp="1"/>
          </p:cNvSpPr>
          <p:nvPr>
            <p:ph type="ftr" sz="quarter" idx="11"/>
          </p:nvPr>
        </p:nvSpPr>
        <p:spPr/>
        <p:txBody>
          <a:bodyPr/>
          <a:lstStyle>
            <a:lvl1pPr>
              <a:defRPr>
                <a:solidFill>
                  <a:srgbClr val="FFFFFF"/>
                </a:solidFill>
              </a:defRPr>
            </a:lvl1pPr>
          </a:lstStyle>
          <a:p>
            <a:pPr>
              <a:defRPr/>
            </a:pPr>
            <a:r>
              <a:rPr lang="en-US" dirty="0" smtClean="0"/>
              <a:t>See tutorial regarding confidentiality disclosures.</a:t>
            </a:r>
            <a:endParaRPr lang="en-US" dirty="0"/>
          </a:p>
        </p:txBody>
      </p:sp>
      <p:pic>
        <p:nvPicPr>
          <p:cNvPr id="6"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 Placeholder 65"/>
          <p:cNvSpPr>
            <a:spLocks noGrp="1"/>
          </p:cNvSpPr>
          <p:nvPr>
            <p:ph type="body" sz="quarter" idx="17" hasCustomPrompt="1"/>
          </p:nvPr>
        </p:nvSpPr>
        <p:spPr>
          <a:xfrm>
            <a:off x="557399"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7" name="Text Placeholder 65"/>
          <p:cNvSpPr>
            <a:spLocks noGrp="1"/>
          </p:cNvSpPr>
          <p:nvPr>
            <p:ph type="body" sz="quarter" idx="18" hasCustomPrompt="1"/>
          </p:nvPr>
        </p:nvSpPr>
        <p:spPr>
          <a:xfrm>
            <a:off x="3318163"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8" name="Text Placeholder 65"/>
          <p:cNvSpPr>
            <a:spLocks noGrp="1"/>
          </p:cNvSpPr>
          <p:nvPr>
            <p:ph type="body" sz="quarter" idx="19" hasCustomPrompt="1"/>
          </p:nvPr>
        </p:nvSpPr>
        <p:spPr>
          <a:xfrm>
            <a:off x="6088636"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69" name="Text Placeholder 65"/>
          <p:cNvSpPr>
            <a:spLocks noGrp="1"/>
          </p:cNvSpPr>
          <p:nvPr>
            <p:ph type="body" sz="quarter" idx="20" hasCustomPrompt="1"/>
          </p:nvPr>
        </p:nvSpPr>
        <p:spPr>
          <a:xfrm>
            <a:off x="8859110" y="4984110"/>
            <a:ext cx="2743199" cy="197490"/>
          </a:xfrm>
        </p:spPr>
        <p:txBody>
          <a:bodyPr>
            <a:spAutoFit/>
          </a:bodyPr>
          <a:lstStyle>
            <a:lvl1pPr algn="ctr">
              <a:lnSpc>
                <a:spcPct val="90000"/>
              </a:lnSpc>
              <a:spcBef>
                <a:spcPts val="1200"/>
              </a:spcBef>
              <a:defRPr sz="1400" baseline="0">
                <a:solidFill>
                  <a:schemeClr val="bg1"/>
                </a:solidFill>
                <a:latin typeface="+mn-lt"/>
              </a:defRPr>
            </a:lvl1pPr>
          </a:lstStyle>
          <a:p>
            <a:pPr lvl="0"/>
            <a:r>
              <a:rPr lang="en-US" dirty="0" smtClean="0"/>
              <a:t>Click to add text</a:t>
            </a:r>
            <a:endParaRPr lang="en-US" dirty="0"/>
          </a:p>
        </p:txBody>
      </p:sp>
      <p:sp>
        <p:nvSpPr>
          <p:cNvPr id="8" name="Picture Placeholder 7"/>
          <p:cNvSpPr>
            <a:spLocks noGrp="1" noChangeAspect="1"/>
          </p:cNvSpPr>
          <p:nvPr>
            <p:ph type="pic" sz="quarter" idx="21"/>
          </p:nvPr>
        </p:nvSpPr>
        <p:spPr>
          <a:xfrm>
            <a:off x="546103" y="2097319"/>
            <a:ext cx="2743199" cy="2743200"/>
          </a:xfrm>
        </p:spPr>
        <p:txBody>
          <a:bodyPr/>
          <a:lstStyle/>
          <a:p>
            <a:endParaRPr lang="en-US" dirty="0"/>
          </a:p>
        </p:txBody>
      </p:sp>
      <p:sp>
        <p:nvSpPr>
          <p:cNvPr id="9" name="TextBox 8"/>
          <p:cNvSpPr txBox="1"/>
          <p:nvPr userDrawn="1"/>
        </p:nvSpPr>
        <p:spPr>
          <a:xfrm>
            <a:off x="1888244" y="1838270"/>
            <a:ext cx="184666" cy="369332"/>
          </a:xfrm>
          <a:prstGeom prst="rect">
            <a:avLst/>
          </a:prstGeom>
          <a:noFill/>
        </p:spPr>
        <p:txBody>
          <a:bodyPr wrap="none" rtlCol="0">
            <a:spAutoFit/>
          </a:bodyPr>
          <a:lstStyle/>
          <a:p>
            <a:endParaRPr lang="en-US" dirty="0"/>
          </a:p>
        </p:txBody>
      </p:sp>
      <p:sp>
        <p:nvSpPr>
          <p:cNvPr id="78" name="Picture Placeholder 7"/>
          <p:cNvSpPr>
            <a:spLocks noGrp="1" noChangeAspect="1"/>
          </p:cNvSpPr>
          <p:nvPr>
            <p:ph type="pic" sz="quarter" idx="22"/>
          </p:nvPr>
        </p:nvSpPr>
        <p:spPr>
          <a:xfrm>
            <a:off x="8859110" y="2097319"/>
            <a:ext cx="2743199" cy="2743200"/>
          </a:xfrm>
        </p:spPr>
        <p:txBody>
          <a:bodyPr/>
          <a:lstStyle/>
          <a:p>
            <a:endParaRPr lang="en-US" dirty="0"/>
          </a:p>
        </p:txBody>
      </p:sp>
      <p:sp>
        <p:nvSpPr>
          <p:cNvPr id="79" name="Picture Placeholder 7"/>
          <p:cNvSpPr>
            <a:spLocks noGrp="1" noChangeAspect="1"/>
          </p:cNvSpPr>
          <p:nvPr>
            <p:ph type="pic" sz="quarter" idx="23"/>
          </p:nvPr>
        </p:nvSpPr>
        <p:spPr>
          <a:xfrm>
            <a:off x="3317103" y="2097319"/>
            <a:ext cx="2743199" cy="2743200"/>
          </a:xfrm>
        </p:spPr>
        <p:txBody>
          <a:bodyPr/>
          <a:lstStyle/>
          <a:p>
            <a:endParaRPr lang="en-US" dirty="0"/>
          </a:p>
        </p:txBody>
      </p:sp>
      <p:sp>
        <p:nvSpPr>
          <p:cNvPr id="80" name="Picture Placeholder 7"/>
          <p:cNvSpPr>
            <a:spLocks noGrp="1" noChangeAspect="1"/>
          </p:cNvSpPr>
          <p:nvPr>
            <p:ph type="pic" sz="quarter" idx="24"/>
          </p:nvPr>
        </p:nvSpPr>
        <p:spPr>
          <a:xfrm>
            <a:off x="6088108" y="2097319"/>
            <a:ext cx="2743199" cy="2743200"/>
          </a:xfrm>
        </p:spPr>
        <p:txBody>
          <a:bodyPr/>
          <a:lstStyle/>
          <a:p>
            <a:endParaRPr lang="en-US" dirty="0"/>
          </a:p>
        </p:txBody>
      </p:sp>
    </p:spTree>
    <p:extLst>
      <p:ext uri="{BB962C8B-B14F-4D97-AF65-F5344CB8AC3E}">
        <p14:creationId xmlns:p14="http://schemas.microsoft.com/office/powerpoint/2010/main" xmlns="" val="2823478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05395" y="187326"/>
            <a:ext cx="11355272" cy="588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lang="en-US" sz="2800" b="1" smtClean="0">
                <a:solidFill>
                  <a:srgbClr val="1E4191"/>
                </a:solidFill>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p>
        </p:txBody>
      </p:sp>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428620" y="6265965"/>
            <a:ext cx="2105095" cy="450253"/>
          </a:xfrm>
          <a:prstGeom prst="rect">
            <a:avLst/>
          </a:prstGeom>
          <a:noFill/>
          <a:ln w="9525">
            <a:noFill/>
            <a:miter lim="800000"/>
            <a:headEnd/>
            <a:tailEnd/>
          </a:ln>
        </p:spPr>
      </p:pic>
    </p:spTree>
    <p:extLst>
      <p:ext uri="{BB962C8B-B14F-4D97-AF65-F5344CB8AC3E}">
        <p14:creationId xmlns:p14="http://schemas.microsoft.com/office/powerpoint/2010/main" xmlns="" val="136807199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5983624" cy="4498848"/>
          </a:xfrm>
          <a:solidFill>
            <a:schemeClr val="bg1">
              <a:lumMod val="85000"/>
            </a:schemeClr>
          </a:solidFill>
        </p:spPr>
        <p:txBody>
          <a:bodyPr/>
          <a:lstStyle/>
          <a:p>
            <a:r>
              <a:rPr lang="en-US" dirty="0" smtClean="0"/>
              <a:t>Click icon to add picture</a:t>
            </a:r>
            <a:endParaRPr lang="en-US" dirty="0"/>
          </a:p>
        </p:txBody>
      </p:sp>
      <p:sp>
        <p:nvSpPr>
          <p:cNvPr id="59" name="Text Placeholder 58"/>
          <p:cNvSpPr>
            <a:spLocks noGrp="1"/>
          </p:cNvSpPr>
          <p:nvPr>
            <p:ph type="body" sz="quarter" idx="11" hasCustomPrompt="1"/>
          </p:nvPr>
        </p:nvSpPr>
        <p:spPr>
          <a:xfrm>
            <a:off x="6153890" y="1536192"/>
            <a:ext cx="5448503"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r>
              <a:rPr lang="en-US" dirty="0" smtClean="0"/>
              <a:t>Title or Job Number | XX Month 201X</a:t>
            </a:r>
            <a:endParaRPr lang="en-US" dirty="0"/>
          </a:p>
        </p:txBody>
      </p:sp>
      <p:sp>
        <p:nvSpPr>
          <p:cNvPr id="5" name="Footer Placeholder 4"/>
          <p:cNvSpPr>
            <a:spLocks noGrp="1"/>
          </p:cNvSpPr>
          <p:nvPr>
            <p:ph type="ftr" sz="quarter" idx="13"/>
          </p:nvPr>
        </p:nvSpPr>
        <p:spPr/>
        <p:txBody>
          <a:body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1626863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05395" y="187326"/>
            <a:ext cx="11355272" cy="588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lang="en-US" sz="2800" b="1" smtClean="0">
                <a:solidFill>
                  <a:srgbClr val="1E4191"/>
                </a:solidFill>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p>
        </p:txBody>
      </p:sp>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428620" y="6265965"/>
            <a:ext cx="2105095" cy="450253"/>
          </a:xfrm>
          <a:prstGeom prst="rect">
            <a:avLst/>
          </a:prstGeom>
          <a:noFill/>
          <a:ln w="9525">
            <a:noFill/>
            <a:miter lim="800000"/>
            <a:headEnd/>
            <a:tailEnd/>
          </a:ln>
        </p:spPr>
      </p:pic>
    </p:spTree>
    <p:extLst>
      <p:ext uri="{BB962C8B-B14F-4D97-AF65-F5344CB8AC3E}">
        <p14:creationId xmlns:p14="http://schemas.microsoft.com/office/powerpoint/2010/main" xmlns="" val="37950224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05395" y="187326"/>
            <a:ext cx="11355272" cy="5889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lang="en-US" sz="2800" b="1" dirty="0" smtClean="0">
                <a:solidFill>
                  <a:srgbClr val="1E4191"/>
                </a:solidFill>
                <a:latin typeface="+mj-lt"/>
                <a:ea typeface="+mj-ea"/>
                <a:cs typeface="+mj-cs"/>
              </a:defRPr>
            </a:lvl1pPr>
          </a:lstStyle>
          <a:p>
            <a:pPr lvl="0" algn="l" rtl="0" eaLnBrk="0" fontAlgn="base" hangingPunct="0">
              <a:lnSpc>
                <a:spcPct val="90000"/>
              </a:lnSpc>
              <a:spcBef>
                <a:spcPct val="0"/>
              </a:spcBef>
              <a:spcAft>
                <a:spcPct val="0"/>
              </a:spcAft>
            </a:pPr>
            <a:r>
              <a:rPr lang="en-US" dirty="0" smtClean="0"/>
              <a:t>Click to edit Master title style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428620" y="6265965"/>
            <a:ext cx="2105095" cy="450253"/>
          </a:xfrm>
          <a:prstGeom prst="rect">
            <a:avLst/>
          </a:prstGeom>
          <a:noFill/>
          <a:ln w="9525">
            <a:noFill/>
            <a:miter lim="800000"/>
            <a:headEnd/>
            <a:tailEnd/>
          </a:ln>
        </p:spPr>
      </p:pic>
    </p:spTree>
    <p:extLst>
      <p:ext uri="{BB962C8B-B14F-4D97-AF65-F5344CB8AC3E}">
        <p14:creationId xmlns:p14="http://schemas.microsoft.com/office/powerpoint/2010/main" xmlns="" val="345909661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E62D70-86F6-FA4E-9071-BFC4EACC0E28}" type="datetimeFigureOut">
              <a:rPr lang="fr-FR" smtClean="0"/>
              <a:pPr/>
              <a:t>30/03/2015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11298348" y="6355080"/>
            <a:ext cx="291884" cy="420624"/>
          </a:xfrm>
          <a:prstGeom prst="rect">
            <a:avLst/>
          </a:prstGeom>
        </p:spPr>
        <p:txBody>
          <a:bodyPr/>
          <a:lstStyle/>
          <a:p>
            <a:fld id="{6904BF1A-D6D7-4D42-AC37-4EA5D60CF056}" type="slidenum">
              <a:rPr lang="fr-FR" smtClean="0"/>
              <a:pPr/>
              <a:t>‹#›</a:t>
            </a:fld>
            <a:endParaRPr lang="fr-FR" dirty="0"/>
          </a:p>
        </p:txBody>
      </p:sp>
    </p:spTree>
    <p:extLst>
      <p:ext uri="{BB962C8B-B14F-4D97-AF65-F5344CB8AC3E}">
        <p14:creationId xmlns:p14="http://schemas.microsoft.com/office/powerpoint/2010/main" xmlns="" val="396576019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069" y="1727200"/>
            <a:ext cx="5523501"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7" y="1727200"/>
            <a:ext cx="5525614" cy="4237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928725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86161621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1" y="-2"/>
            <a:ext cx="12187125" cy="4267201"/>
            <a:chOff x="-1" y="-2"/>
            <a:chExt cx="12187125" cy="4267201"/>
          </a:xfrm>
        </p:grpSpPr>
        <p:pic>
          <p:nvPicPr>
            <p:cNvPr id="13" name="Picture 12" descr="GE_motion_pattern_New_RGB_2.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flipV="1">
              <a:off x="-1" y="-2"/>
              <a:ext cx="12187125" cy="4267201"/>
            </a:xfrm>
            <a:prstGeom prst="rect">
              <a:avLst/>
            </a:prstGeom>
          </p:spPr>
        </p:pic>
        <p:pic>
          <p:nvPicPr>
            <p:cNvPr id="15" name="Picture 14" descr="Monogram_purple_sm.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847422" y="633903"/>
              <a:ext cx="2414097" cy="2414097"/>
            </a:xfrm>
            <a:prstGeom prst="rect">
              <a:avLst/>
            </a:prstGeom>
          </p:spPr>
        </p:pic>
      </p:grpSp>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708041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3" name="Picture 12" descr="GE_motion_pattern_RGB_Purple_Artboard 16.png"/>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7944794" y="0"/>
            <a:ext cx="3657600" cy="5102650"/>
          </a:xfrm>
          <a:prstGeom prst="rect">
            <a:avLst/>
          </a:prstGeom>
        </p:spPr>
      </p:pic>
      <p:sp>
        <p:nvSpPr>
          <p:cNvPr id="3" name="Subtitle 2"/>
          <p:cNvSpPr>
            <a:spLocks noGrp="1"/>
          </p:cNvSpPr>
          <p:nvPr>
            <p:ph type="subTitle" idx="1" hasCustomPrompt="1"/>
          </p:nvPr>
        </p:nvSpPr>
        <p:spPr>
          <a:xfrm>
            <a:off x="571606" y="5056631"/>
            <a:ext cx="7418721"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1210196"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547284" y="3319272"/>
            <a:ext cx="11055111"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566018" y="6217859"/>
            <a:ext cx="5409114"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1210196" y="2805761"/>
            <a:ext cx="184666" cy="369332"/>
          </a:xfrm>
          <a:prstGeom prst="rect">
            <a:avLst/>
          </a:prstGeom>
          <a:noFill/>
        </p:spPr>
        <p:txBody>
          <a:bodyPr wrap="none" rtlCol="0">
            <a:spAutoFit/>
          </a:bodyPr>
          <a:lstStyle/>
          <a:p>
            <a:endParaRPr lang="en-US" dirty="0"/>
          </a:p>
        </p:txBody>
      </p:sp>
      <p:sp>
        <p:nvSpPr>
          <p:cNvPr id="14"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2427677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83" y="1536192"/>
            <a:ext cx="11050428"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sp>
        <p:nvSpPr>
          <p:cNvPr id="8"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rgbClr val="FFFFFF"/>
                </a:solidFill>
              </a:defRPr>
            </a:lvl1pPr>
          </a:lstStyle>
          <a:p>
            <a:r>
              <a:rPr lang="en-US" dirty="0" smtClean="0"/>
              <a:t>Title or Job Number | XX Month 201X</a:t>
            </a:r>
            <a:endParaRPr lang="en-US" dirty="0"/>
          </a:p>
        </p:txBody>
      </p:sp>
      <p:pic>
        <p:nvPicPr>
          <p:cNvPr id="11" name="Picture 12" descr="Monogram_PPT_small_white.png"/>
          <p:cNvPicPr>
            <a:picLocks/>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solidFill>
                  <a:schemeClr val="bg1"/>
                </a:solidFill>
              </a:rPr>
              <a:pPr algn="r"/>
              <a:t>‹#›</a:t>
            </a:fld>
            <a:endParaRPr lang="en-US" dirty="0">
              <a:solidFill>
                <a:schemeClr val="bg1"/>
              </a:solidFill>
            </a:endParaRPr>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bg1"/>
                </a:solidFill>
              </a:defRPr>
            </a:lvl1pPr>
          </a:lstStyle>
          <a:p>
            <a:r>
              <a:rPr lang="en-US" dirty="0" smtClean="0"/>
              <a:t>See tutorial regarding confidentiality disclosures.</a:t>
            </a:r>
            <a:endParaRPr lang="en-US" dirty="0"/>
          </a:p>
        </p:txBody>
      </p:sp>
    </p:spTree>
    <p:extLst>
      <p:ext uri="{BB962C8B-B14F-4D97-AF65-F5344CB8AC3E}">
        <p14:creationId xmlns:p14="http://schemas.microsoft.com/office/powerpoint/2010/main" xmlns="" val="816152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61838" cy="6858000"/>
          </a:xfrm>
          <a:solidFill>
            <a:schemeClr val="bg1">
              <a:lumMod val="85000"/>
            </a:schemeClr>
          </a:solidFill>
        </p:spPr>
        <p:txBody>
          <a:bodyPr/>
          <a:lstStyle/>
          <a:p>
            <a:r>
              <a:rPr lang="en-US" dirty="0" smtClean="0"/>
              <a:t>Click icon to add picture</a:t>
            </a:r>
            <a:endParaRPr lang="en-US" dirty="0"/>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xmlns="" val="1963331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12161838" cy="5321808"/>
          </a:xfrm>
          <a:solidFill>
            <a:schemeClr val="bg1">
              <a:lumMod val="85000"/>
            </a:schemeClr>
          </a:solidFill>
        </p:spPr>
        <p:txBody>
          <a:bodyPr/>
          <a:lstStyle/>
          <a:p>
            <a:r>
              <a:rPr lang="en-US" dirty="0" smtClean="0"/>
              <a:t>Click icon to add picture</a:t>
            </a:r>
            <a:endParaRPr lang="en-US" dirty="0"/>
          </a:p>
        </p:txBody>
      </p:sp>
    </p:spTree>
    <p:extLst>
      <p:ext uri="{BB962C8B-B14F-4D97-AF65-F5344CB8AC3E}">
        <p14:creationId xmlns:p14="http://schemas.microsoft.com/office/powerpoint/2010/main" xmlns="" val="2624843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image" Target="../media/image7.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image" Target="../media/image12.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theme" Target="../theme/theme3.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image" Target="../media/image16.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slideLayout" Target="../slideLayouts/slideLayout152.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image" Target="../media/image20.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image" Target="../media/image25.pn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image" Target="../media/image30.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image" Target="../media/image29.jpeg"/><Relationship Id="rId2" Type="http://schemas.openxmlformats.org/officeDocument/2006/relationships/slideLayout" Target="../slideLayouts/slideLayout183.xml"/><Relationship Id="rId16" Type="http://schemas.openxmlformats.org/officeDocument/2006/relationships/theme" Target="../theme/theme7.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19" Type="http://schemas.openxmlformats.org/officeDocument/2006/relationships/image" Target="../media/image31.png"/><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4"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7" name="Footer Placeholder 6"/>
          <p:cNvSpPr>
            <a:spLocks noGrp="1"/>
          </p:cNvSpPr>
          <p:nvPr>
            <p:ph type="ftr" sz="quarter" idx="3"/>
          </p:nvPr>
        </p:nvSpPr>
        <p:spPr>
          <a:xfrm>
            <a:off x="6157129" y="6355080"/>
            <a:ext cx="5029201"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11" name="Picture 10" descr="Monogram_orange_sm.png"/>
          <p:cNvPicPr>
            <a:picLocks noChangeAspect="1"/>
          </p:cNvPicPr>
          <p:nvPr/>
        </p:nvPicPr>
        <p:blipFill>
          <a:blip r:embed="rId31" cstate="email">
            <a:extLst>
              <a:ext uri="{28A0092B-C50C-407E-A947-70E740481C1C}">
                <a14:useLocalDpi xmlns:a14="http://schemas.microsoft.com/office/drawing/2010/main" xmlns="" val="0"/>
              </a:ext>
            </a:extLst>
          </a:blip>
          <a:stretch>
            <a:fillRect/>
          </a:stretch>
        </p:blipFill>
        <p:spPr>
          <a:xfrm>
            <a:off x="546861" y="6218343"/>
            <a:ext cx="457199" cy="457200"/>
          </a:xfrm>
          <a:prstGeom prst="rect">
            <a:avLst/>
          </a:prstGeom>
        </p:spPr>
      </p:pic>
      <p:sp>
        <p:nvSpPr>
          <p:cNvPr id="9"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78284462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853"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91" r:id="rId21"/>
    <p:sldLayoutId id="2147483796" r:id="rId22"/>
    <p:sldLayoutId id="2147483814" r:id="rId23"/>
    <p:sldLayoutId id="2147483815" r:id="rId24"/>
    <p:sldLayoutId id="2147483816" r:id="rId25"/>
    <p:sldLayoutId id="2147483817" r:id="rId26"/>
    <p:sldLayoutId id="2147483798" r:id="rId27"/>
    <p:sldLayoutId id="2147483859" r:id="rId28"/>
    <p:sldLayoutId id="2147483797"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4" name="Footer Placeholder 6"/>
          <p:cNvSpPr>
            <a:spLocks noGrp="1"/>
          </p:cNvSpPr>
          <p:nvPr>
            <p:ph type="ftr" sz="quarter" idx="3"/>
          </p:nvPr>
        </p:nvSpPr>
        <p:spPr>
          <a:xfrm>
            <a:off x="6157132" y="6355080"/>
            <a:ext cx="5028405"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9" name="Picture 8" descr="Monogram_green_sm.png"/>
          <p:cNvPicPr>
            <a:picLocks noChangeAspect="1"/>
          </p:cNvPicPr>
          <p:nvPr/>
        </p:nvPicPr>
        <p:blipFill>
          <a:blip r:embed="rId32" cstate="email">
            <a:extLst>
              <a:ext uri="{28A0092B-C50C-407E-A947-70E740481C1C}">
                <a14:useLocalDpi xmlns:a14="http://schemas.microsoft.com/office/drawing/2010/main" xmlns="" val="0"/>
              </a:ext>
            </a:extLst>
          </a:blip>
          <a:stretch>
            <a:fillRect/>
          </a:stretch>
        </p:blipFill>
        <p:spPr>
          <a:xfrm>
            <a:off x="546861" y="6217920"/>
            <a:ext cx="457199" cy="457200"/>
          </a:xfrm>
          <a:prstGeom prst="rect">
            <a:avLst/>
          </a:prstGeom>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23986340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854"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92"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40" r:id="rId3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13" name="Picture 12" descr="Monogram_blue_sm.png"/>
          <p:cNvPicPr>
            <a:picLocks noChangeAspect="1"/>
          </p:cNvPicPr>
          <p:nvPr/>
        </p:nvPicPr>
        <p:blipFill>
          <a:blip r:embed="rId37" cstate="email">
            <a:extLst>
              <a:ext uri="{28A0092B-C50C-407E-A947-70E740481C1C}">
                <a14:useLocalDpi xmlns:a14="http://schemas.microsoft.com/office/drawing/2010/main" xmlns="" val="0"/>
              </a:ext>
            </a:extLst>
          </a:blip>
          <a:stretch>
            <a:fillRect/>
          </a:stretch>
        </p:blipFill>
        <p:spPr>
          <a:xfrm>
            <a:off x="546861" y="6217920"/>
            <a:ext cx="457199" cy="457200"/>
          </a:xfrm>
          <a:prstGeom prst="rect">
            <a:avLst/>
          </a:prstGeom>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31078638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855" r:id="rId8"/>
    <p:sldLayoutId id="2147483677" r:id="rId9"/>
    <p:sldLayoutId id="2147483678" r:id="rId10"/>
    <p:sldLayoutId id="2147483679" r:id="rId11"/>
    <p:sldLayoutId id="2147483688" r:id="rId12"/>
    <p:sldLayoutId id="2147483680" r:id="rId13"/>
    <p:sldLayoutId id="2147483681" r:id="rId14"/>
    <p:sldLayoutId id="2147483683" r:id="rId15"/>
    <p:sldLayoutId id="2147483682" r:id="rId16"/>
    <p:sldLayoutId id="2147483684" r:id="rId17"/>
    <p:sldLayoutId id="2147483685" r:id="rId18"/>
    <p:sldLayoutId id="2147483686" r:id="rId19"/>
    <p:sldLayoutId id="2147483687" r:id="rId20"/>
    <p:sldLayoutId id="2147483790"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58" r:id="rId30"/>
    <p:sldLayoutId id="2147483960" r:id="rId31"/>
    <p:sldLayoutId id="2147483961" r:id="rId32"/>
    <p:sldLayoutId id="2147483962" r:id="rId33"/>
    <p:sldLayoutId id="2147483964" r:id="rId34"/>
    <p:sldLayoutId id="2147483965" r:id="rId3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11"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2"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14" name="Picture 13" descr="Monogram_purple_sm.png"/>
          <p:cNvPicPr>
            <a:picLocks noChangeAspect="1"/>
          </p:cNvPicPr>
          <p:nvPr/>
        </p:nvPicPr>
        <p:blipFill>
          <a:blip r:embed="rId31" cstate="email">
            <a:extLst>
              <a:ext uri="{28A0092B-C50C-407E-A947-70E740481C1C}">
                <a14:useLocalDpi xmlns:a14="http://schemas.microsoft.com/office/drawing/2010/main" xmlns="" val="0"/>
              </a:ext>
            </a:extLst>
          </a:blip>
          <a:stretch>
            <a:fillRect/>
          </a:stretch>
        </p:blipFill>
        <p:spPr>
          <a:xfrm>
            <a:off x="546861" y="6217920"/>
            <a:ext cx="457199" cy="457200"/>
          </a:xfrm>
          <a:prstGeom prst="rect">
            <a:avLst/>
          </a:prstGeom>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139494102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8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93"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13" name="Picture 12" descr="Monogram_red_sm.png"/>
          <p:cNvPicPr>
            <a:picLocks noChangeAspect="1"/>
          </p:cNvPicPr>
          <p:nvPr/>
        </p:nvPicPr>
        <p:blipFill>
          <a:blip r:embed="rId31" cstate="email">
            <a:extLst>
              <a:ext uri="{28A0092B-C50C-407E-A947-70E740481C1C}">
                <a14:useLocalDpi xmlns:a14="http://schemas.microsoft.com/office/drawing/2010/main" xmlns="" val="0"/>
              </a:ext>
            </a:extLst>
          </a:blip>
          <a:stretch>
            <a:fillRect/>
          </a:stretch>
        </p:blipFill>
        <p:spPr>
          <a:xfrm>
            <a:off x="546861" y="6217920"/>
            <a:ext cx="457199" cy="457200"/>
          </a:xfrm>
          <a:prstGeom prst="rect">
            <a:avLst/>
          </a:prstGeom>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42150292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857"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94"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47284" y="365760"/>
            <a:ext cx="11055111"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547284" y="1545336"/>
            <a:ext cx="11055111"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2262102" y="6355080"/>
            <a:ext cx="3733684" cy="182880"/>
          </a:xfrm>
          <a:prstGeom prst="rect">
            <a:avLst/>
          </a:prstGeom>
        </p:spPr>
        <p:txBody>
          <a:bodyPr vert="horz" lIns="0" tIns="0" rIns="0" bIns="0" rtlCol="0" anchor="t" anchorCtr="0"/>
          <a:lstStyle>
            <a:lvl1pPr algn="r">
              <a:defRPr sz="900">
                <a:solidFill>
                  <a:schemeClr val="tx1"/>
                </a:solidFill>
              </a:defRPr>
            </a:lvl1pPr>
          </a:lstStyle>
          <a:p>
            <a:r>
              <a:rPr lang="en-US" dirty="0" smtClean="0"/>
              <a:t>Title or Job Number | XX Month 201X</a:t>
            </a:r>
            <a:endParaRPr lang="en-US" dirty="0"/>
          </a:p>
        </p:txBody>
      </p:sp>
      <p:sp>
        <p:nvSpPr>
          <p:cNvPr id="11" name="Footer Placeholder 6"/>
          <p:cNvSpPr>
            <a:spLocks noGrp="1"/>
          </p:cNvSpPr>
          <p:nvPr>
            <p:ph type="ftr" sz="quarter" idx="3"/>
          </p:nvPr>
        </p:nvSpPr>
        <p:spPr>
          <a:xfrm>
            <a:off x="6157119" y="6355080"/>
            <a:ext cx="5028407" cy="320040"/>
          </a:xfrm>
          <a:prstGeom prst="rect">
            <a:avLst/>
          </a:prstGeom>
        </p:spPr>
        <p:txBody>
          <a:bodyPr vert="horz" lIns="0" tIns="0" rIns="0" bIns="0" rtlCol="0" anchor="t" anchorCtr="0"/>
          <a:lstStyle>
            <a:lvl1pPr algn="l">
              <a:defRPr sz="900" baseline="0">
                <a:solidFill>
                  <a:schemeClr val="tx1"/>
                </a:solidFill>
              </a:defRPr>
            </a:lvl1pPr>
          </a:lstStyle>
          <a:p>
            <a:r>
              <a:rPr lang="en-US" dirty="0" smtClean="0"/>
              <a:t>See tutorial regarding confidentiality disclosures.</a:t>
            </a:r>
            <a:endParaRPr lang="en-US" dirty="0"/>
          </a:p>
        </p:txBody>
      </p:sp>
      <p:pic>
        <p:nvPicPr>
          <p:cNvPr id="13" name="Picture 6" descr="Monogram_gray_sm.png"/>
          <p:cNvPicPr>
            <a:picLocks/>
          </p:cNvPicPr>
          <p:nvPr/>
        </p:nvPicPr>
        <p:blipFill>
          <a:blip r:embed="rId31" cstate="email">
            <a:extLst>
              <a:ext uri="{28A0092B-C50C-407E-A947-70E740481C1C}">
                <a14:useLocalDpi xmlns:a14="http://schemas.microsoft.com/office/drawing/2010/main" xmlns="" val="0"/>
              </a:ext>
            </a:extLst>
          </a:blip>
          <a:srcRect/>
          <a:stretch>
            <a:fillRect/>
          </a:stretch>
        </p:blipFill>
        <p:spPr bwMode="auto">
          <a:xfrm>
            <a:off x="546861" y="6218767"/>
            <a:ext cx="46240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txBox="1">
            <a:spLocks/>
          </p:cNvSpPr>
          <p:nvPr userDrawn="1"/>
        </p:nvSpPr>
        <p:spPr>
          <a:xfrm>
            <a:off x="11186320" y="6355080"/>
            <a:ext cx="416075" cy="320040"/>
          </a:xfrm>
          <a:prstGeom prst="rect">
            <a:avLst/>
          </a:prstGeom>
        </p:spPr>
        <p:txBody>
          <a:bodyPr vert="horz" lIns="0" tIns="0" rIns="0" bIns="0" rtlCol="0" anchor="t" anchorCtr="0"/>
          <a:lstStyle>
            <a:defPPr>
              <a:defRPr lang="en-US"/>
            </a:defPPr>
            <a:lvl1pPr marL="0" algn="l" defTabSz="457200" rtl="0" eaLnBrk="1" latinLnBrk="0" hangingPunct="1">
              <a:defRPr sz="90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D5CEBC5-8590-4516-AB2B-E0DC150CF93F}" type="slidenum">
              <a:rPr lang="en-US" smtClean="0"/>
              <a:pPr algn="r"/>
              <a:t>‹#›</a:t>
            </a:fld>
            <a:endParaRPr lang="en-US" dirty="0"/>
          </a:p>
        </p:txBody>
      </p:sp>
    </p:spTree>
    <p:extLst>
      <p:ext uri="{BB962C8B-B14F-4D97-AF65-F5344CB8AC3E}">
        <p14:creationId xmlns:p14="http://schemas.microsoft.com/office/powerpoint/2010/main" xmlns="" val="21072219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858"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95"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0" y="0"/>
            <a:ext cx="12161838" cy="6858000"/>
          </a:xfrm>
          <a:prstGeom prst="rect">
            <a:avLst/>
          </a:prstGeom>
        </p:spPr>
      </p:pic>
      <p:pic>
        <p:nvPicPr>
          <p:cNvPr id="12" name="Picture 2"/>
          <p:cNvPicPr>
            <a:picLocks noChangeAspect="1" noChangeArrowheads="1"/>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10324893" y="6257944"/>
            <a:ext cx="1501608" cy="314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bwMode="ltGray">
          <a:xfrm flipV="1">
            <a:off x="0" y="6610350"/>
            <a:ext cx="12161838" cy="24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579586" name="Rectangle 2"/>
          <p:cNvSpPr>
            <a:spLocks noGrp="1" noChangeArrowheads="1"/>
          </p:cNvSpPr>
          <p:nvPr>
            <p:ph type="title"/>
          </p:nvPr>
        </p:nvSpPr>
        <p:spPr bwMode="auto">
          <a:xfrm>
            <a:off x="456069" y="281007"/>
            <a:ext cx="11251812" cy="512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en-US" dirty="0" smtClean="0"/>
          </a:p>
        </p:txBody>
      </p:sp>
      <p:sp>
        <p:nvSpPr>
          <p:cNvPr id="579587" name="Rectangle 3"/>
          <p:cNvSpPr>
            <a:spLocks noGrp="1" noChangeArrowheads="1"/>
          </p:cNvSpPr>
          <p:nvPr>
            <p:ph type="body" idx="1"/>
          </p:nvPr>
        </p:nvSpPr>
        <p:spPr bwMode="auto">
          <a:xfrm>
            <a:off x="456069" y="1524000"/>
            <a:ext cx="11251812" cy="1777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15"/>
          <p:cNvPicPr>
            <a:picLocks noChangeAspect="1"/>
          </p:cNvPicPr>
          <p:nvPr/>
        </p:nvPicPr>
        <p:blipFill rotWithShape="1">
          <a:blip r:embed="rId19" cstate="email">
            <a:extLst>
              <a:ext uri="{28A0092B-C50C-407E-A947-70E740481C1C}">
                <a14:useLocalDpi xmlns:a14="http://schemas.microsoft.com/office/drawing/2010/main" xmlns="" val="0"/>
              </a:ext>
            </a:extLst>
          </a:blip>
          <a:srcRect b="-8796"/>
          <a:stretch/>
        </p:blipFill>
        <p:spPr bwMode="gray">
          <a:xfrm flipH="1" flipV="1">
            <a:off x="0" y="6505594"/>
            <a:ext cx="5846107" cy="299167"/>
          </a:xfrm>
          <a:prstGeom prst="rect">
            <a:avLst/>
          </a:prstGeom>
        </p:spPr>
      </p:pic>
      <p:sp>
        <p:nvSpPr>
          <p:cNvPr id="13" name="Text Box 18"/>
          <p:cNvSpPr txBox="1">
            <a:spLocks noChangeArrowheads="1"/>
          </p:cNvSpPr>
          <p:nvPr/>
        </p:nvSpPr>
        <p:spPr bwMode="black">
          <a:xfrm>
            <a:off x="443381" y="6675160"/>
            <a:ext cx="169323" cy="126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b" anchorCtr="0">
            <a:spAutoFit/>
          </a:bodyPr>
          <a:lstStyle/>
          <a:p>
            <a:pPr defTabSz="914400" eaLnBrk="0" fontAlgn="base" hangingPunct="0">
              <a:lnSpc>
                <a:spcPct val="90000"/>
              </a:lnSpc>
              <a:spcBef>
                <a:spcPct val="0"/>
              </a:spcBef>
              <a:spcAft>
                <a:spcPct val="0"/>
              </a:spcAft>
            </a:pPr>
            <a:fld id="{95990F28-EF56-40AF-B6C1-2CF755EA3890}" type="slidenum">
              <a:rPr lang="en-US" sz="900" smtClean="0">
                <a:solidFill>
                  <a:srgbClr val="FFFFFF"/>
                </a:solidFill>
              </a:rPr>
              <a:pPr defTabSz="914400" eaLnBrk="0" fontAlgn="base" hangingPunct="0">
                <a:lnSpc>
                  <a:spcPct val="90000"/>
                </a:lnSpc>
                <a:spcBef>
                  <a:spcPct val="0"/>
                </a:spcBef>
                <a:spcAft>
                  <a:spcPct val="0"/>
                </a:spcAft>
              </a:pPr>
              <a:t>‹#›</a:t>
            </a:fld>
            <a:r>
              <a:rPr lang="en-US" sz="900" dirty="0" smtClean="0">
                <a:solidFill>
                  <a:srgbClr val="FFFFFF"/>
                </a:solidFill>
              </a:rPr>
              <a:t> </a:t>
            </a:r>
            <a:endParaRPr lang="en-US" sz="900" dirty="0">
              <a:solidFill>
                <a:srgbClr val="FFFFFF"/>
              </a:solidFill>
            </a:endParaRPr>
          </a:p>
        </p:txBody>
      </p:sp>
      <p:cxnSp>
        <p:nvCxnSpPr>
          <p:cNvPr id="15" name="Straight Connector 14"/>
          <p:cNvCxnSpPr/>
          <p:nvPr/>
        </p:nvCxnSpPr>
        <p:spPr bwMode="black">
          <a:xfrm>
            <a:off x="798121" y="6657975"/>
            <a:ext cx="0" cy="1333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504050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p:txStyles>
    <p:titleStyle>
      <a:lvl1pPr algn="l" rtl="0" eaLnBrk="1" fontAlgn="base" hangingPunct="1">
        <a:lnSpc>
          <a:spcPct val="80000"/>
        </a:lnSpc>
        <a:spcBef>
          <a:spcPct val="0"/>
        </a:spcBef>
        <a:spcAft>
          <a:spcPct val="0"/>
        </a:spcAft>
        <a:defRPr sz="4000" b="1">
          <a:solidFill>
            <a:schemeClr val="accent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80000"/>
        </a:lnSpc>
        <a:spcBef>
          <a:spcPts val="1200"/>
        </a:spcBef>
        <a:spcAft>
          <a:spcPct val="0"/>
        </a:spcAft>
        <a:buClr>
          <a:srgbClr val="004880"/>
        </a:buClr>
        <a:defRPr sz="2800">
          <a:solidFill>
            <a:schemeClr val="accent5"/>
          </a:solidFill>
          <a:latin typeface="+mn-lt"/>
          <a:ea typeface="+mn-ea"/>
          <a:cs typeface="+mn-cs"/>
        </a:defRPr>
      </a:lvl1pPr>
      <a:lvl2pPr marL="341313" indent="-284163" algn="l" rtl="0" eaLnBrk="1" fontAlgn="base" hangingPunct="1">
        <a:lnSpc>
          <a:spcPct val="90000"/>
        </a:lnSpc>
        <a:spcBef>
          <a:spcPts val="1200"/>
        </a:spcBef>
        <a:spcAft>
          <a:spcPct val="0"/>
        </a:spcAft>
        <a:buClr>
          <a:schemeClr val="accent1"/>
        </a:buClr>
        <a:buFont typeface="GE Inspira Pitch" pitchFamily="34" charset="0"/>
        <a:buChar char="•"/>
        <a:defRPr sz="2400">
          <a:solidFill>
            <a:schemeClr val="accent5"/>
          </a:solidFill>
          <a:latin typeface="+mn-lt"/>
        </a:defRPr>
      </a:lvl2pPr>
      <a:lvl3pPr marL="685800" indent="-230188" algn="l" rtl="0" eaLnBrk="1" fontAlgn="base" hangingPunct="1">
        <a:lnSpc>
          <a:spcPct val="90000"/>
        </a:lnSpc>
        <a:spcBef>
          <a:spcPts val="300"/>
        </a:spcBef>
        <a:spcAft>
          <a:spcPct val="0"/>
        </a:spcAft>
        <a:buClr>
          <a:schemeClr val="accent1"/>
        </a:buClr>
        <a:buChar char="–"/>
        <a:defRPr sz="2000">
          <a:solidFill>
            <a:schemeClr val="accent5"/>
          </a:solidFill>
          <a:latin typeface="+mn-lt"/>
        </a:defRPr>
      </a:lvl3pPr>
      <a:lvl4pPr marL="1028700" indent="-227013" algn="l" rtl="0" eaLnBrk="1" fontAlgn="base" hangingPunct="1">
        <a:lnSpc>
          <a:spcPct val="90000"/>
        </a:lnSpc>
        <a:spcBef>
          <a:spcPts val="300"/>
        </a:spcBef>
        <a:spcAft>
          <a:spcPct val="0"/>
        </a:spcAft>
        <a:buClr>
          <a:schemeClr val="accent1"/>
        </a:buClr>
        <a:buChar char="–"/>
        <a:defRPr sz="2000">
          <a:solidFill>
            <a:schemeClr val="accent5"/>
          </a:solidFill>
          <a:latin typeface="+mn-lt"/>
        </a:defRPr>
      </a:lvl4pPr>
      <a:lvl5pPr marL="1371600" indent="-225425" algn="l" rtl="0" eaLnBrk="1" fontAlgn="base" hangingPunct="1">
        <a:lnSpc>
          <a:spcPct val="90000"/>
        </a:lnSpc>
        <a:spcBef>
          <a:spcPts val="300"/>
        </a:spcBef>
        <a:spcAft>
          <a:spcPct val="0"/>
        </a:spcAft>
        <a:buClr>
          <a:schemeClr val="accent1"/>
        </a:buClr>
        <a:buChar char="–"/>
        <a:defRPr sz="2000">
          <a:solidFill>
            <a:schemeClr val="accent5"/>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0.xml"/><Relationship Id="rId1" Type="http://schemas.openxmlformats.org/officeDocument/2006/relationships/tags" Target="../tags/tag1.xml"/><Relationship Id="rId4" Type="http://schemas.openxmlformats.org/officeDocument/2006/relationships/hyperlink" Target="mailto:artem.avedyan@ge.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7.xml"/><Relationship Id="rId7" Type="http://schemas.microsoft.com/office/2007/relationships/hdphoto" Target="../media/hdphoto6.wdp"/><Relationship Id="rId2" Type="http://schemas.openxmlformats.org/officeDocument/2006/relationships/slideLayout" Target="../slideLayouts/slideLayout70.xml"/><Relationship Id="rId1" Type="http://schemas.openxmlformats.org/officeDocument/2006/relationships/tags" Target="../tags/tag3.xml"/><Relationship Id="rId6" Type="http://schemas.openxmlformats.org/officeDocument/2006/relationships/image" Target="../media/image102.jpeg"/><Relationship Id="rId5" Type="http://schemas.microsoft.com/office/2007/relationships/hdphoto" Target="../media/hdphoto5.wdp"/><Relationship Id="rId4" Type="http://schemas.openxmlformats.org/officeDocument/2006/relationships/image" Target="../media/image101.png"/></Relationships>
</file>

<file path=ppt/slides/_rels/slide1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71.xml"/><Relationship Id="rId4" Type="http://schemas.openxmlformats.org/officeDocument/2006/relationships/image" Target="../media/image10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3" Type="http://schemas.microsoft.com/office/2007/relationships/hdphoto" Target="../media/hdphoto7.wdp"/><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image" Target="../media/image106.png"/><Relationship Id="rId16" Type="http://schemas.openxmlformats.org/officeDocument/2006/relationships/image" Target="../media/image119.png"/><Relationship Id="rId1" Type="http://schemas.openxmlformats.org/officeDocument/2006/relationships/slideLayout" Target="../slideLayouts/slideLayout70.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94.xml"/><Relationship Id="rId5" Type="http://schemas.openxmlformats.org/officeDocument/2006/relationships/image" Target="../media/image124.png"/><Relationship Id="rId4" Type="http://schemas.openxmlformats.org/officeDocument/2006/relationships/hyperlink" Target="http://www3.gehealthcare.com/en/Products/Categories/Healthcare_IT/Departmentals/Centricity_Perinata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9.xml"/><Relationship Id="rId1" Type="http://schemas.openxmlformats.org/officeDocument/2006/relationships/slideLayout" Target="../slideLayouts/slideLayout94.xml"/><Relationship Id="rId6" Type="http://schemas.openxmlformats.org/officeDocument/2006/relationships/image" Target="../media/image128.jpeg"/><Relationship Id="rId5" Type="http://schemas.openxmlformats.org/officeDocument/2006/relationships/image" Target="../media/image127.png"/><Relationship Id="rId4" Type="http://schemas.openxmlformats.org/officeDocument/2006/relationships/image" Target="../media/image126.png"/></Relationships>
</file>

<file path=ppt/slides/_rels/slide1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image" Target="../media/image133.png"/><Relationship Id="rId4" Type="http://schemas.openxmlformats.org/officeDocument/2006/relationships/image" Target="../media/image1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jpeg"/><Relationship Id="rId1" Type="http://schemas.openxmlformats.org/officeDocument/2006/relationships/slideLayout" Target="../slideLayouts/slideLayout71.xml"/><Relationship Id="rId4" Type="http://schemas.openxmlformats.org/officeDocument/2006/relationships/image" Target="../media/image137.png"/></Relationships>
</file>

<file path=ppt/slides/_rels/slide19.xml.rels><?xml version="1.0" encoding="UTF-8" standalone="yes"?>
<Relationships xmlns="http://schemas.openxmlformats.org/package/2006/relationships"><Relationship Id="rId2" Type="http://schemas.openxmlformats.org/officeDocument/2006/relationships/hyperlink" Target="http://www.gehealthcare.ru/" TargetMode="Externa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image" Target="../media/image4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notesSlide" Target="../notesSlides/notesSlide4.xml"/><Relationship Id="rId16" Type="http://schemas.openxmlformats.org/officeDocument/2006/relationships/image" Target="../media/image57.jpeg"/><Relationship Id="rId20" Type="http://schemas.openxmlformats.org/officeDocument/2006/relationships/image" Target="../media/image61.gif"/><Relationship Id="rId1" Type="http://schemas.openxmlformats.org/officeDocument/2006/relationships/slideLayout" Target="../slideLayouts/slideLayout70.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png"/><Relationship Id="rId15" Type="http://schemas.openxmlformats.org/officeDocument/2006/relationships/image" Target="../media/image56.png"/><Relationship Id="rId23" Type="http://schemas.microsoft.com/office/2007/relationships/hdphoto" Target="../media/hdphoto2.wdp"/><Relationship Id="rId10" Type="http://schemas.openxmlformats.org/officeDocument/2006/relationships/image" Target="../media/image51.jpe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jpeg"/><Relationship Id="rId18" Type="http://schemas.openxmlformats.org/officeDocument/2006/relationships/image" Target="../media/image81.wmf"/><Relationship Id="rId3" Type="http://schemas.openxmlformats.org/officeDocument/2006/relationships/image" Target="../media/image66.png"/><Relationship Id="rId21" Type="http://schemas.openxmlformats.org/officeDocument/2006/relationships/oleObject" Target="../embeddings/oleObject2.bin"/><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jpeg"/><Relationship Id="rId25" Type="http://schemas.openxmlformats.org/officeDocument/2006/relationships/image" Target="../media/image86.png"/><Relationship Id="rId2" Type="http://schemas.openxmlformats.org/officeDocument/2006/relationships/slideLayout" Target="../slideLayouts/slideLayout94.xml"/><Relationship Id="rId16" Type="http://schemas.openxmlformats.org/officeDocument/2006/relationships/image" Target="../media/image79.png"/><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69.png"/><Relationship Id="rId11" Type="http://schemas.openxmlformats.org/officeDocument/2006/relationships/image" Target="../media/image74.jpeg"/><Relationship Id="rId24" Type="http://schemas.openxmlformats.org/officeDocument/2006/relationships/image" Target="../media/image85.emf"/><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4.emf"/><Relationship Id="rId10" Type="http://schemas.openxmlformats.org/officeDocument/2006/relationships/image" Target="../media/image73.jpe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jpeg"/><Relationship Id="rId14" Type="http://schemas.openxmlformats.org/officeDocument/2006/relationships/image" Target="../media/image77.jpeg"/><Relationship Id="rId22" Type="http://schemas.openxmlformats.org/officeDocument/2006/relationships/image" Target="../media/image83.emf"/></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microsoft.com/office/2007/relationships/hdphoto" Target="../media/hdphoto4.wdp"/><Relationship Id="rId5" Type="http://schemas.openxmlformats.org/officeDocument/2006/relationships/image" Target="../media/image88.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tags" Target="../tags/tag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94.png"/><Relationship Id="rId1" Type="http://schemas.openxmlformats.org/officeDocument/2006/relationships/slideLayout" Target="../slideLayouts/slideLayout94.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1"/>
          <p:cNvSpPr txBox="1">
            <a:spLocks noChangeArrowheads="1"/>
          </p:cNvSpPr>
          <p:nvPr/>
        </p:nvSpPr>
        <p:spPr bwMode="auto">
          <a:xfrm>
            <a:off x="1216184" y="5778517"/>
            <a:ext cx="138509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GE Inspira Pitch" pitchFamily="34" charset="0"/>
              </a:defRPr>
            </a:lvl1pPr>
            <a:lvl2pPr marL="742950" indent="-285750">
              <a:defRPr>
                <a:solidFill>
                  <a:schemeClr val="tx1"/>
                </a:solidFill>
                <a:latin typeface="GE Inspira Pitch" pitchFamily="34" charset="0"/>
              </a:defRPr>
            </a:lvl2pPr>
            <a:lvl3pPr marL="1143000" indent="-228600">
              <a:defRPr>
                <a:solidFill>
                  <a:schemeClr val="tx1"/>
                </a:solidFill>
                <a:latin typeface="GE Inspira Pitch" pitchFamily="34" charset="0"/>
              </a:defRPr>
            </a:lvl3pPr>
            <a:lvl4pPr marL="1600200" indent="-228600">
              <a:defRPr>
                <a:solidFill>
                  <a:schemeClr val="tx1"/>
                </a:solidFill>
                <a:latin typeface="GE Inspira Pitch" pitchFamily="34" charset="0"/>
              </a:defRPr>
            </a:lvl4pPr>
            <a:lvl5pPr marL="2057400" indent="-228600">
              <a:defRPr>
                <a:solidFill>
                  <a:schemeClr val="tx1"/>
                </a:solidFill>
                <a:latin typeface="GE Inspira Pitch" pitchFamily="34" charset="0"/>
              </a:defRPr>
            </a:lvl5pPr>
            <a:lvl6pPr marL="2514600" indent="-228600" eaLnBrk="0" fontAlgn="base" hangingPunct="0">
              <a:spcBef>
                <a:spcPct val="0"/>
              </a:spcBef>
              <a:spcAft>
                <a:spcPct val="0"/>
              </a:spcAft>
              <a:defRPr>
                <a:solidFill>
                  <a:schemeClr val="tx1"/>
                </a:solidFill>
                <a:latin typeface="GE Inspira Pitch" pitchFamily="34" charset="0"/>
              </a:defRPr>
            </a:lvl6pPr>
            <a:lvl7pPr marL="2971800" indent="-228600" eaLnBrk="0" fontAlgn="base" hangingPunct="0">
              <a:spcBef>
                <a:spcPct val="0"/>
              </a:spcBef>
              <a:spcAft>
                <a:spcPct val="0"/>
              </a:spcAft>
              <a:defRPr>
                <a:solidFill>
                  <a:schemeClr val="tx1"/>
                </a:solidFill>
                <a:latin typeface="GE Inspira Pitch" pitchFamily="34" charset="0"/>
              </a:defRPr>
            </a:lvl7pPr>
            <a:lvl8pPr marL="3429000" indent="-228600" eaLnBrk="0" fontAlgn="base" hangingPunct="0">
              <a:spcBef>
                <a:spcPct val="0"/>
              </a:spcBef>
              <a:spcAft>
                <a:spcPct val="0"/>
              </a:spcAft>
              <a:defRPr>
                <a:solidFill>
                  <a:schemeClr val="tx1"/>
                </a:solidFill>
                <a:latin typeface="GE Inspira Pitch" pitchFamily="34" charset="0"/>
              </a:defRPr>
            </a:lvl8pPr>
            <a:lvl9pPr marL="3886200" indent="-228600" eaLnBrk="0" fontAlgn="base" hangingPunct="0">
              <a:spcBef>
                <a:spcPct val="0"/>
              </a:spcBef>
              <a:spcAft>
                <a:spcPct val="0"/>
              </a:spcAft>
              <a:defRPr>
                <a:solidFill>
                  <a:schemeClr val="tx1"/>
                </a:solidFill>
                <a:latin typeface="GE Inspira Pitch" pitchFamily="34" charset="0"/>
              </a:defRPr>
            </a:lvl9pPr>
          </a:lstStyle>
          <a:p>
            <a:pPr eaLnBrk="0" hangingPunct="0">
              <a:spcBef>
                <a:spcPct val="50000"/>
              </a:spcBef>
            </a:pPr>
            <a:endParaRPr lang="en-US" sz="2000" b="1" smtClean="0">
              <a:solidFill>
                <a:srgbClr val="1E4191"/>
              </a:solidFill>
              <a:latin typeface="GE Inspira" pitchFamily="34" charset="0"/>
              <a:ea typeface="+mn-ea"/>
            </a:endParaRPr>
          </a:p>
        </p:txBody>
      </p:sp>
      <p:sp>
        <p:nvSpPr>
          <p:cNvPr id="4100" name="Text Box 21"/>
          <p:cNvSpPr txBox="1">
            <a:spLocks noChangeArrowheads="1"/>
          </p:cNvSpPr>
          <p:nvPr/>
        </p:nvSpPr>
        <p:spPr bwMode="auto">
          <a:xfrm>
            <a:off x="532263" y="4180358"/>
            <a:ext cx="9990163" cy="1089529"/>
          </a:xfrm>
          <a:prstGeom prst="rect">
            <a:avLst/>
          </a:prstGeom>
          <a:extLst/>
        </p:spPr>
        <p:txBody>
          <a:bodyPr vert="horz" lIns="0" tIns="0" rIns="0" bIns="0" rtlCol="0" anchor="t" anchorCtr="0">
            <a:noAutofit/>
          </a:bodyPr>
          <a:lstStyle>
            <a:lvl1pPr>
              <a:lnSpc>
                <a:spcPct val="90000"/>
              </a:lnSpc>
              <a:spcBef>
                <a:spcPct val="0"/>
              </a:spcBef>
              <a:buNone/>
              <a:defRPr sz="3600" b="1">
                <a:latin typeface="GE Inspira Pitch"/>
                <a:ea typeface="+mj-ea"/>
                <a:cs typeface="GE Inspira Pitch"/>
              </a:defRPr>
            </a:lvl1pPr>
          </a:lstStyle>
          <a:p>
            <a:r>
              <a:rPr lang="ru-RU" sz="4400" dirty="0"/>
              <a:t>ИТ решения GE Healthcare </a:t>
            </a:r>
            <a:endParaRPr lang="en-US" sz="4400" dirty="0" smtClean="0"/>
          </a:p>
          <a:p>
            <a:r>
              <a:rPr lang="ru-RU" sz="4400" dirty="0" smtClean="0"/>
              <a:t>инновации </a:t>
            </a:r>
            <a:r>
              <a:rPr lang="ru-RU" sz="4400" dirty="0"/>
              <a:t>и экономический эффект</a:t>
            </a:r>
            <a:endParaRPr lang="en-US" sz="2800" b="0" dirty="0"/>
          </a:p>
        </p:txBody>
      </p:sp>
      <p:sp>
        <p:nvSpPr>
          <p:cNvPr id="4" name="Rectangle 3"/>
          <p:cNvSpPr/>
          <p:nvPr/>
        </p:nvSpPr>
        <p:spPr>
          <a:xfrm>
            <a:off x="7825340" y="5464012"/>
            <a:ext cx="3986448" cy="1138773"/>
          </a:xfrm>
          <a:prstGeom prst="rect">
            <a:avLst/>
          </a:prstGeom>
        </p:spPr>
        <p:txBody>
          <a:bodyPr wrap="square">
            <a:spAutoFit/>
          </a:bodyPr>
          <a:lstStyle/>
          <a:p>
            <a:r>
              <a:rPr lang="ru-RU" sz="2000" dirty="0" smtClean="0"/>
              <a:t>Артем Аведьян</a:t>
            </a:r>
            <a:endParaRPr lang="ru-RU" sz="2000" dirty="0"/>
          </a:p>
          <a:p>
            <a:r>
              <a:rPr lang="ru-RU" sz="1600" dirty="0"/>
              <a:t>Руководитель департамента </a:t>
            </a:r>
            <a:endParaRPr lang="en-US" sz="1600" dirty="0" smtClean="0"/>
          </a:p>
          <a:p>
            <a:r>
              <a:rPr lang="ru-RU" sz="1600" dirty="0" smtClean="0"/>
              <a:t>ИТ решений для здравоохранения, к.т.н.</a:t>
            </a:r>
            <a:endParaRPr lang="en-US" sz="1600" dirty="0" smtClean="0"/>
          </a:p>
          <a:p>
            <a:r>
              <a:rPr lang="en-US" sz="1600" dirty="0" smtClean="0">
                <a:hlinkClick r:id="rId4"/>
              </a:rPr>
              <a:t>artem.avedyan@ge.com</a:t>
            </a:r>
            <a:r>
              <a:rPr lang="en-US" sz="1600" dirty="0"/>
              <a:t> </a:t>
            </a:r>
          </a:p>
        </p:txBody>
      </p:sp>
    </p:spTree>
    <p:custDataLst>
      <p:tags r:id="rId1"/>
    </p:custDataLst>
    <p:extLst>
      <p:ext uri="{BB962C8B-B14F-4D97-AF65-F5344CB8AC3E}">
        <p14:creationId xmlns:p14="http://schemas.microsoft.com/office/powerpoint/2010/main" xmlns="" val="12584359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5815853" y="3105676"/>
            <a:ext cx="5926482" cy="3481828"/>
          </a:xfrm>
          <a:prstGeom prst="rect">
            <a:avLst/>
          </a:prstGeom>
          <a:ln w="127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13" name="Picture 12"/>
          <p:cNvPicPr>
            <a:picLocks noChangeAspect="1"/>
          </p:cNvPicPr>
          <p:nvPr/>
        </p:nvPicPr>
        <p:blipFill rotWithShape="1">
          <a:blip r:embed="rId6" cstate="email">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val="0"/>
              </a:ext>
            </a:extLst>
          </a:blip>
          <a:srcRect/>
          <a:stretch/>
        </p:blipFill>
        <p:spPr>
          <a:xfrm>
            <a:off x="496534" y="1727365"/>
            <a:ext cx="6295829" cy="4125133"/>
          </a:xfrm>
          <a:prstGeom prst="rect">
            <a:avLst/>
          </a:prstGeom>
          <a:ln w="12700">
            <a:solidFill>
              <a:schemeClr val="tx1"/>
            </a:solidFill>
            <a:miter lim="800000"/>
            <a:headEnd/>
            <a:tailEnd/>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18366" y="365760"/>
            <a:ext cx="12025360" cy="1097280"/>
          </a:xfrm>
          <a:solidFill>
            <a:srgbClr val="FFFFFF">
              <a:alpha val="40000"/>
            </a:srgbClr>
          </a:solidFill>
        </p:spPr>
        <p:txBody>
          <a:bodyPr/>
          <a:lstStyle/>
          <a:p>
            <a:pPr>
              <a:defRPr/>
            </a:pPr>
            <a:r>
              <a:rPr lang="ru-RU" sz="3600" b="1" dirty="0" smtClean="0"/>
              <a:t>Радиологическая информационная система</a:t>
            </a:r>
            <a:endParaRPr sz="2000" dirty="0">
              <a:solidFill>
                <a:schemeClr val="tx2"/>
              </a:solidFill>
            </a:endParaRPr>
          </a:p>
        </p:txBody>
      </p:sp>
      <p:sp>
        <p:nvSpPr>
          <p:cNvPr id="4" name="Rectangular Callout 3"/>
          <p:cNvSpPr/>
          <p:nvPr/>
        </p:nvSpPr>
        <p:spPr bwMode="auto">
          <a:xfrm>
            <a:off x="7547213" y="1138858"/>
            <a:ext cx="3848667" cy="814804"/>
          </a:xfrm>
          <a:prstGeom prst="wedgeRectCallout">
            <a:avLst>
              <a:gd name="adj1" fmla="val -76664"/>
              <a:gd name="adj2" fmla="val 68942"/>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Анализ продуктивности рабочего списка </a:t>
            </a:r>
          </a:p>
          <a:p>
            <a:pPr algn="ctr" eaLnBrk="0" hangingPunct="0"/>
            <a:endParaRPr lang="en-US" sz="2400" dirty="0">
              <a:solidFill>
                <a:schemeClr val="tx1">
                  <a:lumMod val="50000"/>
                </a:schemeClr>
              </a:solidFill>
            </a:endParaRPr>
          </a:p>
        </p:txBody>
      </p:sp>
      <p:sp>
        <p:nvSpPr>
          <p:cNvPr id="10" name="Rectangular Callout 9"/>
          <p:cNvSpPr/>
          <p:nvPr/>
        </p:nvSpPr>
        <p:spPr bwMode="auto">
          <a:xfrm>
            <a:off x="1366312" y="1138858"/>
            <a:ext cx="3243157" cy="814803"/>
          </a:xfrm>
          <a:prstGeom prst="wedgeRectCallout">
            <a:avLst>
              <a:gd name="adj1" fmla="val -40420"/>
              <a:gd name="adj2" fmla="val 152530"/>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Индивидуальный рабочий список</a:t>
            </a:r>
          </a:p>
          <a:p>
            <a:pPr algn="ctr" eaLnBrk="0" hangingPunct="0"/>
            <a:endParaRPr lang="en-US" sz="2400" dirty="0">
              <a:solidFill>
                <a:schemeClr val="tx1">
                  <a:lumMod val="50000"/>
                </a:schemeClr>
              </a:solidFill>
            </a:endParaRPr>
          </a:p>
        </p:txBody>
      </p:sp>
      <p:sp>
        <p:nvSpPr>
          <p:cNvPr id="15" name="Rectangular Callout 14"/>
          <p:cNvSpPr/>
          <p:nvPr/>
        </p:nvSpPr>
        <p:spPr bwMode="auto">
          <a:xfrm>
            <a:off x="7547213" y="2245867"/>
            <a:ext cx="3952597" cy="859809"/>
          </a:xfrm>
          <a:prstGeom prst="wedgeRectCallout">
            <a:avLst>
              <a:gd name="adj1" fmla="val 10527"/>
              <a:gd name="adj2" fmla="val 208057"/>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Интегрированный </a:t>
            </a:r>
            <a:r>
              <a:rPr lang="ru-RU" sz="2400" dirty="0" smtClean="0">
                <a:solidFill>
                  <a:schemeClr val="tx1">
                    <a:lumMod val="50000"/>
                  </a:schemeClr>
                </a:solidFill>
              </a:rPr>
              <a:t>просмотровщик</a:t>
            </a:r>
            <a:endParaRPr lang="fr-FR" sz="2400" dirty="0">
              <a:solidFill>
                <a:schemeClr val="tx1">
                  <a:lumMod val="50000"/>
                </a:schemeClr>
              </a:solidFill>
            </a:endParaRPr>
          </a:p>
          <a:p>
            <a:pPr algn="ctr" eaLnBrk="0" hangingPunct="0"/>
            <a:endParaRPr lang="en-US" sz="2400" dirty="0">
              <a:solidFill>
                <a:schemeClr val="tx1">
                  <a:lumMod val="50000"/>
                </a:schemeClr>
              </a:solidFill>
            </a:endParaRPr>
          </a:p>
        </p:txBody>
      </p:sp>
      <p:pic>
        <p:nvPicPr>
          <p:cNvPr id="14"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2700032">
            <a:off x="2857295" y="5520129"/>
            <a:ext cx="1281144" cy="1520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ular Callout 15"/>
          <p:cNvSpPr/>
          <p:nvPr/>
        </p:nvSpPr>
        <p:spPr bwMode="auto">
          <a:xfrm>
            <a:off x="3497867" y="4617291"/>
            <a:ext cx="3043450" cy="1235207"/>
          </a:xfrm>
          <a:prstGeom prst="wedgeRectCallout">
            <a:avLst>
              <a:gd name="adj1" fmla="val -37733"/>
              <a:gd name="adj2" fmla="val 83428"/>
            </a:avLst>
          </a:prstGeom>
          <a:solidFill>
            <a:srgbClr val="FFFF99"/>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Запись и распознавание голоса</a:t>
            </a:r>
          </a:p>
        </p:txBody>
      </p:sp>
      <p:sp>
        <p:nvSpPr>
          <p:cNvPr id="18" name="Rectangular Callout 17"/>
          <p:cNvSpPr/>
          <p:nvPr/>
        </p:nvSpPr>
        <p:spPr bwMode="auto">
          <a:xfrm>
            <a:off x="4122571" y="2786326"/>
            <a:ext cx="2669792" cy="945111"/>
          </a:xfrm>
          <a:prstGeom prst="wedgeRectCallout">
            <a:avLst>
              <a:gd name="adj1" fmla="val -66261"/>
              <a:gd name="adj2" fmla="val 91791"/>
            </a:avLst>
          </a:prstGeom>
          <a:solidFill>
            <a:srgbClr val="FFFF99"/>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Доступ к </a:t>
            </a:r>
            <a:r>
              <a:rPr lang="ru-RU" sz="2400" dirty="0" smtClean="0">
                <a:solidFill>
                  <a:schemeClr val="tx1">
                    <a:lumMod val="50000"/>
                  </a:schemeClr>
                </a:solidFill>
              </a:rPr>
              <a:t>документам</a:t>
            </a:r>
            <a:endParaRPr lang="ru-RU" sz="2400" dirty="0">
              <a:solidFill>
                <a:schemeClr val="tx1">
                  <a:lumMod val="50000"/>
                </a:schemeClr>
              </a:solidFill>
            </a:endParaRPr>
          </a:p>
        </p:txBody>
      </p:sp>
      <p:sp>
        <p:nvSpPr>
          <p:cNvPr id="19" name="Rectangular Callout 18"/>
          <p:cNvSpPr/>
          <p:nvPr/>
        </p:nvSpPr>
        <p:spPr bwMode="auto">
          <a:xfrm>
            <a:off x="347397" y="3731438"/>
            <a:ext cx="2313916" cy="1222700"/>
          </a:xfrm>
          <a:prstGeom prst="wedgeRectCallout">
            <a:avLst>
              <a:gd name="adj1" fmla="val 60860"/>
              <a:gd name="adj2" fmla="val 71812"/>
            </a:avLst>
          </a:prstGeom>
          <a:solidFill>
            <a:srgbClr val="FFFF99"/>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Встроенный текстовый редактор</a:t>
            </a:r>
          </a:p>
        </p:txBody>
      </p:sp>
      <p:sp>
        <p:nvSpPr>
          <p:cNvPr id="17" name="Rounded Rectangle 16"/>
          <p:cNvSpPr/>
          <p:nvPr/>
        </p:nvSpPr>
        <p:spPr>
          <a:xfrm>
            <a:off x="10331355" y="95534"/>
            <a:ext cx="1718895" cy="8461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a:lnSpc>
                <a:spcPct val="90000"/>
              </a:lnSpc>
              <a:spcBef>
                <a:spcPct val="25000"/>
              </a:spcBef>
            </a:pPr>
            <a:r>
              <a:rPr lang="en-US" sz="2400" b="1" dirty="0" smtClean="0">
                <a:solidFill>
                  <a:schemeClr val="bg1"/>
                </a:solidFill>
                <a:latin typeface="+mj-lt"/>
                <a:ea typeface="+mj-ea"/>
                <a:cs typeface="+mj-cs"/>
              </a:rPr>
              <a:t>Centricity RIS-i</a:t>
            </a:r>
            <a:endParaRPr lang="ru-RU" sz="2400" b="1" dirty="0">
              <a:solidFill>
                <a:schemeClr val="bg1"/>
              </a:solidFill>
              <a:latin typeface="+mj-lt"/>
              <a:ea typeface="+mj-ea"/>
              <a:cs typeface="+mj-cs"/>
            </a:endParaRPr>
          </a:p>
        </p:txBody>
      </p:sp>
    </p:spTree>
    <p:custDataLst>
      <p:tags r:id="rId1"/>
    </p:custDataLst>
    <p:extLst>
      <p:ext uri="{BB962C8B-B14F-4D97-AF65-F5344CB8AC3E}">
        <p14:creationId xmlns:p14="http://schemas.microsoft.com/office/powerpoint/2010/main" xmlns="" val="8203653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ru-RU" sz="4000" b="1" dirty="0" smtClean="0"/>
              <a:t>Бизнес-аналитика</a:t>
            </a:r>
            <a:endParaRPr lang="en-GB" sz="4000" b="1" dirty="0"/>
          </a:p>
        </p:txBody>
      </p:sp>
      <p:sp>
        <p:nvSpPr>
          <p:cNvPr id="3" name="Text Placeholder 2"/>
          <p:cNvSpPr>
            <a:spLocks noGrp="1"/>
          </p:cNvSpPr>
          <p:nvPr>
            <p:ph type="body" sz="quarter" idx="10"/>
          </p:nvPr>
        </p:nvSpPr>
        <p:spPr>
          <a:xfrm>
            <a:off x="7275632" y="3800902"/>
            <a:ext cx="4662653" cy="2886502"/>
          </a:xfrm>
        </p:spPr>
        <p:txBody>
          <a:bodyPr>
            <a:normAutofit fontScale="85000" lnSpcReduction="10000"/>
          </a:bodyPr>
          <a:lstStyle/>
          <a:p>
            <a:pPr marL="355600" indent="-355600">
              <a:buFont typeface="Arial" panose="020B0604020202020204" pitchFamily="34" charset="0"/>
              <a:buChar char="•"/>
            </a:pPr>
            <a:r>
              <a:rPr lang="en-US" sz="3200" dirty="0" err="1">
                <a:solidFill>
                  <a:srgbClr val="000000"/>
                </a:solidFill>
              </a:rPr>
              <a:t>InfoCockpit</a:t>
            </a:r>
            <a:r>
              <a:rPr lang="en-US" sz="3200" dirty="0">
                <a:solidFill>
                  <a:srgbClr val="000000"/>
                </a:solidFill>
              </a:rPr>
              <a:t>: </a:t>
            </a:r>
            <a:r>
              <a:rPr lang="ru-RU" sz="3200" dirty="0" smtClean="0">
                <a:solidFill>
                  <a:srgbClr val="000000"/>
                </a:solidFill>
              </a:rPr>
              <a:t>мониторинг </a:t>
            </a:r>
            <a:r>
              <a:rPr lang="en-US" sz="3200" dirty="0" smtClean="0">
                <a:solidFill>
                  <a:srgbClr val="000000"/>
                </a:solidFill>
              </a:rPr>
              <a:t>KPI </a:t>
            </a:r>
            <a:r>
              <a:rPr lang="ru-RU" sz="3200" dirty="0" smtClean="0">
                <a:solidFill>
                  <a:srgbClr val="000000"/>
                </a:solidFill>
              </a:rPr>
              <a:t>в реальном времени</a:t>
            </a:r>
          </a:p>
          <a:p>
            <a:pPr marL="355600" indent="-355600">
              <a:buFont typeface="Arial" panose="020B0604020202020204" pitchFamily="34" charset="0"/>
              <a:buChar char="•"/>
            </a:pPr>
            <a:r>
              <a:rPr lang="ru-RU" sz="3200" dirty="0" smtClean="0">
                <a:solidFill>
                  <a:srgbClr val="000000"/>
                </a:solidFill>
              </a:rPr>
              <a:t>Профессиональный статистический пакет на основе</a:t>
            </a:r>
            <a:r>
              <a:rPr lang="en-US" sz="3200" dirty="0" smtClean="0">
                <a:solidFill>
                  <a:srgbClr val="000000"/>
                </a:solidFill>
              </a:rPr>
              <a:t> EXCEL</a:t>
            </a:r>
            <a:endParaRPr lang="en-US" sz="3200" dirty="0">
              <a:solidFill>
                <a:srgbClr val="000000"/>
              </a:solidFill>
            </a:endParaRPr>
          </a:p>
          <a:p>
            <a:pPr marL="355600" indent="-355600">
              <a:buFont typeface="Arial" panose="020B0604020202020204" pitchFamily="34" charset="0"/>
              <a:buChar char="•"/>
            </a:pPr>
            <a:r>
              <a:rPr lang="en-US" sz="3200" dirty="0">
                <a:solidFill>
                  <a:srgbClr val="000000"/>
                </a:solidFill>
              </a:rPr>
              <a:t>Open Database </a:t>
            </a:r>
            <a:r>
              <a:rPr lang="en-US" sz="3200" dirty="0" smtClean="0">
                <a:solidFill>
                  <a:srgbClr val="000000"/>
                </a:solidFill>
              </a:rPr>
              <a:t>Connectivity </a:t>
            </a:r>
            <a:r>
              <a:rPr lang="en-US" sz="3200" dirty="0">
                <a:solidFill>
                  <a:srgbClr val="000000"/>
                </a:solidFill>
              </a:rPr>
              <a:t>(crystal report, </a:t>
            </a:r>
            <a:r>
              <a:rPr lang="ru-RU" sz="3200" dirty="0" smtClean="0">
                <a:solidFill>
                  <a:srgbClr val="000000"/>
                </a:solidFill>
              </a:rPr>
              <a:t>и др</a:t>
            </a:r>
            <a:r>
              <a:rPr lang="en-US" sz="3200" dirty="0" smtClean="0">
                <a:solidFill>
                  <a:srgbClr val="000000"/>
                </a:solidFill>
              </a:rPr>
              <a:t>...)</a:t>
            </a:r>
            <a:endParaRPr lang="en-US" sz="3200" dirty="0">
              <a:solidFill>
                <a:srgbClr val="000000"/>
              </a:solidFill>
            </a:endParaRPr>
          </a:p>
          <a:p>
            <a:pPr marL="355600" indent="-355600">
              <a:buFont typeface="Arial" panose="020B0604020202020204" pitchFamily="34" charset="0"/>
              <a:buChar char="•"/>
            </a:pPr>
            <a:endParaRPr lang="en-US" sz="3200" dirty="0">
              <a:solidFill>
                <a:srgbClr val="000000"/>
              </a:solidFill>
            </a:endParaRPr>
          </a:p>
        </p:txBody>
      </p:sp>
      <p:pic>
        <p:nvPicPr>
          <p:cNvPr id="6" name="Picture 2" descr="D:\Docs\Marketing\Produkte\CentricityRIS\5.0\Screenshots\201109\Info-Cockpit-LightsOn.png"/>
          <p:cNvPicPr>
            <a:picLocks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7421" y="1050878"/>
            <a:ext cx="6960358" cy="563652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 name="Picture 2" descr="C:\Avedyan\Solution\RIS\IMG_0359.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7275632" y="777922"/>
            <a:ext cx="4727996" cy="28796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9539785" y="95534"/>
            <a:ext cx="2510466" cy="518615"/>
          </a:xfrm>
          <a:prstGeom prst="roundRect">
            <a:avLst>
              <a:gd name="adj" fmla="val 27193"/>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a:lnSpc>
                <a:spcPct val="90000"/>
              </a:lnSpc>
              <a:spcBef>
                <a:spcPct val="25000"/>
              </a:spcBef>
            </a:pPr>
            <a:r>
              <a:rPr lang="en-US" sz="2400" b="1" dirty="0" smtClean="0">
                <a:solidFill>
                  <a:schemeClr val="bg1"/>
                </a:solidFill>
                <a:latin typeface="+mj-lt"/>
                <a:ea typeface="+mj-ea"/>
                <a:cs typeface="+mj-cs"/>
              </a:rPr>
              <a:t>Centricity RIS-i</a:t>
            </a:r>
            <a:endParaRPr lang="ru-RU" sz="2400" b="1" dirty="0">
              <a:solidFill>
                <a:schemeClr val="bg1"/>
              </a:solidFill>
              <a:latin typeface="+mj-lt"/>
              <a:ea typeface="+mj-ea"/>
              <a:cs typeface="+mj-cs"/>
            </a:endParaRPr>
          </a:p>
        </p:txBody>
      </p:sp>
    </p:spTree>
    <p:extLst>
      <p:ext uri="{BB962C8B-B14F-4D97-AF65-F5344CB8AC3E}">
        <p14:creationId xmlns:p14="http://schemas.microsoft.com/office/powerpoint/2010/main" xmlns="" val="5702491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duotone>
              <a:schemeClr val="bg2">
                <a:shade val="45000"/>
                <a:satMod val="135000"/>
              </a:schemeClr>
              <a:prstClr val="white"/>
            </a:duotone>
            <a:extLst>
              <a:ext uri="{BEBA8EAE-BF5A-486C-A8C5-ECC9F3942E4B}">
                <a14:imgProps xmlns:a14="http://schemas.microsoft.com/office/drawing/2010/main" xmlns="">
                  <a14:imgLayer r:embed="rId3">
                    <a14:imgEffect>
                      <a14:colorTemperature colorTemp="4700"/>
                    </a14:imgEffect>
                    <a14:imgEffect>
                      <a14:saturation sat="205000"/>
                    </a14:imgEffect>
                  </a14:imgLayer>
                </a14:imgProps>
              </a:ext>
              <a:ext uri="{28A0092B-C50C-407E-A947-70E740481C1C}">
                <a14:useLocalDpi xmlns:a14="http://schemas.microsoft.com/office/drawing/2010/main" xmlns="" val="0"/>
              </a:ext>
            </a:extLst>
          </a:blip>
          <a:srcRect/>
          <a:stretch>
            <a:fillRect/>
          </a:stretch>
        </p:blipFill>
        <p:spPr bwMode="auto">
          <a:xfrm>
            <a:off x="3153421" y="1053147"/>
            <a:ext cx="6193762" cy="4883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5" name="Group 44"/>
          <p:cNvGrpSpPr/>
          <p:nvPr/>
        </p:nvGrpSpPr>
        <p:grpSpPr>
          <a:xfrm>
            <a:off x="4783679" y="4020746"/>
            <a:ext cx="2725392" cy="1803222"/>
            <a:chOff x="4281611" y="3282846"/>
            <a:chExt cx="1909405" cy="2892556"/>
          </a:xfrm>
        </p:grpSpPr>
        <p:grpSp>
          <p:nvGrpSpPr>
            <p:cNvPr id="24" name="Group 23"/>
            <p:cNvGrpSpPr/>
            <p:nvPr/>
          </p:nvGrpSpPr>
          <p:grpSpPr>
            <a:xfrm>
              <a:off x="4530663" y="3433084"/>
              <a:ext cx="1051356" cy="1788939"/>
              <a:chOff x="7006745" y="2485727"/>
              <a:chExt cx="1497121" cy="2306553"/>
            </a:xfrm>
          </p:grpSpPr>
          <p:sp>
            <p:nvSpPr>
              <p:cNvPr id="25" name="Flowchart: Magnetic Disk 24"/>
              <p:cNvSpPr/>
              <p:nvPr/>
            </p:nvSpPr>
            <p:spPr>
              <a:xfrm>
                <a:off x="7374377" y="4008551"/>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26" name="Flowchart: Magnetic Disk 25"/>
              <p:cNvSpPr/>
              <p:nvPr/>
            </p:nvSpPr>
            <p:spPr>
              <a:xfrm>
                <a:off x="7374377" y="3442557"/>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b="1" dirty="0"/>
              </a:p>
            </p:txBody>
          </p:sp>
          <p:sp>
            <p:nvSpPr>
              <p:cNvPr id="27" name="Flowchart: Magnetic Disk 26"/>
              <p:cNvSpPr/>
              <p:nvPr/>
            </p:nvSpPr>
            <p:spPr>
              <a:xfrm>
                <a:off x="7373566" y="2891447"/>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29" name="Flowchart: Magnetic Disk 28"/>
              <p:cNvSpPr/>
              <p:nvPr/>
            </p:nvSpPr>
            <p:spPr>
              <a:xfrm>
                <a:off x="7006745" y="2485727"/>
                <a:ext cx="1129489" cy="783731"/>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grpSp>
        <p:grpSp>
          <p:nvGrpSpPr>
            <p:cNvPr id="23" name="Group 22"/>
            <p:cNvGrpSpPr/>
            <p:nvPr/>
          </p:nvGrpSpPr>
          <p:grpSpPr>
            <a:xfrm>
              <a:off x="4413879" y="3971644"/>
              <a:ext cx="781050" cy="1775852"/>
              <a:chOff x="7373566" y="2553476"/>
              <a:chExt cx="1130300" cy="2238804"/>
            </a:xfrm>
          </p:grpSpPr>
          <p:sp>
            <p:nvSpPr>
              <p:cNvPr id="18" name="Flowchart: Magnetic Disk 17"/>
              <p:cNvSpPr/>
              <p:nvPr/>
            </p:nvSpPr>
            <p:spPr>
              <a:xfrm>
                <a:off x="7374377" y="4008551"/>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19" name="Flowchart: Magnetic Disk 18"/>
              <p:cNvSpPr/>
              <p:nvPr/>
            </p:nvSpPr>
            <p:spPr>
              <a:xfrm>
                <a:off x="7374377" y="3442557"/>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b="1" dirty="0"/>
              </a:p>
            </p:txBody>
          </p:sp>
          <p:sp>
            <p:nvSpPr>
              <p:cNvPr id="20" name="Flowchart: Magnetic Disk 19"/>
              <p:cNvSpPr/>
              <p:nvPr/>
            </p:nvSpPr>
            <p:spPr>
              <a:xfrm>
                <a:off x="7373566" y="2891447"/>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21" name="Flowchart: Magnetic Disk 20"/>
              <p:cNvSpPr/>
              <p:nvPr/>
            </p:nvSpPr>
            <p:spPr>
              <a:xfrm>
                <a:off x="7374377" y="3095062"/>
                <a:ext cx="1129489" cy="78372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22" name="Flowchart: Magnetic Disk 21"/>
              <p:cNvSpPr/>
              <p:nvPr/>
            </p:nvSpPr>
            <p:spPr>
              <a:xfrm>
                <a:off x="7374377" y="2553476"/>
                <a:ext cx="1129489" cy="78372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grpSp>
        <p:sp>
          <p:nvSpPr>
            <p:cNvPr id="6" name="Flowchart: Magnetic Disk 5"/>
            <p:cNvSpPr/>
            <p:nvPr/>
          </p:nvSpPr>
          <p:spPr>
            <a:xfrm>
              <a:off x="5052460" y="5577897"/>
              <a:ext cx="1129489" cy="597505"/>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CCA</a:t>
              </a:r>
              <a:endParaRPr lang="ru-RU" sz="2000" b="1" dirty="0"/>
            </a:p>
          </p:txBody>
        </p:sp>
        <p:sp>
          <p:nvSpPr>
            <p:cNvPr id="15" name="Flowchart: Magnetic Disk 14"/>
            <p:cNvSpPr/>
            <p:nvPr/>
          </p:nvSpPr>
          <p:spPr>
            <a:xfrm>
              <a:off x="5061220" y="5105946"/>
              <a:ext cx="1129487" cy="597505"/>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DMWL</a:t>
              </a:r>
              <a:endParaRPr lang="ru-RU" sz="2000" b="1" dirty="0"/>
            </a:p>
          </p:txBody>
        </p:sp>
        <p:grpSp>
          <p:nvGrpSpPr>
            <p:cNvPr id="30" name="Group 29"/>
            <p:cNvGrpSpPr/>
            <p:nvPr/>
          </p:nvGrpSpPr>
          <p:grpSpPr>
            <a:xfrm>
              <a:off x="4281611" y="4750191"/>
              <a:ext cx="770853" cy="1403317"/>
              <a:chOff x="7374377" y="2891447"/>
              <a:chExt cx="1129489" cy="1900833"/>
            </a:xfrm>
          </p:grpSpPr>
          <p:sp>
            <p:nvSpPr>
              <p:cNvPr id="31" name="Flowchart: Magnetic Disk 30"/>
              <p:cNvSpPr/>
              <p:nvPr/>
            </p:nvSpPr>
            <p:spPr>
              <a:xfrm>
                <a:off x="7374377" y="4008551"/>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sp>
            <p:nvSpPr>
              <p:cNvPr id="32" name="Flowchart: Magnetic Disk 31"/>
              <p:cNvSpPr/>
              <p:nvPr/>
            </p:nvSpPr>
            <p:spPr>
              <a:xfrm>
                <a:off x="7374377" y="3442557"/>
                <a:ext cx="1129489"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000" b="1" dirty="0"/>
              </a:p>
            </p:txBody>
          </p:sp>
          <p:sp>
            <p:nvSpPr>
              <p:cNvPr id="33" name="Flowchart: Magnetic Disk 32"/>
              <p:cNvSpPr/>
              <p:nvPr/>
            </p:nvSpPr>
            <p:spPr>
              <a:xfrm>
                <a:off x="7374377" y="2891447"/>
                <a:ext cx="1128678" cy="783729"/>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a:p>
            </p:txBody>
          </p:sp>
        </p:grpSp>
        <p:sp>
          <p:nvSpPr>
            <p:cNvPr id="36" name="TextBox 35"/>
            <p:cNvSpPr txBox="1"/>
            <p:nvPr/>
          </p:nvSpPr>
          <p:spPr>
            <a:xfrm>
              <a:off x="4568341" y="3544880"/>
              <a:ext cx="881740" cy="533202"/>
            </a:xfrm>
            <a:prstGeom prst="rect">
              <a:avLst/>
            </a:prstGeom>
            <a:noFill/>
          </p:spPr>
          <p:txBody>
            <a:bodyPr wrap="square" rtlCol="0">
              <a:spAutoFit/>
            </a:bodyPr>
            <a:lstStyle/>
            <a:p>
              <a:r>
                <a:rPr lang="ru-RU" sz="1500" b="1" dirty="0"/>
                <a:t>ЛПУ 1</a:t>
              </a:r>
            </a:p>
          </p:txBody>
        </p:sp>
        <p:sp>
          <p:nvSpPr>
            <p:cNvPr id="37" name="TextBox 36"/>
            <p:cNvSpPr txBox="1"/>
            <p:nvPr/>
          </p:nvSpPr>
          <p:spPr>
            <a:xfrm>
              <a:off x="4483908" y="4096885"/>
              <a:ext cx="881740" cy="533202"/>
            </a:xfrm>
            <a:prstGeom prst="rect">
              <a:avLst/>
            </a:prstGeom>
            <a:noFill/>
          </p:spPr>
          <p:txBody>
            <a:bodyPr wrap="square" rtlCol="0">
              <a:spAutoFit/>
            </a:bodyPr>
            <a:lstStyle/>
            <a:p>
              <a:r>
                <a:rPr lang="ru-RU" sz="1500" b="1" dirty="0"/>
                <a:t>ЛПУ </a:t>
              </a:r>
              <a:r>
                <a:rPr lang="en-US" sz="1500" b="1" dirty="0"/>
                <a:t>2</a:t>
              </a:r>
              <a:endParaRPr lang="ru-RU" sz="1500" b="1" dirty="0"/>
            </a:p>
          </p:txBody>
        </p:sp>
        <p:sp>
          <p:nvSpPr>
            <p:cNvPr id="38" name="TextBox 37"/>
            <p:cNvSpPr txBox="1"/>
            <p:nvPr/>
          </p:nvSpPr>
          <p:spPr>
            <a:xfrm>
              <a:off x="4370848" y="4877789"/>
              <a:ext cx="881740" cy="533202"/>
            </a:xfrm>
            <a:prstGeom prst="rect">
              <a:avLst/>
            </a:prstGeom>
            <a:noFill/>
          </p:spPr>
          <p:txBody>
            <a:bodyPr wrap="square" rtlCol="0">
              <a:spAutoFit/>
            </a:bodyPr>
            <a:lstStyle/>
            <a:p>
              <a:r>
                <a:rPr lang="ru-RU" sz="1500" b="1" dirty="0"/>
                <a:t>ЛПУ </a:t>
              </a:r>
              <a:r>
                <a:rPr lang="en-US" sz="1500" b="1" dirty="0"/>
                <a:t>N</a:t>
              </a:r>
              <a:endParaRPr lang="ru-RU" sz="1500" b="1" dirty="0"/>
            </a:p>
          </p:txBody>
        </p:sp>
        <p:sp>
          <p:nvSpPr>
            <p:cNvPr id="157" name="Flowchart: Magnetic Disk 156"/>
            <p:cNvSpPr/>
            <p:nvPr/>
          </p:nvSpPr>
          <p:spPr>
            <a:xfrm>
              <a:off x="5051657" y="4647124"/>
              <a:ext cx="1129489" cy="597505"/>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a:t>С360</a:t>
              </a:r>
              <a:endParaRPr lang="ru-RU" b="1" dirty="0"/>
            </a:p>
          </p:txBody>
        </p:sp>
        <p:sp>
          <p:nvSpPr>
            <p:cNvPr id="16" name="Flowchart: Magnetic Disk 15"/>
            <p:cNvSpPr/>
            <p:nvPr/>
          </p:nvSpPr>
          <p:spPr>
            <a:xfrm>
              <a:off x="5051649" y="4176185"/>
              <a:ext cx="1130300" cy="597506"/>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AW</a:t>
              </a:r>
              <a:endParaRPr lang="ru-RU" sz="2000" b="1" dirty="0"/>
            </a:p>
          </p:txBody>
        </p:sp>
        <p:sp>
          <p:nvSpPr>
            <p:cNvPr id="14" name="Flowchart: Magnetic Disk 13"/>
            <p:cNvSpPr/>
            <p:nvPr/>
          </p:nvSpPr>
          <p:spPr>
            <a:xfrm>
              <a:off x="5061527" y="3730884"/>
              <a:ext cx="1129489" cy="597505"/>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UV</a:t>
              </a:r>
              <a:endParaRPr lang="ru-RU" b="1" dirty="0"/>
            </a:p>
          </p:txBody>
        </p:sp>
        <p:sp>
          <p:nvSpPr>
            <p:cNvPr id="17" name="Flowchart: Magnetic Disk 16"/>
            <p:cNvSpPr/>
            <p:nvPr/>
          </p:nvSpPr>
          <p:spPr>
            <a:xfrm>
              <a:off x="5061219" y="3282846"/>
              <a:ext cx="1129489" cy="597503"/>
            </a:xfrm>
            <a:prstGeom prst="flowChartMagneticDisk">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ZFP</a:t>
              </a:r>
              <a:endParaRPr lang="ru-RU" b="1" dirty="0"/>
            </a:p>
          </p:txBody>
        </p:sp>
      </p:grpSp>
      <p:pic>
        <p:nvPicPr>
          <p:cNvPr id="39"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347181" y="4621930"/>
            <a:ext cx="1788093" cy="1094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8" descr="administrator, man, user icon"/>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1119175">
            <a:off x="325858" y="4628639"/>
            <a:ext cx="668623" cy="70671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4285399" y="3734141"/>
            <a:ext cx="3912408" cy="2223149"/>
          </a:xfrm>
          <a:prstGeom prst="roundRect">
            <a:avLst>
              <a:gd name="adj" fmla="val 10622"/>
            </a:avLst>
          </a:prstGeom>
          <a:noFill/>
          <a:ln w="38100" cap="flat" cmpd="sng" algn="ctr">
            <a:solidFill>
              <a:schemeClr val="accent1">
                <a:lumMod val="40000"/>
                <a:lumOff val="60000"/>
              </a:schemeClr>
            </a:solidFill>
            <a:prstDash val="dash"/>
            <a:round/>
            <a:headEnd type="none" w="med" len="med"/>
            <a:tailEnd type="none" w="med" len="med"/>
          </a:ln>
          <a:effectLst/>
        </p:spPr>
        <p:txBody>
          <a:bodyPr lIns="0" tIns="74908" rIns="0" bIns="0" anchor="b" anchorCtr="1"/>
          <a:lstStyle/>
          <a:p>
            <a:pPr algn="ctr" defTabSz="1498153" eaLnBrk="0" hangingPunct="0"/>
            <a:endParaRPr lang="en-US" kern="0"/>
          </a:p>
        </p:txBody>
      </p:sp>
      <p:sp>
        <p:nvSpPr>
          <p:cNvPr id="43" name="Rounded Rectangle 42"/>
          <p:cNvSpPr/>
          <p:nvPr/>
        </p:nvSpPr>
        <p:spPr>
          <a:xfrm>
            <a:off x="4053335" y="832994"/>
            <a:ext cx="4394630" cy="5315368"/>
          </a:xfrm>
          <a:prstGeom prst="roundRect">
            <a:avLst>
              <a:gd name="adj" fmla="val 8175"/>
            </a:avLst>
          </a:prstGeom>
          <a:noFill/>
          <a:ln w="38100" cap="flat" cmpd="sng" algn="ctr">
            <a:solidFill>
              <a:schemeClr val="accent1">
                <a:lumMod val="40000"/>
                <a:lumOff val="60000"/>
              </a:schemeClr>
            </a:solidFill>
            <a:prstDash val="solid"/>
            <a:round/>
            <a:headEnd type="none" w="med" len="med"/>
            <a:tailEnd type="none" w="med" len="med"/>
          </a:ln>
          <a:effectLst/>
        </p:spPr>
        <p:txBody>
          <a:bodyPr lIns="0" tIns="74908" rIns="0" bIns="0" anchor="b" anchorCtr="1"/>
          <a:lstStyle/>
          <a:p>
            <a:pPr algn="ctr" defTabSz="1498153" eaLnBrk="0" hangingPunct="0"/>
            <a:endParaRPr lang="en-US" kern="0"/>
          </a:p>
        </p:txBody>
      </p:sp>
      <p:sp>
        <p:nvSpPr>
          <p:cNvPr id="46" name="Rounded Rectangle 45"/>
          <p:cNvSpPr/>
          <p:nvPr/>
        </p:nvSpPr>
        <p:spPr>
          <a:xfrm>
            <a:off x="4285399" y="1053148"/>
            <a:ext cx="3912406" cy="2135185"/>
          </a:xfrm>
          <a:prstGeom prst="roundRect">
            <a:avLst>
              <a:gd name="adj" fmla="val 8175"/>
            </a:avLst>
          </a:prstGeom>
          <a:noFill/>
          <a:ln w="38100" cap="flat" cmpd="sng" algn="ctr">
            <a:solidFill>
              <a:schemeClr val="accent1">
                <a:lumMod val="40000"/>
                <a:lumOff val="60000"/>
              </a:schemeClr>
            </a:solidFill>
            <a:prstDash val="dash"/>
            <a:round/>
            <a:headEnd type="none" w="med" len="med"/>
            <a:tailEnd type="none" w="med" len="med"/>
          </a:ln>
          <a:effectLst/>
        </p:spPr>
        <p:txBody>
          <a:bodyPr lIns="0" tIns="74908" rIns="0" bIns="0" anchor="b" anchorCtr="1"/>
          <a:lstStyle/>
          <a:p>
            <a:pPr algn="ctr" defTabSz="1498153" eaLnBrk="0" hangingPunct="0"/>
            <a:endParaRPr lang="en-US" kern="0"/>
          </a:p>
        </p:txBody>
      </p:sp>
      <p:sp>
        <p:nvSpPr>
          <p:cNvPr id="47" name="TextBox 46"/>
          <p:cNvSpPr txBox="1"/>
          <p:nvPr/>
        </p:nvSpPr>
        <p:spPr>
          <a:xfrm>
            <a:off x="4063692" y="3049908"/>
            <a:ext cx="1874903" cy="979961"/>
          </a:xfrm>
          <a:prstGeom prst="rect">
            <a:avLst/>
          </a:prstGeom>
          <a:noFill/>
        </p:spPr>
        <p:txBody>
          <a:bodyPr wrap="square" lIns="117043" tIns="58522" rIns="117043" bIns="58522" rtlCol="0">
            <a:spAutoFit/>
          </a:bodyPr>
          <a:lstStyle/>
          <a:p>
            <a:r>
              <a:rPr lang="ru-RU" sz="5600" dirty="0">
                <a:solidFill>
                  <a:schemeClr val="accent1"/>
                </a:solidFill>
              </a:rPr>
              <a:t>ЦОД</a:t>
            </a:r>
          </a:p>
        </p:txBody>
      </p:sp>
      <p:pic>
        <p:nvPicPr>
          <p:cNvPr id="49" name="Picture 9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594376" y="2970818"/>
            <a:ext cx="1540898" cy="790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5D3081"/>
                  </a:outerShdw>
                </a:effectLst>
              </a14:hiddenEffects>
            </a:ext>
          </a:extLst>
        </p:spPr>
      </p:pic>
      <p:sp>
        <p:nvSpPr>
          <p:cNvPr id="51" name="Rounded Rectangle 50"/>
          <p:cNvSpPr/>
          <p:nvPr/>
        </p:nvSpPr>
        <p:spPr>
          <a:xfrm>
            <a:off x="6287832" y="1639128"/>
            <a:ext cx="1750702" cy="496318"/>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en-US" sz="1300" dirty="0">
                <a:solidFill>
                  <a:schemeClr val="tx1"/>
                </a:solidFill>
              </a:rPr>
              <a:t>Second Opinion</a:t>
            </a:r>
            <a:endParaRPr lang="ru-RU" sz="1300" dirty="0">
              <a:solidFill>
                <a:schemeClr val="tx1"/>
              </a:solidFill>
            </a:endParaRPr>
          </a:p>
        </p:txBody>
      </p:sp>
      <p:sp>
        <p:nvSpPr>
          <p:cNvPr id="52" name="Rounded Rectangle 51"/>
          <p:cNvSpPr/>
          <p:nvPr/>
        </p:nvSpPr>
        <p:spPr>
          <a:xfrm>
            <a:off x="4522654" y="2592218"/>
            <a:ext cx="1765178" cy="457688"/>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ru-RU" sz="1200" dirty="0">
                <a:solidFill>
                  <a:schemeClr val="tx1"/>
                </a:solidFill>
              </a:rPr>
              <a:t>Интерфейс страховых компаний</a:t>
            </a:r>
          </a:p>
        </p:txBody>
      </p:sp>
      <p:sp>
        <p:nvSpPr>
          <p:cNvPr id="53" name="Rounded Rectangle 52"/>
          <p:cNvSpPr/>
          <p:nvPr/>
        </p:nvSpPr>
        <p:spPr>
          <a:xfrm>
            <a:off x="6287832" y="2135444"/>
            <a:ext cx="1750702" cy="457688"/>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ru-RU" sz="1300" dirty="0">
                <a:solidFill>
                  <a:schemeClr val="tx1"/>
                </a:solidFill>
              </a:rPr>
              <a:t>Домашний офис врача</a:t>
            </a:r>
          </a:p>
        </p:txBody>
      </p:sp>
      <p:sp>
        <p:nvSpPr>
          <p:cNvPr id="54" name="Rounded Rectangle 53"/>
          <p:cNvSpPr/>
          <p:nvPr/>
        </p:nvSpPr>
        <p:spPr>
          <a:xfrm>
            <a:off x="4522654" y="2135444"/>
            <a:ext cx="1765178" cy="457688"/>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ru-RU" sz="1300" dirty="0">
                <a:solidFill>
                  <a:schemeClr val="tx1"/>
                </a:solidFill>
              </a:rPr>
              <a:t>Интерфейс ЛПУ </a:t>
            </a:r>
          </a:p>
          <a:p>
            <a:pPr algn="ctr"/>
            <a:r>
              <a:rPr lang="ru-RU" sz="1300" dirty="0">
                <a:solidFill>
                  <a:schemeClr val="tx1"/>
                </a:solidFill>
              </a:rPr>
              <a:t>1, 2, ..., </a:t>
            </a:r>
            <a:r>
              <a:rPr lang="en-US" sz="1300" dirty="0">
                <a:solidFill>
                  <a:schemeClr val="tx1"/>
                </a:solidFill>
              </a:rPr>
              <a:t>N</a:t>
            </a:r>
            <a:endParaRPr lang="ru-RU" sz="1300" dirty="0">
              <a:solidFill>
                <a:schemeClr val="tx1"/>
              </a:solidFill>
            </a:endParaRPr>
          </a:p>
        </p:txBody>
      </p:sp>
      <p:sp>
        <p:nvSpPr>
          <p:cNvPr id="55" name="Rounded Rectangle 54"/>
          <p:cNvSpPr/>
          <p:nvPr/>
        </p:nvSpPr>
        <p:spPr>
          <a:xfrm>
            <a:off x="6287832" y="2586380"/>
            <a:ext cx="1750702" cy="457688"/>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ru-RU" sz="1300" dirty="0">
                <a:solidFill>
                  <a:schemeClr val="tx1"/>
                </a:solidFill>
              </a:rPr>
              <a:t>Личный кабинет пациента</a:t>
            </a:r>
          </a:p>
        </p:txBody>
      </p:sp>
      <p:sp>
        <p:nvSpPr>
          <p:cNvPr id="56" name="Rounded Rectangle 55"/>
          <p:cNvSpPr/>
          <p:nvPr/>
        </p:nvSpPr>
        <p:spPr>
          <a:xfrm>
            <a:off x="4511018" y="1631171"/>
            <a:ext cx="1776812" cy="504275"/>
          </a:xfrm>
          <a:prstGeom prst="roundRect">
            <a:avLst/>
          </a:prstGeom>
        </p:spPr>
        <p:style>
          <a:lnRef idx="2">
            <a:schemeClr val="accent1"/>
          </a:lnRef>
          <a:fillRef idx="1">
            <a:schemeClr val="lt1"/>
          </a:fillRef>
          <a:effectRef idx="0">
            <a:schemeClr val="accent1"/>
          </a:effectRef>
          <a:fontRef idx="minor">
            <a:schemeClr val="dk1"/>
          </a:fontRef>
        </p:style>
        <p:txBody>
          <a:bodyPr lIns="117043" tIns="58522" rIns="117043" bIns="58522" rtlCol="0" anchor="ctr"/>
          <a:lstStyle/>
          <a:p>
            <a:pPr algn="ctr"/>
            <a:r>
              <a:rPr lang="ru-RU" sz="1300" dirty="0">
                <a:solidFill>
                  <a:schemeClr val="tx1"/>
                </a:solidFill>
              </a:rPr>
              <a:t>Интерфейс центра компетенции</a:t>
            </a:r>
          </a:p>
        </p:txBody>
      </p:sp>
      <p:pic>
        <p:nvPicPr>
          <p:cNvPr id="73" name="Picture 3"/>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1196307" y="1165143"/>
            <a:ext cx="678742" cy="55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 name="Up-Down Arrow 76"/>
          <p:cNvSpPr/>
          <p:nvPr/>
        </p:nvSpPr>
        <p:spPr>
          <a:xfrm>
            <a:off x="5914576" y="3141200"/>
            <a:ext cx="812778" cy="595612"/>
          </a:xfrm>
          <a:prstGeom prst="upDownArrow">
            <a:avLst>
              <a:gd name="adj1" fmla="val 56716"/>
              <a:gd name="adj2" fmla="val 33169"/>
            </a:avLst>
          </a:prstGeom>
          <a:effectLst/>
        </p:spPr>
        <p:style>
          <a:lnRef idx="1">
            <a:schemeClr val="accent1"/>
          </a:lnRef>
          <a:fillRef idx="3">
            <a:schemeClr val="accent1"/>
          </a:fillRef>
          <a:effectRef idx="2">
            <a:schemeClr val="accent1"/>
          </a:effectRef>
          <a:fontRef idx="minor">
            <a:schemeClr val="lt1"/>
          </a:fontRef>
        </p:style>
        <p:txBody>
          <a:bodyPr lIns="117043" tIns="58522" rIns="117043" bIns="58522" rtlCol="0" anchor="ctr"/>
          <a:lstStyle/>
          <a:p>
            <a:pPr algn="ctr"/>
            <a:endParaRPr lang="ru-RU"/>
          </a:p>
        </p:txBody>
      </p:sp>
      <p:pic>
        <p:nvPicPr>
          <p:cNvPr id="78" name="Picture 39" descr="building_02_page_4.png"/>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bwMode="auto">
          <a:xfrm>
            <a:off x="1011364" y="2755805"/>
            <a:ext cx="2180448" cy="1249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9" name="Group 78"/>
          <p:cNvGrpSpPr/>
          <p:nvPr/>
        </p:nvGrpSpPr>
        <p:grpSpPr>
          <a:xfrm>
            <a:off x="1089934" y="828846"/>
            <a:ext cx="1877482" cy="1604932"/>
            <a:chOff x="2459373" y="2369019"/>
            <a:chExt cx="1480673" cy="1074340"/>
          </a:xfrm>
        </p:grpSpPr>
        <p:pic>
          <p:nvPicPr>
            <p:cNvPr id="80" name="Picture 21" descr="siteB.png"/>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2459373" y="2371796"/>
              <a:ext cx="108220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 name="Picture 40" descr="server-rack.png"/>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3038901" y="2369019"/>
              <a:ext cx="823913"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2" name="Group 42"/>
            <p:cNvGrpSpPr>
              <a:grpSpLocks/>
            </p:cNvGrpSpPr>
            <p:nvPr/>
          </p:nvGrpSpPr>
          <p:grpSpPr bwMode="auto">
            <a:xfrm>
              <a:off x="3441282" y="2757718"/>
              <a:ext cx="498764" cy="457200"/>
              <a:chOff x="1625602" y="3409950"/>
              <a:chExt cx="914401" cy="838200"/>
            </a:xfrm>
          </p:grpSpPr>
          <p:pic>
            <p:nvPicPr>
              <p:cNvPr id="83" name="Picture 43" descr="worklist.png"/>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625602" y="3409950"/>
                <a:ext cx="816750" cy="81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 name="Picture 44" descr="glove.png"/>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2006602" y="3714751"/>
                <a:ext cx="533401" cy="533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cxnSp>
        <p:nvCxnSpPr>
          <p:cNvPr id="86" name="Elbow Connector 85"/>
          <p:cNvCxnSpPr>
            <a:stCxn id="39" idx="1"/>
            <a:endCxn id="55" idx="3"/>
          </p:cNvCxnSpPr>
          <p:nvPr/>
        </p:nvCxnSpPr>
        <p:spPr>
          <a:xfrm rot="10800000">
            <a:off x="8038535" y="2815226"/>
            <a:ext cx="1308649" cy="235370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9506995" y="828846"/>
            <a:ext cx="1628283" cy="1120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11251225" y="3141199"/>
            <a:ext cx="701674" cy="592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8" name="Elbow Connector 87"/>
          <p:cNvCxnSpPr>
            <a:stCxn id="49" idx="1"/>
            <a:endCxn id="53" idx="3"/>
          </p:cNvCxnSpPr>
          <p:nvPr/>
        </p:nvCxnSpPr>
        <p:spPr>
          <a:xfrm rot="10800000">
            <a:off x="8038534" y="2364291"/>
            <a:ext cx="1555844" cy="1001627"/>
          </a:xfrm>
          <a:prstGeom prst="bentConnector3">
            <a:avLst>
              <a:gd name="adj1" fmla="val 4035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Elbow Connector 90"/>
          <p:cNvCxnSpPr>
            <a:stCxn id="1026" idx="1"/>
            <a:endCxn id="51" idx="3"/>
          </p:cNvCxnSpPr>
          <p:nvPr/>
        </p:nvCxnSpPr>
        <p:spPr>
          <a:xfrm rot="10800000" flipV="1">
            <a:off x="8038532" y="1388974"/>
            <a:ext cx="1468459" cy="498312"/>
          </a:xfrm>
          <a:prstGeom prst="bentConnector3">
            <a:avLst>
              <a:gd name="adj1" fmla="val 36988"/>
            </a:avLst>
          </a:prstGeom>
          <a:ln>
            <a:tailEnd type="arrow"/>
          </a:ln>
        </p:spPr>
        <p:style>
          <a:lnRef idx="2">
            <a:schemeClr val="accent1"/>
          </a:lnRef>
          <a:fillRef idx="0">
            <a:schemeClr val="accent1"/>
          </a:fillRef>
          <a:effectRef idx="1">
            <a:schemeClr val="accent1"/>
          </a:effectRef>
          <a:fontRef idx="minor">
            <a:schemeClr val="tx1"/>
          </a:fontRef>
        </p:style>
      </p:cxnSp>
      <p:pic>
        <p:nvPicPr>
          <p:cNvPr id="2051" name="Picture 3"/>
          <p:cNvPicPr>
            <a:picLocks noChangeAspect="1" noChangeArrowheads="1"/>
          </p:cNvPicPr>
          <p:nvPr/>
        </p:nvPicPr>
        <p:blipFill rotWithShape="1">
          <a:blip r:embed="rId15" cstate="email">
            <a:extLst>
              <a:ext uri="{28A0092B-C50C-407E-A947-70E740481C1C}">
                <a14:useLocalDpi xmlns:a14="http://schemas.microsoft.com/office/drawing/2010/main" xmlns="" val="0"/>
              </a:ext>
            </a:extLst>
          </a:blip>
          <a:srcRect/>
          <a:stretch/>
        </p:blipFill>
        <p:spPr bwMode="auto">
          <a:xfrm>
            <a:off x="1032849" y="4070642"/>
            <a:ext cx="2142056" cy="1533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390527" y="3049907"/>
            <a:ext cx="590550" cy="468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 name="Picture 73"/>
          <p:cNvPicPr>
            <a:picLocks noChangeAspect="1"/>
          </p:cNvPicPr>
          <p:nvPr/>
        </p:nvPicPr>
        <p:blipFill>
          <a:blip r:embed="rId17" cstate="email">
            <a:extLst>
              <a:ext uri="{28A0092B-C50C-407E-A947-70E740481C1C}">
                <a14:useLocalDpi xmlns:a14="http://schemas.microsoft.com/office/drawing/2010/main" xmlns="" val="0"/>
              </a:ext>
            </a:extLst>
          </a:blip>
          <a:stretch>
            <a:fillRect/>
          </a:stretch>
        </p:blipFill>
        <p:spPr>
          <a:xfrm>
            <a:off x="11175082" y="4923439"/>
            <a:ext cx="663105" cy="646028"/>
          </a:xfrm>
          <a:prstGeom prst="rect">
            <a:avLst/>
          </a:prstGeom>
        </p:spPr>
      </p:pic>
      <p:pic>
        <p:nvPicPr>
          <p:cNvPr id="76" name="Picture 75"/>
          <p:cNvPicPr>
            <a:picLocks noChangeAspect="1"/>
          </p:cNvPicPr>
          <p:nvPr/>
        </p:nvPicPr>
        <p:blipFill>
          <a:blip r:embed="rId18" cstate="email">
            <a:extLst>
              <a:ext uri="{28A0092B-C50C-407E-A947-70E740481C1C}">
                <a14:useLocalDpi xmlns:a14="http://schemas.microsoft.com/office/drawing/2010/main" xmlns="" val="0"/>
              </a:ext>
            </a:extLst>
          </a:blip>
          <a:stretch>
            <a:fillRect/>
          </a:stretch>
        </p:blipFill>
        <p:spPr>
          <a:xfrm>
            <a:off x="308970" y="1283979"/>
            <a:ext cx="702394" cy="648275"/>
          </a:xfrm>
          <a:prstGeom prst="rect">
            <a:avLst/>
          </a:prstGeom>
        </p:spPr>
      </p:pic>
      <p:cxnSp>
        <p:nvCxnSpPr>
          <p:cNvPr id="9" name="Elbow Connector 8"/>
          <p:cNvCxnSpPr>
            <a:stCxn id="2051" idx="3"/>
            <a:endCxn id="52" idx="1"/>
          </p:cNvCxnSpPr>
          <p:nvPr/>
        </p:nvCxnSpPr>
        <p:spPr>
          <a:xfrm flipV="1">
            <a:off x="3174905" y="2821062"/>
            <a:ext cx="1347749" cy="201654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a:stCxn id="78" idx="3"/>
            <a:endCxn id="54" idx="1"/>
          </p:cNvCxnSpPr>
          <p:nvPr/>
        </p:nvCxnSpPr>
        <p:spPr>
          <a:xfrm flipV="1">
            <a:off x="3191814" y="2364289"/>
            <a:ext cx="1330839" cy="1016066"/>
          </a:xfrm>
          <a:prstGeom prst="bentConnector3">
            <a:avLst>
              <a:gd name="adj1" fmla="val 3051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81" idx="3"/>
            <a:endCxn id="56" idx="1"/>
          </p:cNvCxnSpPr>
          <p:nvPr/>
        </p:nvCxnSpPr>
        <p:spPr>
          <a:xfrm>
            <a:off x="2869490" y="1444257"/>
            <a:ext cx="1641530" cy="4390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522653" y="1053149"/>
            <a:ext cx="3515880" cy="595241"/>
          </a:xfrm>
          <a:prstGeom prst="rect">
            <a:avLst/>
          </a:prstGeom>
          <a:noFill/>
        </p:spPr>
        <p:txBody>
          <a:bodyPr wrap="square" lIns="117043" tIns="58522" rIns="117043" bIns="58522" rtlCol="0">
            <a:spAutoFit/>
          </a:bodyPr>
          <a:lstStyle/>
          <a:p>
            <a:pPr algn="ctr"/>
            <a:r>
              <a:rPr lang="en-US" sz="3100" dirty="0"/>
              <a:t>Web-</a:t>
            </a:r>
            <a:r>
              <a:rPr lang="ru-RU" sz="3100" dirty="0"/>
              <a:t>портал</a:t>
            </a:r>
          </a:p>
        </p:txBody>
      </p:sp>
      <p:sp>
        <p:nvSpPr>
          <p:cNvPr id="62" name="TextBox 61"/>
          <p:cNvSpPr txBox="1"/>
          <p:nvPr/>
        </p:nvSpPr>
        <p:spPr>
          <a:xfrm>
            <a:off x="10321135" y="5711591"/>
            <a:ext cx="1707895" cy="518297"/>
          </a:xfrm>
          <a:prstGeom prst="rect">
            <a:avLst/>
          </a:prstGeom>
          <a:noFill/>
        </p:spPr>
        <p:txBody>
          <a:bodyPr wrap="square" lIns="117043" tIns="58522" rIns="117043" bIns="58522" rtlCol="0">
            <a:spAutoFit/>
          </a:bodyPr>
          <a:lstStyle/>
          <a:p>
            <a:pPr algn="r"/>
            <a:r>
              <a:rPr lang="ru-RU" sz="2600" b="1" dirty="0"/>
              <a:t>Пациент</a:t>
            </a:r>
          </a:p>
        </p:txBody>
      </p:sp>
      <p:sp>
        <p:nvSpPr>
          <p:cNvPr id="63" name="TextBox 62"/>
          <p:cNvSpPr txBox="1"/>
          <p:nvPr/>
        </p:nvSpPr>
        <p:spPr>
          <a:xfrm>
            <a:off x="10757250" y="3773864"/>
            <a:ext cx="1227816" cy="518297"/>
          </a:xfrm>
          <a:prstGeom prst="rect">
            <a:avLst/>
          </a:prstGeom>
          <a:noFill/>
        </p:spPr>
        <p:txBody>
          <a:bodyPr wrap="square" lIns="117043" tIns="58522" rIns="117043" bIns="58522" rtlCol="0">
            <a:spAutoFit/>
          </a:bodyPr>
          <a:lstStyle/>
          <a:p>
            <a:pPr algn="r"/>
            <a:r>
              <a:rPr lang="ru-RU" sz="2600" b="1" dirty="0"/>
              <a:t>Врач</a:t>
            </a:r>
          </a:p>
        </p:txBody>
      </p:sp>
      <p:sp>
        <p:nvSpPr>
          <p:cNvPr id="2048" name="TextBox 2047"/>
          <p:cNvSpPr txBox="1"/>
          <p:nvPr/>
        </p:nvSpPr>
        <p:spPr>
          <a:xfrm>
            <a:off x="10321135" y="1949103"/>
            <a:ext cx="1661843" cy="518297"/>
          </a:xfrm>
          <a:prstGeom prst="rect">
            <a:avLst/>
          </a:prstGeom>
          <a:noFill/>
        </p:spPr>
        <p:txBody>
          <a:bodyPr wrap="square" lIns="117043" tIns="58522" rIns="117043" bIns="58522" rtlCol="0">
            <a:spAutoFit/>
          </a:bodyPr>
          <a:lstStyle/>
          <a:p>
            <a:pPr algn="r"/>
            <a:r>
              <a:rPr lang="ru-RU" sz="2600" b="1" dirty="0"/>
              <a:t>Эксперт</a:t>
            </a:r>
          </a:p>
        </p:txBody>
      </p:sp>
      <p:sp>
        <p:nvSpPr>
          <p:cNvPr id="2049" name="TextBox 2048"/>
          <p:cNvSpPr txBox="1"/>
          <p:nvPr/>
        </p:nvSpPr>
        <p:spPr>
          <a:xfrm>
            <a:off x="325647" y="1983707"/>
            <a:ext cx="3959750" cy="518297"/>
          </a:xfrm>
          <a:prstGeom prst="rect">
            <a:avLst/>
          </a:prstGeom>
          <a:noFill/>
        </p:spPr>
        <p:txBody>
          <a:bodyPr wrap="square" lIns="117043" tIns="58522" rIns="117043" bIns="58522" rtlCol="0">
            <a:spAutoFit/>
          </a:bodyPr>
          <a:lstStyle/>
          <a:p>
            <a:r>
              <a:rPr lang="ru-RU" sz="2600" b="1" dirty="0"/>
              <a:t>Центр компетенции</a:t>
            </a:r>
          </a:p>
        </p:txBody>
      </p:sp>
      <p:sp>
        <p:nvSpPr>
          <p:cNvPr id="2053" name="TextBox 2052"/>
          <p:cNvSpPr txBox="1"/>
          <p:nvPr/>
        </p:nvSpPr>
        <p:spPr>
          <a:xfrm>
            <a:off x="375828" y="3608162"/>
            <a:ext cx="2591589" cy="518297"/>
          </a:xfrm>
          <a:prstGeom prst="rect">
            <a:avLst/>
          </a:prstGeom>
          <a:noFill/>
        </p:spPr>
        <p:txBody>
          <a:bodyPr wrap="square" lIns="117043" tIns="58522" rIns="117043" bIns="58522" rtlCol="0">
            <a:spAutoFit/>
          </a:bodyPr>
          <a:lstStyle/>
          <a:p>
            <a:r>
              <a:rPr lang="ru-RU" sz="2600" b="1" dirty="0"/>
              <a:t>ЛПУ</a:t>
            </a:r>
          </a:p>
        </p:txBody>
      </p:sp>
      <p:sp>
        <p:nvSpPr>
          <p:cNvPr id="2054" name="TextBox 2053"/>
          <p:cNvSpPr txBox="1"/>
          <p:nvPr/>
        </p:nvSpPr>
        <p:spPr>
          <a:xfrm>
            <a:off x="322285" y="5450218"/>
            <a:ext cx="3673165" cy="518297"/>
          </a:xfrm>
          <a:prstGeom prst="rect">
            <a:avLst/>
          </a:prstGeom>
          <a:noFill/>
        </p:spPr>
        <p:txBody>
          <a:bodyPr wrap="square" lIns="117043" tIns="58522" rIns="117043" bIns="58522" rtlCol="0">
            <a:spAutoFit/>
          </a:bodyPr>
          <a:lstStyle/>
          <a:p>
            <a:r>
              <a:rPr lang="ru-RU" sz="2600" b="1" dirty="0"/>
              <a:t>Страховая компания</a:t>
            </a:r>
          </a:p>
        </p:txBody>
      </p:sp>
      <p:sp>
        <p:nvSpPr>
          <p:cNvPr id="2" name="Title 1"/>
          <p:cNvSpPr>
            <a:spLocks noGrp="1"/>
          </p:cNvSpPr>
          <p:nvPr>
            <p:ph type="title"/>
          </p:nvPr>
        </p:nvSpPr>
        <p:spPr>
          <a:xfrm>
            <a:off x="424719" y="190834"/>
            <a:ext cx="11604311" cy="900646"/>
          </a:xfrm>
        </p:spPr>
        <p:txBody>
          <a:bodyPr/>
          <a:lstStyle/>
          <a:p>
            <a:r>
              <a:rPr lang="ru-RU" sz="3600" b="1" dirty="0" smtClean="0"/>
              <a:t>Решение для Телемедицины</a:t>
            </a:r>
            <a:endParaRPr lang="ru-RU" sz="3600" b="1" dirty="0"/>
          </a:p>
        </p:txBody>
      </p:sp>
      <p:sp>
        <p:nvSpPr>
          <p:cNvPr id="155" name="TextBox 154"/>
          <p:cNvSpPr txBox="1"/>
          <p:nvPr/>
        </p:nvSpPr>
        <p:spPr>
          <a:xfrm rot="16200000">
            <a:off x="3440953" y="4634044"/>
            <a:ext cx="2123788" cy="472130"/>
          </a:xfrm>
          <a:prstGeom prst="rect">
            <a:avLst/>
          </a:prstGeom>
          <a:noFill/>
        </p:spPr>
        <p:txBody>
          <a:bodyPr wrap="square" lIns="117043" tIns="58522" rIns="117043" bIns="58522" rtlCol="0">
            <a:spAutoFit/>
          </a:bodyPr>
          <a:lstStyle/>
          <a:p>
            <a:r>
              <a:rPr lang="ru-RU" sz="2300" dirty="0"/>
              <a:t>Архив данных</a:t>
            </a:r>
          </a:p>
        </p:txBody>
      </p:sp>
      <p:sp>
        <p:nvSpPr>
          <p:cNvPr id="156" name="TextBox 155"/>
          <p:cNvSpPr txBox="1"/>
          <p:nvPr/>
        </p:nvSpPr>
        <p:spPr>
          <a:xfrm rot="16200000">
            <a:off x="6924640" y="4436720"/>
            <a:ext cx="2123788" cy="826073"/>
          </a:xfrm>
          <a:prstGeom prst="rect">
            <a:avLst/>
          </a:prstGeom>
          <a:noFill/>
        </p:spPr>
        <p:txBody>
          <a:bodyPr wrap="square" lIns="117043" tIns="58522" rIns="117043" bIns="58522" rtlCol="0">
            <a:spAutoFit/>
          </a:bodyPr>
          <a:lstStyle/>
          <a:p>
            <a:r>
              <a:rPr lang="ru-RU" sz="2300" dirty="0"/>
              <a:t>Клинические приложения</a:t>
            </a:r>
          </a:p>
        </p:txBody>
      </p:sp>
      <p:sp>
        <p:nvSpPr>
          <p:cNvPr id="3" name="Rectangle 2"/>
          <p:cNvSpPr/>
          <p:nvPr/>
        </p:nvSpPr>
        <p:spPr>
          <a:xfrm>
            <a:off x="1211472" y="6148362"/>
            <a:ext cx="9923806" cy="584775"/>
          </a:xfrm>
          <a:prstGeom prst="rect">
            <a:avLst/>
          </a:prstGeom>
        </p:spPr>
        <p:txBody>
          <a:bodyPr wrap="square">
            <a:spAutoFit/>
          </a:bodyPr>
          <a:lstStyle/>
          <a:p>
            <a:r>
              <a:rPr lang="ru-RU" sz="1600" dirty="0" smtClean="0"/>
              <a:t>Настраиваемый  </a:t>
            </a:r>
            <a:r>
              <a:rPr lang="ru-RU" sz="1600" dirty="0"/>
              <a:t>авторизованный доступ к данным; </a:t>
            </a:r>
            <a:r>
              <a:rPr lang="en-US" sz="1600" dirty="0" smtClean="0"/>
              <a:t>SSL </a:t>
            </a:r>
            <a:r>
              <a:rPr lang="ru-RU" sz="1600" dirty="0" smtClean="0"/>
              <a:t>шифрованние данных при передаче через Интернет; обработка </a:t>
            </a:r>
            <a:r>
              <a:rPr lang="ru-RU" sz="1600" dirty="0"/>
              <a:t>данных </a:t>
            </a:r>
            <a:r>
              <a:rPr lang="ru-RU" sz="1600" dirty="0" smtClean="0"/>
              <a:t>на сервере: </a:t>
            </a:r>
            <a:r>
              <a:rPr lang="ru-RU" sz="1600" dirty="0"/>
              <a:t>в процессе консультации исследование </a:t>
            </a:r>
            <a:r>
              <a:rPr lang="ru-RU" sz="1600" dirty="0" smtClean="0"/>
              <a:t>не покидает ЛПУ </a:t>
            </a:r>
            <a:endParaRPr lang="ru-RU" sz="1600" dirty="0"/>
          </a:p>
        </p:txBody>
      </p:sp>
    </p:spTree>
    <p:extLst>
      <p:ext uri="{BB962C8B-B14F-4D97-AF65-F5344CB8AC3E}">
        <p14:creationId xmlns:p14="http://schemas.microsoft.com/office/powerpoint/2010/main" xmlns="" val="747353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600" b="1" dirty="0"/>
              <a:t>Centricity Perinatal</a:t>
            </a:r>
            <a:r>
              <a:rPr lang="ru-RU" sz="5600" b="1" dirty="0"/>
              <a:t> (</a:t>
            </a:r>
            <a:r>
              <a:rPr lang="en-US" sz="5600" b="1" dirty="0"/>
              <a:t>CPN)</a:t>
            </a:r>
            <a:br>
              <a:rPr lang="en-US" sz="5600" b="1" dirty="0"/>
            </a:br>
            <a:r>
              <a:rPr lang="ru-RU" sz="3100" b="1" dirty="0">
                <a:solidFill>
                  <a:srgbClr val="00B0F0"/>
                </a:solidFill>
              </a:rPr>
              <a:t>ИТ решение для перинатальных центров</a:t>
            </a:r>
          </a:p>
        </p:txBody>
      </p:sp>
      <p:sp>
        <p:nvSpPr>
          <p:cNvPr id="6" name="Content Placeholder 5"/>
          <p:cNvSpPr>
            <a:spLocks noGrp="1"/>
          </p:cNvSpPr>
          <p:nvPr>
            <p:ph idx="1"/>
          </p:nvPr>
        </p:nvSpPr>
        <p:spPr>
          <a:xfrm>
            <a:off x="920824" y="1851826"/>
            <a:ext cx="8339547" cy="430710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p>
            <a:pPr marL="351537" indent="-351537">
              <a:buFont typeface="Arial" pitchFamily="34" charset="0"/>
              <a:buChar char="•"/>
            </a:pPr>
            <a:r>
              <a:rPr lang="ru-RU" sz="4100" dirty="0"/>
              <a:t>Центральная станция КТГ</a:t>
            </a:r>
          </a:p>
          <a:p>
            <a:pPr marL="351537" indent="-351537">
              <a:buFont typeface="Arial" pitchFamily="34" charset="0"/>
              <a:buChar char="•"/>
            </a:pPr>
            <a:r>
              <a:rPr lang="ru-RU" sz="4100" dirty="0"/>
              <a:t>Дистанционный мониторинг</a:t>
            </a:r>
          </a:p>
          <a:p>
            <a:pPr marL="351537" indent="-351537">
              <a:buFont typeface="Arial" pitchFamily="34" charset="0"/>
              <a:buChar char="•"/>
            </a:pPr>
            <a:r>
              <a:rPr lang="ru-RU" sz="4100" dirty="0"/>
              <a:t>Аналитика</a:t>
            </a:r>
          </a:p>
          <a:p>
            <a:pPr marL="351537" indent="-351537">
              <a:buFont typeface="Arial" pitchFamily="34" charset="0"/>
              <a:buChar char="•"/>
            </a:pPr>
            <a:r>
              <a:rPr lang="ru-RU" sz="4100" dirty="0"/>
              <a:t>Документирование</a:t>
            </a:r>
          </a:p>
          <a:p>
            <a:pPr marL="351537" indent="-351537">
              <a:buFont typeface="Arial" pitchFamily="34" charset="0"/>
              <a:buChar char="•"/>
            </a:pPr>
            <a:r>
              <a:rPr lang="ru-RU" sz="4100" dirty="0"/>
              <a:t>Электронная история пациента</a:t>
            </a:r>
          </a:p>
          <a:p>
            <a:pPr marL="351537" indent="-351537">
              <a:buFont typeface="Arial" pitchFamily="34" charset="0"/>
              <a:buChar char="•"/>
            </a:pPr>
            <a:r>
              <a:rPr lang="ru-RU" sz="4100" dirty="0"/>
              <a:t>Интеграция оборудования различных производителей</a:t>
            </a:r>
          </a:p>
          <a:p>
            <a:pPr marL="351537" indent="-351537">
              <a:buFont typeface="Arial" pitchFamily="34" charset="0"/>
              <a:buChar char="•"/>
            </a:pPr>
            <a:r>
              <a:rPr lang="ru-RU" sz="4100" dirty="0"/>
              <a:t>Интеграция с МИС</a:t>
            </a:r>
          </a:p>
          <a:p>
            <a:pPr marL="351537" indent="-351537">
              <a:buFont typeface="Arial" pitchFamily="34" charset="0"/>
              <a:buChar char="•"/>
            </a:pPr>
            <a:endParaRPr lang="ru-RU" sz="4100" dirty="0"/>
          </a:p>
        </p:txBody>
      </p:sp>
      <p:pic>
        <p:nvPicPr>
          <p:cNvPr id="8" name="Content Placeholder 6" descr="74174718.jpg"/>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8701699" y="1920354"/>
            <a:ext cx="3316785" cy="1878929"/>
          </a:xfrm>
          <a:prstGeom prst="rect">
            <a:avLst/>
          </a:prstGeom>
        </p:spPr>
      </p:pic>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626643" y="3846309"/>
            <a:ext cx="3466898" cy="2234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8556640" y="6136445"/>
            <a:ext cx="3461844" cy="425964"/>
          </a:xfrm>
          <a:prstGeom prst="rect">
            <a:avLst/>
          </a:prstGeom>
        </p:spPr>
        <p:txBody>
          <a:bodyPr wrap="square" lIns="117043" tIns="58522" rIns="117043" bIns="58522">
            <a:spAutoFit/>
          </a:bodyPr>
          <a:lstStyle/>
          <a:p>
            <a:r>
              <a:rPr lang="en-US" sz="1000" dirty="0">
                <a:hlinkClick r:id="rId4"/>
              </a:rPr>
              <a:t>http://www3.gehealthcare.com/en/Products/Categories/Healthcare_IT/Departmentals/Centricity_Perinatal#</a:t>
            </a:r>
            <a:r>
              <a:rPr lang="ru-RU" sz="1000" dirty="0"/>
              <a:t> </a:t>
            </a:r>
          </a:p>
        </p:txBody>
      </p:sp>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9712097" y="289248"/>
            <a:ext cx="2306388" cy="148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5867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28035" y="4059419"/>
            <a:ext cx="11739795" cy="2641788"/>
          </a:xfrm>
          <a:prstGeom prst="roundRect">
            <a:avLst>
              <a:gd name="adj" fmla="val 8344"/>
            </a:avLst>
          </a:prstGeom>
        </p:spPr>
        <p:style>
          <a:lnRef idx="1">
            <a:schemeClr val="dk1"/>
          </a:lnRef>
          <a:fillRef idx="2">
            <a:schemeClr val="dk1"/>
          </a:fillRef>
          <a:effectRef idx="1">
            <a:schemeClr val="dk1"/>
          </a:effectRef>
          <a:fontRef idx="minor">
            <a:schemeClr val="dk1"/>
          </a:fontRef>
        </p:style>
        <p:txBody>
          <a:bodyPr lIns="117043" tIns="58522" rIns="117043" bIns="58522" rtlCol="0" anchor="ctr"/>
          <a:lstStyle/>
          <a:p>
            <a:pPr algn="ctr"/>
            <a:endParaRPr lang="ru-RU"/>
          </a:p>
        </p:txBody>
      </p:sp>
      <p:pic>
        <p:nvPicPr>
          <p:cNvPr id="50" name="Picture 9"/>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9852898" y="4636919"/>
            <a:ext cx="1635505" cy="1070206"/>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sp>
        <p:nvSpPr>
          <p:cNvPr id="34" name="Rounded Rectangle 33"/>
          <p:cNvSpPr/>
          <p:nvPr/>
        </p:nvSpPr>
        <p:spPr>
          <a:xfrm>
            <a:off x="238971" y="1273576"/>
            <a:ext cx="5858960" cy="1932038"/>
          </a:xfrm>
          <a:prstGeom prst="roundRect">
            <a:avLst>
              <a:gd name="adj" fmla="val 12789"/>
            </a:avLst>
          </a:prstGeom>
        </p:spPr>
        <p:style>
          <a:lnRef idx="1">
            <a:schemeClr val="accent1"/>
          </a:lnRef>
          <a:fillRef idx="2">
            <a:schemeClr val="accent1"/>
          </a:fillRef>
          <a:effectRef idx="1">
            <a:schemeClr val="accent1"/>
          </a:effectRef>
          <a:fontRef idx="minor">
            <a:schemeClr val="dk1"/>
          </a:fontRef>
        </p:style>
        <p:txBody>
          <a:bodyPr lIns="117043" tIns="58522" rIns="117043" bIns="58522" rtlCol="0" anchor="ctr"/>
          <a:lstStyle/>
          <a:p>
            <a:pPr algn="ctr"/>
            <a:endParaRPr lang="ru-RU"/>
          </a:p>
        </p:txBody>
      </p:sp>
      <p:sp>
        <p:nvSpPr>
          <p:cNvPr id="20" name="Rectangle 19"/>
          <p:cNvSpPr/>
          <p:nvPr/>
        </p:nvSpPr>
        <p:spPr>
          <a:xfrm>
            <a:off x="4273004" y="4059419"/>
            <a:ext cx="6299019" cy="595241"/>
          </a:xfrm>
          <a:prstGeom prst="rect">
            <a:avLst/>
          </a:prstGeom>
        </p:spPr>
        <p:txBody>
          <a:bodyPr wrap="square" lIns="117043" tIns="58522" rIns="117043" bIns="58522">
            <a:spAutoFit/>
          </a:bodyPr>
          <a:lstStyle/>
          <a:p>
            <a:pPr lvl="0" algn="ctr"/>
            <a:r>
              <a:rPr lang="ru-RU" sz="3100" b="1" dirty="0">
                <a:solidFill>
                  <a:srgbClr val="1E4191"/>
                </a:solidFill>
              </a:rPr>
              <a:t>Регион</a:t>
            </a:r>
            <a:endParaRPr lang="en-US" sz="3100" b="1" dirty="0">
              <a:solidFill>
                <a:srgbClr val="1E4191"/>
              </a:solidFill>
            </a:endParaRPr>
          </a:p>
        </p:txBody>
      </p:sp>
      <p:sp>
        <p:nvSpPr>
          <p:cNvPr id="21" name="Rectangle 20"/>
          <p:cNvSpPr/>
          <p:nvPr/>
        </p:nvSpPr>
        <p:spPr>
          <a:xfrm>
            <a:off x="3954148" y="6147209"/>
            <a:ext cx="4971939" cy="595241"/>
          </a:xfrm>
          <a:prstGeom prst="rect">
            <a:avLst/>
          </a:prstGeom>
        </p:spPr>
        <p:txBody>
          <a:bodyPr wrap="square" lIns="117043" tIns="58522" rIns="117043" bIns="58522">
            <a:spAutoFit/>
          </a:bodyPr>
          <a:lstStyle/>
          <a:p>
            <a:pPr lvl="0" algn="ctr"/>
            <a:r>
              <a:rPr lang="ru-RU" sz="3100" dirty="0">
                <a:solidFill>
                  <a:srgbClr val="1E4191"/>
                </a:solidFill>
              </a:rPr>
              <a:t>Перинатальный центр</a:t>
            </a:r>
            <a:endParaRPr lang="en-US" sz="3100" dirty="0">
              <a:solidFill>
                <a:srgbClr val="1E4191"/>
              </a:solidFill>
            </a:endParaRPr>
          </a:p>
        </p:txBody>
      </p:sp>
      <p:sp>
        <p:nvSpPr>
          <p:cNvPr id="22" name="Rectangle 21"/>
          <p:cNvSpPr/>
          <p:nvPr/>
        </p:nvSpPr>
        <p:spPr>
          <a:xfrm>
            <a:off x="2411815" y="2628046"/>
            <a:ext cx="3686117" cy="595241"/>
          </a:xfrm>
          <a:prstGeom prst="rect">
            <a:avLst/>
          </a:prstGeom>
        </p:spPr>
        <p:txBody>
          <a:bodyPr wrap="square" lIns="117043" tIns="58522" rIns="117043" bIns="58522">
            <a:spAutoFit/>
          </a:bodyPr>
          <a:lstStyle/>
          <a:p>
            <a:pPr lvl="0" algn="ctr"/>
            <a:r>
              <a:rPr lang="ru-RU" sz="3100" b="1" dirty="0">
                <a:solidFill>
                  <a:srgbClr val="1E4191"/>
                </a:solidFill>
              </a:rPr>
              <a:t>Минздрав</a:t>
            </a:r>
            <a:endParaRPr lang="en-US" sz="3100" b="1" dirty="0">
              <a:solidFill>
                <a:srgbClr val="1E4191"/>
              </a:solidFill>
            </a:endParaRPr>
          </a:p>
        </p:txBody>
      </p:sp>
      <p:sp>
        <p:nvSpPr>
          <p:cNvPr id="27" name="Rectangle 26"/>
          <p:cNvSpPr/>
          <p:nvPr/>
        </p:nvSpPr>
        <p:spPr>
          <a:xfrm>
            <a:off x="9695979" y="6148225"/>
            <a:ext cx="2005316" cy="595241"/>
          </a:xfrm>
          <a:prstGeom prst="rect">
            <a:avLst/>
          </a:prstGeom>
        </p:spPr>
        <p:txBody>
          <a:bodyPr wrap="square" lIns="117043" tIns="58522" rIns="117043" bIns="58522">
            <a:spAutoFit/>
          </a:bodyPr>
          <a:lstStyle/>
          <a:p>
            <a:pPr lvl="0" algn="ctr"/>
            <a:r>
              <a:rPr lang="ru-RU" sz="3100" dirty="0">
                <a:solidFill>
                  <a:srgbClr val="1E4191"/>
                </a:solidFill>
              </a:rPr>
              <a:t>Роддом</a:t>
            </a:r>
            <a:endParaRPr lang="en-US" sz="3100" dirty="0">
              <a:solidFill>
                <a:srgbClr val="1E4191"/>
              </a:solidFill>
            </a:endParaRPr>
          </a:p>
        </p:txBody>
      </p:sp>
      <p:pic>
        <p:nvPicPr>
          <p:cNvPr id="2052" name="Picture 4" descr="C:\Users\212349560\AppData\Local\Microsoft\Windows\Temporary Internet Files\Content.IE5\QKZHFZRK\MC900441331[1].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75668" y="3996769"/>
            <a:ext cx="3302333" cy="24828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212349560\AppData\Local\Microsoft\Windows\Temporary Internet Files\Content.IE5\RB4EKEN2\MC900439836[1].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8079" y="1066365"/>
            <a:ext cx="2691122" cy="20233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4" name="Straight Arrow Connector 53"/>
          <p:cNvCxnSpPr/>
          <p:nvPr/>
        </p:nvCxnSpPr>
        <p:spPr>
          <a:xfrm flipV="1">
            <a:off x="4965234" y="5631202"/>
            <a:ext cx="0" cy="480100"/>
          </a:xfrm>
          <a:prstGeom prst="straightConnector1">
            <a:avLst/>
          </a:prstGeom>
          <a:ln w="38100">
            <a:solidFill>
              <a:schemeClr val="tx2">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6" name="Straight Arrow Connector 2055"/>
          <p:cNvCxnSpPr/>
          <p:nvPr/>
        </p:nvCxnSpPr>
        <p:spPr>
          <a:xfrm flipH="1" flipV="1">
            <a:off x="3370566" y="6078663"/>
            <a:ext cx="7618492" cy="11574"/>
          </a:xfrm>
          <a:prstGeom prst="straightConnector1">
            <a:avLst/>
          </a:prstGeom>
          <a:ln w="38100">
            <a:solidFill>
              <a:schemeClr val="tx2">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2792691" y="5624018"/>
            <a:ext cx="611372" cy="452704"/>
          </a:xfrm>
          <a:prstGeom prst="straightConnector1">
            <a:avLst/>
          </a:prstGeom>
          <a:ln w="38100">
            <a:solidFill>
              <a:schemeClr val="tx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2067" name="TextBox 2066"/>
          <p:cNvSpPr txBox="1"/>
          <p:nvPr/>
        </p:nvSpPr>
        <p:spPr>
          <a:xfrm rot="20727142">
            <a:off x="828029" y="4574329"/>
            <a:ext cx="2197612" cy="826073"/>
          </a:xfrm>
          <a:prstGeom prst="rect">
            <a:avLst/>
          </a:prstGeom>
          <a:noFill/>
        </p:spPr>
        <p:txBody>
          <a:bodyPr wrap="square" lIns="117043" tIns="58522" rIns="117043" bIns="58522" rtlCol="0">
            <a:spAutoFit/>
          </a:bodyPr>
          <a:lstStyle/>
          <a:p>
            <a:pPr algn="ctr"/>
            <a:r>
              <a:rPr lang="ru-RU" sz="2300" dirty="0">
                <a:solidFill>
                  <a:schemeClr val="bg1"/>
                </a:solidFill>
              </a:rPr>
              <a:t>Центральная станция</a:t>
            </a:r>
          </a:p>
        </p:txBody>
      </p:sp>
      <p:pic>
        <p:nvPicPr>
          <p:cNvPr id="39" name="Picture 9"/>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893018" y="4636919"/>
            <a:ext cx="1635505" cy="1070206"/>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6347743" y="1392404"/>
            <a:ext cx="5759080" cy="2320328"/>
          </a:xfrm>
        </p:spPr>
        <p:txBody>
          <a:bodyPr>
            <a:noAutofit/>
          </a:bodyPr>
          <a:lstStyle/>
          <a:p>
            <a:pPr marL="438912" indent="-438912">
              <a:buFont typeface="Arial" panose="020B0604020202020204" pitchFamily="34" charset="0"/>
              <a:buChar char="•"/>
            </a:pPr>
            <a:r>
              <a:rPr lang="ru-RU" b="1" dirty="0">
                <a:solidFill>
                  <a:srgbClr val="00B0F0"/>
                </a:solidFill>
                <a:latin typeface="GE Inspira Pitch" pitchFamily="34" charset="0"/>
                <a:cs typeface="+mn-cs"/>
              </a:rPr>
              <a:t>Объединение в сеть географически удаленных ЛПУ</a:t>
            </a:r>
          </a:p>
          <a:p>
            <a:pPr marL="438912" indent="-438912">
              <a:buFont typeface="Arial" panose="020B0604020202020204" pitchFamily="34" charset="0"/>
              <a:buChar char="•"/>
            </a:pPr>
            <a:r>
              <a:rPr lang="ru-RU" b="1" dirty="0">
                <a:solidFill>
                  <a:srgbClr val="00B0F0"/>
                </a:solidFill>
                <a:latin typeface="GE Inspira Pitch" pitchFamily="34" charset="0"/>
                <a:cs typeface="+mn-cs"/>
              </a:rPr>
              <a:t>Дистанционный доступ для специалистов</a:t>
            </a:r>
          </a:p>
          <a:p>
            <a:pPr marL="438912" indent="-438912">
              <a:buFont typeface="Arial" panose="020B0604020202020204" pitchFamily="34" charset="0"/>
              <a:buChar char="•"/>
            </a:pPr>
            <a:r>
              <a:rPr lang="ru-RU" b="1" dirty="0">
                <a:solidFill>
                  <a:srgbClr val="00B0F0"/>
                </a:solidFill>
                <a:latin typeface="GE Inspira Pitch" pitchFamily="34" charset="0"/>
                <a:cs typeface="+mn-cs"/>
              </a:rPr>
              <a:t>Отчеты по статистике</a:t>
            </a:r>
          </a:p>
        </p:txBody>
      </p:sp>
      <p:pic>
        <p:nvPicPr>
          <p:cNvPr id="29" name="Picture 52" descr="Coro_machine"/>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54147" y="5286538"/>
            <a:ext cx="1484173" cy="61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2"/>
          <p:cNvPicPr>
            <a:picLocks noChangeAspect="1" noChangeArrowheads="1"/>
          </p:cNvPicPr>
          <p:nvPr/>
        </p:nvPicPr>
        <p:blipFill rotWithShape="1">
          <a:blip r:embed="rId7" cstate="email">
            <a:extLst>
              <a:ext uri="{28A0092B-C50C-407E-A947-70E740481C1C}">
                <a14:useLocalDpi xmlns:a14="http://schemas.microsoft.com/office/drawing/2010/main" xmlns="" val="0"/>
              </a:ext>
            </a:extLst>
          </a:blip>
          <a:srcRect/>
          <a:stretch/>
        </p:blipFill>
        <p:spPr bwMode="auto">
          <a:xfrm>
            <a:off x="3225984" y="1571668"/>
            <a:ext cx="2302539" cy="850277"/>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pic>
        <p:nvPicPr>
          <p:cNvPr id="40" name="Picture 9"/>
          <p:cNvPicPr>
            <a:picLocks noChangeAspect="1" noChangeArrowheads="1"/>
          </p:cNvPicPr>
          <p:nvPr/>
        </p:nvPicPr>
        <p:blipFill rotWithShape="1">
          <a:blip r:embed="rId8" cstate="email">
            <a:extLst>
              <a:ext uri="{28A0092B-C50C-407E-A947-70E740481C1C}">
                <a14:useLocalDpi xmlns:a14="http://schemas.microsoft.com/office/drawing/2010/main" xmlns="" val="0"/>
              </a:ext>
            </a:extLst>
          </a:blip>
          <a:srcRect/>
          <a:stretch/>
        </p:blipFill>
        <p:spPr bwMode="auto">
          <a:xfrm>
            <a:off x="2352425" y="1392472"/>
            <a:ext cx="1728835" cy="685565"/>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pic>
        <p:nvPicPr>
          <p:cNvPr id="32" name="Picture 9"/>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5668812" y="4636919"/>
            <a:ext cx="1635505" cy="1070206"/>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pic>
        <p:nvPicPr>
          <p:cNvPr id="33" name="Picture 9"/>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7415078" y="4636919"/>
            <a:ext cx="1635505" cy="1070206"/>
          </a:xfrm>
          <a:prstGeom prst="rect">
            <a:avLst/>
          </a:prstGeom>
          <a:noFill/>
          <a:ln w="9525">
            <a:solidFill>
              <a:srgbClr val="000080"/>
            </a:solidFill>
            <a:miter lim="800000"/>
            <a:headEnd/>
            <a:tailEnd/>
          </a:ln>
          <a:extLst>
            <a:ext uri="{909E8E84-426E-40DD-AFC4-6F175D3DCCD1}">
              <a14:hiddenFill xmlns:a14="http://schemas.microsoft.com/office/drawing/2010/main" xmlns="">
                <a:solidFill>
                  <a:srgbClr val="FFFFFF"/>
                </a:solidFill>
              </a14:hiddenFill>
            </a:ext>
          </a:extLst>
        </p:spPr>
      </p:pic>
      <p:cxnSp>
        <p:nvCxnSpPr>
          <p:cNvPr id="43" name="Straight Arrow Connector 42"/>
          <p:cNvCxnSpPr/>
          <p:nvPr/>
        </p:nvCxnSpPr>
        <p:spPr>
          <a:xfrm flipV="1">
            <a:off x="6693488" y="5608876"/>
            <a:ext cx="0" cy="480100"/>
          </a:xfrm>
          <a:prstGeom prst="straightConnector1">
            <a:avLst/>
          </a:prstGeom>
          <a:ln w="38100">
            <a:solidFill>
              <a:schemeClr val="tx2">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4" name="Picture 52" descr="Coro_machine"/>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82400" y="5264212"/>
            <a:ext cx="1484173" cy="61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5" name="Straight Arrow Connector 44"/>
          <p:cNvCxnSpPr/>
          <p:nvPr/>
        </p:nvCxnSpPr>
        <p:spPr>
          <a:xfrm flipV="1">
            <a:off x="8453001" y="5598563"/>
            <a:ext cx="0" cy="480100"/>
          </a:xfrm>
          <a:prstGeom prst="straightConnector1">
            <a:avLst/>
          </a:prstGeom>
          <a:ln w="38100">
            <a:solidFill>
              <a:schemeClr val="tx2">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6" name="Picture 52" descr="Coro_machine"/>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41914" y="5253900"/>
            <a:ext cx="1484173" cy="61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7" name="Straight Arrow Connector 46"/>
          <p:cNvCxnSpPr/>
          <p:nvPr/>
        </p:nvCxnSpPr>
        <p:spPr>
          <a:xfrm flipV="1">
            <a:off x="10939650" y="5608876"/>
            <a:ext cx="0" cy="480100"/>
          </a:xfrm>
          <a:prstGeom prst="straightConnector1">
            <a:avLst/>
          </a:prstGeom>
          <a:ln w="38100">
            <a:solidFill>
              <a:schemeClr val="tx2">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48" name="Picture 52" descr="Coro_machine"/>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28563" y="5264212"/>
            <a:ext cx="1484173" cy="615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itle 1"/>
          <p:cNvSpPr txBox="1">
            <a:spLocks/>
          </p:cNvSpPr>
          <p:nvPr/>
        </p:nvSpPr>
        <p:spPr>
          <a:xfrm>
            <a:off x="275668" y="230342"/>
            <a:ext cx="11692161" cy="851699"/>
          </a:xfrm>
          <a:prstGeom prst="rect">
            <a:avLst/>
          </a:prstGeom>
        </p:spPr>
        <p:txBody>
          <a:bodyPr lIns="117043" tIns="58522" rIns="117043" bIns="58522"/>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ru-RU" sz="4600" b="1" dirty="0">
                <a:solidFill>
                  <a:schemeClr val="tx1">
                    <a:lumMod val="50000"/>
                  </a:schemeClr>
                </a:solidFill>
              </a:rPr>
              <a:t>Единое информационное пространство</a:t>
            </a:r>
            <a:endParaRPr lang="ru-RU" sz="3600" b="1" dirty="0">
              <a:solidFill>
                <a:srgbClr val="00B0F0"/>
              </a:solidFill>
            </a:endParaRPr>
          </a:p>
        </p:txBody>
      </p:sp>
      <p:sp>
        <p:nvSpPr>
          <p:cNvPr id="6" name="Cloud 5"/>
          <p:cNvSpPr/>
          <p:nvPr/>
        </p:nvSpPr>
        <p:spPr>
          <a:xfrm>
            <a:off x="275670" y="3320297"/>
            <a:ext cx="2950315" cy="614746"/>
          </a:xfrm>
          <a:prstGeom prst="cloud">
            <a:avLst/>
          </a:prstGeom>
        </p:spPr>
        <p:style>
          <a:lnRef idx="1">
            <a:schemeClr val="accent1"/>
          </a:lnRef>
          <a:fillRef idx="3">
            <a:schemeClr val="accent1"/>
          </a:fillRef>
          <a:effectRef idx="2">
            <a:schemeClr val="accent1"/>
          </a:effectRef>
          <a:fontRef idx="minor">
            <a:schemeClr val="lt1"/>
          </a:fontRef>
        </p:style>
        <p:txBody>
          <a:bodyPr lIns="117043" tIns="58522" rIns="117043" bIns="58522" rtlCol="0" anchor="ctr"/>
          <a:lstStyle/>
          <a:p>
            <a:pPr algn="ctr"/>
            <a:endParaRPr lang="ru-RU"/>
          </a:p>
        </p:txBody>
      </p:sp>
      <p:sp>
        <p:nvSpPr>
          <p:cNvPr id="36" name="TextBox 35"/>
          <p:cNvSpPr txBox="1"/>
          <p:nvPr/>
        </p:nvSpPr>
        <p:spPr>
          <a:xfrm>
            <a:off x="651145" y="3424537"/>
            <a:ext cx="2117280" cy="472130"/>
          </a:xfrm>
          <a:prstGeom prst="rect">
            <a:avLst/>
          </a:prstGeom>
          <a:noFill/>
        </p:spPr>
        <p:txBody>
          <a:bodyPr wrap="square" lIns="117043" tIns="58522" rIns="117043" bIns="58522" rtlCol="0">
            <a:spAutoFit/>
          </a:bodyPr>
          <a:lstStyle/>
          <a:p>
            <a:pPr algn="ctr"/>
            <a:r>
              <a:rPr lang="ru-RU" sz="2300" b="1" dirty="0">
                <a:solidFill>
                  <a:schemeClr val="bg1"/>
                </a:solidFill>
              </a:rPr>
              <a:t>Интернет</a:t>
            </a:r>
          </a:p>
        </p:txBody>
      </p:sp>
      <p:cxnSp>
        <p:nvCxnSpPr>
          <p:cNvPr id="65" name="Straight Arrow Connector 64"/>
          <p:cNvCxnSpPr/>
          <p:nvPr/>
        </p:nvCxnSpPr>
        <p:spPr>
          <a:xfrm flipV="1">
            <a:off x="797167" y="2801861"/>
            <a:ext cx="0" cy="1649200"/>
          </a:xfrm>
          <a:prstGeom prst="straightConnector1">
            <a:avLst/>
          </a:prstGeom>
          <a:ln w="38100">
            <a:solidFill>
              <a:schemeClr val="tx2">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1415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4" name="Picture 2" descr="Hospital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13023" y="1520515"/>
            <a:ext cx="5890932" cy="3794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4115" name="Rectangle 3"/>
          <p:cNvSpPr>
            <a:spLocks noGrp="1" noChangeArrowheads="1"/>
          </p:cNvSpPr>
          <p:nvPr>
            <p:ph type="title"/>
          </p:nvPr>
        </p:nvSpPr>
        <p:spPr>
          <a:xfrm>
            <a:off x="456071" y="370663"/>
            <a:ext cx="11334731" cy="998537"/>
          </a:xfrm>
        </p:spPr>
        <p:txBody>
          <a:bodyPr/>
          <a:lstStyle/>
          <a:p>
            <a:r>
              <a:rPr lang="en-US" sz="4100" b="1" dirty="0"/>
              <a:t>High Acuity Care Solutions</a:t>
            </a:r>
            <a:r>
              <a:rPr lang="ru-RU" sz="4100" b="1" dirty="0"/>
              <a:t> (</a:t>
            </a:r>
            <a:r>
              <a:rPr lang="en-US" sz="4100" b="1" dirty="0"/>
              <a:t>HAC)</a:t>
            </a:r>
            <a:r>
              <a:rPr lang="ru-RU" sz="4100" b="1" dirty="0"/>
              <a:t/>
            </a:r>
            <a:br>
              <a:rPr lang="ru-RU" sz="4100" b="1" dirty="0"/>
            </a:br>
            <a:r>
              <a:rPr lang="ru-RU" sz="3100" dirty="0">
                <a:solidFill>
                  <a:srgbClr val="00B0F0"/>
                </a:solidFill>
              </a:rPr>
              <a:t>ИТ решения для экстренной медицинской помощи</a:t>
            </a:r>
            <a:endParaRPr lang="en-US" sz="3100" dirty="0">
              <a:solidFill>
                <a:srgbClr val="00B0F0"/>
              </a:solidFill>
            </a:endParaRPr>
          </a:p>
        </p:txBody>
      </p:sp>
      <p:sp>
        <p:nvSpPr>
          <p:cNvPr id="1114116" name="Line 4"/>
          <p:cNvSpPr>
            <a:spLocks noChangeShapeType="1"/>
          </p:cNvSpPr>
          <p:nvPr/>
        </p:nvSpPr>
        <p:spPr bwMode="auto">
          <a:xfrm>
            <a:off x="7158111" y="3824802"/>
            <a:ext cx="1407433" cy="1207012"/>
          </a:xfrm>
          <a:prstGeom prst="line">
            <a:avLst/>
          </a:prstGeom>
          <a:noFill/>
          <a:ln w="57150">
            <a:solidFill>
              <a:srgbClr val="F7C56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en-US"/>
          </a:p>
        </p:txBody>
      </p:sp>
      <p:grpSp>
        <p:nvGrpSpPr>
          <p:cNvPr id="1114118" name="Group 6"/>
          <p:cNvGrpSpPr>
            <a:grpSpLocks/>
          </p:cNvGrpSpPr>
          <p:nvPr/>
        </p:nvGrpSpPr>
        <p:grpSpPr bwMode="auto">
          <a:xfrm>
            <a:off x="0" y="2167020"/>
            <a:ext cx="3723007" cy="2000252"/>
            <a:chOff x="-150" y="1977"/>
            <a:chExt cx="2499" cy="1260"/>
          </a:xfrm>
        </p:grpSpPr>
        <p:sp>
          <p:nvSpPr>
            <p:cNvPr id="1114120" name="Text Box 8"/>
            <p:cNvSpPr txBox="1">
              <a:spLocks noChangeArrowheads="1"/>
            </p:cNvSpPr>
            <p:nvPr/>
          </p:nvSpPr>
          <p:spPr bwMode="auto">
            <a:xfrm>
              <a:off x="-150" y="1977"/>
              <a:ext cx="2156" cy="1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r>
                <a:rPr lang="ru-RU" sz="3100" dirty="0"/>
                <a:t>Анестезиология</a:t>
              </a:r>
              <a:r>
                <a:rPr lang="en-US" sz="3100" dirty="0"/>
                <a:t/>
              </a:r>
              <a:br>
                <a:rPr lang="en-US" sz="3100" dirty="0"/>
              </a:br>
              <a:r>
                <a:rPr lang="en-US" sz="3100" dirty="0"/>
                <a:t>= </a:t>
              </a:r>
            </a:p>
            <a:p>
              <a:pPr algn="r"/>
              <a:r>
                <a:rPr lang="en-US" sz="3100" b="1" dirty="0"/>
                <a:t>Centricity Anesthesia (CA)</a:t>
              </a:r>
            </a:p>
          </p:txBody>
        </p:sp>
        <p:sp>
          <p:nvSpPr>
            <p:cNvPr id="1114119" name="Line 7"/>
            <p:cNvSpPr>
              <a:spLocks noChangeShapeType="1"/>
            </p:cNvSpPr>
            <p:nvPr/>
          </p:nvSpPr>
          <p:spPr bwMode="auto">
            <a:xfrm>
              <a:off x="1942" y="2473"/>
              <a:ext cx="407" cy="195"/>
            </a:xfrm>
            <a:prstGeom prst="line">
              <a:avLst/>
            </a:prstGeom>
            <a:noFill/>
            <a:ln w="57150">
              <a:solidFill>
                <a:srgbClr val="F9F26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5600"/>
            </a:p>
          </p:txBody>
        </p:sp>
      </p:grpSp>
      <p:pic>
        <p:nvPicPr>
          <p:cNvPr id="1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228715" y="5031814"/>
            <a:ext cx="5336828" cy="1796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14117" name="Text Box 5"/>
          <p:cNvSpPr txBox="1">
            <a:spLocks noChangeArrowheads="1"/>
          </p:cNvSpPr>
          <p:nvPr/>
        </p:nvSpPr>
        <p:spPr bwMode="auto">
          <a:xfrm>
            <a:off x="8565544" y="4263320"/>
            <a:ext cx="3595769" cy="2026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043" tIns="58522" rIns="117043" bIns="58522">
            <a:spAutoFit/>
          </a:bodyPr>
          <a:lstStyle/>
          <a:p>
            <a:r>
              <a:rPr lang="ru-RU" sz="3100" dirty="0"/>
              <a:t>Операционная</a:t>
            </a:r>
            <a:r>
              <a:rPr lang="en-US" sz="3100" dirty="0"/>
              <a:t/>
            </a:r>
            <a:br>
              <a:rPr lang="en-US" sz="3100" dirty="0"/>
            </a:br>
            <a:r>
              <a:rPr lang="en-US" sz="3100" dirty="0"/>
              <a:t>= </a:t>
            </a:r>
          </a:p>
          <a:p>
            <a:r>
              <a:rPr lang="en-US" sz="3100" b="1" dirty="0"/>
              <a:t>Centricity Opera (CO)</a:t>
            </a:r>
          </a:p>
        </p:txBody>
      </p:sp>
      <p:grpSp>
        <p:nvGrpSpPr>
          <p:cNvPr id="1114121" name="Group 9"/>
          <p:cNvGrpSpPr>
            <a:grpSpLocks/>
          </p:cNvGrpSpPr>
          <p:nvPr/>
        </p:nvGrpSpPr>
        <p:grpSpPr bwMode="auto">
          <a:xfrm>
            <a:off x="7157221" y="1783635"/>
            <a:ext cx="5004088" cy="2000252"/>
            <a:chOff x="3469" y="1623"/>
            <a:chExt cx="2370" cy="1260"/>
          </a:xfrm>
        </p:grpSpPr>
        <p:sp>
          <p:nvSpPr>
            <p:cNvPr id="1114122" name="Text Box 10"/>
            <p:cNvSpPr txBox="1">
              <a:spLocks noChangeArrowheads="1"/>
            </p:cNvSpPr>
            <p:nvPr/>
          </p:nvSpPr>
          <p:spPr bwMode="auto">
            <a:xfrm>
              <a:off x="4136" y="1623"/>
              <a:ext cx="1703" cy="1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3100" dirty="0"/>
                <a:t>Реанимация</a:t>
              </a:r>
              <a:r>
                <a:rPr lang="en-US" sz="3100" dirty="0"/>
                <a:t/>
              </a:r>
              <a:br>
                <a:rPr lang="en-US" sz="3100" dirty="0"/>
              </a:br>
              <a:r>
                <a:rPr lang="en-US" sz="3100" dirty="0"/>
                <a:t>=</a:t>
              </a:r>
            </a:p>
            <a:p>
              <a:r>
                <a:rPr lang="en-US" sz="3100" b="1" dirty="0"/>
                <a:t>Centricity Critical Care (CCC)</a:t>
              </a:r>
            </a:p>
          </p:txBody>
        </p:sp>
        <p:sp>
          <p:nvSpPr>
            <p:cNvPr id="1114123" name="Line 11"/>
            <p:cNvSpPr>
              <a:spLocks noChangeShapeType="1"/>
            </p:cNvSpPr>
            <p:nvPr/>
          </p:nvSpPr>
          <p:spPr bwMode="auto">
            <a:xfrm flipV="1">
              <a:off x="3469" y="2101"/>
              <a:ext cx="667" cy="260"/>
            </a:xfrm>
            <a:prstGeom prst="line">
              <a:avLst/>
            </a:prstGeom>
            <a:noFill/>
            <a:ln w="57150">
              <a:solidFill>
                <a:srgbClr val="BBF9E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5600"/>
            </a:p>
          </p:txBody>
        </p:sp>
      </p:grpSp>
      <p:pic>
        <p:nvPicPr>
          <p:cNvPr id="13"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5673" y="4713591"/>
            <a:ext cx="3314159" cy="2166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026711" y="4603862"/>
            <a:ext cx="736509" cy="395186"/>
          </a:xfrm>
          <a:prstGeom prst="rect">
            <a:avLst/>
          </a:prstGeom>
          <a:noFill/>
        </p:spPr>
        <p:txBody>
          <a:bodyPr wrap="none" lIns="117043" tIns="58522" rIns="117043" bIns="58522" rtlCol="0">
            <a:spAutoFit/>
          </a:bodyPr>
          <a:lstStyle/>
          <a:p>
            <a:r>
              <a:rPr lang="en-US" b="1" dirty="0" smtClean="0">
                <a:solidFill>
                  <a:schemeClr val="bg1"/>
                </a:solidFill>
                <a:effectLst>
                  <a:outerShdw blurRad="38100" dist="38100" dir="2700000" algn="tl">
                    <a:srgbClr val="000000">
                      <a:alpha val="43137"/>
                    </a:srgbClr>
                  </a:outerShdw>
                </a:effectLst>
              </a:rPr>
              <a:t>2016</a:t>
            </a:r>
            <a:endParaRPr lang="ru-RU" b="1" dirty="0">
              <a:solidFill>
                <a:schemeClr val="bg1"/>
              </a:solidFill>
              <a:effectLst>
                <a:outerShdw blurRad="38100" dist="38100" dir="2700000" algn="tl">
                  <a:srgbClr val="000000">
                    <a:alpha val="43137"/>
                  </a:srgbClr>
                </a:outerShdw>
              </a:effectLst>
            </a:endParaRPr>
          </a:p>
        </p:txBody>
      </p:sp>
      <p:grpSp>
        <p:nvGrpSpPr>
          <p:cNvPr id="4" name="Group 3"/>
          <p:cNvGrpSpPr/>
          <p:nvPr/>
        </p:nvGrpSpPr>
        <p:grpSpPr>
          <a:xfrm flipH="1">
            <a:off x="4218206" y="1993506"/>
            <a:ext cx="2680567" cy="2540953"/>
            <a:chOff x="3034314" y="1719090"/>
            <a:chExt cx="2071447" cy="2117461"/>
          </a:xfrm>
        </p:grpSpPr>
        <p:sp>
          <p:nvSpPr>
            <p:cNvPr id="3" name="Curved Right Arrow 2"/>
            <p:cNvSpPr/>
            <p:nvPr/>
          </p:nvSpPr>
          <p:spPr>
            <a:xfrm>
              <a:off x="3034314" y="1805849"/>
              <a:ext cx="936797" cy="2030702"/>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solidFill>
                  <a:schemeClr val="tx1"/>
                </a:solidFill>
              </a:endParaRPr>
            </a:p>
          </p:txBody>
        </p:sp>
        <p:sp>
          <p:nvSpPr>
            <p:cNvPr id="16" name="Curved Right Arrow 15"/>
            <p:cNvSpPr/>
            <p:nvPr/>
          </p:nvSpPr>
          <p:spPr>
            <a:xfrm flipH="1" flipV="1">
              <a:off x="4205333" y="1719090"/>
              <a:ext cx="900428" cy="2001790"/>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solidFill>
                  <a:schemeClr val="tx1"/>
                </a:solidFill>
              </a:endParaRPr>
            </a:p>
          </p:txBody>
        </p:sp>
      </p:grpSp>
    </p:spTree>
    <p:extLst>
      <p:ext uri="{BB962C8B-B14F-4D97-AF65-F5344CB8AC3E}">
        <p14:creationId xmlns:p14="http://schemas.microsoft.com/office/powerpoint/2010/main" xmlns="" val="137163792"/>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b="1" dirty="0"/>
              <a:t>Экономический эффект</a:t>
            </a:r>
            <a:endParaRPr lang="en-US" sz="3600" b="1" dirty="0"/>
          </a:p>
        </p:txBody>
      </p:sp>
      <p:sp>
        <p:nvSpPr>
          <p:cNvPr id="16" name="TextBox 15"/>
          <p:cNvSpPr txBox="1"/>
          <p:nvPr/>
        </p:nvSpPr>
        <p:spPr bwMode="gray">
          <a:xfrm>
            <a:off x="4424286" y="1176586"/>
            <a:ext cx="3133877" cy="517510"/>
          </a:xfrm>
          <a:prstGeom prst="roundRect">
            <a:avLst>
              <a:gd name="adj" fmla="val 50000"/>
            </a:avLst>
          </a:prstGeom>
          <a:ln/>
        </p:spPr>
        <p:style>
          <a:lnRef idx="2">
            <a:schemeClr val="accent3">
              <a:shade val="50000"/>
            </a:schemeClr>
          </a:lnRef>
          <a:fillRef idx="1">
            <a:schemeClr val="accent3"/>
          </a:fillRef>
          <a:effectRef idx="0">
            <a:schemeClr val="accent3"/>
          </a:effectRef>
          <a:fontRef idx="minor">
            <a:schemeClr val="lt1"/>
          </a:fontRef>
        </p:style>
        <p:txBody>
          <a:bodyPr vert="horz" wrap="none" lIns="36576" tIns="36576" rIns="36576" bIns="36576" numCol="1" anchor="ctr" anchorCtr="0" compatLnSpc="1">
            <a:prstTxWarp prst="textNoShape">
              <a:avLst/>
            </a:prstTxWarp>
            <a:noAutofit/>
          </a:bodyPr>
          <a:lstStyle>
            <a:defPPr>
              <a:defRPr lang="en-US"/>
            </a:defPPr>
            <a:lvl1pPr algn="ctr">
              <a:lnSpc>
                <a:spcPct val="90000"/>
              </a:lnSpc>
              <a:defRPr sz="2000" b="1">
                <a:solidFill>
                  <a:schemeClr val="bg1"/>
                </a:solidFill>
              </a:defRPr>
            </a:lvl1pPr>
          </a:lstStyle>
          <a:p>
            <a:r>
              <a:rPr lang="ru-RU" sz="2400" dirty="0" smtClean="0"/>
              <a:t>Решения </a:t>
            </a:r>
            <a:r>
              <a:rPr lang="en-US" sz="2400" dirty="0" smtClean="0"/>
              <a:t>GE</a:t>
            </a:r>
            <a:endParaRPr lang="en-US" sz="2400" dirty="0"/>
          </a:p>
        </p:txBody>
      </p:sp>
      <p:sp>
        <p:nvSpPr>
          <p:cNvPr id="17" name="TextBox 16"/>
          <p:cNvSpPr txBox="1"/>
          <p:nvPr/>
        </p:nvSpPr>
        <p:spPr bwMode="gray">
          <a:xfrm>
            <a:off x="7713502" y="1176586"/>
            <a:ext cx="4148280" cy="517510"/>
          </a:xfrm>
          <a:prstGeom prst="roundRect">
            <a:avLst>
              <a:gd name="adj" fmla="val 50000"/>
            </a:avLst>
          </a:prstGeom>
          <a:ln/>
        </p:spPr>
        <p:style>
          <a:lnRef idx="2">
            <a:schemeClr val="accent5">
              <a:shade val="50000"/>
            </a:schemeClr>
          </a:lnRef>
          <a:fillRef idx="1">
            <a:schemeClr val="accent5"/>
          </a:fillRef>
          <a:effectRef idx="0">
            <a:schemeClr val="accent5"/>
          </a:effectRef>
          <a:fontRef idx="minor">
            <a:schemeClr val="lt1"/>
          </a:fontRef>
        </p:style>
        <p:txBody>
          <a:bodyPr vert="horz" wrap="none" lIns="36576" tIns="36576" rIns="36576" bIns="36576" rtlCol="0" anchor="ctr" anchorCtr="0">
            <a:noAutofit/>
          </a:bodyPr>
          <a:lstStyle/>
          <a:p>
            <a:pPr algn="ctr">
              <a:lnSpc>
                <a:spcPct val="90000"/>
              </a:lnSpc>
            </a:pPr>
            <a:r>
              <a:rPr lang="ru-RU" sz="2400" b="1" dirty="0" smtClean="0">
                <a:solidFill>
                  <a:schemeClr val="bg1"/>
                </a:solidFill>
              </a:rPr>
              <a:t>Достигнутые результаты</a:t>
            </a:r>
            <a:endParaRPr lang="en-US" sz="2400" b="1" dirty="0">
              <a:solidFill>
                <a:schemeClr val="bg1"/>
              </a:solidFill>
            </a:endParaRPr>
          </a:p>
        </p:txBody>
      </p:sp>
      <p:sp>
        <p:nvSpPr>
          <p:cNvPr id="24" name="Text Placeholder 3"/>
          <p:cNvSpPr txBox="1">
            <a:spLocks/>
          </p:cNvSpPr>
          <p:nvPr/>
        </p:nvSpPr>
        <p:spPr>
          <a:xfrm>
            <a:off x="1379835" y="6309668"/>
            <a:ext cx="9893215" cy="467820"/>
          </a:xfrm>
          <a:prstGeom prst="rect">
            <a:avLst/>
          </a:prstGeom>
        </p:spPr>
        <p:txBody>
          <a:bodyPr vert="horz" wrap="square" lIns="0" tIns="0" rIns="0" bIns="0" rtlCol="0" anchor="b" anchorCtr="0">
            <a:spAutoFit/>
          </a:bodyPr>
          <a:lstStyle>
            <a:defPPr>
              <a:defRPr lang="en-US"/>
            </a:defPPr>
            <a:lvl1pPr>
              <a:defRPr sz="900" baseline="0"/>
            </a:lvl1pPr>
          </a:lstStyle>
          <a:p>
            <a:pPr>
              <a:lnSpc>
                <a:spcPct val="95000"/>
              </a:lnSpc>
            </a:pPr>
            <a:r>
              <a:rPr lang="en-US" sz="800" dirty="0"/>
              <a:t>1 We Calculate a 74% Reduction, But It’s Hard To Compare Apples To Apples by Andrew Reichman, August 25, 2011;  2 Radiologists’ Burden of Inefficiency Using Conventional Imaging Workstations, Dr. Bruce Hillman and Dr. Bhavik Pandya, Journal of the American College of Radiology. November 2013;  3 Multidisciplinary Team Redesigns Care Processes and Systems, Leading to Significantly Improved Performance on Core Measures in Four Clinical Areas, Phyllis Justus, RN, MSN, NE-BC Director of Nursing, professional Practice; Carolinas Medical Center-University; Rose Brandau, RN, MSN Vice President/Chief Nurse Executive Carolinas  Medical Center-University;  4 RSNA Image Share impact study, Modern Healthcare;  5 Timed internally; new account registration process takes 4-5 minutes.</a:t>
            </a:r>
          </a:p>
        </p:txBody>
      </p:sp>
      <p:cxnSp>
        <p:nvCxnSpPr>
          <p:cNvPr id="32" name="Straight Connector 31"/>
          <p:cNvCxnSpPr/>
          <p:nvPr/>
        </p:nvCxnSpPr>
        <p:spPr bwMode="gray">
          <a:xfrm>
            <a:off x="499802" y="2628914"/>
            <a:ext cx="11245536" cy="0"/>
          </a:xfrm>
          <a:prstGeom prst="line">
            <a:avLst/>
          </a:prstGeom>
          <a:ln w="28575" cap="rnd">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bwMode="gray">
          <a:xfrm>
            <a:off x="499802" y="3531133"/>
            <a:ext cx="11245536" cy="0"/>
          </a:xfrm>
          <a:prstGeom prst="line">
            <a:avLst/>
          </a:prstGeom>
          <a:ln w="28575" cap="rnd">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bwMode="gray">
          <a:xfrm>
            <a:off x="499802" y="4433352"/>
            <a:ext cx="11245536" cy="0"/>
          </a:xfrm>
          <a:prstGeom prst="line">
            <a:avLst/>
          </a:prstGeom>
          <a:ln w="28575" cap="rnd">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 y="1757693"/>
            <a:ext cx="11751774" cy="840230"/>
            <a:chOff x="1" y="1634858"/>
            <a:chExt cx="8835689" cy="840230"/>
          </a:xfrm>
        </p:grpSpPr>
        <p:sp>
          <p:nvSpPr>
            <p:cNvPr id="28" name="TextBox 27"/>
            <p:cNvSpPr txBox="1"/>
            <p:nvPr/>
          </p:nvSpPr>
          <p:spPr bwMode="gray">
            <a:xfrm>
              <a:off x="1" y="1634858"/>
              <a:ext cx="3176312" cy="840230"/>
            </a:xfrm>
            <a:prstGeom prst="rect">
              <a:avLst/>
            </a:prstGeom>
            <a:noFill/>
            <a:ln w="12700">
              <a:noFill/>
            </a:ln>
          </p:spPr>
          <p:txBody>
            <a:bodyPr wrap="square" lIns="91440" rIns="91440" rtlCol="0" anchor="ctr">
              <a:spAutoFit/>
            </a:bodyPr>
            <a:lstStyle/>
            <a:p>
              <a:pPr algn="ctr">
                <a:lnSpc>
                  <a:spcPct val="90000"/>
                </a:lnSpc>
              </a:pPr>
              <a:r>
                <a:rPr lang="en-US" b="1" dirty="0" smtClean="0">
                  <a:latin typeface="GE Inspira" pitchFamily="34" charset="0"/>
                </a:rPr>
                <a:t>“</a:t>
              </a:r>
              <a:r>
                <a:rPr lang="ru-RU" b="1" dirty="0" smtClean="0">
                  <a:latin typeface="GE Inspira" pitchFamily="34" charset="0"/>
                </a:rPr>
                <a:t>Требуется уменьшить стоимость хранения данных и повысить надежность</a:t>
              </a:r>
              <a:r>
                <a:rPr lang="en-US" b="1" dirty="0" smtClean="0">
                  <a:latin typeface="GE Inspira" pitchFamily="34" charset="0"/>
                </a:rPr>
                <a:t>”</a:t>
              </a:r>
              <a:endParaRPr lang="en-US" b="1" dirty="0">
                <a:latin typeface="GE Inspira" pitchFamily="34" charset="0"/>
              </a:endParaRPr>
            </a:p>
          </p:txBody>
        </p:sp>
        <p:sp>
          <p:nvSpPr>
            <p:cNvPr id="29" name="TextBox 28"/>
            <p:cNvSpPr txBox="1"/>
            <p:nvPr/>
          </p:nvSpPr>
          <p:spPr bwMode="gray">
            <a:xfrm>
              <a:off x="3176312" y="1884157"/>
              <a:ext cx="2359152" cy="341632"/>
            </a:xfrm>
            <a:prstGeom prst="rect">
              <a:avLst/>
            </a:prstGeom>
            <a:noFill/>
            <a:ln w="12700">
              <a:noFill/>
            </a:ln>
          </p:spPr>
          <p:txBody>
            <a:bodyPr wrap="square" lIns="182880" rIns="182880" rtlCol="0" anchor="ctr">
              <a:spAutoFit/>
            </a:bodyPr>
            <a:lstStyle/>
            <a:p>
              <a:pPr algn="ctr">
                <a:lnSpc>
                  <a:spcPct val="90000"/>
                </a:lnSpc>
              </a:pPr>
              <a:r>
                <a:rPr lang="ru-RU" b="1" dirty="0" smtClean="0">
                  <a:latin typeface="GE Inspira" pitchFamily="34" charset="0"/>
                </a:rPr>
                <a:t>Архивация</a:t>
              </a:r>
              <a:endParaRPr lang="en-US" b="1" dirty="0">
                <a:latin typeface="GE Inspira" pitchFamily="34" charset="0"/>
              </a:endParaRPr>
            </a:p>
          </p:txBody>
        </p:sp>
        <p:sp>
          <p:nvSpPr>
            <p:cNvPr id="30" name="Freeform 7"/>
            <p:cNvSpPr>
              <a:spLocks/>
            </p:cNvSpPr>
            <p:nvPr/>
          </p:nvSpPr>
          <p:spPr bwMode="gray">
            <a:xfrm>
              <a:off x="3088858" y="1768749"/>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31" name="Freeform 7"/>
            <p:cNvSpPr>
              <a:spLocks/>
            </p:cNvSpPr>
            <p:nvPr/>
          </p:nvSpPr>
          <p:spPr bwMode="gray">
            <a:xfrm>
              <a:off x="5445429" y="1768749"/>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54" name="TextBox 53"/>
            <p:cNvSpPr txBox="1"/>
            <p:nvPr/>
          </p:nvSpPr>
          <p:spPr bwMode="gray">
            <a:xfrm>
              <a:off x="5717586" y="1759507"/>
              <a:ext cx="3118104" cy="590931"/>
            </a:xfrm>
            <a:prstGeom prst="rect">
              <a:avLst/>
            </a:prstGeom>
            <a:noFill/>
            <a:ln w="38100">
              <a:noFill/>
            </a:ln>
          </p:spPr>
          <p:txBody>
            <a:bodyPr wrap="square" lIns="182880" rIns="182880" rtlCol="0" anchor="ctr">
              <a:spAutoFit/>
            </a:bodyPr>
            <a:lstStyle/>
            <a:p>
              <a:pPr algn="ctr">
                <a:lnSpc>
                  <a:spcPct val="90000"/>
                </a:lnSpc>
              </a:pPr>
              <a:r>
                <a:rPr lang="ru-RU" b="1" dirty="0" smtClean="0">
                  <a:latin typeface="GE Inspira" pitchFamily="34" charset="0"/>
                </a:rPr>
                <a:t>Снижение стоимости архивации изображений на </a:t>
              </a:r>
              <a:r>
                <a:rPr lang="en-US" b="1" dirty="0" smtClean="0">
                  <a:solidFill>
                    <a:schemeClr val="accent3">
                      <a:lumMod val="75000"/>
                    </a:schemeClr>
                  </a:solidFill>
                  <a:latin typeface="GE Inspira" pitchFamily="34" charset="0"/>
                </a:rPr>
                <a:t>20%</a:t>
              </a:r>
              <a:r>
                <a:rPr lang="en-US" b="1" baseline="40000" dirty="0" smtClean="0">
                  <a:latin typeface="GE Inspira" pitchFamily="34" charset="0"/>
                </a:rPr>
                <a:t>1</a:t>
              </a:r>
              <a:r>
                <a:rPr lang="en-US" b="1" dirty="0" smtClean="0">
                  <a:latin typeface="GE Inspira" pitchFamily="34" charset="0"/>
                </a:rPr>
                <a:t> </a:t>
              </a:r>
              <a:endParaRPr lang="en-US" b="1" dirty="0">
                <a:latin typeface="GE Inspira" pitchFamily="34" charset="0"/>
              </a:endParaRPr>
            </a:p>
          </p:txBody>
        </p:sp>
      </p:grpSp>
      <p:grpSp>
        <p:nvGrpSpPr>
          <p:cNvPr id="6" name="Group 5"/>
          <p:cNvGrpSpPr/>
          <p:nvPr/>
        </p:nvGrpSpPr>
        <p:grpSpPr>
          <a:xfrm>
            <a:off x="0" y="2659913"/>
            <a:ext cx="11751776" cy="840231"/>
            <a:chOff x="-1" y="2543308"/>
            <a:chExt cx="8835691" cy="840231"/>
          </a:xfrm>
        </p:grpSpPr>
        <p:sp>
          <p:nvSpPr>
            <p:cNvPr id="35" name="TextBox 34"/>
            <p:cNvSpPr txBox="1"/>
            <p:nvPr/>
          </p:nvSpPr>
          <p:spPr bwMode="gray">
            <a:xfrm>
              <a:off x="-1" y="2543308"/>
              <a:ext cx="3165681" cy="840230"/>
            </a:xfrm>
            <a:prstGeom prst="rect">
              <a:avLst/>
            </a:prstGeom>
            <a:noFill/>
            <a:ln w="12700">
              <a:noFill/>
            </a:ln>
          </p:spPr>
          <p:txBody>
            <a:bodyPr wrap="square" lIns="91440" rIns="91440" rtlCol="0" anchor="ctr">
              <a:spAutoFit/>
            </a:bodyPr>
            <a:lstStyle/>
            <a:p>
              <a:pPr algn="ctr">
                <a:lnSpc>
                  <a:spcPct val="90000"/>
                </a:lnSpc>
              </a:pPr>
              <a:r>
                <a:rPr lang="en-US" b="1" dirty="0" smtClean="0">
                  <a:latin typeface="GE Inspira" pitchFamily="34" charset="0"/>
                </a:rPr>
                <a:t>“</a:t>
              </a:r>
              <a:r>
                <a:rPr lang="ru-RU" b="1" dirty="0" smtClean="0">
                  <a:latin typeface="GE Inspira" pitchFamily="34" charset="0"/>
                </a:rPr>
                <a:t>Необходимо единое рабочее пространство со всеми данными для формирования истории болезни</a:t>
              </a:r>
              <a:r>
                <a:rPr lang="en-US" b="1" dirty="0" smtClean="0">
                  <a:latin typeface="GE Inspira" pitchFamily="34" charset="0"/>
                </a:rPr>
                <a:t>”</a:t>
              </a:r>
              <a:endParaRPr lang="en-US" b="1" dirty="0">
                <a:latin typeface="GE Inspira" pitchFamily="34" charset="0"/>
              </a:endParaRPr>
            </a:p>
          </p:txBody>
        </p:sp>
        <p:sp>
          <p:nvSpPr>
            <p:cNvPr id="36" name="TextBox 35"/>
            <p:cNvSpPr txBox="1"/>
            <p:nvPr/>
          </p:nvSpPr>
          <p:spPr bwMode="gray">
            <a:xfrm>
              <a:off x="3176312" y="2667957"/>
              <a:ext cx="2359152" cy="590931"/>
            </a:xfrm>
            <a:prstGeom prst="rect">
              <a:avLst/>
            </a:prstGeom>
            <a:noFill/>
            <a:ln w="12700">
              <a:noFill/>
            </a:ln>
          </p:spPr>
          <p:txBody>
            <a:bodyPr wrap="square" lIns="182880" rIns="182880" rtlCol="0" anchor="ctr">
              <a:spAutoFit/>
            </a:bodyPr>
            <a:lstStyle/>
            <a:p>
              <a:pPr algn="ctr">
                <a:lnSpc>
                  <a:spcPct val="90000"/>
                </a:lnSpc>
              </a:pPr>
              <a:r>
                <a:rPr lang="ru-RU" b="1" dirty="0" smtClean="0">
                  <a:latin typeface="GE Inspira" pitchFamily="34" charset="0"/>
                </a:rPr>
                <a:t>Рабочий процесс визуализации</a:t>
              </a:r>
              <a:endParaRPr lang="en-US" b="1" dirty="0" smtClean="0">
                <a:latin typeface="GE Inspira" pitchFamily="34" charset="0"/>
              </a:endParaRPr>
            </a:p>
          </p:txBody>
        </p:sp>
        <p:sp>
          <p:nvSpPr>
            <p:cNvPr id="37" name="Freeform 7"/>
            <p:cNvSpPr>
              <a:spLocks/>
            </p:cNvSpPr>
            <p:nvPr/>
          </p:nvSpPr>
          <p:spPr bwMode="gray">
            <a:xfrm>
              <a:off x="3099121" y="267720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38" name="Freeform 7"/>
            <p:cNvSpPr>
              <a:spLocks/>
            </p:cNvSpPr>
            <p:nvPr/>
          </p:nvSpPr>
          <p:spPr bwMode="gray">
            <a:xfrm>
              <a:off x="5445429" y="267720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55" name="TextBox 54"/>
            <p:cNvSpPr txBox="1"/>
            <p:nvPr/>
          </p:nvSpPr>
          <p:spPr bwMode="gray">
            <a:xfrm>
              <a:off x="5717586" y="2543309"/>
              <a:ext cx="3118104" cy="840230"/>
            </a:xfrm>
            <a:prstGeom prst="rect">
              <a:avLst/>
            </a:prstGeom>
            <a:noFill/>
            <a:ln w="38100">
              <a:noFill/>
            </a:ln>
          </p:spPr>
          <p:txBody>
            <a:bodyPr wrap="square" lIns="182880" rIns="182880" rtlCol="0" anchor="ctr">
              <a:spAutoFit/>
            </a:bodyPr>
            <a:lstStyle/>
            <a:p>
              <a:pPr algn="ctr">
                <a:lnSpc>
                  <a:spcPct val="90000"/>
                </a:lnSpc>
              </a:pPr>
              <a:r>
                <a:rPr lang="ru-RU" b="1" dirty="0" smtClean="0">
                  <a:latin typeface="GE Inspira" pitchFamily="34" charset="0"/>
                </a:rPr>
                <a:t>Сокращение до </a:t>
              </a:r>
              <a:r>
                <a:rPr lang="en-US" b="1" dirty="0" smtClean="0">
                  <a:solidFill>
                    <a:schemeClr val="accent3">
                      <a:lumMod val="75000"/>
                    </a:schemeClr>
                  </a:solidFill>
                  <a:latin typeface="GE Inspira" pitchFamily="34" charset="0"/>
                </a:rPr>
                <a:t>19</a:t>
              </a:r>
              <a:r>
                <a:rPr lang="en-US" b="1" dirty="0">
                  <a:solidFill>
                    <a:schemeClr val="accent3">
                      <a:lumMod val="75000"/>
                    </a:schemeClr>
                  </a:solidFill>
                  <a:latin typeface="GE Inspira" pitchFamily="34" charset="0"/>
                </a:rPr>
                <a:t>% </a:t>
              </a:r>
              <a:r>
                <a:rPr lang="ru-RU" b="1" dirty="0">
                  <a:latin typeface="GE Inspira" pitchFamily="34" charset="0"/>
                </a:rPr>
                <a:t>рабочего </a:t>
              </a:r>
              <a:r>
                <a:rPr lang="ru-RU" b="1" dirty="0" smtClean="0">
                  <a:latin typeface="GE Inspira" pitchFamily="34" charset="0"/>
                </a:rPr>
                <a:t>времени врача радиолога</a:t>
              </a:r>
              <a:r>
                <a:rPr lang="en-US" b="1" dirty="0" smtClean="0">
                  <a:latin typeface="GE Inspira" pitchFamily="34" charset="0"/>
                </a:rPr>
                <a:t>, </a:t>
              </a:r>
              <a:r>
                <a:rPr lang="en-US" b="1" dirty="0">
                  <a:latin typeface="GE Inspira" pitchFamily="34" charset="0"/>
                </a:rPr>
                <a:t/>
              </a:r>
              <a:br>
                <a:rPr lang="en-US" b="1" dirty="0">
                  <a:latin typeface="GE Inspira" pitchFamily="34" charset="0"/>
                </a:rPr>
              </a:br>
              <a:r>
                <a:rPr lang="ru-RU" b="1" dirty="0" smtClean="0">
                  <a:latin typeface="GE Inspira" pitchFamily="34" charset="0"/>
                </a:rPr>
                <a:t>экономия до</a:t>
              </a:r>
              <a:r>
                <a:rPr lang="en-US" b="1" dirty="0" smtClean="0">
                  <a:latin typeface="GE Inspira" pitchFamily="34" charset="0"/>
                </a:rPr>
                <a:t> </a:t>
              </a:r>
              <a:r>
                <a:rPr lang="en-US" b="1" dirty="0">
                  <a:solidFill>
                    <a:schemeClr val="accent3">
                      <a:lumMod val="75000"/>
                    </a:schemeClr>
                  </a:solidFill>
                  <a:latin typeface="GE Inspira" pitchFamily="34" charset="0"/>
                </a:rPr>
                <a:t>$60</a:t>
              </a:r>
              <a:r>
                <a:rPr lang="ru-RU" b="1" dirty="0">
                  <a:solidFill>
                    <a:schemeClr val="accent3">
                      <a:lumMod val="75000"/>
                    </a:schemeClr>
                  </a:solidFill>
                  <a:latin typeface="GE Inspira" pitchFamily="34" charset="0"/>
                </a:rPr>
                <a:t> тыс. долл. в год</a:t>
              </a:r>
              <a:r>
                <a:rPr lang="en-US" b="1" baseline="40000" dirty="0" smtClean="0">
                  <a:latin typeface="GE Inspira" pitchFamily="34" charset="0"/>
                </a:rPr>
                <a:t>2</a:t>
              </a:r>
              <a:r>
                <a:rPr lang="en-US" b="1" dirty="0" smtClean="0">
                  <a:latin typeface="GE Inspira" pitchFamily="34" charset="0"/>
                </a:rPr>
                <a:t> </a:t>
              </a:r>
              <a:endParaRPr lang="en-US" b="1" dirty="0">
                <a:latin typeface="GE Inspira" pitchFamily="34" charset="0"/>
              </a:endParaRPr>
            </a:p>
          </p:txBody>
        </p:sp>
      </p:grpSp>
      <p:grpSp>
        <p:nvGrpSpPr>
          <p:cNvPr id="7" name="Group 6"/>
          <p:cNvGrpSpPr/>
          <p:nvPr/>
        </p:nvGrpSpPr>
        <p:grpSpPr>
          <a:xfrm>
            <a:off x="1" y="3437484"/>
            <a:ext cx="11751774" cy="1089529"/>
            <a:chOff x="1" y="3424060"/>
            <a:chExt cx="8835689" cy="1089529"/>
          </a:xfrm>
        </p:grpSpPr>
        <p:sp>
          <p:nvSpPr>
            <p:cNvPr id="42" name="TextBox 41"/>
            <p:cNvSpPr txBox="1"/>
            <p:nvPr/>
          </p:nvSpPr>
          <p:spPr bwMode="gray">
            <a:xfrm>
              <a:off x="1" y="3424060"/>
              <a:ext cx="3165680" cy="1089529"/>
            </a:xfrm>
            <a:prstGeom prst="rect">
              <a:avLst/>
            </a:prstGeom>
            <a:noFill/>
            <a:ln w="12700">
              <a:noFill/>
            </a:ln>
          </p:spPr>
          <p:txBody>
            <a:bodyPr wrap="square" lIns="91440" rIns="91440" rtlCol="0" anchor="ctr">
              <a:spAutoFit/>
            </a:bodyPr>
            <a:lstStyle/>
            <a:p>
              <a:pPr algn="ctr">
                <a:lnSpc>
                  <a:spcPct val="90000"/>
                </a:lnSpc>
              </a:pPr>
              <a:r>
                <a:rPr lang="en-US" b="1" dirty="0" smtClean="0">
                  <a:latin typeface="GE Inspira" pitchFamily="34" charset="0"/>
                </a:rPr>
                <a:t>“</a:t>
              </a:r>
              <a:r>
                <a:rPr lang="ru-RU" b="1" dirty="0" smtClean="0">
                  <a:latin typeface="GE Inspira" pitchFamily="34" charset="0"/>
                </a:rPr>
                <a:t>Нужны усовершенствованные диагностические инструменты, доступные через единый просмотровщик</a:t>
              </a:r>
              <a:r>
                <a:rPr lang="en-US" b="1" dirty="0" smtClean="0">
                  <a:latin typeface="GE Inspira" pitchFamily="34" charset="0"/>
                </a:rPr>
                <a:t>”</a:t>
              </a:r>
              <a:endParaRPr lang="en-US" b="1" dirty="0">
                <a:latin typeface="GE Inspira" pitchFamily="34" charset="0"/>
              </a:endParaRPr>
            </a:p>
          </p:txBody>
        </p:sp>
        <p:sp>
          <p:nvSpPr>
            <p:cNvPr id="43" name="TextBox 42"/>
            <p:cNvSpPr txBox="1"/>
            <p:nvPr/>
          </p:nvSpPr>
          <p:spPr bwMode="gray">
            <a:xfrm>
              <a:off x="3176312" y="3798008"/>
              <a:ext cx="2359152" cy="341632"/>
            </a:xfrm>
            <a:prstGeom prst="rect">
              <a:avLst/>
            </a:prstGeom>
            <a:noFill/>
            <a:ln w="12700">
              <a:noFill/>
            </a:ln>
          </p:spPr>
          <p:txBody>
            <a:bodyPr wrap="square" lIns="182880" rIns="182880" rtlCol="0" anchor="ctr">
              <a:spAutoFit/>
            </a:bodyPr>
            <a:lstStyle/>
            <a:p>
              <a:pPr algn="ctr">
                <a:lnSpc>
                  <a:spcPct val="90000"/>
                </a:lnSpc>
              </a:pPr>
              <a:r>
                <a:rPr lang="ru-RU" b="1" dirty="0" smtClean="0">
                  <a:latin typeface="GE Inspira" pitchFamily="34" charset="0"/>
                </a:rPr>
                <a:t>Визуализация</a:t>
              </a:r>
              <a:endParaRPr lang="en-US" b="1" dirty="0">
                <a:latin typeface="GE Inspira" pitchFamily="34" charset="0"/>
              </a:endParaRPr>
            </a:p>
          </p:txBody>
        </p:sp>
        <p:sp>
          <p:nvSpPr>
            <p:cNvPr id="44" name="Freeform 7"/>
            <p:cNvSpPr>
              <a:spLocks/>
            </p:cNvSpPr>
            <p:nvPr/>
          </p:nvSpPr>
          <p:spPr bwMode="gray">
            <a:xfrm>
              <a:off x="3099119" y="368260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45" name="Freeform 7"/>
            <p:cNvSpPr>
              <a:spLocks/>
            </p:cNvSpPr>
            <p:nvPr/>
          </p:nvSpPr>
          <p:spPr bwMode="gray">
            <a:xfrm>
              <a:off x="5445429" y="368260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56" name="TextBox 55"/>
            <p:cNvSpPr txBox="1"/>
            <p:nvPr/>
          </p:nvSpPr>
          <p:spPr bwMode="gray">
            <a:xfrm>
              <a:off x="5717586" y="3673358"/>
              <a:ext cx="3118104" cy="590931"/>
            </a:xfrm>
            <a:prstGeom prst="rect">
              <a:avLst/>
            </a:prstGeom>
            <a:noFill/>
            <a:ln w="38100">
              <a:noFill/>
            </a:ln>
          </p:spPr>
          <p:txBody>
            <a:bodyPr wrap="square" lIns="182880" rIns="182880" rtlCol="0" anchor="ctr">
              <a:spAutoFit/>
            </a:bodyPr>
            <a:lstStyle/>
            <a:p>
              <a:pPr algn="ctr">
                <a:lnSpc>
                  <a:spcPct val="90000"/>
                </a:lnSpc>
              </a:pPr>
              <a:r>
                <a:rPr lang="ru-RU" b="1" dirty="0">
                  <a:latin typeface="GE Inspira" pitchFamily="34" charset="0"/>
                </a:rPr>
                <a:t>Возможность </a:t>
              </a:r>
              <a:r>
                <a:rPr lang="ru-RU" b="1" dirty="0" smtClean="0">
                  <a:latin typeface="GE Inspira" pitchFamily="34" charset="0"/>
                </a:rPr>
                <a:t>постановки </a:t>
              </a:r>
              <a:r>
                <a:rPr lang="ru-RU" b="1" dirty="0">
                  <a:latin typeface="GE Inspira" pitchFamily="34" charset="0"/>
                </a:rPr>
                <a:t>на </a:t>
              </a:r>
              <a:r>
                <a:rPr lang="en-US" b="1" dirty="0" smtClean="0">
                  <a:solidFill>
                    <a:schemeClr val="accent3">
                      <a:lumMod val="75000"/>
                    </a:schemeClr>
                  </a:solidFill>
                  <a:latin typeface="GE Inspira" pitchFamily="34" charset="0"/>
                </a:rPr>
                <a:t>10%</a:t>
              </a:r>
              <a:r>
                <a:rPr lang="en-US" b="1" baseline="40000" dirty="0" smtClean="0">
                  <a:latin typeface="GE Inspira" pitchFamily="34" charset="0"/>
                </a:rPr>
                <a:t>3</a:t>
              </a:r>
              <a:r>
                <a:rPr lang="ru-RU" b="1" baseline="40000" dirty="0" smtClean="0">
                  <a:latin typeface="GE Inspira" pitchFamily="34" charset="0"/>
                </a:rPr>
                <a:t> </a:t>
              </a:r>
              <a:r>
                <a:rPr lang="ru-RU" b="1" dirty="0" smtClean="0">
                  <a:latin typeface="GE Inspira" pitchFamily="34" charset="0"/>
                </a:rPr>
                <a:t>более точного диагноза</a:t>
              </a:r>
              <a:endParaRPr lang="en-US" b="1" dirty="0">
                <a:latin typeface="GE Inspira" pitchFamily="34" charset="0"/>
              </a:endParaRPr>
            </a:p>
          </p:txBody>
        </p:sp>
      </p:grpSp>
      <p:grpSp>
        <p:nvGrpSpPr>
          <p:cNvPr id="8" name="Group 7"/>
          <p:cNvGrpSpPr/>
          <p:nvPr/>
        </p:nvGrpSpPr>
        <p:grpSpPr>
          <a:xfrm>
            <a:off x="0" y="4538206"/>
            <a:ext cx="11751775" cy="590931"/>
            <a:chOff x="0" y="4627968"/>
            <a:chExt cx="8835690" cy="590931"/>
          </a:xfrm>
        </p:grpSpPr>
        <p:sp>
          <p:nvSpPr>
            <p:cNvPr id="49" name="TextBox 48"/>
            <p:cNvSpPr txBox="1"/>
            <p:nvPr/>
          </p:nvSpPr>
          <p:spPr bwMode="gray">
            <a:xfrm>
              <a:off x="0" y="4627968"/>
              <a:ext cx="3165680" cy="590931"/>
            </a:xfrm>
            <a:prstGeom prst="rect">
              <a:avLst/>
            </a:prstGeom>
            <a:noFill/>
            <a:ln w="12700">
              <a:noFill/>
            </a:ln>
          </p:spPr>
          <p:txBody>
            <a:bodyPr wrap="square" lIns="91440" rIns="91440" rtlCol="0" anchor="ctr">
              <a:spAutoFit/>
            </a:bodyPr>
            <a:lstStyle/>
            <a:p>
              <a:pPr algn="ctr">
                <a:lnSpc>
                  <a:spcPct val="90000"/>
                </a:lnSpc>
              </a:pPr>
              <a:r>
                <a:rPr lang="en-US" b="1" dirty="0" smtClean="0">
                  <a:latin typeface="GE Inspira" pitchFamily="34" charset="0"/>
                </a:rPr>
                <a:t>“</a:t>
              </a:r>
              <a:r>
                <a:rPr lang="ru-RU" b="1" dirty="0" smtClean="0">
                  <a:latin typeface="GE Inspira" pitchFamily="34" charset="0"/>
                </a:rPr>
                <a:t>Необходима отправка изображений специалистам в другие ЛПУ</a:t>
              </a:r>
              <a:r>
                <a:rPr lang="en-US" b="1" dirty="0" smtClean="0">
                  <a:latin typeface="GE Inspira" pitchFamily="34" charset="0"/>
                </a:rPr>
                <a:t>” </a:t>
              </a:r>
              <a:endParaRPr lang="en-US" b="1" dirty="0">
                <a:latin typeface="GE Inspira" pitchFamily="34" charset="0"/>
              </a:endParaRPr>
            </a:p>
          </p:txBody>
        </p:sp>
        <p:sp>
          <p:nvSpPr>
            <p:cNvPr id="50" name="TextBox 49"/>
            <p:cNvSpPr txBox="1"/>
            <p:nvPr/>
          </p:nvSpPr>
          <p:spPr bwMode="gray">
            <a:xfrm>
              <a:off x="3176312" y="4627968"/>
              <a:ext cx="2359152" cy="590931"/>
            </a:xfrm>
            <a:prstGeom prst="rect">
              <a:avLst/>
            </a:prstGeom>
            <a:noFill/>
            <a:ln w="12700">
              <a:noFill/>
            </a:ln>
          </p:spPr>
          <p:txBody>
            <a:bodyPr wrap="square" lIns="182880" rIns="182880" rtlCol="0" anchor="ctr">
              <a:spAutoFit/>
            </a:bodyPr>
            <a:lstStyle/>
            <a:p>
              <a:pPr algn="ctr">
                <a:lnSpc>
                  <a:spcPct val="90000"/>
                </a:lnSpc>
              </a:pPr>
              <a:r>
                <a:rPr lang="ru-RU" b="1" dirty="0" smtClean="0">
                  <a:latin typeface="GE Inspira" pitchFamily="34" charset="0"/>
                </a:rPr>
                <a:t>Обмен клиническими случаями</a:t>
              </a:r>
              <a:endParaRPr lang="en-US" b="1" dirty="0">
                <a:latin typeface="GE Inspira" pitchFamily="34" charset="0"/>
              </a:endParaRPr>
            </a:p>
          </p:txBody>
        </p:sp>
        <p:sp>
          <p:nvSpPr>
            <p:cNvPr id="51" name="Freeform 7"/>
            <p:cNvSpPr>
              <a:spLocks/>
            </p:cNvSpPr>
            <p:nvPr/>
          </p:nvSpPr>
          <p:spPr bwMode="gray">
            <a:xfrm>
              <a:off x="3088856" y="463721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52" name="Freeform 7"/>
            <p:cNvSpPr>
              <a:spLocks/>
            </p:cNvSpPr>
            <p:nvPr/>
          </p:nvSpPr>
          <p:spPr bwMode="gray">
            <a:xfrm>
              <a:off x="5445429" y="4637210"/>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57" name="TextBox 56"/>
            <p:cNvSpPr txBox="1"/>
            <p:nvPr/>
          </p:nvSpPr>
          <p:spPr bwMode="gray">
            <a:xfrm>
              <a:off x="5717586" y="4627968"/>
              <a:ext cx="3118104" cy="590931"/>
            </a:xfrm>
            <a:prstGeom prst="rect">
              <a:avLst/>
            </a:prstGeom>
            <a:noFill/>
            <a:ln w="38100">
              <a:noFill/>
            </a:ln>
          </p:spPr>
          <p:txBody>
            <a:bodyPr wrap="square" lIns="182880" rIns="182880" rtlCol="0" anchor="ctr">
              <a:spAutoFit/>
            </a:bodyPr>
            <a:lstStyle/>
            <a:p>
              <a:pPr algn="ctr">
                <a:lnSpc>
                  <a:spcPct val="90000"/>
                </a:lnSpc>
              </a:pPr>
              <a:r>
                <a:rPr lang="ru-RU" b="1" dirty="0" smtClean="0">
                  <a:latin typeface="GE Inspira" pitchFamily="34" charset="0"/>
                </a:rPr>
                <a:t>Сокращение до </a:t>
              </a:r>
              <a:r>
                <a:rPr lang="en-US" b="1" dirty="0">
                  <a:solidFill>
                    <a:schemeClr val="accent3">
                      <a:lumMod val="75000"/>
                    </a:schemeClr>
                  </a:solidFill>
                  <a:latin typeface="GE Inspira" pitchFamily="34" charset="0"/>
                </a:rPr>
                <a:t>80% </a:t>
              </a:r>
              <a:r>
                <a:rPr lang="ru-RU" b="1" dirty="0" smtClean="0">
                  <a:latin typeface="GE Inspira" pitchFamily="34" charset="0"/>
                </a:rPr>
                <a:t>затрат от рассылки </a:t>
              </a:r>
              <a:r>
                <a:rPr lang="en-US" b="1" dirty="0" smtClean="0">
                  <a:latin typeface="GE Inspira" pitchFamily="34" charset="0"/>
                </a:rPr>
                <a:t>CD </a:t>
              </a:r>
              <a:r>
                <a:rPr lang="en-US" b="1" baseline="40000" dirty="0" smtClean="0">
                  <a:latin typeface="GE Inspira" pitchFamily="34" charset="0"/>
                </a:rPr>
                <a:t>4</a:t>
              </a:r>
              <a:r>
                <a:rPr lang="en-US" b="1" dirty="0" smtClean="0">
                  <a:latin typeface="GE Inspira" pitchFamily="34" charset="0"/>
                </a:rPr>
                <a:t>  </a:t>
              </a:r>
              <a:endParaRPr lang="en-US" b="1" dirty="0">
                <a:latin typeface="GE Inspira" pitchFamily="34" charset="0"/>
              </a:endParaRPr>
            </a:p>
          </p:txBody>
        </p:sp>
      </p:grpSp>
      <p:sp>
        <p:nvSpPr>
          <p:cNvPr id="68" name="TextBox 67"/>
          <p:cNvSpPr txBox="1"/>
          <p:nvPr/>
        </p:nvSpPr>
        <p:spPr bwMode="gray">
          <a:xfrm>
            <a:off x="254130" y="1176586"/>
            <a:ext cx="3956336" cy="517510"/>
          </a:xfrm>
          <a:prstGeom prst="roundRect">
            <a:avLst>
              <a:gd name="adj" fmla="val 50000"/>
            </a:avLst>
          </a:prstGeom>
          <a:ln/>
        </p:spPr>
        <p:style>
          <a:lnRef idx="2">
            <a:schemeClr val="accent1">
              <a:shade val="50000"/>
            </a:schemeClr>
          </a:lnRef>
          <a:fillRef idx="1">
            <a:schemeClr val="accent1"/>
          </a:fillRef>
          <a:effectRef idx="0">
            <a:schemeClr val="accent1"/>
          </a:effectRef>
          <a:fontRef idx="minor">
            <a:schemeClr val="lt1"/>
          </a:fontRef>
        </p:style>
        <p:txBody>
          <a:bodyPr vert="horz" wrap="none" lIns="36576" tIns="36576" rIns="36576" bIns="36576" numCol="1" anchor="ctr" anchorCtr="0" compatLnSpc="1">
            <a:prstTxWarp prst="textNoShape">
              <a:avLst/>
            </a:prstTxWarp>
            <a:noAutofit/>
          </a:bodyPr>
          <a:lstStyle>
            <a:defPPr>
              <a:defRPr lang="en-US"/>
            </a:defPPr>
          </a:lstStyle>
          <a:p>
            <a:pPr algn="ctr">
              <a:lnSpc>
                <a:spcPct val="90000"/>
              </a:lnSpc>
            </a:pPr>
            <a:r>
              <a:rPr lang="ru-RU" sz="2400" b="1" dirty="0" smtClean="0">
                <a:solidFill>
                  <a:schemeClr val="bg1"/>
                </a:solidFill>
              </a:rPr>
              <a:t>Потребности ЛПУ</a:t>
            </a:r>
            <a:endParaRPr lang="en-US" sz="2400" b="1" dirty="0">
              <a:solidFill>
                <a:schemeClr val="bg1"/>
              </a:solidFill>
            </a:endParaRPr>
          </a:p>
        </p:txBody>
      </p:sp>
      <p:cxnSp>
        <p:nvCxnSpPr>
          <p:cNvPr id="40" name="Straight Connector 39"/>
          <p:cNvCxnSpPr/>
          <p:nvPr/>
        </p:nvCxnSpPr>
        <p:spPr bwMode="gray">
          <a:xfrm>
            <a:off x="499802" y="5233986"/>
            <a:ext cx="11245536" cy="0"/>
          </a:xfrm>
          <a:prstGeom prst="line">
            <a:avLst/>
          </a:prstGeom>
          <a:ln w="28575" cap="rnd">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1" y="5264980"/>
            <a:ext cx="11751774" cy="840230"/>
            <a:chOff x="1" y="5204776"/>
            <a:chExt cx="8835689" cy="840230"/>
          </a:xfrm>
        </p:grpSpPr>
        <p:sp>
          <p:nvSpPr>
            <p:cNvPr id="58" name="TextBox 57"/>
            <p:cNvSpPr txBox="1"/>
            <p:nvPr/>
          </p:nvSpPr>
          <p:spPr bwMode="gray">
            <a:xfrm>
              <a:off x="5717586" y="5329425"/>
              <a:ext cx="3118104" cy="590931"/>
            </a:xfrm>
            <a:prstGeom prst="rect">
              <a:avLst/>
            </a:prstGeom>
            <a:noFill/>
            <a:ln w="38100">
              <a:noFill/>
            </a:ln>
          </p:spPr>
          <p:txBody>
            <a:bodyPr wrap="square" lIns="182880" rIns="182880" rtlCol="0" anchor="ctr">
              <a:spAutoFit/>
            </a:bodyPr>
            <a:lstStyle/>
            <a:p>
              <a:pPr algn="ctr">
                <a:lnSpc>
                  <a:spcPct val="90000"/>
                </a:lnSpc>
              </a:pPr>
              <a:r>
                <a:rPr lang="ru-RU" b="1" dirty="0" smtClean="0">
                  <a:latin typeface="GE Inspira" pitchFamily="34" charset="0"/>
                </a:rPr>
                <a:t>Возможность выходить на связь менее чем за </a:t>
              </a:r>
              <a:r>
                <a:rPr lang="en-US" b="1" dirty="0" smtClean="0">
                  <a:solidFill>
                    <a:schemeClr val="accent3">
                      <a:lumMod val="75000"/>
                    </a:schemeClr>
                  </a:solidFill>
                  <a:latin typeface="GE Inspira" pitchFamily="34" charset="0"/>
                </a:rPr>
                <a:t>5 </a:t>
              </a:r>
              <a:r>
                <a:rPr lang="ru-RU" b="1" dirty="0" smtClean="0">
                  <a:solidFill>
                    <a:schemeClr val="accent3">
                      <a:lumMod val="75000"/>
                    </a:schemeClr>
                  </a:solidFill>
                  <a:latin typeface="GE Inspira" pitchFamily="34" charset="0"/>
                </a:rPr>
                <a:t>минут</a:t>
              </a:r>
              <a:r>
                <a:rPr lang="en-US" b="1" baseline="40000" dirty="0" smtClean="0">
                  <a:latin typeface="GE Inspira" pitchFamily="34" charset="0"/>
                </a:rPr>
                <a:t>5</a:t>
              </a:r>
              <a:r>
                <a:rPr lang="en-US" b="1" dirty="0" smtClean="0">
                  <a:latin typeface="GE Inspira" pitchFamily="34" charset="0"/>
                </a:rPr>
                <a:t>  </a:t>
              </a:r>
              <a:endParaRPr lang="en-US" b="1" dirty="0">
                <a:latin typeface="GE Inspira" pitchFamily="34" charset="0"/>
              </a:endParaRPr>
            </a:p>
          </p:txBody>
        </p:sp>
        <p:sp>
          <p:nvSpPr>
            <p:cNvPr id="59" name="TextBox 58"/>
            <p:cNvSpPr txBox="1"/>
            <p:nvPr/>
          </p:nvSpPr>
          <p:spPr bwMode="gray">
            <a:xfrm>
              <a:off x="3176312" y="5454075"/>
              <a:ext cx="2359152" cy="341632"/>
            </a:xfrm>
            <a:prstGeom prst="rect">
              <a:avLst/>
            </a:prstGeom>
            <a:noFill/>
            <a:ln w="12700">
              <a:noFill/>
            </a:ln>
          </p:spPr>
          <p:txBody>
            <a:bodyPr wrap="square" lIns="182880" rIns="182880" rtlCol="0" anchor="ctr">
              <a:spAutoFit/>
            </a:bodyPr>
            <a:lstStyle>
              <a:defPPr>
                <a:defRPr lang="en-US"/>
              </a:defPPr>
              <a:lvl1pPr algn="ctr">
                <a:lnSpc>
                  <a:spcPct val="90000"/>
                </a:lnSpc>
                <a:defRPr sz="2000" b="1">
                  <a:latin typeface="GE Inspira" pitchFamily="34" charset="0"/>
                </a:defRPr>
              </a:lvl1pPr>
            </a:lstStyle>
            <a:p>
              <a:r>
                <a:rPr lang="ru-RU" sz="1800" dirty="0" smtClean="0"/>
                <a:t>Взаимодействие </a:t>
              </a:r>
              <a:endParaRPr lang="en-US" sz="1800" dirty="0"/>
            </a:p>
          </p:txBody>
        </p:sp>
        <p:sp>
          <p:nvSpPr>
            <p:cNvPr id="60" name="Freeform 7"/>
            <p:cNvSpPr>
              <a:spLocks/>
            </p:cNvSpPr>
            <p:nvPr/>
          </p:nvSpPr>
          <p:spPr bwMode="gray">
            <a:xfrm>
              <a:off x="3099120" y="5338667"/>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61" name="Freeform 7"/>
            <p:cNvSpPr>
              <a:spLocks/>
            </p:cNvSpPr>
            <p:nvPr/>
          </p:nvSpPr>
          <p:spPr bwMode="gray">
            <a:xfrm>
              <a:off x="5445429" y="5338667"/>
              <a:ext cx="359276" cy="572446"/>
            </a:xfrm>
            <a:custGeom>
              <a:avLst/>
              <a:gdLst>
                <a:gd name="T0" fmla="*/ 252 w 254"/>
                <a:gd name="T1" fmla="*/ 202 h 405"/>
                <a:gd name="T2" fmla="*/ 237 w 254"/>
                <a:gd name="T3" fmla="*/ 160 h 405"/>
                <a:gd name="T4" fmla="*/ 97 w 254"/>
                <a:gd name="T5" fmla="*/ 20 h 405"/>
                <a:gd name="T6" fmla="*/ 21 w 254"/>
                <a:gd name="T7" fmla="*/ 21 h 405"/>
                <a:gd name="T8" fmla="*/ 21 w 254"/>
                <a:gd name="T9" fmla="*/ 97 h 405"/>
                <a:gd name="T10" fmla="*/ 127 w 254"/>
                <a:gd name="T11" fmla="*/ 202 h 405"/>
                <a:gd name="T12" fmla="*/ 21 w 254"/>
                <a:gd name="T13" fmla="*/ 308 h 405"/>
                <a:gd name="T14" fmla="*/ 21 w 254"/>
                <a:gd name="T15" fmla="*/ 384 h 405"/>
                <a:gd name="T16" fmla="*/ 97 w 254"/>
                <a:gd name="T17" fmla="*/ 384 h 405"/>
                <a:gd name="T18" fmla="*/ 237 w 254"/>
                <a:gd name="T19" fmla="*/ 244 h 405"/>
                <a:gd name="T20" fmla="*/ 252 w 254"/>
                <a:gd name="T21"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405">
                  <a:moveTo>
                    <a:pt x="252" y="202"/>
                  </a:moveTo>
                  <a:cubicBezTo>
                    <a:pt x="254" y="187"/>
                    <a:pt x="248" y="172"/>
                    <a:pt x="237" y="160"/>
                  </a:cubicBezTo>
                  <a:cubicBezTo>
                    <a:pt x="97" y="20"/>
                    <a:pt x="97" y="20"/>
                    <a:pt x="97" y="20"/>
                  </a:cubicBezTo>
                  <a:cubicBezTo>
                    <a:pt x="76" y="0"/>
                    <a:pt x="42" y="0"/>
                    <a:pt x="21" y="21"/>
                  </a:cubicBezTo>
                  <a:cubicBezTo>
                    <a:pt x="0" y="42"/>
                    <a:pt x="0" y="76"/>
                    <a:pt x="21" y="97"/>
                  </a:cubicBezTo>
                  <a:cubicBezTo>
                    <a:pt x="127" y="202"/>
                    <a:pt x="127" y="202"/>
                    <a:pt x="127" y="202"/>
                  </a:cubicBezTo>
                  <a:cubicBezTo>
                    <a:pt x="21" y="308"/>
                    <a:pt x="21" y="308"/>
                    <a:pt x="21" y="308"/>
                  </a:cubicBezTo>
                  <a:cubicBezTo>
                    <a:pt x="0" y="329"/>
                    <a:pt x="0" y="363"/>
                    <a:pt x="21" y="384"/>
                  </a:cubicBezTo>
                  <a:cubicBezTo>
                    <a:pt x="42" y="405"/>
                    <a:pt x="76" y="405"/>
                    <a:pt x="97" y="384"/>
                  </a:cubicBezTo>
                  <a:cubicBezTo>
                    <a:pt x="237" y="244"/>
                    <a:pt x="237" y="244"/>
                    <a:pt x="237" y="244"/>
                  </a:cubicBezTo>
                  <a:cubicBezTo>
                    <a:pt x="248" y="233"/>
                    <a:pt x="254" y="217"/>
                    <a:pt x="252" y="202"/>
                  </a:cubicBezTo>
                  <a:close/>
                </a:path>
              </a:pathLst>
            </a:custGeom>
            <a:solidFill>
              <a:schemeClr val="tx2"/>
            </a:solidFill>
            <a:ln>
              <a:noFill/>
            </a:ln>
            <a:effectLst>
              <a:outerShdw dist="63500" dir="2700000" algn="tl" rotWithShape="0">
                <a:prstClr val="black">
                  <a:alpha val="14000"/>
                </a:prstClr>
              </a:outerShdw>
            </a:effectLst>
          </p:spPr>
          <p:txBody>
            <a:bodyPr vert="horz" wrap="square" lIns="91440" tIns="45720" rIns="91440" bIns="45720" numCol="1" anchor="t" anchorCtr="0" compatLnSpc="1">
              <a:prstTxWarp prst="textNoShape">
                <a:avLst/>
              </a:prstTxWarp>
            </a:bodyPr>
            <a:lstStyle/>
            <a:p>
              <a:endParaRPr lang="en-US" b="1" dirty="0"/>
            </a:p>
          </p:txBody>
        </p:sp>
        <p:sp>
          <p:nvSpPr>
            <p:cNvPr id="41" name="TextBox 40"/>
            <p:cNvSpPr txBox="1"/>
            <p:nvPr/>
          </p:nvSpPr>
          <p:spPr bwMode="gray">
            <a:xfrm>
              <a:off x="1" y="5204776"/>
              <a:ext cx="3165680" cy="840230"/>
            </a:xfrm>
            <a:prstGeom prst="rect">
              <a:avLst/>
            </a:prstGeom>
            <a:noFill/>
            <a:ln w="12700">
              <a:noFill/>
            </a:ln>
          </p:spPr>
          <p:txBody>
            <a:bodyPr wrap="square" lIns="91440" rIns="91440" rtlCol="0" anchor="ctr">
              <a:spAutoFit/>
            </a:bodyPr>
            <a:lstStyle/>
            <a:p>
              <a:pPr algn="ctr">
                <a:lnSpc>
                  <a:spcPct val="90000"/>
                </a:lnSpc>
              </a:pPr>
              <a:r>
                <a:rPr lang="en-US" b="1" dirty="0" smtClean="0">
                  <a:latin typeface="GE Inspira" pitchFamily="34" charset="0"/>
                </a:rPr>
                <a:t>“</a:t>
              </a:r>
              <a:r>
                <a:rPr lang="ru-RU" b="1" dirty="0">
                  <a:latin typeface="GE Inspira" pitchFamily="34" charset="0"/>
                </a:rPr>
                <a:t>Нужно </a:t>
              </a:r>
              <a:r>
                <a:rPr lang="ru-RU" b="1" dirty="0" smtClean="0">
                  <a:latin typeface="GE Inspira" pitchFamily="34" charset="0"/>
                </a:rPr>
                <a:t>обеспечить более эффективное взаимодействие в команде</a:t>
              </a:r>
              <a:r>
                <a:rPr lang="en-US" b="1" dirty="0" smtClean="0">
                  <a:latin typeface="GE Inspira" pitchFamily="34" charset="0"/>
                </a:rPr>
                <a:t>”</a:t>
              </a:r>
              <a:endParaRPr lang="en-US" b="1" dirty="0">
                <a:latin typeface="GE Inspira" pitchFamily="34" charset="0"/>
              </a:endParaRPr>
            </a:p>
          </p:txBody>
        </p:sp>
      </p:grpSp>
    </p:spTree>
    <p:extLst>
      <p:ext uri="{BB962C8B-B14F-4D97-AF65-F5344CB8AC3E}">
        <p14:creationId xmlns:p14="http://schemas.microsoft.com/office/powerpoint/2010/main" xmlns="" val="1107018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51" y="346683"/>
            <a:ext cx="11055111" cy="1097280"/>
          </a:xfrm>
        </p:spPr>
        <p:txBody>
          <a:bodyPr/>
          <a:lstStyle/>
          <a:p>
            <a:r>
              <a:rPr lang="ru-RU" sz="3600" b="1" dirty="0" smtClean="0"/>
              <a:t>Реализованные ИТ проекты</a:t>
            </a:r>
            <a:r>
              <a:rPr lang="en-US" sz="3600" b="1" dirty="0" smtClean="0"/>
              <a:t> </a:t>
            </a:r>
            <a:r>
              <a:rPr lang="ru-RU" sz="3600" b="1" dirty="0" smtClean="0"/>
              <a:t>в РФ</a:t>
            </a:r>
            <a:endParaRPr lang="ru-RU" sz="3600" b="1" dirty="0"/>
          </a:p>
        </p:txBody>
      </p:sp>
      <p:pic>
        <p:nvPicPr>
          <p:cNvPr id="4" name="Picture 16" descr="C:\Avedyan\Business\Planning\2014\Staff Meeting\Maps\karta-rossii[1].jpg"/>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p:blipFill>
        <p:spPr bwMode="auto">
          <a:xfrm>
            <a:off x="21337" y="933244"/>
            <a:ext cx="12120846" cy="5238913"/>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8170167" y="256437"/>
            <a:ext cx="3658439" cy="6734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eaLnBrk="1" hangingPunct="1">
              <a:lnSpc>
                <a:spcPct val="90000"/>
              </a:lnSpc>
              <a:spcBef>
                <a:spcPct val="25000"/>
              </a:spcBef>
            </a:pPr>
            <a:r>
              <a:rPr lang="ru-RU" sz="3600" dirty="0" smtClean="0">
                <a:solidFill>
                  <a:schemeClr val="bg1"/>
                </a:solidFill>
                <a:latin typeface="+mj-lt"/>
                <a:ea typeface="+mj-ea"/>
                <a:cs typeface="+mj-cs"/>
              </a:rPr>
              <a:t>Более 200 ЛПУ</a:t>
            </a:r>
            <a:endParaRPr lang="ru-RU" sz="3600" dirty="0">
              <a:solidFill>
                <a:schemeClr val="bg1"/>
              </a:solidFill>
              <a:latin typeface="+mj-lt"/>
              <a:ea typeface="+mj-ea"/>
              <a:cs typeface="+mj-cs"/>
            </a:endParaRPr>
          </a:p>
        </p:txBody>
      </p:sp>
      <p:sp>
        <p:nvSpPr>
          <p:cNvPr id="10" name="5-Point Star 9"/>
          <p:cNvSpPr/>
          <p:nvPr/>
        </p:nvSpPr>
        <p:spPr>
          <a:xfrm>
            <a:off x="1453960" y="3492010"/>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1" name="5-Point Star 10"/>
          <p:cNvSpPr/>
          <p:nvPr/>
        </p:nvSpPr>
        <p:spPr>
          <a:xfrm>
            <a:off x="10358900" y="4824864"/>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5-Point Star 11"/>
          <p:cNvSpPr/>
          <p:nvPr/>
        </p:nvSpPr>
        <p:spPr>
          <a:xfrm>
            <a:off x="6937212" y="5386653"/>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3" name="5-Point Star 12"/>
          <p:cNvSpPr/>
          <p:nvPr/>
        </p:nvSpPr>
        <p:spPr>
          <a:xfrm>
            <a:off x="1969407" y="4158437"/>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4" name="5-Point Star 13"/>
          <p:cNvSpPr/>
          <p:nvPr/>
        </p:nvSpPr>
        <p:spPr>
          <a:xfrm>
            <a:off x="1433464" y="2903074"/>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5" name="5-Point Star 14"/>
          <p:cNvSpPr/>
          <p:nvPr/>
        </p:nvSpPr>
        <p:spPr>
          <a:xfrm>
            <a:off x="4978949" y="5050699"/>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6" name="5-Point Star 15"/>
          <p:cNvSpPr/>
          <p:nvPr/>
        </p:nvSpPr>
        <p:spPr>
          <a:xfrm>
            <a:off x="485252" y="4787226"/>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9" name="5-Point Star 18"/>
          <p:cNvSpPr/>
          <p:nvPr/>
        </p:nvSpPr>
        <p:spPr>
          <a:xfrm>
            <a:off x="2938233" y="4167292"/>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0" name="5-Point Star 19"/>
          <p:cNvSpPr/>
          <p:nvPr/>
        </p:nvSpPr>
        <p:spPr>
          <a:xfrm>
            <a:off x="3093059" y="4461761"/>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1" name="5-Point Star 20"/>
          <p:cNvSpPr/>
          <p:nvPr/>
        </p:nvSpPr>
        <p:spPr>
          <a:xfrm>
            <a:off x="2825428" y="4824864"/>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2" name="5-Point Star 21"/>
          <p:cNvSpPr/>
          <p:nvPr/>
        </p:nvSpPr>
        <p:spPr>
          <a:xfrm>
            <a:off x="1175798" y="4167292"/>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3" name="5-Point Star 22"/>
          <p:cNvSpPr/>
          <p:nvPr/>
        </p:nvSpPr>
        <p:spPr>
          <a:xfrm>
            <a:off x="938629" y="3654742"/>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4" name="5-Point Star 23"/>
          <p:cNvSpPr/>
          <p:nvPr/>
        </p:nvSpPr>
        <p:spPr>
          <a:xfrm>
            <a:off x="1691129" y="3841827"/>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5" name="5-Point Star 24"/>
          <p:cNvSpPr/>
          <p:nvPr/>
        </p:nvSpPr>
        <p:spPr>
          <a:xfrm>
            <a:off x="2227072" y="3128669"/>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5-Point Star 25"/>
          <p:cNvSpPr/>
          <p:nvPr/>
        </p:nvSpPr>
        <p:spPr>
          <a:xfrm>
            <a:off x="4303580" y="4004559"/>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7" name="5-Point Star 26"/>
          <p:cNvSpPr/>
          <p:nvPr/>
        </p:nvSpPr>
        <p:spPr>
          <a:xfrm>
            <a:off x="10358900" y="5530037"/>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8" name="5-Point Star 27"/>
          <p:cNvSpPr/>
          <p:nvPr/>
        </p:nvSpPr>
        <p:spPr>
          <a:xfrm>
            <a:off x="4146545" y="4887966"/>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0" name="5-Point Star 29"/>
          <p:cNvSpPr/>
          <p:nvPr/>
        </p:nvSpPr>
        <p:spPr>
          <a:xfrm>
            <a:off x="4303580" y="3516362"/>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1" name="5-Point Star 30"/>
          <p:cNvSpPr/>
          <p:nvPr/>
        </p:nvSpPr>
        <p:spPr>
          <a:xfrm>
            <a:off x="6085963" y="4885790"/>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2" name="5-Point Star 31"/>
          <p:cNvSpPr/>
          <p:nvPr/>
        </p:nvSpPr>
        <p:spPr>
          <a:xfrm>
            <a:off x="2243821" y="3832972"/>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3" name="5-Point Star 32"/>
          <p:cNvSpPr/>
          <p:nvPr/>
        </p:nvSpPr>
        <p:spPr>
          <a:xfrm>
            <a:off x="1454076" y="4468828"/>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4" name="5-Point Star 33"/>
          <p:cNvSpPr/>
          <p:nvPr/>
        </p:nvSpPr>
        <p:spPr>
          <a:xfrm>
            <a:off x="742917" y="5050699"/>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6" name="5-Point Star 35"/>
          <p:cNvSpPr/>
          <p:nvPr/>
        </p:nvSpPr>
        <p:spPr>
          <a:xfrm>
            <a:off x="1986155" y="3519895"/>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7" name="5-Point Star 36"/>
          <p:cNvSpPr/>
          <p:nvPr/>
        </p:nvSpPr>
        <p:spPr>
          <a:xfrm>
            <a:off x="3561843" y="4787224"/>
            <a:ext cx="515331" cy="500863"/>
          </a:xfrm>
          <a:prstGeom prst="star5">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8" name="Rounded Rectangle 37"/>
          <p:cNvSpPr/>
          <p:nvPr/>
        </p:nvSpPr>
        <p:spPr>
          <a:xfrm>
            <a:off x="403637" y="1189372"/>
            <a:ext cx="9263994" cy="1166371"/>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eaLnBrk="1" hangingPunct="1">
              <a:lnSpc>
                <a:spcPct val="90000"/>
              </a:lnSpc>
              <a:spcBef>
                <a:spcPct val="25000"/>
              </a:spcBef>
            </a:pPr>
            <a:r>
              <a:rPr lang="ru-RU" sz="2400" dirty="0" smtClean="0">
                <a:solidFill>
                  <a:schemeClr val="bg1"/>
                </a:solidFill>
                <a:latin typeface="+mj-lt"/>
                <a:ea typeface="+mj-ea"/>
                <a:cs typeface="+mj-cs"/>
              </a:rPr>
              <a:t>Терапевтические, хирургические и </a:t>
            </a:r>
            <a:r>
              <a:rPr lang="ru-RU" sz="2400" dirty="0">
                <a:solidFill>
                  <a:schemeClr val="bg1"/>
                </a:solidFill>
                <a:latin typeface="+mj-lt"/>
                <a:ea typeface="+mj-ea"/>
                <a:cs typeface="+mj-cs"/>
              </a:rPr>
              <a:t>травматологические </a:t>
            </a:r>
            <a:r>
              <a:rPr lang="ru-RU" sz="2400" dirty="0" smtClean="0">
                <a:solidFill>
                  <a:schemeClr val="bg1"/>
                </a:solidFill>
                <a:latin typeface="+mj-lt"/>
                <a:ea typeface="+mj-ea"/>
                <a:cs typeface="+mj-cs"/>
              </a:rPr>
              <a:t>учреждения, НИИ, ПЭТ-центры, отделения </a:t>
            </a:r>
            <a:r>
              <a:rPr lang="ru-RU" sz="2400" dirty="0">
                <a:solidFill>
                  <a:schemeClr val="bg1"/>
                </a:solidFill>
                <a:latin typeface="+mj-lt"/>
                <a:ea typeface="+mj-ea"/>
                <a:cs typeface="+mj-cs"/>
              </a:rPr>
              <a:t>скорой </a:t>
            </a:r>
            <a:r>
              <a:rPr lang="ru-RU" sz="2400" dirty="0" smtClean="0">
                <a:solidFill>
                  <a:schemeClr val="bg1"/>
                </a:solidFill>
                <a:latin typeface="+mj-lt"/>
                <a:ea typeface="+mj-ea"/>
                <a:cs typeface="+mj-cs"/>
              </a:rPr>
              <a:t>помощи</a:t>
            </a:r>
            <a:r>
              <a:rPr lang="ru-RU" sz="2400" dirty="0">
                <a:solidFill>
                  <a:schemeClr val="bg1"/>
                </a:solidFill>
                <a:latin typeface="+mj-lt"/>
                <a:ea typeface="+mj-ea"/>
                <a:cs typeface="+mj-cs"/>
              </a:rPr>
              <a:t>, </a:t>
            </a:r>
            <a:r>
              <a:rPr lang="ru-RU" sz="2400" dirty="0" smtClean="0">
                <a:solidFill>
                  <a:schemeClr val="bg1"/>
                </a:solidFill>
                <a:latin typeface="+mj-lt"/>
                <a:ea typeface="+mj-ea"/>
                <a:cs typeface="+mj-cs"/>
              </a:rPr>
              <a:t>перинатальные центры, реабилитационные центры и др.</a:t>
            </a:r>
            <a:endParaRPr lang="ru-RU" sz="2400" dirty="0">
              <a:solidFill>
                <a:schemeClr val="bg1"/>
              </a:solidFill>
              <a:latin typeface="+mj-lt"/>
              <a:ea typeface="+mj-ea"/>
              <a:cs typeface="+mj-cs"/>
            </a:endParaRPr>
          </a:p>
        </p:txBody>
      </p:sp>
      <p:sp>
        <p:nvSpPr>
          <p:cNvPr id="39" name="Rounded Rectangle 38"/>
          <p:cNvSpPr/>
          <p:nvPr/>
        </p:nvSpPr>
        <p:spPr>
          <a:xfrm>
            <a:off x="4511729" y="2700542"/>
            <a:ext cx="7316879" cy="70445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eaLnBrk="1" hangingPunct="1">
              <a:lnSpc>
                <a:spcPct val="90000"/>
              </a:lnSpc>
              <a:spcBef>
                <a:spcPct val="25000"/>
              </a:spcBef>
            </a:pPr>
            <a:r>
              <a:rPr lang="ru-RU" sz="3600" dirty="0" smtClean="0">
                <a:solidFill>
                  <a:schemeClr val="bg1"/>
                </a:solidFill>
                <a:latin typeface="+mj-lt"/>
                <a:ea typeface="+mj-ea"/>
                <a:cs typeface="+mj-cs"/>
              </a:rPr>
              <a:t>Региональные проекты</a:t>
            </a:r>
            <a:endParaRPr lang="ru-RU" sz="3600" dirty="0">
              <a:solidFill>
                <a:schemeClr val="bg1"/>
              </a:solidFill>
              <a:latin typeface="+mj-lt"/>
              <a:ea typeface="+mj-ea"/>
              <a:cs typeface="+mj-cs"/>
            </a:endParaRPr>
          </a:p>
        </p:txBody>
      </p:sp>
      <p:sp>
        <p:nvSpPr>
          <p:cNvPr id="41" name="Rounded Rectangle 40"/>
          <p:cNvSpPr/>
          <p:nvPr/>
        </p:nvSpPr>
        <p:spPr>
          <a:xfrm>
            <a:off x="6354773" y="3668495"/>
            <a:ext cx="4858854" cy="68655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eaLnBrk="1" hangingPunct="1">
              <a:lnSpc>
                <a:spcPct val="90000"/>
              </a:lnSpc>
              <a:spcBef>
                <a:spcPct val="25000"/>
              </a:spcBef>
            </a:pPr>
            <a:r>
              <a:rPr lang="ru-RU" sz="3600" dirty="0" smtClean="0">
                <a:solidFill>
                  <a:schemeClr val="bg1"/>
                </a:solidFill>
                <a:latin typeface="+mj-lt"/>
                <a:ea typeface="+mj-ea"/>
                <a:cs typeface="+mj-cs"/>
              </a:rPr>
              <a:t>Телемедицина</a:t>
            </a:r>
            <a:endParaRPr lang="ru-RU" sz="3600" dirty="0">
              <a:solidFill>
                <a:schemeClr val="bg1"/>
              </a:solidFill>
              <a:latin typeface="+mj-lt"/>
              <a:ea typeface="+mj-ea"/>
              <a:cs typeface="+mj-cs"/>
            </a:endParaRPr>
          </a:p>
        </p:txBody>
      </p:sp>
      <p:sp>
        <p:nvSpPr>
          <p:cNvPr id="43" name="Rounded Rectangle 42"/>
          <p:cNvSpPr/>
          <p:nvPr/>
        </p:nvSpPr>
        <p:spPr>
          <a:xfrm>
            <a:off x="1948794" y="6031964"/>
            <a:ext cx="7883744" cy="68655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eaLnBrk="1" hangingPunct="1">
              <a:lnSpc>
                <a:spcPct val="90000"/>
              </a:lnSpc>
              <a:spcBef>
                <a:spcPct val="25000"/>
              </a:spcBef>
            </a:pPr>
            <a:r>
              <a:rPr lang="ru-RU" sz="3600" dirty="0" smtClean="0">
                <a:solidFill>
                  <a:schemeClr val="bg1"/>
                </a:solidFill>
                <a:latin typeface="+mj-lt"/>
                <a:ea typeface="+mj-ea"/>
                <a:cs typeface="+mj-cs"/>
              </a:rPr>
              <a:t>Комплексное оснащение</a:t>
            </a:r>
            <a:endParaRPr lang="ru-RU" sz="3600" dirty="0">
              <a:solidFill>
                <a:schemeClr val="bg1"/>
              </a:solidFill>
              <a:latin typeface="+mj-lt"/>
              <a:ea typeface="+mj-ea"/>
              <a:cs typeface="+mj-cs"/>
            </a:endParaRPr>
          </a:p>
        </p:txBody>
      </p:sp>
    </p:spTree>
    <p:extLst>
      <p:ext uri="{BB962C8B-B14F-4D97-AF65-F5344CB8AC3E}">
        <p14:creationId xmlns:p14="http://schemas.microsoft.com/office/powerpoint/2010/main" xmlns="" val="432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50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50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5000"/>
                            </p:stCondLst>
                            <p:childTnLst>
                              <p:par>
                                <p:cTn id="36" presetID="1" presetClass="entr" presetSubtype="0" fill="hold" grpId="0" nodeType="afterEffect">
                                  <p:stCondLst>
                                    <p:cond delay="50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5500"/>
                            </p:stCondLst>
                            <p:childTnLst>
                              <p:par>
                                <p:cTn id="39" presetID="1" presetClass="entr" presetSubtype="0" fill="hold" grpId="0" nodeType="afterEffect">
                                  <p:stCondLst>
                                    <p:cond delay="50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6000"/>
                            </p:stCondLst>
                            <p:childTnLst>
                              <p:par>
                                <p:cTn id="42" presetID="1" presetClass="entr" presetSubtype="0" fill="hold" grpId="0" nodeType="afterEffect">
                                  <p:stCondLst>
                                    <p:cond delay="50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500"/>
                                  </p:stCondLst>
                                  <p:childTnLst>
                                    <p:set>
                                      <p:cBhvr>
                                        <p:cTn id="46" dur="1" fill="hold">
                                          <p:stCondLst>
                                            <p:cond delay="0"/>
                                          </p:stCondLst>
                                        </p:cTn>
                                        <p:tgtEl>
                                          <p:spTgt spid="24"/>
                                        </p:tgtEl>
                                        <p:attrNameLst>
                                          <p:attrName>style.visibility</p:attrName>
                                        </p:attrNameLst>
                                      </p:cBhvr>
                                      <p:to>
                                        <p:strVal val="visible"/>
                                      </p:to>
                                    </p:set>
                                  </p:childTnLst>
                                </p:cTn>
                              </p:par>
                            </p:childTnLst>
                          </p:cTn>
                        </p:par>
                        <p:par>
                          <p:cTn id="47" fill="hold">
                            <p:stCondLst>
                              <p:cond delay="7000"/>
                            </p:stCondLst>
                            <p:childTnLst>
                              <p:par>
                                <p:cTn id="48" presetID="1" presetClass="entr" presetSubtype="0" fill="hold" grpId="0" nodeType="afterEffect">
                                  <p:stCondLst>
                                    <p:cond delay="500"/>
                                  </p:stCondLst>
                                  <p:childTnLst>
                                    <p:set>
                                      <p:cBhvr>
                                        <p:cTn id="49" dur="1" fill="hold">
                                          <p:stCondLst>
                                            <p:cond delay="0"/>
                                          </p:stCondLst>
                                        </p:cTn>
                                        <p:tgtEl>
                                          <p:spTgt spid="25"/>
                                        </p:tgtEl>
                                        <p:attrNameLst>
                                          <p:attrName>style.visibility</p:attrName>
                                        </p:attrNameLst>
                                      </p:cBhvr>
                                      <p:to>
                                        <p:strVal val="visible"/>
                                      </p:to>
                                    </p:set>
                                  </p:childTnLst>
                                </p:cTn>
                              </p:par>
                            </p:childTnLst>
                          </p:cTn>
                        </p:par>
                        <p:par>
                          <p:cTn id="50" fill="hold">
                            <p:stCondLst>
                              <p:cond delay="7500"/>
                            </p:stCondLst>
                            <p:childTnLst>
                              <p:par>
                                <p:cTn id="51" presetID="1"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8000"/>
                            </p:stCondLst>
                            <p:childTnLst>
                              <p:par>
                                <p:cTn id="54" presetID="1" presetClass="entr" presetSubtype="0" fill="hold" grpId="0" nodeType="afterEffect">
                                  <p:stCondLst>
                                    <p:cond delay="500"/>
                                  </p:stCondLst>
                                  <p:childTnLst>
                                    <p:set>
                                      <p:cBhvr>
                                        <p:cTn id="55" dur="1" fill="hold">
                                          <p:stCondLst>
                                            <p:cond delay="0"/>
                                          </p:stCondLst>
                                        </p:cTn>
                                        <p:tgtEl>
                                          <p:spTgt spid="27"/>
                                        </p:tgtEl>
                                        <p:attrNameLst>
                                          <p:attrName>style.visibility</p:attrName>
                                        </p:attrNameLst>
                                      </p:cBhvr>
                                      <p:to>
                                        <p:strVal val="visible"/>
                                      </p:to>
                                    </p:set>
                                  </p:childTnLst>
                                </p:cTn>
                              </p:par>
                            </p:childTnLst>
                          </p:cTn>
                        </p:par>
                        <p:par>
                          <p:cTn id="56" fill="hold">
                            <p:stCondLst>
                              <p:cond delay="8500"/>
                            </p:stCondLst>
                            <p:childTnLst>
                              <p:par>
                                <p:cTn id="57" presetID="1" presetClass="entr" presetSubtype="0" fill="hold" grpId="0" nodeType="afterEffect">
                                  <p:stCondLst>
                                    <p:cond delay="50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9000"/>
                            </p:stCondLst>
                            <p:childTnLst>
                              <p:par>
                                <p:cTn id="60" presetID="1" presetClass="entr" presetSubtype="0" fill="hold" grpId="0" nodeType="afterEffect">
                                  <p:stCondLst>
                                    <p:cond delay="500"/>
                                  </p:stCondLst>
                                  <p:childTnLst>
                                    <p:set>
                                      <p:cBhvr>
                                        <p:cTn id="61" dur="1" fill="hold">
                                          <p:stCondLst>
                                            <p:cond delay="0"/>
                                          </p:stCondLst>
                                        </p:cTn>
                                        <p:tgtEl>
                                          <p:spTgt spid="30"/>
                                        </p:tgtEl>
                                        <p:attrNameLst>
                                          <p:attrName>style.visibility</p:attrName>
                                        </p:attrNameLst>
                                      </p:cBhvr>
                                      <p:to>
                                        <p:strVal val="visible"/>
                                      </p:to>
                                    </p:set>
                                  </p:childTnLst>
                                </p:cTn>
                              </p:par>
                            </p:childTnLst>
                          </p:cTn>
                        </p:par>
                        <p:par>
                          <p:cTn id="62" fill="hold">
                            <p:stCondLst>
                              <p:cond delay="9500"/>
                            </p:stCondLst>
                            <p:childTnLst>
                              <p:par>
                                <p:cTn id="63" presetID="1" presetClass="entr" presetSubtype="0" fill="hold" grpId="0" nodeType="afterEffect">
                                  <p:stCondLst>
                                    <p:cond delay="500"/>
                                  </p:stCondLst>
                                  <p:childTnLst>
                                    <p:set>
                                      <p:cBhvr>
                                        <p:cTn id="64" dur="1" fill="hold">
                                          <p:stCondLst>
                                            <p:cond delay="0"/>
                                          </p:stCondLst>
                                        </p:cTn>
                                        <p:tgtEl>
                                          <p:spTgt spid="31"/>
                                        </p:tgtEl>
                                        <p:attrNameLst>
                                          <p:attrName>style.visibility</p:attrName>
                                        </p:attrNameLst>
                                      </p:cBhvr>
                                      <p:to>
                                        <p:strVal val="visible"/>
                                      </p:to>
                                    </p:set>
                                  </p:childTnLst>
                                </p:cTn>
                              </p:par>
                            </p:childTnLst>
                          </p:cTn>
                        </p:par>
                        <p:par>
                          <p:cTn id="65" fill="hold">
                            <p:stCondLst>
                              <p:cond delay="10000"/>
                            </p:stCondLst>
                            <p:childTnLst>
                              <p:par>
                                <p:cTn id="66" presetID="1" presetClass="entr" presetSubtype="0" fill="hold" grpId="0" nodeType="afterEffect">
                                  <p:stCondLst>
                                    <p:cond delay="500"/>
                                  </p:stCondLst>
                                  <p:childTnLst>
                                    <p:set>
                                      <p:cBhvr>
                                        <p:cTn id="67" dur="1" fill="hold">
                                          <p:stCondLst>
                                            <p:cond delay="0"/>
                                          </p:stCondLst>
                                        </p:cTn>
                                        <p:tgtEl>
                                          <p:spTgt spid="32"/>
                                        </p:tgtEl>
                                        <p:attrNameLst>
                                          <p:attrName>style.visibility</p:attrName>
                                        </p:attrNameLst>
                                      </p:cBhvr>
                                      <p:to>
                                        <p:strVal val="visible"/>
                                      </p:to>
                                    </p:set>
                                  </p:childTnLst>
                                </p:cTn>
                              </p:par>
                            </p:childTnLst>
                          </p:cTn>
                        </p:par>
                        <p:par>
                          <p:cTn id="68" fill="hold">
                            <p:stCondLst>
                              <p:cond delay="10500"/>
                            </p:stCondLst>
                            <p:childTnLst>
                              <p:par>
                                <p:cTn id="69" presetID="1" presetClass="entr" presetSubtype="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childTnLst>
                                </p:cTn>
                              </p:par>
                            </p:childTnLst>
                          </p:cTn>
                        </p:par>
                        <p:par>
                          <p:cTn id="71" fill="hold">
                            <p:stCondLst>
                              <p:cond delay="11000"/>
                            </p:stCondLst>
                            <p:childTnLst>
                              <p:par>
                                <p:cTn id="72" presetID="1" presetClass="entr" presetSubtype="0" fill="hold" grpId="0" nodeType="afterEffect">
                                  <p:stCondLst>
                                    <p:cond delay="500"/>
                                  </p:stCondLst>
                                  <p:childTnLst>
                                    <p:set>
                                      <p:cBhvr>
                                        <p:cTn id="73" dur="1" fill="hold">
                                          <p:stCondLst>
                                            <p:cond delay="0"/>
                                          </p:stCondLst>
                                        </p:cTn>
                                        <p:tgtEl>
                                          <p:spTgt spid="34"/>
                                        </p:tgtEl>
                                        <p:attrNameLst>
                                          <p:attrName>style.visibility</p:attrName>
                                        </p:attrNameLst>
                                      </p:cBhvr>
                                      <p:to>
                                        <p:strVal val="visible"/>
                                      </p:to>
                                    </p:set>
                                  </p:childTnLst>
                                </p:cTn>
                              </p:par>
                            </p:childTnLst>
                          </p:cTn>
                        </p:par>
                        <p:par>
                          <p:cTn id="74" fill="hold">
                            <p:stCondLst>
                              <p:cond delay="11500"/>
                            </p:stCondLst>
                            <p:childTnLst>
                              <p:par>
                                <p:cTn id="75" presetID="1" presetClass="entr" presetSubtype="0" fill="hold" grpId="0" nodeType="afterEffect">
                                  <p:stCondLst>
                                    <p:cond delay="500"/>
                                  </p:stCondLst>
                                  <p:childTnLst>
                                    <p:set>
                                      <p:cBhvr>
                                        <p:cTn id="76" dur="1" fill="hold">
                                          <p:stCondLst>
                                            <p:cond delay="0"/>
                                          </p:stCondLst>
                                        </p:cTn>
                                        <p:tgtEl>
                                          <p:spTgt spid="36"/>
                                        </p:tgtEl>
                                        <p:attrNameLst>
                                          <p:attrName>style.visibility</p:attrName>
                                        </p:attrNameLst>
                                      </p:cBhvr>
                                      <p:to>
                                        <p:strVal val="visible"/>
                                      </p:to>
                                    </p:set>
                                  </p:childTnLst>
                                </p:cTn>
                              </p:par>
                            </p:childTnLst>
                          </p:cTn>
                        </p:par>
                        <p:par>
                          <p:cTn id="77" fill="hold">
                            <p:stCondLst>
                              <p:cond delay="12000"/>
                            </p:stCondLst>
                            <p:childTnLst>
                              <p:par>
                                <p:cTn id="78" presetID="1" presetClass="entr" presetSubtype="0" fill="hold" grpId="0" nodeType="afterEffect">
                                  <p:stCondLst>
                                    <p:cond delay="500"/>
                                  </p:stCondLst>
                                  <p:childTnLst>
                                    <p:set>
                                      <p:cBhvr>
                                        <p:cTn id="79" dur="1" fill="hold">
                                          <p:stCondLst>
                                            <p:cond delay="0"/>
                                          </p:stCondLst>
                                        </p:cTn>
                                        <p:tgtEl>
                                          <p:spTgt spid="37"/>
                                        </p:tgtEl>
                                        <p:attrNameLst>
                                          <p:attrName>style.visibility</p:attrName>
                                        </p:attrNameLst>
                                      </p:cBhvr>
                                      <p:to>
                                        <p:strVal val="visible"/>
                                      </p:to>
                                    </p:set>
                                  </p:childTnLst>
                                </p:cTn>
                              </p:par>
                            </p:childTnLst>
                          </p:cTn>
                        </p:par>
                        <p:par>
                          <p:cTn id="80" fill="hold">
                            <p:stCondLst>
                              <p:cond delay="12500"/>
                            </p:stCondLst>
                            <p:childTnLst>
                              <p:par>
                                <p:cTn id="81" presetID="53" presetClass="entr" presetSubtype="16" fill="hold" grpId="0" nodeType="afterEffect">
                                  <p:stCondLst>
                                    <p:cond delay="50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13500"/>
                            </p:stCondLst>
                            <p:childTnLst>
                              <p:par>
                                <p:cTn id="87" presetID="53" presetClass="entr" presetSubtype="16" fill="hold" grpId="0" nodeType="afterEffect">
                                  <p:stCondLst>
                                    <p:cond delay="50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childTnLst>
                          </p:cTn>
                        </p:par>
                        <p:par>
                          <p:cTn id="92" fill="hold">
                            <p:stCondLst>
                              <p:cond delay="14500"/>
                            </p:stCondLst>
                            <p:childTnLst>
                              <p:par>
                                <p:cTn id="93" presetID="53" presetClass="entr" presetSubtype="16" fill="hold" grpId="0" nodeType="afterEffect">
                                  <p:stCondLst>
                                    <p:cond delay="50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animEffect transition="in" filter="fade">
                                      <p:cBhvr>
                                        <p:cTn id="97" dur="500"/>
                                        <p:tgtEl>
                                          <p:spTgt spid="41"/>
                                        </p:tgtEl>
                                      </p:cBhvr>
                                    </p:animEffect>
                                  </p:childTnLst>
                                </p:cTn>
                              </p:par>
                            </p:childTnLst>
                          </p:cTn>
                        </p:par>
                        <p:par>
                          <p:cTn id="98" fill="hold">
                            <p:stCondLst>
                              <p:cond delay="15500"/>
                            </p:stCondLst>
                            <p:childTnLst>
                              <p:par>
                                <p:cTn id="99" presetID="53" presetClass="entr" presetSubtype="16" fill="hold" grpId="0" nodeType="afterEffect">
                                  <p:stCondLst>
                                    <p:cond delay="50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6" grpId="0" animBg="1"/>
      <p:bldP spid="37" grpId="0" animBg="1"/>
      <p:bldP spid="39" grpId="0" animBg="1"/>
      <p:bldP spid="41"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Service Wheel"/>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040388" y="245662"/>
            <a:ext cx="3848490" cy="42444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ru-RU" sz="3600" b="1" dirty="0" smtClean="0"/>
              <a:t>Услуги GE Healthcare </a:t>
            </a:r>
            <a:r>
              <a:rPr lang="en-US" sz="3600" b="1" dirty="0" smtClean="0"/>
              <a:t>IT</a:t>
            </a:r>
            <a:endParaRPr lang="ru-RU" sz="3600" b="1" dirty="0"/>
          </a:p>
        </p:txBody>
      </p:sp>
      <p:sp>
        <p:nvSpPr>
          <p:cNvPr id="7" name="Content Placeholder 2"/>
          <p:cNvSpPr txBox="1">
            <a:spLocks/>
          </p:cNvSpPr>
          <p:nvPr/>
        </p:nvSpPr>
        <p:spPr>
          <a:xfrm>
            <a:off x="730240" y="1132765"/>
            <a:ext cx="6898860" cy="5201779"/>
          </a:xfrm>
          <a:prstGeom prst="rect">
            <a:avLst/>
          </a:prstGeom>
        </p:spPr>
        <p:txBody>
          <a:bodyPr>
            <a:norm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7312" indent="-337312">
              <a:buFont typeface="Arial" panose="020B0604020202020204" pitchFamily="34" charset="0"/>
              <a:buChar char="•"/>
            </a:pPr>
            <a:r>
              <a:rPr lang="ru-RU" sz="2800" dirty="0" smtClean="0"/>
              <a:t>Доставка, установка, настройка </a:t>
            </a:r>
            <a:br>
              <a:rPr lang="ru-RU" sz="2800" dirty="0" smtClean="0"/>
            </a:br>
            <a:r>
              <a:rPr lang="ru-RU" sz="2800" dirty="0" smtClean="0"/>
              <a:t>и ввод в эксплуатацию ИТ </a:t>
            </a:r>
            <a:r>
              <a:rPr lang="ru-RU" sz="2800" dirty="0"/>
              <a:t>решения </a:t>
            </a:r>
            <a:endParaRPr lang="ru-RU" sz="2800" dirty="0" smtClean="0"/>
          </a:p>
          <a:p>
            <a:pPr marL="337312" indent="-337312">
              <a:buFont typeface="Arial" panose="020B0604020202020204" pitchFamily="34" charset="0"/>
              <a:buChar char="•"/>
            </a:pPr>
            <a:r>
              <a:rPr lang="ru-RU" sz="2800" dirty="0" smtClean="0"/>
              <a:t>Интеграция </a:t>
            </a:r>
            <a:r>
              <a:rPr lang="ru-RU" sz="2800" dirty="0"/>
              <a:t>ИТ решения </a:t>
            </a:r>
            <a:r>
              <a:rPr lang="ru-RU" sz="2800" dirty="0" smtClean="0"/>
              <a:t/>
            </a:r>
            <a:br>
              <a:rPr lang="ru-RU" sz="2800" dirty="0" smtClean="0"/>
            </a:br>
            <a:r>
              <a:rPr lang="ru-RU" sz="2800" dirty="0" smtClean="0"/>
              <a:t>с </a:t>
            </a:r>
            <a:r>
              <a:rPr lang="ru-RU" sz="2800" dirty="0"/>
              <a:t>оборудованием и информационными системами заказчика</a:t>
            </a:r>
            <a:endParaRPr lang="ru-RU" sz="2800" dirty="0" smtClean="0"/>
          </a:p>
          <a:p>
            <a:pPr marL="337312" indent="-337312">
              <a:buFont typeface="Arial" panose="020B0604020202020204" pitchFamily="34" charset="0"/>
              <a:buChar char="•"/>
            </a:pPr>
            <a:r>
              <a:rPr lang="ru-RU" sz="2800" dirty="0" smtClean="0"/>
              <a:t>Обучение и технические консультации </a:t>
            </a:r>
            <a:r>
              <a:rPr lang="ru-RU" sz="2800" dirty="0"/>
              <a:t>специалистов </a:t>
            </a:r>
            <a:r>
              <a:rPr lang="ru-RU" sz="2800" dirty="0" smtClean="0"/>
              <a:t>заказчика</a:t>
            </a:r>
          </a:p>
          <a:p>
            <a:pPr marL="337312" indent="-337312">
              <a:buFont typeface="Arial" panose="020B0604020202020204" pitchFamily="34" charset="0"/>
              <a:buChar char="•"/>
            </a:pPr>
            <a:r>
              <a:rPr lang="ru-RU" sz="2800" dirty="0" smtClean="0"/>
              <a:t>Гарантийное и послегарантийное техническое обслуживание ИТ решения в </a:t>
            </a:r>
            <a:r>
              <a:rPr lang="ru-RU" sz="2800" dirty="0"/>
              <a:t>соответствии с действующей сервисной политикой GE </a:t>
            </a:r>
            <a:r>
              <a:rPr lang="ru-RU" sz="2800" dirty="0" smtClean="0"/>
              <a:t>Healthcare</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8070572" y="4580807"/>
            <a:ext cx="3788121" cy="943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8084220" y="5580028"/>
            <a:ext cx="3788121" cy="943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9659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07836" y="5415181"/>
            <a:ext cx="8822486" cy="476300"/>
          </a:xfrm>
        </p:spPr>
        <p:txBody>
          <a:bodyPr/>
          <a:lstStyle/>
          <a:p>
            <a:pPr algn="ctr"/>
            <a:r>
              <a:rPr lang="en-US" sz="2400" dirty="0">
                <a:hlinkClick r:id="rId2"/>
              </a:rPr>
              <a:t>http://www.gehealthcare.ru</a:t>
            </a:r>
            <a:r>
              <a:rPr lang="en-US" sz="2400" dirty="0" smtClean="0">
                <a:hlinkClick r:id="rId2"/>
              </a:rPr>
              <a:t>/</a:t>
            </a:r>
            <a:r>
              <a:rPr lang="ru-RU" sz="2400" dirty="0" smtClean="0"/>
              <a:t> </a:t>
            </a:r>
            <a:endParaRPr lang="ru-RU" sz="2400" dirty="0"/>
          </a:p>
        </p:txBody>
      </p:sp>
      <p:sp>
        <p:nvSpPr>
          <p:cNvPr id="3" name="Title 2"/>
          <p:cNvSpPr>
            <a:spLocks noGrp="1"/>
          </p:cNvSpPr>
          <p:nvPr>
            <p:ph type="title"/>
          </p:nvPr>
        </p:nvSpPr>
        <p:spPr>
          <a:xfrm>
            <a:off x="783304" y="4476480"/>
            <a:ext cx="10368483" cy="782888"/>
          </a:xfrm>
        </p:spPr>
        <p:txBody>
          <a:bodyPr/>
          <a:lstStyle/>
          <a:p>
            <a:pPr algn="ctr"/>
            <a:r>
              <a:rPr lang="ru-RU" sz="4000" b="1" dirty="0"/>
              <a:t>GE Healthcare Россия и СНГ</a:t>
            </a:r>
          </a:p>
        </p:txBody>
      </p:sp>
    </p:spTree>
    <p:extLst>
      <p:ext uri="{BB962C8B-B14F-4D97-AF65-F5344CB8AC3E}">
        <p14:creationId xmlns:p14="http://schemas.microsoft.com/office/powerpoint/2010/main" xmlns="" val="3515501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sz="4000" b="1" dirty="0" smtClean="0"/>
              <a:t>Термины и определения</a:t>
            </a:r>
            <a:endParaRPr lang="ru-RU" sz="4000" b="1" dirty="0"/>
          </a:p>
        </p:txBody>
      </p:sp>
      <p:graphicFrame>
        <p:nvGraphicFramePr>
          <p:cNvPr id="7" name="Table 6"/>
          <p:cNvGraphicFramePr>
            <a:graphicFrameLocks noGrp="1"/>
          </p:cNvGraphicFramePr>
          <p:nvPr>
            <p:extLst>
              <p:ext uri="{D42A27DB-BD31-4B8C-83A1-F6EECF244321}">
                <p14:modId xmlns:p14="http://schemas.microsoft.com/office/powerpoint/2010/main" xmlns="" val="3505821425"/>
              </p:ext>
            </p:extLst>
          </p:nvPr>
        </p:nvGraphicFramePr>
        <p:xfrm>
          <a:off x="1050878" y="1160056"/>
          <a:ext cx="10795380" cy="4937760"/>
        </p:xfrm>
        <a:graphic>
          <a:graphicData uri="http://schemas.openxmlformats.org/drawingml/2006/table">
            <a:tbl>
              <a:tblPr firstRow="1" firstCol="1" bandRow="1">
                <a:tableStyleId>{5940675A-B579-460E-94D1-54222C63F5DA}</a:tableStyleId>
              </a:tblPr>
              <a:tblGrid>
                <a:gridCol w="1119116"/>
                <a:gridCol w="2998311"/>
                <a:gridCol w="6677953"/>
              </a:tblGrid>
              <a:tr h="197141">
                <a:tc>
                  <a:txBody>
                    <a:bodyPr/>
                    <a:lstStyle/>
                    <a:p>
                      <a:pPr>
                        <a:spcAft>
                          <a:spcPts val="0"/>
                        </a:spcAft>
                      </a:pPr>
                      <a:r>
                        <a:rPr lang="ru-RU" sz="2000" b="1" dirty="0">
                          <a:solidFill>
                            <a:schemeClr val="bg1"/>
                          </a:solidFill>
                          <a:effectLst/>
                        </a:rPr>
                        <a:t>Термин</a:t>
                      </a:r>
                      <a:endParaRPr lang="ru-RU" sz="2000" b="1" dirty="0">
                        <a:solidFill>
                          <a:schemeClr val="bg1"/>
                        </a:solidFill>
                        <a:effectLst/>
                        <a:latin typeface="Calibri"/>
                        <a:ea typeface="Calibri"/>
                      </a:endParaRPr>
                    </a:p>
                  </a:txBody>
                  <a:tcPr marL="55384" marR="55384" marT="0" marB="0">
                    <a:solidFill>
                      <a:schemeClr val="tx2">
                        <a:lumMod val="40000"/>
                        <a:lumOff val="60000"/>
                      </a:schemeClr>
                    </a:solidFill>
                  </a:tcPr>
                </a:tc>
                <a:tc>
                  <a:txBody>
                    <a:bodyPr/>
                    <a:lstStyle/>
                    <a:p>
                      <a:pPr>
                        <a:spcAft>
                          <a:spcPts val="0"/>
                        </a:spcAft>
                      </a:pPr>
                      <a:r>
                        <a:rPr lang="ru-RU" sz="2000" b="1" dirty="0">
                          <a:solidFill>
                            <a:schemeClr val="bg1"/>
                          </a:solidFill>
                          <a:effectLst/>
                        </a:rPr>
                        <a:t>Расшифровка</a:t>
                      </a:r>
                      <a:endParaRPr lang="ru-RU" sz="2000" b="1" dirty="0">
                        <a:solidFill>
                          <a:schemeClr val="bg1"/>
                        </a:solidFill>
                        <a:effectLst/>
                        <a:latin typeface="Calibri"/>
                        <a:ea typeface="Calibri"/>
                      </a:endParaRPr>
                    </a:p>
                  </a:txBody>
                  <a:tcPr marL="55384" marR="55384" marT="0" marB="0">
                    <a:solidFill>
                      <a:schemeClr val="tx2">
                        <a:lumMod val="40000"/>
                        <a:lumOff val="60000"/>
                      </a:schemeClr>
                    </a:solidFill>
                  </a:tcPr>
                </a:tc>
                <a:tc>
                  <a:txBody>
                    <a:bodyPr/>
                    <a:lstStyle/>
                    <a:p>
                      <a:pPr>
                        <a:spcAft>
                          <a:spcPts val="0"/>
                        </a:spcAft>
                      </a:pPr>
                      <a:r>
                        <a:rPr lang="ru-RU" sz="2000" b="1" dirty="0">
                          <a:solidFill>
                            <a:schemeClr val="bg1"/>
                          </a:solidFill>
                          <a:effectLst/>
                        </a:rPr>
                        <a:t>Смысловое значение</a:t>
                      </a:r>
                      <a:endParaRPr lang="ru-RU" sz="2000" b="1" dirty="0">
                        <a:solidFill>
                          <a:schemeClr val="bg1"/>
                        </a:solidFill>
                        <a:effectLst/>
                        <a:latin typeface="Calibri"/>
                        <a:ea typeface="Calibri"/>
                      </a:endParaRPr>
                    </a:p>
                  </a:txBody>
                  <a:tcPr marL="55384" marR="55384" marT="0" marB="0">
                    <a:solidFill>
                      <a:schemeClr val="tx2">
                        <a:lumMod val="40000"/>
                        <a:lumOff val="60000"/>
                      </a:schemeClr>
                    </a:solidFill>
                  </a:tcPr>
                </a:tc>
              </a:tr>
              <a:tr h="197141">
                <a:tc>
                  <a:txBody>
                    <a:bodyPr/>
                    <a:lstStyle/>
                    <a:p>
                      <a:pPr>
                        <a:spcAft>
                          <a:spcPts val="0"/>
                        </a:spcAft>
                      </a:pPr>
                      <a:r>
                        <a:rPr lang="en-US" sz="1600" b="1" dirty="0">
                          <a:effectLst/>
                        </a:rPr>
                        <a:t>EMR</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Electronic Medical Record</a:t>
                      </a:r>
                      <a:endParaRPr lang="ru-RU" sz="1600" dirty="0">
                        <a:effectLst/>
                        <a:latin typeface="Calibri"/>
                        <a:ea typeface="Calibri"/>
                      </a:endParaRPr>
                    </a:p>
                  </a:txBody>
                  <a:tcPr marL="55384" marR="55384" marT="0" marB="0"/>
                </a:tc>
                <a:tc>
                  <a:txBody>
                    <a:bodyPr/>
                    <a:lstStyle/>
                    <a:p>
                      <a:pPr>
                        <a:spcAft>
                          <a:spcPts val="0"/>
                        </a:spcAft>
                      </a:pPr>
                      <a:r>
                        <a:rPr lang="ru-RU" sz="1600">
                          <a:effectLst/>
                        </a:rPr>
                        <a:t>Электронная история болезни (ЭИБ), электронная карта пациента</a:t>
                      </a:r>
                      <a:endParaRPr lang="ru-RU" sz="1600">
                        <a:effectLst/>
                        <a:latin typeface="Calibri"/>
                        <a:ea typeface="Calibri"/>
                      </a:endParaRPr>
                    </a:p>
                  </a:txBody>
                  <a:tcPr marL="55384" marR="55384" marT="0" marB="0"/>
                </a:tc>
              </a:tr>
              <a:tr h="197141">
                <a:tc>
                  <a:txBody>
                    <a:bodyPr/>
                    <a:lstStyle/>
                    <a:p>
                      <a:pPr>
                        <a:spcAft>
                          <a:spcPts val="0"/>
                        </a:spcAft>
                      </a:pPr>
                      <a:r>
                        <a:rPr lang="en-US" sz="1600" b="1" dirty="0">
                          <a:effectLst/>
                        </a:rPr>
                        <a:t>HIS</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Hospital Information System</a:t>
                      </a:r>
                      <a:endParaRPr lang="ru-RU" sz="1600" dirty="0">
                        <a:effectLst/>
                        <a:latin typeface="Calibri"/>
                        <a:ea typeface="Calibri"/>
                      </a:endParaRPr>
                    </a:p>
                  </a:txBody>
                  <a:tcPr marL="55384" marR="55384" marT="0" marB="0"/>
                </a:tc>
                <a:tc>
                  <a:txBody>
                    <a:bodyPr/>
                    <a:lstStyle/>
                    <a:p>
                      <a:pPr>
                        <a:spcAft>
                          <a:spcPts val="0"/>
                        </a:spcAft>
                      </a:pPr>
                      <a:r>
                        <a:rPr lang="ru-RU" sz="1600">
                          <a:effectLst/>
                        </a:rPr>
                        <a:t>Медицинская информационная система (МИС)</a:t>
                      </a:r>
                      <a:endParaRPr lang="ru-RU" sz="1600">
                        <a:effectLst/>
                        <a:latin typeface="Calibri"/>
                        <a:ea typeface="Calibri"/>
                      </a:endParaRPr>
                    </a:p>
                  </a:txBody>
                  <a:tcPr marL="55384" marR="55384" marT="0" marB="0"/>
                </a:tc>
              </a:tr>
              <a:tr h="394282">
                <a:tc>
                  <a:txBody>
                    <a:bodyPr/>
                    <a:lstStyle/>
                    <a:p>
                      <a:pPr>
                        <a:spcAft>
                          <a:spcPts val="0"/>
                        </a:spcAft>
                      </a:pPr>
                      <a:r>
                        <a:rPr lang="ru-RU" sz="1600" b="1" dirty="0">
                          <a:effectLst/>
                        </a:rPr>
                        <a:t>PACS</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Picture Archiving and Communication System</a:t>
                      </a:r>
                      <a:endParaRPr lang="ru-RU" sz="1600" dirty="0">
                        <a:effectLst/>
                        <a:latin typeface="Calibri"/>
                        <a:ea typeface="Calibri"/>
                      </a:endParaRPr>
                    </a:p>
                  </a:txBody>
                  <a:tcPr marL="55384" marR="55384" marT="0" marB="0"/>
                </a:tc>
                <a:tc>
                  <a:txBody>
                    <a:bodyPr/>
                    <a:lstStyle/>
                    <a:p>
                      <a:pPr>
                        <a:spcAft>
                          <a:spcPts val="0"/>
                        </a:spcAft>
                      </a:pPr>
                      <a:r>
                        <a:rPr lang="ru-RU" sz="1600">
                          <a:effectLst/>
                        </a:rPr>
                        <a:t>Программно-аппаратный комплекс, обеспечивающий автоматизированный сбор, хранение и передачу диагностических изображений </a:t>
                      </a:r>
                      <a:endParaRPr lang="ru-RU" sz="1600">
                        <a:effectLst/>
                        <a:latin typeface="Calibri"/>
                        <a:ea typeface="Calibri"/>
                      </a:endParaRPr>
                    </a:p>
                  </a:txBody>
                  <a:tcPr marL="55384" marR="55384" marT="0" marB="0"/>
                </a:tc>
              </a:tr>
              <a:tr h="394282">
                <a:tc>
                  <a:txBody>
                    <a:bodyPr/>
                    <a:lstStyle/>
                    <a:p>
                      <a:pPr>
                        <a:spcAft>
                          <a:spcPts val="0"/>
                        </a:spcAft>
                      </a:pPr>
                      <a:r>
                        <a:rPr lang="ru-RU" sz="1600" b="1" dirty="0" smtClean="0">
                          <a:effectLst/>
                        </a:rPr>
                        <a:t>RIS</a:t>
                      </a:r>
                      <a:endParaRPr lang="ru-RU" sz="1600" b="1" dirty="0">
                        <a:effectLst/>
                        <a:latin typeface="Calibri"/>
                        <a:ea typeface="Calibri"/>
                      </a:endParaRPr>
                    </a:p>
                  </a:txBody>
                  <a:tcPr marL="55384" marR="55384" marT="0" marB="0"/>
                </a:tc>
                <a:tc>
                  <a:txBody>
                    <a:bodyPr/>
                    <a:lstStyle/>
                    <a:p>
                      <a:pPr>
                        <a:spcAft>
                          <a:spcPts val="0"/>
                        </a:spcAft>
                      </a:pPr>
                      <a:r>
                        <a:rPr lang="en-US" sz="1600" dirty="0" smtClean="0">
                          <a:effectLst/>
                        </a:rPr>
                        <a:t>Radiology Information</a:t>
                      </a:r>
                      <a:r>
                        <a:rPr lang="en-US" sz="1600" baseline="0" dirty="0" smtClean="0">
                          <a:effectLst/>
                        </a:rPr>
                        <a:t> System</a:t>
                      </a:r>
                      <a:endParaRPr lang="ru-RU" sz="1600" dirty="0">
                        <a:effectLst/>
                        <a:latin typeface="Calibri"/>
                        <a:ea typeface="Calibri"/>
                      </a:endParaRPr>
                    </a:p>
                  </a:txBody>
                  <a:tcPr marL="55384" marR="55384" marT="0" marB="0"/>
                </a:tc>
                <a:tc>
                  <a:txBody>
                    <a:bodyPr/>
                    <a:lstStyle/>
                    <a:p>
                      <a:pPr>
                        <a:spcAft>
                          <a:spcPts val="0"/>
                        </a:spcAft>
                      </a:pPr>
                      <a:r>
                        <a:rPr lang="ru-RU" sz="1600" dirty="0" smtClean="0">
                          <a:effectLst/>
                        </a:rPr>
                        <a:t>Радиологическая </a:t>
                      </a:r>
                      <a:r>
                        <a:rPr lang="ru-RU" sz="1600" dirty="0">
                          <a:effectLst/>
                        </a:rPr>
                        <a:t>информационная </a:t>
                      </a:r>
                      <a:r>
                        <a:rPr lang="ru-RU" sz="1600" dirty="0" smtClean="0">
                          <a:effectLst/>
                        </a:rPr>
                        <a:t>система (РИС) – предназначена</a:t>
                      </a:r>
                      <a:r>
                        <a:rPr lang="ru-RU" sz="1600" baseline="0" dirty="0" smtClean="0">
                          <a:effectLst/>
                        </a:rPr>
                        <a:t> для управления рабочими процессами в отделениях лучевой диагностики</a:t>
                      </a:r>
                      <a:endParaRPr lang="ru-RU" sz="1600" dirty="0">
                        <a:effectLst/>
                        <a:latin typeface="Calibri"/>
                        <a:ea typeface="Calibri"/>
                      </a:endParaRPr>
                    </a:p>
                  </a:txBody>
                  <a:tcPr marL="55384" marR="55384" marT="0" marB="0"/>
                </a:tc>
              </a:tr>
              <a:tr h="394282">
                <a:tc>
                  <a:txBody>
                    <a:bodyPr/>
                    <a:lstStyle/>
                    <a:p>
                      <a:pPr>
                        <a:spcAft>
                          <a:spcPts val="0"/>
                        </a:spcAft>
                      </a:pPr>
                      <a:r>
                        <a:rPr lang="ru-RU" sz="1600" b="1" dirty="0">
                          <a:effectLst/>
                        </a:rPr>
                        <a:t>IHE</a:t>
                      </a:r>
                      <a:endParaRPr lang="ru-RU" sz="1600" b="1" dirty="0">
                        <a:effectLst/>
                        <a:latin typeface="Calibri"/>
                        <a:ea typeface="Calibri"/>
                      </a:endParaRPr>
                    </a:p>
                  </a:txBody>
                  <a:tcPr marL="55384" marR="55384" marT="0" marB="0"/>
                </a:tc>
                <a:tc>
                  <a:txBody>
                    <a:bodyPr/>
                    <a:lstStyle/>
                    <a:p>
                      <a:pPr>
                        <a:spcAft>
                          <a:spcPts val="0"/>
                        </a:spcAft>
                      </a:pPr>
                      <a:r>
                        <a:rPr lang="ru-RU" sz="1600" dirty="0">
                          <a:effectLst/>
                        </a:rPr>
                        <a:t>Integrating the Healthcare Enterprise</a:t>
                      </a:r>
                      <a:endParaRPr lang="ru-RU" sz="1600" dirty="0">
                        <a:effectLst/>
                        <a:latin typeface="Calibri"/>
                        <a:ea typeface="Calibri"/>
                      </a:endParaRPr>
                    </a:p>
                  </a:txBody>
                  <a:tcPr marL="55384" marR="55384" marT="0" marB="0"/>
                </a:tc>
                <a:tc>
                  <a:txBody>
                    <a:bodyPr/>
                    <a:lstStyle/>
                    <a:p>
                      <a:pPr>
                        <a:spcAft>
                          <a:spcPts val="0"/>
                        </a:spcAft>
                      </a:pPr>
                      <a:r>
                        <a:rPr lang="ru-RU" sz="1600" dirty="0">
                          <a:effectLst/>
                        </a:rPr>
                        <a:t>Некоммерческая организация в США, занимающаяся вопросами стандартизации в области обмена медицинской информацией</a:t>
                      </a:r>
                      <a:endParaRPr lang="ru-RU" sz="1600" dirty="0">
                        <a:effectLst/>
                        <a:latin typeface="Calibri"/>
                        <a:ea typeface="Calibri"/>
                      </a:endParaRPr>
                    </a:p>
                  </a:txBody>
                  <a:tcPr marL="55384" marR="55384" marT="0" marB="0"/>
                </a:tc>
              </a:tr>
              <a:tr h="389172">
                <a:tc>
                  <a:txBody>
                    <a:bodyPr/>
                    <a:lstStyle/>
                    <a:p>
                      <a:pPr>
                        <a:spcAft>
                          <a:spcPts val="0"/>
                        </a:spcAft>
                      </a:pPr>
                      <a:r>
                        <a:rPr lang="en-US" sz="1600" b="1" dirty="0">
                          <a:effectLst/>
                        </a:rPr>
                        <a:t>HL7</a:t>
                      </a:r>
                      <a:endParaRPr lang="ru-RU" sz="1600" b="1" dirty="0">
                        <a:effectLst/>
                        <a:latin typeface="Calibri"/>
                        <a:ea typeface="Calibri"/>
                      </a:endParaRPr>
                    </a:p>
                  </a:txBody>
                  <a:tcPr marL="55384" marR="55384" marT="0" marB="0"/>
                </a:tc>
                <a:tc>
                  <a:txBody>
                    <a:bodyPr/>
                    <a:lstStyle/>
                    <a:p>
                      <a:pPr>
                        <a:spcAft>
                          <a:spcPts val="0"/>
                        </a:spcAft>
                      </a:pPr>
                      <a:r>
                        <a:rPr lang="en-US" sz="1600" dirty="0" smtClean="0">
                          <a:effectLst/>
                        </a:rPr>
                        <a:t>Healthcare </a:t>
                      </a:r>
                      <a:r>
                        <a:rPr lang="en-US" sz="1600" dirty="0">
                          <a:effectLst/>
                        </a:rPr>
                        <a:t>Level 7</a:t>
                      </a:r>
                      <a:endParaRPr lang="ru-RU" sz="1600" dirty="0">
                        <a:effectLst/>
                        <a:latin typeface="Calibri"/>
                        <a:ea typeface="Calibri"/>
                      </a:endParaRPr>
                    </a:p>
                  </a:txBody>
                  <a:tcPr marL="55384" marR="55384" marT="0" marB="0"/>
                </a:tc>
                <a:tc>
                  <a:txBody>
                    <a:bodyPr/>
                    <a:lstStyle/>
                    <a:p>
                      <a:pPr>
                        <a:spcAft>
                          <a:spcPts val="0"/>
                        </a:spcAft>
                      </a:pPr>
                      <a:r>
                        <a:rPr lang="ru-RU" sz="1600" dirty="0">
                          <a:effectLst/>
                        </a:rPr>
                        <a:t>Отраслевой тандарт обмена</a:t>
                      </a:r>
                      <a:r>
                        <a:rPr lang="en-US" sz="1600" dirty="0">
                          <a:effectLst/>
                        </a:rPr>
                        <a:t>, </a:t>
                      </a:r>
                      <a:r>
                        <a:rPr lang="ru-RU" sz="1600" dirty="0">
                          <a:effectLst/>
                        </a:rPr>
                        <a:t>управления и интеграции электронной медицинской информации</a:t>
                      </a:r>
                      <a:endParaRPr lang="ru-RU" sz="1600" dirty="0">
                        <a:effectLst/>
                        <a:latin typeface="Calibri"/>
                        <a:ea typeface="Calibri"/>
                      </a:endParaRPr>
                    </a:p>
                  </a:txBody>
                  <a:tcPr marL="55384" marR="55384" marT="0" marB="0"/>
                </a:tc>
              </a:tr>
              <a:tr h="389172">
                <a:tc>
                  <a:txBody>
                    <a:bodyPr/>
                    <a:lstStyle/>
                    <a:p>
                      <a:pPr>
                        <a:spcAft>
                          <a:spcPts val="0"/>
                        </a:spcAft>
                      </a:pPr>
                      <a:r>
                        <a:rPr lang="en-US" sz="1600" b="1" dirty="0">
                          <a:effectLst/>
                        </a:rPr>
                        <a:t>XDS</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Cross-Enterprise Document Sharing</a:t>
                      </a:r>
                      <a:endParaRPr lang="ru-RU" sz="1600" dirty="0">
                        <a:effectLst/>
                        <a:latin typeface="Calibri"/>
                        <a:ea typeface="Calibri"/>
                      </a:endParaRPr>
                    </a:p>
                  </a:txBody>
                  <a:tcPr marL="55384" marR="55384" marT="0" marB="0"/>
                </a:tc>
                <a:tc>
                  <a:txBody>
                    <a:bodyPr/>
                    <a:lstStyle/>
                    <a:p>
                      <a:pPr>
                        <a:spcAft>
                          <a:spcPts val="0"/>
                        </a:spcAft>
                      </a:pPr>
                      <a:r>
                        <a:rPr lang="ru-RU" sz="1600">
                          <a:effectLst/>
                        </a:rPr>
                        <a:t>Отраслевой стандарт для регистрации и обмена разнородными медицинскими данными</a:t>
                      </a:r>
                      <a:endParaRPr lang="ru-RU" sz="1600">
                        <a:effectLst/>
                        <a:latin typeface="Calibri"/>
                        <a:ea typeface="Calibri"/>
                      </a:endParaRPr>
                    </a:p>
                  </a:txBody>
                  <a:tcPr marL="55384" marR="55384" marT="0" marB="0"/>
                </a:tc>
              </a:tr>
              <a:tr h="389172">
                <a:tc>
                  <a:txBody>
                    <a:bodyPr/>
                    <a:lstStyle/>
                    <a:p>
                      <a:pPr>
                        <a:spcAft>
                          <a:spcPts val="0"/>
                        </a:spcAft>
                      </a:pPr>
                      <a:r>
                        <a:rPr lang="en-US" sz="1600" b="1" dirty="0">
                          <a:effectLst/>
                        </a:rPr>
                        <a:t>DICOM</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Digital Imaging and Communications in Medicine</a:t>
                      </a:r>
                      <a:endParaRPr lang="ru-RU" sz="1600" dirty="0">
                        <a:effectLst/>
                        <a:latin typeface="Calibri"/>
                        <a:ea typeface="Calibri"/>
                      </a:endParaRPr>
                    </a:p>
                  </a:txBody>
                  <a:tcPr marL="55384" marR="55384" marT="0" marB="0"/>
                </a:tc>
                <a:tc>
                  <a:txBody>
                    <a:bodyPr/>
                    <a:lstStyle/>
                    <a:p>
                      <a:pPr>
                        <a:spcAft>
                          <a:spcPts val="0"/>
                        </a:spcAft>
                      </a:pPr>
                      <a:r>
                        <a:rPr lang="ru-RU" sz="1600">
                          <a:effectLst/>
                        </a:rPr>
                        <a:t>Отраслевой стандарт создания, хранения, передачи и визуализации медицинских изображений</a:t>
                      </a:r>
                      <a:endParaRPr lang="ru-RU" sz="1600">
                        <a:effectLst/>
                        <a:latin typeface="Calibri"/>
                        <a:ea typeface="Calibri"/>
                      </a:endParaRPr>
                    </a:p>
                  </a:txBody>
                  <a:tcPr marL="55384" marR="55384" marT="0" marB="0"/>
                </a:tc>
              </a:tr>
              <a:tr h="197141">
                <a:tc>
                  <a:txBody>
                    <a:bodyPr/>
                    <a:lstStyle/>
                    <a:p>
                      <a:pPr>
                        <a:spcAft>
                          <a:spcPts val="0"/>
                        </a:spcAft>
                      </a:pPr>
                      <a:r>
                        <a:rPr lang="en-US" sz="1600" b="1" dirty="0" smtClean="0">
                          <a:effectLst/>
                        </a:rPr>
                        <a:t>Centricity</a:t>
                      </a:r>
                      <a:endParaRPr lang="ru-RU" sz="1600" b="1" dirty="0">
                        <a:effectLst/>
                        <a:latin typeface="Calibri"/>
                        <a:ea typeface="Calibri"/>
                      </a:endParaRPr>
                    </a:p>
                  </a:txBody>
                  <a:tcPr marL="55384" marR="55384" marT="0" marB="0"/>
                </a:tc>
                <a:tc>
                  <a:txBody>
                    <a:bodyPr/>
                    <a:lstStyle/>
                    <a:p>
                      <a:pPr>
                        <a:spcAft>
                          <a:spcPts val="0"/>
                        </a:spcAft>
                      </a:pPr>
                      <a:r>
                        <a:rPr lang="en-US" sz="1600" dirty="0">
                          <a:effectLst/>
                        </a:rPr>
                        <a:t>Centricity ™ </a:t>
                      </a:r>
                      <a:endParaRPr lang="ru-RU" sz="1600" dirty="0">
                        <a:effectLst/>
                        <a:latin typeface="Calibri"/>
                        <a:ea typeface="Calibri"/>
                      </a:endParaRPr>
                    </a:p>
                  </a:txBody>
                  <a:tcPr marL="55384" marR="55384" marT="0" marB="0"/>
                </a:tc>
                <a:tc>
                  <a:txBody>
                    <a:bodyPr/>
                    <a:lstStyle/>
                    <a:p>
                      <a:pPr>
                        <a:spcAft>
                          <a:spcPts val="0"/>
                        </a:spcAft>
                      </a:pPr>
                      <a:r>
                        <a:rPr lang="ru-RU" sz="1600" dirty="0">
                          <a:effectLst/>
                        </a:rPr>
                        <a:t>Торговая марка </a:t>
                      </a:r>
                      <a:r>
                        <a:rPr lang="en-US" sz="1600" dirty="0">
                          <a:effectLst/>
                        </a:rPr>
                        <a:t>GE</a:t>
                      </a:r>
                      <a:r>
                        <a:rPr lang="ru-RU" sz="1600" dirty="0">
                          <a:effectLst/>
                        </a:rPr>
                        <a:t>, под которой выпускаются ИТ решения</a:t>
                      </a:r>
                      <a:endParaRPr lang="ru-RU" sz="1600" dirty="0">
                        <a:effectLst/>
                        <a:latin typeface="Calibri"/>
                        <a:ea typeface="Calibri"/>
                      </a:endParaRPr>
                    </a:p>
                  </a:txBody>
                  <a:tcPr marL="55384" marR="55384" marT="0" marB="0"/>
                </a:tc>
              </a:tr>
              <a:tr h="197141">
                <a:tc>
                  <a:txBody>
                    <a:bodyPr/>
                    <a:lstStyle/>
                    <a:p>
                      <a:pPr>
                        <a:spcAft>
                          <a:spcPts val="0"/>
                        </a:spcAft>
                      </a:pPr>
                      <a:r>
                        <a:rPr lang="en-US" sz="1600" b="1" dirty="0" smtClean="0">
                          <a:effectLst/>
                          <a:latin typeface="GE Inspira Pitch" panose="020F0603030400020203" pitchFamily="34" charset="0"/>
                          <a:ea typeface="Calibri"/>
                        </a:rPr>
                        <a:t>CPN</a:t>
                      </a:r>
                      <a:endParaRPr lang="ru-RU" sz="1600" b="1" dirty="0">
                        <a:effectLst/>
                        <a:latin typeface="GE Inspira Pitch" panose="020F0603030400020203" pitchFamily="34" charset="0"/>
                        <a:ea typeface="Calibri"/>
                      </a:endParaRPr>
                    </a:p>
                  </a:txBody>
                  <a:tcPr marL="41641" marR="41641" marT="0" marB="0"/>
                </a:tc>
                <a:tc>
                  <a:txBody>
                    <a:bodyPr/>
                    <a:lstStyle/>
                    <a:p>
                      <a:pPr>
                        <a:spcAft>
                          <a:spcPts val="0"/>
                        </a:spcAft>
                      </a:pPr>
                      <a:r>
                        <a:rPr lang="en-US" sz="1600" dirty="0" smtClean="0">
                          <a:effectLst/>
                          <a:latin typeface="GE Inspira Pitch" panose="020F0603030400020203" pitchFamily="34" charset="0"/>
                          <a:ea typeface="Calibri"/>
                        </a:rPr>
                        <a:t>Centricity Perinatal</a:t>
                      </a:r>
                      <a:endParaRPr lang="ru-RU" sz="1600" dirty="0">
                        <a:effectLst/>
                        <a:latin typeface="GE Inspira Pitch" panose="020F0603030400020203" pitchFamily="34" charset="0"/>
                        <a:ea typeface="Calibri"/>
                      </a:endParaRPr>
                    </a:p>
                  </a:txBody>
                  <a:tcPr marL="41641" marR="41641" marT="0" marB="0"/>
                </a:tc>
                <a:tc>
                  <a:txBody>
                    <a:bodyPr/>
                    <a:lstStyle/>
                    <a:p>
                      <a:pPr>
                        <a:spcAft>
                          <a:spcPts val="0"/>
                        </a:spcAft>
                      </a:pPr>
                      <a:r>
                        <a:rPr lang="ru-RU" sz="1600" dirty="0" smtClean="0">
                          <a:effectLst/>
                          <a:latin typeface="GE Inspira Pitch" panose="020F0603030400020203" pitchFamily="34" charset="0"/>
                          <a:ea typeface="Calibri"/>
                        </a:rPr>
                        <a:t>ИТ решение для перинатальных центров</a:t>
                      </a:r>
                      <a:endParaRPr lang="ru-RU" sz="1600" dirty="0">
                        <a:effectLst/>
                        <a:latin typeface="GE Inspira Pitch" panose="020F0603030400020203" pitchFamily="34" charset="0"/>
                        <a:ea typeface="Calibri"/>
                      </a:endParaRPr>
                    </a:p>
                  </a:txBody>
                  <a:tcPr marL="41641" marR="41641" marT="0" marB="0"/>
                </a:tc>
              </a:tr>
              <a:tr h="197141">
                <a:tc>
                  <a:txBody>
                    <a:bodyPr/>
                    <a:lstStyle/>
                    <a:p>
                      <a:pPr>
                        <a:spcAft>
                          <a:spcPts val="0"/>
                        </a:spcAft>
                      </a:pPr>
                      <a:r>
                        <a:rPr lang="en-US" sz="1600" b="1" dirty="0" smtClean="0">
                          <a:effectLst/>
                          <a:latin typeface="GE Inspira Pitch" panose="020F0603030400020203" pitchFamily="34" charset="0"/>
                          <a:ea typeface="Calibri"/>
                        </a:rPr>
                        <a:t>HAC</a:t>
                      </a:r>
                      <a:endParaRPr lang="ru-RU" sz="1600" b="1" dirty="0">
                        <a:effectLst/>
                        <a:latin typeface="GE Inspira Pitch" panose="020F0603030400020203" pitchFamily="34" charset="0"/>
                        <a:ea typeface="Calibri"/>
                      </a:endParaRPr>
                    </a:p>
                  </a:txBody>
                  <a:tcPr marL="41641" marR="41641" marT="0" marB="0"/>
                </a:tc>
                <a:tc>
                  <a:txBody>
                    <a:bodyPr/>
                    <a:lstStyle/>
                    <a:p>
                      <a:pPr>
                        <a:spcAft>
                          <a:spcPts val="0"/>
                        </a:spcAft>
                      </a:pPr>
                      <a:r>
                        <a:rPr lang="en-US" sz="1600" dirty="0" smtClean="0">
                          <a:effectLst/>
                          <a:latin typeface="GE Inspira Pitch" panose="020F0603030400020203" pitchFamily="34" charset="0"/>
                          <a:ea typeface="Calibri"/>
                        </a:rPr>
                        <a:t>High Acuity Care</a:t>
                      </a:r>
                      <a:endParaRPr lang="ru-RU" sz="1600" dirty="0">
                        <a:effectLst/>
                        <a:latin typeface="GE Inspira Pitch" panose="020F0603030400020203" pitchFamily="34" charset="0"/>
                        <a:ea typeface="Calibri"/>
                      </a:endParaRPr>
                    </a:p>
                  </a:txBody>
                  <a:tcPr marL="41641" marR="41641" marT="0" marB="0"/>
                </a:tc>
                <a:tc>
                  <a:txBody>
                    <a:bodyPr/>
                    <a:lstStyle/>
                    <a:p>
                      <a:pPr>
                        <a:spcAft>
                          <a:spcPts val="0"/>
                        </a:spcAft>
                      </a:pPr>
                      <a:r>
                        <a:rPr lang="ru-RU" sz="1600" kern="1200" dirty="0" smtClean="0">
                          <a:solidFill>
                            <a:schemeClr val="tx1"/>
                          </a:solidFill>
                          <a:effectLst/>
                          <a:latin typeface="GE Inspira Pitch" panose="020F0603030400020203" pitchFamily="34" charset="0"/>
                          <a:ea typeface="Calibri"/>
                          <a:cs typeface="+mn-cs"/>
                        </a:rPr>
                        <a:t>ИТ решения для экстренной медицинской помощи</a:t>
                      </a:r>
                      <a:endParaRPr lang="ru-RU" sz="1600" kern="1200" dirty="0">
                        <a:solidFill>
                          <a:schemeClr val="tx1"/>
                        </a:solidFill>
                        <a:effectLst/>
                        <a:latin typeface="GE Inspira Pitch" panose="020F0603030400020203" pitchFamily="34" charset="0"/>
                        <a:ea typeface="Calibri"/>
                        <a:cs typeface="+mn-cs"/>
                      </a:endParaRPr>
                    </a:p>
                  </a:txBody>
                  <a:tcPr marL="41641" marR="41641" marT="0" marB="0"/>
                </a:tc>
              </a:tr>
            </a:tbl>
          </a:graphicData>
        </a:graphic>
      </p:graphicFrame>
    </p:spTree>
    <p:extLst>
      <p:ext uri="{BB962C8B-B14F-4D97-AF65-F5344CB8AC3E}">
        <p14:creationId xmlns:p14="http://schemas.microsoft.com/office/powerpoint/2010/main" xmlns="" val="20734170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flipH="1">
            <a:off x="427883" y="2463349"/>
            <a:ext cx="11179867" cy="979266"/>
          </a:xfrm>
          <a:prstGeom prst="r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Can 12"/>
          <p:cNvSpPr/>
          <p:nvPr/>
        </p:nvSpPr>
        <p:spPr>
          <a:xfrm rot="16200000">
            <a:off x="5812567" y="-109045"/>
            <a:ext cx="447134" cy="11143234"/>
          </a:xfrm>
          <a:prstGeom prst="ca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an 13"/>
          <p:cNvSpPr/>
          <p:nvPr/>
        </p:nvSpPr>
        <p:spPr>
          <a:xfrm rot="16200000">
            <a:off x="5731185" y="-572690"/>
            <a:ext cx="447134" cy="10968370"/>
          </a:xfrm>
          <a:prstGeom prst="ca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Can 14"/>
          <p:cNvSpPr/>
          <p:nvPr/>
        </p:nvSpPr>
        <p:spPr>
          <a:xfrm rot="16200000">
            <a:off x="5138966" y="-530964"/>
            <a:ext cx="447134" cy="9783939"/>
          </a:xfrm>
          <a:prstGeom prst="ca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an 15"/>
          <p:cNvSpPr/>
          <p:nvPr/>
        </p:nvSpPr>
        <p:spPr>
          <a:xfrm rot="16200000">
            <a:off x="3538886" y="487270"/>
            <a:ext cx="447134" cy="6583780"/>
          </a:xfrm>
          <a:prstGeom prst="ca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ight Triangle 16"/>
          <p:cNvSpPr/>
          <p:nvPr/>
        </p:nvSpPr>
        <p:spPr>
          <a:xfrm flipH="1" flipV="1">
            <a:off x="464515" y="3442614"/>
            <a:ext cx="11143236" cy="2351098"/>
          </a:xfrm>
          <a:prstGeom prst="rtTriangl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 name="Group 1"/>
          <p:cNvGrpSpPr/>
          <p:nvPr/>
        </p:nvGrpSpPr>
        <p:grpSpPr>
          <a:xfrm>
            <a:off x="3742176" y="2611269"/>
            <a:ext cx="8192746" cy="4072209"/>
            <a:chOff x="308178" y="4288353"/>
            <a:chExt cx="3835275" cy="2216989"/>
          </a:xfrm>
        </p:grpSpPr>
        <p:pic>
          <p:nvPicPr>
            <p:cNvPr id="22" name="Picture 40" descr="ring-0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00989" y="4288353"/>
              <a:ext cx="2789141" cy="1881181"/>
            </a:xfrm>
            <a:prstGeom prst="rect">
              <a:avLst/>
            </a:prstGeom>
            <a:noFill/>
            <a:ln>
              <a:noFill/>
            </a:ln>
            <a:extLst>
              <a:ext uri="{909E8E84-426E-40DD-AFC4-6F175D3DCCD1}">
                <a14:hiddenFill xmlns:a14="http://schemas.microsoft.com/office/drawing/2010/main" xmlns="">
                  <a:solidFill>
                    <a:srgbClr val="FFFFFF">
                      <a:alpha val="4901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SLIDE5-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8178" y="4318878"/>
              <a:ext cx="1385320" cy="811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SLIDE5-03"/>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684440" y="5746834"/>
              <a:ext cx="1553236" cy="758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3" descr="SLIDE5-0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83290" y="4406022"/>
              <a:ext cx="1060163" cy="682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 name="TextBox 33"/>
          <p:cNvSpPr txBox="1"/>
          <p:nvPr/>
        </p:nvSpPr>
        <p:spPr>
          <a:xfrm>
            <a:off x="1341350" y="1174937"/>
            <a:ext cx="1757212" cy="584775"/>
          </a:xfrm>
          <a:prstGeom prst="rect">
            <a:avLst/>
          </a:prstGeom>
          <a:noFill/>
        </p:spPr>
        <p:txBody>
          <a:bodyPr wrap="none" rtlCol="0">
            <a:spAutoFit/>
          </a:bodyPr>
          <a:lstStyle/>
          <a:p>
            <a:r>
              <a:rPr lang="ru-RU" sz="3200" b="1" dirty="0" smtClean="0">
                <a:solidFill>
                  <a:schemeClr val="accent1">
                    <a:lumMod val="75000"/>
                  </a:schemeClr>
                </a:solidFill>
              </a:rPr>
              <a:t>Сегодня</a:t>
            </a:r>
            <a:endParaRPr lang="en-US" sz="3200" b="1" dirty="0">
              <a:solidFill>
                <a:schemeClr val="accent1">
                  <a:lumMod val="75000"/>
                </a:schemeClr>
              </a:solidFill>
            </a:endParaRPr>
          </a:p>
        </p:txBody>
      </p:sp>
      <p:sp>
        <p:nvSpPr>
          <p:cNvPr id="3" name="TextBox 2"/>
          <p:cNvSpPr txBox="1"/>
          <p:nvPr/>
        </p:nvSpPr>
        <p:spPr>
          <a:xfrm>
            <a:off x="467209" y="5153748"/>
            <a:ext cx="3517310" cy="523220"/>
          </a:xfrm>
          <a:prstGeom prst="rect">
            <a:avLst/>
          </a:prstGeom>
          <a:noFill/>
        </p:spPr>
        <p:txBody>
          <a:bodyPr wrap="none" rtlCol="0">
            <a:spAutoFit/>
          </a:bodyPr>
          <a:lstStyle/>
          <a:p>
            <a:r>
              <a:rPr lang="ru-RU" sz="2800" dirty="0">
                <a:solidFill>
                  <a:srgbClr val="1E4191"/>
                </a:solidFill>
              </a:rPr>
              <a:t>Страховая </a:t>
            </a:r>
            <a:r>
              <a:rPr lang="ru-RU" sz="2800" dirty="0" smtClean="0">
                <a:solidFill>
                  <a:srgbClr val="1E4191"/>
                </a:solidFill>
              </a:rPr>
              <a:t>компания</a:t>
            </a:r>
            <a:endParaRPr lang="en-US" sz="2800" dirty="0">
              <a:solidFill>
                <a:srgbClr val="1E4191"/>
              </a:solidFill>
            </a:endParaRPr>
          </a:p>
        </p:txBody>
      </p:sp>
      <p:sp>
        <p:nvSpPr>
          <p:cNvPr id="39" name="TextBox 38"/>
          <p:cNvSpPr txBox="1"/>
          <p:nvPr/>
        </p:nvSpPr>
        <p:spPr>
          <a:xfrm>
            <a:off x="467210" y="3475006"/>
            <a:ext cx="1943161" cy="954107"/>
          </a:xfrm>
          <a:prstGeom prst="rect">
            <a:avLst/>
          </a:prstGeom>
          <a:noFill/>
        </p:spPr>
        <p:txBody>
          <a:bodyPr wrap="none" rtlCol="0">
            <a:spAutoFit/>
          </a:bodyPr>
          <a:lstStyle/>
          <a:p>
            <a:r>
              <a:rPr lang="ru-RU" sz="2800" dirty="0" smtClean="0">
                <a:solidFill>
                  <a:srgbClr val="1E4191"/>
                </a:solidFill>
              </a:rPr>
              <a:t>Стационар</a:t>
            </a:r>
            <a:endParaRPr lang="en-US" sz="2800" dirty="0">
              <a:solidFill>
                <a:srgbClr val="1E4191"/>
              </a:solidFill>
            </a:endParaRPr>
          </a:p>
          <a:p>
            <a:endParaRPr lang="en-US" sz="2800" dirty="0">
              <a:solidFill>
                <a:srgbClr val="1E4191"/>
              </a:solidFill>
            </a:endParaRPr>
          </a:p>
        </p:txBody>
      </p:sp>
      <p:sp>
        <p:nvSpPr>
          <p:cNvPr id="40" name="TextBox 39"/>
          <p:cNvSpPr txBox="1"/>
          <p:nvPr/>
        </p:nvSpPr>
        <p:spPr>
          <a:xfrm>
            <a:off x="467209" y="4076013"/>
            <a:ext cx="2307042" cy="954107"/>
          </a:xfrm>
          <a:prstGeom prst="rect">
            <a:avLst/>
          </a:prstGeom>
          <a:noFill/>
        </p:spPr>
        <p:txBody>
          <a:bodyPr wrap="none" rtlCol="0">
            <a:spAutoFit/>
          </a:bodyPr>
          <a:lstStyle/>
          <a:p>
            <a:r>
              <a:rPr lang="ru-RU" sz="2800" dirty="0" smtClean="0">
                <a:solidFill>
                  <a:srgbClr val="1E4191"/>
                </a:solidFill>
              </a:rPr>
              <a:t>Поликлиника</a:t>
            </a:r>
            <a:endParaRPr lang="en-US" sz="2800" dirty="0">
              <a:solidFill>
                <a:srgbClr val="1E4191"/>
              </a:solidFill>
            </a:endParaRPr>
          </a:p>
          <a:p>
            <a:endParaRPr lang="en-US" sz="2800" dirty="0">
              <a:solidFill>
                <a:srgbClr val="1E4191"/>
              </a:solidFill>
            </a:endParaRPr>
          </a:p>
        </p:txBody>
      </p:sp>
      <p:sp>
        <p:nvSpPr>
          <p:cNvPr id="41" name="TextBox 40"/>
          <p:cNvSpPr txBox="1"/>
          <p:nvPr/>
        </p:nvSpPr>
        <p:spPr>
          <a:xfrm>
            <a:off x="467209" y="4618669"/>
            <a:ext cx="1564852" cy="523220"/>
          </a:xfrm>
          <a:prstGeom prst="rect">
            <a:avLst/>
          </a:prstGeom>
          <a:noFill/>
        </p:spPr>
        <p:txBody>
          <a:bodyPr wrap="none" rtlCol="0">
            <a:spAutoFit/>
          </a:bodyPr>
          <a:lstStyle/>
          <a:p>
            <a:r>
              <a:rPr lang="ru-RU" sz="2800" dirty="0" smtClean="0">
                <a:solidFill>
                  <a:srgbClr val="1E4191"/>
                </a:solidFill>
              </a:rPr>
              <a:t>Пациент</a:t>
            </a:r>
            <a:endParaRPr lang="en-US" sz="2800" dirty="0">
              <a:solidFill>
                <a:srgbClr val="1E4191"/>
              </a:solidFill>
            </a:endParaRPr>
          </a:p>
        </p:txBody>
      </p:sp>
      <p:grpSp>
        <p:nvGrpSpPr>
          <p:cNvPr id="4" name="Group 3"/>
          <p:cNvGrpSpPr/>
          <p:nvPr/>
        </p:nvGrpSpPr>
        <p:grpSpPr>
          <a:xfrm>
            <a:off x="6626875" y="2952982"/>
            <a:ext cx="3352724" cy="2024406"/>
            <a:chOff x="6509440" y="4201514"/>
            <a:chExt cx="1357611" cy="1059006"/>
          </a:xfrm>
        </p:grpSpPr>
        <p:pic>
          <p:nvPicPr>
            <p:cNvPr id="21" name="Picture 20" descr="patient-01"/>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509440" y="4201514"/>
              <a:ext cx="1357611" cy="1059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41"/>
            <p:cNvSpPr txBox="1"/>
            <p:nvPr/>
          </p:nvSpPr>
          <p:spPr>
            <a:xfrm>
              <a:off x="6807998" y="4731017"/>
              <a:ext cx="714789" cy="305907"/>
            </a:xfrm>
            <a:prstGeom prst="rect">
              <a:avLst/>
            </a:prstGeom>
            <a:noFill/>
          </p:spPr>
          <p:txBody>
            <a:bodyPr wrap="none" rtlCol="0">
              <a:spAutoFit/>
            </a:bodyPr>
            <a:lstStyle/>
            <a:p>
              <a:pPr algn="ctr"/>
              <a:r>
                <a:rPr lang="ru-RU" sz="3200" dirty="0" smtClean="0">
                  <a:solidFill>
                    <a:srgbClr val="1E4191"/>
                  </a:solidFill>
                </a:rPr>
                <a:t>Пациент</a:t>
              </a:r>
              <a:endParaRPr lang="en-US" sz="3200" dirty="0">
                <a:solidFill>
                  <a:srgbClr val="1E4191"/>
                </a:solidFill>
              </a:endParaRPr>
            </a:p>
          </p:txBody>
        </p:sp>
      </p:grpSp>
      <p:sp>
        <p:nvSpPr>
          <p:cNvPr id="38" name="TextBox 37"/>
          <p:cNvSpPr txBox="1"/>
          <p:nvPr/>
        </p:nvSpPr>
        <p:spPr>
          <a:xfrm>
            <a:off x="362952" y="1809625"/>
            <a:ext cx="4904141" cy="830997"/>
          </a:xfrm>
          <a:prstGeom prst="rect">
            <a:avLst/>
          </a:prstGeom>
          <a:noFill/>
        </p:spPr>
        <p:txBody>
          <a:bodyPr wrap="square" rtlCol="0">
            <a:spAutoFit/>
          </a:bodyPr>
          <a:lstStyle/>
          <a:p>
            <a:r>
              <a:rPr lang="ru-RU" sz="2400" dirty="0" smtClean="0">
                <a:solidFill>
                  <a:srgbClr val="002060"/>
                </a:solidFill>
                <a:latin typeface="GE Inspira Pitch"/>
              </a:rPr>
              <a:t>Неполные, разнородные</a:t>
            </a:r>
            <a:r>
              <a:rPr lang="ru-RU" sz="2400" dirty="0">
                <a:solidFill>
                  <a:srgbClr val="002060"/>
                </a:solidFill>
                <a:latin typeface="GE Inspira Pitch"/>
              </a:rPr>
              <a:t>, </a:t>
            </a:r>
            <a:r>
              <a:rPr lang="ru-RU" sz="2400" dirty="0" smtClean="0">
                <a:solidFill>
                  <a:srgbClr val="002060"/>
                </a:solidFill>
                <a:latin typeface="GE Inspira Pitch"/>
              </a:rPr>
              <a:t>неупорядоченные</a:t>
            </a:r>
            <a:r>
              <a:rPr lang="ru-RU" sz="2400" dirty="0">
                <a:solidFill>
                  <a:srgbClr val="002060"/>
                </a:solidFill>
                <a:latin typeface="GE Inspira Pitch"/>
              </a:rPr>
              <a:t> </a:t>
            </a:r>
            <a:r>
              <a:rPr lang="ru-RU" sz="2400" dirty="0" smtClean="0">
                <a:solidFill>
                  <a:srgbClr val="002060"/>
                </a:solidFill>
                <a:latin typeface="GE Inspira Pitch"/>
              </a:rPr>
              <a:t>данные</a:t>
            </a:r>
            <a:endParaRPr lang="en-US" sz="2400" dirty="0" smtClean="0">
              <a:solidFill>
                <a:srgbClr val="002060"/>
              </a:solidFill>
              <a:latin typeface="GE Inspira Pitch"/>
            </a:endParaRPr>
          </a:p>
        </p:txBody>
      </p:sp>
      <p:sp>
        <p:nvSpPr>
          <p:cNvPr id="45" name="TextBox 44"/>
          <p:cNvSpPr txBox="1"/>
          <p:nvPr/>
        </p:nvSpPr>
        <p:spPr>
          <a:xfrm>
            <a:off x="7480373" y="1210899"/>
            <a:ext cx="1521570" cy="584775"/>
          </a:xfrm>
          <a:prstGeom prst="rect">
            <a:avLst/>
          </a:prstGeom>
          <a:noFill/>
        </p:spPr>
        <p:txBody>
          <a:bodyPr wrap="none" rtlCol="0">
            <a:spAutoFit/>
          </a:bodyPr>
          <a:lstStyle/>
          <a:p>
            <a:r>
              <a:rPr lang="ru-RU" sz="3200" b="1" dirty="0" smtClean="0">
                <a:solidFill>
                  <a:schemeClr val="accent1">
                    <a:lumMod val="75000"/>
                  </a:schemeClr>
                </a:solidFill>
              </a:rPr>
              <a:t>Завтра</a:t>
            </a:r>
            <a:endParaRPr lang="en-US" sz="3200" b="1" dirty="0">
              <a:solidFill>
                <a:schemeClr val="accent1">
                  <a:lumMod val="75000"/>
                </a:schemeClr>
              </a:solidFill>
            </a:endParaRPr>
          </a:p>
        </p:txBody>
      </p:sp>
      <p:sp>
        <p:nvSpPr>
          <p:cNvPr id="46" name="TextBox 45"/>
          <p:cNvSpPr txBox="1"/>
          <p:nvPr/>
        </p:nvSpPr>
        <p:spPr>
          <a:xfrm>
            <a:off x="5954753" y="1780728"/>
            <a:ext cx="5940316" cy="830997"/>
          </a:xfrm>
          <a:prstGeom prst="rect">
            <a:avLst/>
          </a:prstGeom>
          <a:noFill/>
        </p:spPr>
        <p:txBody>
          <a:bodyPr wrap="square" rtlCol="0">
            <a:spAutoFit/>
          </a:bodyPr>
          <a:lstStyle/>
          <a:p>
            <a:r>
              <a:rPr lang="ru-RU" sz="2400" dirty="0" smtClean="0">
                <a:solidFill>
                  <a:srgbClr val="002060"/>
                </a:solidFill>
                <a:latin typeface="GE Inspira Pitch"/>
              </a:rPr>
              <a:t>Единая,</a:t>
            </a:r>
            <a:r>
              <a:rPr lang="en-US" sz="2400" dirty="0" smtClean="0">
                <a:solidFill>
                  <a:srgbClr val="002060"/>
                </a:solidFill>
                <a:latin typeface="GE Inspira Pitch"/>
              </a:rPr>
              <a:t> </a:t>
            </a:r>
            <a:r>
              <a:rPr lang="ru-RU" sz="2400" dirty="0" smtClean="0">
                <a:solidFill>
                  <a:srgbClr val="002060"/>
                </a:solidFill>
                <a:latin typeface="GE Inspira Pitch"/>
              </a:rPr>
              <a:t>актуальная, доступная пациенту информация</a:t>
            </a:r>
            <a:endParaRPr lang="en-US" sz="2400" dirty="0" smtClean="0">
              <a:solidFill>
                <a:srgbClr val="002060"/>
              </a:solidFill>
              <a:latin typeface="GE Inspira Pitch"/>
            </a:endParaRPr>
          </a:p>
        </p:txBody>
      </p:sp>
      <p:sp>
        <p:nvSpPr>
          <p:cNvPr id="5" name="Title 4"/>
          <p:cNvSpPr>
            <a:spLocks noGrp="1"/>
          </p:cNvSpPr>
          <p:nvPr>
            <p:ph type="title"/>
          </p:nvPr>
        </p:nvSpPr>
        <p:spPr/>
        <p:txBody>
          <a:bodyPr/>
          <a:lstStyle/>
          <a:p>
            <a:r>
              <a:rPr lang="ru-RU" sz="3600" b="1" dirty="0" smtClean="0"/>
              <a:t>Здравоохранение</a:t>
            </a:r>
            <a:endParaRPr lang="ru-RU" sz="3600" b="1" dirty="0"/>
          </a:p>
        </p:txBody>
      </p:sp>
    </p:spTree>
    <p:extLst>
      <p:ext uri="{BB962C8B-B14F-4D97-AF65-F5344CB8AC3E}">
        <p14:creationId xmlns:p14="http://schemas.microsoft.com/office/powerpoint/2010/main" xmlns="" val="12650531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7272824" y="2427955"/>
            <a:ext cx="4532491" cy="1405848"/>
            <a:chOff x="1754612" y="4686302"/>
            <a:chExt cx="4331307" cy="1027228"/>
          </a:xfrm>
        </p:grpSpPr>
        <p:sp>
          <p:nvSpPr>
            <p:cNvPr id="85" name="Parallelogram 84"/>
            <p:cNvSpPr/>
            <p:nvPr/>
          </p:nvSpPr>
          <p:spPr>
            <a:xfrm flipH="1">
              <a:off x="1754612" y="4686302"/>
              <a:ext cx="4331306" cy="433292"/>
            </a:xfrm>
            <a:prstGeom prst="parallelogram">
              <a:avLst>
                <a:gd name="adj" fmla="val 161635"/>
              </a:avLst>
            </a:prstGeom>
            <a:solidFill>
              <a:schemeClr val="accent1">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679699" y="5119596"/>
              <a:ext cx="3406220" cy="593934"/>
            </a:xfrm>
            <a:prstGeom prst="rect">
              <a:avLst/>
            </a:prstGeom>
            <a:solidFill>
              <a:schemeClr val="accent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600" b="1" kern="0" dirty="0"/>
                <a:t>Облачные сервисы</a:t>
              </a:r>
              <a:endParaRPr lang="en-US" dirty="0"/>
            </a:p>
          </p:txBody>
        </p:sp>
        <p:sp>
          <p:nvSpPr>
            <p:cNvPr id="87" name="Parallelogram 86"/>
            <p:cNvSpPr/>
            <p:nvPr/>
          </p:nvSpPr>
          <p:spPr>
            <a:xfrm rot="16200000">
              <a:off x="1703546" y="4737375"/>
              <a:ext cx="1027225" cy="925084"/>
            </a:xfrm>
            <a:prstGeom prst="parallelogram">
              <a:avLst>
                <a:gd name="adj" fmla="val 62449"/>
              </a:avLst>
            </a:prstGeom>
            <a:solidFill>
              <a:schemeClr val="accent1">
                <a:lumMod val="75000"/>
              </a:schemeClr>
            </a:solidFill>
            <a:ln w="38100">
              <a:solidFill>
                <a:schemeClr val="bg1"/>
              </a:solidFill>
            </a:ln>
            <a:effectLst/>
          </p:spPr>
          <p:txBody>
            <a:bodyPr vert="horz" wrap="square" lIns="91440" tIns="45720" rIns="91440" bIns="45720" numCol="1" anchor="ctr" anchorCtr="0" compatLnSpc="1">
              <a:prstTxWarp prst="textNoShape">
                <a:avLst/>
              </a:prstTxWarp>
            </a:bodyPr>
            <a:lstStyle/>
            <a:p>
              <a:pPr algn="ctr">
                <a:lnSpc>
                  <a:spcPct val="92000"/>
                </a:lnSpc>
              </a:pPr>
              <a:endParaRPr lang="en-US" sz="3100" b="1">
                <a:solidFill>
                  <a:schemeClr val="bg1"/>
                </a:solidFill>
              </a:endParaRPr>
            </a:p>
          </p:txBody>
        </p:sp>
      </p:grpSp>
      <p:grpSp>
        <p:nvGrpSpPr>
          <p:cNvPr id="25" name="Group 24"/>
          <p:cNvGrpSpPr/>
          <p:nvPr/>
        </p:nvGrpSpPr>
        <p:grpSpPr>
          <a:xfrm>
            <a:off x="581348" y="4117081"/>
            <a:ext cx="4317112" cy="1405848"/>
            <a:chOff x="1754613" y="4686302"/>
            <a:chExt cx="4125488" cy="1027228"/>
          </a:xfrm>
        </p:grpSpPr>
        <p:sp>
          <p:nvSpPr>
            <p:cNvPr id="7" name="Parallelogram 6"/>
            <p:cNvSpPr/>
            <p:nvPr/>
          </p:nvSpPr>
          <p:spPr>
            <a:xfrm flipH="1">
              <a:off x="1754613" y="4686302"/>
              <a:ext cx="4125487" cy="433292"/>
            </a:xfrm>
            <a:prstGeom prst="parallelogram">
              <a:avLst>
                <a:gd name="adj" fmla="val 161635"/>
              </a:avLst>
            </a:prstGeom>
            <a:solidFill>
              <a:schemeClr val="accent1">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79699" y="5119596"/>
              <a:ext cx="3200402" cy="593934"/>
            </a:xfrm>
            <a:prstGeom prst="rect">
              <a:avLst/>
            </a:prstGeom>
            <a:solidFill>
              <a:schemeClr val="accent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600" b="1" kern="0" dirty="0"/>
                <a:t>Цифровые технологии</a:t>
              </a:r>
              <a:endParaRPr lang="en-US" dirty="0"/>
            </a:p>
          </p:txBody>
        </p:sp>
        <p:sp>
          <p:nvSpPr>
            <p:cNvPr id="18" name="Parallelogram 17"/>
            <p:cNvSpPr/>
            <p:nvPr/>
          </p:nvSpPr>
          <p:spPr>
            <a:xfrm rot="16200000">
              <a:off x="1703546" y="4737375"/>
              <a:ext cx="1027225" cy="925084"/>
            </a:xfrm>
            <a:prstGeom prst="parallelogram">
              <a:avLst>
                <a:gd name="adj" fmla="val 62449"/>
              </a:avLst>
            </a:prstGeom>
            <a:solidFill>
              <a:schemeClr val="accent1">
                <a:lumMod val="75000"/>
              </a:schemeClr>
            </a:solidFill>
            <a:ln w="38100">
              <a:solidFill>
                <a:schemeClr val="bg1"/>
              </a:solidFill>
            </a:ln>
            <a:effectLst/>
          </p:spPr>
          <p:txBody>
            <a:bodyPr vert="horz" wrap="square" lIns="91440" tIns="45720" rIns="91440" bIns="45720" numCol="1" anchor="ctr" anchorCtr="0" compatLnSpc="1">
              <a:prstTxWarp prst="textNoShape">
                <a:avLst/>
              </a:prstTxWarp>
            </a:bodyPr>
            <a:lstStyle/>
            <a:p>
              <a:pPr algn="ctr">
                <a:lnSpc>
                  <a:spcPct val="92000"/>
                </a:lnSpc>
              </a:pPr>
              <a:endParaRPr lang="en-US" sz="3100" b="1">
                <a:solidFill>
                  <a:schemeClr val="bg1"/>
                </a:solidFill>
              </a:endParaRPr>
            </a:p>
          </p:txBody>
        </p:sp>
      </p:grpSp>
      <p:grpSp>
        <p:nvGrpSpPr>
          <p:cNvPr id="80" name="Group 79"/>
          <p:cNvGrpSpPr/>
          <p:nvPr/>
        </p:nvGrpSpPr>
        <p:grpSpPr>
          <a:xfrm>
            <a:off x="3920022" y="3266155"/>
            <a:ext cx="4317112" cy="1405848"/>
            <a:chOff x="1754613" y="4686302"/>
            <a:chExt cx="4125488" cy="1027228"/>
          </a:xfrm>
        </p:grpSpPr>
        <p:sp>
          <p:nvSpPr>
            <p:cNvPr id="81" name="Parallelogram 80"/>
            <p:cNvSpPr/>
            <p:nvPr/>
          </p:nvSpPr>
          <p:spPr>
            <a:xfrm flipH="1">
              <a:off x="1754613" y="4686302"/>
              <a:ext cx="4125487" cy="433292"/>
            </a:xfrm>
            <a:prstGeom prst="parallelogram">
              <a:avLst>
                <a:gd name="adj" fmla="val 161635"/>
              </a:avLst>
            </a:prstGeom>
            <a:solidFill>
              <a:schemeClr val="accent1">
                <a:lumMod val="60000"/>
                <a:lumOff val="40000"/>
              </a:schemeClr>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638014" y="5119596"/>
              <a:ext cx="3242087" cy="593934"/>
            </a:xfrm>
            <a:prstGeom prst="rect">
              <a:avLst/>
            </a:prstGeom>
            <a:solidFill>
              <a:schemeClr val="accent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600" b="1" kern="0" dirty="0"/>
                <a:t>Информационное взаимодействие</a:t>
              </a:r>
              <a:endParaRPr lang="en-GB" sz="2600" b="1" kern="0" dirty="0"/>
            </a:p>
          </p:txBody>
        </p:sp>
        <p:sp>
          <p:nvSpPr>
            <p:cNvPr id="83" name="Parallelogram 82"/>
            <p:cNvSpPr/>
            <p:nvPr/>
          </p:nvSpPr>
          <p:spPr>
            <a:xfrm rot="16200000">
              <a:off x="1703546" y="4737375"/>
              <a:ext cx="1027225" cy="925084"/>
            </a:xfrm>
            <a:prstGeom prst="parallelogram">
              <a:avLst>
                <a:gd name="adj" fmla="val 62449"/>
              </a:avLst>
            </a:prstGeom>
            <a:solidFill>
              <a:schemeClr val="accent1">
                <a:lumMod val="75000"/>
              </a:schemeClr>
            </a:solidFill>
            <a:ln w="38100">
              <a:solidFill>
                <a:schemeClr val="bg1"/>
              </a:solidFill>
            </a:ln>
            <a:effectLst/>
          </p:spPr>
          <p:txBody>
            <a:bodyPr vert="horz" wrap="square" lIns="91440" tIns="45720" rIns="91440" bIns="45720" numCol="1" anchor="ctr" anchorCtr="0" compatLnSpc="1">
              <a:prstTxWarp prst="textNoShape">
                <a:avLst/>
              </a:prstTxWarp>
            </a:bodyPr>
            <a:lstStyle/>
            <a:p>
              <a:pPr algn="ctr">
                <a:lnSpc>
                  <a:spcPct val="92000"/>
                </a:lnSpc>
              </a:pPr>
              <a:endParaRPr lang="en-US" sz="3100" b="1">
                <a:solidFill>
                  <a:schemeClr val="bg1"/>
                </a:solidFill>
              </a:endParaRPr>
            </a:p>
          </p:txBody>
        </p:sp>
      </p:grpSp>
      <p:grpSp>
        <p:nvGrpSpPr>
          <p:cNvPr id="88" name="Group 87"/>
          <p:cNvGrpSpPr/>
          <p:nvPr/>
        </p:nvGrpSpPr>
        <p:grpSpPr>
          <a:xfrm>
            <a:off x="7540342" y="271222"/>
            <a:ext cx="4621497" cy="2923877"/>
            <a:chOff x="7806443" y="-391232"/>
            <a:chExt cx="4621496" cy="3253535"/>
          </a:xfrm>
        </p:grpSpPr>
        <p:sp>
          <p:nvSpPr>
            <p:cNvPr id="53" name="Freeform 95"/>
            <p:cNvSpPr>
              <a:spLocks noChangeAspect="1"/>
            </p:cNvSpPr>
            <p:nvPr/>
          </p:nvSpPr>
          <p:spPr bwMode="auto">
            <a:xfrm>
              <a:off x="8078456" y="375678"/>
              <a:ext cx="3103122" cy="2083574"/>
            </a:xfrm>
            <a:custGeom>
              <a:avLst/>
              <a:gdLst>
                <a:gd name="T0" fmla="*/ 320 w 384"/>
                <a:gd name="T1" fmla="*/ 109 h 258"/>
                <a:gd name="T2" fmla="*/ 320 w 384"/>
                <a:gd name="T3" fmla="*/ 109 h 258"/>
                <a:gd name="T4" fmla="*/ 320 w 384"/>
                <a:gd name="T5" fmla="*/ 109 h 258"/>
                <a:gd name="T6" fmla="*/ 314 w 384"/>
                <a:gd name="T7" fmla="*/ 103 h 258"/>
                <a:gd name="T8" fmla="*/ 314 w 384"/>
                <a:gd name="T9" fmla="*/ 103 h 258"/>
                <a:gd name="T10" fmla="*/ 205 w 384"/>
                <a:gd name="T11" fmla="*/ 0 h 258"/>
                <a:gd name="T12" fmla="*/ 117 w 384"/>
                <a:gd name="T13" fmla="*/ 46 h 258"/>
                <a:gd name="T14" fmla="*/ 117 w 384"/>
                <a:gd name="T15" fmla="*/ 46 h 258"/>
                <a:gd name="T16" fmla="*/ 116 w 384"/>
                <a:gd name="T17" fmla="*/ 49 h 258"/>
                <a:gd name="T18" fmla="*/ 119 w 384"/>
                <a:gd name="T19" fmla="*/ 54 h 258"/>
                <a:gd name="T20" fmla="*/ 130 w 384"/>
                <a:gd name="T21" fmla="*/ 65 h 258"/>
                <a:gd name="T22" fmla="*/ 127 w 384"/>
                <a:gd name="T23" fmla="*/ 68 h 258"/>
                <a:gd name="T24" fmla="*/ 107 w 384"/>
                <a:gd name="T25" fmla="*/ 65 h 258"/>
                <a:gd name="T26" fmla="*/ 106 w 384"/>
                <a:gd name="T27" fmla="*/ 65 h 258"/>
                <a:gd name="T28" fmla="*/ 44 w 384"/>
                <a:gd name="T29" fmla="*/ 129 h 258"/>
                <a:gd name="T30" fmla="*/ 44 w 384"/>
                <a:gd name="T31" fmla="*/ 137 h 258"/>
                <a:gd name="T32" fmla="*/ 50 w 384"/>
                <a:gd name="T33" fmla="*/ 157 h 258"/>
                <a:gd name="T34" fmla="*/ 47 w 384"/>
                <a:gd name="T35" fmla="*/ 159 h 258"/>
                <a:gd name="T36" fmla="*/ 32 w 384"/>
                <a:gd name="T37" fmla="*/ 146 h 258"/>
                <a:gd name="T38" fmla="*/ 27 w 384"/>
                <a:gd name="T39" fmla="*/ 144 h 258"/>
                <a:gd name="T40" fmla="*/ 24 w 384"/>
                <a:gd name="T41" fmla="*/ 145 h 258"/>
                <a:gd name="T42" fmla="*/ 23 w 384"/>
                <a:gd name="T43" fmla="*/ 145 h 258"/>
                <a:gd name="T44" fmla="*/ 0 w 384"/>
                <a:gd name="T45" fmla="*/ 187 h 258"/>
                <a:gd name="T46" fmla="*/ 10 w 384"/>
                <a:gd name="T47" fmla="*/ 217 h 258"/>
                <a:gd name="T48" fmla="*/ 24 w 384"/>
                <a:gd name="T49" fmla="*/ 232 h 258"/>
                <a:gd name="T50" fmla="*/ 188 w 384"/>
                <a:gd name="T51" fmla="*/ 258 h 258"/>
                <a:gd name="T52" fmla="*/ 338 w 384"/>
                <a:gd name="T53" fmla="*/ 238 h 258"/>
                <a:gd name="T54" fmla="*/ 384 w 384"/>
                <a:gd name="T55" fmla="*/ 175 h 258"/>
                <a:gd name="T56" fmla="*/ 320 w 384"/>
                <a:gd name="T57" fmla="*/ 1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4" h="258">
                  <a:moveTo>
                    <a:pt x="320" y="109"/>
                  </a:moveTo>
                  <a:cubicBezTo>
                    <a:pt x="320" y="109"/>
                    <a:pt x="320" y="109"/>
                    <a:pt x="320" y="109"/>
                  </a:cubicBezTo>
                  <a:cubicBezTo>
                    <a:pt x="320" y="109"/>
                    <a:pt x="320" y="109"/>
                    <a:pt x="320" y="109"/>
                  </a:cubicBezTo>
                  <a:cubicBezTo>
                    <a:pt x="317" y="109"/>
                    <a:pt x="314" y="107"/>
                    <a:pt x="314" y="103"/>
                  </a:cubicBezTo>
                  <a:cubicBezTo>
                    <a:pt x="314" y="103"/>
                    <a:pt x="314" y="103"/>
                    <a:pt x="314" y="103"/>
                  </a:cubicBezTo>
                  <a:cubicBezTo>
                    <a:pt x="311" y="46"/>
                    <a:pt x="264" y="0"/>
                    <a:pt x="205" y="0"/>
                  </a:cubicBezTo>
                  <a:cubicBezTo>
                    <a:pt x="169" y="0"/>
                    <a:pt x="137" y="18"/>
                    <a:pt x="117" y="46"/>
                  </a:cubicBezTo>
                  <a:cubicBezTo>
                    <a:pt x="117" y="46"/>
                    <a:pt x="117" y="46"/>
                    <a:pt x="117" y="46"/>
                  </a:cubicBezTo>
                  <a:cubicBezTo>
                    <a:pt x="116" y="47"/>
                    <a:pt x="116" y="48"/>
                    <a:pt x="116" y="49"/>
                  </a:cubicBezTo>
                  <a:cubicBezTo>
                    <a:pt x="116" y="51"/>
                    <a:pt x="117" y="53"/>
                    <a:pt x="119" y="54"/>
                  </a:cubicBezTo>
                  <a:cubicBezTo>
                    <a:pt x="123" y="58"/>
                    <a:pt x="126" y="61"/>
                    <a:pt x="130" y="65"/>
                  </a:cubicBezTo>
                  <a:cubicBezTo>
                    <a:pt x="131" y="67"/>
                    <a:pt x="130" y="69"/>
                    <a:pt x="127" y="68"/>
                  </a:cubicBezTo>
                  <a:cubicBezTo>
                    <a:pt x="121" y="66"/>
                    <a:pt x="114" y="65"/>
                    <a:pt x="107" y="65"/>
                  </a:cubicBezTo>
                  <a:cubicBezTo>
                    <a:pt x="107" y="65"/>
                    <a:pt x="106" y="65"/>
                    <a:pt x="106" y="65"/>
                  </a:cubicBezTo>
                  <a:cubicBezTo>
                    <a:pt x="71" y="66"/>
                    <a:pt x="44" y="94"/>
                    <a:pt x="44" y="129"/>
                  </a:cubicBezTo>
                  <a:cubicBezTo>
                    <a:pt x="44" y="132"/>
                    <a:pt x="44" y="135"/>
                    <a:pt x="44" y="137"/>
                  </a:cubicBezTo>
                  <a:cubicBezTo>
                    <a:pt x="45" y="144"/>
                    <a:pt x="47" y="151"/>
                    <a:pt x="50" y="157"/>
                  </a:cubicBezTo>
                  <a:cubicBezTo>
                    <a:pt x="51" y="159"/>
                    <a:pt x="49" y="160"/>
                    <a:pt x="47" y="159"/>
                  </a:cubicBezTo>
                  <a:cubicBezTo>
                    <a:pt x="42" y="156"/>
                    <a:pt x="36" y="151"/>
                    <a:pt x="32" y="146"/>
                  </a:cubicBezTo>
                  <a:cubicBezTo>
                    <a:pt x="31" y="145"/>
                    <a:pt x="29" y="144"/>
                    <a:pt x="27" y="144"/>
                  </a:cubicBezTo>
                  <a:cubicBezTo>
                    <a:pt x="26" y="144"/>
                    <a:pt x="25" y="144"/>
                    <a:pt x="24" y="145"/>
                  </a:cubicBezTo>
                  <a:cubicBezTo>
                    <a:pt x="23" y="145"/>
                    <a:pt x="23" y="145"/>
                    <a:pt x="23" y="145"/>
                  </a:cubicBezTo>
                  <a:cubicBezTo>
                    <a:pt x="9" y="154"/>
                    <a:pt x="0" y="169"/>
                    <a:pt x="0" y="187"/>
                  </a:cubicBezTo>
                  <a:cubicBezTo>
                    <a:pt x="0" y="198"/>
                    <a:pt x="4" y="208"/>
                    <a:pt x="10" y="217"/>
                  </a:cubicBezTo>
                  <a:cubicBezTo>
                    <a:pt x="13" y="225"/>
                    <a:pt x="21" y="230"/>
                    <a:pt x="24" y="232"/>
                  </a:cubicBezTo>
                  <a:cubicBezTo>
                    <a:pt x="30" y="235"/>
                    <a:pt x="72" y="258"/>
                    <a:pt x="188" y="258"/>
                  </a:cubicBezTo>
                  <a:cubicBezTo>
                    <a:pt x="273" y="258"/>
                    <a:pt x="318" y="245"/>
                    <a:pt x="338" y="238"/>
                  </a:cubicBezTo>
                  <a:cubicBezTo>
                    <a:pt x="365" y="229"/>
                    <a:pt x="384" y="204"/>
                    <a:pt x="384" y="175"/>
                  </a:cubicBezTo>
                  <a:cubicBezTo>
                    <a:pt x="384" y="139"/>
                    <a:pt x="356" y="110"/>
                    <a:pt x="320" y="109"/>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t-IT">
                <a:solidFill>
                  <a:schemeClr val="bg1"/>
                </a:solidFill>
              </a:endParaRPr>
            </a:p>
          </p:txBody>
        </p:sp>
        <p:sp>
          <p:nvSpPr>
            <p:cNvPr id="54" name="TextBox 53"/>
            <p:cNvSpPr txBox="1"/>
            <p:nvPr/>
          </p:nvSpPr>
          <p:spPr>
            <a:xfrm>
              <a:off x="7806443" y="-391232"/>
              <a:ext cx="4621496" cy="3253535"/>
            </a:xfrm>
            <a:prstGeom prst="rect">
              <a:avLst/>
            </a:prstGeom>
            <a:noFill/>
          </p:spPr>
          <p:txBody>
            <a:bodyPr wrap="square" rtlCol="0">
              <a:spAutoFit/>
            </a:bodyPr>
            <a:lstStyle/>
            <a:p>
              <a:pPr defTabSz="914341">
                <a:defRPr/>
              </a:pPr>
              <a:r>
                <a:rPr lang="en-US" sz="2300" kern="0" dirty="0">
                  <a:solidFill>
                    <a:schemeClr val="bg1"/>
                  </a:solidFill>
                </a:rPr>
                <a:t>      01010101011100</a:t>
              </a:r>
            </a:p>
            <a:p>
              <a:pPr defTabSz="914341">
                <a:defRPr/>
              </a:pPr>
              <a:r>
                <a:rPr lang="en-US" sz="2300" kern="0" dirty="0">
                  <a:solidFill>
                    <a:schemeClr val="bg1"/>
                  </a:solidFill>
                </a:rPr>
                <a:t>  100010101010111010</a:t>
              </a:r>
            </a:p>
            <a:p>
              <a:pPr defTabSz="914341">
                <a:defRPr/>
              </a:pPr>
              <a:r>
                <a:rPr lang="en-US" sz="2300" kern="0" dirty="0">
                  <a:solidFill>
                    <a:schemeClr val="bg1"/>
                  </a:solidFill>
                </a:rPr>
                <a:t>10010001010101011100</a:t>
              </a:r>
            </a:p>
            <a:p>
              <a:pPr defTabSz="914341">
                <a:defRPr/>
              </a:pPr>
              <a:r>
                <a:rPr lang="en-US" sz="2300" kern="0" dirty="0">
                  <a:solidFill>
                    <a:schemeClr val="bg1"/>
                  </a:solidFill>
                </a:rPr>
                <a:t>01000101010101110010111</a:t>
              </a:r>
            </a:p>
            <a:p>
              <a:pPr>
                <a:defRPr/>
              </a:pPr>
              <a:r>
                <a:rPr lang="en-US" sz="2300" kern="0" dirty="0">
                  <a:solidFill>
                    <a:schemeClr val="bg1"/>
                  </a:solidFill>
                </a:rPr>
                <a:t>101000101010101101011001</a:t>
              </a:r>
            </a:p>
            <a:p>
              <a:pPr>
                <a:defRPr/>
              </a:pPr>
              <a:r>
                <a:rPr lang="en-US" sz="2300" kern="0" dirty="0">
                  <a:solidFill>
                    <a:schemeClr val="bg1"/>
                  </a:solidFill>
                </a:rPr>
                <a:t>0100010101010111001010101</a:t>
              </a:r>
            </a:p>
            <a:p>
              <a:pPr>
                <a:defRPr/>
              </a:pPr>
              <a:r>
                <a:rPr lang="en-US" sz="2300" kern="0" dirty="0">
                  <a:solidFill>
                    <a:schemeClr val="bg1"/>
                  </a:solidFill>
                </a:rPr>
                <a:t>101000101010101101000000</a:t>
              </a:r>
            </a:p>
            <a:p>
              <a:pPr>
                <a:defRPr/>
              </a:pPr>
              <a:r>
                <a:rPr lang="en-US" sz="2300" kern="0" dirty="0">
                  <a:solidFill>
                    <a:schemeClr val="bg1"/>
                  </a:solidFill>
                </a:rPr>
                <a:t>   00000000011111000000</a:t>
              </a:r>
            </a:p>
          </p:txBody>
        </p:sp>
        <p:grpSp>
          <p:nvGrpSpPr>
            <p:cNvPr id="55" name="Group 54"/>
            <p:cNvGrpSpPr/>
            <p:nvPr/>
          </p:nvGrpSpPr>
          <p:grpSpPr>
            <a:xfrm>
              <a:off x="8910288" y="899017"/>
              <a:ext cx="1314075" cy="1792141"/>
              <a:chOff x="6256817" y="1600890"/>
              <a:chExt cx="1314075" cy="1792141"/>
            </a:xfrm>
          </p:grpSpPr>
          <p:sp>
            <p:nvSpPr>
              <p:cNvPr id="56" name="Pentagon 55"/>
              <p:cNvSpPr/>
              <p:nvPr/>
            </p:nvSpPr>
            <p:spPr>
              <a:xfrm rot="13821214">
                <a:off x="6899921" y="2722059"/>
                <a:ext cx="978408" cy="363535"/>
              </a:xfrm>
              <a:prstGeom prst="homePlate">
                <a:avLst/>
              </a:prstGeom>
              <a:solidFill>
                <a:srgbClr val="4583D1"/>
              </a:solidFill>
              <a:ln w="9525" cap="flat" cmpd="sng" algn="ctr">
                <a:solidFill>
                  <a:srgbClr val="4583D1">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341">
                  <a:defRPr/>
                </a:pPr>
                <a:endParaRPr lang="en-US" kern="0" smtClean="0">
                  <a:solidFill>
                    <a:sysClr val="window" lastClr="FFFFFF"/>
                  </a:solidFill>
                </a:endParaRPr>
              </a:p>
            </p:txBody>
          </p:sp>
          <p:grpSp>
            <p:nvGrpSpPr>
              <p:cNvPr id="57" name="Group 56"/>
              <p:cNvGrpSpPr/>
              <p:nvPr/>
            </p:nvGrpSpPr>
            <p:grpSpPr>
              <a:xfrm>
                <a:off x="6256817" y="1600890"/>
                <a:ext cx="1242898" cy="1286432"/>
                <a:chOff x="690952" y="1645796"/>
                <a:chExt cx="1242898" cy="1286432"/>
              </a:xfrm>
            </p:grpSpPr>
            <p:sp>
              <p:nvSpPr>
                <p:cNvPr id="61" name="Oval 60"/>
                <p:cNvSpPr/>
                <p:nvPr/>
              </p:nvSpPr>
              <p:spPr bwMode="gray">
                <a:xfrm>
                  <a:off x="690952" y="1645796"/>
                  <a:ext cx="1242898" cy="1286432"/>
                </a:xfrm>
                <a:prstGeom prst="ellipse">
                  <a:avLst/>
                </a:prstGeom>
                <a:solidFill>
                  <a:schemeClr val="tx2">
                    <a:lumMod val="20000"/>
                    <a:lumOff val="80000"/>
                  </a:schemeClr>
                </a:solidFill>
                <a:ln w="57150" cap="flat" cmpd="sng" algn="ctr">
                  <a:solidFill>
                    <a:schemeClr val="accent1"/>
                  </a:solidFill>
                  <a:prstDash val="solid"/>
                </a:ln>
                <a:effectLst/>
              </p:spPr>
              <p:txBody>
                <a:bodyPr rtlCol="0" anchor="ctr"/>
                <a:lstStyle/>
                <a:p>
                  <a:pPr algn="ctr" defTabSz="914341">
                    <a:defRPr/>
                  </a:pPr>
                  <a:endParaRPr lang="en-US" kern="0" dirty="0" smtClean="0">
                    <a:ln>
                      <a:solidFill>
                        <a:schemeClr val="accent1"/>
                      </a:solidFill>
                    </a:ln>
                    <a:solidFill>
                      <a:prstClr val="white"/>
                    </a:solidFill>
                  </a:endParaRPr>
                </a:p>
              </p:txBody>
            </p:sp>
            <p:grpSp>
              <p:nvGrpSpPr>
                <p:cNvPr id="62" name="Group 61"/>
                <p:cNvGrpSpPr/>
                <p:nvPr/>
              </p:nvGrpSpPr>
              <p:grpSpPr>
                <a:xfrm>
                  <a:off x="836030" y="2179807"/>
                  <a:ext cx="914256" cy="457200"/>
                  <a:chOff x="749463" y="2214508"/>
                  <a:chExt cx="995418" cy="362354"/>
                </a:xfrm>
              </p:grpSpPr>
              <p:sp>
                <p:nvSpPr>
                  <p:cNvPr id="63" name="Rectangle 62"/>
                  <p:cNvSpPr/>
                  <p:nvPr/>
                </p:nvSpPr>
                <p:spPr>
                  <a:xfrm>
                    <a:off x="749463" y="2430587"/>
                    <a:ext cx="298674" cy="144942"/>
                  </a:xfrm>
                  <a:prstGeom prst="rect">
                    <a:avLst/>
                  </a:prstGeom>
                  <a:solidFill>
                    <a:sysClr val="window" lastClr="FFFFFF"/>
                  </a:solidFill>
                  <a:ln w="9525" cap="flat" cmpd="sng" algn="ctr">
                    <a:noFill/>
                    <a:prstDash val="solid"/>
                  </a:ln>
                  <a:effectLst/>
                </p:spPr>
                <p:txBody>
                  <a:bodyPr rtlCol="0" anchor="ctr"/>
                  <a:lstStyle/>
                  <a:p>
                    <a:pPr algn="ctr" defTabSz="914341">
                      <a:defRPr/>
                    </a:pPr>
                    <a:endParaRPr lang="en-US" kern="0" smtClean="0">
                      <a:solidFill>
                        <a:prstClr val="white"/>
                      </a:solidFill>
                    </a:endParaRPr>
                  </a:p>
                </p:txBody>
              </p:sp>
              <p:sp>
                <p:nvSpPr>
                  <p:cNvPr id="64" name="Rectangle 63"/>
                  <p:cNvSpPr/>
                  <p:nvPr/>
                </p:nvSpPr>
                <p:spPr>
                  <a:xfrm>
                    <a:off x="1097837" y="2350844"/>
                    <a:ext cx="298674" cy="217412"/>
                  </a:xfrm>
                  <a:prstGeom prst="rect">
                    <a:avLst/>
                  </a:prstGeom>
                  <a:solidFill>
                    <a:sysClr val="window" lastClr="FFFFFF"/>
                  </a:solidFill>
                  <a:ln w="9525" cap="flat" cmpd="sng" algn="ctr">
                    <a:noFill/>
                    <a:prstDash val="solid"/>
                  </a:ln>
                  <a:effectLst/>
                </p:spPr>
                <p:txBody>
                  <a:bodyPr rtlCol="0" anchor="ctr"/>
                  <a:lstStyle/>
                  <a:p>
                    <a:pPr algn="ctr" defTabSz="914341">
                      <a:defRPr/>
                    </a:pPr>
                    <a:endParaRPr lang="en-US" kern="0" smtClean="0">
                      <a:solidFill>
                        <a:prstClr val="white"/>
                      </a:solidFill>
                    </a:endParaRPr>
                  </a:p>
                </p:txBody>
              </p:sp>
              <p:sp>
                <p:nvSpPr>
                  <p:cNvPr id="65" name="Rectangle 64"/>
                  <p:cNvSpPr/>
                  <p:nvPr/>
                </p:nvSpPr>
                <p:spPr>
                  <a:xfrm>
                    <a:off x="1446207" y="2214508"/>
                    <a:ext cx="298674" cy="362354"/>
                  </a:xfrm>
                  <a:prstGeom prst="rect">
                    <a:avLst/>
                  </a:prstGeom>
                  <a:solidFill>
                    <a:sysClr val="window" lastClr="FFFFFF"/>
                  </a:solidFill>
                  <a:ln w="9525" cap="flat" cmpd="sng" algn="ctr">
                    <a:noFill/>
                    <a:prstDash val="solid"/>
                  </a:ln>
                  <a:effectLst/>
                </p:spPr>
                <p:txBody>
                  <a:bodyPr rtlCol="0" anchor="ctr"/>
                  <a:lstStyle/>
                  <a:p>
                    <a:pPr algn="ctr" defTabSz="914341">
                      <a:defRPr/>
                    </a:pPr>
                    <a:endParaRPr lang="en-US" kern="0" smtClean="0">
                      <a:solidFill>
                        <a:prstClr val="white"/>
                      </a:solidFill>
                    </a:endParaRPr>
                  </a:p>
                </p:txBody>
              </p:sp>
            </p:grpSp>
          </p:grpSp>
          <p:sp>
            <p:nvSpPr>
              <p:cNvPr id="58" name="Oval 57"/>
              <p:cNvSpPr/>
              <p:nvPr/>
            </p:nvSpPr>
            <p:spPr bwMode="auto">
              <a:xfrm>
                <a:off x="6449815" y="2172965"/>
                <a:ext cx="182880" cy="182880"/>
              </a:xfrm>
              <a:prstGeom prst="ellipse">
                <a:avLst/>
              </a:prstGeom>
              <a:solidFill>
                <a:srgbClr val="FFFFFF"/>
              </a:solidFill>
              <a:ln>
                <a:noFill/>
              </a:ln>
              <a:effectLst/>
              <a:extLst/>
            </p:spPr>
            <p:txBody>
              <a:bodyPr vert="horz" wrap="square" lIns="91440" tIns="45720" rIns="91440" bIns="45720" numCol="1" rtlCol="0" anchor="ctr" anchorCtr="0" compatLnSpc="1">
                <a:prstTxWarp prst="textNoShape">
                  <a:avLst/>
                </a:prstTxWarp>
              </a:bodyPr>
              <a:lstStyle/>
              <a:p>
                <a:pPr defTabSz="914341"/>
                <a:endParaRPr lang="en-US" sz="2000" kern="0">
                  <a:solidFill>
                    <a:srgbClr val="1E4191"/>
                  </a:solidFill>
                </a:endParaRPr>
              </a:p>
            </p:txBody>
          </p:sp>
          <p:sp>
            <p:nvSpPr>
              <p:cNvPr id="59" name="Oval 58"/>
              <p:cNvSpPr/>
              <p:nvPr/>
            </p:nvSpPr>
            <p:spPr bwMode="auto">
              <a:xfrm>
                <a:off x="6759875" y="2057343"/>
                <a:ext cx="182880" cy="182880"/>
              </a:xfrm>
              <a:prstGeom prst="ellipse">
                <a:avLst/>
              </a:prstGeom>
              <a:solidFill>
                <a:srgbClr val="FFFFFF"/>
              </a:solidFill>
              <a:ln>
                <a:noFill/>
              </a:ln>
              <a:effectLst/>
              <a:extLst/>
            </p:spPr>
            <p:txBody>
              <a:bodyPr vert="horz" wrap="square" lIns="91440" tIns="45720" rIns="91440" bIns="45720" numCol="1" rtlCol="0" anchor="ctr" anchorCtr="0" compatLnSpc="1">
                <a:prstTxWarp prst="textNoShape">
                  <a:avLst/>
                </a:prstTxWarp>
              </a:bodyPr>
              <a:lstStyle/>
              <a:p>
                <a:pPr defTabSz="914341"/>
                <a:endParaRPr lang="en-US" sz="2000" kern="0">
                  <a:solidFill>
                    <a:srgbClr val="1E4191"/>
                  </a:solidFill>
                </a:endParaRPr>
              </a:p>
            </p:txBody>
          </p:sp>
          <p:sp>
            <p:nvSpPr>
              <p:cNvPr id="60" name="Oval 59"/>
              <p:cNvSpPr/>
              <p:nvPr/>
            </p:nvSpPr>
            <p:spPr bwMode="auto">
              <a:xfrm>
                <a:off x="7069935" y="1878657"/>
                <a:ext cx="182880" cy="182880"/>
              </a:xfrm>
              <a:prstGeom prst="ellipse">
                <a:avLst/>
              </a:prstGeom>
              <a:solidFill>
                <a:srgbClr val="FFFFFF"/>
              </a:solidFill>
              <a:ln>
                <a:noFill/>
              </a:ln>
              <a:effectLst/>
              <a:extLst/>
            </p:spPr>
            <p:txBody>
              <a:bodyPr vert="horz" wrap="square" lIns="91440" tIns="45720" rIns="91440" bIns="45720" numCol="1" rtlCol="0" anchor="ctr" anchorCtr="0" compatLnSpc="1">
                <a:prstTxWarp prst="textNoShape">
                  <a:avLst/>
                </a:prstTxWarp>
              </a:bodyPr>
              <a:lstStyle/>
              <a:p>
                <a:pPr defTabSz="914341"/>
                <a:endParaRPr lang="en-US" sz="2000" kern="0">
                  <a:solidFill>
                    <a:srgbClr val="1E4191"/>
                  </a:solidFill>
                </a:endParaRPr>
              </a:p>
            </p:txBody>
          </p:sp>
        </p:grpSp>
      </p:grpSp>
      <p:sp>
        <p:nvSpPr>
          <p:cNvPr id="67" name="TextBox 66"/>
          <p:cNvSpPr txBox="1"/>
          <p:nvPr/>
        </p:nvSpPr>
        <p:spPr>
          <a:xfrm>
            <a:off x="851328" y="5507260"/>
            <a:ext cx="4283791" cy="707878"/>
          </a:xfrm>
          <a:prstGeom prst="rect">
            <a:avLst/>
          </a:prstGeom>
          <a:noFill/>
        </p:spPr>
        <p:txBody>
          <a:bodyPr wrap="square" lIns="91434" tIns="45716" rIns="91434" bIns="45716" rtlCol="0">
            <a:spAutoFit/>
          </a:bodyPr>
          <a:lstStyle/>
          <a:p>
            <a:pPr algn="ctr" defTabSz="914341">
              <a:defRPr/>
            </a:pPr>
            <a:r>
              <a:rPr lang="ru-RU" sz="2000" kern="0" dirty="0">
                <a:solidFill>
                  <a:srgbClr val="454545"/>
                </a:solidFill>
              </a:rPr>
              <a:t>Большие объемы разнородных данных</a:t>
            </a:r>
            <a:endParaRPr lang="en-US" sz="2000" kern="0" dirty="0">
              <a:solidFill>
                <a:srgbClr val="454545"/>
              </a:solidFill>
            </a:endParaRPr>
          </a:p>
        </p:txBody>
      </p:sp>
      <p:sp>
        <p:nvSpPr>
          <p:cNvPr id="68" name="TextBox 67"/>
          <p:cNvSpPr txBox="1"/>
          <p:nvPr/>
        </p:nvSpPr>
        <p:spPr>
          <a:xfrm>
            <a:off x="8352429" y="3931721"/>
            <a:ext cx="3452883" cy="1015655"/>
          </a:xfrm>
          <a:prstGeom prst="rect">
            <a:avLst/>
          </a:prstGeom>
          <a:noFill/>
        </p:spPr>
        <p:txBody>
          <a:bodyPr wrap="square" lIns="91434" tIns="45716" rIns="91434" bIns="45716" rtlCol="0">
            <a:spAutoFit/>
          </a:bodyPr>
          <a:lstStyle/>
          <a:p>
            <a:pPr algn="ctr" defTabSz="914341">
              <a:defRPr/>
            </a:pPr>
            <a:r>
              <a:rPr lang="en-US" sz="2000" kern="0" dirty="0">
                <a:solidFill>
                  <a:srgbClr val="454545"/>
                </a:solidFill>
              </a:rPr>
              <a:t>Software as a Service (SaaS), </a:t>
            </a:r>
          </a:p>
          <a:p>
            <a:pPr algn="ctr" defTabSz="914341">
              <a:defRPr/>
            </a:pPr>
            <a:r>
              <a:rPr lang="ru-RU" sz="2000" kern="0" dirty="0">
                <a:solidFill>
                  <a:srgbClr val="454545"/>
                </a:solidFill>
              </a:rPr>
              <a:t>прогнозирование на основе статистических данных</a:t>
            </a:r>
            <a:endParaRPr lang="en-US" sz="2000" kern="0" dirty="0">
              <a:solidFill>
                <a:srgbClr val="454545"/>
              </a:solidFill>
            </a:endParaRPr>
          </a:p>
        </p:txBody>
      </p:sp>
      <p:sp>
        <p:nvSpPr>
          <p:cNvPr id="69" name="TextBox 68"/>
          <p:cNvSpPr txBox="1"/>
          <p:nvPr/>
        </p:nvSpPr>
        <p:spPr>
          <a:xfrm>
            <a:off x="4957697" y="4710089"/>
            <a:ext cx="3283184" cy="707878"/>
          </a:xfrm>
          <a:prstGeom prst="rect">
            <a:avLst/>
          </a:prstGeom>
          <a:noFill/>
        </p:spPr>
        <p:txBody>
          <a:bodyPr wrap="square" lIns="91434" tIns="45716" rIns="91434" bIns="45716" rtlCol="0">
            <a:spAutoFit/>
          </a:bodyPr>
          <a:lstStyle/>
          <a:p>
            <a:pPr algn="ctr" defTabSz="914341">
              <a:defRPr/>
            </a:pPr>
            <a:r>
              <a:rPr lang="ru-RU" sz="2000" kern="0" dirty="0">
                <a:solidFill>
                  <a:srgbClr val="454545"/>
                </a:solidFill>
              </a:rPr>
              <a:t>Автоматизация рабочих процессов</a:t>
            </a:r>
            <a:endParaRPr lang="en-US" sz="2000" kern="0" dirty="0">
              <a:solidFill>
                <a:srgbClr val="454545"/>
              </a:solidFill>
            </a:endParaRPr>
          </a:p>
        </p:txBody>
      </p:sp>
      <p:grpSp>
        <p:nvGrpSpPr>
          <p:cNvPr id="89" name="Group 88"/>
          <p:cNvGrpSpPr/>
          <p:nvPr/>
        </p:nvGrpSpPr>
        <p:grpSpPr>
          <a:xfrm>
            <a:off x="851329" y="2296183"/>
            <a:ext cx="3196825" cy="2215991"/>
            <a:chOff x="113989" y="2262501"/>
            <a:chExt cx="2446680" cy="1584993"/>
          </a:xfrm>
        </p:grpSpPr>
        <p:sp>
          <p:nvSpPr>
            <p:cNvPr id="90" name="TextBox 89"/>
            <p:cNvSpPr txBox="1"/>
            <p:nvPr/>
          </p:nvSpPr>
          <p:spPr>
            <a:xfrm>
              <a:off x="113989" y="2262501"/>
              <a:ext cx="2446680" cy="1584993"/>
            </a:xfrm>
            <a:prstGeom prst="rect">
              <a:avLst/>
            </a:prstGeom>
            <a:noFill/>
          </p:spPr>
          <p:txBody>
            <a:bodyPr wrap="square" rtlCol="0">
              <a:spAutoFit/>
            </a:bodyPr>
            <a:lstStyle/>
            <a:p>
              <a:pPr defTabSz="914341">
                <a:defRPr/>
              </a:pPr>
              <a:r>
                <a:rPr lang="en-US" sz="2300" kern="0" dirty="0">
                  <a:solidFill>
                    <a:srgbClr val="0745AB">
                      <a:lumMod val="20000"/>
                      <a:lumOff val="80000"/>
                    </a:srgbClr>
                  </a:solidFill>
                </a:rPr>
                <a:t>0100010101010111</a:t>
              </a:r>
            </a:p>
            <a:p>
              <a:pPr defTabSz="914341">
                <a:defRPr/>
              </a:pPr>
              <a:r>
                <a:rPr lang="en-US" sz="2300" kern="0" dirty="0">
                  <a:solidFill>
                    <a:srgbClr val="0745AB">
                      <a:lumMod val="20000"/>
                      <a:lumOff val="80000"/>
                    </a:srgbClr>
                  </a:solidFill>
                </a:rPr>
                <a:t>0100010101010111</a:t>
              </a:r>
            </a:p>
            <a:p>
              <a:pPr defTabSz="914341">
                <a:defRPr/>
              </a:pPr>
              <a:r>
                <a:rPr lang="en-US" sz="2300" kern="0" dirty="0">
                  <a:solidFill>
                    <a:srgbClr val="0745AB">
                      <a:lumMod val="20000"/>
                      <a:lumOff val="80000"/>
                    </a:srgbClr>
                  </a:solidFill>
                </a:rPr>
                <a:t>0100010101010111</a:t>
              </a:r>
            </a:p>
            <a:p>
              <a:pPr defTabSz="914341">
                <a:defRPr/>
              </a:pPr>
              <a:r>
                <a:rPr lang="en-US" sz="2300" kern="0" dirty="0">
                  <a:solidFill>
                    <a:srgbClr val="0745AB">
                      <a:lumMod val="20000"/>
                      <a:lumOff val="80000"/>
                    </a:srgbClr>
                  </a:solidFill>
                </a:rPr>
                <a:t>0100010101010111</a:t>
              </a:r>
              <a:br>
                <a:rPr lang="en-US" sz="2300" kern="0" dirty="0">
                  <a:solidFill>
                    <a:srgbClr val="0745AB">
                      <a:lumMod val="20000"/>
                      <a:lumOff val="80000"/>
                    </a:srgbClr>
                  </a:solidFill>
                </a:rPr>
              </a:br>
              <a:r>
                <a:rPr lang="en-US" sz="2300" kern="0" dirty="0">
                  <a:solidFill>
                    <a:srgbClr val="0745AB">
                      <a:lumMod val="20000"/>
                      <a:lumOff val="80000"/>
                    </a:srgbClr>
                  </a:solidFill>
                </a:rPr>
                <a:t>0100010101010111</a:t>
              </a:r>
            </a:p>
            <a:p>
              <a:pPr defTabSz="914341">
                <a:defRPr/>
              </a:pPr>
              <a:r>
                <a:rPr lang="en-US" sz="2300" kern="0" dirty="0">
                  <a:solidFill>
                    <a:srgbClr val="0745AB">
                      <a:lumMod val="20000"/>
                      <a:lumOff val="80000"/>
                    </a:srgbClr>
                  </a:solidFill>
                </a:rPr>
                <a:t>0100010101010111</a:t>
              </a:r>
            </a:p>
          </p:txBody>
        </p:sp>
        <p:sp>
          <p:nvSpPr>
            <p:cNvPr id="96" name="TextBox 95"/>
            <p:cNvSpPr txBox="1"/>
            <p:nvPr/>
          </p:nvSpPr>
          <p:spPr>
            <a:xfrm>
              <a:off x="362624" y="3194844"/>
              <a:ext cx="777921" cy="243557"/>
            </a:xfrm>
            <a:prstGeom prst="roundRect">
              <a:avLst/>
            </a:prstGeom>
            <a:solidFill>
              <a:srgbClr val="4583D1"/>
            </a:solidFill>
          </p:spPr>
          <p:txBody>
            <a:bodyPr wrap="none" lIns="91440" tIns="45720" rIns="91440" bIns="45720" rtlCol="0">
              <a:spAutoFit/>
            </a:bodyPr>
            <a:lstStyle>
              <a:defPPr>
                <a:defRPr lang="en-US"/>
              </a:defPPr>
              <a:lvl1pPr algn="ctr" defTabSz="914400">
                <a:defRPr sz="1400" b="1" kern="0">
                  <a:solidFill>
                    <a:sysClr val="window" lastClr="FFFFFF"/>
                  </a:solidFill>
                </a:defRPr>
              </a:lvl1pPr>
            </a:lstStyle>
            <a:p>
              <a:r>
                <a:rPr lang="en-US" dirty="0"/>
                <a:t>Radiology</a:t>
              </a:r>
            </a:p>
          </p:txBody>
        </p:sp>
        <p:sp>
          <p:nvSpPr>
            <p:cNvPr id="97" name="TextBox 96"/>
            <p:cNvSpPr txBox="1"/>
            <p:nvPr/>
          </p:nvSpPr>
          <p:spPr>
            <a:xfrm>
              <a:off x="1058430" y="2482825"/>
              <a:ext cx="343459" cy="243557"/>
            </a:xfrm>
            <a:prstGeom prst="roundRect">
              <a:avLst/>
            </a:prstGeom>
            <a:solidFill>
              <a:srgbClr val="4583D1"/>
            </a:solidFill>
          </p:spPr>
          <p:txBody>
            <a:bodyPr wrap="none" lIns="91440" tIns="45720" rIns="91440" bIns="45720" rtlCol="0">
              <a:spAutoFit/>
            </a:bodyPr>
            <a:lstStyle>
              <a:defPPr>
                <a:defRPr lang="en-US"/>
              </a:defPPr>
              <a:lvl1pPr algn="ctr" defTabSz="914400">
                <a:defRPr sz="1400" b="1" kern="0">
                  <a:solidFill>
                    <a:sysClr val="window" lastClr="FFFFFF"/>
                  </a:solidFill>
                </a:defRPr>
              </a:lvl1pPr>
            </a:lstStyle>
            <a:p>
              <a:r>
                <a:rPr lang="en-US" dirty="0"/>
                <a:t>OR</a:t>
              </a:r>
            </a:p>
          </p:txBody>
        </p:sp>
        <p:sp>
          <p:nvSpPr>
            <p:cNvPr id="98" name="TextBox 97"/>
            <p:cNvSpPr txBox="1"/>
            <p:nvPr/>
          </p:nvSpPr>
          <p:spPr>
            <a:xfrm>
              <a:off x="417498" y="2482825"/>
              <a:ext cx="380136" cy="243557"/>
            </a:xfrm>
            <a:prstGeom prst="roundRect">
              <a:avLst/>
            </a:prstGeom>
            <a:solidFill>
              <a:srgbClr val="4583D1"/>
            </a:solidFill>
          </p:spPr>
          <p:txBody>
            <a:bodyPr wrap="none" lIns="91440" tIns="45720" rIns="91440" bIns="45720" rtlCol="0">
              <a:spAutoFit/>
            </a:bodyPr>
            <a:lstStyle>
              <a:defPPr>
                <a:defRPr lang="en-US"/>
              </a:defPPr>
              <a:lvl1pPr algn="ctr" defTabSz="914400">
                <a:defRPr sz="1400" b="1" kern="0">
                  <a:solidFill>
                    <a:sysClr val="window" lastClr="FFFFFF"/>
                  </a:solidFill>
                </a:defRPr>
              </a:lvl1pPr>
            </a:lstStyle>
            <a:p>
              <a:r>
                <a:rPr lang="en-US" dirty="0"/>
                <a:t>ICU</a:t>
              </a:r>
            </a:p>
          </p:txBody>
        </p:sp>
        <p:sp>
          <p:nvSpPr>
            <p:cNvPr id="99" name="TextBox 98"/>
            <p:cNvSpPr txBox="1"/>
            <p:nvPr/>
          </p:nvSpPr>
          <p:spPr>
            <a:xfrm>
              <a:off x="1259183" y="3197016"/>
              <a:ext cx="838519" cy="243557"/>
            </a:xfrm>
            <a:prstGeom prst="roundRect">
              <a:avLst/>
            </a:prstGeom>
            <a:solidFill>
              <a:srgbClr val="4583D1"/>
            </a:solidFill>
          </p:spPr>
          <p:txBody>
            <a:bodyPr wrap="none" lIns="91440" tIns="45720" rIns="91440" bIns="45720" rtlCol="0">
              <a:spAutoFit/>
            </a:bodyPr>
            <a:lstStyle>
              <a:defPPr>
                <a:defRPr lang="en-US"/>
              </a:defPPr>
              <a:lvl1pPr algn="ctr" defTabSz="914400">
                <a:defRPr sz="1400" b="1" kern="0">
                  <a:solidFill>
                    <a:sysClr val="window" lastClr="FFFFFF"/>
                  </a:solidFill>
                </a:defRPr>
              </a:lvl1pPr>
            </a:lstStyle>
            <a:p>
              <a:r>
                <a:rPr lang="en-US" dirty="0"/>
                <a:t>Cardiology</a:t>
              </a:r>
            </a:p>
          </p:txBody>
        </p:sp>
        <p:sp>
          <p:nvSpPr>
            <p:cNvPr id="100" name="TextBox 99"/>
            <p:cNvSpPr txBox="1"/>
            <p:nvPr/>
          </p:nvSpPr>
          <p:spPr>
            <a:xfrm>
              <a:off x="1644944" y="2482825"/>
              <a:ext cx="415634" cy="243557"/>
            </a:xfrm>
            <a:prstGeom prst="roundRect">
              <a:avLst/>
            </a:prstGeom>
            <a:solidFill>
              <a:srgbClr val="4583D1"/>
            </a:solidFill>
          </p:spPr>
          <p:txBody>
            <a:bodyPr wrap="none" lIns="91440" tIns="45720" rIns="91440" bIns="45720" rtlCol="0">
              <a:spAutoFit/>
            </a:bodyPr>
            <a:lstStyle>
              <a:defPPr>
                <a:defRPr lang="en-US"/>
              </a:defPPr>
              <a:lvl1pPr algn="ctr" defTabSz="914400">
                <a:defRPr sz="1400" b="1" kern="0">
                  <a:solidFill>
                    <a:sysClr val="window" lastClr="FFFFFF"/>
                  </a:solidFill>
                </a:defRPr>
              </a:lvl1pPr>
            </a:lstStyle>
            <a:p>
              <a:r>
                <a:rPr lang="en-US" dirty="0"/>
                <a:t>L&amp;D</a:t>
              </a:r>
            </a:p>
          </p:txBody>
        </p:sp>
        <p:sp>
          <p:nvSpPr>
            <p:cNvPr id="106" name="TextBox 105"/>
            <p:cNvSpPr txBox="1"/>
            <p:nvPr/>
          </p:nvSpPr>
          <p:spPr>
            <a:xfrm>
              <a:off x="277812" y="2830050"/>
              <a:ext cx="1139968" cy="243557"/>
            </a:xfrm>
            <a:prstGeom prst="roundRect">
              <a:avLst/>
            </a:prstGeom>
            <a:solidFill>
              <a:srgbClr val="4583D1"/>
            </a:solidFill>
          </p:spPr>
          <p:txBody>
            <a:bodyPr wrap="square" lIns="91440" tIns="45720" rIns="91440" bIns="45720" rtlCol="0">
              <a:spAutoFit/>
            </a:bodyPr>
            <a:lstStyle>
              <a:defPPr>
                <a:defRPr lang="en-US"/>
              </a:defPPr>
              <a:lvl1pPr algn="ctr" defTabSz="914400">
                <a:defRPr sz="1400" b="1" kern="0">
                  <a:solidFill>
                    <a:sysClr val="window" lastClr="FFFFFF"/>
                  </a:solidFill>
                </a:defRPr>
              </a:lvl1pPr>
            </a:lstStyle>
            <a:p>
              <a:r>
                <a:rPr lang="en-US" dirty="0"/>
                <a:t>Pathology</a:t>
              </a:r>
            </a:p>
          </p:txBody>
        </p:sp>
        <p:sp>
          <p:nvSpPr>
            <p:cNvPr id="104" name="TextBox 103"/>
            <p:cNvSpPr txBox="1"/>
            <p:nvPr/>
          </p:nvSpPr>
          <p:spPr>
            <a:xfrm>
              <a:off x="1510861" y="2838484"/>
              <a:ext cx="679919" cy="243557"/>
            </a:xfrm>
            <a:prstGeom prst="roundRect">
              <a:avLst/>
            </a:prstGeom>
            <a:solidFill>
              <a:srgbClr val="4583D1"/>
            </a:solidFill>
          </p:spPr>
          <p:txBody>
            <a:bodyPr wrap="square" lIns="91440" tIns="45720" rIns="91440" bIns="45720" rtlCol="0">
              <a:spAutoFit/>
            </a:bodyPr>
            <a:lstStyle>
              <a:defPPr>
                <a:defRPr lang="en-US"/>
              </a:defPPr>
              <a:lvl1pPr algn="ctr" defTabSz="914400">
                <a:defRPr sz="1400" b="1" kern="0">
                  <a:solidFill>
                    <a:sysClr val="window" lastClr="FFFFFF"/>
                  </a:solidFill>
                </a:defRPr>
              </a:lvl1pPr>
            </a:lstStyle>
            <a:p>
              <a:r>
                <a:rPr lang="en-US" dirty="0"/>
                <a:t>Clinic</a:t>
              </a:r>
            </a:p>
          </p:txBody>
        </p:sp>
      </p:grpSp>
      <p:grpSp>
        <p:nvGrpSpPr>
          <p:cNvPr id="125" name="Group 124"/>
          <p:cNvGrpSpPr/>
          <p:nvPr/>
        </p:nvGrpSpPr>
        <p:grpSpPr>
          <a:xfrm>
            <a:off x="4232763" y="1108259"/>
            <a:ext cx="3620313" cy="2569934"/>
            <a:chOff x="4202901" y="1244418"/>
            <a:chExt cx="3620313" cy="2569934"/>
          </a:xfrm>
        </p:grpSpPr>
        <p:sp>
          <p:nvSpPr>
            <p:cNvPr id="123" name="TextBox 122"/>
            <p:cNvSpPr txBox="1"/>
            <p:nvPr/>
          </p:nvSpPr>
          <p:spPr>
            <a:xfrm>
              <a:off x="4202901" y="1244418"/>
              <a:ext cx="3620313" cy="2569934"/>
            </a:xfrm>
            <a:prstGeom prst="rect">
              <a:avLst/>
            </a:prstGeom>
            <a:noFill/>
          </p:spPr>
          <p:txBody>
            <a:bodyPr wrap="square" rtlCol="0">
              <a:spAutoFit/>
            </a:bodyPr>
            <a:lstStyle/>
            <a:p>
              <a:pPr defTabSz="914341">
                <a:defRPr/>
              </a:pPr>
              <a:r>
                <a:rPr lang="en-US" sz="2300" kern="0" dirty="0">
                  <a:solidFill>
                    <a:schemeClr val="accent1">
                      <a:lumMod val="60000"/>
                      <a:lumOff val="40000"/>
                    </a:schemeClr>
                  </a:solidFill>
                </a:rPr>
                <a:t>      01010101011100</a:t>
              </a:r>
            </a:p>
            <a:p>
              <a:pPr defTabSz="914341">
                <a:defRPr/>
              </a:pPr>
              <a:r>
                <a:rPr lang="en-US" sz="2300" kern="0" dirty="0">
                  <a:solidFill>
                    <a:schemeClr val="accent1">
                      <a:lumMod val="60000"/>
                      <a:lumOff val="40000"/>
                    </a:schemeClr>
                  </a:solidFill>
                </a:rPr>
                <a:t>  100010101010111010</a:t>
              </a:r>
            </a:p>
            <a:p>
              <a:pPr defTabSz="914341">
                <a:defRPr/>
              </a:pPr>
              <a:r>
                <a:rPr lang="en-US" sz="2300" kern="0" dirty="0">
                  <a:solidFill>
                    <a:schemeClr val="accent1">
                      <a:lumMod val="60000"/>
                      <a:lumOff val="40000"/>
                    </a:schemeClr>
                  </a:solidFill>
                </a:rPr>
                <a:t>100100010101010111</a:t>
              </a:r>
            </a:p>
            <a:p>
              <a:pPr defTabSz="914341">
                <a:defRPr/>
              </a:pPr>
              <a:r>
                <a:rPr lang="en-US" sz="2300" kern="0" dirty="0">
                  <a:solidFill>
                    <a:schemeClr val="accent1">
                      <a:lumMod val="60000"/>
                      <a:lumOff val="40000"/>
                    </a:schemeClr>
                  </a:solidFill>
                </a:rPr>
                <a:t>0100010101010111001</a:t>
              </a:r>
            </a:p>
            <a:p>
              <a:pPr defTabSz="914341">
                <a:defRPr/>
              </a:pPr>
              <a:r>
                <a:rPr lang="en-US" sz="2300" kern="0" dirty="0">
                  <a:solidFill>
                    <a:schemeClr val="accent1">
                      <a:lumMod val="60000"/>
                      <a:lumOff val="40000"/>
                    </a:schemeClr>
                  </a:solidFill>
                </a:rPr>
                <a:t>1010001010101011</a:t>
              </a:r>
            </a:p>
            <a:p>
              <a:pPr defTabSz="914341">
                <a:defRPr/>
              </a:pPr>
              <a:r>
                <a:rPr lang="en-US" sz="2300" kern="0" dirty="0">
                  <a:solidFill>
                    <a:schemeClr val="accent1">
                      <a:lumMod val="60000"/>
                      <a:lumOff val="40000"/>
                    </a:schemeClr>
                  </a:solidFill>
                </a:rPr>
                <a:t>      101111000 110</a:t>
              </a:r>
              <a:br>
                <a:rPr lang="en-US" sz="2300" kern="0" dirty="0">
                  <a:solidFill>
                    <a:schemeClr val="accent1">
                      <a:lumMod val="60000"/>
                      <a:lumOff val="40000"/>
                    </a:schemeClr>
                  </a:solidFill>
                </a:rPr>
              </a:br>
              <a:r>
                <a:rPr lang="en-US" sz="2300" kern="0" dirty="0">
                  <a:solidFill>
                    <a:schemeClr val="accent1">
                      <a:lumMod val="60000"/>
                      <a:lumOff val="40000"/>
                    </a:schemeClr>
                  </a:solidFill>
                </a:rPr>
                <a:t>            11000 110</a:t>
              </a:r>
            </a:p>
          </p:txBody>
        </p:sp>
        <p:pic>
          <p:nvPicPr>
            <p:cNvPr id="107"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6505272" y="2380752"/>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8"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6108034" y="2119738"/>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9"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6090994" y="2686599"/>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0" name="Picture 16"/>
            <p:cNvPicPr>
              <a:picLocks noChangeArrowheads="1"/>
            </p:cNvPicPr>
            <p:nvPr/>
          </p:nvPicPr>
          <p:blipFill>
            <a:blip r:embed="rId5" cstate="email">
              <a:duotone>
                <a:srgbClr val="7FBD2C">
                  <a:shade val="45000"/>
                  <a:satMod val="135000"/>
                </a:srgbClr>
                <a:prstClr val="white"/>
              </a:duotone>
              <a:extLst>
                <a:ext uri="{BEBA8EAE-BF5A-486C-A8C5-ECC9F3942E4B}">
                  <a14:imgProps xmlns:a14="http://schemas.microsoft.com/office/drawing/2010/main" xmlns="">
                    <a14:imgLayer r:embed="rId4">
                      <a14:imgEffect>
                        <a14:backgroundRemoval t="0" b="87805" l="0" r="100000">
                          <a14:foregroundMark x1="9524" y1="45122" x2="11905" y2="52439"/>
                          <a14:foregroundMark x1="33333" y1="46341" x2="33333" y2="46341"/>
                          <a14:foregroundMark x1="50000" y1="45122" x2="50000" y2="45122"/>
                          <a14:foregroundMark x1="66667" y1="47561" x2="66667" y2="47561"/>
                        </a14:backgroundRemoval>
                      </a14:imgEffect>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953715" y="3257982"/>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1"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6418452" y="2966605"/>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5349059" y="3001783"/>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3"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5277195" y="2405379"/>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TextBox 113"/>
            <p:cNvSpPr txBox="1"/>
            <p:nvPr/>
          </p:nvSpPr>
          <p:spPr>
            <a:xfrm>
              <a:off x="4810726" y="3237004"/>
              <a:ext cx="1250660"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Radiology</a:t>
              </a:r>
            </a:p>
          </p:txBody>
        </p:sp>
        <p:sp>
          <p:nvSpPr>
            <p:cNvPr id="115" name="TextBox 114"/>
            <p:cNvSpPr txBox="1"/>
            <p:nvPr/>
          </p:nvSpPr>
          <p:spPr>
            <a:xfrm>
              <a:off x="4939957" y="2041210"/>
              <a:ext cx="1275402"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Pathology</a:t>
              </a:r>
            </a:p>
          </p:txBody>
        </p:sp>
        <p:sp>
          <p:nvSpPr>
            <p:cNvPr id="116" name="TextBox 115"/>
            <p:cNvSpPr txBox="1"/>
            <p:nvPr/>
          </p:nvSpPr>
          <p:spPr>
            <a:xfrm>
              <a:off x="6454672" y="2664182"/>
              <a:ext cx="527088"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OR</a:t>
              </a:r>
            </a:p>
          </p:txBody>
        </p:sp>
        <p:sp>
          <p:nvSpPr>
            <p:cNvPr id="117" name="TextBox 116"/>
            <p:cNvSpPr txBox="1"/>
            <p:nvPr/>
          </p:nvSpPr>
          <p:spPr>
            <a:xfrm>
              <a:off x="6288653" y="3265634"/>
              <a:ext cx="643131"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L&amp;D</a:t>
              </a:r>
            </a:p>
          </p:txBody>
        </p:sp>
        <p:sp>
          <p:nvSpPr>
            <p:cNvPr id="118" name="TextBox 117"/>
            <p:cNvSpPr txBox="1"/>
            <p:nvPr/>
          </p:nvSpPr>
          <p:spPr>
            <a:xfrm>
              <a:off x="4867552" y="2661264"/>
              <a:ext cx="1351280"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Cardiology</a:t>
              </a:r>
            </a:p>
          </p:txBody>
        </p:sp>
        <p:pic>
          <p:nvPicPr>
            <p:cNvPr id="120"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6331225" y="1809090"/>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1" name="TextBox 120"/>
            <p:cNvSpPr txBox="1"/>
            <p:nvPr/>
          </p:nvSpPr>
          <p:spPr>
            <a:xfrm>
              <a:off x="6458433" y="2080684"/>
              <a:ext cx="580549"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ICU</a:t>
              </a:r>
            </a:p>
          </p:txBody>
        </p:sp>
        <p:pic>
          <p:nvPicPr>
            <p:cNvPr id="124" name="Picture 16"/>
            <p:cNvPicPr>
              <a:picLocks noChangeArrowheads="1"/>
            </p:cNvPicPr>
            <p:nvPr/>
          </p:nvPicPr>
          <p:blipFill>
            <a:blip r:embed="rId3" cstate="email">
              <a:duotone>
                <a:srgbClr val="7FBD2C">
                  <a:shade val="45000"/>
                  <a:satMod val="135000"/>
                </a:srgbClr>
                <a:prstClr val="white"/>
              </a:duotone>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rot="16200000">
              <a:off x="5839415" y="1812610"/>
              <a:ext cx="228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9" name="TextBox 118"/>
            <p:cNvSpPr txBox="1"/>
            <p:nvPr/>
          </p:nvSpPr>
          <p:spPr>
            <a:xfrm>
              <a:off x="5795531" y="1459044"/>
              <a:ext cx="793540" cy="408623"/>
            </a:xfrm>
            <a:prstGeom prst="roundRect">
              <a:avLst/>
            </a:prstGeom>
            <a:solidFill>
              <a:srgbClr val="4583D1"/>
            </a:solidFill>
          </p:spPr>
          <p:txBody>
            <a:bodyPr wrap="none" lIns="91440" tIns="45720" rIns="91440" bIns="45720" rtlCol="0">
              <a:spAutoFit/>
            </a:bodyPr>
            <a:lstStyle/>
            <a:p>
              <a:pPr algn="ctr" defTabSz="914341">
                <a:defRPr/>
              </a:pPr>
              <a:r>
                <a:rPr lang="en-US" b="1" kern="0" dirty="0">
                  <a:solidFill>
                    <a:sysClr val="window" lastClr="FFFFFF"/>
                  </a:solidFill>
                </a:rPr>
                <a:t>Clinic</a:t>
              </a:r>
            </a:p>
          </p:txBody>
        </p:sp>
      </p:grpSp>
      <p:sp>
        <p:nvSpPr>
          <p:cNvPr id="126" name="Freeform 24"/>
          <p:cNvSpPr>
            <a:spLocks/>
          </p:cNvSpPr>
          <p:nvPr/>
        </p:nvSpPr>
        <p:spPr bwMode="auto">
          <a:xfrm>
            <a:off x="1549402" y="6107203"/>
            <a:ext cx="10133082" cy="624142"/>
          </a:xfrm>
          <a:custGeom>
            <a:avLst/>
            <a:gdLst/>
            <a:ahLst/>
            <a:cxnLst/>
            <a:rect l="l" t="t" r="r" b="b"/>
            <a:pathLst>
              <a:path w="10985804" h="624141">
                <a:moveTo>
                  <a:pt x="10668202" y="0"/>
                </a:moveTo>
                <a:cubicBezTo>
                  <a:pt x="10684276" y="0"/>
                  <a:pt x="10700351" y="6324"/>
                  <a:pt x="10713017" y="18972"/>
                </a:cubicBezTo>
                <a:cubicBezTo>
                  <a:pt x="10713028" y="18984"/>
                  <a:pt x="10714715" y="20655"/>
                  <a:pt x="10966320" y="269991"/>
                </a:cubicBezTo>
                <a:cubicBezTo>
                  <a:pt x="10979959" y="283612"/>
                  <a:pt x="10985804" y="303071"/>
                  <a:pt x="10985804" y="320584"/>
                </a:cubicBezTo>
                <a:cubicBezTo>
                  <a:pt x="10985804" y="338097"/>
                  <a:pt x="10979959" y="355610"/>
                  <a:pt x="10966320" y="369231"/>
                </a:cubicBezTo>
                <a:cubicBezTo>
                  <a:pt x="10966310" y="369242"/>
                  <a:pt x="10964693" y="370869"/>
                  <a:pt x="10713017" y="624141"/>
                </a:cubicBezTo>
                <a:cubicBezTo>
                  <a:pt x="10687686" y="647492"/>
                  <a:pt x="10648717" y="647492"/>
                  <a:pt x="10623386" y="624141"/>
                </a:cubicBezTo>
                <a:cubicBezTo>
                  <a:pt x="10611695" y="610520"/>
                  <a:pt x="10605850" y="596899"/>
                  <a:pt x="10605850" y="579386"/>
                </a:cubicBezTo>
                <a:cubicBezTo>
                  <a:pt x="10605850" y="577440"/>
                  <a:pt x="10605850" y="577440"/>
                  <a:pt x="10605850" y="497659"/>
                </a:cubicBezTo>
                <a:lnTo>
                  <a:pt x="10605068" y="496878"/>
                </a:lnTo>
                <a:lnTo>
                  <a:pt x="56996" y="496878"/>
                </a:lnTo>
                <a:cubicBezTo>
                  <a:pt x="25518" y="496878"/>
                  <a:pt x="0" y="471360"/>
                  <a:pt x="0" y="439882"/>
                </a:cubicBezTo>
                <a:lnTo>
                  <a:pt x="0" y="211903"/>
                </a:lnTo>
                <a:cubicBezTo>
                  <a:pt x="0" y="180425"/>
                  <a:pt x="25518" y="154907"/>
                  <a:pt x="56996" y="154907"/>
                </a:cubicBezTo>
                <a:lnTo>
                  <a:pt x="10596385" y="154907"/>
                </a:lnTo>
                <a:cubicBezTo>
                  <a:pt x="10602079" y="155057"/>
                  <a:pt x="10605850" y="151198"/>
                  <a:pt x="10605850" y="145454"/>
                </a:cubicBezTo>
                <a:cubicBezTo>
                  <a:pt x="10605850" y="145439"/>
                  <a:pt x="10605850" y="144358"/>
                  <a:pt x="10605850" y="65674"/>
                </a:cubicBezTo>
                <a:cubicBezTo>
                  <a:pt x="10605850" y="63728"/>
                  <a:pt x="10605850" y="63728"/>
                  <a:pt x="10605850" y="61782"/>
                </a:cubicBezTo>
                <a:cubicBezTo>
                  <a:pt x="10605850" y="48161"/>
                  <a:pt x="10611695" y="30648"/>
                  <a:pt x="10623386" y="18972"/>
                </a:cubicBezTo>
                <a:cubicBezTo>
                  <a:pt x="10636051" y="6324"/>
                  <a:pt x="10652126" y="0"/>
                  <a:pt x="10668202" y="0"/>
                </a:cubicBezTo>
                <a:close/>
              </a:path>
            </a:pathLst>
          </a:custGeom>
          <a:solidFill>
            <a:schemeClr val="accent1">
              <a:lumMod val="20000"/>
              <a:lumOff val="80000"/>
            </a:schemeClr>
          </a:solidFill>
          <a:ln w="4" cap="flat">
            <a:noFill/>
            <a:prstDash val="solid"/>
            <a:miter lim="800000"/>
            <a:headEnd/>
            <a:tailEnd/>
          </a:ln>
        </p:spPr>
        <p:txBody>
          <a:bodyPr vert="horz" wrap="square" lIns="91434" tIns="45716" rIns="91434" bIns="45716" numCol="1" anchor="t" anchorCtr="0" compatLnSpc="1">
            <a:prstTxWarp prst="textNoShape">
              <a:avLst/>
            </a:prstTxWarp>
          </a:bodyPr>
          <a:lstStyle/>
          <a:p>
            <a:endParaRPr lang="en-US"/>
          </a:p>
        </p:txBody>
      </p:sp>
      <p:sp>
        <p:nvSpPr>
          <p:cNvPr id="129" name="TextBox 128"/>
          <p:cNvSpPr txBox="1"/>
          <p:nvPr/>
        </p:nvSpPr>
        <p:spPr>
          <a:xfrm>
            <a:off x="6049719" y="6230812"/>
            <a:ext cx="994919" cy="400101"/>
          </a:xfrm>
          <a:prstGeom prst="rect">
            <a:avLst/>
          </a:prstGeom>
          <a:noFill/>
        </p:spPr>
        <p:txBody>
          <a:bodyPr wrap="square" lIns="91434" tIns="45716" rIns="91434" bIns="45716" rtlCol="0">
            <a:spAutoFit/>
          </a:bodyPr>
          <a:lstStyle/>
          <a:p>
            <a:pPr algn="ctr" defTabSz="914341">
              <a:defRPr/>
            </a:pPr>
            <a:r>
              <a:rPr lang="en-GB" sz="2000" b="1" kern="0" dirty="0">
                <a:solidFill>
                  <a:srgbClr val="0745AB"/>
                </a:solidFill>
              </a:rPr>
              <a:t>2015</a:t>
            </a:r>
            <a:endParaRPr lang="en-US" sz="2000" b="1" kern="0" dirty="0">
              <a:solidFill>
                <a:srgbClr val="0745AB"/>
              </a:solidFill>
            </a:endParaRPr>
          </a:p>
        </p:txBody>
      </p:sp>
      <p:sp>
        <p:nvSpPr>
          <p:cNvPr id="66" name="TextBox 65"/>
          <p:cNvSpPr txBox="1"/>
          <p:nvPr/>
        </p:nvSpPr>
        <p:spPr>
          <a:xfrm>
            <a:off x="9501259" y="6230812"/>
            <a:ext cx="994919" cy="400101"/>
          </a:xfrm>
          <a:prstGeom prst="rect">
            <a:avLst/>
          </a:prstGeom>
          <a:noFill/>
        </p:spPr>
        <p:txBody>
          <a:bodyPr wrap="square" lIns="91434" tIns="45716" rIns="91434" bIns="45716" rtlCol="0">
            <a:spAutoFit/>
          </a:bodyPr>
          <a:lstStyle/>
          <a:p>
            <a:pPr algn="ctr" defTabSz="914341">
              <a:defRPr/>
            </a:pPr>
            <a:r>
              <a:rPr lang="en-GB" sz="2000" b="1" kern="0" dirty="0">
                <a:solidFill>
                  <a:srgbClr val="0745AB"/>
                </a:solidFill>
              </a:rPr>
              <a:t>2020</a:t>
            </a:r>
            <a:endParaRPr lang="en-US" sz="2000" b="1" kern="0" dirty="0">
              <a:solidFill>
                <a:srgbClr val="0745AB"/>
              </a:solidFill>
            </a:endParaRPr>
          </a:p>
        </p:txBody>
      </p:sp>
      <p:sp>
        <p:nvSpPr>
          <p:cNvPr id="70" name="TextBox 69"/>
          <p:cNvSpPr txBox="1"/>
          <p:nvPr/>
        </p:nvSpPr>
        <p:spPr>
          <a:xfrm>
            <a:off x="2625743" y="6238244"/>
            <a:ext cx="994919" cy="400101"/>
          </a:xfrm>
          <a:prstGeom prst="rect">
            <a:avLst/>
          </a:prstGeom>
          <a:noFill/>
        </p:spPr>
        <p:txBody>
          <a:bodyPr wrap="square" lIns="91434" tIns="45716" rIns="91434" bIns="45716" rtlCol="0">
            <a:spAutoFit/>
          </a:bodyPr>
          <a:lstStyle/>
          <a:p>
            <a:pPr algn="ctr" defTabSz="914341">
              <a:defRPr/>
            </a:pPr>
            <a:r>
              <a:rPr lang="en-GB" sz="2000" b="1" kern="0" dirty="0">
                <a:solidFill>
                  <a:srgbClr val="0745AB"/>
                </a:solidFill>
              </a:rPr>
              <a:t>2010</a:t>
            </a:r>
            <a:endParaRPr lang="en-US" sz="2000" b="1" kern="0" dirty="0">
              <a:solidFill>
                <a:srgbClr val="0745AB"/>
              </a:solidFill>
            </a:endParaRPr>
          </a:p>
        </p:txBody>
      </p:sp>
      <p:sp>
        <p:nvSpPr>
          <p:cNvPr id="2" name="Title 1"/>
          <p:cNvSpPr>
            <a:spLocks noGrp="1"/>
          </p:cNvSpPr>
          <p:nvPr>
            <p:ph type="title"/>
          </p:nvPr>
        </p:nvSpPr>
        <p:spPr>
          <a:xfrm>
            <a:off x="358065" y="365760"/>
            <a:ext cx="11559653" cy="1097280"/>
          </a:xfrm>
        </p:spPr>
        <p:txBody>
          <a:bodyPr/>
          <a:lstStyle/>
          <a:p>
            <a:r>
              <a:rPr lang="ru-RU" sz="3600" b="1" dirty="0"/>
              <a:t>Эволюция ИТ решений для здравоохранения</a:t>
            </a:r>
            <a:endParaRPr lang="en-US" sz="3600" b="1" dirty="0"/>
          </a:p>
        </p:txBody>
      </p:sp>
      <p:sp>
        <p:nvSpPr>
          <p:cNvPr id="3" name="Rounded Rectangle 2"/>
          <p:cNvSpPr/>
          <p:nvPr/>
        </p:nvSpPr>
        <p:spPr>
          <a:xfrm>
            <a:off x="581352" y="1108259"/>
            <a:ext cx="7655783" cy="4414670"/>
          </a:xfrm>
          <a:prstGeom prst="roundRect">
            <a:avLst/>
          </a:prstGeom>
          <a:noFill/>
          <a:ln w="762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lIns="117043" tIns="58522" rIns="117043" bIns="58522" spcCol="0" rtlCol="0" anchor="ctr"/>
          <a:lstStyle/>
          <a:p>
            <a:pPr algn="ctr"/>
            <a:endParaRPr lang="ru-RU"/>
          </a:p>
        </p:txBody>
      </p:sp>
    </p:spTree>
    <p:extLst>
      <p:ext uri="{BB962C8B-B14F-4D97-AF65-F5344CB8AC3E}">
        <p14:creationId xmlns:p14="http://schemas.microsoft.com/office/powerpoint/2010/main" xmlns="" val="6135217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113"/>
          <p:cNvSpPr/>
          <p:nvPr/>
        </p:nvSpPr>
        <p:spPr>
          <a:xfrm>
            <a:off x="406377" y="1272493"/>
            <a:ext cx="11345874" cy="582315"/>
          </a:xfrm>
          <a:custGeom>
            <a:avLst/>
            <a:gdLst/>
            <a:ahLst/>
            <a:cxnLst/>
            <a:rect l="l" t="t" r="r" b="b"/>
            <a:pathLst>
              <a:path w="6560764" h="2283621">
                <a:moveTo>
                  <a:pt x="3761823" y="0"/>
                </a:moveTo>
                <a:cubicBezTo>
                  <a:pt x="4291560" y="0"/>
                  <a:pt x="4751979" y="296787"/>
                  <a:pt x="4985561" y="733325"/>
                </a:cubicBezTo>
                <a:cubicBezTo>
                  <a:pt x="5049023" y="714959"/>
                  <a:pt x="5116222" y="705693"/>
                  <a:pt x="5185584" y="705693"/>
                </a:cubicBezTo>
                <a:cubicBezTo>
                  <a:pt x="5481168" y="705693"/>
                  <a:pt x="5737450" y="873960"/>
                  <a:pt x="5860860" y="1121478"/>
                </a:cubicBezTo>
                <a:lnTo>
                  <a:pt x="5979692" y="1121478"/>
                </a:lnTo>
                <a:cubicBezTo>
                  <a:pt x="6300609" y="1121478"/>
                  <a:pt x="6560764" y="1381632"/>
                  <a:pt x="6560764" y="1702549"/>
                </a:cubicBezTo>
                <a:cubicBezTo>
                  <a:pt x="6560764" y="2023466"/>
                  <a:pt x="6300609" y="2283620"/>
                  <a:pt x="5979692" y="2283620"/>
                </a:cubicBezTo>
                <a:lnTo>
                  <a:pt x="5952026" y="2283620"/>
                </a:lnTo>
                <a:lnTo>
                  <a:pt x="3388781" y="2283620"/>
                </a:lnTo>
                <a:lnTo>
                  <a:pt x="2720043" y="2283620"/>
                </a:lnTo>
                <a:lnTo>
                  <a:pt x="2720037" y="2283619"/>
                </a:lnTo>
                <a:lnTo>
                  <a:pt x="2656805" y="2283619"/>
                </a:lnTo>
                <a:cubicBezTo>
                  <a:pt x="2656798" y="2283621"/>
                  <a:pt x="2656792" y="2283621"/>
                  <a:pt x="2656785" y="2283621"/>
                </a:cubicBezTo>
                <a:lnTo>
                  <a:pt x="596408" y="2283620"/>
                </a:lnTo>
                <a:cubicBezTo>
                  <a:pt x="267021" y="2283620"/>
                  <a:pt x="0" y="2016599"/>
                  <a:pt x="0" y="1687213"/>
                </a:cubicBezTo>
                <a:cubicBezTo>
                  <a:pt x="0" y="1357826"/>
                  <a:pt x="267021" y="1090805"/>
                  <a:pt x="596408" y="1090805"/>
                </a:cubicBezTo>
                <a:lnTo>
                  <a:pt x="821510" y="1090805"/>
                </a:lnTo>
                <a:cubicBezTo>
                  <a:pt x="930925" y="958122"/>
                  <a:pt x="1096961" y="875082"/>
                  <a:pt x="1282393" y="875082"/>
                </a:cubicBezTo>
                <a:cubicBezTo>
                  <a:pt x="1362183" y="875082"/>
                  <a:pt x="1438382" y="890457"/>
                  <a:pt x="1507800" y="919377"/>
                </a:cubicBezTo>
                <a:cubicBezTo>
                  <a:pt x="1640384" y="680584"/>
                  <a:pt x="1896417" y="521028"/>
                  <a:pt x="2189717" y="521028"/>
                </a:cubicBezTo>
                <a:cubicBezTo>
                  <a:pt x="2338904" y="521028"/>
                  <a:pt x="2478448" y="562308"/>
                  <a:pt x="2596105" y="636372"/>
                </a:cubicBezTo>
                <a:cubicBezTo>
                  <a:pt x="2842326" y="253227"/>
                  <a:pt x="3272503" y="0"/>
                  <a:pt x="3761823" y="0"/>
                </a:cubicBezTo>
                <a:close/>
              </a:path>
            </a:pathLst>
          </a:custGeom>
          <a:solidFill>
            <a:schemeClr val="bg1"/>
          </a:solidFill>
          <a:ln w="3810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049833" y="1959598"/>
            <a:ext cx="1846908" cy="4041775"/>
          </a:xfrm>
          <a:prstGeom prst="roundRect">
            <a:avLst>
              <a:gd name="adj" fmla="val 9212"/>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a:lstStyle/>
          <a:p>
            <a:pPr algn="ctr"/>
            <a:r>
              <a:rPr lang="ru-RU" sz="1400" b="1" dirty="0" smtClean="0">
                <a:solidFill>
                  <a:schemeClr val="accent1"/>
                </a:solidFill>
              </a:rPr>
              <a:t>Радиология</a:t>
            </a:r>
            <a:endParaRPr lang="en-US" sz="1400" b="1" dirty="0">
              <a:solidFill>
                <a:schemeClr val="accent1"/>
              </a:solidFill>
            </a:endParaRPr>
          </a:p>
        </p:txBody>
      </p:sp>
      <p:sp>
        <p:nvSpPr>
          <p:cNvPr id="84" name="Rounded Rectangle 83"/>
          <p:cNvSpPr/>
          <p:nvPr/>
        </p:nvSpPr>
        <p:spPr>
          <a:xfrm>
            <a:off x="4013710" y="1959598"/>
            <a:ext cx="1846908" cy="4041775"/>
          </a:xfrm>
          <a:prstGeom prst="roundRect">
            <a:avLst>
              <a:gd name="adj" fmla="val 9212"/>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a:lstStyle/>
          <a:p>
            <a:pPr algn="ctr"/>
            <a:r>
              <a:rPr lang="ru-RU" sz="1400" b="1" dirty="0" smtClean="0">
                <a:solidFill>
                  <a:schemeClr val="accent1"/>
                </a:solidFill>
              </a:rPr>
              <a:t>Кардиология</a:t>
            </a:r>
            <a:endParaRPr lang="en-US" sz="1400" b="1" dirty="0">
              <a:solidFill>
                <a:schemeClr val="accent1"/>
              </a:solidFill>
            </a:endParaRPr>
          </a:p>
        </p:txBody>
      </p:sp>
      <p:sp>
        <p:nvSpPr>
          <p:cNvPr id="85" name="Rounded Rectangle 84"/>
          <p:cNvSpPr/>
          <p:nvPr/>
        </p:nvSpPr>
        <p:spPr>
          <a:xfrm>
            <a:off x="5977587" y="1959598"/>
            <a:ext cx="1846908" cy="4041775"/>
          </a:xfrm>
          <a:prstGeom prst="roundRect">
            <a:avLst>
              <a:gd name="adj" fmla="val 9212"/>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ru-RU" sz="1400" b="1" dirty="0" smtClean="0">
                <a:solidFill>
                  <a:schemeClr val="accent1"/>
                </a:solidFill>
              </a:rPr>
              <a:t>Патология</a:t>
            </a:r>
            <a:endParaRPr lang="en-US" sz="1400" b="1" dirty="0">
              <a:solidFill>
                <a:schemeClr val="accent1"/>
              </a:solidFill>
            </a:endParaRPr>
          </a:p>
        </p:txBody>
      </p:sp>
      <p:sp>
        <p:nvSpPr>
          <p:cNvPr id="86" name="Rounded Rectangle 85"/>
          <p:cNvSpPr/>
          <p:nvPr/>
        </p:nvSpPr>
        <p:spPr>
          <a:xfrm>
            <a:off x="7950877" y="1959598"/>
            <a:ext cx="1846908" cy="4041775"/>
          </a:xfrm>
          <a:prstGeom prst="roundRect">
            <a:avLst>
              <a:gd name="adj" fmla="val 9212"/>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wrap="none"/>
          <a:lstStyle/>
          <a:p>
            <a:pPr algn="ctr"/>
            <a:r>
              <a:rPr lang="ru-RU" sz="1400" b="1" dirty="0" smtClean="0">
                <a:solidFill>
                  <a:schemeClr val="accent1"/>
                </a:solidFill>
              </a:rPr>
              <a:t>Перинатальные </a:t>
            </a:r>
          </a:p>
          <a:p>
            <a:pPr algn="ctr"/>
            <a:r>
              <a:rPr lang="ru-RU" sz="1400" b="1" dirty="0" smtClean="0">
                <a:solidFill>
                  <a:schemeClr val="accent1"/>
                </a:solidFill>
              </a:rPr>
              <a:t>отделения</a:t>
            </a:r>
            <a:endParaRPr lang="en-US" sz="1400" b="1" dirty="0">
              <a:solidFill>
                <a:schemeClr val="accent1"/>
              </a:solidFill>
            </a:endParaRPr>
          </a:p>
        </p:txBody>
      </p:sp>
      <p:sp>
        <p:nvSpPr>
          <p:cNvPr id="87" name="Rounded Rectangle 86"/>
          <p:cNvSpPr/>
          <p:nvPr/>
        </p:nvSpPr>
        <p:spPr>
          <a:xfrm>
            <a:off x="9905341" y="1959598"/>
            <a:ext cx="1846908" cy="4041775"/>
          </a:xfrm>
          <a:prstGeom prst="roundRect">
            <a:avLst>
              <a:gd name="adj" fmla="val 9212"/>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a:lstStyle/>
          <a:p>
            <a:pPr algn="ctr"/>
            <a:r>
              <a:rPr lang="ru-RU" sz="1400" b="1" dirty="0" smtClean="0">
                <a:solidFill>
                  <a:schemeClr val="accent1"/>
                </a:solidFill>
              </a:rPr>
              <a:t>Специализированные отделения</a:t>
            </a:r>
            <a:endParaRPr lang="en-US" sz="1400" b="1" dirty="0">
              <a:solidFill>
                <a:schemeClr val="accent1"/>
              </a:solidFill>
            </a:endParaRPr>
          </a:p>
        </p:txBody>
      </p:sp>
      <p:grpSp>
        <p:nvGrpSpPr>
          <p:cNvPr id="8" name="Group 71"/>
          <p:cNvGrpSpPr>
            <a:grpSpLocks/>
          </p:cNvGrpSpPr>
          <p:nvPr/>
        </p:nvGrpSpPr>
        <p:grpSpPr bwMode="auto">
          <a:xfrm>
            <a:off x="344887" y="1895733"/>
            <a:ext cx="1529168" cy="4368397"/>
            <a:chOff x="191747" y="1431940"/>
            <a:chExt cx="1181100" cy="4109335"/>
          </a:xfrm>
        </p:grpSpPr>
        <p:sp>
          <p:nvSpPr>
            <p:cNvPr id="9" name="AutoShape 69"/>
            <p:cNvSpPr>
              <a:spLocks noChangeArrowheads="1"/>
            </p:cNvSpPr>
            <p:nvPr/>
          </p:nvSpPr>
          <p:spPr bwMode="gray">
            <a:xfrm>
              <a:off x="191747" y="1431940"/>
              <a:ext cx="1181100" cy="4109335"/>
            </a:xfrm>
            <a:prstGeom prst="roundRect">
              <a:avLst>
                <a:gd name="adj" fmla="val 8808"/>
              </a:avLst>
            </a:prstGeom>
            <a:solidFill>
              <a:schemeClr val="tx1">
                <a:lumMod val="40000"/>
                <a:lumOff val="60000"/>
              </a:schemeClr>
            </a:solidFill>
            <a:ln>
              <a:noFill/>
            </a:ln>
            <a:extLst/>
          </p:spPr>
          <p:txBody>
            <a:bodyPr wrap="none" anchor="ctr"/>
            <a:lstStyle/>
            <a:p>
              <a:pPr eaLnBrk="1" hangingPunct="1">
                <a:defRPr/>
              </a:pPr>
              <a:endParaRPr lang="en-US" b="1" dirty="0">
                <a:solidFill>
                  <a:srgbClr val="1E4191"/>
                </a:solidFill>
                <a:ea typeface="ＭＳ Ｐゴシック" charset="0"/>
                <a:cs typeface="Arial" charset="0"/>
              </a:endParaRPr>
            </a:p>
          </p:txBody>
        </p:sp>
        <p:grpSp>
          <p:nvGrpSpPr>
            <p:cNvPr id="10" name="Group 9"/>
            <p:cNvGrpSpPr/>
            <p:nvPr/>
          </p:nvGrpSpPr>
          <p:grpSpPr bwMode="gray">
            <a:xfrm>
              <a:off x="239240" y="2161635"/>
              <a:ext cx="1086114" cy="3302830"/>
              <a:chOff x="241307" y="2235657"/>
              <a:chExt cx="1086114" cy="3302830"/>
            </a:xfrm>
            <a:solidFill>
              <a:srgbClr val="AD5FAD"/>
            </a:solidFill>
          </p:grpSpPr>
          <p:sp>
            <p:nvSpPr>
              <p:cNvPr id="34" name="AutoShape 80"/>
              <p:cNvSpPr>
                <a:spLocks noChangeArrowheads="1"/>
              </p:cNvSpPr>
              <p:nvPr/>
            </p:nvSpPr>
            <p:spPr bwMode="gray">
              <a:xfrm rot="10800000">
                <a:off x="241307" y="2449475"/>
                <a:ext cx="1086114" cy="3089012"/>
              </a:xfrm>
              <a:prstGeom prst="roundRect">
                <a:avLst>
                  <a:gd name="adj" fmla="val 10020"/>
                </a:avLst>
              </a:pr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sp>
            <p:nvSpPr>
              <p:cNvPr id="35" name="AutoShape 130"/>
              <p:cNvSpPr>
                <a:spLocks noChangeArrowheads="1"/>
              </p:cNvSpPr>
              <p:nvPr/>
            </p:nvSpPr>
            <p:spPr bwMode="gray">
              <a:xfrm rot="16200000" flipV="1">
                <a:off x="158818" y="2318147"/>
                <a:ext cx="462341" cy="297361"/>
              </a:xfrm>
              <a:prstGeom prst="homePlate">
                <a:avLst>
                  <a:gd name="adj" fmla="val 25000"/>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grpSp>
        <p:grpSp>
          <p:nvGrpSpPr>
            <p:cNvPr id="11" name="Group 78"/>
            <p:cNvGrpSpPr>
              <a:grpSpLocks/>
            </p:cNvGrpSpPr>
            <p:nvPr/>
          </p:nvGrpSpPr>
          <p:grpSpPr bwMode="auto">
            <a:xfrm>
              <a:off x="299124" y="3044950"/>
              <a:ext cx="983236" cy="2342705"/>
              <a:chOff x="299124" y="3239207"/>
              <a:chExt cx="983236" cy="2342705"/>
            </a:xfrm>
          </p:grpSpPr>
          <p:grpSp>
            <p:nvGrpSpPr>
              <p:cNvPr id="29" name="Group 28"/>
              <p:cNvGrpSpPr/>
              <p:nvPr/>
            </p:nvGrpSpPr>
            <p:grpSpPr bwMode="gray">
              <a:xfrm>
                <a:off x="299124" y="3239207"/>
                <a:ext cx="966347" cy="2342705"/>
                <a:chOff x="282600" y="3239207"/>
                <a:chExt cx="966347" cy="2342705"/>
              </a:xfrm>
              <a:solidFill>
                <a:schemeClr val="accent1"/>
              </a:solidFill>
            </p:grpSpPr>
            <p:sp>
              <p:nvSpPr>
                <p:cNvPr id="32" name="AutoShape 81"/>
                <p:cNvSpPr>
                  <a:spLocks noChangeArrowheads="1"/>
                </p:cNvSpPr>
                <p:nvPr/>
              </p:nvSpPr>
              <p:spPr bwMode="gray">
                <a:xfrm rot="16200000">
                  <a:off x="-301607" y="4031359"/>
                  <a:ext cx="2134761" cy="966346"/>
                </a:xfrm>
                <a:prstGeom prst="roundRect">
                  <a:avLst>
                    <a:gd name="adj" fmla="val 10263"/>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sp>
              <p:nvSpPr>
                <p:cNvPr id="33" name="AutoShape 129"/>
                <p:cNvSpPr>
                  <a:spLocks noChangeArrowheads="1"/>
                </p:cNvSpPr>
                <p:nvPr/>
              </p:nvSpPr>
              <p:spPr bwMode="gray">
                <a:xfrm rot="16200000">
                  <a:off x="192868" y="3328939"/>
                  <a:ext cx="476825" cy="297361"/>
                </a:xfrm>
                <a:prstGeom prst="homePlate">
                  <a:avLst>
                    <a:gd name="adj" fmla="val 26148"/>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grpSp>
          <p:sp>
            <p:nvSpPr>
              <p:cNvPr id="30" name="Text Box 96"/>
              <p:cNvSpPr txBox="1">
                <a:spLocks noChangeArrowheads="1"/>
              </p:cNvSpPr>
              <p:nvPr/>
            </p:nvSpPr>
            <p:spPr bwMode="gray">
              <a:xfrm>
                <a:off x="328272" y="3534925"/>
                <a:ext cx="954088" cy="234515"/>
              </a:xfrm>
              <a:prstGeom prst="rect">
                <a:avLst/>
              </a:prstGeom>
              <a:noFill/>
              <a:ln>
                <a:noFill/>
              </a:ln>
              <a:effectLst>
                <a:prstShdw prst="shdw17" dist="17961" dir="2700000">
                  <a:srgbClr val="5D3081">
                    <a:alpha val="74997"/>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eaLnBrk="1" hangingPunct="1">
                  <a:lnSpc>
                    <a:spcPct val="90000"/>
                  </a:lnSpc>
                  <a:spcBef>
                    <a:spcPts val="300"/>
                  </a:spcBef>
                </a:pPr>
                <a:r>
                  <a:rPr lang="ru-RU" sz="1800" dirty="0" smtClean="0">
                    <a:solidFill>
                      <a:srgbClr val="FFFFFF"/>
                    </a:solidFill>
                    <a:ea typeface="MS PGothic" charset="0"/>
                    <a:cs typeface="MS PGothic" charset="0"/>
                  </a:rPr>
                  <a:t>Отделение</a:t>
                </a:r>
                <a:endParaRPr lang="en-US" sz="1800" i="1" dirty="0" smtClean="0">
                  <a:solidFill>
                    <a:srgbClr val="FFFFFF"/>
                  </a:solidFill>
                  <a:ea typeface="MS PGothic" charset="0"/>
                  <a:cs typeface="MS PGothic" charset="0"/>
                </a:endParaRPr>
              </a:p>
            </p:txBody>
          </p:sp>
          <p:pic>
            <p:nvPicPr>
              <p:cNvPr id="31" name="Picture 87"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961930" y="3774645"/>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11"/>
            <p:cNvGrpSpPr/>
            <p:nvPr/>
          </p:nvGrpSpPr>
          <p:grpSpPr bwMode="gray">
            <a:xfrm>
              <a:off x="332422" y="4036048"/>
              <a:ext cx="899752" cy="1274799"/>
              <a:chOff x="328028" y="4324224"/>
              <a:chExt cx="899752" cy="1053553"/>
            </a:xfrm>
            <a:solidFill>
              <a:schemeClr val="accent1">
                <a:lumMod val="50000"/>
              </a:schemeClr>
            </a:solidFill>
          </p:grpSpPr>
          <p:sp>
            <p:nvSpPr>
              <p:cNvPr id="27" name="AutoShape 82"/>
              <p:cNvSpPr>
                <a:spLocks noChangeArrowheads="1"/>
              </p:cNvSpPr>
              <p:nvPr/>
            </p:nvSpPr>
            <p:spPr bwMode="gray">
              <a:xfrm rot="5400000">
                <a:off x="340192" y="4490190"/>
                <a:ext cx="875425" cy="899750"/>
              </a:xfrm>
              <a:prstGeom prst="roundRect">
                <a:avLst>
                  <a:gd name="adj" fmla="val 9789"/>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sp>
            <p:nvSpPr>
              <p:cNvPr id="28" name="AutoShape 128"/>
              <p:cNvSpPr>
                <a:spLocks noChangeArrowheads="1"/>
              </p:cNvSpPr>
              <p:nvPr/>
            </p:nvSpPr>
            <p:spPr bwMode="gray">
              <a:xfrm rot="16200000" flipV="1">
                <a:off x="288725" y="4363527"/>
                <a:ext cx="375968" cy="297361"/>
              </a:xfrm>
              <a:prstGeom prst="homePlate">
                <a:avLst>
                  <a:gd name="adj" fmla="val 26148"/>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defRPr/>
                </a:pPr>
                <a:endParaRPr lang="en-US" b="1" dirty="0">
                  <a:solidFill>
                    <a:srgbClr val="1E4191"/>
                  </a:solidFill>
                  <a:ea typeface="ＭＳ Ｐゴシック" charset="0"/>
                  <a:cs typeface="Arial" charset="0"/>
                </a:endParaRPr>
              </a:p>
            </p:txBody>
          </p:sp>
        </p:grpSp>
        <p:sp>
          <p:nvSpPr>
            <p:cNvPr id="13" name="Text Box 95"/>
            <p:cNvSpPr txBox="1">
              <a:spLocks noChangeArrowheads="1"/>
            </p:cNvSpPr>
            <p:nvPr/>
          </p:nvSpPr>
          <p:spPr bwMode="gray">
            <a:xfrm>
              <a:off x="378277" y="4350720"/>
              <a:ext cx="852488" cy="234515"/>
            </a:xfrm>
            <a:prstGeom prst="rect">
              <a:avLst/>
            </a:prstGeom>
            <a:noFill/>
            <a:ln>
              <a:noFill/>
            </a:ln>
            <a:effectLst>
              <a:prstShdw prst="shdw17" dist="17961" dir="2700000">
                <a:srgbClr val="5D3081">
                  <a:alpha val="74997"/>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eaLnBrk="1" hangingPunct="1">
                <a:lnSpc>
                  <a:spcPct val="90000"/>
                </a:lnSpc>
                <a:spcBef>
                  <a:spcPts val="300"/>
                </a:spcBef>
              </a:pPr>
              <a:r>
                <a:rPr lang="ru-RU" sz="1800" dirty="0" smtClean="0">
                  <a:solidFill>
                    <a:srgbClr val="FFFFFF"/>
                  </a:solidFill>
                  <a:ea typeface="MS PGothic" charset="0"/>
                  <a:cs typeface="MS PGothic" charset="0"/>
                </a:rPr>
                <a:t>Врач</a:t>
              </a:r>
              <a:endParaRPr lang="en-US" sz="1800" i="1" dirty="0" smtClean="0">
                <a:solidFill>
                  <a:srgbClr val="FFFFFF"/>
                </a:solidFill>
                <a:ea typeface="MS PGothic" charset="0"/>
                <a:cs typeface="MS PGothic" charset="0"/>
              </a:endParaRPr>
            </a:p>
          </p:txBody>
        </p:sp>
        <p:sp>
          <p:nvSpPr>
            <p:cNvPr id="14" name="Text Box 97"/>
            <p:cNvSpPr txBox="1">
              <a:spLocks noChangeArrowheads="1"/>
            </p:cNvSpPr>
            <p:nvPr/>
          </p:nvSpPr>
          <p:spPr bwMode="gray">
            <a:xfrm>
              <a:off x="328271" y="2430470"/>
              <a:ext cx="879475" cy="234515"/>
            </a:xfrm>
            <a:prstGeom prst="rect">
              <a:avLst/>
            </a:prstGeom>
            <a:noFill/>
            <a:ln>
              <a:noFill/>
            </a:ln>
            <a:effectLst>
              <a:prstShdw prst="shdw17" dist="17961" dir="2700000">
                <a:srgbClr val="5D3081">
                  <a:alpha val="74997"/>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eaLnBrk="1" hangingPunct="1">
                <a:lnSpc>
                  <a:spcPct val="90000"/>
                </a:lnSpc>
                <a:spcBef>
                  <a:spcPts val="300"/>
                </a:spcBef>
              </a:pPr>
              <a:r>
                <a:rPr lang="ru-RU" sz="1800" dirty="0" smtClean="0">
                  <a:solidFill>
                    <a:srgbClr val="FFFFFF"/>
                  </a:solidFill>
                  <a:ea typeface="MS PGothic" charset="0"/>
                  <a:cs typeface="MS PGothic" charset="0"/>
                </a:rPr>
                <a:t>ЛПУ </a:t>
              </a:r>
              <a:endParaRPr lang="en-US" sz="1800" dirty="0" smtClean="0">
                <a:solidFill>
                  <a:srgbClr val="FFFFFF"/>
                </a:solidFill>
                <a:ea typeface="MS PGothic" charset="0"/>
                <a:cs typeface="MS PGothic" charset="0"/>
              </a:endParaRPr>
            </a:p>
          </p:txBody>
        </p:sp>
        <p:sp>
          <p:nvSpPr>
            <p:cNvPr id="15" name="Text Box 98"/>
            <p:cNvSpPr txBox="1">
              <a:spLocks noChangeArrowheads="1"/>
            </p:cNvSpPr>
            <p:nvPr/>
          </p:nvSpPr>
          <p:spPr bwMode="gray">
            <a:xfrm>
              <a:off x="328271" y="1561244"/>
              <a:ext cx="998540" cy="234515"/>
            </a:xfrm>
            <a:prstGeom prst="rect">
              <a:avLst/>
            </a:prstGeom>
            <a:noFill/>
            <a:ln>
              <a:noFill/>
            </a:ln>
            <a:effectLst>
              <a:prstShdw prst="shdw17" dist="17961" dir="2700000">
                <a:srgbClr val="5D3081">
                  <a:alpha val="74997"/>
                </a:srgb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eaLnBrk="1" hangingPunct="1">
                <a:lnSpc>
                  <a:spcPct val="90000"/>
                </a:lnSpc>
                <a:spcBef>
                  <a:spcPts val="300"/>
                </a:spcBef>
              </a:pPr>
              <a:r>
                <a:rPr lang="ru-RU" sz="1800" dirty="0" smtClean="0">
                  <a:solidFill>
                    <a:srgbClr val="FFFFFF"/>
                  </a:solidFill>
                  <a:ea typeface="MS PGothic" charset="0"/>
                  <a:cs typeface="MS PGothic" charset="0"/>
                </a:rPr>
                <a:t>Сеть ЛПУ</a:t>
              </a:r>
              <a:endParaRPr lang="en-US" sz="1800" i="1" dirty="0" smtClean="0">
                <a:solidFill>
                  <a:srgbClr val="FFFFFF"/>
                </a:solidFill>
                <a:ea typeface="MS PGothic" charset="0"/>
                <a:cs typeface="MS PGothic" charset="0"/>
              </a:endParaRPr>
            </a:p>
          </p:txBody>
        </p:sp>
        <p:pic>
          <p:nvPicPr>
            <p:cNvPr id="16" name="Picture 83" descr="GUY"/>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gray">
            <a:xfrm>
              <a:off x="961223" y="4844398"/>
              <a:ext cx="166256" cy="374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 name="Group 93"/>
            <p:cNvGrpSpPr>
              <a:grpSpLocks/>
            </p:cNvGrpSpPr>
            <p:nvPr/>
          </p:nvGrpSpPr>
          <p:grpSpPr bwMode="auto">
            <a:xfrm>
              <a:off x="826581" y="2612014"/>
              <a:ext cx="387966" cy="551037"/>
              <a:chOff x="826581" y="2803089"/>
              <a:chExt cx="387966" cy="551037"/>
            </a:xfrm>
          </p:grpSpPr>
          <p:pic>
            <p:nvPicPr>
              <p:cNvPr id="24" name="Picture 88"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1077145" y="3044950"/>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89"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826581" y="2803089"/>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90"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948367" y="2893054"/>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8" name="Picture 86"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1077145" y="3928265"/>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 97"/>
            <p:cNvGrpSpPr>
              <a:grpSpLocks/>
            </p:cNvGrpSpPr>
            <p:nvPr/>
          </p:nvGrpSpPr>
          <p:grpSpPr bwMode="auto">
            <a:xfrm>
              <a:off x="850036" y="1700775"/>
              <a:ext cx="397156" cy="615994"/>
              <a:chOff x="850036" y="1793052"/>
              <a:chExt cx="397156" cy="615994"/>
            </a:xfrm>
          </p:grpSpPr>
          <p:pic>
            <p:nvPicPr>
              <p:cNvPr id="20" name="Picture 91"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850036" y="2086368"/>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92"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970914" y="1954010"/>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93"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1108316" y="1793052"/>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94" descr="GUY"/>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1109790" y="2099870"/>
                <a:ext cx="137402" cy="30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39" name="Rounded Rectangle 38"/>
          <p:cNvSpPr/>
          <p:nvPr/>
        </p:nvSpPr>
        <p:spPr>
          <a:xfrm>
            <a:off x="2049835" y="6071456"/>
            <a:ext cx="9702415" cy="620712"/>
          </a:xfrm>
          <a:prstGeom prst="roundRect">
            <a:avLst/>
          </a:prstGeom>
          <a:solidFill>
            <a:schemeClr val="bg1"/>
          </a:solidFill>
          <a:ln w="28575">
            <a:solidFill>
              <a:schemeClr val="accent1"/>
            </a:solidFill>
          </a:ln>
          <a:effectLst>
            <a:outerShdw dist="63500" dir="2700000" algn="tl" rotWithShape="0">
              <a:prstClr val="black">
                <a:alpha val="14000"/>
              </a:prstClr>
            </a:outerShdw>
          </a:effectLst>
        </p:spPr>
        <p:style>
          <a:lnRef idx="1">
            <a:schemeClr val="dk1"/>
          </a:lnRef>
          <a:fillRef idx="2">
            <a:schemeClr val="dk1"/>
          </a:fillRef>
          <a:effectRef idx="1">
            <a:schemeClr val="dk1"/>
          </a:effectRef>
          <a:fontRef idx="minor">
            <a:schemeClr val="dk1"/>
          </a:fontRef>
        </p:style>
        <p:txBody>
          <a:bodyPr/>
          <a:lstStyle/>
          <a:p>
            <a:pPr algn="ctr"/>
            <a:endParaRPr lang="en-US" sz="1400" b="1" dirty="0">
              <a:solidFill>
                <a:schemeClr val="accent1"/>
              </a:solidFill>
            </a:endParaRPr>
          </a:p>
        </p:txBody>
      </p:sp>
      <p:sp>
        <p:nvSpPr>
          <p:cNvPr id="40" name="TextBox 131"/>
          <p:cNvSpPr txBox="1">
            <a:spLocks noChangeArrowheads="1"/>
          </p:cNvSpPr>
          <p:nvPr/>
        </p:nvSpPr>
        <p:spPr bwMode="auto">
          <a:xfrm>
            <a:off x="7327005" y="6227935"/>
            <a:ext cx="21146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r>
              <a:rPr lang="ru-RU" sz="1600" dirty="0" smtClean="0">
                <a:solidFill>
                  <a:schemeClr val="accent1"/>
                </a:solidFill>
                <a:ea typeface="MS PGothic" charset="0"/>
                <a:cs typeface="MS PGothic" charset="0"/>
              </a:rPr>
              <a:t>Архивация</a:t>
            </a:r>
            <a:endParaRPr lang="en-US" sz="1600" dirty="0" smtClean="0">
              <a:solidFill>
                <a:schemeClr val="accent1"/>
              </a:solidFill>
              <a:ea typeface="MS PGothic" charset="0"/>
              <a:cs typeface="MS PGothic" charset="0"/>
            </a:endParaRPr>
          </a:p>
        </p:txBody>
      </p:sp>
      <p:pic>
        <p:nvPicPr>
          <p:cNvPr id="41" name="Picture 40"/>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365274" y="2301205"/>
            <a:ext cx="1216026" cy="819151"/>
          </a:xfrm>
          <a:prstGeom prst="rect">
            <a:avLst/>
          </a:prstGeom>
          <a:noFill/>
          <a:ln w="19050">
            <a:solidFill>
              <a:schemeClr val="tx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42" name="TextBox 135"/>
          <p:cNvSpPr txBox="1">
            <a:spLocks noChangeArrowheads="1"/>
          </p:cNvSpPr>
          <p:nvPr/>
        </p:nvSpPr>
        <p:spPr bwMode="auto">
          <a:xfrm>
            <a:off x="1967113" y="3144142"/>
            <a:ext cx="1962038"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Система </a:t>
            </a:r>
            <a:r>
              <a:rPr lang="en-US" sz="1200" dirty="0" smtClean="0">
                <a:solidFill>
                  <a:schemeClr val="accent1"/>
                </a:solidFill>
                <a:ea typeface="MS PGothic" charset="0"/>
                <a:cs typeface="MS PGothic" charset="0"/>
              </a:rPr>
              <a:t>PACS</a:t>
            </a:r>
            <a:r>
              <a:rPr lang="ru-RU" sz="1200" dirty="0" smtClean="0">
                <a:solidFill>
                  <a:schemeClr val="accent1"/>
                </a:solidFill>
                <a:ea typeface="MS PGothic" charset="0"/>
                <a:cs typeface="MS PGothic" charset="0"/>
              </a:rPr>
              <a:t> и решения для визуализации</a:t>
            </a:r>
            <a:endParaRPr lang="en-US" sz="1200" dirty="0" smtClean="0">
              <a:solidFill>
                <a:schemeClr val="accent1"/>
              </a:solidFill>
              <a:ea typeface="MS PGothic" charset="0"/>
              <a:cs typeface="MS PGothic" charset="0"/>
            </a:endParaRPr>
          </a:p>
        </p:txBody>
      </p:sp>
      <p:sp>
        <p:nvSpPr>
          <p:cNvPr id="43" name="TextBox 136"/>
          <p:cNvSpPr txBox="1">
            <a:spLocks noChangeArrowheads="1"/>
          </p:cNvSpPr>
          <p:nvPr/>
        </p:nvSpPr>
        <p:spPr bwMode="auto">
          <a:xfrm>
            <a:off x="2108894" y="4437495"/>
            <a:ext cx="1728787"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Рабочие процессы и отчетность</a:t>
            </a:r>
            <a:endParaRPr lang="en-US" sz="1200" dirty="0">
              <a:solidFill>
                <a:schemeClr val="accent1"/>
              </a:solidFill>
              <a:ea typeface="MS PGothic" charset="0"/>
              <a:cs typeface="MS PGothic" charset="0"/>
            </a:endParaRPr>
          </a:p>
        </p:txBody>
      </p:sp>
      <p:pic>
        <p:nvPicPr>
          <p:cNvPr id="44"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383139" y="2296407"/>
            <a:ext cx="1108075" cy="823912"/>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45" name="TextBox 138"/>
          <p:cNvSpPr txBox="1">
            <a:spLocks noChangeArrowheads="1"/>
          </p:cNvSpPr>
          <p:nvPr/>
        </p:nvSpPr>
        <p:spPr bwMode="auto">
          <a:xfrm>
            <a:off x="3929152" y="3137791"/>
            <a:ext cx="2048436"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Система </a:t>
            </a:r>
            <a:r>
              <a:rPr lang="en-US" sz="1200" dirty="0">
                <a:solidFill>
                  <a:schemeClr val="accent1"/>
                </a:solidFill>
                <a:ea typeface="MS PGothic" charset="0"/>
                <a:cs typeface="MS PGothic" charset="0"/>
              </a:rPr>
              <a:t>PACS</a:t>
            </a:r>
            <a:r>
              <a:rPr lang="ru-RU" sz="1200" dirty="0">
                <a:solidFill>
                  <a:schemeClr val="accent1"/>
                </a:solidFill>
                <a:ea typeface="MS PGothic" charset="0"/>
                <a:cs typeface="MS PGothic" charset="0"/>
              </a:rPr>
              <a:t> и решения для визуализации</a:t>
            </a:r>
            <a:endParaRPr lang="en-US" sz="1200" dirty="0">
              <a:solidFill>
                <a:schemeClr val="accent1"/>
              </a:solidFill>
              <a:ea typeface="MS PGothic" charset="0"/>
              <a:cs typeface="MS PGothic" charset="0"/>
            </a:endParaRPr>
          </a:p>
        </p:txBody>
      </p:sp>
      <p:pic>
        <p:nvPicPr>
          <p:cNvPr id="46"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352576" y="3667609"/>
            <a:ext cx="1131038" cy="750651"/>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47" name="Picture 19" descr="http://www.paritymedical.com/products/software/software-dictaphone-powerscribe-workstation-radiology.jpg"/>
          <p:cNvPicPr>
            <a:picLocks noChangeAspect="1" noChangeArrowheads="1"/>
          </p:cNvPicPr>
          <p:nvPr/>
        </p:nvPicPr>
        <p:blipFill>
          <a:blip r:embed="rId8" cstate="email">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a:off x="2593081" y="3593402"/>
            <a:ext cx="760413"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40"/>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0227927" y="2575544"/>
            <a:ext cx="1201738" cy="809625"/>
          </a:xfrm>
          <a:prstGeom prst="rect">
            <a:avLst/>
          </a:prstGeom>
          <a:solidFill>
            <a:schemeClr val="bg1"/>
          </a:solidFill>
          <a:ln w="19050">
            <a:solidFill>
              <a:schemeClr val="tx1">
                <a:lumMod val="60000"/>
                <a:lumOff val="40000"/>
              </a:schemeClr>
            </a:solidFill>
            <a:miter lim="800000"/>
            <a:headEnd/>
            <a:tailEnd/>
          </a:ln>
        </p:spPr>
      </p:pic>
      <p:sp>
        <p:nvSpPr>
          <p:cNvPr id="50" name="TextBox 144"/>
          <p:cNvSpPr txBox="1">
            <a:spLocks noChangeArrowheads="1"/>
          </p:cNvSpPr>
          <p:nvPr/>
        </p:nvSpPr>
        <p:spPr bwMode="auto">
          <a:xfrm>
            <a:off x="9990331" y="3367708"/>
            <a:ext cx="1644056"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Анестезиоло</a:t>
            </a:r>
            <a:r>
              <a:rPr lang="en-US" sz="1200" dirty="0" smtClean="0">
                <a:solidFill>
                  <a:schemeClr val="accent1"/>
                </a:solidFill>
                <a:ea typeface="MS PGothic" charset="0"/>
                <a:cs typeface="MS PGothic" charset="0"/>
              </a:rPr>
              <a:t>-</a:t>
            </a:r>
            <a:r>
              <a:rPr lang="ru-RU" sz="1200" dirty="0" smtClean="0">
                <a:solidFill>
                  <a:schemeClr val="accent1"/>
                </a:solidFill>
                <a:ea typeface="MS PGothic" charset="0"/>
                <a:cs typeface="MS PGothic" charset="0"/>
              </a:rPr>
              <a:t>гическая </a:t>
            </a:r>
          </a:p>
          <a:p>
            <a:pPr algn="ctr" eaLnBrk="1" hangingPunct="1">
              <a:lnSpc>
                <a:spcPct val="80000"/>
              </a:lnSpc>
            </a:pPr>
            <a:r>
              <a:rPr lang="ru-RU" sz="1200" dirty="0" smtClean="0">
                <a:solidFill>
                  <a:schemeClr val="accent1"/>
                </a:solidFill>
                <a:ea typeface="MS PGothic" charset="0"/>
                <a:cs typeface="MS PGothic" charset="0"/>
              </a:rPr>
              <a:t>информационная система</a:t>
            </a:r>
            <a:endParaRPr lang="en-US" sz="1200" dirty="0" smtClean="0">
              <a:solidFill>
                <a:schemeClr val="accent1"/>
              </a:solidFill>
              <a:ea typeface="MS PGothic" charset="0"/>
              <a:cs typeface="MS PGothic" charset="0"/>
            </a:endParaRPr>
          </a:p>
        </p:txBody>
      </p:sp>
      <p:pic>
        <p:nvPicPr>
          <p:cNvPr id="51" name="Picture 145"/>
          <p:cNvPicPr>
            <a:picLocks/>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10036186" y="4042362"/>
            <a:ext cx="1206500" cy="823913"/>
          </a:xfrm>
          <a:prstGeom prst="rect">
            <a:avLst/>
          </a:prstGeom>
          <a:noFill/>
          <a:ln w="19050">
            <a:solidFill>
              <a:schemeClr val="tx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52" name="TextBox 146"/>
          <p:cNvSpPr txBox="1">
            <a:spLocks noChangeArrowheads="1"/>
          </p:cNvSpPr>
          <p:nvPr/>
        </p:nvSpPr>
        <p:spPr bwMode="auto">
          <a:xfrm>
            <a:off x="9785890" y="5295038"/>
            <a:ext cx="216140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Управление интенсивной терапией</a:t>
            </a:r>
            <a:r>
              <a:rPr lang="ru-RU" sz="1200" dirty="0">
                <a:solidFill>
                  <a:schemeClr val="accent1"/>
                </a:solidFill>
                <a:ea typeface="MS PGothic" charset="0"/>
                <a:cs typeface="MS PGothic" charset="0"/>
              </a:rPr>
              <a:t> </a:t>
            </a:r>
            <a:endParaRPr lang="ru-RU" sz="1200" dirty="0" smtClean="0">
              <a:solidFill>
                <a:schemeClr val="accent1"/>
              </a:solidFill>
              <a:ea typeface="MS PGothic" charset="0"/>
              <a:cs typeface="MS PGothic" charset="0"/>
            </a:endParaRPr>
          </a:p>
          <a:p>
            <a:pPr algn="ctr" eaLnBrk="1" hangingPunct="1">
              <a:lnSpc>
                <a:spcPct val="80000"/>
              </a:lnSpc>
            </a:pPr>
            <a:r>
              <a:rPr lang="ru-RU" sz="1200" dirty="0" smtClean="0">
                <a:solidFill>
                  <a:schemeClr val="accent1"/>
                </a:solidFill>
                <a:ea typeface="MS PGothic" charset="0"/>
                <a:cs typeface="MS PGothic" charset="0"/>
              </a:rPr>
              <a:t>и операционными</a:t>
            </a:r>
            <a:endParaRPr lang="en-US" sz="1200" dirty="0">
              <a:solidFill>
                <a:schemeClr val="accent1"/>
              </a:solidFill>
              <a:ea typeface="MS PGothic" charset="0"/>
              <a:cs typeface="MS PGothic" charset="0"/>
            </a:endParaRPr>
          </a:p>
        </p:txBody>
      </p:sp>
      <p:pic>
        <p:nvPicPr>
          <p:cNvPr id="54" name="Picture 4"/>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8256793" y="4047986"/>
            <a:ext cx="1235076" cy="819151"/>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55" name="Picture 5"/>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8288544" y="2655184"/>
            <a:ext cx="1171574" cy="809625"/>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56" name="Picture 152"/>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4463588" y="3735978"/>
            <a:ext cx="947152" cy="663006"/>
          </a:xfrm>
          <a:prstGeom prst="rect">
            <a:avLst/>
          </a:prstGeom>
          <a:noFill/>
          <a:ln w="19050">
            <a:solidFill>
              <a:schemeClr val="tx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57" name="Picture 2"/>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9425038" y="6139129"/>
            <a:ext cx="745494" cy="485407"/>
          </a:xfrm>
          <a:prstGeom prst="rect">
            <a:avLst/>
          </a:prstGeom>
          <a:noFill/>
          <a:ln w="19050">
            <a:solidFill>
              <a:schemeClr val="tx1">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58" name="TextBox 154"/>
          <p:cNvSpPr txBox="1">
            <a:spLocks noChangeArrowheads="1"/>
          </p:cNvSpPr>
          <p:nvPr/>
        </p:nvSpPr>
        <p:spPr bwMode="auto">
          <a:xfrm>
            <a:off x="4072781" y="4443651"/>
            <a:ext cx="1728789"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Рабочие процессы и отчетность</a:t>
            </a:r>
            <a:endParaRPr lang="en-US" sz="1200" dirty="0">
              <a:solidFill>
                <a:schemeClr val="accent1"/>
              </a:solidFill>
              <a:ea typeface="MS PGothic" charset="0"/>
              <a:cs typeface="MS PGothic" charset="0"/>
            </a:endParaRPr>
          </a:p>
        </p:txBody>
      </p:sp>
      <p:sp>
        <p:nvSpPr>
          <p:cNvPr id="59" name="TextBox 155"/>
          <p:cNvSpPr txBox="1">
            <a:spLocks noChangeArrowheads="1"/>
          </p:cNvSpPr>
          <p:nvPr/>
        </p:nvSpPr>
        <p:spPr bwMode="auto">
          <a:xfrm>
            <a:off x="7950878" y="3485899"/>
            <a:ext cx="1835013"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Система перинатального мониторинга</a:t>
            </a:r>
            <a:endParaRPr lang="en-US" sz="1200" dirty="0" smtClean="0">
              <a:solidFill>
                <a:schemeClr val="accent1"/>
              </a:solidFill>
              <a:ea typeface="MS PGothic" charset="0"/>
              <a:cs typeface="MS PGothic" charset="0"/>
            </a:endParaRPr>
          </a:p>
        </p:txBody>
      </p:sp>
      <p:sp>
        <p:nvSpPr>
          <p:cNvPr id="60" name="TextBox 156"/>
          <p:cNvSpPr txBox="1">
            <a:spLocks noChangeArrowheads="1"/>
          </p:cNvSpPr>
          <p:nvPr/>
        </p:nvSpPr>
        <p:spPr bwMode="auto">
          <a:xfrm>
            <a:off x="8009949" y="4897288"/>
            <a:ext cx="1728789"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Аннотация фетальных кривых</a:t>
            </a:r>
            <a:endParaRPr lang="en-US" sz="1200" dirty="0" smtClean="0">
              <a:solidFill>
                <a:schemeClr val="accent1"/>
              </a:solidFill>
              <a:ea typeface="MS PGothic" charset="0"/>
              <a:cs typeface="MS PGothic" charset="0"/>
            </a:endParaRPr>
          </a:p>
        </p:txBody>
      </p:sp>
      <p:pic>
        <p:nvPicPr>
          <p:cNvPr id="61" name="Picture 2"/>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6518518" y="6123746"/>
            <a:ext cx="759157" cy="516173"/>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62" name="TextBox 66"/>
          <p:cNvSpPr txBox="1">
            <a:spLocks noChangeArrowheads="1"/>
          </p:cNvSpPr>
          <p:nvPr/>
        </p:nvSpPr>
        <p:spPr bwMode="auto">
          <a:xfrm>
            <a:off x="9990332" y="6227935"/>
            <a:ext cx="18822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r>
              <a:rPr lang="en-US" sz="1600" dirty="0" smtClean="0">
                <a:solidFill>
                  <a:schemeClr val="accent1"/>
                </a:solidFill>
                <a:ea typeface="MS PGothic" charset="0"/>
                <a:cs typeface="MS PGothic" charset="0"/>
              </a:rPr>
              <a:t> </a:t>
            </a:r>
            <a:r>
              <a:rPr lang="ru-RU" sz="1600" dirty="0" smtClean="0">
                <a:solidFill>
                  <a:schemeClr val="accent1"/>
                </a:solidFill>
                <a:ea typeface="MS PGothic" charset="0"/>
                <a:cs typeface="MS PGothic" charset="0"/>
              </a:rPr>
              <a:t>Аналитика</a:t>
            </a:r>
            <a:endParaRPr lang="en-US" sz="1600" dirty="0" smtClean="0">
              <a:solidFill>
                <a:schemeClr val="accent1"/>
              </a:solidFill>
              <a:ea typeface="MS PGothic" charset="0"/>
              <a:cs typeface="MS PGothic" charset="0"/>
            </a:endParaRPr>
          </a:p>
        </p:txBody>
      </p:sp>
      <p:sp>
        <p:nvSpPr>
          <p:cNvPr id="64" name="TextBox 67"/>
          <p:cNvSpPr txBox="1">
            <a:spLocks noChangeArrowheads="1"/>
          </p:cNvSpPr>
          <p:nvPr/>
        </p:nvSpPr>
        <p:spPr bwMode="auto">
          <a:xfrm>
            <a:off x="6042996" y="3136203"/>
            <a:ext cx="1716088"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Система </a:t>
            </a:r>
            <a:r>
              <a:rPr lang="en-US" sz="1200" dirty="0" smtClean="0">
                <a:solidFill>
                  <a:schemeClr val="accent1"/>
                </a:solidFill>
                <a:ea typeface="MS PGothic" charset="0"/>
                <a:cs typeface="MS PGothic" charset="0"/>
              </a:rPr>
              <a:t>PACS </a:t>
            </a:r>
            <a:r>
              <a:rPr lang="ru-RU" sz="1200" dirty="0" smtClean="0">
                <a:solidFill>
                  <a:schemeClr val="accent1"/>
                </a:solidFill>
                <a:ea typeface="MS PGothic" charset="0"/>
                <a:cs typeface="MS PGothic" charset="0"/>
              </a:rPr>
              <a:t>для </a:t>
            </a:r>
            <a:r>
              <a:rPr lang="ru-RU" sz="1200" dirty="0" err="1" smtClean="0">
                <a:solidFill>
                  <a:schemeClr val="accent1"/>
                </a:solidFill>
                <a:ea typeface="MS PGothic" charset="0"/>
                <a:cs typeface="MS PGothic" charset="0"/>
              </a:rPr>
              <a:t>патанотомии</a:t>
            </a:r>
            <a:endParaRPr lang="en-US" sz="1200" dirty="0" smtClean="0">
              <a:solidFill>
                <a:schemeClr val="accent1"/>
              </a:solidFill>
              <a:ea typeface="MS PGothic" charset="0"/>
              <a:cs typeface="MS PGothic" charset="0"/>
            </a:endParaRPr>
          </a:p>
        </p:txBody>
      </p:sp>
      <p:sp>
        <p:nvSpPr>
          <p:cNvPr id="65" name="TextBox 69"/>
          <p:cNvSpPr txBox="1">
            <a:spLocks noChangeArrowheads="1"/>
          </p:cNvSpPr>
          <p:nvPr/>
        </p:nvSpPr>
        <p:spPr bwMode="auto">
          <a:xfrm>
            <a:off x="6036649" y="4443651"/>
            <a:ext cx="1728787"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Рабочие процессы и отчетность</a:t>
            </a:r>
            <a:endParaRPr lang="en-US" sz="1200" dirty="0" smtClean="0">
              <a:solidFill>
                <a:schemeClr val="accent1"/>
              </a:solidFill>
              <a:ea typeface="MS PGothic" charset="0"/>
              <a:cs typeface="MS PGothic" charset="0"/>
            </a:endParaRPr>
          </a:p>
        </p:txBody>
      </p:sp>
      <p:pic>
        <p:nvPicPr>
          <p:cNvPr id="66" name="Picture 2"/>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6312870" y="2310730"/>
            <a:ext cx="1176339" cy="809625"/>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67" name="Picture 4"/>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6304947" y="3709340"/>
            <a:ext cx="1192213" cy="708920"/>
          </a:xfrm>
          <a:prstGeom prst="rect">
            <a:avLst/>
          </a:prstGeom>
          <a:noFill/>
          <a:ln w="19050">
            <a:solidFill>
              <a:schemeClr val="tx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68" name="Picture 2" descr="https://encrypted-tbn0.gstatic.com/images?q=tbn:ANd9GcQuMj-wUvGNKAwZbAPw6RM7AaKkyBjzKmTU1RCJzurjibBMxoln7Q"/>
          <p:cNvPicPr>
            <a:picLocks noChangeAspect="1" noChangeArrowheads="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2422309" y="4955036"/>
            <a:ext cx="1101956" cy="549672"/>
          </a:xfrm>
          <a:prstGeom prst="rect">
            <a:avLst/>
          </a:prstGeom>
          <a:ln w="19050">
            <a:solidFill>
              <a:schemeClr val="tx1">
                <a:lumMod val="60000"/>
                <a:lumOff val="40000"/>
              </a:schemeClr>
            </a:solidFill>
          </a:ln>
          <a:effectLst/>
          <a:extLst>
            <a:ext uri="{909E8E84-426E-40DD-AFC4-6F175D3DCCD1}">
              <a14:hiddenFill xmlns:a14="http://schemas.microsoft.com/office/drawing/2010/main" xmlns="">
                <a:solidFill>
                  <a:srgbClr val="FFFFFF"/>
                </a:solidFill>
              </a14:hiddenFill>
            </a:ext>
          </a:extLst>
        </p:spPr>
      </p:pic>
      <p:sp>
        <p:nvSpPr>
          <p:cNvPr id="69" name="TextBox 136"/>
          <p:cNvSpPr txBox="1">
            <a:spLocks noChangeArrowheads="1"/>
          </p:cNvSpPr>
          <p:nvPr/>
        </p:nvSpPr>
        <p:spPr bwMode="auto">
          <a:xfrm>
            <a:off x="2108894" y="5583517"/>
            <a:ext cx="1728787" cy="39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Улучшенная визуализация</a:t>
            </a:r>
            <a:endParaRPr lang="en-US" sz="1200" dirty="0">
              <a:solidFill>
                <a:schemeClr val="accent1"/>
              </a:solidFill>
              <a:ea typeface="MS PGothic" charset="0"/>
              <a:cs typeface="MS PGothic" charset="0"/>
            </a:endParaRPr>
          </a:p>
        </p:txBody>
      </p:sp>
      <p:sp>
        <p:nvSpPr>
          <p:cNvPr id="70" name="TextBox 136"/>
          <p:cNvSpPr txBox="1">
            <a:spLocks noChangeArrowheads="1"/>
          </p:cNvSpPr>
          <p:nvPr/>
        </p:nvSpPr>
        <p:spPr bwMode="auto">
          <a:xfrm>
            <a:off x="4072770" y="5583517"/>
            <a:ext cx="1728787" cy="39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a:solidFill>
                  <a:schemeClr val="accent1"/>
                </a:solidFill>
                <a:ea typeface="MS PGothic" charset="0"/>
                <a:cs typeface="MS PGothic" charset="0"/>
              </a:rPr>
              <a:t>Улучшенная визуализация</a:t>
            </a:r>
            <a:endParaRPr lang="en-US" sz="1200" dirty="0">
              <a:solidFill>
                <a:schemeClr val="accent1"/>
              </a:solidFill>
              <a:ea typeface="MS PGothic" charset="0"/>
              <a:cs typeface="MS PGothic" charset="0"/>
            </a:endParaRPr>
          </a:p>
        </p:txBody>
      </p:sp>
      <p:pic>
        <p:nvPicPr>
          <p:cNvPr id="71" name="Picture 2" descr="C:\Users\212031682\Desktop\Dashboard.PNG"/>
          <p:cNvPicPr>
            <a:picLocks noChangeAspect="1" noChangeArrowheads="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10702663" y="4218876"/>
            <a:ext cx="931725" cy="1010996"/>
          </a:xfrm>
          <a:prstGeom prst="rect">
            <a:avLst/>
          </a:prstGeom>
          <a:noFill/>
          <a:ln w="19050">
            <a:solidFill>
              <a:schemeClr val="tx1">
                <a:lumMod val="60000"/>
                <a:lumOff val="40000"/>
              </a:schemeClr>
            </a:solidFill>
          </a:ln>
          <a:extLst>
            <a:ext uri="{909E8E84-426E-40DD-AFC4-6F175D3DCCD1}">
              <a14:hiddenFill xmlns:a14="http://schemas.microsoft.com/office/drawing/2010/main" xmlns="">
                <a:solidFill>
                  <a:srgbClr val="FFFFFF"/>
                </a:solidFill>
              </a14:hiddenFill>
            </a:ext>
          </a:extLst>
        </p:spPr>
      </p:pic>
      <p:sp>
        <p:nvSpPr>
          <p:cNvPr id="72" name="TextBox 136"/>
          <p:cNvSpPr txBox="1">
            <a:spLocks noChangeArrowheads="1"/>
          </p:cNvSpPr>
          <p:nvPr/>
        </p:nvSpPr>
        <p:spPr bwMode="auto">
          <a:xfrm>
            <a:off x="6036649" y="5583519"/>
            <a:ext cx="1728787" cy="387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a:solidFill>
                  <a:schemeClr val="tx1"/>
                </a:solidFill>
                <a:latin typeface="GE Inspira Pitch" charset="0"/>
                <a:ea typeface="ＭＳ Ｐゴシック" charset="0"/>
                <a:cs typeface="ＭＳ Ｐゴシック" charset="0"/>
              </a:defRPr>
            </a:lvl1pPr>
            <a:lvl2pPr marL="742950" indent="-285750" eaLnBrk="0" hangingPunct="0">
              <a:defRPr sz="3200" b="1">
                <a:solidFill>
                  <a:schemeClr val="tx1"/>
                </a:solidFill>
                <a:latin typeface="GE Inspira Pitch" charset="0"/>
                <a:ea typeface="ＭＳ Ｐゴシック" charset="0"/>
              </a:defRPr>
            </a:lvl2pPr>
            <a:lvl3pPr marL="1143000" indent="-228600" eaLnBrk="0" hangingPunct="0">
              <a:defRPr sz="3200" b="1">
                <a:solidFill>
                  <a:schemeClr val="tx1"/>
                </a:solidFill>
                <a:latin typeface="GE Inspira Pitch" charset="0"/>
                <a:ea typeface="ＭＳ Ｐゴシック" charset="0"/>
              </a:defRPr>
            </a:lvl3pPr>
            <a:lvl4pPr marL="1600200" indent="-228600" eaLnBrk="0" hangingPunct="0">
              <a:defRPr sz="3200" b="1">
                <a:solidFill>
                  <a:schemeClr val="tx1"/>
                </a:solidFill>
                <a:latin typeface="GE Inspira Pitch" charset="0"/>
                <a:ea typeface="ＭＳ Ｐゴシック" charset="0"/>
              </a:defRPr>
            </a:lvl4pPr>
            <a:lvl5pPr marL="2057400" indent="-228600" eaLnBrk="0" hangingPunct="0">
              <a:defRPr sz="3200" b="1">
                <a:solidFill>
                  <a:schemeClr val="tx1"/>
                </a:solidFill>
                <a:latin typeface="GE Inspira Pitch" charset="0"/>
                <a:ea typeface="ＭＳ Ｐゴシック" charset="0"/>
              </a:defRPr>
            </a:lvl5pPr>
            <a:lvl6pPr marL="2514600" indent="-228600" eaLnBrk="0" fontAlgn="base" hangingPunct="0">
              <a:spcBef>
                <a:spcPct val="0"/>
              </a:spcBef>
              <a:spcAft>
                <a:spcPct val="0"/>
              </a:spcAft>
              <a:defRPr sz="3200" b="1">
                <a:solidFill>
                  <a:schemeClr val="tx1"/>
                </a:solidFill>
                <a:latin typeface="GE Inspira Pitch" charset="0"/>
                <a:ea typeface="ＭＳ Ｐゴシック" charset="0"/>
              </a:defRPr>
            </a:lvl6pPr>
            <a:lvl7pPr marL="2971800" indent="-228600" eaLnBrk="0" fontAlgn="base" hangingPunct="0">
              <a:spcBef>
                <a:spcPct val="0"/>
              </a:spcBef>
              <a:spcAft>
                <a:spcPct val="0"/>
              </a:spcAft>
              <a:defRPr sz="3200" b="1">
                <a:solidFill>
                  <a:schemeClr val="tx1"/>
                </a:solidFill>
                <a:latin typeface="GE Inspira Pitch" charset="0"/>
                <a:ea typeface="ＭＳ Ｐゴシック" charset="0"/>
              </a:defRPr>
            </a:lvl7pPr>
            <a:lvl8pPr marL="3429000" indent="-228600" eaLnBrk="0" fontAlgn="base" hangingPunct="0">
              <a:spcBef>
                <a:spcPct val="0"/>
              </a:spcBef>
              <a:spcAft>
                <a:spcPct val="0"/>
              </a:spcAft>
              <a:defRPr sz="3200" b="1">
                <a:solidFill>
                  <a:schemeClr val="tx1"/>
                </a:solidFill>
                <a:latin typeface="GE Inspira Pitch" charset="0"/>
                <a:ea typeface="ＭＳ Ｐゴシック" charset="0"/>
              </a:defRPr>
            </a:lvl8pPr>
            <a:lvl9pPr marL="3886200" indent="-228600" eaLnBrk="0" fontAlgn="base" hangingPunct="0">
              <a:spcBef>
                <a:spcPct val="0"/>
              </a:spcBef>
              <a:spcAft>
                <a:spcPct val="0"/>
              </a:spcAft>
              <a:defRPr sz="3200" b="1">
                <a:solidFill>
                  <a:schemeClr val="tx1"/>
                </a:solidFill>
                <a:latin typeface="GE Inspira Pitch" charset="0"/>
                <a:ea typeface="ＭＳ Ｐゴシック" charset="0"/>
              </a:defRPr>
            </a:lvl9pPr>
          </a:lstStyle>
          <a:p>
            <a:pPr algn="ctr" eaLnBrk="1" hangingPunct="1">
              <a:lnSpc>
                <a:spcPct val="80000"/>
              </a:lnSpc>
            </a:pPr>
            <a:r>
              <a:rPr lang="ru-RU" sz="1200" dirty="0" smtClean="0">
                <a:solidFill>
                  <a:schemeClr val="accent1"/>
                </a:solidFill>
                <a:ea typeface="MS PGothic" charset="0"/>
                <a:cs typeface="MS PGothic" charset="0"/>
              </a:rPr>
              <a:t>Улучшенная визуализация</a:t>
            </a:r>
            <a:endParaRPr lang="en-US" sz="1200" dirty="0" smtClean="0">
              <a:solidFill>
                <a:schemeClr val="accent1"/>
              </a:solidFill>
              <a:ea typeface="MS PGothic" charset="0"/>
              <a:cs typeface="MS PGothic" charset="0"/>
            </a:endParaRPr>
          </a:p>
        </p:txBody>
      </p:sp>
      <p:pic>
        <p:nvPicPr>
          <p:cNvPr id="73" name="Image 2" descr="Serveur Images:3063 - AW Datasheet:Aw Datasheets 12-10-12:MR VesselIQ:VesselIQ_MRI_main.gif">
            <a:hlinkClick r:id="" action="ppaction://noaction"/>
          </p:cNvPr>
          <p:cNvPicPr/>
          <p:nvPr/>
        </p:nvPicPr>
        <p:blipFill rotWithShape="1">
          <a:blip r:embed="rId20" cstate="email">
            <a:extLst>
              <a:ext uri="{28A0092B-C50C-407E-A947-70E740481C1C}">
                <a14:useLocalDpi xmlns:a14="http://schemas.microsoft.com/office/drawing/2010/main" xmlns=""/>
              </a:ext>
            </a:extLst>
          </a:blip>
          <a:srcRect t="9470" r="36350" b="19474"/>
          <a:stretch/>
        </p:blipFill>
        <p:spPr bwMode="auto">
          <a:xfrm>
            <a:off x="4609804" y="4998520"/>
            <a:ext cx="654720" cy="506188"/>
          </a:xfrm>
          <a:prstGeom prst="rect">
            <a:avLst/>
          </a:prstGeom>
          <a:noFill/>
          <a:ln w="19050">
            <a:solidFill>
              <a:schemeClr val="tx1">
                <a:lumMod val="60000"/>
                <a:lumOff val="40000"/>
              </a:schemeClr>
            </a:solidFill>
            <a:miter lim="800000"/>
            <a:headEnd/>
            <a:tailEnd/>
          </a:ln>
          <a:effectLst/>
        </p:spPr>
      </p:pic>
      <p:pic>
        <p:nvPicPr>
          <p:cNvPr id="74" name="Picture 73"/>
          <p:cNvPicPr>
            <a:picLocks noChangeAspect="1"/>
          </p:cNvPicPr>
          <p:nvPr/>
        </p:nvPicPr>
        <p:blipFill>
          <a:blip r:embed="rId21" cstate="email">
            <a:extLst>
              <a:ext uri="{28A0092B-C50C-407E-A947-70E740481C1C}">
                <a14:useLocalDpi xmlns:a14="http://schemas.microsoft.com/office/drawing/2010/main" xmlns=""/>
              </a:ext>
            </a:extLst>
          </a:blip>
          <a:stretch>
            <a:fillRect/>
          </a:stretch>
        </p:blipFill>
        <p:spPr>
          <a:xfrm>
            <a:off x="6591772" y="4998521"/>
            <a:ext cx="685902" cy="506207"/>
          </a:xfrm>
          <a:prstGeom prst="rect">
            <a:avLst/>
          </a:prstGeom>
          <a:noFill/>
          <a:ln w="19050">
            <a:solidFill>
              <a:schemeClr val="tx1">
                <a:lumMod val="60000"/>
                <a:lumOff val="40000"/>
              </a:schemeClr>
            </a:solidFill>
            <a:miter lim="800000"/>
            <a:headEnd/>
            <a:tailEnd/>
          </a:ln>
          <a:effectLst/>
        </p:spPr>
      </p:pic>
      <p:sp>
        <p:nvSpPr>
          <p:cNvPr id="75" name="TextBox 74"/>
          <p:cNvSpPr txBox="1"/>
          <p:nvPr/>
        </p:nvSpPr>
        <p:spPr>
          <a:xfrm>
            <a:off x="1676821" y="1459820"/>
            <a:ext cx="9207921" cy="400110"/>
          </a:xfrm>
          <a:prstGeom prst="rect">
            <a:avLst/>
          </a:prstGeom>
          <a:noFill/>
          <a:ln w="69850">
            <a:noFill/>
          </a:ln>
        </p:spPr>
        <p:txBody>
          <a:bodyPr wrap="square" rtlCol="0">
            <a:spAutoFit/>
          </a:bodyPr>
          <a:lstStyle/>
          <a:p>
            <a:pPr algn="ctr"/>
            <a:r>
              <a:rPr lang="ru-RU" sz="2000" dirty="0" smtClean="0">
                <a:solidFill>
                  <a:srgbClr val="1E4191"/>
                </a:solidFill>
              </a:rPr>
              <a:t>Обеспечение взаимодействия между специалистами</a:t>
            </a:r>
            <a:endParaRPr lang="en-US" sz="2000" dirty="0">
              <a:solidFill>
                <a:srgbClr val="1E4191"/>
              </a:solidFill>
            </a:endParaRPr>
          </a:p>
        </p:txBody>
      </p:sp>
      <p:pic>
        <p:nvPicPr>
          <p:cNvPr id="77" name="Picture 6" descr="C:\Users\212069577\Desktop\ENTERPRISE IMAGING\CCA\NEW INTEGRE IMAGES\13801_CCA_Image_Monitor_R1.jpg"/>
          <p:cNvPicPr>
            <a:picLocks noChangeAspect="1" noChangeArrowheads="1"/>
          </p:cNvPicPr>
          <p:nvPr/>
        </p:nvPicPr>
        <p:blipFill>
          <a:blip r:embed="rId22" cstate="email">
            <a:extLst>
              <a:ext uri="{BEBA8EAE-BF5A-486C-A8C5-ECC9F3942E4B}">
                <a14:imgProps xmlns:a14="http://schemas.microsoft.com/office/drawing/2010/main" xmlns="">
                  <a14:imgLayer r:embed="rId23">
                    <a14:imgEffect>
                      <a14:backgroundRemoval t="0" b="100000" l="9986" r="98734"/>
                    </a14:imgEffect>
                  </a14:imgLayer>
                </a14:imgProps>
              </a:ext>
              <a:ext uri="{28A0092B-C50C-407E-A947-70E740481C1C}">
                <a14:useLocalDpi xmlns:a14="http://schemas.microsoft.com/office/drawing/2010/main" xmlns=""/>
              </a:ext>
            </a:extLst>
          </a:blip>
          <a:srcRect/>
          <a:stretch>
            <a:fillRect/>
          </a:stretch>
        </p:blipFill>
        <p:spPr bwMode="auto">
          <a:xfrm flipH="1">
            <a:off x="2889096" y="5849713"/>
            <a:ext cx="1189036" cy="919758"/>
          </a:xfrm>
          <a:prstGeom prst="rect">
            <a:avLst/>
          </a:prstGeom>
          <a:noFill/>
          <a:extLst>
            <a:ext uri="{909E8E84-426E-40DD-AFC4-6F175D3DCCD1}">
              <a14:hiddenFill xmlns:a14="http://schemas.microsoft.com/office/drawing/2010/main" xmlns="">
                <a:solidFill>
                  <a:srgbClr val="FFFFFF"/>
                </a:solidFill>
              </a14:hiddenFill>
            </a:ext>
          </a:extLst>
        </p:spPr>
      </p:pic>
      <p:sp>
        <p:nvSpPr>
          <p:cNvPr id="78" name="Rectangle 77"/>
          <p:cNvSpPr/>
          <p:nvPr/>
        </p:nvSpPr>
        <p:spPr>
          <a:xfrm>
            <a:off x="4187102" y="6212535"/>
            <a:ext cx="1560042" cy="338554"/>
          </a:xfrm>
          <a:prstGeom prst="rect">
            <a:avLst/>
          </a:prstGeom>
        </p:spPr>
        <p:txBody>
          <a:bodyPr wrap="none">
            <a:spAutoFit/>
          </a:bodyPr>
          <a:lstStyle/>
          <a:p>
            <a:pPr algn="ctr"/>
            <a:r>
              <a:rPr lang="ru-RU" sz="1600" b="1" dirty="0" smtClean="0">
                <a:solidFill>
                  <a:schemeClr val="accent1"/>
                </a:solidFill>
                <a:ea typeface="MS PGothic" charset="0"/>
                <a:cs typeface="MS PGothic" charset="0"/>
              </a:rPr>
              <a:t>Визуализация</a:t>
            </a:r>
            <a:endParaRPr lang="en-US" sz="1600" b="1" dirty="0">
              <a:solidFill>
                <a:schemeClr val="accent1"/>
              </a:solidFill>
              <a:ea typeface="MS PGothic" charset="0"/>
              <a:cs typeface="MS PGothic" charset="0"/>
            </a:endParaRPr>
          </a:p>
        </p:txBody>
      </p:sp>
      <p:sp>
        <p:nvSpPr>
          <p:cNvPr id="2" name="Title 1"/>
          <p:cNvSpPr>
            <a:spLocks noGrp="1"/>
          </p:cNvSpPr>
          <p:nvPr>
            <p:ph type="title"/>
          </p:nvPr>
        </p:nvSpPr>
        <p:spPr>
          <a:xfrm>
            <a:off x="504208" y="251491"/>
            <a:ext cx="11108658" cy="1021002"/>
          </a:xfrm>
        </p:spPr>
        <p:txBody>
          <a:bodyPr/>
          <a:lstStyle/>
          <a:p>
            <a:r>
              <a:rPr lang="ru-RU" sz="3600" b="1" dirty="0" smtClean="0"/>
              <a:t>Управление данными и автоматизация рабочих процессов различных </a:t>
            </a:r>
            <a:r>
              <a:rPr lang="ru-RU" sz="3600" b="1" dirty="0"/>
              <a:t>клинических направлений</a:t>
            </a:r>
          </a:p>
        </p:txBody>
      </p:sp>
      <p:sp>
        <p:nvSpPr>
          <p:cNvPr id="79" name="Rounded Rectangle 78"/>
          <p:cNvSpPr/>
          <p:nvPr/>
        </p:nvSpPr>
        <p:spPr>
          <a:xfrm>
            <a:off x="2049833" y="1959597"/>
            <a:ext cx="1879318" cy="4059578"/>
          </a:xfrm>
          <a:prstGeom prst="roundRect">
            <a:avLst>
              <a:gd name="adj" fmla="val 9405"/>
            </a:avLst>
          </a:prstGeom>
          <a:noFill/>
          <a:ln w="762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lIns="117043" tIns="58522" rIns="117043" bIns="58522" spcCol="0" rtlCol="0" anchor="ctr"/>
          <a:lstStyle/>
          <a:p>
            <a:pPr algn="ctr"/>
            <a:endParaRPr lang="ru-RU"/>
          </a:p>
        </p:txBody>
      </p:sp>
    </p:spTree>
    <p:extLst>
      <p:ext uri="{BB962C8B-B14F-4D97-AF65-F5344CB8AC3E}">
        <p14:creationId xmlns:p14="http://schemas.microsoft.com/office/powerpoint/2010/main" xmlns="" val="1880958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7218" name="Picture 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17392" y="3186009"/>
            <a:ext cx="951684" cy="1706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220" name="Picture 2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788381" y="2023405"/>
            <a:ext cx="1374540" cy="788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223" name="Picture 29"/>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176885" y="858457"/>
            <a:ext cx="494075" cy="525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224" name="Picture 3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858877" y="846158"/>
            <a:ext cx="496187" cy="523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225" name="Picture 3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538757" y="839808"/>
            <a:ext cx="496187" cy="523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7236" name="TextBox 776237"/>
          <p:cNvSpPr txBox="1">
            <a:spLocks noChangeArrowheads="1"/>
          </p:cNvSpPr>
          <p:nvPr/>
        </p:nvSpPr>
        <p:spPr bwMode="auto">
          <a:xfrm>
            <a:off x="488159" y="1811977"/>
            <a:ext cx="807856" cy="42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КТ</a:t>
            </a:r>
          </a:p>
        </p:txBody>
      </p:sp>
      <p:grpSp>
        <p:nvGrpSpPr>
          <p:cNvPr id="777282" name="Group 66"/>
          <p:cNvGrpSpPr>
            <a:grpSpLocks/>
          </p:cNvGrpSpPr>
          <p:nvPr/>
        </p:nvGrpSpPr>
        <p:grpSpPr bwMode="auto">
          <a:xfrm>
            <a:off x="339053" y="2125935"/>
            <a:ext cx="997336" cy="1000128"/>
            <a:chOff x="124" y="1061"/>
            <a:chExt cx="587" cy="630"/>
          </a:xfrm>
        </p:grpSpPr>
        <p:pic>
          <p:nvPicPr>
            <p:cNvPr id="777219" name="Picture 15"/>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01" y="1061"/>
              <a:ext cx="326" cy="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7240" name="TextBox 776244"/>
            <p:cNvSpPr txBox="1">
              <a:spLocks noChangeArrowheads="1"/>
            </p:cNvSpPr>
            <p:nvPr/>
          </p:nvSpPr>
          <p:spPr bwMode="auto">
            <a:xfrm>
              <a:off x="124" y="1435"/>
              <a:ext cx="58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Ангио</a:t>
              </a:r>
            </a:p>
          </p:txBody>
        </p:sp>
      </p:grpSp>
      <p:sp>
        <p:nvSpPr>
          <p:cNvPr id="777243" name="TextBox 776247"/>
          <p:cNvSpPr txBox="1">
            <a:spLocks noChangeArrowheads="1"/>
          </p:cNvSpPr>
          <p:nvPr/>
        </p:nvSpPr>
        <p:spPr bwMode="auto">
          <a:xfrm>
            <a:off x="9012192" y="1363970"/>
            <a:ext cx="3013010" cy="73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Рабочие станции клиницистов </a:t>
            </a:r>
            <a:r>
              <a:rPr lang="en-US" sz="2000" dirty="0">
                <a:solidFill>
                  <a:srgbClr val="1E4191"/>
                </a:solidFill>
              </a:rPr>
              <a:t>WEB</a:t>
            </a:r>
            <a:endParaRPr lang="ru-RU" sz="2000" dirty="0">
              <a:solidFill>
                <a:srgbClr val="1E4191"/>
              </a:solidFill>
            </a:endParaRPr>
          </a:p>
        </p:txBody>
      </p:sp>
      <p:grpSp>
        <p:nvGrpSpPr>
          <p:cNvPr id="777256" name="Group 40"/>
          <p:cNvGrpSpPr>
            <a:grpSpLocks/>
          </p:cNvGrpSpPr>
          <p:nvPr/>
        </p:nvGrpSpPr>
        <p:grpSpPr bwMode="auto">
          <a:xfrm>
            <a:off x="1296015" y="2259594"/>
            <a:ext cx="1388576" cy="873614"/>
            <a:chOff x="41" y="2724"/>
            <a:chExt cx="863" cy="752"/>
          </a:xfrm>
        </p:grpSpPr>
        <p:sp>
          <p:nvSpPr>
            <p:cNvPr id="777239" name="TextBox 776243"/>
            <p:cNvSpPr txBox="1">
              <a:spLocks noChangeArrowheads="1"/>
            </p:cNvSpPr>
            <p:nvPr/>
          </p:nvSpPr>
          <p:spPr bwMode="auto">
            <a:xfrm>
              <a:off x="41" y="3126"/>
              <a:ext cx="863" cy="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Рентген</a:t>
              </a:r>
            </a:p>
          </p:txBody>
        </p:sp>
        <p:pic>
          <p:nvPicPr>
            <p:cNvPr id="777247" name="Picture 3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39" y="2724"/>
              <a:ext cx="547" cy="411"/>
            </a:xfrm>
            <a:prstGeom prst="rect">
              <a:avLst/>
            </a:prstGeom>
            <a:noFill/>
            <a:ln>
              <a:noFill/>
            </a:ln>
            <a:effectLst/>
            <a:extLst>
              <a:ext uri="{909E8E84-426E-40DD-AFC4-6F175D3DCCD1}">
                <a14:hiddenFill xmlns:a14="http://schemas.microsoft.com/office/drawing/2010/main" xmlns="">
                  <a:solidFill>
                    <a:srgbClr val="9B50D7"/>
                  </a:solidFill>
                </a14:hiddenFill>
              </a:ext>
              <a:ext uri="{91240B29-F687-4F45-9708-019B960494DF}">
                <a14:hiddenLine xmlns:a14="http://schemas.microsoft.com/office/drawing/2010/main" xmlns="" w="9525">
                  <a:solidFill>
                    <a:srgbClr val="1E4191"/>
                  </a:solidFill>
                  <a:miter lim="800000"/>
                  <a:headEnd/>
                  <a:tailEnd/>
                </a14:hiddenLine>
              </a:ext>
              <a:ext uri="{AF507438-7753-43E0-B8FC-AC1667EBCBE1}">
                <a14:hiddenEffects xmlns:a14="http://schemas.microsoft.com/office/drawing/2010/main" xmlns="">
                  <a:effectLst>
                    <a:outerShdw dist="35921" dir="2700000" algn="ctr" rotWithShape="0">
                      <a:srgbClr val="00AA50"/>
                    </a:outerShdw>
                  </a:effectLst>
                </a14:hiddenEffects>
              </a:ext>
            </a:extLst>
          </p:spPr>
        </p:pic>
      </p:grpSp>
      <p:pic>
        <p:nvPicPr>
          <p:cNvPr id="777249" name="Picture 33" descr="D:\Documents and Settings\212028416\My Documents\My Pictures\LightSpeed Xtra\RT Table.jpg"/>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352296" y="1187355"/>
            <a:ext cx="703363" cy="6656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77259" name="Group 43"/>
          <p:cNvGrpSpPr>
            <a:grpSpLocks/>
          </p:cNvGrpSpPr>
          <p:nvPr/>
        </p:nvGrpSpPr>
        <p:grpSpPr bwMode="auto">
          <a:xfrm>
            <a:off x="1366679" y="3184564"/>
            <a:ext cx="1119010" cy="1243012"/>
            <a:chOff x="1284" y="2928"/>
            <a:chExt cx="695" cy="1070"/>
          </a:xfrm>
        </p:grpSpPr>
        <p:pic>
          <p:nvPicPr>
            <p:cNvPr id="777251" name="Picture 35" descr="D:\Documents and Settings\100039290\Desktop\Senographe DS.JPG"/>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1421" y="2928"/>
              <a:ext cx="466" cy="741"/>
            </a:xfrm>
            <a:prstGeom prst="rect">
              <a:avLst/>
            </a:prstGeom>
            <a:noFill/>
            <a:extLst>
              <a:ext uri="{909E8E84-426E-40DD-AFC4-6F175D3DCCD1}">
                <a14:hiddenFill xmlns:a14="http://schemas.microsoft.com/office/drawing/2010/main" xmlns="">
                  <a:solidFill>
                    <a:srgbClr val="FFFFFF"/>
                  </a:solidFill>
                </a14:hiddenFill>
              </a:ext>
            </a:extLst>
          </p:spPr>
        </p:pic>
        <p:sp>
          <p:nvSpPr>
            <p:cNvPr id="777252" name="TextBox 776242"/>
            <p:cNvSpPr txBox="1">
              <a:spLocks noChangeArrowheads="1"/>
            </p:cNvSpPr>
            <p:nvPr/>
          </p:nvSpPr>
          <p:spPr bwMode="auto">
            <a:xfrm>
              <a:off x="1284" y="3654"/>
              <a:ext cx="695"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smtClean="0">
                  <a:solidFill>
                    <a:srgbClr val="1E4191"/>
                  </a:solidFill>
                </a:rPr>
                <a:t>Маммо</a:t>
              </a:r>
            </a:p>
          </p:txBody>
        </p:sp>
      </p:grpSp>
      <p:grpSp>
        <p:nvGrpSpPr>
          <p:cNvPr id="777257" name="Group 41"/>
          <p:cNvGrpSpPr>
            <a:grpSpLocks/>
          </p:cNvGrpSpPr>
          <p:nvPr/>
        </p:nvGrpSpPr>
        <p:grpSpPr bwMode="auto">
          <a:xfrm>
            <a:off x="1346582" y="1187354"/>
            <a:ext cx="1128626" cy="1079301"/>
            <a:chOff x="222" y="1227"/>
            <a:chExt cx="557" cy="749"/>
          </a:xfrm>
        </p:grpSpPr>
        <p:pic>
          <p:nvPicPr>
            <p:cNvPr id="777250" name="Picture 34" descr="Side_wo_rearPed_8bit with patient transparency copy"/>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222" y="1227"/>
              <a:ext cx="557" cy="533"/>
            </a:xfrm>
            <a:prstGeom prst="rect">
              <a:avLst/>
            </a:prstGeom>
            <a:noFill/>
            <a:extLst>
              <a:ext uri="{909E8E84-426E-40DD-AFC4-6F175D3DCCD1}">
                <a14:hiddenFill xmlns:a14="http://schemas.microsoft.com/office/drawing/2010/main" xmlns="">
                  <a:solidFill>
                    <a:srgbClr val="FFFFFF"/>
                  </a:solidFill>
                </a14:hiddenFill>
              </a:ext>
            </a:extLst>
          </p:spPr>
        </p:pic>
        <p:sp>
          <p:nvSpPr>
            <p:cNvPr id="777237" name="TextBox 78"/>
            <p:cNvSpPr txBox="1">
              <a:spLocks noChangeArrowheads="1"/>
            </p:cNvSpPr>
            <p:nvPr/>
          </p:nvSpPr>
          <p:spPr bwMode="auto">
            <a:xfrm>
              <a:off x="335" y="1698"/>
              <a:ext cx="355" cy="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МРТ</a:t>
              </a:r>
            </a:p>
          </p:txBody>
        </p:sp>
      </p:grpSp>
      <p:grpSp>
        <p:nvGrpSpPr>
          <p:cNvPr id="777283" name="Group 67"/>
          <p:cNvGrpSpPr>
            <a:grpSpLocks/>
          </p:cNvGrpSpPr>
          <p:nvPr/>
        </p:nvGrpSpPr>
        <p:grpSpPr bwMode="auto">
          <a:xfrm>
            <a:off x="377732" y="3088572"/>
            <a:ext cx="1049381" cy="1389064"/>
            <a:chOff x="101" y="1612"/>
            <a:chExt cx="497" cy="875"/>
          </a:xfrm>
        </p:grpSpPr>
        <p:pic>
          <p:nvPicPr>
            <p:cNvPr id="777248" name="Picture 32" descr="G:\products-images\LE9\High Res images Zach\LOGIQE9_AGILE_ELEMENTS\LOGIQE9_Agile_Shadow.tif"/>
            <p:cNvPicPr>
              <a:picLocks noChangeAspect="1" noChangeArrowheads="1"/>
            </p:cNvPicPr>
            <p:nvPr/>
          </p:nvPicPr>
          <p:blipFill rotWithShape="1">
            <a:blip r:embed="rId12" cstate="email">
              <a:extLst>
                <a:ext uri="{28A0092B-C50C-407E-A947-70E740481C1C}">
                  <a14:useLocalDpi xmlns:a14="http://schemas.microsoft.com/office/drawing/2010/main" xmlns="" val="0"/>
                </a:ext>
              </a:extLst>
            </a:blip>
            <a:srcRect/>
            <a:stretch/>
          </p:blipFill>
          <p:spPr bwMode="auto">
            <a:xfrm>
              <a:off x="101" y="1612"/>
              <a:ext cx="497" cy="656"/>
            </a:xfrm>
            <a:prstGeom prst="rect">
              <a:avLst/>
            </a:prstGeom>
            <a:noFill/>
            <a:extLst>
              <a:ext uri="{909E8E84-426E-40DD-AFC4-6F175D3DCCD1}">
                <a14:hiddenFill xmlns:a14="http://schemas.microsoft.com/office/drawing/2010/main" xmlns="">
                  <a:solidFill>
                    <a:srgbClr val="FFFFFF"/>
                  </a:solidFill>
                </a14:hiddenFill>
              </a:ext>
            </a:extLst>
          </p:spPr>
        </p:pic>
        <p:sp>
          <p:nvSpPr>
            <p:cNvPr id="777238" name="TextBox 776242"/>
            <p:cNvSpPr txBox="1">
              <a:spLocks noChangeArrowheads="1"/>
            </p:cNvSpPr>
            <p:nvPr/>
          </p:nvSpPr>
          <p:spPr bwMode="auto">
            <a:xfrm>
              <a:off x="127" y="2231"/>
              <a:ext cx="383"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r>
                <a:rPr lang="ru-RU" sz="2000" dirty="0">
                  <a:solidFill>
                    <a:srgbClr val="1E4191"/>
                  </a:solidFill>
                </a:rPr>
                <a:t>УЗИ</a:t>
              </a:r>
            </a:p>
          </p:txBody>
        </p:sp>
      </p:grpSp>
      <p:sp>
        <p:nvSpPr>
          <p:cNvPr id="777260" name="Line 44"/>
          <p:cNvSpPr>
            <a:spLocks noChangeShapeType="1"/>
          </p:cNvSpPr>
          <p:nvPr/>
        </p:nvSpPr>
        <p:spPr bwMode="auto">
          <a:xfrm flipH="1" flipV="1">
            <a:off x="2846981" y="3174706"/>
            <a:ext cx="1565676"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61" name="Rectangle 45"/>
          <p:cNvSpPr>
            <a:spLocks noChangeArrowheads="1"/>
          </p:cNvSpPr>
          <p:nvPr/>
        </p:nvSpPr>
        <p:spPr bwMode="auto">
          <a:xfrm>
            <a:off x="19776" y="4559840"/>
            <a:ext cx="2645855" cy="472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043" tIns="58522" rIns="117043" bIns="58522">
            <a:spAutoFit/>
          </a:bodyPr>
          <a:lstStyle/>
          <a:p>
            <a:pPr algn="ctr"/>
            <a:r>
              <a:rPr lang="ru-RU" sz="2300" b="1" dirty="0">
                <a:solidFill>
                  <a:srgbClr val="1E4191"/>
                </a:solidFill>
              </a:rPr>
              <a:t>Оборудование</a:t>
            </a:r>
            <a:endParaRPr lang="en-US" sz="2300" b="1" dirty="0">
              <a:solidFill>
                <a:srgbClr val="1E4191"/>
              </a:solidFill>
            </a:endParaRPr>
          </a:p>
        </p:txBody>
      </p:sp>
      <p:sp>
        <p:nvSpPr>
          <p:cNvPr id="777264" name="Rectangle 48"/>
          <p:cNvSpPr>
            <a:spLocks noChangeArrowheads="1"/>
          </p:cNvSpPr>
          <p:nvPr/>
        </p:nvSpPr>
        <p:spPr bwMode="auto">
          <a:xfrm>
            <a:off x="4118278" y="2113715"/>
            <a:ext cx="2165842" cy="1072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043" tIns="58522" rIns="117043" bIns="58522">
            <a:spAutoFit/>
          </a:bodyPr>
          <a:lstStyle/>
          <a:p>
            <a:pPr algn="ctr"/>
            <a:r>
              <a:rPr lang="ru-RU" sz="3100" b="1" dirty="0">
                <a:solidFill>
                  <a:srgbClr val="1E4191"/>
                </a:solidFill>
              </a:rPr>
              <a:t>Сервер </a:t>
            </a:r>
            <a:r>
              <a:rPr lang="en-US" sz="3100" b="1" dirty="0">
                <a:solidFill>
                  <a:srgbClr val="1E4191"/>
                </a:solidFill>
              </a:rPr>
              <a:t>PACS</a:t>
            </a:r>
          </a:p>
        </p:txBody>
      </p:sp>
      <p:sp>
        <p:nvSpPr>
          <p:cNvPr id="777266" name="Line 50"/>
          <p:cNvSpPr>
            <a:spLocks noChangeShapeType="1"/>
          </p:cNvSpPr>
          <p:nvPr/>
        </p:nvSpPr>
        <p:spPr bwMode="auto">
          <a:xfrm flipV="1">
            <a:off x="5979696" y="1857714"/>
            <a:ext cx="2703113" cy="10017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pic>
        <p:nvPicPr>
          <p:cNvPr id="777268" name="Picture 2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317056" y="2081153"/>
            <a:ext cx="1374540" cy="748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7269" name="TextBox 776247"/>
          <p:cNvSpPr txBox="1">
            <a:spLocks noChangeArrowheads="1"/>
          </p:cNvSpPr>
          <p:nvPr/>
        </p:nvSpPr>
        <p:spPr bwMode="auto">
          <a:xfrm>
            <a:off x="8644803" y="2741179"/>
            <a:ext cx="3143234" cy="73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Диагностические станции </a:t>
            </a:r>
            <a:r>
              <a:rPr lang="en-US" sz="2000" dirty="0">
                <a:solidFill>
                  <a:srgbClr val="1E4191"/>
                </a:solidFill>
              </a:rPr>
              <a:t>PACS</a:t>
            </a:r>
            <a:endParaRPr lang="ru-RU" sz="2000" dirty="0">
              <a:solidFill>
                <a:srgbClr val="1E4191"/>
              </a:solidFill>
            </a:endParaRPr>
          </a:p>
        </p:txBody>
      </p:sp>
      <p:sp>
        <p:nvSpPr>
          <p:cNvPr id="777270" name="Line 54"/>
          <p:cNvSpPr>
            <a:spLocks noChangeShapeType="1"/>
          </p:cNvSpPr>
          <p:nvPr/>
        </p:nvSpPr>
        <p:spPr bwMode="auto">
          <a:xfrm flipV="1">
            <a:off x="5951611" y="2853611"/>
            <a:ext cx="2530129" cy="42677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73" name="Rectangle 57"/>
          <p:cNvSpPr>
            <a:spLocks noChangeArrowheads="1"/>
          </p:cNvSpPr>
          <p:nvPr/>
        </p:nvSpPr>
        <p:spPr bwMode="auto">
          <a:xfrm>
            <a:off x="4250916" y="2859426"/>
            <a:ext cx="0" cy="118001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spAutoFit/>
          </a:bodyPr>
          <a:lstStyle/>
          <a:p>
            <a:endParaRPr lang="ru-RU" sz="6900">
              <a:solidFill>
                <a:srgbClr val="1E4191"/>
              </a:solidFill>
            </a:endParaRPr>
          </a:p>
        </p:txBody>
      </p:sp>
      <p:grpSp>
        <p:nvGrpSpPr>
          <p:cNvPr id="777296" name="Group 80"/>
          <p:cNvGrpSpPr>
            <a:grpSpLocks/>
          </p:cNvGrpSpPr>
          <p:nvPr/>
        </p:nvGrpSpPr>
        <p:grpSpPr bwMode="auto">
          <a:xfrm>
            <a:off x="8095831" y="4139507"/>
            <a:ext cx="1081054" cy="1081087"/>
            <a:chOff x="4394" y="2336"/>
            <a:chExt cx="656" cy="681"/>
          </a:xfrm>
        </p:grpSpPr>
        <p:pic>
          <p:nvPicPr>
            <p:cNvPr id="777276" name="Picture 60" descr="Virtua XR"/>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4394" y="2336"/>
              <a:ext cx="455" cy="631"/>
            </a:xfrm>
            <a:prstGeom prst="rect">
              <a:avLst/>
            </a:prstGeom>
            <a:noFill/>
            <a:extLst>
              <a:ext uri="{909E8E84-426E-40DD-AFC4-6F175D3DCCD1}">
                <a14:hiddenFill xmlns:a14="http://schemas.microsoft.com/office/drawing/2010/main" xmlns="">
                  <a:solidFill>
                    <a:srgbClr val="FFFFFF"/>
                  </a:solidFill>
                </a14:hiddenFill>
              </a:ext>
            </a:extLst>
          </p:spPr>
        </p:pic>
        <p:pic>
          <p:nvPicPr>
            <p:cNvPr id="777280" name="Picture 64" descr="Virtua XR CD"/>
            <p:cNvPicPr>
              <a:picLocks noChangeAspect="1" noChangeArrowheads="1"/>
            </p:cNvPicPr>
            <p:nvPr/>
          </p:nvPicPr>
          <p:blipFill>
            <a:blip r:embed="rId14" cstate="email">
              <a:clrChange>
                <a:clrFrom>
                  <a:srgbClr val="FEFFFF"/>
                </a:clrFrom>
                <a:clrTo>
                  <a:srgbClr val="FEFFFF">
                    <a:alpha val="0"/>
                  </a:srgbClr>
                </a:clrTo>
              </a:clrChange>
              <a:extLst>
                <a:ext uri="{28A0092B-C50C-407E-A947-70E740481C1C}">
                  <a14:useLocalDpi xmlns:a14="http://schemas.microsoft.com/office/drawing/2010/main" xmlns="" val="0"/>
                </a:ext>
              </a:extLst>
            </a:blip>
            <a:srcRect/>
            <a:stretch>
              <a:fillRect/>
            </a:stretch>
          </p:blipFill>
          <p:spPr bwMode="auto">
            <a:xfrm>
              <a:off x="4682" y="2657"/>
              <a:ext cx="368" cy="36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77281" name="Picture 65"/>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8788381" y="3367981"/>
            <a:ext cx="1427327" cy="946120"/>
          </a:xfrm>
          <a:prstGeom prst="rect">
            <a:avLst/>
          </a:prstGeom>
          <a:noFill/>
          <a:extLst>
            <a:ext uri="{909E8E84-426E-40DD-AFC4-6F175D3DCCD1}">
              <a14:hiddenFill xmlns:a14="http://schemas.microsoft.com/office/drawing/2010/main" xmlns="">
                <a:solidFill>
                  <a:srgbClr val="FFFFFF"/>
                </a:solidFill>
              </a14:hiddenFill>
            </a:ext>
          </a:extLst>
        </p:spPr>
      </p:pic>
      <p:sp>
        <p:nvSpPr>
          <p:cNvPr id="777284" name="TextBox 776247"/>
          <p:cNvSpPr txBox="1">
            <a:spLocks noChangeArrowheads="1"/>
          </p:cNvSpPr>
          <p:nvPr/>
        </p:nvSpPr>
        <p:spPr bwMode="auto">
          <a:xfrm>
            <a:off x="9764469" y="3430767"/>
            <a:ext cx="2588628" cy="1041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Станции</a:t>
            </a:r>
          </a:p>
          <a:p>
            <a:pPr algn="ctr"/>
            <a:r>
              <a:rPr lang="ru-RU" sz="2000" dirty="0">
                <a:solidFill>
                  <a:srgbClr val="1E4191"/>
                </a:solidFill>
              </a:rPr>
              <a:t>пост-</a:t>
            </a:r>
          </a:p>
          <a:p>
            <a:pPr algn="ctr"/>
            <a:r>
              <a:rPr lang="ru-RU" sz="2000" dirty="0">
                <a:solidFill>
                  <a:srgbClr val="1E4191"/>
                </a:solidFill>
              </a:rPr>
              <a:t>обработки</a:t>
            </a:r>
          </a:p>
        </p:txBody>
      </p:sp>
      <p:pic>
        <p:nvPicPr>
          <p:cNvPr id="777288" name="Picture 27"/>
          <p:cNvPicPr>
            <a:picLocks noChangeAspect="1" noChangeArrowheads="1"/>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2815894" y="5317642"/>
            <a:ext cx="1631841" cy="1186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7289" name="Rectangle 73"/>
          <p:cNvSpPr>
            <a:spLocks noChangeArrowheads="1"/>
          </p:cNvSpPr>
          <p:nvPr/>
        </p:nvSpPr>
        <p:spPr bwMode="auto">
          <a:xfrm>
            <a:off x="1310289" y="6248003"/>
            <a:ext cx="3350689" cy="472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043" tIns="58522" rIns="117043" bIns="58522">
            <a:spAutoFit/>
          </a:bodyPr>
          <a:lstStyle/>
          <a:p>
            <a:pPr algn="ctr"/>
            <a:r>
              <a:rPr lang="ru-RU" sz="2300" b="1" dirty="0">
                <a:solidFill>
                  <a:srgbClr val="1E4191"/>
                </a:solidFill>
              </a:rPr>
              <a:t>Сервер МИС</a:t>
            </a:r>
            <a:r>
              <a:rPr lang="en-US" sz="2300" b="1" dirty="0">
                <a:solidFill>
                  <a:srgbClr val="1E4191"/>
                </a:solidFill>
              </a:rPr>
              <a:t>/ </a:t>
            </a:r>
            <a:r>
              <a:rPr lang="ru-RU" sz="2300" b="1" dirty="0">
                <a:solidFill>
                  <a:srgbClr val="1E4191"/>
                </a:solidFill>
              </a:rPr>
              <a:t>РИС</a:t>
            </a:r>
            <a:endParaRPr lang="en-US" sz="2300" b="1" dirty="0">
              <a:solidFill>
                <a:srgbClr val="1E4191"/>
              </a:solidFill>
            </a:endParaRPr>
          </a:p>
        </p:txBody>
      </p:sp>
      <p:sp>
        <p:nvSpPr>
          <p:cNvPr id="777290" name="Line 74"/>
          <p:cNvSpPr>
            <a:spLocks noChangeShapeType="1"/>
          </p:cNvSpPr>
          <p:nvPr/>
        </p:nvSpPr>
        <p:spPr bwMode="auto">
          <a:xfrm flipH="1">
            <a:off x="3745323" y="4766945"/>
            <a:ext cx="781182" cy="453649"/>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91" name="Line 75"/>
          <p:cNvSpPr>
            <a:spLocks noChangeShapeType="1"/>
          </p:cNvSpPr>
          <p:nvPr/>
        </p:nvSpPr>
        <p:spPr bwMode="auto">
          <a:xfrm>
            <a:off x="5957239" y="3781590"/>
            <a:ext cx="2318432" cy="11084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92" name="TextBox 776247"/>
          <p:cNvSpPr txBox="1">
            <a:spLocks noChangeArrowheads="1"/>
          </p:cNvSpPr>
          <p:nvPr/>
        </p:nvSpPr>
        <p:spPr bwMode="auto">
          <a:xfrm>
            <a:off x="6027242" y="3166718"/>
            <a:ext cx="2700519" cy="73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Исследования,  Диагноз</a:t>
            </a:r>
          </a:p>
        </p:txBody>
      </p:sp>
      <p:sp>
        <p:nvSpPr>
          <p:cNvPr id="777293" name="TextBox 776247"/>
          <p:cNvSpPr txBox="1">
            <a:spLocks noChangeArrowheads="1"/>
          </p:cNvSpPr>
          <p:nvPr/>
        </p:nvSpPr>
        <p:spPr bwMode="auto">
          <a:xfrm>
            <a:off x="5718216" y="1123974"/>
            <a:ext cx="2140915" cy="73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Изображения, </a:t>
            </a:r>
            <a:r>
              <a:rPr lang="ru-RU" sz="2000" dirty="0" smtClean="0">
                <a:solidFill>
                  <a:srgbClr val="1E4191"/>
                </a:solidFill>
              </a:rPr>
              <a:t>отчет</a:t>
            </a:r>
            <a:r>
              <a:rPr lang="ru-RU" sz="2000" dirty="0">
                <a:solidFill>
                  <a:srgbClr val="1E4191"/>
                </a:solidFill>
              </a:rPr>
              <a:t>ы</a:t>
            </a:r>
          </a:p>
        </p:txBody>
      </p:sp>
      <p:sp>
        <p:nvSpPr>
          <p:cNvPr id="777294" name="TextBox 776247"/>
          <p:cNvSpPr txBox="1">
            <a:spLocks noChangeArrowheads="1"/>
          </p:cNvSpPr>
          <p:nvPr/>
        </p:nvSpPr>
        <p:spPr bwMode="auto">
          <a:xfrm>
            <a:off x="9423920" y="4417906"/>
            <a:ext cx="2546386" cy="1041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Запись </a:t>
            </a:r>
          </a:p>
          <a:p>
            <a:pPr algn="ctr"/>
            <a:r>
              <a:rPr lang="ru-RU" sz="2000" dirty="0">
                <a:solidFill>
                  <a:srgbClr val="1E4191"/>
                </a:solidFill>
              </a:rPr>
              <a:t>исследований </a:t>
            </a:r>
          </a:p>
          <a:p>
            <a:pPr algn="ctr"/>
            <a:r>
              <a:rPr lang="ru-RU" sz="2000" dirty="0">
                <a:solidFill>
                  <a:srgbClr val="1E4191"/>
                </a:solidFill>
              </a:rPr>
              <a:t>на  </a:t>
            </a:r>
            <a:r>
              <a:rPr lang="en-US" sz="2000" dirty="0">
                <a:solidFill>
                  <a:srgbClr val="1E4191"/>
                </a:solidFill>
              </a:rPr>
              <a:t>CD/ DVD</a:t>
            </a:r>
            <a:endParaRPr lang="ru-RU" sz="2000" dirty="0">
              <a:solidFill>
                <a:srgbClr val="1E4191"/>
              </a:solidFill>
            </a:endParaRPr>
          </a:p>
        </p:txBody>
      </p:sp>
      <p:sp>
        <p:nvSpPr>
          <p:cNvPr id="777295" name="TextBox 776247"/>
          <p:cNvSpPr txBox="1">
            <a:spLocks noChangeArrowheads="1"/>
          </p:cNvSpPr>
          <p:nvPr/>
        </p:nvSpPr>
        <p:spPr bwMode="auto">
          <a:xfrm>
            <a:off x="259900" y="5369309"/>
            <a:ext cx="2631295" cy="856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r"/>
            <a:r>
              <a:rPr lang="ru-RU" sz="1600" i="1" dirty="0">
                <a:solidFill>
                  <a:srgbClr val="1E4191"/>
                </a:solidFill>
              </a:rPr>
              <a:t>Интеграция с  </a:t>
            </a:r>
            <a:r>
              <a:rPr lang="ru-RU" sz="1600" i="1" dirty="0" smtClean="0">
                <a:solidFill>
                  <a:srgbClr val="1E4191"/>
                </a:solidFill>
              </a:rPr>
              <a:t>другими информационными системами</a:t>
            </a:r>
            <a:endParaRPr lang="ru-RU" sz="1600" i="1" dirty="0">
              <a:solidFill>
                <a:srgbClr val="1E4191"/>
              </a:solidFill>
            </a:endParaRPr>
          </a:p>
        </p:txBody>
      </p:sp>
      <p:sp>
        <p:nvSpPr>
          <p:cNvPr id="777297" name="Line 81"/>
          <p:cNvSpPr>
            <a:spLocks noChangeShapeType="1"/>
          </p:cNvSpPr>
          <p:nvPr/>
        </p:nvSpPr>
        <p:spPr bwMode="auto">
          <a:xfrm flipH="1">
            <a:off x="11885848" y="1156463"/>
            <a:ext cx="12670" cy="4652392"/>
          </a:xfrm>
          <a:prstGeom prst="line">
            <a:avLst/>
          </a:prstGeom>
          <a:noFill/>
          <a:ln w="381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98" name="Line 82"/>
          <p:cNvSpPr>
            <a:spLocks noChangeShapeType="1"/>
          </p:cNvSpPr>
          <p:nvPr/>
        </p:nvSpPr>
        <p:spPr bwMode="auto">
          <a:xfrm flipH="1" flipV="1">
            <a:off x="8062048" y="5317642"/>
            <a:ext cx="3790791" cy="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299" name="Line 83"/>
          <p:cNvSpPr>
            <a:spLocks noChangeShapeType="1"/>
          </p:cNvSpPr>
          <p:nvPr/>
        </p:nvSpPr>
        <p:spPr bwMode="auto">
          <a:xfrm flipH="1">
            <a:off x="10021216" y="4424950"/>
            <a:ext cx="1766821" cy="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00" name="Line 84"/>
          <p:cNvSpPr>
            <a:spLocks noChangeShapeType="1"/>
          </p:cNvSpPr>
          <p:nvPr/>
        </p:nvSpPr>
        <p:spPr bwMode="auto">
          <a:xfrm flipH="1" flipV="1">
            <a:off x="10912481" y="3486707"/>
            <a:ext cx="973369" cy="6350"/>
          </a:xfrm>
          <a:prstGeom prst="line">
            <a:avLst/>
          </a:prstGeom>
          <a:noFill/>
          <a:ln w="381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01" name="Line 85"/>
          <p:cNvSpPr>
            <a:spLocks noChangeShapeType="1"/>
          </p:cNvSpPr>
          <p:nvPr/>
        </p:nvSpPr>
        <p:spPr bwMode="auto">
          <a:xfrm flipH="1" flipV="1">
            <a:off x="11060281" y="1150113"/>
            <a:ext cx="838237" cy="6350"/>
          </a:xfrm>
          <a:prstGeom prst="line">
            <a:avLst/>
          </a:prstGeom>
          <a:noFill/>
          <a:ln w="38100">
            <a:solidFill>
              <a:srgbClr val="008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02" name="Line 86"/>
          <p:cNvSpPr>
            <a:spLocks noChangeShapeType="1"/>
          </p:cNvSpPr>
          <p:nvPr/>
        </p:nvSpPr>
        <p:spPr bwMode="auto">
          <a:xfrm>
            <a:off x="5915412" y="4583451"/>
            <a:ext cx="873262" cy="3763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03" name="Line 87"/>
          <p:cNvSpPr>
            <a:spLocks noChangeShapeType="1"/>
          </p:cNvSpPr>
          <p:nvPr/>
        </p:nvSpPr>
        <p:spPr bwMode="auto">
          <a:xfrm>
            <a:off x="5951612" y="4139506"/>
            <a:ext cx="2110437" cy="4471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04" name="TextBox 776247"/>
          <p:cNvSpPr txBox="1">
            <a:spLocks noChangeArrowheads="1"/>
          </p:cNvSpPr>
          <p:nvPr/>
        </p:nvSpPr>
        <p:spPr bwMode="auto">
          <a:xfrm>
            <a:off x="2460927" y="3251548"/>
            <a:ext cx="2236001" cy="42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Изображения </a:t>
            </a:r>
          </a:p>
        </p:txBody>
      </p:sp>
      <p:pic>
        <p:nvPicPr>
          <p:cNvPr id="777267" name="Picture 55" descr="PHOTO_updf550_LR"/>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6902662" y="4628080"/>
            <a:ext cx="1095833" cy="89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7305" name="TextBox 776247"/>
          <p:cNvSpPr txBox="1">
            <a:spLocks noChangeArrowheads="1"/>
          </p:cNvSpPr>
          <p:nvPr/>
        </p:nvSpPr>
        <p:spPr bwMode="auto">
          <a:xfrm>
            <a:off x="8585685" y="5305915"/>
            <a:ext cx="3266385" cy="425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a:solidFill>
                  <a:srgbClr val="1E4191"/>
                </a:solidFill>
              </a:rPr>
              <a:t>Печать изображений</a:t>
            </a:r>
          </a:p>
        </p:txBody>
      </p:sp>
      <p:grpSp>
        <p:nvGrpSpPr>
          <p:cNvPr id="2" name="Group 1"/>
          <p:cNvGrpSpPr/>
          <p:nvPr/>
        </p:nvGrpSpPr>
        <p:grpSpPr>
          <a:xfrm>
            <a:off x="2956773" y="3681746"/>
            <a:ext cx="1509189" cy="942118"/>
            <a:chOff x="2338388" y="1577975"/>
            <a:chExt cx="831850" cy="628650"/>
          </a:xfrm>
        </p:grpSpPr>
        <p:pic>
          <p:nvPicPr>
            <p:cNvPr id="777286" name="Picture 70"/>
            <p:cNvPicPr>
              <a:picLocks noChangeAspect="1" noChangeArrowheads="1"/>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2586038" y="1768475"/>
              <a:ext cx="584200" cy="43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307" name="Picture 91"/>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2338388" y="1577975"/>
              <a:ext cx="61595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77308" name="Group 92"/>
          <p:cNvGrpSpPr>
            <a:grpSpLocks/>
          </p:cNvGrpSpPr>
          <p:nvPr/>
        </p:nvGrpSpPr>
        <p:grpSpPr bwMode="auto">
          <a:xfrm>
            <a:off x="7705218" y="1150045"/>
            <a:ext cx="1076829" cy="590194"/>
            <a:chOff x="311" y="2272"/>
            <a:chExt cx="510" cy="240"/>
          </a:xfrm>
        </p:grpSpPr>
        <p:graphicFrame>
          <p:nvGraphicFramePr>
            <p:cNvPr id="777309" name="Object 93"/>
            <p:cNvGraphicFramePr>
              <a:graphicFrameLocks noChangeAspect="1"/>
            </p:cNvGraphicFramePr>
            <p:nvPr/>
          </p:nvGraphicFramePr>
          <p:xfrm>
            <a:off x="311" y="2272"/>
            <a:ext cx="225" cy="240"/>
          </p:xfrm>
          <a:graphic>
            <a:graphicData uri="http://schemas.openxmlformats.org/presentationml/2006/ole">
              <p:oleObj spid="_x0000_s3108" name="Image" r:id="rId20" imgW="559125" imgH="597247" progId="">
                <p:embed/>
              </p:oleObj>
            </a:graphicData>
          </a:graphic>
        </p:graphicFrame>
        <p:graphicFrame>
          <p:nvGraphicFramePr>
            <p:cNvPr id="777310" name="Object 94"/>
            <p:cNvGraphicFramePr>
              <a:graphicFrameLocks noChangeAspect="1"/>
            </p:cNvGraphicFramePr>
            <p:nvPr/>
          </p:nvGraphicFramePr>
          <p:xfrm>
            <a:off x="597" y="2272"/>
            <a:ext cx="224" cy="240"/>
          </p:xfrm>
          <a:graphic>
            <a:graphicData uri="http://schemas.openxmlformats.org/presentationml/2006/ole">
              <p:oleObj spid="_x0000_s3109" name="Image" r:id="rId21" imgW="355681" imgH="482710" progId="">
                <p:embed/>
              </p:oleObj>
            </a:graphicData>
          </a:graphic>
        </p:graphicFrame>
      </p:grpSp>
      <p:pic>
        <p:nvPicPr>
          <p:cNvPr id="777312" name="Picture 96"/>
          <p:cNvPicPr>
            <a:picLocks noChangeAspect="1" noChangeArrowheads="1"/>
          </p:cNvPicPr>
          <p:nvPr/>
        </p:nvPicPr>
        <p:blipFill>
          <a:blip r:embed="rId22" cstate="email">
            <a:extLst>
              <a:ext uri="{28A0092B-C50C-407E-A947-70E740481C1C}">
                <a14:useLocalDpi xmlns:a14="http://schemas.microsoft.com/office/drawing/2010/main" xmlns="" val="0"/>
              </a:ext>
            </a:extLst>
          </a:blip>
          <a:srcRect/>
          <a:stretch>
            <a:fillRect/>
          </a:stretch>
        </p:blipFill>
        <p:spPr bwMode="auto">
          <a:xfrm>
            <a:off x="6889391" y="5520824"/>
            <a:ext cx="1206440" cy="1061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7313" name="Text Box 97"/>
          <p:cNvSpPr txBox="1">
            <a:spLocks noChangeArrowheads="1"/>
          </p:cNvSpPr>
          <p:nvPr/>
        </p:nvSpPr>
        <p:spPr bwMode="auto">
          <a:xfrm>
            <a:off x="8062047" y="5881133"/>
            <a:ext cx="3963155" cy="733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17043" tIns="58522" rIns="117043" bIns="58522">
            <a:spAutoFit/>
          </a:bodyPr>
          <a:lstStyle/>
          <a:p>
            <a:r>
              <a:rPr lang="en-US" sz="2000" dirty="0">
                <a:solidFill>
                  <a:srgbClr val="1E4191"/>
                </a:solidFill>
                <a:latin typeface="Arial" charset="0"/>
              </a:rPr>
              <a:t>Web-</a:t>
            </a:r>
            <a:r>
              <a:rPr lang="ru-RU" sz="2000" dirty="0">
                <a:solidFill>
                  <a:srgbClr val="1E4191"/>
                </a:solidFill>
                <a:latin typeface="Arial" charset="0"/>
              </a:rPr>
              <a:t>доступ для лечащих врачей и радиологов</a:t>
            </a:r>
            <a:endParaRPr lang="en-US" sz="2000" dirty="0">
              <a:solidFill>
                <a:srgbClr val="1E4191"/>
              </a:solidFill>
              <a:latin typeface="Arial" charset="0"/>
            </a:endParaRPr>
          </a:p>
        </p:txBody>
      </p:sp>
      <p:pic>
        <p:nvPicPr>
          <p:cNvPr id="777316" name="Picture 100"/>
          <p:cNvPicPr>
            <a:picLocks noChangeAspect="1" noChangeArrowheads="1"/>
          </p:cNvPicPr>
          <p:nvPr/>
        </p:nvPicPr>
        <p:blipFill>
          <a:blip r:embed="rId23" cstate="email">
            <a:extLst>
              <a:ext uri="{28A0092B-C50C-407E-A947-70E740481C1C}">
                <a14:useLocalDpi xmlns:a14="http://schemas.microsoft.com/office/drawing/2010/main" xmlns="" val="0"/>
              </a:ext>
            </a:extLst>
          </a:blip>
          <a:srcRect/>
          <a:stretch>
            <a:fillRect/>
          </a:stretch>
        </p:blipFill>
        <p:spPr bwMode="auto">
          <a:xfrm>
            <a:off x="5082288" y="5652078"/>
            <a:ext cx="1264552" cy="935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317" name="Picture 101"/>
          <p:cNvPicPr>
            <a:picLocks noChangeAspect="1" noChangeArrowheads="1"/>
          </p:cNvPicPr>
          <p:nvPr/>
        </p:nvPicPr>
        <p:blipFill rotWithShape="1">
          <a:blip r:embed="rId24" cstate="email">
            <a:extLst>
              <a:ext uri="{28A0092B-C50C-407E-A947-70E740481C1C}">
                <a14:useLocalDpi xmlns:a14="http://schemas.microsoft.com/office/drawing/2010/main" xmlns="" val="0"/>
              </a:ext>
            </a:extLst>
          </a:blip>
          <a:srcRect r="58770" b="23890"/>
          <a:stretch/>
        </p:blipFill>
        <p:spPr bwMode="auto">
          <a:xfrm>
            <a:off x="5028847" y="4998418"/>
            <a:ext cx="886563" cy="888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7318" name="Picture 102"/>
          <p:cNvPicPr>
            <a:picLocks noChangeAspect="1" noChangeArrowheads="1"/>
          </p:cNvPicPr>
          <p:nvPr/>
        </p:nvPicPr>
        <p:blipFill>
          <a:blip r:embed="rId25" cstate="email">
            <a:extLst>
              <a:ext uri="{28A0092B-C50C-407E-A947-70E740481C1C}">
                <a14:useLocalDpi xmlns:a14="http://schemas.microsoft.com/office/drawing/2010/main" xmlns="" val="0"/>
              </a:ext>
            </a:extLst>
          </a:blip>
          <a:srcRect/>
          <a:stretch>
            <a:fillRect/>
          </a:stretch>
        </p:blipFill>
        <p:spPr bwMode="auto">
          <a:xfrm>
            <a:off x="2921757" y="1050878"/>
            <a:ext cx="1035477" cy="1047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7" name="Line 44"/>
          <p:cNvSpPr>
            <a:spLocks noChangeShapeType="1"/>
          </p:cNvSpPr>
          <p:nvPr/>
        </p:nvSpPr>
        <p:spPr bwMode="auto">
          <a:xfrm flipH="1" flipV="1">
            <a:off x="3784745" y="2306181"/>
            <a:ext cx="627912" cy="523883"/>
          </a:xfrm>
          <a:prstGeom prst="line">
            <a:avLst/>
          </a:prstGeom>
          <a:noFill/>
          <a:ln w="28575">
            <a:solidFill>
              <a:schemeClr val="tx1"/>
            </a:solidFill>
            <a:round/>
            <a:headEnd type="triangl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8" name="TextBox 776247"/>
          <p:cNvSpPr txBox="1">
            <a:spLocks noChangeArrowheads="1"/>
          </p:cNvSpPr>
          <p:nvPr/>
        </p:nvSpPr>
        <p:spPr bwMode="auto">
          <a:xfrm>
            <a:off x="3745323" y="1118673"/>
            <a:ext cx="1944137" cy="73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17043" tIns="58522" rIns="117043" bIns="58522">
            <a:spAutoFit/>
          </a:bodyPr>
          <a:lstStyle>
            <a:lvl1pPr>
              <a:defRPr sz="2400">
                <a:solidFill>
                  <a:schemeClr val="tx1"/>
                </a:solidFill>
                <a:latin typeface="GE Inspira Pitch" pitchFamily="34" charset="0"/>
              </a:defRPr>
            </a:lvl1pPr>
            <a:lvl2pPr marL="742950" indent="-285750">
              <a:defRPr sz="2400">
                <a:solidFill>
                  <a:schemeClr val="tx1"/>
                </a:solidFill>
                <a:latin typeface="GE Inspira Pitch" pitchFamily="34" charset="0"/>
              </a:defRPr>
            </a:lvl2pPr>
            <a:lvl3pPr marL="1143000" indent="-228600">
              <a:defRPr sz="2400">
                <a:solidFill>
                  <a:schemeClr val="tx1"/>
                </a:solidFill>
                <a:latin typeface="GE Inspira Pitch" pitchFamily="34" charset="0"/>
              </a:defRPr>
            </a:lvl3pPr>
            <a:lvl4pPr marL="1600200" indent="-228600">
              <a:defRPr sz="2400">
                <a:solidFill>
                  <a:schemeClr val="tx1"/>
                </a:solidFill>
                <a:latin typeface="GE Inspira Pitch" pitchFamily="34" charset="0"/>
              </a:defRPr>
            </a:lvl4pPr>
            <a:lvl5pPr marL="2057400" indent="-228600">
              <a:defRPr sz="2400">
                <a:solidFill>
                  <a:schemeClr val="tx1"/>
                </a:solidFill>
                <a:latin typeface="GE Inspira Pitch" pitchFamily="34" charset="0"/>
              </a:defRPr>
            </a:lvl5pPr>
            <a:lvl6pPr marL="2514600" indent="-228600" eaLnBrk="0" fontAlgn="base" hangingPunct="0">
              <a:spcBef>
                <a:spcPct val="0"/>
              </a:spcBef>
              <a:spcAft>
                <a:spcPct val="0"/>
              </a:spcAft>
              <a:defRPr sz="2400">
                <a:solidFill>
                  <a:schemeClr val="tx1"/>
                </a:solidFill>
                <a:latin typeface="GE Inspira Pitch" pitchFamily="34" charset="0"/>
              </a:defRPr>
            </a:lvl6pPr>
            <a:lvl7pPr marL="2971800" indent="-228600" eaLnBrk="0" fontAlgn="base" hangingPunct="0">
              <a:spcBef>
                <a:spcPct val="0"/>
              </a:spcBef>
              <a:spcAft>
                <a:spcPct val="0"/>
              </a:spcAft>
              <a:defRPr sz="2400">
                <a:solidFill>
                  <a:schemeClr val="tx1"/>
                </a:solidFill>
                <a:latin typeface="GE Inspira Pitch" pitchFamily="34" charset="0"/>
              </a:defRPr>
            </a:lvl7pPr>
            <a:lvl8pPr marL="3429000" indent="-228600" eaLnBrk="0" fontAlgn="base" hangingPunct="0">
              <a:spcBef>
                <a:spcPct val="0"/>
              </a:spcBef>
              <a:spcAft>
                <a:spcPct val="0"/>
              </a:spcAft>
              <a:defRPr sz="2400">
                <a:solidFill>
                  <a:schemeClr val="tx1"/>
                </a:solidFill>
                <a:latin typeface="GE Inspira Pitch" pitchFamily="34" charset="0"/>
              </a:defRPr>
            </a:lvl8pPr>
            <a:lvl9pPr marL="3886200" indent="-228600" eaLnBrk="0" fontAlgn="base" hangingPunct="0">
              <a:spcBef>
                <a:spcPct val="0"/>
              </a:spcBef>
              <a:spcAft>
                <a:spcPct val="0"/>
              </a:spcAft>
              <a:defRPr sz="2400">
                <a:solidFill>
                  <a:schemeClr val="tx1"/>
                </a:solidFill>
                <a:latin typeface="GE Inspira Pitch" pitchFamily="34" charset="0"/>
              </a:defRPr>
            </a:lvl9pPr>
          </a:lstStyle>
          <a:p>
            <a:pPr algn="ctr"/>
            <a:r>
              <a:rPr lang="ru-RU" sz="2000" dirty="0" smtClean="0">
                <a:solidFill>
                  <a:srgbClr val="1E4191"/>
                </a:solidFill>
              </a:rPr>
              <a:t>Сканы </a:t>
            </a:r>
            <a:r>
              <a:rPr lang="ru-RU" sz="2000" dirty="0">
                <a:solidFill>
                  <a:srgbClr val="1E4191"/>
                </a:solidFill>
              </a:rPr>
              <a:t>пленок и документов</a:t>
            </a:r>
          </a:p>
        </p:txBody>
      </p:sp>
      <p:sp>
        <p:nvSpPr>
          <p:cNvPr id="81" name="Line 82"/>
          <p:cNvSpPr>
            <a:spLocks noChangeShapeType="1"/>
          </p:cNvSpPr>
          <p:nvPr/>
        </p:nvSpPr>
        <p:spPr bwMode="auto">
          <a:xfrm flipH="1">
            <a:off x="8458154" y="5808854"/>
            <a:ext cx="3394685" cy="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77315" name="Line 99"/>
          <p:cNvSpPr>
            <a:spLocks noChangeShapeType="1"/>
          </p:cNvSpPr>
          <p:nvPr/>
        </p:nvSpPr>
        <p:spPr bwMode="auto">
          <a:xfrm>
            <a:off x="5714136" y="4786942"/>
            <a:ext cx="1034395" cy="102191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17043" tIns="58522" rIns="117043" bIns="58522"/>
          <a:lstStyle/>
          <a:p>
            <a:endParaRPr lang="ru-RU" sz="6900">
              <a:solidFill>
                <a:srgbClr val="1E4191"/>
              </a:solidFill>
            </a:endParaRPr>
          </a:p>
        </p:txBody>
      </p:sp>
      <p:sp>
        <p:nvSpPr>
          <p:cNvPr id="75" name="Title 1"/>
          <p:cNvSpPr txBox="1">
            <a:spLocks/>
          </p:cNvSpPr>
          <p:nvPr/>
        </p:nvSpPr>
        <p:spPr bwMode="auto">
          <a:xfrm>
            <a:off x="508850" y="260419"/>
            <a:ext cx="11251812" cy="567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3400">
                <a:ln>
                  <a:noFill/>
                </a:ln>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rgbClr val="1E4191"/>
                </a:solidFill>
                <a:latin typeface="GE Inspira Pitch" pitchFamily="34" charset="0"/>
              </a:defRPr>
            </a:lvl2pPr>
            <a:lvl3pPr algn="l" rtl="0" eaLnBrk="0" fontAlgn="base" hangingPunct="0">
              <a:lnSpc>
                <a:spcPct val="90000"/>
              </a:lnSpc>
              <a:spcBef>
                <a:spcPct val="0"/>
              </a:spcBef>
              <a:spcAft>
                <a:spcPct val="0"/>
              </a:spcAft>
              <a:defRPr sz="4000">
                <a:solidFill>
                  <a:srgbClr val="1E4191"/>
                </a:solidFill>
                <a:latin typeface="GE Inspira Pitch" pitchFamily="34" charset="0"/>
              </a:defRPr>
            </a:lvl3pPr>
            <a:lvl4pPr algn="l" rtl="0" eaLnBrk="0" fontAlgn="base" hangingPunct="0">
              <a:lnSpc>
                <a:spcPct val="90000"/>
              </a:lnSpc>
              <a:spcBef>
                <a:spcPct val="0"/>
              </a:spcBef>
              <a:spcAft>
                <a:spcPct val="0"/>
              </a:spcAft>
              <a:defRPr sz="4000">
                <a:solidFill>
                  <a:srgbClr val="1E4191"/>
                </a:solidFill>
                <a:latin typeface="GE Inspira Pitch" pitchFamily="34" charset="0"/>
              </a:defRPr>
            </a:lvl4pPr>
            <a:lvl5pPr algn="l" rtl="0" eaLnBrk="0" fontAlgn="base" hangingPunct="0">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a:lstStyle>
          <a:p>
            <a:r>
              <a:rPr lang="ru-RU" sz="3600" b="1" dirty="0" smtClean="0"/>
              <a:t>Цифровые технологии в действии</a:t>
            </a:r>
            <a:endParaRPr lang="en-US" sz="3600" b="1" dirty="0"/>
          </a:p>
        </p:txBody>
      </p:sp>
      <p:sp>
        <p:nvSpPr>
          <p:cNvPr id="74" name="Rounded Rectangle 73"/>
          <p:cNvSpPr/>
          <p:nvPr/>
        </p:nvSpPr>
        <p:spPr>
          <a:xfrm>
            <a:off x="180080" y="1050433"/>
            <a:ext cx="2373248" cy="3521690"/>
          </a:xfrm>
          <a:prstGeom prst="roundRect">
            <a:avLst/>
          </a:prstGeom>
          <a:noFill/>
          <a:ln w="762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lIns="117043" tIns="58522" rIns="117043" bIns="58522" spcCol="0" rtlCol="0" anchor="ctr"/>
          <a:lstStyle/>
          <a:p>
            <a:pPr algn="ctr"/>
            <a:endParaRPr lang="ru-RU"/>
          </a:p>
        </p:txBody>
      </p:sp>
    </p:spTree>
    <p:extLst>
      <p:ext uri="{BB962C8B-B14F-4D97-AF65-F5344CB8AC3E}">
        <p14:creationId xmlns:p14="http://schemas.microsoft.com/office/powerpoint/2010/main" xmlns="" val="730007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54414" y="1360955"/>
            <a:ext cx="5667669" cy="2628014"/>
          </a:xfrm>
          <a:prstGeom prst="rect">
            <a:avLst/>
          </a:prstGeom>
          <a:solidFill>
            <a:srgbClr val="FFFF99"/>
          </a:solidFill>
          <a:ln>
            <a:headEnd type="none" w="med" len="med"/>
            <a:tailEnd type="none" w="med" len="med"/>
          </a:ln>
        </p:spPr>
      </p:pic>
      <p:pic>
        <p:nvPicPr>
          <p:cNvPr id="19" name="Picture 18"/>
          <p:cNvPicPr>
            <a:picLocks noChangeAspect="1"/>
          </p:cNvPicPr>
          <p:nvPr/>
        </p:nvPicPr>
        <p:blipFill>
          <a:blip r:embed="rId5" cstate="email">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6223378" y="1349490"/>
            <a:ext cx="5667669" cy="2628014"/>
          </a:xfrm>
          <a:prstGeom prst="rect">
            <a:avLst/>
          </a:prstGeom>
          <a:solidFill>
            <a:srgbClr val="FFFF99"/>
          </a:solidFill>
          <a:ln>
            <a:headEnd type="none" w="med" len="med"/>
            <a:tailEnd type="none" w="med" len="med"/>
          </a:ln>
        </p:spPr>
      </p:pic>
      <p:sp>
        <p:nvSpPr>
          <p:cNvPr id="2" name="Title 1"/>
          <p:cNvSpPr>
            <a:spLocks noGrp="1"/>
          </p:cNvSpPr>
          <p:nvPr>
            <p:ph type="title"/>
          </p:nvPr>
        </p:nvSpPr>
        <p:spPr>
          <a:xfrm>
            <a:off x="527424" y="223819"/>
            <a:ext cx="11363623" cy="1097280"/>
          </a:xfrm>
        </p:spPr>
        <p:txBody>
          <a:bodyPr/>
          <a:lstStyle/>
          <a:p>
            <a:pPr>
              <a:defRPr/>
            </a:pPr>
            <a:r>
              <a:rPr lang="ru-RU" sz="3600" b="1" dirty="0" smtClean="0"/>
              <a:t>Просмотр истории пациента </a:t>
            </a:r>
            <a:br>
              <a:rPr lang="ru-RU" sz="3600" b="1" dirty="0" smtClean="0"/>
            </a:br>
            <a:r>
              <a:rPr lang="ru-RU" sz="3600" b="1" dirty="0" smtClean="0"/>
              <a:t>и </a:t>
            </a:r>
            <a:r>
              <a:rPr lang="ru-RU" sz="3600" b="1" dirty="0"/>
              <a:t>связанных </a:t>
            </a:r>
            <a:r>
              <a:rPr lang="ru-RU" sz="3600" b="1" dirty="0" smtClean="0"/>
              <a:t>электронных документов</a:t>
            </a:r>
            <a:endParaRPr sz="2000" dirty="0">
              <a:solidFill>
                <a:schemeClr val="tx2"/>
              </a:solidFill>
            </a:endParaRPr>
          </a:p>
        </p:txBody>
      </p:sp>
      <p:pic>
        <p:nvPicPr>
          <p:cNvPr id="7" name="Picture 6"/>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bwMode="auto">
          <a:xfrm>
            <a:off x="6216821" y="4059388"/>
            <a:ext cx="5667669" cy="2628014"/>
          </a:xfrm>
          <a:prstGeom prst="rect">
            <a:avLst/>
          </a:prstGeom>
          <a:solidFill>
            <a:srgbClr val="FFFF99"/>
          </a:solidFill>
          <a:ln>
            <a:headEnd type="none" w="med" len="med"/>
            <a:tailEnd type="none" w="med" len="med"/>
          </a:ln>
        </p:spPr>
      </p:pic>
      <p:sp>
        <p:nvSpPr>
          <p:cNvPr id="8" name="Rectangular Callout 7"/>
          <p:cNvSpPr/>
          <p:nvPr/>
        </p:nvSpPr>
        <p:spPr bwMode="auto">
          <a:xfrm>
            <a:off x="10318308" y="6010237"/>
            <a:ext cx="883285" cy="484222"/>
          </a:xfrm>
          <a:prstGeom prst="wedgeRectCallout">
            <a:avLst>
              <a:gd name="adj1" fmla="val -65243"/>
              <a:gd name="adj2" fmla="val -101539"/>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smtClean="0">
                <a:solidFill>
                  <a:schemeClr val="tx1">
                    <a:lumMod val="50000"/>
                  </a:schemeClr>
                </a:solidFill>
              </a:rPr>
              <a:t>ЭКГ</a:t>
            </a:r>
            <a:endParaRPr lang="en-US" sz="2400" dirty="0">
              <a:solidFill>
                <a:schemeClr val="tx1">
                  <a:lumMod val="50000"/>
                </a:schemeClr>
              </a:solidFill>
            </a:endParaRPr>
          </a:p>
        </p:txBody>
      </p:sp>
      <p:pic>
        <p:nvPicPr>
          <p:cNvPr id="3" name="Picture 2"/>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254414" y="4059388"/>
            <a:ext cx="5667669" cy="2628014"/>
          </a:xfrm>
          <a:prstGeom prst="rect">
            <a:avLst/>
          </a:prstGeom>
          <a:solidFill>
            <a:srgbClr val="FFFF99"/>
          </a:solidFill>
          <a:ln>
            <a:headEnd type="none" w="med" len="med"/>
            <a:tailEnd type="none" w="med" len="med"/>
          </a:ln>
        </p:spPr>
      </p:pic>
      <p:sp>
        <p:nvSpPr>
          <p:cNvPr id="11" name="Rectangular Callout 10"/>
          <p:cNvSpPr/>
          <p:nvPr/>
        </p:nvSpPr>
        <p:spPr bwMode="auto">
          <a:xfrm>
            <a:off x="4050234" y="5636762"/>
            <a:ext cx="2309621" cy="857697"/>
          </a:xfrm>
          <a:prstGeom prst="wedgeRectCallout">
            <a:avLst>
              <a:gd name="adj1" fmla="val -30542"/>
              <a:gd name="adj2" fmla="val -91048"/>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smtClean="0">
                <a:solidFill>
                  <a:schemeClr val="tx1">
                    <a:lumMod val="50000"/>
                  </a:schemeClr>
                </a:solidFill>
              </a:rPr>
              <a:t>Исследование патологии</a:t>
            </a:r>
            <a:endParaRPr lang="en-US" sz="2400" dirty="0">
              <a:solidFill>
                <a:schemeClr val="tx1">
                  <a:lumMod val="50000"/>
                </a:schemeClr>
              </a:solidFill>
            </a:endParaRPr>
          </a:p>
        </p:txBody>
      </p:sp>
      <p:sp>
        <p:nvSpPr>
          <p:cNvPr id="12" name="Rectangular Callout 11"/>
          <p:cNvSpPr/>
          <p:nvPr/>
        </p:nvSpPr>
        <p:spPr bwMode="auto">
          <a:xfrm>
            <a:off x="1919611" y="1980290"/>
            <a:ext cx="1168637" cy="458019"/>
          </a:xfrm>
          <a:prstGeom prst="wedgeRectCallout">
            <a:avLst>
              <a:gd name="adj1" fmla="val -146123"/>
              <a:gd name="adj2" fmla="val -26943"/>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DICOM</a:t>
            </a:r>
            <a:endParaRPr lang="en-US" sz="2400" dirty="0">
              <a:solidFill>
                <a:schemeClr val="tx1">
                  <a:lumMod val="50000"/>
                </a:schemeClr>
              </a:solidFill>
            </a:endParaRPr>
          </a:p>
        </p:txBody>
      </p:sp>
      <p:sp>
        <p:nvSpPr>
          <p:cNvPr id="13" name="Rectangular Callout 12"/>
          <p:cNvSpPr/>
          <p:nvPr/>
        </p:nvSpPr>
        <p:spPr bwMode="auto">
          <a:xfrm>
            <a:off x="1919611" y="2915980"/>
            <a:ext cx="972140" cy="458019"/>
          </a:xfrm>
          <a:prstGeom prst="wedgeRectCallout">
            <a:avLst>
              <a:gd name="adj1" fmla="val -134165"/>
              <a:gd name="adj2" fmla="val -50780"/>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PDF</a:t>
            </a:r>
            <a:endParaRPr lang="en-US" sz="2400" dirty="0">
              <a:solidFill>
                <a:schemeClr val="tx1">
                  <a:lumMod val="50000"/>
                </a:schemeClr>
              </a:solidFill>
            </a:endParaRPr>
          </a:p>
        </p:txBody>
      </p:sp>
      <p:sp>
        <p:nvSpPr>
          <p:cNvPr id="14" name="Rectangular Callout 13"/>
          <p:cNvSpPr/>
          <p:nvPr/>
        </p:nvSpPr>
        <p:spPr bwMode="auto">
          <a:xfrm>
            <a:off x="1937114" y="5907952"/>
            <a:ext cx="972140" cy="458019"/>
          </a:xfrm>
          <a:prstGeom prst="wedgeRectCallout">
            <a:avLst>
              <a:gd name="adj1" fmla="val -40104"/>
              <a:gd name="adj2" fmla="val -229566"/>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JPEG</a:t>
            </a:r>
            <a:endParaRPr lang="en-US" sz="2400" dirty="0">
              <a:solidFill>
                <a:schemeClr val="tx1">
                  <a:lumMod val="50000"/>
                </a:schemeClr>
              </a:solidFill>
            </a:endParaRPr>
          </a:p>
        </p:txBody>
      </p:sp>
      <p:sp>
        <p:nvSpPr>
          <p:cNvPr id="15" name="Rectangular Callout 14"/>
          <p:cNvSpPr/>
          <p:nvPr/>
        </p:nvSpPr>
        <p:spPr bwMode="auto">
          <a:xfrm>
            <a:off x="1937114" y="4235987"/>
            <a:ext cx="972140" cy="458019"/>
          </a:xfrm>
          <a:prstGeom prst="wedgeRectCallout">
            <a:avLst>
              <a:gd name="adj1" fmla="val -93685"/>
              <a:gd name="adj2" fmla="val 68408"/>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AVI</a:t>
            </a:r>
            <a:endParaRPr lang="en-US" sz="2400" dirty="0">
              <a:solidFill>
                <a:schemeClr val="tx1">
                  <a:lumMod val="50000"/>
                </a:schemeClr>
              </a:solidFill>
            </a:endParaRPr>
          </a:p>
        </p:txBody>
      </p:sp>
      <p:sp>
        <p:nvSpPr>
          <p:cNvPr id="16" name="Rectangular Callout 15"/>
          <p:cNvSpPr/>
          <p:nvPr/>
        </p:nvSpPr>
        <p:spPr bwMode="auto">
          <a:xfrm>
            <a:off x="1919611" y="3572433"/>
            <a:ext cx="972140" cy="458019"/>
          </a:xfrm>
          <a:prstGeom prst="wedgeRectCallout">
            <a:avLst>
              <a:gd name="adj1" fmla="val -138377"/>
              <a:gd name="adj2" fmla="val -26942"/>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DOC</a:t>
            </a:r>
            <a:endParaRPr lang="en-US" sz="2400" dirty="0">
              <a:solidFill>
                <a:schemeClr val="tx1">
                  <a:lumMod val="50000"/>
                </a:schemeClr>
              </a:solidFill>
            </a:endParaRPr>
          </a:p>
        </p:txBody>
      </p:sp>
      <p:sp>
        <p:nvSpPr>
          <p:cNvPr id="17" name="Rectangular Callout 16"/>
          <p:cNvSpPr/>
          <p:nvPr/>
        </p:nvSpPr>
        <p:spPr bwMode="auto">
          <a:xfrm>
            <a:off x="7770917" y="3801442"/>
            <a:ext cx="1585753" cy="962984"/>
          </a:xfrm>
          <a:prstGeom prst="wedgeRectCallout">
            <a:avLst>
              <a:gd name="adj1" fmla="val -127146"/>
              <a:gd name="adj2" fmla="val -114523"/>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smtClean="0">
                <a:solidFill>
                  <a:schemeClr val="tx1">
                    <a:lumMod val="50000"/>
                  </a:schemeClr>
                </a:solidFill>
              </a:rPr>
              <a:t>История пациента</a:t>
            </a:r>
            <a:endParaRPr lang="en-US" sz="2400" dirty="0">
              <a:solidFill>
                <a:schemeClr val="tx1">
                  <a:lumMod val="50000"/>
                </a:schemeClr>
              </a:solidFill>
            </a:endParaRPr>
          </a:p>
        </p:txBody>
      </p:sp>
      <p:sp>
        <p:nvSpPr>
          <p:cNvPr id="18" name="Rounded Rectangle 17"/>
          <p:cNvSpPr/>
          <p:nvPr/>
        </p:nvSpPr>
        <p:spPr>
          <a:xfrm>
            <a:off x="9695675" y="95534"/>
            <a:ext cx="2354575" cy="8461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a:lnSpc>
                <a:spcPct val="90000"/>
              </a:lnSpc>
              <a:spcBef>
                <a:spcPct val="25000"/>
              </a:spcBef>
            </a:pPr>
            <a:r>
              <a:rPr lang="en-US" sz="2400" b="1" dirty="0" err="1">
                <a:solidFill>
                  <a:schemeClr val="bg1"/>
                </a:solidFill>
                <a:latin typeface="+mj-lt"/>
                <a:ea typeface="+mj-ea"/>
                <a:cs typeface="+mj-cs"/>
              </a:rPr>
              <a:t>Zerofootprint</a:t>
            </a:r>
            <a:r>
              <a:rPr lang="en-US" sz="2400" b="1" dirty="0">
                <a:solidFill>
                  <a:schemeClr val="bg1"/>
                </a:solidFill>
                <a:latin typeface="+mj-lt"/>
                <a:ea typeface="+mj-ea"/>
                <a:cs typeface="+mj-cs"/>
              </a:rPr>
              <a:t> Viewer (ZFP) </a:t>
            </a:r>
          </a:p>
        </p:txBody>
      </p:sp>
      <p:sp>
        <p:nvSpPr>
          <p:cNvPr id="21" name="Rectangular Callout 20"/>
          <p:cNvSpPr/>
          <p:nvPr/>
        </p:nvSpPr>
        <p:spPr bwMode="auto">
          <a:xfrm>
            <a:off x="9827960" y="1980290"/>
            <a:ext cx="1863979" cy="465664"/>
          </a:xfrm>
          <a:prstGeom prst="wedgeRectCallout">
            <a:avLst>
              <a:gd name="adj1" fmla="val -38885"/>
              <a:gd name="adj2" fmla="val 112072"/>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smtClean="0">
                <a:solidFill>
                  <a:schemeClr val="tx1">
                    <a:lumMod val="50000"/>
                  </a:schemeClr>
                </a:solidFill>
              </a:rPr>
              <a:t>Заключение</a:t>
            </a:r>
            <a:endParaRPr lang="en-US" sz="2400" dirty="0">
              <a:solidFill>
                <a:schemeClr val="tx1">
                  <a:lumMod val="50000"/>
                </a:schemeClr>
              </a:solidFill>
            </a:endParaRPr>
          </a:p>
        </p:txBody>
      </p:sp>
      <p:sp>
        <p:nvSpPr>
          <p:cNvPr id="22" name="Rectangular Callout 21"/>
          <p:cNvSpPr/>
          <p:nvPr/>
        </p:nvSpPr>
        <p:spPr bwMode="auto">
          <a:xfrm>
            <a:off x="1919611" y="1980290"/>
            <a:ext cx="1168637" cy="458019"/>
          </a:xfrm>
          <a:prstGeom prst="wedgeRectCallout">
            <a:avLst>
              <a:gd name="adj1" fmla="val 82005"/>
              <a:gd name="adj2" fmla="val 104165"/>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DICOM</a:t>
            </a:r>
            <a:endParaRPr lang="en-US" sz="2400" dirty="0">
              <a:solidFill>
                <a:schemeClr val="tx1">
                  <a:lumMod val="50000"/>
                </a:schemeClr>
              </a:solidFill>
            </a:endParaRPr>
          </a:p>
        </p:txBody>
      </p:sp>
      <p:sp>
        <p:nvSpPr>
          <p:cNvPr id="23" name="Rectangular Callout 22"/>
          <p:cNvSpPr/>
          <p:nvPr/>
        </p:nvSpPr>
        <p:spPr bwMode="auto">
          <a:xfrm>
            <a:off x="1919611" y="2915979"/>
            <a:ext cx="972140" cy="458019"/>
          </a:xfrm>
          <a:prstGeom prst="wedgeRectCallout">
            <a:avLst>
              <a:gd name="adj1" fmla="val 243481"/>
              <a:gd name="adj2" fmla="val -38861"/>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PDF</a:t>
            </a:r>
            <a:endParaRPr lang="en-US" sz="2400" dirty="0">
              <a:solidFill>
                <a:schemeClr val="tx1">
                  <a:lumMod val="50000"/>
                </a:schemeClr>
              </a:solidFill>
            </a:endParaRPr>
          </a:p>
        </p:txBody>
      </p:sp>
      <p:sp>
        <p:nvSpPr>
          <p:cNvPr id="24" name="Rectangular Callout 23"/>
          <p:cNvSpPr/>
          <p:nvPr/>
        </p:nvSpPr>
        <p:spPr bwMode="auto">
          <a:xfrm>
            <a:off x="1937114" y="5908497"/>
            <a:ext cx="972140" cy="458019"/>
          </a:xfrm>
          <a:prstGeom prst="wedgeRectCallout">
            <a:avLst>
              <a:gd name="adj1" fmla="val 107304"/>
              <a:gd name="adj2" fmla="val -92498"/>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en-US" sz="2400" dirty="0" smtClean="0">
                <a:solidFill>
                  <a:schemeClr val="tx1">
                    <a:lumMod val="50000"/>
                  </a:schemeClr>
                </a:solidFill>
              </a:rPr>
              <a:t>JPEG</a:t>
            </a:r>
            <a:endParaRPr lang="en-US" sz="2400" dirty="0">
              <a:solidFill>
                <a:schemeClr val="tx1">
                  <a:lumMod val="50000"/>
                </a:schemeClr>
              </a:solidFill>
            </a:endParaRPr>
          </a:p>
        </p:txBody>
      </p:sp>
      <p:sp>
        <p:nvSpPr>
          <p:cNvPr id="25" name="Up-Down Arrow 24"/>
          <p:cNvSpPr/>
          <p:nvPr/>
        </p:nvSpPr>
        <p:spPr>
          <a:xfrm>
            <a:off x="6278230" y="1830982"/>
            <a:ext cx="272689" cy="2157987"/>
          </a:xfrm>
          <a:prstGeom prst="upDownArrow">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endParaRPr lang="ru-RU" sz="2400" dirty="0">
              <a:solidFill>
                <a:schemeClr val="tx1">
                  <a:lumMod val="50000"/>
                </a:schemeClr>
              </a:solidFill>
            </a:endParaRPr>
          </a:p>
        </p:txBody>
      </p:sp>
    </p:spTree>
    <p:extLst>
      <p:ext uri="{BB962C8B-B14F-4D97-AF65-F5344CB8AC3E}">
        <p14:creationId xmlns:p14="http://schemas.microsoft.com/office/powerpoint/2010/main" xmlns="" val="6641279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225307" y="1569494"/>
            <a:ext cx="10047744" cy="4421794"/>
          </a:xfrm>
          <a:prstGeom prst="rect">
            <a:avLst/>
          </a:prstGeom>
          <a:noFill/>
          <a:ln>
            <a:noFill/>
          </a:ln>
          <a:effectLst>
            <a:outerShdw blurRad="177800" dist="139700" dir="2880000" algn="ctr" rotWithShape="0">
              <a:schemeClr val="bg1">
                <a:lumMod val="6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341192" y="311168"/>
            <a:ext cx="9662617" cy="1097280"/>
          </a:xfrm>
        </p:spPr>
        <p:txBody>
          <a:bodyPr/>
          <a:lstStyle/>
          <a:p>
            <a:r>
              <a:rPr lang="ru-RU" sz="3600" b="1" dirty="0" smtClean="0"/>
              <a:t>Профессиональный </a:t>
            </a:r>
            <a:r>
              <a:rPr lang="en-US" sz="3600" b="1" dirty="0" smtClean="0"/>
              <a:t>DICOM </a:t>
            </a:r>
            <a:r>
              <a:rPr lang="ru-RU" sz="3600" b="1" dirty="0" smtClean="0"/>
              <a:t>просмотровщик </a:t>
            </a:r>
            <a:r>
              <a:rPr lang="en-US" sz="3600" b="1" dirty="0"/>
              <a:t>c web</a:t>
            </a:r>
            <a:r>
              <a:rPr lang="ru-RU" sz="3600" b="1" dirty="0" smtClean="0"/>
              <a:t>-интерфейсом</a:t>
            </a:r>
            <a:endParaRPr lang="en-US" sz="3600" b="1" dirty="0"/>
          </a:p>
        </p:txBody>
      </p:sp>
      <p:sp>
        <p:nvSpPr>
          <p:cNvPr id="4" name="Rectangular Callout 3"/>
          <p:cNvSpPr/>
          <p:nvPr/>
        </p:nvSpPr>
        <p:spPr bwMode="auto">
          <a:xfrm>
            <a:off x="7740806" y="1785157"/>
            <a:ext cx="4213908" cy="1231028"/>
          </a:xfrm>
          <a:prstGeom prst="wedgeRectCallout">
            <a:avLst>
              <a:gd name="adj1" fmla="val -66967"/>
              <a:gd name="adj2" fmla="val -5935"/>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Новый интуитивный интерфейс пользователя для радиологов и клиницистов</a:t>
            </a:r>
          </a:p>
        </p:txBody>
      </p:sp>
      <p:pic>
        <p:nvPicPr>
          <p:cNvPr id="6" name="Picture 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1394438" y="3872461"/>
            <a:ext cx="2874691" cy="1089158"/>
          </a:xfrm>
          <a:prstGeom prst="rect">
            <a:avLst/>
          </a:prstGeom>
        </p:spPr>
      </p:pic>
      <p:sp>
        <p:nvSpPr>
          <p:cNvPr id="8" name="Rectangular Callout 7"/>
          <p:cNvSpPr/>
          <p:nvPr/>
        </p:nvSpPr>
        <p:spPr bwMode="auto">
          <a:xfrm>
            <a:off x="259307" y="1962609"/>
            <a:ext cx="2797791" cy="876125"/>
          </a:xfrm>
          <a:prstGeom prst="wedgeRectCallout">
            <a:avLst>
              <a:gd name="adj1" fmla="val -430"/>
              <a:gd name="adj2" fmla="val 99897"/>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defRPr/>
            </a:pPr>
            <a:r>
              <a:rPr lang="ru-RU" sz="2400" dirty="0">
                <a:solidFill>
                  <a:schemeClr val="tx1">
                    <a:lumMod val="50000"/>
                  </a:schemeClr>
                </a:solidFill>
              </a:rPr>
              <a:t>Гибкий навигатор по сериям</a:t>
            </a:r>
          </a:p>
        </p:txBody>
      </p:sp>
      <p:pic>
        <p:nvPicPr>
          <p:cNvPr id="9" name="Picture 8"/>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225307" y="5803547"/>
            <a:ext cx="10047744" cy="858838"/>
          </a:xfrm>
          <a:prstGeom prst="rect">
            <a:avLst/>
          </a:prstGeom>
          <a:noFill/>
          <a:ln>
            <a:noFill/>
          </a:ln>
          <a:effectLst>
            <a:outerShdw blurRad="177800" dist="139700" dir="2880000" algn="ctr" rotWithShape="0">
              <a:schemeClr val="bg1">
                <a:lumMod val="65000"/>
              </a:schemeClr>
            </a:outerShdw>
          </a:effectLst>
        </p:spPr>
      </p:pic>
      <p:sp>
        <p:nvSpPr>
          <p:cNvPr id="12" name="Rectangular Callout 11"/>
          <p:cNvSpPr/>
          <p:nvPr/>
        </p:nvSpPr>
        <p:spPr bwMode="auto">
          <a:xfrm>
            <a:off x="5758548" y="3631344"/>
            <a:ext cx="3599235" cy="898673"/>
          </a:xfrm>
          <a:prstGeom prst="wedgeRectCallout">
            <a:avLst>
              <a:gd name="adj1" fmla="val -59265"/>
              <a:gd name="adj2" fmla="val -107510"/>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smtClean="0">
                <a:solidFill>
                  <a:schemeClr val="tx1">
                    <a:lumMod val="50000"/>
                  </a:schemeClr>
                </a:solidFill>
              </a:rPr>
              <a:t>Встроенное клиническое </a:t>
            </a:r>
            <a:r>
              <a:rPr lang="ru-RU" sz="2400" dirty="0">
                <a:solidFill>
                  <a:schemeClr val="tx1">
                    <a:lumMod val="50000"/>
                  </a:schemeClr>
                </a:solidFill>
              </a:rPr>
              <a:t>приложение</a:t>
            </a:r>
          </a:p>
        </p:txBody>
      </p:sp>
      <p:sp>
        <p:nvSpPr>
          <p:cNvPr id="7" name="Rectangular Callout 6"/>
          <p:cNvSpPr/>
          <p:nvPr/>
        </p:nvSpPr>
        <p:spPr bwMode="auto">
          <a:xfrm>
            <a:off x="259307" y="4776717"/>
            <a:ext cx="4367284" cy="865966"/>
          </a:xfrm>
          <a:prstGeom prst="wedgeRectCallout">
            <a:avLst>
              <a:gd name="adj1" fmla="val 2197"/>
              <a:gd name="adj2" fmla="val 118626"/>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Быстрый доступ к предыдущим исследованиям</a:t>
            </a:r>
          </a:p>
        </p:txBody>
      </p:sp>
      <p:sp>
        <p:nvSpPr>
          <p:cNvPr id="5" name="Rectangular Callout 4"/>
          <p:cNvSpPr/>
          <p:nvPr/>
        </p:nvSpPr>
        <p:spPr bwMode="auto">
          <a:xfrm>
            <a:off x="8254371" y="5326527"/>
            <a:ext cx="3700343" cy="1239996"/>
          </a:xfrm>
          <a:prstGeom prst="wedgeRectCallout">
            <a:avLst>
              <a:gd name="adj1" fmla="val -49321"/>
              <a:gd name="adj2" fmla="val -77723"/>
            </a:avLst>
          </a:prstGeom>
          <a:solidFill>
            <a:srgbClr val="FF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36000" rIns="36000"/>
          <a:lstStyle/>
          <a:p>
            <a:pPr algn="ctr" eaLnBrk="0" hangingPunct="0"/>
            <a:r>
              <a:rPr lang="ru-RU" sz="2400" dirty="0">
                <a:solidFill>
                  <a:schemeClr val="tx1">
                    <a:lumMod val="50000"/>
                  </a:schemeClr>
                </a:solidFill>
              </a:rPr>
              <a:t>Протокол Smart Display изучает поведение пользователя</a:t>
            </a:r>
          </a:p>
        </p:txBody>
      </p:sp>
      <p:sp>
        <p:nvSpPr>
          <p:cNvPr id="13" name="Rounded Rectangle 12"/>
          <p:cNvSpPr/>
          <p:nvPr/>
        </p:nvSpPr>
        <p:spPr>
          <a:xfrm>
            <a:off x="10104542" y="95534"/>
            <a:ext cx="1945708" cy="8461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a:lnSpc>
                <a:spcPct val="90000"/>
              </a:lnSpc>
              <a:spcBef>
                <a:spcPct val="25000"/>
              </a:spcBef>
            </a:pPr>
            <a:r>
              <a:rPr lang="en-US" sz="2400" b="1" dirty="0" smtClean="0">
                <a:solidFill>
                  <a:schemeClr val="bg1"/>
                </a:solidFill>
                <a:latin typeface="+mj-lt"/>
                <a:ea typeface="+mj-ea"/>
                <a:cs typeface="+mj-cs"/>
              </a:rPr>
              <a:t>Universal </a:t>
            </a:r>
            <a:r>
              <a:rPr lang="en-US" sz="2400" b="1" dirty="0">
                <a:solidFill>
                  <a:schemeClr val="bg1"/>
                </a:solidFill>
                <a:latin typeface="+mj-lt"/>
                <a:ea typeface="+mj-ea"/>
                <a:cs typeface="+mj-cs"/>
              </a:rPr>
              <a:t>Viewer </a:t>
            </a:r>
            <a:r>
              <a:rPr lang="en-US" sz="2400" b="1" dirty="0" smtClean="0">
                <a:solidFill>
                  <a:schemeClr val="bg1"/>
                </a:solidFill>
                <a:latin typeface="+mj-lt"/>
                <a:ea typeface="+mj-ea"/>
                <a:cs typeface="+mj-cs"/>
              </a:rPr>
              <a:t>(UV) </a:t>
            </a:r>
            <a:endParaRPr lang="ru-RU" sz="2400" b="1" dirty="0">
              <a:solidFill>
                <a:schemeClr val="bg1"/>
              </a:solidFill>
              <a:latin typeface="+mj-lt"/>
              <a:ea typeface="+mj-ea"/>
              <a:cs typeface="+mj-cs"/>
            </a:endParaRPr>
          </a:p>
        </p:txBody>
      </p:sp>
    </p:spTree>
    <p:custDataLst>
      <p:tags r:id="rId1"/>
    </p:custDataLst>
    <p:extLst>
      <p:ext uri="{BB962C8B-B14F-4D97-AF65-F5344CB8AC3E}">
        <p14:creationId xmlns:p14="http://schemas.microsoft.com/office/powerpoint/2010/main" xmlns="" val="3113670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3361819" y="1583140"/>
            <a:ext cx="2602984" cy="2047165"/>
          </a:xfrm>
          <a:prstGeom prst="rect">
            <a:avLst/>
          </a:prstGeom>
          <a:noFill/>
          <a:ln>
            <a:noFill/>
          </a:ln>
          <a:effectLst/>
        </p:spPr>
      </p:pic>
      <p:pic>
        <p:nvPicPr>
          <p:cNvPr id="19" name="Picture 18"/>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02490" y="1583140"/>
            <a:ext cx="2589043" cy="2047164"/>
          </a:xfrm>
          <a:prstGeom prst="rect">
            <a:avLst/>
          </a:prstGeom>
          <a:noFill/>
          <a:ln>
            <a:noFill/>
          </a:ln>
          <a:effectLst/>
        </p:spPr>
      </p:pic>
      <p:sp>
        <p:nvSpPr>
          <p:cNvPr id="20" name="Right Arrow 19"/>
          <p:cNvSpPr/>
          <p:nvPr/>
        </p:nvSpPr>
        <p:spPr>
          <a:xfrm>
            <a:off x="2944117" y="1821284"/>
            <a:ext cx="735081" cy="1697614"/>
          </a:xfrm>
          <a:prstGeom prst="rightArrow">
            <a:avLst>
              <a:gd name="adj1" fmla="val 50000"/>
              <a:gd name="adj2" fmla="val 66464"/>
            </a:avLst>
          </a:prstGeom>
          <a:ln/>
        </p:spPr>
        <p:style>
          <a:lnRef idx="3">
            <a:schemeClr val="lt1"/>
          </a:lnRef>
          <a:fillRef idx="1">
            <a:schemeClr val="accent1"/>
          </a:fillRef>
          <a:effectRef idx="1">
            <a:schemeClr val="accent1"/>
          </a:effectRef>
          <a:fontRef idx="minor">
            <a:schemeClr val="lt1"/>
          </a:fontRef>
        </p:style>
        <p:txBody>
          <a:bodyPr lIns="117043" tIns="58522" rIns="117043" bIns="58522" rtlCol="0" anchor="ctr"/>
          <a:lstStyle/>
          <a:p>
            <a:pPr algn="ctr"/>
            <a:endParaRPr lang="en-US" dirty="0"/>
          </a:p>
        </p:txBody>
      </p:sp>
      <p:sp>
        <p:nvSpPr>
          <p:cNvPr id="3" name="Rectangle 2"/>
          <p:cNvSpPr/>
          <p:nvPr/>
        </p:nvSpPr>
        <p:spPr>
          <a:xfrm>
            <a:off x="2451695" y="1100973"/>
            <a:ext cx="1584498" cy="487519"/>
          </a:xfrm>
          <a:prstGeom prst="rect">
            <a:avLst/>
          </a:prstGeom>
        </p:spPr>
        <p:txBody>
          <a:bodyPr wrap="none" lIns="117043" tIns="58522" rIns="117043" bIns="58522">
            <a:spAutoFit/>
          </a:bodyPr>
          <a:lstStyle/>
          <a:p>
            <a:pPr algn="ctr"/>
            <a:r>
              <a:rPr lang="en-US" sz="2400" b="1" dirty="0" err="1"/>
              <a:t>Autobone</a:t>
            </a:r>
            <a:endParaRPr lang="ru-RU" sz="2400" dirty="0"/>
          </a:p>
        </p:txBody>
      </p:sp>
      <p:sp>
        <p:nvSpPr>
          <p:cNvPr id="4" name="Rectangle 3"/>
          <p:cNvSpPr/>
          <p:nvPr/>
        </p:nvSpPr>
        <p:spPr>
          <a:xfrm>
            <a:off x="5950839" y="1101749"/>
            <a:ext cx="6080919" cy="487519"/>
          </a:xfrm>
          <a:prstGeom prst="rect">
            <a:avLst/>
          </a:prstGeom>
        </p:spPr>
        <p:txBody>
          <a:bodyPr lIns="117043" tIns="58522" rIns="117043" bIns="58522">
            <a:spAutoFit/>
          </a:bodyPr>
          <a:lstStyle/>
          <a:p>
            <a:pPr algn="ctr"/>
            <a:r>
              <a:rPr lang="en-US" sz="2400" b="1" dirty="0"/>
              <a:t>Volume Viewer with Vessel Tracking</a:t>
            </a:r>
            <a:endParaRPr lang="ru-RU" sz="2400" dirty="0"/>
          </a:p>
        </p:txBody>
      </p:sp>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336829" y="1583140"/>
            <a:ext cx="5137524" cy="2149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1218233" y="6068773"/>
            <a:ext cx="1279735" cy="826073"/>
          </a:xfrm>
          <a:prstGeom prst="rect">
            <a:avLst/>
          </a:prstGeom>
          <a:effectLst/>
        </p:spPr>
        <p:txBody>
          <a:bodyPr wrap="none" lIns="117043" tIns="58522" rIns="117043" bIns="58522">
            <a:spAutoFit/>
          </a:bodyPr>
          <a:lstStyle/>
          <a:p>
            <a:pPr algn="ctr" defTabSz="585216"/>
            <a:r>
              <a:rPr lang="en-US" sz="2300" dirty="0" smtClean="0">
                <a:latin typeface="GE Inspira Pitch"/>
              </a:rPr>
              <a:t>PET-MR </a:t>
            </a:r>
            <a:endParaRPr lang="ru-RU" sz="2300" dirty="0" smtClean="0">
              <a:latin typeface="GE Inspira Pitch"/>
            </a:endParaRPr>
          </a:p>
          <a:p>
            <a:pPr algn="ctr" defTabSz="585216"/>
            <a:r>
              <a:rPr lang="en-US" sz="2300" dirty="0" smtClean="0">
                <a:latin typeface="GE Inspira Pitch"/>
              </a:rPr>
              <a:t>Fusion</a:t>
            </a:r>
            <a:endParaRPr lang="en-US" sz="2300" dirty="0">
              <a:latin typeface="GE Inspira Pitch"/>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361819" y="4140259"/>
            <a:ext cx="2602984" cy="1971992"/>
          </a:xfrm>
          <a:prstGeom prst="rect">
            <a:avLst/>
          </a:prstGeom>
          <a:noFill/>
          <a:ln>
            <a:noFill/>
          </a:ln>
          <a:effectLst/>
        </p:spPr>
      </p:pic>
      <p:sp>
        <p:nvSpPr>
          <p:cNvPr id="11" name="Rectangle 10"/>
          <p:cNvSpPr/>
          <p:nvPr/>
        </p:nvSpPr>
        <p:spPr>
          <a:xfrm>
            <a:off x="3981601" y="6068773"/>
            <a:ext cx="1387328" cy="826073"/>
          </a:xfrm>
          <a:prstGeom prst="rect">
            <a:avLst/>
          </a:prstGeom>
          <a:effectLst/>
        </p:spPr>
        <p:txBody>
          <a:bodyPr wrap="none" lIns="117043" tIns="58522" rIns="117043" bIns="58522">
            <a:spAutoFit/>
          </a:bodyPr>
          <a:lstStyle/>
          <a:p>
            <a:pPr algn="ctr" defTabSz="585216"/>
            <a:r>
              <a:rPr lang="en-US" sz="2300" dirty="0" smtClean="0">
                <a:latin typeface="GE Inspira Pitch"/>
              </a:rPr>
              <a:t>MR-</a:t>
            </a:r>
            <a:r>
              <a:rPr lang="en-US" sz="2300" dirty="0" err="1" smtClean="0">
                <a:latin typeface="GE Inspira Pitch"/>
              </a:rPr>
              <a:t>Xray</a:t>
            </a:r>
            <a:r>
              <a:rPr lang="en-US" sz="2300" dirty="0" smtClean="0">
                <a:latin typeface="GE Inspira Pitch"/>
              </a:rPr>
              <a:t> </a:t>
            </a:r>
            <a:endParaRPr lang="ru-RU" sz="2300" dirty="0" smtClean="0">
              <a:latin typeface="GE Inspira Pitch"/>
            </a:endParaRPr>
          </a:p>
          <a:p>
            <a:pPr algn="ctr" defTabSz="585216"/>
            <a:r>
              <a:rPr lang="en-US" sz="2300" dirty="0" smtClean="0">
                <a:latin typeface="GE Inspira Pitch"/>
              </a:rPr>
              <a:t>Fusion</a:t>
            </a:r>
            <a:endParaRPr lang="en-US" sz="2300" dirty="0">
              <a:latin typeface="GE Inspira Pitch"/>
            </a:endParaRPr>
          </a:p>
        </p:txBody>
      </p:sp>
      <p:pic>
        <p:nvPicPr>
          <p:cNvPr id="12" name="Picture 2"/>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a:stretch/>
        </p:blipFill>
        <p:spPr bwMode="auto">
          <a:xfrm>
            <a:off x="602490" y="4146498"/>
            <a:ext cx="2589043" cy="1965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369301" y="3650987"/>
            <a:ext cx="3524067" cy="487519"/>
          </a:xfrm>
          <a:prstGeom prst="rect">
            <a:avLst/>
          </a:prstGeom>
        </p:spPr>
        <p:txBody>
          <a:bodyPr wrap="none" lIns="117043" tIns="58522" rIns="117043" bIns="58522">
            <a:spAutoFit/>
          </a:bodyPr>
          <a:lstStyle/>
          <a:p>
            <a:r>
              <a:rPr lang="en-US" sz="2400" b="1" dirty="0"/>
              <a:t>Integrated Registration</a:t>
            </a:r>
            <a:endParaRPr lang="ru-RU" sz="2400" dirty="0"/>
          </a:p>
        </p:txBody>
      </p:sp>
      <p:sp>
        <p:nvSpPr>
          <p:cNvPr id="6" name="Rectangle 5"/>
          <p:cNvSpPr/>
          <p:nvPr/>
        </p:nvSpPr>
        <p:spPr>
          <a:xfrm>
            <a:off x="8001764" y="3801114"/>
            <a:ext cx="1820139" cy="487519"/>
          </a:xfrm>
          <a:prstGeom prst="rect">
            <a:avLst/>
          </a:prstGeom>
        </p:spPr>
        <p:txBody>
          <a:bodyPr wrap="none" lIns="117043" tIns="58522" rIns="117043" bIns="58522">
            <a:spAutoFit/>
          </a:bodyPr>
          <a:lstStyle/>
          <a:p>
            <a:r>
              <a:rPr lang="en-US" sz="2400" b="1" dirty="0" err="1"/>
              <a:t>OncoQuant</a:t>
            </a:r>
            <a:endParaRPr lang="ru-RU" sz="2400" dirty="0"/>
          </a:p>
        </p:txBody>
      </p:sp>
      <p:pic>
        <p:nvPicPr>
          <p:cNvPr id="15" name="Picture 14"/>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6336828" y="4702389"/>
            <a:ext cx="3956724" cy="1911394"/>
          </a:xfrm>
          <a:prstGeom prst="rect">
            <a:avLst/>
          </a:prstGeom>
          <a:noFill/>
          <a:ln>
            <a:noFill/>
          </a:ln>
          <a:effectLst/>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xmlns="" val="0"/>
              </a:ext>
            </a:extLst>
          </a:blip>
          <a:srcRect/>
          <a:stretch/>
        </p:blipFill>
        <p:spPr>
          <a:xfrm>
            <a:off x="8436661" y="4288634"/>
            <a:ext cx="3037692" cy="1954714"/>
          </a:xfrm>
          <a:prstGeom prst="rect">
            <a:avLst/>
          </a:prstGeom>
          <a:noFill/>
          <a:ln>
            <a:noFill/>
          </a:ln>
          <a:effectLst/>
        </p:spPr>
      </p:pic>
      <p:sp>
        <p:nvSpPr>
          <p:cNvPr id="17" name="Right Arrow 16"/>
          <p:cNvSpPr/>
          <p:nvPr/>
        </p:nvSpPr>
        <p:spPr>
          <a:xfrm rot="19570269">
            <a:off x="7658005" y="4499833"/>
            <a:ext cx="687519" cy="896430"/>
          </a:xfrm>
          <a:prstGeom prst="rightArrow">
            <a:avLst/>
          </a:prstGeom>
          <a:ln/>
        </p:spPr>
        <p:style>
          <a:lnRef idx="3">
            <a:schemeClr val="lt1"/>
          </a:lnRef>
          <a:fillRef idx="1">
            <a:schemeClr val="accent1"/>
          </a:fillRef>
          <a:effectRef idx="1">
            <a:schemeClr val="accent1"/>
          </a:effectRef>
          <a:fontRef idx="minor">
            <a:schemeClr val="lt1"/>
          </a:fontRef>
        </p:style>
        <p:txBody>
          <a:bodyPr lIns="117043" tIns="58522" rIns="117043" bIns="58522" rtlCol="0" anchor="ctr"/>
          <a:lstStyle/>
          <a:p>
            <a:pPr algn="ctr"/>
            <a:endParaRPr lang="en-US" dirty="0"/>
          </a:p>
        </p:txBody>
      </p:sp>
      <p:sp>
        <p:nvSpPr>
          <p:cNvPr id="22" name="Title 1"/>
          <p:cNvSpPr>
            <a:spLocks noGrp="1"/>
          </p:cNvSpPr>
          <p:nvPr>
            <p:ph type="title"/>
          </p:nvPr>
        </p:nvSpPr>
        <p:spPr>
          <a:xfrm>
            <a:off x="341192" y="352112"/>
            <a:ext cx="11443983" cy="589584"/>
          </a:xfrm>
        </p:spPr>
        <p:txBody>
          <a:bodyPr/>
          <a:lstStyle/>
          <a:p>
            <a:r>
              <a:rPr lang="ru-RU" sz="3600" b="1" dirty="0" smtClean="0"/>
              <a:t>Сервер клинических приложений</a:t>
            </a:r>
            <a:endParaRPr lang="en-US" sz="2000" dirty="0">
              <a:solidFill>
                <a:schemeClr val="tx2"/>
              </a:solidFill>
            </a:endParaRPr>
          </a:p>
        </p:txBody>
      </p:sp>
      <p:sp>
        <p:nvSpPr>
          <p:cNvPr id="23" name="Rounded Rectangle 22"/>
          <p:cNvSpPr/>
          <p:nvPr/>
        </p:nvSpPr>
        <p:spPr>
          <a:xfrm>
            <a:off x="8315191" y="95534"/>
            <a:ext cx="3735060" cy="846162"/>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a:lnSpc>
                <a:spcPct val="90000"/>
              </a:lnSpc>
              <a:spcBef>
                <a:spcPct val="25000"/>
              </a:spcBef>
            </a:pPr>
            <a:r>
              <a:rPr lang="en-US" sz="2400" b="1" dirty="0" smtClean="0">
                <a:solidFill>
                  <a:schemeClr val="bg1"/>
                </a:solidFill>
                <a:latin typeface="+mj-lt"/>
                <a:ea typeface="+mj-ea"/>
                <a:cs typeface="+mj-cs"/>
              </a:rPr>
              <a:t>Ad</a:t>
            </a:r>
            <a:r>
              <a:rPr lang="en-US" sz="2400" b="1" dirty="0">
                <a:solidFill>
                  <a:schemeClr val="bg1"/>
                </a:solidFill>
                <a:latin typeface="+mj-lt"/>
                <a:ea typeface="+mj-ea"/>
                <a:cs typeface="+mj-cs"/>
              </a:rPr>
              <a:t>v</a:t>
            </a:r>
            <a:r>
              <a:rPr lang="en-US" sz="2400" b="1" dirty="0" smtClean="0">
                <a:solidFill>
                  <a:schemeClr val="bg1"/>
                </a:solidFill>
                <a:latin typeface="+mj-lt"/>
                <a:ea typeface="+mj-ea"/>
                <a:cs typeface="+mj-cs"/>
              </a:rPr>
              <a:t>anced </a:t>
            </a:r>
            <a:r>
              <a:rPr lang="en-US" sz="2400" b="1" dirty="0">
                <a:solidFill>
                  <a:schemeClr val="bg1"/>
                </a:solidFill>
                <a:latin typeface="+mj-lt"/>
                <a:ea typeface="+mj-ea"/>
                <a:cs typeface="+mj-cs"/>
              </a:rPr>
              <a:t>Workstation (AW</a:t>
            </a:r>
            <a:r>
              <a:rPr lang="en-US" sz="2400" b="1" dirty="0" smtClean="0">
                <a:solidFill>
                  <a:schemeClr val="bg1"/>
                </a:solidFill>
                <a:latin typeface="+mj-lt"/>
                <a:ea typeface="+mj-ea"/>
                <a:cs typeface="+mj-cs"/>
              </a:rPr>
              <a:t>)</a:t>
            </a:r>
            <a:r>
              <a:rPr lang="ru-RU" sz="2400" b="1" dirty="0" smtClean="0">
                <a:solidFill>
                  <a:schemeClr val="bg1"/>
                </a:solidFill>
                <a:latin typeface="+mj-lt"/>
                <a:ea typeface="+mj-ea"/>
                <a:cs typeface="+mj-cs"/>
              </a:rPr>
              <a:t> </a:t>
            </a:r>
            <a:r>
              <a:rPr lang="en-US" sz="2400" b="1" dirty="0" smtClean="0">
                <a:solidFill>
                  <a:schemeClr val="bg1"/>
                </a:solidFill>
                <a:latin typeface="+mj-lt"/>
                <a:ea typeface="+mj-ea"/>
                <a:cs typeface="+mj-cs"/>
              </a:rPr>
              <a:t>Server</a:t>
            </a:r>
            <a:endParaRPr lang="ru-RU" sz="2400" b="1" dirty="0">
              <a:solidFill>
                <a:schemeClr val="bg1"/>
              </a:solidFill>
              <a:latin typeface="+mj-lt"/>
              <a:ea typeface="+mj-ea"/>
              <a:cs typeface="+mj-cs"/>
            </a:endParaRPr>
          </a:p>
        </p:txBody>
      </p:sp>
    </p:spTree>
    <p:extLst>
      <p:ext uri="{BB962C8B-B14F-4D97-AF65-F5344CB8AC3E}">
        <p14:creationId xmlns:p14="http://schemas.microsoft.com/office/powerpoint/2010/main" xmlns="" val="556134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504fdb7-d62f-496e-906b-cb2c32b6aa98"/>
</p:tagLst>
</file>

<file path=ppt/tags/tag2.xml><?xml version="1.0" encoding="utf-8"?>
<p:tagLst xmlns:a="http://schemas.openxmlformats.org/drawingml/2006/main" xmlns:r="http://schemas.openxmlformats.org/officeDocument/2006/relationships" xmlns:p="http://schemas.openxmlformats.org/presentationml/2006/main">
  <p:tag name="OFFISYNC_SLIDE_GUID" val="3617fbc3-f991-41d2-96a0-0b5f86d37f7f"/>
</p:tagLst>
</file>

<file path=ppt/tags/tag3.xml><?xml version="1.0" encoding="utf-8"?>
<p:tagLst xmlns:a="http://schemas.openxmlformats.org/drawingml/2006/main" xmlns:r="http://schemas.openxmlformats.org/officeDocument/2006/relationships" xmlns:p="http://schemas.openxmlformats.org/presentationml/2006/main">
  <p:tag name="OFFISYNC_SLIDE_GUID" val="24c6138a-8539-46e9-aebc-2f523215290f"/>
</p:tagLst>
</file>

<file path=ppt/theme/theme1.xml><?xml version="1.0" encoding="utf-8"?>
<a:theme xmlns:a="http://schemas.openxmlformats.org/drawingml/2006/main" name="GE NEW Standard Wide Screen">
  <a:themeElements>
    <a:clrScheme name="GE_2013_ORANGE">
      <a:dk1>
        <a:srgbClr val="454545"/>
      </a:dk1>
      <a:lt1>
        <a:sysClr val="window" lastClr="FFFFFF"/>
      </a:lt1>
      <a:dk2>
        <a:srgbClr val="E8610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_Green">
  <a:themeElements>
    <a:clrScheme name="GE_2013_GREEN">
      <a:dk1>
        <a:srgbClr val="454545"/>
      </a:dk1>
      <a:lt1>
        <a:sysClr val="window" lastClr="FFFFFF"/>
      </a:lt1>
      <a:dk2>
        <a:srgbClr val="2B931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_Blue">
  <a:themeElements>
    <a:clrScheme name="GE_2013_BLUE">
      <a:dk1>
        <a:srgbClr val="454545"/>
      </a:dk1>
      <a:lt1>
        <a:sysClr val="window" lastClr="FFFFFF"/>
      </a:lt1>
      <a:dk2>
        <a:srgbClr val="0745AB"/>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_Purple">
  <a:themeElements>
    <a:clrScheme name="GE_2013_PURPLE">
      <a:dk1>
        <a:srgbClr val="454545"/>
      </a:dk1>
      <a:lt1>
        <a:sysClr val="window" lastClr="FFFFFF"/>
      </a:lt1>
      <a:dk2>
        <a:srgbClr val="463C82"/>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E_Red">
  <a:themeElements>
    <a:clrScheme name="GE_2013_RED">
      <a:dk1>
        <a:srgbClr val="454545"/>
      </a:dk1>
      <a:lt1>
        <a:sysClr val="window" lastClr="FFFFFF"/>
      </a:lt1>
      <a:dk2>
        <a:srgbClr val="B4001E"/>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E_Gray">
  <a:themeElements>
    <a:clrScheme name="GE_2013_GRAY">
      <a:dk1>
        <a:srgbClr val="454545"/>
      </a:dk1>
      <a:lt1>
        <a:sysClr val="window" lastClr="FFFFFF"/>
      </a:lt1>
      <a:dk2>
        <a:srgbClr val="454545"/>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E Software Presentation Template">
  <a:themeElements>
    <a:clrScheme name="GE Software">
      <a:dk1>
        <a:srgbClr val="000000"/>
      </a:dk1>
      <a:lt1>
        <a:srgbClr val="FFFFFF"/>
      </a:lt1>
      <a:dk2>
        <a:srgbClr val="E78000"/>
      </a:dk2>
      <a:lt2>
        <a:srgbClr val="EE3324"/>
      </a:lt2>
      <a:accent1>
        <a:srgbClr val="711371"/>
      </a:accent1>
      <a:accent2>
        <a:srgbClr val="08A5E1"/>
      </a:accent2>
      <a:accent3>
        <a:srgbClr val="76B900"/>
      </a:accent3>
      <a:accent4>
        <a:srgbClr val="3B73B9"/>
      </a:accent4>
      <a:accent5>
        <a:srgbClr val="5A5A5A"/>
      </a:accent5>
      <a:accent6>
        <a:srgbClr val="1E4191"/>
      </a:accent6>
      <a:hlink>
        <a:srgbClr val="EE3324"/>
      </a:hlink>
      <a:folHlink>
        <a:srgbClr val="EE3324"/>
      </a:folHlink>
    </a:clrScheme>
    <a:fontScheme name="GE Software">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600"/>
          </a:spcBef>
          <a:defRPr sz="2400" dirty="0" err="1" smtClean="0">
            <a:solidFill>
              <a:schemeClr val="accent5"/>
            </a:solidFill>
            <a:latin typeface="+mn-l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 NEW Standard Wide Screen</Template>
  <TotalTime>13240</TotalTime>
  <Words>1093</Words>
  <Application>Microsoft Office PowerPoint</Application>
  <PresentationFormat>Произвольный</PresentationFormat>
  <Paragraphs>307</Paragraphs>
  <Slides>19</Slides>
  <Notes>11</Notes>
  <HiddenSlides>0</HiddenSlides>
  <MMClips>0</MMClips>
  <ScaleCrop>false</ScaleCrop>
  <HeadingPairs>
    <vt:vector size="6" baseType="variant">
      <vt:variant>
        <vt:lpstr>Тема</vt:lpstr>
      </vt:variant>
      <vt:variant>
        <vt:i4>7</vt:i4>
      </vt:variant>
      <vt:variant>
        <vt:lpstr>Внедренные серверы OLE</vt:lpstr>
      </vt:variant>
      <vt:variant>
        <vt:i4>1</vt:i4>
      </vt:variant>
      <vt:variant>
        <vt:lpstr>Заголовки слайдов</vt:lpstr>
      </vt:variant>
      <vt:variant>
        <vt:i4>19</vt:i4>
      </vt:variant>
    </vt:vector>
  </HeadingPairs>
  <TitlesOfParts>
    <vt:vector size="27" baseType="lpstr">
      <vt:lpstr>GE NEW Standard Wide Screen</vt:lpstr>
      <vt:lpstr>GE_Green</vt:lpstr>
      <vt:lpstr>GE_Blue</vt:lpstr>
      <vt:lpstr>GE_Purple</vt:lpstr>
      <vt:lpstr>GE_Red</vt:lpstr>
      <vt:lpstr>GE_Gray</vt:lpstr>
      <vt:lpstr>GE Software Presentation Template</vt:lpstr>
      <vt:lpstr>Image</vt:lpstr>
      <vt:lpstr>Слайд 1</vt:lpstr>
      <vt:lpstr>Термины и определения</vt:lpstr>
      <vt:lpstr>Здравоохранение</vt:lpstr>
      <vt:lpstr>Эволюция ИТ решений для здравоохранения</vt:lpstr>
      <vt:lpstr>Управление данными и автоматизация рабочих процессов различных клинических направлений</vt:lpstr>
      <vt:lpstr>Слайд 6</vt:lpstr>
      <vt:lpstr>Просмотр истории пациента  и связанных электронных документов</vt:lpstr>
      <vt:lpstr>Профессиональный DICOM просмотровщик c web-интерфейсом</vt:lpstr>
      <vt:lpstr>Сервер клинических приложений</vt:lpstr>
      <vt:lpstr>Радиологическая информационная система</vt:lpstr>
      <vt:lpstr>Бизнес-аналитика</vt:lpstr>
      <vt:lpstr>Решение для Телемедицины</vt:lpstr>
      <vt:lpstr>Centricity Perinatal (CPN) ИТ решение для перинатальных центров</vt:lpstr>
      <vt:lpstr>Слайд 14</vt:lpstr>
      <vt:lpstr>High Acuity Care Solutions (HAC) ИТ решения для экстренной медицинской помощи</vt:lpstr>
      <vt:lpstr>Экономический эффект</vt:lpstr>
      <vt:lpstr>Реализованные ИТ проекты в РФ</vt:lpstr>
      <vt:lpstr>Услуги GE Healthcare IT</vt:lpstr>
      <vt:lpstr>GE Healthcare Россия и СНГ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have the latest version?</dc:title>
  <dc:creator>eSlide</dc:creator>
  <cp:lastModifiedBy>Михаил</cp:lastModifiedBy>
  <cp:revision>912</cp:revision>
  <cp:lastPrinted>2013-11-15T17:54:06Z</cp:lastPrinted>
  <dcterms:created xsi:type="dcterms:W3CDTF">2014-04-09T23:20:14Z</dcterms:created>
  <dcterms:modified xsi:type="dcterms:W3CDTF">2015-03-30T09:18:22Z</dcterms:modified>
</cp:coreProperties>
</file>