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447" r:id="rId3"/>
    <p:sldId id="450" r:id="rId4"/>
    <p:sldId id="449" r:id="rId5"/>
    <p:sldId id="448" r:id="rId6"/>
    <p:sldId id="446" r:id="rId7"/>
    <p:sldId id="452" r:id="rId8"/>
    <p:sldId id="453" r:id="rId9"/>
    <p:sldId id="451" r:id="rId10"/>
    <p:sldId id="454" r:id="rId11"/>
    <p:sldId id="3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Гусев" initials="АГ" lastIdx="1" clrIdx="0">
    <p:extLst>
      <p:ext uri="{19B8F6BF-5375-455C-9EA6-DF929625EA0E}">
        <p15:presenceInfo xmlns:p15="http://schemas.microsoft.com/office/powerpoint/2012/main" userId="7779d36d68b325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0" autoAdjust="0"/>
    <p:restoredTop sz="85697" autoAdjust="0"/>
  </p:normalViewPr>
  <p:slideViewPr>
    <p:cSldViewPr>
      <p:cViewPr varScale="1">
        <p:scale>
          <a:sx n="93" d="100"/>
          <a:sy n="93" d="100"/>
        </p:scale>
        <p:origin x="9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1AB1C8-7CD1-41C7-89E9-9E52553911B1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1C7234-7BF3-4C44-8769-D8E9FA311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2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1C7234-7BF3-4C44-8769-D8E9FA311BC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5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l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F6B3-486B-4434-BF0D-CA721A87DF0C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EFFC-94D6-4D59-A8C4-D19B66AF5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A38C-2EFE-4CDA-ABB0-6CEBC41ED225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341F-8164-4FAC-A850-0849EE36C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461344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744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40768"/>
            <a:ext cx="8715405" cy="4620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84565D-5A0F-4CE1-A68D-BB58A6DD5487}" type="datetimeFigureOut">
              <a:rPr lang="ru-RU" smtClean="0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861711-C7E8-4EA9-A338-B5A2789DB8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spc="50" baseline="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5D84-A251-4337-956F-99672948A059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8586-3786-4C83-885F-1530450A5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30669" y="129852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953364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30669" y="1953364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299A-CC8C-4280-B5F1-843979A91856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4B0A-9F5A-4D70-A82A-73F57C94D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B8E0-BA91-47BF-923B-A7A737B7CC80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C160-7294-4B8D-AFB8-464507E84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312" y="142875"/>
            <a:ext cx="8715406" cy="92868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2A98-8A6B-4F98-8BA1-009FF53ADF2F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C30E-0C10-4F69-8EAB-FD8FB14CF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3D5E-0EF5-451F-8252-518DF3F959F0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659C-FEDE-4DC1-B535-499410DF8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lIns="45720" t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2EAB-3FCC-4770-9619-5AAC28641B8B}" type="datetimeFigureOut">
              <a:rPr lang="ru-RU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CCB3-479C-48BC-BE22-7B8F49CE8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Текст 29"/>
          <p:cNvSpPr>
            <a:spLocks noGrp="1"/>
          </p:cNvSpPr>
          <p:nvPr>
            <p:ph type="body" idx="1"/>
          </p:nvPr>
        </p:nvSpPr>
        <p:spPr bwMode="auto">
          <a:xfrm>
            <a:off x="214313" y="1571625"/>
            <a:ext cx="8715405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A1B4EB-0F85-44FD-9176-2F65D5AAF534}" type="datetimeFigureOut">
              <a:rPr lang="ru-RU" smtClean="0"/>
              <a:pPr>
                <a:defRPr/>
              </a:pPr>
              <a:t>23.03.2015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089F20-CDF5-4069-BCFF-1DCE5FAAA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79" r:id="rId3"/>
    <p:sldLayoutId id="2147483688" r:id="rId4"/>
    <p:sldLayoutId id="2147483681" r:id="rId5"/>
    <p:sldLayoutId id="2147483682" r:id="rId6"/>
    <p:sldLayoutId id="2147483683" r:id="rId7"/>
    <p:sldLayoutId id="2147483684" r:id="rId8"/>
    <p:sldLayoutId id="2147483689" r:id="rId9"/>
    <p:sldLayoutId id="2147483685" r:id="rId10"/>
    <p:sldLayoutId id="2147483686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800" b="1" kern="1200" spc="50">
          <a:ln w="11430"/>
          <a:solidFill>
            <a:srgbClr val="00B05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mis.r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одзаголовок 2"/>
          <p:cNvSpPr>
            <a:spLocks noGrp="1"/>
          </p:cNvSpPr>
          <p:nvPr>
            <p:ph type="body" idx="1"/>
          </p:nvPr>
        </p:nvSpPr>
        <p:spPr>
          <a:xfrm>
            <a:off x="395536" y="5048248"/>
            <a:ext cx="8605620" cy="1509712"/>
          </a:xfrm>
        </p:spPr>
        <p:txBody>
          <a:bodyPr/>
          <a:lstStyle/>
          <a:p>
            <a:pPr marR="0" algn="l"/>
            <a:r>
              <a:rPr lang="ru-RU" sz="2400" b="1" dirty="0" smtClean="0"/>
              <a:t>Гусев Александр, к.т.н., зам. директора по развитию,</a:t>
            </a:r>
          </a:p>
          <a:p>
            <a:pPr marR="0" algn="l"/>
            <a:r>
              <a:rPr lang="ru-RU" sz="2000" b="1" dirty="0" smtClean="0"/>
              <a:t>«Комплексные медицинские информационные системы»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/>
              <a:t>(К-МИС)</a:t>
            </a:r>
          </a:p>
          <a:p>
            <a:pPr marR="0" algn="l"/>
            <a:r>
              <a:rPr lang="ru-RU" sz="2000" b="1" dirty="0" smtClean="0"/>
              <a:t>Республика Карелия, г. Петрозаводск </a:t>
            </a:r>
            <a:endParaRPr lang="en-US" sz="2000" b="1" dirty="0" smtClean="0"/>
          </a:p>
          <a:p>
            <a:pPr marR="0" algn="l"/>
            <a:r>
              <a:rPr lang="ru-RU" sz="2000" b="1" dirty="0" smtClean="0"/>
              <a:t>Сайт: </a:t>
            </a:r>
            <a:r>
              <a:rPr lang="en-US" sz="2000" b="1" dirty="0" smtClean="0">
                <a:solidFill>
                  <a:srgbClr val="FFFF00"/>
                </a:solidFill>
                <a:hlinkClick r:id="rId2"/>
              </a:rPr>
              <a:t>http://www.kmis.ru 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299225"/>
            <a:ext cx="8229600" cy="1143000"/>
          </a:xfrm>
        </p:spPr>
        <p:txBody>
          <a:bodyPr/>
          <a:lstStyle/>
          <a:p>
            <a:r>
              <a:rPr lang="ru-RU" sz="4400" dirty="0">
                <a:effectLst/>
              </a:rPr>
              <a:t>Региональные электронные регистратуры в России: текущий уровень внедрения и основные тенденции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КМИС 3.3 л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188640"/>
            <a:ext cx="1000132" cy="98971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-468560" y="4812385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Схема </a:t>
            </a:r>
            <a:r>
              <a:rPr lang="en-US" dirty="0" smtClean="0"/>
              <a:t>SaaS</a:t>
            </a:r>
            <a:r>
              <a:rPr lang="ru-RU" dirty="0" smtClean="0"/>
              <a:t> показала себя с отрицательной стороны: регион полностью зависит от того, имеется ли у него затребованное разработчиком финансирование или нет. Если его нет – все достигнутые результаты утрачиваются, т.к. сервис отключается</a:t>
            </a:r>
          </a:p>
          <a:p>
            <a:r>
              <a:rPr lang="ru-RU" dirty="0" smtClean="0"/>
              <a:t>Сильное влияние оказывает тренд </a:t>
            </a:r>
            <a:r>
              <a:rPr lang="ru-RU" dirty="0" err="1" smtClean="0"/>
              <a:t>импортозамещения</a:t>
            </a:r>
            <a:endParaRPr lang="ru-RU" dirty="0" smtClean="0"/>
          </a:p>
          <a:p>
            <a:r>
              <a:rPr lang="ru-RU" dirty="0" smtClean="0"/>
              <a:t>Огромные усилия приходится тратить на интеграцию с ФЭР2, хотя самому региону ничего этот сервис не дает</a:t>
            </a:r>
          </a:p>
          <a:p>
            <a:r>
              <a:rPr lang="ru-RU" dirty="0" smtClean="0"/>
              <a:t>Нередки случае замены решений</a:t>
            </a:r>
          </a:p>
          <a:p>
            <a:r>
              <a:rPr lang="ru-RU" dirty="0" smtClean="0"/>
              <a:t>Интеграция с </a:t>
            </a:r>
            <a:r>
              <a:rPr lang="ru-RU" dirty="0" err="1" smtClean="0"/>
              <a:t>гос.услугами</a:t>
            </a:r>
            <a:r>
              <a:rPr lang="ru-RU" dirty="0"/>
              <a:t> </a:t>
            </a:r>
            <a:r>
              <a:rPr lang="ru-RU" dirty="0" smtClean="0"/>
              <a:t>(ЕСИА) – один из самых </a:t>
            </a:r>
            <a:r>
              <a:rPr lang="ru-RU" dirty="0" err="1" smtClean="0"/>
              <a:t>восстребованных</a:t>
            </a:r>
            <a:r>
              <a:rPr lang="ru-RU" dirty="0" smtClean="0"/>
              <a:t> государством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926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9996" y="1628800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098284"/>
            <a:ext cx="83696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</a:rPr>
              <a:t>Компания «Комплексные медицинские 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информационные системы» (К-МИС)</a:t>
            </a:r>
          </a:p>
          <a:p>
            <a:pPr algn="r"/>
            <a:endParaRPr lang="ru-RU" sz="2400" b="1" dirty="0" smtClean="0">
              <a:solidFill>
                <a:schemeClr val="bg1"/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Контактная информация: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Наш сайт </a:t>
            </a:r>
            <a:r>
              <a:rPr lang="en-US" b="1" dirty="0" smtClean="0">
                <a:solidFill>
                  <a:schemeClr val="bg1"/>
                </a:solidFill>
              </a:rPr>
              <a:t>http://www.kmis.ru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Электронная почта: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info@kmis.ru</a:t>
            </a:r>
            <a:endParaRPr lang="ru-RU" b="1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Телефон: (8142) 67-20-10</a:t>
            </a:r>
            <a:endParaRPr lang="en-US" dirty="0" smtClean="0">
              <a:solidFill>
                <a:schemeClr val="bg1"/>
              </a:solidFill>
            </a:endParaRPr>
          </a:p>
          <a:p>
            <a:pPr algn="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развития ЭР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029523"/>
              </p:ext>
            </p:extLst>
          </p:nvPr>
        </p:nvGraphicFramePr>
        <p:xfrm>
          <a:off x="214312" y="1121297"/>
          <a:ext cx="8606160" cy="402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03080"/>
                <a:gridCol w="4303080"/>
              </a:tblGrid>
              <a:tr h="1433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365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Максимальный (3 балла)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Максимальное наличие основных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возможностей (лидеры)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(2 балла)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основном запись к врачу или просмотр расписаний, без дополнительных сервисов и удобств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Начальный (1 балл)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запись к врачу, ограниченные возможности поиска врачей,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расписаний и т.д.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не работает (0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на момент проведения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исследования в регионе не работал, либо не удалось найти информацию о нем.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860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2010 – 2015 </a:t>
            </a:r>
            <a:r>
              <a:rPr lang="ru-RU" dirty="0" err="1" smtClean="0"/>
              <a:t>гг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744946"/>
              </p:ext>
            </p:extLst>
          </p:nvPr>
        </p:nvGraphicFramePr>
        <p:xfrm>
          <a:off x="214312" y="1700808"/>
          <a:ext cx="8715375" cy="38324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05125"/>
                <a:gridCol w="2905125"/>
                <a:gridCol w="29051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развития ЭР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2010 г.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 2015 г.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Максимальный (лидеры)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регионов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(17%)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региона (6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249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 и начальный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региона (27%)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региона (2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1972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сервиса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регионов (56%)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регионов (10%)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верх 2"/>
          <p:cNvSpPr/>
          <p:nvPr/>
        </p:nvSpPr>
        <p:spPr>
          <a:xfrm>
            <a:off x="8172400" y="2564904"/>
            <a:ext cx="648072" cy="79208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10800000">
            <a:off x="8172400" y="4581128"/>
            <a:ext cx="648072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885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076691"/>
            <a:ext cx="5077767" cy="1224135"/>
          </a:xfrm>
        </p:spPr>
        <p:txBody>
          <a:bodyPr/>
          <a:lstStyle/>
          <a:p>
            <a:pPr marL="0" indent="0">
              <a:buNone/>
            </a:pPr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69 (81%)</a:t>
            </a:r>
            <a:endParaRPr lang="ru-RU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4848" y="1484784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Регионов</a:t>
            </a:r>
            <a:r>
              <a:rPr lang="ru-RU" dirty="0" smtClean="0">
                <a:solidFill>
                  <a:schemeClr val="bg1"/>
                </a:solidFill>
              </a:rPr>
              <a:t> имеют работающие сервисы записи к врачу через Интернет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91808" y="2821934"/>
            <a:ext cx="5077767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5.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тыс. </a:t>
            </a:r>
            <a:endParaRPr lang="ru-RU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6530" y="2996772"/>
            <a:ext cx="34563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Медицинских организаций </a:t>
            </a:r>
            <a:r>
              <a:rPr lang="ru-RU" dirty="0" smtClean="0">
                <a:solidFill>
                  <a:schemeClr val="bg1"/>
                </a:solidFill>
              </a:rPr>
              <a:t>предоставляют сведения о расписаниях своих врачей в электронные регистратуры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250285" y="4581128"/>
            <a:ext cx="5077767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39763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460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7450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2088" indent="-209550" algn="l" rtl="0" fontAlgn="base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40</a:t>
            </a:r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(4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</a:t>
            </a:r>
            <a:r>
              <a:rPr lang="ru-RU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%)</a:t>
            </a:r>
            <a:endParaRPr lang="ru-RU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3334" y="5013176"/>
            <a:ext cx="3456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Регионов</a:t>
            </a:r>
            <a:r>
              <a:rPr lang="ru-RU" dirty="0" smtClean="0">
                <a:solidFill>
                  <a:schemeClr val="bg1"/>
                </a:solidFill>
              </a:rPr>
              <a:t> подключены и передают сведения в продуктовую среду ФЭР2 ЕГИСЗ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-468560" y="2963037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-468560" y="4771289"/>
            <a:ext cx="10369152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2154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округам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68836"/>
              </p:ext>
            </p:extLst>
          </p:nvPr>
        </p:nvGraphicFramePr>
        <p:xfrm>
          <a:off x="214312" y="1066239"/>
          <a:ext cx="8548336" cy="487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5730"/>
                <a:gridCol w="1512168"/>
                <a:gridCol w="1296144"/>
                <a:gridCol w="1368152"/>
                <a:gridCol w="12961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Федеральный округ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регионов имеющих ЭР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подключенных к ФЭР2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МО с ЭР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всех гос. МО 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Ср. уровень развития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Приволжский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Уральский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Южный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Сибирский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Центральный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Северо-Западный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Северо-Кавказский</a:t>
                      </a:r>
                      <a:endParaRPr lang="ru-RU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Дальневосточный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474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развития ЭР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8945260" cy="4896544"/>
          </a:xfrm>
        </p:spPr>
      </p:pic>
    </p:spTree>
    <p:extLst>
      <p:ext uri="{BB962C8B-B14F-4D97-AF65-F5344CB8AC3E}">
        <p14:creationId xmlns:p14="http://schemas.microsoft.com/office/powerpoint/2010/main" val="35979994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Лидеры 2010 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17531"/>
              </p:ext>
            </p:extLst>
          </p:nvPr>
        </p:nvGraphicFramePr>
        <p:xfrm>
          <a:off x="107504" y="1340768"/>
          <a:ext cx="8929686" cy="4785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9269"/>
                <a:gridCol w="1032901"/>
                <a:gridCol w="1549352"/>
                <a:gridCol w="33581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МО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-чик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Пермский край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https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://</a:t>
                      </a:r>
                      <a:r>
                        <a:rPr kumimoji="0"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US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vrachu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Самарская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ПарусМедиа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</a:t>
                      </a:r>
                      <a:r>
                        <a:rPr kumimoji="0"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regtalon.ru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Башкортостан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https://er.brsc.ru/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Кировская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МИАЦ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http://www.medkirov.ru/e-registr/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Астраханская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http://www.komzdrav.org/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Чувашская Республика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Минздрав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http://www.med.cap.ru/MedRegistry/ 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Омская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СофтТраст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http://www.omskzdrav.ru/ 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Свердловская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Медотрейд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https://samozapis.ru/ 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Белгородская область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СофтТраст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http://talon.belgorzdrav.ru/ 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086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Лидеры 2015 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56021"/>
              </p:ext>
            </p:extLst>
          </p:nvPr>
        </p:nvGraphicFramePr>
        <p:xfrm>
          <a:off x="107504" y="1340768"/>
          <a:ext cx="8929686" cy="5054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9269"/>
                <a:gridCol w="1032901"/>
                <a:gridCol w="1549352"/>
                <a:gridCol w="33581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МО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</a:t>
                      </a: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-чик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Москва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Ланит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http://emias.info/</a:t>
                      </a:r>
                      <a:endParaRPr lang="ru-RU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СофтТраст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http://er.zdravmo.ru/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Пермский край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https://k-vrachu.ru/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https://so.k-vrachu.ru/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Нетрика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https://gorzdrav.spb.ru/signup/free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ОИС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http://www.kuban-online.ru/registry/appointment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Башкоркостан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https://rb.k-vrachu.ru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Ростелеком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https://rmis52.cdmarf.ru/pp/#!/clinics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Челябинская</a:t>
                      </a:r>
                      <a:r>
                        <a:rPr lang="ru-RU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Infinity Solutions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http://talon.zdrav74.ru/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730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разработчиков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934607"/>
              </p:ext>
            </p:extLst>
          </p:nvPr>
        </p:nvGraphicFramePr>
        <p:xfrm>
          <a:off x="214309" y="1341438"/>
          <a:ext cx="8822185" cy="424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068"/>
                <a:gridCol w="2878503"/>
                <a:gridCol w="1440160"/>
                <a:gridCol w="936104"/>
                <a:gridCol w="1656184"/>
                <a:gridCol w="15121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Компания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регионов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Сред. % МО в регионе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пациентов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Ростелеком (Москва)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856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35,5</a:t>
                      </a:r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Сван (Пермь)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731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</a:t>
                      </a:r>
                      <a:r>
                        <a:rPr lang="en-US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СофТраст</a:t>
                      </a:r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(Белгород)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К-МИС (Петрозаводск)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БАРС </a:t>
                      </a:r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</a:t>
                      </a:r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(Казань)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Корус</a:t>
                      </a:r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-Консалтинг (Санкт-Петербург)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</a:t>
                      </a:r>
                      <a:r>
                        <a:rPr lang="ru-RU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ПМТ (Москва)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Витакор</a:t>
                      </a:r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(Казань)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23,6%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 млн.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r>
                        <a:rPr lang="ru-RU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(по 1 региону)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381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2506</TotalTime>
  <Words>664</Words>
  <Application>Microsoft Office PowerPoint</Application>
  <PresentationFormat>Экран (4:3)</PresentationFormat>
  <Paragraphs>236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Constantia</vt:lpstr>
      <vt:lpstr>Wingdings 2</vt:lpstr>
      <vt:lpstr>Поток</vt:lpstr>
      <vt:lpstr>Региональные электронные регистратуры в России: текущий уровень внедрения и основные тенденции</vt:lpstr>
      <vt:lpstr>Уровень развития ЭР</vt:lpstr>
      <vt:lpstr>Динамика 2010 – 2015 гг</vt:lpstr>
      <vt:lpstr>Некоторые показатели</vt:lpstr>
      <vt:lpstr>Статистика по округам</vt:lpstr>
      <vt:lpstr>Карта развития ЭР</vt:lpstr>
      <vt:lpstr>Лидеры 2010 г.</vt:lpstr>
      <vt:lpstr>Лидеры 2015 г.</vt:lpstr>
      <vt:lpstr>Рейтинг разработчиков</vt:lpstr>
      <vt:lpstr>Тренды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Гусев Александр</dc:creator>
  <cp:lastModifiedBy>Александр Гусев</cp:lastModifiedBy>
  <cp:revision>322</cp:revision>
  <dcterms:created xsi:type="dcterms:W3CDTF">2007-03-23T16:03:23Z</dcterms:created>
  <dcterms:modified xsi:type="dcterms:W3CDTF">2015-03-23T04:49:17Z</dcterms:modified>
</cp:coreProperties>
</file>