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0" r:id="rId2"/>
  </p:sldMasterIdLst>
  <p:notesMasterIdLst>
    <p:notesMasterId r:id="rId15"/>
  </p:notesMasterIdLst>
  <p:handoutMasterIdLst>
    <p:handoutMasterId r:id="rId16"/>
  </p:handoutMasterIdLst>
  <p:sldIdLst>
    <p:sldId id="373" r:id="rId3"/>
    <p:sldId id="478" r:id="rId4"/>
    <p:sldId id="383" r:id="rId5"/>
    <p:sldId id="488" r:id="rId6"/>
    <p:sldId id="599" r:id="rId7"/>
    <p:sldId id="649" r:id="rId8"/>
    <p:sldId id="502" r:id="rId9"/>
    <p:sldId id="622" r:id="rId10"/>
    <p:sldId id="503" r:id="rId11"/>
    <p:sldId id="504" r:id="rId12"/>
    <p:sldId id="623" r:id="rId13"/>
    <p:sldId id="505" r:id="rId14"/>
  </p:sldIdLst>
  <p:sldSz cx="9144000" cy="6858000" type="screen4x3"/>
  <p:notesSz cx="6858000" cy="9144000"/>
  <p:defaultTextStyle>
    <a:defPPr>
      <a:defRPr lang="en-US"/>
    </a:defPPr>
    <a:lvl1pPr algn="l" rtl="0" fontAlgn="base">
      <a:spcBef>
        <a:spcPct val="0"/>
      </a:spcBef>
      <a:spcAft>
        <a:spcPct val="0"/>
      </a:spcAft>
      <a:defRPr sz="1400" kern="1200">
        <a:solidFill>
          <a:srgbClr val="333333"/>
        </a:solidFill>
        <a:latin typeface="Arial" charset="0"/>
        <a:ea typeface="MS PGothic" pitchFamily="34" charset="-128"/>
        <a:cs typeface="Arial" charset="0"/>
      </a:defRPr>
    </a:lvl1pPr>
    <a:lvl2pPr marL="457200" algn="l" rtl="0" fontAlgn="base">
      <a:spcBef>
        <a:spcPct val="0"/>
      </a:spcBef>
      <a:spcAft>
        <a:spcPct val="0"/>
      </a:spcAft>
      <a:defRPr sz="1400" kern="1200">
        <a:solidFill>
          <a:srgbClr val="333333"/>
        </a:solidFill>
        <a:latin typeface="Arial" charset="0"/>
        <a:ea typeface="MS PGothic" pitchFamily="34" charset="-128"/>
        <a:cs typeface="Arial" charset="0"/>
      </a:defRPr>
    </a:lvl2pPr>
    <a:lvl3pPr marL="914400" algn="l" rtl="0" fontAlgn="base">
      <a:spcBef>
        <a:spcPct val="0"/>
      </a:spcBef>
      <a:spcAft>
        <a:spcPct val="0"/>
      </a:spcAft>
      <a:defRPr sz="1400" kern="1200">
        <a:solidFill>
          <a:srgbClr val="333333"/>
        </a:solidFill>
        <a:latin typeface="Arial" charset="0"/>
        <a:ea typeface="MS PGothic" pitchFamily="34" charset="-128"/>
        <a:cs typeface="Arial" charset="0"/>
      </a:defRPr>
    </a:lvl3pPr>
    <a:lvl4pPr marL="1371600" algn="l" rtl="0" fontAlgn="base">
      <a:spcBef>
        <a:spcPct val="0"/>
      </a:spcBef>
      <a:spcAft>
        <a:spcPct val="0"/>
      </a:spcAft>
      <a:defRPr sz="1400" kern="1200">
        <a:solidFill>
          <a:srgbClr val="333333"/>
        </a:solidFill>
        <a:latin typeface="Arial" charset="0"/>
        <a:ea typeface="MS PGothic" pitchFamily="34" charset="-128"/>
        <a:cs typeface="Arial" charset="0"/>
      </a:defRPr>
    </a:lvl4pPr>
    <a:lvl5pPr marL="1828800" algn="l" rtl="0" fontAlgn="base">
      <a:spcBef>
        <a:spcPct val="0"/>
      </a:spcBef>
      <a:spcAft>
        <a:spcPct val="0"/>
      </a:spcAft>
      <a:defRPr sz="1400" kern="1200">
        <a:solidFill>
          <a:srgbClr val="333333"/>
        </a:solidFill>
        <a:latin typeface="Arial" charset="0"/>
        <a:ea typeface="MS PGothic" pitchFamily="34" charset="-128"/>
        <a:cs typeface="Arial" charset="0"/>
      </a:defRPr>
    </a:lvl5pPr>
    <a:lvl6pPr marL="2286000" algn="l" defTabSz="914400" rtl="0" eaLnBrk="1" latinLnBrk="0" hangingPunct="1">
      <a:defRPr sz="1400" kern="1200">
        <a:solidFill>
          <a:srgbClr val="333333"/>
        </a:solidFill>
        <a:latin typeface="Arial" charset="0"/>
        <a:ea typeface="MS PGothic" pitchFamily="34" charset="-128"/>
        <a:cs typeface="Arial" charset="0"/>
      </a:defRPr>
    </a:lvl6pPr>
    <a:lvl7pPr marL="2743200" algn="l" defTabSz="914400" rtl="0" eaLnBrk="1" latinLnBrk="0" hangingPunct="1">
      <a:defRPr sz="1400" kern="1200">
        <a:solidFill>
          <a:srgbClr val="333333"/>
        </a:solidFill>
        <a:latin typeface="Arial" charset="0"/>
        <a:ea typeface="MS PGothic" pitchFamily="34" charset="-128"/>
        <a:cs typeface="Arial" charset="0"/>
      </a:defRPr>
    </a:lvl7pPr>
    <a:lvl8pPr marL="3200400" algn="l" defTabSz="914400" rtl="0" eaLnBrk="1" latinLnBrk="0" hangingPunct="1">
      <a:defRPr sz="1400" kern="1200">
        <a:solidFill>
          <a:srgbClr val="333333"/>
        </a:solidFill>
        <a:latin typeface="Arial" charset="0"/>
        <a:ea typeface="MS PGothic" pitchFamily="34" charset="-128"/>
        <a:cs typeface="Arial" charset="0"/>
      </a:defRPr>
    </a:lvl8pPr>
    <a:lvl9pPr marL="3657600" algn="l" defTabSz="914400" rtl="0" eaLnBrk="1" latinLnBrk="0" hangingPunct="1">
      <a:defRPr sz="1400" kern="1200">
        <a:solidFill>
          <a:srgbClr val="333333"/>
        </a:solidFill>
        <a:latin typeface="Arial" charset="0"/>
        <a:ea typeface="MS PGothic" pitchFamily="34"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0"/>
    <a:srgbClr val="AB1A86"/>
    <a:srgbClr val="FDB813"/>
    <a:srgbClr val="281DFB"/>
    <a:srgbClr val="00B0F0"/>
    <a:srgbClr val="B2B2B2"/>
    <a:srgbClr val="C0C0C0"/>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8885" autoAdjust="0"/>
  </p:normalViewPr>
  <p:slideViewPr>
    <p:cSldViewPr snapToGrid="0">
      <p:cViewPr varScale="1">
        <p:scale>
          <a:sx n="72" d="100"/>
          <a:sy n="72" d="100"/>
        </p:scale>
        <p:origin x="-14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88"/>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A4D16-BABE-4A8A-B8BC-E318E4E51BB4}" type="doc">
      <dgm:prSet loTypeId="urn:microsoft.com/office/officeart/2005/8/layout/vList4#1" loCatId="list" qsTypeId="urn:microsoft.com/office/officeart/2009/2/quickstyle/3d8" qsCatId="3D" csTypeId="urn:microsoft.com/office/officeart/2005/8/colors/accent1_2#3" csCatId="accent1" phldr="1"/>
      <dgm:spPr/>
      <dgm:t>
        <a:bodyPr/>
        <a:lstStyle/>
        <a:p>
          <a:endParaRPr lang="en-US"/>
        </a:p>
      </dgm:t>
    </dgm:pt>
    <dgm:pt modelId="{4649FDD6-2AD1-4D84-98AA-94C52C4F054E}">
      <dgm:prSet phldrT="[Text]" custT="1"/>
      <dgm:spPr>
        <a:xfrm>
          <a:off x="0" y="0"/>
          <a:ext cx="6459816" cy="1345794"/>
        </a:xfrm>
        <a:solidFill>
          <a:srgbClr val="7889FB">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pPr>
            <a:lnSpc>
              <a:spcPct val="100000"/>
            </a:lnSpc>
            <a:spcAft>
              <a:spcPts val="0"/>
            </a:spcAft>
          </a:pPr>
          <a:r>
            <a:rPr kumimoji="0" lang="en-US" sz="2800" b="1" i="0" u="none" strike="noStrike" cap="none" spc="0" normalizeH="0" baseline="0" noProof="0" dirty="0" smtClean="0">
              <a:ln/>
              <a:solidFill>
                <a:srgbClr val="000000"/>
              </a:solidFill>
              <a:effectLst/>
              <a:uLnTx/>
              <a:uFillTx/>
              <a:latin typeface="Calibri" pitchFamily="34" charset="0"/>
              <a:ea typeface="MS PGothic" pitchFamily="34" charset="-128"/>
              <a:cs typeface="Arial" pitchFamily="34" charset="0"/>
              <a:sym typeface="Arial" pitchFamily="34" charset="0"/>
            </a:rPr>
            <a:t>1 </a:t>
          </a:r>
          <a:r>
            <a:rPr kumimoji="0" lang="ru-RU" sz="2800" b="1" i="0" u="none" strike="noStrike" cap="none" spc="0" normalizeH="0" baseline="0" noProof="0" dirty="0" smtClean="0">
              <a:ln/>
              <a:solidFill>
                <a:srgbClr val="000000"/>
              </a:solidFill>
              <a:effectLst/>
              <a:uLnTx/>
              <a:uFillTx/>
              <a:latin typeface="Calibri" pitchFamily="34" charset="0"/>
              <a:ea typeface="MS PGothic" pitchFamily="34" charset="-128"/>
              <a:cs typeface="Arial" pitchFamily="34" charset="0"/>
              <a:sym typeface="Arial" pitchFamily="34" charset="0"/>
            </a:rPr>
            <a:t>из</a:t>
          </a:r>
          <a:r>
            <a:rPr kumimoji="0" lang="en-US" sz="2800" b="1" i="0" u="none" strike="noStrike" cap="none" spc="0" normalizeH="0" baseline="0" noProof="0" dirty="0" smtClean="0">
              <a:ln/>
              <a:solidFill>
                <a:srgbClr val="000000"/>
              </a:solidFill>
              <a:effectLst/>
              <a:uLnTx/>
              <a:uFillTx/>
              <a:latin typeface="Calibri" pitchFamily="34" charset="0"/>
              <a:ea typeface="MS PGothic" pitchFamily="34" charset="-128"/>
              <a:cs typeface="Arial" pitchFamily="34" charset="0"/>
              <a:sym typeface="Arial" pitchFamily="34" charset="0"/>
            </a:rPr>
            <a:t> 5</a:t>
          </a:r>
          <a:endParaRPr lang="en-US" sz="1800" noProof="0" dirty="0" smtClean="0">
            <a:solidFill>
              <a:srgbClr val="FFFFFF"/>
            </a:solidFill>
            <a:latin typeface="Calibri" pitchFamily="34" charset="0"/>
            <a:ea typeface="+mn-ea"/>
            <a:cs typeface="Calibri" pitchFamily="34" charset="0"/>
            <a:sym typeface="Arial" pitchFamily="34" charset="0"/>
          </a:endParaRPr>
        </a:p>
        <a:p>
          <a:pPr>
            <a:lnSpc>
              <a:spcPct val="100000"/>
            </a:lnSpc>
            <a:spcAft>
              <a:spcPts val="0"/>
            </a:spcAft>
          </a:pPr>
          <a:r>
            <a:rPr lang="en-US" sz="2000" dirty="0" err="1" smtClean="0">
              <a:solidFill>
                <a:srgbClr val="FFFFFF"/>
              </a:solidFill>
              <a:latin typeface="Calibri" pitchFamily="34" charset="0"/>
              <a:ea typeface="+mn-ea"/>
              <a:cs typeface="Calibri" pitchFamily="34" charset="0"/>
            </a:rPr>
            <a:t>Д</a:t>
          </a:r>
          <a:r>
            <a:rPr lang="ru-RU" sz="2000" dirty="0" err="1" smtClean="0">
              <a:solidFill>
                <a:srgbClr val="FFFFFF"/>
              </a:solidFill>
              <a:latin typeface="Calibri" pitchFamily="34" charset="0"/>
              <a:ea typeface="+mn-ea"/>
              <a:cs typeface="Calibri" pitchFamily="34" charset="0"/>
            </a:rPr>
            <a:t>иагнозов</a:t>
          </a:r>
          <a:r>
            <a:rPr lang="ru-RU" sz="2000" dirty="0" smtClean="0">
              <a:solidFill>
                <a:srgbClr val="FFFFFF"/>
              </a:solidFill>
              <a:latin typeface="Calibri" pitchFamily="34" charset="0"/>
              <a:ea typeface="+mn-ea"/>
              <a:cs typeface="Calibri" pitchFamily="34" charset="0"/>
            </a:rPr>
            <a:t> признаётся не правильными или не полными</a:t>
          </a:r>
          <a:endParaRPr lang="en-US" sz="2000" dirty="0">
            <a:solidFill>
              <a:srgbClr val="FFFFFF"/>
            </a:solidFill>
            <a:latin typeface="Arial"/>
            <a:ea typeface="+mn-ea"/>
            <a:cs typeface="+mn-cs"/>
          </a:endParaRPr>
        </a:p>
      </dgm:t>
    </dgm:pt>
    <dgm:pt modelId="{DB9F74AE-5B72-4F57-865D-70FE5BB00FFD}" type="parTrans" cxnId="{7A9DA588-0A0E-4EB3-9ADB-36CF62382813}">
      <dgm:prSet/>
      <dgm:spPr/>
      <dgm:t>
        <a:bodyPr/>
        <a:lstStyle/>
        <a:p>
          <a:endParaRPr lang="en-US"/>
        </a:p>
      </dgm:t>
    </dgm:pt>
    <dgm:pt modelId="{38B06EF1-CFBB-43D3-A93A-8AD3366BCCED}" type="sibTrans" cxnId="{7A9DA588-0A0E-4EB3-9ADB-36CF62382813}">
      <dgm:prSet/>
      <dgm:spPr/>
      <dgm:t>
        <a:bodyPr/>
        <a:lstStyle/>
        <a:p>
          <a:endParaRPr lang="en-US"/>
        </a:p>
      </dgm:t>
    </dgm:pt>
    <dgm:pt modelId="{086B01F7-D065-4DCB-8495-471C9487B4B0}">
      <dgm:prSet phldrT="[Text]" custT="1"/>
      <dgm:spPr>
        <a:xfrm>
          <a:off x="0" y="1480374"/>
          <a:ext cx="6459816" cy="1345794"/>
        </a:xfrm>
        <a:solidFill>
          <a:srgbClr val="7889FB">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pPr>
            <a:lnSpc>
              <a:spcPct val="100000"/>
            </a:lnSpc>
            <a:spcAft>
              <a:spcPts val="0"/>
            </a:spcAft>
          </a:pPr>
          <a:r>
            <a:rPr kumimoji="0" lang="en-US" sz="2800" b="1" i="0" u="none" strike="noStrike" cap="none" spc="0" normalizeH="0" baseline="0" noProof="0" dirty="0" smtClean="0">
              <a:ln>
                <a:noFill/>
              </a:ln>
              <a:solidFill>
                <a:srgbClr val="FFFFFF"/>
              </a:solidFill>
              <a:effectLst/>
              <a:uLnTx/>
              <a:uFillTx/>
              <a:latin typeface="Calibri" pitchFamily="34" charset="0"/>
              <a:ea typeface="MS PGothic" pitchFamily="34" charset="-128"/>
              <a:cs typeface="+mn-cs"/>
              <a:sym typeface="Arial" pitchFamily="34" charset="0"/>
            </a:rPr>
            <a:t>1.5 </a:t>
          </a:r>
          <a:r>
            <a:rPr kumimoji="0" lang="ru-RU" sz="2800" b="1" i="0" u="none" strike="noStrike" cap="none" spc="0" normalizeH="0" baseline="0" noProof="0" dirty="0" smtClean="0">
              <a:ln>
                <a:noFill/>
              </a:ln>
              <a:solidFill>
                <a:srgbClr val="FFFFFF"/>
              </a:solidFill>
              <a:effectLst/>
              <a:uLnTx/>
              <a:uFillTx/>
              <a:latin typeface="Calibri" pitchFamily="34" charset="0"/>
              <a:ea typeface="MS PGothic" pitchFamily="34" charset="-128"/>
              <a:cs typeface="+mn-cs"/>
              <a:sym typeface="Arial" pitchFamily="34" charset="0"/>
            </a:rPr>
            <a:t>миллиона ошибок в выписанных рецептов</a:t>
          </a:r>
          <a:r>
            <a:rPr kumimoji="0" lang="en-US" sz="2800" b="1" i="0" u="none" strike="noStrike" cap="none" spc="0" normalizeH="0" baseline="0" noProof="0" dirty="0" smtClean="0">
              <a:ln>
                <a:noFill/>
              </a:ln>
              <a:solidFill>
                <a:srgbClr val="FFFFFF"/>
              </a:solidFill>
              <a:effectLst/>
              <a:uLnTx/>
              <a:uFillTx/>
              <a:latin typeface="Calibri" pitchFamily="34" charset="0"/>
              <a:ea typeface="MS PGothic" pitchFamily="34" charset="-128"/>
              <a:cs typeface="+mn-cs"/>
              <a:sym typeface="Arial" pitchFamily="34" charset="0"/>
            </a:rPr>
            <a:t> </a:t>
          </a:r>
          <a:r>
            <a:rPr kumimoji="0" lang="ru-RU" sz="2800" b="1" i="0" u="none" strike="noStrike" cap="none" spc="0" normalizeH="0" baseline="0" noProof="0" dirty="0" smtClean="0">
              <a:ln>
                <a:noFill/>
              </a:ln>
              <a:solidFill>
                <a:srgbClr val="FFFFFF"/>
              </a:solidFill>
              <a:effectLst/>
              <a:uLnTx/>
              <a:uFillTx/>
              <a:latin typeface="Calibri" pitchFamily="34" charset="0"/>
              <a:ea typeface="MS PGothic" pitchFamily="34" charset="-128"/>
              <a:cs typeface="+mn-cs"/>
              <a:sym typeface="Arial" pitchFamily="34" charset="0"/>
            </a:rPr>
            <a:t>в год в США</a:t>
          </a:r>
        </a:p>
      </dgm:t>
    </dgm:pt>
    <dgm:pt modelId="{14A78A36-1C85-4432-82D4-445ABD70964B}" type="parTrans" cxnId="{D3693309-FBB4-4005-97D2-7BD2B2A4941B}">
      <dgm:prSet/>
      <dgm:spPr/>
      <dgm:t>
        <a:bodyPr/>
        <a:lstStyle/>
        <a:p>
          <a:endParaRPr lang="en-US"/>
        </a:p>
      </dgm:t>
    </dgm:pt>
    <dgm:pt modelId="{A47884E7-AF75-458F-9F6B-DFC6B8C87E0B}" type="sibTrans" cxnId="{D3693309-FBB4-4005-97D2-7BD2B2A4941B}">
      <dgm:prSet/>
      <dgm:spPr/>
      <dgm:t>
        <a:bodyPr/>
        <a:lstStyle/>
        <a:p>
          <a:endParaRPr lang="en-US"/>
        </a:p>
      </dgm:t>
    </dgm:pt>
    <dgm:pt modelId="{F89AC0BF-26F0-423C-AEE7-56F5C68C3061}">
      <dgm:prSet phldrT="[Text]" custT="1"/>
      <dgm:spPr>
        <a:xfrm>
          <a:off x="0" y="2898236"/>
          <a:ext cx="6459816" cy="1345794"/>
        </a:xfrm>
        <a:solidFill>
          <a:srgbClr val="7889FB">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pPr>
            <a:lnSpc>
              <a:spcPct val="100000"/>
            </a:lnSpc>
            <a:spcAft>
              <a:spcPts val="0"/>
            </a:spcAft>
          </a:pPr>
          <a:r>
            <a:rPr lang="en-US" sz="2800" b="1" dirty="0" smtClean="0">
              <a:solidFill>
                <a:srgbClr val="000000"/>
              </a:solidFill>
              <a:latin typeface="Calibri" pitchFamily="34" charset="0"/>
              <a:ea typeface="+mn-ea"/>
              <a:cs typeface="+mn-cs"/>
              <a:sym typeface="Arial" pitchFamily="34" charset="0"/>
            </a:rPr>
            <a:t>44,000 -98,000</a:t>
          </a:r>
          <a:endParaRPr kumimoji="0" lang="en-US" sz="2800" b="1" i="0" u="none" strike="noStrike" cap="none" spc="0" normalizeH="0" baseline="0" noProof="0" dirty="0" smtClean="0">
            <a:ln>
              <a:noFill/>
            </a:ln>
            <a:solidFill>
              <a:srgbClr val="000000"/>
            </a:solidFill>
            <a:effectLst/>
            <a:uLnTx/>
            <a:uFillTx/>
            <a:latin typeface="Calibri" pitchFamily="34" charset="0"/>
            <a:ea typeface="MS PGothic" pitchFamily="34" charset="-128"/>
            <a:cs typeface="+mn-cs"/>
            <a:sym typeface="Arial" pitchFamily="34" charset="0"/>
          </a:endParaRPr>
        </a:p>
        <a:p>
          <a:pPr>
            <a:lnSpc>
              <a:spcPct val="100000"/>
            </a:lnSpc>
            <a:spcAft>
              <a:spcPts val="0"/>
            </a:spcAft>
          </a:pPr>
          <a:r>
            <a:rPr lang="ru-RU" sz="1900" b="0" dirty="0" smtClean="0">
              <a:solidFill>
                <a:srgbClr val="FFFFFF"/>
              </a:solidFill>
              <a:latin typeface="Calibri" pitchFamily="34" charset="0"/>
              <a:ea typeface="+mn-ea"/>
              <a:cs typeface="Calibri" pitchFamily="34" charset="0"/>
            </a:rPr>
            <a:t>Американцев умирают от врачебных ошибок, которые можно было предотвратить</a:t>
          </a:r>
          <a:endParaRPr lang="en-US" sz="1900" dirty="0">
            <a:solidFill>
              <a:srgbClr val="FFFFFF"/>
            </a:solidFill>
            <a:latin typeface="Arial"/>
            <a:ea typeface="+mn-ea"/>
            <a:cs typeface="+mn-cs"/>
          </a:endParaRPr>
        </a:p>
      </dgm:t>
    </dgm:pt>
    <dgm:pt modelId="{532B6ADC-5482-4E9C-A1FC-295195A6B857}" type="parTrans" cxnId="{5473D3BD-6B6C-4A88-AAE8-216BA6C7835E}">
      <dgm:prSet/>
      <dgm:spPr/>
      <dgm:t>
        <a:bodyPr/>
        <a:lstStyle/>
        <a:p>
          <a:endParaRPr lang="en-US"/>
        </a:p>
      </dgm:t>
    </dgm:pt>
    <dgm:pt modelId="{4D969E64-6FE3-48AD-8610-680262B7360B}" type="sibTrans" cxnId="{5473D3BD-6B6C-4A88-AAE8-216BA6C7835E}">
      <dgm:prSet/>
      <dgm:spPr/>
      <dgm:t>
        <a:bodyPr/>
        <a:lstStyle/>
        <a:p>
          <a:endParaRPr lang="en-US"/>
        </a:p>
      </dgm:t>
    </dgm:pt>
    <dgm:pt modelId="{5317769A-18F9-4A34-89E3-3A00CD53F4F1}" type="pres">
      <dgm:prSet presAssocID="{DC4A4D16-BABE-4A8A-B8BC-E318E4E51BB4}" presName="linear" presStyleCnt="0">
        <dgm:presLayoutVars>
          <dgm:dir/>
          <dgm:resizeHandles val="exact"/>
        </dgm:presLayoutVars>
      </dgm:prSet>
      <dgm:spPr/>
      <dgm:t>
        <a:bodyPr/>
        <a:lstStyle/>
        <a:p>
          <a:endParaRPr lang="en-US"/>
        </a:p>
      </dgm:t>
    </dgm:pt>
    <dgm:pt modelId="{BDF96928-EA60-498F-BDB8-52CA477416F7}" type="pres">
      <dgm:prSet presAssocID="{4649FDD6-2AD1-4D84-98AA-94C52C4F054E}" presName="comp" presStyleCnt="0"/>
      <dgm:spPr/>
    </dgm:pt>
    <dgm:pt modelId="{41F7E76D-750D-47D3-94AA-47E258B59EF2}" type="pres">
      <dgm:prSet presAssocID="{4649FDD6-2AD1-4D84-98AA-94C52C4F054E}" presName="box" presStyleLbl="node1" presStyleIdx="0" presStyleCnt="3"/>
      <dgm:spPr>
        <a:prstGeom prst="roundRect">
          <a:avLst>
            <a:gd name="adj" fmla="val 10000"/>
          </a:avLst>
        </a:prstGeom>
      </dgm:spPr>
      <dgm:t>
        <a:bodyPr/>
        <a:lstStyle/>
        <a:p>
          <a:endParaRPr lang="en-US"/>
        </a:p>
      </dgm:t>
    </dgm:pt>
    <dgm:pt modelId="{A33141DF-0FF6-46C7-9598-528EB45C75B8}" type="pres">
      <dgm:prSet presAssocID="{4649FDD6-2AD1-4D84-98AA-94C52C4F054E}" presName="img" presStyleLbl="fgImgPlace1" presStyleIdx="0" presStyleCnt="3"/>
      <dgm:spPr>
        <a:xfrm>
          <a:off x="134579" y="134579"/>
          <a:ext cx="1291963" cy="1076636"/>
        </a:xfrm>
        <a:prstGeom prst="roundRect">
          <a:avLst>
            <a:gd name="adj" fmla="val 10000"/>
          </a:avLst>
        </a:prstGeom>
        <a:blipFill>
          <a:blip xmlns:r="http://schemas.openxmlformats.org/officeDocument/2006/relationships" r:embed="rId1">
            <a:extLst/>
          </a:blip>
          <a:srcRect/>
          <a:stretch>
            <a:fillRect l="-6000" r="-6000"/>
          </a:stretch>
        </a:blipFill>
        <a:ln>
          <a:noFill/>
        </a:ln>
        <a:effectLst/>
        <a:sp3d z="152400" extrusionH="63500" prstMaterial="matte">
          <a:bevelT w="50800" h="19050" prst="relaxedInset"/>
          <a:contourClr>
            <a:srgbClr val="FFFFFF"/>
          </a:contourClr>
        </a:sp3d>
      </dgm:spPr>
      <dgm:t>
        <a:bodyPr/>
        <a:lstStyle/>
        <a:p>
          <a:endParaRPr lang="en-US"/>
        </a:p>
      </dgm:t>
    </dgm:pt>
    <dgm:pt modelId="{F884EDAF-FC29-4D1F-B8AB-50A97FEE3D7E}" type="pres">
      <dgm:prSet presAssocID="{4649FDD6-2AD1-4D84-98AA-94C52C4F054E}" presName="text" presStyleLbl="node1" presStyleIdx="0" presStyleCnt="3">
        <dgm:presLayoutVars>
          <dgm:bulletEnabled val="1"/>
        </dgm:presLayoutVars>
      </dgm:prSet>
      <dgm:spPr/>
      <dgm:t>
        <a:bodyPr/>
        <a:lstStyle/>
        <a:p>
          <a:endParaRPr lang="en-US"/>
        </a:p>
      </dgm:t>
    </dgm:pt>
    <dgm:pt modelId="{FFD022B1-08FC-418E-967C-0BD9B56E6713}" type="pres">
      <dgm:prSet presAssocID="{38B06EF1-CFBB-43D3-A93A-8AD3366BCCED}" presName="spacer" presStyleCnt="0"/>
      <dgm:spPr/>
    </dgm:pt>
    <dgm:pt modelId="{F4990630-4F1D-45CF-BC0A-6608D998C83A}" type="pres">
      <dgm:prSet presAssocID="{086B01F7-D065-4DCB-8495-471C9487B4B0}" presName="comp" presStyleCnt="0"/>
      <dgm:spPr/>
    </dgm:pt>
    <dgm:pt modelId="{DAC203E3-5FBA-4EB2-9256-8FE75D369461}" type="pres">
      <dgm:prSet presAssocID="{086B01F7-D065-4DCB-8495-471C9487B4B0}" presName="box" presStyleLbl="node1" presStyleIdx="1" presStyleCnt="3"/>
      <dgm:spPr>
        <a:prstGeom prst="roundRect">
          <a:avLst>
            <a:gd name="adj" fmla="val 10000"/>
          </a:avLst>
        </a:prstGeom>
      </dgm:spPr>
      <dgm:t>
        <a:bodyPr/>
        <a:lstStyle/>
        <a:p>
          <a:endParaRPr lang="en-US"/>
        </a:p>
      </dgm:t>
    </dgm:pt>
    <dgm:pt modelId="{C2C05722-3D8D-40C1-A4A0-F35E23F71E29}" type="pres">
      <dgm:prSet presAssocID="{086B01F7-D065-4DCB-8495-471C9487B4B0}" presName="img" presStyleLbl="fgImgPlace1" presStyleIdx="1" presStyleCnt="3" custLinFactNeighborY="-1371"/>
      <dgm:spPr>
        <a:xfrm>
          <a:off x="134579" y="1614953"/>
          <a:ext cx="1291963" cy="1076636"/>
        </a:xfrm>
        <a:prstGeom prst="roundRect">
          <a:avLst>
            <a:gd name="adj" fmla="val 10000"/>
          </a:avLst>
        </a:prstGeom>
        <a:blipFill>
          <a:blip xmlns:r="http://schemas.openxmlformats.org/officeDocument/2006/relationships" r:embed="rId2" cstate="print">
            <a:extLst/>
          </a:blip>
          <a:srcRect/>
          <a:stretch>
            <a:fillRect t="-5000" b="-5000"/>
          </a:stretch>
        </a:blipFill>
        <a:ln>
          <a:noFill/>
        </a:ln>
        <a:effectLst/>
        <a:sp3d z="152400" extrusionH="63500" prstMaterial="matte">
          <a:bevelT w="50800" h="19050" prst="relaxedInset"/>
          <a:contourClr>
            <a:srgbClr val="FFFFFF"/>
          </a:contourClr>
        </a:sp3d>
      </dgm:spPr>
      <dgm:t>
        <a:bodyPr/>
        <a:lstStyle/>
        <a:p>
          <a:endParaRPr lang="en-US"/>
        </a:p>
      </dgm:t>
    </dgm:pt>
    <dgm:pt modelId="{6385352E-CA9F-456D-AEB2-27905EAB6D66}" type="pres">
      <dgm:prSet presAssocID="{086B01F7-D065-4DCB-8495-471C9487B4B0}" presName="text" presStyleLbl="node1" presStyleIdx="1" presStyleCnt="3">
        <dgm:presLayoutVars>
          <dgm:bulletEnabled val="1"/>
        </dgm:presLayoutVars>
      </dgm:prSet>
      <dgm:spPr/>
      <dgm:t>
        <a:bodyPr/>
        <a:lstStyle/>
        <a:p>
          <a:endParaRPr lang="en-US"/>
        </a:p>
      </dgm:t>
    </dgm:pt>
    <dgm:pt modelId="{5E246D69-6368-4132-B87A-93BF21401462}" type="pres">
      <dgm:prSet presAssocID="{A47884E7-AF75-458F-9F6B-DFC6B8C87E0B}" presName="spacer" presStyleCnt="0"/>
      <dgm:spPr/>
    </dgm:pt>
    <dgm:pt modelId="{A197AD97-A870-42A8-9AF1-5481812F1C4B}" type="pres">
      <dgm:prSet presAssocID="{F89AC0BF-26F0-423C-AEE7-56F5C68C3061}" presName="comp" presStyleCnt="0"/>
      <dgm:spPr/>
    </dgm:pt>
    <dgm:pt modelId="{16575A64-0E0C-4C2A-A72B-B79ADBF7B482}" type="pres">
      <dgm:prSet presAssocID="{F89AC0BF-26F0-423C-AEE7-56F5C68C3061}" presName="box" presStyleLbl="node1" presStyleIdx="2" presStyleCnt="3" custLinFactNeighborX="-968" custLinFactNeighborY="-4645"/>
      <dgm:spPr>
        <a:prstGeom prst="roundRect">
          <a:avLst>
            <a:gd name="adj" fmla="val 10000"/>
          </a:avLst>
        </a:prstGeom>
      </dgm:spPr>
      <dgm:t>
        <a:bodyPr/>
        <a:lstStyle/>
        <a:p>
          <a:endParaRPr lang="en-US"/>
        </a:p>
      </dgm:t>
    </dgm:pt>
    <dgm:pt modelId="{AA37F1F1-861A-4D16-8553-D9A03354B615}" type="pres">
      <dgm:prSet presAssocID="{F89AC0BF-26F0-423C-AEE7-56F5C68C3061}" presName="img" presStyleLbl="fgImgPlace1" presStyleIdx="2" presStyleCnt="3"/>
      <dgm:spPr>
        <a:xfrm>
          <a:off x="134579" y="3095328"/>
          <a:ext cx="1291963" cy="1076636"/>
        </a:xfrm>
        <a:prstGeom prst="roundRect">
          <a:avLst>
            <a:gd name="adj" fmla="val 10000"/>
          </a:avLst>
        </a:prstGeom>
        <a:blipFill>
          <a:blip xmlns:r="http://schemas.openxmlformats.org/officeDocument/2006/relationships" r:embed="rId3" cstate="print">
            <a:extLst/>
          </a:blip>
          <a:srcRect/>
          <a:stretch>
            <a:fillRect t="-1000" b="-1000"/>
          </a:stretch>
        </a:blipFill>
        <a:ln>
          <a:noFill/>
        </a:ln>
        <a:effectLst/>
        <a:sp3d z="152400" extrusionH="63500" prstMaterial="matte">
          <a:bevelT w="50800" h="19050" prst="relaxedInset"/>
          <a:contourClr>
            <a:srgbClr val="FFFFFF"/>
          </a:contourClr>
        </a:sp3d>
      </dgm:spPr>
      <dgm:t>
        <a:bodyPr/>
        <a:lstStyle/>
        <a:p>
          <a:endParaRPr lang="en-US"/>
        </a:p>
      </dgm:t>
    </dgm:pt>
    <dgm:pt modelId="{47935739-7960-4388-A607-9023E6518A14}" type="pres">
      <dgm:prSet presAssocID="{F89AC0BF-26F0-423C-AEE7-56F5C68C3061}" presName="text" presStyleLbl="node1" presStyleIdx="2" presStyleCnt="3">
        <dgm:presLayoutVars>
          <dgm:bulletEnabled val="1"/>
        </dgm:presLayoutVars>
      </dgm:prSet>
      <dgm:spPr/>
      <dgm:t>
        <a:bodyPr/>
        <a:lstStyle/>
        <a:p>
          <a:endParaRPr lang="en-US"/>
        </a:p>
      </dgm:t>
    </dgm:pt>
  </dgm:ptLst>
  <dgm:cxnLst>
    <dgm:cxn modelId="{7A9DA588-0A0E-4EB3-9ADB-36CF62382813}" srcId="{DC4A4D16-BABE-4A8A-B8BC-E318E4E51BB4}" destId="{4649FDD6-2AD1-4D84-98AA-94C52C4F054E}" srcOrd="0" destOrd="0" parTransId="{DB9F74AE-5B72-4F57-865D-70FE5BB00FFD}" sibTransId="{38B06EF1-CFBB-43D3-A93A-8AD3366BCCED}"/>
    <dgm:cxn modelId="{5F41FF5D-E0A6-6E42-9AF7-95A0F721D96F}" type="presOf" srcId="{086B01F7-D065-4DCB-8495-471C9487B4B0}" destId="{DAC203E3-5FBA-4EB2-9256-8FE75D369461}" srcOrd="0" destOrd="0" presId="urn:microsoft.com/office/officeart/2005/8/layout/vList4#1"/>
    <dgm:cxn modelId="{5473D3BD-6B6C-4A88-AAE8-216BA6C7835E}" srcId="{DC4A4D16-BABE-4A8A-B8BC-E318E4E51BB4}" destId="{F89AC0BF-26F0-423C-AEE7-56F5C68C3061}" srcOrd="2" destOrd="0" parTransId="{532B6ADC-5482-4E9C-A1FC-295195A6B857}" sibTransId="{4D969E64-6FE3-48AD-8610-680262B7360B}"/>
    <dgm:cxn modelId="{315CA02E-5044-8643-8FDC-02E7EC9DB417}" type="presOf" srcId="{DC4A4D16-BABE-4A8A-B8BC-E318E4E51BB4}" destId="{5317769A-18F9-4A34-89E3-3A00CD53F4F1}" srcOrd="0" destOrd="0" presId="urn:microsoft.com/office/officeart/2005/8/layout/vList4#1"/>
    <dgm:cxn modelId="{948B886D-77D8-2443-8C67-BA2465628DFD}" type="presOf" srcId="{4649FDD6-2AD1-4D84-98AA-94C52C4F054E}" destId="{F884EDAF-FC29-4D1F-B8AB-50A97FEE3D7E}" srcOrd="1" destOrd="0" presId="urn:microsoft.com/office/officeart/2005/8/layout/vList4#1"/>
    <dgm:cxn modelId="{2CA1D8B6-3518-9449-AA51-C89C28833889}" type="presOf" srcId="{F89AC0BF-26F0-423C-AEE7-56F5C68C3061}" destId="{47935739-7960-4388-A607-9023E6518A14}" srcOrd="1" destOrd="0" presId="urn:microsoft.com/office/officeart/2005/8/layout/vList4#1"/>
    <dgm:cxn modelId="{F5546CBD-48A4-F541-A9C0-AC87D4446578}" type="presOf" srcId="{086B01F7-D065-4DCB-8495-471C9487B4B0}" destId="{6385352E-CA9F-456D-AEB2-27905EAB6D66}" srcOrd="1" destOrd="0" presId="urn:microsoft.com/office/officeart/2005/8/layout/vList4#1"/>
    <dgm:cxn modelId="{D3693309-FBB4-4005-97D2-7BD2B2A4941B}" srcId="{DC4A4D16-BABE-4A8A-B8BC-E318E4E51BB4}" destId="{086B01F7-D065-4DCB-8495-471C9487B4B0}" srcOrd="1" destOrd="0" parTransId="{14A78A36-1C85-4432-82D4-445ABD70964B}" sibTransId="{A47884E7-AF75-458F-9F6B-DFC6B8C87E0B}"/>
    <dgm:cxn modelId="{93F7B296-549C-754C-A619-5AFF3161CBC0}" type="presOf" srcId="{4649FDD6-2AD1-4D84-98AA-94C52C4F054E}" destId="{41F7E76D-750D-47D3-94AA-47E258B59EF2}" srcOrd="0" destOrd="0" presId="urn:microsoft.com/office/officeart/2005/8/layout/vList4#1"/>
    <dgm:cxn modelId="{8E09DB1B-1428-3149-8090-527A01CB9BF3}" type="presOf" srcId="{F89AC0BF-26F0-423C-AEE7-56F5C68C3061}" destId="{16575A64-0E0C-4C2A-A72B-B79ADBF7B482}" srcOrd="0" destOrd="0" presId="urn:microsoft.com/office/officeart/2005/8/layout/vList4#1"/>
    <dgm:cxn modelId="{1D229A73-2DC5-DB4F-922F-4F169D39B994}" type="presParOf" srcId="{5317769A-18F9-4A34-89E3-3A00CD53F4F1}" destId="{BDF96928-EA60-498F-BDB8-52CA477416F7}" srcOrd="0" destOrd="0" presId="urn:microsoft.com/office/officeart/2005/8/layout/vList4#1"/>
    <dgm:cxn modelId="{929DC094-9E6E-A04F-852C-300163A87CE1}" type="presParOf" srcId="{BDF96928-EA60-498F-BDB8-52CA477416F7}" destId="{41F7E76D-750D-47D3-94AA-47E258B59EF2}" srcOrd="0" destOrd="0" presId="urn:microsoft.com/office/officeart/2005/8/layout/vList4#1"/>
    <dgm:cxn modelId="{864919B5-2D99-2247-AC86-8A19773D93F3}" type="presParOf" srcId="{BDF96928-EA60-498F-BDB8-52CA477416F7}" destId="{A33141DF-0FF6-46C7-9598-528EB45C75B8}" srcOrd="1" destOrd="0" presId="urn:microsoft.com/office/officeart/2005/8/layout/vList4#1"/>
    <dgm:cxn modelId="{67018CA8-F14A-314B-9BA9-6611B533B407}" type="presParOf" srcId="{BDF96928-EA60-498F-BDB8-52CA477416F7}" destId="{F884EDAF-FC29-4D1F-B8AB-50A97FEE3D7E}" srcOrd="2" destOrd="0" presId="urn:microsoft.com/office/officeart/2005/8/layout/vList4#1"/>
    <dgm:cxn modelId="{14634B9F-5C0B-CF4D-87FB-2E03ACE243F3}" type="presParOf" srcId="{5317769A-18F9-4A34-89E3-3A00CD53F4F1}" destId="{FFD022B1-08FC-418E-967C-0BD9B56E6713}" srcOrd="1" destOrd="0" presId="urn:microsoft.com/office/officeart/2005/8/layout/vList4#1"/>
    <dgm:cxn modelId="{33E64C72-F116-4340-8EEF-3E4A5A6425FA}" type="presParOf" srcId="{5317769A-18F9-4A34-89E3-3A00CD53F4F1}" destId="{F4990630-4F1D-45CF-BC0A-6608D998C83A}" srcOrd="2" destOrd="0" presId="urn:microsoft.com/office/officeart/2005/8/layout/vList4#1"/>
    <dgm:cxn modelId="{CD21CDE6-6C42-4945-B1FE-616B5B185C5A}" type="presParOf" srcId="{F4990630-4F1D-45CF-BC0A-6608D998C83A}" destId="{DAC203E3-5FBA-4EB2-9256-8FE75D369461}" srcOrd="0" destOrd="0" presId="urn:microsoft.com/office/officeart/2005/8/layout/vList4#1"/>
    <dgm:cxn modelId="{C44CDEC2-50DD-5F41-9136-91E8D3CBDBA1}" type="presParOf" srcId="{F4990630-4F1D-45CF-BC0A-6608D998C83A}" destId="{C2C05722-3D8D-40C1-A4A0-F35E23F71E29}" srcOrd="1" destOrd="0" presId="urn:microsoft.com/office/officeart/2005/8/layout/vList4#1"/>
    <dgm:cxn modelId="{5A811EE7-D0FA-F049-A8DD-9275EFF55828}" type="presParOf" srcId="{F4990630-4F1D-45CF-BC0A-6608D998C83A}" destId="{6385352E-CA9F-456D-AEB2-27905EAB6D66}" srcOrd="2" destOrd="0" presId="urn:microsoft.com/office/officeart/2005/8/layout/vList4#1"/>
    <dgm:cxn modelId="{1D5A891A-97C0-5948-AAB7-BE9812BE208B}" type="presParOf" srcId="{5317769A-18F9-4A34-89E3-3A00CD53F4F1}" destId="{5E246D69-6368-4132-B87A-93BF21401462}" srcOrd="3" destOrd="0" presId="urn:microsoft.com/office/officeart/2005/8/layout/vList4#1"/>
    <dgm:cxn modelId="{875369A3-7874-6345-9458-1A72B92C6811}" type="presParOf" srcId="{5317769A-18F9-4A34-89E3-3A00CD53F4F1}" destId="{A197AD97-A870-42A8-9AF1-5481812F1C4B}" srcOrd="4" destOrd="0" presId="urn:microsoft.com/office/officeart/2005/8/layout/vList4#1"/>
    <dgm:cxn modelId="{4255CA6D-A5AB-F246-9E3B-2782A95087EE}" type="presParOf" srcId="{A197AD97-A870-42A8-9AF1-5481812F1C4B}" destId="{16575A64-0E0C-4C2A-A72B-B79ADBF7B482}" srcOrd="0" destOrd="0" presId="urn:microsoft.com/office/officeart/2005/8/layout/vList4#1"/>
    <dgm:cxn modelId="{43965E82-59AF-6345-815F-C1928DF59484}" type="presParOf" srcId="{A197AD97-A870-42A8-9AF1-5481812F1C4B}" destId="{AA37F1F1-861A-4D16-8553-D9A03354B615}" srcOrd="1" destOrd="0" presId="urn:microsoft.com/office/officeart/2005/8/layout/vList4#1"/>
    <dgm:cxn modelId="{CA1F5F6E-8CE4-4E42-A8E1-0E41340C49D3}" type="presParOf" srcId="{A197AD97-A870-42A8-9AF1-5481812F1C4B}" destId="{47935739-7960-4388-A607-9023E6518A14}"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F7E76D-750D-47D3-94AA-47E258B59EF2}">
      <dsp:nvSpPr>
        <dsp:cNvPr id="0" name=""/>
        <dsp:cNvSpPr/>
      </dsp:nvSpPr>
      <dsp:spPr>
        <a:xfrm>
          <a:off x="0" y="0"/>
          <a:ext cx="6459816" cy="1345794"/>
        </a:xfrm>
        <a:prstGeom prst="roundRect">
          <a:avLst>
            <a:gd name="adj" fmla="val 10000"/>
          </a:avLst>
        </a:prstGeom>
        <a:solidFill>
          <a:srgbClr val="7889FB">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100000"/>
            </a:lnSpc>
            <a:spcBef>
              <a:spcPct val="0"/>
            </a:spcBef>
            <a:spcAft>
              <a:spcPts val="0"/>
            </a:spcAft>
          </a:pPr>
          <a:r>
            <a:rPr kumimoji="0" lang="en-US" sz="2800" b="1" i="0" u="none" strike="noStrike" kern="1200" cap="none" spc="0" normalizeH="0" baseline="0" noProof="0" dirty="0" smtClean="0">
              <a:ln/>
              <a:solidFill>
                <a:srgbClr val="000000"/>
              </a:solidFill>
              <a:effectLst/>
              <a:uLnTx/>
              <a:uFillTx/>
              <a:latin typeface="Calibri" pitchFamily="34" charset="0"/>
              <a:ea typeface="MS PGothic" pitchFamily="34" charset="-128"/>
              <a:cs typeface="Arial" pitchFamily="34" charset="0"/>
              <a:sym typeface="Arial" pitchFamily="34" charset="0"/>
            </a:rPr>
            <a:t>1 </a:t>
          </a:r>
          <a:r>
            <a:rPr kumimoji="0" lang="ru-RU" sz="2800" b="1" i="0" u="none" strike="noStrike" kern="1200" cap="none" spc="0" normalizeH="0" baseline="0" noProof="0" dirty="0" smtClean="0">
              <a:ln/>
              <a:solidFill>
                <a:srgbClr val="000000"/>
              </a:solidFill>
              <a:effectLst/>
              <a:uLnTx/>
              <a:uFillTx/>
              <a:latin typeface="Calibri" pitchFamily="34" charset="0"/>
              <a:ea typeface="MS PGothic" pitchFamily="34" charset="-128"/>
              <a:cs typeface="Arial" pitchFamily="34" charset="0"/>
              <a:sym typeface="Arial" pitchFamily="34" charset="0"/>
            </a:rPr>
            <a:t>из</a:t>
          </a:r>
          <a:r>
            <a:rPr kumimoji="0" lang="en-US" sz="2800" b="1" i="0" u="none" strike="noStrike" kern="1200" cap="none" spc="0" normalizeH="0" baseline="0" noProof="0" dirty="0" smtClean="0">
              <a:ln/>
              <a:solidFill>
                <a:srgbClr val="000000"/>
              </a:solidFill>
              <a:effectLst/>
              <a:uLnTx/>
              <a:uFillTx/>
              <a:latin typeface="Calibri" pitchFamily="34" charset="0"/>
              <a:ea typeface="MS PGothic" pitchFamily="34" charset="-128"/>
              <a:cs typeface="Arial" pitchFamily="34" charset="0"/>
              <a:sym typeface="Arial" pitchFamily="34" charset="0"/>
            </a:rPr>
            <a:t> 5</a:t>
          </a:r>
          <a:endParaRPr lang="en-US" sz="1800" kern="1200" noProof="0" dirty="0" smtClean="0">
            <a:solidFill>
              <a:srgbClr val="FFFFFF"/>
            </a:solidFill>
            <a:latin typeface="Calibri" pitchFamily="34" charset="0"/>
            <a:ea typeface="+mn-ea"/>
            <a:cs typeface="Calibri" pitchFamily="34" charset="0"/>
            <a:sym typeface="Arial" pitchFamily="34" charset="0"/>
          </a:endParaRPr>
        </a:p>
        <a:p>
          <a:pPr lvl="0" algn="l" defTabSz="1244600">
            <a:lnSpc>
              <a:spcPct val="100000"/>
            </a:lnSpc>
            <a:spcBef>
              <a:spcPct val="0"/>
            </a:spcBef>
            <a:spcAft>
              <a:spcPts val="0"/>
            </a:spcAft>
          </a:pPr>
          <a:r>
            <a:rPr lang="en-US" sz="2000" kern="1200" dirty="0" err="1" smtClean="0">
              <a:solidFill>
                <a:srgbClr val="FFFFFF"/>
              </a:solidFill>
              <a:latin typeface="Calibri" pitchFamily="34" charset="0"/>
              <a:ea typeface="+mn-ea"/>
              <a:cs typeface="Calibri" pitchFamily="34" charset="0"/>
            </a:rPr>
            <a:t>Д</a:t>
          </a:r>
          <a:r>
            <a:rPr lang="ru-RU" sz="2000" kern="1200" dirty="0" err="1" smtClean="0">
              <a:solidFill>
                <a:srgbClr val="FFFFFF"/>
              </a:solidFill>
              <a:latin typeface="Calibri" pitchFamily="34" charset="0"/>
              <a:ea typeface="+mn-ea"/>
              <a:cs typeface="Calibri" pitchFamily="34" charset="0"/>
            </a:rPr>
            <a:t>иагнозов</a:t>
          </a:r>
          <a:r>
            <a:rPr lang="ru-RU" sz="2000" kern="1200" dirty="0" smtClean="0">
              <a:solidFill>
                <a:srgbClr val="FFFFFF"/>
              </a:solidFill>
              <a:latin typeface="Calibri" pitchFamily="34" charset="0"/>
              <a:ea typeface="+mn-ea"/>
              <a:cs typeface="Calibri" pitchFamily="34" charset="0"/>
            </a:rPr>
            <a:t> признаётся не правильными или не полными</a:t>
          </a:r>
          <a:endParaRPr lang="en-US" sz="2000" kern="1200" dirty="0">
            <a:solidFill>
              <a:srgbClr val="FFFFFF"/>
            </a:solidFill>
            <a:latin typeface="Arial"/>
            <a:ea typeface="+mn-ea"/>
            <a:cs typeface="+mn-cs"/>
          </a:endParaRPr>
        </a:p>
      </dsp:txBody>
      <dsp:txXfrm>
        <a:off x="1426542" y="0"/>
        <a:ext cx="5033273" cy="1345794"/>
      </dsp:txXfrm>
    </dsp:sp>
    <dsp:sp modelId="{A33141DF-0FF6-46C7-9598-528EB45C75B8}">
      <dsp:nvSpPr>
        <dsp:cNvPr id="0" name=""/>
        <dsp:cNvSpPr/>
      </dsp:nvSpPr>
      <dsp:spPr>
        <a:xfrm>
          <a:off x="134579" y="134579"/>
          <a:ext cx="1291963" cy="1076636"/>
        </a:xfrm>
        <a:prstGeom prst="roundRect">
          <a:avLst>
            <a:gd name="adj" fmla="val 10000"/>
          </a:avLst>
        </a:prstGeom>
        <a:blipFill>
          <a:blip xmlns:r="http://schemas.openxmlformats.org/officeDocument/2006/relationships" r:embed="rId1">
            <a:extLst/>
          </a:blip>
          <a:srcRect/>
          <a:stretch>
            <a:fillRect l="-6000" r="-6000"/>
          </a:stretch>
        </a:blipFill>
        <a:ln>
          <a:noFill/>
        </a:ln>
        <a:effectLst/>
        <a:sp3d z="152400" extrusionH="63500" prstMaterial="matte">
          <a:bevelT w="50800" h="19050" prst="relaxedInset"/>
          <a:contourClr>
            <a:srgbClr val="FFFFFF"/>
          </a:contourClr>
        </a:sp3d>
      </dsp:spPr>
      <dsp:style>
        <a:lnRef idx="0">
          <a:scrgbClr r="0" g="0" b="0"/>
        </a:lnRef>
        <a:fillRef idx="1">
          <a:scrgbClr r="0" g="0" b="0"/>
        </a:fillRef>
        <a:effectRef idx="0">
          <a:scrgbClr r="0" g="0" b="0"/>
        </a:effectRef>
        <a:fontRef idx="minor"/>
      </dsp:style>
    </dsp:sp>
    <dsp:sp modelId="{DAC203E3-5FBA-4EB2-9256-8FE75D369461}">
      <dsp:nvSpPr>
        <dsp:cNvPr id="0" name=""/>
        <dsp:cNvSpPr/>
      </dsp:nvSpPr>
      <dsp:spPr>
        <a:xfrm>
          <a:off x="0" y="1480374"/>
          <a:ext cx="6459816" cy="1345794"/>
        </a:xfrm>
        <a:prstGeom prst="roundRect">
          <a:avLst>
            <a:gd name="adj" fmla="val 10000"/>
          </a:avLst>
        </a:prstGeom>
        <a:solidFill>
          <a:srgbClr val="7889FB">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100000"/>
            </a:lnSpc>
            <a:spcBef>
              <a:spcPct val="0"/>
            </a:spcBef>
            <a:spcAft>
              <a:spcPts val="0"/>
            </a:spcAft>
          </a:pPr>
          <a:r>
            <a:rPr kumimoji="0" lang="en-US" sz="2800" b="1" i="0" u="none" strike="noStrike" kern="1200" cap="none" spc="0" normalizeH="0" baseline="0" noProof="0" dirty="0" smtClean="0">
              <a:ln>
                <a:noFill/>
              </a:ln>
              <a:solidFill>
                <a:srgbClr val="FFFFFF"/>
              </a:solidFill>
              <a:effectLst/>
              <a:uLnTx/>
              <a:uFillTx/>
              <a:latin typeface="Calibri" pitchFamily="34" charset="0"/>
              <a:ea typeface="MS PGothic" pitchFamily="34" charset="-128"/>
              <a:cs typeface="+mn-cs"/>
              <a:sym typeface="Arial" pitchFamily="34" charset="0"/>
            </a:rPr>
            <a:t>1.5 </a:t>
          </a:r>
          <a:r>
            <a:rPr kumimoji="0" lang="ru-RU" sz="2800" b="1" i="0" u="none" strike="noStrike" kern="1200" cap="none" spc="0" normalizeH="0" baseline="0" noProof="0" dirty="0" smtClean="0">
              <a:ln>
                <a:noFill/>
              </a:ln>
              <a:solidFill>
                <a:srgbClr val="FFFFFF"/>
              </a:solidFill>
              <a:effectLst/>
              <a:uLnTx/>
              <a:uFillTx/>
              <a:latin typeface="Calibri" pitchFamily="34" charset="0"/>
              <a:ea typeface="MS PGothic" pitchFamily="34" charset="-128"/>
              <a:cs typeface="+mn-cs"/>
              <a:sym typeface="Arial" pitchFamily="34" charset="0"/>
            </a:rPr>
            <a:t>миллиона ошибок в выписанных рецептов</a:t>
          </a:r>
          <a:r>
            <a:rPr kumimoji="0" lang="en-US" sz="2800" b="1" i="0" u="none" strike="noStrike" kern="1200" cap="none" spc="0" normalizeH="0" baseline="0" noProof="0" dirty="0" smtClean="0">
              <a:ln>
                <a:noFill/>
              </a:ln>
              <a:solidFill>
                <a:srgbClr val="FFFFFF"/>
              </a:solidFill>
              <a:effectLst/>
              <a:uLnTx/>
              <a:uFillTx/>
              <a:latin typeface="Calibri" pitchFamily="34" charset="0"/>
              <a:ea typeface="MS PGothic" pitchFamily="34" charset="-128"/>
              <a:cs typeface="+mn-cs"/>
              <a:sym typeface="Arial" pitchFamily="34" charset="0"/>
            </a:rPr>
            <a:t> </a:t>
          </a:r>
          <a:r>
            <a:rPr kumimoji="0" lang="ru-RU" sz="2800" b="1" i="0" u="none" strike="noStrike" kern="1200" cap="none" spc="0" normalizeH="0" baseline="0" noProof="0" dirty="0" smtClean="0">
              <a:ln>
                <a:noFill/>
              </a:ln>
              <a:solidFill>
                <a:srgbClr val="FFFFFF"/>
              </a:solidFill>
              <a:effectLst/>
              <a:uLnTx/>
              <a:uFillTx/>
              <a:latin typeface="Calibri" pitchFamily="34" charset="0"/>
              <a:ea typeface="MS PGothic" pitchFamily="34" charset="-128"/>
              <a:cs typeface="+mn-cs"/>
              <a:sym typeface="Arial" pitchFamily="34" charset="0"/>
            </a:rPr>
            <a:t>в год в США</a:t>
          </a:r>
        </a:p>
      </dsp:txBody>
      <dsp:txXfrm>
        <a:off x="1426542" y="1480374"/>
        <a:ext cx="5033273" cy="1345794"/>
      </dsp:txXfrm>
    </dsp:sp>
    <dsp:sp modelId="{C2C05722-3D8D-40C1-A4A0-F35E23F71E29}">
      <dsp:nvSpPr>
        <dsp:cNvPr id="0" name=""/>
        <dsp:cNvSpPr/>
      </dsp:nvSpPr>
      <dsp:spPr>
        <a:xfrm>
          <a:off x="134579" y="1600193"/>
          <a:ext cx="1291963" cy="1076636"/>
        </a:xfrm>
        <a:prstGeom prst="roundRect">
          <a:avLst>
            <a:gd name="adj" fmla="val 10000"/>
          </a:avLst>
        </a:prstGeom>
        <a:blipFill>
          <a:blip xmlns:r="http://schemas.openxmlformats.org/officeDocument/2006/relationships" r:embed="rId2" cstate="print">
            <a:extLst/>
          </a:blip>
          <a:srcRect/>
          <a:stretch>
            <a:fillRect t="-5000" b="-5000"/>
          </a:stretch>
        </a:blipFill>
        <a:ln>
          <a:noFill/>
        </a:ln>
        <a:effectLst/>
        <a:sp3d z="152400" extrusionH="63500" prstMaterial="matte">
          <a:bevelT w="50800" h="19050" prst="relaxedInset"/>
          <a:contourClr>
            <a:srgbClr val="FFFFFF"/>
          </a:contourClr>
        </a:sp3d>
      </dsp:spPr>
      <dsp:style>
        <a:lnRef idx="0">
          <a:scrgbClr r="0" g="0" b="0"/>
        </a:lnRef>
        <a:fillRef idx="1">
          <a:scrgbClr r="0" g="0" b="0"/>
        </a:fillRef>
        <a:effectRef idx="0">
          <a:scrgbClr r="0" g="0" b="0"/>
        </a:effectRef>
        <a:fontRef idx="minor"/>
      </dsp:style>
    </dsp:sp>
    <dsp:sp modelId="{16575A64-0E0C-4C2A-A72B-B79ADBF7B482}">
      <dsp:nvSpPr>
        <dsp:cNvPr id="0" name=""/>
        <dsp:cNvSpPr/>
      </dsp:nvSpPr>
      <dsp:spPr>
        <a:xfrm>
          <a:off x="0" y="2898236"/>
          <a:ext cx="6459816" cy="1345794"/>
        </a:xfrm>
        <a:prstGeom prst="roundRect">
          <a:avLst>
            <a:gd name="adj" fmla="val 10000"/>
          </a:avLst>
        </a:prstGeom>
        <a:solidFill>
          <a:srgbClr val="7889FB">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100000"/>
            </a:lnSpc>
            <a:spcBef>
              <a:spcPct val="0"/>
            </a:spcBef>
            <a:spcAft>
              <a:spcPts val="0"/>
            </a:spcAft>
          </a:pPr>
          <a:r>
            <a:rPr lang="en-US" sz="2800" b="1" kern="1200" dirty="0" smtClean="0">
              <a:solidFill>
                <a:srgbClr val="000000"/>
              </a:solidFill>
              <a:latin typeface="Calibri" pitchFamily="34" charset="0"/>
              <a:ea typeface="+mn-ea"/>
              <a:cs typeface="+mn-cs"/>
              <a:sym typeface="Arial" pitchFamily="34" charset="0"/>
            </a:rPr>
            <a:t>44,000 -98,000</a:t>
          </a:r>
          <a:endParaRPr kumimoji="0" lang="en-US" sz="2800" b="1" i="0" u="none" strike="noStrike" kern="1200" cap="none" spc="0" normalizeH="0" baseline="0" noProof="0" dirty="0" smtClean="0">
            <a:ln>
              <a:noFill/>
            </a:ln>
            <a:solidFill>
              <a:srgbClr val="000000"/>
            </a:solidFill>
            <a:effectLst/>
            <a:uLnTx/>
            <a:uFillTx/>
            <a:latin typeface="Calibri" pitchFamily="34" charset="0"/>
            <a:ea typeface="MS PGothic" pitchFamily="34" charset="-128"/>
            <a:cs typeface="+mn-cs"/>
            <a:sym typeface="Arial" pitchFamily="34" charset="0"/>
          </a:endParaRPr>
        </a:p>
        <a:p>
          <a:pPr lvl="0" algn="l" defTabSz="1244600">
            <a:lnSpc>
              <a:spcPct val="100000"/>
            </a:lnSpc>
            <a:spcBef>
              <a:spcPct val="0"/>
            </a:spcBef>
            <a:spcAft>
              <a:spcPts val="0"/>
            </a:spcAft>
          </a:pPr>
          <a:r>
            <a:rPr lang="ru-RU" sz="1900" b="0" kern="1200" dirty="0" smtClean="0">
              <a:solidFill>
                <a:srgbClr val="FFFFFF"/>
              </a:solidFill>
              <a:latin typeface="Calibri" pitchFamily="34" charset="0"/>
              <a:ea typeface="+mn-ea"/>
              <a:cs typeface="Calibri" pitchFamily="34" charset="0"/>
            </a:rPr>
            <a:t>Американцев умирают от врачебных ошибок, которые можно было предотвратить</a:t>
          </a:r>
          <a:endParaRPr lang="en-US" sz="1900" kern="1200" dirty="0">
            <a:solidFill>
              <a:srgbClr val="FFFFFF"/>
            </a:solidFill>
            <a:latin typeface="Arial"/>
            <a:ea typeface="+mn-ea"/>
            <a:cs typeface="+mn-cs"/>
          </a:endParaRPr>
        </a:p>
      </dsp:txBody>
      <dsp:txXfrm>
        <a:off x="1426542" y="2898236"/>
        <a:ext cx="5033273" cy="1345794"/>
      </dsp:txXfrm>
    </dsp:sp>
    <dsp:sp modelId="{AA37F1F1-861A-4D16-8553-D9A03354B615}">
      <dsp:nvSpPr>
        <dsp:cNvPr id="0" name=""/>
        <dsp:cNvSpPr/>
      </dsp:nvSpPr>
      <dsp:spPr>
        <a:xfrm>
          <a:off x="134579" y="3095328"/>
          <a:ext cx="1291963" cy="1076636"/>
        </a:xfrm>
        <a:prstGeom prst="roundRect">
          <a:avLst>
            <a:gd name="adj" fmla="val 10000"/>
          </a:avLst>
        </a:prstGeom>
        <a:blipFill>
          <a:blip xmlns:r="http://schemas.openxmlformats.org/officeDocument/2006/relationships" r:embed="rId3" cstate="print">
            <a:extLst/>
          </a:blip>
          <a:srcRect/>
          <a:stretch>
            <a:fillRect t="-1000" b="-1000"/>
          </a:stretch>
        </a:blipFill>
        <a:ln>
          <a:noFill/>
        </a:ln>
        <a:effectLst/>
        <a:sp3d z="152400" extrusionH="63500" prstMaterial="matte">
          <a:bevelT w="50800" h="19050" prst="relaxedInset"/>
          <a:contourClr>
            <a:srgbClr val="FFFFFF"/>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ea typeface="MS PGothic" pitchFamily="34" charset="-128"/>
                <a:cs typeface="+mn-cs"/>
              </a:defRPr>
            </a:lvl1pPr>
          </a:lstStyle>
          <a:p>
            <a:pPr>
              <a:defRPr/>
            </a:pPr>
            <a:endParaRPr lang="en-US"/>
          </a:p>
        </p:txBody>
      </p:sp>
      <p:sp>
        <p:nvSpPr>
          <p:cNvPr id="194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MS PGothic" pitchFamily="34" charset="-128"/>
                <a:cs typeface="+mn-cs"/>
              </a:defRPr>
            </a:lvl1pPr>
          </a:lstStyle>
          <a:p>
            <a:pPr>
              <a:defRPr/>
            </a:pPr>
            <a:endParaRPr lang="en-US"/>
          </a:p>
        </p:txBody>
      </p:sp>
      <p:sp>
        <p:nvSpPr>
          <p:cNvPr id="194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ea typeface="MS PGothic" pitchFamily="34" charset="-128"/>
                <a:cs typeface="+mn-cs"/>
              </a:defRPr>
            </a:lvl1pPr>
          </a:lstStyle>
          <a:p>
            <a:pPr>
              <a:defRPr/>
            </a:pPr>
            <a:endParaRPr lang="en-US"/>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MS PGothic" pitchFamily="34" charset="-128"/>
                <a:cs typeface="+mn-cs"/>
              </a:defRPr>
            </a:lvl1pPr>
          </a:lstStyle>
          <a:p>
            <a:pPr>
              <a:defRPr/>
            </a:pPr>
            <a:fld id="{CC77C1AD-7B6F-4A15-B4CB-5B39F9EF14AB}" type="slidenum">
              <a:rPr lang="en-US"/>
              <a:pPr>
                <a:defRPr/>
              </a:pPr>
              <a:t>‹#›</a:t>
            </a:fld>
            <a:endParaRPr lang="en-US"/>
          </a:p>
        </p:txBody>
      </p:sp>
    </p:spTree>
    <p:extLst>
      <p:ext uri="{BB962C8B-B14F-4D97-AF65-F5344CB8AC3E}">
        <p14:creationId xmlns:p14="http://schemas.microsoft.com/office/powerpoint/2010/main" xmlns="" val="281679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ea typeface="MS PGothic" pitchFamily="34" charset="-128"/>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MS PGothic" pitchFamily="34" charset="-128"/>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ea typeface="MS PGothic" pitchFamily="34"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MS PGothic" pitchFamily="34" charset="-128"/>
                <a:cs typeface="+mn-cs"/>
              </a:defRPr>
            </a:lvl1pPr>
          </a:lstStyle>
          <a:p>
            <a:pPr>
              <a:defRPr/>
            </a:pPr>
            <a:fld id="{404F7635-9BF1-4F7A-A58B-17F64F5FB8C1}" type="slidenum">
              <a:rPr lang="en-US"/>
              <a:pPr>
                <a:defRPr/>
              </a:pPr>
              <a:t>‹#›</a:t>
            </a:fld>
            <a:endParaRPr lang="en-US"/>
          </a:p>
        </p:txBody>
      </p:sp>
    </p:spTree>
    <p:extLst>
      <p:ext uri="{BB962C8B-B14F-4D97-AF65-F5344CB8AC3E}">
        <p14:creationId xmlns:p14="http://schemas.microsoft.com/office/powerpoint/2010/main" xmlns="" val="4029157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pPr>
              <a:defRPr/>
            </a:pPr>
            <a:fld id="{404F7635-9BF1-4F7A-A58B-17F64F5FB8C1}" type="slidenum">
              <a:rPr lang="en-US" smtClean="0"/>
              <a:pPr>
                <a:defRPr/>
              </a:pPr>
              <a:t>1</a:t>
            </a:fld>
            <a:endParaRPr lang="en-US"/>
          </a:p>
        </p:txBody>
      </p:sp>
    </p:spTree>
    <p:extLst>
      <p:ext uri="{BB962C8B-B14F-4D97-AF65-F5344CB8AC3E}">
        <p14:creationId xmlns:p14="http://schemas.microsoft.com/office/powerpoint/2010/main" xmlns="" val="1088003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r>
              <a:rPr lang="en-US" smtClean="0"/>
              <a:t>On the Test Options tab, the Watson Advisor has identified tests that the Oncologist should consider to gather additional clinical information, for example, MRI of the brain to check if the cancer has spread to the brain. Not only does the Advisor recommend the test options, it also provides the rationale for recommending the test. </a:t>
            </a:r>
            <a:r>
              <a:rPr lang="en-US" altLang="ja-JP" smtClean="0"/>
              <a:t>For example, if the oncologist were to press on the evidence button for the Molecular pathology panel test the oncologist will see the reason for suggestion for this test, along with the references – NCCN guidelines, MSK best practice, article from the Journal of Clinical Oncology - that support the rationale. The oncologist can review the details behind the reference down to the level of</a:t>
            </a:r>
            <a:r>
              <a:rPr lang="en-US" smtClean="0"/>
              <a:t> the specific text within the reference that was used to support the reason for suggesting the test.  </a:t>
            </a:r>
          </a:p>
          <a:p>
            <a:endParaRPr lang="en-US" smtClean="0"/>
          </a:p>
        </p:txBody>
      </p:sp>
    </p:spTree>
    <p:extLst>
      <p:ext uri="{BB962C8B-B14F-4D97-AF65-F5344CB8AC3E}">
        <p14:creationId xmlns:p14="http://schemas.microsoft.com/office/powerpoint/2010/main" xmlns="" val="95839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r>
              <a:rPr lang="en-US" smtClean="0"/>
              <a:t>As in all other areas of the Advisor, the oncologist can see the references that contain the evidence that support the treatment plan suggestions. Broad level evidence is presented on the left and specific references are on the right.  The oncologist can push ‘view’ to see any specific reference in more detail.</a:t>
            </a:r>
          </a:p>
        </p:txBody>
      </p:sp>
    </p:spTree>
    <p:extLst>
      <p:ext uri="{BB962C8B-B14F-4D97-AF65-F5344CB8AC3E}">
        <p14:creationId xmlns:p14="http://schemas.microsoft.com/office/powerpoint/2010/main" xmlns="" val="401011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r>
              <a:rPr lang="en-US" smtClean="0"/>
              <a:t>Once the tests are complete and results are added to the existing information that has already been gathered, the Watson Advisor has identified treatment options for the oncologist to consider along with the corresponding confidence levels. Watson has also indicated how each of the treatment options align with the patient’s preference for limiting hair loss, if possible. </a:t>
            </a:r>
          </a:p>
          <a:p>
            <a:endParaRPr lang="en-US" smtClean="0"/>
          </a:p>
          <a:p>
            <a:r>
              <a:rPr lang="en-US" smtClean="0"/>
              <a:t>Since the treatment plan was completely evidence based, the patient’s insurance carrier instantly authorizes the treatment and the patient’s treatment can begin immediately. </a:t>
            </a:r>
          </a:p>
          <a:p>
            <a:endParaRPr lang="en-US" smtClean="0"/>
          </a:p>
          <a:p>
            <a:r>
              <a:rPr lang="en-US" smtClean="0"/>
              <a:t>The case is added to the Watson Advisor’s records and is now part of its training data which is used as part of the feedback loops that allow Watson to improve with every interaction through machine learning. </a:t>
            </a:r>
          </a:p>
          <a:p>
            <a:endParaRPr lang="en-US" smtClean="0"/>
          </a:p>
          <a:p>
            <a:r>
              <a:rPr lang="en-US" smtClean="0"/>
              <a:t>This hypothetical demonstration is an example of how IBM is putting Watson to work in healthcare as well as applying it’s groundbreaking capabilities  to data-intensive scenarios across other industries. </a:t>
            </a:r>
          </a:p>
          <a:p>
            <a:endParaRPr lang="en-US" smtClean="0"/>
          </a:p>
          <a:p>
            <a:r>
              <a:rPr lang="en-US" smtClean="0"/>
              <a:t>**Note***  There was a fairly recent journal article that second guesses the treatment #1 displayed in this demo.  Below is the text of a note from Dr. Marjorie Zauderer at MSK.</a:t>
            </a:r>
          </a:p>
          <a:p>
            <a:endParaRPr lang="en-US" smtClean="0"/>
          </a:p>
          <a:p>
            <a:r>
              <a:rPr lang="en-US" smtClean="0"/>
              <a:t>This study compared carboplatin, taxol, and bevacizumab with bevacizumab maintenance to carboplatin, pemetrexed, and bevacizumab with pemetrexed and bevacizumab maintenance as first-line therapy in patients with advanced non-squamous lung cancer.</a:t>
            </a:r>
          </a:p>
          <a:p>
            <a:r>
              <a:rPr lang="en-US" smtClean="0"/>
              <a:t/>
            </a:r>
            <a:br>
              <a:rPr lang="en-US" smtClean="0"/>
            </a:br>
            <a:r>
              <a:rPr lang="en-US" smtClean="0"/>
              <a:t>The regimens were found to be equivalent in terms of overall survival.</a:t>
            </a:r>
          </a:p>
          <a:p>
            <a:r>
              <a:rPr lang="en-US" smtClean="0"/>
              <a:t> </a:t>
            </a:r>
          </a:p>
          <a:p>
            <a:r>
              <a:rPr lang="en-US" smtClean="0"/>
              <a:t>Either regimen is acceptable and this decision should be deferred to the discretion of the treating physician who would take into account patient-specific concerns and preferences.</a:t>
            </a:r>
          </a:p>
          <a:p>
            <a:r>
              <a:rPr lang="en-US" smtClean="0"/>
              <a:t> </a:t>
            </a:r>
          </a:p>
          <a:p>
            <a:r>
              <a:rPr lang="en-US" smtClean="0"/>
              <a:t>At MSKCC, cisplatin, pemetrexed, and bevacizumab with pemetrexed and bevacizuamb maintenance remains the preferred treatment for these patients. Use of MSK's  recommended regimen was not addressed in this trial. It is also our practice to continue all drugs until progression if they prove beneficial, as recommended in the NCCN guidelines.</a:t>
            </a:r>
          </a:p>
          <a:p>
            <a:r>
              <a:rPr lang="en-US" smtClean="0"/>
              <a:t> </a:t>
            </a:r>
          </a:p>
          <a:p>
            <a:r>
              <a:rPr lang="en-US" smtClean="0"/>
              <a:t>First, cisplatin is more effective than carboplatin but cisplatin was not part of either regimen studies. </a:t>
            </a:r>
          </a:p>
          <a:p>
            <a:r>
              <a:rPr lang="en-US" smtClean="0"/>
              <a:t/>
            </a:r>
            <a:br>
              <a:rPr lang="en-US" smtClean="0"/>
            </a:br>
            <a:r>
              <a:rPr lang="en-US" smtClean="0"/>
              <a:t>Second, the pemetrexed based regimen has less side effects and enhances the ability to deliver cisplatin. For those situations where cisplatin is not safe, carboplatin is used in its place. </a:t>
            </a:r>
          </a:p>
          <a:p>
            <a:r>
              <a:rPr lang="en-US" smtClean="0"/>
              <a:t> </a:t>
            </a:r>
          </a:p>
          <a:p>
            <a:r>
              <a:rPr lang="en-US" smtClean="0"/>
              <a:t>Because survival is equivalent, we continue to recommend the pemetrexed based regimen and continuation of both pemetrexed and bevacizumab to progression because of the superior outcimes for patients who continue on therapy.</a:t>
            </a:r>
          </a:p>
        </p:txBody>
      </p:sp>
    </p:spTree>
    <p:extLst>
      <p:ext uri="{BB962C8B-B14F-4D97-AF65-F5344CB8AC3E}">
        <p14:creationId xmlns:p14="http://schemas.microsoft.com/office/powerpoint/2010/main" xmlns="" val="403039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7687AA-F958-4E7E-94D7-9A7902D2E394}" type="slidenum">
              <a:rPr lang="en-US" sz="1200">
                <a:solidFill>
                  <a:schemeClr val="tx1"/>
                </a:solidFill>
              </a:rPr>
              <a:pPr algn="r"/>
              <a:t>2</a:t>
            </a:fld>
            <a:endParaRPr lang="en-US" sz="1200">
              <a:solidFill>
                <a:schemeClr val="tx1"/>
              </a:solidFill>
            </a:endParaRPr>
          </a:p>
        </p:txBody>
      </p:sp>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lIns="91405" tIns="45701" rIns="91405" bIns="45701"/>
          <a:lstStyle/>
          <a:p>
            <a:pPr defTabSz="455613" eaLnBrk="1" hangingPunct="1"/>
            <a:r>
              <a:rPr lang="en-US" smtClean="0"/>
              <a:t>Main Point: At the core of what makes Watson different are three powerful technologies - natural language, hypothesis generation, and evidence based learning. But Watson is more than the sum of its individual parts.  Watson is about bringing these capabilities together in a way that</a:t>
            </a:r>
            <a:r>
              <a:rPr lang="ja-JP" altLang="en-US" smtClean="0"/>
              <a:t>’</a:t>
            </a:r>
            <a:r>
              <a:rPr lang="en-US" altLang="ja-JP" smtClean="0"/>
              <a:t>s never been done before resulting in a fundamental </a:t>
            </a:r>
            <a:r>
              <a:rPr lang="en-US" altLang="ja-JP" smtClean="0">
                <a:solidFill>
                  <a:srgbClr val="000000"/>
                </a:solidFill>
              </a:rPr>
              <a:t>change in the way businesses look at quickly solving problems</a:t>
            </a:r>
          </a:p>
          <a:p>
            <a:pPr defTabSz="455613" eaLnBrk="1" hangingPunct="1"/>
            <a:endParaRPr lang="en-US" altLang="ja-JP" b="1" smtClean="0">
              <a:solidFill>
                <a:srgbClr val="000000"/>
              </a:solidFill>
            </a:endParaRPr>
          </a:p>
          <a:p>
            <a:pPr defTabSz="455613" eaLnBrk="1" hangingPunct="1">
              <a:spcAft>
                <a:spcPts val="900"/>
              </a:spcAft>
              <a:buFontTx/>
              <a:buChar char="•"/>
            </a:pPr>
            <a:r>
              <a:rPr lang="en-US" smtClean="0">
                <a:solidFill>
                  <a:srgbClr val="57EE7B"/>
                </a:solidFill>
              </a:rPr>
              <a:t>Solutions that learn with each iteration</a:t>
            </a:r>
          </a:p>
          <a:p>
            <a:pPr defTabSz="455613" eaLnBrk="1" hangingPunct="1">
              <a:spcAft>
                <a:spcPts val="900"/>
              </a:spcAft>
              <a:buFontTx/>
              <a:buChar char="•"/>
            </a:pPr>
            <a:r>
              <a:rPr lang="en-US" smtClean="0">
                <a:solidFill>
                  <a:srgbClr val="57EE7B"/>
                </a:solidFill>
              </a:rPr>
              <a:t>Capable of navigating human communication</a:t>
            </a:r>
          </a:p>
          <a:p>
            <a:pPr defTabSz="455613" eaLnBrk="1" hangingPunct="1">
              <a:spcAft>
                <a:spcPts val="900"/>
              </a:spcAft>
              <a:buFontTx/>
              <a:buChar char="•"/>
            </a:pPr>
            <a:r>
              <a:rPr lang="en-US" smtClean="0">
                <a:solidFill>
                  <a:srgbClr val="57EE7B"/>
                </a:solidFill>
              </a:rPr>
              <a:t>Dynamically evaluating hypothesis to questions asked</a:t>
            </a:r>
          </a:p>
          <a:p>
            <a:pPr defTabSz="455613" eaLnBrk="1" hangingPunct="1">
              <a:spcAft>
                <a:spcPts val="900"/>
              </a:spcAft>
              <a:buFontTx/>
              <a:buChar char="•"/>
            </a:pPr>
            <a:r>
              <a:rPr lang="en-US" smtClean="0">
                <a:solidFill>
                  <a:srgbClr val="57EE7B"/>
                </a:solidFill>
              </a:rPr>
              <a:t>Responses optimized based on relevant data</a:t>
            </a:r>
          </a:p>
          <a:p>
            <a:pPr defTabSz="455613" eaLnBrk="1" hangingPunct="1">
              <a:spcAft>
                <a:spcPts val="900"/>
              </a:spcAft>
              <a:buFontTx/>
              <a:buChar char="•"/>
            </a:pPr>
            <a:r>
              <a:rPr lang="en-US" smtClean="0">
                <a:solidFill>
                  <a:srgbClr val="57EE7B"/>
                </a:solidFill>
              </a:rPr>
              <a:t>Ingesting and analyzing Big Data</a:t>
            </a:r>
          </a:p>
          <a:p>
            <a:pPr defTabSz="455613" eaLnBrk="1" hangingPunct="1">
              <a:spcAft>
                <a:spcPts val="900"/>
              </a:spcAft>
              <a:buFontTx/>
              <a:buChar char="•"/>
            </a:pPr>
            <a:r>
              <a:rPr lang="en-US" smtClean="0">
                <a:solidFill>
                  <a:srgbClr val="57EE7B"/>
                </a:solidFill>
              </a:rPr>
              <a:t>Discovering new patterns and insights in seconds</a:t>
            </a:r>
          </a:p>
          <a:p>
            <a:pPr defTabSz="455613" eaLnBrk="1" hangingPunct="1"/>
            <a:endParaRPr lang="en-US" altLang="ja-JP" b="1" smtClean="0"/>
          </a:p>
          <a:p>
            <a:pPr defTabSz="455613" eaLnBrk="1" hangingPunct="1"/>
            <a:endParaRPr lang="en-US" b="1" smtClean="0"/>
          </a:p>
          <a:p>
            <a:pPr defTabSz="455613" eaLnBrk="1" hangingPunct="1">
              <a:spcBef>
                <a:spcPct val="0"/>
              </a:spcBef>
            </a:pPr>
            <a:r>
              <a:rPr lang="en-US" b="1" smtClean="0"/>
              <a:t>Further speaking points:</a:t>
            </a:r>
            <a:r>
              <a:rPr lang="en-US" smtClean="0"/>
              <a:t>.  Looking at these one by one, understanding natural language and the way we speak breaks down the communication barrier that has stood in the way between people and their machines for so long.  Hypothesis generation bypasses the historic deterministic way that computers function and recognizes that there are various probabilities of various outcomes rather than a single definitive </a:t>
            </a:r>
            <a:r>
              <a:rPr lang="ja-JP" altLang="en-US" smtClean="0"/>
              <a:t>‘</a:t>
            </a:r>
            <a:r>
              <a:rPr lang="en-US" altLang="ja-JP" smtClean="0"/>
              <a:t>right</a:t>
            </a:r>
            <a:r>
              <a:rPr lang="ja-JP" altLang="en-US" smtClean="0"/>
              <a:t>’</a:t>
            </a:r>
            <a:r>
              <a:rPr lang="en-US" altLang="ja-JP" smtClean="0"/>
              <a:t> response.  And adaptation and learning helps Watson continuously improve in the same way that humans learn….it keeps track of which of its selections were selected by users and which responses got positive feedback thus improving future response generation</a:t>
            </a:r>
          </a:p>
          <a:p>
            <a:pPr defTabSz="455613" eaLnBrk="1" hangingPunct="1">
              <a:spcBef>
                <a:spcPct val="0"/>
              </a:spcBef>
            </a:pPr>
            <a:endParaRPr lang="en-US" smtClean="0">
              <a:latin typeface="Calibri" pitchFamily="34" charset="0"/>
            </a:endParaRPr>
          </a:p>
          <a:p>
            <a:pPr defTabSz="455613" eaLnBrk="1" hangingPunct="1"/>
            <a:r>
              <a:rPr lang="en-US" b="1" smtClean="0"/>
              <a:t>Additional information</a:t>
            </a:r>
            <a:r>
              <a:rPr lang="en-US" smtClean="0"/>
              <a:t>:  The result is a machine that functions along side of us as an assistant rather than something we wrestle with to get an adequate outcome</a:t>
            </a:r>
          </a:p>
          <a:p>
            <a:pPr defTabSz="455613" eaLnBrk="1" hangingPunct="1"/>
            <a:endParaRPr lang="en-US" smtClean="0">
              <a:cs typeface="Arial" charset="0"/>
            </a:endParaRPr>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05" tIns="45701" rIns="91405" bIns="45701" anchor="b"/>
          <a:lstStyle/>
          <a:p>
            <a:pPr algn="r" defTabSz="908050"/>
            <a:fld id="{EF4F3940-8F31-444F-9276-20A40D204757}" type="slidenum">
              <a:rPr lang="en-US" sz="1200">
                <a:solidFill>
                  <a:srgbClr val="000000"/>
                </a:solidFill>
              </a:rPr>
              <a:pPr algn="r" defTabSz="908050"/>
              <a:t>2</a:t>
            </a:fld>
            <a:endParaRPr lang="en-US" sz="1200">
              <a:solidFill>
                <a:srgbClr val="000000"/>
              </a:solidFill>
            </a:endParaRPr>
          </a:p>
        </p:txBody>
      </p:sp>
    </p:spTree>
    <p:extLst>
      <p:ext uri="{BB962C8B-B14F-4D97-AF65-F5344CB8AC3E}">
        <p14:creationId xmlns:p14="http://schemas.microsoft.com/office/powerpoint/2010/main" xmlns="" val="35380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229DB6E-23E8-4FA0-B5E1-90836448A896}" type="slidenum">
              <a:rPr lang="en-US" sz="1200">
                <a:solidFill>
                  <a:schemeClr val="tx1"/>
                </a:solidFill>
                <a:cs typeface="+mn-cs"/>
              </a:rPr>
              <a:pPr algn="r">
                <a:defRPr/>
              </a:pPr>
              <a:t>3</a:t>
            </a:fld>
            <a:endParaRPr lang="en-US" sz="1200">
              <a:solidFill>
                <a:schemeClr val="tx1"/>
              </a:solidFill>
              <a:cs typeface="+mn-cs"/>
            </a:endParaRPr>
          </a:p>
        </p:txBody>
      </p:sp>
      <p:sp>
        <p:nvSpPr>
          <p:cNvPr id="8" name="Rectangle 2"/>
          <p:cNvSpPr txBox="1">
            <a:spLocks noGrp="1" noChangeArrowheads="1"/>
          </p:cNvSpPr>
          <p:nvPr/>
        </p:nvSpPr>
        <p:spPr bwMode="auto">
          <a:xfrm>
            <a:off x="3884613" y="0"/>
            <a:ext cx="2971800" cy="457200"/>
          </a:xfrm>
          <a:prstGeom prst="rect">
            <a:avLst/>
          </a:prstGeom>
          <a:noFill/>
          <a:ln>
            <a:miter lim="800000"/>
            <a:headEnd/>
            <a:tailEnd/>
          </a:ln>
        </p:spPr>
        <p:txBody>
          <a:bodyPr/>
          <a:lstStyle/>
          <a:p>
            <a:pPr algn="r">
              <a:defRPr/>
            </a:pPr>
            <a:r>
              <a:rPr lang="en-US" sz="1200">
                <a:solidFill>
                  <a:schemeClr val="tx1"/>
                </a:solidFill>
                <a:latin typeface="Arial" pitchFamily="-1" charset="0"/>
                <a:ea typeface="+mn-ea"/>
                <a:cs typeface="+mn-cs"/>
              </a:rPr>
              <a:t>01/18/12</a:t>
            </a:r>
          </a:p>
        </p:txBody>
      </p:sp>
      <p:sp>
        <p:nvSpPr>
          <p:cNvPr id="30724"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C35844-A1E8-4AF3-AD5F-BC5964E20C7E}" type="slidenum">
              <a:rPr lang="en-US" sz="1200">
                <a:solidFill>
                  <a:schemeClr val="tx1"/>
                </a:solidFill>
              </a:rPr>
              <a:pPr algn="r"/>
              <a:t>3</a:t>
            </a:fld>
            <a:endParaRPr lang="en-US" sz="1200">
              <a:solidFill>
                <a:schemeClr val="tx1"/>
              </a:solidFill>
            </a:endParaRPr>
          </a:p>
        </p:txBody>
      </p:sp>
      <p:sp>
        <p:nvSpPr>
          <p:cNvPr id="30725" name="Text Box 1"/>
          <p:cNvSpPr>
            <a:spLocks noGrp="1" noRot="1" noChangeAspect="1" noChangeArrowheads="1" noTextEdit="1"/>
          </p:cNvSpPr>
          <p:nvPr>
            <p:ph type="sldImg"/>
          </p:nvPr>
        </p:nvSpPr>
        <p:spPr>
          <a:xfrm>
            <a:off x="1038225" y="652463"/>
            <a:ext cx="4356100" cy="3267075"/>
          </a:xfrm>
          <a:solidFill>
            <a:srgbClr val="FFFFFF"/>
          </a:solidFill>
          <a:ln/>
        </p:spPr>
      </p:sp>
      <p:sp>
        <p:nvSpPr>
          <p:cNvPr id="30726" name="Text Box 2"/>
          <p:cNvSpPr>
            <a:spLocks noGrp="1" noChangeArrowheads="1"/>
          </p:cNvSpPr>
          <p:nvPr>
            <p:ph type="body" idx="1"/>
          </p:nvPr>
        </p:nvSpPr>
        <p:spPr>
          <a:xfrm>
            <a:off x="685800" y="4343400"/>
            <a:ext cx="5446713" cy="4078288"/>
          </a:xfrm>
          <a:noFill/>
          <a:ln/>
        </p:spPr>
        <p:txBody>
          <a:bodyPr wrap="none" anchor="ctr"/>
          <a:lstStyle/>
          <a:p>
            <a:pPr marL="228600" indent="-228600" eaLnBrk="1" hangingPunct="1"/>
            <a:r>
              <a:rPr lang="en-US" b="1" smtClean="0"/>
              <a:t>Main point:  Bringing about a transformation in what was as a society expect of technology does not happen overnight.  Watson has been an iterative growth process that continues this day and into the future.  </a:t>
            </a:r>
          </a:p>
          <a:p>
            <a:pPr marL="228600" indent="-228600" eaLnBrk="1" hangingPunct="1"/>
            <a:endParaRPr lang="en-US" b="1" smtClean="0"/>
          </a:p>
          <a:p>
            <a:pPr marL="228600" indent="-228600" eaLnBrk="1" hangingPunct="1">
              <a:spcBef>
                <a:spcPct val="0"/>
              </a:spcBef>
            </a:pPr>
            <a:r>
              <a:rPr lang="en-US" b="1" smtClean="0"/>
              <a:t>Further speaking points:  </a:t>
            </a:r>
            <a:r>
              <a:rPr lang="en-US" smtClean="0"/>
              <a:t>Watson was a research project in IBM starting in 2006.  The effort was led by a team of 15 IBM researchers working in collaboration with a pool of top universities as a </a:t>
            </a:r>
            <a:r>
              <a:rPr lang="ja-JP" altLang="en-US" smtClean="0"/>
              <a:t>“</a:t>
            </a:r>
            <a:r>
              <a:rPr lang="en-US" altLang="ja-JP" smtClean="0"/>
              <a:t>Deep QA</a:t>
            </a:r>
            <a:r>
              <a:rPr lang="ja-JP" altLang="en-US" smtClean="0"/>
              <a:t>”</a:t>
            </a:r>
            <a:r>
              <a:rPr lang="en-US" altLang="ja-JP" smtClean="0"/>
              <a:t> project.  Jeopardy! was selected as the ultimate test of the machine</a:t>
            </a:r>
            <a:r>
              <a:rPr lang="ja-JP" altLang="en-US" smtClean="0"/>
              <a:t>’</a:t>
            </a:r>
            <a:r>
              <a:rPr lang="en-US" altLang="ja-JP" smtClean="0"/>
              <a:t>s capabilities because it relied on many human cognitive abilities traditionally seen as out of scope for machines such as ability to discern double meanings of words, puns, rhymes, and inferred hints.  It also demanded extremely rapid responses and the ability to process vast amounts of information to make connections typically requiring a lifetime of immersion in pop culture and participation in the general human experience.  </a:t>
            </a:r>
          </a:p>
          <a:p>
            <a:pPr marL="228600" indent="-228600" eaLnBrk="1" hangingPunct="1">
              <a:spcBef>
                <a:spcPct val="0"/>
              </a:spcBef>
            </a:pPr>
            <a:endParaRPr lang="en-US" smtClean="0"/>
          </a:p>
          <a:p>
            <a:pPr marL="228600" indent="-228600" eaLnBrk="1" hangingPunct="1">
              <a:spcBef>
                <a:spcPct val="0"/>
              </a:spcBef>
            </a:pPr>
            <a:r>
              <a:rPr lang="en-US" smtClean="0"/>
              <a:t>With Jeopardy! in the past, IBM and Wellpoint, one of the US</a:t>
            </a:r>
            <a:r>
              <a:rPr lang="ja-JP" altLang="en-US" smtClean="0"/>
              <a:t>’</a:t>
            </a:r>
            <a:r>
              <a:rPr lang="en-US" altLang="ja-JP" smtClean="0"/>
              <a:t>s largest health insurers, announced a partnership to pilot Watson for use among member hospitals and the insurance organization itself with a goal of improving patient outcomes and health treatments.  As a byproduct, it is also expected to improve the productivity of healthcare professionals.  </a:t>
            </a:r>
          </a:p>
          <a:p>
            <a:pPr marL="228600" indent="-228600" eaLnBrk="1" hangingPunct="1">
              <a:spcBef>
                <a:spcPct val="0"/>
              </a:spcBef>
            </a:pPr>
            <a:endParaRPr lang="en-US" smtClean="0"/>
          </a:p>
          <a:p>
            <a:pPr marL="228600" indent="-228600" eaLnBrk="1" hangingPunct="1">
              <a:spcBef>
                <a:spcPct val="0"/>
              </a:spcBef>
            </a:pPr>
            <a:r>
              <a:rPr lang="en-US" smtClean="0"/>
              <a:t>From Healthcare, Watson is expected to branch into other industries that rely on analytic solutions to managing unstructured data.</a:t>
            </a:r>
          </a:p>
          <a:p>
            <a:pPr marL="228600" indent="-228600" eaLnBrk="1" hangingPunct="1">
              <a:spcBef>
                <a:spcPct val="0"/>
              </a:spcBef>
            </a:pPr>
            <a:endParaRPr lang="en-US" smtClean="0">
              <a:latin typeface="Calibri" pitchFamily="34" charset="0"/>
            </a:endParaRPr>
          </a:p>
          <a:p>
            <a:pPr marL="228600" indent="-228600" eaLnBrk="1" hangingPunct="1"/>
            <a:r>
              <a:rPr lang="en-US" b="1" smtClean="0"/>
              <a:t>Additional information</a:t>
            </a:r>
            <a:r>
              <a:rPr lang="en-US" smtClean="0"/>
              <a:t>:  Financial services organizations and call center operations are seen as high potential areas.  </a:t>
            </a:r>
          </a:p>
          <a:p>
            <a:pPr marL="228600" indent="-228600" eaLnBrk="1" hangingPunct="1">
              <a:spcBef>
                <a:spcPct val="0"/>
              </a:spcBef>
            </a:pPr>
            <a:endParaRPr lang="en-US" smtClean="0"/>
          </a:p>
          <a:p>
            <a:pPr marL="228600" indent="-228600" eaLnBrk="1" hangingPunct="1"/>
            <a:endParaRPr lang="en-US" smtClean="0"/>
          </a:p>
        </p:txBody>
      </p:sp>
      <p:sp>
        <p:nvSpPr>
          <p:cNvPr id="60419" name="Text Box 3"/>
          <p:cNvSpPr txBox="1">
            <a:spLocks noChangeArrowheads="1"/>
          </p:cNvSpPr>
          <p:nvPr/>
        </p:nvSpPr>
        <p:spPr bwMode="auto">
          <a:xfrm>
            <a:off x="0" y="0"/>
            <a:ext cx="2786063" cy="434975"/>
          </a:xfrm>
          <a:prstGeom prst="rect">
            <a:avLst/>
          </a:prstGeom>
          <a:noFill/>
          <a:ln w="21600">
            <a:noFill/>
            <a:round/>
            <a:headEnd/>
            <a:tailEnd/>
          </a:ln>
          <a:effectLst/>
        </p:spPr>
        <p:txBody>
          <a:bodyPr lIns="86493" tIns="86493" rIns="86493" bIns="43247"/>
          <a:lstStyle/>
          <a:p>
            <a:pPr>
              <a:lnSpc>
                <a:spcPct val="102000"/>
              </a:lnSpc>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pPr>
            <a:r>
              <a:rPr lang="en-US" sz="1100" dirty="0">
                <a:solidFill>
                  <a:schemeClr val="tx1"/>
                </a:solidFill>
                <a:latin typeface="Calibri" pitchFamily="-1" charset="0"/>
                <a:ea typeface="+mn-ea" charset="0"/>
                <a:cs typeface="+mn-ea" charset="0"/>
              </a:rPr>
              <a:t>IOD2011</a:t>
            </a:r>
          </a:p>
        </p:txBody>
      </p:sp>
      <p:sp>
        <p:nvSpPr>
          <p:cNvPr id="30728" name="Text Box 4"/>
          <p:cNvSpPr txBox="1">
            <a:spLocks noChangeArrowheads="1"/>
          </p:cNvSpPr>
          <p:nvPr/>
        </p:nvSpPr>
        <p:spPr bwMode="auto">
          <a:xfrm>
            <a:off x="3641725" y="0"/>
            <a:ext cx="2786063" cy="434975"/>
          </a:xfrm>
          <a:prstGeom prst="rect">
            <a:avLst/>
          </a:prstGeom>
          <a:noFill/>
          <a:ln w="9525">
            <a:noFill/>
            <a:miter lim="800000"/>
            <a:headEnd/>
            <a:tailEnd/>
          </a:ln>
        </p:spPr>
        <p:txBody>
          <a:bodyPr lIns="86493" tIns="86493" rIns="86493" bIns="43247"/>
          <a:lstStyle/>
          <a:p>
            <a:pPr algn="r">
              <a:lnSpc>
                <a:spcPct val="102000"/>
              </a:lnSpc>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US" sz="1100">
                <a:solidFill>
                  <a:schemeClr val="tx1"/>
                </a:solidFill>
                <a:latin typeface="Calibri" pitchFamily="34" charset="0"/>
              </a:rPr>
              <a:t>4/9/12</a:t>
            </a:r>
          </a:p>
        </p:txBody>
      </p:sp>
      <p:sp>
        <p:nvSpPr>
          <p:cNvPr id="60421" name="Text Box 5"/>
          <p:cNvSpPr txBox="1">
            <a:spLocks noChangeArrowheads="1"/>
          </p:cNvSpPr>
          <p:nvPr/>
        </p:nvSpPr>
        <p:spPr bwMode="auto">
          <a:xfrm>
            <a:off x="0" y="8270875"/>
            <a:ext cx="2786063" cy="436563"/>
          </a:xfrm>
          <a:prstGeom prst="rect">
            <a:avLst/>
          </a:prstGeom>
          <a:noFill/>
          <a:ln w="21600">
            <a:noFill/>
            <a:round/>
            <a:headEnd/>
            <a:tailEnd/>
          </a:ln>
          <a:effectLst/>
        </p:spPr>
        <p:txBody>
          <a:bodyPr lIns="86493" tIns="86493" rIns="86493" bIns="43247" anchor="b"/>
          <a:lstStyle/>
          <a:p>
            <a:pPr>
              <a:lnSpc>
                <a:spcPct val="102000"/>
              </a:lnSpc>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pPr>
            <a:r>
              <a:rPr lang="en-US" sz="1100" dirty="0">
                <a:solidFill>
                  <a:schemeClr val="tx1"/>
                </a:solidFill>
                <a:latin typeface="Calibri" pitchFamily="-1" charset="0"/>
                <a:ea typeface="+mn-ea" charset="0"/>
                <a:cs typeface="+mn-ea" charset="0"/>
              </a:rPr>
              <a:t>GS302_ManojSaxena_v7</a:t>
            </a:r>
          </a:p>
        </p:txBody>
      </p:sp>
      <p:sp>
        <p:nvSpPr>
          <p:cNvPr id="30730" name="Text Box 6"/>
          <p:cNvSpPr txBox="1">
            <a:spLocks noChangeArrowheads="1"/>
          </p:cNvSpPr>
          <p:nvPr/>
        </p:nvSpPr>
        <p:spPr bwMode="auto">
          <a:xfrm>
            <a:off x="3641725" y="8270875"/>
            <a:ext cx="2786063" cy="436563"/>
          </a:xfrm>
          <a:prstGeom prst="rect">
            <a:avLst/>
          </a:prstGeom>
          <a:noFill/>
          <a:ln w="9525">
            <a:noFill/>
            <a:miter lim="800000"/>
            <a:headEnd/>
            <a:tailEnd/>
          </a:ln>
        </p:spPr>
        <p:txBody>
          <a:bodyPr lIns="86493" tIns="86493" rIns="86493" bIns="43247" anchor="b"/>
          <a:lstStyle/>
          <a:p>
            <a:pPr algn="r">
              <a:lnSpc>
                <a:spcPct val="102000"/>
              </a:lnSpc>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fld id="{B791002C-DE06-4F2B-AA4A-A2E6E2E4692A}" type="slidenum">
              <a:rPr lang="en-US" sz="1100">
                <a:solidFill>
                  <a:schemeClr val="tx1"/>
                </a:solidFill>
                <a:latin typeface="Calibri" pitchFamily="34" charset="0"/>
              </a:rPr>
              <a:pPr algn="r">
                <a:lnSpc>
                  <a:spcPct val="102000"/>
                </a:lnSpc>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t>3</a:t>
            </a:fld>
            <a:endParaRPr lang="en-US" sz="1100">
              <a:solidFill>
                <a:schemeClr val="tx1"/>
              </a:solidFill>
              <a:latin typeface="Calibri" pitchFamily="34" charset="0"/>
            </a:endParaRPr>
          </a:p>
        </p:txBody>
      </p:sp>
    </p:spTree>
    <p:extLst>
      <p:ext uri="{BB962C8B-B14F-4D97-AF65-F5344CB8AC3E}">
        <p14:creationId xmlns:p14="http://schemas.microsoft.com/office/powerpoint/2010/main" xmlns="" val="133160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marL="228600" indent="-228600" eaLnBrk="1" hangingPunct="1"/>
            <a:r>
              <a:rPr lang="en-US" b="1" smtClean="0"/>
              <a:t>Main point:  Watson use cases can be broadly broken into three classes:  Ask, Discover, and Decide.  Users can ASK Watson direct questions in natural language the same way they ask friends or colleagues questions.  This is in contrast to reducing an inquiry to a set of keywords and receiving a set of links to sources where their answers may (or may not) lie.  People who saw Watson’s victory on the quiz show Jeopardy! will be familiar with this simplest use case. Think of this as next generation chat.  Second, users can DISCOVER new insights with Watson.  Examples of this could be use of Watson as a research assistant such as a biotech investigator looking for the best way to treat a disease in a specific cohort of patients.  Finally, users might use Watson to help them DECIDE on the best course of action.  This would be for situations where users are looking for confidence-based recommendations for their next action when they have many options to chose from such as what course of treatment to prescribe to a patient or what investment choice to make.  </a:t>
            </a:r>
          </a:p>
        </p:txBody>
      </p:sp>
      <p:sp>
        <p:nvSpPr>
          <p:cNvPr id="4" name="Slide Number Placeholder 3"/>
          <p:cNvSpPr>
            <a:spLocks noGrp="1"/>
          </p:cNvSpPr>
          <p:nvPr>
            <p:ph type="sldNum" sz="quarter" idx="5"/>
          </p:nvPr>
        </p:nvSpPr>
        <p:spPr/>
        <p:txBody>
          <a:bodyPr/>
          <a:lstStyle/>
          <a:p>
            <a:pPr>
              <a:defRPr/>
            </a:pPr>
            <a:fld id="{FB6E00F5-9FFE-43A3-B3CA-3E3D2574372E}" type="slidenum">
              <a:rPr lang="en-US" smtClean="0"/>
              <a:pPr>
                <a:defRPr/>
              </a:pPr>
              <a:t>4</a:t>
            </a:fld>
            <a:endParaRPr lang="en-US"/>
          </a:p>
        </p:txBody>
      </p:sp>
    </p:spTree>
    <p:extLst>
      <p:ext uri="{BB962C8B-B14F-4D97-AF65-F5344CB8AC3E}">
        <p14:creationId xmlns:p14="http://schemas.microsoft.com/office/powerpoint/2010/main" xmlns="" val="321041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lIns="91415" tIns="45707" rIns="91415" bIns="45707"/>
          <a:lstStyle/>
          <a:p>
            <a:pPr defTabSz="465138"/>
            <a:r>
              <a:rPr lang="en-US" b="1" smtClean="0"/>
              <a:t>Main point:  Healthcare is a great example of how these challenges come to life.  Physicians can not keep up with the explosive growth of medical information which is doubling every five years.  Reading journals is the primary way new medical information is delivered yet the vast majority of physicians don</a:t>
            </a:r>
            <a:r>
              <a:rPr lang="ja-JP" altLang="en-US" b="1" smtClean="0"/>
              <a:t>’</a:t>
            </a:r>
            <a:r>
              <a:rPr lang="en-US" altLang="ja-JP" b="1" smtClean="0"/>
              <a:t>t spend anywhere near enough time to keep up with it..  Meanwhile, diagnosis, treatments, and preventable deaths leave huge room for improvement</a:t>
            </a:r>
          </a:p>
          <a:p>
            <a:pPr defTabSz="465138"/>
            <a:endParaRPr lang="en-US" b="1" smtClean="0"/>
          </a:p>
          <a:p>
            <a:pPr defTabSz="465138" eaLnBrk="1" hangingPunct="1">
              <a:spcBef>
                <a:spcPct val="0"/>
              </a:spcBef>
            </a:pPr>
            <a:r>
              <a:rPr lang="en-US" b="1" smtClean="0"/>
              <a:t>Further speaking points: </a:t>
            </a:r>
            <a:r>
              <a:rPr lang="en-US" smtClean="0"/>
              <a:t>Imagine you</a:t>
            </a:r>
            <a:r>
              <a:rPr lang="ja-JP" altLang="en-US" smtClean="0"/>
              <a:t>’</a:t>
            </a:r>
            <a:r>
              <a:rPr lang="en-US" altLang="ja-JP" smtClean="0"/>
              <a:t>re in a hospital waiting room with 9 others waiting to seen.  Chances are, two of you are going to be misdiagnosed.  Preventable medical errors kill 44K-98K Americans every year.  That</a:t>
            </a:r>
            <a:r>
              <a:rPr lang="ja-JP" altLang="en-US" smtClean="0"/>
              <a:t>’</a:t>
            </a:r>
            <a:r>
              <a:rPr lang="en-US" altLang="ja-JP" smtClean="0"/>
              <a:t>s enough to fill a big college football stadium.  Imagine what the total would be world wide.  As Steven Shapiro, Chief medical and scientific officer at UPMC says </a:t>
            </a:r>
            <a:r>
              <a:rPr lang="ja-JP" altLang="en-US" smtClean="0"/>
              <a:t>“</a:t>
            </a:r>
            <a:r>
              <a:rPr lang="en-US" altLang="ja-JP" smtClean="0"/>
              <a:t>Medicine has become too complex (and only) about 20% of the knowledge clinicians use today is evidence based</a:t>
            </a:r>
            <a:r>
              <a:rPr lang="ja-JP" altLang="en-US" smtClean="0"/>
              <a:t>”</a:t>
            </a:r>
            <a:r>
              <a:rPr lang="en-US" altLang="ja-JP" smtClean="0"/>
              <a:t>.  We just spoke about the gap between today</a:t>
            </a:r>
            <a:r>
              <a:rPr lang="ja-JP" altLang="en-US" smtClean="0"/>
              <a:t>’</a:t>
            </a:r>
            <a:r>
              <a:rPr lang="en-US" altLang="ja-JP" smtClean="0"/>
              <a:t>s IT needs and traditional IT.  Surely, a new approach to IT can help address some of the healthcare difficulties described here.  </a:t>
            </a:r>
            <a:endParaRPr lang="en-US" altLang="ja-JP" b="1" smtClean="0"/>
          </a:p>
          <a:p>
            <a:pPr defTabSz="465138" eaLnBrk="1" hangingPunct="1">
              <a:spcBef>
                <a:spcPct val="0"/>
              </a:spcBef>
            </a:pPr>
            <a:endParaRPr lang="en-US" smtClean="0"/>
          </a:p>
          <a:p>
            <a:pPr defTabSz="465138"/>
            <a:r>
              <a:rPr lang="en-US" b="1" smtClean="0"/>
              <a:t>Additional information</a:t>
            </a:r>
            <a:r>
              <a:rPr lang="en-US" smtClean="0"/>
              <a:t>:  statistics on right.  </a:t>
            </a:r>
          </a:p>
          <a:p>
            <a:pPr defTabSz="465138"/>
            <a:endParaRPr lang="en-US" smtClean="0">
              <a:cs typeface="Arial" charset="0"/>
            </a:endParaRPr>
          </a:p>
        </p:txBody>
      </p:sp>
      <p:sp>
        <p:nvSpPr>
          <p:cNvPr id="348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15" tIns="45707" rIns="91415" bIns="45707" anchor="b"/>
          <a:lstStyle/>
          <a:p>
            <a:pPr algn="r" defTabSz="909638"/>
            <a:fld id="{EFF5974E-56E0-4F8E-91E5-6099C36211A2}" type="slidenum">
              <a:rPr lang="en-US" sz="1200">
                <a:solidFill>
                  <a:srgbClr val="000000"/>
                </a:solidFill>
              </a:rPr>
              <a:pPr algn="r" defTabSz="909638"/>
              <a:t>5</a:t>
            </a:fld>
            <a:endParaRPr lang="en-US" sz="1200">
              <a:solidFill>
                <a:srgbClr val="000000"/>
              </a:solidFill>
            </a:endParaRPr>
          </a:p>
        </p:txBody>
      </p:sp>
    </p:spTree>
    <p:extLst>
      <p:ext uri="{BB962C8B-B14F-4D97-AF65-F5344CB8AC3E}">
        <p14:creationId xmlns:p14="http://schemas.microsoft.com/office/powerpoint/2010/main" xmlns="" val="335445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xfrm>
            <a:off x="1143000" y="687388"/>
            <a:ext cx="4572000" cy="3429000"/>
          </a:xfrm>
          <a:ln/>
        </p:spPr>
      </p:sp>
      <p:sp>
        <p:nvSpPr>
          <p:cNvPr id="46082" name="Notes Placeholder 2"/>
          <p:cNvSpPr>
            <a:spLocks noGrp="1"/>
          </p:cNvSpPr>
          <p:nvPr>
            <p:ph type="body" idx="1"/>
          </p:nvPr>
        </p:nvSpPr>
        <p:spPr>
          <a:xfrm>
            <a:off x="914400" y="4341813"/>
            <a:ext cx="5029200" cy="4114800"/>
          </a:xfrm>
          <a:noFill/>
          <a:ln/>
        </p:spPr>
        <p:txBody>
          <a:bodyPr lIns="91539" tIns="45768" rIns="91539" bIns="45768"/>
          <a:lstStyle/>
          <a:p>
            <a:pPr>
              <a:lnSpc>
                <a:spcPct val="80000"/>
              </a:lnSpc>
              <a:buFontTx/>
              <a:buChar char="•"/>
            </a:pPr>
            <a:r>
              <a:rPr lang="en-US" sz="800" smtClean="0"/>
              <a:t>Discuss main points of the demo.</a:t>
            </a:r>
          </a:p>
        </p:txBody>
      </p:sp>
      <p:sp>
        <p:nvSpPr>
          <p:cNvPr id="46083" name="Slide Number Placeholder 3"/>
          <p:cNvSpPr txBox="1">
            <a:spLocks noGrp="1"/>
          </p:cNvSpPr>
          <p:nvPr/>
        </p:nvSpPr>
        <p:spPr bwMode="auto">
          <a:xfrm>
            <a:off x="3884613" y="8688388"/>
            <a:ext cx="2973387" cy="455612"/>
          </a:xfrm>
          <a:prstGeom prst="rect">
            <a:avLst/>
          </a:prstGeom>
          <a:noFill/>
          <a:ln w="9525">
            <a:noFill/>
            <a:miter lim="800000"/>
            <a:headEnd/>
            <a:tailEnd/>
          </a:ln>
        </p:spPr>
        <p:txBody>
          <a:bodyPr lIns="91539" tIns="45768" rIns="91539" bIns="45768" anchor="b"/>
          <a:lstStyle/>
          <a:p>
            <a:pPr algn="r"/>
            <a:fld id="{80655332-0ECD-4090-B29B-577954547B9F}" type="slidenum">
              <a:rPr lang="en-US" sz="1200">
                <a:solidFill>
                  <a:schemeClr val="tx1"/>
                </a:solidFill>
              </a:rPr>
              <a:pPr algn="r"/>
              <a:t>6</a:t>
            </a:fld>
            <a:endParaRPr lang="en-US" sz="1200">
              <a:solidFill>
                <a:schemeClr val="tx1"/>
              </a:solidFill>
            </a:endParaRPr>
          </a:p>
        </p:txBody>
      </p:sp>
    </p:spTree>
    <p:extLst>
      <p:ext uri="{BB962C8B-B14F-4D97-AF65-F5344CB8AC3E}">
        <p14:creationId xmlns:p14="http://schemas.microsoft.com/office/powerpoint/2010/main" xmlns="" val="202714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pPr>
              <a:defRPr/>
            </a:pPr>
            <a:fld id="{404F7635-9BF1-4F7A-A58B-17F64F5FB8C1}" type="slidenum">
              <a:rPr lang="en-US" smtClean="0"/>
              <a:pPr>
                <a:defRPr/>
              </a:pPr>
              <a:t>7</a:t>
            </a:fld>
            <a:endParaRPr lang="en-US"/>
          </a:p>
        </p:txBody>
      </p:sp>
    </p:spTree>
    <p:extLst>
      <p:ext uri="{BB962C8B-B14F-4D97-AF65-F5344CB8AC3E}">
        <p14:creationId xmlns:p14="http://schemas.microsoft.com/office/powerpoint/2010/main" xmlns="" val="9397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r>
              <a:rPr lang="en-US" smtClean="0"/>
              <a:t>Let’s consider a hypothetical patient.  She’s 37 years old and has never been a smoker.  She meets with her primary care physician because of a persistent dry cough and shortness of breath.  After a series of tests including a chest X-ray, MRI, and biopsy, her doctor suspects that she has cancer and forwards her electronic medical record to an oncologist.</a:t>
            </a:r>
          </a:p>
        </p:txBody>
      </p:sp>
    </p:spTree>
    <p:extLst>
      <p:ext uri="{BB962C8B-B14F-4D97-AF65-F5344CB8AC3E}">
        <p14:creationId xmlns:p14="http://schemas.microsoft.com/office/powerpoint/2010/main" xmlns="" val="10143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r>
              <a:rPr lang="en-US" smtClean="0"/>
              <a:t>The Watson Oncology Advisor invokes the Watson advisor to help prepare to meet with the patient.  It compares her electronic medical record against millions of pieces of information from the medical literature including text books, journal articles, best practices, and guidelines.  The Watson advisor presents the oncologist three panels – Case Information, Test Options and Treatment Options – based on it’s analysis of the information available about the patient’s case.</a:t>
            </a:r>
          </a:p>
          <a:p>
            <a:r>
              <a:rPr lang="en-US" smtClean="0"/>
              <a:t>On the Case Information tab the oncologist can get a quick snapshot of the patient information and key points from all the various clinical notes and test reports that the oncologist should pay attention to. The Advisor also allows quick navigation to the section in the EMR where the key fact resides.</a:t>
            </a:r>
          </a:p>
          <a:p>
            <a:endParaRPr lang="en-US" smtClean="0"/>
          </a:p>
          <a:p>
            <a:r>
              <a:rPr lang="en-US" smtClean="0"/>
              <a:t>Not only does the Watson Advisor identify the key facts from the available information, but it also identifies missing information that the oncologist should gather from the patient or via tests. For example, in this case the Advisor has identified two pieces of information that the oncologist should check with the patient during her consultation: 1) whether she has coughed up blood (hemoptysis) and 2) if she is having any problems with her hearing. </a:t>
            </a:r>
          </a:p>
        </p:txBody>
      </p:sp>
    </p:spTree>
    <p:extLst>
      <p:ext uri="{BB962C8B-B14F-4D97-AF65-F5344CB8AC3E}">
        <p14:creationId xmlns:p14="http://schemas.microsoft.com/office/powerpoint/2010/main" xmlns="" val="413179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619125"/>
            <a:ext cx="2165350" cy="57642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6388" y="619125"/>
            <a:ext cx="6345237" cy="5764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t3largeImageBkgrnd"/>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Rectangle 6"/>
          <p:cNvSpPr>
            <a:spLocks noChangeArrowheads="1"/>
          </p:cNvSpPr>
          <p:nvPr/>
        </p:nvSpPr>
        <p:spPr bwMode="black">
          <a:xfrm>
            <a:off x="5953125" y="6530975"/>
            <a:ext cx="3054350" cy="214313"/>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C0C0C0"/>
                </a:solidFill>
                <a:latin typeface="Arial" pitchFamily="34" charset="0"/>
                <a:ea typeface="ＭＳ Ｐゴシック" pitchFamily="34" charset="-128"/>
                <a:cs typeface="Arial" pitchFamily="34" charset="0"/>
              </a:rPr>
              <a:t>© </a:t>
            </a:r>
            <a:r>
              <a:rPr lang="en-US" sz="800" dirty="0" smtClean="0">
                <a:solidFill>
                  <a:srgbClr val="C0C0C0"/>
                </a:solidFill>
                <a:latin typeface="Arial" pitchFamily="34" charset="0"/>
                <a:ea typeface="ＭＳ Ｐゴシック" pitchFamily="34" charset="-128"/>
                <a:cs typeface="Arial" pitchFamily="34" charset="0"/>
              </a:rPr>
              <a:t>201</a:t>
            </a:r>
            <a:r>
              <a:rPr lang="ru-RU" sz="800" dirty="0" smtClean="0">
                <a:solidFill>
                  <a:srgbClr val="C0C0C0"/>
                </a:solidFill>
                <a:latin typeface="Arial" pitchFamily="34" charset="0"/>
                <a:ea typeface="ＭＳ Ｐゴシック" pitchFamily="34" charset="-128"/>
                <a:cs typeface="Arial" pitchFamily="34" charset="0"/>
              </a:rPr>
              <a:t>5</a:t>
            </a:r>
            <a:r>
              <a:rPr lang="en-US" sz="800" dirty="0" smtClean="0">
                <a:solidFill>
                  <a:srgbClr val="C0C0C0"/>
                </a:solidFill>
                <a:latin typeface="Arial" pitchFamily="34" charset="0"/>
                <a:ea typeface="ＭＳ Ｐゴシック" pitchFamily="34" charset="-128"/>
                <a:cs typeface="Arial" pitchFamily="34" charset="0"/>
              </a:rPr>
              <a:t> </a:t>
            </a:r>
            <a:r>
              <a:rPr lang="en-US" sz="800" dirty="0">
                <a:solidFill>
                  <a:srgbClr val="C0C0C0"/>
                </a:solidFill>
                <a:latin typeface="Arial" pitchFamily="34" charset="0"/>
                <a:ea typeface="ＭＳ Ｐゴシック" pitchFamily="34" charset="-128"/>
                <a:cs typeface="Arial" pitchFamily="34" charset="0"/>
              </a:rPr>
              <a:t>International Business Machines Corporation</a:t>
            </a:r>
          </a:p>
        </p:txBody>
      </p:sp>
      <p:pic>
        <p:nvPicPr>
          <p:cNvPr id="6" name="Picture 6" descr="AvatarSilo"/>
          <p:cNvPicPr>
            <a:picLocks noChangeAspect="1" noChangeArrowheads="1"/>
          </p:cNvPicPr>
          <p:nvPr/>
        </p:nvPicPr>
        <p:blipFill>
          <a:blip r:embed="rId3" cstate="email"/>
          <a:srcRect/>
          <a:stretch>
            <a:fillRect/>
          </a:stretch>
        </p:blipFill>
        <p:spPr bwMode="auto">
          <a:xfrm>
            <a:off x="5414963" y="1312863"/>
            <a:ext cx="3540125" cy="3471862"/>
          </a:xfrm>
          <a:prstGeom prst="rect">
            <a:avLst/>
          </a:prstGeom>
          <a:noFill/>
          <a:ln w="9525">
            <a:noFill/>
            <a:miter lim="800000"/>
            <a:headEnd/>
            <a:tailEnd/>
          </a:ln>
        </p:spPr>
      </p:pic>
      <p:pic>
        <p:nvPicPr>
          <p:cNvPr id="7" name="Picture 7" descr="Watson_neg"/>
          <p:cNvPicPr>
            <a:picLocks noChangeAspect="1" noChangeArrowheads="1"/>
          </p:cNvPicPr>
          <p:nvPr/>
        </p:nvPicPr>
        <p:blipFill>
          <a:blip r:embed="rId4" cstate="email"/>
          <a:srcRect/>
          <a:stretch>
            <a:fillRect/>
          </a:stretch>
        </p:blipFill>
        <p:spPr bwMode="auto">
          <a:xfrm>
            <a:off x="7666038" y="252413"/>
            <a:ext cx="1277937" cy="219075"/>
          </a:xfrm>
          <a:prstGeom prst="rect">
            <a:avLst/>
          </a:prstGeom>
          <a:noFill/>
          <a:ln w="9525">
            <a:noFill/>
            <a:miter lim="800000"/>
            <a:headEnd/>
            <a:tailEnd/>
          </a:ln>
        </p:spPr>
      </p:pic>
      <p:pic>
        <p:nvPicPr>
          <p:cNvPr id="8" name="Picture 8" descr="Watson Lockup Large"/>
          <p:cNvPicPr>
            <a:picLocks noChangeAspect="1" noChangeArrowheads="1"/>
          </p:cNvPicPr>
          <p:nvPr/>
        </p:nvPicPr>
        <p:blipFill>
          <a:blip r:embed="rId5" cstate="email"/>
          <a:srcRect/>
          <a:stretch>
            <a:fillRect/>
          </a:stretch>
        </p:blipFill>
        <p:spPr bwMode="auto">
          <a:xfrm>
            <a:off x="261938" y="200025"/>
            <a:ext cx="520700" cy="282575"/>
          </a:xfrm>
          <a:prstGeom prst="rect">
            <a:avLst/>
          </a:prstGeom>
          <a:noFill/>
          <a:ln w="9525">
            <a:noFill/>
            <a:miter lim="800000"/>
            <a:headEnd/>
            <a:tailEnd/>
          </a:ln>
        </p:spPr>
      </p:pic>
      <p:sp>
        <p:nvSpPr>
          <p:cNvPr id="435203" name="Rectangle 3"/>
          <p:cNvSpPr>
            <a:spLocks noGrp="1" noChangeArrowheads="1"/>
          </p:cNvSpPr>
          <p:nvPr>
            <p:ph type="ctrTitle"/>
          </p:nvPr>
        </p:nvSpPr>
        <p:spPr>
          <a:xfrm>
            <a:off x="425450" y="3032125"/>
            <a:ext cx="5108575" cy="334963"/>
          </a:xfrm>
        </p:spPr>
        <p:txBody>
          <a:bodyPr/>
          <a:lstStyle>
            <a:lvl1pPr>
              <a:lnSpc>
                <a:spcPct val="76000"/>
              </a:lnSpc>
              <a:defRPr sz="3500"/>
            </a:lvl1pPr>
          </a:lstStyle>
          <a:p>
            <a:pPr lvl="0"/>
            <a:r>
              <a:rPr lang="en-US" noProof="0" smtClean="0"/>
              <a:t>Click to edit master title style</a:t>
            </a:r>
          </a:p>
        </p:txBody>
      </p:sp>
      <p:sp>
        <p:nvSpPr>
          <p:cNvPr id="435204" name="Rectangle 4"/>
          <p:cNvSpPr>
            <a:spLocks noGrp="1" noChangeArrowheads="1"/>
          </p:cNvSpPr>
          <p:nvPr>
            <p:ph type="subTitle" sz="quarter" idx="1"/>
          </p:nvPr>
        </p:nvSpPr>
        <p:spPr>
          <a:xfrm>
            <a:off x="425450" y="1349375"/>
            <a:ext cx="4949825" cy="244475"/>
          </a:xfrm>
          <a:extLst>
            <a:ext uri="{909E8E84-426E-40dd-AFC4-6F175D3DCCD1}"/>
            <a:ext uri="{91240B29-F687-4f45-9708-019B960494DF}"/>
            <a:ext uri="{AF507438-7753-43e0-B8FC-AC1667EBCBE1}"/>
          </a:extLst>
        </p:spPr>
        <p:txBody>
          <a:bodyPr lIns="0" tIns="0" rIns="0" bIns="0">
            <a:spAutoFit/>
          </a:bodyPr>
          <a:lstStyle>
            <a:lvl1pPr marL="0" indent="0">
              <a:spcBef>
                <a:spcPct val="50000"/>
              </a:spcBef>
              <a:buFont typeface="Wingdings" pitchFamily="2" charset="2"/>
              <a:buNone/>
              <a:defRPr sz="1600"/>
            </a:lvl1pPr>
          </a:lstStyle>
          <a:p>
            <a:pPr lvl="0"/>
            <a:r>
              <a:rPr lang="en-US" noProof="0" smtClean="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6388" y="1404938"/>
            <a:ext cx="4197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404938"/>
            <a:ext cx="4198937"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619125"/>
            <a:ext cx="2165350" cy="5281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6388" y="619125"/>
            <a:ext cx="6345237" cy="5281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887538"/>
            <a:ext cx="4197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0750" y="1887538"/>
            <a:ext cx="419893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2" descr="BlackFastFade"/>
          <p:cNvPicPr>
            <a:picLocks noChangeAspect="1" noChangeArrowheads="1"/>
          </p:cNvPicPr>
          <p:nvPr/>
        </p:nvPicPr>
        <p:blipFill>
          <a:blip r:embed="rId12" cstate="email"/>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6388" y="619125"/>
            <a:ext cx="8662987" cy="334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306388" y="1404938"/>
            <a:ext cx="8548687"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2" descr="Watson Lockup Large"/>
          <p:cNvPicPr>
            <a:picLocks noChangeAspect="1" noChangeArrowheads="1"/>
          </p:cNvPicPr>
          <p:nvPr/>
        </p:nvPicPr>
        <p:blipFill>
          <a:blip r:embed="rId13" cstate="email"/>
          <a:srcRect/>
          <a:stretch>
            <a:fillRect/>
          </a:stretch>
        </p:blipFill>
        <p:spPr bwMode="auto">
          <a:xfrm>
            <a:off x="261938" y="200025"/>
            <a:ext cx="520700" cy="282575"/>
          </a:xfrm>
          <a:prstGeom prst="rect">
            <a:avLst/>
          </a:prstGeom>
          <a:noFill/>
          <a:ln w="9525">
            <a:noFill/>
            <a:miter lim="800000"/>
            <a:headEnd/>
            <a:tailEnd/>
          </a:ln>
        </p:spPr>
      </p:pic>
      <p:sp>
        <p:nvSpPr>
          <p:cNvPr id="15" name="Rectangle 6"/>
          <p:cNvSpPr>
            <a:spLocks noChangeArrowheads="1"/>
          </p:cNvSpPr>
          <p:nvPr/>
        </p:nvSpPr>
        <p:spPr bwMode="black">
          <a:xfrm>
            <a:off x="5953125" y="6530975"/>
            <a:ext cx="3054350" cy="214313"/>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chemeClr val="tx1"/>
                </a:solidFill>
              </a:rPr>
              <a:t>© </a:t>
            </a:r>
            <a:r>
              <a:rPr lang="en-US" sz="800" dirty="0" smtClean="0">
                <a:solidFill>
                  <a:schemeClr val="tx1"/>
                </a:solidFill>
              </a:rPr>
              <a:t>201</a:t>
            </a:r>
            <a:r>
              <a:rPr lang="ru-RU" sz="800" dirty="0" smtClean="0">
                <a:solidFill>
                  <a:schemeClr val="tx1"/>
                </a:solidFill>
              </a:rPr>
              <a:t>5</a:t>
            </a:r>
            <a:r>
              <a:rPr lang="en-US" sz="800" dirty="0" smtClean="0">
                <a:solidFill>
                  <a:schemeClr val="tx1"/>
                </a:solidFill>
              </a:rPr>
              <a:t> </a:t>
            </a:r>
            <a:r>
              <a:rPr lang="en-US" sz="800" dirty="0">
                <a:solidFill>
                  <a:schemeClr val="tx1"/>
                </a:solidFill>
              </a:rPr>
              <a:t>International Business Machines Corporation</a:t>
            </a:r>
          </a:p>
        </p:txBody>
      </p:sp>
      <p:sp>
        <p:nvSpPr>
          <p:cNvPr id="1080" name="Rectangle 56"/>
          <p:cNvSpPr>
            <a:spLocks noChangeArrowheads="1"/>
          </p:cNvSpPr>
          <p:nvPr/>
        </p:nvSpPr>
        <p:spPr bwMode="auto">
          <a:xfrm>
            <a:off x="238125" y="6580188"/>
            <a:ext cx="1017588" cy="115887"/>
          </a:xfrm>
          <a:prstGeom prst="rect">
            <a:avLst/>
          </a:prstGeom>
          <a:noFill/>
          <a:ln w="9525">
            <a:noFill/>
            <a:miter lim="800000"/>
            <a:headEnd/>
            <a:tailEnd/>
          </a:ln>
        </p:spPr>
        <p:txBody>
          <a:bodyPr lIns="0" tIns="0" rIns="0" bIns="0">
            <a:spAutoFit/>
          </a:bodyPr>
          <a:lstStyle/>
          <a:p>
            <a:pPr defTabSz="457200">
              <a:lnSpc>
                <a:spcPct val="95000"/>
              </a:lnSpc>
              <a:buClr>
                <a:srgbClr val="000000"/>
              </a:buClr>
              <a:buSzPct val="45000"/>
              <a:buFont typeface="StarSymbo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EF7B2ED-A1BF-4DFB-B738-E006931617DD}" type="slidenum">
              <a:rPr lang="en-GB" sz="800" b="1">
                <a:solidFill>
                  <a:schemeClr val="tx1"/>
                </a:solidFill>
                <a:ea typeface="SimSun" pitchFamily="2" charset="-122"/>
              </a:rPr>
              <a:pPr defTabSz="457200">
                <a:lnSpc>
                  <a:spcPct val="95000"/>
                </a:lnSpc>
                <a:buClr>
                  <a:srgbClr val="000000"/>
                </a:buClr>
                <a:buSzPct val="45000"/>
                <a:buFont typeface="StarSymbo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GB" sz="800" b="1">
              <a:solidFill>
                <a:schemeClr val="tx1"/>
              </a:solidFill>
              <a:ea typeface="SimSun" pitchFamily="2" charset="-122"/>
            </a:endParaRPr>
          </a:p>
        </p:txBody>
      </p:sp>
      <p:sp>
        <p:nvSpPr>
          <p:cNvPr id="1083" name="Line 59"/>
          <p:cNvSpPr>
            <a:spLocks noChangeShapeType="1"/>
          </p:cNvSpPr>
          <p:nvPr/>
        </p:nvSpPr>
        <p:spPr bwMode="auto">
          <a:xfrm flipH="1">
            <a:off x="306388" y="509588"/>
            <a:ext cx="8553450" cy="0"/>
          </a:xfrm>
          <a:prstGeom prst="line">
            <a:avLst/>
          </a:prstGeom>
          <a:noFill/>
          <a:ln w="9525">
            <a:solidFill>
              <a:schemeClr val="bg2"/>
            </a:solidFill>
            <a:round/>
            <a:headEnd/>
            <a:tailEnd/>
          </a:ln>
          <a:effectLst/>
        </p:spPr>
        <p:txBody>
          <a:bodyPr/>
          <a:lstStyle/>
          <a:p>
            <a:pPr algn="ctr">
              <a:defRPr/>
            </a:pPr>
            <a:endParaRPr lang="en-US">
              <a:cs typeface="+mn-cs"/>
            </a:endParaRPr>
          </a:p>
        </p:txBody>
      </p:sp>
      <p:pic>
        <p:nvPicPr>
          <p:cNvPr id="1033" name="Picture 61" descr="Watson_neg"/>
          <p:cNvPicPr>
            <a:picLocks noChangeAspect="1" noChangeArrowheads="1"/>
          </p:cNvPicPr>
          <p:nvPr/>
        </p:nvPicPr>
        <p:blipFill>
          <a:blip r:embed="rId14" cstate="email"/>
          <a:srcRect/>
          <a:stretch>
            <a:fillRect/>
          </a:stretch>
        </p:blipFill>
        <p:spPr bwMode="auto">
          <a:xfrm>
            <a:off x="7675563" y="268288"/>
            <a:ext cx="1189037" cy="203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200">
          <a:solidFill>
            <a:schemeClr val="tx1"/>
          </a:solidFill>
          <a:latin typeface="+mj-lt"/>
          <a:ea typeface="+mj-ea"/>
          <a:cs typeface="+mj-cs"/>
        </a:defRPr>
      </a:lvl1pPr>
      <a:lvl2pPr algn="l" rtl="0" eaLnBrk="0" fontAlgn="base" hangingPunct="0">
        <a:spcBef>
          <a:spcPct val="0"/>
        </a:spcBef>
        <a:spcAft>
          <a:spcPct val="0"/>
        </a:spcAft>
        <a:defRPr sz="2200">
          <a:solidFill>
            <a:schemeClr val="tx1"/>
          </a:solidFill>
          <a:latin typeface="Arial" charset="0"/>
        </a:defRPr>
      </a:lvl2pPr>
      <a:lvl3pPr algn="l" rtl="0" eaLnBrk="0" fontAlgn="base" hangingPunct="0">
        <a:spcBef>
          <a:spcPct val="0"/>
        </a:spcBef>
        <a:spcAft>
          <a:spcPct val="0"/>
        </a:spcAft>
        <a:defRPr sz="2200">
          <a:solidFill>
            <a:schemeClr val="tx1"/>
          </a:solidFill>
          <a:latin typeface="Arial" charset="0"/>
        </a:defRPr>
      </a:lvl3pPr>
      <a:lvl4pPr algn="l" rtl="0" eaLnBrk="0" fontAlgn="base" hangingPunct="0">
        <a:spcBef>
          <a:spcPct val="0"/>
        </a:spcBef>
        <a:spcAft>
          <a:spcPct val="0"/>
        </a:spcAft>
        <a:defRPr sz="2200">
          <a:solidFill>
            <a:schemeClr val="tx1"/>
          </a:solidFill>
          <a:latin typeface="Arial" charset="0"/>
        </a:defRPr>
      </a:lvl4pPr>
      <a:lvl5pPr algn="l" rtl="0" eaLnBrk="0" fontAlgn="base" hangingPunct="0">
        <a:spcBef>
          <a:spcPct val="0"/>
        </a:spcBef>
        <a:spcAft>
          <a:spcPct val="0"/>
        </a:spcAft>
        <a:defRPr sz="2200">
          <a:solidFill>
            <a:schemeClr val="tx1"/>
          </a:solidFill>
          <a:latin typeface="Arial" charset="0"/>
        </a:defRPr>
      </a:lvl5pPr>
      <a:lvl6pPr marL="457200" algn="l" rtl="0" fontAlgn="base">
        <a:spcBef>
          <a:spcPct val="0"/>
        </a:spcBef>
        <a:spcAft>
          <a:spcPct val="0"/>
        </a:spcAft>
        <a:defRPr sz="2200">
          <a:solidFill>
            <a:schemeClr val="tx1"/>
          </a:solidFill>
          <a:latin typeface="Arial" charset="0"/>
        </a:defRPr>
      </a:lvl6pPr>
      <a:lvl7pPr marL="914400" algn="l" rtl="0" fontAlgn="base">
        <a:spcBef>
          <a:spcPct val="0"/>
        </a:spcBef>
        <a:spcAft>
          <a:spcPct val="0"/>
        </a:spcAft>
        <a:defRPr sz="2200">
          <a:solidFill>
            <a:schemeClr val="tx1"/>
          </a:solidFill>
          <a:latin typeface="Arial" charset="0"/>
        </a:defRPr>
      </a:lvl7pPr>
      <a:lvl8pPr marL="1371600" algn="l" rtl="0" fontAlgn="base">
        <a:spcBef>
          <a:spcPct val="0"/>
        </a:spcBef>
        <a:spcAft>
          <a:spcPct val="0"/>
        </a:spcAft>
        <a:defRPr sz="2200">
          <a:solidFill>
            <a:schemeClr val="tx1"/>
          </a:solidFill>
          <a:latin typeface="Arial" charset="0"/>
        </a:defRPr>
      </a:lvl8pPr>
      <a:lvl9pPr marL="1828800" algn="l" rtl="0" fontAlgn="base">
        <a:spcBef>
          <a:spcPct val="0"/>
        </a:spcBef>
        <a:spcAft>
          <a:spcPct val="0"/>
        </a:spcAft>
        <a:defRPr sz="2200">
          <a:solidFill>
            <a:schemeClr val="tx1"/>
          </a:solidFill>
          <a:latin typeface="Arial" charset="0"/>
        </a:defRPr>
      </a:lvl9pPr>
    </p:titleStyle>
    <p:bodyStyle>
      <a:lvl1pPr marL="117475" indent="-117475" algn="l" rtl="0" eaLnBrk="0" fontAlgn="base" hangingPunct="0">
        <a:spcBef>
          <a:spcPct val="20000"/>
        </a:spcBef>
        <a:spcAft>
          <a:spcPct val="0"/>
        </a:spcAft>
        <a:buClr>
          <a:schemeClr val="tx1"/>
        </a:buClr>
        <a:buFont typeface="Wingdings" pitchFamily="2" charset="2"/>
        <a:buChar char="§"/>
        <a:defRPr sz="2000">
          <a:solidFill>
            <a:schemeClr val="tx1"/>
          </a:solidFill>
          <a:latin typeface="+mn-lt"/>
          <a:ea typeface="+mn-ea"/>
          <a:cs typeface="+mn-cs"/>
        </a:defRPr>
      </a:lvl1pPr>
      <a:lvl2pPr marL="401638" indent="-169863" algn="l" rtl="0" eaLnBrk="0" fontAlgn="base" hangingPunct="0">
        <a:spcBef>
          <a:spcPct val="20000"/>
        </a:spcBef>
        <a:spcAft>
          <a:spcPct val="0"/>
        </a:spcAft>
        <a:buClr>
          <a:schemeClr val="tx1"/>
        </a:buClr>
        <a:buFont typeface="Wingdings" pitchFamily="2" charset="2"/>
        <a:buChar char="§"/>
        <a:defRPr>
          <a:solidFill>
            <a:schemeClr val="tx1"/>
          </a:solidFill>
          <a:latin typeface="+mn-lt"/>
        </a:defRPr>
      </a:lvl2pPr>
      <a:lvl3pPr marL="630238" indent="-1143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3pPr>
      <a:lvl4pPr marL="858838" indent="-1143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087438" indent="-114300" algn="l" rtl="0" eaLnBrk="0" fontAlgn="base" hangingPunct="0">
        <a:spcBef>
          <a:spcPct val="20000"/>
        </a:spcBef>
        <a:spcAft>
          <a:spcPct val="0"/>
        </a:spcAft>
        <a:buClr>
          <a:schemeClr val="tx1"/>
        </a:buClr>
        <a:buFont typeface="Wingdings" pitchFamily="2" charset="2"/>
        <a:buChar char="§"/>
        <a:defRPr sz="1200">
          <a:solidFill>
            <a:schemeClr val="tx1"/>
          </a:solidFill>
          <a:latin typeface="+mn-lt"/>
        </a:defRPr>
      </a:lvl5pPr>
      <a:lvl6pPr marL="1544638" indent="-114300" algn="l" rtl="0" fontAlgn="base">
        <a:spcBef>
          <a:spcPct val="20000"/>
        </a:spcBef>
        <a:spcAft>
          <a:spcPct val="0"/>
        </a:spcAft>
        <a:buClr>
          <a:schemeClr val="tx1"/>
        </a:buClr>
        <a:defRPr sz="1200">
          <a:solidFill>
            <a:schemeClr val="tx1"/>
          </a:solidFill>
          <a:latin typeface="+mn-lt"/>
        </a:defRPr>
      </a:lvl6pPr>
      <a:lvl7pPr marL="2001838" indent="-114300" algn="l" rtl="0" fontAlgn="base">
        <a:spcBef>
          <a:spcPct val="20000"/>
        </a:spcBef>
        <a:spcAft>
          <a:spcPct val="0"/>
        </a:spcAft>
        <a:buClr>
          <a:schemeClr val="tx1"/>
        </a:buClr>
        <a:defRPr sz="1200">
          <a:solidFill>
            <a:schemeClr val="tx1"/>
          </a:solidFill>
          <a:latin typeface="+mn-lt"/>
        </a:defRPr>
      </a:lvl7pPr>
      <a:lvl8pPr marL="2459038" indent="-114300" algn="l" rtl="0" fontAlgn="base">
        <a:spcBef>
          <a:spcPct val="20000"/>
        </a:spcBef>
        <a:spcAft>
          <a:spcPct val="0"/>
        </a:spcAft>
        <a:buClr>
          <a:schemeClr val="tx1"/>
        </a:buClr>
        <a:defRPr sz="1200">
          <a:solidFill>
            <a:schemeClr val="tx1"/>
          </a:solidFill>
          <a:latin typeface="+mn-lt"/>
        </a:defRPr>
      </a:lvl8pPr>
      <a:lvl9pPr marL="2916238" indent="-114300" algn="l" rtl="0" fontAlgn="base">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8000"/>
            <a:chOff x="0" y="0"/>
            <a:chExt cx="5760" cy="4320"/>
          </a:xfrm>
        </p:grpSpPr>
        <p:pic>
          <p:nvPicPr>
            <p:cNvPr id="12298" name="Picture 3" descr="Opt3largeImageBkgrnd"/>
            <p:cNvPicPr>
              <a:picLocks noChangeAspect="1" noChangeArrowheads="1"/>
            </p:cNvPicPr>
            <p:nvPr userDrawn="1"/>
          </p:nvPicPr>
          <p:blipFill>
            <a:blip r:embed="rId13" cstate="email"/>
            <a:srcRect/>
            <a:stretch>
              <a:fillRect/>
            </a:stretch>
          </p:blipFill>
          <p:spPr bwMode="auto">
            <a:xfrm>
              <a:off x="0" y="0"/>
              <a:ext cx="5760" cy="4320"/>
            </a:xfrm>
            <a:prstGeom prst="rect">
              <a:avLst/>
            </a:prstGeom>
            <a:noFill/>
            <a:ln w="9525">
              <a:noFill/>
              <a:miter lim="800000"/>
              <a:headEnd/>
              <a:tailEnd/>
            </a:ln>
          </p:spPr>
        </p:pic>
        <p:sp>
          <p:nvSpPr>
            <p:cNvPr id="434180" name="Rectangle 4"/>
            <p:cNvSpPr>
              <a:spLocks noChangeArrowheads="1"/>
            </p:cNvSpPr>
            <p:nvPr userDrawn="1"/>
          </p:nvSpPr>
          <p:spPr bwMode="auto">
            <a:xfrm>
              <a:off x="0" y="0"/>
              <a:ext cx="5760" cy="4320"/>
            </a:xfrm>
            <a:prstGeom prst="rect">
              <a:avLst/>
            </a:prstGeom>
            <a:solidFill>
              <a:schemeClr val="bg1">
                <a:alpha val="39000"/>
              </a:schemeClr>
            </a:solidFill>
            <a:ln>
              <a:noFill/>
            </a:ln>
            <a:effectLst/>
            <a:extLst>
              <a:ext uri="{91240B29-F687-4f45-9708-019B960494DF}"/>
              <a:ext uri="{AF507438-7753-43e0-B8FC-AC1667EBCBE1}"/>
            </a:extLst>
          </p:spPr>
          <p:txBody>
            <a:bodyPr wrap="none" anchor="ctr"/>
            <a:lstStyle/>
            <a:p>
              <a:pPr algn="ctr">
                <a:defRPr/>
              </a:pPr>
              <a:endParaRPr lang="en-US">
                <a:latin typeface="Arial" pitchFamily="34" charset="0"/>
                <a:ea typeface="ＭＳ Ｐゴシック" pitchFamily="34" charset="-128"/>
                <a:cs typeface="Arial" pitchFamily="34" charset="0"/>
              </a:endParaRPr>
            </a:p>
          </p:txBody>
        </p:sp>
      </p:grpSp>
      <p:sp>
        <p:nvSpPr>
          <p:cNvPr id="12291" name="Rectangle 5"/>
          <p:cNvSpPr>
            <a:spLocks noGrp="1" noChangeArrowheads="1"/>
          </p:cNvSpPr>
          <p:nvPr>
            <p:ph type="title"/>
          </p:nvPr>
        </p:nvSpPr>
        <p:spPr bwMode="auto">
          <a:xfrm>
            <a:off x="306388" y="619125"/>
            <a:ext cx="8662987" cy="334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pic>
        <p:nvPicPr>
          <p:cNvPr id="12292" name="Picture 7" descr="Watson Lockup Large"/>
          <p:cNvPicPr>
            <a:picLocks noChangeAspect="1" noChangeArrowheads="1"/>
          </p:cNvPicPr>
          <p:nvPr/>
        </p:nvPicPr>
        <p:blipFill>
          <a:blip r:embed="rId14" cstate="email"/>
          <a:srcRect/>
          <a:stretch>
            <a:fillRect/>
          </a:stretch>
        </p:blipFill>
        <p:spPr bwMode="auto">
          <a:xfrm>
            <a:off x="261938" y="200025"/>
            <a:ext cx="520700" cy="282575"/>
          </a:xfrm>
          <a:prstGeom prst="rect">
            <a:avLst/>
          </a:prstGeom>
          <a:noFill/>
          <a:ln w="9525">
            <a:noFill/>
            <a:miter lim="800000"/>
            <a:headEnd/>
            <a:tailEnd/>
          </a:ln>
        </p:spPr>
      </p:pic>
      <p:sp>
        <p:nvSpPr>
          <p:cNvPr id="15" name="Rectangle 6"/>
          <p:cNvSpPr>
            <a:spLocks noChangeArrowheads="1"/>
          </p:cNvSpPr>
          <p:nvPr/>
        </p:nvSpPr>
        <p:spPr bwMode="black">
          <a:xfrm>
            <a:off x="5953125" y="6530975"/>
            <a:ext cx="3054350" cy="214313"/>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chemeClr val="tx1"/>
                </a:solidFill>
                <a:latin typeface="Arial" pitchFamily="34" charset="0"/>
                <a:ea typeface="ＭＳ Ｐゴシック" pitchFamily="34" charset="-128"/>
                <a:cs typeface="Arial" pitchFamily="34" charset="0"/>
              </a:rPr>
              <a:t>© </a:t>
            </a:r>
            <a:r>
              <a:rPr lang="en-US" sz="800" dirty="0" smtClean="0">
                <a:solidFill>
                  <a:schemeClr val="tx1"/>
                </a:solidFill>
                <a:latin typeface="Arial" pitchFamily="34" charset="0"/>
                <a:ea typeface="ＭＳ Ｐゴシック" pitchFamily="34" charset="-128"/>
                <a:cs typeface="Arial" pitchFamily="34" charset="0"/>
              </a:rPr>
              <a:t>201</a:t>
            </a:r>
            <a:r>
              <a:rPr lang="ru-RU" sz="800" dirty="0" smtClean="0">
                <a:solidFill>
                  <a:schemeClr val="tx1"/>
                </a:solidFill>
                <a:latin typeface="Arial" pitchFamily="34" charset="0"/>
                <a:ea typeface="ＭＳ Ｐゴシック" pitchFamily="34" charset="-128"/>
                <a:cs typeface="Arial" pitchFamily="34" charset="0"/>
              </a:rPr>
              <a:t>5</a:t>
            </a:r>
            <a:r>
              <a:rPr lang="en-US" sz="800" dirty="0" smtClean="0">
                <a:solidFill>
                  <a:schemeClr val="tx1"/>
                </a:solidFill>
                <a:latin typeface="Arial" pitchFamily="34" charset="0"/>
                <a:ea typeface="ＭＳ Ｐゴシック" pitchFamily="34" charset="-128"/>
                <a:cs typeface="Arial" pitchFamily="34" charset="0"/>
              </a:rPr>
              <a:t> </a:t>
            </a:r>
            <a:r>
              <a:rPr lang="en-US" sz="800" dirty="0">
                <a:solidFill>
                  <a:schemeClr val="tx1"/>
                </a:solidFill>
                <a:latin typeface="Arial" pitchFamily="34" charset="0"/>
                <a:ea typeface="ＭＳ Ｐゴシック" pitchFamily="34" charset="-128"/>
                <a:cs typeface="Arial" pitchFamily="34" charset="0"/>
              </a:rPr>
              <a:t>International Business Machines Corporation</a:t>
            </a:r>
          </a:p>
        </p:txBody>
      </p:sp>
      <p:sp>
        <p:nvSpPr>
          <p:cNvPr id="434185" name="Rectangle 9"/>
          <p:cNvSpPr>
            <a:spLocks noChangeArrowheads="1"/>
          </p:cNvSpPr>
          <p:nvPr/>
        </p:nvSpPr>
        <p:spPr bwMode="auto">
          <a:xfrm>
            <a:off x="238125" y="6580188"/>
            <a:ext cx="1017588" cy="115887"/>
          </a:xfrm>
          <a:prstGeom prst="rect">
            <a:avLst/>
          </a:prstGeom>
          <a:noFill/>
          <a:ln>
            <a:noFill/>
          </a:ln>
          <a:extLst>
            <a:ext uri="{909E8E84-426E-40dd-AFC4-6F175D3DCCD1}"/>
            <a:ext uri="{91240B29-F687-4f45-9708-019B960494DF}"/>
          </a:extLst>
        </p:spPr>
        <p:txBody>
          <a:bodyPr lIns="0" tIns="0" rIns="0" bIns="0">
            <a:spAutoFit/>
          </a:bodyPr>
          <a:lstStyle/>
          <a:p>
            <a:pPr defTabSz="457200">
              <a:lnSpc>
                <a:spcPct val="95000"/>
              </a:lnSpc>
              <a:buClr>
                <a:srgbClr val="000000"/>
              </a:buClr>
              <a:buSzPct val="45000"/>
              <a:buFont typeface="StarSymbo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2FA24E6-B2C6-4ED0-BBD4-CEA9F7B64DD2}" type="slidenum">
              <a:rPr lang="en-GB" sz="800" b="1">
                <a:solidFill>
                  <a:schemeClr val="tx1"/>
                </a:solidFill>
                <a:latin typeface="Arial" pitchFamily="34" charset="0"/>
                <a:ea typeface="SimSun" pitchFamily="2" charset="-122"/>
                <a:cs typeface="Arial" pitchFamily="34" charset="0"/>
              </a:rPr>
              <a:pPr defTabSz="457200">
                <a:lnSpc>
                  <a:spcPct val="95000"/>
                </a:lnSpc>
                <a:buClr>
                  <a:srgbClr val="000000"/>
                </a:buClr>
                <a:buSzPct val="45000"/>
                <a:buFont typeface="StarSymbo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GB" sz="800" b="1">
              <a:solidFill>
                <a:schemeClr val="tx1"/>
              </a:solidFill>
              <a:latin typeface="Arial" pitchFamily="34" charset="0"/>
              <a:ea typeface="SimSun" pitchFamily="2" charset="-122"/>
              <a:cs typeface="Arial" pitchFamily="34" charset="0"/>
            </a:endParaRPr>
          </a:p>
        </p:txBody>
      </p:sp>
      <p:sp>
        <p:nvSpPr>
          <p:cNvPr id="434186" name="Line 10"/>
          <p:cNvSpPr>
            <a:spLocks noChangeShapeType="1"/>
          </p:cNvSpPr>
          <p:nvPr/>
        </p:nvSpPr>
        <p:spPr bwMode="auto">
          <a:xfrm flipH="1">
            <a:off x="306388" y="509588"/>
            <a:ext cx="8553450" cy="0"/>
          </a:xfrm>
          <a:prstGeom prst="line">
            <a:avLst/>
          </a:prstGeom>
          <a:noFill/>
          <a:ln w="9525">
            <a:solidFill>
              <a:schemeClr val="bg2"/>
            </a:solidFill>
            <a:round/>
            <a:headEnd/>
            <a:tailEnd/>
          </a:ln>
          <a:effectLst/>
          <a:extLst>
            <a:ext uri="{909E8E84-426E-40dd-AFC4-6F175D3DCCD1}"/>
            <a:ext uri="{AF507438-7753-43e0-B8FC-AC1667EBCBE1}"/>
          </a:extLst>
        </p:spPr>
        <p:txBody>
          <a:bodyPr/>
          <a:lstStyle/>
          <a:p>
            <a:pPr algn="ctr">
              <a:defRPr/>
            </a:pPr>
            <a:endParaRPr lang="en-US">
              <a:latin typeface="Arial" pitchFamily="34" charset="0"/>
              <a:ea typeface="ＭＳ Ｐゴシック" pitchFamily="34" charset="-128"/>
              <a:cs typeface="Arial" pitchFamily="34" charset="0"/>
            </a:endParaRPr>
          </a:p>
        </p:txBody>
      </p:sp>
      <p:pic>
        <p:nvPicPr>
          <p:cNvPr id="12296" name="Picture 11" descr="Watson_neg"/>
          <p:cNvPicPr>
            <a:picLocks noChangeAspect="1" noChangeArrowheads="1"/>
          </p:cNvPicPr>
          <p:nvPr/>
        </p:nvPicPr>
        <p:blipFill>
          <a:blip r:embed="rId15" cstate="email"/>
          <a:srcRect/>
          <a:stretch>
            <a:fillRect/>
          </a:stretch>
        </p:blipFill>
        <p:spPr bwMode="auto">
          <a:xfrm>
            <a:off x="7666038" y="252413"/>
            <a:ext cx="1277937" cy="219075"/>
          </a:xfrm>
          <a:prstGeom prst="rect">
            <a:avLst/>
          </a:prstGeom>
          <a:noFill/>
          <a:ln w="9525">
            <a:noFill/>
            <a:miter lim="800000"/>
            <a:headEnd/>
            <a:tailEnd/>
          </a:ln>
        </p:spPr>
      </p:pic>
      <p:sp>
        <p:nvSpPr>
          <p:cNvPr id="12297" name="Rectangle 3"/>
          <p:cNvSpPr>
            <a:spLocks noGrp="1" noChangeArrowheads="1"/>
          </p:cNvSpPr>
          <p:nvPr>
            <p:ph type="body" idx="1"/>
          </p:nvPr>
        </p:nvSpPr>
        <p:spPr bwMode="auto">
          <a:xfrm>
            <a:off x="306388" y="1404938"/>
            <a:ext cx="8548687"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200">
          <a:solidFill>
            <a:schemeClr val="tx1"/>
          </a:solidFill>
          <a:latin typeface="+mj-lt"/>
          <a:ea typeface="+mj-ea"/>
          <a:cs typeface="+mj-cs"/>
        </a:defRPr>
      </a:lvl1pPr>
      <a:lvl2pPr algn="l" rtl="0" eaLnBrk="0" fontAlgn="base" hangingPunct="0">
        <a:spcBef>
          <a:spcPct val="0"/>
        </a:spcBef>
        <a:spcAft>
          <a:spcPct val="0"/>
        </a:spcAft>
        <a:defRPr sz="2200">
          <a:solidFill>
            <a:schemeClr val="tx1"/>
          </a:solidFill>
          <a:latin typeface="Arial" pitchFamily="34" charset="0"/>
          <a:cs typeface="Arial" pitchFamily="34" charset="0"/>
        </a:defRPr>
      </a:lvl2pPr>
      <a:lvl3pPr algn="l" rtl="0" eaLnBrk="0" fontAlgn="base" hangingPunct="0">
        <a:spcBef>
          <a:spcPct val="0"/>
        </a:spcBef>
        <a:spcAft>
          <a:spcPct val="0"/>
        </a:spcAft>
        <a:defRPr sz="2200">
          <a:solidFill>
            <a:schemeClr val="tx1"/>
          </a:solidFill>
          <a:latin typeface="Arial" pitchFamily="34" charset="0"/>
          <a:cs typeface="Arial" pitchFamily="34" charset="0"/>
        </a:defRPr>
      </a:lvl3pPr>
      <a:lvl4pPr algn="l" rtl="0" eaLnBrk="0" fontAlgn="base" hangingPunct="0">
        <a:spcBef>
          <a:spcPct val="0"/>
        </a:spcBef>
        <a:spcAft>
          <a:spcPct val="0"/>
        </a:spcAft>
        <a:defRPr sz="2200">
          <a:solidFill>
            <a:schemeClr val="tx1"/>
          </a:solidFill>
          <a:latin typeface="Arial" pitchFamily="34" charset="0"/>
          <a:cs typeface="Arial" pitchFamily="34" charset="0"/>
        </a:defRPr>
      </a:lvl4pPr>
      <a:lvl5pPr algn="l" rtl="0" eaLnBrk="0" fontAlgn="base" hangingPunct="0">
        <a:spcBef>
          <a:spcPct val="0"/>
        </a:spcBef>
        <a:spcAft>
          <a:spcPct val="0"/>
        </a:spcAft>
        <a:defRPr sz="2200">
          <a:solidFill>
            <a:schemeClr val="tx1"/>
          </a:solidFill>
          <a:latin typeface="Arial" pitchFamily="34" charset="0"/>
          <a:cs typeface="Arial" pitchFamily="34" charset="0"/>
        </a:defRPr>
      </a:lvl5pPr>
      <a:lvl6pPr marL="457200" algn="l" rtl="0" fontAlgn="base">
        <a:spcBef>
          <a:spcPct val="0"/>
        </a:spcBef>
        <a:spcAft>
          <a:spcPct val="0"/>
        </a:spcAft>
        <a:defRPr sz="2200">
          <a:solidFill>
            <a:schemeClr val="tx1"/>
          </a:solidFill>
          <a:latin typeface="Arial" pitchFamily="34" charset="0"/>
          <a:cs typeface="Arial" pitchFamily="34" charset="0"/>
        </a:defRPr>
      </a:lvl6pPr>
      <a:lvl7pPr marL="914400" algn="l" rtl="0" fontAlgn="base">
        <a:spcBef>
          <a:spcPct val="0"/>
        </a:spcBef>
        <a:spcAft>
          <a:spcPct val="0"/>
        </a:spcAft>
        <a:defRPr sz="2200">
          <a:solidFill>
            <a:schemeClr val="tx1"/>
          </a:solidFill>
          <a:latin typeface="Arial" pitchFamily="34" charset="0"/>
          <a:cs typeface="Arial" pitchFamily="34" charset="0"/>
        </a:defRPr>
      </a:lvl7pPr>
      <a:lvl8pPr marL="1371600" algn="l" rtl="0" fontAlgn="base">
        <a:spcBef>
          <a:spcPct val="0"/>
        </a:spcBef>
        <a:spcAft>
          <a:spcPct val="0"/>
        </a:spcAft>
        <a:defRPr sz="2200">
          <a:solidFill>
            <a:schemeClr val="tx1"/>
          </a:solidFill>
          <a:latin typeface="Arial" pitchFamily="34" charset="0"/>
          <a:cs typeface="Arial" pitchFamily="34" charset="0"/>
        </a:defRPr>
      </a:lvl8pPr>
      <a:lvl9pPr marL="1828800" algn="l" rtl="0" fontAlgn="base">
        <a:spcBef>
          <a:spcPct val="0"/>
        </a:spcBef>
        <a:spcAft>
          <a:spcPct val="0"/>
        </a:spcAft>
        <a:defRPr sz="2200">
          <a:solidFill>
            <a:schemeClr val="tx1"/>
          </a:solidFill>
          <a:latin typeface="Arial" pitchFamily="34" charset="0"/>
          <a:cs typeface="Arial" pitchFamily="34" charset="0"/>
        </a:defRPr>
      </a:lvl9pPr>
    </p:titleStyle>
    <p:bodyStyle>
      <a:lvl1pPr marL="117475" indent="-117475" algn="l" rtl="0" eaLnBrk="0" fontAlgn="base" hangingPunct="0">
        <a:spcBef>
          <a:spcPct val="20000"/>
        </a:spcBef>
        <a:spcAft>
          <a:spcPct val="0"/>
        </a:spcAft>
        <a:buClr>
          <a:schemeClr val="tx1"/>
        </a:buClr>
        <a:buFont typeface="Wingdings" pitchFamily="2" charset="2"/>
        <a:buChar char="§"/>
        <a:defRPr sz="2000">
          <a:solidFill>
            <a:schemeClr val="tx1"/>
          </a:solidFill>
          <a:latin typeface="+mn-lt"/>
          <a:ea typeface="+mn-ea"/>
          <a:cs typeface="+mn-cs"/>
        </a:defRPr>
      </a:lvl1pPr>
      <a:lvl2pPr marL="401638" indent="-169863" algn="l" rtl="0" eaLnBrk="0" fontAlgn="base" hangingPunct="0">
        <a:spcBef>
          <a:spcPct val="20000"/>
        </a:spcBef>
        <a:spcAft>
          <a:spcPct val="0"/>
        </a:spcAft>
        <a:buClr>
          <a:schemeClr val="tx1"/>
        </a:buClr>
        <a:buFont typeface="Wingdings" pitchFamily="2" charset="2"/>
        <a:buChar char="§"/>
        <a:defRPr>
          <a:solidFill>
            <a:schemeClr val="tx1"/>
          </a:solidFill>
          <a:latin typeface="+mn-lt"/>
          <a:cs typeface="+mn-cs"/>
        </a:defRPr>
      </a:lvl2pPr>
      <a:lvl3pPr marL="630238" indent="-1143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cs typeface="+mn-cs"/>
        </a:defRPr>
      </a:lvl3pPr>
      <a:lvl4pPr marL="858838" indent="-1143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cs typeface="+mn-cs"/>
        </a:defRPr>
      </a:lvl4pPr>
      <a:lvl5pPr marL="1087438" indent="-114300" algn="l" rtl="0" eaLnBrk="0" fontAlgn="base" hangingPunct="0">
        <a:spcBef>
          <a:spcPct val="20000"/>
        </a:spcBef>
        <a:spcAft>
          <a:spcPct val="0"/>
        </a:spcAft>
        <a:buClr>
          <a:schemeClr val="tx1"/>
        </a:buClr>
        <a:buFont typeface="Wingdings" pitchFamily="2" charset="2"/>
        <a:buChar char="§"/>
        <a:defRPr sz="1200">
          <a:solidFill>
            <a:schemeClr val="tx1"/>
          </a:solidFill>
          <a:latin typeface="+mn-lt"/>
          <a:cs typeface="+mn-cs"/>
        </a:defRPr>
      </a:lvl5pPr>
      <a:lvl6pPr marL="1544638" indent="-114300" algn="l" rtl="0" fontAlgn="base">
        <a:spcBef>
          <a:spcPct val="20000"/>
        </a:spcBef>
        <a:spcAft>
          <a:spcPct val="0"/>
        </a:spcAft>
        <a:buClr>
          <a:schemeClr val="tx1"/>
        </a:buClr>
        <a:buFont typeface="Wingdings" pitchFamily="2" charset="2"/>
        <a:buChar char="§"/>
        <a:defRPr sz="1200">
          <a:solidFill>
            <a:schemeClr val="tx1"/>
          </a:solidFill>
          <a:latin typeface="+mn-lt"/>
          <a:cs typeface="+mn-cs"/>
        </a:defRPr>
      </a:lvl6pPr>
      <a:lvl7pPr marL="2001838" indent="-114300" algn="l" rtl="0" fontAlgn="base">
        <a:spcBef>
          <a:spcPct val="20000"/>
        </a:spcBef>
        <a:spcAft>
          <a:spcPct val="0"/>
        </a:spcAft>
        <a:buClr>
          <a:schemeClr val="tx1"/>
        </a:buClr>
        <a:buFont typeface="Wingdings" pitchFamily="2" charset="2"/>
        <a:buChar char="§"/>
        <a:defRPr sz="1200">
          <a:solidFill>
            <a:schemeClr val="tx1"/>
          </a:solidFill>
          <a:latin typeface="+mn-lt"/>
          <a:cs typeface="+mn-cs"/>
        </a:defRPr>
      </a:lvl7pPr>
      <a:lvl8pPr marL="2459038" indent="-114300" algn="l" rtl="0" fontAlgn="base">
        <a:spcBef>
          <a:spcPct val="20000"/>
        </a:spcBef>
        <a:spcAft>
          <a:spcPct val="0"/>
        </a:spcAft>
        <a:buClr>
          <a:schemeClr val="tx1"/>
        </a:buClr>
        <a:buFont typeface="Wingdings" pitchFamily="2" charset="2"/>
        <a:buChar char="§"/>
        <a:defRPr sz="1200">
          <a:solidFill>
            <a:schemeClr val="tx1"/>
          </a:solidFill>
          <a:latin typeface="+mn-lt"/>
          <a:cs typeface="+mn-cs"/>
        </a:defRPr>
      </a:lvl8pPr>
      <a:lvl9pPr marL="2916238" indent="-114300" algn="l" rtl="0" fontAlgn="base">
        <a:spcBef>
          <a:spcPct val="20000"/>
        </a:spcBef>
        <a:spcAft>
          <a:spcPct val="0"/>
        </a:spcAft>
        <a:buClr>
          <a:schemeClr val="tx1"/>
        </a:buClr>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425450" y="3032125"/>
            <a:ext cx="5116513" cy="1228028"/>
          </a:xfrm>
        </p:spPr>
        <p:txBody>
          <a:bodyPr/>
          <a:lstStyle/>
          <a:p>
            <a:pPr eaLnBrk="1" hangingPunct="1"/>
            <a:r>
              <a:rPr lang="ru-RU" dirty="0" smtClean="0"/>
              <a:t>Суперкомпьютер </a:t>
            </a:r>
            <a:r>
              <a:rPr lang="en-US" dirty="0" smtClean="0"/>
              <a:t>Watson </a:t>
            </a:r>
            <a:r>
              <a:rPr lang="ru-RU" dirty="0" smtClean="0"/>
              <a:t>- новая система координат в медицине.</a:t>
            </a:r>
            <a:endParaRPr lang="en-US" dirty="0" smtClean="0"/>
          </a:p>
        </p:txBody>
      </p:sp>
      <p:sp>
        <p:nvSpPr>
          <p:cNvPr id="26626" name="Rectangle 3"/>
          <p:cNvSpPr>
            <a:spLocks noGrp="1" noChangeArrowheads="1"/>
          </p:cNvSpPr>
          <p:nvPr>
            <p:ph type="subTitle" idx="1"/>
          </p:nvPr>
        </p:nvSpPr>
        <p:spPr>
          <a:xfrm>
            <a:off x="425450" y="1349375"/>
            <a:ext cx="4949825" cy="984885"/>
          </a:xfrm>
        </p:spPr>
        <p:txBody>
          <a:bodyPr/>
          <a:lstStyle/>
          <a:p>
            <a:pPr eaLnBrk="1" hangingPunct="1"/>
            <a:r>
              <a:rPr lang="ru-RU" dirty="0" smtClean="0"/>
              <a:t>Шклюдов Павел,</a:t>
            </a:r>
            <a:br>
              <a:rPr lang="ru-RU" dirty="0" smtClean="0"/>
            </a:br>
            <a:r>
              <a:rPr lang="ru-RU" dirty="0" smtClean="0"/>
              <a:t>Лидер направления государственный сектор подразделения Разумная Планета в Центральной и Восточной Европе</a:t>
            </a:r>
            <a:endParaRPr lang="en-US" dirty="0" smtClean="0"/>
          </a:p>
        </p:txBody>
      </p:sp>
      <p:sp>
        <p:nvSpPr>
          <p:cNvPr id="26627" name="Text Box 5"/>
          <p:cNvSpPr txBox="1">
            <a:spLocks noChangeArrowheads="1"/>
          </p:cNvSpPr>
          <p:nvPr/>
        </p:nvSpPr>
        <p:spPr bwMode="auto">
          <a:xfrm>
            <a:off x="0" y="6478588"/>
            <a:ext cx="2720975" cy="304800"/>
          </a:xfrm>
          <a:prstGeom prst="rect">
            <a:avLst/>
          </a:prstGeom>
          <a:noFill/>
          <a:ln w="9525">
            <a:noFill/>
            <a:miter lim="800000"/>
            <a:headEnd/>
            <a:tailEnd/>
          </a:ln>
        </p:spPr>
        <p:txBody>
          <a:bodyPr>
            <a:spAutoFit/>
          </a:bodyPr>
          <a:lstStyle/>
          <a:p>
            <a:pPr>
              <a:spcBef>
                <a:spcPct val="50000"/>
              </a:spcBef>
            </a:pPr>
            <a:r>
              <a:rPr lang="en-US" b="1">
                <a:solidFill>
                  <a:schemeClr val="tx1"/>
                </a:solidFill>
              </a:rPr>
              <a:t>Follow us @IBMWatson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5"/>
          <p:cNvSpPr>
            <a:spLocks noChangeArrowheads="1"/>
          </p:cNvSpPr>
          <p:nvPr/>
        </p:nvSpPr>
        <p:spPr bwMode="auto">
          <a:xfrm>
            <a:off x="0" y="0"/>
            <a:ext cx="9144000" cy="1163638"/>
          </a:xfrm>
          <a:prstGeom prst="rect">
            <a:avLst/>
          </a:prstGeom>
          <a:solidFill>
            <a:schemeClr val="bg1"/>
          </a:solidFill>
          <a:ln w="9525">
            <a:noFill/>
            <a:miter lim="800000"/>
            <a:headEnd/>
            <a:tailEnd/>
          </a:ln>
        </p:spPr>
        <p:txBody>
          <a:bodyPr wrap="none" anchor="ctr"/>
          <a:lstStyle/>
          <a:p>
            <a:pPr algn="ctr"/>
            <a:endParaRPr lang="ru-RU"/>
          </a:p>
        </p:txBody>
      </p:sp>
      <p:pic>
        <p:nvPicPr>
          <p:cNvPr id="56322" name="Picture 2"/>
          <p:cNvPicPr>
            <a:picLocks noChangeAspect="1" noChangeArrowheads="1"/>
          </p:cNvPicPr>
          <p:nvPr/>
        </p:nvPicPr>
        <p:blipFill>
          <a:blip r:embed="rId3" cstate="email"/>
          <a:srcRect/>
          <a:stretch>
            <a:fillRect/>
          </a:stretch>
        </p:blipFill>
        <p:spPr bwMode="auto">
          <a:xfrm>
            <a:off x="0" y="760413"/>
            <a:ext cx="9144000" cy="60785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5"/>
          <p:cNvSpPr>
            <a:spLocks noChangeArrowheads="1"/>
          </p:cNvSpPr>
          <p:nvPr/>
        </p:nvSpPr>
        <p:spPr bwMode="auto">
          <a:xfrm>
            <a:off x="0" y="0"/>
            <a:ext cx="9144000" cy="1163638"/>
          </a:xfrm>
          <a:prstGeom prst="rect">
            <a:avLst/>
          </a:prstGeom>
          <a:solidFill>
            <a:schemeClr val="bg1"/>
          </a:solidFill>
          <a:ln w="9525">
            <a:noFill/>
            <a:miter lim="800000"/>
            <a:headEnd/>
            <a:tailEnd/>
          </a:ln>
        </p:spPr>
        <p:txBody>
          <a:bodyPr wrap="none" anchor="ctr"/>
          <a:lstStyle/>
          <a:p>
            <a:pPr algn="ctr"/>
            <a:endParaRPr lang="ru-RU"/>
          </a:p>
        </p:txBody>
      </p:sp>
      <p:pic>
        <p:nvPicPr>
          <p:cNvPr id="58370" name="Picture 4"/>
          <p:cNvPicPr>
            <a:picLocks noChangeAspect="1" noChangeArrowheads="1"/>
          </p:cNvPicPr>
          <p:nvPr/>
        </p:nvPicPr>
        <p:blipFill>
          <a:blip r:embed="rId3" cstate="email"/>
          <a:srcRect/>
          <a:stretch>
            <a:fillRect/>
          </a:stretch>
        </p:blipFill>
        <p:spPr bwMode="auto">
          <a:xfrm>
            <a:off x="0" y="781050"/>
            <a:ext cx="9144000" cy="6076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
          <p:cNvSpPr>
            <a:spLocks noChangeArrowheads="1"/>
          </p:cNvSpPr>
          <p:nvPr/>
        </p:nvSpPr>
        <p:spPr bwMode="auto">
          <a:xfrm>
            <a:off x="0" y="0"/>
            <a:ext cx="9144000" cy="1163638"/>
          </a:xfrm>
          <a:prstGeom prst="rect">
            <a:avLst/>
          </a:prstGeom>
          <a:solidFill>
            <a:schemeClr val="bg1"/>
          </a:solidFill>
          <a:ln w="9525">
            <a:noFill/>
            <a:miter lim="800000"/>
            <a:headEnd/>
            <a:tailEnd/>
          </a:ln>
        </p:spPr>
        <p:txBody>
          <a:bodyPr wrap="none" anchor="ctr"/>
          <a:lstStyle/>
          <a:p>
            <a:pPr algn="ctr"/>
            <a:endParaRPr lang="ru-RU"/>
          </a:p>
        </p:txBody>
      </p:sp>
      <p:pic>
        <p:nvPicPr>
          <p:cNvPr id="60418" name="Picture 3"/>
          <p:cNvPicPr>
            <a:picLocks noChangeAspect="1" noChangeArrowheads="1"/>
          </p:cNvPicPr>
          <p:nvPr/>
        </p:nvPicPr>
        <p:blipFill>
          <a:blip r:embed="rId3" cstate="email"/>
          <a:srcRect/>
          <a:stretch>
            <a:fillRect/>
          </a:stretch>
        </p:blipFill>
        <p:spPr bwMode="auto">
          <a:xfrm>
            <a:off x="0" y="790575"/>
            <a:ext cx="9144000" cy="6045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2" descr="Watson-Avatar_Blue-Blue_on_clear"/>
          <p:cNvPicPr>
            <a:picLocks noChangeAspect="1" noChangeArrowheads="1"/>
          </p:cNvPicPr>
          <p:nvPr/>
        </p:nvPicPr>
        <p:blipFill>
          <a:blip r:embed="rId3" cstate="email"/>
          <a:srcRect/>
          <a:stretch>
            <a:fillRect/>
          </a:stretch>
        </p:blipFill>
        <p:spPr bwMode="auto">
          <a:xfrm>
            <a:off x="3709988" y="2670175"/>
            <a:ext cx="1536700" cy="1989138"/>
          </a:xfrm>
          <a:prstGeom prst="rect">
            <a:avLst/>
          </a:prstGeom>
          <a:noFill/>
          <a:ln w="9525">
            <a:noFill/>
            <a:miter lim="800000"/>
            <a:headEnd/>
            <a:tailEnd/>
          </a:ln>
        </p:spPr>
      </p:pic>
      <p:sp>
        <p:nvSpPr>
          <p:cNvPr id="27650" name="Rectangle 6"/>
          <p:cNvSpPr>
            <a:spLocks noChangeArrowheads="1"/>
          </p:cNvSpPr>
          <p:nvPr/>
        </p:nvSpPr>
        <p:spPr bwMode="auto">
          <a:xfrm>
            <a:off x="463550" y="2349500"/>
            <a:ext cx="1822450" cy="923925"/>
          </a:xfrm>
          <a:prstGeom prst="rect">
            <a:avLst/>
          </a:prstGeom>
          <a:noFill/>
          <a:ln w="9525">
            <a:noFill/>
            <a:miter lim="800000"/>
            <a:headEnd/>
            <a:tailEnd/>
          </a:ln>
        </p:spPr>
        <p:txBody>
          <a:bodyPr lIns="0" rIns="0">
            <a:spAutoFit/>
          </a:bodyPr>
          <a:lstStyle/>
          <a:p>
            <a:pPr defTabSz="457200"/>
            <a:r>
              <a:rPr lang="ru-RU" sz="1800">
                <a:solidFill>
                  <a:schemeClr val="tx1"/>
                </a:solidFill>
                <a:ea typeface="SimSun" pitchFamily="2" charset="-122"/>
              </a:rPr>
              <a:t>Восприятие</a:t>
            </a:r>
            <a:r>
              <a:rPr lang="en-US" sz="1800">
                <a:solidFill>
                  <a:srgbClr val="FFFFFF"/>
                </a:solidFill>
                <a:ea typeface="SimSun" pitchFamily="2" charset="-122"/>
              </a:rPr>
              <a:t/>
            </a:r>
            <a:br>
              <a:rPr lang="en-US" sz="1800">
                <a:solidFill>
                  <a:srgbClr val="FFFFFF"/>
                </a:solidFill>
                <a:ea typeface="SimSun" pitchFamily="2" charset="-122"/>
              </a:rPr>
            </a:br>
            <a:r>
              <a:rPr lang="ru-RU" sz="1800">
                <a:solidFill>
                  <a:schemeClr val="accent1"/>
                </a:solidFill>
                <a:ea typeface="SimSun" pitchFamily="2" charset="-122"/>
              </a:rPr>
              <a:t>естественного языка</a:t>
            </a:r>
            <a:r>
              <a:rPr lang="en-US" sz="1800">
                <a:solidFill>
                  <a:schemeClr val="accent1"/>
                </a:solidFill>
                <a:ea typeface="SimSun" pitchFamily="2" charset="-122"/>
              </a:rPr>
              <a:t> </a:t>
            </a:r>
            <a:r>
              <a:rPr lang="ru-RU" sz="1800">
                <a:solidFill>
                  <a:schemeClr val="tx1"/>
                </a:solidFill>
                <a:ea typeface="SimSun" pitchFamily="2" charset="-122"/>
              </a:rPr>
              <a:t>и общения</a:t>
            </a:r>
            <a:endParaRPr lang="en-US" sz="1800">
              <a:solidFill>
                <a:schemeClr val="tx1"/>
              </a:solidFill>
              <a:ea typeface="SimSun" pitchFamily="2" charset="-122"/>
            </a:endParaRPr>
          </a:p>
        </p:txBody>
      </p:sp>
      <p:sp>
        <p:nvSpPr>
          <p:cNvPr id="27651" name="Rectangle 8"/>
          <p:cNvSpPr>
            <a:spLocks noChangeArrowheads="1"/>
          </p:cNvSpPr>
          <p:nvPr/>
        </p:nvSpPr>
        <p:spPr bwMode="auto">
          <a:xfrm>
            <a:off x="901700" y="4587875"/>
            <a:ext cx="1847850" cy="1477963"/>
          </a:xfrm>
          <a:prstGeom prst="rect">
            <a:avLst/>
          </a:prstGeom>
          <a:noFill/>
          <a:ln w="9525">
            <a:noFill/>
            <a:miter lim="800000"/>
            <a:headEnd/>
            <a:tailEnd/>
          </a:ln>
        </p:spPr>
        <p:txBody>
          <a:bodyPr lIns="0" rIns="0">
            <a:spAutoFit/>
          </a:bodyPr>
          <a:lstStyle/>
          <a:p>
            <a:pPr defTabSz="457200"/>
            <a:r>
              <a:rPr lang="ru-RU" sz="1800">
                <a:solidFill>
                  <a:schemeClr val="folHlink"/>
                </a:solidFill>
                <a:ea typeface="SimSun" pitchFamily="2" charset="-122"/>
              </a:rPr>
              <a:t>Обучение с учителем</a:t>
            </a:r>
            <a:r>
              <a:rPr lang="en-US" sz="1800">
                <a:solidFill>
                  <a:srgbClr val="660066"/>
                </a:solidFill>
                <a:ea typeface="SimSun" pitchFamily="2" charset="-122"/>
              </a:rPr>
              <a:t> </a:t>
            </a:r>
            <a:r>
              <a:rPr lang="ru-RU" sz="1800">
                <a:solidFill>
                  <a:schemeClr val="tx1"/>
                </a:solidFill>
                <a:ea typeface="SimSun" pitchFamily="2" charset="-122"/>
              </a:rPr>
              <a:t> на основе выбора и оценок экспертов</a:t>
            </a:r>
            <a:endParaRPr lang="en-US" sz="1800">
              <a:solidFill>
                <a:schemeClr val="tx1"/>
              </a:solidFill>
              <a:ea typeface="SimSun" pitchFamily="2" charset="-122"/>
            </a:endParaRPr>
          </a:p>
        </p:txBody>
      </p:sp>
      <p:sp>
        <p:nvSpPr>
          <p:cNvPr id="27652" name="Rectangle 7"/>
          <p:cNvSpPr>
            <a:spLocks noChangeArrowheads="1"/>
          </p:cNvSpPr>
          <p:nvPr/>
        </p:nvSpPr>
        <p:spPr bwMode="auto">
          <a:xfrm>
            <a:off x="6791325" y="1603375"/>
            <a:ext cx="2005013" cy="1200150"/>
          </a:xfrm>
          <a:prstGeom prst="rect">
            <a:avLst/>
          </a:prstGeom>
          <a:noFill/>
          <a:ln w="9525">
            <a:noFill/>
            <a:miter lim="800000"/>
            <a:headEnd/>
            <a:tailEnd/>
          </a:ln>
        </p:spPr>
        <p:txBody>
          <a:bodyPr lIns="0" rIns="0">
            <a:spAutoFit/>
          </a:bodyPr>
          <a:lstStyle/>
          <a:p>
            <a:pPr defTabSz="457200"/>
            <a:r>
              <a:rPr lang="ru-RU" sz="1800">
                <a:solidFill>
                  <a:schemeClr val="tx1"/>
                </a:solidFill>
                <a:ea typeface="SimSun" pitchFamily="2" charset="-122"/>
              </a:rPr>
              <a:t>Генерирование и оценка </a:t>
            </a:r>
            <a:r>
              <a:rPr lang="ru-RU" sz="1800">
                <a:solidFill>
                  <a:schemeClr val="accent2"/>
                </a:solidFill>
                <a:ea typeface="SimSun" pitchFamily="2" charset="-122"/>
              </a:rPr>
              <a:t>гипотез основанных на фактах</a:t>
            </a:r>
            <a:endParaRPr lang="en-US" sz="1800">
              <a:solidFill>
                <a:schemeClr val="accent2"/>
              </a:solidFill>
              <a:ea typeface="SimSun" pitchFamily="2" charset="-122"/>
            </a:endParaRPr>
          </a:p>
        </p:txBody>
      </p:sp>
      <p:sp>
        <p:nvSpPr>
          <p:cNvPr id="28" name="Oval 27"/>
          <p:cNvSpPr>
            <a:spLocks noChangeArrowheads="1"/>
          </p:cNvSpPr>
          <p:nvPr/>
        </p:nvSpPr>
        <p:spPr bwMode="auto">
          <a:xfrm rot="-557166">
            <a:off x="2374900" y="2463800"/>
            <a:ext cx="4154488" cy="2122488"/>
          </a:xfrm>
          <a:prstGeom prst="ellipse">
            <a:avLst/>
          </a:prstGeom>
          <a:noFill/>
          <a:ln w="38100">
            <a:solidFill>
              <a:srgbClr val="00B0F0"/>
            </a:solidFill>
            <a:round/>
            <a:headEnd/>
            <a:tailEnd/>
          </a:ln>
          <a:effectLst>
            <a:outerShdw blurRad="40000" dist="23000" dir="5400000" rotWithShape="0">
              <a:srgbClr val="808080">
                <a:alpha val="34998"/>
              </a:srgbClr>
            </a:outerShdw>
          </a:effectLst>
          <a:extLst>
            <a:ext uri="{909E8E84-426E-40dd-AFC4-6F175D3DCCD1}"/>
          </a:extLst>
        </p:spPr>
        <p:txBody>
          <a:bodyPr anchor="ctr"/>
          <a:lstStyle/>
          <a:p>
            <a:pPr algn="ctr" defTabSz="457200">
              <a:defRPr/>
            </a:pPr>
            <a:endParaRPr lang="en-US" sz="1200">
              <a:solidFill>
                <a:srgbClr val="FFFFFF"/>
              </a:solidFill>
              <a:latin typeface="Calibri" pitchFamily="34" charset="0"/>
              <a:cs typeface="Calibri" pitchFamily="34" charset="0"/>
            </a:endParaRPr>
          </a:p>
        </p:txBody>
      </p:sp>
      <p:pic>
        <p:nvPicPr>
          <p:cNvPr id="15" name="Picture 15" descr="http://www.brightsideofnews.com/Data/2011_5_24/IBM-Watson-Becomes-a-Doctor-Take-Two-Aspirin/IBM_Watson_FutureComputing_.jpg"/>
          <p:cNvPicPr>
            <a:picLocks noChangeAspect="1" noChangeArrowheads="1"/>
          </p:cNvPicPr>
          <p:nvPr/>
        </p:nvPicPr>
        <p:blipFill rotWithShape="1">
          <a:blip r:embed="rId4" cstate="email">
            <a:extLst/>
          </a:blip>
          <a:srcRect/>
          <a:stretch/>
        </p:blipFill>
        <p:spPr bwMode="auto">
          <a:xfrm flipH="1">
            <a:off x="2499703" y="2473575"/>
            <a:ext cx="793819" cy="874712"/>
          </a:xfrm>
          <a:prstGeom prst="ellipse">
            <a:avLst/>
          </a:prstGeom>
          <a:noFill/>
          <a:ln w="76200">
            <a:solidFill>
              <a:srgbClr val="0070C0"/>
            </a:solidFill>
            <a:miter lim="800000"/>
            <a:headEnd/>
            <a:tailEnd/>
          </a:ln>
          <a:effectLst>
            <a:outerShdw blurRad="76200" dist="76200" dir="5400000" algn="t" rotWithShape="0">
              <a:prstClr val="black">
                <a:alpha val="30000"/>
              </a:prstClr>
            </a:outerShdw>
          </a:effectLst>
          <a:extLst/>
        </p:spPr>
      </p:pic>
      <p:pic>
        <p:nvPicPr>
          <p:cNvPr id="22" name="Picture 21"/>
          <p:cNvPicPr>
            <a:picLocks noChangeAspect="1"/>
          </p:cNvPicPr>
          <p:nvPr/>
        </p:nvPicPr>
        <p:blipFill rotWithShape="1">
          <a:blip r:embed="rId5" cstate="email">
            <a:duotone>
              <a:prstClr val="black"/>
              <a:srgbClr val="92D050">
                <a:tint val="45000"/>
                <a:satMod val="400000"/>
              </a:srgbClr>
            </a:duotone>
            <a:extLst/>
          </a:blip>
          <a:srcRect/>
          <a:stretch/>
        </p:blipFill>
        <p:spPr bwMode="auto">
          <a:xfrm>
            <a:off x="5634582" y="2150161"/>
            <a:ext cx="861638" cy="884423"/>
          </a:xfrm>
          <a:prstGeom prst="ellipse">
            <a:avLst/>
          </a:prstGeom>
          <a:ln w="76200">
            <a:solidFill>
              <a:srgbClr val="00B050"/>
            </a:solidFill>
          </a:ln>
          <a:effectLst>
            <a:outerShdw blurRad="76200" dist="76200" dir="5400000" algn="t" rotWithShape="0">
              <a:prstClr val="black">
                <a:alpha val="30000"/>
              </a:prstClr>
            </a:outerShdw>
          </a:effectLst>
        </p:spPr>
      </p:pic>
      <p:pic>
        <p:nvPicPr>
          <p:cNvPr id="21" name="Picture 22" descr="http://t1.gstatic.com/images?q=tbn:ANd9GcS8RXjNcxL_LG-tuEuiOP7x8rEixlGuXuxiuA7wxFFrEygdVhfXvw"/>
          <p:cNvPicPr>
            <a:picLocks noChangeAspect="1" noChangeArrowheads="1"/>
          </p:cNvPicPr>
          <p:nvPr/>
        </p:nvPicPr>
        <p:blipFill rotWithShape="1">
          <a:blip r:embed="rId6" cstate="email">
            <a:extLst/>
          </a:blip>
          <a:srcRect/>
          <a:stretch/>
        </p:blipFill>
        <p:spPr bwMode="auto">
          <a:xfrm>
            <a:off x="2907959" y="4096250"/>
            <a:ext cx="819131" cy="874712"/>
          </a:xfrm>
          <a:prstGeom prst="ellipse">
            <a:avLst/>
          </a:prstGeom>
          <a:noFill/>
          <a:ln w="76200">
            <a:solidFill>
              <a:srgbClr val="7030A0"/>
            </a:solidFill>
          </a:ln>
          <a:effectLst>
            <a:outerShdw blurRad="76200" dist="76200" dir="5400000" algn="t" rotWithShape="0">
              <a:prstClr val="black">
                <a:alpha val="30000"/>
              </a:prstClr>
            </a:outerShdw>
          </a:effectLst>
          <a:extLst/>
        </p:spPr>
      </p:pic>
      <p:sp>
        <p:nvSpPr>
          <p:cNvPr id="27657" name="Rectangle 9"/>
          <p:cNvSpPr>
            <a:spLocks noChangeArrowheads="1"/>
          </p:cNvSpPr>
          <p:nvPr/>
        </p:nvSpPr>
        <p:spPr bwMode="auto">
          <a:xfrm>
            <a:off x="4354513" y="4862513"/>
            <a:ext cx="4389437" cy="1001712"/>
          </a:xfrm>
          <a:prstGeom prst="rect">
            <a:avLst/>
          </a:prstGeom>
          <a:noFill/>
          <a:ln w="9525">
            <a:noFill/>
            <a:miter lim="800000"/>
            <a:headEnd/>
            <a:tailEnd/>
          </a:ln>
        </p:spPr>
        <p:txBody>
          <a:bodyPr>
            <a:spAutoFit/>
          </a:bodyPr>
          <a:lstStyle/>
          <a:p>
            <a:pPr algn="r">
              <a:lnSpc>
                <a:spcPct val="110000"/>
              </a:lnSpc>
              <a:spcBef>
                <a:spcPct val="10000"/>
              </a:spcBef>
              <a:spcAft>
                <a:spcPct val="10000"/>
              </a:spcAft>
            </a:pPr>
            <a:r>
              <a:rPr lang="en-US" sz="1800" i="1">
                <a:solidFill>
                  <a:schemeClr val="tx1"/>
                </a:solidFill>
              </a:rPr>
              <a:t>…</a:t>
            </a:r>
            <a:r>
              <a:rPr lang="ru-RU" sz="1800" i="1">
                <a:solidFill>
                  <a:schemeClr val="tx1"/>
                </a:solidFill>
              </a:rPr>
              <a:t>построен на массивно параллельной архитектуре адаптированной для </a:t>
            </a:r>
            <a:r>
              <a:rPr lang="en-US" sz="1800" i="1">
                <a:solidFill>
                  <a:schemeClr val="tx1"/>
                </a:solidFill>
              </a:rPr>
              <a:t>IBM POWER7</a:t>
            </a:r>
          </a:p>
        </p:txBody>
      </p:sp>
      <p:sp>
        <p:nvSpPr>
          <p:cNvPr id="27658" name="Oval 15"/>
          <p:cNvSpPr>
            <a:spLocks noChangeArrowheads="1"/>
          </p:cNvSpPr>
          <p:nvPr/>
        </p:nvSpPr>
        <p:spPr bwMode="auto">
          <a:xfrm>
            <a:off x="2865438" y="4051300"/>
            <a:ext cx="925512" cy="969963"/>
          </a:xfrm>
          <a:prstGeom prst="ellipse">
            <a:avLst/>
          </a:prstGeom>
          <a:noFill/>
          <a:ln w="88900">
            <a:solidFill>
              <a:schemeClr val="folHlink"/>
            </a:solidFill>
            <a:round/>
            <a:headEnd/>
            <a:tailEnd/>
          </a:ln>
        </p:spPr>
        <p:txBody>
          <a:bodyPr wrap="none" anchor="ctr"/>
          <a:lstStyle/>
          <a:p>
            <a:pPr algn="ctr"/>
            <a:endParaRPr lang="ru-RU"/>
          </a:p>
        </p:txBody>
      </p:sp>
      <p:sp>
        <p:nvSpPr>
          <p:cNvPr id="27659" name="Oval 16"/>
          <p:cNvSpPr>
            <a:spLocks noChangeArrowheads="1"/>
          </p:cNvSpPr>
          <p:nvPr/>
        </p:nvSpPr>
        <p:spPr bwMode="auto">
          <a:xfrm>
            <a:off x="2438400" y="2430463"/>
            <a:ext cx="925513" cy="969962"/>
          </a:xfrm>
          <a:prstGeom prst="ellipse">
            <a:avLst/>
          </a:prstGeom>
          <a:noFill/>
          <a:ln w="88900">
            <a:solidFill>
              <a:schemeClr val="accent1"/>
            </a:solidFill>
            <a:round/>
            <a:headEnd/>
            <a:tailEnd/>
          </a:ln>
        </p:spPr>
        <p:txBody>
          <a:bodyPr wrap="none" anchor="ctr"/>
          <a:lstStyle/>
          <a:p>
            <a:pPr algn="ctr"/>
            <a:endParaRPr lang="ru-RU"/>
          </a:p>
        </p:txBody>
      </p:sp>
      <p:sp>
        <p:nvSpPr>
          <p:cNvPr id="27660" name="Oval 17"/>
          <p:cNvSpPr>
            <a:spLocks noChangeArrowheads="1"/>
          </p:cNvSpPr>
          <p:nvPr/>
        </p:nvSpPr>
        <p:spPr bwMode="auto">
          <a:xfrm>
            <a:off x="5592763" y="2097088"/>
            <a:ext cx="925512" cy="969962"/>
          </a:xfrm>
          <a:prstGeom prst="ellipse">
            <a:avLst/>
          </a:prstGeom>
          <a:noFill/>
          <a:ln w="88900">
            <a:solidFill>
              <a:schemeClr val="accent2"/>
            </a:solidFill>
            <a:round/>
            <a:headEnd/>
            <a:tailEnd/>
          </a:ln>
        </p:spPr>
        <p:txBody>
          <a:bodyPr wrap="none" anchor="ctr"/>
          <a:lstStyle/>
          <a:p>
            <a:pPr algn="ctr"/>
            <a:endParaRPr lang="ru-RU"/>
          </a:p>
        </p:txBody>
      </p:sp>
      <p:sp>
        <p:nvSpPr>
          <p:cNvPr id="27661" name="Title 1"/>
          <p:cNvSpPr txBox="1">
            <a:spLocks/>
          </p:cNvSpPr>
          <p:nvPr/>
        </p:nvSpPr>
        <p:spPr bwMode="auto">
          <a:xfrm>
            <a:off x="182563" y="554038"/>
            <a:ext cx="8610600" cy="427037"/>
          </a:xfrm>
          <a:prstGeom prst="rect">
            <a:avLst/>
          </a:prstGeom>
          <a:noFill/>
          <a:ln w="9525">
            <a:noFill/>
            <a:miter lim="800000"/>
            <a:headEnd/>
            <a:tailEnd/>
          </a:ln>
        </p:spPr>
        <p:txBody>
          <a:bodyPr>
            <a:spAutoFit/>
          </a:bodyPr>
          <a:lstStyle/>
          <a:p>
            <a:pPr eaLnBrk="0" hangingPunct="0"/>
            <a:r>
              <a:rPr lang="en-US" sz="2200">
                <a:solidFill>
                  <a:schemeClr val="tx1"/>
                </a:solidFill>
              </a:rPr>
              <a:t>IBM Watson - </a:t>
            </a:r>
            <a:r>
              <a:rPr lang="ru-RU" sz="2200">
                <a:solidFill>
                  <a:schemeClr val="tx1"/>
                </a:solidFill>
              </a:rPr>
              <a:t>сочетание</a:t>
            </a:r>
            <a:r>
              <a:rPr lang="en-US" sz="2200">
                <a:solidFill>
                  <a:srgbClr val="FFFFFF"/>
                </a:solidFill>
              </a:rPr>
              <a:t> </a:t>
            </a:r>
            <a:r>
              <a:rPr lang="ru-RU" sz="2200">
                <a:solidFill>
                  <a:schemeClr val="accent1"/>
                </a:solidFill>
              </a:rPr>
              <a:t>революционных технологий</a:t>
            </a:r>
            <a:endParaRPr lang="en-US" sz="2200">
              <a:solidFill>
                <a:schemeClr val="tx1"/>
              </a:solidFill>
            </a:endParaRPr>
          </a:p>
        </p:txBody>
      </p:sp>
      <p:sp>
        <p:nvSpPr>
          <p:cNvPr id="27662" name="TextBox 16"/>
          <p:cNvSpPr txBox="1">
            <a:spLocks noChangeArrowheads="1"/>
          </p:cNvSpPr>
          <p:nvPr/>
        </p:nvSpPr>
        <p:spPr bwMode="auto">
          <a:xfrm>
            <a:off x="80963" y="2146300"/>
            <a:ext cx="438150" cy="641350"/>
          </a:xfrm>
          <a:prstGeom prst="rect">
            <a:avLst/>
          </a:prstGeom>
          <a:noFill/>
          <a:ln w="9525">
            <a:noFill/>
            <a:miter lim="800000"/>
            <a:headEnd/>
            <a:tailEnd/>
          </a:ln>
        </p:spPr>
        <p:txBody>
          <a:bodyPr wrap="none">
            <a:spAutoFit/>
          </a:bodyPr>
          <a:lstStyle/>
          <a:p>
            <a:pPr algn="ctr"/>
            <a:r>
              <a:rPr lang="en-US" sz="3600">
                <a:solidFill>
                  <a:schemeClr val="accent1"/>
                </a:solidFill>
              </a:rPr>
              <a:t>1</a:t>
            </a:r>
          </a:p>
        </p:txBody>
      </p:sp>
      <p:sp>
        <p:nvSpPr>
          <p:cNvPr id="27663" name="TextBox 17"/>
          <p:cNvSpPr txBox="1">
            <a:spLocks noChangeArrowheads="1"/>
          </p:cNvSpPr>
          <p:nvPr/>
        </p:nvSpPr>
        <p:spPr bwMode="auto">
          <a:xfrm>
            <a:off x="6338888" y="1358900"/>
            <a:ext cx="438150" cy="641350"/>
          </a:xfrm>
          <a:prstGeom prst="rect">
            <a:avLst/>
          </a:prstGeom>
          <a:noFill/>
          <a:ln w="9525">
            <a:noFill/>
            <a:miter lim="800000"/>
            <a:headEnd/>
            <a:tailEnd/>
          </a:ln>
        </p:spPr>
        <p:txBody>
          <a:bodyPr wrap="none">
            <a:spAutoFit/>
          </a:bodyPr>
          <a:lstStyle/>
          <a:p>
            <a:pPr algn="ctr"/>
            <a:r>
              <a:rPr lang="en-US" sz="3600">
                <a:solidFill>
                  <a:schemeClr val="accent2"/>
                </a:solidFill>
              </a:rPr>
              <a:t>2</a:t>
            </a:r>
          </a:p>
        </p:txBody>
      </p:sp>
      <p:sp>
        <p:nvSpPr>
          <p:cNvPr id="27664" name="TextBox 18"/>
          <p:cNvSpPr txBox="1">
            <a:spLocks noChangeArrowheads="1"/>
          </p:cNvSpPr>
          <p:nvPr/>
        </p:nvSpPr>
        <p:spPr bwMode="auto">
          <a:xfrm>
            <a:off x="484188" y="4356100"/>
            <a:ext cx="438150" cy="641350"/>
          </a:xfrm>
          <a:prstGeom prst="rect">
            <a:avLst/>
          </a:prstGeom>
          <a:noFill/>
          <a:ln w="9525">
            <a:noFill/>
            <a:miter lim="800000"/>
            <a:headEnd/>
            <a:tailEnd/>
          </a:ln>
        </p:spPr>
        <p:txBody>
          <a:bodyPr wrap="none">
            <a:spAutoFit/>
          </a:bodyPr>
          <a:lstStyle/>
          <a:p>
            <a:pPr algn="ctr"/>
            <a:r>
              <a:rPr lang="en-US" sz="3600">
                <a:solidFill>
                  <a:schemeClr val="folHlink"/>
                </a:solidFill>
              </a:rPr>
              <a:t>3</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7258050" y="1154113"/>
            <a:ext cx="1554163" cy="2789237"/>
          </a:xfrm>
          <a:prstGeom prst="rect">
            <a:avLst/>
          </a:prstGeom>
          <a:gradFill rotWithShape="0">
            <a:gsLst>
              <a:gs pos="0">
                <a:schemeClr val="accent1">
                  <a:alpha val="60001"/>
                </a:schemeClr>
              </a:gs>
              <a:gs pos="100000">
                <a:schemeClr val="bg2">
                  <a:alpha val="0"/>
                </a:schemeClr>
              </a:gs>
            </a:gsLst>
            <a:lin ang="5400000" scaled="1"/>
          </a:gradFill>
          <a:ln w="9525">
            <a:noFill/>
            <a:miter lim="800000"/>
            <a:headEnd/>
            <a:tailEnd/>
          </a:ln>
        </p:spPr>
        <p:txBody>
          <a:bodyPr wrap="none" anchor="ctr"/>
          <a:lstStyle/>
          <a:p>
            <a:endParaRPr lang="ru-RU" sz="1800">
              <a:solidFill>
                <a:schemeClr val="tx1"/>
              </a:solidFill>
            </a:endParaRPr>
          </a:p>
        </p:txBody>
      </p:sp>
      <p:sp>
        <p:nvSpPr>
          <p:cNvPr id="29698" name="Rectangle 2"/>
          <p:cNvSpPr>
            <a:spLocks noGrp="1" noChangeArrowheads="1"/>
          </p:cNvSpPr>
          <p:nvPr>
            <p:ph type="title" idx="4294967295"/>
          </p:nvPr>
        </p:nvSpPr>
        <p:spPr>
          <a:xfrm>
            <a:off x="306388" y="592138"/>
            <a:ext cx="8585200" cy="338137"/>
          </a:xfrm>
        </p:spPr>
        <p:txBody>
          <a:bodyPr/>
          <a:lstStyle/>
          <a:p>
            <a:pPr eaLnBrk="1" hangingPunct="1"/>
            <a:r>
              <a:rPr lang="ru-RU" smtClean="0">
                <a:ea typeface="SimSun" pitchFamily="2" charset="-122"/>
                <a:cs typeface="Arial" charset="0"/>
              </a:rPr>
              <a:t>История развития </a:t>
            </a:r>
            <a:r>
              <a:rPr lang="en-US" smtClean="0">
                <a:ea typeface="SimSun" pitchFamily="2" charset="-122"/>
                <a:cs typeface="Arial" charset="0"/>
              </a:rPr>
              <a:t>IBM Watson</a:t>
            </a:r>
          </a:p>
        </p:txBody>
      </p:sp>
      <p:sp>
        <p:nvSpPr>
          <p:cNvPr id="29699" name="Rectangle 3"/>
          <p:cNvSpPr>
            <a:spLocks noChangeArrowheads="1"/>
          </p:cNvSpPr>
          <p:nvPr/>
        </p:nvSpPr>
        <p:spPr bwMode="auto">
          <a:xfrm>
            <a:off x="350838" y="1154113"/>
            <a:ext cx="1554162" cy="5199062"/>
          </a:xfrm>
          <a:prstGeom prst="rect">
            <a:avLst/>
          </a:prstGeom>
          <a:gradFill rotWithShape="0">
            <a:gsLst>
              <a:gs pos="0">
                <a:schemeClr val="accent1">
                  <a:alpha val="60001"/>
                </a:schemeClr>
              </a:gs>
              <a:gs pos="100000">
                <a:schemeClr val="bg2">
                  <a:alpha val="0"/>
                </a:schemeClr>
              </a:gs>
            </a:gsLst>
            <a:lin ang="5400000" scaled="1"/>
          </a:gradFill>
          <a:ln w="9525">
            <a:noFill/>
            <a:miter lim="800000"/>
            <a:headEnd/>
            <a:tailEnd/>
          </a:ln>
        </p:spPr>
        <p:txBody>
          <a:bodyPr wrap="none" anchor="ctr"/>
          <a:lstStyle/>
          <a:p>
            <a:endParaRPr lang="ru-RU" sz="1800">
              <a:solidFill>
                <a:schemeClr val="tx1"/>
              </a:solidFill>
            </a:endParaRPr>
          </a:p>
        </p:txBody>
      </p:sp>
      <p:sp>
        <p:nvSpPr>
          <p:cNvPr id="29700" name="Rectangle 4"/>
          <p:cNvSpPr>
            <a:spLocks noChangeArrowheads="1"/>
          </p:cNvSpPr>
          <p:nvPr/>
        </p:nvSpPr>
        <p:spPr bwMode="auto">
          <a:xfrm>
            <a:off x="2076450" y="1154113"/>
            <a:ext cx="1554163" cy="4389437"/>
          </a:xfrm>
          <a:prstGeom prst="rect">
            <a:avLst/>
          </a:prstGeom>
          <a:gradFill rotWithShape="0">
            <a:gsLst>
              <a:gs pos="0">
                <a:schemeClr val="accent1">
                  <a:alpha val="60001"/>
                </a:schemeClr>
              </a:gs>
              <a:gs pos="100000">
                <a:schemeClr val="bg2">
                  <a:alpha val="0"/>
                </a:schemeClr>
              </a:gs>
            </a:gsLst>
            <a:lin ang="5400000" scaled="1"/>
          </a:gradFill>
          <a:ln w="9525">
            <a:noFill/>
            <a:miter lim="800000"/>
            <a:headEnd/>
            <a:tailEnd/>
          </a:ln>
        </p:spPr>
        <p:txBody>
          <a:bodyPr wrap="none" anchor="ctr"/>
          <a:lstStyle/>
          <a:p>
            <a:endParaRPr lang="ru-RU" sz="1800">
              <a:solidFill>
                <a:schemeClr val="tx1"/>
              </a:solidFill>
            </a:endParaRPr>
          </a:p>
        </p:txBody>
      </p:sp>
      <p:sp>
        <p:nvSpPr>
          <p:cNvPr id="29701" name="Rectangle 5"/>
          <p:cNvSpPr>
            <a:spLocks noChangeArrowheads="1"/>
          </p:cNvSpPr>
          <p:nvPr/>
        </p:nvSpPr>
        <p:spPr bwMode="auto">
          <a:xfrm>
            <a:off x="3803650" y="1154113"/>
            <a:ext cx="1554163" cy="3951287"/>
          </a:xfrm>
          <a:prstGeom prst="rect">
            <a:avLst/>
          </a:prstGeom>
          <a:gradFill rotWithShape="0">
            <a:gsLst>
              <a:gs pos="0">
                <a:schemeClr val="accent1">
                  <a:alpha val="60001"/>
                </a:schemeClr>
              </a:gs>
              <a:gs pos="100000">
                <a:schemeClr val="bg2">
                  <a:alpha val="0"/>
                </a:schemeClr>
              </a:gs>
            </a:gsLst>
            <a:lin ang="5400000" scaled="1"/>
          </a:gradFill>
          <a:ln w="9525">
            <a:noFill/>
            <a:miter lim="800000"/>
            <a:headEnd/>
            <a:tailEnd/>
          </a:ln>
        </p:spPr>
        <p:txBody>
          <a:bodyPr wrap="none" anchor="ctr"/>
          <a:lstStyle/>
          <a:p>
            <a:endParaRPr lang="ru-RU" sz="1800">
              <a:solidFill>
                <a:schemeClr val="tx1"/>
              </a:solidFill>
            </a:endParaRPr>
          </a:p>
        </p:txBody>
      </p:sp>
      <p:sp>
        <p:nvSpPr>
          <p:cNvPr id="29702" name="Rectangle 6"/>
          <p:cNvSpPr>
            <a:spLocks noChangeArrowheads="1"/>
          </p:cNvSpPr>
          <p:nvPr/>
        </p:nvSpPr>
        <p:spPr bwMode="auto">
          <a:xfrm>
            <a:off x="5530850" y="1154113"/>
            <a:ext cx="1554163" cy="3314700"/>
          </a:xfrm>
          <a:prstGeom prst="rect">
            <a:avLst/>
          </a:prstGeom>
          <a:gradFill rotWithShape="0">
            <a:gsLst>
              <a:gs pos="0">
                <a:schemeClr val="accent1">
                  <a:alpha val="60001"/>
                </a:schemeClr>
              </a:gs>
              <a:gs pos="100000">
                <a:schemeClr val="bg2">
                  <a:alpha val="0"/>
                </a:schemeClr>
              </a:gs>
            </a:gsLst>
            <a:lin ang="5400000" scaled="1"/>
          </a:gradFill>
          <a:ln w="9525">
            <a:noFill/>
            <a:miter lim="800000"/>
            <a:headEnd/>
            <a:tailEnd/>
          </a:ln>
        </p:spPr>
        <p:txBody>
          <a:bodyPr wrap="none" anchor="ctr"/>
          <a:lstStyle/>
          <a:p>
            <a:endParaRPr lang="ru-RU" sz="1800">
              <a:solidFill>
                <a:schemeClr val="tx1"/>
              </a:solidFill>
            </a:endParaRPr>
          </a:p>
        </p:txBody>
      </p:sp>
      <p:sp>
        <p:nvSpPr>
          <p:cNvPr id="29703" name="Text Box 7"/>
          <p:cNvSpPr txBox="1">
            <a:spLocks noChangeArrowheads="1"/>
          </p:cNvSpPr>
          <p:nvPr/>
        </p:nvSpPr>
        <p:spPr bwMode="auto">
          <a:xfrm>
            <a:off x="814388" y="5934075"/>
            <a:ext cx="627062" cy="336550"/>
          </a:xfrm>
          <a:prstGeom prst="rect">
            <a:avLst/>
          </a:prstGeom>
          <a:noFill/>
          <a:ln w="9525">
            <a:noFill/>
            <a:miter lim="800000"/>
            <a:headEnd/>
            <a:tailEnd/>
          </a:ln>
        </p:spPr>
        <p:txBody>
          <a:bodyPr lIns="45720" tIns="91440" rIns="4572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chemeClr val="tx1"/>
                </a:solidFill>
              </a:rPr>
              <a:t>R&amp;D</a:t>
            </a:r>
          </a:p>
        </p:txBody>
      </p:sp>
      <p:sp>
        <p:nvSpPr>
          <p:cNvPr id="29704" name="Freeform 8"/>
          <p:cNvSpPr>
            <a:spLocks noChangeArrowheads="1"/>
          </p:cNvSpPr>
          <p:nvPr/>
        </p:nvSpPr>
        <p:spPr bwMode="auto">
          <a:xfrm>
            <a:off x="1571625" y="4745038"/>
            <a:ext cx="730250" cy="452437"/>
          </a:xfrm>
          <a:custGeom>
            <a:avLst/>
            <a:gdLst>
              <a:gd name="T0" fmla="*/ 2147483647 w 311"/>
              <a:gd name="T1" fmla="*/ 2147483647 h 153"/>
              <a:gd name="T2" fmla="*/ 2147483647 w 311"/>
              <a:gd name="T3" fmla="*/ 2147483647 h 153"/>
              <a:gd name="T4" fmla="*/ 2147483647 w 311"/>
              <a:gd name="T5" fmla="*/ 2147483647 h 153"/>
              <a:gd name="T6" fmla="*/ 2147483647 w 311"/>
              <a:gd name="T7" fmla="*/ 0 h 153"/>
              <a:gd name="T8" fmla="*/ 2147483647 w 311"/>
              <a:gd name="T9" fmla="*/ 2147483647 h 153"/>
              <a:gd name="T10" fmla="*/ 0 w 311"/>
              <a:gd name="T11" fmla="*/ 2147483647 h 153"/>
              <a:gd name="T12" fmla="*/ 2147483647 w 311"/>
              <a:gd name="T13" fmla="*/ 2147483647 h 153"/>
              <a:gd name="T14" fmla="*/ 0 60000 65536"/>
              <a:gd name="T15" fmla="*/ 0 60000 65536"/>
              <a:gd name="T16" fmla="*/ 0 60000 65536"/>
              <a:gd name="T17" fmla="*/ 0 60000 65536"/>
              <a:gd name="T18" fmla="*/ 0 60000 65536"/>
              <a:gd name="T19" fmla="*/ 0 60000 65536"/>
              <a:gd name="T20" fmla="*/ 0 60000 65536"/>
              <a:gd name="T21" fmla="*/ 0 w 311"/>
              <a:gd name="T22" fmla="*/ 0 h 153"/>
              <a:gd name="T23" fmla="*/ 311 w 311"/>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153" extrusionOk="0">
                <a:moveTo>
                  <a:pt x="248" y="80"/>
                </a:moveTo>
                <a:lnTo>
                  <a:pt x="284" y="111"/>
                </a:lnTo>
                <a:lnTo>
                  <a:pt x="311" y="36"/>
                </a:lnTo>
                <a:lnTo>
                  <a:pt x="170" y="0"/>
                </a:lnTo>
                <a:lnTo>
                  <a:pt x="191" y="26"/>
                </a:lnTo>
                <a:lnTo>
                  <a:pt x="0" y="66"/>
                </a:lnTo>
                <a:lnTo>
                  <a:pt x="9" y="153"/>
                </a:lnTo>
              </a:path>
            </a:pathLst>
          </a:custGeom>
          <a:gradFill rotWithShape="0">
            <a:gsLst>
              <a:gs pos="0">
                <a:srgbClr val="0070C0"/>
              </a:gs>
              <a:gs pos="100000">
                <a:srgbClr val="00B0F0"/>
              </a:gs>
            </a:gsLst>
            <a:lin ang="0" scaled="1"/>
          </a:gradFill>
          <a:ln w="9525">
            <a:noFill/>
            <a:round/>
            <a:headEnd/>
            <a:tailEnd/>
          </a:ln>
        </p:spPr>
        <p:txBody>
          <a:bodyPr wrap="none" anchor="ctr"/>
          <a:lstStyle/>
          <a:p>
            <a:endParaRPr lang="ru-RU"/>
          </a:p>
        </p:txBody>
      </p:sp>
      <p:sp>
        <p:nvSpPr>
          <p:cNvPr id="29705" name="Text Box 9"/>
          <p:cNvSpPr txBox="1">
            <a:spLocks noChangeArrowheads="1"/>
          </p:cNvSpPr>
          <p:nvPr/>
        </p:nvSpPr>
        <p:spPr bwMode="auto">
          <a:xfrm>
            <a:off x="2038350" y="5526088"/>
            <a:ext cx="1631950" cy="336550"/>
          </a:xfrm>
          <a:prstGeom prst="rect">
            <a:avLst/>
          </a:prstGeom>
          <a:noFill/>
          <a:ln w="9525">
            <a:noFill/>
            <a:miter lim="800000"/>
            <a:headEnd/>
            <a:tailEnd/>
          </a:ln>
        </p:spPr>
        <p:txBody>
          <a:bodyPr lIns="45720" tIns="91440" rIns="4572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chemeClr val="tx1"/>
                </a:solidFill>
              </a:rPr>
              <a:t>Demonstration</a:t>
            </a:r>
          </a:p>
        </p:txBody>
      </p:sp>
      <p:sp>
        <p:nvSpPr>
          <p:cNvPr id="29706" name="Text Box 10"/>
          <p:cNvSpPr txBox="1">
            <a:spLocks noChangeArrowheads="1"/>
          </p:cNvSpPr>
          <p:nvPr/>
        </p:nvSpPr>
        <p:spPr bwMode="auto">
          <a:xfrm>
            <a:off x="3570288" y="5118100"/>
            <a:ext cx="2009775" cy="336550"/>
          </a:xfrm>
          <a:prstGeom prst="rect">
            <a:avLst/>
          </a:prstGeom>
          <a:noFill/>
          <a:ln w="9525">
            <a:noFill/>
            <a:miter lim="800000"/>
            <a:headEnd/>
            <a:tailEnd/>
          </a:ln>
        </p:spPr>
        <p:txBody>
          <a:bodyPr lIns="45720" tIns="91440" rIns="4572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chemeClr val="tx1"/>
                </a:solidFill>
              </a:rPr>
              <a:t>Commercialization</a:t>
            </a:r>
          </a:p>
        </p:txBody>
      </p:sp>
      <p:pic>
        <p:nvPicPr>
          <p:cNvPr id="29707" name="Picture 11"/>
          <p:cNvPicPr>
            <a:picLocks noChangeAspect="1" noChangeArrowheads="1"/>
          </p:cNvPicPr>
          <p:nvPr/>
        </p:nvPicPr>
        <p:blipFill>
          <a:blip r:embed="rId3" cstate="email">
            <a:lum bright="-24000"/>
          </a:blip>
          <a:srcRect/>
          <a:stretch>
            <a:fillRect/>
          </a:stretch>
        </p:blipFill>
        <p:spPr bwMode="auto">
          <a:xfrm>
            <a:off x="438150" y="4230688"/>
            <a:ext cx="1433513" cy="1844675"/>
          </a:xfrm>
          <a:prstGeom prst="rect">
            <a:avLst/>
          </a:prstGeom>
          <a:noFill/>
          <a:ln w="9525">
            <a:noFill/>
            <a:miter lim="800000"/>
            <a:headEnd/>
            <a:tailEnd/>
          </a:ln>
        </p:spPr>
      </p:pic>
      <p:sp>
        <p:nvSpPr>
          <p:cNvPr id="29708" name="Text Box 12"/>
          <p:cNvSpPr txBox="1">
            <a:spLocks noChangeArrowheads="1"/>
          </p:cNvSpPr>
          <p:nvPr/>
        </p:nvSpPr>
        <p:spPr bwMode="auto">
          <a:xfrm>
            <a:off x="7215188" y="4121150"/>
            <a:ext cx="1700212" cy="517525"/>
          </a:xfrm>
          <a:prstGeom prst="rect">
            <a:avLst/>
          </a:prstGeom>
          <a:noFill/>
          <a:ln w="9525">
            <a:noFill/>
            <a:miter lim="800000"/>
            <a:headEnd/>
            <a:tailEnd/>
          </a:ln>
        </p:spPr>
        <p:txBody>
          <a:bodyPr lIns="45720" tIns="91440" rIns="4572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chemeClr val="tx1"/>
                </a:solidFill>
              </a:rPr>
              <a:t>Cross-industry </a:t>
            </a:r>
            <a:br>
              <a:rPr lang="en-US" sz="1600">
                <a:solidFill>
                  <a:schemeClr val="tx1"/>
                </a:solidFill>
              </a:rPr>
            </a:br>
            <a:r>
              <a:rPr lang="en-US" sz="1600">
                <a:solidFill>
                  <a:schemeClr val="tx1"/>
                </a:solidFill>
              </a:rPr>
              <a:t>Applications</a:t>
            </a:r>
          </a:p>
        </p:txBody>
      </p:sp>
      <p:pic>
        <p:nvPicPr>
          <p:cNvPr id="29709" name="Picture 15"/>
          <p:cNvPicPr>
            <a:picLocks noChangeAspect="1" noChangeArrowheads="1"/>
          </p:cNvPicPr>
          <p:nvPr/>
        </p:nvPicPr>
        <p:blipFill>
          <a:blip r:embed="rId4" cstate="email"/>
          <a:srcRect/>
          <a:stretch>
            <a:fillRect/>
          </a:stretch>
        </p:blipFill>
        <p:spPr bwMode="auto">
          <a:xfrm>
            <a:off x="7294563" y="2284413"/>
            <a:ext cx="1468437" cy="1384300"/>
          </a:xfrm>
          <a:prstGeom prst="rect">
            <a:avLst/>
          </a:prstGeom>
          <a:noFill/>
          <a:ln w="9525">
            <a:noFill/>
            <a:miter lim="800000"/>
            <a:headEnd/>
            <a:tailEnd/>
          </a:ln>
        </p:spPr>
      </p:pic>
      <p:sp>
        <p:nvSpPr>
          <p:cNvPr id="29710" name="Text Box 17"/>
          <p:cNvSpPr txBox="1">
            <a:spLocks noChangeArrowheads="1"/>
          </p:cNvSpPr>
          <p:nvPr/>
        </p:nvSpPr>
        <p:spPr bwMode="auto">
          <a:xfrm>
            <a:off x="350838" y="1395413"/>
            <a:ext cx="1554162" cy="852487"/>
          </a:xfrm>
          <a:prstGeom prst="rect">
            <a:avLst/>
          </a:prstGeom>
          <a:noFill/>
          <a:ln w="9525">
            <a:noFill/>
            <a:miter lim="800000"/>
            <a:headEnd/>
            <a:tailEnd/>
          </a:ln>
        </p:spPr>
        <p:txBody>
          <a:bodyPr lIns="18360" tIns="18360" rIns="18360" bIns="1836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FFFFFF"/>
                </a:solidFill>
              </a:rPr>
              <a:t>IBM</a:t>
            </a:r>
            <a:br>
              <a:rPr lang="en-US" sz="1600">
                <a:solidFill>
                  <a:srgbClr val="FFFFFF"/>
                </a:solidFill>
              </a:rPr>
            </a:br>
            <a:r>
              <a:rPr lang="en-US" sz="1600">
                <a:solidFill>
                  <a:srgbClr val="FFFFFF"/>
                </a:solidFill>
              </a:rPr>
              <a:t>Research Project </a:t>
            </a:r>
            <a:br>
              <a:rPr lang="en-US" sz="1600">
                <a:solidFill>
                  <a:srgbClr val="FFFFFF"/>
                </a:solidFill>
              </a:rPr>
            </a:br>
            <a:r>
              <a:rPr lang="en-US" i="1">
                <a:solidFill>
                  <a:srgbClr val="FFFFFF"/>
                </a:solidFill>
              </a:rPr>
              <a:t>(2006 – )</a:t>
            </a:r>
          </a:p>
        </p:txBody>
      </p:sp>
      <p:sp>
        <p:nvSpPr>
          <p:cNvPr id="29711" name="Text Box 18"/>
          <p:cNvSpPr txBox="1">
            <a:spLocks noChangeArrowheads="1"/>
          </p:cNvSpPr>
          <p:nvPr/>
        </p:nvSpPr>
        <p:spPr bwMode="auto">
          <a:xfrm>
            <a:off x="2076450" y="1395413"/>
            <a:ext cx="1554163" cy="852487"/>
          </a:xfrm>
          <a:prstGeom prst="rect">
            <a:avLst/>
          </a:prstGeom>
          <a:noFill/>
          <a:ln w="9525">
            <a:noFill/>
            <a:miter lim="800000"/>
            <a:headEnd/>
            <a:tailEnd/>
          </a:ln>
        </p:spPr>
        <p:txBody>
          <a:bodyPr lIns="18360" tIns="18360" rIns="18360" bIns="1836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FFFFFF"/>
                </a:solidFill>
              </a:rPr>
              <a:t>Jeopardy!</a:t>
            </a:r>
            <a:br>
              <a:rPr lang="en-US" sz="1600">
                <a:solidFill>
                  <a:srgbClr val="FFFFFF"/>
                </a:solidFill>
              </a:rPr>
            </a:br>
            <a:r>
              <a:rPr lang="en-US" sz="1600">
                <a:solidFill>
                  <a:srgbClr val="FFFFFF"/>
                </a:solidFill>
              </a:rPr>
              <a:t>Grand Challenge</a:t>
            </a:r>
            <a:br>
              <a:rPr lang="en-US" sz="1600">
                <a:solidFill>
                  <a:srgbClr val="FFFFFF"/>
                </a:solidFill>
              </a:rPr>
            </a:br>
            <a:r>
              <a:rPr lang="en-US" i="1">
                <a:solidFill>
                  <a:srgbClr val="FFFFFF"/>
                </a:solidFill>
              </a:rPr>
              <a:t>(Feb 2011)</a:t>
            </a:r>
          </a:p>
        </p:txBody>
      </p:sp>
      <p:sp>
        <p:nvSpPr>
          <p:cNvPr id="29712" name="Text Box 19"/>
          <p:cNvSpPr txBox="1">
            <a:spLocks noChangeArrowheads="1"/>
          </p:cNvSpPr>
          <p:nvPr/>
        </p:nvSpPr>
        <p:spPr bwMode="auto">
          <a:xfrm>
            <a:off x="3803650" y="1395413"/>
            <a:ext cx="1554163" cy="852487"/>
          </a:xfrm>
          <a:prstGeom prst="rect">
            <a:avLst/>
          </a:prstGeom>
          <a:noFill/>
          <a:ln w="9525">
            <a:noFill/>
            <a:miter lim="800000"/>
            <a:headEnd/>
            <a:tailEnd/>
          </a:ln>
        </p:spPr>
        <p:txBody>
          <a:bodyPr lIns="18360" tIns="18360" rIns="18360" bIns="1836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FFFFFF"/>
                </a:solidFill>
              </a:rPr>
              <a:t>Watson </a:t>
            </a:r>
            <a:br>
              <a:rPr lang="en-US" sz="1600">
                <a:solidFill>
                  <a:srgbClr val="FFFFFF"/>
                </a:solidFill>
              </a:rPr>
            </a:br>
            <a:r>
              <a:rPr lang="en-US" sz="1600">
                <a:solidFill>
                  <a:srgbClr val="FFFFFF"/>
                </a:solidFill>
              </a:rPr>
              <a:t>for</a:t>
            </a:r>
            <a:br>
              <a:rPr lang="en-US" sz="1600">
                <a:solidFill>
                  <a:srgbClr val="FFFFFF"/>
                </a:solidFill>
              </a:rPr>
            </a:br>
            <a:r>
              <a:rPr lang="en-US" sz="1600">
                <a:solidFill>
                  <a:srgbClr val="FFFFFF"/>
                </a:solidFill>
              </a:rPr>
              <a:t>Healthcare</a:t>
            </a:r>
            <a:br>
              <a:rPr lang="en-US" sz="1600">
                <a:solidFill>
                  <a:srgbClr val="FFFFFF"/>
                </a:solidFill>
              </a:rPr>
            </a:br>
            <a:r>
              <a:rPr lang="en-US" i="1">
                <a:solidFill>
                  <a:srgbClr val="FFFFFF"/>
                </a:solidFill>
              </a:rPr>
              <a:t>(Aug 2011 –)</a:t>
            </a:r>
          </a:p>
        </p:txBody>
      </p:sp>
      <p:sp>
        <p:nvSpPr>
          <p:cNvPr id="29713" name="Text Box 20"/>
          <p:cNvSpPr txBox="1">
            <a:spLocks noChangeArrowheads="1"/>
          </p:cNvSpPr>
          <p:nvPr/>
        </p:nvSpPr>
        <p:spPr bwMode="auto">
          <a:xfrm>
            <a:off x="7258050" y="1395413"/>
            <a:ext cx="1554163" cy="852487"/>
          </a:xfrm>
          <a:prstGeom prst="rect">
            <a:avLst/>
          </a:prstGeom>
          <a:noFill/>
          <a:ln w="9525">
            <a:noFill/>
            <a:miter lim="800000"/>
            <a:headEnd/>
            <a:tailEnd/>
          </a:ln>
        </p:spPr>
        <p:txBody>
          <a:bodyPr lIns="18360" tIns="18360" rIns="18360" bIns="1836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FFFFFF"/>
                </a:solidFill>
              </a:rPr>
              <a:t>Watson </a:t>
            </a:r>
            <a:br>
              <a:rPr lang="en-US" sz="1600">
                <a:solidFill>
                  <a:srgbClr val="FFFFFF"/>
                </a:solidFill>
              </a:rPr>
            </a:br>
            <a:r>
              <a:rPr lang="en-US" sz="1600">
                <a:solidFill>
                  <a:srgbClr val="FFFFFF"/>
                </a:solidFill>
              </a:rPr>
              <a:t>Industry Solutions</a:t>
            </a:r>
            <a:br>
              <a:rPr lang="en-US" sz="1600">
                <a:solidFill>
                  <a:srgbClr val="FFFFFF"/>
                </a:solidFill>
              </a:rPr>
            </a:br>
            <a:r>
              <a:rPr lang="en-US" i="1">
                <a:solidFill>
                  <a:srgbClr val="FFFFFF"/>
                </a:solidFill>
              </a:rPr>
              <a:t>(2012 – )</a:t>
            </a:r>
          </a:p>
        </p:txBody>
      </p:sp>
      <p:pic>
        <p:nvPicPr>
          <p:cNvPr id="29714" name="Picture 21"/>
          <p:cNvPicPr>
            <a:picLocks noChangeAspect="1" noChangeArrowheads="1"/>
          </p:cNvPicPr>
          <p:nvPr/>
        </p:nvPicPr>
        <p:blipFill>
          <a:blip r:embed="rId5" cstate="email"/>
          <a:srcRect/>
          <a:stretch>
            <a:fillRect/>
          </a:stretch>
        </p:blipFill>
        <p:spPr bwMode="auto">
          <a:xfrm>
            <a:off x="4052888" y="3713163"/>
            <a:ext cx="1016000" cy="992187"/>
          </a:xfrm>
          <a:prstGeom prst="rect">
            <a:avLst/>
          </a:prstGeom>
          <a:noFill/>
          <a:ln w="9525">
            <a:noFill/>
            <a:miter lim="800000"/>
            <a:headEnd/>
            <a:tailEnd/>
          </a:ln>
        </p:spPr>
      </p:pic>
      <p:sp>
        <p:nvSpPr>
          <p:cNvPr id="29715" name="Text Box 22"/>
          <p:cNvSpPr txBox="1">
            <a:spLocks noChangeArrowheads="1"/>
          </p:cNvSpPr>
          <p:nvPr/>
        </p:nvSpPr>
        <p:spPr bwMode="auto">
          <a:xfrm>
            <a:off x="5530850" y="1395413"/>
            <a:ext cx="1554163" cy="852487"/>
          </a:xfrm>
          <a:prstGeom prst="rect">
            <a:avLst/>
          </a:prstGeom>
          <a:noFill/>
          <a:ln w="9525">
            <a:noFill/>
            <a:miter lim="800000"/>
            <a:headEnd/>
            <a:tailEnd/>
          </a:ln>
        </p:spPr>
        <p:txBody>
          <a:bodyPr lIns="18360" tIns="18360" rIns="18360" bIns="1836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FFFFFF"/>
                </a:solidFill>
              </a:rPr>
              <a:t>Watson </a:t>
            </a:r>
            <a:br>
              <a:rPr lang="en-US" sz="1600">
                <a:solidFill>
                  <a:srgbClr val="FFFFFF"/>
                </a:solidFill>
              </a:rPr>
            </a:br>
            <a:r>
              <a:rPr lang="en-US" sz="1600">
                <a:solidFill>
                  <a:srgbClr val="FFFFFF"/>
                </a:solidFill>
              </a:rPr>
              <a:t>for Financial Services</a:t>
            </a:r>
            <a:br>
              <a:rPr lang="en-US" sz="1600">
                <a:solidFill>
                  <a:srgbClr val="FFFFFF"/>
                </a:solidFill>
              </a:rPr>
            </a:br>
            <a:r>
              <a:rPr lang="en-US" i="1">
                <a:solidFill>
                  <a:srgbClr val="FFFFFF"/>
                </a:solidFill>
              </a:rPr>
              <a:t>(Mar 2012 – )</a:t>
            </a:r>
          </a:p>
        </p:txBody>
      </p:sp>
      <p:sp>
        <p:nvSpPr>
          <p:cNvPr id="29716" name="Freeform 23"/>
          <p:cNvSpPr>
            <a:spLocks noChangeArrowheads="1"/>
          </p:cNvSpPr>
          <p:nvPr/>
        </p:nvSpPr>
        <p:spPr bwMode="auto">
          <a:xfrm>
            <a:off x="3438525" y="4230688"/>
            <a:ext cx="561975" cy="347662"/>
          </a:xfrm>
          <a:custGeom>
            <a:avLst/>
            <a:gdLst>
              <a:gd name="T0" fmla="*/ 2147483647 w 311"/>
              <a:gd name="T1" fmla="*/ 2147483647 h 153"/>
              <a:gd name="T2" fmla="*/ 2147483647 w 311"/>
              <a:gd name="T3" fmla="*/ 2147483647 h 153"/>
              <a:gd name="T4" fmla="*/ 2147483647 w 311"/>
              <a:gd name="T5" fmla="*/ 2147483647 h 153"/>
              <a:gd name="T6" fmla="*/ 2147483647 w 311"/>
              <a:gd name="T7" fmla="*/ 0 h 153"/>
              <a:gd name="T8" fmla="*/ 2147483647 w 311"/>
              <a:gd name="T9" fmla="*/ 2147483647 h 153"/>
              <a:gd name="T10" fmla="*/ 0 w 311"/>
              <a:gd name="T11" fmla="*/ 2147483647 h 153"/>
              <a:gd name="T12" fmla="*/ 2147483647 w 311"/>
              <a:gd name="T13" fmla="*/ 2147483647 h 153"/>
              <a:gd name="T14" fmla="*/ 0 60000 65536"/>
              <a:gd name="T15" fmla="*/ 0 60000 65536"/>
              <a:gd name="T16" fmla="*/ 0 60000 65536"/>
              <a:gd name="T17" fmla="*/ 0 60000 65536"/>
              <a:gd name="T18" fmla="*/ 0 60000 65536"/>
              <a:gd name="T19" fmla="*/ 0 60000 65536"/>
              <a:gd name="T20" fmla="*/ 0 60000 65536"/>
              <a:gd name="T21" fmla="*/ 0 w 311"/>
              <a:gd name="T22" fmla="*/ 0 h 153"/>
              <a:gd name="T23" fmla="*/ 311 w 311"/>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153" extrusionOk="0">
                <a:moveTo>
                  <a:pt x="248" y="80"/>
                </a:moveTo>
                <a:lnTo>
                  <a:pt x="284" y="111"/>
                </a:lnTo>
                <a:lnTo>
                  <a:pt x="311" y="36"/>
                </a:lnTo>
                <a:lnTo>
                  <a:pt x="170" y="0"/>
                </a:lnTo>
                <a:lnTo>
                  <a:pt x="191" y="26"/>
                </a:lnTo>
                <a:lnTo>
                  <a:pt x="0" y="66"/>
                </a:lnTo>
                <a:lnTo>
                  <a:pt x="9" y="153"/>
                </a:lnTo>
              </a:path>
            </a:pathLst>
          </a:custGeom>
          <a:gradFill rotWithShape="0">
            <a:gsLst>
              <a:gs pos="0">
                <a:srgbClr val="0070C0"/>
              </a:gs>
              <a:gs pos="100000">
                <a:srgbClr val="00B0F0"/>
              </a:gs>
            </a:gsLst>
            <a:lin ang="0" scaled="1"/>
          </a:gradFill>
          <a:ln w="9525">
            <a:noFill/>
            <a:round/>
            <a:headEnd/>
            <a:tailEnd/>
          </a:ln>
        </p:spPr>
        <p:txBody>
          <a:bodyPr wrap="none" anchor="ctr"/>
          <a:lstStyle/>
          <a:p>
            <a:endParaRPr lang="ru-RU"/>
          </a:p>
        </p:txBody>
      </p:sp>
      <p:sp>
        <p:nvSpPr>
          <p:cNvPr id="29717" name="Freeform 24"/>
          <p:cNvSpPr>
            <a:spLocks noChangeArrowheads="1"/>
          </p:cNvSpPr>
          <p:nvPr/>
        </p:nvSpPr>
        <p:spPr bwMode="auto">
          <a:xfrm>
            <a:off x="5200650" y="3713163"/>
            <a:ext cx="517525" cy="320675"/>
          </a:xfrm>
          <a:custGeom>
            <a:avLst/>
            <a:gdLst>
              <a:gd name="T0" fmla="*/ 2147483647 w 311"/>
              <a:gd name="T1" fmla="*/ 2147483647 h 153"/>
              <a:gd name="T2" fmla="*/ 2147483647 w 311"/>
              <a:gd name="T3" fmla="*/ 2147483647 h 153"/>
              <a:gd name="T4" fmla="*/ 2147483647 w 311"/>
              <a:gd name="T5" fmla="*/ 2147483647 h 153"/>
              <a:gd name="T6" fmla="*/ 2147483647 w 311"/>
              <a:gd name="T7" fmla="*/ 0 h 153"/>
              <a:gd name="T8" fmla="*/ 2147483647 w 311"/>
              <a:gd name="T9" fmla="*/ 2147483647 h 153"/>
              <a:gd name="T10" fmla="*/ 0 w 311"/>
              <a:gd name="T11" fmla="*/ 2147483647 h 153"/>
              <a:gd name="T12" fmla="*/ 2147483647 w 311"/>
              <a:gd name="T13" fmla="*/ 2147483647 h 153"/>
              <a:gd name="T14" fmla="*/ 0 60000 65536"/>
              <a:gd name="T15" fmla="*/ 0 60000 65536"/>
              <a:gd name="T16" fmla="*/ 0 60000 65536"/>
              <a:gd name="T17" fmla="*/ 0 60000 65536"/>
              <a:gd name="T18" fmla="*/ 0 60000 65536"/>
              <a:gd name="T19" fmla="*/ 0 60000 65536"/>
              <a:gd name="T20" fmla="*/ 0 60000 65536"/>
              <a:gd name="T21" fmla="*/ 0 w 311"/>
              <a:gd name="T22" fmla="*/ 0 h 153"/>
              <a:gd name="T23" fmla="*/ 311 w 311"/>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153" extrusionOk="0">
                <a:moveTo>
                  <a:pt x="248" y="80"/>
                </a:moveTo>
                <a:lnTo>
                  <a:pt x="284" y="111"/>
                </a:lnTo>
                <a:lnTo>
                  <a:pt x="311" y="36"/>
                </a:lnTo>
                <a:lnTo>
                  <a:pt x="170" y="0"/>
                </a:lnTo>
                <a:lnTo>
                  <a:pt x="191" y="26"/>
                </a:lnTo>
                <a:lnTo>
                  <a:pt x="0" y="66"/>
                </a:lnTo>
                <a:lnTo>
                  <a:pt x="9" y="153"/>
                </a:lnTo>
              </a:path>
            </a:pathLst>
          </a:custGeom>
          <a:gradFill rotWithShape="0">
            <a:gsLst>
              <a:gs pos="0">
                <a:srgbClr val="0070C0"/>
              </a:gs>
              <a:gs pos="100000">
                <a:srgbClr val="00B0F0"/>
              </a:gs>
            </a:gsLst>
            <a:lin ang="0" scaled="1"/>
          </a:gradFill>
          <a:ln w="9525">
            <a:noFill/>
            <a:round/>
            <a:headEnd/>
            <a:tailEnd/>
          </a:ln>
        </p:spPr>
        <p:txBody>
          <a:bodyPr wrap="none" anchor="ctr"/>
          <a:lstStyle/>
          <a:p>
            <a:endParaRPr lang="ru-RU"/>
          </a:p>
        </p:txBody>
      </p:sp>
      <p:sp>
        <p:nvSpPr>
          <p:cNvPr id="29718" name="Freeform 25"/>
          <p:cNvSpPr>
            <a:spLocks noChangeArrowheads="1"/>
          </p:cNvSpPr>
          <p:nvPr/>
        </p:nvSpPr>
        <p:spPr bwMode="auto">
          <a:xfrm>
            <a:off x="6921500" y="3213100"/>
            <a:ext cx="517525" cy="320675"/>
          </a:xfrm>
          <a:custGeom>
            <a:avLst/>
            <a:gdLst>
              <a:gd name="T0" fmla="*/ 2147483647 w 311"/>
              <a:gd name="T1" fmla="*/ 2147483647 h 153"/>
              <a:gd name="T2" fmla="*/ 2147483647 w 311"/>
              <a:gd name="T3" fmla="*/ 2147483647 h 153"/>
              <a:gd name="T4" fmla="*/ 2147483647 w 311"/>
              <a:gd name="T5" fmla="*/ 2147483647 h 153"/>
              <a:gd name="T6" fmla="*/ 2147483647 w 311"/>
              <a:gd name="T7" fmla="*/ 0 h 153"/>
              <a:gd name="T8" fmla="*/ 2147483647 w 311"/>
              <a:gd name="T9" fmla="*/ 2147483647 h 153"/>
              <a:gd name="T10" fmla="*/ 0 w 311"/>
              <a:gd name="T11" fmla="*/ 2147483647 h 153"/>
              <a:gd name="T12" fmla="*/ 2147483647 w 311"/>
              <a:gd name="T13" fmla="*/ 2147483647 h 153"/>
              <a:gd name="T14" fmla="*/ 0 60000 65536"/>
              <a:gd name="T15" fmla="*/ 0 60000 65536"/>
              <a:gd name="T16" fmla="*/ 0 60000 65536"/>
              <a:gd name="T17" fmla="*/ 0 60000 65536"/>
              <a:gd name="T18" fmla="*/ 0 60000 65536"/>
              <a:gd name="T19" fmla="*/ 0 60000 65536"/>
              <a:gd name="T20" fmla="*/ 0 60000 65536"/>
              <a:gd name="T21" fmla="*/ 0 w 311"/>
              <a:gd name="T22" fmla="*/ 0 h 153"/>
              <a:gd name="T23" fmla="*/ 311 w 311"/>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153" extrusionOk="0">
                <a:moveTo>
                  <a:pt x="248" y="80"/>
                </a:moveTo>
                <a:lnTo>
                  <a:pt x="284" y="111"/>
                </a:lnTo>
                <a:lnTo>
                  <a:pt x="311" y="36"/>
                </a:lnTo>
                <a:lnTo>
                  <a:pt x="170" y="0"/>
                </a:lnTo>
                <a:lnTo>
                  <a:pt x="191" y="26"/>
                </a:lnTo>
                <a:lnTo>
                  <a:pt x="0" y="66"/>
                </a:lnTo>
                <a:lnTo>
                  <a:pt x="9" y="153"/>
                </a:lnTo>
              </a:path>
            </a:pathLst>
          </a:custGeom>
          <a:gradFill rotWithShape="0">
            <a:gsLst>
              <a:gs pos="0">
                <a:srgbClr val="0070C0"/>
              </a:gs>
              <a:gs pos="100000">
                <a:srgbClr val="00B0F0"/>
              </a:gs>
            </a:gsLst>
            <a:lin ang="0" scaled="1"/>
          </a:gradFill>
          <a:ln w="9525">
            <a:noFill/>
            <a:round/>
            <a:headEnd/>
            <a:tailEnd/>
          </a:ln>
        </p:spPr>
        <p:txBody>
          <a:bodyPr wrap="none" anchor="ctr"/>
          <a:lstStyle/>
          <a:p>
            <a:endParaRPr lang="ru-RU"/>
          </a:p>
        </p:txBody>
      </p:sp>
      <p:sp>
        <p:nvSpPr>
          <p:cNvPr id="29719" name="Text Box 26"/>
          <p:cNvSpPr txBox="1">
            <a:spLocks noChangeArrowheads="1"/>
          </p:cNvSpPr>
          <p:nvPr/>
        </p:nvSpPr>
        <p:spPr bwMode="auto">
          <a:xfrm>
            <a:off x="5486400" y="4710113"/>
            <a:ext cx="1700213" cy="336550"/>
          </a:xfrm>
          <a:prstGeom prst="rect">
            <a:avLst/>
          </a:prstGeom>
          <a:noFill/>
          <a:ln w="9525">
            <a:noFill/>
            <a:miter lim="800000"/>
            <a:headEnd/>
            <a:tailEnd/>
          </a:ln>
        </p:spPr>
        <p:txBody>
          <a:bodyPr lIns="45720" tIns="91440" rIns="45720"/>
          <a:lstStyle/>
          <a:p>
            <a:pPr algn="ctr">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chemeClr val="tx1"/>
                </a:solidFill>
              </a:rPr>
              <a:t>Expansion</a:t>
            </a:r>
          </a:p>
        </p:txBody>
      </p:sp>
      <p:pic>
        <p:nvPicPr>
          <p:cNvPr id="29720" name="Picture 27"/>
          <p:cNvPicPr>
            <a:picLocks noChangeAspect="1" noChangeArrowheads="1"/>
          </p:cNvPicPr>
          <p:nvPr/>
        </p:nvPicPr>
        <p:blipFill>
          <a:blip r:embed="rId6" cstate="email"/>
          <a:srcRect/>
          <a:stretch>
            <a:fillRect/>
          </a:stretch>
        </p:blipFill>
        <p:spPr bwMode="auto">
          <a:xfrm>
            <a:off x="5794375" y="3213100"/>
            <a:ext cx="1044575" cy="869950"/>
          </a:xfrm>
          <a:prstGeom prst="rect">
            <a:avLst/>
          </a:prstGeom>
          <a:noFill/>
          <a:ln w="9525">
            <a:noFill/>
            <a:miter lim="800000"/>
            <a:headEnd/>
            <a:tailEnd/>
          </a:ln>
        </p:spPr>
      </p:pic>
      <p:pic>
        <p:nvPicPr>
          <p:cNvPr id="29721" name="Picture 30" descr="Watson-Avatar_Blue-Blue_on_clear"/>
          <p:cNvPicPr>
            <a:picLocks noChangeAspect="1" noChangeArrowheads="1"/>
          </p:cNvPicPr>
          <p:nvPr/>
        </p:nvPicPr>
        <p:blipFill>
          <a:blip r:embed="rId7" cstate="email"/>
          <a:srcRect/>
          <a:stretch>
            <a:fillRect/>
          </a:stretch>
        </p:blipFill>
        <p:spPr bwMode="auto">
          <a:xfrm>
            <a:off x="1944688" y="3546475"/>
            <a:ext cx="1811337" cy="2344738"/>
          </a:xfrm>
          <a:prstGeom prst="rect">
            <a:avLst/>
          </a:prstGeom>
          <a:noFill/>
          <a:ln w="9525">
            <a:noFill/>
            <a:miter lim="800000"/>
            <a:headEnd/>
            <a:tailEnd/>
          </a:ln>
        </p:spPr>
      </p:pic>
      <p:pic>
        <p:nvPicPr>
          <p:cNvPr id="29722" name="Picture 32" descr="Watson-Avatar_Blue-Blue_on_clear"/>
          <p:cNvPicPr>
            <a:picLocks noChangeAspect="1" noChangeArrowheads="1"/>
          </p:cNvPicPr>
          <p:nvPr/>
        </p:nvPicPr>
        <p:blipFill>
          <a:blip r:embed="rId8" cstate="email"/>
          <a:srcRect/>
          <a:stretch>
            <a:fillRect/>
          </a:stretch>
        </p:blipFill>
        <p:spPr bwMode="auto">
          <a:xfrm>
            <a:off x="7581900" y="2525713"/>
            <a:ext cx="885825" cy="11461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1" descr="Picture1"/>
          <p:cNvPicPr>
            <a:picLocks noChangeAspect="1" noChangeArrowheads="1"/>
          </p:cNvPicPr>
          <p:nvPr/>
        </p:nvPicPr>
        <p:blipFill>
          <a:blip r:embed="rId3" cstate="email"/>
          <a:srcRect/>
          <a:stretch>
            <a:fillRect/>
          </a:stretch>
        </p:blipFill>
        <p:spPr bwMode="auto">
          <a:xfrm>
            <a:off x="1292225" y="3100388"/>
            <a:ext cx="1584325" cy="1601787"/>
          </a:xfrm>
          <a:prstGeom prst="rect">
            <a:avLst/>
          </a:prstGeom>
          <a:noFill/>
          <a:ln w="9525">
            <a:noFill/>
            <a:miter lim="800000"/>
            <a:headEnd/>
            <a:tailEnd/>
          </a:ln>
        </p:spPr>
      </p:pic>
      <p:sp>
        <p:nvSpPr>
          <p:cNvPr id="31746" name="Title 1"/>
          <p:cNvSpPr>
            <a:spLocks noGrp="1"/>
          </p:cNvSpPr>
          <p:nvPr>
            <p:ph type="title" idx="4294967295"/>
          </p:nvPr>
        </p:nvSpPr>
        <p:spPr>
          <a:xfrm>
            <a:off x="290513" y="611188"/>
            <a:ext cx="8359775" cy="338137"/>
          </a:xfrm>
        </p:spPr>
        <p:txBody>
          <a:bodyPr/>
          <a:lstStyle/>
          <a:p>
            <a:pPr eaLnBrk="1" hangingPunct="1"/>
            <a:r>
              <a:rPr lang="en-US" smtClean="0"/>
              <a:t>Watson </a:t>
            </a:r>
            <a:r>
              <a:rPr lang="ru-RU" smtClean="0"/>
              <a:t>предоставляет</a:t>
            </a:r>
            <a:r>
              <a:rPr lang="en-US" smtClean="0"/>
              <a:t> </a:t>
            </a:r>
            <a:r>
              <a:rPr lang="ru-RU" smtClean="0">
                <a:solidFill>
                  <a:schemeClr val="accent1"/>
                </a:solidFill>
              </a:rPr>
              <a:t>три класса</a:t>
            </a:r>
            <a:r>
              <a:rPr lang="en-US" smtClean="0"/>
              <a:t> </a:t>
            </a:r>
            <a:r>
              <a:rPr lang="ru-RU" smtClean="0"/>
              <a:t>сервисов</a:t>
            </a:r>
            <a:endParaRPr lang="en-US" smtClean="0"/>
          </a:p>
        </p:txBody>
      </p:sp>
      <p:sp>
        <p:nvSpPr>
          <p:cNvPr id="31747" name="Text Box 10"/>
          <p:cNvSpPr txBox="1">
            <a:spLocks noChangeArrowheads="1"/>
          </p:cNvSpPr>
          <p:nvPr/>
        </p:nvSpPr>
        <p:spPr bwMode="auto">
          <a:xfrm>
            <a:off x="3735388" y="4764088"/>
            <a:ext cx="5172075" cy="1708150"/>
          </a:xfrm>
          <a:prstGeom prst="rect">
            <a:avLst/>
          </a:prstGeom>
          <a:noFill/>
          <a:ln w="9525">
            <a:noFill/>
            <a:miter lim="800000"/>
            <a:headEnd/>
            <a:tailEnd/>
          </a:ln>
          <a:effectLst>
            <a:prstShdw prst="shdw17" dist="17961" dir="2700000">
              <a:srgbClr val="006D91">
                <a:alpha val="74997"/>
              </a:srgbClr>
            </a:prstShdw>
          </a:effectLst>
        </p:spPr>
        <p:txBody>
          <a:bodyPr>
            <a:spAutoFit/>
          </a:bodyPr>
          <a:lstStyle/>
          <a:p>
            <a:pPr marL="109538" indent="-109538" defTabSz="457200"/>
            <a:r>
              <a:rPr lang="ru-RU" sz="2000" b="1">
                <a:solidFill>
                  <a:schemeClr val="accent2"/>
                </a:solidFill>
              </a:rPr>
              <a:t>Принятие решений</a:t>
            </a:r>
            <a:endParaRPr lang="en-US" sz="2000" b="1">
              <a:solidFill>
                <a:schemeClr val="accent2"/>
              </a:solidFill>
            </a:endParaRPr>
          </a:p>
          <a:p>
            <a:pPr marL="109538" indent="-109538" defTabSz="457200"/>
            <a:endParaRPr lang="en-US" sz="500">
              <a:solidFill>
                <a:schemeClr val="accent2"/>
              </a:solidFill>
            </a:endParaRPr>
          </a:p>
          <a:p>
            <a:pPr marL="109538" indent="-109538" defTabSz="457200">
              <a:buFont typeface="Arial" charset="0"/>
              <a:buChar char="•"/>
            </a:pPr>
            <a:r>
              <a:rPr lang="ru-RU" sz="1600">
                <a:solidFill>
                  <a:srgbClr val="F2F2F2"/>
                </a:solidFill>
              </a:rPr>
              <a:t>Использование и анализ отраслевых баз знаний и моделей принятия решений</a:t>
            </a:r>
            <a:endParaRPr lang="en-US" sz="1600">
              <a:solidFill>
                <a:srgbClr val="F2F2F2"/>
              </a:solidFill>
            </a:endParaRPr>
          </a:p>
          <a:p>
            <a:pPr marL="109538" indent="-109538" defTabSz="457200">
              <a:buFont typeface="Arial" charset="0"/>
              <a:buChar char="•"/>
            </a:pPr>
            <a:r>
              <a:rPr lang="ru-RU" sz="1600">
                <a:solidFill>
                  <a:srgbClr val="F2F2F2"/>
                </a:solidFill>
              </a:rPr>
              <a:t>Генерирует решения на основе подтверждающих фактов</a:t>
            </a:r>
            <a:endParaRPr lang="en-US" sz="1600">
              <a:solidFill>
                <a:srgbClr val="F2F2F2"/>
              </a:solidFill>
            </a:endParaRPr>
          </a:p>
          <a:p>
            <a:pPr marL="109538" indent="-109538" defTabSz="457200">
              <a:buFont typeface="Arial" charset="0"/>
              <a:buChar char="•"/>
            </a:pPr>
            <a:r>
              <a:rPr lang="ru-RU" sz="1600">
                <a:solidFill>
                  <a:srgbClr val="F2F2F2"/>
                </a:solidFill>
              </a:rPr>
              <a:t>Обучение и обратная связь</a:t>
            </a:r>
            <a:endParaRPr lang="en-US" sz="1600">
              <a:solidFill>
                <a:srgbClr val="F2F2F2"/>
              </a:solidFill>
            </a:endParaRPr>
          </a:p>
        </p:txBody>
      </p:sp>
      <p:sp>
        <p:nvSpPr>
          <p:cNvPr id="31748" name="Text Box 9"/>
          <p:cNvSpPr txBox="1">
            <a:spLocks noChangeArrowheads="1"/>
          </p:cNvSpPr>
          <p:nvPr/>
        </p:nvSpPr>
        <p:spPr bwMode="auto">
          <a:xfrm>
            <a:off x="2328863" y="1311275"/>
            <a:ext cx="5081587" cy="1954213"/>
          </a:xfrm>
          <a:prstGeom prst="rect">
            <a:avLst/>
          </a:prstGeom>
          <a:noFill/>
          <a:ln w="9525">
            <a:noFill/>
            <a:miter lim="800000"/>
            <a:headEnd/>
            <a:tailEnd/>
          </a:ln>
          <a:effectLst>
            <a:prstShdw prst="shdw17" dist="17961" dir="2700000">
              <a:srgbClr val="006D91">
                <a:alpha val="74997"/>
              </a:srgbClr>
            </a:prstShdw>
          </a:effectLst>
        </p:spPr>
        <p:txBody>
          <a:bodyPr>
            <a:spAutoFit/>
          </a:bodyPr>
          <a:lstStyle/>
          <a:p>
            <a:pPr marL="109538" indent="-109538" defTabSz="457200"/>
            <a:r>
              <a:rPr lang="ru-RU" sz="2000" b="1">
                <a:solidFill>
                  <a:schemeClr val="folHlink"/>
                </a:solidFill>
              </a:rPr>
              <a:t>Ответы на вопросы</a:t>
            </a:r>
            <a:endParaRPr lang="en-US" sz="2000" b="1">
              <a:solidFill>
                <a:schemeClr val="folHlink"/>
              </a:solidFill>
            </a:endParaRPr>
          </a:p>
          <a:p>
            <a:pPr marL="109538" indent="-109538" defTabSz="457200"/>
            <a:endParaRPr lang="en-US" sz="300" b="1">
              <a:solidFill>
                <a:schemeClr val="folHlink"/>
              </a:solidFill>
            </a:endParaRPr>
          </a:p>
          <a:p>
            <a:pPr marL="109538" indent="-109538" defTabSz="457200">
              <a:buFont typeface="Arial" charset="0"/>
              <a:buChar char="•"/>
            </a:pPr>
            <a:r>
              <a:rPr lang="ru-RU" sz="1600">
                <a:solidFill>
                  <a:srgbClr val="F2F2F2"/>
                </a:solidFill>
              </a:rPr>
              <a:t>Большие объемы данных и фактов</a:t>
            </a:r>
            <a:endParaRPr lang="en-US" sz="1600">
              <a:solidFill>
                <a:srgbClr val="F2F2F2"/>
              </a:solidFill>
            </a:endParaRPr>
          </a:p>
          <a:p>
            <a:pPr marL="109538" indent="-109538" defTabSz="457200">
              <a:buFont typeface="Arial" charset="0"/>
              <a:buChar char="•"/>
            </a:pPr>
            <a:r>
              <a:rPr lang="ru-RU" sz="1600">
                <a:solidFill>
                  <a:srgbClr val="F2F2F2"/>
                </a:solidFill>
              </a:rPr>
              <a:t>Уточняющие вопросы</a:t>
            </a:r>
            <a:endParaRPr lang="en-US" sz="1600">
              <a:solidFill>
                <a:srgbClr val="F2F2F2"/>
              </a:solidFill>
            </a:endParaRPr>
          </a:p>
          <a:p>
            <a:pPr marL="109538" indent="-109538" defTabSz="457200">
              <a:buFont typeface="Arial" charset="0"/>
              <a:buChar char="•"/>
            </a:pPr>
            <a:r>
              <a:rPr lang="ru-RU" sz="1600">
                <a:solidFill>
                  <a:srgbClr val="F2F2F2"/>
                </a:solidFill>
              </a:rPr>
              <a:t>Запросы на естественном языке</a:t>
            </a:r>
          </a:p>
          <a:p>
            <a:pPr marL="109538" indent="-109538" defTabSz="457200">
              <a:buFont typeface="Arial" charset="0"/>
              <a:buChar char="•"/>
            </a:pPr>
            <a:r>
              <a:rPr lang="ru-RU" sz="1600">
                <a:solidFill>
                  <a:srgbClr val="F2F2F2"/>
                </a:solidFill>
              </a:rPr>
              <a:t>Генерация гипотез</a:t>
            </a:r>
            <a:endParaRPr lang="en-US" sz="1600">
              <a:solidFill>
                <a:srgbClr val="F2F2F2"/>
              </a:solidFill>
            </a:endParaRPr>
          </a:p>
          <a:p>
            <a:pPr marL="109538" indent="-109538" defTabSz="457200"/>
            <a:endParaRPr lang="en-US" sz="1600" b="1">
              <a:solidFill>
                <a:srgbClr val="F2F2F2"/>
              </a:solidFill>
            </a:endParaRPr>
          </a:p>
          <a:p>
            <a:pPr marL="109538" indent="-109538" defTabSz="457200"/>
            <a:endParaRPr lang="en-US" sz="1800" b="1">
              <a:solidFill>
                <a:srgbClr val="F2F2F2"/>
              </a:solidFill>
            </a:endParaRPr>
          </a:p>
        </p:txBody>
      </p:sp>
      <p:sp>
        <p:nvSpPr>
          <p:cNvPr id="31749" name="Rectangle 14"/>
          <p:cNvSpPr>
            <a:spLocks noChangeArrowheads="1"/>
          </p:cNvSpPr>
          <p:nvPr/>
        </p:nvSpPr>
        <p:spPr bwMode="auto">
          <a:xfrm>
            <a:off x="2974975" y="2981325"/>
            <a:ext cx="4572000" cy="1631950"/>
          </a:xfrm>
          <a:prstGeom prst="rect">
            <a:avLst/>
          </a:prstGeom>
          <a:noFill/>
          <a:ln w="9525">
            <a:noFill/>
            <a:miter lim="800000"/>
            <a:headEnd/>
            <a:tailEnd/>
          </a:ln>
        </p:spPr>
        <p:txBody>
          <a:bodyPr>
            <a:spAutoFit/>
          </a:bodyPr>
          <a:lstStyle/>
          <a:p>
            <a:pPr marL="109538" indent="-109538" defTabSz="457200"/>
            <a:r>
              <a:rPr lang="ru-RU" sz="2000" b="1">
                <a:solidFill>
                  <a:schemeClr val="accent1"/>
                </a:solidFill>
              </a:rPr>
              <a:t>Исследование</a:t>
            </a:r>
            <a:endParaRPr lang="en-US" sz="1600" b="1">
              <a:solidFill>
                <a:schemeClr val="accent1"/>
              </a:solidFill>
            </a:endParaRPr>
          </a:p>
          <a:p>
            <a:pPr marL="109538" indent="-109538" defTabSz="457200">
              <a:buFont typeface="Arial" charset="0"/>
              <a:buChar char="•"/>
            </a:pPr>
            <a:r>
              <a:rPr lang="ru-RU" sz="1600">
                <a:solidFill>
                  <a:srgbClr val="F2F2F2"/>
                </a:solidFill>
              </a:rPr>
              <a:t>Найти подтверждающие факты для заданных гипотез</a:t>
            </a:r>
            <a:endParaRPr lang="en-US" sz="1600">
              <a:solidFill>
                <a:srgbClr val="F2F2F2"/>
              </a:solidFill>
            </a:endParaRPr>
          </a:p>
          <a:p>
            <a:pPr marL="109538" indent="-109538" defTabSz="457200">
              <a:buFont typeface="Arial" charset="0"/>
              <a:buChar char="•"/>
            </a:pPr>
            <a:r>
              <a:rPr lang="ru-RU" sz="1600">
                <a:solidFill>
                  <a:srgbClr val="F2F2F2"/>
                </a:solidFill>
              </a:rPr>
              <a:t>Определить нехватку фактов для оценки гипотезы</a:t>
            </a:r>
          </a:p>
          <a:p>
            <a:pPr marL="109538" indent="-109538" defTabSz="457200">
              <a:buFont typeface="Arial" charset="0"/>
              <a:buChar char="•"/>
            </a:pPr>
            <a:r>
              <a:rPr lang="ru-RU" sz="1600">
                <a:solidFill>
                  <a:srgbClr val="F2F2F2"/>
                </a:solidFill>
              </a:rPr>
              <a:t>Уточнить гипотезу</a:t>
            </a:r>
            <a:r>
              <a:rPr lang="en-US" sz="1600">
                <a:solidFill>
                  <a:srgbClr val="F2F2F2"/>
                </a:solidFill>
              </a:rPr>
              <a:t> </a:t>
            </a:r>
          </a:p>
        </p:txBody>
      </p:sp>
      <p:pic>
        <p:nvPicPr>
          <p:cNvPr id="31750" name="Picture 26" descr="orange"/>
          <p:cNvPicPr>
            <a:picLocks noChangeAspect="1" noChangeArrowheads="1"/>
          </p:cNvPicPr>
          <p:nvPr/>
        </p:nvPicPr>
        <p:blipFill>
          <a:blip r:embed="rId4" cstate="email"/>
          <a:srcRect/>
          <a:stretch>
            <a:fillRect/>
          </a:stretch>
        </p:blipFill>
        <p:spPr bwMode="auto">
          <a:xfrm>
            <a:off x="612775" y="1341438"/>
            <a:ext cx="1695450" cy="1644650"/>
          </a:xfrm>
          <a:prstGeom prst="rect">
            <a:avLst/>
          </a:prstGeom>
          <a:noFill/>
          <a:ln w="9525">
            <a:noFill/>
            <a:miter lim="800000"/>
            <a:headEnd/>
            <a:tailEnd/>
          </a:ln>
        </p:spPr>
      </p:pic>
      <p:pic>
        <p:nvPicPr>
          <p:cNvPr id="31751" name="Picture 29" descr="green"/>
          <p:cNvPicPr>
            <a:picLocks noChangeAspect="1" noChangeArrowheads="1"/>
          </p:cNvPicPr>
          <p:nvPr/>
        </p:nvPicPr>
        <p:blipFill>
          <a:blip r:embed="rId5" cstate="email"/>
          <a:srcRect/>
          <a:stretch>
            <a:fillRect/>
          </a:stretch>
        </p:blipFill>
        <p:spPr bwMode="auto">
          <a:xfrm>
            <a:off x="1978025" y="4800600"/>
            <a:ext cx="1646238" cy="16303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330200" y="630238"/>
            <a:ext cx="8583613" cy="769937"/>
          </a:xfrm>
        </p:spPr>
        <p:txBody>
          <a:bodyPr lIns="91440" tIns="45720" rIns="91440" bIns="45720"/>
          <a:lstStyle/>
          <a:p>
            <a:pPr eaLnBrk="1"/>
            <a:r>
              <a:rPr lang="ru-RU" smtClean="0">
                <a:cs typeface="Arial" charset="0"/>
              </a:rPr>
              <a:t>Здравоохранение сталкивается со </a:t>
            </a:r>
            <a:r>
              <a:rPr lang="ru-RU" smtClean="0">
                <a:solidFill>
                  <a:schemeClr val="accent1"/>
                </a:solidFill>
                <a:cs typeface="Arial" charset="0"/>
              </a:rPr>
              <a:t>сложными информационными задачами</a:t>
            </a:r>
            <a:endParaRPr lang="en-US" smtClean="0">
              <a:cs typeface="Arial" charset="0"/>
            </a:endParaRPr>
          </a:p>
        </p:txBody>
      </p:sp>
      <p:graphicFrame>
        <p:nvGraphicFramePr>
          <p:cNvPr id="25" name="Diagram 24"/>
          <p:cNvGraphicFramePr/>
          <p:nvPr/>
        </p:nvGraphicFramePr>
        <p:xfrm>
          <a:off x="3522384" y="1380741"/>
          <a:ext cx="6459816" cy="430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Rectangle 25"/>
          <p:cNvSpPr>
            <a:spLocks noChangeArrowheads="1"/>
          </p:cNvSpPr>
          <p:nvPr/>
        </p:nvSpPr>
        <p:spPr bwMode="auto">
          <a:xfrm>
            <a:off x="722313" y="1954213"/>
            <a:ext cx="2997200" cy="3698875"/>
          </a:xfrm>
          <a:prstGeom prst="rect">
            <a:avLst/>
          </a:prstGeom>
          <a:noFill/>
          <a:ln w="9525">
            <a:noFill/>
            <a:miter lim="800000"/>
            <a:headEnd/>
            <a:tailEnd/>
          </a:ln>
        </p:spPr>
        <p:txBody>
          <a:bodyPr>
            <a:spAutoFit/>
          </a:bodyPr>
          <a:lstStyle/>
          <a:p>
            <a:pPr marL="0" lvl="1" defTabSz="457200">
              <a:lnSpc>
                <a:spcPct val="90000"/>
              </a:lnSpc>
            </a:pPr>
            <a:r>
              <a:rPr lang="ru-RU" sz="2000">
                <a:solidFill>
                  <a:srgbClr val="FFFFFF"/>
                </a:solidFill>
                <a:ea typeface="SimSun" pitchFamily="2" charset="-122"/>
              </a:rPr>
              <a:t>Объем медицинской информации удваивается за 5 лет</a:t>
            </a:r>
            <a:r>
              <a:rPr lang="en-GB" sz="2000">
                <a:solidFill>
                  <a:srgbClr val="FFFFFF"/>
                </a:solidFill>
                <a:ea typeface="SimSun" pitchFamily="2" charset="-122"/>
              </a:rPr>
              <a:t>, </a:t>
            </a:r>
            <a:r>
              <a:rPr lang="ru-RU" sz="2000">
                <a:solidFill>
                  <a:srgbClr val="FFFFFF"/>
                </a:solidFill>
                <a:ea typeface="SimSun" pitchFamily="2" charset="-122"/>
              </a:rPr>
              <a:t>большая часть из которой является не структурированной</a:t>
            </a:r>
            <a:endParaRPr lang="en-GB" sz="2000">
              <a:solidFill>
                <a:srgbClr val="FFFFFF"/>
              </a:solidFill>
              <a:ea typeface="SimSun" pitchFamily="2" charset="-122"/>
            </a:endParaRPr>
          </a:p>
          <a:p>
            <a:pPr marL="0" lvl="1" defTabSz="457200">
              <a:lnSpc>
                <a:spcPct val="90000"/>
              </a:lnSpc>
            </a:pPr>
            <a:endParaRPr lang="en-GB" sz="2000">
              <a:solidFill>
                <a:srgbClr val="FFFFFF"/>
              </a:solidFill>
              <a:ea typeface="SimSun" pitchFamily="2" charset="-122"/>
            </a:endParaRPr>
          </a:p>
          <a:p>
            <a:pPr marL="0" lvl="1" defTabSz="457200">
              <a:lnSpc>
                <a:spcPct val="90000"/>
              </a:lnSpc>
            </a:pPr>
            <a:endParaRPr lang="en-GB" sz="2000">
              <a:solidFill>
                <a:srgbClr val="FFFFFF"/>
              </a:solidFill>
              <a:ea typeface="SimSun" pitchFamily="2" charset="-122"/>
            </a:endParaRPr>
          </a:p>
          <a:p>
            <a:pPr marL="0" lvl="1" defTabSz="457200">
              <a:lnSpc>
                <a:spcPct val="90000"/>
              </a:lnSpc>
            </a:pPr>
            <a:r>
              <a:rPr lang="en-GB" sz="2000">
                <a:solidFill>
                  <a:srgbClr val="FFFFFF"/>
                </a:solidFill>
                <a:ea typeface="SimSun" pitchFamily="2" charset="-122"/>
              </a:rPr>
              <a:t>81% </a:t>
            </a:r>
            <a:r>
              <a:rPr lang="ru-RU" sz="2000">
                <a:solidFill>
                  <a:srgbClr val="FFFFFF"/>
                </a:solidFill>
                <a:ea typeface="SimSun" pitchFamily="2" charset="-122"/>
              </a:rPr>
              <a:t>врачей тратят не более </a:t>
            </a:r>
            <a:r>
              <a:rPr lang="en-GB" sz="2000">
                <a:solidFill>
                  <a:srgbClr val="FFFFFF"/>
                </a:solidFill>
                <a:ea typeface="SimSun" pitchFamily="2" charset="-122"/>
              </a:rPr>
              <a:t>5</a:t>
            </a:r>
            <a:r>
              <a:rPr lang="ru-RU" sz="2000">
                <a:solidFill>
                  <a:srgbClr val="FFFFFF"/>
                </a:solidFill>
                <a:ea typeface="SimSun" pitchFamily="2" charset="-122"/>
              </a:rPr>
              <a:t> часов в месяц на чтение медицинской литературы</a:t>
            </a:r>
            <a:endParaRPr lang="en-GB" sz="2000">
              <a:solidFill>
                <a:srgbClr val="FFFFFF"/>
              </a:solidFill>
              <a:ea typeface="SimSun" pitchFamily="2" charset="-122"/>
            </a:endParaRPr>
          </a:p>
          <a:p>
            <a:pPr marL="0" lvl="1" defTabSz="457200">
              <a:lnSpc>
                <a:spcPct val="90000"/>
              </a:lnSpc>
            </a:pPr>
            <a:endParaRPr lang="en-GB" sz="2000">
              <a:solidFill>
                <a:srgbClr val="FFFFFF"/>
              </a:solidFill>
              <a:ea typeface="SimSun" pitchFamily="2" charset="-122"/>
            </a:endParaRPr>
          </a:p>
        </p:txBody>
      </p:sp>
      <p:pic>
        <p:nvPicPr>
          <p:cNvPr id="27" name="Picture 26"/>
          <p:cNvPicPr>
            <a:picLocks noChangeAspect="1"/>
          </p:cNvPicPr>
          <p:nvPr/>
        </p:nvPicPr>
        <p:blipFill>
          <a:blip r:embed="rId8" cstate="email"/>
          <a:srcRect/>
          <a:stretch>
            <a:fillRect/>
          </a:stretch>
        </p:blipFill>
        <p:spPr bwMode="auto">
          <a:xfrm>
            <a:off x="200025" y="2074863"/>
            <a:ext cx="336550" cy="336550"/>
          </a:xfrm>
          <a:prstGeom prst="rect">
            <a:avLst/>
          </a:prstGeom>
          <a:noFill/>
          <a:ln w="9525">
            <a:noFill/>
            <a:miter lim="800000"/>
            <a:headEnd/>
            <a:tailEnd/>
          </a:ln>
          <a:effectLst>
            <a:outerShdw blurRad="63500" dist="50800" dir="2700000" algn="tl" rotWithShape="0">
              <a:srgbClr val="000000">
                <a:alpha val="29999"/>
              </a:srgbClr>
            </a:outerShdw>
          </a:effectLst>
        </p:spPr>
      </p:pic>
      <p:pic>
        <p:nvPicPr>
          <p:cNvPr id="28" name="Picture 27"/>
          <p:cNvPicPr>
            <a:picLocks noChangeAspect="1"/>
          </p:cNvPicPr>
          <p:nvPr/>
        </p:nvPicPr>
        <p:blipFill>
          <a:blip r:embed="rId9" cstate="email"/>
          <a:srcRect/>
          <a:stretch>
            <a:fillRect/>
          </a:stretch>
        </p:blipFill>
        <p:spPr bwMode="auto">
          <a:xfrm>
            <a:off x="198438" y="4284663"/>
            <a:ext cx="369887" cy="371475"/>
          </a:xfrm>
          <a:prstGeom prst="rect">
            <a:avLst/>
          </a:prstGeom>
          <a:noFill/>
          <a:ln w="9525">
            <a:noFill/>
            <a:miter lim="800000"/>
            <a:headEnd/>
            <a:tailEnd/>
          </a:ln>
          <a:effectLst>
            <a:outerShdw blurRad="63500" dist="50800" dir="2700000" algn="tl" rotWithShape="0">
              <a:srgbClr val="000000">
                <a:alpha val="29999"/>
              </a:srgbClr>
            </a:outerShdw>
          </a:effectLst>
        </p:spPr>
      </p:pic>
      <p:sp>
        <p:nvSpPr>
          <p:cNvPr id="33798" name="TextBox 1"/>
          <p:cNvSpPr txBox="1">
            <a:spLocks noChangeArrowheads="1"/>
          </p:cNvSpPr>
          <p:nvPr/>
        </p:nvSpPr>
        <p:spPr bwMode="auto">
          <a:xfrm>
            <a:off x="457200" y="5954713"/>
            <a:ext cx="8416925" cy="581025"/>
          </a:xfrm>
          <a:prstGeom prst="rect">
            <a:avLst/>
          </a:prstGeom>
          <a:noFill/>
          <a:ln w="9525">
            <a:noFill/>
            <a:miter lim="800000"/>
            <a:headEnd/>
            <a:tailEnd/>
          </a:ln>
        </p:spPr>
        <p:txBody>
          <a:bodyPr>
            <a:spAutoFit/>
          </a:bodyPr>
          <a:lstStyle/>
          <a:p>
            <a:pPr defTabSz="457200"/>
            <a:r>
              <a:rPr lang="ja-JP" altLang="en-US" sz="1600">
                <a:solidFill>
                  <a:srgbClr val="FFFFFF"/>
                </a:solidFill>
                <a:ea typeface="SimSun" pitchFamily="2" charset="-122"/>
              </a:rPr>
              <a:t>“</a:t>
            </a:r>
            <a:r>
              <a:rPr lang="en-US" altLang="ja-JP" sz="1600">
                <a:solidFill>
                  <a:srgbClr val="FFFFFF"/>
                </a:solidFill>
                <a:ea typeface="SimSun" pitchFamily="2" charset="-122"/>
              </a:rPr>
              <a:t>Medicine has become too complex. Only about 20% of the knowledge clinicians   </a:t>
            </a:r>
            <a:br>
              <a:rPr lang="en-US" altLang="ja-JP" sz="1600">
                <a:solidFill>
                  <a:srgbClr val="FFFFFF"/>
                </a:solidFill>
                <a:ea typeface="SimSun" pitchFamily="2" charset="-122"/>
              </a:rPr>
            </a:br>
            <a:r>
              <a:rPr lang="en-US" altLang="ja-JP" sz="1600">
                <a:solidFill>
                  <a:srgbClr val="FFFFFF"/>
                </a:solidFill>
                <a:ea typeface="SimSun" pitchFamily="2" charset="-122"/>
              </a:rPr>
              <a:t>    use today is evidence-base.</a:t>
            </a:r>
            <a:r>
              <a:rPr lang="ja-JP" altLang="en-US" sz="1600">
                <a:solidFill>
                  <a:srgbClr val="FFFFFF"/>
                </a:solidFill>
                <a:ea typeface="SimSun" pitchFamily="2" charset="-122"/>
              </a:rPr>
              <a:t>”</a:t>
            </a:r>
            <a:r>
              <a:rPr lang="en-US" altLang="ja-JP" sz="1600">
                <a:solidFill>
                  <a:srgbClr val="FFFFFF"/>
                </a:solidFill>
                <a:ea typeface="SimSun" pitchFamily="2" charset="-122"/>
              </a:rPr>
              <a:t>          </a:t>
            </a:r>
            <a:r>
              <a:rPr lang="en-US" altLang="ja-JP" sz="1200" b="1">
                <a:solidFill>
                  <a:srgbClr val="7F7F7F"/>
                </a:solidFill>
                <a:ea typeface="SimSun" pitchFamily="2" charset="-122"/>
              </a:rPr>
              <a:t>Steven Shapiro, Chief Medical &amp; Scientific Officer, UPMC</a:t>
            </a:r>
            <a:endParaRPr lang="en-US" sz="1200" b="1">
              <a:solidFill>
                <a:srgbClr val="7F7F7F"/>
              </a:solidFill>
              <a:ea typeface="SimSun" pitchFamily="2" charset="-122"/>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9" descr="Flyout.png"/>
          <p:cNvPicPr>
            <a:picLocks noChangeAspect="1"/>
          </p:cNvPicPr>
          <p:nvPr/>
        </p:nvPicPr>
        <p:blipFill>
          <a:blip r:embed="rId3" cstate="email"/>
          <a:srcRect/>
          <a:stretch>
            <a:fillRect/>
          </a:stretch>
        </p:blipFill>
        <p:spPr bwMode="auto">
          <a:xfrm>
            <a:off x="157163" y="1389063"/>
            <a:ext cx="7653337" cy="4676775"/>
          </a:xfrm>
          <a:prstGeom prst="rect">
            <a:avLst/>
          </a:prstGeom>
          <a:noFill/>
          <a:ln w="9525">
            <a:noFill/>
            <a:miter lim="800000"/>
            <a:headEnd/>
            <a:tailEnd/>
          </a:ln>
        </p:spPr>
      </p:pic>
      <p:sp>
        <p:nvSpPr>
          <p:cNvPr id="11" name="Rectangle 10"/>
          <p:cNvSpPr>
            <a:spLocks noChangeArrowheads="1"/>
          </p:cNvSpPr>
          <p:nvPr/>
        </p:nvSpPr>
        <p:spPr bwMode="auto">
          <a:xfrm rot="10800000">
            <a:off x="4800600" y="2105025"/>
            <a:ext cx="2381250" cy="3290888"/>
          </a:xfrm>
          <a:prstGeom prst="rect">
            <a:avLst/>
          </a:prstGeom>
          <a:gradFill rotWithShape="1">
            <a:gsLst>
              <a:gs pos="0">
                <a:srgbClr val="000000">
                  <a:alpha val="0"/>
                </a:srgbClr>
              </a:gs>
              <a:gs pos="50000">
                <a:srgbClr val="000000">
                  <a:alpha val="31499"/>
                </a:srgbClr>
              </a:gs>
              <a:gs pos="100000">
                <a:srgbClr val="000000">
                  <a:alpha val="62999"/>
                </a:srgbClr>
              </a:gs>
            </a:gsLst>
            <a:lin ang="0" scaled="1"/>
          </a:gradFill>
          <a:ln>
            <a:noFill/>
          </a:ln>
          <a:extLst>
            <a:ext uri="{91240B29-F687-4f45-9708-019B960494DF}"/>
          </a:extLst>
        </p:spPr>
        <p:txBody>
          <a:bodyPr rot="10800000" anchor="ctr"/>
          <a:lstStyle/>
          <a:p>
            <a:pPr algn="ctr">
              <a:defRPr/>
            </a:pPr>
            <a:endParaRPr lang="en-US" sz="2400" b="1">
              <a:solidFill>
                <a:schemeClr val="tx1"/>
              </a:solidFill>
              <a:latin typeface="Arial" pitchFamily="34" charset="0"/>
              <a:ea typeface="ＭＳ Ｐゴシック" pitchFamily="34" charset="-128"/>
              <a:cs typeface="Arial" pitchFamily="34" charset="0"/>
            </a:endParaRPr>
          </a:p>
        </p:txBody>
      </p:sp>
      <p:sp>
        <p:nvSpPr>
          <p:cNvPr id="45061" name="Rectangle 4"/>
          <p:cNvSpPr>
            <a:spLocks noChangeArrowheads="1"/>
          </p:cNvSpPr>
          <p:nvPr/>
        </p:nvSpPr>
        <p:spPr bwMode="auto">
          <a:xfrm>
            <a:off x="306388" y="619125"/>
            <a:ext cx="8662987" cy="338138"/>
          </a:xfrm>
          <a:prstGeom prst="rect">
            <a:avLst/>
          </a:prstGeom>
          <a:noFill/>
          <a:ln w="9525">
            <a:noFill/>
            <a:miter lim="800000"/>
            <a:headEnd/>
            <a:tailEnd/>
          </a:ln>
        </p:spPr>
        <p:txBody>
          <a:bodyPr lIns="0" tIns="0" rIns="0" bIns="0">
            <a:spAutoFit/>
          </a:bodyPr>
          <a:lstStyle/>
          <a:p>
            <a:pPr eaLnBrk="0" hangingPunct="0"/>
            <a:r>
              <a:rPr lang="ru-RU" sz="2200">
                <a:solidFill>
                  <a:schemeClr val="tx1"/>
                </a:solidFill>
              </a:rPr>
              <a:t>Пример: </a:t>
            </a:r>
            <a:r>
              <a:rPr lang="en-US" sz="2200">
                <a:solidFill>
                  <a:schemeClr val="tx1"/>
                </a:solidFill>
              </a:rPr>
              <a:t>IBM Oncology Diagnosis and Treatment Advisor</a:t>
            </a:r>
          </a:p>
        </p:txBody>
      </p:sp>
      <p:sp>
        <p:nvSpPr>
          <p:cNvPr id="45062" name="TextBox 4"/>
          <p:cNvSpPr txBox="1">
            <a:spLocks noChangeArrowheads="1"/>
          </p:cNvSpPr>
          <p:nvPr/>
        </p:nvSpPr>
        <p:spPr bwMode="auto">
          <a:xfrm>
            <a:off x="388938" y="2022475"/>
            <a:ext cx="4543425" cy="3059113"/>
          </a:xfrm>
          <a:prstGeom prst="rect">
            <a:avLst/>
          </a:prstGeom>
          <a:noFill/>
          <a:ln w="9525">
            <a:noFill/>
            <a:miter lim="800000"/>
            <a:headEnd/>
            <a:tailEnd/>
          </a:ln>
        </p:spPr>
        <p:txBody>
          <a:bodyPr>
            <a:spAutoFit/>
          </a:bodyPr>
          <a:lstStyle/>
          <a:p>
            <a:pPr>
              <a:lnSpc>
                <a:spcPct val="95000"/>
              </a:lnSpc>
              <a:spcBef>
                <a:spcPct val="40000"/>
              </a:spcBef>
            </a:pPr>
            <a:r>
              <a:rPr lang="ru-RU" sz="1800">
                <a:solidFill>
                  <a:schemeClr val="tx1"/>
                </a:solidFill>
              </a:rPr>
              <a:t>Пример того, как </a:t>
            </a:r>
            <a:r>
              <a:rPr lang="en-US" sz="1800">
                <a:solidFill>
                  <a:schemeClr val="tx1"/>
                </a:solidFill>
              </a:rPr>
              <a:t>Watson </a:t>
            </a:r>
            <a:r>
              <a:rPr lang="ru-RU" sz="1800">
                <a:solidFill>
                  <a:schemeClr val="tx1"/>
                </a:solidFill>
              </a:rPr>
              <a:t>может помочь онкологу</a:t>
            </a:r>
            <a:r>
              <a:rPr lang="en-US" sz="1800">
                <a:solidFill>
                  <a:schemeClr val="tx1"/>
                </a:solidFill>
              </a:rPr>
              <a:t>:</a:t>
            </a:r>
          </a:p>
          <a:p>
            <a:pPr marL="231775" lvl="1" indent="-117475">
              <a:lnSpc>
                <a:spcPct val="95000"/>
              </a:lnSpc>
              <a:spcBef>
                <a:spcPct val="40000"/>
              </a:spcBef>
              <a:buFont typeface="Wingdings" pitchFamily="2" charset="2"/>
              <a:buChar char="§"/>
            </a:pPr>
            <a:r>
              <a:rPr lang="ru-RU" sz="1800">
                <a:solidFill>
                  <a:schemeClr val="tx1"/>
                </a:solidFill>
              </a:rPr>
              <a:t>Синтез разрозненных данных </a:t>
            </a:r>
            <a:r>
              <a:rPr lang="en-US" sz="1800">
                <a:solidFill>
                  <a:schemeClr val="tx1"/>
                </a:solidFill>
              </a:rPr>
              <a:t>– </a:t>
            </a:r>
            <a:r>
              <a:rPr lang="ru-RU" sz="1800">
                <a:solidFill>
                  <a:schemeClr val="tx1"/>
                </a:solidFill>
              </a:rPr>
              <a:t>мед карта</a:t>
            </a:r>
            <a:r>
              <a:rPr lang="en-US" sz="1800">
                <a:solidFill>
                  <a:schemeClr val="tx1"/>
                </a:solidFill>
              </a:rPr>
              <a:t>, </a:t>
            </a:r>
            <a:r>
              <a:rPr lang="ru-RU" sz="1800">
                <a:solidFill>
                  <a:schemeClr val="tx1"/>
                </a:solidFill>
              </a:rPr>
              <a:t>анамнез</a:t>
            </a:r>
            <a:r>
              <a:rPr lang="en-US" sz="1800">
                <a:solidFill>
                  <a:schemeClr val="tx1"/>
                </a:solidFill>
              </a:rPr>
              <a:t>, </a:t>
            </a:r>
            <a:r>
              <a:rPr lang="ru-RU" sz="1800">
                <a:solidFill>
                  <a:schemeClr val="tx1"/>
                </a:solidFill>
              </a:rPr>
              <a:t>анализы и исследования</a:t>
            </a:r>
            <a:r>
              <a:rPr lang="en-US" sz="1800">
                <a:solidFill>
                  <a:schemeClr val="tx1"/>
                </a:solidFill>
              </a:rPr>
              <a:t>, </a:t>
            </a:r>
            <a:r>
              <a:rPr lang="ru-RU" sz="1800">
                <a:solidFill>
                  <a:schemeClr val="tx1"/>
                </a:solidFill>
              </a:rPr>
              <a:t>патологии и т.д</a:t>
            </a:r>
            <a:r>
              <a:rPr lang="en-US" sz="1800">
                <a:solidFill>
                  <a:schemeClr val="tx1"/>
                </a:solidFill>
              </a:rPr>
              <a:t>. </a:t>
            </a:r>
          </a:p>
          <a:p>
            <a:pPr marL="231775" lvl="1" indent="-117475">
              <a:lnSpc>
                <a:spcPct val="95000"/>
              </a:lnSpc>
              <a:spcBef>
                <a:spcPct val="40000"/>
              </a:spcBef>
              <a:buFont typeface="Wingdings" pitchFamily="2" charset="2"/>
              <a:buChar char="§"/>
            </a:pPr>
            <a:r>
              <a:rPr lang="ru-RU" sz="1800">
                <a:solidFill>
                  <a:schemeClr val="tx1"/>
                </a:solidFill>
              </a:rPr>
              <a:t>Идентификация отсутствующих данных и требуемые исследования</a:t>
            </a:r>
            <a:endParaRPr lang="en-US" sz="1800">
              <a:solidFill>
                <a:schemeClr val="tx1"/>
              </a:solidFill>
            </a:endParaRPr>
          </a:p>
          <a:p>
            <a:pPr marL="231775" lvl="1" indent="-117475">
              <a:lnSpc>
                <a:spcPct val="95000"/>
              </a:lnSpc>
              <a:spcBef>
                <a:spcPct val="40000"/>
              </a:spcBef>
              <a:buFont typeface="Wingdings" pitchFamily="2" charset="2"/>
              <a:buChar char="§"/>
            </a:pPr>
            <a:r>
              <a:rPr lang="ru-RU" sz="1800">
                <a:solidFill>
                  <a:schemeClr val="tx1"/>
                </a:solidFill>
              </a:rPr>
              <a:t>Предложение персонализированных схем лечения с учетом ранжирования и подтверждающих</a:t>
            </a:r>
            <a:endParaRPr lang="en-US" sz="1800">
              <a:solidFill>
                <a:schemeClr val="tx1"/>
              </a:solidFill>
            </a:endParaRPr>
          </a:p>
        </p:txBody>
      </p:sp>
      <p:pic>
        <p:nvPicPr>
          <p:cNvPr id="45063" name="Picture 7" descr="Screen Shot 2012-06-18 at 3.00.08 PM.png"/>
          <p:cNvPicPr>
            <a:picLocks noChangeAspect="1" noChangeArrowheads="1"/>
          </p:cNvPicPr>
          <p:nvPr/>
        </p:nvPicPr>
        <p:blipFill>
          <a:blip r:embed="rId4" cstate="email"/>
          <a:srcRect/>
          <a:stretch>
            <a:fillRect/>
          </a:stretch>
        </p:blipFill>
        <p:spPr bwMode="auto">
          <a:xfrm>
            <a:off x="4721225" y="2012950"/>
            <a:ext cx="4422775" cy="34178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cstate="email"/>
          <a:srcRect l="7106" t="7629" r="22003" b="7463"/>
          <a:stretch>
            <a:fillRect/>
          </a:stretch>
        </p:blipFill>
        <p:spPr bwMode="auto">
          <a:xfrm>
            <a:off x="0" y="12700"/>
            <a:ext cx="9144000" cy="6845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noChangeArrowheads="1"/>
          </p:cNvPicPr>
          <p:nvPr/>
        </p:nvPicPr>
        <p:blipFill>
          <a:blip r:embed="rId3" cstate="email"/>
          <a:srcRect l="7997" t="7111" r="21332" b="8260"/>
          <a:stretch>
            <a:fillRect/>
          </a:stretch>
        </p:blipFill>
        <p:spPr bwMode="auto">
          <a:xfrm>
            <a:off x="0" y="0"/>
            <a:ext cx="9144000" cy="6843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a:spLocks noChangeArrowheads="1"/>
          </p:cNvSpPr>
          <p:nvPr/>
        </p:nvSpPr>
        <p:spPr bwMode="auto">
          <a:xfrm>
            <a:off x="0" y="0"/>
            <a:ext cx="9144000" cy="1163638"/>
          </a:xfrm>
          <a:prstGeom prst="rect">
            <a:avLst/>
          </a:prstGeom>
          <a:solidFill>
            <a:schemeClr val="bg1"/>
          </a:solidFill>
          <a:ln w="9525">
            <a:noFill/>
            <a:miter lim="800000"/>
            <a:headEnd/>
            <a:tailEnd/>
          </a:ln>
        </p:spPr>
        <p:txBody>
          <a:bodyPr wrap="none" anchor="ctr"/>
          <a:lstStyle/>
          <a:p>
            <a:pPr algn="ctr"/>
            <a:endParaRPr lang="ru-RU"/>
          </a:p>
        </p:txBody>
      </p:sp>
      <p:pic>
        <p:nvPicPr>
          <p:cNvPr id="54274" name="Picture 2"/>
          <p:cNvPicPr>
            <a:picLocks noChangeAspect="1" noChangeArrowheads="1"/>
          </p:cNvPicPr>
          <p:nvPr/>
        </p:nvPicPr>
        <p:blipFill>
          <a:blip r:embed="rId3" cstate="email"/>
          <a:srcRect/>
          <a:stretch>
            <a:fillRect/>
          </a:stretch>
        </p:blipFill>
        <p:spPr bwMode="auto">
          <a:xfrm>
            <a:off x="0" y="831850"/>
            <a:ext cx="9104313" cy="6000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BM Watson Template White w/Band">
  <a:themeElements>
    <a:clrScheme name="Custom 1">
      <a:dk1>
        <a:srgbClr val="808080"/>
      </a:dk1>
      <a:lt1>
        <a:srgbClr val="FFFFFF"/>
      </a:lt1>
      <a:dk2>
        <a:srgbClr val="000000"/>
      </a:dk2>
      <a:lt2>
        <a:srgbClr val="FFFFFF"/>
      </a:lt2>
      <a:accent1>
        <a:srgbClr val="00B2EF"/>
      </a:accent1>
      <a:accent2>
        <a:srgbClr val="8CC63F"/>
      </a:accent2>
      <a:accent3>
        <a:srgbClr val="F19027"/>
      </a:accent3>
      <a:accent4>
        <a:srgbClr val="008A52"/>
      </a:accent4>
      <a:accent5>
        <a:srgbClr val="AAD5F6"/>
      </a:accent5>
      <a:accent6>
        <a:srgbClr val="7EB338"/>
      </a:accent6>
      <a:hlink>
        <a:srgbClr val="008A52"/>
      </a:hlink>
      <a:folHlink>
        <a:srgbClr val="F19027"/>
      </a:folHlink>
    </a:clrScheme>
    <a:fontScheme name="IBM Watson Template White w/B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rnd" cmpd="sng" algn="ctr">
          <a:solidFill>
            <a:schemeClr val="bg2"/>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33"/>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28575" cap="rnd" cmpd="sng" algn="ctr">
          <a:solidFill>
            <a:schemeClr val="bg2"/>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33"/>
            </a:solidFill>
            <a:effectLst/>
            <a:latin typeface="Arial" charset="0"/>
            <a:ea typeface="MS PGothic" pitchFamily="34" charset="-128"/>
          </a:defRPr>
        </a:defPPr>
      </a:lstStyle>
    </a:lnDef>
  </a:objectDefaults>
  <a:extraClrSchemeLst>
    <a:extraClrScheme>
      <a:clrScheme name="IBM Watson Template White w/Band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BM Watson Template White w/Band 2">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BA006E"/>
        </a:hlink>
        <a:folHlink>
          <a:srgbClr val="8CC63F"/>
        </a:folHlink>
      </a:clrScheme>
      <a:clrMap bg1="lt1" tx1="dk1" bg2="lt2" tx2="dk2" accent1="accent1" accent2="accent2" accent3="accent3" accent4="accent4" accent5="accent5" accent6="accent6" hlink="hlink" folHlink="folHlink"/>
    </a:extraClrScheme>
    <a:extraClrScheme>
      <a:clrScheme name="IBM Watson Template White w/Band 3">
        <a:dk1>
          <a:srgbClr val="000000"/>
        </a:dk1>
        <a:lt1>
          <a:srgbClr val="FFFFFF"/>
        </a:lt1>
        <a:dk2>
          <a:srgbClr val="000000"/>
        </a:dk2>
        <a:lt2>
          <a:srgbClr val="808080"/>
        </a:lt2>
        <a:accent1>
          <a:srgbClr val="00B5F1"/>
        </a:accent1>
        <a:accent2>
          <a:srgbClr val="9FCC3A"/>
        </a:accent2>
        <a:accent3>
          <a:srgbClr val="FFFFFF"/>
        </a:accent3>
        <a:accent4>
          <a:srgbClr val="000000"/>
        </a:accent4>
        <a:accent5>
          <a:srgbClr val="AAD7F7"/>
        </a:accent5>
        <a:accent6>
          <a:srgbClr val="90B934"/>
        </a:accent6>
        <a:hlink>
          <a:srgbClr val="3AB448"/>
        </a:hlink>
        <a:folHlink>
          <a:srgbClr val="D7E920"/>
        </a:folHlink>
      </a:clrScheme>
      <a:clrMap bg1="lt1" tx1="dk1" bg2="lt2" tx2="dk2" accent1="accent1" accent2="accent2" accent3="accent3" accent4="accent4" accent5="accent5" accent6="accent6" hlink="hlink" folHlink="folHlink"/>
    </a:extraClrScheme>
    <a:extraClrScheme>
      <a:clrScheme name="IBM Watson Template White w/Band 4">
        <a:dk1>
          <a:srgbClr val="808080"/>
        </a:dk1>
        <a:lt1>
          <a:srgbClr val="FFFFFF"/>
        </a:lt1>
        <a:dk2>
          <a:srgbClr val="000000"/>
        </a:dk2>
        <a:lt2>
          <a:srgbClr val="FFFFFF"/>
        </a:lt2>
        <a:accent1>
          <a:srgbClr val="00B5F1"/>
        </a:accent1>
        <a:accent2>
          <a:srgbClr val="9FCC3A"/>
        </a:accent2>
        <a:accent3>
          <a:srgbClr val="AAAAAA"/>
        </a:accent3>
        <a:accent4>
          <a:srgbClr val="DADADA"/>
        </a:accent4>
        <a:accent5>
          <a:srgbClr val="AAD7F7"/>
        </a:accent5>
        <a:accent6>
          <a:srgbClr val="90B934"/>
        </a:accent6>
        <a:hlink>
          <a:srgbClr val="3AB448"/>
        </a:hlink>
        <a:folHlink>
          <a:srgbClr val="D7E920"/>
        </a:folHlink>
      </a:clrScheme>
      <a:clrMap bg1="dk2" tx1="lt1" bg2="dk1" tx2="lt2" accent1="accent1" accent2="accent2" accent3="accent3" accent4="accent4" accent5="accent5" accent6="accent6" hlink="hlink" folHlink="folHlink"/>
    </a:extraClrScheme>
    <a:extraClrScheme>
      <a:clrScheme name="IBM Watson Template White w/Band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BM Watson Template White w/Band 2">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BA006E"/>
        </a:hlink>
        <a:folHlink>
          <a:srgbClr val="8CC63F"/>
        </a:folHlink>
      </a:clrScheme>
      <a:clrMap bg1="lt1" tx1="dk1" bg2="lt2" tx2="dk2" accent1="accent1" accent2="accent2" accent3="accent3" accent4="accent4" accent5="accent5" accent6="accent6" hlink="hlink" folHlink="folHlink"/>
    </a:extraClrScheme>
    <a:extraClrScheme>
      <a:clrScheme name="IBM Watson Template White w/Band 3">
        <a:dk1>
          <a:srgbClr val="000000"/>
        </a:dk1>
        <a:lt1>
          <a:srgbClr val="FFFFFF"/>
        </a:lt1>
        <a:dk2>
          <a:srgbClr val="000000"/>
        </a:dk2>
        <a:lt2>
          <a:srgbClr val="808080"/>
        </a:lt2>
        <a:accent1>
          <a:srgbClr val="00B5F1"/>
        </a:accent1>
        <a:accent2>
          <a:srgbClr val="9FCC3A"/>
        </a:accent2>
        <a:accent3>
          <a:srgbClr val="FFFFFF"/>
        </a:accent3>
        <a:accent4>
          <a:srgbClr val="000000"/>
        </a:accent4>
        <a:accent5>
          <a:srgbClr val="AAD7F7"/>
        </a:accent5>
        <a:accent6>
          <a:srgbClr val="90B934"/>
        </a:accent6>
        <a:hlink>
          <a:srgbClr val="3AB448"/>
        </a:hlink>
        <a:folHlink>
          <a:srgbClr val="D7E920"/>
        </a:folHlink>
      </a:clrScheme>
      <a:clrMap bg1="lt1" tx1="dk1" bg2="lt2" tx2="dk2" accent1="accent1" accent2="accent2" accent3="accent3" accent4="accent4" accent5="accent5" accent6="accent6" hlink="hlink" folHlink="folHlink"/>
    </a:extraClrScheme>
    <a:extraClrScheme>
      <a:clrScheme name="IBM Watson Template White w/Band 4">
        <a:dk1>
          <a:srgbClr val="808080"/>
        </a:dk1>
        <a:lt1>
          <a:srgbClr val="FFFFFF"/>
        </a:lt1>
        <a:dk2>
          <a:srgbClr val="000000"/>
        </a:dk2>
        <a:lt2>
          <a:srgbClr val="FFFFFF"/>
        </a:lt2>
        <a:accent1>
          <a:srgbClr val="00B5F1"/>
        </a:accent1>
        <a:accent2>
          <a:srgbClr val="9FCC3A"/>
        </a:accent2>
        <a:accent3>
          <a:srgbClr val="AAAAAA"/>
        </a:accent3>
        <a:accent4>
          <a:srgbClr val="DADADA"/>
        </a:accent4>
        <a:accent5>
          <a:srgbClr val="AAD7F7"/>
        </a:accent5>
        <a:accent6>
          <a:srgbClr val="90B934"/>
        </a:accent6>
        <a:hlink>
          <a:srgbClr val="3AB448"/>
        </a:hlink>
        <a:folHlink>
          <a:srgbClr val="D7E920"/>
        </a:folHlink>
      </a:clrScheme>
      <a:clrMap bg1="dk2" tx1="lt1" bg2="dk1" tx2="lt2" accent1="accent1" accent2="accent2" accent3="accent3" accent4="accent4" accent5="accent5" accent6="accent6" hlink="hlink" folHlink="folHlink"/>
    </a:extraClrScheme>
    <a:extraClrScheme>
      <a:clrScheme name="IBM Watson Template White w/Band 5">
        <a:dk1>
          <a:srgbClr val="808080"/>
        </a:dk1>
        <a:lt1>
          <a:srgbClr val="FFFFFF"/>
        </a:lt1>
        <a:dk2>
          <a:srgbClr val="000000"/>
        </a:dk2>
        <a:lt2>
          <a:srgbClr val="FFFFFF"/>
        </a:lt2>
        <a:accent1>
          <a:srgbClr val="00B2EF"/>
        </a:accent1>
        <a:accent2>
          <a:srgbClr val="8CC63F"/>
        </a:accent2>
        <a:accent3>
          <a:srgbClr val="AAAAAA"/>
        </a:accent3>
        <a:accent4>
          <a:srgbClr val="DADADA"/>
        </a:accent4>
        <a:accent5>
          <a:srgbClr val="AAD5F6"/>
        </a:accent5>
        <a:accent6>
          <a:srgbClr val="7EB338"/>
        </a:accent6>
        <a:hlink>
          <a:srgbClr val="008A52"/>
        </a:hlink>
        <a:folHlink>
          <a:srgbClr val="F1902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BM Watson Template White w/Band">
  <a:themeElements>
    <a:clrScheme name="1_IBM Watson Template White w/Band 5">
      <a:dk1>
        <a:srgbClr val="808080"/>
      </a:dk1>
      <a:lt1>
        <a:srgbClr val="FFFFFF"/>
      </a:lt1>
      <a:dk2>
        <a:srgbClr val="000000"/>
      </a:dk2>
      <a:lt2>
        <a:srgbClr val="FFFFFF"/>
      </a:lt2>
      <a:accent1>
        <a:srgbClr val="00B2EF"/>
      </a:accent1>
      <a:accent2>
        <a:srgbClr val="8CC63F"/>
      </a:accent2>
      <a:accent3>
        <a:srgbClr val="AAAAAA"/>
      </a:accent3>
      <a:accent4>
        <a:srgbClr val="DADADA"/>
      </a:accent4>
      <a:accent5>
        <a:srgbClr val="AAD5F6"/>
      </a:accent5>
      <a:accent6>
        <a:srgbClr val="7EB338"/>
      </a:accent6>
      <a:hlink>
        <a:srgbClr val="008A52"/>
      </a:hlink>
      <a:folHlink>
        <a:srgbClr val="F19027"/>
      </a:folHlink>
    </a:clrScheme>
    <a:fontScheme name="1_IBM Watson Template White w/Ban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BM Watson Template White w/Band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BM Watson Template White w/Band 2">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BA006E"/>
        </a:hlink>
        <a:folHlink>
          <a:srgbClr val="8CC63F"/>
        </a:folHlink>
      </a:clrScheme>
      <a:clrMap bg1="lt1" tx1="dk1" bg2="lt2" tx2="dk2" accent1="accent1" accent2="accent2" accent3="accent3" accent4="accent4" accent5="accent5" accent6="accent6" hlink="hlink" folHlink="folHlink"/>
    </a:extraClrScheme>
    <a:extraClrScheme>
      <a:clrScheme name="1_IBM Watson Template White w/Band 3">
        <a:dk1>
          <a:srgbClr val="000000"/>
        </a:dk1>
        <a:lt1>
          <a:srgbClr val="FFFFFF"/>
        </a:lt1>
        <a:dk2>
          <a:srgbClr val="000000"/>
        </a:dk2>
        <a:lt2>
          <a:srgbClr val="808080"/>
        </a:lt2>
        <a:accent1>
          <a:srgbClr val="00B5F1"/>
        </a:accent1>
        <a:accent2>
          <a:srgbClr val="9FCC3A"/>
        </a:accent2>
        <a:accent3>
          <a:srgbClr val="FFFFFF"/>
        </a:accent3>
        <a:accent4>
          <a:srgbClr val="000000"/>
        </a:accent4>
        <a:accent5>
          <a:srgbClr val="AAD7F7"/>
        </a:accent5>
        <a:accent6>
          <a:srgbClr val="90B934"/>
        </a:accent6>
        <a:hlink>
          <a:srgbClr val="3AB448"/>
        </a:hlink>
        <a:folHlink>
          <a:srgbClr val="D7E920"/>
        </a:folHlink>
      </a:clrScheme>
      <a:clrMap bg1="lt1" tx1="dk1" bg2="lt2" tx2="dk2" accent1="accent1" accent2="accent2" accent3="accent3" accent4="accent4" accent5="accent5" accent6="accent6" hlink="hlink" folHlink="folHlink"/>
    </a:extraClrScheme>
    <a:extraClrScheme>
      <a:clrScheme name="1_IBM Watson Template White w/Band 4">
        <a:dk1>
          <a:srgbClr val="808080"/>
        </a:dk1>
        <a:lt1>
          <a:srgbClr val="FFFFFF"/>
        </a:lt1>
        <a:dk2>
          <a:srgbClr val="000000"/>
        </a:dk2>
        <a:lt2>
          <a:srgbClr val="FFFFFF"/>
        </a:lt2>
        <a:accent1>
          <a:srgbClr val="00B5F1"/>
        </a:accent1>
        <a:accent2>
          <a:srgbClr val="9FCC3A"/>
        </a:accent2>
        <a:accent3>
          <a:srgbClr val="AAAAAA"/>
        </a:accent3>
        <a:accent4>
          <a:srgbClr val="DADADA"/>
        </a:accent4>
        <a:accent5>
          <a:srgbClr val="AAD7F7"/>
        </a:accent5>
        <a:accent6>
          <a:srgbClr val="90B934"/>
        </a:accent6>
        <a:hlink>
          <a:srgbClr val="3AB448"/>
        </a:hlink>
        <a:folHlink>
          <a:srgbClr val="D7E920"/>
        </a:folHlink>
      </a:clrScheme>
      <a:clrMap bg1="dk2" tx1="lt1" bg2="dk1" tx2="lt2" accent1="accent1" accent2="accent2" accent3="accent3" accent4="accent4" accent5="accent5" accent6="accent6" hlink="hlink" folHlink="folHlink"/>
    </a:extraClrScheme>
    <a:extraClrScheme>
      <a:clrScheme name="1_IBM Watson Template White w/Band 5">
        <a:dk1>
          <a:srgbClr val="808080"/>
        </a:dk1>
        <a:lt1>
          <a:srgbClr val="FFFFFF"/>
        </a:lt1>
        <a:dk2>
          <a:srgbClr val="000000"/>
        </a:dk2>
        <a:lt2>
          <a:srgbClr val="FFFFFF"/>
        </a:lt2>
        <a:accent1>
          <a:srgbClr val="00B2EF"/>
        </a:accent1>
        <a:accent2>
          <a:srgbClr val="8CC63F"/>
        </a:accent2>
        <a:accent3>
          <a:srgbClr val="AAAAAA"/>
        </a:accent3>
        <a:accent4>
          <a:srgbClr val="DADADA"/>
        </a:accent4>
        <a:accent5>
          <a:srgbClr val="AAD5F6"/>
        </a:accent5>
        <a:accent6>
          <a:srgbClr val="7EB338"/>
        </a:accent6>
        <a:hlink>
          <a:srgbClr val="008A52"/>
        </a:hlink>
        <a:folHlink>
          <a:srgbClr val="F1902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1920</Words>
  <Application>Microsoft Office PowerPoint</Application>
  <PresentationFormat>Экран (4:3)</PresentationFormat>
  <Paragraphs>125</Paragraphs>
  <Slides>12</Slides>
  <Notes>12</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IBM Watson Template White w/Band</vt:lpstr>
      <vt:lpstr>1_IBM Watson Template White w/Band</vt:lpstr>
      <vt:lpstr>Суперкомпьютер Watson - новая система координат в медицине.</vt:lpstr>
      <vt:lpstr>Слайд 2</vt:lpstr>
      <vt:lpstr>История развития IBM Watson</vt:lpstr>
      <vt:lpstr>Watson предоставляет три класса сервисов</vt:lpstr>
      <vt:lpstr>Здравоохранение сталкивается со сложными информационными задачами</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Subhead</dc:title>
  <dc:creator/>
  <cp:lastModifiedBy/>
  <cp:revision>245</cp:revision>
  <dcterms:created xsi:type="dcterms:W3CDTF">2012-02-10T00:39:50Z</dcterms:created>
  <dcterms:modified xsi:type="dcterms:W3CDTF">2015-03-30T09:25:15Z</dcterms:modified>
</cp:coreProperties>
</file>