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5" r:id="rId15"/>
    <p:sldId id="394" r:id="rId16"/>
    <p:sldId id="396" r:id="rId17"/>
    <p:sldId id="398" r:id="rId18"/>
    <p:sldId id="399" r:id="rId19"/>
    <p:sldId id="265" r:id="rId20"/>
    <p:sldId id="400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2D6546-CE8D-4DE2-BAF8-BD7B70B6D5B8}">
          <p14:sldIdLst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96"/>
            <p14:sldId id="398"/>
            <p14:sldId id="399"/>
            <p14:sldId id="265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2771" autoAdjust="0"/>
  </p:normalViewPr>
  <p:slideViewPr>
    <p:cSldViewPr>
      <p:cViewPr varScale="1">
        <p:scale>
          <a:sx n="61" d="100"/>
          <a:sy n="61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3D371-B89E-47F9-BF3C-6F8E70FE2BB7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1728074-552F-48BF-8DC8-9C7E6B4F652E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Значительное количество явного фальсификата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2247C2-C980-4134-9559-933445BB96FD}" type="parTrans" cxnId="{C7F8A990-FCA4-47DB-83F8-EBC141906F5C}">
      <dgm:prSet/>
      <dgm:spPr/>
      <dgm:t>
        <a:bodyPr/>
        <a:lstStyle/>
        <a:p>
          <a:endParaRPr lang="ru-RU"/>
        </a:p>
      </dgm:t>
    </dgm:pt>
    <dgm:pt modelId="{4FD3ACE5-DA1F-4D1E-B98D-3BACFB9D2229}" type="sibTrans" cxnId="{C7F8A990-FCA4-47DB-83F8-EBC141906F5C}">
      <dgm:prSet/>
      <dgm:spPr/>
      <dgm:t>
        <a:bodyPr/>
        <a:lstStyle/>
        <a:p>
          <a:endParaRPr lang="ru-RU"/>
        </a:p>
      </dgm:t>
    </dgm:pt>
    <dgm:pt modelId="{B6E1598E-BABC-4BCD-B619-9B19DD4AB964}">
      <dgm:prSet phldrT="[Текст]"/>
      <dgm:spPr/>
      <dgm:t>
        <a:bodyPr/>
        <a:lstStyle/>
        <a:p>
          <a:r>
            <a:rPr lang="ru-RU" alt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Большой объем выдачи медицинских справок в частных МО, особенно по мигрантам, с непонятным качеством обследования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81EA75-DE2A-46C0-8770-AE324AE75EBE}" type="parTrans" cxnId="{330E2904-4DE1-4D95-A27D-56342E746566}">
      <dgm:prSet/>
      <dgm:spPr/>
      <dgm:t>
        <a:bodyPr/>
        <a:lstStyle/>
        <a:p>
          <a:endParaRPr lang="ru-RU"/>
        </a:p>
      </dgm:t>
    </dgm:pt>
    <dgm:pt modelId="{0CEAA8F0-9249-4212-99A0-0E1DFCDEFA66}" type="sibTrans" cxnId="{330E2904-4DE1-4D95-A27D-56342E746566}">
      <dgm:prSet/>
      <dgm:spPr/>
      <dgm:t>
        <a:bodyPr/>
        <a:lstStyle/>
        <a:p>
          <a:endParaRPr lang="ru-RU"/>
        </a:p>
      </dgm:t>
    </dgm:pt>
    <dgm:pt modelId="{3B3E31F2-4E62-4942-AA83-8551F1CE1486}">
      <dgm:prSet phldrT="[Текст]"/>
      <dgm:spPr/>
      <dgm:t>
        <a:bodyPr/>
        <a:lstStyle/>
        <a:p>
          <a:r>
            <a:rPr lang="ru-RU" alt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контроля использования бланков строгой отчетности в медицинских организациях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CDE1AB-8890-457C-933D-B27B37AB8DF9}" type="parTrans" cxnId="{38E7E97A-86DB-4A65-B4F2-31F7C209DB15}">
      <dgm:prSet/>
      <dgm:spPr/>
      <dgm:t>
        <a:bodyPr/>
        <a:lstStyle/>
        <a:p>
          <a:endParaRPr lang="ru-RU"/>
        </a:p>
      </dgm:t>
    </dgm:pt>
    <dgm:pt modelId="{30A5413B-542A-450E-8ECC-E10CA9C6D699}" type="sibTrans" cxnId="{38E7E97A-86DB-4A65-B4F2-31F7C209DB15}">
      <dgm:prSet/>
      <dgm:spPr/>
      <dgm:t>
        <a:bodyPr/>
        <a:lstStyle/>
        <a:p>
          <a:endParaRPr lang="ru-RU"/>
        </a:p>
      </dgm:t>
    </dgm:pt>
    <dgm:pt modelId="{2C3656E6-6590-4AF5-A614-E52F71AB8B26}">
      <dgm:prSet phldrT="[Текст]"/>
      <dgm:spPr/>
      <dgm:t>
        <a:bodyPr/>
        <a:lstStyle/>
        <a:p>
          <a:r>
            <a:rPr lang="ru-RU" alt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Бумажный документооборот между ФНС и Минздравом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0D83FB-220C-4711-A998-3355FFCE4D63}" type="parTrans" cxnId="{A4F85748-0DA1-45FC-B6D9-3B13CAB0C03E}">
      <dgm:prSet/>
      <dgm:spPr/>
      <dgm:t>
        <a:bodyPr/>
        <a:lstStyle/>
        <a:p>
          <a:endParaRPr lang="ru-RU"/>
        </a:p>
      </dgm:t>
    </dgm:pt>
    <dgm:pt modelId="{FA28C96D-D0FE-48B9-83AF-5E07C477E219}" type="sibTrans" cxnId="{A4F85748-0DA1-45FC-B6D9-3B13CAB0C03E}">
      <dgm:prSet/>
      <dgm:spPr/>
      <dgm:t>
        <a:bodyPr/>
        <a:lstStyle/>
        <a:p>
          <a:endParaRPr lang="ru-RU"/>
        </a:p>
      </dgm:t>
    </dgm:pt>
    <dgm:pt modelId="{772E7411-FBAA-4956-BA8A-A1095F7CB866}" type="pres">
      <dgm:prSet presAssocID="{6B73D371-B89E-47F9-BF3C-6F8E70FE2B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FE0F9-D980-4717-AA1B-040E3BB7FE83}" type="pres">
      <dgm:prSet presAssocID="{C1728074-552F-48BF-8DC8-9C7E6B4F65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C622-7C56-474A-83E0-EA350FB2C8E8}" type="pres">
      <dgm:prSet presAssocID="{4FD3ACE5-DA1F-4D1E-B98D-3BACFB9D2229}" presName="sibTrans" presStyleCnt="0"/>
      <dgm:spPr/>
    </dgm:pt>
    <dgm:pt modelId="{282F0D69-90C4-413A-893F-803011DA6A58}" type="pres">
      <dgm:prSet presAssocID="{B6E1598E-BABC-4BCD-B619-9B19DD4AB9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C683-9971-410E-BB87-A74176EB8323}" type="pres">
      <dgm:prSet presAssocID="{0CEAA8F0-9249-4212-99A0-0E1DFCDEFA66}" presName="sibTrans" presStyleCnt="0"/>
      <dgm:spPr/>
    </dgm:pt>
    <dgm:pt modelId="{B0C11CC7-2C7F-4D58-9A37-D348D664313A}" type="pres">
      <dgm:prSet presAssocID="{3B3E31F2-4E62-4942-AA83-8551F1CE14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F4815-FCFD-4BCC-9DFB-150EB573B445}" type="pres">
      <dgm:prSet presAssocID="{30A5413B-542A-450E-8ECC-E10CA9C6D699}" presName="sibTrans" presStyleCnt="0"/>
      <dgm:spPr/>
    </dgm:pt>
    <dgm:pt modelId="{0A470A5D-DDAD-42F7-9625-DBE39CFF5B58}" type="pres">
      <dgm:prSet presAssocID="{2C3656E6-6590-4AF5-A614-E52F71AB8B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E2904-4DE1-4D95-A27D-56342E746566}" srcId="{6B73D371-B89E-47F9-BF3C-6F8E70FE2BB7}" destId="{B6E1598E-BABC-4BCD-B619-9B19DD4AB964}" srcOrd="1" destOrd="0" parTransId="{2881EA75-DE2A-46C0-8770-AE324AE75EBE}" sibTransId="{0CEAA8F0-9249-4212-99A0-0E1DFCDEFA66}"/>
    <dgm:cxn modelId="{38E7E97A-86DB-4A65-B4F2-31F7C209DB15}" srcId="{6B73D371-B89E-47F9-BF3C-6F8E70FE2BB7}" destId="{3B3E31F2-4E62-4942-AA83-8551F1CE1486}" srcOrd="2" destOrd="0" parTransId="{75CDE1AB-8890-457C-933D-B27B37AB8DF9}" sibTransId="{30A5413B-542A-450E-8ECC-E10CA9C6D699}"/>
    <dgm:cxn modelId="{8DD7D8BC-8224-4E33-911D-5DEAD0A2FFE6}" type="presOf" srcId="{2C3656E6-6590-4AF5-A614-E52F71AB8B26}" destId="{0A470A5D-DDAD-42F7-9625-DBE39CFF5B58}" srcOrd="0" destOrd="0" presId="urn:microsoft.com/office/officeart/2005/8/layout/default"/>
    <dgm:cxn modelId="{F027A5A6-A2C8-4B4A-AD6B-CA8C5EDDA8C4}" type="presOf" srcId="{6B73D371-B89E-47F9-BF3C-6F8E70FE2BB7}" destId="{772E7411-FBAA-4956-BA8A-A1095F7CB866}" srcOrd="0" destOrd="0" presId="urn:microsoft.com/office/officeart/2005/8/layout/default"/>
    <dgm:cxn modelId="{A4F85748-0DA1-45FC-B6D9-3B13CAB0C03E}" srcId="{6B73D371-B89E-47F9-BF3C-6F8E70FE2BB7}" destId="{2C3656E6-6590-4AF5-A614-E52F71AB8B26}" srcOrd="3" destOrd="0" parTransId="{260D83FB-220C-4711-A998-3355FFCE4D63}" sibTransId="{FA28C96D-D0FE-48B9-83AF-5E07C477E219}"/>
    <dgm:cxn modelId="{7548EF92-25CA-4D92-BF5E-D77208035A18}" type="presOf" srcId="{3B3E31F2-4E62-4942-AA83-8551F1CE1486}" destId="{B0C11CC7-2C7F-4D58-9A37-D348D664313A}" srcOrd="0" destOrd="0" presId="urn:microsoft.com/office/officeart/2005/8/layout/default"/>
    <dgm:cxn modelId="{84881EC8-602F-41EC-A5A4-F7C2E116A6F1}" type="presOf" srcId="{B6E1598E-BABC-4BCD-B619-9B19DD4AB964}" destId="{282F0D69-90C4-413A-893F-803011DA6A58}" srcOrd="0" destOrd="0" presId="urn:microsoft.com/office/officeart/2005/8/layout/default"/>
    <dgm:cxn modelId="{BA2A9604-EAE7-4DFC-A80B-9316B0420410}" type="presOf" srcId="{C1728074-552F-48BF-8DC8-9C7E6B4F652E}" destId="{F12FE0F9-D980-4717-AA1B-040E3BB7FE83}" srcOrd="0" destOrd="0" presId="urn:microsoft.com/office/officeart/2005/8/layout/default"/>
    <dgm:cxn modelId="{C7F8A990-FCA4-47DB-83F8-EBC141906F5C}" srcId="{6B73D371-B89E-47F9-BF3C-6F8E70FE2BB7}" destId="{C1728074-552F-48BF-8DC8-9C7E6B4F652E}" srcOrd="0" destOrd="0" parTransId="{1B2247C2-C980-4134-9559-933445BB96FD}" sibTransId="{4FD3ACE5-DA1F-4D1E-B98D-3BACFB9D2229}"/>
    <dgm:cxn modelId="{0EAD464B-69E3-44EB-BEA0-6DBF1362842A}" type="presParOf" srcId="{772E7411-FBAA-4956-BA8A-A1095F7CB866}" destId="{F12FE0F9-D980-4717-AA1B-040E3BB7FE83}" srcOrd="0" destOrd="0" presId="urn:microsoft.com/office/officeart/2005/8/layout/default"/>
    <dgm:cxn modelId="{1A66235E-585D-45D4-8553-DC522214984E}" type="presParOf" srcId="{772E7411-FBAA-4956-BA8A-A1095F7CB866}" destId="{5C20C622-7C56-474A-83E0-EA350FB2C8E8}" srcOrd="1" destOrd="0" presId="urn:microsoft.com/office/officeart/2005/8/layout/default"/>
    <dgm:cxn modelId="{E35D0A63-9FEA-444A-97E4-37113A5C8913}" type="presParOf" srcId="{772E7411-FBAA-4956-BA8A-A1095F7CB866}" destId="{282F0D69-90C4-413A-893F-803011DA6A58}" srcOrd="2" destOrd="0" presId="urn:microsoft.com/office/officeart/2005/8/layout/default"/>
    <dgm:cxn modelId="{314BB7EB-DF50-4DBC-9B62-CC69A6BA2CA3}" type="presParOf" srcId="{772E7411-FBAA-4956-BA8A-A1095F7CB866}" destId="{6A2DC683-9971-410E-BB87-A74176EB8323}" srcOrd="3" destOrd="0" presId="urn:microsoft.com/office/officeart/2005/8/layout/default"/>
    <dgm:cxn modelId="{92C3EC39-D266-4313-8FA3-2796700EF460}" type="presParOf" srcId="{772E7411-FBAA-4956-BA8A-A1095F7CB866}" destId="{B0C11CC7-2C7F-4D58-9A37-D348D664313A}" srcOrd="4" destOrd="0" presId="urn:microsoft.com/office/officeart/2005/8/layout/default"/>
    <dgm:cxn modelId="{2CF0E04D-3818-4664-BCBF-7385AD9F07DE}" type="presParOf" srcId="{772E7411-FBAA-4956-BA8A-A1095F7CB866}" destId="{A9AF4815-FCFD-4BCC-9DFB-150EB573B445}" srcOrd="5" destOrd="0" presId="urn:microsoft.com/office/officeart/2005/8/layout/default"/>
    <dgm:cxn modelId="{2DEA1E68-3D39-41D6-83CA-58CA5754E4A9}" type="presParOf" srcId="{772E7411-FBAA-4956-BA8A-A1095F7CB866}" destId="{0A470A5D-DDAD-42F7-9625-DBE39CFF5B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3D371-B89E-47F9-BF3C-6F8E70FE2BB7}" type="doc">
      <dgm:prSet loTypeId="urn:microsoft.com/office/officeart/2005/8/layout/defaul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1728074-552F-48BF-8DC8-9C7E6B4F652E}">
      <dgm:prSet phldrT="[Текст]" custT="1"/>
      <dgm:spPr/>
      <dgm:t>
        <a:bodyPr/>
        <a:lstStyle/>
        <a:p>
          <a:r>
            <a:rPr lang="ru-RU" alt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Нет регламента межведомственного взаимодействия (МЗ, ГИБДД, ФМС)</a:t>
          </a:r>
          <a:endParaRPr lang="ru-RU" sz="1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2247C2-C980-4134-9559-933445BB96FD}" type="parTrans" cxnId="{C7F8A990-FCA4-47DB-83F8-EBC141906F5C}">
      <dgm:prSet/>
      <dgm:spPr/>
      <dgm:t>
        <a:bodyPr/>
        <a:lstStyle/>
        <a:p>
          <a:endParaRPr lang="ru-RU"/>
        </a:p>
      </dgm:t>
    </dgm:pt>
    <dgm:pt modelId="{4FD3ACE5-DA1F-4D1E-B98D-3BACFB9D2229}" type="sibTrans" cxnId="{C7F8A990-FCA4-47DB-83F8-EBC141906F5C}">
      <dgm:prSet/>
      <dgm:spPr/>
      <dgm:t>
        <a:bodyPr/>
        <a:lstStyle/>
        <a:p>
          <a:endParaRPr lang="ru-RU"/>
        </a:p>
      </dgm:t>
    </dgm:pt>
    <dgm:pt modelId="{B6E1598E-BABC-4BCD-B619-9B19DD4AB964}">
      <dgm:prSet phldrT="[Текст]" custT="1"/>
      <dgm:spPr/>
      <dgm:t>
        <a:bodyPr/>
        <a:lstStyle/>
        <a:p>
          <a:r>
            <a:rPr lang="ru-RU" alt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Как заставить «частников» подключиться к Системе?</a:t>
          </a:r>
          <a:endParaRPr lang="ru-RU" sz="17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81EA75-DE2A-46C0-8770-AE324AE75EBE}" type="parTrans" cxnId="{330E2904-4DE1-4D95-A27D-56342E746566}">
      <dgm:prSet/>
      <dgm:spPr/>
      <dgm:t>
        <a:bodyPr/>
        <a:lstStyle/>
        <a:p>
          <a:endParaRPr lang="ru-RU"/>
        </a:p>
      </dgm:t>
    </dgm:pt>
    <dgm:pt modelId="{0CEAA8F0-9249-4212-99A0-0E1DFCDEFA66}" type="sibTrans" cxnId="{330E2904-4DE1-4D95-A27D-56342E746566}">
      <dgm:prSet/>
      <dgm:spPr/>
      <dgm:t>
        <a:bodyPr/>
        <a:lstStyle/>
        <a:p>
          <a:endParaRPr lang="ru-RU"/>
        </a:p>
      </dgm:t>
    </dgm:pt>
    <dgm:pt modelId="{772E7411-FBAA-4956-BA8A-A1095F7CB866}" type="pres">
      <dgm:prSet presAssocID="{6B73D371-B89E-47F9-BF3C-6F8E70FE2B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FE0F9-D980-4717-AA1B-040E3BB7FE83}" type="pres">
      <dgm:prSet presAssocID="{C1728074-552F-48BF-8DC8-9C7E6B4F652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C622-7C56-474A-83E0-EA350FB2C8E8}" type="pres">
      <dgm:prSet presAssocID="{4FD3ACE5-DA1F-4D1E-B98D-3BACFB9D2229}" presName="sibTrans" presStyleCnt="0"/>
      <dgm:spPr/>
    </dgm:pt>
    <dgm:pt modelId="{282F0D69-90C4-413A-893F-803011DA6A58}" type="pres">
      <dgm:prSet presAssocID="{B6E1598E-BABC-4BCD-B619-9B19DD4AB9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E2904-4DE1-4D95-A27D-56342E746566}" srcId="{6B73D371-B89E-47F9-BF3C-6F8E70FE2BB7}" destId="{B6E1598E-BABC-4BCD-B619-9B19DD4AB964}" srcOrd="1" destOrd="0" parTransId="{2881EA75-DE2A-46C0-8770-AE324AE75EBE}" sibTransId="{0CEAA8F0-9249-4212-99A0-0E1DFCDEFA66}"/>
    <dgm:cxn modelId="{2F288838-10DB-483E-BB1C-99E2531522D4}" type="presOf" srcId="{6B73D371-B89E-47F9-BF3C-6F8E70FE2BB7}" destId="{772E7411-FBAA-4956-BA8A-A1095F7CB866}" srcOrd="0" destOrd="0" presId="urn:microsoft.com/office/officeart/2005/8/layout/default"/>
    <dgm:cxn modelId="{C7F8A990-FCA4-47DB-83F8-EBC141906F5C}" srcId="{6B73D371-B89E-47F9-BF3C-6F8E70FE2BB7}" destId="{C1728074-552F-48BF-8DC8-9C7E6B4F652E}" srcOrd="0" destOrd="0" parTransId="{1B2247C2-C980-4134-9559-933445BB96FD}" sibTransId="{4FD3ACE5-DA1F-4D1E-B98D-3BACFB9D2229}"/>
    <dgm:cxn modelId="{31892B75-5C95-4EAB-8E00-F7DE1A3BDCD5}" type="presOf" srcId="{B6E1598E-BABC-4BCD-B619-9B19DD4AB964}" destId="{282F0D69-90C4-413A-893F-803011DA6A58}" srcOrd="0" destOrd="0" presId="urn:microsoft.com/office/officeart/2005/8/layout/default"/>
    <dgm:cxn modelId="{2DB3D177-AAA5-465C-9946-60EA4A37DD08}" type="presOf" srcId="{C1728074-552F-48BF-8DC8-9C7E6B4F652E}" destId="{F12FE0F9-D980-4717-AA1B-040E3BB7FE83}" srcOrd="0" destOrd="0" presId="urn:microsoft.com/office/officeart/2005/8/layout/default"/>
    <dgm:cxn modelId="{C743CE4F-C300-46B9-A4EF-C619809AB609}" type="presParOf" srcId="{772E7411-FBAA-4956-BA8A-A1095F7CB866}" destId="{F12FE0F9-D980-4717-AA1B-040E3BB7FE83}" srcOrd="0" destOrd="0" presId="urn:microsoft.com/office/officeart/2005/8/layout/default"/>
    <dgm:cxn modelId="{F7116F33-B941-4138-AA0D-9E8AFC192CB8}" type="presParOf" srcId="{772E7411-FBAA-4956-BA8A-A1095F7CB866}" destId="{5C20C622-7C56-474A-83E0-EA350FB2C8E8}" srcOrd="1" destOrd="0" presId="urn:microsoft.com/office/officeart/2005/8/layout/default"/>
    <dgm:cxn modelId="{5EDE64DC-F971-4A41-B6BC-11D6C261C113}" type="presParOf" srcId="{772E7411-FBAA-4956-BA8A-A1095F7CB866}" destId="{282F0D69-90C4-413A-893F-803011DA6A5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A4610-8362-4128-90FC-1D19A468053C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632C875-9742-47C5-99D5-9EEC6636104B}">
      <dgm:prSet phldrT="[Текст]" custT="1"/>
      <dgm:spPr/>
      <dgm:t>
        <a:bodyPr/>
        <a:lstStyle/>
        <a:p>
          <a:r>
            <a: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МО</a:t>
          </a:r>
          <a:endParaRPr lang="ru-RU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258AC7-D293-478E-85AC-1200E31C8192}" type="parTrans" cxnId="{7F1B8B2B-86DA-4A1F-8CD1-52C3B084C5AF}">
      <dgm:prSet/>
      <dgm:spPr/>
      <dgm:t>
        <a:bodyPr/>
        <a:lstStyle/>
        <a:p>
          <a:endParaRPr lang="ru-RU"/>
        </a:p>
      </dgm:t>
    </dgm:pt>
    <dgm:pt modelId="{FC23D901-CD7D-4078-AD81-4FF5F06CD9AD}" type="sibTrans" cxnId="{7F1B8B2B-86DA-4A1F-8CD1-52C3B084C5AF}">
      <dgm:prSet/>
      <dgm:spPr/>
      <dgm:t>
        <a:bodyPr/>
        <a:lstStyle/>
        <a:p>
          <a:endParaRPr lang="ru-RU"/>
        </a:p>
      </dgm:t>
    </dgm:pt>
    <dgm:pt modelId="{DA039D8C-EAE2-4C8F-A34D-6605C420F47A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учета бланков строгой отчетности.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A2BCCD-6743-452F-9D8E-79D7B64C2B01}" type="parTrans" cxnId="{DB6475F6-463F-498E-AF68-C1C96BC4773E}">
      <dgm:prSet/>
      <dgm:spPr/>
      <dgm:t>
        <a:bodyPr/>
        <a:lstStyle/>
        <a:p>
          <a:endParaRPr lang="ru-RU"/>
        </a:p>
      </dgm:t>
    </dgm:pt>
    <dgm:pt modelId="{BC9749CA-3C30-42AF-BDD8-4A7A2AE8D5B6}" type="sibTrans" cxnId="{DB6475F6-463F-498E-AF68-C1C96BC4773E}">
      <dgm:prSet/>
      <dgm:spPr/>
      <dgm:t>
        <a:bodyPr/>
        <a:lstStyle/>
        <a:p>
          <a:endParaRPr lang="ru-RU"/>
        </a:p>
      </dgm:t>
    </dgm:pt>
    <dgm:pt modelId="{BB5D0084-07AE-4E9A-BBFF-FAB83D234463}">
      <dgm:prSet phldrT="[Текст]" custT="1"/>
      <dgm:spPr/>
      <dgm:t>
        <a:bodyPr/>
        <a:lstStyle/>
        <a:p>
          <a:r>
            <a: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ТОУЗ</a:t>
          </a:r>
          <a:endParaRPr lang="ru-RU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08C590-8CDE-4E01-9D9C-39F697907340}" type="parTrans" cxnId="{56F3F450-8C9E-4301-9E9F-710904629FB4}">
      <dgm:prSet/>
      <dgm:spPr/>
      <dgm:t>
        <a:bodyPr/>
        <a:lstStyle/>
        <a:p>
          <a:endParaRPr lang="ru-RU"/>
        </a:p>
      </dgm:t>
    </dgm:pt>
    <dgm:pt modelId="{6ADA3369-7AF8-47F3-8DE0-7FB378B7C018}" type="sibTrans" cxnId="{56F3F450-8C9E-4301-9E9F-710904629FB4}">
      <dgm:prSet/>
      <dgm:spPr/>
      <dgm:t>
        <a:bodyPr/>
        <a:lstStyle/>
        <a:p>
          <a:endParaRPr lang="ru-RU"/>
        </a:p>
      </dgm:t>
    </dgm:pt>
    <dgm:pt modelId="{9A5A4EC0-01E1-44ED-B65A-0E402A198397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выдачи медицинских справок.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BCAC85-C8D4-419B-805A-23BE96976E72}" type="parTrans" cxnId="{1ABA56FC-7508-453D-9229-44DCEFFDC0ED}">
      <dgm:prSet/>
      <dgm:spPr/>
      <dgm:t>
        <a:bodyPr/>
        <a:lstStyle/>
        <a:p>
          <a:endParaRPr lang="ru-RU"/>
        </a:p>
      </dgm:t>
    </dgm:pt>
    <dgm:pt modelId="{6FD945C1-A414-4DA1-B7BE-D1454B7C5911}" type="sibTrans" cxnId="{1ABA56FC-7508-453D-9229-44DCEFFDC0ED}">
      <dgm:prSet/>
      <dgm:spPr/>
      <dgm:t>
        <a:bodyPr/>
        <a:lstStyle/>
        <a:p>
          <a:endParaRPr lang="ru-RU"/>
        </a:p>
      </dgm:t>
    </dgm:pt>
    <dgm:pt modelId="{3E4EA28D-A577-44AD-A0A2-D26547B9688D}">
      <dgm:prSet phldrT="[Текст]" custT="1"/>
      <dgm:spPr/>
      <dgm:t>
        <a:bodyPr/>
        <a:lstStyle/>
        <a:p>
          <a:r>
            <a: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ведомств</a:t>
          </a:r>
          <a:endParaRPr lang="ru-RU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D7167F-9C03-4899-A461-BE313975359A}" type="parTrans" cxnId="{BFA5B2E0-20C4-4D4C-93B7-ECA6C3325D06}">
      <dgm:prSet/>
      <dgm:spPr/>
      <dgm:t>
        <a:bodyPr/>
        <a:lstStyle/>
        <a:p>
          <a:endParaRPr lang="ru-RU"/>
        </a:p>
      </dgm:t>
    </dgm:pt>
    <dgm:pt modelId="{E418372D-6888-4A55-AA49-A643FC970E5A}" type="sibTrans" cxnId="{BFA5B2E0-20C4-4D4C-93B7-ECA6C3325D06}">
      <dgm:prSet/>
      <dgm:spPr/>
      <dgm:t>
        <a:bodyPr/>
        <a:lstStyle/>
        <a:p>
          <a:endParaRPr lang="ru-RU"/>
        </a:p>
      </dgm:t>
    </dgm:pt>
    <dgm:pt modelId="{C66CC3D5-E49A-4756-83BC-1A3EF2675CEC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в режиме онлайн легитимности предъявляемой справки.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D71E6C-3E7D-40CA-9BEE-B720A1853661}" type="parTrans" cxnId="{0CEBEA13-475A-49AA-A07A-E57724607905}">
      <dgm:prSet/>
      <dgm:spPr/>
      <dgm:t>
        <a:bodyPr/>
        <a:lstStyle/>
        <a:p>
          <a:endParaRPr lang="ru-RU"/>
        </a:p>
      </dgm:t>
    </dgm:pt>
    <dgm:pt modelId="{B86C2A4C-6E7F-4376-AF84-7C1F90BF735D}" type="sibTrans" cxnId="{0CEBEA13-475A-49AA-A07A-E57724607905}">
      <dgm:prSet/>
      <dgm:spPr/>
      <dgm:t>
        <a:bodyPr/>
        <a:lstStyle/>
        <a:p>
          <a:endParaRPr lang="ru-RU"/>
        </a:p>
      </dgm:t>
    </dgm:pt>
    <dgm:pt modelId="{C0678078-0CDA-4292-9D3C-2BE09FED0A73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рутинного документооборота.</a:t>
          </a:r>
        </a:p>
      </dgm:t>
    </dgm:pt>
    <dgm:pt modelId="{4088DB6E-6952-4EA1-952E-9A72F8D1AD09}" type="parTrans" cxnId="{78DEB915-C0EF-412B-8CE9-72B2737F09BF}">
      <dgm:prSet/>
      <dgm:spPr/>
      <dgm:t>
        <a:bodyPr/>
        <a:lstStyle/>
        <a:p>
          <a:endParaRPr lang="ru-RU"/>
        </a:p>
      </dgm:t>
    </dgm:pt>
    <dgm:pt modelId="{BE5DE929-B759-4A6D-AE1A-36B3D0DB9F17}" type="sibTrans" cxnId="{78DEB915-C0EF-412B-8CE9-72B2737F09BF}">
      <dgm:prSet/>
      <dgm:spPr/>
      <dgm:t>
        <a:bodyPr/>
        <a:lstStyle/>
        <a:p>
          <a:endParaRPr lang="ru-RU"/>
        </a:p>
      </dgm:t>
    </dgm:pt>
    <dgm:pt modelId="{AA1EB5D0-C8D7-46B2-81AE-7CC0F360FAFA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выдачи медицинских справок.</a:t>
          </a:r>
        </a:p>
      </dgm:t>
    </dgm:pt>
    <dgm:pt modelId="{0FF7C240-DE96-4E8C-A29A-D6B75BD4E2AC}" type="parTrans" cxnId="{31641F4F-E1AE-46F2-A00C-05FB3035B9AD}">
      <dgm:prSet/>
      <dgm:spPr/>
      <dgm:t>
        <a:bodyPr/>
        <a:lstStyle/>
        <a:p>
          <a:endParaRPr lang="ru-RU"/>
        </a:p>
      </dgm:t>
    </dgm:pt>
    <dgm:pt modelId="{9AA00695-0A70-4B5F-A5B7-81FD035CFA02}" type="sibTrans" cxnId="{31641F4F-E1AE-46F2-A00C-05FB3035B9AD}">
      <dgm:prSet/>
      <dgm:spPr/>
      <dgm:t>
        <a:bodyPr/>
        <a:lstStyle/>
        <a:p>
          <a:endParaRPr lang="ru-RU"/>
        </a:p>
      </dgm:t>
    </dgm:pt>
    <dgm:pt modelId="{26AE2E90-3983-471E-B18A-8B7EC820E82E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формирования отчетов в различные ведомства</a:t>
          </a:r>
          <a:r>
            <a:rPr lang="ru-RU" dirty="0" smtClean="0"/>
            <a:t>.</a:t>
          </a:r>
        </a:p>
      </dgm:t>
    </dgm:pt>
    <dgm:pt modelId="{893511D5-3FDF-4085-BB69-44CE997843F1}" type="parTrans" cxnId="{B73806D0-5B73-4F06-B363-D3B911F5A3B8}">
      <dgm:prSet/>
      <dgm:spPr/>
      <dgm:t>
        <a:bodyPr/>
        <a:lstStyle/>
        <a:p>
          <a:endParaRPr lang="ru-RU"/>
        </a:p>
      </dgm:t>
    </dgm:pt>
    <dgm:pt modelId="{8971E60D-A7F8-43FE-A42B-3E0C49461FE3}" type="sibTrans" cxnId="{B73806D0-5B73-4F06-B363-D3B911F5A3B8}">
      <dgm:prSet/>
      <dgm:spPr/>
      <dgm:t>
        <a:bodyPr/>
        <a:lstStyle/>
        <a:p>
          <a:endParaRPr lang="ru-RU"/>
        </a:p>
      </dgm:t>
    </dgm:pt>
    <dgm:pt modelId="{B4327602-1AFB-4E4D-867F-C9FDD30455A0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Ведение единой базы медицинских справок.</a:t>
          </a:r>
        </a:p>
      </dgm:t>
    </dgm:pt>
    <dgm:pt modelId="{663E28F8-1A3A-4E00-AC21-277E659AC5B2}" type="parTrans" cxnId="{F27F7226-A1B3-4E21-80A3-3EFA4CD6E1B1}">
      <dgm:prSet/>
      <dgm:spPr/>
      <dgm:t>
        <a:bodyPr/>
        <a:lstStyle/>
        <a:p>
          <a:endParaRPr lang="ru-RU"/>
        </a:p>
      </dgm:t>
    </dgm:pt>
    <dgm:pt modelId="{F3C329D5-B8AE-4E2A-A341-D41312DCFE36}" type="sibTrans" cxnId="{F27F7226-A1B3-4E21-80A3-3EFA4CD6E1B1}">
      <dgm:prSet/>
      <dgm:spPr/>
      <dgm:t>
        <a:bodyPr/>
        <a:lstStyle/>
        <a:p>
          <a:endParaRPr lang="ru-RU"/>
        </a:p>
      </dgm:t>
    </dgm:pt>
    <dgm:pt modelId="{F307E6CE-906B-40A3-8418-8F5AEA8ED239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формирования необходимых отчетов в различные ведомства.</a:t>
          </a:r>
        </a:p>
      </dgm:t>
    </dgm:pt>
    <dgm:pt modelId="{7C862D9A-9D74-4442-AADC-B5FBAB93571C}" type="parTrans" cxnId="{12F071C5-32BA-4742-A8D6-67B8ED6C0C19}">
      <dgm:prSet/>
      <dgm:spPr/>
      <dgm:t>
        <a:bodyPr/>
        <a:lstStyle/>
        <a:p>
          <a:endParaRPr lang="ru-RU"/>
        </a:p>
      </dgm:t>
    </dgm:pt>
    <dgm:pt modelId="{B3F938DB-9596-4FFB-9DF6-E7B3324798E0}" type="sibTrans" cxnId="{12F071C5-32BA-4742-A8D6-67B8ED6C0C19}">
      <dgm:prSet/>
      <dgm:spPr/>
      <dgm:t>
        <a:bodyPr/>
        <a:lstStyle/>
        <a:p>
          <a:endParaRPr lang="ru-RU"/>
        </a:p>
      </dgm:t>
    </dgm:pt>
    <dgm:pt modelId="{4C22D7F4-E39D-430E-A423-9F57439044A9}">
      <dgm:prSet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Оперативное получение информации.</a:t>
          </a:r>
        </a:p>
      </dgm:t>
    </dgm:pt>
    <dgm:pt modelId="{852851ED-5571-417D-8F7B-D4F1E9B161D4}" type="parTrans" cxnId="{698E6969-2C74-4009-BD4A-089A5A459CFD}">
      <dgm:prSet/>
      <dgm:spPr/>
      <dgm:t>
        <a:bodyPr/>
        <a:lstStyle/>
        <a:p>
          <a:endParaRPr lang="ru-RU"/>
        </a:p>
      </dgm:t>
    </dgm:pt>
    <dgm:pt modelId="{FED7D619-9777-4B18-8D9B-9F1B96CA0801}" type="sibTrans" cxnId="{698E6969-2C74-4009-BD4A-089A5A459CFD}">
      <dgm:prSet/>
      <dgm:spPr/>
      <dgm:t>
        <a:bodyPr/>
        <a:lstStyle/>
        <a:p>
          <a:endParaRPr lang="ru-RU"/>
        </a:p>
      </dgm:t>
    </dgm:pt>
    <dgm:pt modelId="{F4B0E384-D880-45C8-ADFF-88157D70AFC0}" type="pres">
      <dgm:prSet presAssocID="{905A4610-8362-4128-90FC-1D19A4680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E7BF-98FB-4B91-B32A-2153F8C78ABE}" type="pres">
      <dgm:prSet presAssocID="{7632C875-9742-47C5-99D5-9EEC6636104B}" presName="linNode" presStyleCnt="0"/>
      <dgm:spPr/>
    </dgm:pt>
    <dgm:pt modelId="{0A190059-9FC8-4D5C-A0AD-3683A5E3B4D7}" type="pres">
      <dgm:prSet presAssocID="{7632C875-9742-47C5-99D5-9EEC6636104B}" presName="parentText" presStyleLbl="node1" presStyleIdx="0" presStyleCnt="3" custScaleX="76152" custLinFactNeighborX="-23221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89AFC-23C9-4CA5-AE13-DCD8C6FEB326}" type="pres">
      <dgm:prSet presAssocID="{7632C875-9742-47C5-99D5-9EEC6636104B}" presName="descendantText" presStyleLbl="alignAccFollowNode1" presStyleIdx="0" presStyleCnt="3" custScaleX="110163" custLinFactNeighborX="-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E516-C91E-499D-8C58-863182D5C1CE}" type="pres">
      <dgm:prSet presAssocID="{FC23D901-CD7D-4078-AD81-4FF5F06CD9AD}" presName="sp" presStyleCnt="0"/>
      <dgm:spPr/>
    </dgm:pt>
    <dgm:pt modelId="{B5A71EF7-414D-47BD-863B-B7093AD80000}" type="pres">
      <dgm:prSet presAssocID="{BB5D0084-07AE-4E9A-BBFF-FAB83D234463}" presName="linNode" presStyleCnt="0"/>
      <dgm:spPr/>
    </dgm:pt>
    <dgm:pt modelId="{6D5865B9-642A-4465-B4F5-8010C26A525F}" type="pres">
      <dgm:prSet presAssocID="{BB5D0084-07AE-4E9A-BBFF-FAB83D234463}" presName="parentText" presStyleLbl="node1" presStyleIdx="1" presStyleCnt="3" custScaleX="76152" custLinFactNeighborX="-6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0A97-34A5-4BDF-B960-B399BBD5D2F0}" type="pres">
      <dgm:prSet presAssocID="{BB5D0084-07AE-4E9A-BBFF-FAB83D234463}" presName="descendantText" presStyleLbl="alignAccFollowNode1" presStyleIdx="1" presStyleCnt="3" custScaleX="110163" custLinFactNeighborX="-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AF54-FACB-4FF0-9AD0-0919365E1379}" type="pres">
      <dgm:prSet presAssocID="{6ADA3369-7AF8-47F3-8DE0-7FB378B7C018}" presName="sp" presStyleCnt="0"/>
      <dgm:spPr/>
    </dgm:pt>
    <dgm:pt modelId="{F98D4A91-1C0B-4557-B12F-A8D347CCA0E5}" type="pres">
      <dgm:prSet presAssocID="{3E4EA28D-A577-44AD-A0A2-D26547B9688D}" presName="linNode" presStyleCnt="0"/>
      <dgm:spPr/>
    </dgm:pt>
    <dgm:pt modelId="{16CB8A50-F898-430D-83FE-7413B79F589B}" type="pres">
      <dgm:prSet presAssocID="{3E4EA28D-A577-44AD-A0A2-D26547B9688D}" presName="parentText" presStyleLbl="node1" presStyleIdx="2" presStyleCnt="3" custScaleX="76152" custLinFactNeighborX="-6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D4F62-2944-43F4-9407-919DCEA6EA5F}" type="pres">
      <dgm:prSet presAssocID="{3E4EA28D-A577-44AD-A0A2-D26547B9688D}" presName="descendantText" presStyleLbl="alignAccFollowNode1" presStyleIdx="2" presStyleCnt="3" custScaleX="110163" custLinFactNeighborX="-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2099A-40E4-4E30-A5AC-D97492ACFC38}" type="presOf" srcId="{BB5D0084-07AE-4E9A-BBFF-FAB83D234463}" destId="{6D5865B9-642A-4465-B4F5-8010C26A525F}" srcOrd="0" destOrd="0" presId="urn:microsoft.com/office/officeart/2005/8/layout/vList5"/>
    <dgm:cxn modelId="{7B8D6BFB-50E2-420B-BE0C-378947C592F9}" type="presOf" srcId="{C66CC3D5-E49A-4756-83BC-1A3EF2675CEC}" destId="{C17D4F62-2944-43F4-9407-919DCEA6EA5F}" srcOrd="0" destOrd="0" presId="urn:microsoft.com/office/officeart/2005/8/layout/vList5"/>
    <dgm:cxn modelId="{56F3F450-8C9E-4301-9E9F-710904629FB4}" srcId="{905A4610-8362-4128-90FC-1D19A468053C}" destId="{BB5D0084-07AE-4E9A-BBFF-FAB83D234463}" srcOrd="1" destOrd="0" parTransId="{F408C590-8CDE-4E01-9D9C-39F697907340}" sibTransId="{6ADA3369-7AF8-47F3-8DE0-7FB378B7C018}"/>
    <dgm:cxn modelId="{2FDD6730-3FAD-4945-B019-71660C84B6B5}" type="presOf" srcId="{AA1EB5D0-C8D7-46B2-81AE-7CC0F360FAFA}" destId="{A8289AFC-23C9-4CA5-AE13-DCD8C6FEB326}" srcOrd="0" destOrd="2" presId="urn:microsoft.com/office/officeart/2005/8/layout/vList5"/>
    <dgm:cxn modelId="{0CEBEA13-475A-49AA-A07A-E57724607905}" srcId="{3E4EA28D-A577-44AD-A0A2-D26547B9688D}" destId="{C66CC3D5-E49A-4756-83BC-1A3EF2675CEC}" srcOrd="0" destOrd="0" parTransId="{18D71E6C-3E7D-40CA-9BEE-B720A1853661}" sibTransId="{B86C2A4C-6E7F-4376-AF84-7C1F90BF735D}"/>
    <dgm:cxn modelId="{78DEB915-C0EF-412B-8CE9-72B2737F09BF}" srcId="{7632C875-9742-47C5-99D5-9EEC6636104B}" destId="{C0678078-0CDA-4292-9D3C-2BE09FED0A73}" srcOrd="1" destOrd="0" parTransId="{4088DB6E-6952-4EA1-952E-9A72F8D1AD09}" sibTransId="{BE5DE929-B759-4A6D-AE1A-36B3D0DB9F17}"/>
    <dgm:cxn modelId="{698E6969-2C74-4009-BD4A-089A5A459CFD}" srcId="{3E4EA28D-A577-44AD-A0A2-D26547B9688D}" destId="{4C22D7F4-E39D-430E-A423-9F57439044A9}" srcOrd="1" destOrd="0" parTransId="{852851ED-5571-417D-8F7B-D4F1E9B161D4}" sibTransId="{FED7D619-9777-4B18-8D9B-9F1B96CA0801}"/>
    <dgm:cxn modelId="{98D17DD3-D21D-4185-8BCF-88B2DCD0AA6B}" type="presOf" srcId="{B4327602-1AFB-4E4D-867F-C9FDD30455A0}" destId="{10EB0A97-34A5-4BDF-B960-B399BBD5D2F0}" srcOrd="0" destOrd="1" presId="urn:microsoft.com/office/officeart/2005/8/layout/vList5"/>
    <dgm:cxn modelId="{12F071C5-32BA-4742-A8D6-67B8ED6C0C19}" srcId="{BB5D0084-07AE-4E9A-BBFF-FAB83D234463}" destId="{F307E6CE-906B-40A3-8418-8F5AEA8ED239}" srcOrd="2" destOrd="0" parTransId="{7C862D9A-9D74-4442-AADC-B5FBAB93571C}" sibTransId="{B3F938DB-9596-4FFB-9DF6-E7B3324798E0}"/>
    <dgm:cxn modelId="{1ABA56FC-7508-453D-9229-44DCEFFDC0ED}" srcId="{BB5D0084-07AE-4E9A-BBFF-FAB83D234463}" destId="{9A5A4EC0-01E1-44ED-B65A-0E402A198397}" srcOrd="0" destOrd="0" parTransId="{3EBCAC85-C8D4-419B-805A-23BE96976E72}" sibTransId="{6FD945C1-A414-4DA1-B7BE-D1454B7C5911}"/>
    <dgm:cxn modelId="{980E4E29-6C76-4A4E-B1F7-D2C8B8777AB7}" type="presOf" srcId="{DA039D8C-EAE2-4C8F-A34D-6605C420F47A}" destId="{A8289AFC-23C9-4CA5-AE13-DCD8C6FEB326}" srcOrd="0" destOrd="0" presId="urn:microsoft.com/office/officeart/2005/8/layout/vList5"/>
    <dgm:cxn modelId="{F27F7226-A1B3-4E21-80A3-3EFA4CD6E1B1}" srcId="{BB5D0084-07AE-4E9A-BBFF-FAB83D234463}" destId="{B4327602-1AFB-4E4D-867F-C9FDD30455A0}" srcOrd="1" destOrd="0" parTransId="{663E28F8-1A3A-4E00-AC21-277E659AC5B2}" sibTransId="{F3C329D5-B8AE-4E2A-A341-D41312DCFE36}"/>
    <dgm:cxn modelId="{7F1B8B2B-86DA-4A1F-8CD1-52C3B084C5AF}" srcId="{905A4610-8362-4128-90FC-1D19A468053C}" destId="{7632C875-9742-47C5-99D5-9EEC6636104B}" srcOrd="0" destOrd="0" parTransId="{39258AC7-D293-478E-85AC-1200E31C8192}" sibTransId="{FC23D901-CD7D-4078-AD81-4FF5F06CD9AD}"/>
    <dgm:cxn modelId="{8FD48F86-463C-4E6B-8D41-8BD7FB7CCBAA}" type="presOf" srcId="{F307E6CE-906B-40A3-8418-8F5AEA8ED239}" destId="{10EB0A97-34A5-4BDF-B960-B399BBD5D2F0}" srcOrd="0" destOrd="2" presId="urn:microsoft.com/office/officeart/2005/8/layout/vList5"/>
    <dgm:cxn modelId="{31641F4F-E1AE-46F2-A00C-05FB3035B9AD}" srcId="{7632C875-9742-47C5-99D5-9EEC6636104B}" destId="{AA1EB5D0-C8D7-46B2-81AE-7CC0F360FAFA}" srcOrd="2" destOrd="0" parTransId="{0FF7C240-DE96-4E8C-A29A-D6B75BD4E2AC}" sibTransId="{9AA00695-0A70-4B5F-A5B7-81FD035CFA02}"/>
    <dgm:cxn modelId="{6BD60BB1-6AC6-4CD0-AE1D-CBCC7AF415FC}" type="presOf" srcId="{4C22D7F4-E39D-430E-A423-9F57439044A9}" destId="{C17D4F62-2944-43F4-9407-919DCEA6EA5F}" srcOrd="0" destOrd="1" presId="urn:microsoft.com/office/officeart/2005/8/layout/vList5"/>
    <dgm:cxn modelId="{F0807650-CBC2-4B23-AC43-1FC77BF744A3}" type="presOf" srcId="{3E4EA28D-A577-44AD-A0A2-D26547B9688D}" destId="{16CB8A50-F898-430D-83FE-7413B79F589B}" srcOrd="0" destOrd="0" presId="urn:microsoft.com/office/officeart/2005/8/layout/vList5"/>
    <dgm:cxn modelId="{B73806D0-5B73-4F06-B363-D3B911F5A3B8}" srcId="{7632C875-9742-47C5-99D5-9EEC6636104B}" destId="{26AE2E90-3983-471E-B18A-8B7EC820E82E}" srcOrd="3" destOrd="0" parTransId="{893511D5-3FDF-4085-BB69-44CE997843F1}" sibTransId="{8971E60D-A7F8-43FE-A42B-3E0C49461FE3}"/>
    <dgm:cxn modelId="{BFA5B2E0-20C4-4D4C-93B7-ECA6C3325D06}" srcId="{905A4610-8362-4128-90FC-1D19A468053C}" destId="{3E4EA28D-A577-44AD-A0A2-D26547B9688D}" srcOrd="2" destOrd="0" parTransId="{95D7167F-9C03-4899-A461-BE313975359A}" sibTransId="{E418372D-6888-4A55-AA49-A643FC970E5A}"/>
    <dgm:cxn modelId="{7CE6EC92-E3A8-4CBB-ADF2-8B0A2B0743B6}" type="presOf" srcId="{7632C875-9742-47C5-99D5-9EEC6636104B}" destId="{0A190059-9FC8-4D5C-A0AD-3683A5E3B4D7}" srcOrd="0" destOrd="0" presId="urn:microsoft.com/office/officeart/2005/8/layout/vList5"/>
    <dgm:cxn modelId="{DB6475F6-463F-498E-AF68-C1C96BC4773E}" srcId="{7632C875-9742-47C5-99D5-9EEC6636104B}" destId="{DA039D8C-EAE2-4C8F-A34D-6605C420F47A}" srcOrd="0" destOrd="0" parTransId="{19A2BCCD-6743-452F-9D8E-79D7B64C2B01}" sibTransId="{BC9749CA-3C30-42AF-BDD8-4A7A2AE8D5B6}"/>
    <dgm:cxn modelId="{51962D2E-C8D7-4554-BACE-3A15B9D610AE}" type="presOf" srcId="{26AE2E90-3983-471E-B18A-8B7EC820E82E}" destId="{A8289AFC-23C9-4CA5-AE13-DCD8C6FEB326}" srcOrd="0" destOrd="3" presId="urn:microsoft.com/office/officeart/2005/8/layout/vList5"/>
    <dgm:cxn modelId="{7A8FBEDC-5F08-4DF9-B3BD-80C4B503AD75}" type="presOf" srcId="{C0678078-0CDA-4292-9D3C-2BE09FED0A73}" destId="{A8289AFC-23C9-4CA5-AE13-DCD8C6FEB326}" srcOrd="0" destOrd="1" presId="urn:microsoft.com/office/officeart/2005/8/layout/vList5"/>
    <dgm:cxn modelId="{006AE87A-6562-4EAD-9770-27A9EA0663AB}" type="presOf" srcId="{905A4610-8362-4128-90FC-1D19A468053C}" destId="{F4B0E384-D880-45C8-ADFF-88157D70AFC0}" srcOrd="0" destOrd="0" presId="urn:microsoft.com/office/officeart/2005/8/layout/vList5"/>
    <dgm:cxn modelId="{96591C27-619B-4618-ACFE-5CF4EEA9B3E3}" type="presOf" srcId="{9A5A4EC0-01E1-44ED-B65A-0E402A198397}" destId="{10EB0A97-34A5-4BDF-B960-B399BBD5D2F0}" srcOrd="0" destOrd="0" presId="urn:microsoft.com/office/officeart/2005/8/layout/vList5"/>
    <dgm:cxn modelId="{49E3AD9F-C345-47F6-A853-FCD02E8AA2D4}" type="presParOf" srcId="{F4B0E384-D880-45C8-ADFF-88157D70AFC0}" destId="{AF96E7BF-98FB-4B91-B32A-2153F8C78ABE}" srcOrd="0" destOrd="0" presId="urn:microsoft.com/office/officeart/2005/8/layout/vList5"/>
    <dgm:cxn modelId="{317665D6-8E63-4C0A-8552-17D18BC81B61}" type="presParOf" srcId="{AF96E7BF-98FB-4B91-B32A-2153F8C78ABE}" destId="{0A190059-9FC8-4D5C-A0AD-3683A5E3B4D7}" srcOrd="0" destOrd="0" presId="urn:microsoft.com/office/officeart/2005/8/layout/vList5"/>
    <dgm:cxn modelId="{A6FB72D4-0AC2-43F6-98BF-A063387B4C80}" type="presParOf" srcId="{AF96E7BF-98FB-4B91-B32A-2153F8C78ABE}" destId="{A8289AFC-23C9-4CA5-AE13-DCD8C6FEB326}" srcOrd="1" destOrd="0" presId="urn:microsoft.com/office/officeart/2005/8/layout/vList5"/>
    <dgm:cxn modelId="{EDB2E07A-9E01-47E0-A95D-62726DD36A4B}" type="presParOf" srcId="{F4B0E384-D880-45C8-ADFF-88157D70AFC0}" destId="{5569E516-C91E-499D-8C58-863182D5C1CE}" srcOrd="1" destOrd="0" presId="urn:microsoft.com/office/officeart/2005/8/layout/vList5"/>
    <dgm:cxn modelId="{44F62A78-B047-4A05-8F88-B24BE88086F5}" type="presParOf" srcId="{F4B0E384-D880-45C8-ADFF-88157D70AFC0}" destId="{B5A71EF7-414D-47BD-863B-B7093AD80000}" srcOrd="2" destOrd="0" presId="urn:microsoft.com/office/officeart/2005/8/layout/vList5"/>
    <dgm:cxn modelId="{6B293715-1B3B-4217-A9AE-46DE29F9A5C7}" type="presParOf" srcId="{B5A71EF7-414D-47BD-863B-B7093AD80000}" destId="{6D5865B9-642A-4465-B4F5-8010C26A525F}" srcOrd="0" destOrd="0" presId="urn:microsoft.com/office/officeart/2005/8/layout/vList5"/>
    <dgm:cxn modelId="{E2877DED-82AD-4003-A5EE-2B53A07269C4}" type="presParOf" srcId="{B5A71EF7-414D-47BD-863B-B7093AD80000}" destId="{10EB0A97-34A5-4BDF-B960-B399BBD5D2F0}" srcOrd="1" destOrd="0" presId="urn:microsoft.com/office/officeart/2005/8/layout/vList5"/>
    <dgm:cxn modelId="{046A5948-173E-4CE9-9296-336AEB53E011}" type="presParOf" srcId="{F4B0E384-D880-45C8-ADFF-88157D70AFC0}" destId="{D723AF54-FACB-4FF0-9AD0-0919365E1379}" srcOrd="3" destOrd="0" presId="urn:microsoft.com/office/officeart/2005/8/layout/vList5"/>
    <dgm:cxn modelId="{2376FF6E-34D6-4F99-8EB4-49018DF5DC41}" type="presParOf" srcId="{F4B0E384-D880-45C8-ADFF-88157D70AFC0}" destId="{F98D4A91-1C0B-4557-B12F-A8D347CCA0E5}" srcOrd="4" destOrd="0" presId="urn:microsoft.com/office/officeart/2005/8/layout/vList5"/>
    <dgm:cxn modelId="{BA1E2759-FFE9-4F1A-8019-10B7F37CEAB4}" type="presParOf" srcId="{F98D4A91-1C0B-4557-B12F-A8D347CCA0E5}" destId="{16CB8A50-F898-430D-83FE-7413B79F589B}" srcOrd="0" destOrd="0" presId="urn:microsoft.com/office/officeart/2005/8/layout/vList5"/>
    <dgm:cxn modelId="{120FD793-9054-4BCB-B976-8346CAB9A492}" type="presParOf" srcId="{F98D4A91-1C0B-4557-B12F-A8D347CCA0E5}" destId="{C17D4F62-2944-43F4-9407-919DCEA6EA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E0F9-D980-4717-AA1B-040E3BB7FE8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Значительное количество явного фальсификата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4" y="145603"/>
        <a:ext cx="2902148" cy="1741289"/>
      </dsp:txXfrm>
    </dsp:sp>
    <dsp:sp modelId="{282F0D69-90C4-413A-893F-803011DA6A58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Большой объем выдачи медицинских справок в частных МО, особенно по мигрантам, с непонятным качеством обследования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93107" y="145603"/>
        <a:ext cx="2902148" cy="1741289"/>
      </dsp:txXfrm>
    </dsp:sp>
    <dsp:sp modelId="{B0C11CC7-2C7F-4D58-9A37-D348D664313A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контроля использования бланков строгой отчетности в медицинских организациях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4" y="2177107"/>
        <a:ext cx="2902148" cy="1741289"/>
      </dsp:txXfrm>
    </dsp:sp>
    <dsp:sp modelId="{0A470A5D-DDAD-42F7-9625-DBE39CFF5B58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Бумажный документооборот между ФНС и Минздравом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E0F9-D980-4717-AA1B-040E3BB7FE83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Нет регламента межведомственного взаимодействия (МЗ, ГИБДД, ФМС)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85304" y="496"/>
        <a:ext cx="3125390" cy="1875234"/>
      </dsp:txXfrm>
    </dsp:sp>
    <dsp:sp modelId="{282F0D69-90C4-413A-893F-803011DA6A58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Как заставить «частников» подключиться к Системе?</a:t>
          </a:r>
          <a:endParaRPr lang="ru-RU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85304" y="2188269"/>
        <a:ext cx="3125390" cy="1875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9AFC-23C9-4CA5-AE13-DCD8C6FEB326}">
      <dsp:nvSpPr>
        <dsp:cNvPr id="0" name=""/>
        <dsp:cNvSpPr/>
      </dsp:nvSpPr>
      <dsp:spPr>
        <a:xfrm rot="5400000">
          <a:off x="4905067" y="-2414681"/>
          <a:ext cx="1047750" cy="61430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учета бланков строгой отчетности.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рутинного документооборота.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выдачи медицинских справок.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формирования отчетов в различные ведомства</a:t>
          </a:r>
          <a:r>
            <a:rPr lang="ru-RU" sz="1300" kern="1200" dirty="0" smtClean="0"/>
            <a:t>.</a:t>
          </a:r>
        </a:p>
      </dsp:txBody>
      <dsp:txXfrm rot="-5400000">
        <a:off x="2357433" y="184100"/>
        <a:ext cx="6091872" cy="945456"/>
      </dsp:txXfrm>
    </dsp:sp>
    <dsp:sp modelId="{0A190059-9FC8-4D5C-A0AD-3683A5E3B4D7}">
      <dsp:nvSpPr>
        <dsp:cNvPr id="0" name=""/>
        <dsp:cNvSpPr/>
      </dsp:nvSpPr>
      <dsp:spPr>
        <a:xfrm>
          <a:off x="0" y="6"/>
          <a:ext cx="2388636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МО</a:t>
          </a:r>
          <a:endParaRPr lang="ru-RU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934" y="63940"/>
        <a:ext cx="2260768" cy="1181819"/>
      </dsp:txXfrm>
    </dsp:sp>
    <dsp:sp modelId="{10EB0A97-34A5-4BDF-B960-B399BBD5D2F0}">
      <dsp:nvSpPr>
        <dsp:cNvPr id="0" name=""/>
        <dsp:cNvSpPr/>
      </dsp:nvSpPr>
      <dsp:spPr>
        <a:xfrm rot="5400000">
          <a:off x="4905067" y="-1039509"/>
          <a:ext cx="1047750" cy="61430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выдачи медицинских справок.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Ведение единой базы медицинских справок.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Автоматизация формирования необходимых отчетов в различные ведомства.</a:t>
          </a:r>
        </a:p>
      </dsp:txBody>
      <dsp:txXfrm rot="-5400000">
        <a:off x="2357433" y="1559272"/>
        <a:ext cx="6091872" cy="945456"/>
      </dsp:txXfrm>
    </dsp:sp>
    <dsp:sp modelId="{6D5865B9-642A-4465-B4F5-8010C26A525F}">
      <dsp:nvSpPr>
        <dsp:cNvPr id="0" name=""/>
        <dsp:cNvSpPr/>
      </dsp:nvSpPr>
      <dsp:spPr>
        <a:xfrm>
          <a:off x="0" y="1377156"/>
          <a:ext cx="2388636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ТОУЗ</a:t>
          </a:r>
          <a:endParaRPr lang="ru-RU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934" y="1441090"/>
        <a:ext cx="2260768" cy="1181819"/>
      </dsp:txXfrm>
    </dsp:sp>
    <dsp:sp modelId="{C17D4F62-2944-43F4-9407-919DCEA6EA5F}">
      <dsp:nvSpPr>
        <dsp:cNvPr id="0" name=""/>
        <dsp:cNvSpPr/>
      </dsp:nvSpPr>
      <dsp:spPr>
        <a:xfrm rot="5400000">
          <a:off x="4905067" y="335662"/>
          <a:ext cx="1047750" cy="61430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в режиме онлайн легитимности предъявляемой справки.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Оперативное получение информации.</a:t>
          </a:r>
        </a:p>
      </dsp:txBody>
      <dsp:txXfrm rot="-5400000">
        <a:off x="2357433" y="2934444"/>
        <a:ext cx="6091872" cy="945456"/>
      </dsp:txXfrm>
    </dsp:sp>
    <dsp:sp modelId="{16CB8A50-F898-430D-83FE-7413B79F589B}">
      <dsp:nvSpPr>
        <dsp:cNvPr id="0" name=""/>
        <dsp:cNvSpPr/>
      </dsp:nvSpPr>
      <dsp:spPr>
        <a:xfrm>
          <a:off x="0" y="2752328"/>
          <a:ext cx="2388636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ведомств</a:t>
          </a:r>
          <a:endParaRPr lang="ru-RU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934" y="2816262"/>
        <a:ext cx="2260768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5AD4-4050-4F2E-A232-641590F65934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352A-172E-4BD7-8A0A-8505F8CE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5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36AA-FA65-415C-9289-75B4ECD8A944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BCB5-121B-4F47-BC82-B4C0A42F5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5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5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3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1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5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7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5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3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6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1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4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5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5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21B8-7999-47C1-9D69-1ADE02C293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5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55776" y="3573016"/>
            <a:ext cx="6192688" cy="864096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Название презентации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Verdana 32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pt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bold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750130"/>
            <a:ext cx="6192688" cy="77189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Подзаголовок. Более подробное описание презентации.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Verdana 18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pt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regular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71501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7" name="Рисунок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33569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257173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BCA4B91-B391-4247-A776-1DDAF256FFCE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57067" y="6125111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4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108520" y="0"/>
            <a:ext cx="9361040" cy="3284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0316" y="4788542"/>
            <a:ext cx="7852649" cy="656681"/>
          </a:xfrm>
        </p:spPr>
        <p:txBody>
          <a:bodyPr>
            <a:normAutofit/>
          </a:bodyPr>
          <a:lstStyle>
            <a:lvl1pPr marL="0" indent="0" algn="l">
              <a:buNone/>
              <a:defRPr baseline="0"/>
            </a:lvl1pPr>
          </a:lstStyle>
          <a:p>
            <a:pPr algn="l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Звоните: +7 (ХХХ) </a:t>
            </a:r>
            <a:r>
              <a:rPr lang="ru-RU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ххх-хх-хх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Пишите:  хххххххх@hostco.ru </a:t>
            </a:r>
          </a:p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9953" y="3645024"/>
            <a:ext cx="7882859" cy="994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629291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5576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755575" y="2363191"/>
            <a:ext cx="7882859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84784"/>
            <a:ext cx="7852649" cy="37258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rgbClr val="0000CC"/>
                </a:solidFill>
              </a:defRPr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14527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882859" cy="994122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2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1" y="2060848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84784"/>
            <a:ext cx="7786742" cy="37258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816952" cy="994122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12"/>
          </p:nvPr>
        </p:nvSpPr>
        <p:spPr>
          <a:xfrm>
            <a:off x="928661" y="3257448"/>
            <a:ext cx="220317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3"/>
          </p:nvPr>
        </p:nvSpPr>
        <p:spPr>
          <a:xfrm>
            <a:off x="3500429" y="3261072"/>
            <a:ext cx="220317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/>
          </p:nvPr>
        </p:nvSpPr>
        <p:spPr>
          <a:xfrm>
            <a:off x="6103727" y="3244469"/>
            <a:ext cx="220317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928661" y="2387015"/>
            <a:ext cx="2203179" cy="757641"/>
          </a:xfrm>
        </p:spPr>
        <p:txBody>
          <a:bodyPr anchor="b">
            <a:noAutofit/>
          </a:bodyPr>
          <a:lstStyle>
            <a:lvl1pPr marL="0" indent="0">
              <a:buNone/>
              <a:defRPr sz="48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500429" y="2348880"/>
            <a:ext cx="2203179" cy="757642"/>
          </a:xfrm>
        </p:spPr>
        <p:txBody>
          <a:bodyPr anchor="b">
            <a:noAutofit/>
          </a:bodyPr>
          <a:lstStyle>
            <a:lvl1pPr marL="0" indent="0">
              <a:buNone/>
              <a:defRPr sz="48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2.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072197" y="2348880"/>
            <a:ext cx="2203179" cy="757642"/>
          </a:xfrm>
        </p:spPr>
        <p:txBody>
          <a:bodyPr anchor="b">
            <a:noAutofit/>
          </a:bodyPr>
          <a:lstStyle>
            <a:lvl1pPr marL="0" indent="0">
              <a:buNone/>
              <a:defRPr sz="48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3.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/>
          </p:nvPr>
        </p:nvSpPr>
        <p:spPr>
          <a:xfrm>
            <a:off x="928661" y="4005064"/>
            <a:ext cx="2203179" cy="21210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3"/>
          <p:cNvSpPr>
            <a:spLocks noGrp="1"/>
          </p:cNvSpPr>
          <p:nvPr>
            <p:ph type="body" sz="half" idx="18"/>
          </p:nvPr>
        </p:nvSpPr>
        <p:spPr>
          <a:xfrm>
            <a:off x="3491880" y="4038403"/>
            <a:ext cx="2203179" cy="21210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3"/>
          <p:cNvSpPr>
            <a:spLocks noGrp="1"/>
          </p:cNvSpPr>
          <p:nvPr>
            <p:ph type="body" sz="half" idx="19"/>
          </p:nvPr>
        </p:nvSpPr>
        <p:spPr>
          <a:xfrm>
            <a:off x="6084168" y="4015408"/>
            <a:ext cx="2203179" cy="21210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087CD40-2BDE-41F1-92FB-33600ACC5217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0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1" y="2060848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84784"/>
            <a:ext cx="7786742" cy="37258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816952" cy="994122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30044" y="2492895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2492896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16"/>
          </p:nvPr>
        </p:nvSpPr>
        <p:spPr>
          <a:xfrm>
            <a:off x="1763688" y="3284984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3"/>
          <p:cNvSpPr>
            <a:spLocks noGrp="1"/>
          </p:cNvSpPr>
          <p:nvPr>
            <p:ph type="body" sz="half" idx="17"/>
          </p:nvPr>
        </p:nvSpPr>
        <p:spPr>
          <a:xfrm>
            <a:off x="1763688" y="4149080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"/>
          <p:cNvSpPr>
            <a:spLocks noGrp="1"/>
          </p:cNvSpPr>
          <p:nvPr>
            <p:ph type="body" sz="half" idx="18"/>
          </p:nvPr>
        </p:nvSpPr>
        <p:spPr>
          <a:xfrm>
            <a:off x="1763688" y="5013176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83568" y="3284984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2.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3568" y="4149080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3.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683568" y="5013176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4.</a:t>
            </a:r>
          </a:p>
        </p:txBody>
      </p: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1EF6A26-3263-429B-8A9D-E24CE501FBB5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9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420887"/>
            <a:ext cx="3740224" cy="3456385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456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5" name="Подзаголовок 2"/>
          <p:cNvSpPr>
            <a:spLocks noGrp="1"/>
          </p:cNvSpPr>
          <p:nvPr>
            <p:ph type="subTitle" idx="12"/>
          </p:nvPr>
        </p:nvSpPr>
        <p:spPr>
          <a:xfrm>
            <a:off x="785785" y="1484784"/>
            <a:ext cx="7852649" cy="37258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14527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55575" y="274638"/>
            <a:ext cx="7882859" cy="994122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E7EDB8B-1D87-4A74-9B3D-82CC58B63598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108520" y="0"/>
            <a:ext cx="9361040" cy="1142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50914"/>
            <a:ext cx="7852649" cy="37258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rgbClr val="0000CC"/>
                </a:solidFill>
              </a:defRPr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" y="3080657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82859" cy="994122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32077" y="3356991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"/>
          </p:nvPr>
        </p:nvSpPr>
        <p:spPr>
          <a:xfrm>
            <a:off x="1765721" y="3356992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16"/>
          </p:nvPr>
        </p:nvSpPr>
        <p:spPr>
          <a:xfrm>
            <a:off x="1765721" y="4149080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17"/>
          </p:nvPr>
        </p:nvSpPr>
        <p:spPr>
          <a:xfrm>
            <a:off x="1765721" y="5013176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85601" y="4149080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2.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5601" y="5013176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3.</a:t>
            </a:r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202EA0F-2DB1-4ED3-AF00-5923EC22A805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3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108520" y="0"/>
            <a:ext cx="9361040" cy="3284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0316" y="4788542"/>
            <a:ext cx="7852649" cy="656681"/>
          </a:xfr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rgbClr val="0000CC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Звоните: +7 (ХХХ) </a:t>
            </a:r>
            <a:r>
              <a:rPr lang="ru-RU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ххх-хх-хх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Пишите:  хххххххх@hostco.ru </a:t>
            </a:r>
          </a:p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9953" y="3645024"/>
            <a:ext cx="7882859" cy="994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629291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785786" y="6286520"/>
            <a:ext cx="21336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EA34EF3-D633-4396-AE21-1C1B00022203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01117" y="6134430"/>
            <a:ext cx="2618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7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328B-D66C-4546-B730-FB9533495DB3}" type="datetime4">
              <a:rPr lang="ru-RU" smtClean="0"/>
              <a:t>23 марта 2015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Компаний ХОСТ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0CFD-4B07-4A73-A2BC-F7C80AC83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из рисунка и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108520" y="0"/>
            <a:ext cx="9361040" cy="1142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50914"/>
            <a:ext cx="7852649" cy="37258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algn="l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" y="3080657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82859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32077" y="3356991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"/>
          </p:nvPr>
        </p:nvSpPr>
        <p:spPr>
          <a:xfrm>
            <a:off x="1765721" y="3356992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16"/>
          </p:nvPr>
        </p:nvSpPr>
        <p:spPr>
          <a:xfrm>
            <a:off x="1765721" y="4149080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17"/>
          </p:nvPr>
        </p:nvSpPr>
        <p:spPr>
          <a:xfrm>
            <a:off x="1765721" y="5013176"/>
            <a:ext cx="6743219" cy="576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85601" y="4149080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2.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5601" y="5013176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5303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BDD6-D359-4579-B81D-4042D7837DD4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1D9C-006E-4BF1-8ED9-2398B1561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C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6.png"/><Relationship Id="rId5" Type="http://schemas.openxmlformats.org/officeDocument/2006/relationships/diagramData" Target="../diagrams/data2.xm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.Akhunov@hostco.r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501008"/>
            <a:ext cx="6480720" cy="1512168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latin typeface="Verdana" pitchFamily="34" charset="0"/>
              </a:rPr>
              <a:t>Регистр медицинских справок: опыт создания системы для Самарской области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5888696" cy="989871"/>
          </a:xfrm>
        </p:spPr>
        <p:txBody>
          <a:bodyPr anchor="ctr">
            <a:noAutofit/>
          </a:bodyPr>
          <a:lstStyle/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Дмитрий Котохин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 отдела ведомственных информационных систем ГК ХОСТ (Екатеринбург)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71501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1.bp.blogspot.com/_0pnifEXSesM/THfTdf3igNI/AAAAAAAAHsU/uwR1NPc0i1c/s1600/do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9"/>
          <a:stretch/>
        </p:blipFill>
        <p:spPr bwMode="auto">
          <a:xfrm>
            <a:off x="-459201" y="-2261746"/>
            <a:ext cx="10153128" cy="54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Интерфейс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24944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4"/>
          <a:stretch>
            <a:fillRect/>
          </a:stretch>
        </p:blipFill>
        <p:spPr bwMode="auto">
          <a:xfrm>
            <a:off x="179512" y="1628800"/>
            <a:ext cx="8793025" cy="36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Интерфейс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24944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7"/>
          <a:stretch>
            <a:fillRect/>
          </a:stretch>
        </p:blipFill>
        <p:spPr bwMode="auto">
          <a:xfrm>
            <a:off x="179512" y="1628800"/>
            <a:ext cx="8789552" cy="365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Интерфейс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24944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7"/>
          <a:stretch>
            <a:fillRect/>
          </a:stretch>
        </p:blipFill>
        <p:spPr bwMode="auto">
          <a:xfrm>
            <a:off x="179512" y="1614687"/>
            <a:ext cx="8804329" cy="36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Интерфейс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24944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4"/>
          <a:stretch>
            <a:fillRect/>
          </a:stretch>
        </p:blipFill>
        <p:spPr bwMode="auto">
          <a:xfrm>
            <a:off x="179512" y="1614687"/>
            <a:ext cx="8804329" cy="36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Текущие результаты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963306"/>
            <a:ext cx="5254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введена в эксплуатацию: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01.02.2015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5" y="1785658"/>
            <a:ext cx="897632" cy="8976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7167" y="3353192"/>
            <a:ext cx="4759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Подключено МО: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(из них частных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5" y="3092120"/>
            <a:ext cx="925482" cy="8606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7167" y="4743078"/>
            <a:ext cx="345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Выдано справок: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10 165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(ГИБДД: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2 207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УФМС: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7 958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5" y="4555498"/>
            <a:ext cx="1000333" cy="10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Возникшие проблемы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645500"/>
              </p:ext>
            </p:extLst>
          </p:nvPr>
        </p:nvGraphicFramePr>
        <p:xfrm>
          <a:off x="125963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52" y="1501587"/>
            <a:ext cx="1005644" cy="1005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1206175" cy="12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Преимущества от внедрения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1520418"/>
              </p:ext>
            </p:extLst>
          </p:nvPr>
        </p:nvGraphicFramePr>
        <p:xfrm>
          <a:off x="179512" y="1700808"/>
          <a:ext cx="87129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005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Развитие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80961"/>
            <a:ext cx="8424936" cy="485635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количества собираемых справок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088/у-06. Направление на медико-социальную экспертизу;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001-ГС/у (госслужба);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025/у-ГС. Паспорт здоровья;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046-1. Медицинская справка на оружие;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106-2/у-08. Медицинское свидетельство о перинатальной смерти;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106/у-08.Медицинское свидетельство о смерти;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070/у-04. Справка для получения путевки;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086/У. Медицинская справка;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103/у-08. Медицинское свидетельство о рождении;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082/у. Медицинская справка для выезжающего за границу;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027/у. Выписка из медицинской карты амбулаторного, стационарного больного;</a:t>
            </a:r>
          </a:p>
          <a:p>
            <a:pPr lvl="1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079/у. Медицинская справка на школьника, отъезжающего в пионерский лагерь;</a:t>
            </a:r>
          </a:p>
        </p:txBody>
      </p:sp>
    </p:spTree>
    <p:extLst>
      <p:ext uri="{BB962C8B-B14F-4D97-AF65-F5344CB8AC3E}">
        <p14:creationId xmlns:p14="http://schemas.microsoft.com/office/powerpoint/2010/main" val="21029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Развитие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80961"/>
            <a:ext cx="8424936" cy="485635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с ПГУ</a:t>
            </a:r>
            <a:r>
              <a:rPr lang="ru-RU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 как государственной услуги для гражданина на ПГУ;</a:t>
            </a:r>
          </a:p>
          <a:p>
            <a:pPr lvl="1"/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 МО для прохождения медицинского </a:t>
            </a:r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освидетельствования</a:t>
            </a:r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1"/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оплаты через ПГУ</a:t>
            </a:r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с МИС</a:t>
            </a:r>
            <a:r>
              <a:rPr lang="ru-RU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веб-сервисов для загрузки информации о выданных справках</a:t>
            </a:r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с ИЭМК</a:t>
            </a:r>
            <a:r>
              <a:rPr lang="ru-RU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alt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информации о диспансерном учете;</a:t>
            </a:r>
          </a:p>
        </p:txBody>
      </p:sp>
    </p:spTree>
    <p:extLst>
      <p:ext uri="{BB962C8B-B14F-4D97-AF65-F5344CB8AC3E}">
        <p14:creationId xmlns:p14="http://schemas.microsoft.com/office/powerpoint/2010/main" val="960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mp-ltd.co.uk/images/leader-of-the-team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13806"/>
            <a:ext cx="1619163" cy="13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67" y="2056650"/>
            <a:ext cx="2072484" cy="1287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614"/>
            <a:ext cx="7882859" cy="994122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Коротко о ГК ХОСТ</a:t>
            </a:r>
            <a:endParaRPr lang="ru-RU" sz="2900" dirty="0"/>
          </a:p>
        </p:txBody>
      </p:sp>
      <p:sp>
        <p:nvSpPr>
          <p:cNvPr id="9" name="Подзаголовок 17"/>
          <p:cNvSpPr>
            <a:spLocks noGrp="1"/>
          </p:cNvSpPr>
          <p:nvPr>
            <p:ph type="subTitle" idx="12"/>
          </p:nvPr>
        </p:nvSpPr>
        <p:spPr>
          <a:xfrm>
            <a:off x="785785" y="893291"/>
            <a:ext cx="7852649" cy="102354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200" dirty="0" smtClean="0"/>
              <a:t>Мы успешный системный интегратор, входящий в ТОП-100 крупнейших ИТ-компаний России. Уже более 20 лет мы занимаемся развитием ИТ-инфраструктур наших Заказчиков – не только в Москве и Санкт-Петербурге, но и по всей России. С нами постоянно сотрудничает более 150 крупных организаций финансовой, энергетической и торговой областей, а также представителей государственных структур. Для постоянства наших партнеров есть несколько причин: 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5" y="3356992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Системный подход к реализации проектов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3977" y="3356992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масштаб реализации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62169" y="3356992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Многолетний опыт работы в сфере здравоохранения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81010" y="5329706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Слаженная команда профессионалов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5329281"/>
            <a:ext cx="2376264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 медицинских ассоциаций (АРМИТ, АМИ)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6" name="Picture 12" descr="http://4.bp.blogspot.com/-mAkRzrUpcnI/UPfUeWtriWI/AAAAAAAAF9s/-3uvFG7BNVU/s1600/%D0%B7%D0%B0%D0%B4%D0%B0%D1%87%D0%B8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45" y="2287299"/>
            <a:ext cx="1296144" cy="9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95" y="2223983"/>
            <a:ext cx="1018812" cy="947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36" y="4276122"/>
            <a:ext cx="1042436" cy="10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Предпосылки создания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531"/>
            <a:ext cx="6184659" cy="33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7324"/>
            <a:ext cx="5951325" cy="40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2"/>
          </p:nvPr>
        </p:nvSpPr>
        <p:spPr/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67823" y="4725145"/>
            <a:ext cx="7852649" cy="93610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Звоните: (343) 216-16-30, доб. 1601</a:t>
            </a:r>
            <a:endParaRPr lang="ru-RU" sz="16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Пишите:  </a:t>
            </a:r>
            <a:r>
              <a:rPr lang="en-US" sz="1600" u="sng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ru-RU" sz="1600" u="sng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.</a:t>
            </a:r>
            <a:r>
              <a:rPr lang="en-US" sz="1600" u="sng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Kotohin</a:t>
            </a:r>
            <a:r>
              <a:rPr lang="ru-RU" sz="1600" u="sng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@hostco.ru</a:t>
            </a:r>
            <a:endParaRPr lang="ru-RU" sz="1600" u="sng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 Вопросы?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8" name="Picture 4" descr="http://1.bp.blogspot.com/_0pnifEXSesM/THfTdf3igNI/AAAAAAAAHsU/uwR1NPc0i1c/s1600/do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09"/>
          <a:stretch/>
        </p:blipFill>
        <p:spPr bwMode="auto">
          <a:xfrm>
            <a:off x="-459201" y="-2261746"/>
            <a:ext cx="10153128" cy="55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Предпосылки создания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351141"/>
            <a:ext cx="6735266" cy="44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Предпосылки создания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6" y="1484784"/>
            <a:ext cx="8459997" cy="43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Предпосылки создания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4772193"/>
              </p:ext>
            </p:extLst>
          </p:nvPr>
        </p:nvGraphicFramePr>
        <p:xfrm>
          <a:off x="125963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5053"/>
            <a:ext cx="975060" cy="975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3755720"/>
            <a:ext cx="864096" cy="9581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19718" y="1645053"/>
            <a:ext cx="922651" cy="922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4937"/>
            <a:ext cx="997384" cy="9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Цели создания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539552" y="1758825"/>
            <a:ext cx="838564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1758826"/>
            <a:ext cx="6743219" cy="11661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инструмента для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электронной проверки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подлинности документа, подтверждающего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прохождение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медицинского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освидетельствования, и достоверности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представленных в нем сведений; 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/>
          </p:nvPr>
        </p:nvSpPr>
        <p:spPr>
          <a:xfrm>
            <a:off x="1619672" y="3070805"/>
            <a:ext cx="6743219" cy="5760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Усиление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контроля использования бланков строгой отчетности в медицинских организациях; 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7"/>
          </p:nvPr>
        </p:nvSpPr>
        <p:spPr>
          <a:xfrm>
            <a:off x="1619672" y="4149080"/>
            <a:ext cx="6743219" cy="5760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межведомственного электронного взаимодействия между ТОУЗ, ГИБДД и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ФМС.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539552" y="3067116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2. 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39552" y="4149080"/>
            <a:ext cx="792088" cy="57975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803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Схема информационного взаимодействия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" y="1340768"/>
            <a:ext cx="8496944" cy="541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Архитектура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51520" y="1602327"/>
            <a:ext cx="8259842" cy="4150674"/>
            <a:chOff x="251520" y="1602327"/>
            <a:chExt cx="8259842" cy="415067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627784" y="1684345"/>
              <a:ext cx="4104456" cy="4068656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51520" y="2924944"/>
              <a:ext cx="309634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3" y="1602327"/>
              <a:ext cx="987034" cy="98703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1218" y="2522903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ГИБДД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3" y="4449322"/>
              <a:ext cx="995902" cy="99590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7561" y="536498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УФМС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343" y="3053227"/>
              <a:ext cx="897716" cy="89771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82975" y="396487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СМЭВ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1189343" y="2348880"/>
              <a:ext cx="448857" cy="70434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1276028" y="3982244"/>
              <a:ext cx="485755" cy="942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349" y="1976789"/>
              <a:ext cx="948155" cy="94815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642" y="2084800"/>
              <a:ext cx="732131" cy="73213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784" y="3688493"/>
              <a:ext cx="948155" cy="94815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31" y="3796504"/>
              <a:ext cx="732131" cy="7321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921897" y="2850259"/>
              <a:ext cx="1832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Веб-приложения </a:t>
              </a:r>
            </a:p>
            <a:p>
              <a:pPr algn="ctr"/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Для взаимодействия</a:t>
              </a:r>
            </a:p>
            <a:p>
              <a:pPr algn="ctr"/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 СМЭВ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7481" y="2850259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СУБД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7476" y="4528635"/>
              <a:ext cx="1558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СКЗИ</a:t>
              </a:r>
            </a:p>
            <a:p>
              <a:pPr algn="ctr"/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КРИПТО-ПРО </a:t>
              </a:r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JCP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71096" y="4636648"/>
              <a:ext cx="75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Liferay</a:t>
              </a:r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portal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1607299"/>
              <a:ext cx="987034" cy="987034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3158036"/>
              <a:ext cx="987034" cy="987034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604102"/>
              <a:ext cx="987034" cy="98703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737159" y="249289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ЛПУ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2657" y="400868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ЛПУ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2657" y="5445224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ЛПУ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058616" y="2450865"/>
              <a:ext cx="129614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4490120" y="4201604"/>
              <a:ext cx="13857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5703021" y="2444136"/>
              <a:ext cx="431504" cy="13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6134525" y="2457593"/>
              <a:ext cx="0" cy="1230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4006973" y="2770856"/>
              <a:ext cx="447670" cy="5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4454643" y="2764126"/>
              <a:ext cx="0" cy="103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6196881" y="4201604"/>
              <a:ext cx="8647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7020272" y="2084800"/>
              <a:ext cx="6221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7040964" y="3588923"/>
              <a:ext cx="6014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7045935" y="5051855"/>
              <a:ext cx="6221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020272" y="2084800"/>
              <a:ext cx="41385" cy="296705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9500492">
              <a:off x="1898271" y="2259599"/>
              <a:ext cx="1784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Межведомственное </a:t>
              </a:r>
            </a:p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взаимодействие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771800" y="5445224"/>
              <a:ext cx="384319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644694" y="5432389"/>
              <a:ext cx="2076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Сервер приложений</a:t>
              </a:r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Двойная стрелка влево/вправо 80"/>
            <p:cNvSpPr/>
            <p:nvPr/>
          </p:nvSpPr>
          <p:spPr>
            <a:xfrm rot="19698216">
              <a:off x="1953564" y="2768150"/>
              <a:ext cx="1768417" cy="262187"/>
            </a:xfrm>
            <a:prstGeom prst="left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26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8614"/>
            <a:ext cx="8242899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Verdana" pitchFamily="34" charset="0"/>
              </a:rPr>
              <a:t>Интерфейс системы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6286500"/>
            <a:ext cx="2133600" cy="215900"/>
          </a:xfrm>
        </p:spPr>
        <p:txBody>
          <a:bodyPr/>
          <a:lstStyle/>
          <a:p>
            <a:fld id="{E018968A-8B83-44BE-B609-481B6DB1DC82}" type="datetime4">
              <a:rPr lang="ru-RU" sz="1000" smtClean="0"/>
              <a:pPr/>
              <a:t>23 марта 2015 г.</a:t>
            </a:fld>
            <a:endParaRPr lang="ru-RU" sz="1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2" y="1052736"/>
            <a:ext cx="19621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4" y="6125111"/>
            <a:ext cx="1057391" cy="472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924944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1"/>
          <a:stretch>
            <a:fillRect/>
          </a:stretch>
        </p:blipFill>
        <p:spPr bwMode="auto">
          <a:xfrm>
            <a:off x="179512" y="1700808"/>
            <a:ext cx="8709234" cy="37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ГК ХОСТ">
      <a:dk1>
        <a:sysClr val="windowText" lastClr="000000"/>
      </a:dk1>
      <a:lt1>
        <a:sysClr val="window" lastClr="FFFFFF"/>
      </a:lt1>
      <a:dk2>
        <a:srgbClr val="0000CC"/>
      </a:dk2>
      <a:lt2>
        <a:srgbClr val="EEECE1"/>
      </a:lt2>
      <a:accent1>
        <a:srgbClr val="000000"/>
      </a:accent1>
      <a:accent2>
        <a:srgbClr val="0000FF"/>
      </a:accent2>
      <a:accent3>
        <a:srgbClr val="E36C09"/>
      </a:accent3>
      <a:accent4>
        <a:srgbClr val="7F7F7F"/>
      </a:accent4>
      <a:accent5>
        <a:srgbClr val="548DD4"/>
      </a:accent5>
      <a:accent6>
        <a:srgbClr val="FFC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449</Words>
  <Application>Microsoft Office PowerPoint</Application>
  <PresentationFormat>Экран (4:3)</PresentationFormat>
  <Paragraphs>129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Специальное оформление</vt:lpstr>
      <vt:lpstr>Регистр медицинских справок: опыт создания системы для Самарской области</vt:lpstr>
      <vt:lpstr>Предпосылки создания Системы</vt:lpstr>
      <vt:lpstr>Предпосылки создания Системы</vt:lpstr>
      <vt:lpstr>Предпосылки создания Системы</vt:lpstr>
      <vt:lpstr>Предпосылки создания Системы</vt:lpstr>
      <vt:lpstr>Цели создания Системы</vt:lpstr>
      <vt:lpstr>Схема информационного взаимодействия</vt:lpstr>
      <vt:lpstr>Архитектура системы</vt:lpstr>
      <vt:lpstr>Интерфейс системы</vt:lpstr>
      <vt:lpstr>Интерфейс системы</vt:lpstr>
      <vt:lpstr>Интерфейс системы</vt:lpstr>
      <vt:lpstr>Интерфейс системы</vt:lpstr>
      <vt:lpstr>Интерфейс системы</vt:lpstr>
      <vt:lpstr>Текущие результаты</vt:lpstr>
      <vt:lpstr>Возникшие проблемы </vt:lpstr>
      <vt:lpstr>Преимущества от внедрения Системы</vt:lpstr>
      <vt:lpstr>Развитие Системы</vt:lpstr>
      <vt:lpstr>Развитие Системы</vt:lpstr>
      <vt:lpstr>Коротко о ГК ХОСТ</vt:lpstr>
      <vt:lpstr>Спасибо за внимание! 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Surganova Natalya</dc:creator>
  <cp:lastModifiedBy>Дмитрий Котохин</cp:lastModifiedBy>
  <cp:revision>161</cp:revision>
  <cp:lastPrinted>2013-01-31T14:02:26Z</cp:lastPrinted>
  <dcterms:created xsi:type="dcterms:W3CDTF">2012-03-12T10:31:32Z</dcterms:created>
  <dcterms:modified xsi:type="dcterms:W3CDTF">2015-03-23T19:48:32Z</dcterms:modified>
</cp:coreProperties>
</file>