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441" r:id="rId3"/>
    <p:sldId id="447" r:id="rId4"/>
    <p:sldId id="422" r:id="rId5"/>
    <p:sldId id="424" r:id="rId6"/>
    <p:sldId id="429" r:id="rId7"/>
    <p:sldId id="426" r:id="rId8"/>
    <p:sldId id="425" r:id="rId9"/>
    <p:sldId id="427" r:id="rId10"/>
    <p:sldId id="431" r:id="rId11"/>
    <p:sldId id="439" r:id="rId12"/>
    <p:sldId id="440" r:id="rId13"/>
    <p:sldId id="428" r:id="rId14"/>
    <p:sldId id="430" r:id="rId15"/>
    <p:sldId id="449" r:id="rId16"/>
    <p:sldId id="423" r:id="rId17"/>
    <p:sldId id="448" r:id="rId18"/>
    <p:sldId id="432" r:id="rId19"/>
    <p:sldId id="434" r:id="rId20"/>
    <p:sldId id="433" r:id="rId21"/>
    <p:sldId id="435" r:id="rId22"/>
    <p:sldId id="446" r:id="rId23"/>
    <p:sldId id="436" r:id="rId24"/>
    <p:sldId id="445" r:id="rId25"/>
    <p:sldId id="442" r:id="rId26"/>
    <p:sldId id="438" r:id="rId27"/>
    <p:sldId id="450" r:id="rId28"/>
    <p:sldId id="443" r:id="rId29"/>
    <p:sldId id="451" r:id="rId30"/>
    <p:sldId id="421" r:id="rId31"/>
    <p:sldId id="452" r:id="rId32"/>
    <p:sldId id="444" r:id="rId33"/>
    <p:sldId id="420" r:id="rId34"/>
    <p:sldId id="37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Гусев" initials="АГ" lastIdx="1" clrIdx="0">
    <p:extLst>
      <p:ext uri="{19B8F6BF-5375-455C-9EA6-DF929625EA0E}">
        <p15:presenceInfo xmlns:p15="http://schemas.microsoft.com/office/powerpoint/2012/main" userId="7779d36d68b325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0" autoAdjust="0"/>
    <p:restoredTop sz="85697" autoAdjust="0"/>
  </p:normalViewPr>
  <p:slideViewPr>
    <p:cSldViewPr>
      <p:cViewPr varScale="1">
        <p:scale>
          <a:sx n="93" d="100"/>
          <a:sy n="93" d="100"/>
        </p:scale>
        <p:origin x="9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1AB1C8-7CD1-41C7-89E9-9E52553911B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1C7234-7BF3-4C44-8769-D8E9FA311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C7234-7BF3-4C44-8769-D8E9FA311BC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3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C7234-7BF3-4C44-8769-D8E9FA311BC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1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C7234-7BF3-4C44-8769-D8E9FA311BC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6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C7234-7BF3-4C44-8769-D8E9FA311BC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5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l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1B4EB-0F85-44FD-9176-2F65D5AAF534}" type="datetimeFigureOut">
              <a:rPr lang="ru-RU" smtClean="0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89F20-CDF5-4069-BCFF-1DCE5FAAA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F6B3-486B-4434-BF0D-CA721A87DF0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EFFC-94D6-4D59-A8C4-D19B66AF5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312" y="142875"/>
            <a:ext cx="8715406" cy="92868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A38C-2EFE-4CDA-ABB0-6CEBC41ED225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341F-8164-4FAC-A850-0849EE36C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1B4EB-0F85-44FD-9176-2F65D5AAF534}" type="datetimeFigureOut">
              <a:rPr lang="ru-RU" smtClean="0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89F20-CDF5-4069-BCFF-1DCE5FAAA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61344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74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" y="142875"/>
            <a:ext cx="8715406" cy="92868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40768"/>
            <a:ext cx="8715405" cy="4620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84565D-5A0F-4CE1-A68D-BB58A6DD5487}" type="datetimeFigureOut">
              <a:rPr lang="ru-RU" smtClean="0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861711-C7E8-4EA9-A338-B5A2789DB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tIns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spc="50" baseline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5D84-A251-4337-956F-99672948A059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8586-3786-4C83-885F-1530450A5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28586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30669" y="129852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2844" y="1953364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30669" y="1953364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299A-CC8C-4280-B5F1-843979A91856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4B0A-9F5A-4D70-A82A-73F57C94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4312" y="142875"/>
            <a:ext cx="8715406" cy="92868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B8E0-BA91-47BF-923B-A7A737B7CC8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C160-7294-4B8D-AFB8-464507E84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312" y="142875"/>
            <a:ext cx="8715406" cy="92868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2A98-8A6B-4F98-8BA1-009FF53ADF2F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C30E-0C10-4F69-8EAB-FD8FB14CF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3D5E-0EF5-451F-8252-518DF3F959F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659C-FEDE-4DC1-B535-499410DF8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lIns="45720" t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2EAB-3FCC-4770-9619-5AAC28641B8B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CCB3-479C-48BC-BE22-7B8F49CE8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Текст 29"/>
          <p:cNvSpPr>
            <a:spLocks noGrp="1"/>
          </p:cNvSpPr>
          <p:nvPr>
            <p:ph type="body" idx="1"/>
          </p:nvPr>
        </p:nvSpPr>
        <p:spPr bwMode="auto">
          <a:xfrm>
            <a:off x="214313" y="1571625"/>
            <a:ext cx="871540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A1B4EB-0F85-44FD-9176-2F65D5AAF534}" type="datetimeFigureOut">
              <a:rPr lang="ru-RU" smtClean="0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89F20-CDF5-4069-BCFF-1DCE5FAAA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79" r:id="rId3"/>
    <p:sldLayoutId id="2147483688" r:id="rId4"/>
    <p:sldLayoutId id="2147483681" r:id="rId5"/>
    <p:sldLayoutId id="2147483682" r:id="rId6"/>
    <p:sldLayoutId id="2147483683" r:id="rId7"/>
    <p:sldLayoutId id="2147483684" r:id="rId8"/>
    <p:sldLayoutId id="2147483689" r:id="rId9"/>
    <p:sldLayoutId id="2147483685" r:id="rId10"/>
    <p:sldLayoutId id="2147483686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800" b="1" kern="1200" spc="50">
          <a:ln w="11430"/>
          <a:solidFill>
            <a:srgbClr val="00B05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mis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book.ru/node/89179" TargetMode="External"/><Relationship Id="rId2" Type="http://schemas.openxmlformats.org/officeDocument/2006/relationships/hyperlink" Target="http://www.gosbook.ru/node/88040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book.ru/node/8735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drav.ru/articles/practice/detail.php?ID=85710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p-archive.ru/37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law/hotdocs/16120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book.ru/node/43007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одзаголовок 2"/>
          <p:cNvSpPr>
            <a:spLocks noGrp="1"/>
          </p:cNvSpPr>
          <p:nvPr>
            <p:ph type="body" idx="1"/>
          </p:nvPr>
        </p:nvSpPr>
        <p:spPr>
          <a:xfrm>
            <a:off x="395536" y="5048248"/>
            <a:ext cx="8605620" cy="1509712"/>
          </a:xfrm>
        </p:spPr>
        <p:txBody>
          <a:bodyPr/>
          <a:lstStyle/>
          <a:p>
            <a:pPr marR="0" algn="l"/>
            <a:r>
              <a:rPr lang="ru-RU" sz="2400" b="1" dirty="0" smtClean="0"/>
              <a:t>Гусев Александр, к.т.н., зам. директора по развитию,</a:t>
            </a:r>
          </a:p>
          <a:p>
            <a:pPr marR="0" algn="l"/>
            <a:r>
              <a:rPr lang="ru-RU" sz="2000" b="1" dirty="0" smtClean="0"/>
              <a:t>«Комплексные медицинские информационные системы»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/>
              <a:t>(К-МИС)</a:t>
            </a:r>
          </a:p>
          <a:p>
            <a:pPr marR="0" algn="l"/>
            <a:r>
              <a:rPr lang="ru-RU" sz="2000" b="1" dirty="0" smtClean="0"/>
              <a:t>Республика Карелия, г. Петрозаводск </a:t>
            </a:r>
            <a:endParaRPr lang="en-US" sz="2000" b="1" dirty="0" smtClean="0"/>
          </a:p>
          <a:p>
            <a:pPr marR="0" algn="l"/>
            <a:r>
              <a:rPr lang="ru-RU" sz="2000" b="1" dirty="0" smtClean="0"/>
              <a:t>Сайт: </a:t>
            </a:r>
            <a:r>
              <a:rPr lang="en-US" sz="2000" b="1" dirty="0" smtClean="0">
                <a:solidFill>
                  <a:srgbClr val="FFFF00"/>
                </a:solidFill>
                <a:hlinkClick r:id="rId2"/>
              </a:rPr>
              <a:t>http://www.kmis.ru 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350" y="1414216"/>
            <a:ext cx="8229600" cy="1143000"/>
          </a:xfrm>
        </p:spPr>
        <p:txBody>
          <a:bodyPr/>
          <a:lstStyle/>
          <a:p>
            <a:r>
              <a:rPr lang="ru-RU" sz="4400" dirty="0"/>
              <a:t>Основные проблемы информатизации и что могло бы их решить: взгляд разработчика МИС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КМИС 3.3 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8640"/>
            <a:ext cx="1000132" cy="98971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-468560" y="4812385"/>
            <a:ext cx="10369152" cy="0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Региональные коллизии (1)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34" y="1086787"/>
            <a:ext cx="8715405" cy="46202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Нередко на уровне региона и даже отдельных МО издаются НПА, прямо противоречащие федеральным документам. </a:t>
            </a:r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РФ №297 от 28.07.1999 «О совершенствовании организации медицинской помощи гражданам пожилого и старческого возрастов в </a:t>
            </a:r>
            <a:r>
              <a:rPr lang="ru-RU" sz="2000" dirty="0" smtClean="0"/>
              <a:t>РФ» </a:t>
            </a:r>
            <a:r>
              <a:rPr lang="ru-RU" sz="2000" dirty="0"/>
              <a:t>регламентирована организация стационаров на </a:t>
            </a:r>
            <a:r>
              <a:rPr lang="ru-RU" sz="2000" dirty="0" smtClean="0"/>
              <a:t>дому. </a:t>
            </a:r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РФ №413 от 30.12.2002 «Об утверждении учетной и отчетной медицинской документации» регламентирована учётная форма №066/у-02 «Статистическая карта выбывшего из </a:t>
            </a:r>
            <a:r>
              <a:rPr lang="ru-RU" sz="2000" dirty="0" smtClean="0"/>
              <a:t>стационара», которую ведут в случае стационара на дому</a:t>
            </a:r>
          </a:p>
          <a:p>
            <a:r>
              <a:rPr lang="ru-RU" sz="2000" dirty="0" smtClean="0"/>
              <a:t>Приказ ….-региона №44 требует формирование ТАП в случае стационара на дому, т.к. …. так в регионе было исторически.</a:t>
            </a:r>
            <a:endParaRPr lang="ru-RU" sz="2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216352" y="5589240"/>
            <a:ext cx="9793088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48" y="56195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результате, чтобы сдать работы, разработчик МИС идет на нарушение федерального законодательства.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18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Региональные коллизии (2)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34" y="1055965"/>
            <a:ext cx="8715405" cy="12620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Другой пример: Талон </a:t>
            </a:r>
            <a:r>
              <a:rPr lang="ru-RU" dirty="0"/>
              <a:t>амбулаторного пациента (ТАП) – Форма №025-12/у. </a:t>
            </a:r>
            <a:r>
              <a:rPr lang="ru-RU" dirty="0" smtClean="0"/>
              <a:t>Утверждена приказом </a:t>
            </a:r>
            <a:r>
              <a:rPr lang="ru-RU" dirty="0" err="1"/>
              <a:t>Минздравсоцразвития</a:t>
            </a:r>
            <a:r>
              <a:rPr lang="ru-RU" dirty="0"/>
              <a:t> России № 255 </a:t>
            </a:r>
            <a:r>
              <a:rPr lang="ru-RU" dirty="0" smtClean="0"/>
              <a:t>от 22.11.2004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48880"/>
            <a:ext cx="6351439" cy="43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078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Региональные коллизии (3)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34" y="1055965"/>
            <a:ext cx="8715405" cy="12620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Несмотря на это, в каждом регионе своя форма, свой состав полей, свои значения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0" y="1928280"/>
            <a:ext cx="1973100" cy="2796864"/>
          </a:xfrm>
          <a:prstGeom prst="rect">
            <a:avLst/>
          </a:prstGeom>
          <a:ln w="22225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83" y="2280285"/>
            <a:ext cx="3997060" cy="2777957"/>
          </a:xfrm>
          <a:prstGeom prst="rect">
            <a:avLst/>
          </a:prstGeom>
          <a:ln w="22225"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60" y="2069515"/>
            <a:ext cx="2950995" cy="3711733"/>
          </a:xfrm>
          <a:prstGeom prst="rect">
            <a:avLst/>
          </a:prstGeom>
          <a:ln w="22225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7" y="3057913"/>
            <a:ext cx="2871842" cy="3589802"/>
          </a:xfrm>
          <a:prstGeom prst="rect">
            <a:avLst/>
          </a:prstGeom>
          <a:ln w="22225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8" y="3384990"/>
            <a:ext cx="4323661" cy="3346503"/>
          </a:xfrm>
          <a:prstGeom prst="rect">
            <a:avLst/>
          </a:prstGeom>
          <a:ln w="2222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27284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Итого: текущие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126" y="1124744"/>
            <a:ext cx="8715405" cy="46202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 причине недостаточной проработки нормативно-правового регулирования медицинских документов, с ними связаны </a:t>
            </a:r>
            <a:r>
              <a:rPr lang="ru-RU" dirty="0" smtClean="0"/>
              <a:t>следующие </a:t>
            </a:r>
            <a:r>
              <a:rPr lang="ru-RU" dirty="0" smtClean="0"/>
              <a:t>проблемы:</a:t>
            </a:r>
          </a:p>
          <a:p>
            <a:r>
              <a:rPr lang="ru-RU" dirty="0"/>
              <a:t>Многие формы не утверждены, но применяются. </a:t>
            </a:r>
          </a:p>
          <a:p>
            <a:r>
              <a:rPr lang="ru-RU" dirty="0"/>
              <a:t>Многие формы утверждены или пересмотрены отдельными </a:t>
            </a:r>
            <a:r>
              <a:rPr lang="ru-RU" dirty="0" smtClean="0"/>
              <a:t>приказами, но не соблюдаются на местах</a:t>
            </a:r>
            <a:endParaRPr lang="ru-RU" dirty="0"/>
          </a:p>
          <a:p>
            <a:r>
              <a:rPr lang="ru-RU" dirty="0" smtClean="0"/>
              <a:t>Некоторые </a:t>
            </a:r>
            <a:r>
              <a:rPr lang="ru-RU" dirty="0"/>
              <a:t>формы противоречат друг другу или содержат разные кодировки одного и того же поля</a:t>
            </a:r>
          </a:p>
          <a:p>
            <a:r>
              <a:rPr lang="ru-RU" dirty="0"/>
              <a:t>Большинство утвержденных форм создано без учета возможности их ведения в </a:t>
            </a:r>
            <a:r>
              <a:rPr lang="ru-RU" dirty="0" smtClean="0"/>
              <a:t>МИС</a:t>
            </a:r>
          </a:p>
          <a:p>
            <a:r>
              <a:rPr lang="ru-RU" dirty="0" smtClean="0"/>
              <a:t>Многие </a:t>
            </a:r>
            <a:r>
              <a:rPr lang="ru-RU" dirty="0" err="1" smtClean="0"/>
              <a:t>статотчеты</a:t>
            </a:r>
            <a:r>
              <a:rPr lang="ru-RU" dirty="0" smtClean="0"/>
              <a:t> разработаны так, что на основе действующей формы документа их не сформировать (самый известный случай – 14я форма по операциям)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3022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67" y="1196752"/>
            <a:ext cx="8715405" cy="4620295"/>
          </a:xfrm>
        </p:spPr>
        <p:txBody>
          <a:bodyPr/>
          <a:lstStyle/>
          <a:p>
            <a:r>
              <a:rPr lang="ru-RU" dirty="0" smtClean="0"/>
              <a:t>Остро требуется усиление работы в части нормативно-правового регулирования медицинской документации, включая:</a:t>
            </a:r>
          </a:p>
          <a:p>
            <a:pPr lvl="1"/>
            <a:r>
              <a:rPr lang="ru-RU" dirty="0" smtClean="0"/>
              <a:t>Утверждение образцов форм и НПА по их ведению</a:t>
            </a:r>
          </a:p>
          <a:p>
            <a:pPr lvl="1"/>
            <a:r>
              <a:rPr lang="ru-RU" dirty="0" smtClean="0"/>
              <a:t>Детальные инструкции по их заполнению (ведению)</a:t>
            </a:r>
          </a:p>
          <a:p>
            <a:pPr lvl="1"/>
            <a:r>
              <a:rPr lang="ru-RU" dirty="0" smtClean="0"/>
              <a:t>Контроль выполнению требований НПА на уровне МО и регионов</a:t>
            </a:r>
          </a:p>
          <a:p>
            <a:r>
              <a:rPr lang="ru-RU" dirty="0" smtClean="0"/>
              <a:t>Разработка приказов Минздравом должна выполнятся обязательно с учетом:</a:t>
            </a:r>
          </a:p>
          <a:p>
            <a:pPr lvl="1"/>
            <a:r>
              <a:rPr lang="ru-RU" dirty="0" smtClean="0"/>
              <a:t>Уже существующих приказов (исключения противоречий), в том числе </a:t>
            </a:r>
            <a:r>
              <a:rPr lang="ru-RU" dirty="0" err="1" smtClean="0"/>
              <a:t>Ростатата</a:t>
            </a:r>
            <a:r>
              <a:rPr lang="ru-RU" dirty="0" smtClean="0"/>
              <a:t>, ФФОМС и т.д.</a:t>
            </a:r>
          </a:p>
          <a:p>
            <a:pPr lvl="1"/>
            <a:r>
              <a:rPr lang="ru-RU" dirty="0" smtClean="0"/>
              <a:t>Согласования с департаментом информатизации и связи или уполномоченной организацией, отвечающей за информатизацию (ЦНИИОЗ?) текстов НПА, регулирующих формы документов</a:t>
            </a:r>
          </a:p>
          <a:p>
            <a:pPr lvl="1"/>
            <a:r>
              <a:rPr lang="ru-RU" dirty="0" smtClean="0"/>
              <a:t>Согласование изменений в НПА с существующими компонентами ЕГИСЗ (НСИ, ИЭМК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150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08720"/>
            <a:ext cx="839364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Электронная</a:t>
            </a:r>
            <a:b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Медицинская</a:t>
            </a:r>
            <a:b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Карта</a:t>
            </a:r>
            <a:endParaRPr lang="ru-RU" sz="9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335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Правомочность ЭМК?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890" y="1107513"/>
            <a:ext cx="8715405" cy="1080120"/>
          </a:xfrm>
        </p:spPr>
        <p:txBody>
          <a:bodyPr/>
          <a:lstStyle/>
          <a:p>
            <a:r>
              <a:rPr lang="ru-RU" b="1" dirty="0"/>
              <a:t>О правомочности ведения электронной медицинской карты (ЭМК</a:t>
            </a:r>
            <a:r>
              <a:rPr lang="ru-RU" b="1" dirty="0" smtClean="0"/>
              <a:t>): </a:t>
            </a: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www.gosbook.ru/node/88040</a:t>
            </a:r>
            <a:r>
              <a:rPr lang="ru-RU" b="1" dirty="0" smtClean="0"/>
              <a:t> </a:t>
            </a:r>
          </a:p>
          <a:p>
            <a:r>
              <a:rPr lang="ru-RU" b="1" dirty="0"/>
              <a:t>ЭМК, ИЭМК, ПЭМК - что стоит за этими буквами</a:t>
            </a:r>
            <a:r>
              <a:rPr lang="ru-RU" b="1" dirty="0" smtClean="0"/>
              <a:t>?: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www.gosbook.ru/node/89179</a:t>
            </a:r>
            <a:r>
              <a:rPr lang="ru-RU" b="1" dirty="0" smtClean="0"/>
              <a:t>  </a:t>
            </a:r>
          </a:p>
          <a:p>
            <a:pPr marL="0" indent="0">
              <a:buNone/>
            </a:pPr>
            <a:endParaRPr lang="ru-RU" sz="500" b="1" dirty="0" smtClean="0"/>
          </a:p>
          <a:p>
            <a:pPr marL="0" indent="0">
              <a:buNone/>
            </a:pPr>
            <a:r>
              <a:rPr lang="ru-RU" b="1" dirty="0" smtClean="0"/>
              <a:t>1) Правомочно или нет ведение ЭМК в принципе?</a:t>
            </a:r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) Являются ли документы из ЭМК юридически значимыми и если да – то при каких условиях?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890" y="4169980"/>
            <a:ext cx="8699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Нужно разработать НПА об электронной медицинской карте, включая: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Термины </a:t>
            </a:r>
            <a:r>
              <a:rPr lang="ru-RU" sz="2400" dirty="0">
                <a:solidFill>
                  <a:schemeClr val="bg1"/>
                </a:solidFill>
              </a:rPr>
              <a:t>и определения, имеющие </a:t>
            </a:r>
            <a:r>
              <a:rPr lang="ru-RU" sz="2400" dirty="0" smtClean="0">
                <a:solidFill>
                  <a:schemeClr val="bg1"/>
                </a:solidFill>
              </a:rPr>
              <a:t>отношение </a:t>
            </a:r>
            <a:r>
              <a:rPr lang="ru-RU" sz="2400" dirty="0">
                <a:solidFill>
                  <a:schemeClr val="bg1"/>
                </a:solidFill>
              </a:rPr>
              <a:t>к </a:t>
            </a:r>
            <a:r>
              <a:rPr lang="ru-RU" sz="2400" dirty="0" smtClean="0">
                <a:solidFill>
                  <a:schemeClr val="bg1"/>
                </a:solidFill>
              </a:rPr>
              <a:t>ЭМК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Состав ЭМК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Порядок ведения </a:t>
            </a:r>
            <a:r>
              <a:rPr lang="ru-RU" sz="2400" dirty="0">
                <a:solidFill>
                  <a:schemeClr val="bg1"/>
                </a:solidFill>
              </a:rPr>
              <a:t>ЭМК в </a:t>
            </a:r>
            <a:r>
              <a:rPr lang="ru-RU" sz="2400" dirty="0" smtClean="0">
                <a:solidFill>
                  <a:schemeClr val="bg1"/>
                </a:solidFill>
              </a:rPr>
              <a:t>МО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Состав </a:t>
            </a:r>
            <a:r>
              <a:rPr lang="ru-RU" sz="2400" dirty="0">
                <a:solidFill>
                  <a:schemeClr val="bg1"/>
                </a:solidFill>
              </a:rPr>
              <a:t>документов, которые обязательно следует вести в бумажном варианте, распечатывая их из МИС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468560" y="4185670"/>
            <a:ext cx="10369152" cy="0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5587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052736"/>
            <a:ext cx="588135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Работа в </a:t>
            </a:r>
            <a:b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системе </a:t>
            </a:r>
            <a:b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ОМС</a:t>
            </a:r>
            <a:endParaRPr lang="ru-RU" sz="9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797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Инфообмен</a:t>
            </a:r>
            <a:r>
              <a:rPr lang="ru-RU" sz="4400" dirty="0" smtClean="0"/>
              <a:t> в системе ОМС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001719"/>
            <a:ext cx="8715405" cy="46202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С юридической точки зрения </a:t>
            </a:r>
            <a:r>
              <a:rPr lang="ru-RU" dirty="0"/>
              <a:t>есть Приказ </a:t>
            </a:r>
            <a:r>
              <a:rPr lang="ru-RU" dirty="0" smtClean="0"/>
              <a:t>ФФОМС </a:t>
            </a:r>
            <a:r>
              <a:rPr lang="ru-RU" dirty="0"/>
              <a:t>от 07.04.2011 № 79 «Об утверждении Общих принципов построения и функционирования информационных систем и порядка информационного взаимодействия в сфере обязательного медицинского страхования</a:t>
            </a:r>
            <a:r>
              <a:rPr lang="ru-RU" dirty="0" smtClean="0"/>
              <a:t>» (с изменениями).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С практической точки зрения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Он не соблюдается в полной мере регионами</a:t>
            </a:r>
          </a:p>
          <a:p>
            <a:r>
              <a:rPr lang="ru-RU" dirty="0" smtClean="0"/>
              <a:t>Территориальные фонды ОМС правят и интерпретируют его по своему усмотрению</a:t>
            </a:r>
          </a:p>
          <a:p>
            <a:r>
              <a:rPr lang="ru-RU" dirty="0" smtClean="0"/>
              <a:t>Изменения вносятся нередко за несколько дней до сдачи реестра или вообще задним числом</a:t>
            </a:r>
          </a:p>
          <a:p>
            <a:r>
              <a:rPr lang="ru-RU" dirty="0" smtClean="0"/>
              <a:t>Контроль соблюдения федеральных НПА слабый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468560" y="3445921"/>
            <a:ext cx="10369152" cy="0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404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 – примеры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196752"/>
            <a:ext cx="8715405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Формирование и внесение тарифов в реестр:</a:t>
            </a:r>
          </a:p>
          <a:p>
            <a:r>
              <a:rPr lang="ru-RU" dirty="0" smtClean="0"/>
              <a:t>Регион 1, 2: 	ТФОМС</a:t>
            </a:r>
          </a:p>
          <a:p>
            <a:r>
              <a:rPr lang="ru-RU" dirty="0" smtClean="0"/>
              <a:t>Регион 3: 		СМО</a:t>
            </a:r>
          </a:p>
          <a:p>
            <a:r>
              <a:rPr lang="ru-RU" dirty="0" smtClean="0"/>
              <a:t>Регион 4: 		МО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Файлы реестров на оплату по ОМС:</a:t>
            </a:r>
          </a:p>
          <a:p>
            <a:r>
              <a:rPr lang="ru-RU" dirty="0" smtClean="0"/>
              <a:t>Регион 1: 		3 </a:t>
            </a:r>
            <a:r>
              <a:rPr lang="en-US" dirty="0" smtClean="0"/>
              <a:t>xml</a:t>
            </a:r>
            <a:r>
              <a:rPr lang="ru-RU" dirty="0" smtClean="0"/>
              <a:t>-файла: основные данные, </a:t>
            </a:r>
            <a:r>
              <a:rPr lang="ru-RU" dirty="0" err="1" smtClean="0"/>
              <a:t>перс.данные</a:t>
            </a:r>
            <a:r>
              <a:rPr lang="ru-RU" dirty="0" smtClean="0"/>
              <a:t>, файл с дополнительной информацией</a:t>
            </a:r>
          </a:p>
          <a:p>
            <a:r>
              <a:rPr lang="ru-RU" dirty="0" smtClean="0"/>
              <a:t>Регион 2-4: 	2 </a:t>
            </a:r>
            <a:r>
              <a:rPr lang="en-US" dirty="0" smtClean="0"/>
              <a:t>xml</a:t>
            </a:r>
            <a:r>
              <a:rPr lang="ru-RU" dirty="0" smtClean="0"/>
              <a:t>-файла: основные данные и персональные данные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Протоколы ФЛК:</a:t>
            </a:r>
          </a:p>
          <a:p>
            <a:r>
              <a:rPr lang="ru-RU" dirty="0" smtClean="0"/>
              <a:t>Регион 1, 2, 3: 	1</a:t>
            </a:r>
            <a:r>
              <a:rPr lang="en-US" dirty="0" smtClean="0"/>
              <a:t> xml</a:t>
            </a:r>
            <a:r>
              <a:rPr lang="ru-RU" dirty="0" smtClean="0"/>
              <a:t>-файл со всеми данными</a:t>
            </a:r>
          </a:p>
          <a:p>
            <a:r>
              <a:rPr lang="ru-RU" dirty="0" smtClean="0"/>
              <a:t>Регион 4: 		3 </a:t>
            </a:r>
            <a:r>
              <a:rPr lang="en-US" dirty="0" smtClean="0"/>
              <a:t>xml</a:t>
            </a:r>
            <a:r>
              <a:rPr lang="ru-RU" dirty="0" smtClean="0"/>
              <a:t>-файла – каждый отдельно на файл реестра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607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проект это…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313" y="1340769"/>
            <a:ext cx="8715405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Множество разнообразных проблем:</a:t>
            </a:r>
          </a:p>
          <a:p>
            <a:r>
              <a:rPr lang="ru-RU" dirty="0" smtClean="0"/>
              <a:t>Несовершенство МИС</a:t>
            </a:r>
            <a:endParaRPr lang="en-US" dirty="0" smtClean="0"/>
          </a:p>
          <a:p>
            <a:r>
              <a:rPr lang="ru-RU" dirty="0" smtClean="0"/>
              <a:t>Человеческий фактор</a:t>
            </a:r>
          </a:p>
          <a:p>
            <a:r>
              <a:rPr lang="ru-RU" dirty="0" smtClean="0"/>
              <a:t>Трудная ситуация с системой здравоохранения вообще</a:t>
            </a:r>
          </a:p>
          <a:p>
            <a:r>
              <a:rPr lang="ru-RU" dirty="0" smtClean="0"/>
              <a:t>Объективные особенности каждой МО и региона и т.д.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/>
              <a:t>В этом сообщении мы рассмотрим основные </a:t>
            </a:r>
            <a:r>
              <a:rPr lang="ru-RU" sz="2800" dirty="0" smtClean="0">
                <a:solidFill>
                  <a:srgbClr val="FFFF00"/>
                </a:solidFill>
              </a:rPr>
              <a:t>проблемы</a:t>
            </a:r>
            <a:r>
              <a:rPr lang="ru-RU" sz="2800" dirty="0" smtClean="0"/>
              <a:t>, которые можно </a:t>
            </a:r>
            <a:r>
              <a:rPr lang="ru-RU" sz="2800" dirty="0" smtClean="0"/>
              <a:t>невозможно решить без содействия со стороны Минздрава, ФФОМС, </a:t>
            </a:r>
            <a:r>
              <a:rPr lang="ru-RU" sz="2800" dirty="0" err="1" smtClean="0"/>
              <a:t>Ростстата</a:t>
            </a:r>
            <a:r>
              <a:rPr lang="ru-RU" sz="2800" dirty="0" smtClean="0"/>
              <a:t> и других федеральных органов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468560" y="3743873"/>
            <a:ext cx="10369152" cy="0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383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 – примеры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70" y="1064339"/>
            <a:ext cx="8946326" cy="114481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Формирование имени файла </a:t>
            </a:r>
            <a:r>
              <a:rPr lang="ru-RU" dirty="0" smtClean="0"/>
              <a:t>перс. </a:t>
            </a:r>
            <a:r>
              <a:rPr lang="ru-RU" dirty="0"/>
              <a:t>данных реестров </a:t>
            </a:r>
            <a:r>
              <a:rPr lang="ru-RU" dirty="0" smtClean="0"/>
              <a:t>ОМС, приказ 79. </a:t>
            </a:r>
            <a:r>
              <a:rPr lang="ru-RU" dirty="0"/>
              <a:t>Отличается формирование </a:t>
            </a:r>
            <a:r>
              <a:rPr lang="ru-RU" dirty="0" smtClean="0"/>
              <a:t>первого символа: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861459"/>
            <a:ext cx="7911939" cy="172400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47169" y="4237009"/>
            <a:ext cx="7623271" cy="244827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33211" y="3665572"/>
            <a:ext cx="9793088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 bwMode="auto">
          <a:xfrm>
            <a:off x="90170" y="3664604"/>
            <a:ext cx="8946326" cy="11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 smtClean="0"/>
              <a:t>Региональные требования: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5243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 – примеры 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405" cy="9172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Приказ 79 </a:t>
            </a:r>
            <a:r>
              <a:rPr lang="ru-RU" dirty="0" smtClean="0"/>
              <a:t>регламентирует структуру реестра для всех субъектов РФ. К примеру рассмотрим условно-обязательный (тип У) </a:t>
            </a:r>
            <a:r>
              <a:rPr lang="ru-RU" dirty="0" smtClean="0">
                <a:solidFill>
                  <a:srgbClr val="FFFF00"/>
                </a:solidFill>
              </a:rPr>
              <a:t>тег </a:t>
            </a:r>
            <a:r>
              <a:rPr lang="en-US" dirty="0" smtClean="0">
                <a:solidFill>
                  <a:srgbClr val="FFFF00"/>
                </a:solidFill>
              </a:rPr>
              <a:t>LPU_1</a:t>
            </a:r>
            <a:r>
              <a:rPr lang="ru-RU" dirty="0" smtClean="0">
                <a:solidFill>
                  <a:srgbClr val="FFFF00"/>
                </a:solidFill>
              </a:rPr>
              <a:t>: подразделение МО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2348880"/>
            <a:ext cx="8280920" cy="180975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324544" y="4293096"/>
            <a:ext cx="9793088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Объект 2"/>
          <p:cNvSpPr txBox="1">
            <a:spLocks/>
          </p:cNvSpPr>
          <p:nvPr/>
        </p:nvSpPr>
        <p:spPr bwMode="auto">
          <a:xfrm>
            <a:off x="107504" y="4342602"/>
            <a:ext cx="8715405" cy="91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Регион 1: обязательный тег, если МО </a:t>
            </a:r>
            <a:r>
              <a:rPr lang="ru-RU" sz="2000" dirty="0"/>
              <a:t>имеет </a:t>
            </a:r>
            <a:r>
              <a:rPr lang="ru-RU" sz="2000" dirty="0" smtClean="0"/>
              <a:t>подразделения (</a:t>
            </a:r>
            <a:r>
              <a:rPr lang="ru-RU" sz="2000" dirty="0"/>
              <a:t>филиалы</a:t>
            </a:r>
            <a:r>
              <a:rPr lang="ru-RU" sz="2000" dirty="0" smtClean="0"/>
              <a:t>). </a:t>
            </a:r>
            <a:r>
              <a:rPr lang="ru-RU" sz="2000" dirty="0"/>
              <a:t>Для главного </a:t>
            </a:r>
            <a:r>
              <a:rPr lang="ru-RU" sz="2000" dirty="0" smtClean="0"/>
              <a:t>МО нужно сдублировать тег </a:t>
            </a:r>
            <a:r>
              <a:rPr lang="ru-RU" sz="2000" dirty="0"/>
              <a:t>LPU (основной код </a:t>
            </a:r>
            <a:r>
              <a:rPr lang="ru-RU" sz="2000" dirty="0" smtClean="0"/>
              <a:t>МО), </a:t>
            </a:r>
            <a:r>
              <a:rPr lang="ru-RU" sz="2000" dirty="0"/>
              <a:t>для филиалов </a:t>
            </a:r>
            <a:r>
              <a:rPr lang="ru-RU" sz="2000" dirty="0" smtClean="0"/>
              <a:t>- код </a:t>
            </a:r>
            <a:r>
              <a:rPr lang="ru-RU" sz="2000" dirty="0"/>
              <a:t>подразделения.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Регион 2: </a:t>
            </a:r>
            <a:r>
              <a:rPr lang="ru-RU" sz="2000" dirty="0" smtClean="0"/>
              <a:t>всегда обязательный тег</a:t>
            </a:r>
            <a:r>
              <a:rPr lang="ru-RU" sz="2000" dirty="0"/>
              <a:t>, вне зависимости </a:t>
            </a:r>
            <a:r>
              <a:rPr lang="ru-RU" sz="2000" dirty="0" smtClean="0"/>
              <a:t>есть ли у </a:t>
            </a:r>
            <a:r>
              <a:rPr lang="ru-RU" sz="2000" dirty="0"/>
              <a:t>МО </a:t>
            </a:r>
            <a:r>
              <a:rPr lang="ru-RU" sz="2000" dirty="0" smtClean="0"/>
              <a:t>подразделения, нужно внести код МО</a:t>
            </a:r>
          </a:p>
          <a:p>
            <a:pPr marL="0" indent="0">
              <a:buNone/>
            </a:pPr>
            <a:r>
              <a:rPr lang="ru-RU" sz="2000" dirty="0" smtClean="0"/>
              <a:t>Регион 3: всегда обязательный тег, нужно внести код отделения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!!! Хотя во всех регионах в документах написано то же, что в приказе 79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06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 – примеры (4)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405" cy="9172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Приказ 79 </a:t>
            </a:r>
            <a:r>
              <a:rPr lang="ru-RU" dirty="0" smtClean="0"/>
              <a:t>предусматривает </a:t>
            </a:r>
            <a:r>
              <a:rPr lang="ru-RU" dirty="0" smtClean="0">
                <a:solidFill>
                  <a:srgbClr val="FFFF00"/>
                </a:solidFill>
              </a:rPr>
              <a:t>служебный тег </a:t>
            </a:r>
            <a:r>
              <a:rPr lang="en-US" dirty="0" smtClean="0">
                <a:solidFill>
                  <a:srgbClr val="FFFF00"/>
                </a:solidFill>
              </a:rPr>
              <a:t>COMENTSL</a:t>
            </a:r>
            <a:r>
              <a:rPr lang="ru-RU" dirty="0" smtClean="0"/>
              <a:t> (</a:t>
            </a:r>
            <a:r>
              <a:rPr lang="en-US" dirty="0" smtClean="0"/>
              <a:t>T250)</a:t>
            </a:r>
            <a:r>
              <a:rPr lang="ru-RU" dirty="0" smtClean="0"/>
              <a:t>, без явного указания для чего он предназначен и как заполняется.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80528" y="2492896"/>
            <a:ext cx="9793088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Объект 2"/>
          <p:cNvSpPr txBox="1">
            <a:spLocks/>
          </p:cNvSpPr>
          <p:nvPr/>
        </p:nvSpPr>
        <p:spPr bwMode="auto">
          <a:xfrm>
            <a:off x="107504" y="2616364"/>
            <a:ext cx="8715405" cy="91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Регион 1: необходимо внести </a:t>
            </a:r>
            <a:r>
              <a:rPr lang="ru-RU" sz="2000" dirty="0"/>
              <a:t>код бригады СМП, МО прикрепления пациента, возраст при прохождении ДД и </a:t>
            </a:r>
            <a:r>
              <a:rPr lang="ru-RU" sz="2000" dirty="0" err="1"/>
              <a:t>профосмотров</a:t>
            </a:r>
            <a:r>
              <a:rPr lang="ru-RU" sz="2000" dirty="0"/>
              <a:t>, цель посещения и т.д. через символ </a:t>
            </a:r>
            <a:r>
              <a:rPr lang="ru-RU" sz="2000" dirty="0" smtClean="0"/>
              <a:t>“|”. Пример тега: </a:t>
            </a:r>
            <a:r>
              <a:rPr lang="ru-RU" sz="2000" dirty="0"/>
              <a:t>11|||</a:t>
            </a:r>
            <a:r>
              <a:rPr lang="ru-RU" sz="2000" dirty="0" smtClean="0"/>
              <a:t>4|100321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/>
              <a:t>Регион 2: </a:t>
            </a:r>
            <a:r>
              <a:rPr lang="ru-RU" sz="2000" dirty="0" smtClean="0"/>
              <a:t>если при </a:t>
            </a:r>
            <a:r>
              <a:rPr lang="ru-RU" sz="2000" dirty="0"/>
              <a:t>формировании реестра счета указывается если цель обращения – «301. Диспансерное наблюдение женщин в период беременности», то в поле «COMENTSL» случая указывается неделя </a:t>
            </a:r>
            <a:r>
              <a:rPr lang="ru-RU" sz="2000" dirty="0" smtClean="0"/>
              <a:t>беременности</a:t>
            </a:r>
          </a:p>
          <a:p>
            <a:pPr marL="0" indent="0">
              <a:buNone/>
            </a:pPr>
            <a:r>
              <a:rPr lang="ru-RU" sz="2000" dirty="0"/>
              <a:t>Регион 3: После определения ТФОМС фактического плательщика и сортировки по СМО </a:t>
            </a:r>
            <a:r>
              <a:rPr lang="ru-RU" sz="2000" dirty="0" smtClean="0"/>
              <a:t>должен быть </a:t>
            </a:r>
            <a:r>
              <a:rPr lang="ru-RU" sz="2000" dirty="0"/>
              <a:t>указан новый Номер счета: </a:t>
            </a:r>
            <a:r>
              <a:rPr lang="ru-RU" sz="2000" dirty="0" smtClean="0"/>
              <a:t>NSCHET=&lt;новое значение&gt;</a:t>
            </a:r>
          </a:p>
          <a:p>
            <a:pPr marL="0" indent="0">
              <a:buNone/>
            </a:pPr>
            <a:r>
              <a:rPr lang="ru-RU" sz="2000" dirty="0"/>
              <a:t>Регион 4</a:t>
            </a:r>
            <a:r>
              <a:rPr lang="ru-RU" sz="2000" dirty="0" smtClean="0"/>
              <a:t>: должен содержать вложенный </a:t>
            </a:r>
            <a:r>
              <a:rPr lang="ru-RU" sz="2000" dirty="0" err="1"/>
              <a:t>localExtension</a:t>
            </a:r>
            <a:r>
              <a:rPr lang="ru-RU" sz="2000" dirty="0"/>
              <a:t>, содержащий поля с дополнительной </a:t>
            </a:r>
            <a:r>
              <a:rPr lang="ru-RU" sz="2000" dirty="0" smtClean="0"/>
              <a:t>информацией, указанные в методических рекомендациях по формированию реестров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41975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 – примеры (5)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53" y="1107513"/>
            <a:ext cx="8908643" cy="46202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некоторые теги структуры регионы требуют внесения:</a:t>
            </a:r>
          </a:p>
          <a:p>
            <a:r>
              <a:rPr lang="ru-RU" dirty="0" smtClean="0"/>
              <a:t>Номера зуба (для стоматологии)</a:t>
            </a:r>
          </a:p>
          <a:p>
            <a:r>
              <a:rPr lang="ru-RU" dirty="0" smtClean="0"/>
              <a:t>Номера выписанного рецепта</a:t>
            </a:r>
          </a:p>
          <a:p>
            <a:r>
              <a:rPr lang="ru-RU" dirty="0" smtClean="0"/>
              <a:t>Номера больничного</a:t>
            </a:r>
          </a:p>
          <a:p>
            <a:r>
              <a:rPr lang="ru-RU" dirty="0" smtClean="0"/>
              <a:t>Номер родившегося ребенка, если помощь оказана ребенку до года</a:t>
            </a:r>
          </a:p>
          <a:p>
            <a:r>
              <a:rPr lang="ru-RU" dirty="0" smtClean="0"/>
              <a:t>Неделя беременности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При реализации этих требований выясняется:</a:t>
            </a:r>
          </a:p>
          <a:p>
            <a:r>
              <a:rPr lang="ru-RU" dirty="0" smtClean="0"/>
              <a:t>Если все это не выполнить, МО не сдаст реестры на оплату оказанной </a:t>
            </a:r>
            <a:r>
              <a:rPr lang="ru-RU" dirty="0" err="1" smtClean="0"/>
              <a:t>мед.помощи</a:t>
            </a:r>
            <a:r>
              <a:rPr lang="ru-RU" dirty="0" smtClean="0"/>
              <a:t> и СМО не заплатит деньги</a:t>
            </a:r>
          </a:p>
          <a:p>
            <a:r>
              <a:rPr lang="ru-RU" dirty="0" smtClean="0"/>
              <a:t>Основания требовать все это в реестрах – «потому что </a:t>
            </a:r>
            <a:r>
              <a:rPr lang="ru-RU" dirty="0" err="1" smtClean="0"/>
              <a:t>терфонд</a:t>
            </a:r>
            <a:r>
              <a:rPr lang="ru-RU" dirty="0" smtClean="0"/>
              <a:t> так решил»</a:t>
            </a:r>
          </a:p>
          <a:p>
            <a:r>
              <a:rPr lang="ru-RU" dirty="0" smtClean="0"/>
              <a:t>Часто нюансы работы по ОМС не прописаны в документах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396552" y="4148632"/>
            <a:ext cx="10369152" cy="0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14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 – примеры (6)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979" y="1097239"/>
            <a:ext cx="8715405" cy="16116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Проблема тарифов: каждый регион изобретает свои «правила», которые содержат множество влияющих параметров, проверок, ограничений, условий и т.д.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8" y="2348880"/>
            <a:ext cx="5511149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219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 результате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1757" y="1340768"/>
            <a:ext cx="8715405" cy="91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Результат для разработчика: </a:t>
            </a:r>
          </a:p>
          <a:p>
            <a:r>
              <a:rPr lang="ru-RU" dirty="0" smtClean="0"/>
              <a:t>либо нужно разрабатывать «клон» МИС для каждого региона отдельно</a:t>
            </a:r>
          </a:p>
          <a:p>
            <a:r>
              <a:rPr lang="ru-RU" dirty="0" smtClean="0"/>
              <a:t>либо делая общий продукт – он обрастает множеством проверок, лишних полей, настроек и сложных алгоритмов подготовки, формирования и сдачи реестров. </a:t>
            </a:r>
          </a:p>
          <a:p>
            <a:endParaRPr lang="ru-RU" dirty="0"/>
          </a:p>
          <a:p>
            <a:r>
              <a:rPr lang="ru-RU" dirty="0" smtClean="0"/>
              <a:t>Итог: процессы автоматизации взаиморасчетов по ОМС тянутся месяцами (масса настроек, потом доработок, потом тестирования, потом снова доработок и т.д.)</a:t>
            </a:r>
          </a:p>
          <a:p>
            <a:r>
              <a:rPr lang="ru-RU" dirty="0" smtClean="0"/>
              <a:t>При этом региональные БД с </a:t>
            </a:r>
            <a:r>
              <a:rPr lang="ru-RU" dirty="0" err="1" smtClean="0"/>
              <a:t>перс.помощью</a:t>
            </a:r>
            <a:r>
              <a:rPr lang="ru-RU" dirty="0" smtClean="0"/>
              <a:t> (огромный клад сведений!) на федеральном уровне не свести.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9229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предлагается?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67" y="1196752"/>
            <a:ext cx="8715405" cy="462029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Остро</a:t>
            </a:r>
            <a:r>
              <a:rPr lang="ru-RU" dirty="0" smtClean="0"/>
              <a:t> требуется более жесткое регулирование информационного обмена в системе ОМС, включая:</a:t>
            </a:r>
          </a:p>
          <a:p>
            <a:r>
              <a:rPr lang="ru-RU" dirty="0" smtClean="0"/>
              <a:t>Ужесточение контроля со стороны ФФОМС выполнения уже имеющихся НПА, справочников и протоколов информационного обмена</a:t>
            </a:r>
          </a:p>
          <a:p>
            <a:r>
              <a:rPr lang="ru-RU" dirty="0" smtClean="0"/>
              <a:t>Жесткая структура реестров (уточнение в 79-й приказ) и запрет на изменение или несоблюдение требований по структуре реестров</a:t>
            </a:r>
          </a:p>
          <a:p>
            <a:r>
              <a:rPr lang="ru-RU" dirty="0" smtClean="0"/>
              <a:t>Единая, понятная и пригодная для надежной автоматизации система тарификации за оказанную медицинскую помощь, единые правила взаиморасчетов по душевому финансированию, КСГ и т.д.</a:t>
            </a:r>
          </a:p>
        </p:txBody>
      </p:sp>
    </p:spTree>
    <p:extLst>
      <p:ext uri="{BB962C8B-B14F-4D97-AF65-F5344CB8AC3E}">
        <p14:creationId xmlns:p14="http://schemas.microsoft.com/office/powerpoint/2010/main" val="30967847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556792"/>
            <a:ext cx="570540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НСИ</a:t>
            </a:r>
            <a:endParaRPr lang="ru-RU" sz="199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1147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единой НСИ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2" y="2297510"/>
            <a:ext cx="3565599" cy="6480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Федеральная НСИ: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6" y="2740879"/>
            <a:ext cx="3895578" cy="4037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474" y="2740879"/>
            <a:ext cx="4573742" cy="403746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4244474" y="2283601"/>
            <a:ext cx="392215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b="1" dirty="0" smtClean="0">
                <a:solidFill>
                  <a:srgbClr val="FFFF00"/>
                </a:solidFill>
              </a:rPr>
              <a:t>Региональная НСИ: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67996" y="943236"/>
            <a:ext cx="866172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Приказ </a:t>
            </a:r>
            <a:r>
              <a:rPr lang="ru-RU" dirty="0" err="1" smtClean="0">
                <a:solidFill>
                  <a:srgbClr val="FFFF00"/>
                </a:solidFill>
              </a:rPr>
              <a:t>Минздравсоцразвития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России № 255 от </a:t>
            </a:r>
            <a:r>
              <a:rPr lang="ru-RU" dirty="0" smtClean="0">
                <a:solidFill>
                  <a:srgbClr val="FFFF00"/>
                </a:solidFill>
              </a:rPr>
              <a:t>22.11.2004. </a:t>
            </a:r>
            <a:r>
              <a:rPr lang="ru-RU" dirty="0" smtClean="0"/>
              <a:t>Социальный статус: </a:t>
            </a:r>
            <a:r>
              <a:rPr lang="ru-RU" sz="2000" dirty="0" smtClean="0"/>
              <a:t>1 – дошкольник, 1.1 – организован, 1.2 – </a:t>
            </a:r>
            <a:r>
              <a:rPr lang="ru-RU" sz="2000" dirty="0" err="1" smtClean="0"/>
              <a:t>неорганизован</a:t>
            </a:r>
            <a:r>
              <a:rPr lang="ru-RU" sz="2000" dirty="0" smtClean="0"/>
              <a:t>, 2 – учащийся, 3 – работающий, 4 – неработающий, 5  - пенсионер, 6 – военнослужащий, 7 – член семьи, 8 - БОМЖ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31673"/>
            <a:ext cx="9252520" cy="251355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81305"/>
              </p:ext>
            </p:extLst>
          </p:nvPr>
        </p:nvGraphicFramePr>
        <p:xfrm>
          <a:off x="267996" y="3068960"/>
          <a:ext cx="8408459" cy="2150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804"/>
                <a:gridCol w="1997900"/>
                <a:gridCol w="2322580"/>
                <a:gridCol w="1584175"/>
              </a:tblGrid>
              <a:tr h="469049">
                <a:tc rowSpan="2"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статуса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Идентификатор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(УИ)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95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Минздрава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Федеральная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НСИ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Она же в регионе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0959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Неработающий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2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052736"/>
            <a:ext cx="668965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Слишком</a:t>
            </a:r>
            <a:b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много</a:t>
            </a:r>
            <a:b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статистики </a:t>
            </a:r>
            <a:endParaRPr lang="ru-RU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991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340768"/>
            <a:ext cx="88599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Учетная </a:t>
            </a:r>
            <a:b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документация</a:t>
            </a:r>
            <a:endParaRPr lang="ru-RU" sz="9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159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Огромный объем </a:t>
            </a:r>
            <a:r>
              <a:rPr lang="ru-RU" sz="4400" dirty="0" err="1" smtClean="0"/>
              <a:t>статформ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7533" y="2935177"/>
            <a:ext cx="8715405" cy="129614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Состав статистической информации, собираемой в отечественном </a:t>
            </a:r>
            <a:r>
              <a:rPr lang="ru-RU" b="1" dirty="0" smtClean="0"/>
              <a:t>здравоохранении: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www.gosbook.ru/node/87357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0010" y="112501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 </a:t>
            </a:r>
            <a:r>
              <a:rPr lang="ru-RU" sz="4000" dirty="0" smtClean="0">
                <a:solidFill>
                  <a:schemeClr val="bg1"/>
                </a:solidFill>
              </a:rPr>
              <a:t>статистических формы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756" y="2033719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&gt;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</a:rPr>
              <a:t>60</a:t>
            </a:r>
            <a:r>
              <a:rPr lang="ru-RU" sz="4000" dirty="0" smtClean="0">
                <a:solidFill>
                  <a:schemeClr val="bg1"/>
                </a:solidFill>
              </a:rPr>
              <a:t> тыс. показателей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80528" y="4437112"/>
            <a:ext cx="9793088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4772" y="4659538"/>
            <a:ext cx="8321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Требуется: </a:t>
            </a:r>
            <a:r>
              <a:rPr lang="ru-RU" sz="2400" dirty="0" smtClean="0">
                <a:solidFill>
                  <a:schemeClr val="bg1"/>
                </a:solidFill>
              </a:rPr>
              <a:t>изменения НПА в сторону сокращения количества запрашиваемых </a:t>
            </a:r>
            <a:r>
              <a:rPr lang="ru-RU" sz="2400" dirty="0" err="1" smtClean="0">
                <a:solidFill>
                  <a:schemeClr val="bg1"/>
                </a:solidFill>
              </a:rPr>
              <a:t>стат.форм</a:t>
            </a:r>
            <a:r>
              <a:rPr lang="ru-RU" sz="2400" dirty="0" smtClean="0">
                <a:solidFill>
                  <a:schemeClr val="bg1"/>
                </a:solidFill>
              </a:rPr>
              <a:t>, а также формирование их на стороне федеральных компонентов ЕГИСЗ на основе тех данных, что регионы уже предоставили путем интеграции с ними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616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88840"/>
            <a:ext cx="70227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Заключение</a:t>
            </a:r>
            <a:endParaRPr lang="ru-RU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485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Эти и многие проблемы приводят к:</a:t>
            </a:r>
          </a:p>
          <a:p>
            <a:r>
              <a:rPr lang="ru-RU" dirty="0" smtClean="0"/>
              <a:t>Существенному усложнению процессов внедрения и эксплуатации МИС МО, т.к. требуется изучить и учесть в МИС множество особенностей, нестыковок и различных требований к тому, что уже разработано.</a:t>
            </a:r>
          </a:p>
          <a:p>
            <a:r>
              <a:rPr lang="ru-RU" dirty="0" smtClean="0"/>
              <a:t>Удорожанию доработок и сопровождения МИС</a:t>
            </a:r>
          </a:p>
          <a:p>
            <a:r>
              <a:rPr lang="ru-RU" dirty="0" smtClean="0"/>
              <a:t>Затягиванию сроков внедрения, внесения изменений в МИС и ее настройки</a:t>
            </a:r>
          </a:p>
          <a:p>
            <a:r>
              <a:rPr lang="ru-RU" dirty="0" smtClean="0"/>
              <a:t>Усложнению интерфейса пользователя и методики настройки системы</a:t>
            </a:r>
          </a:p>
          <a:p>
            <a:r>
              <a:rPr lang="ru-RU" dirty="0" smtClean="0"/>
              <a:t>Снижению производительности работы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842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(2)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345958"/>
              </p:ext>
            </p:extLst>
          </p:nvPr>
        </p:nvGraphicFramePr>
        <p:xfrm>
          <a:off x="214312" y="1700808"/>
          <a:ext cx="871537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615"/>
                <a:gridCol w="50057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Проблема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Предложения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Нормативное регулирование медицинской документации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Согласование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выпуск соответствующих НПА по порядку ведения медицинской документации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Правомочность ведения ЭМК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Разработка НПА по ЭМК, включая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термины и определения и порядок ведения ЭМК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Множество проблем в системе ОМС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жесткий контроль и правовое регулирование взаиморасчетов по ОМС во всем аспектам информационного обмена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Огромный объем </a:t>
                      </a:r>
                      <a:r>
                        <a:rPr lang="ru-RU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статформ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Модернизация НПА с целью сокращения числа </a:t>
                      </a:r>
                      <a:r>
                        <a:rPr lang="ru-RU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статотчетов</a:t>
                      </a:r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формирование их на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стороне федеральных сервисов ЕГИСЗ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001" y="1002695"/>
            <a:ext cx="8744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Необходимо совершенствование нормативно-правовой базы для устранения основных проблем информатизации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00" y="5650884"/>
            <a:ext cx="8744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Нужен государственный заказ на разработку проектов НСИ и НПА по указанным направлениям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68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29996" y="1628800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098284"/>
            <a:ext cx="8369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Компания «Комплексные медицинские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информационные системы» (К-МИС)</a:t>
            </a:r>
          </a:p>
          <a:p>
            <a:pPr algn="r"/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Контактная информация: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Наш сайт </a:t>
            </a:r>
            <a:r>
              <a:rPr lang="en-US" b="1" dirty="0" smtClean="0">
                <a:solidFill>
                  <a:schemeClr val="bg1"/>
                </a:solidFill>
              </a:rPr>
              <a:t>http://www.kmis.ru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Электронная почта: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info@kmis.ru</a:t>
            </a:r>
            <a:endParaRPr lang="ru-RU" b="1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Телефон: (8142) 67-20-10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Учетная документация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405" cy="46202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Огромная масса проблем связана с недоработанным нормативно-правовым регулированием медицинской (учетной документации), а также несоблюдением даже тех НПА, которые имеются по определенным видам документации.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/>
              <a:t>Основной приказ «Об утверждении форм первичной медицинской документации</a:t>
            </a:r>
            <a:r>
              <a:rPr lang="ru-RU" sz="3200" dirty="0"/>
              <a:t>» </a:t>
            </a:r>
            <a:r>
              <a:rPr lang="ru-RU" sz="3200" dirty="0" smtClean="0"/>
              <a:t>№1030 </a:t>
            </a:r>
            <a:r>
              <a:rPr lang="ru-RU" sz="3200" dirty="0"/>
              <a:t>от 04.10.1980 </a:t>
            </a:r>
            <a:r>
              <a:rPr lang="ru-RU" sz="3200" b="1" u="sng" dirty="0" smtClean="0">
                <a:solidFill>
                  <a:srgbClr val="FFFF00"/>
                </a:solidFill>
              </a:rPr>
              <a:t>отменен </a:t>
            </a:r>
            <a:r>
              <a:rPr lang="ru-RU" sz="3200" dirty="0"/>
              <a:t>Приказом Минздрава СССР от </a:t>
            </a:r>
            <a:r>
              <a:rPr lang="ru-RU" sz="3200" dirty="0" smtClean="0"/>
              <a:t>05.10 1988 </a:t>
            </a:r>
            <a:r>
              <a:rPr lang="ru-RU" sz="3200" dirty="0"/>
              <a:t>г. N </a:t>
            </a:r>
            <a:r>
              <a:rPr lang="ru-RU" sz="3200" dirty="0" smtClean="0"/>
              <a:t>750</a:t>
            </a:r>
          </a:p>
        </p:txBody>
      </p:sp>
    </p:spTree>
    <p:extLst>
      <p:ext uri="{BB962C8B-B14F-4D97-AF65-F5344CB8AC3E}">
        <p14:creationId xmlns:p14="http://schemas.microsoft.com/office/powerpoint/2010/main" val="16949811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Минздрава 14-6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78" y="1086965"/>
            <a:ext cx="8715405" cy="462029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Письмо </a:t>
            </a:r>
            <a:r>
              <a:rPr lang="ru-RU" sz="2000" dirty="0" err="1" smtClean="0"/>
              <a:t>Минздравсоцразвития</a:t>
            </a:r>
            <a:r>
              <a:rPr lang="ru-RU" sz="2000" dirty="0" smtClean="0"/>
              <a:t> РФ от </a:t>
            </a:r>
            <a:r>
              <a:rPr lang="ru-RU" sz="2000" dirty="0"/>
              <a:t>30 ноября 2009 г. N 14-6/242888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i="1" dirty="0" smtClean="0"/>
              <a:t>Департамент </a:t>
            </a:r>
            <a:r>
              <a:rPr lang="ru-RU" sz="1800" i="1" dirty="0"/>
              <a:t>организации медицинской помощи и развития здравоохранения рассмотрел обращение по вопросу правомочности действия Приказа Минздрава СССР от 4 октября 1980 г. N 1030 </a:t>
            </a:r>
            <a:r>
              <a:rPr lang="ru-RU" sz="1800" i="1" dirty="0" smtClean="0"/>
              <a:t>«Об </a:t>
            </a:r>
            <a:r>
              <a:rPr lang="ru-RU" sz="1800" i="1" dirty="0"/>
              <a:t>утверждении форм первичной медицинской документации учреждений </a:t>
            </a:r>
            <a:r>
              <a:rPr lang="ru-RU" sz="1800" i="1" dirty="0" smtClean="0"/>
              <a:t>здравоохранения» </a:t>
            </a:r>
            <a:r>
              <a:rPr lang="ru-RU" sz="1800" i="1" dirty="0"/>
              <a:t>и сообщает</a:t>
            </a:r>
            <a:r>
              <a:rPr lang="ru-RU" sz="1800" i="1" dirty="0" smtClean="0"/>
              <a:t>.  </a:t>
            </a:r>
            <a:r>
              <a:rPr lang="ru-RU" sz="2000" i="1" dirty="0" smtClean="0"/>
              <a:t>В </a:t>
            </a:r>
            <a:r>
              <a:rPr lang="ru-RU" sz="2000" i="1" dirty="0"/>
              <a:t>связи с тем, что после отмены Приказа Минздрава СССР от 4 октября 1980 г. N 1030 </a:t>
            </a:r>
            <a:r>
              <a:rPr lang="ru-RU" sz="2000" i="1" dirty="0" smtClean="0"/>
              <a:t>не </a:t>
            </a:r>
            <a:r>
              <a:rPr lang="ru-RU" sz="2000" i="1" dirty="0"/>
              <a:t>было издано нового альбома образцов учетных форм, учреждения здравоохранения по рекомендации Минздрава России </a:t>
            </a:r>
            <a:r>
              <a:rPr lang="ru-RU" sz="2000" b="1" i="1" u="sng" dirty="0">
                <a:solidFill>
                  <a:srgbClr val="FFFF00"/>
                </a:solidFill>
              </a:rPr>
              <a:t>использовали в своей работе для учета деятельности бланки, утвержденные вышеуказанным Приказом</a:t>
            </a:r>
            <a:r>
              <a:rPr lang="ru-RU" sz="2000" i="1" dirty="0" smtClean="0"/>
              <a:t>. 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Одновременно информируем, что в настоящее время </a:t>
            </a:r>
            <a:r>
              <a:rPr lang="ru-RU" sz="2000" i="1" dirty="0" err="1"/>
              <a:t>Минздравсоцразвития</a:t>
            </a:r>
            <a:r>
              <a:rPr lang="ru-RU" sz="2000" i="1" dirty="0"/>
              <a:t> России проводится работа по подготовке нового "Альбома форм учетной медицинской документации</a:t>
            </a:r>
            <a:r>
              <a:rPr lang="ru-RU" sz="2000" i="1" dirty="0" smtClean="0"/>
              <a:t>".</a:t>
            </a:r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r>
              <a:rPr lang="ru-RU" sz="1800" i="1" dirty="0"/>
              <a:t>Заместитель Директора </a:t>
            </a:r>
            <a:r>
              <a:rPr lang="ru-RU" sz="1800" i="1" dirty="0" smtClean="0"/>
              <a:t>Департамента организации </a:t>
            </a:r>
            <a:r>
              <a:rPr lang="ru-RU" sz="1800" i="1" dirty="0"/>
              <a:t>медицинской помощи</a:t>
            </a:r>
            <a:br>
              <a:rPr lang="ru-RU" sz="1800" i="1" dirty="0"/>
            </a:br>
            <a:r>
              <a:rPr lang="ru-RU" sz="1800" i="1" dirty="0"/>
              <a:t>и развития </a:t>
            </a:r>
            <a:r>
              <a:rPr lang="ru-RU" sz="1800" i="1" dirty="0" smtClean="0"/>
              <a:t>здравоохранения Е.В.БУГРОВА</a:t>
            </a:r>
            <a:endParaRPr lang="ru-RU" sz="1800" i="1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57528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Судебная практика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756" y="1196752"/>
            <a:ext cx="8715405" cy="4620295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/>
              <a:t>Применение нормативно-правовых актов, устанавливающих правила ведения и формы медицинской документации: особенности судебной практики // Журнал "Здравоохранение" № 03 </a:t>
            </a:r>
            <a:r>
              <a:rPr lang="ru-RU" sz="2000" i="1" dirty="0" smtClean="0"/>
              <a:t>2013</a:t>
            </a:r>
            <a:r>
              <a:rPr lang="ru-RU" sz="2000" dirty="0" smtClean="0"/>
              <a:t>,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www.zdrav.ru/articles/practice/detail.php?ID=85710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0756" y="2924944"/>
            <a:ext cx="8602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Позиция суда (на основе имеющейся практики): 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Ведение ЭМК допускается </a:t>
            </a:r>
            <a:r>
              <a:rPr lang="ru-RU" sz="2000" u="sng" dirty="0" smtClean="0">
                <a:solidFill>
                  <a:srgbClr val="FFFF00"/>
                </a:solidFill>
              </a:rPr>
              <a:t>при условии соответствия </a:t>
            </a:r>
            <a:r>
              <a:rPr lang="ru-RU" sz="2000" dirty="0" smtClean="0">
                <a:solidFill>
                  <a:schemeClr val="bg1"/>
                </a:solidFill>
              </a:rPr>
              <a:t>требованиям, предусмотренным </a:t>
            </a:r>
            <a:r>
              <a:rPr lang="ru-RU" sz="2000" u="sng" dirty="0" smtClean="0">
                <a:solidFill>
                  <a:srgbClr val="FFFF00"/>
                </a:solidFill>
              </a:rPr>
              <a:t>действующими нормативно-правовыми актами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Приказ Минздрава СССР от 04.10.1980 № 1030 утратил силу. </a:t>
            </a:r>
            <a:r>
              <a:rPr lang="ru-RU" sz="2000" dirty="0" smtClean="0">
                <a:solidFill>
                  <a:schemeClr val="bg1"/>
                </a:solidFill>
              </a:rPr>
              <a:t>Письмо </a:t>
            </a:r>
            <a:r>
              <a:rPr lang="ru-RU" sz="2000" dirty="0" err="1">
                <a:solidFill>
                  <a:schemeClr val="bg1"/>
                </a:solidFill>
              </a:rPr>
              <a:t>Минздравсоцразвития</a:t>
            </a:r>
            <a:r>
              <a:rPr lang="ru-RU" sz="2000" dirty="0">
                <a:solidFill>
                  <a:schemeClr val="bg1"/>
                </a:solidFill>
              </a:rPr>
              <a:t> России от 30.11.2009 № 14-6/242888 носит исключительно информационный характер, не является основанием для признания законных требований по формам </a:t>
            </a:r>
            <a:r>
              <a:rPr lang="ru-RU" sz="2000" dirty="0" smtClean="0">
                <a:solidFill>
                  <a:schemeClr val="bg1"/>
                </a:solidFill>
              </a:rPr>
              <a:t>документов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В ряде случаев несоблюдение МО </a:t>
            </a:r>
            <a:r>
              <a:rPr lang="ru-RU" sz="2000" dirty="0">
                <a:solidFill>
                  <a:schemeClr val="bg1"/>
                </a:solidFill>
              </a:rPr>
              <a:t>правил ведения медицинской документации может быть основанием для применения к ней штрафных санкций (возбуждения дела об административном правонарушении</a:t>
            </a:r>
            <a:r>
              <a:rPr lang="ru-RU" sz="2000" dirty="0" smtClean="0">
                <a:solidFill>
                  <a:schemeClr val="bg1"/>
                </a:solidFill>
              </a:rPr>
              <a:t>). </a:t>
            </a:r>
            <a:r>
              <a:rPr lang="ru-RU" sz="2000" dirty="0" smtClean="0">
                <a:solidFill>
                  <a:srgbClr val="FFFF00"/>
                </a:solidFill>
              </a:rPr>
              <a:t>Виноват будет разработчик МИС?</a:t>
            </a:r>
            <a:endParaRPr lang="ru-RU" sz="2000" dirty="0">
              <a:solidFill>
                <a:srgbClr val="FFFF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468560" y="2767829"/>
            <a:ext cx="10369152" cy="0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38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Тем не менее 1030 дополняют: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2" y="1025321"/>
            <a:ext cx="8715405" cy="4620295"/>
          </a:xfrm>
        </p:spPr>
        <p:txBody>
          <a:bodyPr/>
          <a:lstStyle/>
          <a:p>
            <a:r>
              <a:rPr lang="ru-RU" sz="2000" dirty="0" smtClean="0"/>
              <a:t>приказ </a:t>
            </a:r>
            <a:r>
              <a:rPr lang="ru-RU" sz="2000" dirty="0"/>
              <a:t>Минздрава СССР от 29 сентября 1989 года N </a:t>
            </a:r>
            <a:r>
              <a:rPr lang="ru-RU" sz="2000" dirty="0" smtClean="0"/>
              <a:t>555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СССР от 14 декабря 1990 года N </a:t>
            </a:r>
            <a:r>
              <a:rPr lang="ru-RU" sz="2000" dirty="0" smtClean="0"/>
              <a:t>483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России от 11 февраля 1994 года N </a:t>
            </a:r>
            <a:r>
              <a:rPr lang="ru-RU" sz="2000" dirty="0" smtClean="0"/>
              <a:t>21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 России от 3 февраля 1995 года N </a:t>
            </a:r>
            <a:r>
              <a:rPr lang="ru-RU" sz="2000" dirty="0" smtClean="0"/>
              <a:t>23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 России от 3 июля 1995 года N </a:t>
            </a:r>
            <a:r>
              <a:rPr lang="ru-RU" sz="2000" dirty="0" smtClean="0"/>
              <a:t>1954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России от 10 сентября 1996 года N </a:t>
            </a:r>
            <a:r>
              <a:rPr lang="ru-RU" sz="2000" dirty="0" smtClean="0"/>
              <a:t>332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России от 5 октября 1998 года N </a:t>
            </a:r>
            <a:r>
              <a:rPr lang="ru-RU" sz="2000" dirty="0" smtClean="0"/>
              <a:t>289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России от 7 октября 1998 года N </a:t>
            </a:r>
            <a:r>
              <a:rPr lang="ru-RU" sz="2000" dirty="0" smtClean="0"/>
              <a:t>293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России от 3 июля 2000 года N </a:t>
            </a:r>
            <a:r>
              <a:rPr lang="ru-RU" sz="2000" dirty="0" smtClean="0"/>
              <a:t>241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России от 20 февраля 2002 года N </a:t>
            </a:r>
            <a:r>
              <a:rPr lang="ru-RU" sz="2000" dirty="0" smtClean="0"/>
              <a:t>58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России от 21 мая 2002 года N </a:t>
            </a:r>
            <a:r>
              <a:rPr lang="ru-RU" sz="2000" dirty="0" smtClean="0"/>
              <a:t>154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России от 10 июля 2002 года N </a:t>
            </a:r>
            <a:r>
              <a:rPr lang="ru-RU" sz="2000" dirty="0" smtClean="0"/>
              <a:t>223</a:t>
            </a:r>
            <a:endParaRPr lang="ru-RU" sz="2000" dirty="0"/>
          </a:p>
          <a:p>
            <a:r>
              <a:rPr lang="ru-RU" sz="2000" dirty="0" smtClean="0"/>
              <a:t>приказ </a:t>
            </a:r>
            <a:r>
              <a:rPr lang="ru-RU" sz="2000" dirty="0"/>
              <a:t>Минздрава России от 31 декабря 2002 года N </a:t>
            </a:r>
            <a:r>
              <a:rPr lang="ru-RU" sz="2000" dirty="0" smtClean="0"/>
              <a:t>420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dirty="0" smtClean="0"/>
              <a:t>Центральный архив управделами Президента РФ,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www.adp-archive.ru/37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468560" y="5917124"/>
            <a:ext cx="10369152" cy="0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15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 новых форм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196752"/>
            <a:ext cx="8715405" cy="46202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</a:t>
            </a:r>
            <a:r>
              <a:rPr lang="ru-RU" dirty="0"/>
              <a:t>приказа </a:t>
            </a:r>
            <a:r>
              <a:rPr lang="ru-RU" dirty="0" err="1"/>
              <a:t>Минздравсоцразвития</a:t>
            </a:r>
            <a:r>
              <a:rPr lang="ru-RU" dirty="0"/>
              <a:t> РФ от 14.12.2011 "Об утверждении форм учетной медицинской документации медицинских организаций"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После отмены приказа Минздрава СССР от 4 октября 1980 года N 1030 "Об утверждении форм первичной медицинской документации учреждений здравоохранения" не был издан новый альбом образцов учетных форм, в связи с чем учреждения здравоохранения по рекомендации Минздрава РФ использовали в своей работе для учета деятельности бланки, утвержденные вышеуказанным приказом.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www.consultant.ru/law/hotdocs/16120.html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7132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166111"/>
            <a:ext cx="8715405" cy="144016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Проект нового приказа Минздрава об утверждении учетных форм медицинской </a:t>
            </a:r>
            <a:r>
              <a:rPr lang="ru-RU" b="1" dirty="0" smtClean="0"/>
              <a:t>документации, </a:t>
            </a: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www.gosbook.ru/node/43007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2" y="2914760"/>
            <a:ext cx="8606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ТАП и КВ содержат разные справочники социальных статусов, инвалидностей и льготных категорий, видов травм, исходов и результатов.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Предусмотренные варианты не соответствуют 79му приказу ФФОМС (и НСИ, применяемой при формировании реестров на оплату ОМС), а также статистическим формам, которые необходимо на их основе получать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ТАП содержит справочник видов нетрудоспособности, не соответствующий приказу 347н.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Форму 113 исключили из альбома, но в инструкции по заполнению 112/у формы оставили требование вести и 113-ю форму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468560" y="2675361"/>
            <a:ext cx="10369152" cy="0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320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2483</TotalTime>
  <Words>2101</Words>
  <Application>Microsoft Office PowerPoint</Application>
  <PresentationFormat>Экран (4:3)</PresentationFormat>
  <Paragraphs>210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Constantia</vt:lpstr>
      <vt:lpstr>Tahoma</vt:lpstr>
      <vt:lpstr>Wingdings 2</vt:lpstr>
      <vt:lpstr>Поток</vt:lpstr>
      <vt:lpstr>Основные проблемы информатизации и что могло бы их решить: взгляд разработчика МИС</vt:lpstr>
      <vt:lpstr>Каждый проект это…</vt:lpstr>
      <vt:lpstr>Презентация PowerPoint</vt:lpstr>
      <vt:lpstr>Учетная документация</vt:lpstr>
      <vt:lpstr>Письмо Минздрава 14-6</vt:lpstr>
      <vt:lpstr>Судебная практика</vt:lpstr>
      <vt:lpstr>Тем не менее 1030 дополняют:</vt:lpstr>
      <vt:lpstr>Анонс новых форм</vt:lpstr>
      <vt:lpstr>Проблемы с проектом</vt:lpstr>
      <vt:lpstr>Региональные коллизии (1)</vt:lpstr>
      <vt:lpstr>Региональные коллизии (2)</vt:lpstr>
      <vt:lpstr>Региональные коллизии (3)</vt:lpstr>
      <vt:lpstr>Итого: текущие проблемы</vt:lpstr>
      <vt:lpstr>Что необходимо?</vt:lpstr>
      <vt:lpstr>Презентация PowerPoint</vt:lpstr>
      <vt:lpstr>Правомочность ЭМК?</vt:lpstr>
      <vt:lpstr>Презентация PowerPoint</vt:lpstr>
      <vt:lpstr>Инфообмен в системе ОМС</vt:lpstr>
      <vt:lpstr>ОМС – примеры (1)</vt:lpstr>
      <vt:lpstr>ОМС – примеры (2)</vt:lpstr>
      <vt:lpstr>ОМС – примеры (3)</vt:lpstr>
      <vt:lpstr>ОМС – примеры (4)</vt:lpstr>
      <vt:lpstr>ОМС – примеры (5)</vt:lpstr>
      <vt:lpstr>ОМС – примеры (6)</vt:lpstr>
      <vt:lpstr>Что в результате</vt:lpstr>
      <vt:lpstr>Что предлагается?</vt:lpstr>
      <vt:lpstr>Презентация PowerPoint</vt:lpstr>
      <vt:lpstr>Нет единой НСИ </vt:lpstr>
      <vt:lpstr>Презентация PowerPoint</vt:lpstr>
      <vt:lpstr>Огромный объем статформ</vt:lpstr>
      <vt:lpstr>Презентация PowerPoint</vt:lpstr>
      <vt:lpstr>Заключение (1)</vt:lpstr>
      <vt:lpstr>Заключение (2)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Гусев Александр</dc:creator>
  <cp:lastModifiedBy>Александр Гусев</cp:lastModifiedBy>
  <cp:revision>312</cp:revision>
  <dcterms:created xsi:type="dcterms:W3CDTF">2007-03-23T16:03:23Z</dcterms:created>
  <dcterms:modified xsi:type="dcterms:W3CDTF">2015-03-23T05:03:28Z</dcterms:modified>
</cp:coreProperties>
</file>