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72" r:id="rId4"/>
    <p:sldId id="259" r:id="rId5"/>
    <p:sldId id="273" r:id="rId6"/>
    <p:sldId id="261" r:id="rId7"/>
    <p:sldId id="270" r:id="rId8"/>
    <p:sldId id="274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C8A"/>
    <a:srgbClr val="CE2834"/>
    <a:srgbClr val="B323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12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BFD8-7359-4E4F-9811-205DEF9F277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F5B3-4138-4486-B5C6-8010683B7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3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A0BB6-6DBA-4FA3-AF42-8A5CF41D2F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118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C5C9-8C81-46F6-8770-4F1DB5D258A4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63B2-124A-48E1-A796-58F68394335A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D4D4-D7E1-4060-85E7-108A60AB6EA4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F092-A309-40AC-8B85-182CDB3B80D6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3B35-87E8-4B91-AC4C-B2EE2605F61A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05AF-5A9B-42C1-B161-9010C71A7D75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060A-F435-41C0-BBFF-2EDF300458ED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484-F70F-4E4E-A2D5-B89A3C5363EE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EA56-D3E4-415B-A91F-035E560A2799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21D0-5C8A-4640-883B-E6D3C745C83D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3B44-AF49-4641-A981-9B22CB7999EC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B566-FBFB-4155-8D72-B81C7C6F985E}" type="datetime1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AE75-D9EA-4E09-B3CE-A9B4E795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093296"/>
            <a:ext cx="8712968" cy="57606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Доклад заместителя Генерального директора  - 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Генерального конструктора АСУ ОАО «НПО </a:t>
            </a:r>
            <a:r>
              <a:rPr lang="ru-RU" sz="16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РусБИТех</a:t>
            </a:r>
            <a:r>
              <a:rPr 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               </a:t>
            </a:r>
            <a:r>
              <a:rPr lang="ru-RU" sz="16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Сутормина</a:t>
            </a:r>
            <a:r>
              <a:rPr 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А.Г.</a:t>
            </a:r>
            <a:endParaRPr lang="ru-RU" sz="1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20512"/>
            <a:ext cx="2824359" cy="258880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57" y="3893310"/>
            <a:ext cx="1360800" cy="140789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560840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</a:t>
            </a:r>
            <a:r>
              <a:rPr lang="ru-RU" sz="2400" b="1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ИНФОРМАЦИОННЫЕ ТЕХНОЛОГИИ</a:t>
            </a:r>
            <a:r>
              <a:rPr lang="ru-RU" sz="2400" b="1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950" b="1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ЗДРАВООХРАНЕНИИ</a:t>
            </a:r>
            <a:r>
              <a:rPr lang="ru-RU" sz="6000" b="1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Myriad Pro Cond" panose="020B05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 descr="logo_larg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908720"/>
            <a:ext cx="9144000" cy="18002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003" b="100000" l="18500" r="973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6" y="921908"/>
            <a:ext cx="9144000" cy="609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12474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 преодолеть зависимость от импорта технологий, отдельных узлов и </a:t>
            </a:r>
            <a:r>
              <a:rPr lang="ru-RU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механизмов</a:t>
            </a:r>
            <a:r>
              <a:rPr lang="ru-RU" sz="24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2996952"/>
            <a:ext cx="129614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В.В. Путин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4005064"/>
            <a:ext cx="971600" cy="285293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8" y="4465578"/>
            <a:ext cx="366361" cy="366361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3" y="5292452"/>
            <a:ext cx="430272" cy="430272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" y="5931649"/>
            <a:ext cx="717425" cy="71742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>
          <a:xfrm>
            <a:off x="161231" y="30148"/>
            <a:ext cx="5922937" cy="446524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9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 И ИНФОРМАЦИОННЫЕ ТЕХНОЛОГИИ В ЗДРАВООХРАНЕНИИ </a:t>
            </a:r>
          </a:p>
        </p:txBody>
      </p:sp>
      <p:pic>
        <p:nvPicPr>
          <p:cNvPr id="24" name="Рисунок 23" descr="logo_large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506122" y="116632"/>
            <a:ext cx="530374" cy="41038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5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3875572" cy="5870174"/>
          </a:xfrm>
          <a:custGeom>
            <a:avLst/>
            <a:gdLst>
              <a:gd name="connsiteX0" fmla="*/ 0 w 3096344"/>
              <a:gd name="connsiteY0" fmla="*/ 0 h 5472608"/>
              <a:gd name="connsiteX1" fmla="*/ 3096344 w 3096344"/>
              <a:gd name="connsiteY1" fmla="*/ 0 h 5472608"/>
              <a:gd name="connsiteX2" fmla="*/ 3096344 w 3096344"/>
              <a:gd name="connsiteY2" fmla="*/ 5472608 h 5472608"/>
              <a:gd name="connsiteX3" fmla="*/ 0 w 3096344"/>
              <a:gd name="connsiteY3" fmla="*/ 5472608 h 5472608"/>
              <a:gd name="connsiteX4" fmla="*/ 0 w 3096344"/>
              <a:gd name="connsiteY4" fmla="*/ 0 h 5472608"/>
              <a:gd name="connsiteX0" fmla="*/ 0 w 3422347"/>
              <a:gd name="connsiteY0" fmla="*/ 0 h 5639586"/>
              <a:gd name="connsiteX1" fmla="*/ 3422347 w 3422347"/>
              <a:gd name="connsiteY1" fmla="*/ 166978 h 5639586"/>
              <a:gd name="connsiteX2" fmla="*/ 3422347 w 3422347"/>
              <a:gd name="connsiteY2" fmla="*/ 5639586 h 5639586"/>
              <a:gd name="connsiteX3" fmla="*/ 326003 w 3422347"/>
              <a:gd name="connsiteY3" fmla="*/ 5639586 h 5639586"/>
              <a:gd name="connsiteX4" fmla="*/ 0 w 3422347"/>
              <a:gd name="connsiteY4" fmla="*/ 0 h 5639586"/>
              <a:gd name="connsiteX0" fmla="*/ 0 w 3422347"/>
              <a:gd name="connsiteY0" fmla="*/ 0 h 5870174"/>
              <a:gd name="connsiteX1" fmla="*/ 3422347 w 3422347"/>
              <a:gd name="connsiteY1" fmla="*/ 166978 h 5870174"/>
              <a:gd name="connsiteX2" fmla="*/ 3422347 w 3422347"/>
              <a:gd name="connsiteY2" fmla="*/ 5639586 h 5870174"/>
              <a:gd name="connsiteX3" fmla="*/ 0 w 3422347"/>
              <a:gd name="connsiteY3" fmla="*/ 5870174 h 5870174"/>
              <a:gd name="connsiteX4" fmla="*/ 0 w 3422347"/>
              <a:gd name="connsiteY4" fmla="*/ 0 h 5870174"/>
              <a:gd name="connsiteX0" fmla="*/ 0 w 4074354"/>
              <a:gd name="connsiteY0" fmla="*/ 0 h 5870174"/>
              <a:gd name="connsiteX1" fmla="*/ 3422347 w 4074354"/>
              <a:gd name="connsiteY1" fmla="*/ 166978 h 5870174"/>
              <a:gd name="connsiteX2" fmla="*/ 4074354 w 4074354"/>
              <a:gd name="connsiteY2" fmla="*/ 5146605 h 5870174"/>
              <a:gd name="connsiteX3" fmla="*/ 0 w 4074354"/>
              <a:gd name="connsiteY3" fmla="*/ 5870174 h 5870174"/>
              <a:gd name="connsiteX4" fmla="*/ 0 w 4074354"/>
              <a:gd name="connsiteY4" fmla="*/ 0 h 5870174"/>
              <a:gd name="connsiteX0" fmla="*/ 0 w 3875572"/>
              <a:gd name="connsiteY0" fmla="*/ 0 h 5870174"/>
              <a:gd name="connsiteX1" fmla="*/ 3422347 w 3875572"/>
              <a:gd name="connsiteY1" fmla="*/ 166978 h 5870174"/>
              <a:gd name="connsiteX2" fmla="*/ 3875572 w 3875572"/>
              <a:gd name="connsiteY2" fmla="*/ 5401047 h 5870174"/>
              <a:gd name="connsiteX3" fmla="*/ 0 w 3875572"/>
              <a:gd name="connsiteY3" fmla="*/ 5870174 h 5870174"/>
              <a:gd name="connsiteX4" fmla="*/ 0 w 3875572"/>
              <a:gd name="connsiteY4" fmla="*/ 0 h 58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572" h="5870174">
                <a:moveTo>
                  <a:pt x="0" y="0"/>
                </a:moveTo>
                <a:lnTo>
                  <a:pt x="3422347" y="166978"/>
                </a:lnTo>
                <a:lnTo>
                  <a:pt x="3875572" y="5401047"/>
                </a:lnTo>
                <a:lnTo>
                  <a:pt x="0" y="58701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41275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9701" y="1025097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МИНЗДРАВ</a:t>
            </a:r>
            <a:endParaRPr lang="ru-RU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4412" y="2623560"/>
            <a:ext cx="2812316" cy="805440"/>
          </a:xfrm>
          <a:prstGeom prst="rect">
            <a:avLst/>
          </a:prstGeom>
          <a:solidFill>
            <a:schemeClr val="accent5">
              <a:alpha val="80000"/>
            </a:schemeClr>
          </a:solidFill>
          <a:ln w="63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ФЦОД</a:t>
            </a:r>
          </a:p>
          <a:p>
            <a:pPr algn="ctr"/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основной</a:t>
            </a:r>
            <a:endParaRPr lang="ru-RU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1268" y="1512636"/>
            <a:ext cx="2802580" cy="692228"/>
          </a:xfrm>
          <a:prstGeom prst="rect">
            <a:avLst/>
          </a:prstGeom>
          <a:solidFill>
            <a:schemeClr val="accent5">
              <a:alpha val="20000"/>
            </a:schemeClr>
          </a:solidFill>
          <a:ln w="6350" cmpd="dbl">
            <a:solidFill>
              <a:schemeClr val="bg1">
                <a:alpha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ФЦОД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резервный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5548" y="4008787"/>
            <a:ext cx="2812316" cy="805440"/>
          </a:xfrm>
          <a:prstGeom prst="rect">
            <a:avLst/>
          </a:prstGeom>
          <a:solidFill>
            <a:schemeClr val="accent5">
              <a:alpha val="40000"/>
            </a:schemeClr>
          </a:solidFill>
          <a:ln w="6350" cmpd="dbl">
            <a:solidFill>
              <a:schemeClr val="bg1">
                <a:alpha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3540" y="3936779"/>
            <a:ext cx="2812316" cy="805440"/>
          </a:xfrm>
          <a:prstGeom prst="rect">
            <a:avLst/>
          </a:prstGeom>
          <a:solidFill>
            <a:schemeClr val="accent5">
              <a:alpha val="60000"/>
            </a:schemeClr>
          </a:solidFill>
          <a:ln w="6350" cmpd="dbl">
            <a:solidFill>
              <a:schemeClr val="bg1">
                <a:alpha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1532" y="3861048"/>
            <a:ext cx="2812316" cy="805440"/>
          </a:xfrm>
          <a:prstGeom prst="rect">
            <a:avLst/>
          </a:prstGeom>
          <a:solidFill>
            <a:schemeClr val="accent5">
              <a:alpha val="80000"/>
            </a:schemeClr>
          </a:solidFill>
          <a:ln w="6350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r>
              <a:rPr lang="ru-RU" sz="1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региональный</a:t>
            </a:r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ЦОД</a:t>
            </a:r>
            <a:r>
              <a:rPr lang="en-US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     </a:t>
            </a:r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региональный сегмент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259632" y="2224273"/>
            <a:ext cx="0" cy="414976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475656" y="2224273"/>
            <a:ext cx="0" cy="414976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2339752" y="2218216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2123728" y="2218216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259632" y="4661309"/>
            <a:ext cx="0" cy="566435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475656" y="4661309"/>
            <a:ext cx="0" cy="566435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259632" y="3418467"/>
            <a:ext cx="1610" cy="437402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475656" y="3439880"/>
            <a:ext cx="1609" cy="415989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35548" y="5394741"/>
            <a:ext cx="2812316" cy="805440"/>
          </a:xfrm>
          <a:prstGeom prst="rect">
            <a:avLst/>
          </a:prstGeom>
          <a:solidFill>
            <a:schemeClr val="accent5">
              <a:alpha val="40000"/>
            </a:schemeClr>
          </a:solidFill>
          <a:ln w="6350" cmpd="dbl">
            <a:solidFill>
              <a:schemeClr val="bg1">
                <a:alpha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3540" y="5322733"/>
            <a:ext cx="2812316" cy="805440"/>
          </a:xfrm>
          <a:prstGeom prst="rect">
            <a:avLst/>
          </a:prstGeom>
          <a:solidFill>
            <a:schemeClr val="accent5">
              <a:alpha val="60000"/>
            </a:schemeClr>
          </a:solidFill>
          <a:ln w="6350" cmpd="dbl">
            <a:solidFill>
              <a:schemeClr val="bg1">
                <a:alpha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509" y="5232923"/>
            <a:ext cx="2812316" cy="805440"/>
          </a:xfrm>
          <a:prstGeom prst="rect">
            <a:avLst/>
          </a:prstGeom>
          <a:solidFill>
            <a:schemeClr val="accent5">
              <a:alpha val="80000"/>
            </a:schemeClr>
          </a:solidFill>
          <a:ln w="6350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</a:t>
            </a:r>
          </a:p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/ МИС, ЛИС, РИС, </a:t>
            </a: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PACS…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6" name="Прямоугольник 4"/>
          <p:cNvSpPr/>
          <p:nvPr/>
        </p:nvSpPr>
        <p:spPr>
          <a:xfrm flipH="1" flipV="1">
            <a:off x="5276379" y="743367"/>
            <a:ext cx="3876383" cy="5870173"/>
          </a:xfrm>
          <a:custGeom>
            <a:avLst/>
            <a:gdLst>
              <a:gd name="connsiteX0" fmla="*/ 0 w 3096344"/>
              <a:gd name="connsiteY0" fmla="*/ 0 h 5472608"/>
              <a:gd name="connsiteX1" fmla="*/ 3096344 w 3096344"/>
              <a:gd name="connsiteY1" fmla="*/ 0 h 5472608"/>
              <a:gd name="connsiteX2" fmla="*/ 3096344 w 3096344"/>
              <a:gd name="connsiteY2" fmla="*/ 5472608 h 5472608"/>
              <a:gd name="connsiteX3" fmla="*/ 0 w 3096344"/>
              <a:gd name="connsiteY3" fmla="*/ 5472608 h 5472608"/>
              <a:gd name="connsiteX4" fmla="*/ 0 w 3096344"/>
              <a:gd name="connsiteY4" fmla="*/ 0 h 5472608"/>
              <a:gd name="connsiteX0" fmla="*/ 0 w 3422347"/>
              <a:gd name="connsiteY0" fmla="*/ 0 h 5639586"/>
              <a:gd name="connsiteX1" fmla="*/ 3422347 w 3422347"/>
              <a:gd name="connsiteY1" fmla="*/ 166978 h 5639586"/>
              <a:gd name="connsiteX2" fmla="*/ 3422347 w 3422347"/>
              <a:gd name="connsiteY2" fmla="*/ 5639586 h 5639586"/>
              <a:gd name="connsiteX3" fmla="*/ 326003 w 3422347"/>
              <a:gd name="connsiteY3" fmla="*/ 5639586 h 5639586"/>
              <a:gd name="connsiteX4" fmla="*/ 0 w 3422347"/>
              <a:gd name="connsiteY4" fmla="*/ 0 h 5639586"/>
              <a:gd name="connsiteX0" fmla="*/ 0 w 3422347"/>
              <a:gd name="connsiteY0" fmla="*/ 0 h 5870174"/>
              <a:gd name="connsiteX1" fmla="*/ 3422347 w 3422347"/>
              <a:gd name="connsiteY1" fmla="*/ 166978 h 5870174"/>
              <a:gd name="connsiteX2" fmla="*/ 3422347 w 3422347"/>
              <a:gd name="connsiteY2" fmla="*/ 5639586 h 5870174"/>
              <a:gd name="connsiteX3" fmla="*/ 0 w 3422347"/>
              <a:gd name="connsiteY3" fmla="*/ 5870174 h 5870174"/>
              <a:gd name="connsiteX4" fmla="*/ 0 w 3422347"/>
              <a:gd name="connsiteY4" fmla="*/ 0 h 5870174"/>
              <a:gd name="connsiteX0" fmla="*/ 0 w 4074354"/>
              <a:gd name="connsiteY0" fmla="*/ 0 h 5870174"/>
              <a:gd name="connsiteX1" fmla="*/ 3422347 w 4074354"/>
              <a:gd name="connsiteY1" fmla="*/ 166978 h 5870174"/>
              <a:gd name="connsiteX2" fmla="*/ 4074354 w 4074354"/>
              <a:gd name="connsiteY2" fmla="*/ 5146605 h 5870174"/>
              <a:gd name="connsiteX3" fmla="*/ 0 w 4074354"/>
              <a:gd name="connsiteY3" fmla="*/ 5870174 h 5870174"/>
              <a:gd name="connsiteX4" fmla="*/ 0 w 4074354"/>
              <a:gd name="connsiteY4" fmla="*/ 0 h 5870174"/>
              <a:gd name="connsiteX0" fmla="*/ 0 w 3875572"/>
              <a:gd name="connsiteY0" fmla="*/ 0 h 5870174"/>
              <a:gd name="connsiteX1" fmla="*/ 3422347 w 3875572"/>
              <a:gd name="connsiteY1" fmla="*/ 166978 h 5870174"/>
              <a:gd name="connsiteX2" fmla="*/ 3875572 w 3875572"/>
              <a:gd name="connsiteY2" fmla="*/ 5401047 h 5870174"/>
              <a:gd name="connsiteX3" fmla="*/ 0 w 3875572"/>
              <a:gd name="connsiteY3" fmla="*/ 5870174 h 5870174"/>
              <a:gd name="connsiteX4" fmla="*/ 0 w 3875572"/>
              <a:gd name="connsiteY4" fmla="*/ 0 h 58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572" h="5870174">
                <a:moveTo>
                  <a:pt x="0" y="0"/>
                </a:moveTo>
                <a:lnTo>
                  <a:pt x="3422347" y="166978"/>
                </a:lnTo>
                <a:lnTo>
                  <a:pt x="3875572" y="5401047"/>
                </a:lnTo>
                <a:lnTo>
                  <a:pt x="0" y="58701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41275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7885531" y="980728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ФФОМС</a:t>
            </a:r>
            <a:endParaRPr lang="ru-RU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920436" y="2620343"/>
            <a:ext cx="2812316" cy="805440"/>
          </a:xfrm>
          <a:prstGeom prst="rect">
            <a:avLst/>
          </a:prstGeom>
          <a:solidFill>
            <a:schemeClr val="accent5">
              <a:alpha val="80000"/>
            </a:schemeClr>
          </a:solidFill>
          <a:ln w="63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ФЦОД</a:t>
            </a:r>
          </a:p>
          <a:p>
            <a:pPr algn="ctr"/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основной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927292" y="1509419"/>
            <a:ext cx="2802580" cy="692228"/>
          </a:xfrm>
          <a:prstGeom prst="rect">
            <a:avLst/>
          </a:prstGeom>
          <a:solidFill>
            <a:schemeClr val="accent5">
              <a:alpha val="20000"/>
            </a:schemeClr>
          </a:solidFill>
          <a:ln w="6350" cmpd="dbl">
            <a:solidFill>
              <a:schemeClr val="bg1">
                <a:alpha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ФЦОД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резервный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61572" y="4005570"/>
            <a:ext cx="2812316" cy="805440"/>
          </a:xfrm>
          <a:prstGeom prst="rect">
            <a:avLst/>
          </a:prstGeom>
          <a:solidFill>
            <a:schemeClr val="accent5">
              <a:alpha val="40000"/>
            </a:schemeClr>
          </a:solidFill>
          <a:ln w="6350" cmpd="dbl">
            <a:solidFill>
              <a:schemeClr val="bg1">
                <a:alpha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989564" y="3933562"/>
            <a:ext cx="2812316" cy="805440"/>
          </a:xfrm>
          <a:prstGeom prst="rect">
            <a:avLst/>
          </a:prstGeom>
          <a:solidFill>
            <a:schemeClr val="accent5">
              <a:alpha val="60000"/>
            </a:schemeClr>
          </a:solidFill>
          <a:ln w="6350" cmpd="dbl">
            <a:solidFill>
              <a:schemeClr val="bg1">
                <a:alpha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917556" y="3857831"/>
            <a:ext cx="2812316" cy="805440"/>
          </a:xfrm>
          <a:prstGeom prst="rect">
            <a:avLst/>
          </a:prstGeom>
          <a:solidFill>
            <a:schemeClr val="accent5">
              <a:alpha val="80000"/>
            </a:schemeClr>
          </a:solidFill>
          <a:ln w="6350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ЦОДы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ТФОМС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6732240" y="4658092"/>
            <a:ext cx="0" cy="566435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6948264" y="4658092"/>
            <a:ext cx="0" cy="566435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061572" y="5391524"/>
            <a:ext cx="2812316" cy="805440"/>
          </a:xfrm>
          <a:prstGeom prst="rect">
            <a:avLst/>
          </a:prstGeom>
          <a:solidFill>
            <a:schemeClr val="accent5">
              <a:alpha val="40000"/>
            </a:schemeClr>
          </a:solidFill>
          <a:ln w="6350" cmpd="dbl">
            <a:solidFill>
              <a:schemeClr val="bg1">
                <a:alpha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989564" y="5319516"/>
            <a:ext cx="2812316" cy="805440"/>
          </a:xfrm>
          <a:prstGeom prst="rect">
            <a:avLst/>
          </a:prstGeom>
          <a:solidFill>
            <a:schemeClr val="accent5">
              <a:alpha val="60000"/>
            </a:schemeClr>
          </a:solidFill>
          <a:ln w="6350" cmpd="dbl">
            <a:solidFill>
              <a:schemeClr val="bg1">
                <a:alpha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</a:t>
            </a:r>
          </a:p>
          <a:p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</a:t>
            </a:r>
            <a:endParaRPr lang="ru-RU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904533" y="5229706"/>
            <a:ext cx="2812316" cy="805440"/>
          </a:xfrm>
          <a:prstGeom prst="rect">
            <a:avLst/>
          </a:prstGeom>
          <a:solidFill>
            <a:schemeClr val="accent5">
              <a:alpha val="80000"/>
            </a:schemeClr>
          </a:solidFill>
          <a:ln w="6350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СМО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851920" y="2636913"/>
            <a:ext cx="1410543" cy="3528392"/>
          </a:xfrm>
          <a:prstGeom prst="rect">
            <a:avLst/>
          </a:prstGeom>
          <a:solidFill>
            <a:srgbClr val="C00000">
              <a:alpha val="68000"/>
            </a:srgbClr>
          </a:solidFill>
          <a:ln w="63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Эльбрус</a:t>
            </a:r>
          </a:p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•</a:t>
            </a:r>
          </a:p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Астра-Линукс</a:t>
            </a:r>
          </a:p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•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СЗД</a:t>
            </a:r>
            <a:endParaRPr lang="ru-RU" sz="1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базе 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АПМДЗ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Максим-М1</a:t>
            </a:r>
            <a:endParaRPr lang="ru-RU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740826" y="1598818"/>
            <a:ext cx="1571317" cy="569907"/>
          </a:xfrm>
          <a:prstGeom prst="rect">
            <a:avLst/>
          </a:prstGeom>
          <a:solidFill>
            <a:schemeClr val="accent5">
              <a:alpha val="80000"/>
            </a:schemeClr>
          </a:solidFill>
          <a:ln w="63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ЕГИСЗ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Заголовок 1"/>
          <p:cNvSpPr txBox="1">
            <a:spLocks/>
          </p:cNvSpPr>
          <p:nvPr/>
        </p:nvSpPr>
        <p:spPr>
          <a:xfrm>
            <a:off x="161231" y="30148"/>
            <a:ext cx="5922937" cy="446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9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 И ИНФОРМАЦИОННЫЕ ТЕХНОЛОГИИ В ЗДРАВООХРАНЕНИИ </a:t>
            </a:r>
            <a:endParaRPr lang="ru-RU" sz="9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" name="Рисунок 60" descr="logo_larg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506122" y="116632"/>
            <a:ext cx="530374" cy="41038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0" y="6337398"/>
            <a:ext cx="9143999" cy="403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ru-RU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(приказ МЗРФ №364 от 28.04.2011; приказ ФФОМС №78 от 7.04.2011 в ред. 26.12.2013 г)</a:t>
            </a:r>
            <a:endParaRPr lang="ru-RU" sz="12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6804248" y="2210921"/>
            <a:ext cx="0" cy="414976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020272" y="2210921"/>
            <a:ext cx="0" cy="414976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884368" y="2204864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7668344" y="2204864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732240" y="3429000"/>
            <a:ext cx="1610" cy="437402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948264" y="3450413"/>
            <a:ext cx="1609" cy="415989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2339752" y="3429000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2123728" y="3429000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7884368" y="3429000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7668344" y="3429000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2267744" y="4823856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2051720" y="4823856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7884368" y="4823856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7668344" y="4823856"/>
            <a:ext cx="0" cy="405344"/>
          </a:xfrm>
          <a:prstGeom prst="straightConnector1">
            <a:avLst/>
          </a:prstGeom>
          <a:ln w="12700">
            <a:solidFill>
              <a:schemeClr val="bg1">
                <a:alpha val="8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46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7" y="1507380"/>
            <a:ext cx="3951655" cy="535061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 rot="5400000">
            <a:off x="7231732" y="4792588"/>
            <a:ext cx="971600" cy="2852936"/>
          </a:xfrm>
          <a:prstGeom prst="rect">
            <a:avLst/>
          </a:prstGeom>
          <a:solidFill>
            <a:srgbClr val="CE283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53" y="6035875"/>
            <a:ext cx="366361" cy="3663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28954"/>
            <a:ext cx="768809" cy="7688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53" y="5990747"/>
            <a:ext cx="707025" cy="411489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323528" y="807259"/>
            <a:ext cx="7593488" cy="677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</a:rPr>
              <a:t>ПОЗИЦИЯ МИНИСТЕРСТВА ЗДРАВООХРАНЕНИЯ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>
          <a:xfrm>
            <a:off x="161231" y="30148"/>
            <a:ext cx="5922937" cy="446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9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 И ИНФОРМАЦИОННЫЕ ТЕХНОЛОГИИ В ЗДРАВООХРАНЕНИИ </a:t>
            </a:r>
            <a:endParaRPr lang="ru-RU" sz="9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Рисунок 36" descr="logo_large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8506122" y="116632"/>
            <a:ext cx="530374" cy="41038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0" y="1700808"/>
            <a:ext cx="9144000" cy="3672408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44008" y="1811206"/>
            <a:ext cx="4176464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"Не вызывает сомнения, что нашей стране необходимо развивать отечественное производство медицинских изделий и </a:t>
            </a:r>
            <a:r>
              <a:rPr lang="ru-RU" sz="2000" i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</a:t>
            </a:r>
            <a:r>
              <a:rPr lang="ru-RU" sz="20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Однако очевидно, что это не должно негативно отражаться на качестве оказываемой россиянам медицинской помощи"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53530" y="4849415"/>
            <a:ext cx="139493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В.И. Скворцова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61231" y="30148"/>
            <a:ext cx="5922937" cy="446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9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 И ИНФОРМАЦИОННЫЕ ТЕХНОЛОГИИ В ЗДРАВООХРАНЕНИИ </a:t>
            </a:r>
            <a:endParaRPr lang="ru-RU" sz="9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 descr="logo_larg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506122" y="116632"/>
            <a:ext cx="530374" cy="41038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2060848"/>
            <a:ext cx="9144000" cy="36004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39552" y="1022871"/>
            <a:ext cx="8352928" cy="677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</a:rPr>
              <a:t>КРИТИЧЕСКИЕ НАПРАВЛЕНИЯ ДЛЯ ИМПОРТОЗАМЕЩЕНИЯ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8369" y="2996952"/>
            <a:ext cx="714550" cy="714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63688" y="2218409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Экономические показатели</a:t>
            </a:r>
          </a:p>
          <a:p>
            <a:pPr indent="361950">
              <a:buFont typeface="Wingdings" pitchFamily="2" charset="2"/>
              <a:buChar char="ü"/>
            </a:pPr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Защита данных от НСД</a:t>
            </a:r>
          </a:p>
          <a:p>
            <a:pPr indent="361950">
              <a:buFont typeface="Wingdings" pitchFamily="2" charset="2"/>
              <a:buChar char="ü"/>
            </a:pPr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Предотвращение потерь данных</a:t>
            </a:r>
          </a:p>
          <a:p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Техподдержка и ремонтопригодность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" y="3174605"/>
            <a:ext cx="359243" cy="3592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18753" y="2132856"/>
            <a:ext cx="714550" cy="7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2700" y="3861048"/>
            <a:ext cx="714550" cy="714550"/>
          </a:xfrm>
          <a:prstGeom prst="rect">
            <a:avLst/>
          </a:prstGeom>
          <a:solidFill>
            <a:srgbClr val="CE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C:\Users\akimov\Downloads\1427133660_vector_65_11-12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25" y="2234017"/>
            <a:ext cx="455423" cy="455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814411" y="4725144"/>
            <a:ext cx="714550" cy="714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kimov\Downloads\1427133830_data_backu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54" y="4036302"/>
            <a:ext cx="364042" cy="364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imov\Downloads\1427133916_headset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0" y="4848708"/>
            <a:ext cx="468032" cy="46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03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161231" y="30148"/>
            <a:ext cx="5922937" cy="446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9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 И ИНФОРМАЦИОННЫЕ ТЕХНОЛОГИИ В ЗДРАВООХРАНЕНИИ </a:t>
            </a:r>
            <a:endParaRPr lang="ru-RU" sz="9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Рисунок 31" descr="logo_larg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506122" y="116632"/>
            <a:ext cx="530374" cy="41038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23528" y="807259"/>
            <a:ext cx="8568952" cy="677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</a:rPr>
              <a:t>ОТЕЧЕСТВЕННАЯ АППАРАТНО-ПРОГРАММНАЯ  ПЛАТФОРМА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420888"/>
            <a:ext cx="9144000" cy="3456384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8126" y="3356992"/>
            <a:ext cx="714550" cy="714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18602" y="2624439"/>
            <a:ext cx="66858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Процессоры МЦСТ-R</a:t>
            </a:r>
          </a:p>
          <a:p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Процессоры Эльбрус</a:t>
            </a:r>
          </a:p>
          <a:p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Операционная </a:t>
            </a:r>
            <a:r>
              <a:rPr lang="ru-RU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система Астра-</a:t>
            </a:r>
            <a:r>
              <a:rPr lang="ru-RU" sz="28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Линукс</a:t>
            </a:r>
            <a:endParaRPr lang="ru-RU" sz="2800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Система защиты на АПМДЗ Максим-М1</a:t>
            </a:r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8126" y="2492896"/>
            <a:ext cx="714550" cy="714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5589" y="4226618"/>
            <a:ext cx="714550" cy="714550"/>
          </a:xfrm>
          <a:prstGeom prst="rect">
            <a:avLst/>
          </a:prstGeom>
          <a:solidFill>
            <a:srgbClr val="CE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8">
            <a:off x="1177263" y="2637056"/>
            <a:ext cx="411203" cy="4112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80328">
            <a:off x="1218755" y="2702874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8">
            <a:off x="1159665" y="3498938"/>
            <a:ext cx="411203" cy="4112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80328">
            <a:off x="1230453" y="35658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Э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25589" y="5090714"/>
            <a:ext cx="714550" cy="714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kimov\Downloads\1427134190_lock-24-5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05" y="5238283"/>
            <a:ext cx="419411" cy="419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kimov\Downloads\1427134220_common_star_favorite_bookmark_-12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33" y="4386015"/>
            <a:ext cx="395756" cy="395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758"/>
            <a:ext cx="9144000" cy="514024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161231" y="30148"/>
            <a:ext cx="5922937" cy="446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9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 И ИНФОРМАЦИОННЫЕ ТЕХНОЛОГИИ В ЗДРАВООХРАНЕНИИ </a:t>
            </a:r>
            <a:endParaRPr lang="ru-RU" sz="9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 descr="logo_larg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506122" y="116632"/>
            <a:ext cx="530374" cy="41038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93812"/>
            <a:ext cx="2942481" cy="515760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51520" y="1110993"/>
            <a:ext cx="4392487" cy="403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ОПЕРАЦИОННАЯ СИСТЕМА СПЕЦИАЛЬНОГО НАЗНАЧЕНИЯ</a:t>
            </a:r>
            <a:endParaRPr lang="ru-RU" sz="9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2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0183678"/>
              </p:ext>
            </p:extLst>
          </p:nvPr>
        </p:nvGraphicFramePr>
        <p:xfrm>
          <a:off x="539552" y="836712"/>
          <a:ext cx="8229600" cy="5807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923"/>
                <a:gridCol w="1135478"/>
                <a:gridCol w="1398130"/>
                <a:gridCol w="1309109"/>
                <a:gridCol w="1211645"/>
                <a:gridCol w="1257315"/>
              </a:tblGrid>
              <a:tr h="930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000" b="1" dirty="0">
                        <a:solidFill>
                          <a:srgbClr val="4F81BD"/>
                        </a:solidFill>
                        <a:effectLst/>
                        <a:latin typeface="Segoe UI Light" panose="020B0502040204020203" pitchFamily="34" charset="0"/>
                        <a:ea typeface="Times New Roman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Аппаратно-программная платформа </a:t>
                      </a:r>
                      <a:r>
                        <a:rPr lang="ru-RU" sz="24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4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4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решений </a:t>
                      </a:r>
                      <a:r>
                        <a:rPr lang="ru-RU" sz="2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ОАО «РусБИТех»</a:t>
                      </a:r>
                      <a:endParaRPr lang="ru-RU" sz="2400" b="1" dirty="0">
                        <a:solidFill>
                          <a:srgbClr val="4F81BD"/>
                        </a:solidFill>
                        <a:effectLst/>
                        <a:latin typeface="Segoe UI Light" panose="020B0502040204020203" pitchFamily="34" charset="0"/>
                        <a:ea typeface="Times New Roman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Медицинская система</a:t>
                      </a:r>
                      <a:endParaRPr lang="ru-RU" sz="16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Аппаратная платформа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Системное ПО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Серверное ПО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Система управления базой данных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Средства защиты данных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Региональная </a:t>
                      </a:r>
                      <a:endParaRPr lang="ru-RU" sz="16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X86; 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Эльбрус 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Астра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ru-RU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Линукс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Windows,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CentOS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Debian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Ubuntu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PostgreSQL</a:t>
                      </a:r>
                      <a:endParaRPr lang="ru-RU" sz="1400" b="1" kern="1200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СЗИ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</a:tr>
              <a:tr h="951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Учрежденческая </a:t>
                      </a:r>
                      <a:endParaRPr lang="ru-RU" sz="16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X86;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Эльбрус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Астра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ru-RU" sz="1400" b="1" dirty="0" err="1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Линукс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Windows,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CentOS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Debian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Ubuntu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Oracle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планируется переход на 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PostgreSQL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МАКСИМ-М1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Лабораторная</a:t>
                      </a:r>
                      <a:endParaRPr lang="ru-RU" sz="16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X86;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Эльбрус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Астра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ru-RU" sz="1400" b="1" dirty="0" err="1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Линукс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Windows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CentOS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Debian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Ubuntu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PostgreSQL</a:t>
                      </a:r>
                      <a:endParaRPr lang="ru-RU" sz="1400" b="1" kern="1200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МАКСИМ-М1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Радиологическая</a:t>
                      </a:r>
                      <a:endParaRPr lang="ru-RU" sz="16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X86;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Эльбрус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Астра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ru-RU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Линукс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Windows,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CentOS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Debian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Ubuntu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PostgreSQL</a:t>
                      </a:r>
                      <a:endParaRPr lang="ru-RU" sz="1400" b="1" kern="1200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МАКСИМ-М1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</a:tr>
              <a:tr h="4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ЦАМИ </a:t>
                      </a:r>
                      <a:r>
                        <a:rPr lang="en-US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(PACS)</a:t>
                      </a:r>
                      <a:endParaRPr lang="ru-RU" sz="1600" dirty="0"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X86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Астра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ru-RU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Линукс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Windows,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CentOS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Debian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Ubuntu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PostgreSQL</a:t>
                      </a:r>
                      <a:endParaRPr lang="ru-RU" sz="1400" b="1" kern="1200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Segoe UI Light" panose="020B0502040204020203" pitchFamily="34" charset="0"/>
                        </a:rPr>
                        <a:t>СЗИ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Segoe UI Light" panose="020B0502040204020203" pitchFamily="34" charset="0"/>
                      </a:endParaRPr>
                    </a:p>
                  </a:txBody>
                  <a:tcPr marL="60111" marR="60111" marT="0" marB="0" anchor="ctr">
                    <a:solidFill>
                      <a:srgbClr val="005C8A">
                        <a:alpha val="73725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61231" y="30148"/>
            <a:ext cx="5922937" cy="446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9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 И ИНФОРМАЦИОННЫЕ ТЕХНОЛОГИИ В ЗДРАВООХРАНЕНИИ </a:t>
            </a:r>
            <a:endParaRPr lang="ru-RU" sz="9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 descr="logo_larg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506122" y="116632"/>
            <a:ext cx="530374" cy="41038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01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ogo_larg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26322" y="184217"/>
            <a:ext cx="918086" cy="292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2" y="151314"/>
            <a:ext cx="1507968" cy="3253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2564904"/>
            <a:ext cx="9144000" cy="93610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56084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yriad Pro Cond" panose="020B05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БЛАГОДАРЮ ЗА ВНИМАНИЕ</a:t>
            </a:r>
            <a:endParaRPr lang="ru-RU" sz="2400" dirty="0">
              <a:solidFill>
                <a:schemeClr val="bg1"/>
              </a:solidFill>
              <a:latin typeface="Myriad Pro Cond" panose="020B05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350</Words>
  <Application>Microsoft Office PowerPoint</Application>
  <PresentationFormat>Экран (4:3)</PresentationFormat>
  <Paragraphs>125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ИМПОРТОЗАМЕЩЕНИЕ И ИНФОРМАЦИОННЫЕ ТЕХНОЛОГИИ В ЗДРАВООХРАНЕНИИ </vt:lpstr>
      <vt:lpstr>ИМПОРТОЗАМЕЩЕНИЕ И ИНФОРМАЦИОННЫЕ ТЕХНОЛОГИИ В ЗДРАВООХРАНЕНИИ </vt:lpstr>
      <vt:lpstr>Слайд 3</vt:lpstr>
      <vt:lpstr>Слайд 4</vt:lpstr>
      <vt:lpstr>Слайд 5</vt:lpstr>
      <vt:lpstr>Слайд 6</vt:lpstr>
      <vt:lpstr>Слайд 7</vt:lpstr>
      <vt:lpstr>Слайд 8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Михаил</cp:lastModifiedBy>
  <cp:revision>102</cp:revision>
  <dcterms:created xsi:type="dcterms:W3CDTF">2014-10-08T18:27:57Z</dcterms:created>
  <dcterms:modified xsi:type="dcterms:W3CDTF">2015-03-30T09:26:37Z</dcterms:modified>
</cp:coreProperties>
</file>