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31"/>
  </p:notesMasterIdLst>
  <p:sldIdLst>
    <p:sldId id="256" r:id="rId6"/>
    <p:sldId id="299" r:id="rId7"/>
    <p:sldId id="300" r:id="rId8"/>
    <p:sldId id="301" r:id="rId9"/>
    <p:sldId id="302" r:id="rId10"/>
    <p:sldId id="303" r:id="rId11"/>
    <p:sldId id="272" r:id="rId12"/>
    <p:sldId id="297" r:id="rId13"/>
    <p:sldId id="298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427886-F0AF-41A3-A94C-E0560E1DB995}">
          <p14:sldIdLst>
            <p14:sldId id="256"/>
            <p14:sldId id="299"/>
            <p14:sldId id="300"/>
            <p14:sldId id="301"/>
            <p14:sldId id="302"/>
            <p14:sldId id="303"/>
            <p14:sldId id="272"/>
            <p14:sldId id="297"/>
            <p14:sldId id="298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Раздел без заголовка" id="{B4D10BEC-CDB3-4D35-BDD0-9FCC710C20B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F0DD4-CFC5-4497-9979-88AFB6F5DB2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CDB8F-346C-47B1-A3B7-664DE9255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6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5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5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59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2BD5-C201-4186-A2CA-80DD3183A101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ED98-6222-47F3-9A41-1E0D9A7FA67A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96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63EE-2A20-4772-8A46-E0943BE97464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8930-B2EF-4029-825C-0F2870B86815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6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4414-CE66-4097-8BD1-9EA4EFDC435D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CA30-8458-4B3D-8B2B-EFB7B815C77F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27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05EF-FBCD-41EF-BA60-DAF2AAED1FC9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1977-CBD3-4D18-9362-4EF8EB7F1CBC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7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790A-4E90-472D-81A1-3CF60962777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8E76-B65F-45B4-8CDD-E7C528AE323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12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42F1-4D97-40C8-B3A5-FC9076963A0B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8481-C772-4AAC-9A0B-35182C35F41E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3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B78E-C5DA-4BB1-BE20-0116BB62A343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7FB5-D6E5-4538-8B7C-158B2C751C6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69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F467-988B-4D26-9A73-598D9EAD8AE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FED0-F637-4CF3-87DA-A70727A26780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6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30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C8F6-F265-44B5-B9EA-33FBA0ABB251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6B95-56DF-410C-B7E0-20F39883892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50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AA6B-2FDF-41BC-A79B-C2F607FA69E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435F-932E-41C5-A42B-C6C4CC9F889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8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0EA6-FDAF-414C-8F5C-6030BD6165D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DCA7-7701-48C1-B6F9-66ECA3611CD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59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2BD5-C201-4186-A2CA-80DD3183A101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ED98-6222-47F3-9A41-1E0D9A7FA67A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51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63EE-2A20-4772-8A46-E0943BE97464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8930-B2EF-4029-825C-0F2870B86815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66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4414-CE66-4097-8BD1-9EA4EFDC435D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CA30-8458-4B3D-8B2B-EFB7B815C77F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9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05EF-FBCD-41EF-BA60-DAF2AAED1FC9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1977-CBD3-4D18-9362-4EF8EB7F1CBC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20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790A-4E90-472D-81A1-3CF60962777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8E76-B65F-45B4-8CDD-E7C528AE323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36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42F1-4D97-40C8-B3A5-FC9076963A0B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8481-C772-4AAC-9A0B-35182C35F41E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73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B78E-C5DA-4BB1-BE20-0116BB62A343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7FB5-D6E5-4538-8B7C-158B2C751C6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7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97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F467-988B-4D26-9A73-598D9EAD8AE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FED0-F637-4CF3-87DA-A70727A26780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36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C8F6-F265-44B5-B9EA-33FBA0ABB251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6B95-56DF-410C-B7E0-20F39883892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946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AA6B-2FDF-41BC-A79B-C2F607FA69E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435F-932E-41C5-A42B-C6C4CC9F889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33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0EA6-FDAF-414C-8F5C-6030BD6165D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DCA7-7701-48C1-B6F9-66ECA3611CD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402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2BD5-C201-4186-A2CA-80DD3183A101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ED98-6222-47F3-9A41-1E0D9A7FA67A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39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63EE-2A20-4772-8A46-E0943BE97464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8930-B2EF-4029-825C-0F2870B86815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57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4414-CE66-4097-8BD1-9EA4EFDC435D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CA30-8458-4B3D-8B2B-EFB7B815C77F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65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05EF-FBCD-41EF-BA60-DAF2AAED1FC9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1977-CBD3-4D18-9362-4EF8EB7F1CBC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059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790A-4E90-472D-81A1-3CF60962777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8E76-B65F-45B4-8CDD-E7C528AE323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45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42F1-4D97-40C8-B3A5-FC9076963A0B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8481-C772-4AAC-9A0B-35182C35F41E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621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B78E-C5DA-4BB1-BE20-0116BB62A343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7FB5-D6E5-4538-8B7C-158B2C751C6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342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F467-988B-4D26-9A73-598D9EAD8AE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FED0-F637-4CF3-87DA-A70727A26780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76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C8F6-F265-44B5-B9EA-33FBA0ABB251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6B95-56DF-410C-B7E0-20F39883892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622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AA6B-2FDF-41BC-A79B-C2F607FA69E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435F-932E-41C5-A42B-C6C4CC9F889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019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0EA6-FDAF-414C-8F5C-6030BD6165D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DCA7-7701-48C1-B6F9-66ECA3611CD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523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2BD5-C201-4186-A2CA-80DD3183A101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ED98-6222-47F3-9A41-1E0D9A7FA67A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93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63EE-2A20-4772-8A46-E0943BE97464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8930-B2EF-4029-825C-0F2870B86815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858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4414-CE66-4097-8BD1-9EA4EFDC435D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CA30-8458-4B3D-8B2B-EFB7B815C77F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12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05EF-FBCD-41EF-BA60-DAF2AAED1FC9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1977-CBD3-4D18-9362-4EF8EB7F1CBC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819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790A-4E90-472D-81A1-3CF60962777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8E76-B65F-45B4-8CDD-E7C528AE323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9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263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42F1-4D97-40C8-B3A5-FC9076963A0B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8481-C772-4AAC-9A0B-35182C35F41E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411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B78E-C5DA-4BB1-BE20-0116BB62A343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7FB5-D6E5-4538-8B7C-158B2C751C6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212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F467-988B-4D26-9A73-598D9EAD8AE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FED0-F637-4CF3-87DA-A70727A26780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75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C8F6-F265-44B5-B9EA-33FBA0ABB251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6B95-56DF-410C-B7E0-20F39883892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498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AA6B-2FDF-41BC-A79B-C2F607FA69E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435F-932E-41C5-A42B-C6C4CC9F889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661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0EA6-FDAF-414C-8F5C-6030BD6165D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DCA7-7701-48C1-B6F9-66ECA3611CD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0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60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7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8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9CD3-DC9D-46DE-AA04-C3452AE2BFA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21FE-F169-4BCB-9EE5-111EAC2E4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0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46838-9126-4DB8-AAEC-10A929CAF36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3FA63-8160-4F81-9935-C03245971A39}" type="slidenum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2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46838-9126-4DB8-AAEC-10A929CAF36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3FA63-8160-4F81-9935-C03245971A39}" type="slidenum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46838-9126-4DB8-AAEC-10A929CAF36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3FA63-8160-4F81-9935-C03245971A39}" type="slidenum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7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46838-9126-4DB8-AAEC-10A929CAF36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24.03.2015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3FA63-8160-4F81-9935-C03245971A39}" type="slidenum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8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riszing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book.ru/node/6334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gosbook.ru/node/6358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Электронная </a:t>
            </a:r>
            <a:r>
              <a:rPr lang="ru-RU" b="1" dirty="0"/>
              <a:t>медицинская карта: проблема обеспечения смешанного (электронно-бумажного) </a:t>
            </a:r>
            <a:r>
              <a:rPr lang="ru-RU" b="1" dirty="0" smtClean="0"/>
              <a:t>документооборота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100" b="1" dirty="0" smtClean="0">
                <a:solidFill>
                  <a:srgbClr val="0070C0"/>
                </a:solidFill>
              </a:rPr>
              <a:t>Зингерман Б.В      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boriszing@gmail.com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зав</a:t>
            </a:r>
            <a:r>
              <a:rPr lang="ru-RU" sz="2700" dirty="0">
                <a:solidFill>
                  <a:srgbClr val="002060"/>
                </a:solidFill>
              </a:rPr>
              <a:t>. отд. ИТ Гематологического научного центра МЗ РФ,</a:t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ru-RU" sz="2700" dirty="0">
                <a:solidFill>
                  <a:srgbClr val="002060"/>
                </a:solidFill>
              </a:rPr>
              <a:t>рук. рабочей группы "Электронная медицинская</a:t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2700" dirty="0">
                <a:solidFill>
                  <a:srgbClr val="002060"/>
                </a:solidFill>
              </a:rPr>
              <a:t>карта" Экспертного совета по ИКТ Минздрава РФ,</a:t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5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lvl="0"/>
            <a:r>
              <a:rPr lang="ru-RU" sz="2400" b="1" cap="all" dirty="0"/>
              <a:t>Предложения по внесению изменений в медицинскую документацию и способы ее ведения для обеспечения ее использования в ИЭМК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/>
              <a:t>Предлагается проекты 2-х приказов Минздрава: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Взгляд назад - как ввести в электронный (а точнее смешанный) документооборот имеющийся «огромный ворох» форм медицинских документов</a:t>
            </a:r>
          </a:p>
          <a:p>
            <a:pPr marL="514350" indent="-514350">
              <a:buAutoNum type="arabicPeriod"/>
            </a:pPr>
            <a:endParaRPr lang="ru-RU" sz="2800" dirty="0"/>
          </a:p>
          <a:p>
            <a:pPr marL="514350" indent="-514350">
              <a:buAutoNum type="arabicPeriod"/>
            </a:pPr>
            <a:r>
              <a:rPr lang="ru-RU" sz="2800" dirty="0" smtClean="0"/>
              <a:t>Взгляд вперед – как в дальнейшем утверждать (и пересматривать) формы медицинских документов, пригодных к электронной обработке.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77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32" y="14988"/>
            <a:ext cx="8784976" cy="17862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Проект приказа «Общие </a:t>
            </a:r>
            <a:r>
              <a:rPr lang="ru-RU" sz="2800" dirty="0"/>
              <a:t>правила ведения медицинской документации с использованием электронного документооборота и средств Интегрированной электронной медицинской </a:t>
            </a:r>
            <a:r>
              <a:rPr lang="ru-RU" sz="2800" dirty="0" smtClean="0"/>
              <a:t>карты»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020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/>
              <a:t>Все формы первичной медицинской документации в медицинской организации </a:t>
            </a:r>
            <a:r>
              <a:rPr lang="ru-RU" b="1" u="sng" dirty="0"/>
              <a:t>могут вестись как в электронной, так и в бумажной форме</a:t>
            </a:r>
            <a:r>
              <a:rPr lang="ru-RU" b="1" u="sng" dirty="0" smtClean="0"/>
              <a:t>.</a:t>
            </a:r>
          </a:p>
          <a:p>
            <a:pPr marL="0" lvl="0" indent="0">
              <a:buNone/>
            </a:pPr>
            <a:endParaRPr lang="en-US" sz="1200" b="1" u="sng" dirty="0"/>
          </a:p>
          <a:p>
            <a:pPr marL="0" lvl="0" indent="0">
              <a:buNone/>
            </a:pPr>
            <a:r>
              <a:rPr lang="ru-RU" sz="2600" dirty="0"/>
              <a:t>Внутренним нормативным актом медицинской  организации должно быть определено, какие формы медицинской документации ведутся в электронной форме. При этом считается, что все остальные формы медицинской документации ведутся в традиционной бумажной форме</a:t>
            </a:r>
            <a:r>
              <a:rPr lang="ru-RU" sz="2600" dirty="0" smtClean="0"/>
              <a:t>.</a:t>
            </a:r>
          </a:p>
          <a:p>
            <a:pPr marL="0" lvl="0" indent="0">
              <a:buNone/>
            </a:pPr>
            <a:r>
              <a:rPr lang="ru-RU" sz="1200" dirty="0" smtClean="0"/>
              <a:t>   </a:t>
            </a:r>
            <a:endParaRPr lang="en-US" sz="1200" dirty="0"/>
          </a:p>
          <a:p>
            <a:pPr marL="0" lvl="0" indent="0">
              <a:buNone/>
            </a:pPr>
            <a:r>
              <a:rPr lang="ru-RU" dirty="0" smtClean="0"/>
              <a:t>1.Для </a:t>
            </a:r>
            <a:r>
              <a:rPr lang="ru-RU" dirty="0"/>
              <a:t>форм медицинской документации, ведущихся в электронной форме</a:t>
            </a:r>
            <a:r>
              <a:rPr lang="ru-RU" dirty="0" smtClean="0"/>
              <a:t>:………………..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  <a:r>
              <a:rPr lang="ru-RU" dirty="0"/>
              <a:t> Для форм медицинской документации, ведущихся в бумажной форме</a:t>
            </a:r>
            <a:r>
              <a:rPr lang="ru-RU" dirty="0" smtClean="0"/>
              <a:t>:…………………….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</a:t>
            </a:r>
            <a:r>
              <a:rPr lang="ru-RU" sz="3200" dirty="0" smtClean="0"/>
              <a:t>. </a:t>
            </a:r>
            <a:r>
              <a:rPr lang="ru-RU" sz="3200" u="sng" dirty="0" smtClean="0"/>
              <a:t>Для </a:t>
            </a:r>
            <a:r>
              <a:rPr lang="ru-RU" sz="3200" u="sng" dirty="0"/>
              <a:t>форм медицинской документации, ведущихся в электронной форме:</a:t>
            </a:r>
            <a:endParaRPr lang="en-US" sz="32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AutoNum type="arabicParenR"/>
            </a:pPr>
            <a:r>
              <a:rPr lang="ru-RU" dirty="0" smtClean="0"/>
              <a:t>установлено</a:t>
            </a:r>
            <a:r>
              <a:rPr lang="ru-RU" dirty="0"/>
              <a:t>, что </a:t>
            </a:r>
            <a:r>
              <a:rPr lang="ru-RU" b="1" dirty="0"/>
              <a:t>оригиналы медицинских документов </a:t>
            </a:r>
            <a:r>
              <a:rPr lang="ru-RU" dirty="0"/>
              <a:t>данного вида </a:t>
            </a:r>
            <a:r>
              <a:rPr lang="ru-RU" b="1" dirty="0"/>
              <a:t>хранятся в компьютерной базе данных </a:t>
            </a:r>
            <a:r>
              <a:rPr lang="ru-RU" dirty="0"/>
              <a:t>и могут быть представлены уполномоченным медицинским работникам на компьютерном мониторе посредством медицинской информационной системы или в определенных случаях в виде бумажной копии</a:t>
            </a:r>
            <a:r>
              <a:rPr lang="ru-RU" dirty="0" smtClean="0"/>
              <a:t>;</a:t>
            </a:r>
          </a:p>
          <a:p>
            <a:pPr marL="514350" lvl="0" indent="-514350">
              <a:buAutoNum type="arabicParenR"/>
            </a:pPr>
            <a:endParaRPr lang="ru-RU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b="1" dirty="0"/>
              <a:t>медицинская информационная система должна обеспечивать доступ к медицинским документам в электронной форме</a:t>
            </a:r>
            <a:r>
              <a:rPr lang="ru-RU" dirty="0"/>
              <a:t> для уполномоченных медицинских работников во всех ситуациях, когда данный документ необходим им </a:t>
            </a:r>
            <a:r>
              <a:rPr lang="ru-RU" b="1" dirty="0"/>
              <a:t>для выполнения их служебных обязанностей;   </a:t>
            </a:r>
            <a:endParaRPr lang="ru-RU" b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en-US" dirty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b="1" dirty="0"/>
              <a:t>допускается изменение формы </a:t>
            </a:r>
            <a:r>
              <a:rPr lang="ru-RU" dirty="0"/>
              <a:t>утвержденного первичного медицинского документа, его внешнего вида, </a:t>
            </a:r>
            <a:r>
              <a:rPr lang="ru-RU" b="1" dirty="0"/>
              <a:t>взаимного расположения полей и других элементов оформления</a:t>
            </a:r>
            <a:r>
              <a:rPr lang="ru-RU" dirty="0"/>
              <a:t> для более удобного размещения на компьютерном мониторе при обязательном сохранении информационного наполнения документа;</a:t>
            </a:r>
            <a:endParaRPr lang="en-US" dirty="0"/>
          </a:p>
          <a:p>
            <a:pPr marL="514350" lvl="0" indent="-514350">
              <a:buAutoNum type="arabicParenR"/>
            </a:pPr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</a:t>
            </a:r>
            <a:r>
              <a:rPr lang="ru-RU" sz="3200" dirty="0" smtClean="0"/>
              <a:t>. Для </a:t>
            </a:r>
            <a:r>
              <a:rPr lang="ru-RU" sz="3200" dirty="0"/>
              <a:t>форм медицинской документации, ведущихся в электронной форме: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32233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4)  </a:t>
            </a:r>
            <a:r>
              <a:rPr lang="ru-RU" b="1" dirty="0" smtClean="0"/>
              <a:t>допускается </a:t>
            </a:r>
            <a:r>
              <a:rPr lang="ru-RU" b="1" dirty="0"/>
              <a:t>добавление</a:t>
            </a:r>
            <a:r>
              <a:rPr lang="ru-RU" dirty="0"/>
              <a:t> в электронную форму документа </a:t>
            </a:r>
            <a:r>
              <a:rPr lang="ru-RU" b="1" dirty="0"/>
              <a:t>дополнительных полей и структурных элементов</a:t>
            </a:r>
            <a:r>
              <a:rPr lang="ru-RU" dirty="0"/>
              <a:t>, не включенных в утвержденную бумажную форму документа</a:t>
            </a:r>
            <a:r>
              <a:rPr lang="ru-RU" dirty="0" smtClean="0"/>
              <a:t>;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5) в </a:t>
            </a:r>
            <a:r>
              <a:rPr lang="ru-RU" dirty="0"/>
              <a:t>установленных случаях может быть распечатана </a:t>
            </a:r>
            <a:r>
              <a:rPr lang="ru-RU" b="1" dirty="0"/>
              <a:t>бумажная копия  медицинского документа в электронной форме</a:t>
            </a:r>
            <a:r>
              <a:rPr lang="ru-RU" dirty="0"/>
              <a:t>, в которую </a:t>
            </a:r>
            <a:r>
              <a:rPr lang="ru-RU" b="1" dirty="0"/>
              <a:t>не допускается внесение никаких рукописных изменений</a:t>
            </a:r>
            <a:r>
              <a:rPr lang="ru-RU" dirty="0"/>
              <a:t>; бумажная копия должна быть снабжена надписью, свидетельствующей о том, что это копия электронного документа; соответствие бумажной копии электронному оригиналу может быть удостоверено подписью уполномоченного медицинского сотрудника</a:t>
            </a:r>
            <a:r>
              <a:rPr lang="ru-RU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930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</a:t>
            </a:r>
            <a:r>
              <a:rPr lang="ru-RU" sz="3200" dirty="0" smtClean="0"/>
              <a:t>. Для </a:t>
            </a:r>
            <a:r>
              <a:rPr lang="ru-RU" sz="3200" dirty="0"/>
              <a:t>форм медицинской документации, ведущихся в электронной форме: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32233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6) в </a:t>
            </a:r>
            <a:r>
              <a:rPr lang="ru-RU" dirty="0"/>
              <a:t>отношении электронного медицинского документа должны быть </a:t>
            </a:r>
            <a:r>
              <a:rPr lang="ru-RU" b="1" dirty="0"/>
              <a:t>предприняты меры, обеспечивающие его юридическую значимость; </a:t>
            </a:r>
            <a:r>
              <a:rPr lang="ru-RU" dirty="0"/>
              <a:t>меры обеспечивающие юридическую значимость электронных документов, а также внутренние правила работы с документом, </a:t>
            </a:r>
            <a:r>
              <a:rPr lang="ru-RU" b="1" dirty="0"/>
              <a:t>должны быть регламентированы  внутренним нормативным актом медицинской организации; достаточные меры</a:t>
            </a:r>
            <a:r>
              <a:rPr lang="ru-RU" dirty="0"/>
              <a:t> обеспечения юридической значимости и рекомендуемые правила работы с электронными медицинскими документами </a:t>
            </a:r>
            <a:r>
              <a:rPr lang="ru-RU" b="1" dirty="0"/>
              <a:t>определены в ГОСТ Р 52636-2006</a:t>
            </a:r>
            <a:r>
              <a:rPr lang="ru-RU" dirty="0"/>
              <a:t> «Электронная история болезни. Общие положения»;  </a:t>
            </a:r>
            <a:endParaRPr lang="en-US" dirty="0"/>
          </a:p>
          <a:p>
            <a:pPr marL="0" lv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41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</a:t>
            </a:r>
            <a:r>
              <a:rPr lang="ru-RU" sz="3200" dirty="0" smtClean="0"/>
              <a:t>. Для </a:t>
            </a:r>
            <a:r>
              <a:rPr lang="ru-RU" sz="3200" dirty="0"/>
              <a:t>форм медицинской документации, ведущихся в электронной форме: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7) медицинский </a:t>
            </a:r>
            <a:r>
              <a:rPr lang="ru-RU" dirty="0"/>
              <a:t>документ в электронной форме </a:t>
            </a:r>
            <a:r>
              <a:rPr lang="ru-RU" b="1" dirty="0"/>
              <a:t>может быть передан для сохранения в Интегрированной электронной медицинской карте</a:t>
            </a:r>
            <a:r>
              <a:rPr lang="ru-RU" dirty="0"/>
              <a:t> путем автоматического преобразования в </a:t>
            </a:r>
            <a:r>
              <a:rPr lang="ru-RU" b="1" dirty="0"/>
              <a:t>формат, утвержденный оператором Интегрированного электронного медицинского архива</a:t>
            </a:r>
            <a:r>
              <a:rPr lang="ru-RU" dirty="0"/>
              <a:t>;  </a:t>
            </a:r>
            <a:endParaRPr lang="en-US" dirty="0"/>
          </a:p>
          <a:p>
            <a:pPr marL="0" lv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968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</a:t>
            </a:r>
            <a:r>
              <a:rPr lang="ru-RU" sz="3200" dirty="0" smtClean="0"/>
              <a:t>. Для </a:t>
            </a:r>
            <a:r>
              <a:rPr lang="ru-RU" sz="3200" dirty="0"/>
              <a:t>форм медицинской документации, ведущихся в электронной форме: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8) </a:t>
            </a:r>
            <a:r>
              <a:rPr lang="ru-RU" b="1" dirty="0" smtClean="0"/>
              <a:t>внутренний </a:t>
            </a:r>
            <a:r>
              <a:rPr lang="ru-RU" b="1" dirty="0"/>
              <a:t>нормативный акт, </a:t>
            </a:r>
            <a:r>
              <a:rPr lang="ru-RU" dirty="0"/>
              <a:t>регламентирующий правила работы с электронными медицинскими документами в медицинской организации</a:t>
            </a:r>
            <a:r>
              <a:rPr lang="ru-RU" b="1" dirty="0"/>
              <a:t>, должен быть утвержден органом управления здравоохранения;</a:t>
            </a:r>
            <a:endParaRPr lang="en-US" b="1" dirty="0"/>
          </a:p>
          <a:p>
            <a:pPr marL="0" indent="0">
              <a:buNone/>
            </a:pPr>
            <a:r>
              <a:rPr lang="ru-RU" dirty="0" smtClean="0"/>
              <a:t>9) в </a:t>
            </a:r>
            <a:r>
              <a:rPr lang="ru-RU" dirty="0"/>
              <a:t>случае если обработка электронных медицинских документов ведется медицинской информационной системой</a:t>
            </a:r>
            <a:r>
              <a:rPr lang="ru-RU" b="1" dirty="0"/>
              <a:t>, имеющей сертификат соответствия ГОСТ Р 52636-2006 </a:t>
            </a:r>
            <a:r>
              <a:rPr lang="ru-RU" dirty="0"/>
              <a:t>«Электронная история болезни. Общие положения», на </a:t>
            </a:r>
            <a:r>
              <a:rPr lang="ru-RU" b="1" dirty="0"/>
              <a:t>основе типового регламента данной медицинской информационной системы</a:t>
            </a:r>
            <a:r>
              <a:rPr lang="ru-RU" dirty="0"/>
              <a:t>, </a:t>
            </a:r>
            <a:r>
              <a:rPr lang="ru-RU" b="1" dirty="0"/>
              <a:t>то утверждение правил обработки электронных медицинских документов органом управления здравоохранения не требуется.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8817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 smtClean="0"/>
              <a:t>2. </a:t>
            </a:r>
            <a:r>
              <a:rPr lang="ru-RU" sz="3200" u="sng" dirty="0"/>
              <a:t>Для форм медицинской документации, ведущихся в </a:t>
            </a:r>
            <a:r>
              <a:rPr lang="ru-RU" sz="3200" b="1" u="sng" dirty="0"/>
              <a:t>бумажной форме</a:t>
            </a:r>
            <a:r>
              <a:rPr lang="ru-RU" sz="3200" u="sng" dirty="0"/>
              <a:t>:</a:t>
            </a:r>
            <a:endParaRPr lang="en-US" sz="32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1)</a:t>
            </a:r>
            <a:r>
              <a:rPr lang="ru-RU" dirty="0"/>
              <a:t> должны соблюдаться установленные требования нормативно-правовых актов, внутренних нормативных актов медицинской организации, установленных правил и традиций их ведения  в данной медицинской организации;</a:t>
            </a:r>
            <a:endParaRPr lang="en-US" dirty="0"/>
          </a:p>
          <a:p>
            <a:pPr marL="0" lvl="0" indent="0">
              <a:buNone/>
            </a:pPr>
            <a:r>
              <a:rPr lang="ru-RU" dirty="0" smtClean="0"/>
              <a:t>2) </a:t>
            </a:r>
            <a:r>
              <a:rPr lang="ru-RU" b="1" dirty="0" smtClean="0"/>
              <a:t>юридическую </a:t>
            </a:r>
            <a:r>
              <a:rPr lang="ru-RU" b="1" dirty="0"/>
              <a:t>силу имеет только бумажный документ</a:t>
            </a:r>
            <a:r>
              <a:rPr lang="ru-RU" dirty="0"/>
              <a:t>, подписанный и хранящийся в соответствии с установленными правилами;</a:t>
            </a:r>
            <a:endParaRPr lang="en-US" dirty="0"/>
          </a:p>
          <a:p>
            <a:pPr marL="0" lvl="0" indent="0">
              <a:buNone/>
            </a:pPr>
            <a:r>
              <a:rPr lang="ru-RU" dirty="0" smtClean="0"/>
              <a:t>3) в </a:t>
            </a:r>
            <a:r>
              <a:rPr lang="ru-RU" dirty="0"/>
              <a:t>случае если бумажный документ готовился с использованием электронных и компьютерных средств, его </a:t>
            </a:r>
            <a:r>
              <a:rPr lang="ru-RU" b="1" dirty="0"/>
              <a:t>прообраз, сохраненный в компьютерной системе, не имеет самостоятельной юридической силы и не может использоваться для принятия медицинских решений;</a:t>
            </a:r>
            <a:endParaRPr lang="en-US" b="1" dirty="0"/>
          </a:p>
          <a:p>
            <a:pPr marL="0" indent="0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1025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7030A0"/>
                </a:solidFill>
              </a:rPr>
              <a:t>Проект положения «</a:t>
            </a:r>
            <a:r>
              <a:rPr lang="ru-RU" sz="2800" b="1" u="sng" dirty="0">
                <a:solidFill>
                  <a:srgbClr val="7030A0"/>
                </a:solidFill>
              </a:rPr>
              <a:t>Общие требования к обеспечению ведения медицинской документации в электронном виде при утверждении новых форм медицинской документации и пересмотре </a:t>
            </a:r>
            <a:r>
              <a:rPr lang="ru-RU" sz="2800" b="1" u="sng" dirty="0" smtClean="0">
                <a:solidFill>
                  <a:srgbClr val="7030A0"/>
                </a:solidFill>
              </a:rPr>
              <a:t>существующей»</a:t>
            </a:r>
            <a:r>
              <a:rPr lang="en-US" sz="2800" b="1" u="sng" dirty="0">
                <a:solidFill>
                  <a:srgbClr val="7030A0"/>
                </a:solidFill>
              </a:rPr>
              <a:t/>
            </a:r>
            <a:br>
              <a:rPr lang="en-US" sz="2800" b="1" u="sng" dirty="0">
                <a:solidFill>
                  <a:srgbClr val="7030A0"/>
                </a:solidFill>
              </a:rPr>
            </a:br>
            <a:endParaRPr lang="en-US" sz="2800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69353"/>
            <a:ext cx="8229600" cy="41764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целях обеспечения возможности ведения медицинской документации в электронной форме, а также ее использования в составе интегрированной электронной медицинской карты установить следующий порядок согласования нормативных актов, регламентирующих формат, информационное наполнение или технологию ведения медицинской документации (в том числе учетной и отчетной):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2646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а)  Любой </a:t>
            </a:r>
            <a:r>
              <a:rPr lang="ru-RU" dirty="0"/>
              <a:t>нормативный акт, регламентирующий формат, информационное наполнение или </a:t>
            </a:r>
            <a:r>
              <a:rPr lang="ru-RU" b="1" dirty="0"/>
              <a:t>технологию ведения медицинской документации, должен быть согласован Департаментом информатизации</a:t>
            </a:r>
            <a:r>
              <a:rPr lang="ru-RU" b="1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ru-RU" dirty="0" smtClean="0"/>
              <a:t>б)  В </a:t>
            </a:r>
            <a:r>
              <a:rPr lang="ru-RU" dirty="0"/>
              <a:t>процессе согласования Департамент информатизации устанавливает специальные требования, обеспечивающие ведение утверждаемого вида медицинской документации в электронной форме, включая: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Проблема «</a:t>
            </a:r>
            <a:r>
              <a:rPr lang="ru-RU" b="1" dirty="0" err="1" smtClean="0"/>
              <a:t>легитимизации</a:t>
            </a:r>
            <a:r>
              <a:rPr lang="ru-RU" b="1" dirty="0" smtClean="0"/>
              <a:t>» электронных медицинских карт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002" y="1952963"/>
            <a:ext cx="8229600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Какой нормативный документ должен их разрешить и регламентировать?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645024"/>
            <a:ext cx="6670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/>
              <a:t>ГОСТ или Приказ МЗ</a:t>
            </a:r>
            <a:r>
              <a:rPr lang="ru-RU" sz="5400" b="1" dirty="0" smtClean="0"/>
              <a:t>?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20542" y="4941168"/>
            <a:ext cx="5859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Надо пробовать оба </a:t>
            </a:r>
            <a:r>
              <a:rPr lang="ru-RU" sz="4000" dirty="0" smtClean="0"/>
              <a:t>пути!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132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26469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dirty="0" smtClean="0"/>
              <a:t>1) Особенности </a:t>
            </a:r>
            <a:r>
              <a:rPr lang="ru-RU" dirty="0"/>
              <a:t>технологического процесса ведения данного вида документации, обеспечивающие его ведение в электронной форме.</a:t>
            </a:r>
            <a:endParaRPr lang="en-US" dirty="0"/>
          </a:p>
          <a:p>
            <a:pPr marL="0" lvl="0" indent="0">
              <a:buNone/>
            </a:pPr>
            <a:r>
              <a:rPr lang="ru-RU" dirty="0" smtClean="0"/>
              <a:t>2) Информационное </a:t>
            </a:r>
            <a:r>
              <a:rPr lang="ru-RU" dirty="0"/>
              <a:t>наполнение – список полей и информационных объектов, обязательных к заполнению в данном виде документации.  </a:t>
            </a:r>
            <a:endParaRPr lang="en-US" dirty="0"/>
          </a:p>
          <a:p>
            <a:pPr marL="0" lvl="0" indent="0">
              <a:buNone/>
            </a:pPr>
            <a:r>
              <a:rPr lang="ru-RU" dirty="0" smtClean="0"/>
              <a:t>3) Формат  </a:t>
            </a:r>
            <a:r>
              <a:rPr lang="ru-RU" dirty="0"/>
              <a:t>данного вида документации, позволяющий вести ее в электронном виде, в случае если формат документа (его внешний вид) должен быть строго определен. Для остальных документов достаточно определить информационное наполнение.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26469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4) </a:t>
            </a:r>
            <a:r>
              <a:rPr lang="ru-RU" b="1" dirty="0"/>
              <a:t>Список полей</a:t>
            </a:r>
            <a:r>
              <a:rPr lang="ru-RU" dirty="0"/>
              <a:t> (информационных объектов) документа, предполагающих кодирование, и соответствующих им классификаторов в рамках «Реестра нормативно-справочной информации системы здравоохранения социального развития и трудовых отношений</a:t>
            </a:r>
            <a:r>
              <a:rPr lang="ru-RU" dirty="0" smtClean="0"/>
              <a:t>».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ru-RU" dirty="0" smtClean="0"/>
              <a:t>5) Дополнительные </a:t>
            </a:r>
            <a:r>
              <a:rPr lang="ru-RU" dirty="0"/>
              <a:t>усиленные требования по обеспечению юридической значимости данного вида документации при ее ведении в электронной форме, в случае если  такие требования предъявляются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6) Процедуры </a:t>
            </a:r>
            <a:r>
              <a:rPr lang="ru-RU" b="1" dirty="0"/>
              <a:t>внутреннего контроля полноты и правильности заполнения документа</a:t>
            </a:r>
            <a:r>
              <a:rPr lang="ru-RU" dirty="0"/>
              <a:t>, в случае если процедуры контроля для данного документа предполагаются.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2646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в) Департамент </a:t>
            </a:r>
            <a:r>
              <a:rPr lang="ru-RU" dirty="0"/>
              <a:t>информатизации определяет, может ли медицинская документация данного вида использоваться в составе Интегрированной электронной медицинской карты (ИЭМК). В этом случае для нее </a:t>
            </a:r>
            <a:r>
              <a:rPr lang="ru-RU" dirty="0" smtClean="0"/>
              <a:t>определяется </a:t>
            </a:r>
            <a:r>
              <a:rPr lang="ru-RU" dirty="0"/>
              <a:t>следующее:</a:t>
            </a:r>
            <a:endParaRPr lang="en-US" dirty="0"/>
          </a:p>
          <a:p>
            <a:pPr marL="0" lvl="0" indent="0">
              <a:buNone/>
            </a:pPr>
            <a:r>
              <a:rPr lang="ru-RU" dirty="0" smtClean="0"/>
              <a:t>1) Категория </a:t>
            </a:r>
            <a:r>
              <a:rPr lang="ru-RU" dirty="0"/>
              <a:t>данного вида медицинской документации согласно классификатору категорий Электронных персональных медицинских записей в составе Интегрированной электронной медицинской карты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7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24936" cy="626469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2) В </a:t>
            </a:r>
            <a:r>
              <a:rPr lang="ru-RU" dirty="0"/>
              <a:t>случае если в рамках данного вида документации предполагается дополнительная обработка формализованных элементов медицинской карты, разрабатывается дополнительный </a:t>
            </a:r>
            <a:r>
              <a:rPr lang="en-US" b="1" dirty="0"/>
              <a:t>XML</a:t>
            </a:r>
            <a:r>
              <a:rPr lang="ru-RU" b="1" dirty="0"/>
              <a:t>-шаблон для включения формализованных элементов данного документа в Структурированный электронный медицинский документ (СЭМД)</a:t>
            </a:r>
            <a:r>
              <a:rPr lang="ru-RU" dirty="0"/>
              <a:t>, используемый для электронного обмена с ИЭМК.   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      </a:t>
            </a:r>
            <a:endParaRPr lang="en-US" dirty="0"/>
          </a:p>
          <a:p>
            <a:pPr marL="0" lvl="0" indent="0">
              <a:buNone/>
            </a:pPr>
            <a:r>
              <a:rPr lang="ru-RU" dirty="0" smtClean="0"/>
              <a:t>3) В </a:t>
            </a:r>
            <a:r>
              <a:rPr lang="ru-RU" dirty="0"/>
              <a:t>случае необходимости для данного документа устанавливаются дополнительные специальные права доступа (принадлежность к Специальному клиническому профилю или недоступность для пациента).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2493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г) В </a:t>
            </a:r>
            <a:r>
              <a:rPr lang="ru-RU" dirty="0"/>
              <a:t>случае серьезных различий в правилах ведения документации данного вида в электронной и бумажной форме </a:t>
            </a:r>
            <a:r>
              <a:rPr lang="ru-RU" b="1" dirty="0"/>
              <a:t>правила электронного ведения оформляются в виде специального приложения к нормативному акту, регламентирующему данную медицинскую документацию.</a:t>
            </a:r>
            <a:r>
              <a:rPr lang="ru-RU" dirty="0"/>
              <a:t> Приложение должно включать сведения, описанные в пунктах 2 и 3 данного положения. 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Зингерман Борис Валентинович</a:t>
            </a:r>
            <a:endParaRPr lang="en-US" sz="4400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Рук. Рабочей группы «ЭМК» Экспертного совета по ИКТ Минздрава РФ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5400" dirty="0" smtClean="0"/>
              <a:t>boriszing@gmail.com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711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9581" y="1124744"/>
            <a:ext cx="11683162" cy="657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76238" y="187325"/>
            <a:ext cx="89932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FFFF00"/>
                </a:solidFill>
              </a:rPr>
              <a:t>но… случилось чудо…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133816"/>
            <a:ext cx="9144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  <a:hlinkClick r:id="rId3"/>
              </a:rPr>
              <a:t>http://www.gosbook.ru/node/63349</a:t>
            </a:r>
            <a:r>
              <a:rPr 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 	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  <a:hlinkClick r:id="rId4"/>
              </a:rPr>
              <a:t>http://www.gosbook.ru/node/63583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 (судебная практика 2010 год)		  (судебная практика 2011 год)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5661248"/>
            <a:ext cx="655272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132" y="2943065"/>
            <a:ext cx="9103646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В отсутствие иных нормативных документов,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ключевым при рассмотрении дела стал </a:t>
            </a:r>
            <a:r>
              <a:rPr 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ГОСТ </a:t>
            </a:r>
            <a:r>
              <a:rPr 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Р 52636-2006 </a:t>
            </a:r>
            <a:endParaRPr lang="ru-RU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«</a:t>
            </a:r>
            <a:r>
              <a:rPr 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Электронная история болезни. Общие положения»</a:t>
            </a:r>
          </a:p>
        </p:txBody>
      </p:sp>
    </p:spTree>
    <p:extLst>
      <p:ext uri="{BB962C8B-B14F-4D97-AF65-F5344CB8AC3E}">
        <p14:creationId xmlns:p14="http://schemas.microsoft.com/office/powerpoint/2010/main" val="6803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7950" y="290513"/>
            <a:ext cx="90360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Про стандарты</a:t>
            </a:r>
            <a:endParaRPr lang="ru-RU" sz="4400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23850" y="1484313"/>
            <a:ext cx="86407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Разработан </a:t>
            </a:r>
            <a:r>
              <a:rPr lang="ru-RU" sz="2800" dirty="0">
                <a:solidFill>
                  <a:prstClr val="black"/>
                </a:solidFill>
                <a:latin typeface="Arial" charset="0"/>
                <a:cs typeface="Arial" charset="0"/>
              </a:rPr>
              <a:t>комплекс национальных стандартов </a:t>
            </a:r>
            <a:r>
              <a:rPr lang="ru-RU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«</a:t>
            </a:r>
            <a:r>
              <a:rPr lang="ru-RU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Электронной медицинской карте»</a:t>
            </a:r>
            <a:r>
              <a:rPr lang="ru-RU" sz="2800" dirty="0">
                <a:solidFill>
                  <a:prstClr val="black"/>
                </a:solidFill>
                <a:latin typeface="Arial" charset="0"/>
                <a:cs typeface="Arial" charset="0"/>
              </a:rPr>
              <a:t> в составе: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«Электронная медицинская карта.</a:t>
            </a:r>
            <a:r>
              <a:rPr 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Общие принципы, термины и определения» </a:t>
            </a: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(Обсужден, готов для представления экспертному совету). </a:t>
            </a:r>
            <a:endParaRPr lang="ru-RU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«Электронная медицинская карта в медицинской организации)» </a:t>
            </a:r>
            <a:r>
              <a:rPr 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(пересмотр ГОСТ Р 52636-2006 «Электронная история болезни. Общие положения»).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«Интегрированная электронная медицинская карта» </a:t>
            </a:r>
            <a:r>
              <a:rPr 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(проект готов - надо бы обсудить).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«Персональная электронная медицинская карта» </a:t>
            </a: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(1-я версия проекта готова).</a:t>
            </a:r>
            <a:endParaRPr lang="ru-RU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7950" y="38100"/>
            <a:ext cx="90360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Электронная </a:t>
            </a:r>
            <a:r>
              <a:rPr lang="ru-RU" sz="4400" b="1" dirty="0">
                <a:solidFill>
                  <a:srgbClr val="FFFF00"/>
                </a:solidFill>
                <a:latin typeface="Arial" charset="0"/>
                <a:cs typeface="Arial" charset="0"/>
              </a:rPr>
              <a:t>медицинская карта – это что?</a:t>
            </a:r>
          </a:p>
        </p:txBody>
      </p:sp>
      <p:pic>
        <p:nvPicPr>
          <p:cNvPr id="4" name="Picture 45" descr="обложка ГОСТ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2380"/>
            <a:ext cx="3653259" cy="5315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51920" y="1556792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Термины и определения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Почему это важно?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Термины - определяют </a:t>
            </a:r>
            <a:r>
              <a:rPr lang="ru-RU" sz="2800" b="1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архитектуру</a:t>
            </a:r>
            <a:r>
              <a:rPr lang="ru-RU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всей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«экосистемы  электронных медицинских карт»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85010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Электронная медицинская карта.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u="sng" dirty="0" smtClean="0"/>
              <a:t>Основные принципы, термины и </a:t>
            </a:r>
            <a:r>
              <a:rPr lang="ru-RU" sz="3200" b="1" u="sng" dirty="0" err="1" smtClean="0"/>
              <a:t>определе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ru-RU" sz="3200" b="1" dirty="0" smtClean="0"/>
              <a:t>ТЕРМИНЫ и ОПРЕДЕЛЕНИЯ 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endParaRPr lang="ru-RU" sz="32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356" y="1916832"/>
            <a:ext cx="850728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Медицинская запись (ПМЗ, ЭПМЗ)</a:t>
            </a:r>
          </a:p>
          <a:p>
            <a:endParaRPr lang="ru-RU" dirty="0" smtClean="0"/>
          </a:p>
          <a:p>
            <a:r>
              <a:rPr lang="ru-RU" dirty="0" smtClean="0"/>
              <a:t>Медицинская карта (ЭМК, ИЭМК, ПЭМК)</a:t>
            </a:r>
          </a:p>
          <a:p>
            <a:endParaRPr lang="ru-RU" dirty="0" smtClean="0"/>
          </a:p>
          <a:p>
            <a:r>
              <a:rPr lang="ru-RU" dirty="0" smtClean="0"/>
              <a:t>Медицинский архив (ЭМА, ИЭМА, ПЭМА)</a:t>
            </a:r>
          </a:p>
          <a:p>
            <a:endParaRPr lang="ru-RU" dirty="0" smtClean="0"/>
          </a:p>
          <a:p>
            <a:r>
              <a:rPr lang="ru-RU" dirty="0" smtClean="0"/>
              <a:t>Система ведения карт (СВЭМК)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Электронная </a:t>
            </a:r>
            <a:r>
              <a:rPr lang="ru-RU" b="1" dirty="0"/>
              <a:t>медицинская карта, используемая в медицинской организации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29" y="185536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Пересмотр ГОСТ Р 52636-2006 «Электронная история болезни. Общие положения»:</a:t>
            </a:r>
          </a:p>
          <a:p>
            <a:endParaRPr lang="ru-RU" dirty="0"/>
          </a:p>
          <a:p>
            <a:r>
              <a:rPr lang="ru-RU" dirty="0" smtClean="0"/>
              <a:t>Терминологические изменения (замена Электронной истории болезни на ЭМК)</a:t>
            </a:r>
          </a:p>
          <a:p>
            <a:endParaRPr lang="ru-RU" dirty="0"/>
          </a:p>
          <a:p>
            <a:r>
              <a:rPr lang="ru-RU" dirty="0" smtClean="0"/>
              <a:t>Добавление раздела о взаимодействии с ИЭМК.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Доработка раздела про электронную подпись (разрешение «простой ЭП» для использования внутри </a:t>
            </a:r>
            <a:r>
              <a:rPr lang="ru-RU" dirty="0" err="1" smtClean="0"/>
              <a:t>мед.организации</a:t>
            </a:r>
            <a:r>
              <a:rPr lang="ru-RU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179512" y="188640"/>
            <a:ext cx="8784976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400" b="1" dirty="0" smtClean="0">
                <a:solidFill>
                  <a:srgbClr val="FFFF00"/>
                </a:solidFill>
              </a:rPr>
              <a:t>Смешанный документооборот в ЭМК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</a:rPr>
              <a:t>(еще раз спасибо </a:t>
            </a:r>
            <a:r>
              <a:rPr lang="ru-RU" sz="2800" b="1" dirty="0" err="1" smtClean="0">
                <a:solidFill>
                  <a:srgbClr val="FFFF00"/>
                </a:solidFill>
              </a:rPr>
              <a:t>Н.А.Храмцовской</a:t>
            </a:r>
            <a:r>
              <a:rPr lang="ru-RU" sz="2800" b="1" dirty="0" smtClean="0">
                <a:solidFill>
                  <a:srgbClr val="FFFF00"/>
                </a:solidFill>
              </a:rPr>
              <a:t> за термин)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916832"/>
            <a:ext cx="3240360" cy="1008112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white"/>
                </a:solidFill>
              </a:rPr>
              <a:t>Бумажный документооборот 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0112" y="1916832"/>
            <a:ext cx="3240360" cy="1008112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Электронный  документооборот 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923928" y="2204864"/>
            <a:ext cx="150562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800" y="3717032"/>
            <a:ext cx="4032448" cy="1368152"/>
          </a:xfrm>
          <a:prstGeom prst="round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</a:rPr>
              <a:t>Смешанный электронно-бумажный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</a:rPr>
              <a:t>документооборот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3731360">
            <a:off x="2941920" y="3052180"/>
            <a:ext cx="76340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7761502">
            <a:off x="5713369" y="3039083"/>
            <a:ext cx="763402" cy="576064"/>
          </a:xfrm>
          <a:prstGeom prst="rightArrow">
            <a:avLst/>
          </a:prstGeom>
          <a:solidFill>
            <a:schemeClr val="accent1">
              <a:alpha val="2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6024" y="5517232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Важнейший вопрос: что является оригиналом документа , а что копией? </a:t>
            </a:r>
            <a:endParaRPr lang="en-US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Где оригинал – бумажка, а где электронная запись?</a:t>
            </a:r>
            <a:endParaRPr lang="ru-RU" sz="40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2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6" grpId="0" animBg="1"/>
      <p:bldP spid="12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179512" y="188640"/>
            <a:ext cx="878497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400" b="1" dirty="0" smtClean="0">
                <a:solidFill>
                  <a:srgbClr val="FFFF00"/>
                </a:solidFill>
              </a:rPr>
              <a:t>Попытка предложить нормативные документы (скорее всего безуспешная)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484784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Предложения по внесению изменений в медицинскую документацию (учетную и отчетную) для обеспечения ее ведения в ИЭМК.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содержит проекты </a:t>
            </a:r>
            <a:r>
              <a:rPr lang="ru-RU" sz="24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(</a:t>
            </a:r>
            <a:r>
              <a:rPr lang="ru-RU" sz="2400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точнее прообразы</a:t>
            </a:r>
            <a:r>
              <a:rPr lang="ru-RU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) 2-х положений, которые можно утвердить приказом Минздрава </a:t>
            </a:r>
            <a:endParaRPr lang="ru-RU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736" y="3645024"/>
            <a:ext cx="8619034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</a:rPr>
              <a:t>1.  «Общие правила ведения медицинской документации с использованием электронного документооборота и средств Интегрированной электронной медицинской карты».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(что можно сделать уже сейчас)</a:t>
            </a:r>
            <a:endParaRPr lang="ru-RU" sz="2400" i="1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736" y="5157192"/>
            <a:ext cx="8619034" cy="15205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</a:rPr>
              <a:t>2. «Общие требования к обеспечению ведения медицинской документации в электронном виде при утверждении новых форм медицинской документации и пересмотре существующей». </a:t>
            </a:r>
            <a:r>
              <a:rPr lang="ru-RU" sz="2400" i="1" dirty="0" smtClean="0">
                <a:solidFill>
                  <a:prstClr val="black"/>
                </a:solidFill>
              </a:rPr>
              <a:t>(как вести себя в будущем)</a:t>
            </a:r>
          </a:p>
        </p:txBody>
      </p:sp>
    </p:spTree>
    <p:extLst>
      <p:ext uri="{BB962C8B-B14F-4D97-AF65-F5344CB8AC3E}">
        <p14:creationId xmlns:p14="http://schemas.microsoft.com/office/powerpoint/2010/main" val="217768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5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7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8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1504</Words>
  <Application>Microsoft Office PowerPoint</Application>
  <PresentationFormat>Экран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Тема Office</vt:lpstr>
      <vt:lpstr>Модульная</vt:lpstr>
      <vt:lpstr>1_Модульная</vt:lpstr>
      <vt:lpstr>2_Модульная</vt:lpstr>
      <vt:lpstr>3_Модульная</vt:lpstr>
      <vt:lpstr>Электронная медицинская карта: проблема обеспечения смешанного (электронно-бумажного) документооборота  Зингерман Б.В      boriszing@gmail.com  зав. отд. ИТ Гематологического научного центра МЗ РФ,  рук. рабочей группы "Электронная медицинская карта" Экспертного совета по ИКТ Минздрава РФ,   </vt:lpstr>
      <vt:lpstr>Проблема «легитимизации» электронных медицинских карт</vt:lpstr>
      <vt:lpstr>Презентация PowerPoint</vt:lpstr>
      <vt:lpstr>Презентация PowerPoint</vt:lpstr>
      <vt:lpstr>Презентация PowerPoint</vt:lpstr>
      <vt:lpstr>Электронная медицинская карта.  Основные принципы, термины и определе ТЕРМИНЫ и ОПРЕДЕЛЕНИЯ  </vt:lpstr>
      <vt:lpstr>Электронная медицинская карта, используемая в медицинской организации</vt:lpstr>
      <vt:lpstr>Презентация PowerPoint</vt:lpstr>
      <vt:lpstr>Презентация PowerPoint</vt:lpstr>
      <vt:lpstr>Предложения по внесению изменений в медицинскую документацию и способы ее ведения для обеспечения ее использования в ИЭМК </vt:lpstr>
      <vt:lpstr>Проект приказа «Общие правила ведения медицинской документации с использованием электронного документооборота и средств Интегрированной электронной медицинской карты»</vt:lpstr>
      <vt:lpstr>1. Для форм медицинской документации, ведущихся в электронной форме:</vt:lpstr>
      <vt:lpstr>1. Для форм медицинской документации, ведущихся в электронной форме:</vt:lpstr>
      <vt:lpstr>1. Для форм медицинской документации, ведущихся в электронной форме:</vt:lpstr>
      <vt:lpstr>1. Для форм медицинской документации, ведущихся в электронной форме:</vt:lpstr>
      <vt:lpstr>1. Для форм медицинской документации, ведущихся в электронной форме:</vt:lpstr>
      <vt:lpstr>2. Для форм медицинской документации, ведущихся в бумажной форме:</vt:lpstr>
      <vt:lpstr>Проект положения «Общие требования к обеспечению ведения медицинской документации в электронном виде при утверждении новых форм медицинской документации и пересмотре существующей»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2014-10-09T15:50:44Z</dcterms:created>
  <dcterms:modified xsi:type="dcterms:W3CDTF">2015-03-24T09:24:10Z</dcterms:modified>
</cp:coreProperties>
</file>