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8" r:id="rId2"/>
    <p:sldId id="257" r:id="rId3"/>
    <p:sldId id="258" r:id="rId4"/>
    <p:sldId id="260" r:id="rId5"/>
    <p:sldId id="261" r:id="rId6"/>
    <p:sldId id="262" r:id="rId7"/>
    <p:sldId id="282" r:id="rId8"/>
    <p:sldId id="259" r:id="rId9"/>
    <p:sldId id="269" r:id="rId10"/>
    <p:sldId id="277" r:id="rId11"/>
    <p:sldId id="270" r:id="rId12"/>
    <p:sldId id="273" r:id="rId13"/>
    <p:sldId id="279" r:id="rId14"/>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5" d="100"/>
          <a:sy n="85" d="100"/>
        </p:scale>
        <p:origin x="-936" y="3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19E92-E662-8246-818F-5F38AABD04DE}" type="datetimeFigureOut">
              <a:rPr/>
              <a:pPr/>
              <a:t>24.03.15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F4265-18EA-1E40-94C2-195A87F8C9D3}" type="slidenum">
              <a:rPr/>
              <a:pPr/>
              <a:t>‹#›</a:t>
            </a:fld>
            <a:endParaRPr lang="ru-RU"/>
          </a:p>
        </p:txBody>
      </p:sp>
    </p:spTree>
    <p:extLst>
      <p:ext uri="{BB962C8B-B14F-4D97-AF65-F5344CB8AC3E}">
        <p14:creationId xmlns:p14="http://schemas.microsoft.com/office/powerpoint/2010/main" xmlns="" val="36217434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a:t>Вот почему </a:t>
            </a:r>
            <a:r>
              <a:rPr lang="en-US"/>
              <a:t>iOS-app</a:t>
            </a:r>
            <a:r>
              <a:rPr lang="en-US" baseline="0"/>
              <a:t> </a:t>
            </a:r>
            <a:r>
              <a:rPr lang="ru-RU" baseline="0"/>
              <a:t>для лечения хронического заболевания, свойственным пожилым – плохой объект для инвестирования, а почтовая рассылка для пациентов с ревматоидным артритом – хорошая. Очень важно точно знать демографию. Например, для диабета 1 и 2 типов она совершенно разная, что, как я сам видел, нередко не учитывается как стартаперами, так и инвесторами.</a:t>
            </a:r>
            <a:endParaRPr lang="ru-RU"/>
          </a:p>
        </p:txBody>
      </p:sp>
      <p:sp>
        <p:nvSpPr>
          <p:cNvPr id="4" name="Номер слайда 3"/>
          <p:cNvSpPr>
            <a:spLocks noGrp="1"/>
          </p:cNvSpPr>
          <p:nvPr>
            <p:ph type="sldNum" sz="quarter" idx="10"/>
          </p:nvPr>
        </p:nvSpPr>
        <p:spPr/>
        <p:txBody>
          <a:bodyPr/>
          <a:lstStyle/>
          <a:p>
            <a:fld id="{03D390AF-E139-D246-82E5-9F4CC201EEB3}" type="slidenum">
              <a:rPr/>
              <a:pPr/>
              <a:t>3</a:t>
            </a:fld>
            <a:endParaRPr lang="ru-RU"/>
          </a:p>
        </p:txBody>
      </p:sp>
    </p:spTree>
    <p:extLst>
      <p:ext uri="{BB962C8B-B14F-4D97-AF65-F5344CB8AC3E}">
        <p14:creationId xmlns:p14="http://schemas.microsoft.com/office/powerpoint/2010/main" xmlns="" val="332297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r>
              <a:rPr lang="en-US" sz="1200"/>
              <a:t>In Mexico, worried patients can phone Medicall Home, a “telehealth” service. If a patient needs care, Medicall Home can help to arrange a doctor's visit.</a:t>
            </a:r>
            <a:r>
              <a:rPr lang="ru-RU" sz="1200"/>
              <a:t> Идентичный сервис</a:t>
            </a:r>
            <a:r>
              <a:rPr lang="ru-RU" sz="1200" baseline="0"/>
              <a:t> в СЗАО и дальше эскалируется по всей Москве.</a:t>
            </a:r>
          </a:p>
          <a:p>
            <a:r>
              <a:rPr lang="en-US" sz="1200" baseline="0"/>
              <a:t>Red </a:t>
            </a:r>
            <a:r>
              <a:rPr lang="ru-RU" sz="1200" baseline="0"/>
              <a:t>значит сеть.</a:t>
            </a:r>
          </a:p>
          <a:p>
            <a:endParaRPr lang="ru-RU" sz="1200" baseline="0"/>
          </a:p>
          <a:p>
            <a:pPr marL="0" marR="0" indent="0" algn="l" defTabSz="457200" rtl="0" eaLnBrk="1" fontAlgn="auto" latinLnBrk="0" hangingPunct="1">
              <a:lnSpc>
                <a:spcPct val="100000"/>
              </a:lnSpc>
              <a:spcBef>
                <a:spcPts val="0"/>
              </a:spcBef>
              <a:spcAft>
                <a:spcPts val="0"/>
              </a:spcAft>
              <a:buClrTx/>
              <a:buSzTx/>
              <a:buFontTx/>
              <a:buNone/>
              <a:tabLst/>
              <a:defRPr/>
            </a:pPr>
            <a:r>
              <a:rPr lang="ru-RU" sz="1200"/>
              <a:t>меланома - фото, алкоголизм - интервенции</a:t>
            </a:r>
          </a:p>
        </p:txBody>
      </p:sp>
      <p:sp>
        <p:nvSpPr>
          <p:cNvPr id="4" name="Номер слайда 3"/>
          <p:cNvSpPr>
            <a:spLocks noGrp="1"/>
          </p:cNvSpPr>
          <p:nvPr>
            <p:ph type="sldNum" sz="quarter" idx="10"/>
          </p:nvPr>
        </p:nvSpPr>
        <p:spPr/>
        <p:txBody>
          <a:bodyPr/>
          <a:lstStyle/>
          <a:p>
            <a:fld id="{03D390AF-E139-D246-82E5-9F4CC201EEB3}" type="slidenum">
              <a:rPr/>
              <a:pPr/>
              <a:t>6</a:t>
            </a:fld>
            <a:endParaRPr lang="ru-RU"/>
          </a:p>
        </p:txBody>
      </p:sp>
    </p:spTree>
    <p:extLst>
      <p:ext uri="{BB962C8B-B14F-4D97-AF65-F5344CB8AC3E}">
        <p14:creationId xmlns:p14="http://schemas.microsoft.com/office/powerpoint/2010/main" xmlns="" val="3949711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u="none"/>
              <a:t>LifeBeacon has developed a medical alert pendant that connects through cellular signal and uses GPS technology, expanding the functionality of the device to wherever it’s worn rather than simply the home</a:t>
            </a:r>
            <a:endParaRPr lang="ru-RU" u="none"/>
          </a:p>
        </p:txBody>
      </p:sp>
      <p:sp>
        <p:nvSpPr>
          <p:cNvPr id="4" name="Номер слайда 3"/>
          <p:cNvSpPr>
            <a:spLocks noGrp="1"/>
          </p:cNvSpPr>
          <p:nvPr>
            <p:ph type="sldNum" sz="quarter" idx="10"/>
          </p:nvPr>
        </p:nvSpPr>
        <p:spPr/>
        <p:txBody>
          <a:bodyPr/>
          <a:lstStyle/>
          <a:p>
            <a:fld id="{03D390AF-E139-D246-82E5-9F4CC201EEB3}" type="slidenum">
              <a:rPr/>
              <a:pPr/>
              <a:t>9</a:t>
            </a:fld>
            <a:endParaRPr lang="ru-RU"/>
          </a:p>
        </p:txBody>
      </p:sp>
    </p:spTree>
    <p:extLst>
      <p:ext uri="{BB962C8B-B14F-4D97-AF65-F5344CB8AC3E}">
        <p14:creationId xmlns:p14="http://schemas.microsoft.com/office/powerpoint/2010/main" xmlns="" val="3032594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u="none"/>
              <a:t>LifeBeacon has developed a medical alert pendant that connects through cellular signal and uses GPS technology, expanding the functionality of the device to wherever it’s worn rather than simply the home</a:t>
            </a:r>
            <a:endParaRPr lang="ru-RU" u="none"/>
          </a:p>
        </p:txBody>
      </p:sp>
      <p:sp>
        <p:nvSpPr>
          <p:cNvPr id="4" name="Номер слайда 3"/>
          <p:cNvSpPr>
            <a:spLocks noGrp="1"/>
          </p:cNvSpPr>
          <p:nvPr>
            <p:ph type="sldNum" sz="quarter" idx="10"/>
          </p:nvPr>
        </p:nvSpPr>
        <p:spPr/>
        <p:txBody>
          <a:bodyPr/>
          <a:lstStyle/>
          <a:p>
            <a:fld id="{03D390AF-E139-D246-82E5-9F4CC201EEB3}" type="slidenum">
              <a:rPr/>
              <a:pPr/>
              <a:t>10</a:t>
            </a:fld>
            <a:endParaRPr lang="ru-RU"/>
          </a:p>
        </p:txBody>
      </p:sp>
    </p:spTree>
    <p:extLst>
      <p:ext uri="{BB962C8B-B14F-4D97-AF65-F5344CB8AC3E}">
        <p14:creationId xmlns:p14="http://schemas.microsoft.com/office/powerpoint/2010/main" xmlns="" val="3032594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685800"/>
            <a:ext cx="4572000" cy="3429000"/>
          </a:xfrm>
        </p:spPr>
      </p:sp>
      <p:sp>
        <p:nvSpPr>
          <p:cNvPr id="3" name="Заметки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Fifty-four percent of readers said that tools like heart-rate monitors were a top benefit of the Internet of Things.</a:t>
            </a:r>
            <a:r>
              <a:rPr lang="ru-RU" sz="1200"/>
              <a:t> -</a:t>
            </a:r>
            <a:r>
              <a:rPr lang="en-US" sz="1200"/>
              <a:t>&gt;</a:t>
            </a:r>
            <a:r>
              <a:rPr lang="en-US" sz="1200" baseline="0"/>
              <a:t> </a:t>
            </a:r>
            <a:r>
              <a:rPr lang="en-US" sz="1200"/>
              <a:t>IoT, healthcare is the biggest potential market for connected devices and technology. </a:t>
            </a:r>
          </a:p>
          <a:p>
            <a:r>
              <a:rPr lang="en-US" sz="1200"/>
              <a:t> remote patient monitoring is predicted to save an average of $12,000 per patient in the US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a:t>на западе Investors sank $282 million into sensors and smart devices in 2013 alone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a:t>Connected eCigarette on Indiegogo</a:t>
            </a:r>
          </a:p>
          <a:p>
            <a:r>
              <a:rPr lang="en-US" sz="1200"/>
              <a:t>Контроль Adherence and compliance  - баночки для лекарств</a:t>
            </a:r>
          </a:p>
          <a:p>
            <a:r>
              <a:rPr lang="en-US" sz="1200"/>
              <a:t> eNeighbor, which uses sensors on the patient and throughout the home to detect falls, wandering, and even missed medication. Additionally, the system includes an emergency call pendant, allowing patients to call for help if needed.</a:t>
            </a:r>
          </a:p>
          <a:p>
            <a:r>
              <a:rPr lang="en-US" sz="1200"/>
              <a:t>http://www.managemypills.com/content/  Philips Medication Dispensing Service,</a:t>
            </a:r>
          </a:p>
          <a:p>
            <a:r>
              <a:rPr lang="en-US" sz="1200"/>
              <a:t>Montefiore Medical Centre, the largest hospital system in the Bronx, a New York borough. Ms Pettit and a squadron of other “care co-ordinators” examine a stream of data gathered from health records and devices in patients' homes, such as the Health Buddy. Made by Bosch, a German engineering company, the Health Buddy asks patients questions about their symptoms each day.</a:t>
            </a:r>
          </a:p>
          <a:p>
            <a:endParaRPr lang="ru-RU" sz="1200"/>
          </a:p>
          <a:p>
            <a:r>
              <a:rPr lang="en-US" sz="1200"/>
              <a:t>Such technologies have long seemed promising; recently the promise has begun to be borne out. Britain has completed the world's biggest randomised trial of telehealth technology, including gizmos from Philips. The study examined 6,000 patients with chronic diseases. According to preliminary results of a study by Britain's health department in December 2011, admissions to the emergency room dropped by 20% and mortality plummeted by 45%.</a:t>
            </a:r>
          </a:p>
        </p:txBody>
      </p:sp>
      <p:sp>
        <p:nvSpPr>
          <p:cNvPr id="4" name="Номер слайда 3"/>
          <p:cNvSpPr>
            <a:spLocks noGrp="1"/>
          </p:cNvSpPr>
          <p:nvPr>
            <p:ph type="sldNum" sz="quarter" idx="10"/>
          </p:nvPr>
        </p:nvSpPr>
        <p:spPr/>
        <p:txBody>
          <a:bodyPr/>
          <a:lstStyle/>
          <a:p>
            <a:fld id="{03D390AF-E139-D246-82E5-9F4CC201EEB3}" type="slidenum">
              <a:rPr/>
              <a:pPr/>
              <a:t>11</a:t>
            </a:fld>
            <a:endParaRPr lang="ru-RU"/>
          </a:p>
        </p:txBody>
      </p:sp>
    </p:spTree>
    <p:extLst>
      <p:ext uri="{BB962C8B-B14F-4D97-AF65-F5344CB8AC3E}">
        <p14:creationId xmlns:p14="http://schemas.microsoft.com/office/powerpoint/2010/main" xmlns="" val="249576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6"/>
            <a:ext cx="7772400" cy="1470025"/>
          </a:xfrm>
        </p:spPr>
        <p:txBody>
          <a:bodyPr/>
          <a:lstStyle/>
          <a:p>
            <a:r>
              <a:rPr lang="en-GB"/>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Образец подзаголовка</a:t>
            </a:r>
            <a:endParaRPr lang="ru-RU"/>
          </a:p>
        </p:txBody>
      </p:sp>
      <p:sp>
        <p:nvSpPr>
          <p:cNvPr id="4" name="Дата 3"/>
          <p:cNvSpPr>
            <a:spLocks noGrp="1"/>
          </p:cNvSpPr>
          <p:nvPr>
            <p:ph type="dt" sz="half" idx="10"/>
          </p:nvPr>
        </p:nvSpPr>
        <p:spPr/>
        <p:txBody>
          <a:bodyPr/>
          <a:lstStyle/>
          <a:p>
            <a:fld id="{D1D9C0A6-B7A6-324E-8409-1FD3A281C7E8}" type="datetimeFigureOut">
              <a:rPr/>
              <a:pPr/>
              <a:t>24.03.15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445550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Дата 3"/>
          <p:cNvSpPr>
            <a:spLocks noGrp="1"/>
          </p:cNvSpPr>
          <p:nvPr>
            <p:ph type="dt" sz="half" idx="10"/>
          </p:nvPr>
        </p:nvSpPr>
        <p:spPr/>
        <p:txBody>
          <a:bodyPr/>
          <a:lstStyle/>
          <a:p>
            <a:fld id="{D1D9C0A6-B7A6-324E-8409-1FD3A281C7E8}" type="datetimeFigureOut">
              <a:rPr/>
              <a:pPr/>
              <a:t>24.03.15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02083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2057400" cy="5851525"/>
          </a:xfrm>
        </p:spPr>
        <p:txBody>
          <a:bodyPr vert="eaVert"/>
          <a:lstStyle/>
          <a:p>
            <a:r>
              <a:rPr lang="en-GB"/>
              <a:t>Образец заголовка</a:t>
            </a:r>
            <a:endParaRPr lang="ru-RU"/>
          </a:p>
        </p:txBody>
      </p:sp>
      <p:sp>
        <p:nvSpPr>
          <p:cNvPr id="3" name="Вертикальный текст 2"/>
          <p:cNvSpPr>
            <a:spLocks noGrp="1"/>
          </p:cNvSpPr>
          <p:nvPr>
            <p:ph type="body" orient="vert" idx="1"/>
          </p:nvPr>
        </p:nvSpPr>
        <p:spPr>
          <a:xfrm>
            <a:off x="457200" y="274639"/>
            <a:ext cx="6019800" cy="5851525"/>
          </a:xfrm>
        </p:spPr>
        <p:txBody>
          <a:bodyPr vert="eaVert"/>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Дата 3"/>
          <p:cNvSpPr>
            <a:spLocks noGrp="1"/>
          </p:cNvSpPr>
          <p:nvPr>
            <p:ph type="dt" sz="half" idx="10"/>
          </p:nvPr>
        </p:nvSpPr>
        <p:spPr/>
        <p:txBody>
          <a:bodyPr/>
          <a:lstStyle/>
          <a:p>
            <a:fld id="{D1D9C0A6-B7A6-324E-8409-1FD3A281C7E8}" type="datetimeFigureOut">
              <a:rPr/>
              <a:pPr/>
              <a:t>24.03.15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195171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Диаграмма">
    <p:spTree>
      <p:nvGrpSpPr>
        <p:cNvPr id="1" name=""/>
        <p:cNvGrpSpPr/>
        <p:nvPr/>
      </p:nvGrpSpPr>
      <p:grpSpPr>
        <a:xfrm>
          <a:off x="0" y="0"/>
          <a:ext cx="0" cy="0"/>
          <a:chOff x="0" y="0"/>
          <a:chExt cx="0" cy="0"/>
        </a:xfrm>
      </p:grpSpPr>
      <p:pic>
        <p:nvPicPr>
          <p:cNvPr id="2" name="Изображение 1" descr="mail-02.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5992" y="0"/>
            <a:ext cx="9138008" cy="6858000"/>
          </a:xfrm>
          <a:prstGeom prst="rect">
            <a:avLst/>
          </a:prstGeom>
        </p:spPr>
      </p:pic>
      <p:sp>
        <p:nvSpPr>
          <p:cNvPr id="7" name="Название 1"/>
          <p:cNvSpPr>
            <a:spLocks noGrp="1"/>
          </p:cNvSpPr>
          <p:nvPr>
            <p:ph type="title" hasCustomPrompt="1"/>
          </p:nvPr>
        </p:nvSpPr>
        <p:spPr>
          <a:xfrm>
            <a:off x="387035" y="223655"/>
            <a:ext cx="6888873" cy="980495"/>
          </a:xfrm>
          <a:prstGeom prst="rect">
            <a:avLst/>
          </a:prstGeom>
        </p:spPr>
        <p:txBody>
          <a:bodyPr vert="horz"/>
          <a:lstStyle>
            <a:lvl1pPr algn="l">
              <a:lnSpc>
                <a:spcPct val="90000"/>
              </a:lnSpc>
              <a:defRPr sz="2500" b="0">
                <a:solidFill>
                  <a:schemeClr val="bg1"/>
                </a:solidFill>
              </a:defRPr>
            </a:lvl1pPr>
          </a:lstStyle>
          <a:p>
            <a:r>
              <a:rPr lang="ru-RU" dirty="0" smtClean="0"/>
              <a:t>ВВЕДИТЕ</a:t>
            </a:r>
            <a:br>
              <a:rPr lang="ru-RU" dirty="0" smtClean="0"/>
            </a:br>
            <a:r>
              <a:rPr lang="ru-RU" dirty="0" smtClean="0"/>
              <a:t>ЗАГОЛОВОК ПЕРВОГО УРОВНЯ</a:t>
            </a:r>
            <a:endParaRPr lang="ru-RU" dirty="0"/>
          </a:p>
        </p:txBody>
      </p:sp>
      <p:sp>
        <p:nvSpPr>
          <p:cNvPr id="3" name="Диаграмма 2"/>
          <p:cNvSpPr>
            <a:spLocks noGrp="1"/>
          </p:cNvSpPr>
          <p:nvPr>
            <p:ph type="chart" sz="quarter" idx="13" hasCustomPrompt="1"/>
          </p:nvPr>
        </p:nvSpPr>
        <p:spPr>
          <a:xfrm>
            <a:off x="387350" y="1629116"/>
            <a:ext cx="8382000" cy="4309723"/>
          </a:xfrm>
          <a:prstGeom prst="rect">
            <a:avLst/>
          </a:prstGeom>
        </p:spPr>
        <p:txBody>
          <a:bodyPr vert="horz"/>
          <a:lstStyle>
            <a:lvl1pPr marL="0" indent="0" algn="ctr">
              <a:buNone/>
              <a:defRPr sz="1600" baseline="0">
                <a:solidFill>
                  <a:schemeClr val="bg1">
                    <a:lumMod val="50000"/>
                  </a:schemeClr>
                </a:solidFill>
              </a:defRPr>
            </a:lvl1pPr>
          </a:lstStyle>
          <a:p>
            <a:r>
              <a:rPr lang="ru-RU" dirty="0" smtClean="0"/>
              <a:t>Нажмите на иконку в центре фрейма,</a:t>
            </a:r>
            <a:br>
              <a:rPr lang="ru-RU" dirty="0" smtClean="0"/>
            </a:br>
            <a:r>
              <a:rPr lang="ru-RU" dirty="0" smtClean="0"/>
              <a:t>что бы добавить диаграмму на слайд</a:t>
            </a:r>
            <a:endParaRPr lang="ru-RU" dirty="0"/>
          </a:p>
        </p:txBody>
      </p:sp>
      <p:sp>
        <p:nvSpPr>
          <p:cNvPr id="8" name="Текст 13"/>
          <p:cNvSpPr>
            <a:spLocks noGrp="1"/>
          </p:cNvSpPr>
          <p:nvPr>
            <p:ph type="body" sz="quarter" idx="12" hasCustomPrompt="1"/>
          </p:nvPr>
        </p:nvSpPr>
        <p:spPr>
          <a:xfrm>
            <a:off x="387350" y="5951566"/>
            <a:ext cx="8382000" cy="516943"/>
          </a:xfrm>
          <a:prstGeom prst="rect">
            <a:avLst/>
          </a:prstGeom>
        </p:spPr>
        <p:txBody>
          <a:bodyPr vert="horz"/>
          <a:lstStyle>
            <a:lvl1pPr marL="0" indent="0">
              <a:buNone/>
              <a:defRPr sz="1000" i="1">
                <a:solidFill>
                  <a:srgbClr val="7F7F7F"/>
                </a:solidFill>
              </a:defRPr>
            </a:lvl1pPr>
          </a:lstStyle>
          <a:p>
            <a:pPr lvl="0"/>
            <a:r>
              <a:rPr lang="ru-RU" dirty="0" smtClean="0"/>
              <a:t>Укажите источник данных</a:t>
            </a:r>
            <a:endParaRPr lang="ru-RU" dirty="0"/>
          </a:p>
        </p:txBody>
      </p:sp>
    </p:spTree>
    <p:extLst>
      <p:ext uri="{BB962C8B-B14F-4D97-AF65-F5344CB8AC3E}">
        <p14:creationId xmlns:p14="http://schemas.microsoft.com/office/powerpoint/2010/main" xmlns="" val="11047963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Титульный лист">
    <p:spTree>
      <p:nvGrpSpPr>
        <p:cNvPr id="1" name=""/>
        <p:cNvGrpSpPr/>
        <p:nvPr/>
      </p:nvGrpSpPr>
      <p:grpSpPr>
        <a:xfrm>
          <a:off x="0" y="0"/>
          <a:ext cx="0" cy="0"/>
          <a:chOff x="0" y="0"/>
          <a:chExt cx="0" cy="0"/>
        </a:xfrm>
      </p:grpSpPr>
      <p:pic>
        <p:nvPicPr>
          <p:cNvPr id="3" name="Изображение 2" descr="mail-01.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5992" y="0"/>
            <a:ext cx="9138008" cy="6858000"/>
          </a:xfrm>
          <a:prstGeom prst="rect">
            <a:avLst/>
          </a:prstGeom>
        </p:spPr>
      </p:pic>
      <p:sp>
        <p:nvSpPr>
          <p:cNvPr id="10" name="Название 9"/>
          <p:cNvSpPr>
            <a:spLocks noGrp="1"/>
          </p:cNvSpPr>
          <p:nvPr>
            <p:ph type="title" hasCustomPrompt="1"/>
          </p:nvPr>
        </p:nvSpPr>
        <p:spPr>
          <a:xfrm>
            <a:off x="538423" y="2345909"/>
            <a:ext cx="6141779" cy="1886004"/>
          </a:xfrm>
          <a:prstGeom prst="rect">
            <a:avLst/>
          </a:prstGeom>
        </p:spPr>
        <p:txBody>
          <a:bodyPr vert="horz"/>
          <a:lstStyle>
            <a:lvl1pPr algn="l">
              <a:defRPr sz="2800" b="1" baseline="0">
                <a:solidFill>
                  <a:schemeClr val="bg1"/>
                </a:solidFill>
              </a:defRPr>
            </a:lvl1pPr>
          </a:lstStyle>
          <a:p>
            <a:r>
              <a:rPr lang="ru-RU" dirty="0" smtClean="0"/>
              <a:t>ВВЕДИТЕ ЗАГОЛОВОК</a:t>
            </a:r>
            <a:br>
              <a:rPr lang="ru-RU" dirty="0" smtClean="0"/>
            </a:br>
            <a:r>
              <a:rPr lang="ru-RU" dirty="0" smtClean="0"/>
              <a:t>ПРЕЗЕНТАЦИИ</a:t>
            </a:r>
            <a:br>
              <a:rPr lang="ru-RU" dirty="0" smtClean="0"/>
            </a:br>
            <a:r>
              <a:rPr lang="ru-RU" dirty="0" smtClean="0"/>
              <a:t>ПЕРВОГО УРОВНЯ</a:t>
            </a:r>
            <a:endParaRPr lang="ru-RU" dirty="0"/>
          </a:p>
        </p:txBody>
      </p:sp>
      <p:sp>
        <p:nvSpPr>
          <p:cNvPr id="14" name="Текст 13"/>
          <p:cNvSpPr>
            <a:spLocks noGrp="1"/>
          </p:cNvSpPr>
          <p:nvPr>
            <p:ph type="body" sz="quarter" idx="12" hasCustomPrompt="1"/>
          </p:nvPr>
        </p:nvSpPr>
        <p:spPr>
          <a:xfrm>
            <a:off x="538165" y="4247195"/>
            <a:ext cx="8378119" cy="338772"/>
          </a:xfrm>
          <a:prstGeom prst="rect">
            <a:avLst/>
          </a:prstGeom>
        </p:spPr>
        <p:txBody>
          <a:bodyPr vert="horz"/>
          <a:lstStyle>
            <a:lvl1pPr marL="0" indent="0">
              <a:buNone/>
              <a:defRPr sz="1600">
                <a:solidFill>
                  <a:srgbClr val="FFFFFF"/>
                </a:solidFill>
              </a:defRPr>
            </a:lvl1pPr>
          </a:lstStyle>
          <a:p>
            <a:pPr lvl="0"/>
            <a:r>
              <a:rPr lang="ru-RU" dirty="0" smtClean="0"/>
              <a:t>ВВЕДИТЕ ИМЯ И ФАМИЛИЮ ДОКЛАДЧИКА И  ДОЛЖНОСТЬ</a:t>
            </a:r>
            <a:endParaRPr lang="ru-RU" dirty="0"/>
          </a:p>
        </p:txBody>
      </p:sp>
      <p:sp>
        <p:nvSpPr>
          <p:cNvPr id="2" name="Прямоугольник 1"/>
          <p:cNvSpPr/>
          <p:nvPr userDrawn="1"/>
        </p:nvSpPr>
        <p:spPr>
          <a:xfrm>
            <a:off x="267375" y="2483538"/>
            <a:ext cx="192175" cy="15428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488087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Спасибо за внимание">
    <p:spTree>
      <p:nvGrpSpPr>
        <p:cNvPr id="1" name=""/>
        <p:cNvGrpSpPr/>
        <p:nvPr/>
      </p:nvGrpSpPr>
      <p:grpSpPr>
        <a:xfrm>
          <a:off x="0" y="0"/>
          <a:ext cx="0" cy="0"/>
          <a:chOff x="0" y="0"/>
          <a:chExt cx="0" cy="0"/>
        </a:xfrm>
      </p:grpSpPr>
      <p:pic>
        <p:nvPicPr>
          <p:cNvPr id="2" name="Изображение 1" descr="mail-03.jpg"/>
          <p:cNvPicPr>
            <a:picLocks noChangeAspect="1"/>
          </p:cNvPicPr>
          <p:nvPr userDrawn="1"/>
        </p:nvPicPr>
        <p:blipFill>
          <a:blip r:embed="rId2" cstate="email">
            <a:extLst>
              <a:ext uri="{28A0092B-C50C-407E-A947-70E740481C1C}">
                <a14:useLocalDpi xmlns:a14="http://schemas.microsoft.com/office/drawing/2010/main" xmlns="" val="0"/>
              </a:ext>
            </a:extLst>
          </a:blip>
          <a:stretch>
            <a:fillRect/>
          </a:stretch>
        </p:blipFill>
        <p:spPr>
          <a:xfrm>
            <a:off x="5992" y="0"/>
            <a:ext cx="9138008" cy="6858000"/>
          </a:xfrm>
          <a:prstGeom prst="rect">
            <a:avLst/>
          </a:prstGeom>
        </p:spPr>
      </p:pic>
      <p:sp>
        <p:nvSpPr>
          <p:cNvPr id="7" name="Название 1"/>
          <p:cNvSpPr>
            <a:spLocks noGrp="1"/>
          </p:cNvSpPr>
          <p:nvPr>
            <p:ph type="title" hasCustomPrompt="1"/>
          </p:nvPr>
        </p:nvSpPr>
        <p:spPr>
          <a:xfrm>
            <a:off x="654442" y="2658776"/>
            <a:ext cx="6166193" cy="1214597"/>
          </a:xfrm>
          <a:prstGeom prst="rect">
            <a:avLst/>
          </a:prstGeom>
        </p:spPr>
        <p:txBody>
          <a:bodyPr vert="horz"/>
          <a:lstStyle>
            <a:lvl1pPr algn="l">
              <a:lnSpc>
                <a:spcPct val="90000"/>
              </a:lnSpc>
              <a:defRPr sz="2800" b="1">
                <a:solidFill>
                  <a:schemeClr val="bg1"/>
                </a:solidFill>
              </a:defRPr>
            </a:lvl1pPr>
          </a:lstStyle>
          <a:p>
            <a:r>
              <a:rPr lang="ru-RU" dirty="0" smtClean="0"/>
              <a:t>СПАСИБО</a:t>
            </a:r>
            <a:br>
              <a:rPr lang="ru-RU" dirty="0" smtClean="0"/>
            </a:br>
            <a:r>
              <a:rPr lang="ru-RU" dirty="0" smtClean="0"/>
              <a:t>ЗА ВНИМАНИЕ!</a:t>
            </a:r>
            <a:endParaRPr lang="ru-RU" dirty="0"/>
          </a:p>
        </p:txBody>
      </p:sp>
      <p:sp>
        <p:nvSpPr>
          <p:cNvPr id="8" name="Текст 19"/>
          <p:cNvSpPr>
            <a:spLocks noGrp="1"/>
          </p:cNvSpPr>
          <p:nvPr>
            <p:ph type="body" sz="quarter" idx="10" hasCustomPrompt="1"/>
          </p:nvPr>
        </p:nvSpPr>
        <p:spPr>
          <a:xfrm>
            <a:off x="654441" y="3892188"/>
            <a:ext cx="6166193" cy="397589"/>
          </a:xfrm>
          <a:prstGeom prst="rect">
            <a:avLst/>
          </a:prstGeom>
        </p:spPr>
        <p:txBody>
          <a:bodyPr vert="horz"/>
          <a:lstStyle>
            <a:lvl1pPr marL="0" indent="0">
              <a:lnSpc>
                <a:spcPct val="70000"/>
              </a:lnSpc>
              <a:buNone/>
              <a:defRPr sz="1600" baseline="0">
                <a:solidFill>
                  <a:srgbClr val="FFFFFF"/>
                </a:solidFill>
              </a:defRPr>
            </a:lvl1pPr>
          </a:lstStyle>
          <a:p>
            <a:pPr lvl="0"/>
            <a:r>
              <a:rPr lang="en-US" dirty="0" smtClean="0"/>
              <a:t>http://</a:t>
            </a:r>
            <a:r>
              <a:rPr lang="en-US" dirty="0" err="1" smtClean="0"/>
              <a:t>corp.mail.ru</a:t>
            </a:r>
            <a:endParaRPr lang="ru-RU" dirty="0"/>
          </a:p>
        </p:txBody>
      </p:sp>
      <p:sp>
        <p:nvSpPr>
          <p:cNvPr id="5" name="Прямоугольник 4"/>
          <p:cNvSpPr/>
          <p:nvPr userDrawn="1"/>
        </p:nvSpPr>
        <p:spPr>
          <a:xfrm>
            <a:off x="414718" y="2779269"/>
            <a:ext cx="192175" cy="96439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xmlns="" val="1645660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a:t>Образец заголовка</a:t>
            </a:r>
            <a:endParaRPr lang="ru-RU"/>
          </a:p>
        </p:txBody>
      </p:sp>
      <p:sp>
        <p:nvSpPr>
          <p:cNvPr id="3" name="Содержимое 2"/>
          <p:cNvSpPr>
            <a:spLocks noGrp="1"/>
          </p:cNvSpPr>
          <p:nvPr>
            <p:ph idx="1"/>
          </p:nvPr>
        </p:nvSpPr>
        <p:spPr/>
        <p:txBody>
          <a:body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Дата 3"/>
          <p:cNvSpPr>
            <a:spLocks noGrp="1"/>
          </p:cNvSpPr>
          <p:nvPr>
            <p:ph type="dt" sz="half" idx="10"/>
          </p:nvPr>
        </p:nvSpPr>
        <p:spPr/>
        <p:txBody>
          <a:bodyPr/>
          <a:lstStyle/>
          <a:p>
            <a:fld id="{D1D9C0A6-B7A6-324E-8409-1FD3A281C7E8}" type="datetimeFigureOut">
              <a:rPr/>
              <a:pPr/>
              <a:t>24.03.15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337042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1"/>
            <a:ext cx="7772400" cy="1362075"/>
          </a:xfrm>
        </p:spPr>
        <p:txBody>
          <a:bodyPr anchor="t"/>
          <a:lstStyle>
            <a:lvl1pPr algn="l">
              <a:defRPr sz="4000" b="1" cap="all"/>
            </a:lvl1pPr>
          </a:lstStyle>
          <a:p>
            <a:r>
              <a:rPr lang="en-GB"/>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Образец текста</a:t>
            </a:r>
          </a:p>
        </p:txBody>
      </p:sp>
      <p:sp>
        <p:nvSpPr>
          <p:cNvPr id="4" name="Дата 3"/>
          <p:cNvSpPr>
            <a:spLocks noGrp="1"/>
          </p:cNvSpPr>
          <p:nvPr>
            <p:ph type="dt" sz="half" idx="10"/>
          </p:nvPr>
        </p:nvSpPr>
        <p:spPr/>
        <p:txBody>
          <a:bodyPr/>
          <a:lstStyle/>
          <a:p>
            <a:fld id="{D1D9C0A6-B7A6-324E-8409-1FD3A281C7E8}" type="datetimeFigureOut">
              <a:rPr/>
              <a:pPr/>
              <a:t>24.03.15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219522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a:t>Образец заголовка</a:t>
            </a:r>
            <a:endParaRPr lang="ru-RU"/>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5" name="Дата 4"/>
          <p:cNvSpPr>
            <a:spLocks noGrp="1"/>
          </p:cNvSpPr>
          <p:nvPr>
            <p:ph type="dt" sz="half" idx="10"/>
          </p:nvPr>
        </p:nvSpPr>
        <p:spPr/>
        <p:txBody>
          <a:bodyPr/>
          <a:lstStyle/>
          <a:p>
            <a:fld id="{D1D9C0A6-B7A6-324E-8409-1FD3A281C7E8}" type="datetimeFigureOut">
              <a:rPr/>
              <a:pPr/>
              <a:t>24.03.15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414684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GB"/>
              <a:t>Образец заголовка</a:t>
            </a:r>
            <a:endParaRPr lang="ru-RU"/>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5" name="Текст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Образец текста</a:t>
            </a:r>
          </a:p>
        </p:txBody>
      </p:sp>
      <p:sp>
        <p:nvSpPr>
          <p:cNvPr id="6" name="Содержимое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7" name="Дата 6"/>
          <p:cNvSpPr>
            <a:spLocks noGrp="1"/>
          </p:cNvSpPr>
          <p:nvPr>
            <p:ph type="dt" sz="half" idx="10"/>
          </p:nvPr>
        </p:nvSpPr>
        <p:spPr/>
        <p:txBody>
          <a:bodyPr/>
          <a:lstStyle/>
          <a:p>
            <a:fld id="{D1D9C0A6-B7A6-324E-8409-1FD3A281C7E8}" type="datetimeFigureOut">
              <a:rPr/>
              <a:pPr/>
              <a:t>24.03.15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3717677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GB"/>
              <a:t>Образец заголовка</a:t>
            </a:r>
            <a:endParaRPr lang="ru-RU"/>
          </a:p>
        </p:txBody>
      </p:sp>
      <p:sp>
        <p:nvSpPr>
          <p:cNvPr id="3" name="Дата 2"/>
          <p:cNvSpPr>
            <a:spLocks noGrp="1"/>
          </p:cNvSpPr>
          <p:nvPr>
            <p:ph type="dt" sz="half" idx="10"/>
          </p:nvPr>
        </p:nvSpPr>
        <p:spPr/>
        <p:txBody>
          <a:bodyPr/>
          <a:lstStyle/>
          <a:p>
            <a:fld id="{D1D9C0A6-B7A6-324E-8409-1FD3A281C7E8}" type="datetimeFigureOut">
              <a:rPr/>
              <a:pPr/>
              <a:t>24.03.15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776161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1D9C0A6-B7A6-324E-8409-1FD3A281C7E8}" type="datetimeFigureOut">
              <a:rPr/>
              <a:pPr/>
              <a:t>24.03.15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178071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2" y="273049"/>
            <a:ext cx="3008313" cy="1162051"/>
          </a:xfrm>
        </p:spPr>
        <p:txBody>
          <a:bodyPr anchor="b"/>
          <a:lstStyle>
            <a:lvl1pPr algn="l">
              <a:defRPr sz="2000" b="1"/>
            </a:lvl1pPr>
          </a:lstStyle>
          <a:p>
            <a:r>
              <a:rPr lang="en-GB"/>
              <a:t>Образец заголовка</a:t>
            </a:r>
            <a:endParaRPr lang="ru-RU"/>
          </a:p>
        </p:txBody>
      </p:sp>
      <p:sp>
        <p:nvSpPr>
          <p:cNvPr id="3" name="Содержимое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Текст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Образец текста</a:t>
            </a:r>
          </a:p>
        </p:txBody>
      </p:sp>
      <p:sp>
        <p:nvSpPr>
          <p:cNvPr id="5" name="Дата 4"/>
          <p:cNvSpPr>
            <a:spLocks noGrp="1"/>
          </p:cNvSpPr>
          <p:nvPr>
            <p:ph type="dt" sz="half" idx="10"/>
          </p:nvPr>
        </p:nvSpPr>
        <p:spPr/>
        <p:txBody>
          <a:bodyPr/>
          <a:lstStyle/>
          <a:p>
            <a:fld id="{D1D9C0A6-B7A6-324E-8409-1FD3A281C7E8}" type="datetimeFigureOut">
              <a:rPr/>
              <a:pPr/>
              <a:t>24.03.15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1605197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9"/>
          </a:xfrm>
        </p:spPr>
        <p:txBody>
          <a:bodyPr anchor="b"/>
          <a:lstStyle>
            <a:lvl1pPr algn="l">
              <a:defRPr sz="2000" b="1"/>
            </a:lvl1pPr>
          </a:lstStyle>
          <a:p>
            <a:r>
              <a:rPr lang="en-GB"/>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Образец текста</a:t>
            </a:r>
          </a:p>
        </p:txBody>
      </p:sp>
      <p:sp>
        <p:nvSpPr>
          <p:cNvPr id="5" name="Дата 4"/>
          <p:cNvSpPr>
            <a:spLocks noGrp="1"/>
          </p:cNvSpPr>
          <p:nvPr>
            <p:ph type="dt" sz="half" idx="10"/>
          </p:nvPr>
        </p:nvSpPr>
        <p:spPr/>
        <p:txBody>
          <a:bodyPr/>
          <a:lstStyle/>
          <a:p>
            <a:fld id="{D1D9C0A6-B7A6-324E-8409-1FD3A281C7E8}" type="datetimeFigureOut">
              <a:rPr/>
              <a:pPr/>
              <a:t>24.03.15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2D56787-0008-5F48-B904-66578E6F3388}" type="slidenum">
              <a:rPr/>
              <a:pPr/>
              <a:t>‹#›</a:t>
            </a:fld>
            <a:endParaRPr lang="ru-RU"/>
          </a:p>
        </p:txBody>
      </p:sp>
    </p:spTree>
    <p:extLst>
      <p:ext uri="{BB962C8B-B14F-4D97-AF65-F5344CB8AC3E}">
        <p14:creationId xmlns:p14="http://schemas.microsoft.com/office/powerpoint/2010/main" xmlns="" val="3064825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GB"/>
              <a:t>Образец заголовка</a:t>
            </a:r>
            <a:endParaRPr lang="ru-RU"/>
          </a:p>
        </p:txBody>
      </p:sp>
      <p:sp>
        <p:nvSpPr>
          <p:cNvPr id="3" name="Текст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a:t>Образец текста</a:t>
            </a:r>
          </a:p>
          <a:p>
            <a:pPr lvl="1"/>
            <a:r>
              <a:rPr lang="en-GB"/>
              <a:t>Второй уровень</a:t>
            </a:r>
          </a:p>
          <a:p>
            <a:pPr lvl="2"/>
            <a:r>
              <a:rPr lang="en-GB"/>
              <a:t>Третий уровень</a:t>
            </a:r>
          </a:p>
          <a:p>
            <a:pPr lvl="3"/>
            <a:r>
              <a:rPr lang="en-GB"/>
              <a:t>Четвертый уровень</a:t>
            </a:r>
          </a:p>
          <a:p>
            <a:pPr lvl="4"/>
            <a:r>
              <a:rPr lang="en-GB"/>
              <a:t>Пятый уровень</a:t>
            </a:r>
            <a:endParaRPr lang="ru-RU"/>
          </a:p>
        </p:txBody>
      </p:sp>
      <p:sp>
        <p:nvSpPr>
          <p:cNvPr id="4" name="Дата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D9C0A6-B7A6-324E-8409-1FD3A281C7E8}" type="datetimeFigureOut">
              <a:rPr/>
              <a:pPr/>
              <a:t>24.03.15</a:t>
            </a:fld>
            <a:endParaRPr lang="ru-RU"/>
          </a:p>
        </p:txBody>
      </p:sp>
      <p:sp>
        <p:nvSpPr>
          <p:cNvPr id="5" name="Нижний колонтитул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D56787-0008-5F48-B904-66578E6F3388}" type="slidenum">
              <a:rPr/>
              <a:pPr/>
              <a:t>‹#›</a:t>
            </a:fld>
            <a:endParaRPr lang="ru-RU"/>
          </a:p>
        </p:txBody>
      </p:sp>
    </p:spTree>
    <p:extLst>
      <p:ext uri="{BB962C8B-B14F-4D97-AF65-F5344CB8AC3E}">
        <p14:creationId xmlns:p14="http://schemas.microsoft.com/office/powerpoint/2010/main" xmlns="" val="438068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8423" y="2149233"/>
            <a:ext cx="7096519" cy="1886004"/>
          </a:xfrm>
        </p:spPr>
        <p:txBody>
          <a:bodyPr>
            <a:normAutofit/>
          </a:bodyPr>
          <a:lstStyle/>
          <a:p>
            <a:r>
              <a:rPr lang="ru-RU" sz="4000" dirty="0"/>
              <a:t>Чего хотят люди от </a:t>
            </a:r>
            <a:r>
              <a:rPr lang="en-GB" sz="4000" dirty="0" err="1"/>
              <a:t>eHealth</a:t>
            </a:r>
            <a:endParaRPr lang="ru-RU" sz="4000" dirty="0"/>
          </a:p>
        </p:txBody>
      </p:sp>
      <p:sp>
        <p:nvSpPr>
          <p:cNvPr id="3" name="Текст 2"/>
          <p:cNvSpPr>
            <a:spLocks noGrp="1"/>
          </p:cNvSpPr>
          <p:nvPr>
            <p:ph type="body" sz="quarter" idx="12"/>
          </p:nvPr>
        </p:nvSpPr>
        <p:spPr>
          <a:xfrm>
            <a:off x="538423" y="3777721"/>
            <a:ext cx="8378119" cy="338772"/>
          </a:xfrm>
        </p:spPr>
        <p:txBody>
          <a:bodyPr>
            <a:noAutofit/>
          </a:bodyPr>
          <a:lstStyle/>
          <a:p>
            <a:r>
              <a:rPr lang="ru-RU" sz="2400" dirty="0" smtClean="0"/>
              <a:t>Евгений Паперный,</a:t>
            </a:r>
          </a:p>
          <a:p>
            <a:r>
              <a:rPr lang="ru-RU" sz="2400" dirty="0" smtClean="0"/>
              <a:t>руководитель проекта «Здоровье </a:t>
            </a:r>
            <a:r>
              <a:rPr lang="en-US" sz="2400" dirty="0" err="1" smtClean="0"/>
              <a:t>Mail.Ru</a:t>
            </a:r>
            <a:r>
              <a:rPr lang="ru-RU" sz="2400" dirty="0" smtClean="0"/>
              <a:t>»</a:t>
            </a:r>
            <a:endParaRPr lang="ru-RU" sz="2400" dirty="0"/>
          </a:p>
        </p:txBody>
      </p:sp>
    </p:spTree>
    <p:extLst>
      <p:ext uri="{BB962C8B-B14F-4D97-AF65-F5344CB8AC3E}">
        <p14:creationId xmlns:p14="http://schemas.microsoft.com/office/powerpoint/2010/main" xmlns="" val="1642575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en-US" sz="2800" b="1" dirty="0"/>
              <a:t>Wearables</a:t>
            </a:r>
            <a:r>
              <a:rPr lang="ru-RU" sz="2800" b="1" dirty="0"/>
              <a:t>!</a:t>
            </a:r>
            <a:endParaRPr lang="ru-RU" dirty="0"/>
          </a:p>
        </p:txBody>
      </p:sp>
      <p:pic>
        <p:nvPicPr>
          <p:cNvPr id="6" name="Изображение 9" descr="2013-12-26 16.18.35.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358955" y="1475646"/>
            <a:ext cx="3505200" cy="4673600"/>
          </a:xfrm>
          <a:prstGeom prst="rect">
            <a:avLst/>
          </a:prstGeom>
        </p:spPr>
      </p:pic>
      <p:sp>
        <p:nvSpPr>
          <p:cNvPr id="7" name="Название 1"/>
          <p:cNvSpPr txBox="1">
            <a:spLocks/>
          </p:cNvSpPr>
          <p:nvPr/>
        </p:nvSpPr>
        <p:spPr>
          <a:xfrm>
            <a:off x="461227" y="1506715"/>
            <a:ext cx="2284393" cy="5207999"/>
          </a:xfrm>
          <a:prstGeom prst="rect">
            <a:avLst/>
          </a:prstGeom>
        </p:spPr>
        <p:txBody>
          <a:bodyPr vert="horz">
            <a:noAutofit/>
          </a:bodyPr>
          <a:lstStyle>
            <a:lvl1pPr algn="l" defTabSz="457200" rtl="0" eaLnBrk="1" latinLnBrk="0" hangingPunct="1">
              <a:lnSpc>
                <a:spcPct val="90000"/>
              </a:lnSpc>
              <a:spcBef>
                <a:spcPct val="0"/>
              </a:spcBef>
              <a:buNone/>
              <a:defRPr sz="2500" b="0" kern="1200">
                <a:solidFill>
                  <a:schemeClr val="bg1"/>
                </a:solidFill>
                <a:latin typeface="+mj-lt"/>
                <a:ea typeface="+mj-ea"/>
                <a:cs typeface="+mj-cs"/>
              </a:defRPr>
            </a:lvl1pPr>
          </a:lstStyle>
          <a:p>
            <a:pPr>
              <a:lnSpc>
                <a:spcPct val="150000"/>
              </a:lnSpc>
            </a:pPr>
            <a:r>
              <a:rPr lang="en-US" sz="1800" dirty="0" smtClean="0">
                <a:solidFill>
                  <a:srgbClr val="8D908B"/>
                </a:solidFill>
              </a:rPr>
              <a:t/>
            </a:r>
            <a:br>
              <a:rPr lang="en-US" sz="1800" dirty="0" smtClean="0">
                <a:solidFill>
                  <a:srgbClr val="8D908B"/>
                </a:solidFill>
              </a:rPr>
            </a:br>
            <a:r>
              <a:rPr lang="en-US" sz="1800" dirty="0" smtClean="0">
                <a:solidFill>
                  <a:srgbClr val="8D908B"/>
                </a:solidFill>
              </a:rPr>
              <a:t>Apple Watch</a:t>
            </a:r>
            <a:br>
              <a:rPr lang="en-US" sz="1800" dirty="0" smtClean="0">
                <a:solidFill>
                  <a:srgbClr val="8D908B"/>
                </a:solidFill>
              </a:rPr>
            </a:br>
            <a:r>
              <a:rPr lang="en-US" sz="1800" dirty="0" smtClean="0">
                <a:solidFill>
                  <a:srgbClr val="8D908B"/>
                </a:solidFill>
              </a:rPr>
              <a:t>Pebble</a:t>
            </a:r>
            <a:endParaRPr lang="ru-RU" sz="1800" dirty="0" smtClean="0">
              <a:solidFill>
                <a:srgbClr val="8D908B"/>
              </a:solidFill>
            </a:endParaRPr>
          </a:p>
          <a:p>
            <a:pPr>
              <a:lnSpc>
                <a:spcPct val="150000"/>
              </a:lnSpc>
            </a:pPr>
            <a:r>
              <a:rPr lang="en-GB" sz="1800" dirty="0">
                <a:solidFill>
                  <a:srgbClr val="8D908B"/>
                </a:solidFill>
              </a:rPr>
              <a:t>Fitbit</a:t>
            </a:r>
          </a:p>
          <a:p>
            <a:pPr>
              <a:lnSpc>
                <a:spcPct val="150000"/>
              </a:lnSpc>
            </a:pPr>
            <a:r>
              <a:rPr lang="en-GB" sz="1800" dirty="0">
                <a:solidFill>
                  <a:srgbClr val="8D908B"/>
                </a:solidFill>
              </a:rPr>
              <a:t>Jawbone</a:t>
            </a:r>
          </a:p>
          <a:p>
            <a:pPr>
              <a:lnSpc>
                <a:spcPct val="150000"/>
              </a:lnSpc>
            </a:pPr>
            <a:r>
              <a:rPr lang="en-GB" sz="1800">
                <a:solidFill>
                  <a:srgbClr val="8D908B"/>
                </a:solidFill>
              </a:rPr>
              <a:t>Nike+ FuelBand</a:t>
            </a:r>
            <a:endParaRPr lang="en-GB" sz="1800" dirty="0">
              <a:solidFill>
                <a:srgbClr val="8D908B"/>
              </a:solidFill>
            </a:endParaRPr>
          </a:p>
          <a:p>
            <a:pPr>
              <a:lnSpc>
                <a:spcPct val="150000"/>
              </a:lnSpc>
            </a:pPr>
            <a:r>
              <a:rPr lang="en-GB" sz="1800">
                <a:solidFill>
                  <a:srgbClr val="8D908B"/>
                </a:solidFill>
              </a:rPr>
              <a:t>Microsoft Band</a:t>
            </a:r>
          </a:p>
          <a:p>
            <a:pPr>
              <a:lnSpc>
                <a:spcPct val="150000"/>
              </a:lnSpc>
            </a:pPr>
            <a:r>
              <a:rPr lang="en-US" sz="1800">
                <a:solidFill>
                  <a:srgbClr val="8D908B"/>
                </a:solidFill>
              </a:rPr>
              <a:t>HTC Grip</a:t>
            </a:r>
          </a:p>
        </p:txBody>
      </p:sp>
      <p:sp>
        <p:nvSpPr>
          <p:cNvPr id="10" name="Название 1"/>
          <p:cNvSpPr txBox="1">
            <a:spLocks/>
          </p:cNvSpPr>
          <p:nvPr/>
        </p:nvSpPr>
        <p:spPr>
          <a:xfrm>
            <a:off x="2898020" y="1490587"/>
            <a:ext cx="2284393" cy="5207999"/>
          </a:xfrm>
          <a:prstGeom prst="rect">
            <a:avLst/>
          </a:prstGeom>
        </p:spPr>
        <p:txBody>
          <a:bodyPr vert="horz">
            <a:noAutofit/>
          </a:bodyPr>
          <a:lstStyle>
            <a:lvl1pPr algn="l" defTabSz="457200" rtl="0" eaLnBrk="1" latinLnBrk="0" hangingPunct="1">
              <a:lnSpc>
                <a:spcPct val="90000"/>
              </a:lnSpc>
              <a:spcBef>
                <a:spcPct val="0"/>
              </a:spcBef>
              <a:buNone/>
              <a:defRPr sz="2500" b="0" kern="1200">
                <a:solidFill>
                  <a:schemeClr val="bg1"/>
                </a:solidFill>
                <a:latin typeface="+mj-lt"/>
                <a:ea typeface="+mj-ea"/>
                <a:cs typeface="+mj-cs"/>
              </a:defRPr>
            </a:lvl1pPr>
          </a:lstStyle>
          <a:p>
            <a:pPr>
              <a:lnSpc>
                <a:spcPct val="150000"/>
              </a:lnSpc>
            </a:pPr>
            <a:r>
              <a:rPr lang="en-US" sz="1800" dirty="0">
                <a:solidFill>
                  <a:srgbClr val="8D908B"/>
                </a:solidFill>
              </a:rPr>
              <a:t/>
            </a:r>
            <a:br>
              <a:rPr lang="en-US" sz="1800" dirty="0">
                <a:solidFill>
                  <a:srgbClr val="8D908B"/>
                </a:solidFill>
              </a:rPr>
            </a:br>
            <a:r>
              <a:rPr lang="en-US" sz="1800">
                <a:solidFill>
                  <a:srgbClr val="8D908B"/>
                </a:solidFill>
              </a:rPr>
              <a:t>Youwell</a:t>
            </a:r>
          </a:p>
          <a:p>
            <a:pPr>
              <a:lnSpc>
                <a:spcPct val="150000"/>
              </a:lnSpc>
            </a:pPr>
            <a:r>
              <a:rPr lang="en-US" sz="1800">
                <a:solidFill>
                  <a:srgbClr val="8D908B"/>
                </a:solidFill>
              </a:rPr>
              <a:t>Misfit</a:t>
            </a:r>
          </a:p>
          <a:p>
            <a:pPr>
              <a:lnSpc>
                <a:spcPct val="150000"/>
              </a:lnSpc>
            </a:pPr>
            <a:r>
              <a:rPr lang="en-US" sz="1800">
                <a:solidFill>
                  <a:srgbClr val="8D908B"/>
                </a:solidFill>
              </a:rPr>
              <a:t>iHealth</a:t>
            </a:r>
          </a:p>
          <a:p>
            <a:pPr>
              <a:lnSpc>
                <a:spcPct val="150000"/>
              </a:lnSpc>
            </a:pPr>
            <a:r>
              <a:rPr lang="en-US" sz="1800">
                <a:solidFill>
                  <a:srgbClr val="8D908B"/>
                </a:solidFill>
              </a:rPr>
              <a:t>Runtastic</a:t>
            </a:r>
          </a:p>
          <a:p>
            <a:pPr>
              <a:lnSpc>
                <a:spcPct val="150000"/>
              </a:lnSpc>
            </a:pPr>
            <a:r>
              <a:rPr lang="en-GB" sz="1800">
                <a:solidFill>
                  <a:srgbClr val="8D908B"/>
                </a:solidFill>
              </a:rPr>
              <a:t>Teslawatch</a:t>
            </a:r>
            <a:endParaRPr lang="en-US" sz="1800">
              <a:solidFill>
                <a:srgbClr val="8D908B"/>
              </a:solidFill>
            </a:endParaRPr>
          </a:p>
          <a:p>
            <a:pPr>
              <a:lnSpc>
                <a:spcPct val="150000"/>
              </a:lnSpc>
            </a:pPr>
            <a:r>
              <a:rPr lang="en-US" sz="1800">
                <a:solidFill>
                  <a:srgbClr val="8D908B"/>
                </a:solidFill>
              </a:rPr>
              <a:t>TomTom</a:t>
            </a:r>
          </a:p>
          <a:p>
            <a:pPr>
              <a:lnSpc>
                <a:spcPct val="150000"/>
              </a:lnSpc>
            </a:pPr>
            <a:r>
              <a:rPr lang="en-GB" sz="1800" dirty="0">
                <a:solidFill>
                  <a:srgbClr val="8D908B"/>
                </a:solidFill>
              </a:rPr>
              <a:t>LifeBeacon</a:t>
            </a:r>
            <a:endParaRPr lang="en-US" sz="1800">
              <a:solidFill>
                <a:srgbClr val="8D908B"/>
              </a:solidFill>
            </a:endParaRPr>
          </a:p>
        </p:txBody>
      </p:sp>
    </p:spTree>
    <p:extLst>
      <p:ext uri="{BB962C8B-B14F-4D97-AF65-F5344CB8AC3E}">
        <p14:creationId xmlns:p14="http://schemas.microsoft.com/office/powerpoint/2010/main" xmlns="" val="3424305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Изображение 8" descr="medclock_2272_10965443.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078100" y="2979204"/>
            <a:ext cx="2072640" cy="2020824"/>
          </a:xfrm>
          <a:prstGeom prst="rect">
            <a:avLst/>
          </a:prstGeom>
        </p:spPr>
      </p:pic>
      <p:sp>
        <p:nvSpPr>
          <p:cNvPr id="2" name="Заголовок 1"/>
          <p:cNvSpPr>
            <a:spLocks noGrp="1"/>
          </p:cNvSpPr>
          <p:nvPr>
            <p:ph type="title"/>
          </p:nvPr>
        </p:nvSpPr>
        <p:spPr>
          <a:xfrm>
            <a:off x="387035" y="423333"/>
            <a:ext cx="6888873" cy="780816"/>
          </a:xfrm>
        </p:spPr>
        <p:txBody>
          <a:bodyPr/>
          <a:lstStyle/>
          <a:p>
            <a:r>
              <a:rPr lang="ru-RU" dirty="0"/>
              <a:t>Профессиональные устройства</a:t>
            </a:r>
          </a:p>
        </p:txBody>
      </p:sp>
      <p:sp>
        <p:nvSpPr>
          <p:cNvPr id="14" name="Текст 14"/>
          <p:cNvSpPr>
            <a:spLocks noGrp="1"/>
          </p:cNvSpPr>
          <p:nvPr>
            <p:ph type="body" sz="quarter" idx="4294967295"/>
          </p:nvPr>
        </p:nvSpPr>
        <p:spPr>
          <a:xfrm>
            <a:off x="450534" y="1624920"/>
            <a:ext cx="4146866" cy="3692147"/>
          </a:xfrm>
          <a:prstGeom prst="rect">
            <a:avLst/>
          </a:prstGeom>
        </p:spPr>
        <p:txBody>
          <a:bodyPr>
            <a:normAutofit/>
          </a:bodyPr>
          <a:lstStyle/>
          <a:p>
            <a:pPr marL="0" indent="0">
              <a:lnSpc>
                <a:spcPct val="150000"/>
              </a:lnSpc>
              <a:buNone/>
            </a:pPr>
            <a:r>
              <a:rPr lang="ru-RU" sz="2400" dirty="0" smtClean="0">
                <a:solidFill>
                  <a:schemeClr val="bg1">
                    <a:lumMod val="50000"/>
                  </a:schemeClr>
                </a:solidFill>
              </a:rPr>
              <a:t>Помпы</a:t>
            </a:r>
            <a:r>
              <a:rPr lang="ru-RU" sz="2400" dirty="0">
                <a:solidFill>
                  <a:schemeClr val="bg1">
                    <a:lumMod val="50000"/>
                  </a:schemeClr>
                </a:solidFill>
              </a:rPr>
              <a:t/>
            </a:r>
            <a:br>
              <a:rPr lang="ru-RU" sz="2400" dirty="0">
                <a:solidFill>
                  <a:schemeClr val="bg1">
                    <a:lumMod val="50000"/>
                  </a:schemeClr>
                </a:solidFill>
              </a:rPr>
            </a:br>
            <a:r>
              <a:rPr lang="ru-RU" sz="2400" dirty="0" smtClean="0">
                <a:solidFill>
                  <a:schemeClr val="bg1">
                    <a:lumMod val="50000"/>
                  </a:schemeClr>
                </a:solidFill>
              </a:rPr>
              <a:t>Кардиомониторы</a:t>
            </a:r>
            <a:r>
              <a:rPr lang="ru-RU" sz="2400" dirty="0">
                <a:solidFill>
                  <a:schemeClr val="bg1">
                    <a:lumMod val="50000"/>
                  </a:schemeClr>
                </a:solidFill>
              </a:rPr>
              <a:t/>
            </a:r>
            <a:br>
              <a:rPr lang="ru-RU" sz="2400" dirty="0">
                <a:solidFill>
                  <a:schemeClr val="bg1">
                    <a:lumMod val="50000"/>
                  </a:schemeClr>
                </a:solidFill>
              </a:rPr>
            </a:br>
            <a:r>
              <a:rPr lang="ru-RU" sz="2400" dirty="0" err="1" smtClean="0">
                <a:solidFill>
                  <a:schemeClr val="bg1">
                    <a:lumMod val="50000"/>
                  </a:schemeClr>
                </a:solidFill>
              </a:rPr>
              <a:t>Пикфлоуметры</a:t>
            </a:r>
            <a:r>
              <a:rPr lang="ru-RU" sz="2400" dirty="0">
                <a:solidFill>
                  <a:schemeClr val="bg1">
                    <a:lumMod val="50000"/>
                  </a:schemeClr>
                </a:solidFill>
              </a:rPr>
              <a:t/>
            </a:r>
            <a:br>
              <a:rPr lang="ru-RU" sz="2400" dirty="0">
                <a:solidFill>
                  <a:schemeClr val="bg1">
                    <a:lumMod val="50000"/>
                  </a:schemeClr>
                </a:solidFill>
              </a:rPr>
            </a:br>
            <a:r>
              <a:rPr lang="ru-RU" sz="2400" dirty="0" smtClean="0">
                <a:solidFill>
                  <a:schemeClr val="bg1">
                    <a:lumMod val="50000"/>
                  </a:schemeClr>
                </a:solidFill>
              </a:rPr>
              <a:t>Тонометры</a:t>
            </a:r>
            <a:r>
              <a:rPr lang="ru-RU" sz="2400" dirty="0">
                <a:solidFill>
                  <a:schemeClr val="bg1">
                    <a:lumMod val="50000"/>
                  </a:schemeClr>
                </a:solidFill>
              </a:rPr>
              <a:t/>
            </a:r>
            <a:br>
              <a:rPr lang="ru-RU" sz="2400" dirty="0">
                <a:solidFill>
                  <a:schemeClr val="bg1">
                    <a:lumMod val="50000"/>
                  </a:schemeClr>
                </a:solidFill>
              </a:rPr>
            </a:br>
            <a:r>
              <a:rPr lang="ru-RU" sz="2400" dirty="0" err="1" smtClean="0">
                <a:solidFill>
                  <a:schemeClr val="bg1">
                    <a:lumMod val="50000"/>
                  </a:schemeClr>
                </a:solidFill>
              </a:rPr>
              <a:t>Глюкометры</a:t>
            </a:r>
            <a:endParaRPr lang="ru-RU" sz="2400" dirty="0" smtClean="0">
              <a:solidFill>
                <a:schemeClr val="bg1">
                  <a:lumMod val="50000"/>
                </a:schemeClr>
              </a:solidFill>
            </a:endParaRPr>
          </a:p>
          <a:p>
            <a:pPr marL="0" indent="0">
              <a:lnSpc>
                <a:spcPct val="150000"/>
              </a:lnSpc>
              <a:buNone/>
            </a:pPr>
            <a:r>
              <a:rPr lang="ru-RU" sz="1800" dirty="0" smtClean="0">
                <a:solidFill>
                  <a:srgbClr val="8D908B"/>
                </a:solidFill>
              </a:rPr>
              <a:t>и прочая </a:t>
            </a:r>
            <a:r>
              <a:rPr lang="ru-RU" sz="1800" dirty="0" err="1" smtClean="0">
                <a:solidFill>
                  <a:srgbClr val="8D908B"/>
                </a:solidFill>
              </a:rPr>
              <a:t>киборгизация</a:t>
            </a:r>
            <a:endParaRPr lang="uk-UA" sz="1800" dirty="0">
              <a:solidFill>
                <a:srgbClr val="8D908B"/>
              </a:solidFill>
            </a:endParaRPr>
          </a:p>
        </p:txBody>
      </p:sp>
      <p:sp>
        <p:nvSpPr>
          <p:cNvPr id="12" name="Подзаголовок 2"/>
          <p:cNvSpPr txBox="1">
            <a:spLocks/>
          </p:cNvSpPr>
          <p:nvPr/>
        </p:nvSpPr>
        <p:spPr>
          <a:xfrm>
            <a:off x="6142101" y="5631724"/>
            <a:ext cx="2724741" cy="606821"/>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sz="1000" dirty="0"/>
              <a:t>Philips Medication Dispensing Service</a:t>
            </a:r>
            <a:r>
              <a:rPr lang="ru-RU" sz="1000" dirty="0"/>
              <a:t>, сигареты и приложение </a:t>
            </a:r>
            <a:r>
              <a:rPr lang="ru-RU" sz="1000" dirty="0" err="1"/>
              <a:t>iHenley</a:t>
            </a:r>
            <a:endParaRPr lang="ru-RU" sz="1000" dirty="0"/>
          </a:p>
        </p:txBody>
      </p:sp>
      <p:pic>
        <p:nvPicPr>
          <p:cNvPr id="6" name="Изображение 6" descr="kiborg.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4597400" y="2478466"/>
            <a:ext cx="4578389" cy="2838601"/>
          </a:xfrm>
          <a:prstGeom prst="rect">
            <a:avLst/>
          </a:prstGeom>
        </p:spPr>
      </p:pic>
      <p:pic>
        <p:nvPicPr>
          <p:cNvPr id="8" name="Изображение 9" descr="20140205222149-bluetooth_ihenley.png"/>
          <p:cNvPicPr>
            <a:picLocks noChangeAspect="1"/>
          </p:cNvPicPr>
          <p:nvPr/>
        </p:nvPicPr>
        <p:blipFill>
          <a:blip r:embed="rId5" cstate="email">
            <a:extLst>
              <a:ext uri="{28A0092B-C50C-407E-A947-70E740481C1C}">
                <a14:useLocalDpi xmlns:a14="http://schemas.microsoft.com/office/drawing/2010/main" xmlns="" val="0"/>
              </a:ext>
            </a:extLst>
          </a:blip>
          <a:stretch>
            <a:fillRect/>
          </a:stretch>
        </p:blipFill>
        <p:spPr>
          <a:xfrm>
            <a:off x="3325852" y="4994234"/>
            <a:ext cx="2939034" cy="1638935"/>
          </a:xfrm>
          <a:prstGeom prst="rect">
            <a:avLst/>
          </a:prstGeom>
        </p:spPr>
      </p:pic>
      <p:sp>
        <p:nvSpPr>
          <p:cNvPr id="9" name="Подзаголовок 2"/>
          <p:cNvSpPr txBox="1">
            <a:spLocks/>
          </p:cNvSpPr>
          <p:nvPr/>
        </p:nvSpPr>
        <p:spPr>
          <a:xfrm>
            <a:off x="451066" y="5631724"/>
            <a:ext cx="2627035" cy="1762467"/>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ru-RU" sz="1200" dirty="0">
                <a:solidFill>
                  <a:srgbClr val="8D908B"/>
                </a:solidFill>
              </a:rPr>
              <a:t>Автоматическая и полуавтоматическая обработка поступающих данных</a:t>
            </a:r>
          </a:p>
        </p:txBody>
      </p:sp>
      <p:pic>
        <p:nvPicPr>
          <p:cNvPr id="3" name="Изображение 2" descr="KARDiRU_усилитель-KARDi2_4_420x420px.jpg"/>
          <p:cNvPicPr>
            <a:picLocks noChangeAspect="1"/>
          </p:cNvPicPr>
          <p:nvPr/>
        </p:nvPicPr>
        <p:blipFill>
          <a:blip r:embed="rId6" cstate="email">
            <a:extLst>
              <a:ext uri="{28A0092B-C50C-407E-A947-70E740481C1C}">
                <a14:useLocalDpi xmlns:a14="http://schemas.microsoft.com/office/drawing/2010/main" xmlns="" val="0"/>
              </a:ext>
            </a:extLst>
          </a:blip>
          <a:stretch>
            <a:fillRect/>
          </a:stretch>
        </p:blipFill>
        <p:spPr>
          <a:xfrm>
            <a:off x="4364888" y="1262779"/>
            <a:ext cx="2020113" cy="1410873"/>
          </a:xfrm>
          <a:prstGeom prst="rect">
            <a:avLst/>
          </a:prstGeom>
        </p:spPr>
      </p:pic>
    </p:spTree>
    <p:extLst>
      <p:ext uri="{BB962C8B-B14F-4D97-AF65-F5344CB8AC3E}">
        <p14:creationId xmlns:p14="http://schemas.microsoft.com/office/powerpoint/2010/main" xmlns="" val="2254703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Текст 14"/>
          <p:cNvSpPr>
            <a:spLocks noGrp="1"/>
          </p:cNvSpPr>
          <p:nvPr>
            <p:ph type="body" sz="quarter" idx="4294967295"/>
          </p:nvPr>
        </p:nvSpPr>
        <p:spPr>
          <a:xfrm>
            <a:off x="4346428" y="1652690"/>
            <a:ext cx="4633680" cy="4427432"/>
          </a:xfrm>
          <a:prstGeom prst="rect">
            <a:avLst/>
          </a:prstGeom>
        </p:spPr>
        <p:txBody>
          <a:bodyPr>
            <a:noAutofit/>
          </a:bodyPr>
          <a:lstStyle/>
          <a:p>
            <a:r>
              <a:rPr lang="ru-RU" sz="2400" dirty="0">
                <a:solidFill>
                  <a:srgbClr val="8D908B"/>
                </a:solidFill>
              </a:rPr>
              <a:t>Защита медицинских данных и медицинских </a:t>
            </a:r>
            <a:r>
              <a:rPr lang="ru-RU" sz="2400" dirty="0" smtClean="0">
                <a:solidFill>
                  <a:srgbClr val="8D908B"/>
                </a:solidFill>
              </a:rPr>
              <a:t>устройств</a:t>
            </a:r>
            <a:endParaRPr lang="ru-RU" sz="2400" dirty="0">
              <a:solidFill>
                <a:srgbClr val="8D908B"/>
              </a:solidFill>
            </a:endParaRPr>
          </a:p>
          <a:p>
            <a:r>
              <a:rPr lang="ru-RU" sz="2400" dirty="0">
                <a:solidFill>
                  <a:srgbClr val="8D908B"/>
                </a:solidFill>
              </a:rPr>
              <a:t>Организация анонимных сервисов в условиях прозрачности ПД для </a:t>
            </a:r>
            <a:r>
              <a:rPr lang="ru-RU" sz="2400" dirty="0" smtClean="0">
                <a:solidFill>
                  <a:srgbClr val="8D908B"/>
                </a:solidFill>
              </a:rPr>
              <a:t>государства</a:t>
            </a:r>
            <a:endParaRPr lang="ru-RU" sz="2400" dirty="0">
              <a:solidFill>
                <a:srgbClr val="8D908B"/>
              </a:solidFill>
            </a:endParaRPr>
          </a:p>
          <a:p>
            <a:r>
              <a:rPr lang="ru-RU" sz="2400" dirty="0">
                <a:solidFill>
                  <a:srgbClr val="8D908B"/>
                </a:solidFill>
              </a:rPr>
              <a:t>Безопасный </a:t>
            </a:r>
            <a:r>
              <a:rPr lang="ru-RU" sz="2400" dirty="0" err="1">
                <a:solidFill>
                  <a:srgbClr val="8D908B"/>
                </a:solidFill>
              </a:rPr>
              <a:t>шаринг</a:t>
            </a:r>
            <a:r>
              <a:rPr lang="ru-RU" sz="2400" dirty="0">
                <a:solidFill>
                  <a:srgbClr val="8D908B"/>
                </a:solidFill>
              </a:rPr>
              <a:t> медицинской </a:t>
            </a:r>
            <a:r>
              <a:rPr lang="ru-RU" sz="2400" dirty="0" smtClean="0">
                <a:solidFill>
                  <a:srgbClr val="8D908B"/>
                </a:solidFill>
              </a:rPr>
              <a:t>информации</a:t>
            </a:r>
            <a:endParaRPr lang="ru-RU" sz="2400" dirty="0">
              <a:solidFill>
                <a:srgbClr val="8D908B"/>
              </a:solidFill>
            </a:endParaRPr>
          </a:p>
          <a:p>
            <a:r>
              <a:rPr lang="ru-RU" sz="2400" dirty="0">
                <a:solidFill>
                  <a:srgbClr val="8D908B"/>
                </a:solidFill>
              </a:rPr>
              <a:t>Передача медицинской информации за </a:t>
            </a:r>
            <a:r>
              <a:rPr lang="ru-RU" sz="2400" dirty="0" smtClean="0">
                <a:solidFill>
                  <a:srgbClr val="8D908B"/>
                </a:solidFill>
              </a:rPr>
              <a:t>рубеж</a:t>
            </a:r>
            <a:endParaRPr lang="ru-RU" sz="2400" dirty="0">
              <a:solidFill>
                <a:srgbClr val="8D908B"/>
              </a:solidFill>
            </a:endParaRPr>
          </a:p>
        </p:txBody>
      </p:sp>
      <p:sp>
        <p:nvSpPr>
          <p:cNvPr id="2" name="Заголовок 1"/>
          <p:cNvSpPr>
            <a:spLocks noGrp="1"/>
          </p:cNvSpPr>
          <p:nvPr>
            <p:ph type="title"/>
          </p:nvPr>
        </p:nvSpPr>
        <p:spPr>
          <a:xfrm>
            <a:off x="387035" y="423333"/>
            <a:ext cx="6888873" cy="780816"/>
          </a:xfrm>
        </p:spPr>
        <p:txBody>
          <a:bodyPr/>
          <a:lstStyle/>
          <a:p>
            <a:r>
              <a:rPr lang="ru-RU" dirty="0" smtClean="0"/>
              <a:t>Безопасность</a:t>
            </a:r>
            <a:endParaRPr lang="ru-RU" dirty="0"/>
          </a:p>
        </p:txBody>
      </p:sp>
      <p:sp>
        <p:nvSpPr>
          <p:cNvPr id="18" name="Подзаголовок 2"/>
          <p:cNvSpPr txBox="1">
            <a:spLocks/>
          </p:cNvSpPr>
          <p:nvPr/>
        </p:nvSpPr>
        <p:spPr>
          <a:xfrm>
            <a:off x="4346427" y="6079185"/>
            <a:ext cx="4200386" cy="37590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ru-RU" sz="1200" dirty="0"/>
              <a:t>Дик </a:t>
            </a:r>
            <a:r>
              <a:rPr lang="ru-RU" sz="1200" dirty="0" err="1"/>
              <a:t>Чейни</a:t>
            </a:r>
            <a:r>
              <a:rPr lang="ru-RU" sz="1200" dirty="0"/>
              <a:t>, 2007 г.</a:t>
            </a:r>
          </a:p>
        </p:txBody>
      </p:sp>
      <p:pic>
        <p:nvPicPr>
          <p:cNvPr id="9" name="Изображение 4" descr="dddb87f6a8b6c51dd0bd54a65ce869d7.jp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499959" y="1733954"/>
            <a:ext cx="3581400" cy="4682681"/>
          </a:xfrm>
          <a:prstGeom prst="rect">
            <a:avLst/>
          </a:prstGeom>
        </p:spPr>
      </p:pic>
    </p:spTree>
    <p:extLst>
      <p:ext uri="{BB962C8B-B14F-4D97-AF65-F5344CB8AC3E}">
        <p14:creationId xmlns:p14="http://schemas.microsoft.com/office/powerpoint/2010/main" xmlns="" val="1107398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a:t>Спасибо за внимание!</a:t>
            </a:r>
          </a:p>
        </p:txBody>
      </p:sp>
      <p:sp>
        <p:nvSpPr>
          <p:cNvPr id="6" name="Текст 5"/>
          <p:cNvSpPr>
            <a:spLocks noGrp="1"/>
          </p:cNvSpPr>
          <p:nvPr>
            <p:ph type="body" sz="quarter" idx="10"/>
          </p:nvPr>
        </p:nvSpPr>
        <p:spPr>
          <a:xfrm>
            <a:off x="654441" y="3783898"/>
            <a:ext cx="6166193" cy="397589"/>
          </a:xfrm>
        </p:spPr>
        <p:txBody>
          <a:bodyPr>
            <a:noAutofit/>
          </a:bodyPr>
          <a:lstStyle/>
          <a:p>
            <a:r>
              <a:rPr lang="ru-RU" sz="1800" dirty="0" smtClean="0"/>
              <a:t>Евгений Паперный</a:t>
            </a:r>
          </a:p>
          <a:p>
            <a:r>
              <a:rPr lang="en-US" sz="1800" dirty="0" smtClean="0"/>
              <a:t>health.mail.ru</a:t>
            </a:r>
            <a:endParaRPr lang="ru-RU" sz="1800" dirty="0"/>
          </a:p>
        </p:txBody>
      </p:sp>
    </p:spTree>
    <p:extLst>
      <p:ext uri="{BB962C8B-B14F-4D97-AF65-F5344CB8AC3E}">
        <p14:creationId xmlns:p14="http://schemas.microsoft.com/office/powerpoint/2010/main" xmlns="" val="239512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ru-RU" dirty="0" smtClean="0"/>
              <a:t>Что нужно людям</a:t>
            </a:r>
            <a:r>
              <a:rPr lang="en-US" dirty="0" smtClean="0"/>
              <a:t>?</a:t>
            </a:r>
            <a:endParaRPr lang="ru-RU" dirty="0"/>
          </a:p>
        </p:txBody>
      </p:sp>
      <p:sp>
        <p:nvSpPr>
          <p:cNvPr id="8" name="Текст 14"/>
          <p:cNvSpPr>
            <a:spLocks noGrp="1"/>
          </p:cNvSpPr>
          <p:nvPr>
            <p:ph type="body" sz="quarter" idx="4294967295"/>
          </p:nvPr>
        </p:nvSpPr>
        <p:spPr>
          <a:xfrm>
            <a:off x="4721412" y="2259366"/>
            <a:ext cx="4288118" cy="3298752"/>
          </a:xfrm>
          <a:prstGeom prst="rect">
            <a:avLst/>
          </a:prstGeom>
        </p:spPr>
        <p:txBody>
          <a:bodyPr>
            <a:noAutofit/>
          </a:bodyPr>
          <a:lstStyle/>
          <a:p>
            <a:pPr marL="0" indent="0">
              <a:buNone/>
            </a:pPr>
            <a:r>
              <a:rPr lang="ru-RU" sz="2400" dirty="0">
                <a:solidFill>
                  <a:srgbClr val="8D908B"/>
                </a:solidFill>
              </a:rPr>
              <a:t>Более 75</a:t>
            </a:r>
            <a:r>
              <a:rPr lang="en-US" sz="2400" dirty="0">
                <a:solidFill>
                  <a:srgbClr val="8D908B"/>
                </a:solidFill>
              </a:rPr>
              <a:t>% </a:t>
            </a:r>
            <a:r>
              <a:rPr lang="ru-RU" sz="2400" dirty="0">
                <a:solidFill>
                  <a:srgbClr val="8D908B"/>
                </a:solidFill>
              </a:rPr>
              <a:t>жителей развитых стран в принципе хотели бы использовать </a:t>
            </a:r>
            <a:r>
              <a:rPr lang="en-US" sz="2400" dirty="0">
                <a:solidFill>
                  <a:srgbClr val="8D908B"/>
                </a:solidFill>
              </a:rPr>
              <a:t>digital-</a:t>
            </a:r>
            <a:r>
              <a:rPr lang="ru-RU" sz="2400" dirty="0">
                <a:solidFill>
                  <a:srgbClr val="8D908B"/>
                </a:solidFill>
              </a:rPr>
              <a:t>сервисы.</a:t>
            </a:r>
          </a:p>
          <a:p>
            <a:pPr marL="0" indent="0">
              <a:buNone/>
            </a:pPr>
            <a:endParaRPr lang="ru-RU" sz="2400" dirty="0">
              <a:solidFill>
                <a:srgbClr val="8D908B"/>
              </a:solidFill>
            </a:endParaRPr>
          </a:p>
          <a:p>
            <a:pPr marL="0" indent="0">
              <a:buNone/>
            </a:pPr>
            <a:r>
              <a:rPr lang="ru-RU" sz="2400" dirty="0">
                <a:solidFill>
                  <a:srgbClr val="8D908B"/>
                </a:solidFill>
              </a:rPr>
              <a:t>Они отказываются их использовать, потому что они не отвечают их потребностям или обеспечивают недостаточное качество услуг.</a:t>
            </a:r>
            <a:endParaRPr lang="en-US" sz="2400" dirty="0">
              <a:solidFill>
                <a:srgbClr val="8D908B"/>
              </a:solidFill>
            </a:endParaRPr>
          </a:p>
        </p:txBody>
      </p:sp>
      <p:pic>
        <p:nvPicPr>
          <p:cNvPr id="9" name="Изображение 4" descr="Screenshot 2014-11-10 18.13.09.pn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60509" y="2379385"/>
            <a:ext cx="4162082" cy="3178733"/>
          </a:xfrm>
          <a:prstGeom prst="rect">
            <a:avLst/>
          </a:prstGeom>
        </p:spPr>
      </p:pic>
      <p:sp>
        <p:nvSpPr>
          <p:cNvPr id="11" name="Подзаголовок 2"/>
          <p:cNvSpPr txBox="1">
            <a:spLocks/>
          </p:cNvSpPr>
          <p:nvPr/>
        </p:nvSpPr>
        <p:spPr>
          <a:xfrm>
            <a:off x="483720" y="6186342"/>
            <a:ext cx="1494167" cy="398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ru-RU" sz="1200" dirty="0" err="1"/>
              <a:t>McKinsey</a:t>
            </a:r>
            <a:r>
              <a:rPr lang="ru-RU" sz="1200" dirty="0"/>
              <a:t> (2014)</a:t>
            </a:r>
          </a:p>
        </p:txBody>
      </p:sp>
    </p:spTree>
    <p:extLst>
      <p:ext uri="{BB962C8B-B14F-4D97-AF65-F5344CB8AC3E}">
        <p14:creationId xmlns:p14="http://schemas.microsoft.com/office/powerpoint/2010/main" xmlns="" val="393135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ru-RU" dirty="0" smtClean="0"/>
              <a:t>Что нужно людям</a:t>
            </a:r>
            <a:r>
              <a:rPr lang="en-US" dirty="0" smtClean="0"/>
              <a:t>?</a:t>
            </a:r>
            <a:endParaRPr lang="ru-RU" dirty="0"/>
          </a:p>
        </p:txBody>
      </p:sp>
      <p:sp>
        <p:nvSpPr>
          <p:cNvPr id="11" name="Подзаголовок 2"/>
          <p:cNvSpPr txBox="1">
            <a:spLocks/>
          </p:cNvSpPr>
          <p:nvPr/>
        </p:nvSpPr>
        <p:spPr>
          <a:xfrm>
            <a:off x="483720" y="6186342"/>
            <a:ext cx="1494167" cy="398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ru-RU" sz="1200" dirty="0" err="1"/>
              <a:t>McKinsey</a:t>
            </a:r>
            <a:r>
              <a:rPr lang="ru-RU" sz="1200" dirty="0"/>
              <a:t> (2014)</a:t>
            </a:r>
          </a:p>
        </p:txBody>
      </p:sp>
      <p:pic>
        <p:nvPicPr>
          <p:cNvPr id="6" name="Изображение 6" descr="Screenshot 2014-11-10 18.13.39.pn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483719" y="1922699"/>
            <a:ext cx="3921521" cy="3710118"/>
          </a:xfrm>
          <a:prstGeom prst="rect">
            <a:avLst/>
          </a:prstGeom>
        </p:spPr>
      </p:pic>
      <p:sp>
        <p:nvSpPr>
          <p:cNvPr id="12" name="Подзаголовок 2"/>
          <p:cNvSpPr txBox="1">
            <a:spLocks/>
          </p:cNvSpPr>
          <p:nvPr/>
        </p:nvSpPr>
        <p:spPr>
          <a:xfrm>
            <a:off x="4608236" y="1972037"/>
            <a:ext cx="4084914" cy="3796773"/>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ru-RU" sz="2000" dirty="0" smtClean="0">
                <a:solidFill>
                  <a:srgbClr val="8D908B"/>
                </a:solidFill>
              </a:rPr>
              <a:t>Пожилые пациенты тоже хотят использовать </a:t>
            </a:r>
            <a:r>
              <a:rPr lang="en-US" sz="2000" dirty="0" smtClean="0">
                <a:solidFill>
                  <a:srgbClr val="8D908B"/>
                </a:solidFill>
              </a:rPr>
              <a:t>IT</a:t>
            </a:r>
            <a:r>
              <a:rPr lang="ru-RU" sz="2000" dirty="0" smtClean="0">
                <a:solidFill>
                  <a:srgbClr val="8D908B"/>
                </a:solidFill>
              </a:rPr>
              <a:t>, но предпочитают классические инструменты – сайты и электронную почту.</a:t>
            </a:r>
          </a:p>
          <a:p>
            <a:pPr marL="0" indent="0">
              <a:buNone/>
            </a:pPr>
            <a:endParaRPr lang="ru-RU" sz="2000" dirty="0" smtClean="0">
              <a:solidFill>
                <a:srgbClr val="8D908B"/>
              </a:solidFill>
            </a:endParaRPr>
          </a:p>
          <a:p>
            <a:pPr marL="0" indent="0">
              <a:buNone/>
            </a:pPr>
            <a:r>
              <a:rPr lang="ru-RU" sz="2000" dirty="0" smtClean="0">
                <a:solidFill>
                  <a:srgbClr val="8D908B"/>
                </a:solidFill>
              </a:rPr>
              <a:t>Молодые люди склонны выбирать </a:t>
            </a:r>
            <a:r>
              <a:rPr lang="ru-RU" sz="2000" dirty="0" err="1" smtClean="0">
                <a:solidFill>
                  <a:srgbClr val="8D908B"/>
                </a:solidFill>
              </a:rPr>
              <a:t>соцмедиа</a:t>
            </a:r>
            <a:r>
              <a:rPr lang="ru-RU" sz="2000" dirty="0" smtClean="0">
                <a:solidFill>
                  <a:srgbClr val="8D908B"/>
                </a:solidFill>
              </a:rPr>
              <a:t>.</a:t>
            </a:r>
          </a:p>
          <a:p>
            <a:pPr marL="0" indent="0">
              <a:buNone/>
            </a:pPr>
            <a:endParaRPr lang="ru-RU" sz="2000" dirty="0" smtClean="0">
              <a:solidFill>
                <a:srgbClr val="8D908B"/>
              </a:solidFill>
            </a:endParaRPr>
          </a:p>
          <a:p>
            <a:pPr marL="0" indent="0">
              <a:buNone/>
            </a:pPr>
            <a:r>
              <a:rPr lang="ru-RU" sz="2000" dirty="0">
                <a:solidFill>
                  <a:srgbClr val="8D908B"/>
                </a:solidFill>
              </a:rPr>
              <a:t>Профилактика – для молодежи, информация о хронических болезнях – для пожилых.</a:t>
            </a:r>
          </a:p>
        </p:txBody>
      </p:sp>
    </p:spTree>
    <p:extLst>
      <p:ext uri="{BB962C8B-B14F-4D97-AF65-F5344CB8AC3E}">
        <p14:creationId xmlns:p14="http://schemas.microsoft.com/office/powerpoint/2010/main" xmlns="" val="1036202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pPr marL="0" indent="0"/>
            <a:r>
              <a:rPr lang="ru-RU" sz="2800" dirty="0"/>
              <a:t>Старые добрые сервисы</a:t>
            </a:r>
            <a:endParaRPr lang="en-US" sz="2800" dirty="0"/>
          </a:p>
        </p:txBody>
      </p:sp>
      <p:sp>
        <p:nvSpPr>
          <p:cNvPr id="10" name="Подзаголовок 2"/>
          <p:cNvSpPr txBox="1">
            <a:spLocks/>
          </p:cNvSpPr>
          <p:nvPr/>
        </p:nvSpPr>
        <p:spPr>
          <a:xfrm>
            <a:off x="2880832" y="6243379"/>
            <a:ext cx="4200386" cy="398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ru-RU" sz="1200" dirty="0" err="1"/>
              <a:t>McKinsey</a:t>
            </a:r>
            <a:r>
              <a:rPr lang="ru-RU" sz="1200" dirty="0"/>
              <a:t> (2014)</a:t>
            </a:r>
          </a:p>
        </p:txBody>
      </p:sp>
      <p:pic>
        <p:nvPicPr>
          <p:cNvPr id="11" name="Изображение 6" descr="Screenshot 2014-11-10 18.13.53.pn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379429" y="3092824"/>
            <a:ext cx="6001066" cy="3033058"/>
          </a:xfrm>
          <a:prstGeom prst="rect">
            <a:avLst/>
          </a:prstGeom>
        </p:spPr>
      </p:pic>
      <p:sp>
        <p:nvSpPr>
          <p:cNvPr id="3" name="Овал 2"/>
          <p:cNvSpPr/>
          <p:nvPr/>
        </p:nvSpPr>
        <p:spPr>
          <a:xfrm>
            <a:off x="89646" y="1439334"/>
            <a:ext cx="1174780" cy="1193800"/>
          </a:xfrm>
          <a:prstGeom prst="ellipse">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200" b="1" dirty="0" smtClean="0"/>
              <a:t>ДА</a:t>
            </a:r>
            <a:endParaRPr lang="ru-RU" b="1" dirty="0"/>
          </a:p>
        </p:txBody>
      </p:sp>
      <p:sp>
        <p:nvSpPr>
          <p:cNvPr id="12" name="Овал 11"/>
          <p:cNvSpPr/>
          <p:nvPr/>
        </p:nvSpPr>
        <p:spPr>
          <a:xfrm>
            <a:off x="4846552" y="1415575"/>
            <a:ext cx="1195294" cy="1193800"/>
          </a:xfrm>
          <a:prstGeom prst="ellipse">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ru-RU" sz="1200" b="1" dirty="0" smtClean="0"/>
              <a:t>НЕТ</a:t>
            </a:r>
            <a:endParaRPr lang="ru-RU" b="1" dirty="0"/>
          </a:p>
        </p:txBody>
      </p:sp>
      <p:sp>
        <p:nvSpPr>
          <p:cNvPr id="13" name="Текст 14"/>
          <p:cNvSpPr>
            <a:spLocks noGrp="1"/>
          </p:cNvSpPr>
          <p:nvPr>
            <p:ph type="body" sz="quarter" idx="4294967295"/>
          </p:nvPr>
        </p:nvSpPr>
        <p:spPr>
          <a:xfrm>
            <a:off x="1314109" y="1415575"/>
            <a:ext cx="3397974" cy="1267364"/>
          </a:xfrm>
          <a:prstGeom prst="rect">
            <a:avLst/>
          </a:prstGeom>
        </p:spPr>
        <p:txBody>
          <a:bodyPr>
            <a:noAutofit/>
          </a:bodyPr>
          <a:lstStyle/>
          <a:p>
            <a:r>
              <a:rPr lang="ru-RU" sz="1600" dirty="0" smtClean="0">
                <a:solidFill>
                  <a:srgbClr val="8D908B"/>
                </a:solidFill>
              </a:rPr>
              <a:t>Эффективность</a:t>
            </a:r>
          </a:p>
          <a:p>
            <a:r>
              <a:rPr lang="bg-BG" sz="1600" dirty="0" smtClean="0">
                <a:solidFill>
                  <a:srgbClr val="8D908B"/>
                </a:solidFill>
              </a:rPr>
              <a:t>Удобный доступ к информации</a:t>
            </a:r>
          </a:p>
          <a:p>
            <a:r>
              <a:rPr lang="bg-BG" sz="1600" dirty="0" smtClean="0">
                <a:solidFill>
                  <a:srgbClr val="8D908B"/>
                </a:solidFill>
              </a:rPr>
              <a:t>Интеграция</a:t>
            </a:r>
          </a:p>
          <a:p>
            <a:r>
              <a:rPr lang="bg-BG" sz="1600" dirty="0" smtClean="0">
                <a:solidFill>
                  <a:srgbClr val="8D908B"/>
                </a:solidFill>
              </a:rPr>
              <a:t>Наличие гум</a:t>
            </a:r>
            <a:r>
              <a:rPr lang="ru-RU" sz="1600" dirty="0">
                <a:solidFill>
                  <a:srgbClr val="8D908B"/>
                </a:solidFill>
              </a:rPr>
              <a:t>а</a:t>
            </a:r>
            <a:r>
              <a:rPr lang="bg-BG" sz="1600" dirty="0" smtClean="0">
                <a:solidFill>
                  <a:srgbClr val="8D908B"/>
                </a:solidFill>
              </a:rPr>
              <a:t>ноидной помощи</a:t>
            </a:r>
            <a:endParaRPr lang="bg-BG" sz="1600" dirty="0">
              <a:solidFill>
                <a:srgbClr val="8D908B"/>
              </a:solidFill>
            </a:endParaRPr>
          </a:p>
        </p:txBody>
      </p:sp>
      <p:sp>
        <p:nvSpPr>
          <p:cNvPr id="14" name="Текст 14"/>
          <p:cNvSpPr>
            <a:spLocks noGrp="1"/>
          </p:cNvSpPr>
          <p:nvPr>
            <p:ph type="body" sz="quarter" idx="4294967295"/>
          </p:nvPr>
        </p:nvSpPr>
        <p:spPr>
          <a:xfrm>
            <a:off x="6076037" y="1528980"/>
            <a:ext cx="3067963" cy="1148075"/>
          </a:xfrm>
          <a:prstGeom prst="rect">
            <a:avLst/>
          </a:prstGeom>
        </p:spPr>
        <p:txBody>
          <a:bodyPr>
            <a:noAutofit/>
          </a:bodyPr>
          <a:lstStyle/>
          <a:p>
            <a:r>
              <a:rPr lang="ru-RU" sz="1600" dirty="0" smtClean="0">
                <a:solidFill>
                  <a:srgbClr val="8D908B"/>
                </a:solidFill>
              </a:rPr>
              <a:t>Высокая </a:t>
            </a:r>
            <a:r>
              <a:rPr lang="ru-RU" sz="1600" dirty="0" err="1" smtClean="0">
                <a:solidFill>
                  <a:srgbClr val="8D908B"/>
                </a:solidFill>
              </a:rPr>
              <a:t>инновационность</a:t>
            </a:r>
            <a:endParaRPr lang="ru-RU" sz="1600" dirty="0" smtClean="0">
              <a:solidFill>
                <a:srgbClr val="8D908B"/>
              </a:solidFill>
            </a:endParaRPr>
          </a:p>
          <a:p>
            <a:r>
              <a:rPr lang="ru-RU" sz="1600" dirty="0" smtClean="0">
                <a:solidFill>
                  <a:srgbClr val="8D908B"/>
                </a:solidFill>
              </a:rPr>
              <a:t>Современность приложения</a:t>
            </a:r>
          </a:p>
          <a:p>
            <a:r>
              <a:rPr lang="ru-RU" sz="1600" dirty="0" smtClean="0">
                <a:solidFill>
                  <a:srgbClr val="8D908B"/>
                </a:solidFill>
              </a:rPr>
              <a:t>Социальные функции</a:t>
            </a:r>
            <a:endParaRPr lang="bg-BG" sz="1600" dirty="0">
              <a:solidFill>
                <a:srgbClr val="8D908B"/>
              </a:solidFill>
            </a:endParaRPr>
          </a:p>
        </p:txBody>
      </p:sp>
    </p:spTree>
    <p:extLst>
      <p:ext uri="{BB962C8B-B14F-4D97-AF65-F5344CB8AC3E}">
        <p14:creationId xmlns:p14="http://schemas.microsoft.com/office/powerpoint/2010/main" xmlns="" val="201944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ru-RU" dirty="0" smtClean="0"/>
              <a:t>Что нужно людям</a:t>
            </a:r>
            <a:r>
              <a:rPr lang="en-US" dirty="0" smtClean="0"/>
              <a:t>?</a:t>
            </a:r>
            <a:endParaRPr lang="ru-RU" dirty="0"/>
          </a:p>
        </p:txBody>
      </p:sp>
      <p:sp>
        <p:nvSpPr>
          <p:cNvPr id="9" name="Текст 14"/>
          <p:cNvSpPr>
            <a:spLocks noGrp="1"/>
          </p:cNvSpPr>
          <p:nvPr>
            <p:ph type="body" sz="quarter" idx="4294967295"/>
          </p:nvPr>
        </p:nvSpPr>
        <p:spPr>
          <a:xfrm>
            <a:off x="0" y="1352687"/>
            <a:ext cx="9144000" cy="587420"/>
          </a:xfrm>
          <a:prstGeom prst="rect">
            <a:avLst/>
          </a:prstGeom>
        </p:spPr>
        <p:txBody>
          <a:bodyPr>
            <a:noAutofit/>
          </a:bodyPr>
          <a:lstStyle/>
          <a:p>
            <a:pPr marL="0" indent="0" algn="ctr">
              <a:buNone/>
            </a:pPr>
            <a:r>
              <a:rPr lang="ru-RU" sz="2800" b="1" dirty="0" smtClean="0">
                <a:solidFill>
                  <a:srgbClr val="168DE2"/>
                </a:solidFill>
              </a:rPr>
              <a:t>А.А.А.А.А.</a:t>
            </a:r>
            <a:endParaRPr lang="en-US" sz="2800" b="1" dirty="0">
              <a:solidFill>
                <a:srgbClr val="168DE2"/>
              </a:solidFill>
            </a:endParaRPr>
          </a:p>
        </p:txBody>
      </p:sp>
      <p:sp>
        <p:nvSpPr>
          <p:cNvPr id="14" name="Текст 14"/>
          <p:cNvSpPr>
            <a:spLocks noGrp="1"/>
          </p:cNvSpPr>
          <p:nvPr>
            <p:ph type="body" sz="quarter" idx="4294967295"/>
          </p:nvPr>
        </p:nvSpPr>
        <p:spPr>
          <a:xfrm>
            <a:off x="0" y="1922652"/>
            <a:ext cx="9144000" cy="1267364"/>
          </a:xfrm>
          <a:prstGeom prst="rect">
            <a:avLst/>
          </a:prstGeom>
        </p:spPr>
        <p:txBody>
          <a:bodyPr/>
          <a:lstStyle/>
          <a:p>
            <a:pPr marL="0" indent="0" algn="ctr">
              <a:buNone/>
            </a:pPr>
            <a:r>
              <a:rPr lang="en-US" sz="1400" b="1" dirty="0" smtClean="0">
                <a:solidFill>
                  <a:srgbClr val="168DE2"/>
                </a:solidFill>
              </a:rPr>
              <a:t>Affordability, acceptability, accommodation, availability, and accessibility</a:t>
            </a:r>
            <a:endParaRPr lang="ru-RU" sz="1400" b="1" dirty="0" smtClean="0">
              <a:solidFill>
                <a:srgbClr val="168DE2"/>
              </a:solidFill>
            </a:endParaRPr>
          </a:p>
          <a:p>
            <a:pPr marL="0" indent="0" algn="ctr">
              <a:buNone/>
            </a:pPr>
            <a:r>
              <a:rPr lang="ru-RU" sz="1200" dirty="0" smtClean="0">
                <a:solidFill>
                  <a:srgbClr val="8D908B"/>
                </a:solidFill>
              </a:rPr>
              <a:t>характеристики </a:t>
            </a:r>
            <a:r>
              <a:rPr lang="ru-RU" sz="1200" dirty="0" err="1" smtClean="0">
                <a:solidFill>
                  <a:srgbClr val="8D908B"/>
                </a:solidFill>
              </a:rPr>
              <a:t>удовлетворенности</a:t>
            </a:r>
            <a:r>
              <a:rPr lang="ru-RU" sz="1200" dirty="0" smtClean="0">
                <a:solidFill>
                  <a:srgbClr val="8D908B"/>
                </a:solidFill>
              </a:rPr>
              <a:t> качеством медицинской помощи </a:t>
            </a:r>
            <a:r>
              <a:rPr lang="ru-RU" sz="1200" b="1" dirty="0" smtClean="0">
                <a:solidFill>
                  <a:srgbClr val="8D908B"/>
                </a:solidFill>
              </a:rPr>
              <a:t>не меняются</a:t>
            </a:r>
            <a:endParaRPr lang="ru-RU" sz="1200" dirty="0" smtClean="0">
              <a:solidFill>
                <a:srgbClr val="8D908B"/>
              </a:solidFill>
            </a:endParaRPr>
          </a:p>
          <a:p>
            <a:pPr marL="0" indent="0" algn="ctr">
              <a:buNone/>
            </a:pPr>
            <a:r>
              <a:rPr lang="en-US" sz="1200" dirty="0" smtClean="0">
                <a:solidFill>
                  <a:srgbClr val="8D908B"/>
                </a:solidFill>
              </a:rPr>
              <a:t>(</a:t>
            </a:r>
            <a:r>
              <a:rPr lang="en-US" sz="1200" i="1" dirty="0" smtClean="0">
                <a:solidFill>
                  <a:srgbClr val="8D908B"/>
                </a:solidFill>
              </a:rPr>
              <a:t>Medical Care</a:t>
            </a:r>
            <a:r>
              <a:rPr lang="en-US" sz="1200" dirty="0" smtClean="0">
                <a:solidFill>
                  <a:srgbClr val="8D908B"/>
                </a:solidFill>
              </a:rPr>
              <a:t>, 1981</a:t>
            </a:r>
            <a:r>
              <a:rPr lang="ru-RU" sz="1200" dirty="0" smtClean="0">
                <a:solidFill>
                  <a:srgbClr val="8D908B"/>
                </a:solidFill>
              </a:rPr>
              <a:t>)</a:t>
            </a:r>
            <a:endParaRPr lang="en-US" sz="1200" dirty="0" smtClean="0">
              <a:solidFill>
                <a:srgbClr val="8D908B"/>
              </a:solidFill>
            </a:endParaRPr>
          </a:p>
        </p:txBody>
      </p:sp>
      <p:sp>
        <p:nvSpPr>
          <p:cNvPr id="5" name="Текст 14"/>
          <p:cNvSpPr>
            <a:spLocks noGrp="1"/>
          </p:cNvSpPr>
          <p:nvPr>
            <p:ph type="body" sz="quarter" idx="4294967295"/>
          </p:nvPr>
        </p:nvSpPr>
        <p:spPr>
          <a:xfrm>
            <a:off x="1404471" y="3023153"/>
            <a:ext cx="6439647" cy="3625711"/>
          </a:xfrm>
          <a:prstGeom prst="rect">
            <a:avLst/>
          </a:prstGeom>
        </p:spPr>
        <p:txBody>
          <a:bodyPr>
            <a:normAutofit lnSpcReduction="10000"/>
          </a:bodyPr>
          <a:lstStyle/>
          <a:p>
            <a:pPr marL="0" indent="0" algn="ctr">
              <a:buNone/>
            </a:pPr>
            <a:r>
              <a:rPr lang="ru-RU" sz="1200" dirty="0" smtClean="0">
                <a:solidFill>
                  <a:srgbClr val="8D908B"/>
                </a:solidFill>
              </a:rPr>
              <a:t>В </a:t>
            </a:r>
            <a:r>
              <a:rPr lang="en-US" sz="1200" dirty="0" smtClean="0">
                <a:solidFill>
                  <a:srgbClr val="8D908B"/>
                </a:solidFill>
              </a:rPr>
              <a:t>Web 2.0 </a:t>
            </a:r>
            <a:r>
              <a:rPr lang="ru-RU" sz="1200" dirty="0" smtClean="0">
                <a:solidFill>
                  <a:srgbClr val="8D908B"/>
                </a:solidFill>
              </a:rPr>
              <a:t>и </a:t>
            </a:r>
            <a:r>
              <a:rPr lang="en-US" sz="1200" dirty="0" err="1" smtClean="0">
                <a:solidFill>
                  <a:srgbClr val="8D908B"/>
                </a:solidFill>
              </a:rPr>
              <a:t>IoT</a:t>
            </a:r>
            <a:r>
              <a:rPr lang="en-US" sz="1200" dirty="0" smtClean="0">
                <a:solidFill>
                  <a:srgbClr val="8D908B"/>
                </a:solidFill>
              </a:rPr>
              <a:t>:</a:t>
            </a:r>
            <a:endParaRPr lang="ru-RU" sz="1200" b="1" dirty="0" smtClean="0">
              <a:solidFill>
                <a:srgbClr val="168DE2"/>
              </a:solidFill>
            </a:endParaRPr>
          </a:p>
          <a:p>
            <a:pPr marL="0" indent="0" algn="ctr">
              <a:buNone/>
            </a:pPr>
            <a:r>
              <a:rPr lang="ru-RU" b="1" dirty="0" smtClean="0">
                <a:solidFill>
                  <a:srgbClr val="168DE2"/>
                </a:solidFill>
              </a:rPr>
              <a:t>Приватность,</a:t>
            </a:r>
          </a:p>
          <a:p>
            <a:pPr marL="0" indent="0" algn="ctr">
              <a:buNone/>
            </a:pPr>
            <a:r>
              <a:rPr lang="ru-RU" b="1" dirty="0">
                <a:solidFill>
                  <a:srgbClr val="168DE2"/>
                </a:solidFill>
              </a:rPr>
              <a:t>о</a:t>
            </a:r>
            <a:r>
              <a:rPr lang="ru-RU" b="1" dirty="0" smtClean="0">
                <a:solidFill>
                  <a:srgbClr val="168DE2"/>
                </a:solidFill>
              </a:rPr>
              <a:t>перативность,</a:t>
            </a:r>
          </a:p>
          <a:p>
            <a:pPr marL="0" indent="0" algn="ctr">
              <a:buNone/>
            </a:pPr>
            <a:r>
              <a:rPr lang="ru-RU" b="1" dirty="0" err="1">
                <a:solidFill>
                  <a:srgbClr val="168DE2"/>
                </a:solidFill>
              </a:rPr>
              <a:t>ю</a:t>
            </a:r>
            <a:r>
              <a:rPr lang="ru-RU" b="1" dirty="0" err="1" smtClean="0">
                <a:solidFill>
                  <a:srgbClr val="168DE2"/>
                </a:solidFill>
              </a:rPr>
              <a:t>забилити</a:t>
            </a:r>
            <a:r>
              <a:rPr lang="ru-RU" b="1" dirty="0" smtClean="0">
                <a:solidFill>
                  <a:srgbClr val="168DE2"/>
                </a:solidFill>
              </a:rPr>
              <a:t>,</a:t>
            </a:r>
          </a:p>
          <a:p>
            <a:pPr marL="0" indent="0" algn="ctr">
              <a:buNone/>
            </a:pPr>
            <a:r>
              <a:rPr lang="ru-RU" b="1" dirty="0">
                <a:solidFill>
                  <a:srgbClr val="168DE2"/>
                </a:solidFill>
              </a:rPr>
              <a:t>с</a:t>
            </a:r>
            <a:r>
              <a:rPr lang="ru-RU" b="1" dirty="0" smtClean="0">
                <a:solidFill>
                  <a:srgbClr val="168DE2"/>
                </a:solidFill>
              </a:rPr>
              <a:t>вязность,</a:t>
            </a:r>
          </a:p>
          <a:p>
            <a:pPr marL="0" indent="0" algn="ctr">
              <a:buNone/>
            </a:pPr>
            <a:r>
              <a:rPr lang="ru-RU" b="1" dirty="0" smtClean="0">
                <a:solidFill>
                  <a:srgbClr val="168DE2"/>
                </a:solidFill>
              </a:rPr>
              <a:t>совместимость</a:t>
            </a:r>
          </a:p>
          <a:p>
            <a:pPr marL="0" indent="0" algn="ctr">
              <a:buNone/>
            </a:pPr>
            <a:endParaRPr lang="ru-RU" sz="1600" b="1" dirty="0" smtClean="0">
              <a:solidFill>
                <a:srgbClr val="168DE2"/>
              </a:solidFill>
            </a:endParaRPr>
          </a:p>
          <a:p>
            <a:pPr marL="0" indent="0" algn="ctr">
              <a:buNone/>
            </a:pPr>
            <a:r>
              <a:rPr lang="en-US" sz="1100" dirty="0" smtClean="0">
                <a:solidFill>
                  <a:srgbClr val="8D908B"/>
                </a:solidFill>
              </a:rPr>
              <a:t>(</a:t>
            </a:r>
            <a:r>
              <a:rPr lang="en-US" sz="1100" i="1" dirty="0" smtClean="0">
                <a:solidFill>
                  <a:srgbClr val="8D908B"/>
                </a:solidFill>
              </a:rPr>
              <a:t>Medicine 2.0</a:t>
            </a:r>
            <a:r>
              <a:rPr lang="en-US" sz="1100" dirty="0" smtClean="0">
                <a:solidFill>
                  <a:srgbClr val="8D908B"/>
                </a:solidFill>
              </a:rPr>
              <a:t>, 2013</a:t>
            </a:r>
            <a:r>
              <a:rPr lang="ru-RU" sz="1100" dirty="0" smtClean="0">
                <a:solidFill>
                  <a:srgbClr val="8D908B"/>
                </a:solidFill>
              </a:rPr>
              <a:t>)</a:t>
            </a:r>
            <a:endParaRPr lang="en-US" sz="1100" dirty="0" smtClean="0">
              <a:solidFill>
                <a:srgbClr val="8D908B"/>
              </a:solidFill>
            </a:endParaRPr>
          </a:p>
        </p:txBody>
      </p:sp>
    </p:spTree>
    <p:extLst>
      <p:ext uri="{BB962C8B-B14F-4D97-AF65-F5344CB8AC3E}">
        <p14:creationId xmlns:p14="http://schemas.microsoft.com/office/powerpoint/2010/main" xmlns="" val="1280241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ru-RU" dirty="0" smtClean="0"/>
              <a:t>Статус электронного визита</a:t>
            </a:r>
            <a:endParaRPr lang="ru-RU" dirty="0"/>
          </a:p>
        </p:txBody>
      </p:sp>
      <p:sp>
        <p:nvSpPr>
          <p:cNvPr id="9" name="Текст 14"/>
          <p:cNvSpPr>
            <a:spLocks noGrp="1"/>
          </p:cNvSpPr>
          <p:nvPr>
            <p:ph type="body" sz="quarter" idx="4294967295"/>
          </p:nvPr>
        </p:nvSpPr>
        <p:spPr>
          <a:xfrm>
            <a:off x="455551" y="1644997"/>
            <a:ext cx="3488919" cy="587420"/>
          </a:xfrm>
          <a:prstGeom prst="rect">
            <a:avLst/>
          </a:prstGeom>
        </p:spPr>
        <p:txBody>
          <a:bodyPr>
            <a:noAutofit/>
          </a:bodyPr>
          <a:lstStyle/>
          <a:p>
            <a:pPr marL="0" indent="0">
              <a:buNone/>
            </a:pPr>
            <a:r>
              <a:rPr lang="ru-RU" sz="2000" b="1" dirty="0" smtClean="0">
                <a:solidFill>
                  <a:srgbClr val="168DE2"/>
                </a:solidFill>
              </a:rPr>
              <a:t>Эффективность доказана</a:t>
            </a:r>
            <a:endParaRPr lang="en-US" sz="2000" b="1" dirty="0">
              <a:solidFill>
                <a:srgbClr val="168DE2"/>
              </a:solidFill>
            </a:endParaRPr>
          </a:p>
        </p:txBody>
      </p:sp>
      <p:sp>
        <p:nvSpPr>
          <p:cNvPr id="14" name="Текст 14"/>
          <p:cNvSpPr>
            <a:spLocks noGrp="1"/>
          </p:cNvSpPr>
          <p:nvPr>
            <p:ph type="body" sz="quarter" idx="4294967295"/>
          </p:nvPr>
        </p:nvSpPr>
        <p:spPr>
          <a:xfrm>
            <a:off x="455552" y="2698085"/>
            <a:ext cx="3132198" cy="3711680"/>
          </a:xfrm>
          <a:prstGeom prst="rect">
            <a:avLst/>
          </a:prstGeom>
        </p:spPr>
        <p:txBody>
          <a:bodyPr>
            <a:normAutofit/>
          </a:bodyPr>
          <a:lstStyle/>
          <a:p>
            <a:pPr marL="0" indent="0">
              <a:buNone/>
            </a:pPr>
            <a:r>
              <a:rPr lang="ru-RU" sz="1800" dirty="0">
                <a:solidFill>
                  <a:srgbClr val="8D908B"/>
                </a:solidFill>
              </a:rPr>
              <a:t>Боль в спине, дыхательная и сердечная недостаточность, диабет, астма, рассеянный склероз, меланома, алкоголизм</a:t>
            </a:r>
          </a:p>
          <a:p>
            <a:pPr marL="0" indent="0">
              <a:buNone/>
            </a:pPr>
            <a:endParaRPr lang="ru-RU" sz="1800" dirty="0">
              <a:solidFill>
                <a:srgbClr val="8D908B"/>
              </a:solidFill>
            </a:endParaRPr>
          </a:p>
          <a:p>
            <a:pPr marL="0" indent="0">
              <a:buNone/>
            </a:pPr>
            <a:r>
              <a:rPr lang="ru-RU" sz="1800" dirty="0">
                <a:solidFill>
                  <a:srgbClr val="8D908B"/>
                </a:solidFill>
              </a:rPr>
              <a:t>Меняет физическую активность, потребление овощей и фруктов, алкоголя, интенсивность курения.</a:t>
            </a:r>
            <a:endParaRPr lang="en-US" sz="1800" dirty="0">
              <a:solidFill>
                <a:srgbClr val="8D908B"/>
              </a:solidFill>
            </a:endParaRPr>
          </a:p>
        </p:txBody>
      </p:sp>
      <p:sp>
        <p:nvSpPr>
          <p:cNvPr id="12" name="Овал 11"/>
          <p:cNvSpPr/>
          <p:nvPr/>
        </p:nvSpPr>
        <p:spPr>
          <a:xfrm>
            <a:off x="3587750" y="2698084"/>
            <a:ext cx="1847850" cy="1769328"/>
          </a:xfrm>
          <a:prstGeom prst="ellipse">
            <a:avLst/>
          </a:prstGeom>
          <a:solidFill>
            <a:srgbClr val="168DE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t>e-visit</a:t>
            </a:r>
            <a:endParaRPr lang="ru-RU" sz="4000" b="1" dirty="0"/>
          </a:p>
        </p:txBody>
      </p:sp>
      <p:sp>
        <p:nvSpPr>
          <p:cNvPr id="13" name="Текст 14"/>
          <p:cNvSpPr>
            <a:spLocks noGrp="1"/>
          </p:cNvSpPr>
          <p:nvPr>
            <p:ph type="body" sz="quarter" idx="4294967295"/>
          </p:nvPr>
        </p:nvSpPr>
        <p:spPr>
          <a:xfrm>
            <a:off x="5726052" y="1644997"/>
            <a:ext cx="2960748" cy="587420"/>
          </a:xfrm>
          <a:prstGeom prst="rect">
            <a:avLst/>
          </a:prstGeom>
        </p:spPr>
        <p:txBody>
          <a:bodyPr>
            <a:normAutofit/>
          </a:bodyPr>
          <a:lstStyle/>
          <a:p>
            <a:pPr marL="0" indent="0">
              <a:buNone/>
            </a:pPr>
            <a:r>
              <a:rPr lang="ru-RU" sz="2000" b="1" dirty="0" smtClean="0">
                <a:solidFill>
                  <a:srgbClr val="168DE2"/>
                </a:solidFill>
              </a:rPr>
              <a:t>Нерешенные проблемы</a:t>
            </a:r>
            <a:endParaRPr lang="en-US" sz="2000" b="1" dirty="0">
              <a:solidFill>
                <a:srgbClr val="168DE2"/>
              </a:solidFill>
            </a:endParaRPr>
          </a:p>
        </p:txBody>
      </p:sp>
      <p:sp>
        <p:nvSpPr>
          <p:cNvPr id="16" name="Текст 14"/>
          <p:cNvSpPr>
            <a:spLocks noGrp="1"/>
          </p:cNvSpPr>
          <p:nvPr>
            <p:ph type="body" sz="quarter" idx="4294967295"/>
          </p:nvPr>
        </p:nvSpPr>
        <p:spPr>
          <a:xfrm>
            <a:off x="5726052" y="2951357"/>
            <a:ext cx="2852798" cy="2907577"/>
          </a:xfrm>
          <a:prstGeom prst="rect">
            <a:avLst/>
          </a:prstGeom>
        </p:spPr>
        <p:txBody>
          <a:bodyPr>
            <a:normAutofit/>
          </a:bodyPr>
          <a:lstStyle/>
          <a:p>
            <a:r>
              <a:rPr lang="ru-RU" sz="2000" dirty="0" smtClean="0">
                <a:solidFill>
                  <a:srgbClr val="8D908B"/>
                </a:solidFill>
              </a:rPr>
              <a:t>Оплата</a:t>
            </a:r>
            <a:r>
              <a:rPr lang="en-GB" sz="2000" dirty="0">
                <a:solidFill>
                  <a:srgbClr val="8D908B"/>
                </a:solidFill>
              </a:rPr>
              <a:t> </a:t>
            </a:r>
            <a:r>
              <a:rPr lang="ru-RU" sz="2000" dirty="0">
                <a:solidFill>
                  <a:srgbClr val="8D908B"/>
                </a:solidFill>
              </a:rPr>
              <a:t>врачам</a:t>
            </a:r>
            <a:endParaRPr lang="ru-RU" sz="2000" dirty="0" smtClean="0">
              <a:solidFill>
                <a:srgbClr val="8D908B"/>
              </a:solidFill>
            </a:endParaRPr>
          </a:p>
          <a:p>
            <a:r>
              <a:rPr lang="ru-RU" sz="2000" dirty="0" smtClean="0">
                <a:solidFill>
                  <a:srgbClr val="8D908B"/>
                </a:solidFill>
              </a:rPr>
              <a:t>Юридический статус</a:t>
            </a:r>
          </a:p>
          <a:p>
            <a:r>
              <a:rPr lang="ru-RU" sz="2000" dirty="0" smtClean="0">
                <a:solidFill>
                  <a:srgbClr val="8D908B"/>
                </a:solidFill>
              </a:rPr>
              <a:t>Психологическая готовность</a:t>
            </a:r>
          </a:p>
        </p:txBody>
      </p:sp>
      <p:pic>
        <p:nvPicPr>
          <p:cNvPr id="19" name="Изображение 7" descr="Screenshot 2014-11-10 19.14.05.pn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6113669" y="4995711"/>
            <a:ext cx="1425956" cy="1166368"/>
          </a:xfrm>
          <a:prstGeom prst="rect">
            <a:avLst/>
          </a:prstGeom>
        </p:spPr>
      </p:pic>
      <p:pic>
        <p:nvPicPr>
          <p:cNvPr id="20" name="Изображение 8" descr="gku-dz-szao-logo.jpg"/>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7800538" y="4995710"/>
            <a:ext cx="1211072" cy="1211072"/>
          </a:xfrm>
          <a:prstGeom prst="rect">
            <a:avLst/>
          </a:prstGeom>
        </p:spPr>
      </p:pic>
    </p:spTree>
    <p:extLst>
      <p:ext uri="{BB962C8B-B14F-4D97-AF65-F5344CB8AC3E}">
        <p14:creationId xmlns:p14="http://schemas.microsoft.com/office/powerpoint/2010/main" xmlns="" val="54732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pPr marL="0" indent="0"/>
            <a:r>
              <a:rPr lang="ru-RU" sz="2800" dirty="0"/>
              <a:t>Атомарные функциональные приложения</a:t>
            </a:r>
            <a:endParaRPr lang="en-US" sz="2800" dirty="0"/>
          </a:p>
        </p:txBody>
      </p:sp>
      <p:sp>
        <p:nvSpPr>
          <p:cNvPr id="14" name="Текст 14"/>
          <p:cNvSpPr>
            <a:spLocks noGrp="1"/>
          </p:cNvSpPr>
          <p:nvPr>
            <p:ph type="body" sz="quarter" idx="4294967295"/>
          </p:nvPr>
        </p:nvSpPr>
        <p:spPr>
          <a:xfrm>
            <a:off x="911412" y="1385006"/>
            <a:ext cx="7918823" cy="1267364"/>
          </a:xfrm>
          <a:prstGeom prst="rect">
            <a:avLst/>
          </a:prstGeom>
        </p:spPr>
        <p:txBody>
          <a:bodyPr>
            <a:normAutofit/>
          </a:bodyPr>
          <a:lstStyle/>
          <a:p>
            <a:pPr marL="0" indent="0">
              <a:buNone/>
            </a:pPr>
            <a:r>
              <a:rPr lang="ru-RU" sz="2400" dirty="0" smtClean="0">
                <a:solidFill>
                  <a:srgbClr val="8D908B"/>
                </a:solidFill>
              </a:rPr>
              <a:t>Независимые </a:t>
            </a:r>
            <a:r>
              <a:rPr lang="ru-RU" sz="2400" dirty="0">
                <a:solidFill>
                  <a:srgbClr val="8D908B"/>
                </a:solidFill>
              </a:rPr>
              <a:t>продукты, как у </a:t>
            </a:r>
            <a:r>
              <a:rPr lang="en-US" sz="2400" dirty="0">
                <a:solidFill>
                  <a:srgbClr val="8D908B"/>
                </a:solidFill>
              </a:rPr>
              <a:t>Google </a:t>
            </a:r>
            <a:r>
              <a:rPr lang="ru-RU" sz="2400" dirty="0">
                <a:solidFill>
                  <a:srgbClr val="8D908B"/>
                </a:solidFill>
              </a:rPr>
              <a:t>и</a:t>
            </a:r>
            <a:r>
              <a:rPr lang="en-US" sz="2400" dirty="0">
                <a:solidFill>
                  <a:srgbClr val="8D908B"/>
                </a:solidFill>
              </a:rPr>
              <a:t> Facebook</a:t>
            </a:r>
            <a:r>
              <a:rPr lang="ru-RU" sz="2400" dirty="0">
                <a:solidFill>
                  <a:srgbClr val="8D908B"/>
                </a:solidFill>
              </a:rPr>
              <a:t>, с возможностью осваивать инструменты </a:t>
            </a:r>
            <a:r>
              <a:rPr lang="ru-RU" sz="2400" dirty="0" smtClean="0">
                <a:solidFill>
                  <a:srgbClr val="8D908B"/>
                </a:solidFill>
              </a:rPr>
              <a:t>поочерёдно.</a:t>
            </a:r>
            <a:endParaRPr lang="ru-RU" sz="4000" dirty="0">
              <a:solidFill>
                <a:srgbClr val="8D908B"/>
              </a:solidFill>
            </a:endParaRPr>
          </a:p>
        </p:txBody>
      </p:sp>
      <p:pic>
        <p:nvPicPr>
          <p:cNvPr id="15" name="Изображение 6" descr="Screenshot 2014-11-10 18.35.08.pn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2123358" y="2652370"/>
            <a:ext cx="4647534" cy="3153954"/>
          </a:xfrm>
          <a:prstGeom prst="rect">
            <a:avLst/>
          </a:prstGeom>
        </p:spPr>
      </p:pic>
      <p:sp>
        <p:nvSpPr>
          <p:cNvPr id="10" name="Подзаголовок 2"/>
          <p:cNvSpPr txBox="1">
            <a:spLocks/>
          </p:cNvSpPr>
          <p:nvPr/>
        </p:nvSpPr>
        <p:spPr>
          <a:xfrm>
            <a:off x="2516642" y="6078566"/>
            <a:ext cx="4254250" cy="620167"/>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ru-RU" sz="1600" dirty="0"/>
              <a:t>Потребности жителей Сингапура в </a:t>
            </a:r>
            <a:r>
              <a:rPr lang="ru-RU" sz="1600" dirty="0" smtClean="0"/>
              <a:t>области</a:t>
            </a:r>
            <a:br>
              <a:rPr lang="ru-RU" sz="1600" dirty="0" smtClean="0"/>
            </a:br>
            <a:r>
              <a:rPr lang="ru-RU" sz="1600" dirty="0" smtClean="0"/>
              <a:t>медицинского </a:t>
            </a:r>
            <a:r>
              <a:rPr lang="ru-RU" sz="1600" dirty="0"/>
              <a:t>интернета, </a:t>
            </a:r>
            <a:r>
              <a:rPr lang="ru-RU" sz="1600" dirty="0" err="1" smtClean="0"/>
              <a:t>McKinsey</a:t>
            </a:r>
            <a:r>
              <a:rPr lang="ru-RU" sz="1600" dirty="0" smtClean="0"/>
              <a:t> </a:t>
            </a:r>
            <a:r>
              <a:rPr lang="ru-RU" sz="1600" dirty="0"/>
              <a:t>(2014)</a:t>
            </a:r>
          </a:p>
        </p:txBody>
      </p:sp>
    </p:spTree>
    <p:extLst>
      <p:ext uri="{BB962C8B-B14F-4D97-AF65-F5344CB8AC3E}">
        <p14:creationId xmlns:p14="http://schemas.microsoft.com/office/powerpoint/2010/main" xmlns="" val="3141464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pPr marL="0" indent="0"/>
            <a:r>
              <a:rPr lang="en-US" sz="2800" dirty="0">
                <a:solidFill>
                  <a:srgbClr val="FFFFFF"/>
                </a:solidFill>
              </a:rPr>
              <a:t>Mobile first!</a:t>
            </a:r>
          </a:p>
        </p:txBody>
      </p:sp>
      <p:pic>
        <p:nvPicPr>
          <p:cNvPr id="7" name="Изображение 6" descr="2obe98.png"/>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444648" y="1475530"/>
            <a:ext cx="5613400" cy="4371975"/>
          </a:xfrm>
          <a:prstGeom prst="rect">
            <a:avLst/>
          </a:prstGeom>
        </p:spPr>
      </p:pic>
      <p:sp>
        <p:nvSpPr>
          <p:cNvPr id="10" name="Подзаголовок 2"/>
          <p:cNvSpPr txBox="1">
            <a:spLocks/>
          </p:cNvSpPr>
          <p:nvPr/>
        </p:nvSpPr>
        <p:spPr>
          <a:xfrm>
            <a:off x="2857662" y="6205466"/>
            <a:ext cx="4200386" cy="398143"/>
          </a:xfrm>
          <a:prstGeom prst="rect">
            <a:avLst/>
          </a:prstGeom>
        </p:spPr>
        <p:txBody>
          <a:bodyPr vert="horz" lIns="91440" tIns="45720" rIns="91440" bIns="45720" rtlCol="0">
            <a:normAutofit fontScale="85000" lnSpcReduction="1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ru-RU" sz="1400" dirty="0"/>
              <a:t>Доля посетителей «Здоровья </a:t>
            </a:r>
            <a:r>
              <a:rPr lang="en-US" sz="1400" dirty="0" err="1"/>
              <a:t>Mail.Ru</a:t>
            </a:r>
            <a:r>
              <a:rPr lang="ru-RU" sz="1400" dirty="0"/>
              <a:t>» с разными ОС, </a:t>
            </a:r>
            <a:r>
              <a:rPr lang="en-US" sz="1400" dirty="0"/>
              <a:t>Li.ru</a:t>
            </a:r>
            <a:endParaRPr lang="ru-RU" sz="1400" dirty="0"/>
          </a:p>
        </p:txBody>
      </p:sp>
    </p:spTree>
    <p:extLst>
      <p:ext uri="{BB962C8B-B14F-4D97-AF65-F5344CB8AC3E}">
        <p14:creationId xmlns:p14="http://schemas.microsoft.com/office/powerpoint/2010/main" xmlns="" val="1134503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7035" y="423333"/>
            <a:ext cx="6888873" cy="780816"/>
          </a:xfrm>
        </p:spPr>
        <p:txBody>
          <a:bodyPr/>
          <a:lstStyle/>
          <a:p>
            <a:r>
              <a:rPr lang="ru-RU" sz="2800" dirty="0"/>
              <a:t>Приложения</a:t>
            </a:r>
            <a:endParaRPr lang="ru-RU" dirty="0"/>
          </a:p>
        </p:txBody>
      </p:sp>
      <p:pic>
        <p:nvPicPr>
          <p:cNvPr id="4" name="Изображение 3" descr="Screenshot 2015-03-02 22.49.03.pn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869765" y="1707797"/>
            <a:ext cx="5035176" cy="4033214"/>
          </a:xfrm>
          <a:prstGeom prst="rect">
            <a:avLst/>
          </a:prstGeom>
        </p:spPr>
      </p:pic>
      <p:sp>
        <p:nvSpPr>
          <p:cNvPr id="5" name="TextBox 4"/>
          <p:cNvSpPr txBox="1"/>
          <p:nvPr/>
        </p:nvSpPr>
        <p:spPr>
          <a:xfrm>
            <a:off x="229811" y="1707797"/>
            <a:ext cx="3350380" cy="3785652"/>
          </a:xfrm>
          <a:prstGeom prst="rect">
            <a:avLst/>
          </a:prstGeom>
          <a:noFill/>
        </p:spPr>
        <p:txBody>
          <a:bodyPr wrap="square" rtlCol="0">
            <a:spAutoFit/>
          </a:bodyPr>
          <a:lstStyle/>
          <a:p>
            <a:pPr marL="285750" indent="-285750">
              <a:buFont typeface="Arial"/>
              <a:buChar char="•"/>
            </a:pPr>
            <a:r>
              <a:rPr lang="en-GB" sz="2400">
                <a:solidFill>
                  <a:schemeClr val="bg1">
                    <a:lumMod val="50000"/>
                  </a:schemeClr>
                </a:solidFill>
              </a:rPr>
              <a:t>Life logging</a:t>
            </a:r>
            <a:endParaRPr lang="ru-RU" sz="2400">
              <a:solidFill>
                <a:schemeClr val="bg1">
                  <a:lumMod val="50000"/>
                </a:schemeClr>
              </a:solidFill>
            </a:endParaRPr>
          </a:p>
          <a:p>
            <a:pPr marL="285750" indent="-285750">
              <a:buFont typeface="Arial"/>
              <a:buChar char="•"/>
            </a:pPr>
            <a:r>
              <a:rPr lang="ru-RU" sz="2400">
                <a:solidFill>
                  <a:schemeClr val="bg1">
                    <a:lumMod val="50000"/>
                  </a:schemeClr>
                </a:solidFill>
              </a:rPr>
              <a:t>Подсчет калорий</a:t>
            </a:r>
          </a:p>
          <a:p>
            <a:pPr marL="285750" indent="-285750">
              <a:buFont typeface="Arial"/>
              <a:buChar char="•"/>
            </a:pPr>
            <a:r>
              <a:rPr lang="ru-RU" sz="2400">
                <a:solidFill>
                  <a:schemeClr val="bg1">
                    <a:lumMod val="50000"/>
                  </a:schemeClr>
                </a:solidFill>
              </a:rPr>
              <a:t>Описания лекарств</a:t>
            </a:r>
          </a:p>
          <a:p>
            <a:pPr marL="285750" indent="-285750">
              <a:buFont typeface="Arial"/>
              <a:buChar char="•"/>
            </a:pPr>
            <a:r>
              <a:rPr lang="ru-RU" sz="2400">
                <a:solidFill>
                  <a:schemeClr val="bg1">
                    <a:lumMod val="50000"/>
                  </a:schemeClr>
                </a:solidFill>
              </a:rPr>
              <a:t>Напоминания</a:t>
            </a:r>
          </a:p>
          <a:p>
            <a:pPr marL="285750" indent="-285750">
              <a:buFont typeface="Arial"/>
              <a:buChar char="•"/>
            </a:pPr>
            <a:r>
              <a:rPr lang="ru-RU" sz="2400">
                <a:solidFill>
                  <a:schemeClr val="bg1">
                    <a:lumMod val="50000"/>
                  </a:schemeClr>
                </a:solidFill>
              </a:rPr>
              <a:t>Планы тренировок</a:t>
            </a:r>
          </a:p>
          <a:p>
            <a:pPr marL="285750" indent="-285750">
              <a:buFont typeface="Arial"/>
              <a:buChar char="•"/>
            </a:pPr>
            <a:r>
              <a:rPr lang="ru-RU" sz="2400">
                <a:solidFill>
                  <a:schemeClr val="bg1">
                    <a:lumMod val="50000"/>
                  </a:schemeClr>
                </a:solidFill>
              </a:rPr>
              <a:t>Контакт с врачом</a:t>
            </a:r>
          </a:p>
          <a:p>
            <a:pPr marL="285750" indent="-285750">
              <a:buFont typeface="Arial"/>
              <a:buChar char="•"/>
            </a:pPr>
            <a:r>
              <a:rPr lang="ru-RU" sz="2400">
                <a:solidFill>
                  <a:schemeClr val="bg1">
                    <a:lumMod val="50000"/>
                  </a:schemeClr>
                </a:solidFill>
              </a:rPr>
              <a:t>Запись к врачам</a:t>
            </a:r>
          </a:p>
          <a:p>
            <a:pPr marL="285750" indent="-285750">
              <a:buFont typeface="Arial"/>
              <a:buChar char="•"/>
            </a:pPr>
            <a:r>
              <a:rPr lang="ru-RU" sz="2400">
                <a:solidFill>
                  <a:schemeClr val="bg1">
                    <a:lumMod val="50000"/>
                  </a:schemeClr>
                </a:solidFill>
              </a:rPr>
              <a:t>Специализированные приложения по патологиям (диабет)</a:t>
            </a:r>
          </a:p>
        </p:txBody>
      </p:sp>
    </p:spTree>
    <p:extLst>
      <p:ext uri="{BB962C8B-B14F-4D97-AF65-F5344CB8AC3E}">
        <p14:creationId xmlns:p14="http://schemas.microsoft.com/office/powerpoint/2010/main" xmlns="" val="11646798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7215</TotalTime>
  <Words>801</Words>
  <Application>Microsoft Office PowerPoint</Application>
  <PresentationFormat>Экран (4:3)</PresentationFormat>
  <Paragraphs>113</Paragraphs>
  <Slides>13</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Чего хотят люди от eHealth</vt:lpstr>
      <vt:lpstr>Что нужно людям?</vt:lpstr>
      <vt:lpstr>Что нужно людям?</vt:lpstr>
      <vt:lpstr>Старые добрые сервисы</vt:lpstr>
      <vt:lpstr>Что нужно людям?</vt:lpstr>
      <vt:lpstr>Статус электронного визита</vt:lpstr>
      <vt:lpstr>Атомарные функциональные приложения</vt:lpstr>
      <vt:lpstr>Mobile first!</vt:lpstr>
      <vt:lpstr>Приложения</vt:lpstr>
      <vt:lpstr>Wearables!</vt:lpstr>
      <vt:lpstr>Профессиональные устройства</vt:lpstr>
      <vt:lpstr>Безопасность</vt:lpstr>
      <vt:lpstr>Спасибо за внимание!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e.nochevkin</dc:creator>
  <cp:lastModifiedBy>Михаил</cp:lastModifiedBy>
  <cp:revision>80</cp:revision>
  <dcterms:created xsi:type="dcterms:W3CDTF">2015-02-19T15:19:14Z</dcterms:created>
  <dcterms:modified xsi:type="dcterms:W3CDTF">2015-03-30T09:27:01Z</dcterms:modified>
</cp:coreProperties>
</file>