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337" r:id="rId3"/>
    <p:sldId id="260" r:id="rId4"/>
    <p:sldId id="320" r:id="rId5"/>
    <p:sldId id="323" r:id="rId6"/>
    <p:sldId id="338" r:id="rId7"/>
    <p:sldId id="339" r:id="rId8"/>
    <p:sldId id="324" r:id="rId9"/>
    <p:sldId id="325" r:id="rId10"/>
    <p:sldId id="340" r:id="rId11"/>
    <p:sldId id="301" r:id="rId12"/>
    <p:sldId id="330" r:id="rId13"/>
    <p:sldId id="335" r:id="rId14"/>
    <p:sldId id="326" r:id="rId15"/>
    <p:sldId id="327" r:id="rId16"/>
    <p:sldId id="328" r:id="rId17"/>
    <p:sldId id="329" r:id="rId18"/>
    <p:sldId id="331" r:id="rId19"/>
    <p:sldId id="332" r:id="rId20"/>
    <p:sldId id="333" r:id="rId21"/>
    <p:sldId id="334" r:id="rId22"/>
    <p:sldId id="336" r:id="rId23"/>
    <p:sldId id="257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B"/>
    <a:srgbClr val="36684D"/>
    <a:srgbClr val="388E38"/>
    <a:srgbClr val="08D3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9" autoAdjust="0"/>
    <p:restoredTop sz="94660"/>
  </p:normalViewPr>
  <p:slideViewPr>
    <p:cSldViewPr>
      <p:cViewPr>
        <p:scale>
          <a:sx n="75" d="100"/>
          <a:sy n="75" d="100"/>
        </p:scale>
        <p:origin x="-10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590507436570429"/>
          <c:y val="7.454870224555267E-2"/>
          <c:w val="0.85520603674540685"/>
          <c:h val="0.832619568387284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329B"/>
            </a:solidFill>
          </c:spPr>
          <c:val>
            <c:numRef>
              <c:f>Лист1!$A$1:$A$6</c:f>
              <c:numCache>
                <c:formatCode>General</c:formatCode>
                <c:ptCount val="6"/>
                <c:pt idx="0">
                  <c:v>12456</c:v>
                </c:pt>
                <c:pt idx="1">
                  <c:v>8974</c:v>
                </c:pt>
                <c:pt idx="2">
                  <c:v>42311</c:v>
                </c:pt>
                <c:pt idx="3">
                  <c:v>16258</c:v>
                </c:pt>
                <c:pt idx="4">
                  <c:v>9342</c:v>
                </c:pt>
                <c:pt idx="5">
                  <c:v>6789</c:v>
                </c:pt>
              </c:numCache>
            </c:numRef>
          </c:val>
        </c:ser>
        <c:axId val="51926144"/>
        <c:axId val="51927680"/>
      </c:barChart>
      <c:catAx>
        <c:axId val="51926144"/>
        <c:scaling>
          <c:orientation val="minMax"/>
        </c:scaling>
        <c:axPos val="b"/>
        <c:tickLblPos val="nextTo"/>
        <c:crossAx val="51927680"/>
        <c:crosses val="autoZero"/>
        <c:auto val="1"/>
        <c:lblAlgn val="ctr"/>
        <c:lblOffset val="100"/>
      </c:catAx>
      <c:valAx>
        <c:axId val="51927680"/>
        <c:scaling>
          <c:orientation val="minMax"/>
        </c:scaling>
        <c:axPos val="l"/>
        <c:majorGridlines/>
        <c:numFmt formatCode="General" sourceLinked="1"/>
        <c:tickLblPos val="nextTo"/>
        <c:crossAx val="51926144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D5755-3391-4EBE-B0F1-3CBBFD456C0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80152-F7DE-4737-95AE-788CF269A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40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80152-F7DE-4737-95AE-788CF269A0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80152-F7DE-4737-95AE-788CF269A0C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123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91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55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07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2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81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8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432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65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118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466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251F-21A0-4579-8671-BDECDB5E167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4079-0EF6-4BDF-BB5C-BF96449A0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9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avlov@ristar.ru" TargetMode="External"/><Relationship Id="rId2" Type="http://schemas.openxmlformats.org/officeDocument/2006/relationships/hyperlink" Target="http://www.ristar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8000"/>
            <a:ext cx="91630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Реабилитация 0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88000"/>
            <a:ext cx="9144000" cy="6216399"/>
          </a:xfrm>
          <a:prstGeom prst="rect">
            <a:avLst/>
          </a:prstGeom>
        </p:spPr>
      </p:pic>
      <p:pic>
        <p:nvPicPr>
          <p:cNvPr id="13" name="Рисунок 12" descr="Реабилитация 0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288000"/>
            <a:ext cx="9144000" cy="6216399"/>
          </a:xfrm>
          <a:prstGeom prst="rect">
            <a:avLst/>
          </a:prstGeom>
        </p:spPr>
      </p:pic>
      <p:pic>
        <p:nvPicPr>
          <p:cNvPr id="15" name="Рисунок 14" descr="Реабилитация 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288000"/>
            <a:ext cx="9144000" cy="6216399"/>
          </a:xfrm>
          <a:prstGeom prst="rect">
            <a:avLst/>
          </a:prstGeom>
        </p:spPr>
      </p:pic>
      <p:sp>
        <p:nvSpPr>
          <p:cNvPr id="19" name="Заголовок 4"/>
          <p:cNvSpPr txBox="1">
            <a:spLocks/>
          </p:cNvSpPr>
          <p:nvPr/>
        </p:nvSpPr>
        <p:spPr>
          <a:xfrm>
            <a:off x="176173" y="875221"/>
            <a:ext cx="3265475" cy="89267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6000" b="1" dirty="0" smtClean="0">
                <a:solidFill>
                  <a:schemeClr val="tx1"/>
                </a:solidFill>
              </a:rPr>
              <a:t>ЛЕЧЕНИЕ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59991" y="88057"/>
            <a:ext cx="7968393" cy="89267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ВОССТАНОВИТЕЛЬНОЕ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238129" y="908720"/>
            <a:ext cx="3253751" cy="89267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6000" b="1" dirty="0" smtClean="0">
                <a:solidFill>
                  <a:srgbClr val="92D050"/>
                </a:solidFill>
              </a:rPr>
              <a:t>ЛЕЧЕНИЕ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8607" y="140078"/>
            <a:ext cx="7981785" cy="89267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ВОССТАНОВИТЕЛЬНОЕ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563888" y="2637670"/>
            <a:ext cx="5517517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МЕДИЦИНСКАЯ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3599513" y="3307976"/>
            <a:ext cx="5555617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6000" b="1" dirty="0" smtClean="0">
                <a:solidFill>
                  <a:schemeClr val="tx1"/>
                </a:solidFill>
              </a:rPr>
              <a:t>РЕАБИЛИТАЦИЯ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3635896" y="2708920"/>
            <a:ext cx="5491658" cy="9117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МЕДИЦИНСКАЯ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3467372" y="3356992"/>
            <a:ext cx="5746526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6000" b="1" dirty="0" smtClean="0">
                <a:solidFill>
                  <a:srgbClr val="00B050"/>
                </a:solidFill>
              </a:rPr>
              <a:t>РЕАБИЛИТАЦИЯ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79512" y="5157192"/>
            <a:ext cx="8964488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6000" b="1" dirty="0" smtClean="0">
                <a:solidFill>
                  <a:schemeClr val="tx1"/>
                </a:solidFill>
              </a:rPr>
              <a:t>СПОРТИВНАЯ МЕДИЦИНА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44645" y="5205450"/>
            <a:ext cx="8892480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6000" b="1" dirty="0" smtClean="0">
                <a:solidFill>
                  <a:srgbClr val="36684D"/>
                </a:solidFill>
              </a:rPr>
              <a:t>СПОРТИВНАЯ МЕДИЦИНА</a:t>
            </a:r>
            <a:endParaRPr lang="ru-RU" sz="6000" b="1" dirty="0">
              <a:solidFill>
                <a:srgbClr val="36684D"/>
              </a:solidFill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192145" y="5877272"/>
            <a:ext cx="7992888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6000" b="1" dirty="0" smtClean="0">
                <a:solidFill>
                  <a:schemeClr val="tx1"/>
                </a:solidFill>
              </a:rPr>
              <a:t>И РЕАБИЛИТАЦИЯ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246133" y="5913655"/>
            <a:ext cx="6378474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6000" b="1" dirty="0" smtClean="0">
                <a:solidFill>
                  <a:srgbClr val="36684D"/>
                </a:solidFill>
              </a:rPr>
              <a:t>И РЕАБИЛИТАЦИЯ</a:t>
            </a:r>
            <a:endParaRPr lang="ru-RU" sz="6000" b="1" dirty="0">
              <a:solidFill>
                <a:srgbClr val="3668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0" grpId="0"/>
      <p:bldP spid="18" grpId="0"/>
      <p:bldP spid="10" grpId="0"/>
      <p:bldP spid="21" grpId="0"/>
      <p:bldP spid="16" grpId="0"/>
      <p:bldP spid="22" grpId="0"/>
      <p:bldP spid="14" grpId="0"/>
      <p:bldP spid="23" grpId="0"/>
      <p:bldP spid="25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Предлагаемые решения.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Особые режимы работы с расписанием.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124744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Эффективность использования</a:t>
            </a:r>
            <a:endParaRPr lang="en-US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</a:pPr>
            <a:r>
              <a:rPr lang="ru-RU" sz="32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пециальных режимов работы с расписанием</a:t>
            </a: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3356761"/>
              </p:ext>
            </p:extLst>
          </p:nvPr>
        </p:nvGraphicFramePr>
        <p:xfrm>
          <a:off x="570256" y="2924944"/>
          <a:ext cx="79928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Заголовок 4"/>
          <p:cNvSpPr txBox="1">
            <a:spLocks/>
          </p:cNvSpPr>
          <p:nvPr/>
        </p:nvSpPr>
        <p:spPr>
          <a:xfrm>
            <a:off x="120700" y="2204864"/>
            <a:ext cx="8892000" cy="57606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4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Количество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обрабатываемых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назначений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3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Предлагаемые решения.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Особые режимы работы с расписанием.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196752"/>
            <a:ext cx="8892000" cy="137149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Мастер» формирования направлений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Маршрутный лист на 2 недели за 4 клика </a:t>
            </a:r>
          </a:p>
          <a:p>
            <a:pPr>
              <a:lnSpc>
                <a:spcPts val="3400"/>
              </a:lnSpc>
            </a:pPr>
            <a:r>
              <a:rPr lang="ru-RU" sz="2400" i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   (с учетом загрузки персонала, кабинетов, оборудования)</a:t>
            </a:r>
            <a:endParaRPr lang="en-US" sz="2400" i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8244"/>
            <a:ext cx="6996001" cy="41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" y="2568244"/>
            <a:ext cx="6997852" cy="41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" y="2581421"/>
            <a:ext cx="6996001" cy="41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" y="2578900"/>
            <a:ext cx="7868979" cy="413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75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Предлагаемые решения.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Особые режимы работы с расписанием.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196752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Объединение расписания индивидуальных посещений и групповых занятий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7992888" cy="458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22" y="3789039"/>
            <a:ext cx="1615666" cy="3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753542"/>
            <a:ext cx="43529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180942"/>
            <a:ext cx="4552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51" y="3675992"/>
            <a:ext cx="44672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6" y="2120981"/>
            <a:ext cx="8032602" cy="460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425196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09545"/>
            <a:ext cx="1577340" cy="3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4563"/>
            <a:ext cx="425196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74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108000" y="1052736"/>
            <a:ext cx="8892000" cy="151216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Специальные «инструменты» настройки программ (курсов) обследования, лечения, реабилитации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79512" y="2636912"/>
          <a:ext cx="6115050" cy="3981450"/>
        </p:xfrm>
        <a:graphic>
          <a:graphicData uri="http://schemas.openxmlformats.org/presentationml/2006/ole">
            <p:oleObj spid="_x0000_s5124" name="Точечный рисунок" r:id="rId3" imgW="9733333" imgH="6342857" progId="PBrush">
              <p:embed/>
            </p:oleObj>
          </a:graphicData>
        </a:graphic>
      </p:graphicFrame>
      <p:pic>
        <p:nvPicPr>
          <p:cNvPr id="14" name="Рисунок 1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2636912"/>
            <a:ext cx="5515949" cy="392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0" y="-12700"/>
            <a:ext cx="9133200" cy="108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Предлагаемые решения</a:t>
            </a:r>
            <a:b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врачей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Предлагаемые решения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врачей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52000" y="1052736"/>
            <a:ext cx="8496464" cy="100811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Дополнительные параметры при назначении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(зоны и параметры воздействия)</a:t>
            </a:r>
            <a:endParaRPr lang="ru-RU" sz="32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6467"/>
            <a:ext cx="6480720" cy="472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88408"/>
            <a:ext cx="26003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63" y="4748098"/>
            <a:ext cx="1080135" cy="1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30199"/>
            <a:ext cx="5593480" cy="27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2" y="2016467"/>
            <a:ext cx="6506484" cy="473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33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1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1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1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1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Предлагаемые решения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врачей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52000" y="1315502"/>
            <a:ext cx="8496464" cy="100811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Протоколы осмотра с автоматической загрузкой динамики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(из предыдущих протоколов)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51520" y="2566420"/>
            <a:ext cx="5256584" cy="37429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Настраиваемые для каждого врача наборы контролируемых параметров используются для автоматического отображения в текущем протоколе значений из предыдущих протоколов</a:t>
            </a: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7838" y="2276872"/>
            <a:ext cx="3446950" cy="446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80530" y="5388887"/>
            <a:ext cx="3459600" cy="72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87965" y="6085305"/>
            <a:ext cx="3452400" cy="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337800" y="5278348"/>
            <a:ext cx="3520772" cy="144016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3617" y="6181210"/>
            <a:ext cx="3441600" cy="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87772" y="6274395"/>
            <a:ext cx="3441600" cy="10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82577" y="6381328"/>
            <a:ext cx="3452400" cy="11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0849" y="2660650"/>
            <a:ext cx="8834392" cy="229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677" y="3331592"/>
            <a:ext cx="8640000" cy="2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4151" y="3594222"/>
            <a:ext cx="8654400" cy="2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5964" y="3848318"/>
            <a:ext cx="8614800" cy="24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38819" y="4085579"/>
            <a:ext cx="8636400" cy="2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19" y="4326973"/>
            <a:ext cx="8622000" cy="20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38819" y="4581127"/>
            <a:ext cx="8640000" cy="21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75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Предлагаемые решения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врачей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52000" y="1137377"/>
            <a:ext cx="8496464" cy="100811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Визуализация и анализ динамики регистрируемых параметров: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5" y="2207188"/>
            <a:ext cx="8507817" cy="453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1572797" cy="16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70" y="5151600"/>
            <a:ext cx="137445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61" y="2790056"/>
            <a:ext cx="5572903" cy="37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61" y="2790056"/>
            <a:ext cx="5572903" cy="37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86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1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1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Предлагаемые решения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врачей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52000" y="1137377"/>
            <a:ext cx="8496464" cy="100811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Визуализация и анализ динамики в сравнении: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6" y="2163933"/>
            <a:ext cx="8458429" cy="45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7" y="2145489"/>
            <a:ext cx="8457248" cy="450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07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4680000" y="1980000"/>
            <a:ext cx="4536504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СПОРТИВНАЯ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680000" y="3240000"/>
            <a:ext cx="4536000" cy="79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МЕДИЦИНА 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4720200" y="3272284"/>
            <a:ext cx="4536000" cy="79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b="1" dirty="0" smtClean="0">
                <a:solidFill>
                  <a:srgbClr val="08D3FC"/>
                </a:solidFill>
                <a:latin typeface="Arial" pitchFamily="34" charset="0"/>
                <a:cs typeface="Arial" pitchFamily="34" charset="0"/>
              </a:rPr>
              <a:t>МЕДИЦИНА И</a:t>
            </a:r>
            <a:endParaRPr lang="ru-RU" sz="4400" b="1" dirty="0">
              <a:solidFill>
                <a:srgbClr val="08D3FC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93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4"/>
          <p:cNvSpPr txBox="1">
            <a:spLocks noChangeAspect="1"/>
          </p:cNvSpPr>
          <p:nvPr/>
        </p:nvSpPr>
        <p:spPr>
          <a:xfrm>
            <a:off x="4745600" y="2024756"/>
            <a:ext cx="4536000" cy="7857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СПОРТИВНАЯ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4283968" y="4500000"/>
            <a:ext cx="4932032" cy="792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РЕАБИЛИТАЦИЯ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4351784" y="4644000"/>
            <a:ext cx="4868416" cy="72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РЕАБИЛИТАЦИЯ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Спортивная медицина и реабилитация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08000" y="1196752"/>
            <a:ext cx="8892000" cy="95617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Антропометрические обследования и углубленные медицинские осмотры (УМО)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95780" y="2134526"/>
          <a:ext cx="5067771" cy="4653136"/>
        </p:xfrm>
        <a:graphic>
          <a:graphicData uri="http://schemas.openxmlformats.org/presentationml/2006/ole">
            <p:oleObj spid="_x0000_s2056" name="Точечный рисунок" r:id="rId3" imgW="6657143" imgH="6095238" progId="PBrush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979712" y="2132856"/>
          <a:ext cx="5400600" cy="4581699"/>
        </p:xfrm>
        <a:graphic>
          <a:graphicData uri="http://schemas.openxmlformats.org/presentationml/2006/ole">
            <p:oleObj spid="_x0000_s2057" name="Точечный рисунок" r:id="rId4" imgW="6657143" imgH="5649114" progId="PBrush">
              <p:embed/>
            </p:oleObj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067944" y="2132856"/>
          <a:ext cx="4922025" cy="4725144"/>
        </p:xfrm>
        <a:graphic>
          <a:graphicData uri="http://schemas.openxmlformats.org/presentationml/2006/ole">
            <p:oleObj spid="_x0000_s2058" name="Точечный рисунок" r:id="rId5" imgW="5723810" imgH="54857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6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учреждений восстановительного лечения и реабилитации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34770" y="1628800"/>
            <a:ext cx="8892000" cy="20882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Как правило, минимум </a:t>
            </a:r>
            <a:r>
              <a:rPr lang="ru-RU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разовых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посещений и консультаций. Назначение врачом и прохождение пациентом </a:t>
            </a:r>
            <a:r>
              <a:rPr lang="ru-RU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протяженных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 программ (курсов) лечения / реабилитации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300" y="3874441"/>
            <a:ext cx="8856984" cy="2722911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курс – это не только прием лекарств и  консультации / осмотры специалистов, но и периодические процедуры и манипуляции, планируемые на достаточно длительный срок и корректируемые по результатам оценки изменения состояния пациента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Спортивная медицина и реабилитация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08000" y="1196752"/>
            <a:ext cx="8892000" cy="129614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Ведение электронной «истории болезни». Ввод и сохранение сведений о всех травмах, заболеваниях, посещениях врача.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181182" y="2504619"/>
          <a:ext cx="5512182" cy="4248472"/>
        </p:xfrm>
        <a:graphic>
          <a:graphicData uri="http://schemas.openxmlformats.org/presentationml/2006/ole">
            <p:oleObj spid="_x0000_s3082" name="Точечный рисунок" r:id="rId3" imgW="10552381" imgH="8152381" progId="PBrush">
              <p:embed/>
            </p:oleObj>
          </a:graphicData>
        </a:graphic>
      </p:graphicFrame>
      <p:pic>
        <p:nvPicPr>
          <p:cNvPr id="12" name="Рисунок 1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996952"/>
            <a:ext cx="3094965" cy="33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4283968" y="2708920"/>
          <a:ext cx="3379091" cy="3960440"/>
        </p:xfrm>
        <a:graphic>
          <a:graphicData uri="http://schemas.openxmlformats.org/presentationml/2006/ole">
            <p:oleObj spid="_x0000_s3083" name="Точечный рисунок" r:id="rId5" imgW="7219048" imgH="8466667" progId="PBrush">
              <p:embed/>
            </p:oleObj>
          </a:graphicData>
        </a:graphic>
      </p:graphicFrame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4644008" y="4509120"/>
          <a:ext cx="3960440" cy="1555280"/>
        </p:xfrm>
        <a:graphic>
          <a:graphicData uri="http://schemas.openxmlformats.org/presentationml/2006/ole">
            <p:oleObj spid="_x0000_s3084" name="Точечный рисунок" r:id="rId6" imgW="8495238" imgH="3352381" progId="PBrush">
              <p:embed/>
            </p:oleObj>
          </a:graphicData>
        </a:graphic>
      </p:graphicFrame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6156176" y="2967320"/>
          <a:ext cx="2775545" cy="3657328"/>
        </p:xfrm>
        <a:graphic>
          <a:graphicData uri="http://schemas.openxmlformats.org/presentationml/2006/ole">
            <p:oleObj spid="_x0000_s3085" name="Точечный рисунок" r:id="rId7" imgW="4648849" imgH="61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Спортивная медицина и реабилитация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08000" y="1196752"/>
            <a:ext cx="8892000" cy="95617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Сохранение всех измеряемых параметров в базе данных. Оперативный анализ динамики.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79512" y="2204864"/>
          <a:ext cx="6923204" cy="4464496"/>
        </p:xfrm>
        <a:graphic>
          <a:graphicData uri="http://schemas.openxmlformats.org/presentationml/2006/ole">
            <p:oleObj spid="_x0000_s4102" name="Точечный рисунок" r:id="rId3" imgW="11142857" imgH="7182853" progId="PBrush">
              <p:embed/>
            </p:oleObj>
          </a:graphicData>
        </a:graphic>
      </p:graphicFrame>
      <p:pic>
        <p:nvPicPr>
          <p:cNvPr id="12" name="Рисунок 1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2204864"/>
            <a:ext cx="5760640" cy="445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2612146" y="2216587"/>
          <a:ext cx="5410607" cy="4424561"/>
        </p:xfrm>
        <a:graphic>
          <a:graphicData uri="http://schemas.openxmlformats.org/presentationml/2006/ole">
            <p:oleObj spid="_x0000_s4103" name="Точечный рисунок" r:id="rId5" imgW="8580952" imgH="7020905" progId="PBrush">
              <p:embed/>
            </p:oleObj>
          </a:graphicData>
        </a:graphic>
      </p:graphicFrame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72471" y="2188483"/>
            <a:ext cx="3627855" cy="44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3200" cy="108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возможности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93784" y="1186698"/>
            <a:ext cx="8892000" cy="894057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Регистрация и оценка динамики ЛЮБЫХ измеряемых и/или вычисляемых параметров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060848"/>
            <a:ext cx="6050703" cy="464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2363943"/>
            <a:ext cx="4623792" cy="41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7488" y="2060848"/>
            <a:ext cx="2880320" cy="463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372200" y="2924944"/>
            <a:ext cx="1872208" cy="158417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9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080000"/>
          </a:xfrm>
          <a:gradFill>
            <a:gsLst>
              <a:gs pos="0">
                <a:schemeClr val="bg1"/>
              </a:gs>
              <a:gs pos="50000">
                <a:srgbClr val="F3F7FF"/>
              </a:gs>
              <a:gs pos="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могут дать </a:t>
            </a:r>
            <a:b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предлагаемые решения</a:t>
            </a:r>
            <a:r>
              <a:rPr lang="en-US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800" b="1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2843808" y="1233232"/>
            <a:ext cx="6300192" cy="27718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При грамотном подходе все «участники процесса» (пациенты, персонал, врачи) получают эффективные «инструменты» на каждом рабочем месте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2843808" y="4653136"/>
            <a:ext cx="6300191" cy="188360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 формальном подходе – минимальный результат при существенных затратах (денег, времени, нервов…)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00" y="4053091"/>
            <a:ext cx="266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000" y="1260000"/>
            <a:ext cx="266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-27384"/>
            <a:ext cx="9132277" cy="68853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«Ристар»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www.ristar.ru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т./ф. +7 (499) 710 22 13</a:t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Павлов Владимир</a:t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pavlov@ristar.ru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м. +7 916 600 2132</a:t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6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учреждений восстановительного лечения и реабилитации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34770" y="1705124"/>
            <a:ext cx="8892000" cy="223224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Параллельный контроль изменения состояния больного лечащим врачом-куратором и несколькими врачами-специалистами</a:t>
            </a:r>
          </a:p>
          <a:p>
            <a:pPr marL="180000">
              <a:lnSpc>
                <a:spcPts val="3000"/>
              </a:lnSpc>
            </a:pPr>
            <a:r>
              <a:rPr lang="ru-RU" sz="2800" i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Например, врач ЛФК, физиотерапевт, невролог</a:t>
            </a: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79512" y="3975473"/>
            <a:ext cx="8856984" cy="26851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Необходимость согласования времени, расписания, последовательности  и совместимости прохождения пациентом нескольких «пересекающихся» курсов</a:t>
            </a:r>
          </a:p>
          <a:p>
            <a:pPr>
              <a:lnSpc>
                <a:spcPts val="34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Например, массаж + курс физиотерапии + лечебная физкультура + радоновые ванны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6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учреждений восстановительного лечения и реабилитации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34770" y="1684164"/>
            <a:ext cx="8901726" cy="224889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Планирование лечения с учетом загрузки кабинетов и оборудования </a:t>
            </a:r>
            <a:r>
              <a:rPr lang="ru-RU" sz="2800" i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(врач назначает, средний медперсонал контролирует время и «объем», а собственно «воздействие» осуществляется специальным оборудованием)</a:t>
            </a:r>
            <a:endParaRPr lang="ru-RU" sz="3200" i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8000" y="4119488"/>
            <a:ext cx="8892000" cy="266429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Назначение не только манипуляций, их количества и периодичности, но и указание их объема, зон воздействия, физических показателей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(Например, физиотерапия – место расположения электродов, сила тока, частота, длина волны, температура и т.п.)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6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учреждений восстановительного лечения и реабилитации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34770" y="1700808"/>
            <a:ext cx="9117750" cy="237626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Постоянный мониторинг изменения состояния пациента и оценка результатов лечения / реабилитации. </a:t>
            </a: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Оперативная оценка и анализ динамики изменения контролируемых параметров</a:t>
            </a:r>
            <a:r>
              <a:rPr lang="en-US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08000" y="4221088"/>
            <a:ext cx="8856488" cy="237626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Внесение изменений в ранее назначенный курс лечения / реабилитации по результатам оценки динамики контролируемых параметров, а также перенос времени для всей оставшейся «цепочки» назначений.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6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учреждений восстановительного лечения и реабилитации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79512" y="1764432"/>
            <a:ext cx="8820488" cy="18383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Необходимость постоянно отслеживать результаты лечения / реабилитации в динамике, причем по разным «наборам показателей» для каждого пациента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8000" y="3696444"/>
            <a:ext cx="8928496" cy="13822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Планирование групповых занятий и курсов групповых занятий  для нескольких пациентов одновременно (зал ЛФК и т.п.)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33400" y="5215074"/>
            <a:ext cx="8928496" cy="138227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При оказании платных услуг - курс лечения / реабилитации часто предлагается как комплексная услуга с собственной ценой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32277" cy="16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работы учреждений спортивной медицины и реабилитации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79512" y="1764432"/>
            <a:ext cx="8820488" cy="30327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Необходимость постоянно отслеживать результаты лечения / реабилитации в динамике, не только по различным «медицинским», но и по «спортивным» показателям для каждого пациента и вида спорта </a:t>
            </a:r>
            <a:r>
              <a:rPr lang="ru-RU" sz="2800" i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(сила удара, высота прыжка, точность движения и т.п.)</a:t>
            </a:r>
            <a:endParaRPr lang="ru-RU" sz="3200" i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8000" y="4924276"/>
            <a:ext cx="8928496" cy="148794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Получение наборов «показателей» со специальных тренажеров и другого «немедицинского»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Предлагаемые решения.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Особые режимы работы с расписанием.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124744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Создание направлений на весь курс.</a:t>
            </a:r>
            <a:endParaRPr lang="en-US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Работа с «цепочками» направлений.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2132856"/>
            <a:ext cx="8748481" cy="46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9181" y="3383563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4090" y="3382392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7412" y="3382392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9621" y="3382392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620" y="3382392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1576" y="3382392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0135" y="3382392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7655" y="3382392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3040" y="3382392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1673" y="3382392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899" y="3373373"/>
            <a:ext cx="2054924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90611" y="5059784"/>
            <a:ext cx="6478381" cy="15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4253" y="4177279"/>
            <a:ext cx="206130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90089" y="2626370"/>
            <a:ext cx="2023297" cy="14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192" y="3556124"/>
            <a:ext cx="2042445" cy="2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71617" y="4195688"/>
            <a:ext cx="2118741" cy="20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75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25529" cy="1080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Предлагаемые решения.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Особые режимы работы с расписанием.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000" y="1124744"/>
            <a:ext cx="8892000" cy="93610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Внесение изменений в курс лечения.</a:t>
            </a:r>
            <a:endParaRPr lang="en-US" sz="3200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</a:pPr>
            <a:r>
              <a:rPr lang="ru-RU" sz="3200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Удаление / перенос по времени.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2132856"/>
            <a:ext cx="8748481" cy="46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4549" y="3367023"/>
            <a:ext cx="2054924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90611" y="5059784"/>
            <a:ext cx="6478381" cy="15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4253" y="4177279"/>
            <a:ext cx="2061305" cy="12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90089" y="2626370"/>
            <a:ext cx="2023297" cy="14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10" y="3384000"/>
            <a:ext cx="133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45" y="3514728"/>
            <a:ext cx="1372268" cy="18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85" y="3384000"/>
            <a:ext cx="133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66" y="3384000"/>
            <a:ext cx="133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60" y="3384000"/>
            <a:ext cx="133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10" y="3384000"/>
            <a:ext cx="133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45" y="4818360"/>
            <a:ext cx="1388939" cy="12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69794" y="4182770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40352" y="4297239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66050" y="4189740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356674" y="4304314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569944" y="4305796"/>
            <a:ext cx="144018" cy="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2" y="4424411"/>
            <a:ext cx="1372268" cy="18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37849"/>
            <a:ext cx="577215" cy="12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04" y="4182988"/>
            <a:ext cx="2000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93" y="4299446"/>
            <a:ext cx="2000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04" y="4182988"/>
            <a:ext cx="2000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0" y="4298519"/>
            <a:ext cx="2000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40" y="4297288"/>
            <a:ext cx="2000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19" y="3370213"/>
            <a:ext cx="1033844" cy="12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74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39014</TotalTime>
  <Words>666</Words>
  <Application>Microsoft Office PowerPoint</Application>
  <PresentationFormat>Экран (4:3)</PresentationFormat>
  <Paragraphs>81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Точечный рисунок</vt:lpstr>
      <vt:lpstr>Слайд 1</vt:lpstr>
      <vt:lpstr>Особенности работы учреждений восстановительного лечения и реабилитации</vt:lpstr>
      <vt:lpstr>Особенности работы учреждений восстановительного лечения и реабилитации</vt:lpstr>
      <vt:lpstr>Особенности работы учреждений восстановительного лечения и реабилитации</vt:lpstr>
      <vt:lpstr>Особенности работы учреждений восстановительного лечения и реабилитации</vt:lpstr>
      <vt:lpstr>Особенности работы учреждений восстановительного лечения и реабилитации</vt:lpstr>
      <vt:lpstr>Особенности работы учреждений спортивной медицины и реабилитации</vt:lpstr>
      <vt:lpstr>Предлагаемые решения. Особые режимы работы с расписанием.</vt:lpstr>
      <vt:lpstr>Предлагаемые решения. Особые режимы работы с расписанием.</vt:lpstr>
      <vt:lpstr>Предлагаемые решения. Особые режимы работы с расписанием.</vt:lpstr>
      <vt:lpstr>Предлагаемые решения. Особые режимы работы с расписанием.</vt:lpstr>
      <vt:lpstr>Предлагаемые решения. Особые режимы работы с расписанием.</vt:lpstr>
      <vt:lpstr>Слайд 13</vt:lpstr>
      <vt:lpstr>Предлагаемые решения для врачей</vt:lpstr>
      <vt:lpstr>Предлагаемые решения для врачей</vt:lpstr>
      <vt:lpstr>Предлагаемые решения для врачей</vt:lpstr>
      <vt:lpstr>Предлагаемые решения для врачей</vt:lpstr>
      <vt:lpstr>Слайд 18</vt:lpstr>
      <vt:lpstr>Спортивная медицина и реабилитация</vt:lpstr>
      <vt:lpstr>Спортивная медицина и реабилитация</vt:lpstr>
      <vt:lpstr>Спортивная медицина и реабилитация</vt:lpstr>
      <vt:lpstr>Дополнительные возможности</vt:lpstr>
      <vt:lpstr>Что могут дать  предлагаемые решения?</vt:lpstr>
      <vt:lpstr> ООО «Ристар» www.ristar.ru т./ф. +7 (499) 710 22 13 Павлов Владимир E-mail: pavlov@ristar.ru м. +7 916 600 2132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ЧАСТНЫЙ МЕДЦЕНТР.  ОМС В ЧАСТНОМ ЛПУ.  ПЛАТНЫЕ МЕДИЦИНСКИЕ УСЛУГИ  В ГОСУДАРСТВЕННОМ ЛПУ.</dc:title>
  <dc:creator>Владимир Павлов</dc:creator>
  <cp:lastModifiedBy>Михаил</cp:lastModifiedBy>
  <cp:revision>2265</cp:revision>
  <dcterms:created xsi:type="dcterms:W3CDTF">2014-02-18T14:52:40Z</dcterms:created>
  <dcterms:modified xsi:type="dcterms:W3CDTF">2015-03-30T11:20:25Z</dcterms:modified>
</cp:coreProperties>
</file>