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365" r:id="rId3"/>
    <p:sldId id="426" r:id="rId4"/>
    <p:sldId id="368" r:id="rId5"/>
    <p:sldId id="376" r:id="rId6"/>
    <p:sldId id="431" r:id="rId7"/>
    <p:sldId id="432" r:id="rId8"/>
    <p:sldId id="433" r:id="rId9"/>
    <p:sldId id="434" r:id="rId10"/>
    <p:sldId id="381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366" r:id="rId19"/>
    <p:sldId id="430" r:id="rId20"/>
    <p:sldId id="429" r:id="rId21"/>
    <p:sldId id="427" r:id="rId22"/>
    <p:sldId id="418" r:id="rId23"/>
    <p:sldId id="423" r:id="rId24"/>
    <p:sldId id="420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024" autoAdjust="0"/>
    <p:restoredTop sz="92171" autoAdjust="0"/>
  </p:normalViewPr>
  <p:slideViewPr>
    <p:cSldViewPr snapToGrid="0">
      <p:cViewPr varScale="1">
        <p:scale>
          <a:sx n="73" d="100"/>
          <a:sy n="73" d="100"/>
        </p:scale>
        <p:origin x="-126" y="-102"/>
      </p:cViewPr>
      <p:guideLst>
        <p:guide orient="horz" pos="21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7E900-1F62-41FE-BCA1-EFD6CE9B49B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51AF1BE-3354-4485-8CDB-08476F872300}">
      <dgm:prSet/>
      <dgm:spPr/>
      <dgm:t>
        <a:bodyPr/>
        <a:lstStyle/>
        <a:p>
          <a:pPr rtl="0"/>
          <a:r>
            <a:rPr lang="ru-RU" dirty="0" smtClean="0"/>
            <a:t>Быстро и эффективно повысить </a:t>
          </a:r>
          <a:r>
            <a:rPr lang="ru-RU" b="1" dirty="0" smtClean="0"/>
            <a:t>КАЧЕСТВО</a:t>
          </a:r>
          <a:r>
            <a:rPr lang="ru-RU" dirty="0" smtClean="0"/>
            <a:t> обслуживания</a:t>
          </a:r>
          <a:endParaRPr lang="ru-RU" dirty="0"/>
        </a:p>
      </dgm:t>
    </dgm:pt>
    <dgm:pt modelId="{AA528B3C-9889-4117-9B97-AAD9A7091F9E}" type="parTrans" cxnId="{E7D01E5A-E622-44C4-BA73-547E21BE04D4}">
      <dgm:prSet/>
      <dgm:spPr/>
      <dgm:t>
        <a:bodyPr/>
        <a:lstStyle/>
        <a:p>
          <a:endParaRPr lang="ru-RU"/>
        </a:p>
      </dgm:t>
    </dgm:pt>
    <dgm:pt modelId="{9B2449DA-3B19-4ADB-8809-F62C64147627}" type="sibTrans" cxnId="{E7D01E5A-E622-44C4-BA73-547E21BE04D4}">
      <dgm:prSet/>
      <dgm:spPr/>
      <dgm:t>
        <a:bodyPr/>
        <a:lstStyle/>
        <a:p>
          <a:endParaRPr lang="ru-RU"/>
        </a:p>
      </dgm:t>
    </dgm:pt>
    <dgm:pt modelId="{FBCE7A88-A517-4AA6-A840-96DE79074900}">
      <dgm:prSet/>
      <dgm:spPr/>
      <dgm:t>
        <a:bodyPr/>
        <a:lstStyle/>
        <a:p>
          <a:pPr rtl="0"/>
          <a:r>
            <a:rPr lang="ru-RU" dirty="0" smtClean="0"/>
            <a:t>Медперсонал не отвлекается. Автоматизация </a:t>
          </a:r>
          <a:r>
            <a:rPr lang="ru-RU" b="1" dirty="0" smtClean="0"/>
            <a:t>ОПОВЕЩЕНИЯ,  ВЫЗОВА </a:t>
          </a:r>
          <a:r>
            <a:rPr lang="ru-RU" dirty="0" smtClean="0"/>
            <a:t>и </a:t>
          </a:r>
          <a:r>
            <a:rPr lang="ru-RU" b="1" dirty="0" smtClean="0"/>
            <a:t>ПЕРЕНАПРАВЛЕНИЯ</a:t>
          </a:r>
          <a:endParaRPr lang="ru-RU" dirty="0"/>
        </a:p>
      </dgm:t>
    </dgm:pt>
    <dgm:pt modelId="{A6D75A62-6D3A-42A6-A603-A598F8DF6161}" type="parTrans" cxnId="{65D8FDD8-5644-40E7-8862-C5E6F40374DE}">
      <dgm:prSet/>
      <dgm:spPr/>
      <dgm:t>
        <a:bodyPr/>
        <a:lstStyle/>
        <a:p>
          <a:endParaRPr lang="ru-RU"/>
        </a:p>
      </dgm:t>
    </dgm:pt>
    <dgm:pt modelId="{C0154C23-DAC1-4139-9DD9-41AB5909AE85}" type="sibTrans" cxnId="{65D8FDD8-5644-40E7-8862-C5E6F40374DE}">
      <dgm:prSet/>
      <dgm:spPr/>
      <dgm:t>
        <a:bodyPr/>
        <a:lstStyle/>
        <a:p>
          <a:endParaRPr lang="ru-RU"/>
        </a:p>
      </dgm:t>
    </dgm:pt>
    <dgm:pt modelId="{5CC401C2-92F7-47D1-9A5E-5FFDA2E8AC52}">
      <dgm:prSet/>
      <dgm:spPr/>
      <dgm:t>
        <a:bodyPr/>
        <a:lstStyle/>
        <a:p>
          <a:pPr rtl="0"/>
          <a:r>
            <a:rPr lang="ru-RU" dirty="0" smtClean="0"/>
            <a:t>Повышение </a:t>
          </a:r>
          <a:r>
            <a:rPr lang="ru-RU" b="1" dirty="0" smtClean="0"/>
            <a:t>ПРОПУСКНОЙ СПОСОБНОСТИ </a:t>
          </a:r>
          <a:r>
            <a:rPr lang="ru-RU" dirty="0" smtClean="0"/>
            <a:t>лечебных учреждений</a:t>
          </a:r>
          <a:endParaRPr lang="ru-RU" dirty="0"/>
        </a:p>
      </dgm:t>
    </dgm:pt>
    <dgm:pt modelId="{B0E1E852-79E3-45BC-A726-3E8A50D624E7}" type="parTrans" cxnId="{652ACC03-EB90-43E7-956C-FF46AF826794}">
      <dgm:prSet/>
      <dgm:spPr/>
      <dgm:t>
        <a:bodyPr/>
        <a:lstStyle/>
        <a:p>
          <a:endParaRPr lang="ru-RU"/>
        </a:p>
      </dgm:t>
    </dgm:pt>
    <dgm:pt modelId="{ABAA04A3-991D-49DE-A7E9-2F7F8B9D53C2}" type="sibTrans" cxnId="{652ACC03-EB90-43E7-956C-FF46AF826794}">
      <dgm:prSet/>
      <dgm:spPr/>
      <dgm:t>
        <a:bodyPr/>
        <a:lstStyle/>
        <a:p>
          <a:endParaRPr lang="ru-RU"/>
        </a:p>
      </dgm:t>
    </dgm:pt>
    <dgm:pt modelId="{FAA37CA1-79B2-4EFB-AC68-3CEFC8EC92AD}">
      <dgm:prSet/>
      <dgm:spPr/>
      <dgm:t>
        <a:bodyPr/>
        <a:lstStyle/>
        <a:p>
          <a:pPr rtl="0"/>
          <a:r>
            <a:rPr lang="ru-RU" dirty="0" smtClean="0"/>
            <a:t>Статистика. Получение </a:t>
          </a:r>
          <a:r>
            <a:rPr lang="ru-RU" b="1" dirty="0" smtClean="0"/>
            <a:t>ОБЪЕКТИВНОЙ ИНФОРМАЦИИ </a:t>
          </a:r>
          <a:r>
            <a:rPr lang="ru-RU" dirty="0" smtClean="0"/>
            <a:t>о состоянии обслуживания</a:t>
          </a:r>
          <a:endParaRPr lang="ru-RU" dirty="0"/>
        </a:p>
      </dgm:t>
    </dgm:pt>
    <dgm:pt modelId="{A928F403-E8BC-405A-940D-E6C3B6810DCD}" type="parTrans" cxnId="{B746BBA9-97F2-4F98-B45C-64D68B3FBAC4}">
      <dgm:prSet/>
      <dgm:spPr/>
      <dgm:t>
        <a:bodyPr/>
        <a:lstStyle/>
        <a:p>
          <a:endParaRPr lang="ru-RU"/>
        </a:p>
      </dgm:t>
    </dgm:pt>
    <dgm:pt modelId="{70EA7640-6E52-40B7-9A92-D40800F8D312}" type="sibTrans" cxnId="{B746BBA9-97F2-4F98-B45C-64D68B3FBAC4}">
      <dgm:prSet/>
      <dgm:spPr/>
      <dgm:t>
        <a:bodyPr/>
        <a:lstStyle/>
        <a:p>
          <a:endParaRPr lang="ru-RU"/>
        </a:p>
      </dgm:t>
    </dgm:pt>
    <dgm:pt modelId="{8876D46C-2CF8-44B5-B554-F3C282C86DA9}">
      <dgm:prSet/>
      <dgm:spPr/>
      <dgm:t>
        <a:bodyPr/>
        <a:lstStyle/>
        <a:p>
          <a:pPr rtl="0"/>
          <a:r>
            <a:rPr lang="ru-RU" b="1" dirty="0" smtClean="0"/>
            <a:t>МОНИТОРИНГ</a:t>
          </a:r>
          <a:r>
            <a:rPr lang="ru-RU" dirty="0" smtClean="0"/>
            <a:t>. Состояние работы больницы в реальном времени</a:t>
          </a:r>
          <a:endParaRPr lang="ru-RU" dirty="0"/>
        </a:p>
      </dgm:t>
    </dgm:pt>
    <dgm:pt modelId="{9D503950-C5EB-4616-968D-C95F2182A81B}" type="parTrans" cxnId="{A3C6BE7B-8EDF-4B9A-8BA3-1935B310D79B}">
      <dgm:prSet/>
      <dgm:spPr/>
      <dgm:t>
        <a:bodyPr/>
        <a:lstStyle/>
        <a:p>
          <a:endParaRPr lang="ru-RU"/>
        </a:p>
      </dgm:t>
    </dgm:pt>
    <dgm:pt modelId="{CBF62BCB-E4F8-4159-86BE-1B2D2E23A9BE}" type="sibTrans" cxnId="{A3C6BE7B-8EDF-4B9A-8BA3-1935B310D79B}">
      <dgm:prSet/>
      <dgm:spPr/>
      <dgm:t>
        <a:bodyPr/>
        <a:lstStyle/>
        <a:p>
          <a:endParaRPr lang="ru-RU"/>
        </a:p>
      </dgm:t>
    </dgm:pt>
    <dgm:pt modelId="{B695ACDE-9773-47EE-A78D-26F40617CDF6}" type="pres">
      <dgm:prSet presAssocID="{E157E900-1F62-41FE-BCA1-EFD6CE9B49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85800C9-0B61-496E-96FE-5726FC8D9D4C}" type="pres">
      <dgm:prSet presAssocID="{E157E900-1F62-41FE-BCA1-EFD6CE9B49BF}" presName="Name1" presStyleCnt="0"/>
      <dgm:spPr/>
    </dgm:pt>
    <dgm:pt modelId="{C6B09311-05EF-4528-9B0B-8FB2940FB33D}" type="pres">
      <dgm:prSet presAssocID="{E157E900-1F62-41FE-BCA1-EFD6CE9B49BF}" presName="cycle" presStyleCnt="0"/>
      <dgm:spPr/>
    </dgm:pt>
    <dgm:pt modelId="{9F12DCCB-7CCC-4389-8C10-53C2A2AA965A}" type="pres">
      <dgm:prSet presAssocID="{E157E900-1F62-41FE-BCA1-EFD6CE9B49BF}" presName="srcNode" presStyleLbl="node1" presStyleIdx="0" presStyleCnt="5"/>
      <dgm:spPr/>
    </dgm:pt>
    <dgm:pt modelId="{BA538893-6D7D-42C4-80D4-F74CE295B3E3}" type="pres">
      <dgm:prSet presAssocID="{E157E900-1F62-41FE-BCA1-EFD6CE9B49BF}" presName="conn" presStyleLbl="parChTrans1D2" presStyleIdx="0" presStyleCnt="1"/>
      <dgm:spPr/>
      <dgm:t>
        <a:bodyPr/>
        <a:lstStyle/>
        <a:p>
          <a:endParaRPr lang="ru-RU"/>
        </a:p>
      </dgm:t>
    </dgm:pt>
    <dgm:pt modelId="{05E32DED-2E10-4F39-99C7-ACDC1489CFC5}" type="pres">
      <dgm:prSet presAssocID="{E157E900-1F62-41FE-BCA1-EFD6CE9B49BF}" presName="extraNode" presStyleLbl="node1" presStyleIdx="0" presStyleCnt="5"/>
      <dgm:spPr/>
    </dgm:pt>
    <dgm:pt modelId="{86768478-1907-437C-9990-F78371E6F123}" type="pres">
      <dgm:prSet presAssocID="{E157E900-1F62-41FE-BCA1-EFD6CE9B49BF}" presName="dstNode" presStyleLbl="node1" presStyleIdx="0" presStyleCnt="5"/>
      <dgm:spPr/>
    </dgm:pt>
    <dgm:pt modelId="{2ED0A666-2061-4CB4-A6C8-5E51121AC4E9}" type="pres">
      <dgm:prSet presAssocID="{A51AF1BE-3354-4485-8CDB-08476F87230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54646-F738-4FA5-BBDA-C6E16154E55D}" type="pres">
      <dgm:prSet presAssocID="{A51AF1BE-3354-4485-8CDB-08476F872300}" presName="accent_1" presStyleCnt="0"/>
      <dgm:spPr/>
    </dgm:pt>
    <dgm:pt modelId="{3522148E-2A03-462F-8B67-C87838066036}" type="pres">
      <dgm:prSet presAssocID="{A51AF1BE-3354-4485-8CDB-08476F872300}" presName="accentRepeatNode" presStyleLbl="solidFgAcc1" presStyleIdx="0" presStyleCnt="5"/>
      <dgm:spPr/>
    </dgm:pt>
    <dgm:pt modelId="{5DC1D418-38A7-4CC2-8788-17D3DB247FC7}" type="pres">
      <dgm:prSet presAssocID="{FBCE7A88-A517-4AA6-A840-96DE7907490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4098D-E9BC-4E4B-A1BE-1CBAE02236BF}" type="pres">
      <dgm:prSet presAssocID="{FBCE7A88-A517-4AA6-A840-96DE79074900}" presName="accent_2" presStyleCnt="0"/>
      <dgm:spPr/>
    </dgm:pt>
    <dgm:pt modelId="{E380E8E2-4D7F-457E-B438-22DEF044C8D8}" type="pres">
      <dgm:prSet presAssocID="{FBCE7A88-A517-4AA6-A840-96DE79074900}" presName="accentRepeatNode" presStyleLbl="solidFgAcc1" presStyleIdx="1" presStyleCnt="5"/>
      <dgm:spPr/>
    </dgm:pt>
    <dgm:pt modelId="{865D557F-6CF8-44B1-A8A7-6D5471AD9749}" type="pres">
      <dgm:prSet presAssocID="{5CC401C2-92F7-47D1-9A5E-5FFDA2E8AC5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19FB5-8252-434C-838F-55E4612B8445}" type="pres">
      <dgm:prSet presAssocID="{5CC401C2-92F7-47D1-9A5E-5FFDA2E8AC52}" presName="accent_3" presStyleCnt="0"/>
      <dgm:spPr/>
    </dgm:pt>
    <dgm:pt modelId="{2FE2ED12-D5C0-4D43-97D5-3E1403D63F7B}" type="pres">
      <dgm:prSet presAssocID="{5CC401C2-92F7-47D1-9A5E-5FFDA2E8AC52}" presName="accentRepeatNode" presStyleLbl="solidFgAcc1" presStyleIdx="2" presStyleCnt="5"/>
      <dgm:spPr/>
    </dgm:pt>
    <dgm:pt modelId="{92AF2AEA-C02A-4534-841F-6DA523F64627}" type="pres">
      <dgm:prSet presAssocID="{FAA37CA1-79B2-4EFB-AC68-3CEFC8EC92A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F8E5-4C65-4F1C-AB1B-227A1B011AA8}" type="pres">
      <dgm:prSet presAssocID="{FAA37CA1-79B2-4EFB-AC68-3CEFC8EC92AD}" presName="accent_4" presStyleCnt="0"/>
      <dgm:spPr/>
    </dgm:pt>
    <dgm:pt modelId="{F06120D1-B39C-497E-91A0-B92A632276D3}" type="pres">
      <dgm:prSet presAssocID="{FAA37CA1-79B2-4EFB-AC68-3CEFC8EC92AD}" presName="accentRepeatNode" presStyleLbl="solidFgAcc1" presStyleIdx="3" presStyleCnt="5"/>
      <dgm:spPr/>
    </dgm:pt>
    <dgm:pt modelId="{BBDEAEBE-E398-4CEA-9A8D-211C72CC7CB2}" type="pres">
      <dgm:prSet presAssocID="{8876D46C-2CF8-44B5-B554-F3C282C86DA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5C5DE-FC41-438B-90AE-A4808E30F040}" type="pres">
      <dgm:prSet presAssocID="{8876D46C-2CF8-44B5-B554-F3C282C86DA9}" presName="accent_5" presStyleCnt="0"/>
      <dgm:spPr/>
    </dgm:pt>
    <dgm:pt modelId="{6482EF9C-BA6B-40C2-9A05-D0B8E0961033}" type="pres">
      <dgm:prSet presAssocID="{8876D46C-2CF8-44B5-B554-F3C282C86DA9}" presName="accentRepeatNode" presStyleLbl="solidFgAcc1" presStyleIdx="4" presStyleCnt="5"/>
      <dgm:spPr/>
    </dgm:pt>
  </dgm:ptLst>
  <dgm:cxnLst>
    <dgm:cxn modelId="{5DC2B166-77B1-4B7A-BE9D-74280CC92030}" type="presOf" srcId="{9B2449DA-3B19-4ADB-8809-F62C64147627}" destId="{BA538893-6D7D-42C4-80D4-F74CE295B3E3}" srcOrd="0" destOrd="0" presId="urn:microsoft.com/office/officeart/2008/layout/VerticalCurvedList"/>
    <dgm:cxn modelId="{65D8FDD8-5644-40E7-8862-C5E6F40374DE}" srcId="{E157E900-1F62-41FE-BCA1-EFD6CE9B49BF}" destId="{FBCE7A88-A517-4AA6-A840-96DE79074900}" srcOrd="1" destOrd="0" parTransId="{A6D75A62-6D3A-42A6-A603-A598F8DF6161}" sibTransId="{C0154C23-DAC1-4139-9DD9-41AB5909AE85}"/>
    <dgm:cxn modelId="{46DC730D-A768-4809-AEED-0AE35016210B}" type="presOf" srcId="{8876D46C-2CF8-44B5-B554-F3C282C86DA9}" destId="{BBDEAEBE-E398-4CEA-9A8D-211C72CC7CB2}" srcOrd="0" destOrd="0" presId="urn:microsoft.com/office/officeart/2008/layout/VerticalCurvedList"/>
    <dgm:cxn modelId="{70BAE80E-92E8-4366-B0EB-6CED6344AF92}" type="presOf" srcId="{A51AF1BE-3354-4485-8CDB-08476F872300}" destId="{2ED0A666-2061-4CB4-A6C8-5E51121AC4E9}" srcOrd="0" destOrd="0" presId="urn:microsoft.com/office/officeart/2008/layout/VerticalCurvedList"/>
    <dgm:cxn modelId="{B22FC5AA-F5CB-4689-B0D6-0BE3527B4637}" type="presOf" srcId="{FAA37CA1-79B2-4EFB-AC68-3CEFC8EC92AD}" destId="{92AF2AEA-C02A-4534-841F-6DA523F64627}" srcOrd="0" destOrd="0" presId="urn:microsoft.com/office/officeart/2008/layout/VerticalCurvedList"/>
    <dgm:cxn modelId="{A33FFB24-3C81-4DB4-A0D2-BC04128D0BB0}" type="presOf" srcId="{5CC401C2-92F7-47D1-9A5E-5FFDA2E8AC52}" destId="{865D557F-6CF8-44B1-A8A7-6D5471AD9749}" srcOrd="0" destOrd="0" presId="urn:microsoft.com/office/officeart/2008/layout/VerticalCurvedList"/>
    <dgm:cxn modelId="{000C8146-CCD2-4731-937E-ACEBB11701F4}" type="presOf" srcId="{FBCE7A88-A517-4AA6-A840-96DE79074900}" destId="{5DC1D418-38A7-4CC2-8788-17D3DB247FC7}" srcOrd="0" destOrd="0" presId="urn:microsoft.com/office/officeart/2008/layout/VerticalCurvedList"/>
    <dgm:cxn modelId="{A0510847-3064-48F4-9914-ED80A8BB40DD}" type="presOf" srcId="{E157E900-1F62-41FE-BCA1-EFD6CE9B49BF}" destId="{B695ACDE-9773-47EE-A78D-26F40617CDF6}" srcOrd="0" destOrd="0" presId="urn:microsoft.com/office/officeart/2008/layout/VerticalCurvedList"/>
    <dgm:cxn modelId="{652ACC03-EB90-43E7-956C-FF46AF826794}" srcId="{E157E900-1F62-41FE-BCA1-EFD6CE9B49BF}" destId="{5CC401C2-92F7-47D1-9A5E-5FFDA2E8AC52}" srcOrd="2" destOrd="0" parTransId="{B0E1E852-79E3-45BC-A726-3E8A50D624E7}" sibTransId="{ABAA04A3-991D-49DE-A7E9-2F7F8B9D53C2}"/>
    <dgm:cxn modelId="{A3C6BE7B-8EDF-4B9A-8BA3-1935B310D79B}" srcId="{E157E900-1F62-41FE-BCA1-EFD6CE9B49BF}" destId="{8876D46C-2CF8-44B5-B554-F3C282C86DA9}" srcOrd="4" destOrd="0" parTransId="{9D503950-C5EB-4616-968D-C95F2182A81B}" sibTransId="{CBF62BCB-E4F8-4159-86BE-1B2D2E23A9BE}"/>
    <dgm:cxn modelId="{B746BBA9-97F2-4F98-B45C-64D68B3FBAC4}" srcId="{E157E900-1F62-41FE-BCA1-EFD6CE9B49BF}" destId="{FAA37CA1-79B2-4EFB-AC68-3CEFC8EC92AD}" srcOrd="3" destOrd="0" parTransId="{A928F403-E8BC-405A-940D-E6C3B6810DCD}" sibTransId="{70EA7640-6E52-40B7-9A92-D40800F8D312}"/>
    <dgm:cxn modelId="{E7D01E5A-E622-44C4-BA73-547E21BE04D4}" srcId="{E157E900-1F62-41FE-BCA1-EFD6CE9B49BF}" destId="{A51AF1BE-3354-4485-8CDB-08476F872300}" srcOrd="0" destOrd="0" parTransId="{AA528B3C-9889-4117-9B97-AAD9A7091F9E}" sibTransId="{9B2449DA-3B19-4ADB-8809-F62C64147627}"/>
    <dgm:cxn modelId="{B2E310EB-4A62-49D3-8EE4-793F14121EB0}" type="presParOf" srcId="{B695ACDE-9773-47EE-A78D-26F40617CDF6}" destId="{685800C9-0B61-496E-96FE-5726FC8D9D4C}" srcOrd="0" destOrd="0" presId="urn:microsoft.com/office/officeart/2008/layout/VerticalCurvedList"/>
    <dgm:cxn modelId="{F3791C4E-C241-481B-9812-E25C6E2497D0}" type="presParOf" srcId="{685800C9-0B61-496E-96FE-5726FC8D9D4C}" destId="{C6B09311-05EF-4528-9B0B-8FB2940FB33D}" srcOrd="0" destOrd="0" presId="urn:microsoft.com/office/officeart/2008/layout/VerticalCurvedList"/>
    <dgm:cxn modelId="{87A908EA-264F-446E-8ADE-96E627818308}" type="presParOf" srcId="{C6B09311-05EF-4528-9B0B-8FB2940FB33D}" destId="{9F12DCCB-7CCC-4389-8C10-53C2A2AA965A}" srcOrd="0" destOrd="0" presId="urn:microsoft.com/office/officeart/2008/layout/VerticalCurvedList"/>
    <dgm:cxn modelId="{5647D6A4-ABA8-429A-86FA-E4C6996398F3}" type="presParOf" srcId="{C6B09311-05EF-4528-9B0B-8FB2940FB33D}" destId="{BA538893-6D7D-42C4-80D4-F74CE295B3E3}" srcOrd="1" destOrd="0" presId="urn:microsoft.com/office/officeart/2008/layout/VerticalCurvedList"/>
    <dgm:cxn modelId="{95073276-5B74-4F77-8831-254904D220D9}" type="presParOf" srcId="{C6B09311-05EF-4528-9B0B-8FB2940FB33D}" destId="{05E32DED-2E10-4F39-99C7-ACDC1489CFC5}" srcOrd="2" destOrd="0" presId="urn:microsoft.com/office/officeart/2008/layout/VerticalCurvedList"/>
    <dgm:cxn modelId="{67BF3DAA-E977-4188-A4F9-E22D67FF3C55}" type="presParOf" srcId="{C6B09311-05EF-4528-9B0B-8FB2940FB33D}" destId="{86768478-1907-437C-9990-F78371E6F123}" srcOrd="3" destOrd="0" presId="urn:microsoft.com/office/officeart/2008/layout/VerticalCurvedList"/>
    <dgm:cxn modelId="{FC70EF0C-1C53-4F06-9967-7E9F243B8C8A}" type="presParOf" srcId="{685800C9-0B61-496E-96FE-5726FC8D9D4C}" destId="{2ED0A666-2061-4CB4-A6C8-5E51121AC4E9}" srcOrd="1" destOrd="0" presId="urn:microsoft.com/office/officeart/2008/layout/VerticalCurvedList"/>
    <dgm:cxn modelId="{31DD3CBD-BB95-487E-9FAB-AA0A0F6ED0B0}" type="presParOf" srcId="{685800C9-0B61-496E-96FE-5726FC8D9D4C}" destId="{B0D54646-F738-4FA5-BBDA-C6E16154E55D}" srcOrd="2" destOrd="0" presId="urn:microsoft.com/office/officeart/2008/layout/VerticalCurvedList"/>
    <dgm:cxn modelId="{E56F6C5E-58A3-4564-9F28-0349A22AB3F6}" type="presParOf" srcId="{B0D54646-F738-4FA5-BBDA-C6E16154E55D}" destId="{3522148E-2A03-462F-8B67-C87838066036}" srcOrd="0" destOrd="0" presId="urn:microsoft.com/office/officeart/2008/layout/VerticalCurvedList"/>
    <dgm:cxn modelId="{B7540F78-9A68-4416-A026-19E6D9DD9FEB}" type="presParOf" srcId="{685800C9-0B61-496E-96FE-5726FC8D9D4C}" destId="{5DC1D418-38A7-4CC2-8788-17D3DB247FC7}" srcOrd="3" destOrd="0" presId="urn:microsoft.com/office/officeart/2008/layout/VerticalCurvedList"/>
    <dgm:cxn modelId="{7EBAC5C0-D54C-40EF-836D-46E45099BFF8}" type="presParOf" srcId="{685800C9-0B61-496E-96FE-5726FC8D9D4C}" destId="{58D4098D-E9BC-4E4B-A1BE-1CBAE02236BF}" srcOrd="4" destOrd="0" presId="urn:microsoft.com/office/officeart/2008/layout/VerticalCurvedList"/>
    <dgm:cxn modelId="{B6F4C2F0-753B-4CE7-8440-A0DEE8A667AA}" type="presParOf" srcId="{58D4098D-E9BC-4E4B-A1BE-1CBAE02236BF}" destId="{E380E8E2-4D7F-457E-B438-22DEF044C8D8}" srcOrd="0" destOrd="0" presId="urn:microsoft.com/office/officeart/2008/layout/VerticalCurvedList"/>
    <dgm:cxn modelId="{1F10D075-9B49-4A32-A143-E0C931987364}" type="presParOf" srcId="{685800C9-0B61-496E-96FE-5726FC8D9D4C}" destId="{865D557F-6CF8-44B1-A8A7-6D5471AD9749}" srcOrd="5" destOrd="0" presId="urn:microsoft.com/office/officeart/2008/layout/VerticalCurvedList"/>
    <dgm:cxn modelId="{0F04016E-DC8A-4B22-A513-1B6E2F56729E}" type="presParOf" srcId="{685800C9-0B61-496E-96FE-5726FC8D9D4C}" destId="{0C219FB5-8252-434C-838F-55E4612B8445}" srcOrd="6" destOrd="0" presId="urn:microsoft.com/office/officeart/2008/layout/VerticalCurvedList"/>
    <dgm:cxn modelId="{BB18DA7B-FD33-42C0-BEC9-DD7277D3F69E}" type="presParOf" srcId="{0C219FB5-8252-434C-838F-55E4612B8445}" destId="{2FE2ED12-D5C0-4D43-97D5-3E1403D63F7B}" srcOrd="0" destOrd="0" presId="urn:microsoft.com/office/officeart/2008/layout/VerticalCurvedList"/>
    <dgm:cxn modelId="{F956F0B1-F229-4952-9F13-74FE500A0A14}" type="presParOf" srcId="{685800C9-0B61-496E-96FE-5726FC8D9D4C}" destId="{92AF2AEA-C02A-4534-841F-6DA523F64627}" srcOrd="7" destOrd="0" presId="urn:microsoft.com/office/officeart/2008/layout/VerticalCurvedList"/>
    <dgm:cxn modelId="{5C5395A4-87CC-4FAB-8A61-7A7653811264}" type="presParOf" srcId="{685800C9-0B61-496E-96FE-5726FC8D9D4C}" destId="{F815F8E5-4C65-4F1C-AB1B-227A1B011AA8}" srcOrd="8" destOrd="0" presId="urn:microsoft.com/office/officeart/2008/layout/VerticalCurvedList"/>
    <dgm:cxn modelId="{4C1D8819-284E-4A16-9BB8-86AF825A8A2A}" type="presParOf" srcId="{F815F8E5-4C65-4F1C-AB1B-227A1B011AA8}" destId="{F06120D1-B39C-497E-91A0-B92A632276D3}" srcOrd="0" destOrd="0" presId="urn:microsoft.com/office/officeart/2008/layout/VerticalCurvedList"/>
    <dgm:cxn modelId="{F7781E5C-7962-4194-B710-7227B99C2328}" type="presParOf" srcId="{685800C9-0B61-496E-96FE-5726FC8D9D4C}" destId="{BBDEAEBE-E398-4CEA-9A8D-211C72CC7CB2}" srcOrd="9" destOrd="0" presId="urn:microsoft.com/office/officeart/2008/layout/VerticalCurvedList"/>
    <dgm:cxn modelId="{66434866-DC44-44C8-A3EE-2C8CA8D86DF8}" type="presParOf" srcId="{685800C9-0B61-496E-96FE-5726FC8D9D4C}" destId="{6765C5DE-FC41-438B-90AE-A4808E30F040}" srcOrd="10" destOrd="0" presId="urn:microsoft.com/office/officeart/2008/layout/VerticalCurvedList"/>
    <dgm:cxn modelId="{A2EB152D-2A2D-4D1E-84F7-B32CB68B317C}" type="presParOf" srcId="{6765C5DE-FC41-438B-90AE-A4808E30F040}" destId="{6482EF9C-BA6B-40C2-9A05-D0B8E0961033}" srcOrd="0" destOrd="0" presId="urn:microsoft.com/office/officeart/2008/layout/VerticalCurv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26B61-26D8-4FB9-9B38-98D234D15A9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954CF-2F14-4042-9C37-B47D856DC920}">
      <dgm:prSet/>
      <dgm:spPr/>
      <dgm:t>
        <a:bodyPr/>
        <a:lstStyle/>
        <a:p>
          <a:pPr rtl="0"/>
          <a:r>
            <a:rPr lang="ru-RU" sz="2800" b="1" dirty="0" smtClean="0"/>
            <a:t>Найти новых партнеров из числа системных интеграторов</a:t>
          </a:r>
          <a:r>
            <a:rPr lang="en-US" sz="2800" b="1" dirty="0" smtClean="0"/>
            <a:t> </a:t>
          </a:r>
          <a:r>
            <a:rPr lang="ru-RU" sz="2800" b="1" dirty="0" smtClean="0"/>
            <a:t>и разработчиков, </a:t>
          </a:r>
          <a:r>
            <a:rPr lang="ru-RU" b="1" dirty="0" smtClean="0"/>
            <a:t>готовых</a:t>
          </a:r>
          <a:r>
            <a:rPr lang="ru-RU" sz="2800" b="1" dirty="0" smtClean="0"/>
            <a:t> продвигать СУО ДАМАСК у своих заказчиков</a:t>
          </a:r>
          <a:endParaRPr lang="ru-RU" sz="2800" dirty="0"/>
        </a:p>
      </dgm:t>
    </dgm:pt>
    <dgm:pt modelId="{9944AD27-D812-4709-95A5-44156A2FC65E}" type="parTrans" cxnId="{27AE2252-C0FA-4FAA-A9BC-76D393AB7392}">
      <dgm:prSet/>
      <dgm:spPr/>
      <dgm:t>
        <a:bodyPr/>
        <a:lstStyle/>
        <a:p>
          <a:endParaRPr lang="ru-RU"/>
        </a:p>
      </dgm:t>
    </dgm:pt>
    <dgm:pt modelId="{2D471FB2-48F2-4261-AFE2-702FAB4E19D4}" type="sibTrans" cxnId="{27AE2252-C0FA-4FAA-A9BC-76D393AB7392}">
      <dgm:prSet/>
      <dgm:spPr/>
      <dgm:t>
        <a:bodyPr/>
        <a:lstStyle/>
        <a:p>
          <a:endParaRPr lang="ru-RU"/>
        </a:p>
      </dgm:t>
    </dgm:pt>
    <dgm:pt modelId="{8B24A5FC-483A-4E53-BE52-EB0131B65735}">
      <dgm:prSet/>
      <dgm:spPr/>
      <dgm:t>
        <a:bodyPr/>
        <a:lstStyle/>
        <a:p>
          <a:pPr rtl="0"/>
          <a:r>
            <a:rPr lang="ru-RU" sz="2800" b="1" dirty="0" smtClean="0"/>
            <a:t>Найти </a:t>
          </a:r>
          <a:r>
            <a:rPr lang="ru-RU" b="1" dirty="0" smtClean="0"/>
            <a:t>заказчиков</a:t>
          </a:r>
          <a:r>
            <a:rPr lang="ru-RU" sz="2800" b="1" dirty="0" smtClean="0"/>
            <a:t> из числа представителей лечебных учреждений</a:t>
          </a:r>
          <a:endParaRPr lang="ru-RU" sz="2800" b="1" dirty="0"/>
        </a:p>
      </dgm:t>
    </dgm:pt>
    <dgm:pt modelId="{7F8A4FD1-3471-4ADE-8730-C2A70A830636}" type="parTrans" cxnId="{61A688E9-B6F0-4038-A260-19F7DFEC199A}">
      <dgm:prSet/>
      <dgm:spPr/>
      <dgm:t>
        <a:bodyPr/>
        <a:lstStyle/>
        <a:p>
          <a:endParaRPr lang="ru-RU"/>
        </a:p>
      </dgm:t>
    </dgm:pt>
    <dgm:pt modelId="{92A698E7-9AF7-4A84-9545-C43CE0E79BE1}" type="sibTrans" cxnId="{61A688E9-B6F0-4038-A260-19F7DFEC199A}">
      <dgm:prSet/>
      <dgm:spPr/>
      <dgm:t>
        <a:bodyPr/>
        <a:lstStyle/>
        <a:p>
          <a:endParaRPr lang="ru-RU"/>
        </a:p>
      </dgm:t>
    </dgm:pt>
    <dgm:pt modelId="{CB6DE976-4226-44C6-8EE7-CBA5DFAFD031}" type="pres">
      <dgm:prSet presAssocID="{9E826B61-26D8-4FB9-9B38-98D234D15A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031B33-8151-4AA3-83A2-783C184B87A5}" type="pres">
      <dgm:prSet presAssocID="{9E826B61-26D8-4FB9-9B38-98D234D15A94}" presName="Name1" presStyleCnt="0"/>
      <dgm:spPr/>
    </dgm:pt>
    <dgm:pt modelId="{D0E7E670-0D94-43CD-AC3F-C66A184BF1DC}" type="pres">
      <dgm:prSet presAssocID="{9E826B61-26D8-4FB9-9B38-98D234D15A94}" presName="cycle" presStyleCnt="0"/>
      <dgm:spPr/>
    </dgm:pt>
    <dgm:pt modelId="{3ADED51E-CCB2-477C-B858-7DB4787ADA4B}" type="pres">
      <dgm:prSet presAssocID="{9E826B61-26D8-4FB9-9B38-98D234D15A94}" presName="srcNode" presStyleLbl="node1" presStyleIdx="0" presStyleCnt="2"/>
      <dgm:spPr/>
    </dgm:pt>
    <dgm:pt modelId="{3E2ED943-E518-461A-8A32-EC1F8498B7D6}" type="pres">
      <dgm:prSet presAssocID="{9E826B61-26D8-4FB9-9B38-98D234D15A94}" presName="conn" presStyleLbl="parChTrans1D2" presStyleIdx="0" presStyleCnt="1"/>
      <dgm:spPr/>
      <dgm:t>
        <a:bodyPr/>
        <a:lstStyle/>
        <a:p>
          <a:endParaRPr lang="ru-RU"/>
        </a:p>
      </dgm:t>
    </dgm:pt>
    <dgm:pt modelId="{7C296016-F0E5-4AEC-8F3F-C364298B0CEF}" type="pres">
      <dgm:prSet presAssocID="{9E826B61-26D8-4FB9-9B38-98D234D15A94}" presName="extraNode" presStyleLbl="node1" presStyleIdx="0" presStyleCnt="2"/>
      <dgm:spPr/>
    </dgm:pt>
    <dgm:pt modelId="{3594BA56-A751-4CDA-AD47-8660D666019F}" type="pres">
      <dgm:prSet presAssocID="{9E826B61-26D8-4FB9-9B38-98D234D15A94}" presName="dstNode" presStyleLbl="node1" presStyleIdx="0" presStyleCnt="2"/>
      <dgm:spPr/>
    </dgm:pt>
    <dgm:pt modelId="{5E5B4619-425F-444B-9B12-662DFBB51E4F}" type="pres">
      <dgm:prSet presAssocID="{1F5954CF-2F14-4042-9C37-B47D856DC92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A35E-1453-41BB-A2D3-B1041D4CC81E}" type="pres">
      <dgm:prSet presAssocID="{1F5954CF-2F14-4042-9C37-B47D856DC920}" presName="accent_1" presStyleCnt="0"/>
      <dgm:spPr/>
    </dgm:pt>
    <dgm:pt modelId="{8C00F6BD-7DD1-4491-A9FA-FABC08C652D8}" type="pres">
      <dgm:prSet presAssocID="{1F5954CF-2F14-4042-9C37-B47D856DC920}" presName="accentRepeatNode" presStyleLbl="solidFgAcc1" presStyleIdx="0" presStyleCnt="2"/>
      <dgm:spPr/>
    </dgm:pt>
    <dgm:pt modelId="{4C4E0525-0DCD-4518-86DD-6D605AD6A6AA}" type="pres">
      <dgm:prSet presAssocID="{8B24A5FC-483A-4E53-BE52-EB0131B65735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C4946-65CF-43C8-8AB2-E17E115397B1}" type="pres">
      <dgm:prSet presAssocID="{8B24A5FC-483A-4E53-BE52-EB0131B65735}" presName="accent_2" presStyleCnt="0"/>
      <dgm:spPr/>
    </dgm:pt>
    <dgm:pt modelId="{84765B38-04DE-40D1-838B-710BA69FBF92}" type="pres">
      <dgm:prSet presAssocID="{8B24A5FC-483A-4E53-BE52-EB0131B65735}" presName="accentRepeatNode" presStyleLbl="solidFgAcc1" presStyleIdx="1" presStyleCnt="2"/>
      <dgm:spPr/>
    </dgm:pt>
  </dgm:ptLst>
  <dgm:cxnLst>
    <dgm:cxn modelId="{425930F8-2B3C-48BE-B15D-1202C9EF4EFC}" type="presOf" srcId="{2D471FB2-48F2-4261-AFE2-702FAB4E19D4}" destId="{3E2ED943-E518-461A-8A32-EC1F8498B7D6}" srcOrd="0" destOrd="0" presId="urn:microsoft.com/office/officeart/2008/layout/VerticalCurvedList"/>
    <dgm:cxn modelId="{D606B2B4-801A-45EE-BC41-CEE2A3C2A955}" type="presOf" srcId="{1F5954CF-2F14-4042-9C37-B47D856DC920}" destId="{5E5B4619-425F-444B-9B12-662DFBB51E4F}" srcOrd="0" destOrd="0" presId="urn:microsoft.com/office/officeart/2008/layout/VerticalCurvedList"/>
    <dgm:cxn modelId="{91A46479-9D9F-4376-9C4D-B924DCA4DBCE}" type="presOf" srcId="{9E826B61-26D8-4FB9-9B38-98D234D15A94}" destId="{CB6DE976-4226-44C6-8EE7-CBA5DFAFD031}" srcOrd="0" destOrd="0" presId="urn:microsoft.com/office/officeart/2008/layout/VerticalCurvedList"/>
    <dgm:cxn modelId="{61A688E9-B6F0-4038-A260-19F7DFEC199A}" srcId="{9E826B61-26D8-4FB9-9B38-98D234D15A94}" destId="{8B24A5FC-483A-4E53-BE52-EB0131B65735}" srcOrd="1" destOrd="0" parTransId="{7F8A4FD1-3471-4ADE-8730-C2A70A830636}" sibTransId="{92A698E7-9AF7-4A84-9545-C43CE0E79BE1}"/>
    <dgm:cxn modelId="{27AE2252-C0FA-4FAA-A9BC-76D393AB7392}" srcId="{9E826B61-26D8-4FB9-9B38-98D234D15A94}" destId="{1F5954CF-2F14-4042-9C37-B47D856DC920}" srcOrd="0" destOrd="0" parTransId="{9944AD27-D812-4709-95A5-44156A2FC65E}" sibTransId="{2D471FB2-48F2-4261-AFE2-702FAB4E19D4}"/>
    <dgm:cxn modelId="{4CFD36C7-33BC-4C0A-ACF0-3FCCEE4332DB}" type="presOf" srcId="{8B24A5FC-483A-4E53-BE52-EB0131B65735}" destId="{4C4E0525-0DCD-4518-86DD-6D605AD6A6AA}" srcOrd="0" destOrd="0" presId="urn:microsoft.com/office/officeart/2008/layout/VerticalCurvedList"/>
    <dgm:cxn modelId="{B1437E25-8FEA-4625-9E19-A92969FCA4A4}" type="presParOf" srcId="{CB6DE976-4226-44C6-8EE7-CBA5DFAFD031}" destId="{C9031B33-8151-4AA3-83A2-783C184B87A5}" srcOrd="0" destOrd="0" presId="urn:microsoft.com/office/officeart/2008/layout/VerticalCurvedList"/>
    <dgm:cxn modelId="{E6639EC0-F434-44C9-B660-CFF19DCFE169}" type="presParOf" srcId="{C9031B33-8151-4AA3-83A2-783C184B87A5}" destId="{D0E7E670-0D94-43CD-AC3F-C66A184BF1DC}" srcOrd="0" destOrd="0" presId="urn:microsoft.com/office/officeart/2008/layout/VerticalCurvedList"/>
    <dgm:cxn modelId="{7E84C9E4-76AD-446A-8B32-520884A34A9E}" type="presParOf" srcId="{D0E7E670-0D94-43CD-AC3F-C66A184BF1DC}" destId="{3ADED51E-CCB2-477C-B858-7DB4787ADA4B}" srcOrd="0" destOrd="0" presId="urn:microsoft.com/office/officeart/2008/layout/VerticalCurvedList"/>
    <dgm:cxn modelId="{D1323967-D141-4C7B-B400-29CFF7621025}" type="presParOf" srcId="{D0E7E670-0D94-43CD-AC3F-C66A184BF1DC}" destId="{3E2ED943-E518-461A-8A32-EC1F8498B7D6}" srcOrd="1" destOrd="0" presId="urn:microsoft.com/office/officeart/2008/layout/VerticalCurvedList"/>
    <dgm:cxn modelId="{760AE3C6-B771-461E-AC6B-04149417B90E}" type="presParOf" srcId="{D0E7E670-0D94-43CD-AC3F-C66A184BF1DC}" destId="{7C296016-F0E5-4AEC-8F3F-C364298B0CEF}" srcOrd="2" destOrd="0" presId="urn:microsoft.com/office/officeart/2008/layout/VerticalCurvedList"/>
    <dgm:cxn modelId="{8D212CDD-4FAB-43CB-ADD8-DF120F2AD861}" type="presParOf" srcId="{D0E7E670-0D94-43CD-AC3F-C66A184BF1DC}" destId="{3594BA56-A751-4CDA-AD47-8660D666019F}" srcOrd="3" destOrd="0" presId="urn:microsoft.com/office/officeart/2008/layout/VerticalCurvedList"/>
    <dgm:cxn modelId="{862D1D58-CBE7-4347-90E5-0ADB2012039F}" type="presParOf" srcId="{C9031B33-8151-4AA3-83A2-783C184B87A5}" destId="{5E5B4619-425F-444B-9B12-662DFBB51E4F}" srcOrd="1" destOrd="0" presId="urn:microsoft.com/office/officeart/2008/layout/VerticalCurvedList"/>
    <dgm:cxn modelId="{2EA6A345-E445-421B-ABC6-9B0F109DC2C8}" type="presParOf" srcId="{C9031B33-8151-4AA3-83A2-783C184B87A5}" destId="{34CAA35E-1453-41BB-A2D3-B1041D4CC81E}" srcOrd="2" destOrd="0" presId="urn:microsoft.com/office/officeart/2008/layout/VerticalCurvedList"/>
    <dgm:cxn modelId="{3600CF53-FC3B-4487-8377-E668E39DDA52}" type="presParOf" srcId="{34CAA35E-1453-41BB-A2D3-B1041D4CC81E}" destId="{8C00F6BD-7DD1-4491-A9FA-FABC08C652D8}" srcOrd="0" destOrd="0" presId="urn:microsoft.com/office/officeart/2008/layout/VerticalCurvedList"/>
    <dgm:cxn modelId="{1FC83345-409A-4678-812F-1F4BD094660D}" type="presParOf" srcId="{C9031B33-8151-4AA3-83A2-783C184B87A5}" destId="{4C4E0525-0DCD-4518-86DD-6D605AD6A6AA}" srcOrd="3" destOrd="0" presId="urn:microsoft.com/office/officeart/2008/layout/VerticalCurvedList"/>
    <dgm:cxn modelId="{CC62DC03-1B07-4DA4-8EF1-EB9C7BCA6527}" type="presParOf" srcId="{C9031B33-8151-4AA3-83A2-783C184B87A5}" destId="{1CAC4946-65CF-43C8-8AB2-E17E115397B1}" srcOrd="4" destOrd="0" presId="urn:microsoft.com/office/officeart/2008/layout/VerticalCurvedList"/>
    <dgm:cxn modelId="{23A6CAE5-9BA2-4784-805D-7F0525B41A10}" type="presParOf" srcId="{1CAC4946-65CF-43C8-8AB2-E17E115397B1}" destId="{84765B38-04DE-40D1-838B-710BA69FBF9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38893-6D7D-42C4-80D4-F74CE295B3E3}">
      <dsp:nvSpPr>
        <dsp:cNvPr id="0" name=""/>
        <dsp:cNvSpPr/>
      </dsp:nvSpPr>
      <dsp:spPr>
        <a:xfrm>
          <a:off x="-5943694" y="-909546"/>
          <a:ext cx="7075756" cy="7075756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0A666-2061-4CB4-A6C8-5E51121AC4E9}">
      <dsp:nvSpPr>
        <dsp:cNvPr id="0" name=""/>
        <dsp:cNvSpPr/>
      </dsp:nvSpPr>
      <dsp:spPr>
        <a:xfrm>
          <a:off x="494747" y="328436"/>
          <a:ext cx="10417560" cy="6572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2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Быстро и эффективно повысить </a:t>
          </a:r>
          <a:r>
            <a:rPr lang="ru-RU" sz="1900" b="1" kern="1200" dirty="0" smtClean="0"/>
            <a:t>КАЧЕСТВО</a:t>
          </a:r>
          <a:r>
            <a:rPr lang="ru-RU" sz="1900" kern="1200" dirty="0" smtClean="0"/>
            <a:t> обслуживания</a:t>
          </a:r>
          <a:endParaRPr lang="ru-RU" sz="1900" kern="1200" dirty="0"/>
        </a:p>
      </dsp:txBody>
      <dsp:txXfrm>
        <a:off x="494747" y="328436"/>
        <a:ext cx="10417560" cy="657293"/>
      </dsp:txXfrm>
    </dsp:sp>
    <dsp:sp modelId="{3522148E-2A03-462F-8B67-C87838066036}">
      <dsp:nvSpPr>
        <dsp:cNvPr id="0" name=""/>
        <dsp:cNvSpPr/>
      </dsp:nvSpPr>
      <dsp:spPr>
        <a:xfrm>
          <a:off x="83939" y="246274"/>
          <a:ext cx="821616" cy="821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1D418-38A7-4CC2-8788-17D3DB247FC7}">
      <dsp:nvSpPr>
        <dsp:cNvPr id="0" name=""/>
        <dsp:cNvSpPr/>
      </dsp:nvSpPr>
      <dsp:spPr>
        <a:xfrm>
          <a:off x="965744" y="1314060"/>
          <a:ext cx="9946563" cy="6572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2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Медперсонал не отвлекается. Автоматизация </a:t>
          </a:r>
          <a:r>
            <a:rPr lang="ru-RU" sz="1900" b="1" kern="1200" dirty="0" smtClean="0"/>
            <a:t>ОПОВЕЩЕНИЯ,  ВЫЗОВА </a:t>
          </a:r>
          <a:r>
            <a:rPr lang="ru-RU" sz="1900" kern="1200" dirty="0" smtClean="0"/>
            <a:t>и </a:t>
          </a:r>
          <a:r>
            <a:rPr lang="ru-RU" sz="1900" b="1" kern="1200" dirty="0" smtClean="0"/>
            <a:t>ПЕРЕНАПРАВЛЕНИЯ</a:t>
          </a:r>
          <a:endParaRPr lang="ru-RU" sz="1900" kern="1200" dirty="0"/>
        </a:p>
      </dsp:txBody>
      <dsp:txXfrm>
        <a:off x="965744" y="1314060"/>
        <a:ext cx="9946563" cy="657293"/>
      </dsp:txXfrm>
    </dsp:sp>
    <dsp:sp modelId="{E380E8E2-4D7F-457E-B438-22DEF044C8D8}">
      <dsp:nvSpPr>
        <dsp:cNvPr id="0" name=""/>
        <dsp:cNvSpPr/>
      </dsp:nvSpPr>
      <dsp:spPr>
        <a:xfrm>
          <a:off x="554936" y="1231899"/>
          <a:ext cx="821616" cy="821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D557F-6CF8-44B1-A8A7-6D5471AD9749}">
      <dsp:nvSpPr>
        <dsp:cNvPr id="0" name=""/>
        <dsp:cNvSpPr/>
      </dsp:nvSpPr>
      <dsp:spPr>
        <a:xfrm>
          <a:off x="1110302" y="2299685"/>
          <a:ext cx="9802005" cy="6572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2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</a:t>
          </a:r>
          <a:r>
            <a:rPr lang="ru-RU" sz="1900" b="1" kern="1200" dirty="0" smtClean="0"/>
            <a:t>ПРОПУСКНОЙ СПОСОБНОСТИ </a:t>
          </a:r>
          <a:r>
            <a:rPr lang="ru-RU" sz="1900" kern="1200" dirty="0" smtClean="0"/>
            <a:t>лечебных учреждений</a:t>
          </a:r>
          <a:endParaRPr lang="ru-RU" sz="1900" kern="1200" dirty="0"/>
        </a:p>
      </dsp:txBody>
      <dsp:txXfrm>
        <a:off x="1110302" y="2299685"/>
        <a:ext cx="9802005" cy="657293"/>
      </dsp:txXfrm>
    </dsp:sp>
    <dsp:sp modelId="{2FE2ED12-D5C0-4D43-97D5-3E1403D63F7B}">
      <dsp:nvSpPr>
        <dsp:cNvPr id="0" name=""/>
        <dsp:cNvSpPr/>
      </dsp:nvSpPr>
      <dsp:spPr>
        <a:xfrm>
          <a:off x="699494" y="2217523"/>
          <a:ext cx="821616" cy="821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2AEA-C02A-4534-841F-6DA523F64627}">
      <dsp:nvSpPr>
        <dsp:cNvPr id="0" name=""/>
        <dsp:cNvSpPr/>
      </dsp:nvSpPr>
      <dsp:spPr>
        <a:xfrm>
          <a:off x="965744" y="3285309"/>
          <a:ext cx="9946563" cy="6572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2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Статистика. Получение </a:t>
          </a:r>
          <a:r>
            <a:rPr lang="ru-RU" sz="1900" b="1" kern="1200" dirty="0" smtClean="0"/>
            <a:t>ОБЪЕКТИВНОЙ ИНФОРМАЦИИ </a:t>
          </a:r>
          <a:r>
            <a:rPr lang="ru-RU" sz="1900" kern="1200" dirty="0" smtClean="0"/>
            <a:t>о состоянии обслуживания</a:t>
          </a:r>
          <a:endParaRPr lang="ru-RU" sz="1900" kern="1200" dirty="0"/>
        </a:p>
      </dsp:txBody>
      <dsp:txXfrm>
        <a:off x="965744" y="3285309"/>
        <a:ext cx="9946563" cy="657293"/>
      </dsp:txXfrm>
    </dsp:sp>
    <dsp:sp modelId="{F06120D1-B39C-497E-91A0-B92A632276D3}">
      <dsp:nvSpPr>
        <dsp:cNvPr id="0" name=""/>
        <dsp:cNvSpPr/>
      </dsp:nvSpPr>
      <dsp:spPr>
        <a:xfrm>
          <a:off x="554936" y="3203148"/>
          <a:ext cx="821616" cy="821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EAEBE-E398-4CEA-9A8D-211C72CC7CB2}">
      <dsp:nvSpPr>
        <dsp:cNvPr id="0" name=""/>
        <dsp:cNvSpPr/>
      </dsp:nvSpPr>
      <dsp:spPr>
        <a:xfrm>
          <a:off x="494747" y="4270934"/>
          <a:ext cx="10417560" cy="6572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2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МОНИТОРИНГ</a:t>
          </a:r>
          <a:r>
            <a:rPr lang="ru-RU" sz="1900" kern="1200" dirty="0" smtClean="0"/>
            <a:t>. Состояние работы больницы в реальном времени</a:t>
          </a:r>
          <a:endParaRPr lang="ru-RU" sz="1900" kern="1200" dirty="0"/>
        </a:p>
      </dsp:txBody>
      <dsp:txXfrm>
        <a:off x="494747" y="4270934"/>
        <a:ext cx="10417560" cy="657293"/>
      </dsp:txXfrm>
    </dsp:sp>
    <dsp:sp modelId="{6482EF9C-BA6B-40C2-9A05-D0B8E0961033}">
      <dsp:nvSpPr>
        <dsp:cNvPr id="0" name=""/>
        <dsp:cNvSpPr/>
      </dsp:nvSpPr>
      <dsp:spPr>
        <a:xfrm>
          <a:off x="83939" y="4188772"/>
          <a:ext cx="821616" cy="821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E3552-AB42-4BE5-A943-0101EF57B37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392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556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500" dirty="0" smtClean="0"/>
              <a:t>Тактика должна автоматически  пересчитываться с заданной регулярностью (первоначальная настройка – один раз в минуту), а также при каждой регистрации нового клиента в очереди.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943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607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012" y="1979344"/>
            <a:ext cx="1842448" cy="28993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21978" y="0"/>
            <a:ext cx="5029200" cy="59436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8680" y="3817368"/>
            <a:ext cx="3456490" cy="2067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3418" y="2984740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3418" y="549554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012" y="1288075"/>
            <a:ext cx="3552050" cy="23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1" y="1"/>
            <a:ext cx="9362364" cy="12555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0" y="1566000"/>
            <a:ext cx="10440537" cy="4725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2453" y="2165051"/>
            <a:ext cx="3059464" cy="2082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2954" y="2076246"/>
            <a:ext cx="1162050" cy="388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420" y="4485364"/>
            <a:ext cx="2503528" cy="14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mask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8950" y="1306061"/>
            <a:ext cx="4933296" cy="9683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latin typeface="Calibri" panose="020F0502020204030204" pitchFamily="34" charset="0"/>
              </a:rPr>
              <a:t>Электронная очередь ДАМАСК в системе комплексной автоматизации </a:t>
            </a:r>
            <a:r>
              <a:rPr lang="ru-RU" sz="2800" b="1" dirty="0" smtClean="0">
                <a:latin typeface="Calibri" panose="020F0502020204030204" pitchFamily="34" charset="0"/>
              </a:rPr>
              <a:t>здравоохранения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0417" y="6309321"/>
            <a:ext cx="2160241" cy="3544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3393" y="6381329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Екатеринбург, 2015</a:t>
            </a:r>
            <a:endParaRPr lang="ru-RU" sz="1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8950" y="3242483"/>
            <a:ext cx="4933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новые возможности анализа данных, инструменты реагирования, управления и организации </a:t>
            </a:r>
            <a:r>
              <a:rPr lang="ru-RU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массового обслуживания</a:t>
            </a:r>
            <a:endParaRPr lang="ru-RU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98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Поддержка различных схем переадресаций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79967" y="1600201"/>
            <a:ext cx="10972800" cy="835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>
                <a:latin typeface="Calibri" panose="020F0502020204030204" pitchFamily="34" charset="0"/>
              </a:rPr>
              <a:t>Электронная очередь «Дамаск» поддерживает несколько видов переадресаций:</a:t>
            </a:r>
            <a:endParaRPr lang="en-US" altLang="ru-RU" sz="2000" dirty="0" smtClean="0">
              <a:latin typeface="Calibri" panose="020F0502020204030204" pitchFamily="34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33918" y="2286000"/>
            <a:ext cx="747818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ru-RU" altLang="ru-RU" sz="2000" dirty="0">
                <a:latin typeface="Calibri" pitchFamily="34" charset="0"/>
              </a:rPr>
              <a:t>Автоматический </a:t>
            </a:r>
            <a:r>
              <a:rPr lang="ru-RU" altLang="ru-RU" sz="2000" dirty="0" smtClean="0">
                <a:latin typeface="Calibri" pitchFamily="34" charset="0"/>
              </a:rPr>
              <a:t>режим:</a:t>
            </a:r>
            <a:endParaRPr lang="ru-RU" altLang="ru-RU" sz="2000" dirty="0">
              <a:latin typeface="Calibri" pitchFamily="34" charset="0"/>
            </a:endParaRPr>
          </a:p>
          <a:p>
            <a:pPr lvl="1" eaLnBrk="1" hangingPunct="1"/>
            <a:r>
              <a:rPr lang="ru-RU" altLang="ru-RU" sz="2000" dirty="0">
                <a:latin typeface="Calibri" pitchFamily="34" charset="0"/>
              </a:rPr>
              <a:t>	бизнес-логика задается при конфигурировании услуги и  обеспечивается автоматически</a:t>
            </a:r>
          </a:p>
          <a:p>
            <a:pPr lvl="1" eaLnBrk="1" hangingPunct="1">
              <a:buFont typeface="Arial" charset="0"/>
              <a:buChar char="•"/>
            </a:pPr>
            <a:endParaRPr lang="ru-RU" altLang="ru-RU" sz="2000" dirty="0">
              <a:latin typeface="Calibri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ru-RU" altLang="ru-RU" sz="2000" dirty="0">
                <a:latin typeface="Calibri" pitchFamily="34" charset="0"/>
              </a:rPr>
              <a:t>Ручной режим: перенаправление </a:t>
            </a:r>
          </a:p>
          <a:p>
            <a:pPr lvl="1" eaLnBrk="1" hangingPunct="1"/>
            <a:r>
              <a:rPr lang="ru-RU" altLang="ru-RU" sz="2000" dirty="0">
                <a:latin typeface="Calibri" pitchFamily="34" charset="0"/>
              </a:rPr>
              <a:t>	схема «специалист 1» </a:t>
            </a:r>
            <a:r>
              <a:rPr lang="ru-RU" altLang="ru-RU" sz="2000" dirty="0">
                <a:latin typeface="Calibri" pitchFamily="34" charset="0"/>
                <a:sym typeface="Symbol" pitchFamily="18" charset="2"/>
              </a:rPr>
              <a:t> </a:t>
            </a:r>
            <a:r>
              <a:rPr lang="ru-RU" altLang="ru-RU" sz="2000" dirty="0">
                <a:latin typeface="Calibri" pitchFamily="34" charset="0"/>
              </a:rPr>
              <a:t>«специалист 2»</a:t>
            </a:r>
          </a:p>
          <a:p>
            <a:pPr lvl="1" eaLnBrk="1" hangingPunct="1">
              <a:buFont typeface="Arial" charset="0"/>
              <a:buChar char="•"/>
            </a:pPr>
            <a:endParaRPr lang="ru-RU" altLang="ru-RU" sz="2000" dirty="0">
              <a:latin typeface="Calibri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ru-RU" altLang="ru-RU" sz="2000" dirty="0">
                <a:latin typeface="Calibri" pitchFamily="34" charset="0"/>
              </a:rPr>
              <a:t>Ручной режим: перенаправить и вернуть обратно </a:t>
            </a:r>
          </a:p>
          <a:p>
            <a:pPr lvl="1" eaLnBrk="1" hangingPunct="1"/>
            <a:r>
              <a:rPr lang="ru-RU" altLang="ru-RU" sz="2000" dirty="0">
                <a:latin typeface="Calibri" pitchFamily="34" charset="0"/>
              </a:rPr>
              <a:t>	схема «специалист 1» </a:t>
            </a:r>
            <a:r>
              <a:rPr lang="ru-RU" altLang="ru-RU" sz="2000" dirty="0">
                <a:latin typeface="Calibri" pitchFamily="34" charset="0"/>
                <a:sym typeface="Symbol" pitchFamily="18" charset="2"/>
              </a:rPr>
              <a:t> </a:t>
            </a:r>
            <a:r>
              <a:rPr lang="ru-RU" altLang="ru-RU" sz="2000" dirty="0">
                <a:latin typeface="Calibri" pitchFamily="34" charset="0"/>
              </a:rPr>
              <a:t>«специалист 2» </a:t>
            </a:r>
            <a:r>
              <a:rPr lang="ru-RU" altLang="ru-RU" sz="2000" dirty="0">
                <a:latin typeface="Calibri" pitchFamily="34" charset="0"/>
                <a:sym typeface="Symbol" pitchFamily="18" charset="2"/>
              </a:rPr>
              <a:t> </a:t>
            </a:r>
            <a:r>
              <a:rPr lang="ru-RU" altLang="ru-RU" sz="2000" dirty="0">
                <a:latin typeface="Calibri" pitchFamily="34" charset="0"/>
              </a:rPr>
              <a:t>«специалист 1</a:t>
            </a:r>
            <a:r>
              <a:rPr lang="ru-RU" altLang="ru-RU" sz="2000" dirty="0" smtClean="0">
                <a:latin typeface="Calibri" pitchFamily="34" charset="0"/>
              </a:rPr>
              <a:t>»</a:t>
            </a:r>
          </a:p>
          <a:p>
            <a:pPr lvl="1" eaLnBrk="1" hangingPunct="1"/>
            <a:endParaRPr lang="ru-RU" altLang="ru-RU" sz="2000" dirty="0">
              <a:latin typeface="Calibri" pitchFamily="34" charset="0"/>
            </a:endParaRPr>
          </a:p>
          <a:p>
            <a:pPr lvl="1" eaLnBrk="1" hangingPunct="1"/>
            <a:endParaRPr lang="ru-RU" altLang="ru-RU" sz="2000" dirty="0" smtClean="0">
              <a:latin typeface="Calibri" pitchFamily="34" charset="0"/>
            </a:endParaRPr>
          </a:p>
          <a:p>
            <a:pPr lvl="1" eaLnBrk="1" hangingPunct="1"/>
            <a:r>
              <a:rPr lang="ru-RU" altLang="ru-RU" sz="2000" dirty="0" smtClean="0">
                <a:latin typeface="Calibri" pitchFamily="34" charset="0"/>
              </a:rPr>
              <a:t>				</a:t>
            </a:r>
            <a:r>
              <a:rPr lang="ru-RU" altLang="ru-RU" sz="2400" dirty="0" smtClean="0">
                <a:latin typeface="Calibri" pitchFamily="34" charset="0"/>
              </a:rPr>
              <a:t>	+ Талон на несколько услуг</a:t>
            </a:r>
            <a:endParaRPr lang="en-US" altLang="ru-RU" sz="2400" dirty="0">
              <a:latin typeface="Calibri" pitchFamily="34" charset="0"/>
            </a:endParaRPr>
          </a:p>
        </p:txBody>
      </p:sp>
      <p:pic>
        <p:nvPicPr>
          <p:cNvPr id="15365" name="Picture 7" descr="C:\Users\Triline\Desktop\Work\ПРЕЗЕНТАЦИИ\Презентация для Ростелеком\Талон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813" y="2492375"/>
            <a:ext cx="34326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83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80" y="4474940"/>
            <a:ext cx="1979545" cy="1492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4285" y="109538"/>
            <a:ext cx="11787716" cy="476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Интеллектуальная отчетность нового поколения</a:t>
            </a:r>
            <a:endParaRPr lang="ru-RU" sz="2800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10245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826" y="2589892"/>
            <a:ext cx="2496277" cy="82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016" y="2187635"/>
            <a:ext cx="2251953" cy="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3579" y="1549319"/>
            <a:ext cx="5242440" cy="202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03579" y="833634"/>
            <a:ext cx="2304256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000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spc="-4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tabLst/>
              <a:defRPr sz="18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4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4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latin typeface="Calibri" panose="020F0502020204030204" pitchFamily="34" charset="0"/>
              </a:rPr>
              <a:t>Геостатистика</a:t>
            </a:r>
            <a:endParaRPr lang="ru-RU" sz="1800" b="0" dirty="0">
              <a:latin typeface="Calibri" panose="020F050202020403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03580" y="3931593"/>
            <a:ext cx="4440113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000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spc="-4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tabLst/>
              <a:defRPr sz="18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4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4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>
                <a:latin typeface="Calibri" panose="020F0502020204030204" pitchFamily="34" charset="0"/>
              </a:rPr>
              <a:t>Конструктор отчетов нового поколения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2395" y="5013176"/>
            <a:ext cx="20874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160">
                  <a:solidFill>
                    <a:srgbClr val="0092D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OLAP</a:t>
            </a:r>
            <a:endParaRPr lang="ru-RU" sz="4000" b="1" cap="none" spc="0" dirty="0">
              <a:ln w="10160">
                <a:solidFill>
                  <a:srgbClr val="0092DD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4281" y="4805038"/>
            <a:ext cx="907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latin typeface="+mj-lt"/>
              </a:rPr>
              <a:t>Конструктор отчетов основанный на OLAP – </a:t>
            </a:r>
            <a:r>
              <a:rPr lang="ru-RU" sz="1800" b="0" dirty="0" smtClean="0">
                <a:latin typeface="+mj-lt"/>
              </a:rPr>
              <a:t> возможности многоуровневого </a:t>
            </a:r>
            <a:r>
              <a:rPr lang="ru-RU" sz="1800" b="0" dirty="0">
                <a:latin typeface="+mj-lt"/>
              </a:rPr>
              <a:t>анализа процесса обслуживания клиентов </a:t>
            </a:r>
            <a:r>
              <a:rPr lang="ru-RU" sz="1800" b="0" dirty="0" smtClean="0">
                <a:latin typeface="+mj-lt"/>
              </a:rPr>
              <a:t>.</a:t>
            </a:r>
            <a:endParaRPr lang="ru-RU" sz="1800" b="0" dirty="0">
              <a:latin typeface="+mj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78036" y="1202865"/>
            <a:ext cx="3870067" cy="381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075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3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tabLst/>
              <a:defRPr sz="12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2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8650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2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8650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2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</a:rPr>
              <a:t>- по 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загруженности отделений</a:t>
            </a:r>
            <a:endParaRPr lang="ru-RU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778037" y="1541256"/>
            <a:ext cx="3974697" cy="418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075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3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tabLst/>
              <a:defRPr sz="12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2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8650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2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8650" indent="-9207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200" kern="1200" spc="-2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</a:rPr>
              <a:t>- по качеству обслуживания</a:t>
            </a: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23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677713" cy="6616700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953000" y="152401"/>
            <a:ext cx="7239000" cy="1196975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Т</a:t>
            </a:r>
            <a:r>
              <a:rPr lang="en-US" altLang="ru-RU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актики</a:t>
            </a:r>
            <a:r>
              <a:rPr lang="en-US" altLang="ru-RU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обслуживания</a:t>
            </a:r>
            <a:r>
              <a:rPr lang="ru-RU" altLang="ru-RU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8953500" y="4039753"/>
            <a:ext cx="2159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Corbel" pitchFamily="34" charset="0"/>
              </a:rPr>
              <a:t>Например, если время ожидания более  600 секунд – переход к желтой тактике обслуживания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8326967" y="4252480"/>
            <a:ext cx="478367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4" name="Picture 4" descr="C:\Users\Triline\Desktop\Work\Презентация для УБРиР\Для презентации УБРиР\1290665759_svetof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43075"/>
            <a:ext cx="188806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верх 11"/>
          <p:cNvSpPr/>
          <p:nvPr/>
        </p:nvSpPr>
        <p:spPr>
          <a:xfrm>
            <a:off x="8280401" y="2884055"/>
            <a:ext cx="480484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6" name="Прямоугольник 12"/>
          <p:cNvSpPr>
            <a:spLocks noChangeArrowheads="1"/>
          </p:cNvSpPr>
          <p:nvPr/>
        </p:nvSpPr>
        <p:spPr bwMode="auto">
          <a:xfrm>
            <a:off x="8953500" y="2525279"/>
            <a:ext cx="2159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Corbel" pitchFamily="34" charset="0"/>
              </a:rPr>
              <a:t>Например, если время ожидания более  900 секунд – переход к красной тактике обслуживания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485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007429"/>
            <a:ext cx="12192000" cy="1338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NB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! 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Включение/выключение запроса номера телефона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Автоматический расчёт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прогнозируемого времени вызова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Возможность запрета выдачи нескольких талонов на один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номер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www.damask.ru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37231" y="1"/>
            <a:ext cx="10085695" cy="125559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SMS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</a:rPr>
              <a:t>-оповещение СУО и движении в очереди</a:t>
            </a:r>
            <a:endParaRPr lang="ru-RU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5839" y="1446901"/>
            <a:ext cx="7670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latin typeface="Calibri" panose="020F0502020204030204" pitchFamily="34" charset="0"/>
              </a:rPr>
              <a:t>sms</a:t>
            </a:r>
            <a:r>
              <a:rPr lang="ru-RU" sz="2000" dirty="0" smtClean="0">
                <a:latin typeface="Calibri" panose="020F0502020204030204" pitchFamily="34" charset="0"/>
              </a:rPr>
              <a:t>-оповещение </a:t>
            </a:r>
            <a:r>
              <a:rPr lang="ru-RU" sz="2000" dirty="0">
                <a:latin typeface="Calibri" panose="020F0502020204030204" pitchFamily="34" charset="0"/>
              </a:rPr>
              <a:t>при предварительной записи в очередь – </a:t>
            </a:r>
            <a:r>
              <a:rPr lang="en-US" sz="2000" dirty="0">
                <a:latin typeface="Calibri" panose="020F0502020204030204" pitchFamily="34" charset="0"/>
              </a:rPr>
              <a:t>PIN</a:t>
            </a:r>
            <a:r>
              <a:rPr lang="ru-RU" sz="2000" dirty="0">
                <a:latin typeface="Calibri" panose="020F0502020204030204" pitchFamily="34" charset="0"/>
              </a:rPr>
              <a:t> код для получение талона 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Calibri" panose="020F0502020204030204" pitchFamily="34" charset="0"/>
              </a:rPr>
              <a:t>sms</a:t>
            </a:r>
            <a:r>
              <a:rPr lang="ru-RU" sz="2000" dirty="0" smtClean="0">
                <a:latin typeface="Calibri" panose="020F0502020204030204" pitchFamily="34" charset="0"/>
              </a:rPr>
              <a:t>-оповещение </a:t>
            </a:r>
            <a:r>
              <a:rPr lang="ru-RU" sz="2000" dirty="0">
                <a:latin typeface="Calibri" panose="020F0502020204030204" pitchFamily="34" charset="0"/>
              </a:rPr>
              <a:t>о записи в очередь – режим «без талона</a:t>
            </a:r>
            <a:r>
              <a:rPr lang="ru-RU" sz="2000" dirty="0" smtClean="0">
                <a:latin typeface="Calibri" panose="020F0502020204030204" pitchFamily="34" charset="0"/>
              </a:rPr>
              <a:t>».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Calibri" panose="020F0502020204030204" pitchFamily="34" charset="0"/>
              </a:rPr>
              <a:t>sms</a:t>
            </a:r>
            <a:r>
              <a:rPr lang="ru-RU" sz="2000" dirty="0" smtClean="0">
                <a:latin typeface="Calibri" panose="020F0502020204030204" pitchFamily="34" charset="0"/>
              </a:rPr>
              <a:t>-оповещение </a:t>
            </a:r>
            <a:r>
              <a:rPr lang="ru-RU" sz="2000" dirty="0">
                <a:latin typeface="Calibri" panose="020F0502020204030204" pitchFamily="34" charset="0"/>
              </a:rPr>
              <a:t>о движении в </a:t>
            </a:r>
            <a:r>
              <a:rPr lang="ru-RU" sz="2000" dirty="0" smtClean="0">
                <a:latin typeface="Calibri" panose="020F0502020204030204" pitchFamily="34" charset="0"/>
              </a:rPr>
              <a:t>очереди</a:t>
            </a:r>
            <a:r>
              <a:rPr lang="ru-RU" sz="2000" dirty="0">
                <a:latin typeface="Calibri" panose="020F0502020204030204" pitchFamily="34" charset="0"/>
              </a:rPr>
              <a:t>: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Высылать </a:t>
            </a:r>
            <a:r>
              <a:rPr lang="ru-RU" sz="2000" dirty="0">
                <a:latin typeface="Calibri" panose="020F0502020204030204" pitchFamily="34" charset="0"/>
              </a:rPr>
              <a:t>sms-уведомления за </a:t>
            </a:r>
            <a:r>
              <a:rPr lang="en-US" sz="2000" dirty="0">
                <a:latin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</a:rPr>
              <a:t> минут до вызова;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Высылать sms-уведомления за </a:t>
            </a:r>
            <a:r>
              <a:rPr lang="ru-RU" sz="2000" dirty="0" smtClean="0">
                <a:latin typeface="Calibri" panose="020F0502020204030204" pitchFamily="34" charset="0"/>
              </a:rPr>
              <a:t>несколько </a:t>
            </a:r>
            <a:r>
              <a:rPr lang="ru-RU" sz="2000" dirty="0">
                <a:latin typeface="Calibri" panose="020F0502020204030204" pitchFamily="34" charset="0"/>
              </a:rPr>
              <a:t>человек до вызова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09" y="1446900"/>
            <a:ext cx="1823113" cy="323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775" y="1601281"/>
            <a:ext cx="1736139" cy="308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858" y="2296748"/>
            <a:ext cx="1277059" cy="226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ижний колонтитул 3"/>
          <p:cNvSpPr txBox="1">
            <a:spLocks/>
          </p:cNvSpPr>
          <p:nvPr/>
        </p:nvSpPr>
        <p:spPr>
          <a:xfrm>
            <a:off x="1662775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www.damask.ru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26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Система оценки качества обслуживания посетителей</a:t>
            </a:r>
            <a:r>
              <a:rPr lang="en-US" altLang="ru-RU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6428317" cy="508952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800" dirty="0" smtClean="0">
                <a:latin typeface="Calibri" panose="020F0502020204030204" pitchFamily="34" charset="0"/>
              </a:rPr>
              <a:t>	Модуль оценки качества обслуживания предоставляет посетителям возможность выставлять оценки удовлетворенности процессом обслуживания.</a:t>
            </a:r>
            <a:endParaRPr lang="en-GB" altLang="ru-RU" sz="1800" dirty="0" smtClean="0"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800" dirty="0" smtClean="0">
                <a:latin typeface="Calibri" panose="020F0502020204030204" pitchFamily="34" charset="0"/>
              </a:rPr>
              <a:t>	Возможны два варианта реализации системы оценки качества: </a:t>
            </a:r>
          </a:p>
          <a:p>
            <a:pPr lvl="1" eaLnBrk="1" hangingPunct="1"/>
            <a:r>
              <a:rPr lang="ru-RU" altLang="ru-RU" dirty="0" smtClean="0">
                <a:latin typeface="Calibri" panose="020F0502020204030204" pitchFamily="34" charset="0"/>
              </a:rPr>
              <a:t>пульты с пленочными или кнопочными клавиатурами, которые устанавливаются непосредственно у рабочих мест специалистов </a:t>
            </a:r>
            <a:endParaRPr lang="en-GB" altLang="ru-RU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ru-RU" altLang="ru-RU" dirty="0" smtClean="0">
                <a:latin typeface="Calibri" panose="020F0502020204030204" pitchFamily="34" charset="0"/>
              </a:rPr>
              <a:t>раздел в меню сенсорного терминала,  выбрав который, посетитель может выставить оценку качеству обслуживания</a:t>
            </a:r>
            <a:endParaRPr lang="en-US" altLang="ru-RU" dirty="0" smtClean="0">
              <a:latin typeface="Calibri" panose="020F0502020204030204" pitchFamily="34" charset="0"/>
            </a:endParaRPr>
          </a:p>
        </p:txBody>
      </p:sp>
      <p:pic>
        <p:nvPicPr>
          <p:cNvPr id="16388" name="Picture 6" descr="C:\Users\Triline\Desktop\Work\ПРЕЗЕНТАЦИИ\Презентация для Ростелеком\Оценка качест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084" y="4437064"/>
            <a:ext cx="4394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:\Users\Triline\Desktop\Work\ПРЕЗЕНТАЦИИ\Презентация для Ростелеком\Пульт СОКОК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1" y="1341439"/>
            <a:ext cx="5086349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615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www.damask.ru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37231" y="1"/>
            <a:ext cx="10085695" cy="1255594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</a:rPr>
              <a:t>Модели построения региональных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СУО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528" y="4764886"/>
            <a:ext cx="3305367" cy="1659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50" y="1995790"/>
            <a:ext cx="4295623" cy="2115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755" y="2002297"/>
            <a:ext cx="5536872" cy="43168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1703" y="1617578"/>
            <a:ext cx="35449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latin typeface="+mj-lt"/>
              </a:rPr>
              <a:t>Централизованная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5775" y="1611070"/>
            <a:ext cx="329563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+mj-lt"/>
              </a:rPr>
              <a:t>Комбинированная</a:t>
            </a:r>
            <a:endParaRPr lang="ru-RU" sz="19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7712" y="4316942"/>
            <a:ext cx="268258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+mj-lt"/>
              </a:rPr>
              <a:t>Децентрализованная</a:t>
            </a:r>
            <a:endParaRPr lang="ru-RU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00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800" y="115889"/>
            <a:ext cx="11760200" cy="51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latin typeface="+mj-lt"/>
              </a:rPr>
              <a:t>Готовность к интеграции и оперативным доработкам</a:t>
            </a:r>
            <a:endParaRPr lang="ru-RU" sz="2800" i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41" y="744509"/>
            <a:ext cx="11329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Программа администрирования позволяет производить настройку </a:t>
            </a:r>
            <a:r>
              <a:rPr lang="ru-RU" dirty="0" smtClean="0">
                <a:latin typeface="Calibri" panose="020F0502020204030204" pitchFamily="34" charset="0"/>
              </a:rPr>
              <a:t>системы </a:t>
            </a:r>
            <a:r>
              <a:rPr lang="ru-RU" dirty="0">
                <a:latin typeface="Calibri" panose="020F0502020204030204" pitchFamily="34" charset="0"/>
              </a:rPr>
              <a:t>без привлечения разработчиков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Например: </a:t>
            </a:r>
            <a:r>
              <a:rPr lang="ru-RU" dirty="0">
                <a:latin typeface="Calibri" panose="020F0502020204030204" pitchFamily="34" charset="0"/>
              </a:rPr>
              <a:t>конфигуратор графического интерфейса – дизайн </a:t>
            </a:r>
            <a:r>
              <a:rPr lang="ru-RU" dirty="0" smtClean="0">
                <a:latin typeface="Calibri" panose="020F0502020204030204" pitchFamily="34" charset="0"/>
              </a:rPr>
              <a:t>диспенсера талонов, </a:t>
            </a:r>
            <a:r>
              <a:rPr lang="ru-RU" dirty="0">
                <a:latin typeface="Calibri" panose="020F0502020204030204" pitchFamily="34" charset="0"/>
              </a:rPr>
              <a:t>талона, </a:t>
            </a:r>
            <a:r>
              <a:rPr lang="en-US" dirty="0" smtClean="0">
                <a:latin typeface="Calibri" panose="020F0502020204030204" pitchFamily="34" charset="0"/>
              </a:rPr>
              <a:t>WEB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версии системы оценки качества.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542" y="3024496"/>
            <a:ext cx="11351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- </a:t>
            </a:r>
            <a:r>
              <a:rPr lang="ru-RU" sz="2000" dirty="0">
                <a:latin typeface="Calibri" panose="020F0502020204030204" pitchFamily="34" charset="0"/>
              </a:rPr>
              <a:t>собственный центр </a:t>
            </a:r>
            <a:r>
              <a:rPr lang="ru-RU" sz="2000" dirty="0" smtClean="0">
                <a:latin typeface="Calibri" panose="020F0502020204030204" pitchFamily="34" charset="0"/>
              </a:rPr>
              <a:t>разработки;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- политика релизов - как гарантия того, что заказчик получит результат в соответствии со своими требованиями высокого качества.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548" y="4800911"/>
            <a:ext cx="11137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- Специалисты Заказчика могут </a:t>
            </a:r>
            <a:r>
              <a:rPr lang="ru-RU" sz="2000" dirty="0">
                <a:latin typeface="Calibri" panose="020F0502020204030204" pitchFamily="34" charset="0"/>
              </a:rPr>
              <a:t>самостоятельно проводить работы по адаптации системы администрирования и пультов </a:t>
            </a:r>
            <a:r>
              <a:rPr lang="ru-RU" sz="2000" dirty="0" smtClean="0">
                <a:latin typeface="Calibri" panose="020F0502020204030204" pitchFamily="34" charset="0"/>
              </a:rPr>
              <a:t>оператора;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- Существую возможности получения </a:t>
            </a:r>
            <a:r>
              <a:rPr lang="ru-RU" sz="2000" dirty="0">
                <a:latin typeface="Calibri" panose="020F0502020204030204" pitchFamily="34" charset="0"/>
              </a:rPr>
              <a:t>данных из СУО в другие </a:t>
            </a:r>
            <a:r>
              <a:rPr lang="ru-RU" sz="2000" dirty="0" smtClean="0">
                <a:latin typeface="Calibri" panose="020F0502020204030204" pitchFamily="34" charset="0"/>
              </a:rPr>
              <a:t>ИС и наоборот.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548" y="2474022"/>
            <a:ext cx="3646141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000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spc="-4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tabLst/>
              <a:defRPr sz="18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4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4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latin typeface="Calibri" panose="020F0502020204030204" pitchFamily="34" charset="0"/>
              </a:rPr>
              <a:t>Привлечение ДАМАСК</a:t>
            </a:r>
            <a:endParaRPr lang="ru-RU" sz="2000" b="0" dirty="0">
              <a:latin typeface="Calibri" panose="020F05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548" y="2061564"/>
            <a:ext cx="11041227" cy="3660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4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</a:rPr>
              <a:t>Если требуется доработка, то есть следующие возможности: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57548" y="4271243"/>
            <a:ext cx="3646141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000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spc="-4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tabLst/>
              <a:defRPr sz="18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4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400" kern="1200" spc="-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latin typeface="Calibri" panose="020F0502020204030204" pitchFamily="34" charset="0"/>
              </a:rPr>
              <a:t>Самостоятельно</a:t>
            </a:r>
            <a:endParaRPr lang="ru-RU" sz="2000" b="0" dirty="0">
              <a:latin typeface="Calibri" panose="020F0502020204030204" pitchFamily="34" charset="0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80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409476661"/>
              </p:ext>
            </p:extLst>
          </p:nvPr>
        </p:nvGraphicFramePr>
        <p:xfrm>
          <a:off x="410402" y="1116003"/>
          <a:ext cx="10712523" cy="482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"/>
            <a:ext cx="11122925" cy="899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	Наши намерения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1" y="6084789"/>
            <a:ext cx="794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492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 txBox="1">
            <a:spLocks/>
          </p:cNvSpPr>
          <p:nvPr/>
        </p:nvSpPr>
        <p:spPr bwMode="auto">
          <a:xfrm>
            <a:off x="640083" y="924187"/>
            <a:ext cx="10933610" cy="45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endParaRPr lang="ru-RU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ct val="20000"/>
              </a:spcBef>
              <a:defRPr/>
            </a:pPr>
            <a:r>
              <a:rPr lang="ru-RU" sz="8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НАШИМ БУДУЩИМ ПАРНЕРАМ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" y="11614"/>
            <a:ext cx="11691257" cy="899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3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64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 txBox="1">
            <a:spLocks/>
          </p:cNvSpPr>
          <p:nvPr/>
        </p:nvSpPr>
        <p:spPr bwMode="auto">
          <a:xfrm>
            <a:off x="640083" y="924187"/>
            <a:ext cx="10933610" cy="45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Максимальное в России и странах СНГ количество успешных внедрений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Наиболее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функционально развитая СУО в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России с модульной структурой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Централизованная архитектура (реально работающая),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позволяющая с одного сервера управлять очередями в распределенной системе на территории страны (скорость и стоимость внедрения)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Аппаратная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независимость – используется широко распространенное оборудование, нет привязки к конкретным производителям (устойчивость работы, скорость внедрения, совокупная стоимость владения)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Надежная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стабильная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работа системы. Гарантия качества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Конкурентное ценовое соотношение функциональных возможностей с мировыми лидерами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НАДЕЕМСЯ НА ВЗАИМОВЫГОДНОЕ СОТРУДНИЧЕСТВО!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just">
              <a:spcBef>
                <a:spcPct val="20000"/>
              </a:spcBef>
              <a:defRPr/>
            </a:pPr>
            <a:endParaRPr lang="ru-RU" sz="24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" y="11614"/>
            <a:ext cx="11691257" cy="899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	Почему СУО ДАМАСК. Конкурентные преимущества</a:t>
            </a:r>
            <a:endParaRPr lang="ru-RU" sz="43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514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 txBox="1">
            <a:spLocks/>
          </p:cNvSpPr>
          <p:nvPr/>
        </p:nvSpPr>
        <p:spPr bwMode="auto">
          <a:xfrm>
            <a:off x="7302137" y="1821397"/>
            <a:ext cx="4688783" cy="36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Вероятность длительного ожидание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очереди </a:t>
            </a:r>
          </a:p>
          <a:p>
            <a:pPr marL="342900" indent="-342900" algn="just">
              <a:spcBef>
                <a:spcPct val="20000"/>
              </a:spcBef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 вход в поликлинику</a:t>
            </a:r>
          </a:p>
          <a:p>
            <a:pPr marL="342900" indent="-342900" algn="just">
              <a:spcBef>
                <a:spcPct val="20000"/>
              </a:spcBef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регистратуру</a:t>
            </a:r>
          </a:p>
          <a:p>
            <a:pPr marL="342900" indent="-342900" algn="just">
              <a:spcBef>
                <a:spcPct val="20000"/>
              </a:spcBef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кабинет врача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Скопление пациентов у кабинетов. 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Отвлечение медперсонала от своих обязанностей. Отсутствие системы оповещения  и вызова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посетителей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Неравномерная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загрузка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течении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дня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Сложность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отслеживания и контроля процесса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взаимодействия с пациентом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"/>
            <a:ext cx="11122925" cy="899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	Представление о положении дел. «Узкие» места.</a:t>
            </a:r>
            <a:endParaRPr lang="ru-RU" sz="3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02" y="1616765"/>
            <a:ext cx="6925424" cy="41332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1" y="6084789"/>
            <a:ext cx="794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Платные, приоритетные и просто «наглые» посетители.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31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 txBox="1">
            <a:spLocks/>
          </p:cNvSpPr>
          <p:nvPr/>
        </p:nvSpPr>
        <p:spPr bwMode="auto">
          <a:xfrm>
            <a:off x="757646" y="1488791"/>
            <a:ext cx="10933610" cy="45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6843E"/>
                </a:solidFill>
                <a:latin typeface="Verdana" pitchFamily="34" charset="0"/>
                <a:cs typeface="Arial" charset="0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Выгодные условия получения прибыли от: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		- продажи программного обеспечения</a:t>
            </a:r>
          </a:p>
          <a:p>
            <a:pPr marL="2114550" lvl="4" indent="-3429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поставки оборудования</a:t>
            </a:r>
          </a:p>
          <a:p>
            <a:pPr marL="2114550" lvl="4" indent="-3429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выполнения монтажных работ</a:t>
            </a:r>
          </a:p>
          <a:p>
            <a:pPr marL="2114550" lvl="4" indent="-3429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технической поддержки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Рекламно-маркетинговая поддержка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Обучение сотрудников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НАДЕЕМСЯ НА ВЗАИМОВЫГОДНОЕ СОТРУДНИЧЕСТВО!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just">
              <a:spcBef>
                <a:spcPct val="20000"/>
              </a:spcBef>
              <a:defRPr/>
            </a:pPr>
            <a:endParaRPr lang="ru-RU" sz="24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" y="11614"/>
            <a:ext cx="11691257" cy="899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	Партнерская программа ДАМАСК. Выгоды для партнера</a:t>
            </a:r>
            <a:endParaRPr lang="ru-RU" sz="43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065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4418" y="109538"/>
            <a:ext cx="11567583" cy="6219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latin typeface="Calibri" panose="020F0502020204030204" pitchFamily="34" charset="0"/>
              </a:rPr>
              <a:t>Компания ДАМАСК .Конкурентные преимущества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912" y="2462121"/>
            <a:ext cx="330699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ФНС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более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60 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офисов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18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000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посетителей в день.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8780" y="2353098"/>
            <a:ext cx="362851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Сбербанк РФ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более 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5000 офисов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800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000 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посетителей в день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50372" y="2337710"/>
            <a:ext cx="35503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ПФР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более 300 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офисов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60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000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посетителей в день </a:t>
            </a:r>
          </a:p>
        </p:txBody>
      </p:sp>
      <p:pic>
        <p:nvPicPr>
          <p:cNvPr id="10" name="Picture 3" descr="C:\Users\maria\Pictures\misc\customers\sb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943" y="838564"/>
            <a:ext cx="1788203" cy="120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maria\Pictures\misc\customers\lg_fdr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401" y="976288"/>
            <a:ext cx="1246017" cy="12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maria\Pictures\misc\customers\Logo-PFR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1000" y="838564"/>
            <a:ext cx="1224153" cy="120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912" y="4476155"/>
            <a:ext cx="11357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Calibri" panose="020F0502020204030204" pitchFamily="34" charset="0"/>
              </a:rPr>
              <a:t>- более 5 000</a:t>
            </a:r>
            <a:r>
              <a:rPr lang="en-US" altLang="ru-RU" sz="2000" dirty="0">
                <a:latin typeface="Calibri" panose="020F0502020204030204" pitchFamily="34" charset="0"/>
              </a:rPr>
              <a:t> </a:t>
            </a:r>
            <a:r>
              <a:rPr lang="ru-RU" altLang="ru-RU" sz="2000" dirty="0">
                <a:latin typeface="Calibri" panose="020F0502020204030204" pitchFamily="34" charset="0"/>
              </a:rPr>
              <a:t>000 ежедневно обслуживаемых клиентов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r>
              <a:rPr lang="ru-RU" altLang="ru-RU" sz="2000" dirty="0" smtClean="0">
                <a:latin typeface="Calibri" panose="020F0502020204030204" pitchFamily="34" charset="0"/>
              </a:rPr>
              <a:t>- </a:t>
            </a:r>
            <a:r>
              <a:rPr lang="ru-RU" altLang="ru-RU" sz="2000" dirty="0">
                <a:latin typeface="Calibri" panose="020F0502020204030204" pitchFamily="34" charset="0"/>
              </a:rPr>
              <a:t>более </a:t>
            </a:r>
            <a:r>
              <a:rPr lang="ru-RU" altLang="ru-RU" sz="2000" dirty="0" smtClean="0">
                <a:latin typeface="Calibri" panose="020F0502020204030204" pitchFamily="34" charset="0"/>
              </a:rPr>
              <a:t>7 </a:t>
            </a:r>
            <a:r>
              <a:rPr lang="en-US" altLang="ru-RU" sz="2000" dirty="0">
                <a:latin typeface="Calibri" panose="020F0502020204030204" pitchFamily="34" charset="0"/>
              </a:rPr>
              <a:t>0</a:t>
            </a:r>
            <a:r>
              <a:rPr lang="ru-RU" altLang="ru-RU" sz="2000" dirty="0">
                <a:latin typeface="Calibri" panose="020F0502020204030204" pitchFamily="34" charset="0"/>
              </a:rPr>
              <a:t>00 внедрений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r>
              <a:rPr lang="ru-RU" altLang="ru-RU" sz="2000" dirty="0">
                <a:latin typeface="Calibri" panose="020F0502020204030204" pitchFamily="34" charset="0"/>
              </a:rPr>
              <a:t>- более 4</a:t>
            </a:r>
            <a:r>
              <a:rPr lang="en-US" altLang="ru-RU" sz="2000" dirty="0">
                <a:latin typeface="Calibri" panose="020F0502020204030204" pitchFamily="34" charset="0"/>
              </a:rPr>
              <a:t>8</a:t>
            </a:r>
            <a:r>
              <a:rPr lang="ru-RU" altLang="ru-RU" sz="2000" dirty="0">
                <a:latin typeface="Calibri" panose="020F0502020204030204" pitchFamily="34" charset="0"/>
              </a:rPr>
              <a:t> </a:t>
            </a:r>
            <a:r>
              <a:rPr lang="en-US" altLang="ru-RU" sz="2000" dirty="0">
                <a:latin typeface="Calibri" panose="020F0502020204030204" pitchFamily="34" charset="0"/>
              </a:rPr>
              <a:t>0</a:t>
            </a:r>
            <a:r>
              <a:rPr lang="ru-RU" altLang="ru-RU" sz="2000" dirty="0">
                <a:latin typeface="Calibri" panose="020F0502020204030204" pitchFamily="34" charset="0"/>
              </a:rPr>
              <a:t>00 рабочих мест </a:t>
            </a:r>
            <a:endParaRPr lang="en-US" altLang="ru-RU" sz="2000" dirty="0">
              <a:latin typeface="Calibri" panose="020F0502020204030204" pitchFamily="34" charset="0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702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21" y="109538"/>
            <a:ext cx="11522479" cy="1077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latin typeface="Calibri" panose="020F0502020204030204" pitchFamily="34" charset="0"/>
              </a:rPr>
              <a:t>Как обратиться?</a:t>
            </a:r>
            <a:endParaRPr lang="ru-RU" sz="2800" i="1" dirty="0">
              <a:latin typeface="Calibri" panose="020F0502020204030204" pitchFamily="34" charset="0"/>
            </a:endParaRPr>
          </a:p>
        </p:txBody>
      </p:sp>
      <p:sp>
        <p:nvSpPr>
          <p:cNvPr id="24579" name="Прямоугольник 7"/>
          <p:cNvSpPr>
            <a:spLocks noChangeArrowheads="1"/>
          </p:cNvSpPr>
          <p:nvPr/>
        </p:nvSpPr>
        <p:spPr bwMode="auto">
          <a:xfrm>
            <a:off x="669521" y="1566888"/>
            <a:ext cx="998295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hangingPunct="0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Компания ДАМАСК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MedSoft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 hangingPunct="0">
              <a:defRPr/>
            </a:pPr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В-10</a:t>
            </a:r>
            <a:endParaRPr lang="ru-RU" sz="1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defRPr/>
            </a:pPr>
            <a:endParaRPr lang="ru-RU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hangingPunct="0"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Вы можете:</a:t>
            </a:r>
          </a:p>
          <a:p>
            <a:pPr marL="457200" indent="-457200" algn="just" hangingPunc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Написать мне письмо по адресу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AMilman@damask.ru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algn="just" hangingPunc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заполнить онлайн заявку на сайте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www.damask.ru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 hangingPunct="0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Calibri" panose="020F0502020204030204" pitchFamily="34" charset="0"/>
              </a:rPr>
              <a:t>Направить письмо в свободной форме на </a:t>
            </a:r>
            <a:r>
              <a:rPr lang="en-US" sz="2800" dirty="0" smtClean="0">
                <a:latin typeface="Calibri" panose="020F0502020204030204" pitchFamily="34" charset="0"/>
              </a:rPr>
              <a:t>info@damask.ru</a:t>
            </a:r>
            <a:endParaRPr lang="ru-RU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hangingPunct="0"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hangingPunct="0"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819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00072" y="303615"/>
            <a:ext cx="7057293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Компания ДАМАСК</a:t>
            </a:r>
          </a:p>
          <a:p>
            <a:pPr algn="ctr"/>
            <a:endParaRPr lang="ru-RU" sz="2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Москва</a:t>
            </a:r>
            <a:endParaRPr lang="ru-RU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600" b="0" dirty="0">
                <a:solidFill>
                  <a:schemeClr val="bg1"/>
                </a:solidFill>
                <a:latin typeface="Calibri" panose="020F0502020204030204" pitchFamily="34" charset="0"/>
              </a:rPr>
              <a:t>+7 (499) </a:t>
            </a:r>
            <a:r>
              <a:rPr lang="ru-RU" sz="2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703-20-26</a:t>
            </a:r>
            <a:endParaRPr lang="en-US" sz="26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US" sz="26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Екатеринбург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0" dirty="0">
                <a:solidFill>
                  <a:schemeClr val="bg1"/>
                </a:solidFill>
                <a:latin typeface="Calibri" panose="020F0502020204030204" pitchFamily="34" charset="0"/>
              </a:rPr>
              <a:t>+7 (343) </a:t>
            </a:r>
            <a:r>
              <a:rPr lang="en-US" sz="2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286-21-30</a:t>
            </a:r>
            <a:endParaRPr lang="ru-RU" sz="26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ru-RU" sz="26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Мильман Александр</a:t>
            </a:r>
            <a:endParaRPr lang="ru-RU" sz="26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+7(967) 8567350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AMilmanm@damask.ru</a:t>
            </a:r>
            <a:endParaRPr lang="fr-FR" sz="26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fr-FR" sz="26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2600" b="0" dirty="0" smtClean="0">
                <a:latin typeface="Calibri" panose="020F0502020204030204" pitchFamily="34" charset="0"/>
              </a:rPr>
              <a:t>info@damask.ru</a:t>
            </a:r>
          </a:p>
          <a:p>
            <a:pPr algn="ctr"/>
            <a:r>
              <a:rPr lang="fr-FR" sz="2600" b="0" dirty="0" smtClean="0">
                <a:latin typeface="Calibri" panose="020F0502020204030204" pitchFamily="34" charset="0"/>
              </a:rPr>
              <a:t>www.damask.ru</a:t>
            </a:r>
            <a:endParaRPr lang="fr-FR" sz="2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0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27381" y="323810"/>
            <a:ext cx="11273464" cy="5599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4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sz="29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02528467"/>
              </p:ext>
            </p:extLst>
          </p:nvPr>
        </p:nvGraphicFramePr>
        <p:xfrm>
          <a:off x="527381" y="1071154"/>
          <a:ext cx="10986332" cy="525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-1" y="2"/>
            <a:ext cx="11800845" cy="89988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Calibri" panose="020F0502020204030204" pitchFamily="34" charset="0"/>
              </a:rPr>
              <a:t>	Актуальные </a:t>
            </a:r>
            <a:r>
              <a:rPr lang="ru-RU" sz="2800" dirty="0">
                <a:latin typeface="Calibri" panose="020F0502020204030204" pitchFamily="34" charset="0"/>
              </a:rPr>
              <a:t>задачи </a:t>
            </a:r>
            <a:r>
              <a:rPr lang="ru-RU" sz="2800" dirty="0" smtClean="0">
                <a:latin typeface="Calibri" panose="020F0502020204030204" pitchFamily="34" charset="0"/>
              </a:rPr>
              <a:t>автоматизации,</a:t>
            </a:r>
          </a:p>
          <a:p>
            <a:r>
              <a:rPr lang="ru-RU" sz="2800" dirty="0">
                <a:latin typeface="Calibri" panose="020F0502020204030204" pitchFamily="34" charset="0"/>
              </a:rPr>
              <a:t>	</a:t>
            </a:r>
            <a:r>
              <a:rPr lang="ru-RU" sz="2800" dirty="0" smtClean="0">
                <a:latin typeface="Calibri" panose="020F0502020204030204" pitchFamily="34" charset="0"/>
              </a:rPr>
              <a:t>решаемые внедрением СУО ДАМАСК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284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268" y="2831294"/>
            <a:ext cx="7126732" cy="375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531" y="470264"/>
            <a:ext cx="10085695" cy="67284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F0"/>
                </a:solidFill>
                <a:latin typeface="Calibri" panose="020F0502020204030204" pitchFamily="34" charset="0"/>
              </a:rPr>
              <a:t>Описание процесса </a:t>
            </a:r>
            <a:r>
              <a:rPr 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обслуживания. Участники бизнес-процесса.</a:t>
            </a:r>
            <a:endParaRPr lang="ru-RU" sz="28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www.damask.ru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7031" y="1492465"/>
            <a:ext cx="63082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Calibri" panose="020F0502020204030204" pitchFamily="34" charset="0"/>
              </a:rPr>
              <a:t>Регистратура</a:t>
            </a:r>
            <a:endParaRPr lang="ru-RU" sz="28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Calibri" panose="020F0502020204030204" pitchFamily="34" charset="0"/>
              </a:rPr>
              <a:t>Врачи и медицинские работники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Calibri" panose="020F0502020204030204" pitchFamily="34" charset="0"/>
              </a:rPr>
              <a:t>Руководители медицинского учреждения</a:t>
            </a:r>
            <a:endParaRPr lang="ru-RU" sz="28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IT-</a:t>
            </a: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служба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ПАЦИЕНТЫ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63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600" y="2779812"/>
            <a:ext cx="5397092" cy="3615629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www.damask.ru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8644" y="271414"/>
            <a:ext cx="10117395" cy="899885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3000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1</a:t>
            </a:r>
            <a:r>
              <a:rPr lang="ru-RU" sz="3000" dirty="0">
                <a:solidFill>
                  <a:srgbClr val="00B0F0"/>
                </a:solidFill>
                <a:latin typeface="Calibri" panose="020F0502020204030204" pitchFamily="34" charset="0"/>
              </a:rPr>
              <a:t>. Регистратура. </a:t>
            </a:r>
            <a: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Получение талона на приём. </a:t>
            </a:r>
            <a:r>
              <a:rPr lang="ru-RU" sz="3000" dirty="0">
                <a:solidFill>
                  <a:srgbClr val="00B0F0"/>
                </a:solidFill>
                <a:latin typeface="Calibri" panose="020F0502020204030204" pitchFamily="34" charset="0"/>
              </a:rPr>
              <a:t>Оформление документов</a:t>
            </a:r>
            <a:r>
              <a:rPr lang="ru-RU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  <a:endParaRPr lang="ru-RU" sz="3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1" y="1810464"/>
            <a:ext cx="5777048" cy="44627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4D3E2F"/>
                </a:solidFill>
                <a:latin typeface="Calibri" panose="020F0502020204030204" pitchFamily="34" charset="0"/>
              </a:rPr>
              <a:t>Посетитель </a:t>
            </a:r>
            <a:r>
              <a:rPr lang="ru-RU" sz="2000" b="1" dirty="0" smtClean="0">
                <a:solidFill>
                  <a:srgbClr val="4D3E2F"/>
                </a:solidFill>
                <a:latin typeface="Calibri" panose="020F0502020204030204" pitchFamily="34" charset="0"/>
              </a:rPr>
              <a:t>регистрируется в очереди, спокойно ожидает приглашения в </a:t>
            </a:r>
            <a:r>
              <a:rPr lang="ru-RU" sz="2000" b="1" dirty="0">
                <a:solidFill>
                  <a:srgbClr val="4D3E2F"/>
                </a:solidFill>
                <a:latin typeface="Calibri" panose="020F0502020204030204" pitchFamily="34" charset="0"/>
              </a:rPr>
              <a:t>клиентской зоне</a:t>
            </a:r>
            <a:r>
              <a:rPr lang="ru-RU" sz="2000" b="1" dirty="0" smtClean="0">
                <a:solidFill>
                  <a:srgbClr val="4D3E2F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rgbClr val="4D3E2F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Calibri" panose="020F0502020204030204" pitchFamily="34" charset="0"/>
              </a:rPr>
              <a:t>Сотрудник регистратуры видит количество посетителей и цель прибытия, на основании чего вызывает посетителей.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Calibri" panose="020F0502020204030204" pitchFamily="34" charset="0"/>
              </a:rPr>
              <a:t>Номер очереди отображается на мониторе и </a:t>
            </a:r>
            <a:r>
              <a:rPr lang="ru-RU" sz="2000" b="1" dirty="0">
                <a:latin typeface="Calibri" panose="020F0502020204030204" pitchFamily="34" charset="0"/>
              </a:rPr>
              <a:t>дополнительно </a:t>
            </a:r>
            <a:r>
              <a:rPr lang="ru-RU" sz="2000" b="1" dirty="0" smtClean="0">
                <a:latin typeface="Calibri" panose="020F0502020204030204" pitchFamily="34" charset="0"/>
              </a:rPr>
              <a:t>посетитель получает </a:t>
            </a:r>
            <a:r>
              <a:rPr lang="ru-RU" sz="2000" b="1" dirty="0" err="1" smtClean="0">
                <a:latin typeface="Calibri" panose="020F0502020204030204" pitchFamily="34" charset="0"/>
              </a:rPr>
              <a:t>sms</a:t>
            </a:r>
            <a:r>
              <a:rPr lang="ru-RU" sz="2000" b="1" dirty="0" smtClean="0">
                <a:latin typeface="Calibri" panose="020F0502020204030204" pitchFamily="34" charset="0"/>
              </a:rPr>
              <a:t>-уведомление.</a:t>
            </a:r>
          </a:p>
          <a:p>
            <a:pPr marL="457200" indent="-457200">
              <a:buClr>
                <a:srgbClr val="4D3E2F"/>
              </a:buClr>
              <a:buFont typeface="+mj-lt"/>
              <a:buAutoNum type="arabicPeriod"/>
            </a:pPr>
            <a:endParaRPr lang="ru-RU" sz="2000" b="1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4D3E2F"/>
              </a:buClr>
              <a:buFont typeface="+mj-lt"/>
              <a:buAutoNum type="arabicPeriod"/>
            </a:pPr>
            <a:r>
              <a:rPr lang="ru-RU" sz="2000" b="1" dirty="0" smtClean="0">
                <a:latin typeface="Calibri" panose="020F0502020204030204" pitchFamily="34" charset="0"/>
              </a:rPr>
              <a:t>Посетитель получает талон очерёдности на приём к специалисту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77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32" y="1089547"/>
            <a:ext cx="5715247" cy="528469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www.damask.ru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37231" y="355563"/>
            <a:ext cx="10085695" cy="586133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2. Врачи и медработники</a:t>
            </a:r>
            <a:endParaRPr lang="ru-RU" sz="28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33063" y="1089547"/>
            <a:ext cx="49160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Calibri" panose="020F0502020204030204" pitchFamily="34" charset="0"/>
              </a:rPr>
              <a:t>Посетитель проходит по схеме на талоне.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Calibri" panose="020F0502020204030204" pitchFamily="34" charset="0"/>
              </a:rPr>
              <a:t>Над кабинетами на табло отображаются номера талонов. В коридоре на мониторе – история вызовов.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Calibri" panose="020F0502020204030204" pitchFamily="34" charset="0"/>
              </a:rPr>
              <a:t>Медицинский работник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согласно расписанию приёма, очередности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и приоритета вызывает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прибывших посетителей.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Calibri" panose="020F0502020204030204" pitchFamily="34" charset="0"/>
              </a:rPr>
              <a:t>Посетитель видит свой </a:t>
            </a:r>
            <a:r>
              <a:rPr lang="ru-RU" sz="2000" b="1" dirty="0">
                <a:latin typeface="Calibri" panose="020F0502020204030204" pitchFamily="34" charset="0"/>
              </a:rPr>
              <a:t>номер </a:t>
            </a:r>
            <a:r>
              <a:rPr lang="ru-RU" sz="2000" b="1" dirty="0" smtClean="0">
                <a:latin typeface="Calibri" panose="020F0502020204030204" pitchFamily="34" charset="0"/>
              </a:rPr>
              <a:t>на табло </a:t>
            </a:r>
            <a:r>
              <a:rPr lang="ru-RU" sz="2000" b="1" dirty="0">
                <a:latin typeface="Calibri" panose="020F0502020204030204" pitchFamily="34" charset="0"/>
              </a:rPr>
              <a:t>и </a:t>
            </a:r>
            <a:r>
              <a:rPr lang="ru-RU" sz="2000" b="1" dirty="0" smtClean="0">
                <a:latin typeface="Calibri" panose="020F0502020204030204" pitchFamily="34" charset="0"/>
              </a:rPr>
              <a:t>проходит в кабинет врача. </a:t>
            </a:r>
            <a:endParaRPr 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2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3. Руководители медучреждения</a:t>
            </a:r>
            <a:endParaRPr lang="ru-RU" sz="28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12780"/>
            <a:ext cx="10862997" cy="30155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Онлайн мониторинг и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статистика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 загрузке. Принятие управленческих решений на основе объективных показателей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Возможность распределения нагрузки с течением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времени. Рациональное использование трудовых ресурсов</a:t>
            </a:r>
            <a:endParaRPr lang="ru-RU" sz="28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56696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159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4.</a:t>
            </a:r>
            <a:r>
              <a:rPr lang="en-US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IT </a:t>
            </a:r>
            <a:r>
              <a:rPr 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Служба</a:t>
            </a:r>
            <a:endParaRPr lang="ru-RU" sz="28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12779"/>
            <a:ext cx="10862997" cy="3893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Установка и настройка системы «под ключ», обучение персонала - в ходе ПНР сотрудниками ДАМАСК.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Безотказность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Доступные компоненты и расходные материалы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Широчайшие возможности администрирования без привлечения разработчика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Электронных архив технической документации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SLA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048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0" y="1"/>
            <a:ext cx="9920821" cy="125559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F0"/>
                </a:solidFill>
                <a:latin typeface="Calibri" panose="020F0502020204030204" pitchFamily="34" charset="0"/>
              </a:rPr>
              <a:t>Инструменты </a:t>
            </a:r>
            <a:r>
              <a:rPr 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автоматизации </a:t>
            </a:r>
            <a:endParaRPr lang="ru-RU" sz="28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615" y="1844825"/>
            <a:ext cx="11395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alibri" panose="020F0502020204030204" pitchFamily="34" charset="0"/>
              </a:rPr>
              <a:t>Запись на приём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alibri" panose="020F0502020204030204" pitchFamily="34" charset="0"/>
              </a:rPr>
              <a:t>Оповещение и вызов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alibri" panose="020F0502020204030204" pitchFamily="34" charset="0"/>
              </a:rPr>
              <a:t>Переадресация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latin typeface="Calibri" panose="020F0502020204030204" pitchFamily="34" charset="0"/>
              </a:rPr>
              <a:t>Тактики обслуживания </a:t>
            </a:r>
            <a:endParaRPr lang="ru-RU" sz="32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alibri" panose="020F0502020204030204" pitchFamily="34" charset="0"/>
              </a:rPr>
              <a:t>Отчётность и онлайн мониторинг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alibri" panose="020F0502020204030204" pitchFamily="34" charset="0"/>
              </a:rPr>
              <a:t>Оценка качества обслуживания.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791" y="3168264"/>
            <a:ext cx="4597500" cy="363407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282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89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844</Words>
  <Application>Microsoft Office PowerPoint</Application>
  <PresentationFormat>Произвольный</PresentationFormat>
  <Paragraphs>217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TS103098889</vt:lpstr>
      <vt:lpstr>Электронная очередь ДАМАСК в системе комплексной автоматизации здравоохранения</vt:lpstr>
      <vt:lpstr>Слайд 2</vt:lpstr>
      <vt:lpstr>Слайд 3</vt:lpstr>
      <vt:lpstr>Описание процесса обслуживания. Участники бизнес-процесса.</vt:lpstr>
      <vt:lpstr>  1. Регистратура. Получение талона на приём. Оформление документов.</vt:lpstr>
      <vt:lpstr>2. Врачи и медработники</vt:lpstr>
      <vt:lpstr>3. Руководители медучреждения</vt:lpstr>
      <vt:lpstr>4.IT Служба</vt:lpstr>
      <vt:lpstr>Инструменты автоматизации </vt:lpstr>
      <vt:lpstr>Поддержка различных схем переадресаций </vt:lpstr>
      <vt:lpstr>Интеллектуальная отчетность нового поколения</vt:lpstr>
      <vt:lpstr>Тактики обслуживания.</vt:lpstr>
      <vt:lpstr>SMS-оповещение СУО и движении в очереди</vt:lpstr>
      <vt:lpstr>Система оценки качества обслуживания посетителей </vt:lpstr>
      <vt:lpstr>Модели построения региональных СУО</vt:lpstr>
      <vt:lpstr>Готовность к интеграции и оперативным доработкам</vt:lpstr>
      <vt:lpstr>Слайд 17</vt:lpstr>
      <vt:lpstr>Слайд 18</vt:lpstr>
      <vt:lpstr>Слайд 19</vt:lpstr>
      <vt:lpstr>Слайд 20</vt:lpstr>
      <vt:lpstr>Компания ДАМАСК .Конкурентные преимущества</vt:lpstr>
      <vt:lpstr>Как обратиться?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2014-06-06T05:42:11Z</dcterms:created>
  <dcterms:modified xsi:type="dcterms:W3CDTF">2015-03-30T11:22:17Z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