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66" r:id="rId3"/>
    <p:sldId id="268" r:id="rId4"/>
    <p:sldId id="269" r:id="rId5"/>
    <p:sldId id="271" r:id="rId6"/>
    <p:sldId id="270" r:id="rId7"/>
    <p:sldId id="258" r:id="rId8"/>
    <p:sldId id="262" r:id="rId9"/>
    <p:sldId id="261" r:id="rId10"/>
    <p:sldId id="264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35" autoAdjust="0"/>
  </p:normalViewPr>
  <p:slideViewPr>
    <p:cSldViewPr>
      <p:cViewPr varScale="1">
        <p:scale>
          <a:sx n="63" d="100"/>
          <a:sy n="63" d="100"/>
        </p:scale>
        <p:origin x="-159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58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92F0D-07C3-46C1-9165-E87D0C2B5F6E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EE3A4-7EDE-40D4-824E-D71BFBFF1E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6879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EE3A4-7EDE-40D4-824E-D71BFBFF1E6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4923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EE3A4-7EDE-40D4-824E-D71BFBFF1E6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4066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EE3A4-7EDE-40D4-824E-D71BFBFF1E6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0573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EE3A4-7EDE-40D4-824E-D71BFBFF1E6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2051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EE3A4-7EDE-40D4-824E-D71BFBFF1E6B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1614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EE3A4-7EDE-40D4-824E-D71BFBFF1E6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4242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EE3A4-7EDE-40D4-824E-D71BFBFF1E6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1799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EE3A4-7EDE-40D4-824E-D71BFBFF1E6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0475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EE3A4-7EDE-40D4-824E-D71BFBFF1E6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6869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EE3A4-7EDE-40D4-824E-D71BFBFF1E6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7742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EE3A4-7EDE-40D4-824E-D71BFBFF1E6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1706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BC2D-CDA9-418D-BD72-6D28C4E38BFE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12E8-F4E1-484F-AAAC-9B98320ED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BC2D-CDA9-418D-BD72-6D28C4E38BFE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12E8-F4E1-484F-AAAC-9B98320ED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BC2D-CDA9-418D-BD72-6D28C4E38BFE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12E8-F4E1-484F-AAAC-9B98320ED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BC2D-CDA9-418D-BD72-6D28C4E38BFE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12E8-F4E1-484F-AAAC-9B98320ED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BC2D-CDA9-418D-BD72-6D28C4E38BFE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12E8-F4E1-484F-AAAC-9B98320ED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BC2D-CDA9-418D-BD72-6D28C4E38BFE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12E8-F4E1-484F-AAAC-9B98320ED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BC2D-CDA9-418D-BD72-6D28C4E38BFE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12E8-F4E1-484F-AAAC-9B98320ED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BC2D-CDA9-418D-BD72-6D28C4E38BFE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12E8-F4E1-484F-AAAC-9B98320ED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BC2D-CDA9-418D-BD72-6D28C4E38BFE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12E8-F4E1-484F-AAAC-9B98320ED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BC2D-CDA9-418D-BD72-6D28C4E38BFE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12E8-F4E1-484F-AAAC-9B98320ED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0BC2D-CDA9-418D-BD72-6D28C4E38BFE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12E8-F4E1-484F-AAAC-9B98320ED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0BC2D-CDA9-418D-BD72-6D28C4E38BFE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912E8-F4E1-484F-AAAC-9B98320ED7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38.jpeg"/><Relationship Id="rId4" Type="http://schemas.openxmlformats.org/officeDocument/2006/relationships/hyperlink" Target="mailto:imha1812@gmail.com" TargetMode="External"/><Relationship Id="rId9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50.png"/><Relationship Id="rId5" Type="http://schemas.openxmlformats.org/officeDocument/2006/relationships/image" Target="../media/image44.jpeg"/><Relationship Id="rId10" Type="http://schemas.openxmlformats.org/officeDocument/2006/relationships/image" Target="../media/image49.pn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20.png"/><Relationship Id="rId3" Type="http://schemas.openxmlformats.org/officeDocument/2006/relationships/notesSlide" Target="../notesSlides/notesSlide5.xml"/><Relationship Id="rId7" Type="http://schemas.openxmlformats.org/officeDocument/2006/relationships/image" Target="http://img-fotki.yandex.ru/get/3206/fullerr.0/0_1b40e_78d71f39_L" TargetMode="External"/><Relationship Id="rId12" Type="http://schemas.openxmlformats.org/officeDocument/2006/relationships/hyperlink" Target="http://www.pixenlarge.com/examples/c/116_galleon.gif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jpeg"/><Relationship Id="rId11" Type="http://schemas.openxmlformats.org/officeDocument/2006/relationships/image" Target="../media/image19.jpe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22.jpeg"/><Relationship Id="rId10" Type="http://schemas.openxmlformats.org/officeDocument/2006/relationships/image" Target="http://www.livny.ru/photo/34.jpg" TargetMode="External"/><Relationship Id="rId4" Type="http://schemas.openxmlformats.org/officeDocument/2006/relationships/image" Target="../media/image16.png"/><Relationship Id="rId9" Type="http://schemas.openxmlformats.org/officeDocument/2006/relationships/image" Target="../media/image18.jpe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email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89040"/>
            <a:ext cx="1656537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ws_C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624"/>
            <a:ext cx="1484275" cy="170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8064896" cy="1944216"/>
          </a:xfrm>
          <a:noFill/>
        </p:spPr>
        <p:txBody>
          <a:bodyPr>
            <a:normAutofit/>
          </a:bodyPr>
          <a:lstStyle/>
          <a:p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Кафедра</a:t>
            </a: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4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</a:rPr>
              <a:t>«Телемедицины и информатизации здравоохранения»</a:t>
            </a:r>
            <a:endParaRPr lang="ru-RU" sz="3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6136" y="5373216"/>
            <a:ext cx="3081793" cy="792088"/>
          </a:xfrm>
          <a:noFill/>
          <a:ln cap="rnd">
            <a:noFill/>
          </a:ln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Заведующий кафедрой</a:t>
            </a:r>
          </a:p>
          <a:p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</a:rPr>
              <a:t>Сидельников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К.В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511660" y="6169472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РУДН</a:t>
            </a:r>
          </a:p>
          <a:p>
            <a:pPr algn="ctr"/>
            <a:r>
              <a:rPr lang="ru-RU" dirty="0" smtClean="0"/>
              <a:t>25.03.2015</a:t>
            </a:r>
            <a:endParaRPr lang="ru-RU" dirty="0"/>
          </a:p>
        </p:txBody>
      </p:sp>
      <p:pic>
        <p:nvPicPr>
          <p:cNvPr id="3074" name="Picture 2" descr="http://www.imeb.ru/images/pm/00000041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40968"/>
            <a:ext cx="4968552" cy="247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160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5990" y="260648"/>
            <a:ext cx="1918095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9612" y="4221088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E-mail: </a:t>
            </a:r>
            <a:r>
              <a:rPr lang="en-US" sz="2800" dirty="0" smtClean="0">
                <a:hlinkClick r:id="rId4"/>
              </a:rPr>
              <a:t>imha1812@gmail.com</a:t>
            </a:r>
          </a:p>
          <a:p>
            <a:pPr algn="ctr"/>
            <a:r>
              <a:rPr lang="ru-RU" sz="2800" dirty="0" smtClean="0"/>
              <a:t>Тел.:     </a:t>
            </a:r>
            <a:r>
              <a:rPr lang="en-US" sz="2800" dirty="0" smtClean="0"/>
              <a:t>+7-909-683-81-45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8576" y="2420888"/>
            <a:ext cx="60468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rgbClr val="C00000"/>
                </a:solidFill>
              </a:rPr>
              <a:t>Спасибо за внимание!</a:t>
            </a:r>
          </a:p>
        </p:txBody>
      </p:sp>
      <p:pic>
        <p:nvPicPr>
          <p:cNvPr id="4" name="Picture 14" descr="https://encrypted-tbn1.gstatic.com/images?q=tbn:ANd9GcSq8mlfE81c5E1GJDhJo9bNkOMsNYkpygtoHlyxtWdkO42zUEANs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50198" y="5229200"/>
            <a:ext cx="1774369" cy="993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s_C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473" y="188640"/>
            <a:ext cx="1273175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 descr="pic_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6797" y="172561"/>
            <a:ext cx="2592388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mobile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7729" y="3501008"/>
            <a:ext cx="18637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9"/>
          <p:cNvSpPr>
            <a:spLocks noChangeShapeType="1"/>
          </p:cNvSpPr>
          <p:nvPr/>
        </p:nvSpPr>
        <p:spPr bwMode="auto">
          <a:xfrm>
            <a:off x="1423890" y="1196752"/>
            <a:ext cx="2036763" cy="23813"/>
          </a:xfrm>
          <a:prstGeom prst="line">
            <a:avLst/>
          </a:prstGeom>
          <a:noFill/>
          <a:ln w="76200" cap="rnd">
            <a:solidFill>
              <a:srgbClr val="CC0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Line 19"/>
          <p:cNvSpPr>
            <a:spLocks noChangeShapeType="1"/>
          </p:cNvSpPr>
          <p:nvPr/>
        </p:nvSpPr>
        <p:spPr bwMode="auto">
          <a:xfrm>
            <a:off x="6577043" y="1223876"/>
            <a:ext cx="1595358" cy="1845084"/>
          </a:xfrm>
          <a:prstGeom prst="line">
            <a:avLst/>
          </a:prstGeom>
          <a:noFill/>
          <a:ln w="76200" cap="rnd">
            <a:solidFill>
              <a:srgbClr val="CC0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 flipV="1">
            <a:off x="6228185" y="5590668"/>
            <a:ext cx="1557978" cy="237176"/>
          </a:xfrm>
          <a:prstGeom prst="line">
            <a:avLst/>
          </a:prstGeom>
          <a:noFill/>
          <a:ln w="76200" cap="rnd">
            <a:solidFill>
              <a:srgbClr val="CC0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2" name="Picture 5" descr="IMG_103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68940" y="5071373"/>
            <a:ext cx="2269415" cy="151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3" name="Line 19"/>
          <p:cNvSpPr>
            <a:spLocks noChangeShapeType="1"/>
          </p:cNvSpPr>
          <p:nvPr/>
        </p:nvSpPr>
        <p:spPr bwMode="auto">
          <a:xfrm>
            <a:off x="767061" y="1577337"/>
            <a:ext cx="0" cy="3120804"/>
          </a:xfrm>
          <a:prstGeom prst="line">
            <a:avLst/>
          </a:prstGeom>
          <a:noFill/>
          <a:ln w="76200" cap="rnd">
            <a:solidFill>
              <a:srgbClr val="CC0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>
            <a:off x="2587527" y="5757629"/>
            <a:ext cx="1408410" cy="23813"/>
          </a:xfrm>
          <a:prstGeom prst="line">
            <a:avLst/>
          </a:prstGeom>
          <a:noFill/>
          <a:ln w="76200" cap="rnd">
            <a:solidFill>
              <a:srgbClr val="CC000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53650" y="3170805"/>
            <a:ext cx="54091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Кафедра «Телемедицины </a:t>
            </a:r>
            <a:r>
              <a:rPr lang="ru-RU" dirty="0"/>
              <a:t>и информатизации здравоохранения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Заведующий кафедрой </a:t>
            </a:r>
            <a:r>
              <a:rPr lang="ru-RU" dirty="0" err="1" smtClean="0"/>
              <a:t>Сидельников</a:t>
            </a:r>
            <a:r>
              <a:rPr lang="ru-RU" dirty="0" smtClean="0"/>
              <a:t> Константин Владимирович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18617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ugaga.ru/uploads/posts/2009-05/1242147117_earthatnight_afric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8600" y="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bg1">
                    <a:lumMod val="95000"/>
                  </a:schemeClr>
                </a:solidFill>
              </a:rPr>
              <a:t>Цель создания</a:t>
            </a:r>
          </a:p>
        </p:txBody>
      </p:sp>
      <p:pic>
        <p:nvPicPr>
          <p:cNvPr id="5" name="Picture 3" descr="IMG_046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1484784"/>
            <a:ext cx="3204863" cy="2014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24455" y="4797152"/>
            <a:ext cx="192414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04248" y="3284984"/>
            <a:ext cx="2091879" cy="1568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Documents and Settings\dima\Рабочий стол\Туберкулез 2007\Копия _MG_565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80312" y="980728"/>
            <a:ext cx="1406525" cy="210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868144" y="512596"/>
            <a:ext cx="1512168" cy="1476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слайд-фото-2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39552" y="4149080"/>
            <a:ext cx="2795229" cy="1210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915816" y="5085184"/>
            <a:ext cx="1296144" cy="113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4581128"/>
            <a:ext cx="1734204" cy="150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1912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9512" y="188640"/>
            <a:ext cx="8784976" cy="8914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989404" cy="81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3752"/>
            <a:ext cx="6552728" cy="1143000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Цель создания</a:t>
            </a:r>
          </a:p>
        </p:txBody>
      </p:sp>
      <p:pic>
        <p:nvPicPr>
          <p:cNvPr id="1026" name="Picture 2" descr="http://www.bugaga.ru/uploads/posts/2009-05/1242147081_earthatnigh-asia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91620" y="1407147"/>
            <a:ext cx="435238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Если взглянуть на Землю из космоса ночью, то хорошо видно, что есть значительные области, где практически отсутствует инфраструктура. Это большинство развивающихся стран Азии, Африки, Латинской Америки и Океании.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1770" y="5373216"/>
            <a:ext cx="877071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В России - это большая часть четырех из семи федеральных округов: Северо-Западного, Уральского, Сибирского и Дальневосточного.</a:t>
            </a:r>
          </a:p>
        </p:txBody>
      </p:sp>
    </p:spTree>
    <p:extLst>
      <p:ext uri="{BB962C8B-B14F-4D97-AF65-F5344CB8AC3E}">
        <p14:creationId xmlns:p14="http://schemas.microsoft.com/office/powerpoint/2010/main" xmlns="" val="427577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71328"/>
            <a:ext cx="2447256" cy="6186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858671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Цель создания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807524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Единственным, безальтернативным экономически и социально эффективным инструментом решения этих фундаментальных задач в наше время являются комплексные телемедицинские системы, сочетающие в себе стационарные и мобильные телемедицинские комплексы и полноценные информационные системы управления здравоохранением.</a:t>
            </a:r>
          </a:p>
        </p:txBody>
      </p:sp>
    </p:spTree>
    <p:extLst>
      <p:ext uri="{BB962C8B-B14F-4D97-AF65-F5344CB8AC3E}">
        <p14:creationId xmlns:p14="http://schemas.microsoft.com/office/powerpoint/2010/main" xmlns="" val="566267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6011866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4716016" y="0"/>
            <a:ext cx="4427984" cy="518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5536" y="5373216"/>
            <a:ext cx="8964488" cy="7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904" y="260648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Цель создания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72208"/>
            <a:ext cx="8219256" cy="449309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Ни одна страна сегодня не в состоянии обеспечить достаточного количества медицинских специалистов </a:t>
            </a:r>
            <a:r>
              <a:rPr lang="ru-RU" dirty="0" smtClean="0"/>
              <a:t>в </a:t>
            </a:r>
          </a:p>
          <a:p>
            <a:pPr marL="0" indent="0">
              <a:buNone/>
            </a:pPr>
            <a:r>
              <a:rPr lang="ru-RU" dirty="0" smtClean="0"/>
              <a:t>малонаселенных </a:t>
            </a:r>
            <a:r>
              <a:rPr lang="ru-RU" dirty="0"/>
              <a:t>местностях.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повсеместной </a:t>
            </a:r>
            <a:r>
              <a:rPr lang="ru-RU" dirty="0" smtClean="0"/>
              <a:t>доступности </a:t>
            </a:r>
          </a:p>
          <a:p>
            <a:pPr marL="0" indent="0">
              <a:buNone/>
            </a:pPr>
            <a:r>
              <a:rPr lang="ru-RU" dirty="0" smtClean="0"/>
              <a:t>квалифицированного </a:t>
            </a:r>
          </a:p>
          <a:p>
            <a:pPr marL="0" indent="0">
              <a:buNone/>
            </a:pPr>
            <a:r>
              <a:rPr lang="ru-RU" dirty="0" smtClean="0"/>
              <a:t>медицинского </a:t>
            </a:r>
            <a:r>
              <a:rPr lang="ru-RU" dirty="0"/>
              <a:t>обслуживания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необходимы системы </a:t>
            </a:r>
          </a:p>
          <a:p>
            <a:pPr marL="0" indent="0">
              <a:buNone/>
            </a:pPr>
            <a:r>
              <a:rPr lang="ru-RU" dirty="0" err="1" smtClean="0"/>
              <a:t>телемедицины</a:t>
            </a:r>
            <a:r>
              <a:rPr lang="ru-RU" dirty="0" smtClean="0"/>
              <a:t> </a:t>
            </a:r>
            <a:r>
              <a:rPr lang="ru-RU" dirty="0"/>
              <a:t>– для скорой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помощи</a:t>
            </a:r>
            <a:r>
              <a:rPr lang="ru-RU" dirty="0"/>
              <a:t>, диспансеризации, дистанционного наблюдения и т.д.</a:t>
            </a:r>
          </a:p>
        </p:txBody>
      </p:sp>
      <p:pic>
        <p:nvPicPr>
          <p:cNvPr id="7" name="Picture 3" descr="tobol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36096" y="2712860"/>
            <a:ext cx="3168352" cy="237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теле-терминал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99592" y="332656"/>
            <a:ext cx="1440159" cy="1090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09007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Прямоугольник 43"/>
          <p:cNvSpPr/>
          <p:nvPr/>
        </p:nvSpPr>
        <p:spPr>
          <a:xfrm>
            <a:off x="251520" y="260648"/>
            <a:ext cx="8568952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80" y="197768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Цель создания</a:t>
            </a:r>
          </a:p>
        </p:txBody>
      </p:sp>
      <p:graphicFrame>
        <p:nvGraphicFramePr>
          <p:cNvPr id="4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00099129"/>
              </p:ext>
            </p:extLst>
          </p:nvPr>
        </p:nvGraphicFramePr>
        <p:xfrm>
          <a:off x="1763290" y="2348260"/>
          <a:ext cx="5761038" cy="4032250"/>
        </p:xfrm>
        <a:graphic>
          <a:graphicData uri="http://schemas.openxmlformats.org/presentationml/2006/ole">
            <p:oleObj spid="_x0000_s4104" name="PHOTO-PAINT" r:id="rId5" imgW="10158730" imgH="7111111" progId="">
              <p:embed/>
            </p:oleObj>
          </a:graphicData>
        </a:graphic>
      </p:graphicFrame>
      <p:pic>
        <p:nvPicPr>
          <p:cNvPr id="5" name="Picture 9" descr="http://img-fotki.yandex.ru/get/3206/fullerr.0/0_1b40e_78d71f39_L"/>
          <p:cNvPicPr>
            <a:picLocks noChangeAspect="1" noChangeArrowheads="1"/>
          </p:cNvPicPr>
          <p:nvPr/>
        </p:nvPicPr>
        <p:blipFill>
          <a:blip r:embed="rId6" r:link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453" y="5097810"/>
            <a:ext cx="2873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http://img-fotki.yandex.ru/get/3206/fullerr.0/0_1b40e_78d71f39_L"/>
          <p:cNvPicPr>
            <a:picLocks noChangeAspect="1" noChangeArrowheads="1"/>
          </p:cNvPicPr>
          <p:nvPr/>
        </p:nvPicPr>
        <p:blipFill>
          <a:blip r:embed="rId6" r:link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5903" y="3657948"/>
            <a:ext cx="2873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ine 30"/>
          <p:cNvSpPr>
            <a:spLocks noChangeShapeType="1"/>
          </p:cNvSpPr>
          <p:nvPr/>
        </p:nvSpPr>
        <p:spPr bwMode="auto">
          <a:xfrm flipV="1">
            <a:off x="5795540" y="3788123"/>
            <a:ext cx="503238" cy="4318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Line 30"/>
          <p:cNvSpPr>
            <a:spLocks noChangeShapeType="1"/>
          </p:cNvSpPr>
          <p:nvPr/>
        </p:nvSpPr>
        <p:spPr bwMode="auto">
          <a:xfrm flipV="1">
            <a:off x="2698328" y="2995960"/>
            <a:ext cx="2305050" cy="2232025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444611715"/>
              </p:ext>
            </p:extLst>
          </p:nvPr>
        </p:nvGraphicFramePr>
        <p:xfrm>
          <a:off x="6371803" y="1484660"/>
          <a:ext cx="1128712" cy="1120775"/>
        </p:xfrm>
        <a:graphic>
          <a:graphicData uri="http://schemas.openxmlformats.org/presentationml/2006/ole">
            <p:oleObj spid="_x0000_s4105" name="PHOTO-PAINT" r:id="rId8" imgW="2559675" imgH="2542037" progId="">
              <p:embed/>
            </p:oleObj>
          </a:graphicData>
        </a:graphic>
      </p:graphicFrame>
      <p:pic>
        <p:nvPicPr>
          <p:cNvPr id="10" name="Picture 20" descr="http://img-fotki.yandex.ru/get/3206/fullerr.0/0_1b40e_78d71f39_L"/>
          <p:cNvPicPr>
            <a:picLocks noChangeAspect="1" noChangeArrowheads="1"/>
          </p:cNvPicPr>
          <p:nvPr/>
        </p:nvPicPr>
        <p:blipFill>
          <a:blip r:embed="rId6" r:link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8915" y="2853085"/>
            <a:ext cx="2873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Line 22"/>
          <p:cNvSpPr>
            <a:spLocks noChangeShapeType="1"/>
          </p:cNvSpPr>
          <p:nvPr/>
        </p:nvSpPr>
        <p:spPr bwMode="auto">
          <a:xfrm flipV="1">
            <a:off x="5074815" y="1987898"/>
            <a:ext cx="1800225" cy="1008062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22"/>
          <p:cNvSpPr>
            <a:spLocks noChangeShapeType="1"/>
          </p:cNvSpPr>
          <p:nvPr/>
        </p:nvSpPr>
        <p:spPr bwMode="auto">
          <a:xfrm flipV="1">
            <a:off x="2771353" y="1987898"/>
            <a:ext cx="4103687" cy="3673475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Line 22"/>
          <p:cNvSpPr>
            <a:spLocks noChangeShapeType="1"/>
          </p:cNvSpPr>
          <p:nvPr/>
        </p:nvSpPr>
        <p:spPr bwMode="auto">
          <a:xfrm flipV="1">
            <a:off x="2339553" y="1987898"/>
            <a:ext cx="4535487" cy="3097212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 flipV="1">
            <a:off x="6298778" y="1987898"/>
            <a:ext cx="576262" cy="1800225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" name="Line 22"/>
          <p:cNvSpPr>
            <a:spLocks noChangeShapeType="1"/>
          </p:cNvSpPr>
          <p:nvPr/>
        </p:nvSpPr>
        <p:spPr bwMode="auto">
          <a:xfrm flipV="1">
            <a:off x="2698328" y="1987898"/>
            <a:ext cx="4176712" cy="3240087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6" name="Picture 41" descr="http://www.livny.ru/photo/34.jpg"/>
          <p:cNvPicPr>
            <a:picLocks noChangeAspect="1" noChangeArrowheads="1"/>
          </p:cNvPicPr>
          <p:nvPr/>
        </p:nvPicPr>
        <p:blipFill>
          <a:blip r:embed="rId9" r:link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1872208" cy="1409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22"/>
          <p:cNvSpPr>
            <a:spLocks noChangeShapeType="1"/>
          </p:cNvSpPr>
          <p:nvPr/>
        </p:nvSpPr>
        <p:spPr bwMode="auto">
          <a:xfrm flipV="1">
            <a:off x="3058690" y="1987898"/>
            <a:ext cx="381635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Text Box 43"/>
          <p:cNvSpPr txBox="1">
            <a:spLocks noChangeArrowheads="1"/>
          </p:cNvSpPr>
          <p:nvPr/>
        </p:nvSpPr>
        <p:spPr bwMode="auto">
          <a:xfrm>
            <a:off x="2411760" y="1844824"/>
            <a:ext cx="7920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400" b="1" dirty="0" smtClean="0"/>
              <a:t>РУДН</a:t>
            </a:r>
            <a:endParaRPr lang="ru-RU" altLang="ru-RU" sz="1400" b="1" dirty="0"/>
          </a:p>
        </p:txBody>
      </p:sp>
      <p:pic>
        <p:nvPicPr>
          <p:cNvPr id="19" name="Picture 47" descr="http://img-fotki.yandex.ru/get/3206/fullerr.0/0_1b40e_78d71f39_L"/>
          <p:cNvPicPr>
            <a:picLocks noChangeAspect="1" noChangeArrowheads="1"/>
          </p:cNvPicPr>
          <p:nvPr/>
        </p:nvPicPr>
        <p:blipFill>
          <a:blip r:embed="rId6" r:link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2653" y="5745510"/>
            <a:ext cx="2889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Line 30"/>
          <p:cNvSpPr>
            <a:spLocks noChangeShapeType="1"/>
          </p:cNvSpPr>
          <p:nvPr/>
        </p:nvSpPr>
        <p:spPr bwMode="auto">
          <a:xfrm>
            <a:off x="5074815" y="2995960"/>
            <a:ext cx="1223963" cy="792163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" name="Line 30"/>
          <p:cNvSpPr>
            <a:spLocks noChangeShapeType="1"/>
          </p:cNvSpPr>
          <p:nvPr/>
        </p:nvSpPr>
        <p:spPr bwMode="auto">
          <a:xfrm flipV="1">
            <a:off x="4427115" y="4219923"/>
            <a:ext cx="1368425" cy="165735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4427115" y="1987898"/>
            <a:ext cx="2447925" cy="3889375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" name="Line 22"/>
          <p:cNvSpPr>
            <a:spLocks noChangeShapeType="1"/>
          </p:cNvSpPr>
          <p:nvPr/>
        </p:nvSpPr>
        <p:spPr bwMode="auto">
          <a:xfrm flipV="1">
            <a:off x="5506615" y="1987898"/>
            <a:ext cx="1368425" cy="576262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 flipV="1">
            <a:off x="5940003" y="1987898"/>
            <a:ext cx="935037" cy="1008062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5" name="Picture 103" descr="0000rd9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2428" y="5445473"/>
            <a:ext cx="576262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03" descr="0000rd9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1803" y="3211860"/>
            <a:ext cx="576262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Line 22"/>
          <p:cNvSpPr>
            <a:spLocks noChangeShapeType="1"/>
          </p:cNvSpPr>
          <p:nvPr/>
        </p:nvSpPr>
        <p:spPr bwMode="auto">
          <a:xfrm flipV="1">
            <a:off x="6659140" y="1987898"/>
            <a:ext cx="215900" cy="2376487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28" name="Picture 103" descr="0000rd97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6753" y="5301010"/>
            <a:ext cx="576262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6" descr="Картинка 35 из 85600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8328" y="5877273"/>
            <a:ext cx="50482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7" descr="Картинка 35 из 85600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1803" y="4219923"/>
            <a:ext cx="50482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Line 22"/>
          <p:cNvSpPr>
            <a:spLocks noChangeShapeType="1"/>
          </p:cNvSpPr>
          <p:nvPr/>
        </p:nvSpPr>
        <p:spPr bwMode="auto">
          <a:xfrm flipV="1">
            <a:off x="4355678" y="1987898"/>
            <a:ext cx="2519362" cy="3457575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2" name="Picture 49" descr="Картинка 35 из 85600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015" y="5732810"/>
            <a:ext cx="431800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Line 22"/>
          <p:cNvSpPr>
            <a:spLocks noChangeShapeType="1"/>
          </p:cNvSpPr>
          <p:nvPr/>
        </p:nvSpPr>
        <p:spPr bwMode="auto">
          <a:xfrm flipV="1">
            <a:off x="6659140" y="1987898"/>
            <a:ext cx="215900" cy="1368425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4" name="Picture 20" descr="http://img-fotki.yandex.ru/get/3206/fullerr.0/0_1b40e_78d71f39_L"/>
          <p:cNvPicPr>
            <a:picLocks noChangeAspect="1" noChangeArrowheads="1"/>
          </p:cNvPicPr>
          <p:nvPr/>
        </p:nvPicPr>
        <p:blipFill>
          <a:blip r:embed="rId6" r:link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078" y="4077048"/>
            <a:ext cx="287337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5" descr="\\Server3\tana\Users\TANA Holding\Отношения\Туркмения\Конференция Тукментел-2007\туркмения\new\mtu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078" y="2878485"/>
            <a:ext cx="50482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Line 22"/>
          <p:cNvSpPr>
            <a:spLocks noChangeShapeType="1"/>
          </p:cNvSpPr>
          <p:nvPr/>
        </p:nvSpPr>
        <p:spPr bwMode="auto">
          <a:xfrm flipV="1">
            <a:off x="2987253" y="1987898"/>
            <a:ext cx="3887787" cy="403225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7" name="Line 22"/>
          <p:cNvSpPr>
            <a:spLocks noChangeShapeType="1"/>
          </p:cNvSpPr>
          <p:nvPr/>
        </p:nvSpPr>
        <p:spPr bwMode="auto">
          <a:xfrm flipV="1">
            <a:off x="5795540" y="1987898"/>
            <a:ext cx="1079500" cy="2232025"/>
          </a:xfrm>
          <a:prstGeom prst="line">
            <a:avLst/>
          </a:prstGeom>
          <a:noFill/>
          <a:ln w="31750">
            <a:solidFill>
              <a:srgbClr val="3366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8" name="Line 30"/>
          <p:cNvSpPr>
            <a:spLocks noChangeShapeType="1"/>
          </p:cNvSpPr>
          <p:nvPr/>
        </p:nvSpPr>
        <p:spPr bwMode="auto">
          <a:xfrm>
            <a:off x="2698328" y="5227985"/>
            <a:ext cx="1728787" cy="649288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9" name="Picture 5" descr="\\Server3\tana\Users\TANA Holding\Отношения\Туркмения\Конференция Тукментел-2007\туркмения\new\mtu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5903" y="3932585"/>
            <a:ext cx="504825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" descr="\\Server3\tana\Users\TANA Holding\Отношения\Туркмения\Конференция Тукментел-2007\туркмения\new\mtu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0628" y="4940648"/>
            <a:ext cx="5048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03" descr="0000rd97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7840" y="2419698"/>
            <a:ext cx="576263" cy="38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60900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81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" y="62415"/>
            <a:ext cx="7094859" cy="682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28600" y="260648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Цель создания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Необходимы </a:t>
            </a:r>
            <a:r>
              <a:rPr lang="ru-RU" dirty="0"/>
              <a:t>профессионально подготовленные медицинские и технические специалисты, позволяющий спроектировать, </a:t>
            </a:r>
            <a:r>
              <a:rPr lang="ru-RU" dirty="0" smtClean="0"/>
              <a:t>инсталлировать, </a:t>
            </a:r>
            <a:r>
              <a:rPr lang="ru-RU" dirty="0"/>
              <a:t>эксплуатировать и получить </a:t>
            </a:r>
            <a:r>
              <a:rPr lang="ru-RU" dirty="0" smtClean="0"/>
              <a:t>      прибыль </a:t>
            </a:r>
            <a:r>
              <a:rPr lang="ru-RU" dirty="0"/>
              <a:t>от </a:t>
            </a:r>
            <a:r>
              <a:rPr lang="ru-RU" dirty="0" smtClean="0"/>
              <a:t>осуществления </a:t>
            </a:r>
            <a:r>
              <a:rPr lang="ru-RU" dirty="0" err="1"/>
              <a:t>телемедицинской</a:t>
            </a:r>
            <a:r>
              <a:rPr lang="ru-RU" dirty="0"/>
              <a:t> </a:t>
            </a:r>
            <a:r>
              <a:rPr lang="ru-RU" dirty="0" smtClean="0"/>
              <a:t> услуги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37112"/>
            <a:ext cx="3312368" cy="216024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44208" y="332656"/>
            <a:ext cx="2160240" cy="143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MTU_0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7584" y="4412979"/>
            <a:ext cx="3240360" cy="215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55790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-1801"/>
            <a:ext cx="7884368" cy="685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51520" y="188640"/>
            <a:ext cx="864096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Учебные программы: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604448" cy="4525963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400" b="1" dirty="0"/>
              <a:t>«Информационно-аналитические технологии в здравоохранении</a:t>
            </a:r>
            <a:r>
              <a:rPr lang="ru-RU" sz="2400" b="1" dirty="0" smtClean="0"/>
              <a:t>»</a:t>
            </a:r>
          </a:p>
          <a:p>
            <a:pPr marL="0" lvl="0" indent="0">
              <a:buNone/>
            </a:pPr>
            <a:r>
              <a:rPr lang="ru-RU" sz="2400" b="1" dirty="0"/>
              <a:t>«Телемедицинские системы, основы информатизации здравоохранения</a:t>
            </a:r>
            <a:r>
              <a:rPr lang="ru-RU" sz="2400" b="1" dirty="0" smtClean="0"/>
              <a:t>»</a:t>
            </a:r>
          </a:p>
          <a:p>
            <a:pPr marL="0" lvl="0" indent="0">
              <a:buNone/>
            </a:pPr>
            <a:r>
              <a:rPr lang="ru-RU" sz="2400" b="1" dirty="0" smtClean="0"/>
              <a:t>«Управление медицинской организацией с использованием средств информационных технологий»</a:t>
            </a:r>
          </a:p>
          <a:p>
            <a:pPr marL="0" lvl="0" indent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Подготавливаемые программы для реализации:</a:t>
            </a:r>
          </a:p>
          <a:p>
            <a:pPr marL="0" lvl="0" indent="0">
              <a:buNone/>
            </a:pPr>
            <a:r>
              <a:rPr lang="ru-RU" sz="2400" b="1" dirty="0" smtClean="0"/>
              <a:t>«Персонифицированная медицина и мобильное здравоохранение»</a:t>
            </a:r>
          </a:p>
          <a:p>
            <a:pPr marL="0" lvl="0" indent="0">
              <a:buNone/>
            </a:pPr>
            <a:r>
              <a:rPr lang="ru-RU" sz="2400" b="1" dirty="0" smtClean="0"/>
              <a:t>«Основы информационной безопасности для медицинских организаций»</a:t>
            </a:r>
            <a:endParaRPr lang="ru-RU" sz="2100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76950"/>
            <a:ext cx="91440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42375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27384"/>
            <a:ext cx="9144000" cy="5633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1379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Кадровый состав кафедры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Заведующий кафедрой </a:t>
            </a:r>
            <a:r>
              <a:rPr lang="ru-RU" dirty="0" err="1"/>
              <a:t>Сидельников</a:t>
            </a:r>
            <a:r>
              <a:rPr lang="ru-RU" dirty="0"/>
              <a:t> К.В., к.м.н., РУДН;</a:t>
            </a:r>
          </a:p>
          <a:p>
            <a:r>
              <a:rPr lang="ru-RU" dirty="0"/>
              <a:t>Кузнецов П.П., д.м.н., профессор, Высшая школа экономики;</a:t>
            </a:r>
          </a:p>
          <a:p>
            <a:r>
              <a:rPr lang="ru-RU" dirty="0"/>
              <a:t>Логинов В.А., д.м.н., профессор, МГУ;</a:t>
            </a:r>
          </a:p>
          <a:p>
            <a:r>
              <a:rPr lang="ru-RU" dirty="0"/>
              <a:t>Макашов В.В., к.э.н</a:t>
            </a:r>
            <a:r>
              <a:rPr lang="ru-RU" dirty="0" smtClean="0"/>
              <a:t>.;</a:t>
            </a:r>
            <a:endParaRPr lang="ru-RU" dirty="0"/>
          </a:p>
          <a:p>
            <a:r>
              <a:rPr lang="ru-RU" dirty="0" err="1"/>
              <a:t>Натензон</a:t>
            </a:r>
            <a:r>
              <a:rPr lang="ru-RU" dirty="0"/>
              <a:t> М.Я., к.т.н., </a:t>
            </a:r>
            <a:r>
              <a:rPr lang="ru-RU" dirty="0" err="1"/>
              <a:t>с.н.с</a:t>
            </a:r>
            <a:r>
              <a:rPr lang="ru-RU" dirty="0"/>
              <a:t>. РАН РФ;</a:t>
            </a:r>
          </a:p>
          <a:p>
            <a:r>
              <a:rPr lang="ru-RU" dirty="0" err="1"/>
              <a:t>Преферанский</a:t>
            </a:r>
            <a:r>
              <a:rPr lang="ru-RU" dirty="0"/>
              <a:t> Н.Г., д.м.н., профессор;</a:t>
            </a:r>
          </a:p>
          <a:p>
            <a:r>
              <a:rPr lang="ru-RU" dirty="0"/>
              <a:t>Симаков О.В., к.т.н., доцент, Высшая школа экономики;</a:t>
            </a:r>
          </a:p>
          <a:p>
            <a:r>
              <a:rPr lang="ru-RU" dirty="0" err="1"/>
              <a:t>Тарнопольский</a:t>
            </a:r>
            <a:r>
              <a:rPr lang="ru-RU" dirty="0"/>
              <a:t> В.И., к.т.н., </a:t>
            </a:r>
            <a:r>
              <a:rPr lang="ru-RU" dirty="0" err="1"/>
              <a:t>с.н.с</a:t>
            </a:r>
            <a:r>
              <a:rPr lang="ru-RU" dirty="0"/>
              <a:t>. РАН РФ.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ws_C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725144"/>
            <a:ext cx="1273175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8114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7825" y="430213"/>
            <a:ext cx="5846763" cy="599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404664"/>
            <a:ext cx="9144000" cy="613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2195736" y="404664"/>
            <a:ext cx="5184576" cy="648072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04664"/>
            <a:ext cx="1080120" cy="102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80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Базы практик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2128" y="1844824"/>
            <a:ext cx="7812360" cy="3168352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Академический МИАЦ;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/>
              <a:t>НИИ Пульмонологии;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ru-RU" dirty="0"/>
              <a:t>ЦНИИ Организации и Информатизации Здравоохранения;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</a:pPr>
            <a:r>
              <a:rPr lang="ru-RU" sz="3000" dirty="0"/>
              <a:t>ГНЦ </a:t>
            </a:r>
            <a:r>
              <a:rPr lang="ru-RU" sz="3000" dirty="0" smtClean="0"/>
              <a:t>РАН</a:t>
            </a:r>
            <a:r>
              <a:rPr lang="ru-RU" sz="3000" dirty="0"/>
              <a:t>.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3861048"/>
            <a:ext cx="2016224" cy="202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https://encrypted-tbn1.gstatic.com/images?q=tbn:ANd9GcSq8mlfE81c5E1GJDhJo9bNkOMsNYkpygtoHlyxtWdkO42zUEANsg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05064"/>
            <a:ext cx="2677019" cy="149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23528" y="6021288"/>
            <a:ext cx="8496944" cy="5760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940152" y="1556792"/>
            <a:ext cx="2379643" cy="158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392292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340419</TotalTime>
  <Words>343</Words>
  <Application>Microsoft Office PowerPoint</Application>
  <PresentationFormat>Экран (4:3)</PresentationFormat>
  <Paragraphs>61</Paragraphs>
  <Slides>11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PHOTO-PAINT</vt:lpstr>
      <vt:lpstr>Кафедра «Телемедицины и информатизации здравоохранения»</vt:lpstr>
      <vt:lpstr>Цель создания</vt:lpstr>
      <vt:lpstr>Цель создания</vt:lpstr>
      <vt:lpstr>Цель создания</vt:lpstr>
      <vt:lpstr>Цель создания</vt:lpstr>
      <vt:lpstr>Цель создания</vt:lpstr>
      <vt:lpstr>Учебные программы:</vt:lpstr>
      <vt:lpstr>Кадровый состав кафедры</vt:lpstr>
      <vt:lpstr>Базы практик</vt:lpstr>
      <vt:lpstr>Слайд 10</vt:lpstr>
      <vt:lpstr>Цель создания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FPKMR</dc:creator>
  <cp:lastModifiedBy>Михаил</cp:lastModifiedBy>
  <cp:revision>54</cp:revision>
  <cp:lastPrinted>2015-03-25T03:53:56Z</cp:lastPrinted>
  <dcterms:created xsi:type="dcterms:W3CDTF">2014-05-31T10:09:11Z</dcterms:created>
  <dcterms:modified xsi:type="dcterms:W3CDTF">2015-03-30T11:22:31Z</dcterms:modified>
</cp:coreProperties>
</file>