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99" r:id="rId3"/>
    <p:sldId id="304" r:id="rId4"/>
    <p:sldId id="272" r:id="rId5"/>
    <p:sldId id="308" r:id="rId6"/>
    <p:sldId id="307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309" r:id="rId15"/>
    <p:sldId id="280" r:id="rId16"/>
    <p:sldId id="282" r:id="rId17"/>
    <p:sldId id="281" r:id="rId18"/>
    <p:sldId id="310" r:id="rId19"/>
    <p:sldId id="303" r:id="rId20"/>
    <p:sldId id="302" r:id="rId21"/>
    <p:sldId id="311" r:id="rId22"/>
    <p:sldId id="301" r:id="rId23"/>
    <p:sldId id="314" r:id="rId24"/>
    <p:sldId id="313" r:id="rId25"/>
    <p:sldId id="312" r:id="rId26"/>
    <p:sldId id="306" r:id="rId27"/>
    <p:sldId id="305" r:id="rId28"/>
    <p:sldId id="297" r:id="rId29"/>
    <p:sldId id="315" r:id="rId30"/>
    <p:sldId id="316" r:id="rId31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43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11142-CD79-1749-A026-E6131A395202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1D48DF-159B-0E45-B995-092341F9DD8B}">
      <dgm:prSet phldrT="[Текст]" custT="1"/>
      <dgm:spPr/>
      <dgm:t>
        <a:bodyPr/>
        <a:lstStyle/>
        <a:p>
          <a:r>
            <a:rPr lang="ru-RU" sz="2400" b="1" dirty="0" smtClean="0">
              <a:latin typeface="Arial"/>
              <a:cs typeface="Arial"/>
            </a:rPr>
            <a:t>Направление от врача</a:t>
          </a:r>
          <a:endParaRPr lang="ru-RU" sz="2400" b="1" dirty="0">
            <a:latin typeface="Arial"/>
            <a:cs typeface="Arial"/>
          </a:endParaRPr>
        </a:p>
      </dgm:t>
    </dgm:pt>
    <dgm:pt modelId="{91CF2DBC-A0E8-B041-BD25-6EA468C36DFA}" type="parTrans" cxnId="{037977F6-5337-FA40-B6E8-3B64C24730D7}">
      <dgm:prSet/>
      <dgm:spPr/>
      <dgm:t>
        <a:bodyPr/>
        <a:lstStyle/>
        <a:p>
          <a:endParaRPr lang="ru-RU"/>
        </a:p>
      </dgm:t>
    </dgm:pt>
    <dgm:pt modelId="{59EA4418-DA00-4844-9715-DA80F16E8389}" type="sibTrans" cxnId="{037977F6-5337-FA40-B6E8-3B64C24730D7}">
      <dgm:prSet/>
      <dgm:spPr/>
      <dgm:t>
        <a:bodyPr/>
        <a:lstStyle/>
        <a:p>
          <a:endParaRPr lang="ru-RU"/>
        </a:p>
      </dgm:t>
    </dgm:pt>
    <dgm:pt modelId="{C7FFF8E9-C64F-E44F-8764-D82D41CB50C2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Выбор по списку методик</a:t>
          </a:r>
          <a:endParaRPr lang="ru-RU" sz="2000" b="1" dirty="0">
            <a:latin typeface="Arial"/>
            <a:cs typeface="Arial"/>
          </a:endParaRPr>
        </a:p>
      </dgm:t>
    </dgm:pt>
    <dgm:pt modelId="{50472120-A63A-5B41-B380-D20C187164B6}" type="parTrans" cxnId="{33951894-172B-504E-87AE-72FC7AF9F043}">
      <dgm:prSet/>
      <dgm:spPr/>
      <dgm:t>
        <a:bodyPr/>
        <a:lstStyle/>
        <a:p>
          <a:endParaRPr lang="ru-RU"/>
        </a:p>
      </dgm:t>
    </dgm:pt>
    <dgm:pt modelId="{44A0B232-FCBC-2F48-B2E8-FCB42C8E071E}" type="sibTrans" cxnId="{33951894-172B-504E-87AE-72FC7AF9F043}">
      <dgm:prSet/>
      <dgm:spPr/>
      <dgm:t>
        <a:bodyPr/>
        <a:lstStyle/>
        <a:p>
          <a:endParaRPr lang="ru-RU"/>
        </a:p>
      </dgm:t>
    </dgm:pt>
    <dgm:pt modelId="{D3F62753-CE69-4243-9675-0AA491B8BF56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Система поддержки принятия решений</a:t>
          </a:r>
          <a:endParaRPr lang="ru-RU" sz="2000" b="1" dirty="0">
            <a:latin typeface="Arial"/>
            <a:cs typeface="Arial"/>
          </a:endParaRPr>
        </a:p>
      </dgm:t>
    </dgm:pt>
    <dgm:pt modelId="{40538C04-F301-CF46-A32D-5E3ECE36CDF9}" type="parTrans" cxnId="{22AFBAD9-FC11-FA4B-8CF0-43602702A4EB}">
      <dgm:prSet/>
      <dgm:spPr/>
      <dgm:t>
        <a:bodyPr/>
        <a:lstStyle/>
        <a:p>
          <a:endParaRPr lang="ru-RU"/>
        </a:p>
      </dgm:t>
    </dgm:pt>
    <dgm:pt modelId="{998742B5-E69E-1D40-8EEC-C33FD6F788C0}" type="sibTrans" cxnId="{22AFBAD9-FC11-FA4B-8CF0-43602702A4EB}">
      <dgm:prSet/>
      <dgm:spPr/>
      <dgm:t>
        <a:bodyPr/>
        <a:lstStyle/>
        <a:p>
          <a:endParaRPr lang="ru-RU"/>
        </a:p>
      </dgm:t>
    </dgm:pt>
    <dgm:pt modelId="{3B094265-7E3B-1942-907D-229BA1D3EF33}">
      <dgm:prSet phldrT="[Текст]" custT="1"/>
      <dgm:spPr/>
      <dgm:t>
        <a:bodyPr/>
        <a:lstStyle/>
        <a:p>
          <a:r>
            <a:rPr lang="ru-RU" sz="2400" b="1" dirty="0" smtClean="0">
              <a:latin typeface="Arial"/>
              <a:cs typeface="Arial"/>
            </a:rPr>
            <a:t>Назначенная методика</a:t>
          </a:r>
          <a:endParaRPr lang="ru-RU" sz="2400" b="1" dirty="0">
            <a:latin typeface="Arial"/>
            <a:cs typeface="Arial"/>
          </a:endParaRPr>
        </a:p>
      </dgm:t>
    </dgm:pt>
    <dgm:pt modelId="{7C35E729-35DB-874C-8F97-A1BE38291DC0}" type="parTrans" cxnId="{02D54DAB-9871-3D41-9271-58403F6228AB}">
      <dgm:prSet/>
      <dgm:spPr/>
      <dgm:t>
        <a:bodyPr/>
        <a:lstStyle/>
        <a:p>
          <a:endParaRPr lang="ru-RU"/>
        </a:p>
      </dgm:t>
    </dgm:pt>
    <dgm:pt modelId="{75D8450D-1D50-9544-B285-18C6E5DFE947}" type="sibTrans" cxnId="{02D54DAB-9871-3D41-9271-58403F6228AB}">
      <dgm:prSet/>
      <dgm:spPr/>
      <dgm:t>
        <a:bodyPr/>
        <a:lstStyle/>
        <a:p>
          <a:endParaRPr lang="ru-RU"/>
        </a:p>
      </dgm:t>
    </dgm:pt>
    <dgm:pt modelId="{38C59B09-09E3-E848-B1AD-6D1DE7EB717D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Контролируется администратором/рентгенологом</a:t>
          </a:r>
          <a:endParaRPr lang="ru-RU" sz="2000" b="1" dirty="0">
            <a:latin typeface="Arial"/>
            <a:cs typeface="Arial"/>
          </a:endParaRPr>
        </a:p>
      </dgm:t>
    </dgm:pt>
    <dgm:pt modelId="{50AE184C-B7E6-104A-A6BD-84416E36806B}" type="parTrans" cxnId="{AB25F1DC-07AD-9042-B5BB-29FA5AF4E07B}">
      <dgm:prSet/>
      <dgm:spPr/>
      <dgm:t>
        <a:bodyPr/>
        <a:lstStyle/>
        <a:p>
          <a:endParaRPr lang="ru-RU"/>
        </a:p>
      </dgm:t>
    </dgm:pt>
    <dgm:pt modelId="{AD96C39B-F740-E94E-A28F-59CCAF3A2487}" type="sibTrans" cxnId="{AB25F1DC-07AD-9042-B5BB-29FA5AF4E07B}">
      <dgm:prSet/>
      <dgm:spPr/>
      <dgm:t>
        <a:bodyPr/>
        <a:lstStyle/>
        <a:p>
          <a:endParaRPr lang="ru-RU"/>
        </a:p>
      </dgm:t>
    </dgm:pt>
    <dgm:pt modelId="{922804DC-3568-A849-A48E-69049DB92B37}">
      <dgm:prSet phldrT="[Текст]" custT="1"/>
      <dgm:spPr/>
      <dgm:t>
        <a:bodyPr/>
        <a:lstStyle/>
        <a:p>
          <a:r>
            <a:rPr lang="ru-RU" sz="2400" b="1" dirty="0" smtClean="0">
              <a:latin typeface="Arial"/>
              <a:cs typeface="Arial"/>
            </a:rPr>
            <a:t>Расписание</a:t>
          </a:r>
          <a:endParaRPr lang="ru-RU" sz="2400" b="1" dirty="0">
            <a:latin typeface="Arial"/>
            <a:cs typeface="Arial"/>
          </a:endParaRPr>
        </a:p>
      </dgm:t>
    </dgm:pt>
    <dgm:pt modelId="{0D41F9CC-3F7F-5F47-8392-7DC01E5BE7E5}" type="parTrans" cxnId="{82B74E7B-1340-B044-992B-8237FB017593}">
      <dgm:prSet/>
      <dgm:spPr/>
      <dgm:t>
        <a:bodyPr/>
        <a:lstStyle/>
        <a:p>
          <a:endParaRPr lang="ru-RU"/>
        </a:p>
      </dgm:t>
    </dgm:pt>
    <dgm:pt modelId="{B59798A0-3170-DE47-8593-70B064DE3D87}" type="sibTrans" cxnId="{82B74E7B-1340-B044-992B-8237FB017593}">
      <dgm:prSet/>
      <dgm:spPr/>
      <dgm:t>
        <a:bodyPr/>
        <a:lstStyle/>
        <a:p>
          <a:endParaRPr lang="ru-RU"/>
        </a:p>
      </dgm:t>
    </dgm:pt>
    <dgm:pt modelId="{1A6A791B-0A2F-AC4C-B69B-BC3C6AB82E3A}">
      <dgm:prSet phldrT="[Текст]" custT="1"/>
      <dgm:spPr/>
      <dgm:t>
        <a:bodyPr/>
        <a:lstStyle/>
        <a:p>
          <a:r>
            <a:rPr lang="ru-RU" sz="2400" b="1" dirty="0" smtClean="0">
              <a:latin typeface="Arial"/>
              <a:cs typeface="Arial"/>
            </a:rPr>
            <a:t>Протокол исследования</a:t>
          </a:r>
          <a:endParaRPr lang="ru-RU" sz="2400" b="1" dirty="0">
            <a:latin typeface="Arial"/>
            <a:cs typeface="Arial"/>
          </a:endParaRPr>
        </a:p>
      </dgm:t>
    </dgm:pt>
    <dgm:pt modelId="{2C7F252F-F643-DA49-A3A7-EB8207E51733}" type="parTrans" cxnId="{A85B2BE8-3C07-9942-B0B5-814D1B66DB15}">
      <dgm:prSet/>
      <dgm:spPr/>
      <dgm:t>
        <a:bodyPr/>
        <a:lstStyle/>
        <a:p>
          <a:endParaRPr lang="ru-RU"/>
        </a:p>
      </dgm:t>
    </dgm:pt>
    <dgm:pt modelId="{F45C7C7F-A1E8-534F-BF4F-16F3A378B573}" type="sibTrans" cxnId="{A85B2BE8-3C07-9942-B0B5-814D1B66DB15}">
      <dgm:prSet/>
      <dgm:spPr/>
      <dgm:t>
        <a:bodyPr/>
        <a:lstStyle/>
        <a:p>
          <a:endParaRPr lang="ru-RU"/>
        </a:p>
      </dgm:t>
    </dgm:pt>
    <dgm:pt modelId="{265F7EF4-F9C5-214A-8C76-33D74E08E6BE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Поступает на аппарат через </a:t>
          </a:r>
          <a:r>
            <a:rPr lang="en-US" sz="2000" b="1" dirty="0" smtClean="0">
              <a:latin typeface="Arial"/>
              <a:cs typeface="Arial"/>
            </a:rPr>
            <a:t>MWL</a:t>
          </a:r>
          <a:endParaRPr lang="ru-RU" sz="2000" b="1" dirty="0">
            <a:latin typeface="Arial"/>
            <a:cs typeface="Arial"/>
          </a:endParaRPr>
        </a:p>
      </dgm:t>
    </dgm:pt>
    <dgm:pt modelId="{93D54B08-546C-634D-ADDA-3CD39DA6A489}" type="parTrans" cxnId="{545FDADB-6FAC-1142-9963-9161EF778817}">
      <dgm:prSet/>
      <dgm:spPr/>
      <dgm:t>
        <a:bodyPr/>
        <a:lstStyle/>
        <a:p>
          <a:endParaRPr lang="ru-RU"/>
        </a:p>
      </dgm:t>
    </dgm:pt>
    <dgm:pt modelId="{5C8EA70F-68A0-164D-9CD8-23E8E6CD392F}" type="sibTrans" cxnId="{545FDADB-6FAC-1142-9963-9161EF778817}">
      <dgm:prSet/>
      <dgm:spPr/>
      <dgm:t>
        <a:bodyPr/>
        <a:lstStyle/>
        <a:p>
          <a:endParaRPr lang="ru-RU"/>
        </a:p>
      </dgm:t>
    </dgm:pt>
    <dgm:pt modelId="{3DECF656-127B-2C43-8EC4-222481E93323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Стандартизованные методики/протоколы</a:t>
          </a:r>
          <a:endParaRPr lang="ru-RU" sz="2000" b="1" dirty="0">
            <a:latin typeface="Arial"/>
            <a:cs typeface="Arial"/>
          </a:endParaRPr>
        </a:p>
      </dgm:t>
    </dgm:pt>
    <dgm:pt modelId="{0C1A1E30-934D-2444-9EB7-240FC7AECCE1}" type="parTrans" cxnId="{E2EAD00B-B383-5B49-A124-BE366D4FA0FC}">
      <dgm:prSet/>
      <dgm:spPr/>
      <dgm:t>
        <a:bodyPr/>
        <a:lstStyle/>
        <a:p>
          <a:endParaRPr lang="ru-RU"/>
        </a:p>
      </dgm:t>
    </dgm:pt>
    <dgm:pt modelId="{5CAECEFD-D65A-1B46-9F34-36528ED36E48}" type="sibTrans" cxnId="{E2EAD00B-B383-5B49-A124-BE366D4FA0FC}">
      <dgm:prSet/>
      <dgm:spPr/>
      <dgm:t>
        <a:bodyPr/>
        <a:lstStyle/>
        <a:p>
          <a:endParaRPr lang="ru-RU"/>
        </a:p>
      </dgm:t>
    </dgm:pt>
    <dgm:pt modelId="{C59E958E-8F22-1542-9392-398F231EDB85}">
      <dgm:prSet phldrT="[Текст]" custT="1"/>
      <dgm:spPr/>
      <dgm:t>
        <a:bodyPr/>
        <a:lstStyle/>
        <a:p>
          <a:r>
            <a:rPr lang="ru-RU" sz="2400" b="1" dirty="0" smtClean="0">
              <a:latin typeface="Arial"/>
              <a:cs typeface="Arial"/>
            </a:rPr>
            <a:t>Шаблон описания</a:t>
          </a:r>
          <a:endParaRPr lang="ru-RU" sz="2400" b="1" dirty="0">
            <a:latin typeface="Arial"/>
            <a:cs typeface="Arial"/>
          </a:endParaRPr>
        </a:p>
      </dgm:t>
    </dgm:pt>
    <dgm:pt modelId="{F01B28E2-7C69-374A-B64A-3C161DF18B6B}" type="parTrans" cxnId="{DA5AD93E-2CE5-2A47-AEDB-D3EC0D08BFD0}">
      <dgm:prSet/>
      <dgm:spPr/>
      <dgm:t>
        <a:bodyPr/>
        <a:lstStyle/>
        <a:p>
          <a:endParaRPr lang="ru-RU"/>
        </a:p>
      </dgm:t>
    </dgm:pt>
    <dgm:pt modelId="{3297B707-E5CB-DD45-BA2D-2AC2A57AA1B8}" type="sibTrans" cxnId="{DA5AD93E-2CE5-2A47-AEDB-D3EC0D08BFD0}">
      <dgm:prSet/>
      <dgm:spPr/>
      <dgm:t>
        <a:bodyPr/>
        <a:lstStyle/>
        <a:p>
          <a:endParaRPr lang="ru-RU"/>
        </a:p>
      </dgm:t>
    </dgm:pt>
    <dgm:pt modelId="{5774ADBD-5F1C-854B-8874-BF97CDA212FC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Формат выдачи результатов, стандартная терминология, схемы</a:t>
          </a:r>
          <a:endParaRPr lang="ru-RU" sz="2000" b="1" dirty="0">
            <a:latin typeface="Arial"/>
            <a:cs typeface="Arial"/>
          </a:endParaRPr>
        </a:p>
      </dgm:t>
    </dgm:pt>
    <dgm:pt modelId="{9D50FE9E-BE8C-5643-9541-AC133D3CA67E}" type="parTrans" cxnId="{81530DC3-9CDA-0442-8E3A-E5DB5773CB28}">
      <dgm:prSet/>
      <dgm:spPr/>
      <dgm:t>
        <a:bodyPr/>
        <a:lstStyle/>
        <a:p>
          <a:endParaRPr lang="ru-RU"/>
        </a:p>
      </dgm:t>
    </dgm:pt>
    <dgm:pt modelId="{AFC0D166-A06B-8842-90FD-5D12FCD59ED1}" type="sibTrans" cxnId="{81530DC3-9CDA-0442-8E3A-E5DB5773CB28}">
      <dgm:prSet/>
      <dgm:spPr/>
      <dgm:t>
        <a:bodyPr/>
        <a:lstStyle/>
        <a:p>
          <a:endParaRPr lang="ru-RU"/>
        </a:p>
      </dgm:t>
    </dgm:pt>
    <dgm:pt modelId="{92F5A3A8-E26C-5A47-AE6E-AFC3FF85EE55}">
      <dgm:prSet phldrT="[Текст]" custT="1"/>
      <dgm:spPr/>
      <dgm:t>
        <a:bodyPr/>
        <a:lstStyle/>
        <a:p>
          <a:r>
            <a:rPr lang="en-US" sz="2000" b="1" dirty="0" err="1" smtClean="0">
              <a:latin typeface="Arial"/>
              <a:cs typeface="Arial"/>
            </a:rPr>
            <a:t>RadLex</a:t>
          </a:r>
          <a:r>
            <a:rPr lang="en-US" sz="2000" b="1" dirty="0" smtClean="0">
              <a:latin typeface="Arial"/>
              <a:cs typeface="Arial"/>
            </a:rPr>
            <a:t> Playbook</a:t>
          </a:r>
          <a:endParaRPr lang="ru-RU" sz="2000" b="1" dirty="0">
            <a:latin typeface="Arial"/>
            <a:cs typeface="Arial"/>
          </a:endParaRPr>
        </a:p>
      </dgm:t>
    </dgm:pt>
    <dgm:pt modelId="{9A5A5F27-882A-5846-9BBC-7CD26BE9C363}" type="parTrans" cxnId="{05E971B3-7DC5-D14C-8CD2-871D5BE483A3}">
      <dgm:prSet/>
      <dgm:spPr/>
      <dgm:t>
        <a:bodyPr/>
        <a:lstStyle/>
        <a:p>
          <a:endParaRPr lang="ru-RU"/>
        </a:p>
      </dgm:t>
    </dgm:pt>
    <dgm:pt modelId="{F7F51451-446E-A84E-B60E-591F68BEB127}" type="sibTrans" cxnId="{05E971B3-7DC5-D14C-8CD2-871D5BE483A3}">
      <dgm:prSet/>
      <dgm:spPr/>
      <dgm:t>
        <a:bodyPr/>
        <a:lstStyle/>
        <a:p>
          <a:endParaRPr lang="ru-RU"/>
        </a:p>
      </dgm:t>
    </dgm:pt>
    <dgm:pt modelId="{DACC12C6-E4BB-A74D-81C2-AC1B83B80284}">
      <dgm:prSet phldrT="[Текст]" custT="1"/>
      <dgm:spPr/>
      <dgm:t>
        <a:bodyPr/>
        <a:lstStyle/>
        <a:p>
          <a:r>
            <a:rPr lang="ru-RU" sz="2400" b="1" dirty="0" smtClean="0">
              <a:latin typeface="Arial"/>
              <a:cs typeface="Arial"/>
            </a:rPr>
            <a:t>Учет проведенного исследования</a:t>
          </a:r>
          <a:endParaRPr lang="ru-RU" sz="2400" b="1" dirty="0">
            <a:latin typeface="Arial"/>
            <a:cs typeface="Arial"/>
          </a:endParaRPr>
        </a:p>
      </dgm:t>
    </dgm:pt>
    <dgm:pt modelId="{9502A6EA-A000-A848-9A16-9A3EA87D7E3C}" type="parTrans" cxnId="{823A7ADC-1332-F44E-9443-9DCE75BA5D29}">
      <dgm:prSet/>
      <dgm:spPr/>
      <dgm:t>
        <a:bodyPr/>
        <a:lstStyle/>
        <a:p>
          <a:endParaRPr lang="ru-RU"/>
        </a:p>
      </dgm:t>
    </dgm:pt>
    <dgm:pt modelId="{D492AADE-8FE1-3D48-B001-41C338F2AAD7}" type="sibTrans" cxnId="{823A7ADC-1332-F44E-9443-9DCE75BA5D29}">
      <dgm:prSet/>
      <dgm:spPr/>
      <dgm:t>
        <a:bodyPr/>
        <a:lstStyle/>
        <a:p>
          <a:endParaRPr lang="ru-RU"/>
        </a:p>
      </dgm:t>
    </dgm:pt>
    <dgm:pt modelId="{4938C844-7741-4542-A1D0-706E02A669A3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Дата и время исследования зависят от назначенной методики</a:t>
          </a:r>
          <a:endParaRPr lang="ru-RU" sz="2000" b="1" dirty="0">
            <a:latin typeface="Arial"/>
            <a:cs typeface="Arial"/>
          </a:endParaRPr>
        </a:p>
      </dgm:t>
    </dgm:pt>
    <dgm:pt modelId="{FAC71E36-FEC8-A847-8214-8CCD2D3BF9E9}" type="parTrans" cxnId="{F7436D03-14A5-5548-A3DD-095F045D627A}">
      <dgm:prSet/>
      <dgm:spPr/>
      <dgm:t>
        <a:bodyPr/>
        <a:lstStyle/>
        <a:p>
          <a:endParaRPr lang="ru-RU"/>
        </a:p>
      </dgm:t>
    </dgm:pt>
    <dgm:pt modelId="{2FF2FAD8-B287-6643-B09D-1AD9EF386494}" type="sibTrans" cxnId="{F7436D03-14A5-5548-A3DD-095F045D627A}">
      <dgm:prSet/>
      <dgm:spPr/>
      <dgm:t>
        <a:bodyPr/>
        <a:lstStyle/>
        <a:p>
          <a:endParaRPr lang="ru-RU"/>
        </a:p>
      </dgm:t>
    </dgm:pt>
    <dgm:pt modelId="{AAD5EE33-27E7-784E-8A8E-03C8CA2BF667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Подготовка к исследованию</a:t>
          </a:r>
          <a:endParaRPr lang="ru-RU" sz="2000" b="1" dirty="0">
            <a:latin typeface="Arial"/>
            <a:cs typeface="Arial"/>
          </a:endParaRPr>
        </a:p>
      </dgm:t>
    </dgm:pt>
    <dgm:pt modelId="{DDC4088B-0857-F846-B68E-FD1DF07391DB}" type="parTrans" cxnId="{B027308E-F24B-054F-AC6C-9CA1CF478C9D}">
      <dgm:prSet/>
      <dgm:spPr/>
      <dgm:t>
        <a:bodyPr/>
        <a:lstStyle/>
        <a:p>
          <a:endParaRPr lang="ru-RU"/>
        </a:p>
      </dgm:t>
    </dgm:pt>
    <dgm:pt modelId="{A8698A00-472A-9246-801F-3584A8390BCA}" type="sibTrans" cxnId="{B027308E-F24B-054F-AC6C-9CA1CF478C9D}">
      <dgm:prSet/>
      <dgm:spPr/>
      <dgm:t>
        <a:bodyPr/>
        <a:lstStyle/>
        <a:p>
          <a:endParaRPr lang="ru-RU"/>
        </a:p>
      </dgm:t>
    </dgm:pt>
    <dgm:pt modelId="{D89C1FB2-04F1-4149-8B07-172572EDA845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Выставление счетов</a:t>
          </a:r>
          <a:endParaRPr lang="ru-RU" sz="2000" b="1" dirty="0">
            <a:latin typeface="Arial"/>
            <a:cs typeface="Arial"/>
          </a:endParaRPr>
        </a:p>
      </dgm:t>
    </dgm:pt>
    <dgm:pt modelId="{638A4054-F7FB-4541-9FB2-A7BCDB49AA16}" type="parTrans" cxnId="{A1813CB7-A41C-0E45-80A6-C61E2C642BDA}">
      <dgm:prSet/>
      <dgm:spPr/>
      <dgm:t>
        <a:bodyPr/>
        <a:lstStyle/>
        <a:p>
          <a:endParaRPr lang="ru-RU"/>
        </a:p>
      </dgm:t>
    </dgm:pt>
    <dgm:pt modelId="{AC6490C9-FEF3-6B4D-8061-AD2D5ED16AC8}" type="sibTrans" cxnId="{A1813CB7-A41C-0E45-80A6-C61E2C642BDA}">
      <dgm:prSet/>
      <dgm:spPr/>
      <dgm:t>
        <a:bodyPr/>
        <a:lstStyle/>
        <a:p>
          <a:endParaRPr lang="ru-RU"/>
        </a:p>
      </dgm:t>
    </dgm:pt>
    <dgm:pt modelId="{CD842DC7-1E79-E44B-9082-22811064A5DE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Регистрация лучевой нагрузки</a:t>
          </a:r>
          <a:endParaRPr lang="ru-RU" sz="2000" b="1" dirty="0">
            <a:latin typeface="Arial"/>
            <a:cs typeface="Arial"/>
          </a:endParaRPr>
        </a:p>
      </dgm:t>
    </dgm:pt>
    <dgm:pt modelId="{57A2710A-3E90-074B-8C63-E0E684565A4E}" type="parTrans" cxnId="{8AC5B1A6-2AF4-C04D-82FB-A68876BCF8E7}">
      <dgm:prSet/>
      <dgm:spPr/>
      <dgm:t>
        <a:bodyPr/>
        <a:lstStyle/>
        <a:p>
          <a:endParaRPr lang="ru-RU"/>
        </a:p>
      </dgm:t>
    </dgm:pt>
    <dgm:pt modelId="{37011AFD-2A33-E64C-9322-E22484B40E06}" type="sibTrans" cxnId="{8AC5B1A6-2AF4-C04D-82FB-A68876BCF8E7}">
      <dgm:prSet/>
      <dgm:spPr/>
      <dgm:t>
        <a:bodyPr/>
        <a:lstStyle/>
        <a:p>
          <a:endParaRPr lang="ru-RU"/>
        </a:p>
      </dgm:t>
    </dgm:pt>
    <dgm:pt modelId="{DAB513B5-7AE0-A242-8A36-67250F46229C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Учет </a:t>
          </a:r>
          <a:r>
            <a:rPr lang="ru-RU" sz="2000" b="1" smtClean="0">
              <a:latin typeface="Arial"/>
              <a:cs typeface="Arial"/>
            </a:rPr>
            <a:t>расходных материалов</a:t>
          </a:r>
          <a:endParaRPr lang="ru-RU" sz="2000" b="1" dirty="0">
            <a:latin typeface="Arial"/>
            <a:cs typeface="Arial"/>
          </a:endParaRPr>
        </a:p>
      </dgm:t>
    </dgm:pt>
    <dgm:pt modelId="{2B49E50A-AA2D-8646-A082-40ADAA5CA467}" type="parTrans" cxnId="{6DE4DB33-08DB-1344-B19E-924E3CBAA007}">
      <dgm:prSet/>
      <dgm:spPr/>
      <dgm:t>
        <a:bodyPr/>
        <a:lstStyle/>
        <a:p>
          <a:endParaRPr lang="ru-RU"/>
        </a:p>
      </dgm:t>
    </dgm:pt>
    <dgm:pt modelId="{E28B7E70-473E-1247-83FD-65163A6F729E}" type="sibTrans" cxnId="{6DE4DB33-08DB-1344-B19E-924E3CBAA007}">
      <dgm:prSet/>
      <dgm:spPr/>
      <dgm:t>
        <a:bodyPr/>
        <a:lstStyle/>
        <a:p>
          <a:endParaRPr lang="ru-RU"/>
        </a:p>
      </dgm:t>
    </dgm:pt>
    <dgm:pt modelId="{EB518B8C-DAEF-FD42-B436-E8ECFFF1F153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Сообщения о критических находках</a:t>
          </a:r>
          <a:endParaRPr lang="ru-RU" sz="2000" b="1" dirty="0">
            <a:latin typeface="Arial"/>
            <a:cs typeface="Arial"/>
          </a:endParaRPr>
        </a:p>
      </dgm:t>
    </dgm:pt>
    <dgm:pt modelId="{D03A483D-B9A9-A540-B79C-E43469ACA2DA}" type="parTrans" cxnId="{75CFAF84-CF3D-DA44-9429-E371577E50DB}">
      <dgm:prSet/>
      <dgm:spPr/>
      <dgm:t>
        <a:bodyPr/>
        <a:lstStyle/>
        <a:p>
          <a:endParaRPr lang="ru-RU"/>
        </a:p>
      </dgm:t>
    </dgm:pt>
    <dgm:pt modelId="{7A585F20-5B96-D243-B646-8955C9AFD67A}" type="sibTrans" cxnId="{75CFAF84-CF3D-DA44-9429-E371577E50DB}">
      <dgm:prSet/>
      <dgm:spPr/>
      <dgm:t>
        <a:bodyPr/>
        <a:lstStyle/>
        <a:p>
          <a:endParaRPr lang="ru-RU"/>
        </a:p>
      </dgm:t>
    </dgm:pt>
    <dgm:pt modelId="{CE0C7236-4F38-DB44-B41E-E98DC2260311}" type="pres">
      <dgm:prSet presAssocID="{9A011142-CD79-1749-A026-E6131A395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C7D90-AFC8-6649-9601-29344A1EF60B}" type="pres">
      <dgm:prSet presAssocID="{451D48DF-159B-0E45-B995-092341F9DD8B}" presName="linNode" presStyleCnt="0"/>
      <dgm:spPr/>
    </dgm:pt>
    <dgm:pt modelId="{D288FB86-AC50-A440-9DD0-D68D25C2EB17}" type="pres">
      <dgm:prSet presAssocID="{451D48DF-159B-0E45-B995-092341F9DD8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39673-F6E0-BA4C-AF40-3930FE3B365D}" type="pres">
      <dgm:prSet presAssocID="{451D48DF-159B-0E45-B995-092341F9DD8B}" presName="descendantText" presStyleLbl="alignAccFollowNode1" presStyleIdx="0" presStyleCnt="6" custLinFactNeighborY="5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02742-7769-8F4E-A0DC-9DD3B6ECEC0D}" type="pres">
      <dgm:prSet presAssocID="{59EA4418-DA00-4844-9715-DA80F16E8389}" presName="sp" presStyleCnt="0"/>
      <dgm:spPr/>
    </dgm:pt>
    <dgm:pt modelId="{B4272569-B26E-AF49-B64C-19CD62C6AA84}" type="pres">
      <dgm:prSet presAssocID="{3B094265-7E3B-1942-907D-229BA1D3EF33}" presName="linNode" presStyleCnt="0"/>
      <dgm:spPr/>
    </dgm:pt>
    <dgm:pt modelId="{32AD9CF8-0B68-D943-A3D7-88A9AE74694C}" type="pres">
      <dgm:prSet presAssocID="{3B094265-7E3B-1942-907D-229BA1D3EF33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66D39-05FA-8A47-893E-FD6AB5EF24C9}" type="pres">
      <dgm:prSet presAssocID="{3B094265-7E3B-1942-907D-229BA1D3EF33}" presName="descendantText" presStyleLbl="alignAccFollowNode1" presStyleIdx="1" presStyleCnt="6" custLinFactNeighborY="5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C2B4E-5506-0B45-83B9-CA9FFBCD0E91}" type="pres">
      <dgm:prSet presAssocID="{75D8450D-1D50-9544-B285-18C6E5DFE947}" presName="sp" presStyleCnt="0"/>
      <dgm:spPr/>
    </dgm:pt>
    <dgm:pt modelId="{9ECB283A-E68C-B348-9B94-9EA9B8A2ACE1}" type="pres">
      <dgm:prSet presAssocID="{922804DC-3568-A849-A48E-69049DB92B37}" presName="linNode" presStyleCnt="0"/>
      <dgm:spPr/>
    </dgm:pt>
    <dgm:pt modelId="{8AC7AB53-95CC-A648-84AF-3860F8892D38}" type="pres">
      <dgm:prSet presAssocID="{922804DC-3568-A849-A48E-69049DB92B37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FCBE7-A84E-784C-AF7B-2DF17E6C585B}" type="pres">
      <dgm:prSet presAssocID="{922804DC-3568-A849-A48E-69049DB92B37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87236-884F-B74F-8921-426040990029}" type="pres">
      <dgm:prSet presAssocID="{B59798A0-3170-DE47-8593-70B064DE3D87}" presName="sp" presStyleCnt="0"/>
      <dgm:spPr/>
    </dgm:pt>
    <dgm:pt modelId="{3AA774AC-DFC7-FA4D-A29B-399DB5419160}" type="pres">
      <dgm:prSet presAssocID="{1A6A791B-0A2F-AC4C-B69B-BC3C6AB82E3A}" presName="linNode" presStyleCnt="0"/>
      <dgm:spPr/>
    </dgm:pt>
    <dgm:pt modelId="{2A5E3D70-D4A5-7B4F-92E9-374D75394C25}" type="pres">
      <dgm:prSet presAssocID="{1A6A791B-0A2F-AC4C-B69B-BC3C6AB82E3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111B3-3127-684A-96BB-606D0830028F}" type="pres">
      <dgm:prSet presAssocID="{1A6A791B-0A2F-AC4C-B69B-BC3C6AB82E3A}" presName="descendantText" presStyleLbl="alignAccFollowNode1" presStyleIdx="3" presStyleCnt="6" custLinFactNeighborY="5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1020A-C0EE-8B45-9520-D3D434DBEA2E}" type="pres">
      <dgm:prSet presAssocID="{F45C7C7F-A1E8-534F-BF4F-16F3A378B573}" presName="sp" presStyleCnt="0"/>
      <dgm:spPr/>
    </dgm:pt>
    <dgm:pt modelId="{5C202052-2F9D-B041-84D2-A0ADB0BF8988}" type="pres">
      <dgm:prSet presAssocID="{C59E958E-8F22-1542-9392-398F231EDB85}" presName="linNode" presStyleCnt="0"/>
      <dgm:spPr/>
    </dgm:pt>
    <dgm:pt modelId="{18B42104-E84C-BC42-A28D-1B5B057D8687}" type="pres">
      <dgm:prSet presAssocID="{C59E958E-8F22-1542-9392-398F231EDB8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778C0-011D-DA43-968F-166760352F85}" type="pres">
      <dgm:prSet presAssocID="{C59E958E-8F22-1542-9392-398F231EDB85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6BF16-9B4B-E144-AE2E-63D951FE90DA}" type="pres">
      <dgm:prSet presAssocID="{3297B707-E5CB-DD45-BA2D-2AC2A57AA1B8}" presName="sp" presStyleCnt="0"/>
      <dgm:spPr/>
    </dgm:pt>
    <dgm:pt modelId="{B5E991C3-4F61-6243-8083-A6A3CDBDFE8B}" type="pres">
      <dgm:prSet presAssocID="{DACC12C6-E4BB-A74D-81C2-AC1B83B80284}" presName="linNode" presStyleCnt="0"/>
      <dgm:spPr/>
    </dgm:pt>
    <dgm:pt modelId="{699B3D9B-47F4-6048-907C-9824B1F7CD49}" type="pres">
      <dgm:prSet presAssocID="{DACC12C6-E4BB-A74D-81C2-AC1B83B80284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37060-234F-AA4A-A5AB-9E6B9746DFB9}" type="pres">
      <dgm:prSet presAssocID="{DACC12C6-E4BB-A74D-81C2-AC1B83B80284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51894-172B-504E-87AE-72FC7AF9F043}" srcId="{451D48DF-159B-0E45-B995-092341F9DD8B}" destId="{C7FFF8E9-C64F-E44F-8764-D82D41CB50C2}" srcOrd="0" destOrd="0" parTransId="{50472120-A63A-5B41-B380-D20C187164B6}" sibTransId="{44A0B232-FCBC-2F48-B2E8-FCB42C8E071E}"/>
    <dgm:cxn modelId="{DA5AD93E-2CE5-2A47-AEDB-D3EC0D08BFD0}" srcId="{9A011142-CD79-1749-A026-E6131A395202}" destId="{C59E958E-8F22-1542-9392-398F231EDB85}" srcOrd="4" destOrd="0" parTransId="{F01B28E2-7C69-374A-B64A-3C161DF18B6B}" sibTransId="{3297B707-E5CB-DD45-BA2D-2AC2A57AA1B8}"/>
    <dgm:cxn modelId="{A85B2BE8-3C07-9942-B0B5-814D1B66DB15}" srcId="{9A011142-CD79-1749-A026-E6131A395202}" destId="{1A6A791B-0A2F-AC4C-B69B-BC3C6AB82E3A}" srcOrd="3" destOrd="0" parTransId="{2C7F252F-F643-DA49-A3A7-EB8207E51733}" sibTransId="{F45C7C7F-A1E8-534F-BF4F-16F3A378B573}"/>
    <dgm:cxn modelId="{563DD1A2-4571-B642-9663-058A3C1DA5E7}" type="presOf" srcId="{3DECF656-127B-2C43-8EC4-222481E93323}" destId="{CB5111B3-3127-684A-96BB-606D0830028F}" srcOrd="0" destOrd="1" presId="urn:microsoft.com/office/officeart/2005/8/layout/vList5"/>
    <dgm:cxn modelId="{8ED94464-3BE8-A64A-9AF1-AFEFF4CF4403}" type="presOf" srcId="{AAD5EE33-27E7-784E-8A8E-03C8CA2BF667}" destId="{F3BFCBE7-A84E-784C-AF7B-2DF17E6C585B}" srcOrd="0" destOrd="1" presId="urn:microsoft.com/office/officeart/2005/8/layout/vList5"/>
    <dgm:cxn modelId="{E2EAD00B-B383-5B49-A124-BE366D4FA0FC}" srcId="{1A6A791B-0A2F-AC4C-B69B-BC3C6AB82E3A}" destId="{3DECF656-127B-2C43-8EC4-222481E93323}" srcOrd="1" destOrd="0" parTransId="{0C1A1E30-934D-2444-9EB7-240FC7AECCE1}" sibTransId="{5CAECEFD-D65A-1B46-9F34-36528ED36E48}"/>
    <dgm:cxn modelId="{3BD7D42B-18FA-604E-B9C3-C473D058B831}" type="presOf" srcId="{9A011142-CD79-1749-A026-E6131A395202}" destId="{CE0C7236-4F38-DB44-B41E-E98DC2260311}" srcOrd="0" destOrd="0" presId="urn:microsoft.com/office/officeart/2005/8/layout/vList5"/>
    <dgm:cxn modelId="{36DB047C-F1F7-2F4D-B1C7-4FEE6C73235D}" type="presOf" srcId="{C7FFF8E9-C64F-E44F-8764-D82D41CB50C2}" destId="{7DC39673-F6E0-BA4C-AF40-3930FE3B365D}" srcOrd="0" destOrd="0" presId="urn:microsoft.com/office/officeart/2005/8/layout/vList5"/>
    <dgm:cxn modelId="{B0383BF6-A92A-FE4F-887A-8445C34370B2}" type="presOf" srcId="{1A6A791B-0A2F-AC4C-B69B-BC3C6AB82E3A}" destId="{2A5E3D70-D4A5-7B4F-92E9-374D75394C25}" srcOrd="0" destOrd="0" presId="urn:microsoft.com/office/officeart/2005/8/layout/vList5"/>
    <dgm:cxn modelId="{02D54DAB-9871-3D41-9271-58403F6228AB}" srcId="{9A011142-CD79-1749-A026-E6131A395202}" destId="{3B094265-7E3B-1942-907D-229BA1D3EF33}" srcOrd="1" destOrd="0" parTransId="{7C35E729-35DB-874C-8F97-A1BE38291DC0}" sibTransId="{75D8450D-1D50-9544-B285-18C6E5DFE947}"/>
    <dgm:cxn modelId="{4F589DD2-C874-9F4A-9745-0784E98481BE}" type="presOf" srcId="{DAB513B5-7AE0-A242-8A36-67250F46229C}" destId="{E4E37060-234F-AA4A-A5AB-9E6B9746DFB9}" srcOrd="0" destOrd="2" presId="urn:microsoft.com/office/officeart/2005/8/layout/vList5"/>
    <dgm:cxn modelId="{B2C05CA5-CA76-3146-AB06-4542C0EDA369}" type="presOf" srcId="{38C59B09-09E3-E848-B1AD-6D1DE7EB717D}" destId="{85366D39-05FA-8A47-893E-FD6AB5EF24C9}" srcOrd="0" destOrd="0" presId="urn:microsoft.com/office/officeart/2005/8/layout/vList5"/>
    <dgm:cxn modelId="{8AC5B1A6-2AF4-C04D-82FB-A68876BCF8E7}" srcId="{DACC12C6-E4BB-A74D-81C2-AC1B83B80284}" destId="{CD842DC7-1E79-E44B-9082-22811064A5DE}" srcOrd="1" destOrd="0" parTransId="{57A2710A-3E90-074B-8C63-E0E684565A4E}" sibTransId="{37011AFD-2A33-E64C-9322-E22484B40E06}"/>
    <dgm:cxn modelId="{9C0EF357-131B-834E-910E-907528839DD1}" type="presOf" srcId="{CD842DC7-1E79-E44B-9082-22811064A5DE}" destId="{E4E37060-234F-AA4A-A5AB-9E6B9746DFB9}" srcOrd="0" destOrd="1" presId="urn:microsoft.com/office/officeart/2005/8/layout/vList5"/>
    <dgm:cxn modelId="{82B74E7B-1340-B044-992B-8237FB017593}" srcId="{9A011142-CD79-1749-A026-E6131A395202}" destId="{922804DC-3568-A849-A48E-69049DB92B37}" srcOrd="2" destOrd="0" parTransId="{0D41F9CC-3F7F-5F47-8392-7DC01E5BE7E5}" sibTransId="{B59798A0-3170-DE47-8593-70B064DE3D87}"/>
    <dgm:cxn modelId="{22AFBAD9-FC11-FA4B-8CF0-43602702A4EB}" srcId="{451D48DF-159B-0E45-B995-092341F9DD8B}" destId="{D3F62753-CE69-4243-9675-0AA491B8BF56}" srcOrd="1" destOrd="0" parTransId="{40538C04-F301-CF46-A32D-5E3ECE36CDF9}" sibTransId="{998742B5-E69E-1D40-8EEC-C33FD6F788C0}"/>
    <dgm:cxn modelId="{75CFAF84-CF3D-DA44-9429-E371577E50DB}" srcId="{C59E958E-8F22-1542-9392-398F231EDB85}" destId="{EB518B8C-DAEF-FD42-B436-E8ECFFF1F153}" srcOrd="1" destOrd="0" parTransId="{D03A483D-B9A9-A540-B79C-E43469ACA2DA}" sibTransId="{7A585F20-5B96-D243-B646-8955C9AFD67A}"/>
    <dgm:cxn modelId="{43D0F67C-2FCB-0145-92A3-D4ED7FD3AF13}" type="presOf" srcId="{265F7EF4-F9C5-214A-8C76-33D74E08E6BE}" destId="{CB5111B3-3127-684A-96BB-606D0830028F}" srcOrd="0" destOrd="0" presId="urn:microsoft.com/office/officeart/2005/8/layout/vList5"/>
    <dgm:cxn modelId="{823A7ADC-1332-F44E-9443-9DCE75BA5D29}" srcId="{9A011142-CD79-1749-A026-E6131A395202}" destId="{DACC12C6-E4BB-A74D-81C2-AC1B83B80284}" srcOrd="5" destOrd="0" parTransId="{9502A6EA-A000-A848-9A16-9A3EA87D7E3C}" sibTransId="{D492AADE-8FE1-3D48-B001-41C338F2AAD7}"/>
    <dgm:cxn modelId="{3778B1FB-2C80-7244-9CC9-AA7780296613}" type="presOf" srcId="{922804DC-3568-A849-A48E-69049DB92B37}" destId="{8AC7AB53-95CC-A648-84AF-3860F8892D38}" srcOrd="0" destOrd="0" presId="urn:microsoft.com/office/officeart/2005/8/layout/vList5"/>
    <dgm:cxn modelId="{B027308E-F24B-054F-AC6C-9CA1CF478C9D}" srcId="{922804DC-3568-A849-A48E-69049DB92B37}" destId="{AAD5EE33-27E7-784E-8A8E-03C8CA2BF667}" srcOrd="1" destOrd="0" parTransId="{DDC4088B-0857-F846-B68E-FD1DF07391DB}" sibTransId="{A8698A00-472A-9246-801F-3584A8390BCA}"/>
    <dgm:cxn modelId="{545FDADB-6FAC-1142-9963-9161EF778817}" srcId="{1A6A791B-0A2F-AC4C-B69B-BC3C6AB82E3A}" destId="{265F7EF4-F9C5-214A-8C76-33D74E08E6BE}" srcOrd="0" destOrd="0" parTransId="{93D54B08-546C-634D-ADDA-3CD39DA6A489}" sibTransId="{5C8EA70F-68A0-164D-9CD8-23E8E6CD392F}"/>
    <dgm:cxn modelId="{26E873F2-22A2-7442-B8D2-D6224434C229}" type="presOf" srcId="{DACC12C6-E4BB-A74D-81C2-AC1B83B80284}" destId="{699B3D9B-47F4-6048-907C-9824B1F7CD49}" srcOrd="0" destOrd="0" presId="urn:microsoft.com/office/officeart/2005/8/layout/vList5"/>
    <dgm:cxn modelId="{6DE4DB33-08DB-1344-B19E-924E3CBAA007}" srcId="{DACC12C6-E4BB-A74D-81C2-AC1B83B80284}" destId="{DAB513B5-7AE0-A242-8A36-67250F46229C}" srcOrd="2" destOrd="0" parTransId="{2B49E50A-AA2D-8646-A082-40ADAA5CA467}" sibTransId="{E28B7E70-473E-1247-83FD-65163A6F729E}"/>
    <dgm:cxn modelId="{A1813CB7-A41C-0E45-80A6-C61E2C642BDA}" srcId="{DACC12C6-E4BB-A74D-81C2-AC1B83B80284}" destId="{D89C1FB2-04F1-4149-8B07-172572EDA845}" srcOrd="0" destOrd="0" parTransId="{638A4054-F7FB-4541-9FB2-A7BCDB49AA16}" sibTransId="{AC6490C9-FEF3-6B4D-8061-AD2D5ED16AC8}"/>
    <dgm:cxn modelId="{D8FA9028-9065-7A48-B659-F620C638308E}" type="presOf" srcId="{C59E958E-8F22-1542-9392-398F231EDB85}" destId="{18B42104-E84C-BC42-A28D-1B5B057D8687}" srcOrd="0" destOrd="0" presId="urn:microsoft.com/office/officeart/2005/8/layout/vList5"/>
    <dgm:cxn modelId="{05723A02-E7B3-BB45-B230-1C1BA36D31FB}" type="presOf" srcId="{4938C844-7741-4542-A1D0-706E02A669A3}" destId="{F3BFCBE7-A84E-784C-AF7B-2DF17E6C585B}" srcOrd="0" destOrd="0" presId="urn:microsoft.com/office/officeart/2005/8/layout/vList5"/>
    <dgm:cxn modelId="{2E575C10-04E5-B145-B970-E2895904C0A7}" type="presOf" srcId="{451D48DF-159B-0E45-B995-092341F9DD8B}" destId="{D288FB86-AC50-A440-9DD0-D68D25C2EB17}" srcOrd="0" destOrd="0" presId="urn:microsoft.com/office/officeart/2005/8/layout/vList5"/>
    <dgm:cxn modelId="{E7C38F3F-9947-C44D-904A-944480BDAE18}" type="presOf" srcId="{D3F62753-CE69-4243-9675-0AA491B8BF56}" destId="{7DC39673-F6E0-BA4C-AF40-3930FE3B365D}" srcOrd="0" destOrd="1" presId="urn:microsoft.com/office/officeart/2005/8/layout/vList5"/>
    <dgm:cxn modelId="{037977F6-5337-FA40-B6E8-3B64C24730D7}" srcId="{9A011142-CD79-1749-A026-E6131A395202}" destId="{451D48DF-159B-0E45-B995-092341F9DD8B}" srcOrd="0" destOrd="0" parTransId="{91CF2DBC-A0E8-B041-BD25-6EA468C36DFA}" sibTransId="{59EA4418-DA00-4844-9715-DA80F16E8389}"/>
    <dgm:cxn modelId="{C482B9C3-5A9F-4F4A-88C3-1EBAF955FE02}" type="presOf" srcId="{D89C1FB2-04F1-4149-8B07-172572EDA845}" destId="{E4E37060-234F-AA4A-A5AB-9E6B9746DFB9}" srcOrd="0" destOrd="0" presId="urn:microsoft.com/office/officeart/2005/8/layout/vList5"/>
    <dgm:cxn modelId="{C5FCD3E0-CCD0-D44D-AC3B-AA7C39E567B1}" type="presOf" srcId="{5774ADBD-5F1C-854B-8874-BF97CDA212FC}" destId="{FD7778C0-011D-DA43-968F-166760352F85}" srcOrd="0" destOrd="0" presId="urn:microsoft.com/office/officeart/2005/8/layout/vList5"/>
    <dgm:cxn modelId="{F2773FEB-6E3A-1147-8BCF-A5BFA8A680E5}" type="presOf" srcId="{3B094265-7E3B-1942-907D-229BA1D3EF33}" destId="{32AD9CF8-0B68-D943-A3D7-88A9AE74694C}" srcOrd="0" destOrd="0" presId="urn:microsoft.com/office/officeart/2005/8/layout/vList5"/>
    <dgm:cxn modelId="{AB25F1DC-07AD-9042-B5BB-29FA5AF4E07B}" srcId="{3B094265-7E3B-1942-907D-229BA1D3EF33}" destId="{38C59B09-09E3-E848-B1AD-6D1DE7EB717D}" srcOrd="0" destOrd="0" parTransId="{50AE184C-B7E6-104A-A6BD-84416E36806B}" sibTransId="{AD96C39B-F740-E94E-A28F-59CCAF3A2487}"/>
    <dgm:cxn modelId="{F7436D03-14A5-5548-A3DD-095F045D627A}" srcId="{922804DC-3568-A849-A48E-69049DB92B37}" destId="{4938C844-7741-4542-A1D0-706E02A669A3}" srcOrd="0" destOrd="0" parTransId="{FAC71E36-FEC8-A847-8214-8CCD2D3BF9E9}" sibTransId="{2FF2FAD8-B287-6643-B09D-1AD9EF386494}"/>
    <dgm:cxn modelId="{77C9FCF7-C130-0543-A5A9-0ADB844C13B7}" type="presOf" srcId="{EB518B8C-DAEF-FD42-B436-E8ECFFF1F153}" destId="{FD7778C0-011D-DA43-968F-166760352F85}" srcOrd="0" destOrd="1" presId="urn:microsoft.com/office/officeart/2005/8/layout/vList5"/>
    <dgm:cxn modelId="{81530DC3-9CDA-0442-8E3A-E5DB5773CB28}" srcId="{C59E958E-8F22-1542-9392-398F231EDB85}" destId="{5774ADBD-5F1C-854B-8874-BF97CDA212FC}" srcOrd="0" destOrd="0" parTransId="{9D50FE9E-BE8C-5643-9541-AC133D3CA67E}" sibTransId="{AFC0D166-A06B-8842-90FD-5D12FCD59ED1}"/>
    <dgm:cxn modelId="{7E72A168-4CB5-D84A-B229-BB8CC461C130}" type="presOf" srcId="{92F5A3A8-E26C-5A47-AE6E-AFC3FF85EE55}" destId="{7DC39673-F6E0-BA4C-AF40-3930FE3B365D}" srcOrd="0" destOrd="2" presId="urn:microsoft.com/office/officeart/2005/8/layout/vList5"/>
    <dgm:cxn modelId="{05E971B3-7DC5-D14C-8CD2-871D5BE483A3}" srcId="{451D48DF-159B-0E45-B995-092341F9DD8B}" destId="{92F5A3A8-E26C-5A47-AE6E-AFC3FF85EE55}" srcOrd="2" destOrd="0" parTransId="{9A5A5F27-882A-5846-9BBC-7CD26BE9C363}" sibTransId="{F7F51451-446E-A84E-B60E-591F68BEB127}"/>
    <dgm:cxn modelId="{7006541E-83A6-264E-903A-785D57964576}" type="presParOf" srcId="{CE0C7236-4F38-DB44-B41E-E98DC2260311}" destId="{836C7D90-AFC8-6649-9601-29344A1EF60B}" srcOrd="0" destOrd="0" presId="urn:microsoft.com/office/officeart/2005/8/layout/vList5"/>
    <dgm:cxn modelId="{E2C4B867-586F-3241-8ECC-A59276DE6C0B}" type="presParOf" srcId="{836C7D90-AFC8-6649-9601-29344A1EF60B}" destId="{D288FB86-AC50-A440-9DD0-D68D25C2EB17}" srcOrd="0" destOrd="0" presId="urn:microsoft.com/office/officeart/2005/8/layout/vList5"/>
    <dgm:cxn modelId="{78C7A9C4-B116-A348-9849-5F34275E548F}" type="presParOf" srcId="{836C7D90-AFC8-6649-9601-29344A1EF60B}" destId="{7DC39673-F6E0-BA4C-AF40-3930FE3B365D}" srcOrd="1" destOrd="0" presId="urn:microsoft.com/office/officeart/2005/8/layout/vList5"/>
    <dgm:cxn modelId="{7F354EE9-C3D9-3149-8599-776C1BE555A1}" type="presParOf" srcId="{CE0C7236-4F38-DB44-B41E-E98DC2260311}" destId="{2BB02742-7769-8F4E-A0DC-9DD3B6ECEC0D}" srcOrd="1" destOrd="0" presId="urn:microsoft.com/office/officeart/2005/8/layout/vList5"/>
    <dgm:cxn modelId="{7971BA0B-9E43-5246-B756-CCEA8DC2E8AB}" type="presParOf" srcId="{CE0C7236-4F38-DB44-B41E-E98DC2260311}" destId="{B4272569-B26E-AF49-B64C-19CD62C6AA84}" srcOrd="2" destOrd="0" presId="urn:microsoft.com/office/officeart/2005/8/layout/vList5"/>
    <dgm:cxn modelId="{A184BA0F-9912-014E-A252-4E05E8E2C709}" type="presParOf" srcId="{B4272569-B26E-AF49-B64C-19CD62C6AA84}" destId="{32AD9CF8-0B68-D943-A3D7-88A9AE74694C}" srcOrd="0" destOrd="0" presId="urn:microsoft.com/office/officeart/2005/8/layout/vList5"/>
    <dgm:cxn modelId="{32C11FCF-61C8-0A48-A4F8-9263ADCEE397}" type="presParOf" srcId="{B4272569-B26E-AF49-B64C-19CD62C6AA84}" destId="{85366D39-05FA-8A47-893E-FD6AB5EF24C9}" srcOrd="1" destOrd="0" presId="urn:microsoft.com/office/officeart/2005/8/layout/vList5"/>
    <dgm:cxn modelId="{D1D2016D-C7D4-624B-BA76-E4C2D8878ECA}" type="presParOf" srcId="{CE0C7236-4F38-DB44-B41E-E98DC2260311}" destId="{87BC2B4E-5506-0B45-83B9-CA9FFBCD0E91}" srcOrd="3" destOrd="0" presId="urn:microsoft.com/office/officeart/2005/8/layout/vList5"/>
    <dgm:cxn modelId="{BABD9E62-B21B-7347-88BA-8741DFF80C1C}" type="presParOf" srcId="{CE0C7236-4F38-DB44-B41E-E98DC2260311}" destId="{9ECB283A-E68C-B348-9B94-9EA9B8A2ACE1}" srcOrd="4" destOrd="0" presId="urn:microsoft.com/office/officeart/2005/8/layout/vList5"/>
    <dgm:cxn modelId="{3F63EE49-8DD3-CC4B-8BCD-9F2ADE9FEC62}" type="presParOf" srcId="{9ECB283A-E68C-B348-9B94-9EA9B8A2ACE1}" destId="{8AC7AB53-95CC-A648-84AF-3860F8892D38}" srcOrd="0" destOrd="0" presId="urn:microsoft.com/office/officeart/2005/8/layout/vList5"/>
    <dgm:cxn modelId="{02AB15C9-E2CA-2041-881E-0CB1EB34E316}" type="presParOf" srcId="{9ECB283A-E68C-B348-9B94-9EA9B8A2ACE1}" destId="{F3BFCBE7-A84E-784C-AF7B-2DF17E6C585B}" srcOrd="1" destOrd="0" presId="urn:microsoft.com/office/officeart/2005/8/layout/vList5"/>
    <dgm:cxn modelId="{373E5B32-6DC5-3040-BB75-EA9D37F7D380}" type="presParOf" srcId="{CE0C7236-4F38-DB44-B41E-E98DC2260311}" destId="{45287236-884F-B74F-8921-426040990029}" srcOrd="5" destOrd="0" presId="urn:microsoft.com/office/officeart/2005/8/layout/vList5"/>
    <dgm:cxn modelId="{5A2594A4-446A-B645-B46F-22DD934E541F}" type="presParOf" srcId="{CE0C7236-4F38-DB44-B41E-E98DC2260311}" destId="{3AA774AC-DFC7-FA4D-A29B-399DB5419160}" srcOrd="6" destOrd="0" presId="urn:microsoft.com/office/officeart/2005/8/layout/vList5"/>
    <dgm:cxn modelId="{70A0D1D3-0650-7B4D-9D3A-D613C6E24663}" type="presParOf" srcId="{3AA774AC-DFC7-FA4D-A29B-399DB5419160}" destId="{2A5E3D70-D4A5-7B4F-92E9-374D75394C25}" srcOrd="0" destOrd="0" presId="urn:microsoft.com/office/officeart/2005/8/layout/vList5"/>
    <dgm:cxn modelId="{476B559F-439D-554D-945D-BE2DE06C338A}" type="presParOf" srcId="{3AA774AC-DFC7-FA4D-A29B-399DB5419160}" destId="{CB5111B3-3127-684A-96BB-606D0830028F}" srcOrd="1" destOrd="0" presId="urn:microsoft.com/office/officeart/2005/8/layout/vList5"/>
    <dgm:cxn modelId="{407B08B4-21E9-6C4D-8FA9-B455516794CC}" type="presParOf" srcId="{CE0C7236-4F38-DB44-B41E-E98DC2260311}" destId="{4341020A-C0EE-8B45-9520-D3D434DBEA2E}" srcOrd="7" destOrd="0" presId="urn:microsoft.com/office/officeart/2005/8/layout/vList5"/>
    <dgm:cxn modelId="{EF4B1122-2C57-364C-BF05-5D40432CF990}" type="presParOf" srcId="{CE0C7236-4F38-DB44-B41E-E98DC2260311}" destId="{5C202052-2F9D-B041-84D2-A0ADB0BF8988}" srcOrd="8" destOrd="0" presId="urn:microsoft.com/office/officeart/2005/8/layout/vList5"/>
    <dgm:cxn modelId="{CF538263-8BFE-2A49-8D81-6F8C6D17C585}" type="presParOf" srcId="{5C202052-2F9D-B041-84D2-A0ADB0BF8988}" destId="{18B42104-E84C-BC42-A28D-1B5B057D8687}" srcOrd="0" destOrd="0" presId="urn:microsoft.com/office/officeart/2005/8/layout/vList5"/>
    <dgm:cxn modelId="{693C7AD2-71F3-B646-A2EF-8D8046CF42B4}" type="presParOf" srcId="{5C202052-2F9D-B041-84D2-A0ADB0BF8988}" destId="{FD7778C0-011D-DA43-968F-166760352F85}" srcOrd="1" destOrd="0" presId="urn:microsoft.com/office/officeart/2005/8/layout/vList5"/>
    <dgm:cxn modelId="{489D0BC0-A8C8-1141-A969-72957EC9F40C}" type="presParOf" srcId="{CE0C7236-4F38-DB44-B41E-E98DC2260311}" destId="{5C56BF16-9B4B-E144-AE2E-63D951FE90DA}" srcOrd="9" destOrd="0" presId="urn:microsoft.com/office/officeart/2005/8/layout/vList5"/>
    <dgm:cxn modelId="{675C3210-C1A3-F443-95EA-A3E10B12A0BD}" type="presParOf" srcId="{CE0C7236-4F38-DB44-B41E-E98DC2260311}" destId="{B5E991C3-4F61-6243-8083-A6A3CDBDFE8B}" srcOrd="10" destOrd="0" presId="urn:microsoft.com/office/officeart/2005/8/layout/vList5"/>
    <dgm:cxn modelId="{036B3C18-2558-7A44-B6DE-55A29685CE96}" type="presParOf" srcId="{B5E991C3-4F61-6243-8083-A6A3CDBDFE8B}" destId="{699B3D9B-47F4-6048-907C-9824B1F7CD49}" srcOrd="0" destOrd="0" presId="urn:microsoft.com/office/officeart/2005/8/layout/vList5"/>
    <dgm:cxn modelId="{8CA02F36-DA40-CF40-8DF8-4C0D435ED2AE}" type="presParOf" srcId="{B5E991C3-4F61-6243-8083-A6A3CDBDFE8B}" destId="{E4E37060-234F-AA4A-A5AB-9E6B9746DF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39673-F6E0-BA4C-AF40-3930FE3B365D}">
      <dsp:nvSpPr>
        <dsp:cNvPr id="0" name=""/>
        <dsp:cNvSpPr/>
      </dsp:nvSpPr>
      <dsp:spPr>
        <a:xfrm rot="5400000">
          <a:off x="5884402" y="-2311178"/>
          <a:ext cx="1019545" cy="60180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Выбор по списку методик</a:t>
          </a:r>
          <a:endParaRPr lang="ru-RU" sz="2000" b="1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Система поддержки принятия решений</a:t>
          </a:r>
          <a:endParaRPr lang="ru-RU" sz="2000" b="1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Arial"/>
              <a:cs typeface="Arial"/>
            </a:rPr>
            <a:t>RadLex</a:t>
          </a:r>
          <a:r>
            <a:rPr lang="en-US" sz="2000" b="1" kern="1200" dirty="0" smtClean="0">
              <a:latin typeface="Arial"/>
              <a:cs typeface="Arial"/>
            </a:rPr>
            <a:t> Playbook</a:t>
          </a:r>
          <a:endParaRPr lang="ru-RU" sz="2000" b="1" kern="1200" dirty="0">
            <a:latin typeface="Arial"/>
            <a:cs typeface="Arial"/>
          </a:endParaRPr>
        </a:p>
      </dsp:txBody>
      <dsp:txXfrm rot="5400000">
        <a:off x="5884402" y="-2311178"/>
        <a:ext cx="1019545" cy="6018047"/>
      </dsp:txXfrm>
    </dsp:sp>
    <dsp:sp modelId="{D288FB86-AC50-A440-9DD0-D68D25C2EB17}">
      <dsp:nvSpPr>
        <dsp:cNvPr id="0" name=""/>
        <dsp:cNvSpPr/>
      </dsp:nvSpPr>
      <dsp:spPr>
        <a:xfrm>
          <a:off x="0" y="2188"/>
          <a:ext cx="3385151" cy="1274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/>
              <a:cs typeface="Arial"/>
            </a:rPr>
            <a:t>Направление от врача</a:t>
          </a:r>
          <a:endParaRPr lang="ru-RU" sz="2400" b="1" kern="1200" dirty="0">
            <a:latin typeface="Arial"/>
            <a:cs typeface="Arial"/>
          </a:endParaRPr>
        </a:p>
      </dsp:txBody>
      <dsp:txXfrm>
        <a:off x="0" y="2188"/>
        <a:ext cx="3385151" cy="1274431"/>
      </dsp:txXfrm>
    </dsp:sp>
    <dsp:sp modelId="{85366D39-05FA-8A47-893E-FD6AB5EF24C9}">
      <dsp:nvSpPr>
        <dsp:cNvPr id="0" name=""/>
        <dsp:cNvSpPr/>
      </dsp:nvSpPr>
      <dsp:spPr>
        <a:xfrm rot="5400000">
          <a:off x="5884402" y="-973025"/>
          <a:ext cx="1019545" cy="60180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Контролируется администратором/рентгенологом</a:t>
          </a:r>
          <a:endParaRPr lang="ru-RU" sz="2000" b="1" kern="1200" dirty="0">
            <a:latin typeface="Arial"/>
            <a:cs typeface="Arial"/>
          </a:endParaRPr>
        </a:p>
      </dsp:txBody>
      <dsp:txXfrm rot="5400000">
        <a:off x="5884402" y="-973025"/>
        <a:ext cx="1019545" cy="6018047"/>
      </dsp:txXfrm>
    </dsp:sp>
    <dsp:sp modelId="{32AD9CF8-0B68-D943-A3D7-88A9AE74694C}">
      <dsp:nvSpPr>
        <dsp:cNvPr id="0" name=""/>
        <dsp:cNvSpPr/>
      </dsp:nvSpPr>
      <dsp:spPr>
        <a:xfrm>
          <a:off x="0" y="1340341"/>
          <a:ext cx="3385151" cy="1274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/>
              <a:cs typeface="Arial"/>
            </a:rPr>
            <a:t>Назначенная методика</a:t>
          </a:r>
          <a:endParaRPr lang="ru-RU" sz="2400" b="1" kern="1200" dirty="0">
            <a:latin typeface="Arial"/>
            <a:cs typeface="Arial"/>
          </a:endParaRPr>
        </a:p>
      </dsp:txBody>
      <dsp:txXfrm>
        <a:off x="0" y="1340341"/>
        <a:ext cx="3385151" cy="1274431"/>
      </dsp:txXfrm>
    </dsp:sp>
    <dsp:sp modelId="{F3BFCBE7-A84E-784C-AF7B-2DF17E6C585B}">
      <dsp:nvSpPr>
        <dsp:cNvPr id="0" name=""/>
        <dsp:cNvSpPr/>
      </dsp:nvSpPr>
      <dsp:spPr>
        <a:xfrm rot="5400000">
          <a:off x="5884402" y="306686"/>
          <a:ext cx="1019545" cy="60180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Дата и время исследования зависят от назначенной методики</a:t>
          </a:r>
          <a:endParaRPr lang="ru-RU" sz="2000" b="1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Подготовка к исследованию</a:t>
          </a:r>
          <a:endParaRPr lang="ru-RU" sz="2000" b="1" kern="1200" dirty="0">
            <a:latin typeface="Arial"/>
            <a:cs typeface="Arial"/>
          </a:endParaRPr>
        </a:p>
      </dsp:txBody>
      <dsp:txXfrm rot="5400000">
        <a:off x="5884402" y="306686"/>
        <a:ext cx="1019545" cy="6018047"/>
      </dsp:txXfrm>
    </dsp:sp>
    <dsp:sp modelId="{8AC7AB53-95CC-A648-84AF-3860F8892D38}">
      <dsp:nvSpPr>
        <dsp:cNvPr id="0" name=""/>
        <dsp:cNvSpPr/>
      </dsp:nvSpPr>
      <dsp:spPr>
        <a:xfrm>
          <a:off x="0" y="2678494"/>
          <a:ext cx="3385151" cy="1274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/>
              <a:cs typeface="Arial"/>
            </a:rPr>
            <a:t>Расписание</a:t>
          </a:r>
          <a:endParaRPr lang="ru-RU" sz="2400" b="1" kern="1200" dirty="0">
            <a:latin typeface="Arial"/>
            <a:cs typeface="Arial"/>
          </a:endParaRPr>
        </a:p>
      </dsp:txBody>
      <dsp:txXfrm>
        <a:off x="0" y="2678494"/>
        <a:ext cx="3385151" cy="1274431"/>
      </dsp:txXfrm>
    </dsp:sp>
    <dsp:sp modelId="{CB5111B3-3127-684A-96BB-606D0830028F}">
      <dsp:nvSpPr>
        <dsp:cNvPr id="0" name=""/>
        <dsp:cNvSpPr/>
      </dsp:nvSpPr>
      <dsp:spPr>
        <a:xfrm rot="5400000">
          <a:off x="5884402" y="1703280"/>
          <a:ext cx="1019545" cy="60180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Поступает на аппарат через </a:t>
          </a:r>
          <a:r>
            <a:rPr lang="en-US" sz="2000" b="1" kern="1200" dirty="0" smtClean="0">
              <a:latin typeface="Arial"/>
              <a:cs typeface="Arial"/>
            </a:rPr>
            <a:t>MWL</a:t>
          </a:r>
          <a:endParaRPr lang="ru-RU" sz="2000" b="1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Стандартизованные методики/протоколы</a:t>
          </a:r>
          <a:endParaRPr lang="ru-RU" sz="2000" b="1" kern="1200" dirty="0">
            <a:latin typeface="Arial"/>
            <a:cs typeface="Arial"/>
          </a:endParaRPr>
        </a:p>
      </dsp:txBody>
      <dsp:txXfrm rot="5400000">
        <a:off x="5884402" y="1703280"/>
        <a:ext cx="1019545" cy="6018047"/>
      </dsp:txXfrm>
    </dsp:sp>
    <dsp:sp modelId="{2A5E3D70-D4A5-7B4F-92E9-374D75394C25}">
      <dsp:nvSpPr>
        <dsp:cNvPr id="0" name=""/>
        <dsp:cNvSpPr/>
      </dsp:nvSpPr>
      <dsp:spPr>
        <a:xfrm>
          <a:off x="0" y="4016647"/>
          <a:ext cx="3385151" cy="1274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/>
              <a:cs typeface="Arial"/>
            </a:rPr>
            <a:t>Протокол исследования</a:t>
          </a:r>
          <a:endParaRPr lang="ru-RU" sz="2400" b="1" kern="1200" dirty="0">
            <a:latin typeface="Arial"/>
            <a:cs typeface="Arial"/>
          </a:endParaRPr>
        </a:p>
      </dsp:txBody>
      <dsp:txXfrm>
        <a:off x="0" y="4016647"/>
        <a:ext cx="3385151" cy="1274431"/>
      </dsp:txXfrm>
    </dsp:sp>
    <dsp:sp modelId="{FD7778C0-011D-DA43-968F-166760352F85}">
      <dsp:nvSpPr>
        <dsp:cNvPr id="0" name=""/>
        <dsp:cNvSpPr/>
      </dsp:nvSpPr>
      <dsp:spPr>
        <a:xfrm rot="5400000">
          <a:off x="5884402" y="2982992"/>
          <a:ext cx="1019545" cy="60180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Формат выдачи результатов, стандартная терминология, схемы</a:t>
          </a:r>
          <a:endParaRPr lang="ru-RU" sz="2000" b="1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Сообщения о критических находках</a:t>
          </a:r>
          <a:endParaRPr lang="ru-RU" sz="2000" b="1" kern="1200" dirty="0">
            <a:latin typeface="Arial"/>
            <a:cs typeface="Arial"/>
          </a:endParaRPr>
        </a:p>
      </dsp:txBody>
      <dsp:txXfrm rot="5400000">
        <a:off x="5884402" y="2982992"/>
        <a:ext cx="1019545" cy="6018047"/>
      </dsp:txXfrm>
    </dsp:sp>
    <dsp:sp modelId="{18B42104-E84C-BC42-A28D-1B5B057D8687}">
      <dsp:nvSpPr>
        <dsp:cNvPr id="0" name=""/>
        <dsp:cNvSpPr/>
      </dsp:nvSpPr>
      <dsp:spPr>
        <a:xfrm>
          <a:off x="0" y="5354800"/>
          <a:ext cx="3385151" cy="1274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/>
              <a:cs typeface="Arial"/>
            </a:rPr>
            <a:t>Шаблон описания</a:t>
          </a:r>
          <a:endParaRPr lang="ru-RU" sz="2400" b="1" kern="1200" dirty="0">
            <a:latin typeface="Arial"/>
            <a:cs typeface="Arial"/>
          </a:endParaRPr>
        </a:p>
      </dsp:txBody>
      <dsp:txXfrm>
        <a:off x="0" y="5354800"/>
        <a:ext cx="3385151" cy="1274431"/>
      </dsp:txXfrm>
    </dsp:sp>
    <dsp:sp modelId="{E4E37060-234F-AA4A-A5AB-9E6B9746DFB9}">
      <dsp:nvSpPr>
        <dsp:cNvPr id="0" name=""/>
        <dsp:cNvSpPr/>
      </dsp:nvSpPr>
      <dsp:spPr>
        <a:xfrm rot="5400000">
          <a:off x="5884402" y="4321145"/>
          <a:ext cx="1019545" cy="60180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Выставление счетов</a:t>
          </a:r>
          <a:endParaRPr lang="ru-RU" sz="2000" b="1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Регистрация лучевой нагрузки</a:t>
          </a:r>
          <a:endParaRPr lang="ru-RU" sz="2000" b="1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/>
              <a:cs typeface="Arial"/>
            </a:rPr>
            <a:t>Учет </a:t>
          </a:r>
          <a:r>
            <a:rPr lang="ru-RU" sz="2000" b="1" kern="1200" smtClean="0">
              <a:latin typeface="Arial"/>
              <a:cs typeface="Arial"/>
            </a:rPr>
            <a:t>расходных материалов</a:t>
          </a:r>
          <a:endParaRPr lang="ru-RU" sz="2000" b="1" kern="1200" dirty="0">
            <a:latin typeface="Arial"/>
            <a:cs typeface="Arial"/>
          </a:endParaRPr>
        </a:p>
      </dsp:txBody>
      <dsp:txXfrm rot="5400000">
        <a:off x="5884402" y="4321145"/>
        <a:ext cx="1019545" cy="6018047"/>
      </dsp:txXfrm>
    </dsp:sp>
    <dsp:sp modelId="{699B3D9B-47F4-6048-907C-9824B1F7CD49}">
      <dsp:nvSpPr>
        <dsp:cNvPr id="0" name=""/>
        <dsp:cNvSpPr/>
      </dsp:nvSpPr>
      <dsp:spPr>
        <a:xfrm>
          <a:off x="0" y="6692953"/>
          <a:ext cx="3385151" cy="1274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/>
              <a:cs typeface="Arial"/>
            </a:rPr>
            <a:t>Учет проведенного исследования</a:t>
          </a:r>
          <a:endParaRPr lang="ru-RU" sz="2400" b="1" kern="1200" dirty="0">
            <a:latin typeface="Arial"/>
            <a:cs typeface="Arial"/>
          </a:endParaRPr>
        </a:p>
      </dsp:txBody>
      <dsp:txXfrm>
        <a:off x="0" y="6692953"/>
        <a:ext cx="3385151" cy="1274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67417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defRPr sz="72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2286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4572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6858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9144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17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1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2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4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6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90" name="Group 90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88" name="Shape 88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89" name="Shape 89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91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93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" name="Group 17"/>
          <p:cNvGrpSpPr/>
          <p:nvPr userDrawn="1"/>
        </p:nvGrpSpPr>
        <p:grpSpPr>
          <a:xfrm>
            <a:off x="23529" y="9146939"/>
            <a:ext cx="13004801" cy="582510"/>
            <a:chOff x="0" y="0"/>
            <a:chExt cx="13004800" cy="582509"/>
          </a:xfrm>
        </p:grpSpPr>
        <p:grpSp>
          <p:nvGrpSpPr>
            <p:cNvPr id="10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2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4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5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3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5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7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8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6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3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101" name="Group 101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99" name="Group 99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97" name="Shape 97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98" name="Shape 98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00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02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" name="Group 17"/>
          <p:cNvGrpSpPr/>
          <p:nvPr userDrawn="1"/>
        </p:nvGrpSpPr>
        <p:grpSpPr>
          <a:xfrm>
            <a:off x="23529" y="9163014"/>
            <a:ext cx="13004801" cy="582510"/>
            <a:chOff x="0" y="0"/>
            <a:chExt cx="13004800" cy="582509"/>
          </a:xfrm>
        </p:grpSpPr>
        <p:grpSp>
          <p:nvGrpSpPr>
            <p:cNvPr id="10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2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4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5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3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5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8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0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1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9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5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8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0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1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9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647982" y="2275839"/>
            <a:ext cx="5741530" cy="7477761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600"/>
              </a:spcBef>
              <a:defRPr sz="3800"/>
            </a:lvl1pPr>
            <a:lvl2pPr marL="909637" indent="-452437">
              <a:spcBef>
                <a:spcPts val="600"/>
              </a:spcBef>
              <a:defRPr sz="3800"/>
            </a:lvl2pPr>
            <a:lvl3pPr marL="1348739" indent="-434339">
              <a:spcBef>
                <a:spcPts val="600"/>
              </a:spcBef>
              <a:defRPr sz="3800"/>
            </a:lvl3pPr>
            <a:lvl4pPr marL="1854200" indent="-482600">
              <a:spcBef>
                <a:spcPts val="600"/>
              </a:spcBef>
              <a:defRPr sz="3800"/>
            </a:lvl4pPr>
            <a:lvl5pPr marL="2311400" indent="-482600">
              <a:spcBef>
                <a:spcPts val="6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5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8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0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1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9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>
            <a:normAutofit/>
          </a:bodyPr>
          <a:lstStyle>
            <a:lvl1pPr marL="471487" indent="-471487">
              <a:spcBef>
                <a:spcPts val="700"/>
              </a:spcBef>
              <a:buClrTx/>
              <a:buFont typeface="Arial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>
              <a:spcBef>
                <a:spcPts val="700"/>
              </a:spcBef>
              <a:buClrTx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>
              <a:spcBef>
                <a:spcPts val="700"/>
              </a:spcBef>
              <a:buClrTx/>
              <a:buFont typeface="Arial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>
              <a:spcBef>
                <a:spcPts val="700"/>
              </a:spcBef>
              <a:buClrTx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>
              <a:spcBef>
                <a:spcPts val="700"/>
              </a:spcBef>
              <a:buClrTx/>
              <a:buFont typeface="Arial"/>
              <a:buChar char="»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anchor="ctr"/>
          <a:lstStyle>
            <a:lvl1pPr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5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8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0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1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9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bg>
      <p:bgPr>
        <a:gradFill flip="none" rotWithShape="1">
          <a:gsLst>
            <a:gs pos="0">
              <a:srgbClr val="000000"/>
            </a:gs>
            <a:gs pos="31000">
              <a:srgbClr val="000000"/>
            </a:gs>
            <a:gs pos="62000">
              <a:srgbClr val="24213E"/>
            </a:gs>
            <a:gs pos="100000">
              <a:srgbClr val="51566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5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123" name="Group 123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0"/>
                <a:ext cx="13004800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24213E"/>
                  </a:gs>
                  <a:gs pos="50000">
                    <a:srgbClr val="FFFFFF"/>
                  </a:gs>
                  <a:gs pos="100000">
                    <a:srgbClr val="24213E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457200">
                  <a:defRPr sz="220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2202651" y="96618"/>
                <a:ext cx="859949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457200">
                  <a:defRPr sz="1800">
                    <a:solidFill>
                      <a:srgbClr val="000000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1pPr>
              </a:lstStyle>
              <a:p>
                <a:pPr lvl="0">
                  <a:defRPr>
                    <a:effectLst/>
                  </a:defRPr>
                </a:pPr>
                <a:r>
                  <a:t>    Европейский медицинский центр		    Первый МГМУ им.И.М.Сеченова</a:t>
                </a:r>
              </a:p>
            </p:txBody>
          </p:sp>
        </p:grpSp>
        <p:pic>
          <p:nvPicPr>
            <p:cNvPr id="124" name="image2.png" descr="logotype.gif"/>
            <p:cNvPicPr/>
            <p:nvPr/>
          </p:nvPicPr>
          <p:blipFill>
            <a:blip r:embed="rId2" cstate="email">
              <a:extLst/>
            </a:blip>
            <a:srcRect l="29646" r="26923" b="2"/>
            <a:stretch>
              <a:fillRect/>
            </a:stretch>
          </p:blipFill>
          <p:spPr>
            <a:xfrm>
              <a:off x="11773694" y="42314"/>
              <a:ext cx="546535" cy="49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6" name="image3.jpg" descr="logo.jpeg"/>
          <p:cNvPicPr/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349956" y="9281725"/>
            <a:ext cx="1264356" cy="39059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650239" y="650239"/>
            <a:ext cx="11704322" cy="1625601"/>
          </a:xfrm>
          <a:prstGeom prst="rect">
            <a:avLst/>
          </a:prstGeom>
        </p:spPr>
        <p:txBody>
          <a:bodyPr anchor="t"/>
          <a:lstStyle>
            <a:lvl1pPr algn="ctr">
              <a:defRPr sz="7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anchor="ctr"/>
          <a:lstStyle>
            <a:lvl1pPr defTabSz="457200">
              <a:defRPr sz="1600">
                <a:solidFill>
                  <a:srgbClr val="A6A6A6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10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1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5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6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4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bg>
      <p:bgPr>
        <a:gradFill flip="none" rotWithShape="1">
          <a:gsLst>
            <a:gs pos="0">
              <a:srgbClr val="000000"/>
            </a:gs>
            <a:gs pos="31000">
              <a:srgbClr val="000000"/>
            </a:gs>
            <a:gs pos="62000">
              <a:srgbClr val="24213E"/>
            </a:gs>
            <a:gs pos="100000">
              <a:srgbClr val="51566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4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132" name="Group 132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sp>
            <p:nvSpPr>
              <p:cNvPr id="130" name="Shape 130"/>
              <p:cNvSpPr/>
              <p:nvPr/>
            </p:nvSpPr>
            <p:spPr>
              <a:xfrm>
                <a:off x="0" y="0"/>
                <a:ext cx="13004800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24213E"/>
                  </a:gs>
                  <a:gs pos="50000">
                    <a:srgbClr val="FFFFFF"/>
                  </a:gs>
                  <a:gs pos="100000">
                    <a:srgbClr val="24213E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457200">
                  <a:defRPr sz="220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2202651" y="96618"/>
                <a:ext cx="859949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457200">
                  <a:defRPr sz="1800">
                    <a:solidFill>
                      <a:srgbClr val="000000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1pPr>
              </a:lstStyle>
              <a:p>
                <a:pPr lvl="0">
                  <a:defRPr>
                    <a:effectLst/>
                  </a:defRPr>
                </a:pPr>
                <a:r>
                  <a:t>    Европейский медицинский центр		    Первый МГМУ им.И.М.Сеченова</a:t>
                </a:r>
              </a:p>
            </p:txBody>
          </p:sp>
        </p:grpSp>
        <p:pic>
          <p:nvPicPr>
            <p:cNvPr id="133" name="image2.png" descr="logotype.gif"/>
            <p:cNvPicPr/>
            <p:nvPr/>
          </p:nvPicPr>
          <p:blipFill>
            <a:blip r:embed="rId2" cstate="email">
              <a:extLst/>
            </a:blip>
            <a:srcRect l="29646" r="26923" b="2"/>
            <a:stretch>
              <a:fillRect/>
            </a:stretch>
          </p:blipFill>
          <p:spPr>
            <a:xfrm>
              <a:off x="11773694" y="42314"/>
              <a:ext cx="546535" cy="49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5" name="image3.jpg" descr="logo.jpeg"/>
          <p:cNvPicPr/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349956" y="9281725"/>
            <a:ext cx="1264356" cy="390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anchor="ctr"/>
          <a:lstStyle>
            <a:lvl1pPr defTabSz="457200">
              <a:defRPr sz="1600">
                <a:solidFill>
                  <a:srgbClr val="A6A6A6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9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0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2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4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5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3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gradFill flip="none" rotWithShape="1">
          <a:gsLst>
            <a:gs pos="0">
              <a:srgbClr val="000000"/>
            </a:gs>
            <a:gs pos="31000">
              <a:srgbClr val="000000"/>
            </a:gs>
            <a:gs pos="62000">
              <a:srgbClr val="24213E"/>
            </a:gs>
            <a:gs pos="100000">
              <a:srgbClr val="51566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4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142" name="Group 142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140" name="Group 140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138" name="Shape 138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39" name="Shape 139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41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43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650239" y="650239"/>
            <a:ext cx="11704322" cy="1625601"/>
          </a:xfrm>
          <a:prstGeom prst="rect">
            <a:avLst/>
          </a:prstGeom>
        </p:spPr>
        <p:txBody>
          <a:bodyPr anchor="t"/>
          <a:lstStyle>
            <a:lvl1pPr algn="ctr">
              <a:defRPr sz="70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anchor="ctr"/>
          <a:lstStyle>
            <a:lvl1pPr marL="471487" indent="-471487">
              <a:lnSpc>
                <a:spcPct val="150000"/>
              </a:lnSpc>
              <a:spcBef>
                <a:spcPts val="2000"/>
              </a:spcBef>
              <a:buClrTx/>
              <a:buFont typeface="Arial"/>
              <a:defRPr sz="4400">
                <a:latin typeface="Corbel"/>
                <a:ea typeface="Corbel"/>
                <a:cs typeface="Corbel"/>
                <a:sym typeface="Corbel"/>
              </a:defRPr>
            </a:lvl1pPr>
            <a:lvl2pPr marL="906235" indent="-449035">
              <a:lnSpc>
                <a:spcPct val="150000"/>
              </a:lnSpc>
              <a:spcBef>
                <a:spcPts val="2000"/>
              </a:spcBef>
              <a:buClrTx/>
              <a:buFont typeface="Arial"/>
              <a:buChar char="–"/>
              <a:defRPr sz="4400">
                <a:latin typeface="Corbel"/>
                <a:ea typeface="Corbel"/>
                <a:cs typeface="Corbel"/>
                <a:sym typeface="Corbel"/>
              </a:defRPr>
            </a:lvl2pPr>
            <a:lvl3pPr marL="1333500" indent="-419100">
              <a:lnSpc>
                <a:spcPct val="150000"/>
              </a:lnSpc>
              <a:spcBef>
                <a:spcPts val="2000"/>
              </a:spcBef>
              <a:buClrTx/>
              <a:buFont typeface="Arial"/>
              <a:defRPr sz="4400">
                <a:latin typeface="Corbel"/>
                <a:ea typeface="Corbel"/>
                <a:cs typeface="Corbel"/>
                <a:sym typeface="Corbel"/>
              </a:defRPr>
            </a:lvl3pPr>
            <a:lvl4pPr marL="1874520" indent="-502920">
              <a:lnSpc>
                <a:spcPct val="150000"/>
              </a:lnSpc>
              <a:spcBef>
                <a:spcPts val="2000"/>
              </a:spcBef>
              <a:buClrTx/>
              <a:buFont typeface="Arial"/>
              <a:buChar char="–"/>
              <a:defRPr sz="4400">
                <a:latin typeface="Corbel"/>
                <a:ea typeface="Corbel"/>
                <a:cs typeface="Corbel"/>
                <a:sym typeface="Corbel"/>
              </a:defRPr>
            </a:lvl4pPr>
            <a:lvl5pPr marL="2331720" indent="-502920">
              <a:lnSpc>
                <a:spcPct val="150000"/>
              </a:lnSpc>
              <a:spcBef>
                <a:spcPts val="2000"/>
              </a:spcBef>
              <a:buClrTx/>
              <a:buFont typeface="Arial"/>
              <a:buChar char="»"/>
              <a:defRPr sz="4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23529" y="9179089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defRPr sz="72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2286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4572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6858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9144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5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8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0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1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9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gradFill flip="none" rotWithShape="1">
          <a:gsLst>
            <a:gs pos="0">
              <a:srgbClr val="CFE2FF"/>
            </a:gs>
            <a:gs pos="40000">
              <a:srgbClr val="C6DDFF"/>
            </a:gs>
            <a:gs pos="100000">
              <a:srgbClr val="24538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>
            <a:normAutofit/>
          </a:bodyPr>
          <a:lstStyle>
            <a:lvl1pPr marL="471487" indent="-471487">
              <a:spcBef>
                <a:spcPts val="700"/>
              </a:spcBef>
              <a:buClrTx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>
              <a:spcBef>
                <a:spcPts val="700"/>
              </a:spcBef>
              <a:buClrTx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>
              <a:spcBef>
                <a:spcPts val="700"/>
              </a:spcBef>
              <a:buClrTx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>
              <a:spcBef>
                <a:spcPts val="700"/>
              </a:spcBef>
              <a:buClrTx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>
              <a:spcBef>
                <a:spcPts val="700"/>
              </a:spcBef>
              <a:buClrTx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5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8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0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1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9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606B76"/>
            </a:gs>
            <a:gs pos="35000">
              <a:srgbClr val="273037"/>
            </a:gs>
            <a:gs pos="100000">
              <a:srgbClr val="232B3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11997831" y="815057"/>
            <a:ext cx="121921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2187484" y="815057"/>
            <a:ext cx="819575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59" name="Group 159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156" name="Group 156"/>
            <p:cNvGrpSpPr/>
            <p:nvPr/>
          </p:nvGrpSpPr>
          <p:grpSpPr>
            <a:xfrm>
              <a:off x="-1" y="0"/>
              <a:ext cx="13004802" cy="582507"/>
              <a:chOff x="0" y="0"/>
              <a:chExt cx="13004801" cy="582506"/>
            </a:xfrm>
          </p:grpSpPr>
          <p:sp>
            <p:nvSpPr>
              <p:cNvPr id="154" name="Shape 154"/>
              <p:cNvSpPr/>
              <p:nvPr/>
            </p:nvSpPr>
            <p:spPr>
              <a:xfrm>
                <a:off x="-1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2200"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2432311" y="96618"/>
                <a:ext cx="814017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9144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157" name="logotype.jpg" descr="logotype.gif"/>
            <p:cNvPicPr/>
            <p:nvPr/>
          </p:nvPicPr>
          <p:blipFill>
            <a:blip r:embed="rId2" cstate="email">
              <a:extLst/>
            </a:blip>
            <a:srcRect/>
            <a:stretch>
              <a:fillRect/>
            </a:stretch>
          </p:blipFill>
          <p:spPr>
            <a:xfrm>
              <a:off x="11800787" y="42312"/>
              <a:ext cx="546535" cy="499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logo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6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0403840" y="819679"/>
            <a:ext cx="1336605" cy="352002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A6A6A6"/>
                </a:solidFill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606B76"/>
            </a:gs>
            <a:gs pos="35000">
              <a:srgbClr val="273037"/>
            </a:gs>
            <a:gs pos="100000">
              <a:srgbClr val="232B3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1997831" y="815057"/>
            <a:ext cx="121921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2187484" y="815057"/>
            <a:ext cx="819575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69" name="Group 169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166" name="Group 166"/>
            <p:cNvGrpSpPr/>
            <p:nvPr/>
          </p:nvGrpSpPr>
          <p:grpSpPr>
            <a:xfrm>
              <a:off x="-1" y="0"/>
              <a:ext cx="13004802" cy="582507"/>
              <a:chOff x="0" y="0"/>
              <a:chExt cx="13004801" cy="582506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-1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2200"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2432311" y="96618"/>
                <a:ext cx="814017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9144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167" name="logotype.jpg" descr="logotype.gif"/>
            <p:cNvPicPr/>
            <p:nvPr/>
          </p:nvPicPr>
          <p:blipFill>
            <a:blip r:embed="rId2" cstate="email">
              <a:extLst/>
            </a:blip>
            <a:srcRect/>
            <a:stretch>
              <a:fillRect/>
            </a:stretch>
          </p:blipFill>
          <p:spPr>
            <a:xfrm>
              <a:off x="11800787" y="42312"/>
              <a:ext cx="546535" cy="499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logo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6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0403840" y="819679"/>
            <a:ext cx="1336605" cy="352002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606B76"/>
            </a:gs>
            <a:gs pos="35000">
              <a:srgbClr val="273037"/>
            </a:gs>
            <a:gs pos="100000">
              <a:srgbClr val="232B3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11997831" y="815057"/>
            <a:ext cx="121921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2187484" y="815057"/>
            <a:ext cx="819575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79" name="Group 179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176" name="Group 176"/>
            <p:cNvGrpSpPr/>
            <p:nvPr/>
          </p:nvGrpSpPr>
          <p:grpSpPr>
            <a:xfrm>
              <a:off x="-1" y="0"/>
              <a:ext cx="13004802" cy="582507"/>
              <a:chOff x="0" y="0"/>
              <a:chExt cx="13004801" cy="582506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-1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2200"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2432311" y="96618"/>
                <a:ext cx="814017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9144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177" name="logotype.jpg" descr="logotype.gif"/>
            <p:cNvPicPr/>
            <p:nvPr/>
          </p:nvPicPr>
          <p:blipFill>
            <a:blip r:embed="rId2" cstate="email">
              <a:extLst/>
            </a:blip>
            <a:srcRect/>
            <a:stretch>
              <a:fillRect/>
            </a:stretch>
          </p:blipFill>
          <p:spPr>
            <a:xfrm>
              <a:off x="11800787" y="42312"/>
              <a:ext cx="546535" cy="499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logo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6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xfrm>
            <a:off x="10403840" y="819679"/>
            <a:ext cx="1336605" cy="352002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606B76"/>
            </a:gs>
            <a:gs pos="35000">
              <a:srgbClr val="273037"/>
            </a:gs>
            <a:gs pos="100000">
              <a:srgbClr val="232B3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1997831" y="815057"/>
            <a:ext cx="121921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2187484" y="815057"/>
            <a:ext cx="819575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89" name="Group 189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186" name="Group 186"/>
            <p:cNvGrpSpPr/>
            <p:nvPr/>
          </p:nvGrpSpPr>
          <p:grpSpPr>
            <a:xfrm>
              <a:off x="-1" y="0"/>
              <a:ext cx="13004802" cy="582507"/>
              <a:chOff x="0" y="0"/>
              <a:chExt cx="13004801" cy="582506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-1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2200"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2432311" y="96618"/>
                <a:ext cx="814017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9144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187" name="image2.png" descr="logotype.gif"/>
            <p:cNvPicPr/>
            <p:nvPr/>
          </p:nvPicPr>
          <p:blipFill>
            <a:blip r:embed="rId2" cstate="email">
              <a:extLst/>
            </a:blip>
            <a:srcRect l="29646" r="26922" b="1"/>
            <a:stretch>
              <a:fillRect/>
            </a:stretch>
          </p:blipFill>
          <p:spPr>
            <a:xfrm>
              <a:off x="11800786" y="42312"/>
              <a:ext cx="546536" cy="499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6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10403840" y="819679"/>
            <a:ext cx="1336605" cy="352002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606B76"/>
            </a:gs>
            <a:gs pos="35000">
              <a:srgbClr val="273037"/>
            </a:gs>
            <a:gs pos="100000">
              <a:srgbClr val="232B3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11997831" y="815057"/>
            <a:ext cx="121921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2187484" y="815057"/>
            <a:ext cx="819575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9" name="Group 199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196" name="Group 196"/>
            <p:cNvGrpSpPr/>
            <p:nvPr/>
          </p:nvGrpSpPr>
          <p:grpSpPr>
            <a:xfrm>
              <a:off x="-1" y="0"/>
              <a:ext cx="13004802" cy="582507"/>
              <a:chOff x="0" y="0"/>
              <a:chExt cx="13004801" cy="582506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-1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2200"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2432311" y="96618"/>
                <a:ext cx="814017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9144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197" name="image2.png" descr="logotype.gif"/>
            <p:cNvPicPr/>
            <p:nvPr/>
          </p:nvPicPr>
          <p:blipFill>
            <a:blip r:embed="rId2" cstate="email">
              <a:extLst/>
            </a:blip>
            <a:srcRect l="29646" r="26922" b="1"/>
            <a:stretch>
              <a:fillRect/>
            </a:stretch>
          </p:blipFill>
          <p:spPr>
            <a:xfrm>
              <a:off x="11800786" y="42312"/>
              <a:ext cx="546536" cy="499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6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10403840" y="819679"/>
            <a:ext cx="1336605" cy="352002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606B76"/>
            </a:gs>
            <a:gs pos="35000">
              <a:srgbClr val="273037"/>
            </a:gs>
            <a:gs pos="100000">
              <a:srgbClr val="232B3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997831" y="815057"/>
            <a:ext cx="121921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2187484" y="815057"/>
            <a:ext cx="819575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09" name="Group 209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206" name="Group 206"/>
            <p:cNvGrpSpPr/>
            <p:nvPr/>
          </p:nvGrpSpPr>
          <p:grpSpPr>
            <a:xfrm>
              <a:off x="-1" y="0"/>
              <a:ext cx="13004802" cy="582507"/>
              <a:chOff x="0" y="0"/>
              <a:chExt cx="13004801" cy="582506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-1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2200"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2432311" y="96618"/>
                <a:ext cx="814017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9144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207" name="image2.png" descr="logotype.gif"/>
            <p:cNvPicPr/>
            <p:nvPr/>
          </p:nvPicPr>
          <p:blipFill>
            <a:blip r:embed="rId2" cstate="email">
              <a:extLst/>
            </a:blip>
            <a:srcRect l="29646" r="26922" b="1"/>
            <a:stretch>
              <a:fillRect/>
            </a:stretch>
          </p:blipFill>
          <p:spPr>
            <a:xfrm>
              <a:off x="11800786" y="42312"/>
              <a:ext cx="546536" cy="499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6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xfrm>
            <a:off x="10403840" y="819679"/>
            <a:ext cx="1336605" cy="352002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A6A6A6"/>
                </a:solidFill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606B76"/>
            </a:gs>
            <a:gs pos="35000">
              <a:srgbClr val="273037"/>
            </a:gs>
            <a:gs pos="100000">
              <a:srgbClr val="232B3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11997831" y="815057"/>
            <a:ext cx="121921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2187484" y="815057"/>
            <a:ext cx="819575" cy="815059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19" name="Group 219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216" name="Group 216"/>
            <p:cNvGrpSpPr/>
            <p:nvPr/>
          </p:nvGrpSpPr>
          <p:grpSpPr>
            <a:xfrm>
              <a:off x="-1" y="0"/>
              <a:ext cx="13004802" cy="582507"/>
              <a:chOff x="0" y="0"/>
              <a:chExt cx="13004801" cy="582506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-1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914400">
                  <a:defRPr sz="2200"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2432311" y="96618"/>
                <a:ext cx="814017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9144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217" name="image2.png" descr="logotype.gif"/>
            <p:cNvPicPr/>
            <p:nvPr/>
          </p:nvPicPr>
          <p:blipFill>
            <a:blip r:embed="rId2" cstate="email">
              <a:extLst/>
            </a:blip>
            <a:srcRect l="29646" r="26922" b="1"/>
            <a:stretch>
              <a:fillRect/>
            </a:stretch>
          </p:blipFill>
          <p:spPr>
            <a:xfrm>
              <a:off x="11800786" y="42312"/>
              <a:ext cx="546536" cy="499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6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10403840" y="819679"/>
            <a:ext cx="1336605" cy="352002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11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anchor="ctr"/>
          <a:lstStyle>
            <a:lvl1pPr defTabSz="45720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4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6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8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9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7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5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12028813" y="9243568"/>
            <a:ext cx="120566" cy="12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809413" y="9243568"/>
            <a:ext cx="120566" cy="12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650239" y="-1"/>
            <a:ext cx="11704322" cy="22758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5800"/>
              </a:lnSpc>
              <a:defRPr sz="7600"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buFont typeface="Arial"/>
              <a:defRPr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064418" indent="-607218">
              <a:buClrTx/>
              <a:buFont typeface="Arial"/>
              <a:buChar char="o"/>
              <a:defRPr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400175" indent="-485775">
              <a:buClrTx/>
              <a:buFont typeface="Arial"/>
              <a:defRPr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57375" indent="-485775">
              <a:buClrTx/>
              <a:buFont typeface="Arial"/>
              <a:buChar char="o"/>
              <a:defRPr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14575" indent="-485775">
              <a:buClrTx/>
              <a:buFont typeface="Arial"/>
              <a:defRPr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12150439" y="9133772"/>
            <a:ext cx="799255" cy="332030"/>
          </a:xfrm>
          <a:prstGeom prst="rect">
            <a:avLst/>
          </a:prstGeom>
        </p:spPr>
        <p:txBody>
          <a:bodyPr lIns="39014" tIns="39014" rIns="39014" bIns="39014" anchor="ctr"/>
          <a:lstStyle>
            <a:lvl1pPr algn="l"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7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8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0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2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3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1" name="image2.png" descr="logotype.gif"/>
              <p:cNvPicPr/>
              <p:nvPr/>
            </p:nvPicPr>
            <p:blipFill>
              <a:blip r:embed="rId2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9" name="image3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584200">
              <a:defRPr sz="72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26" name="Group 26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24" name="Shape 24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25" name="Shape 25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27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" name="Group 17"/>
          <p:cNvGrpSpPr/>
          <p:nvPr userDrawn="1"/>
        </p:nvGrpSpPr>
        <p:grpSpPr>
          <a:xfrm>
            <a:off x="23529" y="9163014"/>
            <a:ext cx="13004801" cy="582510"/>
            <a:chOff x="0" y="0"/>
            <a:chExt cx="13004800" cy="582509"/>
          </a:xfrm>
        </p:grpSpPr>
        <p:grpSp>
          <p:nvGrpSpPr>
            <p:cNvPr id="11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5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6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4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gradFill flip="none" rotWithShape="1">
          <a:gsLst>
            <a:gs pos="0">
              <a:srgbClr val="242C33"/>
            </a:gs>
            <a:gs pos="64999">
              <a:srgbClr val="273037"/>
            </a:gs>
            <a:gs pos="100000">
              <a:srgbClr val="5E6A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11997831" y="815058"/>
            <a:ext cx="121921" cy="815058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2187484" y="815058"/>
            <a:ext cx="819575" cy="815058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37" name="Group 237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234" name="Group 234"/>
            <p:cNvGrpSpPr/>
            <p:nvPr/>
          </p:nvGrpSpPr>
          <p:grpSpPr>
            <a:xfrm>
              <a:off x="0" y="0"/>
              <a:ext cx="13004802" cy="582507"/>
              <a:chOff x="0" y="0"/>
              <a:chExt cx="13004801" cy="582506"/>
            </a:xfrm>
          </p:grpSpPr>
          <p:sp>
            <p:nvSpPr>
              <p:cNvPr id="232" name="Shape 232"/>
              <p:cNvSpPr/>
              <p:nvPr/>
            </p:nvSpPr>
            <p:spPr>
              <a:xfrm>
                <a:off x="0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283138"/>
                  </a:gs>
                  <a:gs pos="50000">
                    <a:srgbClr val="FFFFFF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457200">
                  <a:defRPr sz="220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2889512" y="96618"/>
                <a:ext cx="7225777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4572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235" name="logotype.jpg" descr="logotype.gif"/>
            <p:cNvPicPr/>
            <p:nvPr/>
          </p:nvPicPr>
          <p:blipFill>
            <a:blip r:embed="rId2" cstate="email">
              <a:extLst/>
            </a:blip>
            <a:srcRect/>
            <a:stretch>
              <a:fillRect/>
            </a:stretch>
          </p:blipFill>
          <p:spPr>
            <a:xfrm>
              <a:off x="11800787" y="42313"/>
              <a:ext cx="546535" cy="499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logo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7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1300479" y="-1"/>
            <a:ext cx="10403842" cy="3838224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8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8600"/>
                </a:solidFill>
              </a:rPr>
              <a:t>Title Text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xfrm>
            <a:off x="1300479" y="3939823"/>
            <a:ext cx="10403842" cy="5813778"/>
          </a:xfrm>
          <a:prstGeom prst="rect">
            <a:avLst/>
          </a:prstGeom>
        </p:spPr>
        <p:txBody>
          <a:bodyPr/>
          <a:lstStyle>
            <a:lvl1pPr marL="301625" indent="-255588">
              <a:spcBef>
                <a:spcPts val="2000"/>
              </a:spcBef>
              <a:buClr>
                <a:srgbClr val="FF8600"/>
              </a:buClr>
              <a:buFont typeface="Wingdings"/>
              <a:buChar char="▪"/>
              <a:defRPr sz="2800"/>
            </a:lvl1pPr>
            <a:lvl2pPr marL="603073" indent="-283986">
              <a:spcBef>
                <a:spcPts val="2000"/>
              </a:spcBef>
              <a:buClr>
                <a:srgbClr val="FF8600"/>
              </a:buClr>
              <a:buFont typeface="Wingdings"/>
              <a:buChar char="▪"/>
              <a:defRPr sz="2800"/>
            </a:lvl2pPr>
            <a:lvl3pPr marL="822722" indent="-319485">
              <a:spcBef>
                <a:spcPts val="2000"/>
              </a:spcBef>
              <a:buClr>
                <a:srgbClr val="FF8600"/>
              </a:buClr>
              <a:buFont typeface="Wingdings"/>
              <a:buChar char="▪"/>
              <a:defRPr sz="2800"/>
            </a:lvl3pPr>
            <a:lvl4pPr marL="1096962" indent="-365125">
              <a:spcBef>
                <a:spcPts val="2000"/>
              </a:spcBef>
              <a:buClr>
                <a:srgbClr val="FF8600"/>
              </a:buClr>
              <a:buFont typeface="Wingdings"/>
              <a:buChar char="▪"/>
              <a:defRPr sz="2800"/>
            </a:lvl4pPr>
            <a:lvl5pPr marL="1325562" indent="-365125">
              <a:spcBef>
                <a:spcPts val="2000"/>
              </a:spcBef>
              <a:buClr>
                <a:srgbClr val="FF8600"/>
              </a:buClr>
              <a:buFont typeface="Wingdings"/>
              <a:buChar char="▪"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40" name="Shape 240"/>
          <p:cNvSpPr>
            <a:spLocks noGrp="1"/>
          </p:cNvSpPr>
          <p:nvPr>
            <p:ph type="sldNum" sz="quarter" idx="2"/>
          </p:nvPr>
        </p:nvSpPr>
        <p:spPr>
          <a:xfrm>
            <a:off x="10403840" y="810005"/>
            <a:ext cx="1336605" cy="371349"/>
          </a:xfrm>
          <a:prstGeom prst="rect">
            <a:avLst/>
          </a:prstGeom>
        </p:spPr>
        <p:txBody>
          <a:bodyPr anchor="ctr"/>
          <a:lstStyle>
            <a:lvl1pPr defTabSz="457200">
              <a:defRPr sz="1600">
                <a:solidFill>
                  <a:srgbClr val="A6A6A6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13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14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6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8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9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7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5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bg>
      <p:bgPr>
        <a:gradFill flip="none" rotWithShape="1">
          <a:gsLst>
            <a:gs pos="0">
              <a:srgbClr val="242C33"/>
            </a:gs>
            <a:gs pos="64999">
              <a:srgbClr val="273037"/>
            </a:gs>
            <a:gs pos="100000">
              <a:srgbClr val="5E6A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11997831" y="815058"/>
            <a:ext cx="121921" cy="815058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2187484" y="815058"/>
            <a:ext cx="819575" cy="815058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49" name="Group 249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246" name="Group 246"/>
            <p:cNvGrpSpPr/>
            <p:nvPr/>
          </p:nvGrpSpPr>
          <p:grpSpPr>
            <a:xfrm>
              <a:off x="0" y="0"/>
              <a:ext cx="13004802" cy="582507"/>
              <a:chOff x="0" y="0"/>
              <a:chExt cx="13004801" cy="582506"/>
            </a:xfrm>
          </p:grpSpPr>
          <p:sp>
            <p:nvSpPr>
              <p:cNvPr id="244" name="Shape 244"/>
              <p:cNvSpPr/>
              <p:nvPr/>
            </p:nvSpPr>
            <p:spPr>
              <a:xfrm>
                <a:off x="0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283138"/>
                  </a:gs>
                  <a:gs pos="50000">
                    <a:srgbClr val="FFFFFF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457200">
                  <a:defRPr sz="220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2889512" y="96618"/>
                <a:ext cx="7225777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4572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247" name="logotype.jpg" descr="logotype.gif"/>
            <p:cNvPicPr/>
            <p:nvPr/>
          </p:nvPicPr>
          <p:blipFill>
            <a:blip r:embed="rId2" cstate="email">
              <a:extLst/>
            </a:blip>
            <a:srcRect/>
            <a:stretch>
              <a:fillRect/>
            </a:stretch>
          </p:blipFill>
          <p:spPr>
            <a:xfrm>
              <a:off x="11800787" y="42313"/>
              <a:ext cx="546535" cy="499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logo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7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300479" y="2196818"/>
            <a:ext cx="10403842" cy="1641405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8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8600"/>
                </a:solidFill>
              </a:rPr>
              <a:t>Title Text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10403840" y="810005"/>
            <a:ext cx="1336605" cy="371349"/>
          </a:xfrm>
          <a:prstGeom prst="rect">
            <a:avLst/>
          </a:prstGeom>
        </p:spPr>
        <p:txBody>
          <a:bodyPr anchor="ctr"/>
          <a:lstStyle>
            <a:lvl1pPr defTabSz="457200">
              <a:defRPr sz="16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bg>
      <p:bgPr>
        <a:gradFill flip="none" rotWithShape="1">
          <a:gsLst>
            <a:gs pos="0">
              <a:srgbClr val="242C33"/>
            </a:gs>
            <a:gs pos="64999">
              <a:srgbClr val="273037"/>
            </a:gs>
            <a:gs pos="100000">
              <a:srgbClr val="5E6A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11997831" y="815058"/>
            <a:ext cx="121921" cy="815058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12187484" y="815058"/>
            <a:ext cx="819575" cy="815058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60" name="Group 260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257" name="Group 257"/>
            <p:cNvGrpSpPr/>
            <p:nvPr/>
          </p:nvGrpSpPr>
          <p:grpSpPr>
            <a:xfrm>
              <a:off x="0" y="0"/>
              <a:ext cx="13004802" cy="582507"/>
              <a:chOff x="0" y="0"/>
              <a:chExt cx="13004801" cy="582506"/>
            </a:xfrm>
          </p:grpSpPr>
          <p:sp>
            <p:nvSpPr>
              <p:cNvPr id="255" name="Shape 255"/>
              <p:cNvSpPr/>
              <p:nvPr/>
            </p:nvSpPr>
            <p:spPr>
              <a:xfrm>
                <a:off x="0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283138"/>
                  </a:gs>
                  <a:gs pos="50000">
                    <a:srgbClr val="FFFFFF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457200">
                  <a:defRPr sz="220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3016537" y="96618"/>
                <a:ext cx="6971728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4572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European Medical Center		Sechenov Moscow Med Univ.</a:t>
                </a:r>
              </a:p>
            </p:txBody>
          </p:sp>
        </p:grpSp>
        <p:pic>
          <p:nvPicPr>
            <p:cNvPr id="258" name="logotype.jpg" descr="logotype.gif"/>
            <p:cNvPicPr/>
            <p:nvPr/>
          </p:nvPicPr>
          <p:blipFill>
            <a:blip r:embed="rId2" cstate="email">
              <a:extLst/>
            </a:blip>
            <a:srcRect/>
            <a:stretch>
              <a:fillRect/>
            </a:stretch>
          </p:blipFill>
          <p:spPr>
            <a:xfrm>
              <a:off x="11800787" y="42313"/>
              <a:ext cx="546535" cy="499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logo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7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xfrm>
            <a:off x="10403840" y="810005"/>
            <a:ext cx="1336605" cy="371349"/>
          </a:xfrm>
          <a:prstGeom prst="rect">
            <a:avLst/>
          </a:prstGeom>
        </p:spPr>
        <p:txBody>
          <a:bodyPr anchor="ctr"/>
          <a:lstStyle>
            <a:lvl1pPr defTabSz="457200">
              <a:defRPr sz="16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gradFill flip="none" rotWithShape="1">
          <a:gsLst>
            <a:gs pos="0">
              <a:srgbClr val="242C33"/>
            </a:gs>
            <a:gs pos="64999">
              <a:srgbClr val="273037"/>
            </a:gs>
            <a:gs pos="100000">
              <a:srgbClr val="5E6A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11997831" y="815058"/>
            <a:ext cx="121921" cy="815058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2187484" y="815058"/>
            <a:ext cx="819575" cy="815058"/>
          </a:xfrm>
          <a:prstGeom prst="rect">
            <a:avLst/>
          </a:prstGeom>
          <a:solidFill>
            <a:srgbClr val="FF86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70" name="Group 270"/>
          <p:cNvGrpSpPr/>
          <p:nvPr/>
        </p:nvGrpSpPr>
        <p:grpSpPr>
          <a:xfrm>
            <a:off x="-11290" y="9155289"/>
            <a:ext cx="13004802" cy="582507"/>
            <a:chOff x="0" y="0"/>
            <a:chExt cx="13004801" cy="582506"/>
          </a:xfrm>
        </p:grpSpPr>
        <p:grpSp>
          <p:nvGrpSpPr>
            <p:cNvPr id="267" name="Group 267"/>
            <p:cNvGrpSpPr/>
            <p:nvPr/>
          </p:nvGrpSpPr>
          <p:grpSpPr>
            <a:xfrm>
              <a:off x="0" y="0"/>
              <a:ext cx="13004802" cy="582507"/>
              <a:chOff x="0" y="0"/>
              <a:chExt cx="13004801" cy="582506"/>
            </a:xfrm>
          </p:grpSpPr>
          <p:sp>
            <p:nvSpPr>
              <p:cNvPr id="265" name="Shape 265"/>
              <p:cNvSpPr/>
              <p:nvPr/>
            </p:nvSpPr>
            <p:spPr>
              <a:xfrm>
                <a:off x="0" y="0"/>
                <a:ext cx="13004802" cy="582507"/>
              </a:xfrm>
              <a:prstGeom prst="rect">
                <a:avLst/>
              </a:prstGeom>
              <a:gradFill flip="none" rotWithShape="1">
                <a:gsLst>
                  <a:gs pos="0">
                    <a:srgbClr val="283138"/>
                  </a:gs>
                  <a:gs pos="50000">
                    <a:srgbClr val="FFFFFF"/>
                  </a:gs>
                  <a:gs pos="100000">
                    <a:srgbClr val="283138"/>
                  </a:gs>
                </a:gsLst>
                <a:lin ang="2700000" scaled="0"/>
              </a:gra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lvl="0" defTabSz="457200">
                  <a:defRPr sz="2200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Arial Bold"/>
                    <a:ea typeface="Arial Bold"/>
                    <a:cs typeface="Arial Bold"/>
                    <a:sym typeface="Arial Bold"/>
                  </a:defRPr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2889512" y="96618"/>
                <a:ext cx="7225777" cy="389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/>
              <a:p>
                <a:pPr lvl="0" defTabSz="45720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latin typeface="Arial Bold"/>
                    <a:ea typeface="Arial Bold"/>
                    <a:cs typeface="Arial Bold"/>
                    <a:sym typeface="Arial Bold"/>
                  </a:rPr>
                  <a:t>    European Medical Center		    Sechenov Moscow Med Univ.</a:t>
                </a:r>
              </a:p>
            </p:txBody>
          </p:sp>
        </p:grpSp>
        <p:pic>
          <p:nvPicPr>
            <p:cNvPr id="268" name="logotype.jpg" descr="logotype.gif"/>
            <p:cNvPicPr/>
            <p:nvPr/>
          </p:nvPicPr>
          <p:blipFill>
            <a:blip r:embed="rId2" cstate="email">
              <a:extLst/>
            </a:blip>
            <a:srcRect/>
            <a:stretch>
              <a:fillRect/>
            </a:stretch>
          </p:blipFill>
          <p:spPr>
            <a:xfrm>
              <a:off x="11800787" y="42313"/>
              <a:ext cx="546535" cy="499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logo.jpg" descr="logo.jpeg"/>
            <p:cNvPicPr/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>
              <a:off x="361244" y="126435"/>
              <a:ext cx="1264357" cy="39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1300479" y="-1"/>
            <a:ext cx="10403842" cy="3838224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8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8600"/>
                </a:solidFill>
              </a:rPr>
              <a:t>Title Text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1300479" y="3939823"/>
            <a:ext cx="10403842" cy="5813778"/>
          </a:xfrm>
          <a:prstGeom prst="rect">
            <a:avLst/>
          </a:prstGeom>
        </p:spPr>
        <p:txBody>
          <a:bodyPr/>
          <a:lstStyle>
            <a:lvl1pPr marL="301625" indent="-255588">
              <a:spcBef>
                <a:spcPts val="400"/>
              </a:spcBef>
              <a:buClr>
                <a:srgbClr val="FF8600"/>
              </a:buClr>
              <a:buFont typeface="Wingdings"/>
              <a:buChar char="▪"/>
              <a:defRPr sz="2800"/>
            </a:lvl1pPr>
            <a:lvl2pPr marL="603073" indent="-283986">
              <a:spcBef>
                <a:spcPts val="400"/>
              </a:spcBef>
              <a:buClr>
                <a:srgbClr val="FF8600"/>
              </a:buClr>
              <a:buFont typeface="Wingdings"/>
              <a:buChar char="▪"/>
              <a:defRPr sz="2800"/>
            </a:lvl2pPr>
            <a:lvl3pPr marL="822722" indent="-319485">
              <a:spcBef>
                <a:spcPts val="400"/>
              </a:spcBef>
              <a:buClr>
                <a:srgbClr val="FF8600"/>
              </a:buClr>
              <a:buFont typeface="Wingdings"/>
              <a:buChar char="▪"/>
              <a:defRPr sz="2800"/>
            </a:lvl3pPr>
            <a:lvl4pPr marL="1096962" indent="-365125">
              <a:spcBef>
                <a:spcPts val="400"/>
              </a:spcBef>
              <a:buClr>
                <a:srgbClr val="FF8600"/>
              </a:buClr>
              <a:buFont typeface="Wingdings"/>
              <a:buChar char="▪"/>
              <a:defRPr sz="2800"/>
            </a:lvl4pPr>
            <a:lvl5pPr marL="1325562" indent="-365125">
              <a:spcBef>
                <a:spcPts val="400"/>
              </a:spcBef>
              <a:buClr>
                <a:srgbClr val="FF8600"/>
              </a:buClr>
              <a:buFont typeface="Wingdings"/>
              <a:buChar char="▪"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xfrm>
            <a:off x="10403840" y="810005"/>
            <a:ext cx="1336605" cy="371349"/>
          </a:xfrm>
          <a:prstGeom prst="rect">
            <a:avLst/>
          </a:prstGeom>
        </p:spPr>
        <p:txBody>
          <a:bodyPr anchor="ctr"/>
          <a:lstStyle>
            <a:lvl1pPr defTabSz="457200">
              <a:defRPr sz="16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gradFill flip="none" rotWithShape="1">
          <a:gsLst>
            <a:gs pos="0">
              <a:srgbClr val="0070C0"/>
            </a:gs>
            <a:gs pos="100000">
              <a:srgbClr val="DAEA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650239" y="133209"/>
            <a:ext cx="11704322" cy="2140374"/>
          </a:xfrm>
          <a:prstGeom prst="rect">
            <a:avLst/>
          </a:prstGeom>
        </p:spPr>
        <p:txBody>
          <a:bodyPr lIns="54186" tIns="54186" rIns="54186" bIns="54186" anchor="ctr"/>
          <a:lstStyle>
            <a:lvl1pPr algn="ctr">
              <a:defRPr sz="62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idx="1"/>
          </p:nvPr>
        </p:nvSpPr>
        <p:spPr>
          <a:xfrm>
            <a:off x="650239" y="2273582"/>
            <a:ext cx="11704322" cy="7480018"/>
          </a:xfrm>
          <a:prstGeom prst="rect">
            <a:avLst/>
          </a:prstGeom>
        </p:spPr>
        <p:txBody>
          <a:bodyPr lIns="54186" tIns="54186" rIns="54186" bIns="54186"/>
          <a:lstStyle>
            <a:lvl1pPr marL="471487" indent="-471487">
              <a:spcBef>
                <a:spcPts val="800"/>
              </a:spcBef>
              <a:buFont typeface="Arial"/>
              <a:defRPr sz="4400">
                <a:latin typeface="Lucida Grande"/>
                <a:ea typeface="Lucida Grande"/>
                <a:cs typeface="Lucida Grande"/>
                <a:sym typeface="Lucida Grande"/>
              </a:defRPr>
            </a:lvl1pPr>
            <a:lvl2pPr marL="868135" indent="-449035">
              <a:spcBef>
                <a:spcPts val="800"/>
              </a:spcBef>
              <a:buFont typeface="Arial"/>
              <a:buChar char="–"/>
              <a:defRPr sz="4400">
                <a:latin typeface="Lucida Grande"/>
                <a:ea typeface="Lucida Grande"/>
                <a:cs typeface="Lucida Grande"/>
                <a:sym typeface="Lucida Grande"/>
              </a:defRPr>
            </a:lvl2pPr>
            <a:lvl3pPr marL="1295400" indent="-419100">
              <a:spcBef>
                <a:spcPts val="800"/>
              </a:spcBef>
              <a:buFont typeface="Arial"/>
              <a:defRPr sz="4400">
                <a:latin typeface="Lucida Grande"/>
                <a:ea typeface="Lucida Grande"/>
                <a:cs typeface="Lucida Grande"/>
                <a:sym typeface="Lucida Grande"/>
              </a:defRPr>
            </a:lvl3pPr>
            <a:lvl4pPr marL="1836420" indent="-502920">
              <a:spcBef>
                <a:spcPts val="800"/>
              </a:spcBef>
              <a:buFont typeface="Arial"/>
              <a:buChar char="–"/>
              <a:defRPr sz="4400">
                <a:latin typeface="Lucida Grande"/>
                <a:ea typeface="Lucida Grande"/>
                <a:cs typeface="Lucida Grande"/>
                <a:sym typeface="Lucida Grande"/>
              </a:defRPr>
            </a:lvl4pPr>
            <a:lvl5pPr marL="2293620" indent="-502920">
              <a:spcBef>
                <a:spcPts val="800"/>
              </a:spcBef>
              <a:buFont typeface="Arial"/>
              <a:buChar char="»"/>
              <a:defRPr sz="4400">
                <a:latin typeface="Lucida Grande"/>
                <a:ea typeface="Lucida Grande"/>
                <a:cs typeface="Lucida Grande"/>
                <a:sym typeface="Lucida Grand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xfrm>
            <a:off x="11954835" y="9190453"/>
            <a:ext cx="399725" cy="358649"/>
          </a:xfrm>
          <a:prstGeom prst="rect">
            <a:avLst/>
          </a:prstGeom>
        </p:spPr>
        <p:txBody>
          <a:bodyPr wrap="none" anchor="ctr"/>
          <a:lstStyle>
            <a:lvl1pPr>
              <a:defRPr sz="1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3B2D9221-2BF0-4CB8-9B71-C5D1EF39AD26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en-US" smtClean="0"/>
              <a:t>UKRC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33F-5AF5-4DB9-87F2-CACB99497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45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defRPr sz="72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2286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4572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6858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914400" defTabSz="584200">
              <a:spcBef>
                <a:spcPts val="0"/>
              </a:spcBef>
              <a:buClrTx/>
              <a:buSz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36" name="Group 36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34" name="Shape 34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35" name="Shape 35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37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9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" name="Group 17"/>
          <p:cNvGrpSpPr/>
          <p:nvPr userDrawn="1"/>
        </p:nvGrpSpPr>
        <p:grpSpPr>
          <a:xfrm>
            <a:off x="7454" y="9163014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584200">
              <a:defRPr sz="72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45" name="Group 45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43" name="Shape 43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44" name="Shape 44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46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8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" name="Group 17"/>
          <p:cNvGrpSpPr/>
          <p:nvPr userDrawn="1"/>
        </p:nvGrpSpPr>
        <p:grpSpPr>
          <a:xfrm>
            <a:off x="23529" y="9163014"/>
            <a:ext cx="13004801" cy="582510"/>
            <a:chOff x="0" y="0"/>
            <a:chExt cx="13004800" cy="582509"/>
          </a:xfrm>
        </p:grpSpPr>
        <p:grpSp>
          <p:nvGrpSpPr>
            <p:cNvPr id="11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5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6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4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584200">
              <a:defRPr sz="72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8890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13335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7780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22225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55" name="Group 55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53" name="Shape 53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56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58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" name="Group 17"/>
          <p:cNvGrpSpPr/>
          <p:nvPr userDrawn="1"/>
        </p:nvGrpSpPr>
        <p:grpSpPr>
          <a:xfrm>
            <a:off x="23529" y="9163014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584200">
              <a:defRPr sz="72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8890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13335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7780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22225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67" name="Group 67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65" name="Group 65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63" name="Shape 63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64" name="Shape 64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66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8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" name="Group 17"/>
          <p:cNvGrpSpPr/>
          <p:nvPr userDrawn="1"/>
        </p:nvGrpSpPr>
        <p:grpSpPr>
          <a:xfrm>
            <a:off x="23529" y="9163014"/>
            <a:ext cx="13004801" cy="582510"/>
            <a:chOff x="0" y="0"/>
            <a:chExt cx="13004800" cy="582509"/>
          </a:xfrm>
        </p:grpSpPr>
        <p:grpSp>
          <p:nvGrpSpPr>
            <p:cNvPr id="12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6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7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5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8890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13335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7780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2222500" indent="-444500" defTabSz="584200">
              <a:spcBef>
                <a:spcPts val="3600"/>
              </a:spcBef>
              <a:buClrTx/>
              <a:buSzPct val="30000"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grpSp>
        <p:nvGrpSpPr>
          <p:cNvPr id="78" name="Group 78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76" name="Group 76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74" name="Group 74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72" name="Shape 72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73" name="Shape 73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75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7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" name="Group 17"/>
          <p:cNvGrpSpPr/>
          <p:nvPr userDrawn="1"/>
        </p:nvGrpSpPr>
        <p:grpSpPr>
          <a:xfrm>
            <a:off x="23529" y="9163014"/>
            <a:ext cx="13004801" cy="582510"/>
            <a:chOff x="0" y="0"/>
            <a:chExt cx="13004800" cy="582509"/>
          </a:xfrm>
        </p:grpSpPr>
        <p:grpSp>
          <p:nvGrpSpPr>
            <p:cNvPr id="11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5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6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4" name="image2.png" descr="logotype.gif"/>
              <p:cNvPicPr/>
              <p:nvPr/>
            </p:nvPicPr>
            <p:blipFill>
              <a:blip r:embed="rId4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" name="image3.jpg" descr="logo.jpeg"/>
            <p:cNvPicPr/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6"/>
          <p:cNvGrpSpPr/>
          <p:nvPr/>
        </p:nvGrpSpPr>
        <p:grpSpPr>
          <a:xfrm>
            <a:off x="15804" y="9155289"/>
            <a:ext cx="13004801" cy="582507"/>
            <a:chOff x="0" y="0"/>
            <a:chExt cx="13004800" cy="582506"/>
          </a:xfrm>
        </p:grpSpPr>
        <p:grpSp>
          <p:nvGrpSpPr>
            <p:cNvPr id="84" name="Group 84"/>
            <p:cNvGrpSpPr/>
            <p:nvPr/>
          </p:nvGrpSpPr>
          <p:grpSpPr>
            <a:xfrm>
              <a:off x="0" y="0"/>
              <a:ext cx="13004800" cy="582507"/>
              <a:chOff x="0" y="0"/>
              <a:chExt cx="13004800" cy="582506"/>
            </a:xfrm>
          </p:grpSpPr>
          <p:grpSp>
            <p:nvGrpSpPr>
              <p:cNvPr id="82" name="Group 82"/>
              <p:cNvGrpSpPr/>
              <p:nvPr/>
            </p:nvGrpSpPr>
            <p:grpSpPr>
              <a:xfrm>
                <a:off x="0" y="0"/>
                <a:ext cx="13004800" cy="582507"/>
                <a:chOff x="0" y="0"/>
                <a:chExt cx="13004800" cy="582506"/>
              </a:xfrm>
            </p:grpSpPr>
            <p:sp>
              <p:nvSpPr>
                <p:cNvPr id="80" name="Shape 80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81" name="Shape 81"/>
                <p:cNvSpPr/>
                <p:nvPr/>
              </p:nvSpPr>
              <p:spPr>
                <a:xfrm>
                  <a:off x="2202651" y="96618"/>
                  <a:ext cx="8599498" cy="3892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83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5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" name="Group 17"/>
          <p:cNvGrpSpPr/>
          <p:nvPr userDrawn="1"/>
        </p:nvGrpSpPr>
        <p:grpSpPr>
          <a:xfrm>
            <a:off x="23529" y="9163014"/>
            <a:ext cx="13004801" cy="582510"/>
            <a:chOff x="0" y="0"/>
            <a:chExt cx="13004800" cy="582509"/>
          </a:xfrm>
        </p:grpSpPr>
        <p:grpSp>
          <p:nvGrpSpPr>
            <p:cNvPr id="10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2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4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5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3" name="image2.png" descr="logotype.gif"/>
              <p:cNvPicPr/>
              <p:nvPr/>
            </p:nvPicPr>
            <p:blipFill>
              <a:blip r:embed="rId3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image3.jpg" descr="logo.jpeg"/>
            <p:cNvPicPr/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94168" y="194168"/>
            <a:ext cx="12609691" cy="9360749"/>
          </a:xfrm>
          <a:prstGeom prst="rect">
            <a:avLst/>
          </a:prstGeom>
          <a:solidFill>
            <a:srgbClr val="000099">
              <a:alpha val="50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algn="l" defTabSz="91440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47982" y="-1"/>
            <a:ext cx="11699806" cy="2016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47982" y="2275839"/>
            <a:ext cx="11699806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9320107" y="8882098"/>
            <a:ext cx="3034454" cy="389270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r"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rPr/>
              <a:pPr lvl="0">
                <a:defRPr>
                  <a:effectLst/>
                </a:defRPr>
              </a:pPr>
              <a:t>‹#›</a:t>
            </a:fld>
            <a:endParaRPr/>
          </a:p>
        </p:txBody>
      </p:sp>
      <p:grpSp>
        <p:nvGrpSpPr>
          <p:cNvPr id="8" name="Group 17"/>
          <p:cNvGrpSpPr/>
          <p:nvPr userDrawn="1"/>
        </p:nvGrpSpPr>
        <p:grpSpPr>
          <a:xfrm>
            <a:off x="15804" y="9155289"/>
            <a:ext cx="13004801" cy="582510"/>
            <a:chOff x="0" y="0"/>
            <a:chExt cx="13004800" cy="582509"/>
          </a:xfrm>
        </p:grpSpPr>
        <p:grpSp>
          <p:nvGrpSpPr>
            <p:cNvPr id="9" name="Group 15"/>
            <p:cNvGrpSpPr/>
            <p:nvPr/>
          </p:nvGrpSpPr>
          <p:grpSpPr>
            <a:xfrm>
              <a:off x="0" y="0"/>
              <a:ext cx="13004800" cy="582509"/>
              <a:chOff x="0" y="0"/>
              <a:chExt cx="13004800" cy="582508"/>
            </a:xfrm>
          </p:grpSpPr>
          <p:grpSp>
            <p:nvGrpSpPr>
              <p:cNvPr id="11" name="Group 13"/>
              <p:cNvGrpSpPr/>
              <p:nvPr/>
            </p:nvGrpSpPr>
            <p:grpSpPr>
              <a:xfrm>
                <a:off x="0" y="0"/>
                <a:ext cx="13004800" cy="582508"/>
                <a:chOff x="0" y="0"/>
                <a:chExt cx="13004800" cy="582507"/>
              </a:xfrm>
            </p:grpSpPr>
            <p:sp>
              <p:nvSpPr>
                <p:cNvPr id="13" name="Shape 11"/>
                <p:cNvSpPr/>
                <p:nvPr/>
              </p:nvSpPr>
              <p:spPr>
                <a:xfrm>
                  <a:off x="0" y="0"/>
                  <a:ext cx="13004800" cy="58250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4213E"/>
                    </a:gs>
                    <a:gs pos="50000">
                      <a:srgbClr val="FFFFFF"/>
                    </a:gs>
                    <a:gs pos="100000">
                      <a:srgbClr val="24213E"/>
                    </a:gs>
                  </a:gsLst>
                  <a:lin ang="2700000" scaled="0"/>
                </a:gra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lvl="0" defTabSz="457200">
                    <a:defRPr sz="2200">
                      <a:solidFill>
                        <a:srgbClr val="FF0000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latin typeface="Arial Bold"/>
                      <a:ea typeface="Arial Bold"/>
                      <a:cs typeface="Arial Bold"/>
                      <a:sym typeface="Arial Bold"/>
                    </a:defRPr>
                  </a:pPr>
                  <a:endParaRPr/>
                </a:p>
              </p:txBody>
            </p:sp>
            <p:sp>
              <p:nvSpPr>
                <p:cNvPr id="14" name="Shape 12"/>
                <p:cNvSpPr/>
                <p:nvPr/>
              </p:nvSpPr>
              <p:spPr>
                <a:xfrm>
                  <a:off x="1711091" y="71708"/>
                  <a:ext cx="9582620" cy="4390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457200">
                    <a:defRPr sz="180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defRPr>
                  </a:lvl1pPr>
                </a:lstStyle>
                <a:p>
                  <a:pPr lvl="0">
                    <a:defRPr>
                      <a:effectLst/>
                    </a:defRPr>
                  </a:pPr>
                  <a:r>
                    <a:rPr sz="2000" b="1" dirty="0"/>
                    <a:t>    Европейский медицинский центр		    Первый МГМУ им.И.М.Сеченова</a:t>
                  </a:r>
                </a:p>
              </p:txBody>
            </p:sp>
          </p:grpSp>
          <p:pic>
            <p:nvPicPr>
              <p:cNvPr id="12" name="image2.png" descr="logotype.gif"/>
              <p:cNvPicPr/>
              <p:nvPr/>
            </p:nvPicPr>
            <p:blipFill>
              <a:blip r:embed="rId38" cstate="email">
                <a:extLst/>
              </a:blip>
              <a:srcRect l="29646" r="26923" b="2"/>
              <a:stretch>
                <a:fillRect/>
              </a:stretch>
            </p:blipFill>
            <p:spPr>
              <a:xfrm>
                <a:off x="11773694" y="42314"/>
                <a:ext cx="546535" cy="4993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0" name="image3.jpg" descr="logo.jpeg"/>
            <p:cNvPicPr/>
            <p:nvPr/>
          </p:nvPicPr>
          <p:blipFill>
            <a:blip r:embed="rId39" cstate="email">
              <a:extLst/>
            </a:blip>
            <a:stretch>
              <a:fillRect/>
            </a:stretch>
          </p:blipFill>
          <p:spPr>
            <a:xfrm>
              <a:off x="334151" y="126436"/>
              <a:ext cx="1264356" cy="39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ransition spd="med"/>
  <p:txStyles>
    <p:titleStyle>
      <a:lvl1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indent="457200"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indent="914400"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indent="1371600"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indent="1828800"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titleStyle>
    <p:bodyStyle>
      <a:lvl1pPr marL="485775" indent="-485775">
        <a:spcBef>
          <a:spcPts val="500"/>
        </a:spcBef>
        <a:buClr>
          <a:srgbClr val="FFFFFF"/>
        </a:buClr>
        <a:buSzPct val="100000"/>
        <a:buChar char="•"/>
        <a:defRPr sz="34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862012" indent="-404812">
        <a:spcBef>
          <a:spcPts val="500"/>
        </a:spcBef>
        <a:buClr>
          <a:srgbClr val="FFFFFF"/>
        </a:buClr>
        <a:buSzPct val="100000"/>
        <a:buChar char="•"/>
        <a:defRPr sz="34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238250" indent="-323850">
        <a:spcBef>
          <a:spcPts val="500"/>
        </a:spcBef>
        <a:buClr>
          <a:srgbClr val="FFFFFF"/>
        </a:buClr>
        <a:buSzPct val="100000"/>
        <a:buChar char="•"/>
        <a:defRPr sz="34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695450" indent="-323850">
        <a:spcBef>
          <a:spcPts val="500"/>
        </a:spcBef>
        <a:buClr>
          <a:srgbClr val="FFFFFF"/>
        </a:buClr>
        <a:buSzPct val="100000"/>
        <a:buChar char="•"/>
        <a:defRPr sz="34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2152650" indent="-323850">
        <a:spcBef>
          <a:spcPts val="500"/>
        </a:spcBef>
        <a:buClr>
          <a:srgbClr val="FFFFFF"/>
        </a:buClr>
        <a:buSzPct val="100000"/>
        <a:buChar char="•"/>
        <a:defRPr sz="34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2609850" indent="-323850">
        <a:spcBef>
          <a:spcPts val="500"/>
        </a:spcBef>
        <a:buClr>
          <a:srgbClr val="FFFFFF"/>
        </a:buClr>
        <a:buSzPct val="100000"/>
        <a:buChar char="•"/>
        <a:defRPr sz="34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3067050" indent="-323850">
        <a:spcBef>
          <a:spcPts val="500"/>
        </a:spcBef>
        <a:buClr>
          <a:srgbClr val="FFFFFF"/>
        </a:buClr>
        <a:buSzPct val="100000"/>
        <a:buChar char="•"/>
        <a:defRPr sz="34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3524250" indent="-323850">
        <a:spcBef>
          <a:spcPts val="500"/>
        </a:spcBef>
        <a:buClr>
          <a:srgbClr val="FFFFFF"/>
        </a:buClr>
        <a:buSzPct val="100000"/>
        <a:buChar char="•"/>
        <a:defRPr sz="34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3981450" indent="-323850">
        <a:spcBef>
          <a:spcPts val="500"/>
        </a:spcBef>
        <a:buClr>
          <a:srgbClr val="FFFFFF"/>
        </a:buClr>
        <a:buSzPct val="100000"/>
        <a:buChar char="•"/>
        <a:defRPr sz="34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969433" y="1817653"/>
            <a:ext cx="11303001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ru-RU" sz="6600" b="1" dirty="0">
                <a:solidFill>
                  <a:schemeClr val="tx1"/>
                </a:solidFill>
                <a:effectLst/>
              </a:rPr>
              <a:t>Реалии лучевой диагностики</a:t>
            </a:r>
            <a:r>
              <a:rPr lang="ru-RU" sz="6600" dirty="0">
                <a:solidFill>
                  <a:schemeClr val="tx1"/>
                </a:solidFill>
                <a:effectLst/>
              </a:rPr>
              <a:t> </a:t>
            </a:r>
            <a:endParaRPr sz="41300" dirty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285" name="Shape 285"/>
          <p:cNvSpPr>
            <a:spLocks noGrp="1"/>
          </p:cNvSpPr>
          <p:nvPr>
            <p:ph type="body" idx="1"/>
          </p:nvPr>
        </p:nvSpPr>
        <p:spPr>
          <a:xfrm>
            <a:off x="969433" y="5421211"/>
            <a:ext cx="11303001" cy="157480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Сергей Морозов, д.м.н., проф. </a:t>
            </a:r>
          </a:p>
        </p:txBody>
      </p:sp>
      <p:pic>
        <p:nvPicPr>
          <p:cNvPr id="286" name="pasted-image.pdf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641963" y="-1009650"/>
            <a:ext cx="2527301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asted-image.pdf"/>
          <p:cNvPicPr/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10844296" y="-1054100"/>
            <a:ext cx="1757364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asted-image.pdf"/>
          <p:cNvPicPr/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9508680" y="-1066800"/>
            <a:ext cx="1037167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asted-image.pdf"/>
          <p:cNvPicPr/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>
          <a:xfrm>
            <a:off x="7377940" y="269827"/>
            <a:ext cx="5195609" cy="2402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9502" y="269827"/>
            <a:ext cx="5122157" cy="2401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0868" y="7453619"/>
            <a:ext cx="4180384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АРМИТ, Москва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25 </a:t>
            </a:r>
            <a:r>
              <a:rPr kumimoji="0" lang="ru-RU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марта</a:t>
            </a:r>
            <a:r>
              <a:rPr kumimoji="0" lang="ru-RU" sz="4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2015 г.</a:t>
            </a:r>
            <a:endParaRPr kumimoji="0" lang="ru-RU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IT-обеспечение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pic>
        <p:nvPicPr>
          <p:cNvPr id="385" name="pasted-image.pdf"/>
          <p:cNvPicPr/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-1129" y="698499"/>
            <a:ext cx="13038668" cy="7424798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/>
        </p:nvSpPr>
        <p:spPr>
          <a:xfrm>
            <a:off x="5516769" y="8315723"/>
            <a:ext cx="7186728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 b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А.Гаврилов, Ю.Кашкаров, EMC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pasted-image.pdf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-52917" y="-4234"/>
            <a:ext cx="13110635" cy="9864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803204" y="-203200"/>
            <a:ext cx="11430001" cy="2438400"/>
          </a:xfrm>
          <a:prstGeom prst="rect">
            <a:avLst/>
          </a:prstGeom>
        </p:spPr>
        <p:txBody>
          <a:bodyPr/>
          <a:lstStyle>
            <a:lvl1pPr algn="ctr" defTabSz="457200">
              <a:defRPr sz="7400">
                <a:solidFill>
                  <a:srgbClr val="F5D32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F5D328"/>
                </a:solidFill>
              </a:rPr>
              <a:t>Требования к PACS</a:t>
            </a:r>
          </a:p>
        </p:txBody>
      </p:sp>
      <p:sp>
        <p:nvSpPr>
          <p:cNvPr id="391" name="Shape 391"/>
          <p:cNvSpPr>
            <a:spLocks noGrp="1"/>
          </p:cNvSpPr>
          <p:nvPr>
            <p:ph type="body" idx="1"/>
          </p:nvPr>
        </p:nvSpPr>
        <p:spPr>
          <a:xfrm>
            <a:off x="956733" y="1753856"/>
            <a:ext cx="11648216" cy="7167365"/>
          </a:xfrm>
          <a:prstGeom prst="rect">
            <a:avLst/>
          </a:prstGeom>
        </p:spPr>
        <p:txBody>
          <a:bodyPr/>
          <a:lstStyle/>
          <a:p>
            <a:pPr marL="410545" lvl="0" indent="-410545" defTabSz="43434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Доступ к изображениям в течение 3-5 сек.</a:t>
            </a:r>
          </a:p>
          <a:p>
            <a:pPr marL="410545" lvl="0" indent="-410545" defTabSz="43434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Автоматическая загрузка предыдущих исследований пациента и протоколов описания</a:t>
            </a:r>
          </a:p>
          <a:p>
            <a:pPr marL="410545" lvl="0" indent="-410545" defTabSz="43434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Удобный интерфейс, единый для рентгенологов и клиницистов</a:t>
            </a:r>
          </a:p>
          <a:p>
            <a:pPr marL="410545" lvl="0" indent="-410545" defTabSz="43434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Обычная и 3D обработка изображений, планирование процесса, функциональность, учебные файлы, подготовка конференций </a:t>
            </a:r>
          </a:p>
          <a:p>
            <a:pPr marL="410545" lvl="0" indent="-410545" defTabSz="43434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Защита от сбоев/резервное хранилище</a:t>
            </a:r>
          </a:p>
          <a:p>
            <a:pPr marL="445734" lvl="0" indent="-445734" defTabSz="43434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Единство информации в МИС, РИС, PACS</a:t>
            </a:r>
          </a:p>
          <a:p>
            <a:pPr marL="445734" lvl="0" indent="-445734" defTabSz="43434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эффективности работы лучевой диагностики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419" y="2492587"/>
            <a:ext cx="3357316" cy="41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Назван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" charset="0"/>
              </a:rPr>
              <a:t>Представление изображений</a:t>
            </a:r>
            <a:endParaRPr kumimoji="0" lang="ru-RU" sz="6000" dirty="0">
              <a:latin typeface="Arial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62182" y="2496143"/>
            <a:ext cx="4840288" cy="5032375"/>
          </a:xfrm>
        </p:spPr>
        <p:txBody>
          <a:bodyPr rtlCol="0">
            <a:noAutofit/>
          </a:bodyPr>
          <a:lstStyle/>
          <a:p>
            <a:pPr marL="65023" indent="0">
              <a:buNone/>
              <a:defRPr/>
            </a:pPr>
            <a:r>
              <a:rPr lang="ru-RU" sz="2600" dirty="0" smtClean="0">
                <a:solidFill>
                  <a:srgbClr val="FFFF00"/>
                </a:solidFill>
                <a:ea typeface="+mn-ea"/>
                <a:cs typeface="+mn-cs"/>
              </a:rPr>
              <a:t>Требования к </a:t>
            </a:r>
            <a:r>
              <a:rPr lang="en-US" sz="2600" dirty="0" smtClean="0">
                <a:solidFill>
                  <a:srgbClr val="FFFF00"/>
                </a:solidFill>
                <a:ea typeface="+mn-ea"/>
                <a:cs typeface="+mn-cs"/>
              </a:rPr>
              <a:t>IT</a:t>
            </a:r>
            <a:r>
              <a:rPr lang="en-US" sz="2600" dirty="0" smtClean="0">
                <a:ea typeface="+mn-ea"/>
                <a:cs typeface="+mn-cs"/>
              </a:rPr>
              <a:t>:</a:t>
            </a:r>
            <a:endParaRPr lang="en-US" sz="2600" dirty="0">
              <a:ea typeface="+mn-ea"/>
              <a:cs typeface="+mn-cs"/>
            </a:endParaRPr>
          </a:p>
          <a:p>
            <a:pPr indent="-260092">
              <a:buFont typeface="Wingdings" charset="2"/>
              <a:buChar char="§"/>
              <a:defRPr/>
            </a:pPr>
            <a:r>
              <a:rPr lang="ru-RU" sz="2600" dirty="0" smtClean="0">
                <a:ea typeface="+mn-ea"/>
                <a:cs typeface="+mn-cs"/>
              </a:rPr>
              <a:t>Оперативное решение технических проблем</a:t>
            </a:r>
          </a:p>
          <a:p>
            <a:pPr indent="-260092">
              <a:buFont typeface="Wingdings" charset="2"/>
              <a:buChar char="§"/>
              <a:defRPr/>
            </a:pPr>
            <a:r>
              <a:rPr lang="ru-RU" sz="2600" dirty="0" err="1" smtClean="0">
                <a:ea typeface="+mn-ea"/>
                <a:cs typeface="+mn-cs"/>
              </a:rPr>
              <a:t>Проактивная</a:t>
            </a:r>
            <a:r>
              <a:rPr lang="ru-RU" sz="2600" dirty="0" smtClean="0">
                <a:ea typeface="+mn-ea"/>
                <a:cs typeface="+mn-cs"/>
              </a:rPr>
              <a:t> сервисная поддержка</a:t>
            </a:r>
            <a:endParaRPr lang="en-US" sz="2600" dirty="0">
              <a:ea typeface="+mn-ea"/>
              <a:cs typeface="+mn-cs"/>
            </a:endParaRPr>
          </a:p>
          <a:p>
            <a:pPr indent="-260092">
              <a:buFont typeface="Wingdings" charset="2"/>
              <a:buChar char="§"/>
              <a:defRPr/>
            </a:pPr>
            <a:r>
              <a:rPr lang="ru-RU" sz="2600" dirty="0" smtClean="0">
                <a:ea typeface="+mn-ea"/>
                <a:cs typeface="+mn-cs"/>
              </a:rPr>
              <a:t>Работа системы 24/7</a:t>
            </a:r>
          </a:p>
          <a:p>
            <a:pPr indent="-260092">
              <a:buFont typeface="Wingdings" charset="2"/>
              <a:buChar char="§"/>
              <a:defRPr/>
            </a:pPr>
            <a:r>
              <a:rPr lang="ru-RU" sz="2600" dirty="0" smtClean="0">
                <a:ea typeface="+mn-ea"/>
                <a:cs typeface="+mn-cs"/>
              </a:rPr>
              <a:t>Своевременное обновление </a:t>
            </a:r>
          </a:p>
          <a:p>
            <a:pPr indent="-260092">
              <a:buFont typeface="Wingdings" charset="2"/>
              <a:buChar char="§"/>
              <a:defRPr/>
            </a:pPr>
            <a:r>
              <a:rPr lang="ru-RU" sz="2600" dirty="0" smtClean="0">
                <a:ea typeface="+mn-ea"/>
                <a:cs typeface="+mn-cs"/>
              </a:rPr>
              <a:t>Единство рабочих мест рентгенологов</a:t>
            </a:r>
          </a:p>
          <a:p>
            <a:pPr indent="-260092">
              <a:buFont typeface="Wingdings" charset="2"/>
              <a:buChar char="§"/>
              <a:defRPr/>
            </a:pPr>
            <a:r>
              <a:rPr lang="ru-RU" sz="2600" dirty="0" smtClean="0">
                <a:ea typeface="+mn-ea"/>
                <a:cs typeface="+mn-cs"/>
              </a:rPr>
              <a:t>Своевременное обеспечение свободного места на серверах</a:t>
            </a:r>
          </a:p>
        </p:txBody>
      </p:sp>
      <p:pic>
        <p:nvPicPr>
          <p:cNvPr id="5632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63" y="2309707"/>
            <a:ext cx="3476978" cy="627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339" y="2309707"/>
            <a:ext cx="3756942" cy="627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5" name="Изображение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32" y="2919350"/>
            <a:ext cx="6972018" cy="52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9835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41.png"/>
          <p:cNvPicPr/>
          <p:nvPr/>
        </p:nvPicPr>
        <p:blipFill>
          <a:blip r:embed="rId2" cstate="email">
            <a:extLst/>
          </a:blip>
          <a:srcRect t="9392"/>
          <a:stretch>
            <a:fillRect/>
          </a:stretch>
        </p:blipFill>
        <p:spPr>
          <a:xfrm>
            <a:off x="-1" y="1458524"/>
            <a:ext cx="12959646" cy="7626774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/>
        </p:nvSpPr>
        <p:spPr>
          <a:xfrm>
            <a:off x="8477956" y="6626578"/>
            <a:ext cx="2867379" cy="1069849"/>
          </a:xfrm>
          <a:prstGeom prst="rect">
            <a:avLst/>
          </a:prstGeom>
          <a:ln w="5080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457200">
              <a:defRPr sz="28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800" b="1">
                <a:solidFill>
                  <a:srgbClr val="FF0000"/>
                </a:solidFill>
              </a:rPr>
              <a:t>Требуется второе мнение</a:t>
            </a:r>
          </a:p>
        </p:txBody>
      </p:sp>
      <p:sp>
        <p:nvSpPr>
          <p:cNvPr id="395" name="Shape 395"/>
          <p:cNvSpPr/>
          <p:nvPr/>
        </p:nvSpPr>
        <p:spPr>
          <a:xfrm flipH="1" flipV="1">
            <a:off x="7748693" y="6353386"/>
            <a:ext cx="729264" cy="273193"/>
          </a:xfrm>
          <a:prstGeom prst="line">
            <a:avLst/>
          </a:prstGeom>
          <a:ln w="25400">
            <a:solidFill>
              <a:srgbClr val="FFFF00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6759786" y="7908996"/>
            <a:ext cx="2869638" cy="625349"/>
          </a:xfrm>
          <a:prstGeom prst="rect">
            <a:avLst/>
          </a:prstGeom>
          <a:ln w="5080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457200">
              <a:defRPr sz="28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800" b="1">
                <a:solidFill>
                  <a:srgbClr val="FF0000"/>
                </a:solidFill>
              </a:rPr>
              <a:t>Консультант</a:t>
            </a:r>
          </a:p>
        </p:txBody>
      </p:sp>
      <p:sp>
        <p:nvSpPr>
          <p:cNvPr id="397" name="Shape 397"/>
          <p:cNvSpPr/>
          <p:nvPr/>
        </p:nvSpPr>
        <p:spPr>
          <a:xfrm flipH="1" flipV="1">
            <a:off x="7446151" y="7251982"/>
            <a:ext cx="112889" cy="537352"/>
          </a:xfrm>
          <a:prstGeom prst="line">
            <a:avLst/>
          </a:prstGeom>
          <a:ln w="25400">
            <a:solidFill>
              <a:srgbClr val="FFFF00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 flipH="1">
            <a:off x="6845582" y="4958080"/>
            <a:ext cx="1203397" cy="571219"/>
          </a:xfrm>
          <a:prstGeom prst="line">
            <a:avLst/>
          </a:prstGeom>
          <a:ln w="25400">
            <a:solidFill>
              <a:srgbClr val="FFFF00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8048978" y="4673600"/>
            <a:ext cx="3296357" cy="1069848"/>
          </a:xfrm>
          <a:prstGeom prst="rect">
            <a:avLst/>
          </a:prstGeom>
          <a:ln w="5080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457200">
              <a:defRPr sz="28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800" b="1">
                <a:solidFill>
                  <a:srgbClr val="FF0000"/>
                </a:solidFill>
              </a:rPr>
              <a:t>“Интересный случай”</a:t>
            </a:r>
          </a:p>
        </p:txBody>
      </p:sp>
      <p:sp>
        <p:nvSpPr>
          <p:cNvPr id="400" name="Shape 400"/>
          <p:cNvSpPr/>
          <p:nvPr/>
        </p:nvSpPr>
        <p:spPr>
          <a:xfrm>
            <a:off x="8841458" y="2835768"/>
            <a:ext cx="2142632" cy="1069849"/>
          </a:xfrm>
          <a:prstGeom prst="rect">
            <a:avLst/>
          </a:prstGeom>
          <a:ln w="5080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457200">
              <a:defRPr sz="28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800" b="1">
                <a:solidFill>
                  <a:srgbClr val="FF0000"/>
                </a:solidFill>
              </a:rPr>
              <a:t>Отправить в PACS</a:t>
            </a:r>
          </a:p>
        </p:txBody>
      </p:sp>
      <p:sp>
        <p:nvSpPr>
          <p:cNvPr id="401" name="Shape 401"/>
          <p:cNvSpPr/>
          <p:nvPr/>
        </p:nvSpPr>
        <p:spPr>
          <a:xfrm flipH="1" flipV="1">
            <a:off x="7800622" y="3066062"/>
            <a:ext cx="930205" cy="200944"/>
          </a:xfrm>
          <a:prstGeom prst="line">
            <a:avLst/>
          </a:prstGeom>
          <a:ln w="25400">
            <a:solidFill>
              <a:srgbClr val="FFFF00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185137" y="8254435"/>
            <a:ext cx="3648570" cy="523749"/>
          </a:xfrm>
          <a:prstGeom prst="rect">
            <a:avLst/>
          </a:prstGeom>
          <a:ln w="5080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457200">
              <a:defRPr sz="22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200" b="1">
                <a:solidFill>
                  <a:srgbClr val="FF0000"/>
                </a:solidFill>
              </a:rPr>
              <a:t>Сообщено врачу</a:t>
            </a:r>
          </a:p>
        </p:txBody>
      </p:sp>
      <p:sp>
        <p:nvSpPr>
          <p:cNvPr id="403" name="Shape 403"/>
          <p:cNvSpPr/>
          <p:nvPr/>
        </p:nvSpPr>
        <p:spPr>
          <a:xfrm flipV="1">
            <a:off x="3944338" y="8209279"/>
            <a:ext cx="329636" cy="270935"/>
          </a:xfrm>
          <a:prstGeom prst="line">
            <a:avLst/>
          </a:prstGeom>
          <a:ln w="25400">
            <a:solidFill>
              <a:srgbClr val="FFFF00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1727200" y="4373316"/>
            <a:ext cx="4515557" cy="549149"/>
          </a:xfrm>
          <a:prstGeom prst="rect">
            <a:avLst/>
          </a:prstGeom>
          <a:ln w="5080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457200">
              <a:defRPr sz="24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400" b="1">
                <a:solidFill>
                  <a:srgbClr val="FF0000"/>
                </a:solidFill>
              </a:rPr>
              <a:t>Цель исследования</a:t>
            </a:r>
          </a:p>
        </p:txBody>
      </p:sp>
      <p:sp>
        <p:nvSpPr>
          <p:cNvPr id="405" name="Shape 405"/>
          <p:cNvSpPr/>
          <p:nvPr/>
        </p:nvSpPr>
        <p:spPr>
          <a:xfrm>
            <a:off x="1706879" y="3984978"/>
            <a:ext cx="4515557" cy="549149"/>
          </a:xfrm>
          <a:prstGeom prst="rect">
            <a:avLst/>
          </a:prstGeom>
          <a:ln w="5080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457200">
              <a:defRPr sz="24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400" b="1">
                <a:solidFill>
                  <a:srgbClr val="FF0000"/>
                </a:solidFill>
              </a:rPr>
              <a:t>Предварительный диагноз</a:t>
            </a:r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802976" y="-349449"/>
            <a:ext cx="11430001" cy="2438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F5D328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Основной функционал МИС-РИС</a:t>
            </a:r>
          </a:p>
        </p:txBody>
      </p:sp>
      <p:sp>
        <p:nvSpPr>
          <p:cNvPr id="407" name="Shape 407"/>
          <p:cNvSpPr/>
          <p:nvPr/>
        </p:nvSpPr>
        <p:spPr>
          <a:xfrm>
            <a:off x="410915" y="1754293"/>
            <a:ext cx="4628446" cy="523749"/>
          </a:xfrm>
          <a:prstGeom prst="rect">
            <a:avLst/>
          </a:prstGeom>
          <a:ln w="5080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457200">
              <a:defRPr sz="22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200" b="1">
                <a:solidFill>
                  <a:srgbClr val="FF0000"/>
                </a:solidFill>
              </a:rPr>
              <a:t>Анамнез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859648" y="1498839"/>
            <a:ext cx="11430001" cy="24384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14" name="image55.png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189653" y="2530164"/>
            <a:ext cx="12742899" cy="5816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56.png"/>
          <p:cNvPicPr/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10218701" y="6119381"/>
            <a:ext cx="1764353" cy="209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57.jpg"/>
          <p:cNvPicPr/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759742" y="6183948"/>
            <a:ext cx="3508124" cy="1969473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/>
          <p:nvPr/>
        </p:nvSpPr>
        <p:spPr>
          <a:xfrm>
            <a:off x="135466" y="509933"/>
            <a:ext cx="12733868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F5D328"/>
                </a:solidFill>
                <a:latin typeface="Lucida Grande"/>
                <a:ea typeface="Lucida Grande"/>
                <a:cs typeface="Lucida Grande"/>
                <a:sym typeface="Lucida Grande"/>
              </a:rPr>
              <a:t>Результаты исследования: CD/DVD, </a:t>
            </a:r>
            <a:endParaRPr sz="4500">
              <a:solidFill>
                <a:srgbClr val="F5D32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defTabSz="91440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F5D328"/>
                </a:solidFill>
                <a:latin typeface="Lucida Grande"/>
                <a:ea typeface="Lucida Grande"/>
                <a:cs typeface="Lucida Grande"/>
                <a:sym typeface="Lucida Grande"/>
              </a:rPr>
              <a:t>ссылки по электронной почте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500">
                <a:solidFill>
                  <a:srgbClr val="F5D328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Интегрированный протокол описания</a:t>
            </a:r>
          </a:p>
        </p:txBody>
      </p:sp>
      <p:sp>
        <p:nvSpPr>
          <p:cNvPr id="410" name="Shape 4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pic>
        <p:nvPicPr>
          <p:cNvPr id="411" name="pasted-image.pdf"/>
          <p:cNvPicPr/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479094" y="3020813"/>
            <a:ext cx="11912879" cy="571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600">
                <a:solidFill>
                  <a:srgbClr val="F5D328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Команда управления радиологией</a:t>
            </a:r>
          </a:p>
        </p:txBody>
      </p:sp>
      <p:pic>
        <p:nvPicPr>
          <p:cNvPr id="429" name="pasted-image.png"/>
          <p:cNvPicPr/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7029450" y="2846056"/>
            <a:ext cx="5444067" cy="5314554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>
            <a:spLocks noGrp="1"/>
          </p:cNvSpPr>
          <p:nvPr>
            <p:ph type="body" idx="4294967295"/>
          </p:nvPr>
        </p:nvSpPr>
        <p:spPr>
          <a:xfrm>
            <a:off x="804333" y="2331607"/>
            <a:ext cx="5939235" cy="653818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24484" lvl="0" indent="-324484" defTabSz="426466">
              <a:lnSpc>
                <a:spcPct val="80000"/>
              </a:lnSpc>
              <a:spcBef>
                <a:spcPts val="1400"/>
              </a:spcBef>
              <a:buClrTx/>
              <a:buSzPct val="4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b="1" u="sng" dirty="0">
                <a:solidFill>
                  <a:srgbClr val="F5D328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Бизнес-</a:t>
            </a:r>
            <a:r>
              <a:rPr sz="2847" b="1" u="sng" dirty="0" smtClean="0">
                <a:solidFill>
                  <a:srgbClr val="F5D328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администрирование</a:t>
            </a:r>
            <a:r>
              <a:rPr lang="en-US" sz="2847" b="1" u="sng" dirty="0" smtClean="0">
                <a:solidFill>
                  <a:srgbClr val="F5D328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ru-RU" sz="2847" b="1" u="sng" dirty="0" smtClean="0">
                <a:solidFill>
                  <a:srgbClr val="F5D328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(БА)</a:t>
            </a:r>
            <a:endParaRPr sz="2847" b="1" u="sng" dirty="0">
              <a:solidFill>
                <a:srgbClr val="F5D328"/>
              </a:solidFill>
              <a:effectLst>
                <a:outerShdw blurRad="37084" dist="27813" dir="5400000" rotWithShape="0">
                  <a:srgbClr val="000000"/>
                </a:outerShdw>
              </a:effectLst>
              <a:latin typeface="+mn-lt"/>
              <a:ea typeface="+mn-ea"/>
              <a:cs typeface="+mn-cs"/>
              <a:sym typeface="Helvetica Neue Light"/>
            </a:endParaRPr>
          </a:p>
          <a:p>
            <a:pPr marL="324484" lvl="0" indent="-324484" defTabSz="426466">
              <a:lnSpc>
                <a:spcPct val="80000"/>
              </a:lnSpc>
              <a:spcBef>
                <a:spcPts val="1400"/>
              </a:spcBef>
              <a:buClrTx/>
              <a:buSzPct val="4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b="1" dirty="0">
                <a:solidFill>
                  <a:srgbClr val="FFFFFF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Стратегия</a:t>
            </a:r>
          </a:p>
          <a:p>
            <a:pPr marL="676010" lvl="1" indent="-351525" defTabSz="426466">
              <a:lnSpc>
                <a:spcPct val="80000"/>
              </a:lnSpc>
              <a:spcBef>
                <a:spcPts val="1400"/>
              </a:spcBef>
              <a:buClrTx/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dirty="0">
                <a:solidFill>
                  <a:srgbClr val="FFFFFF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Менеджер отделения</a:t>
            </a:r>
          </a:p>
          <a:p>
            <a:pPr marL="676010" lvl="1" indent="-351525" defTabSz="426466">
              <a:lnSpc>
                <a:spcPct val="80000"/>
              </a:lnSpc>
              <a:spcBef>
                <a:spcPts val="1400"/>
              </a:spcBef>
              <a:buClrTx/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dirty="0">
                <a:solidFill>
                  <a:srgbClr val="FFFFFF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Бизнес-консультант</a:t>
            </a:r>
          </a:p>
          <a:p>
            <a:pPr marL="324484" lvl="0" indent="-324484" defTabSz="426466">
              <a:lnSpc>
                <a:spcPct val="80000"/>
              </a:lnSpc>
              <a:spcBef>
                <a:spcPts val="1400"/>
              </a:spcBef>
              <a:buClrTx/>
              <a:buSzPct val="4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b="1" dirty="0">
                <a:solidFill>
                  <a:srgbClr val="FFFFFF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Текущая деятельность (производство)</a:t>
            </a:r>
          </a:p>
          <a:p>
            <a:pPr marL="676010" lvl="1" indent="-351525" defTabSz="426466">
              <a:lnSpc>
                <a:spcPct val="80000"/>
              </a:lnSpc>
              <a:spcBef>
                <a:spcPts val="1400"/>
              </a:spcBef>
              <a:buClrTx/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dirty="0">
                <a:solidFill>
                  <a:srgbClr val="FFFFFF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Рентгенолог/рентгенолаборант</a:t>
            </a:r>
          </a:p>
          <a:p>
            <a:pPr marL="676010" lvl="1" indent="-351525" defTabSz="426466">
              <a:lnSpc>
                <a:spcPct val="80000"/>
              </a:lnSpc>
              <a:spcBef>
                <a:spcPts val="1400"/>
              </a:spcBef>
              <a:buClrTx/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dirty="0">
                <a:solidFill>
                  <a:srgbClr val="FFFFFF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Специалист по клиническому применению методов</a:t>
            </a:r>
          </a:p>
          <a:p>
            <a:pPr marL="324484" lvl="0" indent="-324484" defTabSz="426466">
              <a:lnSpc>
                <a:spcPct val="80000"/>
              </a:lnSpc>
              <a:spcBef>
                <a:spcPts val="1400"/>
              </a:spcBef>
              <a:buClrTx/>
              <a:buSzPct val="4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b="1" dirty="0">
                <a:solidFill>
                  <a:srgbClr val="FFFFFF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Информационные технологии</a:t>
            </a:r>
          </a:p>
          <a:p>
            <a:pPr marL="676010" lvl="1" indent="-351525" defTabSz="426466">
              <a:lnSpc>
                <a:spcPct val="80000"/>
              </a:lnSpc>
              <a:spcBef>
                <a:spcPts val="1400"/>
              </a:spcBef>
              <a:buClrTx/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dirty="0">
                <a:solidFill>
                  <a:srgbClr val="FFFFFF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Менеджер IT</a:t>
            </a:r>
          </a:p>
          <a:p>
            <a:pPr marL="676010" lvl="1" indent="-351525" defTabSz="426466">
              <a:lnSpc>
                <a:spcPct val="80000"/>
              </a:lnSpc>
              <a:spcBef>
                <a:spcPts val="1400"/>
              </a:spcBef>
              <a:buClrTx/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7" dirty="0">
                <a:solidFill>
                  <a:srgbClr val="FFFFFF"/>
                </a:solidFill>
                <a:effectLst>
                  <a:outerShdw blurRad="37084" dist="27813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rPr>
              <a:t>Менеджер МИС/РИС</a:t>
            </a:r>
          </a:p>
        </p:txBody>
      </p:sp>
      <p:sp>
        <p:nvSpPr>
          <p:cNvPr id="431" name="Shape 431"/>
          <p:cNvSpPr/>
          <p:nvPr/>
        </p:nvSpPr>
        <p:spPr>
          <a:xfrm>
            <a:off x="9324354" y="5259186"/>
            <a:ext cx="854127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32" name="Shape 432"/>
          <p:cNvSpPr/>
          <p:nvPr/>
        </p:nvSpPr>
        <p:spPr>
          <a:xfrm>
            <a:off x="9311654" y="5259186"/>
            <a:ext cx="854127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33" name="Shape 433"/>
          <p:cNvSpPr/>
          <p:nvPr/>
        </p:nvSpPr>
        <p:spPr>
          <a:xfrm>
            <a:off x="9298954" y="5259186"/>
            <a:ext cx="854127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34" name="Shape 434"/>
          <p:cNvSpPr/>
          <p:nvPr/>
        </p:nvSpPr>
        <p:spPr>
          <a:xfrm>
            <a:off x="9286254" y="5259186"/>
            <a:ext cx="854127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35" name="Shape 435"/>
          <p:cNvSpPr/>
          <p:nvPr/>
        </p:nvSpPr>
        <p:spPr>
          <a:xfrm>
            <a:off x="9273554" y="5259186"/>
            <a:ext cx="854127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36" name="Shape 436"/>
          <p:cNvSpPr/>
          <p:nvPr/>
        </p:nvSpPr>
        <p:spPr>
          <a:xfrm>
            <a:off x="9260854" y="5259186"/>
            <a:ext cx="854127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37" name="Shape 437"/>
          <p:cNvSpPr/>
          <p:nvPr/>
        </p:nvSpPr>
        <p:spPr>
          <a:xfrm>
            <a:off x="9248154" y="5259186"/>
            <a:ext cx="854127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38" name="Shape 438"/>
          <p:cNvSpPr/>
          <p:nvPr/>
        </p:nvSpPr>
        <p:spPr>
          <a:xfrm>
            <a:off x="9248154" y="5246486"/>
            <a:ext cx="854127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39" name="Shape 439"/>
          <p:cNvSpPr/>
          <p:nvPr/>
        </p:nvSpPr>
        <p:spPr>
          <a:xfrm>
            <a:off x="9248154" y="5233786"/>
            <a:ext cx="100652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40" name="Shape 440"/>
          <p:cNvSpPr/>
          <p:nvPr/>
        </p:nvSpPr>
        <p:spPr>
          <a:xfrm>
            <a:off x="9235454" y="5233786"/>
            <a:ext cx="100652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41" name="Shape 441"/>
          <p:cNvSpPr/>
          <p:nvPr/>
        </p:nvSpPr>
        <p:spPr>
          <a:xfrm>
            <a:off x="9222754" y="5233786"/>
            <a:ext cx="100652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42" name="Shape 442"/>
          <p:cNvSpPr/>
          <p:nvPr/>
        </p:nvSpPr>
        <p:spPr>
          <a:xfrm>
            <a:off x="9222754" y="5246486"/>
            <a:ext cx="1006526" cy="733828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24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200" b="1" dirty="0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БА</a:t>
            </a:r>
          </a:p>
        </p:txBody>
      </p:sp>
      <p:sp>
        <p:nvSpPr>
          <p:cNvPr id="443" name="Shape 443"/>
          <p:cNvSpPr/>
          <p:nvPr/>
        </p:nvSpPr>
        <p:spPr>
          <a:xfrm>
            <a:off x="8755004" y="3695384"/>
            <a:ext cx="1992827" cy="535418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rgbClr val="00245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 dirty="0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Стратегия</a:t>
            </a:r>
          </a:p>
        </p:txBody>
      </p:sp>
      <p:sp>
        <p:nvSpPr>
          <p:cNvPr id="458" name="Shape 458"/>
          <p:cNvSpPr/>
          <p:nvPr/>
        </p:nvSpPr>
        <p:spPr>
          <a:xfrm rot="3744891">
            <a:off x="7107885" y="6285677"/>
            <a:ext cx="2266631" cy="473392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>
                <a:solidFill>
                  <a:srgbClr val="00245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500" dirty="0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Производство</a:t>
            </a:r>
          </a:p>
        </p:txBody>
      </p:sp>
      <p:sp>
        <p:nvSpPr>
          <p:cNvPr id="459" name="Shape 459"/>
          <p:cNvSpPr/>
          <p:nvPr/>
        </p:nvSpPr>
        <p:spPr>
          <a:xfrm rot="18114331">
            <a:off x="10908023" y="6213764"/>
            <a:ext cx="830753" cy="733829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245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00245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IT</a:t>
            </a:r>
          </a:p>
        </p:txBody>
      </p:sp>
    </p:spTree>
    <p:extLst>
      <p:ext uri="{BB962C8B-B14F-4D97-AF65-F5344CB8AC3E}">
        <p14:creationId xmlns="" xmlns:p14="http://schemas.microsoft.com/office/powerpoint/2010/main" val="1115509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846"/>
            <a:ext cx="13004800" cy="971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8653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5112">
                <a:solidFill>
                  <a:srgbClr val="F5D328"/>
                </a:solidFill>
                <a:effectLst>
                  <a:outerShdw blurRad="36068" dist="27050" dir="54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chemeClr val="tx1"/>
                </a:solidFill>
              </a:rPr>
              <a:t>Сетевая структура лучевой диагностики - представительства в клинических отделениях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pic>
        <p:nvPicPr>
          <p:cNvPr id="326" name="схема отделения.png"/>
          <p:cNvPicPr/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258365" y="2870541"/>
            <a:ext cx="12238512" cy="46871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95850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300" dirty="0">
                <a:solidFill>
                  <a:schemeClr val="tx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Примеры аналитики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Отчет №1: Макровремя ожидания - между назначением и приходом пациента (по пациентам, типам исследований и модальностям) - еженедельно</a:t>
            </a: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6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Отчет №2: Микровремя ожидания - между приходом пациента и началом исследования - ежедневно</a:t>
            </a: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6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Отчет №3: Количество направлений в день - еженедельно</a:t>
            </a: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6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Отчет №4: Корреляция назначений и выполненных исследований (по пациентам, типам исследований и модальностям) - ежедневно</a:t>
            </a: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6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Отчет №5: Значимые данные пациентов: пол, возраст, место жительства - ежеквартально</a:t>
            </a: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6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324543"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Отчет №6: Использование расходников на 1 исследование - ежеквартально</a:t>
            </a:r>
          </a:p>
        </p:txBody>
      </p:sp>
    </p:spTree>
    <p:extLst>
      <p:ext uri="{BB962C8B-B14F-4D97-AF65-F5344CB8AC3E}">
        <p14:creationId xmlns="" xmlns:p14="http://schemas.microsoft.com/office/powerpoint/2010/main" val="3345782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 </a:t>
            </a:r>
            <a:r>
              <a:rPr lang="en-US" dirty="0" smtClean="0"/>
              <a:t>HL7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Связь изображений и протоколов</a:t>
            </a:r>
            <a:r>
              <a:rPr lang="en-US" dirty="0" smtClean="0"/>
              <a:t> </a:t>
            </a:r>
            <a:r>
              <a:rPr lang="ru-RU" dirty="0" smtClean="0"/>
              <a:t>(протокол в </a:t>
            </a:r>
            <a:r>
              <a:rPr lang="en-US" dirty="0" smtClean="0"/>
              <a:t>PACS, </a:t>
            </a:r>
            <a:r>
              <a:rPr lang="ru-RU" dirty="0" smtClean="0"/>
              <a:t>изображения в МИС)</a:t>
            </a:r>
          </a:p>
          <a:p>
            <a:r>
              <a:rPr lang="ru-RU" dirty="0" smtClean="0"/>
              <a:t>Передача в </a:t>
            </a:r>
            <a:r>
              <a:rPr lang="en-US" dirty="0" smtClean="0"/>
              <a:t>PACS </a:t>
            </a:r>
            <a:r>
              <a:rPr lang="ru-RU" dirty="0" smtClean="0"/>
              <a:t>демографии, статуса исследования</a:t>
            </a:r>
          </a:p>
          <a:p>
            <a:r>
              <a:rPr lang="ru-RU" dirty="0" err="1" smtClean="0"/>
              <a:t>Автоподбор</a:t>
            </a:r>
            <a:r>
              <a:rPr lang="ru-RU" dirty="0" smtClean="0"/>
              <a:t> и загрузка предыдущих протоколов исследований</a:t>
            </a:r>
          </a:p>
          <a:p>
            <a:r>
              <a:rPr lang="ru-RU" dirty="0" smtClean="0"/>
              <a:t>Единство информации в МИС, РИС, </a:t>
            </a:r>
            <a:r>
              <a:rPr lang="en-US" dirty="0" smtClean="0"/>
              <a:t>PACS, </a:t>
            </a:r>
            <a:r>
              <a:rPr lang="ru-RU" dirty="0" smtClean="0"/>
              <a:t>ПО лучевой терапии и онкологии </a:t>
            </a:r>
            <a:r>
              <a:rPr lang="en-US" dirty="0" smtClean="0"/>
              <a:t>(Varian)</a:t>
            </a:r>
            <a:endParaRPr lang="ru-RU" dirty="0" smtClean="0"/>
          </a:p>
          <a:p>
            <a:r>
              <a:rPr lang="ru-RU" dirty="0" smtClean="0"/>
              <a:t>Анализ эффективности работы лучевой диагностики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055339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89712" y="234416"/>
            <a:ext cx="11212021" cy="6865037"/>
            <a:chOff x="1226999" y="596168"/>
            <a:chExt cx="9779254" cy="5949654"/>
          </a:xfrm>
        </p:grpSpPr>
        <p:pic>
          <p:nvPicPr>
            <p:cNvPr id="7" name="Изображение 6"/>
            <p:cNvPicPr>
              <a:picLocks noChangeAspect="1"/>
            </p:cNvPicPr>
            <p:nvPr/>
          </p:nvPicPr>
          <p:blipFill rotWithShape="1">
            <a:blip r:embed="rId2" cstate="email"/>
            <a:srcRect b="12488"/>
            <a:stretch/>
          </p:blipFill>
          <p:spPr>
            <a:xfrm>
              <a:off x="1226999" y="596168"/>
              <a:ext cx="9779254" cy="5949654"/>
            </a:xfrm>
            <a:prstGeom prst="rect">
              <a:avLst/>
            </a:prstGeom>
          </p:spPr>
        </p:pic>
        <p:pic>
          <p:nvPicPr>
            <p:cNvPr id="4" name="Изображение 3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/>
          </p:blipFill>
          <p:spPr>
            <a:xfrm>
              <a:off x="6870768" y="5878213"/>
              <a:ext cx="3598198" cy="305852"/>
            </a:xfrm>
            <a:prstGeom prst="rect">
              <a:avLst/>
            </a:prstGeom>
          </p:spPr>
        </p:pic>
      </p:grp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254886" y="346069"/>
            <a:ext cx="10718800" cy="871220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1644426" y="7099449"/>
            <a:ext cx="9361828" cy="1839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184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Участники обмена изображениями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999928" cy="57150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ru-RU" sz="4000" dirty="0" smtClean="0"/>
              <a:t>Источник изображений и описания/заключения</a:t>
            </a:r>
            <a:endParaRPr lang="pt-BR" sz="4000" dirty="0"/>
          </a:p>
          <a:p>
            <a:pPr>
              <a:lnSpc>
                <a:spcPct val="50000"/>
              </a:lnSpc>
            </a:pPr>
            <a:r>
              <a:rPr lang="ru-RU" sz="4000" dirty="0" smtClean="0"/>
              <a:t>Направивший врач</a:t>
            </a:r>
            <a:endParaRPr lang="pt-BR" sz="4000" dirty="0"/>
          </a:p>
          <a:p>
            <a:pPr>
              <a:lnSpc>
                <a:spcPct val="50000"/>
              </a:lnSpc>
            </a:pPr>
            <a:r>
              <a:rPr lang="ru-RU" sz="4000" dirty="0" smtClean="0"/>
              <a:t>Консультант</a:t>
            </a:r>
            <a:endParaRPr lang="pt-BR" sz="4000" dirty="0"/>
          </a:p>
          <a:p>
            <a:pPr>
              <a:lnSpc>
                <a:spcPct val="50000"/>
              </a:lnSpc>
            </a:pPr>
            <a:r>
              <a:rPr lang="ru-RU" sz="4000" dirty="0" smtClean="0"/>
              <a:t>Рентгенолог – второе мнение</a:t>
            </a:r>
            <a:endParaRPr lang="pt-BR" sz="4000" dirty="0"/>
          </a:p>
          <a:p>
            <a:pPr>
              <a:lnSpc>
                <a:spcPct val="50000"/>
              </a:lnSpc>
            </a:pPr>
            <a:r>
              <a:rPr lang="ru-RU" sz="4000" dirty="0" smtClean="0"/>
              <a:t>Другие госпитали, ЛПУ</a:t>
            </a:r>
            <a:endParaRPr lang="pt-BR" sz="4000" dirty="0"/>
          </a:p>
          <a:p>
            <a:pPr>
              <a:lnSpc>
                <a:spcPct val="50000"/>
              </a:lnSpc>
            </a:pPr>
            <a:r>
              <a:rPr lang="ru-RU" sz="4000" dirty="0" smtClean="0"/>
              <a:t>Исследователи (клин. </a:t>
            </a:r>
            <a:r>
              <a:rPr lang="ru-RU" sz="4000" dirty="0"/>
              <a:t>и</a:t>
            </a:r>
            <a:r>
              <a:rPr lang="ru-RU" sz="4000" dirty="0" smtClean="0"/>
              <a:t>спытания)</a:t>
            </a:r>
            <a:endParaRPr lang="pt-BR" sz="4000" dirty="0"/>
          </a:p>
          <a:p>
            <a:pPr>
              <a:lnSpc>
                <a:spcPct val="50000"/>
              </a:lnSpc>
            </a:pPr>
            <a:r>
              <a:rPr lang="ru-RU" sz="4000" dirty="0" smtClean="0"/>
              <a:t>Пациенты</a:t>
            </a:r>
            <a:endParaRPr lang="pt-BR" sz="4000" dirty="0"/>
          </a:p>
          <a:p>
            <a:pPr>
              <a:lnSpc>
                <a:spcPct val="50000"/>
              </a:lnSpc>
            </a:pPr>
            <a:r>
              <a:rPr lang="ru-RU" sz="4000" dirty="0" smtClean="0"/>
              <a:t>Уполномоченные лица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38318196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186" y="-459318"/>
            <a:ext cx="11430000" cy="24384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Сеть рассылки </a:t>
            </a:r>
            <a:r>
              <a:rPr lang="en-US" sz="4800" dirty="0" smtClean="0"/>
              <a:t>(sharing) </a:t>
            </a:r>
            <a:r>
              <a:rPr lang="ru-RU" sz="4800" dirty="0" smtClean="0"/>
              <a:t>изображений</a:t>
            </a:r>
            <a:endParaRPr lang="en-US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71088" y="8569325"/>
            <a:ext cx="3033712" cy="388938"/>
          </a:xfrm>
        </p:spPr>
        <p:txBody>
          <a:bodyPr/>
          <a:lstStyle/>
          <a:p>
            <a:fld id="{24D3F33F-5AF5-4DB9-87F2-CACB99497F5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image_sharing_proposal_clinical_ph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81706" y="1350930"/>
            <a:ext cx="5743787" cy="743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4125" y="1478805"/>
            <a:ext cx="6089204" cy="6937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5750" marR="0" lvl="0" indent="-485750" algn="l" defTabSz="914400" eaLnBrk="1" fontAlgn="auto" latinLnBrk="0" hangingPunct="1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r>
              <a:rPr lang="ru-RU" sz="3400" dirty="0">
                <a:effectLst/>
                <a:latin typeface="Arial"/>
                <a:ea typeface="Arial"/>
                <a:cs typeface="Arial"/>
                <a:sym typeface="Arial"/>
              </a:rPr>
              <a:t>Сервер поддерживает список готовых исследований</a:t>
            </a:r>
            <a:endParaRPr lang="en-US" sz="3400" dirty="0">
              <a:effectLst/>
              <a:latin typeface="Arial"/>
              <a:ea typeface="Arial"/>
              <a:cs typeface="Arial"/>
              <a:sym typeface="Arial"/>
            </a:endParaRPr>
          </a:p>
          <a:p>
            <a:pPr marL="485750" marR="0" lvl="0" indent="-485750" algn="l" defTabSz="914400" eaLnBrk="1" fontAlgn="auto" latinLnBrk="0" hangingPunct="1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r>
              <a:rPr lang="ru-RU" sz="3400" dirty="0">
                <a:effectLst/>
                <a:latin typeface="Arial"/>
                <a:ea typeface="Arial"/>
                <a:cs typeface="Arial"/>
                <a:sym typeface="Arial"/>
              </a:rPr>
              <a:t>Персонал включает пациентов в программу </a:t>
            </a:r>
          </a:p>
          <a:p>
            <a:pPr marL="485750" marR="0" lvl="0" indent="-485750" algn="l" defTabSz="914400" eaLnBrk="1" fontAlgn="auto" latinLnBrk="0" hangingPunct="1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r>
              <a:rPr lang="ru-RU" sz="3400" dirty="0">
                <a:effectLst/>
                <a:latin typeface="Arial"/>
                <a:ea typeface="Arial"/>
                <a:cs typeface="Arial"/>
                <a:sym typeface="Arial"/>
              </a:rPr>
              <a:t>Пациент генерирует пароль</a:t>
            </a:r>
            <a:endParaRPr lang="en-US" sz="3400" dirty="0">
              <a:effectLst/>
              <a:latin typeface="Arial"/>
              <a:ea typeface="Arial"/>
              <a:cs typeface="Arial"/>
              <a:sym typeface="Arial"/>
            </a:endParaRPr>
          </a:p>
          <a:p>
            <a:pPr marL="485750" marR="0" lvl="0" indent="-485750" algn="l" defTabSz="914400" eaLnBrk="1" fontAlgn="auto" latinLnBrk="0" hangingPunct="1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r>
              <a:rPr lang="ru-RU" sz="3400" dirty="0">
                <a:effectLst/>
                <a:latin typeface="Arial"/>
                <a:ea typeface="Arial"/>
                <a:cs typeface="Arial"/>
                <a:sym typeface="Arial"/>
              </a:rPr>
              <a:t>Исследование отправляется в </a:t>
            </a:r>
            <a:r>
              <a:rPr lang="en-US" sz="3400" dirty="0">
                <a:effectLst/>
                <a:latin typeface="Arial"/>
                <a:ea typeface="Arial"/>
                <a:cs typeface="Arial"/>
                <a:sym typeface="Arial"/>
              </a:rPr>
              <a:t>clearinghouse</a:t>
            </a:r>
          </a:p>
          <a:p>
            <a:pPr marL="485750" marR="0" lvl="0" indent="-485750" algn="l" defTabSz="914400" eaLnBrk="1" fontAlgn="auto" latinLnBrk="0" hangingPunct="1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r>
              <a:rPr lang="ru-RU" sz="3400" dirty="0">
                <a:effectLst/>
                <a:latin typeface="Arial"/>
                <a:ea typeface="Arial"/>
                <a:cs typeface="Arial"/>
                <a:sym typeface="Arial"/>
              </a:rPr>
              <a:t>Пациент заходит в систему </a:t>
            </a:r>
            <a:r>
              <a:rPr lang="en-US" sz="3400" dirty="0" smtClean="0">
                <a:effectLst/>
                <a:latin typeface="Arial"/>
                <a:ea typeface="Arial"/>
                <a:cs typeface="Arial"/>
                <a:sym typeface="Arial"/>
              </a:rPr>
              <a:t>PHR</a:t>
            </a:r>
            <a:r>
              <a:rPr lang="ru-RU" sz="3400" dirty="0" smtClean="0"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600" dirty="0"/>
              <a:t>Personal Health </a:t>
            </a:r>
            <a:r>
              <a:rPr lang="en-US" sz="3600" dirty="0" smtClean="0"/>
              <a:t>Record</a:t>
            </a:r>
            <a:r>
              <a:rPr lang="ru-RU" sz="3400" dirty="0" smtClean="0"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3400" dirty="0">
              <a:effectLst/>
              <a:latin typeface="Arial"/>
              <a:ea typeface="Arial"/>
              <a:cs typeface="Arial"/>
              <a:sym typeface="Arial"/>
            </a:endParaRPr>
          </a:p>
          <a:p>
            <a:pPr marL="485750" marR="0" lvl="0" indent="-485750" algn="l" defTabSz="914400" eaLnBrk="1" fontAlgn="auto" latinLnBrk="0" hangingPunct="1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•"/>
              <a:tabLst/>
              <a:defRPr/>
            </a:pPr>
            <a:r>
              <a:rPr lang="ru-RU" sz="3400" dirty="0">
                <a:effectLst/>
                <a:latin typeface="Arial"/>
                <a:ea typeface="Arial"/>
                <a:cs typeface="Arial"/>
                <a:sym typeface="Arial"/>
              </a:rPr>
              <a:t>Выбор и отправка исследования врачу</a:t>
            </a:r>
            <a:endParaRPr lang="en-US" sz="3400" dirty="0"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29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Обеспечение </a:t>
            </a:r>
            <a:r>
              <a:rPr lang="ru-RU" sz="6000" dirty="0"/>
              <a:t>б</a:t>
            </a:r>
            <a:r>
              <a:rPr lang="ru-RU" sz="6000" dirty="0" smtClean="0"/>
              <a:t>езопасности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682352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</a:pPr>
            <a:r>
              <a:rPr lang="ru-RU" sz="5100" b="1" dirty="0" smtClean="0"/>
              <a:t>Поиск по </a:t>
            </a:r>
            <a:r>
              <a:rPr lang="en-US" sz="5100" b="1" dirty="0" smtClean="0"/>
              <a:t>IP </a:t>
            </a:r>
            <a:r>
              <a:rPr lang="ru-RU" sz="5100" b="1" dirty="0" smtClean="0"/>
              <a:t>адресам</a:t>
            </a:r>
          </a:p>
          <a:p>
            <a:pPr>
              <a:lnSpc>
                <a:spcPct val="70000"/>
              </a:lnSpc>
            </a:pPr>
            <a:r>
              <a:rPr lang="en-US" sz="5100" b="1" dirty="0" smtClean="0"/>
              <a:t>2,800 </a:t>
            </a:r>
            <a:r>
              <a:rPr lang="en-US" sz="5100" b="1" dirty="0"/>
              <a:t>DICOM </a:t>
            </a:r>
            <a:r>
              <a:rPr lang="ru-RU" sz="5100" b="1" dirty="0" smtClean="0"/>
              <a:t>серверов без </a:t>
            </a:r>
            <a:r>
              <a:rPr lang="en-US" sz="5100" b="1" dirty="0" smtClean="0"/>
              <a:t>firewall </a:t>
            </a:r>
            <a:r>
              <a:rPr lang="ru-RU" sz="5100" b="1" dirty="0" smtClean="0"/>
              <a:t>защиты </a:t>
            </a:r>
            <a:endParaRPr lang="en-US" sz="5100" b="1" dirty="0" smtClean="0"/>
          </a:p>
          <a:p>
            <a:pPr>
              <a:lnSpc>
                <a:spcPct val="90000"/>
              </a:lnSpc>
            </a:pPr>
            <a:r>
              <a:rPr lang="en-US" sz="5100" b="1" dirty="0" smtClean="0"/>
              <a:t>25</a:t>
            </a:r>
            <a:r>
              <a:rPr lang="en-US" sz="5100" b="1" dirty="0"/>
              <a:t>% </a:t>
            </a:r>
            <a:r>
              <a:rPr lang="ru-RU" sz="5100" b="1" dirty="0" smtClean="0"/>
              <a:t>принимали внешние </a:t>
            </a:r>
            <a:r>
              <a:rPr lang="en-US" sz="5100" b="1" dirty="0" smtClean="0"/>
              <a:t>DICOM </a:t>
            </a:r>
            <a:r>
              <a:rPr lang="ru-RU" sz="5100" b="1" dirty="0"/>
              <a:t>запросы 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FFFF00"/>
                </a:solidFill>
              </a:rPr>
              <a:t>Iran: 34/40 (85%)</a:t>
            </a:r>
          </a:p>
          <a:p>
            <a:pPr>
              <a:lnSpc>
                <a:spcPct val="70000"/>
              </a:lnSpc>
            </a:pPr>
            <a:r>
              <a:rPr lang="nl-NL" dirty="0">
                <a:solidFill>
                  <a:srgbClr val="FFFF00"/>
                </a:solidFill>
              </a:rPr>
              <a:t>Thailand: 10/14 (71%)</a:t>
            </a:r>
          </a:p>
          <a:p>
            <a:pPr>
              <a:lnSpc>
                <a:spcPct val="70000"/>
              </a:lnSpc>
            </a:pPr>
            <a:r>
              <a:rPr lang="fi-FI" dirty="0">
                <a:solidFill>
                  <a:srgbClr val="FFFF00"/>
                </a:solidFill>
              </a:rPr>
              <a:t>Spain: 11/23 (48%)</a:t>
            </a:r>
          </a:p>
          <a:p>
            <a:pPr>
              <a:lnSpc>
                <a:spcPct val="70000"/>
              </a:lnSpc>
            </a:pPr>
            <a:r>
              <a:rPr lang="fi-FI" dirty="0" err="1">
                <a:solidFill>
                  <a:srgbClr val="FFFF00"/>
                </a:solidFill>
              </a:rPr>
              <a:t>Argentina</a:t>
            </a:r>
            <a:r>
              <a:rPr lang="fi-FI" dirty="0">
                <a:solidFill>
                  <a:srgbClr val="FFFF00"/>
                </a:solidFill>
              </a:rPr>
              <a:t>: 6/13 (46%)</a:t>
            </a:r>
          </a:p>
          <a:p>
            <a:pPr>
              <a:lnSpc>
                <a:spcPct val="70000"/>
              </a:lnSpc>
            </a:pPr>
            <a:r>
              <a:rPr lang="fi-FI" dirty="0" err="1">
                <a:solidFill>
                  <a:srgbClr val="FFFF00"/>
                </a:solidFill>
              </a:rPr>
              <a:t>Russia</a:t>
            </a:r>
            <a:r>
              <a:rPr lang="fi-FI" dirty="0">
                <a:solidFill>
                  <a:srgbClr val="FFFF00"/>
                </a:solidFill>
              </a:rPr>
              <a:t>: 8/18 (44%)</a:t>
            </a:r>
          </a:p>
          <a:p>
            <a:pPr>
              <a:lnSpc>
                <a:spcPct val="70000"/>
              </a:lnSpc>
            </a:pPr>
            <a:endParaRPr lang="en-US" dirty="0" smtClean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89752" y="6120101"/>
            <a:ext cx="5080000" cy="251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981" y="8399937"/>
            <a:ext cx="6502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Image courtesy of Oleg </a:t>
            </a:r>
            <a:r>
              <a:rPr lang="en-US" sz="2800" dirty="0" err="1"/>
              <a:t>Pianykh</a:t>
            </a:r>
            <a:r>
              <a:rPr lang="en-US" sz="2800" dirty="0"/>
              <a:t>, PhD.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0307747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Название 1"/>
          <p:cNvSpPr>
            <a:spLocks noGrp="1"/>
          </p:cNvSpPr>
          <p:nvPr>
            <p:ph type="title"/>
          </p:nvPr>
        </p:nvSpPr>
        <p:spPr>
          <a:xfrm>
            <a:off x="787400" y="-180950"/>
            <a:ext cx="11430000" cy="2438400"/>
          </a:xfrm>
        </p:spPr>
        <p:txBody>
          <a:bodyPr>
            <a:normAutofit/>
          </a:bodyPr>
          <a:lstStyle/>
          <a:p>
            <a:r>
              <a:rPr kumimoji="0" lang="ru-RU" sz="6600" dirty="0" smtClean="0">
                <a:latin typeface="Arial" charset="0"/>
              </a:rPr>
              <a:t>Неожиданные последствия</a:t>
            </a:r>
            <a:endParaRPr kumimoji="0" lang="ru-RU" sz="6600" dirty="0">
              <a:latin typeface="Arial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600" dirty="0" smtClean="0"/>
              <a:t>PACS </a:t>
            </a:r>
            <a:r>
              <a:rPr lang="en-US" sz="3600" dirty="0" smtClean="0">
                <a:sym typeface="Wingdings"/>
              </a:rPr>
              <a:t> </a:t>
            </a:r>
            <a:r>
              <a:rPr lang="ru-RU" sz="3600" dirty="0" smtClean="0">
                <a:sym typeface="Wingdings"/>
              </a:rPr>
              <a:t>уменьшение контактов с клиницистами</a:t>
            </a:r>
          </a:p>
          <a:p>
            <a:pPr>
              <a:lnSpc>
                <a:spcPct val="70000"/>
              </a:lnSpc>
            </a:pPr>
            <a:r>
              <a:rPr lang="ru-RU" sz="3600" dirty="0" smtClean="0">
                <a:sym typeface="Wingdings"/>
              </a:rPr>
              <a:t>Мобильность изображений </a:t>
            </a:r>
            <a:r>
              <a:rPr lang="en-US" sz="3600" dirty="0" smtClean="0">
                <a:sym typeface="Wingdings"/>
              </a:rPr>
              <a:t> </a:t>
            </a:r>
            <a:r>
              <a:rPr lang="ru-RU" sz="3600" dirty="0" smtClean="0">
                <a:sym typeface="Wingdings"/>
              </a:rPr>
              <a:t>«</a:t>
            </a:r>
            <a:r>
              <a:rPr lang="ru-RU" sz="3600" dirty="0" err="1" smtClean="0">
                <a:sym typeface="Wingdings"/>
              </a:rPr>
              <a:t>коммодитизация</a:t>
            </a:r>
            <a:r>
              <a:rPr lang="ru-RU" sz="3600" dirty="0" smtClean="0">
                <a:sym typeface="Wingdings"/>
              </a:rPr>
              <a:t>», коммерциализация</a:t>
            </a:r>
          </a:p>
          <a:p>
            <a:pPr>
              <a:lnSpc>
                <a:spcPct val="70000"/>
              </a:lnSpc>
            </a:pPr>
            <a:r>
              <a:rPr lang="ru-RU" sz="3600" dirty="0" smtClean="0">
                <a:sym typeface="Wingdings"/>
              </a:rPr>
              <a:t>Распространение и коллективное использование изображений </a:t>
            </a:r>
            <a:r>
              <a:rPr lang="en-US" sz="3600" dirty="0" smtClean="0">
                <a:sym typeface="Wingdings"/>
              </a:rPr>
              <a:t> </a:t>
            </a:r>
            <a:r>
              <a:rPr lang="ru-RU" sz="3600" dirty="0" smtClean="0">
                <a:sym typeface="Wingdings"/>
              </a:rPr>
              <a:t>угроза конфиденциальности</a:t>
            </a:r>
          </a:p>
          <a:p>
            <a:pPr>
              <a:lnSpc>
                <a:spcPct val="70000"/>
              </a:lnSpc>
            </a:pPr>
            <a:r>
              <a:rPr lang="ru-RU" sz="3600" dirty="0" smtClean="0">
                <a:sym typeface="Wingdings"/>
              </a:rPr>
              <a:t>«Борьба за место под солнцем» (</a:t>
            </a:r>
            <a:r>
              <a:rPr lang="en-US" sz="3600" dirty="0" smtClean="0">
                <a:sym typeface="Wingdings"/>
              </a:rPr>
              <a:t>turf battles)</a:t>
            </a:r>
            <a:endParaRPr lang="ru-RU" sz="3600" dirty="0" smtClean="0">
              <a:sym typeface="Wingdings"/>
            </a:endParaRPr>
          </a:p>
          <a:p>
            <a:pPr>
              <a:lnSpc>
                <a:spcPct val="70000"/>
              </a:lnSpc>
            </a:pPr>
            <a:r>
              <a:rPr lang="en-US" sz="3600" dirty="0" smtClean="0">
                <a:sym typeface="Wingdings"/>
              </a:rPr>
              <a:t>CAD/Watson  </a:t>
            </a:r>
            <a:r>
              <a:rPr lang="ru-RU" sz="3600" dirty="0" smtClean="0">
                <a:sym typeface="Wingdings"/>
              </a:rPr>
              <a:t>снижение роли рентгенолога</a:t>
            </a:r>
          </a:p>
          <a:p>
            <a:pPr>
              <a:lnSpc>
                <a:spcPct val="70000"/>
              </a:lnSpc>
            </a:pPr>
            <a:r>
              <a:rPr lang="ru-RU" sz="3600" dirty="0" smtClean="0">
                <a:sym typeface="Wingdings"/>
              </a:rPr>
              <a:t>«Аборигены цифровых джунглей» </a:t>
            </a:r>
            <a:r>
              <a:rPr lang="en-US" sz="3600" dirty="0" smtClean="0">
                <a:sym typeface="Wingdings"/>
              </a:rPr>
              <a:t> </a:t>
            </a:r>
            <a:r>
              <a:rPr lang="ru-RU" sz="3600" dirty="0" smtClean="0">
                <a:sym typeface="Wingdings"/>
              </a:rPr>
              <a:t>новые принципы обучения и работы</a:t>
            </a:r>
            <a:endParaRPr lang="en-US" sz="3600" dirty="0" smtClean="0">
              <a:sym typeface="Wingdings"/>
            </a:endParaRPr>
          </a:p>
          <a:p>
            <a:pPr>
              <a:lnSpc>
                <a:spcPct val="70000"/>
              </a:lnSpc>
            </a:pPr>
            <a:r>
              <a:rPr lang="ru-RU" sz="3600" dirty="0" smtClean="0">
                <a:sym typeface="Wingdings"/>
              </a:rPr>
              <a:t>Избыточное назначение исследований = защитная медицина</a:t>
            </a:r>
          </a:p>
          <a:p>
            <a:pPr>
              <a:lnSpc>
                <a:spcPct val="70000"/>
              </a:lnSpc>
            </a:pP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572278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MIR@Mosco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38"/>
            <a:ext cx="13004800" cy="8975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86" y="86990"/>
            <a:ext cx="3794179" cy="748923"/>
          </a:xfrm>
          <a:prstGeom prst="rect">
            <a:avLst/>
          </a:prstGeom>
          <a:solidFill>
            <a:srgbClr val="0000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FFFF00"/>
                </a:solidFill>
              </a:rPr>
              <a:t>Emc-school.org</a:t>
            </a:r>
            <a:endParaRPr kumimoji="0" lang="ru-RU" sz="42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sym typeface="Helvetica Neu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55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1910" y="1666850"/>
            <a:ext cx="5194300" cy="7277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07799" y="7395498"/>
            <a:ext cx="4615221" cy="738664"/>
          </a:xfrm>
          <a:prstGeom prst="rect">
            <a:avLst/>
          </a:prstGeom>
          <a:solidFill>
            <a:srgbClr val="C0504D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www.europacs.org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319" y="356926"/>
            <a:ext cx="788465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/>
              <a:t>Спасибо за внимание!</a:t>
            </a:r>
            <a:endParaRPr kumimoji="0" lang="ru-RU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sym typeface="Helvetica Neu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49125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647982" y="-1"/>
            <a:ext cx="11699806" cy="1219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6300" dirty="0">
                <a:solidFill>
                  <a:srgbClr val="FFFF00"/>
                </a:solidFill>
                <a:latin typeface="Lucida Grande"/>
              </a:rPr>
              <a:t>«Второе мнение»</a:t>
            </a:r>
            <a:endParaRPr sz="6300" dirty="0">
              <a:solidFill>
                <a:srgbClr val="FFFF00"/>
              </a:solidFill>
              <a:latin typeface="Lucida Grande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29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56" name="image63.png" descr="\\emcmos.local\sch\Users\mivory\My Documents\My Pictures\second opinion.png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02542" y="1397290"/>
            <a:ext cx="12397460" cy="3813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" y="5832561"/>
            <a:ext cx="11861800" cy="2311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529" y="7334548"/>
            <a:ext cx="2571593" cy="111130"/>
          </a:xfrm>
          <a:prstGeom prst="rect">
            <a:avLst/>
          </a:prstGeom>
          <a:blipFill rotWithShape="1">
            <a:blip r:embed="rId4" cstate="email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9584" y="6566161"/>
            <a:ext cx="2165209" cy="111130"/>
          </a:xfrm>
          <a:prstGeom prst="rect">
            <a:avLst/>
          </a:prstGeom>
          <a:blipFill rotWithShape="1">
            <a:blip r:embed="rId4" cstate="email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250" y="6340475"/>
            <a:ext cx="2095500" cy="171450"/>
          </a:xfrm>
          <a:prstGeom prst="rect">
            <a:avLst/>
          </a:prstGeom>
          <a:solidFill>
            <a:schemeClr val="tx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4293" y="4129187"/>
            <a:ext cx="4330479" cy="255040"/>
          </a:xfrm>
          <a:prstGeom prst="rect">
            <a:avLst/>
          </a:prstGeom>
          <a:blipFill rotWithShape="1">
            <a:blip r:embed="rId4" cstate="email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787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87401" y="192048"/>
            <a:ext cx="11430000" cy="2438400"/>
          </a:xfrm>
        </p:spPr>
        <p:txBody>
          <a:bodyPr>
            <a:normAutofit/>
          </a:bodyPr>
          <a:lstStyle/>
          <a:p>
            <a:r>
              <a:rPr lang="ru-RU" sz="6500" dirty="0">
                <a:solidFill>
                  <a:srgbClr val="FFFF00"/>
                </a:solidFill>
              </a:rPr>
              <a:t>Реалии лучевой диагностики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dirty="0"/>
              <a:t>Рост количества исследований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Круглосуточная работа</a:t>
            </a:r>
          </a:p>
          <a:p>
            <a:pPr>
              <a:lnSpc>
                <a:spcPct val="70000"/>
              </a:lnSpc>
            </a:pPr>
            <a:r>
              <a:rPr lang="ru-RU" sz="4000" b="1" dirty="0" err="1"/>
              <a:t>Мультидисциплинарные</a:t>
            </a:r>
            <a:r>
              <a:rPr lang="ru-RU" sz="4000" b="1" dirty="0"/>
              <a:t> практики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Внедрение ЛД в клинические специальности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Высокие требования к лучевой диагностике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Централизация оборудования и децентрализация врачей</a:t>
            </a:r>
          </a:p>
          <a:p>
            <a:pPr>
              <a:lnSpc>
                <a:spcPct val="70000"/>
              </a:lnSpc>
            </a:pPr>
            <a:r>
              <a:rPr lang="ru-RU" sz="4000" b="1" dirty="0" err="1"/>
              <a:t>Телерадиология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885292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481" y="8759477"/>
            <a:ext cx="11892791" cy="377537"/>
          </a:xfrm>
          <a:prstGeom prst="rect">
            <a:avLst/>
          </a:prstGeom>
          <a:noFill/>
        </p:spPr>
        <p:txBody>
          <a:bodyPr wrap="none" lIns="130005" tIns="65003" rIns="130005" bIns="65003">
            <a:spAutoFit/>
          </a:bodyPr>
          <a:lstStyle/>
          <a:p>
            <a:pPr algn="l" defTabSz="1300059" rtl="0">
              <a:defRPr/>
            </a:pPr>
            <a:r>
              <a:rPr lang="ru-RU" sz="1600" i="1" kern="1200" dirty="0">
                <a:solidFill>
                  <a:srgbClr val="FFFF00"/>
                </a:solidFill>
                <a:latin typeface="Arial" pitchFamily="34" charset="0"/>
              </a:rPr>
              <a:t>Инициатива Американского Колледжа Радиологии </a:t>
            </a:r>
            <a:r>
              <a:rPr lang="en-US" sz="1600" i="1" kern="1200" dirty="0">
                <a:solidFill>
                  <a:srgbClr val="FFFF00"/>
                </a:solidFill>
                <a:latin typeface="Arial" pitchFamily="34" charset="0"/>
              </a:rPr>
              <a:t>(ACR): http://www.acr.org/Advocacy/Economics-Health-Policy/Imaging-3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0" y="1013793"/>
            <a:ext cx="12084543" cy="779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" y="31753"/>
            <a:ext cx="11430000" cy="968375"/>
          </a:xfrm>
        </p:spPr>
        <p:txBody>
          <a:bodyPr>
            <a:normAutofit/>
          </a:bodyPr>
          <a:lstStyle/>
          <a:p>
            <a:r>
              <a:rPr lang="ru-RU" sz="4600" dirty="0"/>
              <a:t>Дорожная карта в радиологии</a:t>
            </a:r>
          </a:p>
        </p:txBody>
      </p:sp>
    </p:spTree>
    <p:extLst>
      <p:ext uri="{BB962C8B-B14F-4D97-AF65-F5344CB8AC3E}">
        <p14:creationId xmlns="" xmlns:p14="http://schemas.microsoft.com/office/powerpoint/2010/main" val="2949814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oup 347"/>
          <p:cNvGrpSpPr/>
          <p:nvPr/>
        </p:nvGrpSpPr>
        <p:grpSpPr>
          <a:xfrm>
            <a:off x="2332285" y="989378"/>
            <a:ext cx="2625794" cy="3141884"/>
            <a:chOff x="0" y="-297828"/>
            <a:chExt cx="2625793" cy="3141882"/>
          </a:xfrm>
        </p:grpSpPr>
        <p:sp>
          <p:nvSpPr>
            <p:cNvPr id="345" name="Shape 345"/>
            <p:cNvSpPr/>
            <p:nvPr/>
          </p:nvSpPr>
          <p:spPr>
            <a:xfrm>
              <a:off x="0" y="0"/>
              <a:ext cx="2625794" cy="2546226"/>
            </a:xfrm>
            <a:prstGeom prst="rect">
              <a:avLst/>
            </a:prstGeom>
            <a:gradFill flip="none" rotWithShape="1">
              <a:gsLst>
                <a:gs pos="0">
                  <a:srgbClr val="FFB7A5"/>
                </a:gs>
                <a:gs pos="35000">
                  <a:srgbClr val="FFCCBF"/>
                </a:gs>
                <a:gs pos="100000">
                  <a:srgbClr val="FFEBE7"/>
                </a:gs>
              </a:gsLst>
              <a:lin ang="16200000" scaled="0"/>
            </a:gradFill>
            <a:ln w="12700" cap="flat">
              <a:solidFill>
                <a:srgbClr val="D25E07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340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0" y="-297829"/>
              <a:ext cx="2625794" cy="3141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endParaRPr sz="3400">
                <a:latin typeface="Arial"/>
                <a:ea typeface="Arial"/>
                <a:cs typeface="Arial"/>
                <a:sym typeface="Arial"/>
              </a:endParaRP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400" b="1" i="1">
                  <a:latin typeface="Arial"/>
                  <a:ea typeface="Arial"/>
                  <a:cs typeface="Arial"/>
                  <a:sym typeface="Arial"/>
                </a:rPr>
                <a:t>Клиницист</a:t>
              </a:r>
              <a:endParaRPr sz="3400" i="1">
                <a:latin typeface="Arial"/>
                <a:ea typeface="Arial"/>
                <a:cs typeface="Arial"/>
                <a:sym typeface="Arial"/>
              </a:endParaRP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1.Создает направление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9. Просматривает результаты</a:t>
              </a:r>
            </a:p>
          </p:txBody>
        </p:sp>
      </p:grpSp>
      <p:grpSp>
        <p:nvGrpSpPr>
          <p:cNvPr id="350" name="Group 350"/>
          <p:cNvGrpSpPr/>
          <p:nvPr/>
        </p:nvGrpSpPr>
        <p:grpSpPr>
          <a:xfrm>
            <a:off x="3741138" y="6497884"/>
            <a:ext cx="2876410" cy="2517424"/>
            <a:chOff x="0" y="0"/>
            <a:chExt cx="2876408" cy="2517423"/>
          </a:xfrm>
        </p:grpSpPr>
        <p:sp>
          <p:nvSpPr>
            <p:cNvPr id="348" name="Shape 348"/>
            <p:cNvSpPr/>
            <p:nvPr/>
          </p:nvSpPr>
          <p:spPr>
            <a:xfrm>
              <a:off x="0" y="-1"/>
              <a:ext cx="2876409" cy="2517425"/>
            </a:xfrm>
            <a:prstGeom prst="rect">
              <a:avLst/>
            </a:prstGeom>
            <a:gradFill flip="none" rotWithShape="1">
              <a:gsLst>
                <a:gs pos="0">
                  <a:srgbClr val="FFB7A5"/>
                </a:gs>
                <a:gs pos="35000">
                  <a:srgbClr val="FFCCBF"/>
                </a:gs>
                <a:gs pos="100000">
                  <a:srgbClr val="FFEBE7"/>
                </a:gs>
              </a:gsLst>
              <a:lin ang="16200000" scaled="0"/>
            </a:gradFill>
            <a:ln w="12700" cap="flat">
              <a:solidFill>
                <a:srgbClr val="D25E07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180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0" y="416376"/>
              <a:ext cx="2876409" cy="1684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400" b="1">
                  <a:latin typeface="Arial"/>
                  <a:ea typeface="Arial"/>
                  <a:cs typeface="Arial"/>
                  <a:sym typeface="Arial"/>
                </a:rPr>
                <a:t>Рентгенолог</a:t>
              </a:r>
              <a:endParaRPr sz="3400" b="1" i="1">
                <a:latin typeface="Arial"/>
                <a:ea typeface="Arial"/>
                <a:cs typeface="Arial"/>
                <a:sym typeface="Arial"/>
              </a:endParaRP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5. Проверка направления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6. Протокол/заключение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7.  Отправка для второго мнения</a:t>
              </a:r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9365262" y="6497884"/>
            <a:ext cx="3210561" cy="1946205"/>
            <a:chOff x="0" y="0"/>
            <a:chExt cx="3210560" cy="1946204"/>
          </a:xfrm>
        </p:grpSpPr>
        <p:sp>
          <p:nvSpPr>
            <p:cNvPr id="351" name="Shape 351"/>
            <p:cNvSpPr/>
            <p:nvPr/>
          </p:nvSpPr>
          <p:spPr>
            <a:xfrm>
              <a:off x="0" y="0"/>
              <a:ext cx="3210561" cy="1946205"/>
            </a:xfrm>
            <a:prstGeom prst="rect">
              <a:avLst/>
            </a:prstGeom>
            <a:gradFill flip="none" rotWithShape="1">
              <a:gsLst>
                <a:gs pos="0">
                  <a:srgbClr val="FFB7A5"/>
                </a:gs>
                <a:gs pos="35000">
                  <a:srgbClr val="FFCCBF"/>
                </a:gs>
                <a:gs pos="100000">
                  <a:srgbClr val="FFEBE7"/>
                </a:gs>
              </a:gsLst>
              <a:lin ang="16200000" scaled="0"/>
            </a:gradFill>
            <a:ln w="12700" cap="flat">
              <a:solidFill>
                <a:srgbClr val="D25E07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180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0" y="397467"/>
              <a:ext cx="3210561" cy="1151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400" b="1" i="1">
                  <a:latin typeface="Arial"/>
                  <a:ea typeface="Arial"/>
                  <a:cs typeface="Arial"/>
                  <a:sym typeface="Arial"/>
                </a:rPr>
                <a:t>Лаборант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4. Проводит исследование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5.Отправка в PACS</a:t>
              </a:r>
            </a:p>
          </p:txBody>
        </p:sp>
      </p:grpSp>
      <p:grpSp>
        <p:nvGrpSpPr>
          <p:cNvPr id="356" name="Group 356"/>
          <p:cNvGrpSpPr/>
          <p:nvPr/>
        </p:nvGrpSpPr>
        <p:grpSpPr>
          <a:xfrm>
            <a:off x="9040141" y="695395"/>
            <a:ext cx="2971237" cy="2725140"/>
            <a:chOff x="0" y="0"/>
            <a:chExt cx="2971235" cy="2725138"/>
          </a:xfrm>
        </p:grpSpPr>
        <p:sp>
          <p:nvSpPr>
            <p:cNvPr id="354" name="Shape 354"/>
            <p:cNvSpPr/>
            <p:nvPr/>
          </p:nvSpPr>
          <p:spPr>
            <a:xfrm>
              <a:off x="0" y="-1"/>
              <a:ext cx="2971236" cy="2725140"/>
            </a:xfrm>
            <a:prstGeom prst="rect">
              <a:avLst/>
            </a:prstGeom>
            <a:gradFill flip="none" rotWithShape="1">
              <a:gsLst>
                <a:gs pos="0">
                  <a:srgbClr val="FFB7A5"/>
                </a:gs>
                <a:gs pos="35000">
                  <a:srgbClr val="FFCCBF"/>
                </a:gs>
                <a:gs pos="100000">
                  <a:srgbClr val="FFEBE7"/>
                </a:gs>
              </a:gsLst>
              <a:lin ang="16200000" scaled="0"/>
            </a:gradFill>
            <a:ln w="12700" cap="flat">
              <a:solidFill>
                <a:srgbClr val="D25E07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180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0" y="653584"/>
              <a:ext cx="2971236" cy="1417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400" b="1" i="1">
                  <a:latin typeface="Arial"/>
                  <a:ea typeface="Arial"/>
                  <a:cs typeface="Arial"/>
                  <a:sym typeface="Arial"/>
                </a:rPr>
                <a:t>Секретарь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2. Регистрация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3.Прием пациента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10. Передача результатов</a:t>
              </a:r>
            </a:p>
          </p:txBody>
        </p:sp>
      </p:grpSp>
      <p:sp>
        <p:nvSpPr>
          <p:cNvPr id="357" name="Shape 357"/>
          <p:cNvSpPr/>
          <p:nvPr/>
        </p:nvSpPr>
        <p:spPr>
          <a:xfrm flipV="1">
            <a:off x="4958079" y="2059093"/>
            <a:ext cx="4082064" cy="352214"/>
          </a:xfrm>
          <a:prstGeom prst="line">
            <a:avLst/>
          </a:prstGeom>
          <a:ln w="101600">
            <a:solidFill>
              <a:srgbClr val="D2610C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10458026" y="3420534"/>
            <a:ext cx="903112" cy="2914790"/>
          </a:xfrm>
          <a:prstGeom prst="line">
            <a:avLst/>
          </a:prstGeom>
          <a:ln w="101600">
            <a:solidFill>
              <a:srgbClr val="D2610C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 flipH="1" flipV="1">
            <a:off x="6617548" y="7461955"/>
            <a:ext cx="2747714" cy="6774"/>
          </a:xfrm>
          <a:prstGeom prst="line">
            <a:avLst/>
          </a:prstGeom>
          <a:ln w="101600">
            <a:solidFill>
              <a:srgbClr val="D2610C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 flipH="1" flipV="1">
            <a:off x="3765973" y="3752426"/>
            <a:ext cx="1399823" cy="2582899"/>
          </a:xfrm>
          <a:prstGeom prst="line">
            <a:avLst/>
          </a:prstGeom>
          <a:ln w="101600">
            <a:solidFill>
              <a:srgbClr val="D2610C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63" name="Group 363"/>
          <p:cNvGrpSpPr/>
          <p:nvPr/>
        </p:nvGrpSpPr>
        <p:grpSpPr>
          <a:xfrm>
            <a:off x="221262" y="4113776"/>
            <a:ext cx="3210561" cy="2790404"/>
            <a:chOff x="0" y="-68985"/>
            <a:chExt cx="3210560" cy="2790403"/>
          </a:xfrm>
        </p:grpSpPr>
        <p:sp>
          <p:nvSpPr>
            <p:cNvPr id="361" name="Shape 361"/>
            <p:cNvSpPr/>
            <p:nvPr/>
          </p:nvSpPr>
          <p:spPr>
            <a:xfrm>
              <a:off x="0" y="0"/>
              <a:ext cx="3210561" cy="2652433"/>
            </a:xfrm>
            <a:prstGeom prst="rect">
              <a:avLst/>
            </a:prstGeom>
            <a:gradFill flip="none" rotWithShape="1">
              <a:gsLst>
                <a:gs pos="0">
                  <a:srgbClr val="FFB7A5"/>
                </a:gs>
                <a:gs pos="35000">
                  <a:srgbClr val="FFCCBF"/>
                </a:gs>
                <a:gs pos="100000">
                  <a:srgbClr val="FFEBE7"/>
                </a:gs>
              </a:gsLst>
              <a:lin ang="16200000" scaled="0"/>
            </a:gradFill>
            <a:ln w="12700" cap="flat">
              <a:solidFill>
                <a:srgbClr val="D25E07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340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0" y="-68986"/>
              <a:ext cx="3210561" cy="2790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400" b="1" i="1">
                  <a:latin typeface="Arial"/>
                  <a:ea typeface="Arial"/>
                  <a:cs typeface="Arial"/>
                  <a:sym typeface="Arial"/>
                </a:rPr>
                <a:t>Рентгенолог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400" b="1" i="1">
                  <a:latin typeface="Arial"/>
                  <a:ea typeface="Arial"/>
                  <a:cs typeface="Arial"/>
                  <a:sym typeface="Arial"/>
                </a:rPr>
                <a:t>Консультант</a:t>
              </a: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8. Второе мнение</a:t>
              </a:r>
            </a:p>
          </p:txBody>
        </p:sp>
      </p:grpSp>
      <p:grpSp>
        <p:nvGrpSpPr>
          <p:cNvPr id="366" name="Group 366"/>
          <p:cNvGrpSpPr/>
          <p:nvPr/>
        </p:nvGrpSpPr>
        <p:grpSpPr>
          <a:xfrm>
            <a:off x="5832662" y="4257149"/>
            <a:ext cx="2463707" cy="1916555"/>
            <a:chOff x="100277" y="143668"/>
            <a:chExt cx="2463706" cy="1916554"/>
          </a:xfrm>
        </p:grpSpPr>
        <p:sp>
          <p:nvSpPr>
            <p:cNvPr id="364" name="Shape 364"/>
            <p:cNvSpPr/>
            <p:nvPr/>
          </p:nvSpPr>
          <p:spPr>
            <a:xfrm>
              <a:off x="100277" y="143668"/>
              <a:ext cx="2456398" cy="1916556"/>
            </a:xfrm>
            <a:prstGeom prst="rect">
              <a:avLst/>
            </a:prstGeom>
            <a:gradFill flip="none" rotWithShape="1">
              <a:gsLst>
                <a:gs pos="0">
                  <a:srgbClr val="FFB7A5"/>
                </a:gs>
                <a:gs pos="35000">
                  <a:srgbClr val="FFCCBF"/>
                </a:gs>
                <a:gs pos="100000">
                  <a:srgbClr val="FFEBE7"/>
                </a:gs>
              </a:gsLst>
              <a:lin ang="16200000" scaled="0"/>
            </a:gradFill>
            <a:ln w="12700" cap="flat">
              <a:solidFill>
                <a:srgbClr val="D25E07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340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97610" y="259424"/>
              <a:ext cx="2366374" cy="1713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400" b="1" i="1">
                  <a:latin typeface="Arial"/>
                  <a:ea typeface="Arial"/>
                  <a:cs typeface="Arial"/>
                  <a:sym typeface="Arial"/>
                </a:rPr>
                <a:t>Консуль-тант</a:t>
              </a:r>
              <a:endParaRPr sz="3400" i="1">
                <a:latin typeface="Arial"/>
                <a:ea typeface="Arial"/>
                <a:cs typeface="Arial"/>
                <a:sym typeface="Arial"/>
              </a:endParaRPr>
            </a:p>
            <a:p>
              <a:pPr lvl="0" defTabSz="457200">
                <a:defRPr sz="1800">
                  <a:solidFill>
                    <a:srgbClr val="000000"/>
                  </a:solidFill>
                  <a:effectLst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11. Оценивает результат </a:t>
              </a:r>
            </a:p>
          </p:txBody>
        </p:sp>
      </p:grpSp>
      <p:sp>
        <p:nvSpPr>
          <p:cNvPr id="367" name="Shape 367"/>
          <p:cNvSpPr/>
          <p:nvPr/>
        </p:nvSpPr>
        <p:spPr>
          <a:xfrm flipH="1">
            <a:off x="8520853" y="3420534"/>
            <a:ext cx="679593" cy="853441"/>
          </a:xfrm>
          <a:prstGeom prst="line">
            <a:avLst/>
          </a:prstGeom>
          <a:ln w="101600">
            <a:solidFill>
              <a:srgbClr val="D2610C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 flipH="1" flipV="1">
            <a:off x="2985911" y="6844454"/>
            <a:ext cx="772161" cy="652498"/>
          </a:xfrm>
          <a:prstGeom prst="line">
            <a:avLst/>
          </a:prstGeom>
          <a:ln w="101600">
            <a:solidFill>
              <a:srgbClr val="D2610C"/>
            </a:solidFill>
            <a:headEnd type="triangle"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375355" y="-406400"/>
            <a:ext cx="8693085" cy="2438400"/>
          </a:xfrm>
          <a:prstGeom prst="rect">
            <a:avLst/>
          </a:prstGeom>
        </p:spPr>
        <p:txBody>
          <a:bodyPr/>
          <a:lstStyle>
            <a:lvl1pPr>
              <a:defRPr sz="4600"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5D328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Рабочий процесс в радиологии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722909917"/>
              </p:ext>
            </p:extLst>
          </p:nvPr>
        </p:nvGraphicFramePr>
        <p:xfrm>
          <a:off x="2491144" y="642786"/>
          <a:ext cx="9403199" cy="796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3878830" y="1657076"/>
            <a:ext cx="502463" cy="6300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878830" y="3116401"/>
            <a:ext cx="502463" cy="6300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78830" y="4334818"/>
            <a:ext cx="502463" cy="6300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878830" y="5757269"/>
            <a:ext cx="502463" cy="6300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878830" y="7052716"/>
            <a:ext cx="502463" cy="6300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1932295" y="4459690"/>
            <a:ext cx="635415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spc="0" normalizeH="0" baseline="0" dirty="0" smtClean="0">
                <a:ln>
                  <a:noFill/>
                </a:ln>
                <a:solidFill>
                  <a:srgbClr val="F1E5A7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Накопление информации</a:t>
            </a:r>
            <a:endParaRPr kumimoji="0" lang="ru-RU" sz="4200" b="1" i="0" u="none" strike="noStrike" cap="none" spc="0" normalizeH="0" baseline="0" dirty="0">
              <a:ln>
                <a:noFill/>
              </a:ln>
              <a:solidFill>
                <a:srgbClr val="F1E5A7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635025" y="3365638"/>
            <a:ext cx="333355" cy="261948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193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803204" y="-203200"/>
            <a:ext cx="11430001" cy="2438400"/>
          </a:xfrm>
          <a:prstGeom prst="rect">
            <a:avLst/>
          </a:prstGeom>
        </p:spPr>
        <p:txBody>
          <a:bodyPr/>
          <a:lstStyle>
            <a:lvl1pPr defTabSz="457200">
              <a:defRPr sz="6100">
                <a:solidFill>
                  <a:srgbClr val="F5D32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00">
                <a:solidFill>
                  <a:srgbClr val="F5D328"/>
                </a:solidFill>
              </a:rPr>
              <a:t>Цели организации процесса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803204" y="1722553"/>
            <a:ext cx="11430001" cy="7213601"/>
          </a:xfrm>
          <a:prstGeom prst="rect">
            <a:avLst/>
          </a:prstGeom>
        </p:spPr>
        <p:txBody>
          <a:bodyPr/>
          <a:lstStyle/>
          <a:p>
            <a:pPr marL="210312" lvl="0" indent="-210312" defTabSz="420623">
              <a:spcBef>
                <a:spcPts val="11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Обеспечение </a:t>
            </a:r>
            <a:r>
              <a:rPr sz="3220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полного спектра диагностики</a:t>
            </a: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: правильное исследование правильным методом в правильное время</a:t>
            </a:r>
          </a:p>
          <a:p>
            <a:pPr marL="210312" lvl="0" indent="-210312" defTabSz="420623">
              <a:spcBef>
                <a:spcPts val="11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20" dirty="0">
                <a:solidFill>
                  <a:srgbClr val="F1E5A7"/>
                </a:solidFill>
                <a:latin typeface="Helvetica"/>
                <a:ea typeface="Helvetica"/>
                <a:cs typeface="Helvetica"/>
                <a:sym typeface="Helvetica"/>
              </a:rPr>
              <a:t>Распределение</a:t>
            </a: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сотрудников и инвестиций между подразделениями </a:t>
            </a:r>
          </a:p>
          <a:p>
            <a:pPr marL="210312" lvl="0" indent="-210312" defTabSz="420623">
              <a:spcBef>
                <a:spcPts val="11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Обеспечение </a:t>
            </a:r>
            <a:r>
              <a:rPr sz="3220" dirty="0">
                <a:solidFill>
                  <a:srgbClr val="F1E5A7"/>
                </a:solidFill>
                <a:latin typeface="Helvetica"/>
                <a:ea typeface="Helvetica"/>
                <a:cs typeface="Helvetica"/>
                <a:sym typeface="Helvetica"/>
              </a:rPr>
              <a:t>кадрового ресурса </a:t>
            </a: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(рекрутирование, вознаграждения)</a:t>
            </a:r>
          </a:p>
          <a:p>
            <a:pPr marL="210312" lvl="0" indent="-210312" defTabSz="420623">
              <a:spcBef>
                <a:spcPts val="11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20" dirty="0">
                <a:solidFill>
                  <a:srgbClr val="F1E5A7"/>
                </a:solidFill>
                <a:latin typeface="Helvetica"/>
                <a:ea typeface="Helvetica"/>
                <a:cs typeface="Helvetica"/>
                <a:sym typeface="Helvetica"/>
              </a:rPr>
              <a:t>Распределение</a:t>
            </a: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220" dirty="0">
                <a:solidFill>
                  <a:srgbClr val="F1E5A7"/>
                </a:solidFill>
                <a:latin typeface="Helvetica"/>
                <a:ea typeface="Helvetica"/>
                <a:cs typeface="Helvetica"/>
                <a:sym typeface="Helvetica"/>
              </a:rPr>
              <a:t>работы</a:t>
            </a: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между отделениями</a:t>
            </a:r>
          </a:p>
          <a:p>
            <a:pPr marL="210312" lvl="0" indent="-210312" defTabSz="420623">
              <a:spcBef>
                <a:spcPts val="11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20" dirty="0">
                <a:solidFill>
                  <a:srgbClr val="F1E5A7"/>
                </a:solidFill>
                <a:latin typeface="Helvetica"/>
                <a:ea typeface="Helvetica"/>
                <a:cs typeface="Helvetica"/>
                <a:sym typeface="Helvetica"/>
              </a:rPr>
              <a:t>Единство протоколов </a:t>
            </a: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проведения исследований</a:t>
            </a:r>
          </a:p>
          <a:p>
            <a:pPr marL="210312" lvl="0" indent="-210312" defTabSz="420623">
              <a:spcBef>
                <a:spcPts val="11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20" dirty="0">
                <a:solidFill>
                  <a:srgbClr val="F1E5A7"/>
                </a:solidFill>
                <a:latin typeface="Helvetica"/>
                <a:ea typeface="Helvetica"/>
                <a:cs typeface="Helvetica"/>
                <a:sym typeface="Helvetica"/>
              </a:rPr>
              <a:t>Централизованное</a:t>
            </a: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управление и планирование</a:t>
            </a:r>
          </a:p>
          <a:p>
            <a:pPr marL="210312" lvl="0" indent="-210312" defTabSz="420623">
              <a:spcBef>
                <a:spcPts val="11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Повышение </a:t>
            </a:r>
            <a:r>
              <a:rPr sz="3220" dirty="0">
                <a:solidFill>
                  <a:srgbClr val="F1E5A7"/>
                </a:solidFill>
                <a:latin typeface="Helvetica"/>
                <a:ea typeface="Helvetica"/>
                <a:cs typeface="Helvetica"/>
                <a:sym typeface="Helvetica"/>
              </a:rPr>
              <a:t>производительности</a:t>
            </a: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работы</a:t>
            </a:r>
          </a:p>
          <a:p>
            <a:pPr marL="210312" lvl="0" indent="-210312" defTabSz="420623">
              <a:spcBef>
                <a:spcPts val="11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2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Оптимизация соотношения </a:t>
            </a:r>
            <a:r>
              <a:rPr sz="3220" dirty="0">
                <a:solidFill>
                  <a:srgbClr val="F1E5A7"/>
                </a:solidFill>
                <a:latin typeface="Helvetica"/>
                <a:ea typeface="Helvetica"/>
                <a:cs typeface="Helvetica"/>
                <a:sym typeface="Helvetica"/>
              </a:rPr>
              <a:t>стоимость/эффективность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105059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5D328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Стандартизация лучевой диагностики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1576" lvl="0" indent="-226313" defTabSz="452627"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Единые </a:t>
            </a:r>
            <a:r>
              <a:rPr sz="3168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протоколы КТ, МРТ, рентгенографии</a:t>
            </a: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(толщина среза, реконструкции, объёмы и концентрации контрастных препаратов) </a:t>
            </a:r>
          </a:p>
          <a:p>
            <a:pPr marL="271576" lvl="0" indent="-226313" defTabSz="452627"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Единые </a:t>
            </a:r>
            <a:r>
              <a:rPr sz="3168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структурированные протоколы описания </a:t>
            </a: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результатов исследований (RSNA templates)</a:t>
            </a:r>
          </a:p>
          <a:p>
            <a:pPr marL="271576" lvl="0" indent="-226313" defTabSz="452627"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Единая </a:t>
            </a:r>
            <a:r>
              <a:rPr sz="3168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терминология</a:t>
            </a: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(Radlex)</a:t>
            </a:r>
          </a:p>
          <a:p>
            <a:pPr marL="271576" lvl="0" indent="-226313" defTabSz="452627"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Единые </a:t>
            </a:r>
            <a:r>
              <a:rPr sz="3168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классификации заболеваний и повреждений</a:t>
            </a: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такие как TNM, Bosniak, Pi-RADS, BI-RADS, Li-RADS и др.</a:t>
            </a:r>
          </a:p>
          <a:p>
            <a:pPr marL="271576" lvl="0" indent="-226313" defTabSz="452627"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Единые </a:t>
            </a:r>
            <a:r>
              <a:rPr sz="3168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операционные процедуры</a:t>
            </a: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службы согласно протоколам ACR (American college of radiology)</a:t>
            </a:r>
          </a:p>
          <a:p>
            <a:pPr marL="271576" lvl="0" indent="-226313" defTabSz="452627"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Единые </a:t>
            </a:r>
            <a:r>
              <a:rPr sz="3168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стандарты оценки динамики</a:t>
            </a:r>
            <a:r>
              <a:rPr sz="316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(RECIST)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5D328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Оптимизация радиологии</a:t>
            </a:r>
          </a:p>
        </p:txBody>
      </p:sp>
      <p:sp>
        <p:nvSpPr>
          <p:cNvPr id="375" name="Shape 375"/>
          <p:cNvSpPr>
            <a:spLocks noGrp="1"/>
          </p:cNvSpPr>
          <p:nvPr>
            <p:ph type="body" idx="1"/>
          </p:nvPr>
        </p:nvSpPr>
        <p:spPr>
          <a:xfrm>
            <a:off x="855133" y="2125133"/>
            <a:ext cx="11825222" cy="6663268"/>
          </a:xfrm>
          <a:prstGeom prst="rect">
            <a:avLst/>
          </a:prstGeom>
        </p:spPr>
        <p:txBody>
          <a:bodyPr/>
          <a:lstStyle/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1. Сбор максимума клинической информации при записи/регистрации пациента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2. Уменьшение макро- и микровремени ожидания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3. Улучшить корреляцию назначенной и проведенной методики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4. Предотвратить приход пациентов в неправильное время/дату.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5. Обеспечить доступность свободных “окон” для записи 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6. Оптимизировать время ожидания посредством выявления отмененных и пропущенных визитов 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7. Контроль “бутылочных горлышек”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8. Оптимизировать пребывание пациента в отделении 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9. Уменьшить число пациентов, ушедших в другие учреждения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10. Уменьшить время подготовки заключения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1243471" y="-222956"/>
            <a:ext cx="11430001" cy="2438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5D328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Результат оптимизации?</a:t>
            </a:r>
          </a:p>
        </p:txBody>
      </p:sp>
      <p:sp>
        <p:nvSpPr>
          <p:cNvPr id="378" name="Shape 378"/>
          <p:cNvSpPr>
            <a:spLocks noGrp="1"/>
          </p:cNvSpPr>
          <p:nvPr>
            <p:ph type="body" idx="1"/>
          </p:nvPr>
        </p:nvSpPr>
        <p:spPr>
          <a:xfrm>
            <a:off x="1397000" y="2393518"/>
            <a:ext cx="4726451" cy="5715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>
                <a:solidFill>
                  <a:srgbClr val="1497FC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 b="1">
                <a:solidFill>
                  <a:srgbClr val="1497FC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Самое удобное кресло для рентгенолога</a:t>
            </a:r>
          </a:p>
        </p:txBody>
      </p:sp>
      <p:pic>
        <p:nvPicPr>
          <p:cNvPr id="379" name="pasted-image.png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6021916" y="2076908"/>
            <a:ext cx="5224695" cy="661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910</Words>
  <Application>Microsoft Office PowerPoint</Application>
  <PresentationFormat>Произвольный</PresentationFormat>
  <Paragraphs>199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Industrial</vt:lpstr>
      <vt:lpstr>Реалии лучевой диагностики </vt:lpstr>
      <vt:lpstr>Сетевая структура лучевой диагностики - представительства в клинических отделениях</vt:lpstr>
      <vt:lpstr>Реалии лучевой диагностики</vt:lpstr>
      <vt:lpstr>Рабочий процесс в радиологии</vt:lpstr>
      <vt:lpstr>Слайд 5</vt:lpstr>
      <vt:lpstr>Цели организации процесса</vt:lpstr>
      <vt:lpstr>Стандартизация лучевой диагностики</vt:lpstr>
      <vt:lpstr>Оптимизация радиологии</vt:lpstr>
      <vt:lpstr>Результат оптимизации?</vt:lpstr>
      <vt:lpstr>IT-обеспечение</vt:lpstr>
      <vt:lpstr>Слайд 11</vt:lpstr>
      <vt:lpstr>Слайд 12</vt:lpstr>
      <vt:lpstr>Требования к PACS</vt:lpstr>
      <vt:lpstr>Представление изображений</vt:lpstr>
      <vt:lpstr>Основной функционал МИС-РИС</vt:lpstr>
      <vt:lpstr>Слайд 16</vt:lpstr>
      <vt:lpstr>Интегрированный протокол описания</vt:lpstr>
      <vt:lpstr>Команда управления радиологией</vt:lpstr>
      <vt:lpstr>Слайд 19</vt:lpstr>
      <vt:lpstr>Примеры аналитики</vt:lpstr>
      <vt:lpstr>Интеграция HL7</vt:lpstr>
      <vt:lpstr>Слайд 22</vt:lpstr>
      <vt:lpstr>Участники обмена изображениями</vt:lpstr>
      <vt:lpstr>Сеть рассылки (sharing) изображений</vt:lpstr>
      <vt:lpstr>Обеспечение безопасности</vt:lpstr>
      <vt:lpstr>Неожиданные последствия</vt:lpstr>
      <vt:lpstr>Слайд 27</vt:lpstr>
      <vt:lpstr>Слайд 28</vt:lpstr>
      <vt:lpstr>«Второе мнение»</vt:lpstr>
      <vt:lpstr>Дорожная карта в радиологии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менеджмент в радиологии</dc:title>
  <cp:lastModifiedBy>Михаил</cp:lastModifiedBy>
  <cp:revision>24</cp:revision>
  <dcterms:modified xsi:type="dcterms:W3CDTF">2015-03-30T11:24:53Z</dcterms:modified>
</cp:coreProperties>
</file>