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0" r:id="rId2"/>
    <p:sldMasterId id="2147483689" r:id="rId3"/>
    <p:sldMasterId id="2147483703" r:id="rId4"/>
    <p:sldMasterId id="2147483743" r:id="rId5"/>
    <p:sldMasterId id="2147483845" r:id="rId6"/>
  </p:sldMasterIdLst>
  <p:notesMasterIdLst>
    <p:notesMasterId r:id="rId20"/>
  </p:notesMasterIdLst>
  <p:handoutMasterIdLst>
    <p:handoutMasterId r:id="rId21"/>
  </p:handoutMasterIdLst>
  <p:sldIdLst>
    <p:sldId id="264" r:id="rId7"/>
    <p:sldId id="311" r:id="rId8"/>
    <p:sldId id="306" r:id="rId9"/>
    <p:sldId id="291" r:id="rId10"/>
    <p:sldId id="298" r:id="rId11"/>
    <p:sldId id="307" r:id="rId12"/>
    <p:sldId id="293" r:id="rId13"/>
    <p:sldId id="308" r:id="rId14"/>
    <p:sldId id="292" r:id="rId15"/>
    <p:sldId id="309" r:id="rId16"/>
    <p:sldId id="310" r:id="rId17"/>
    <p:sldId id="289" r:id="rId18"/>
    <p:sldId id="305" r:id="rId19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6095C1"/>
    <a:srgbClr val="DC9092"/>
    <a:srgbClr val="DF6A9F"/>
    <a:srgbClr val="76787B"/>
    <a:srgbClr val="B87BBA"/>
    <a:srgbClr val="58A7CA"/>
    <a:srgbClr val="48D7DA"/>
    <a:srgbClr val="ADAFB2"/>
    <a:srgbClr val="F57311"/>
    <a:srgbClr val="FEA61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0" autoAdjust="0"/>
    <p:restoredTop sz="95221" autoAdjust="0"/>
  </p:normalViewPr>
  <p:slideViewPr>
    <p:cSldViewPr snapToGrid="0">
      <p:cViewPr varScale="1">
        <p:scale>
          <a:sx n="69" d="100"/>
          <a:sy n="69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E9AD936-503E-4BE4-BDB0-E489AB540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8520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AC7A80A-2D3C-4E12-986F-91E9DF3E4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0513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EA43E13-AFC3-49BD-93DD-E55A4DEE9918}" type="slidenum">
              <a:rPr lang="ru-RU">
                <a:solidFill>
                  <a:prstClr val="black"/>
                </a:solidFill>
              </a:rPr>
              <a:pPr eaLnBrk="1" hangingPunct="1"/>
              <a:t>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6661" tIns="48331" rIns="96661" bIns="48331" anchor="b"/>
          <a:lstStyle>
            <a:lvl1pPr defTabSz="9667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hangingPunct="0"/>
            <a:fld id="{3147BFBE-D970-4A8A-B1DA-F279D6513C98}" type="slidenum">
              <a:rPr lang="en-US" altLang="zh-CN" sz="1300">
                <a:latin typeface="Times" pitchFamily="18" charset="0"/>
              </a:rPr>
              <a:pPr algn="r" eaLnBrk="0" hangingPunct="0"/>
              <a:t>13</a:t>
            </a:fld>
            <a:endParaRPr lang="en-US" altLang="zh-CN" sz="1300">
              <a:latin typeface="Times" pitchFamily="18" charset="0"/>
            </a:endParaRPr>
          </a:p>
        </p:txBody>
      </p:sp>
      <p:sp>
        <p:nvSpPr>
          <p:cNvPr id="402435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hangingPunct="0"/>
            <a:fld id="{436B9D8E-BAC4-4968-9B16-F07A67AEDFDF}" type="slidenum">
              <a:rPr lang="en-US" sz="1300">
                <a:ea typeface="ＭＳ Ｐゴシック" pitchFamily="34" charset="-128"/>
              </a:rPr>
              <a:pPr algn="r" eaLnBrk="0" hangingPunct="0"/>
              <a:t>13</a:t>
            </a:fld>
            <a:endParaRPr lang="en-US" sz="1300">
              <a:ea typeface="ＭＳ Ｐゴシック" pitchFamily="34" charset="-128"/>
            </a:endParaRPr>
          </a:p>
        </p:txBody>
      </p:sp>
      <p:sp>
        <p:nvSpPr>
          <p:cNvPr id="402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02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2513"/>
            <a:ext cx="5207000" cy="46037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ransition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91440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Agfa_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0613" y="6162675"/>
            <a:ext cx="11398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82575" y="6391275"/>
            <a:ext cx="936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fld id="{E9BB59C9-9148-46EB-BA54-F6B414AEBE2F}" type="slidenum">
              <a:rPr lang="en-US" sz="1400" b="1" smtClean="0">
                <a:solidFill>
                  <a:schemeClr val="tx2"/>
                </a:solidFill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en-US" sz="1400" b="1" smtClean="0">
              <a:solidFill>
                <a:schemeClr val="tx2"/>
              </a:solidFill>
            </a:endParaRPr>
          </a:p>
        </p:txBody>
      </p:sp>
      <p:pic>
        <p:nvPicPr>
          <p:cNvPr id="7" name="Picture 9" descr="Header_InsightDelivered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2750" y="600075"/>
            <a:ext cx="213360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733800" y="4343400"/>
            <a:ext cx="4953000" cy="838200"/>
          </a:xfrm>
        </p:spPr>
        <p:txBody>
          <a:bodyPr/>
          <a:lstStyle>
            <a:lvl1pPr>
              <a:defRPr smtClean="0"/>
            </a:lvl1pPr>
          </a:lstStyle>
          <a:p>
            <a:pPr lvl="0"/>
            <a:r>
              <a:rPr lang="en-GB" noProof="0" smtClean="0"/>
              <a:t>Click to edit title style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5181600"/>
            <a:ext cx="4572000" cy="533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smtClean="0"/>
            </a:lvl1pPr>
          </a:lstStyle>
          <a:p>
            <a:pPr lvl="0"/>
            <a:r>
              <a:rPr lang="en-GB" noProof="0" smtClean="0"/>
              <a:t>Click to edit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284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8534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762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8534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14800" cy="5026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066800"/>
            <a:ext cx="4114800" cy="5026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3667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4111625"/>
            <a:ext cx="9144000" cy="254000"/>
            <a:chOff x="0" y="2590"/>
            <a:chExt cx="5760" cy="10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gray">
            <a:xfrm rot="-5400000">
              <a:off x="2352" y="2164"/>
              <a:ext cx="96" cy="960"/>
            </a:xfrm>
            <a:prstGeom prst="rect">
              <a:avLst/>
            </a:prstGeom>
            <a:solidFill>
              <a:srgbClr val="9ECC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gray">
            <a:xfrm rot="-5400000">
              <a:off x="432" y="2158"/>
              <a:ext cx="96" cy="960"/>
            </a:xfrm>
            <a:prstGeom prst="rect">
              <a:avLst/>
            </a:prstGeom>
            <a:solidFill>
              <a:srgbClr val="FFB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gray">
            <a:xfrm rot="-5400000">
              <a:off x="1392" y="2164"/>
              <a:ext cx="96" cy="960"/>
            </a:xfrm>
            <a:prstGeom prst="rect">
              <a:avLst/>
            </a:prstGeom>
            <a:solidFill>
              <a:srgbClr val="FF7E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gray">
            <a:xfrm rot="-5400000">
              <a:off x="3312" y="2158"/>
              <a:ext cx="96" cy="960"/>
            </a:xfrm>
            <a:prstGeom prst="rect">
              <a:avLst/>
            </a:prstGeom>
            <a:solidFill>
              <a:srgbClr val="219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gray">
            <a:xfrm rot="-5400000">
              <a:off x="4272" y="2158"/>
              <a:ext cx="96" cy="960"/>
            </a:xfrm>
            <a:prstGeom prst="rect">
              <a:avLst/>
            </a:prstGeom>
            <a:solidFill>
              <a:srgbClr val="A65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gray">
            <a:xfrm rot="-5400000">
              <a:off x="5232" y="2158"/>
              <a:ext cx="96" cy="960"/>
            </a:xfrm>
            <a:prstGeom prst="rect">
              <a:avLst/>
            </a:prstGeom>
            <a:solidFill>
              <a:srgbClr val="FF4A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11" name="Rectangle 9"/>
          <p:cNvSpPr>
            <a:spLocks noChangeArrowheads="1"/>
          </p:cNvSpPr>
          <p:nvPr userDrawn="1"/>
        </p:nvSpPr>
        <p:spPr bwMode="gray">
          <a:xfrm>
            <a:off x="0" y="4343400"/>
            <a:ext cx="9140825" cy="1295400"/>
          </a:xfrm>
          <a:prstGeom prst="rect">
            <a:avLst/>
          </a:prstGeom>
          <a:solidFill>
            <a:srgbClr val="DDDDDD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 userDrawn="1"/>
        </p:nvSpPr>
        <p:spPr bwMode="white">
          <a:xfrm>
            <a:off x="3175" y="0"/>
            <a:ext cx="9140825" cy="4149725"/>
          </a:xfrm>
          <a:prstGeom prst="rect">
            <a:avLst/>
          </a:prstGeom>
          <a:solidFill>
            <a:srgbClr val="86A1A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3" name="Picture 13" descr="AGFAHealthCareLog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924550"/>
            <a:ext cx="19050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143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384175" y="4572000"/>
            <a:ext cx="8305800" cy="533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23143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105400"/>
            <a:ext cx="8305800" cy="381000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altLang="zh-CN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22639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5478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990193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148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1148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6330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2238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28949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762925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94409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8534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026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76771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542887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64865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14313"/>
            <a:ext cx="2095500" cy="5878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14313"/>
            <a:ext cx="6134100" cy="5878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45325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4313"/>
            <a:ext cx="8382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8382000" cy="2436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3656013"/>
            <a:ext cx="8382000" cy="24368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12328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25967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ransition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91440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Agfa_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0613" y="6162675"/>
            <a:ext cx="11398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82575" y="6391275"/>
            <a:ext cx="936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fld id="{4B4CA62F-B7C4-4F5C-9C2E-9E202933B618}" type="slidenum">
              <a:rPr lang="en-US" sz="1400" b="1" smtClean="0">
                <a:solidFill>
                  <a:srgbClr val="76787B"/>
                </a:solidFill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en-US" sz="1400" b="1" smtClean="0">
              <a:solidFill>
                <a:srgbClr val="76787B"/>
              </a:solidFill>
            </a:endParaRPr>
          </a:p>
        </p:txBody>
      </p:sp>
      <p:pic>
        <p:nvPicPr>
          <p:cNvPr id="7" name="Picture 9" descr="Header_InsightDelivered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2750" y="600075"/>
            <a:ext cx="213360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733800" y="4343400"/>
            <a:ext cx="4953000" cy="838200"/>
          </a:xfrm>
        </p:spPr>
        <p:txBody>
          <a:bodyPr/>
          <a:lstStyle>
            <a:lvl1pPr>
              <a:defRPr smtClean="0"/>
            </a:lvl1pPr>
          </a:lstStyle>
          <a:p>
            <a:pPr lvl="0"/>
            <a:r>
              <a:rPr lang="en-GB" noProof="0" smtClean="0"/>
              <a:t>Click to edit title style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5181600"/>
            <a:ext cx="4572000" cy="533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smtClean="0"/>
            </a:lvl1pPr>
          </a:lstStyle>
          <a:p>
            <a:pPr lvl="0"/>
            <a:r>
              <a:rPr lang="en-GB" noProof="0" smtClean="0"/>
              <a:t>Click to edit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0843914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8534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026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52103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022972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8534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148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1148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20425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8534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953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8534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066800"/>
            <a:ext cx="4114800" cy="5026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114800" cy="5026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86951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8534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14800" cy="5026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066800"/>
            <a:ext cx="4114800" cy="5026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1614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gray">
          <a:xfrm>
            <a:off x="0" y="4343400"/>
            <a:ext cx="9140825" cy="1295400"/>
          </a:xfrm>
          <a:prstGeom prst="rect">
            <a:avLst/>
          </a:prstGeom>
          <a:solidFill>
            <a:srgbClr val="DDDDDD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3175" y="0"/>
            <a:ext cx="9140825" cy="4149725"/>
          </a:xfrm>
          <a:prstGeom prst="rect">
            <a:avLst/>
          </a:prstGeom>
          <a:solidFill>
            <a:srgbClr val="6180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ru-RU" sz="2400">
              <a:solidFill>
                <a:srgbClr val="000000"/>
              </a:solidFill>
            </a:endParaRPr>
          </a:p>
        </p:txBody>
      </p:sp>
      <p:pic>
        <p:nvPicPr>
          <p:cNvPr id="6" name="Picture 9" descr="AGFAHealthCareLogo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924550"/>
            <a:ext cx="19050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lijntj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132263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724400"/>
            <a:ext cx="8305800" cy="381000"/>
          </a:xfrm>
        </p:spPr>
        <p:txBody>
          <a:bodyPr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altLang="zh-CN" dirty="0"/>
              <a:t>Click to edit Master subtitle style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2174875"/>
            <a:ext cx="9144000" cy="5334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altLang="zh-CN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4607846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914"/>
            <a:ext cx="8534400" cy="649287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39831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101874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1"/>
            <a:ext cx="41148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1"/>
            <a:ext cx="41148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12338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49041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46388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14121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0157176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9833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8534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066800"/>
            <a:ext cx="4114800" cy="5026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4114800" cy="2436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56013"/>
            <a:ext cx="4114800" cy="24368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687989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27751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5" y="188913"/>
            <a:ext cx="2098675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2" y="188913"/>
            <a:ext cx="6145213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4440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D7D5C-3D57-499E-BAAC-A9D2789D1C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912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08C0E-E501-4475-BE0B-17F9D9711E1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69622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9334A-FE44-47EF-A6F7-269C6C5FBCE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99479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EDD83-2E48-4E42-BC6F-747F4503CFF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46400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93005-8B52-4816-AD4A-5BCB206A0F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004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30A81-BC96-41AE-B7DF-7409A807F7B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62444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F00C0-1382-4713-906C-5C1F258CF66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22138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17109-D3F5-4DC5-A75A-38F8AE22C7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338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09557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DD441-BF1B-419B-A019-469FDB1E93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420351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951DB-C78E-4408-BF88-9A1B0E51401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205593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8B588-8FF8-4EAB-AFEE-CB000436664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31608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8534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066800"/>
            <a:ext cx="4114800" cy="5026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114800" cy="5026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8471783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ransition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91440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Agfa_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0613" y="6162675"/>
            <a:ext cx="11398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82575" y="6391275"/>
            <a:ext cx="936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fld id="{79C5347C-BE1D-480C-A484-077CAA53AD54}" type="slidenum">
              <a:rPr lang="en-US" sz="1400" b="1" smtClean="0">
                <a:solidFill>
                  <a:srgbClr val="76787B"/>
                </a:solidFill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en-US" sz="1400" b="1" smtClean="0">
              <a:solidFill>
                <a:srgbClr val="76787B"/>
              </a:solidFill>
            </a:endParaRPr>
          </a:p>
        </p:txBody>
      </p:sp>
      <p:pic>
        <p:nvPicPr>
          <p:cNvPr id="7" name="Picture 9" descr="Header_InsightDelivered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2750" y="600075"/>
            <a:ext cx="213360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733800" y="4343400"/>
            <a:ext cx="4953000" cy="838200"/>
          </a:xfrm>
        </p:spPr>
        <p:txBody>
          <a:bodyPr/>
          <a:lstStyle>
            <a:lvl1pPr>
              <a:defRPr smtClean="0"/>
            </a:lvl1pPr>
          </a:lstStyle>
          <a:p>
            <a:pPr lvl="0"/>
            <a:r>
              <a:rPr lang="en-GB" noProof="0" smtClean="0"/>
              <a:t>Click to edit title style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5181600"/>
            <a:ext cx="4572000" cy="533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smtClean="0"/>
            </a:lvl1pPr>
          </a:lstStyle>
          <a:p>
            <a:pPr lvl="0"/>
            <a:r>
              <a:rPr lang="en-GB" noProof="0" smtClean="0"/>
              <a:t>Click to edit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54891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8534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026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7153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2017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8534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148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1148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3964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7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9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image" Target="../media/image7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Agfa_Logo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0613" y="6162675"/>
            <a:ext cx="11398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88913"/>
            <a:ext cx="8534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382000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Master text styles</a:t>
            </a:r>
          </a:p>
          <a:p>
            <a:pPr lvl="1"/>
            <a:r>
              <a:rPr lang="en-GB" altLang="zh-CN" smtClean="0"/>
              <a:t>Second level</a:t>
            </a:r>
          </a:p>
          <a:p>
            <a:pPr lvl="2"/>
            <a:r>
              <a:rPr lang="en-GB" altLang="zh-CN" smtClean="0"/>
              <a:t>Third level</a:t>
            </a:r>
          </a:p>
          <a:p>
            <a:pPr lvl="3"/>
            <a:r>
              <a:rPr lang="en-GB" altLang="zh-CN" smtClean="0"/>
              <a:t>Fourth level</a:t>
            </a:r>
          </a:p>
          <a:p>
            <a:pPr lvl="4"/>
            <a:r>
              <a:rPr lang="en-GB" altLang="zh-CN" smtClean="0"/>
              <a:t>Fifth level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82575" y="6391275"/>
            <a:ext cx="936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fld id="{45044CF3-862B-49F5-A6C1-66999AD9F98D}" type="slidenum">
              <a:rPr lang="en-US" sz="1400" b="1" smtClean="0">
                <a:solidFill>
                  <a:schemeClr val="tx2"/>
                </a:solidFill>
                <a:latin typeface="Calibri" pitchFamily="34" charset="0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en-US" sz="1400" b="1" smtClean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30" name="Picture 6" descr="Header_InsightDelivered.png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9450" y="6373813"/>
            <a:ext cx="19304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05" r:id="rId2"/>
    <p:sldLayoutId id="2147483806" r:id="rId3"/>
    <p:sldLayoutId id="2147483807" r:id="rId4"/>
    <p:sldLayoutId id="2147483858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61808B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61808B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61808B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61808B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§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itchFamily="2" charset="2"/>
        <a:buChar char="§"/>
        <a:defRPr sz="2400">
          <a:solidFill>
            <a:schemeClr val="tx2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itchFamily="2" charset="2"/>
        <a:buChar char="§"/>
        <a:defRPr sz="2000">
          <a:solidFill>
            <a:schemeClr val="tx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Agfa_Logo.pn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0613" y="6162675"/>
            <a:ext cx="11398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88913"/>
            <a:ext cx="8534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382000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Master text styles</a:t>
            </a:r>
          </a:p>
          <a:p>
            <a:pPr lvl="1"/>
            <a:r>
              <a:rPr lang="en-GB" altLang="zh-CN" smtClean="0"/>
              <a:t>Second level</a:t>
            </a:r>
          </a:p>
          <a:p>
            <a:pPr lvl="2"/>
            <a:r>
              <a:rPr lang="en-GB" altLang="zh-CN" smtClean="0"/>
              <a:t>Third level</a:t>
            </a:r>
          </a:p>
          <a:p>
            <a:pPr lvl="3"/>
            <a:r>
              <a:rPr lang="en-GB" altLang="zh-CN" smtClean="0"/>
              <a:t>Fourth level</a:t>
            </a:r>
          </a:p>
          <a:p>
            <a:pPr lvl="4"/>
            <a:r>
              <a:rPr lang="en-GB" altLang="zh-CN" smtClean="0"/>
              <a:t>Fifth level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82575" y="6391275"/>
            <a:ext cx="936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fld id="{F0861EE3-9832-4255-9EE9-D46F32EA7841}" type="slidenum">
              <a:rPr lang="en-US" sz="1400" b="1" smtClean="0">
                <a:solidFill>
                  <a:srgbClr val="76787B"/>
                </a:solidFill>
                <a:latin typeface="Calibri" pitchFamily="34" charset="0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en-US" sz="1400" b="1" smtClean="0">
              <a:solidFill>
                <a:srgbClr val="76787B"/>
              </a:solidFill>
              <a:latin typeface="Calibri" pitchFamily="34" charset="0"/>
            </a:endParaRPr>
          </a:p>
        </p:txBody>
      </p:sp>
      <p:pic>
        <p:nvPicPr>
          <p:cNvPr id="2054" name="Picture 6" descr="Header_InsightDelivered.pn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9450" y="6373813"/>
            <a:ext cx="19304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08" r:id="rId2"/>
    <p:sldLayoutId id="2147483809" r:id="rId3"/>
    <p:sldLayoutId id="2147483810" r:id="rId4"/>
    <p:sldLayoutId id="2147483811" r:id="rId5"/>
    <p:sldLayoutId id="2147483812" r:id="rId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61808B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61808B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61808B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61808B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§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itchFamily="2" charset="2"/>
        <a:buChar char="§"/>
        <a:defRPr sz="2400">
          <a:solidFill>
            <a:schemeClr val="tx2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itchFamily="2" charset="2"/>
        <a:buChar char="§"/>
        <a:defRPr sz="2000">
          <a:solidFill>
            <a:schemeClr val="tx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 userDrawn="1"/>
        </p:nvSpPr>
        <p:spPr bwMode="gray">
          <a:xfrm>
            <a:off x="0" y="908050"/>
            <a:ext cx="9140825" cy="5384800"/>
          </a:xfrm>
          <a:prstGeom prst="rect">
            <a:avLst/>
          </a:prstGeom>
          <a:solidFill>
            <a:srgbClr val="DDDDDD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sz="2400">
              <a:solidFill>
                <a:srgbClr val="000000"/>
              </a:solidFill>
              <a:latin typeface="Bosis for Agfa Bold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14313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382000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grpSp>
        <p:nvGrpSpPr>
          <p:cNvPr id="3077" name="Group 5"/>
          <p:cNvGrpSpPr>
            <a:grpSpLocks/>
          </p:cNvGrpSpPr>
          <p:nvPr userDrawn="1"/>
        </p:nvGrpSpPr>
        <p:grpSpPr bwMode="auto">
          <a:xfrm rot="-5400000">
            <a:off x="4535487" y="1700213"/>
            <a:ext cx="73025" cy="9144000"/>
            <a:chOff x="0" y="576"/>
            <a:chExt cx="48" cy="3312"/>
          </a:xfrm>
        </p:grpSpPr>
        <p:sp>
          <p:nvSpPr>
            <p:cNvPr id="3079" name="Rectangle 6"/>
            <p:cNvSpPr>
              <a:spLocks noChangeArrowheads="1"/>
            </p:cNvSpPr>
            <p:nvPr userDrawn="1"/>
          </p:nvSpPr>
          <p:spPr bwMode="gray">
            <a:xfrm>
              <a:off x="0" y="1680"/>
              <a:ext cx="48" cy="552"/>
            </a:xfrm>
            <a:prstGeom prst="rect">
              <a:avLst/>
            </a:prstGeom>
            <a:solidFill>
              <a:srgbClr val="9ECC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080" name="Rectangle 7"/>
            <p:cNvSpPr>
              <a:spLocks noChangeArrowheads="1"/>
            </p:cNvSpPr>
            <p:nvPr userDrawn="1"/>
          </p:nvSpPr>
          <p:spPr bwMode="gray">
            <a:xfrm>
              <a:off x="0" y="576"/>
              <a:ext cx="48" cy="552"/>
            </a:xfrm>
            <a:prstGeom prst="rect">
              <a:avLst/>
            </a:prstGeom>
            <a:solidFill>
              <a:srgbClr val="FFB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081" name="Rectangle 8"/>
            <p:cNvSpPr>
              <a:spLocks noChangeArrowheads="1"/>
            </p:cNvSpPr>
            <p:nvPr userDrawn="1"/>
          </p:nvSpPr>
          <p:spPr bwMode="gray">
            <a:xfrm>
              <a:off x="0" y="1128"/>
              <a:ext cx="48" cy="552"/>
            </a:xfrm>
            <a:prstGeom prst="rect">
              <a:avLst/>
            </a:prstGeom>
            <a:solidFill>
              <a:srgbClr val="FF7E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082" name="Rectangle 9"/>
            <p:cNvSpPr>
              <a:spLocks noChangeArrowheads="1"/>
            </p:cNvSpPr>
            <p:nvPr userDrawn="1"/>
          </p:nvSpPr>
          <p:spPr bwMode="gray">
            <a:xfrm>
              <a:off x="0" y="2232"/>
              <a:ext cx="48" cy="552"/>
            </a:xfrm>
            <a:prstGeom prst="rect">
              <a:avLst/>
            </a:prstGeom>
            <a:solidFill>
              <a:srgbClr val="219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083" name="Rectangle 10"/>
            <p:cNvSpPr>
              <a:spLocks noChangeArrowheads="1"/>
            </p:cNvSpPr>
            <p:nvPr userDrawn="1"/>
          </p:nvSpPr>
          <p:spPr bwMode="gray">
            <a:xfrm>
              <a:off x="0" y="2784"/>
              <a:ext cx="48" cy="552"/>
            </a:xfrm>
            <a:prstGeom prst="rect">
              <a:avLst/>
            </a:prstGeom>
            <a:solidFill>
              <a:srgbClr val="A65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084" name="Rectangle 11"/>
            <p:cNvSpPr>
              <a:spLocks noChangeArrowheads="1"/>
            </p:cNvSpPr>
            <p:nvPr userDrawn="1"/>
          </p:nvSpPr>
          <p:spPr bwMode="gray">
            <a:xfrm>
              <a:off x="0" y="3336"/>
              <a:ext cx="48" cy="552"/>
            </a:xfrm>
            <a:prstGeom prst="rect">
              <a:avLst/>
            </a:prstGeom>
            <a:solidFill>
              <a:srgbClr val="FF4A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pic>
        <p:nvPicPr>
          <p:cNvPr id="3078" name="Picture 12" descr="AGFAHealthCareLogo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307138"/>
            <a:ext cx="12954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6A1A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6A1AA"/>
          </a:solidFill>
          <a:latin typeface="Bosis for Agfa Light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6A1AA"/>
          </a:solidFill>
          <a:latin typeface="Bosis for Agfa Light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6A1AA"/>
          </a:solidFill>
          <a:latin typeface="Bosis for Agfa Light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6A1AA"/>
          </a:solidFill>
          <a:latin typeface="Bosis for Agfa Light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86A1AA"/>
          </a:solidFill>
          <a:latin typeface="Bosis for Agfa Light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86A1AA"/>
          </a:solidFill>
          <a:latin typeface="Bosis for Agfa Light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86A1AA"/>
          </a:solidFill>
          <a:latin typeface="Bosis for Agfa Light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86A1AA"/>
          </a:solidFill>
          <a:latin typeface="Bosis for Agfa Ligh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6A1AA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Agfa_Logo.pn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0613" y="6162675"/>
            <a:ext cx="11398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88913"/>
            <a:ext cx="8534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382000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Master text styles</a:t>
            </a:r>
          </a:p>
          <a:p>
            <a:pPr lvl="1"/>
            <a:r>
              <a:rPr lang="en-GB" altLang="zh-CN" smtClean="0"/>
              <a:t>Second level</a:t>
            </a:r>
          </a:p>
          <a:p>
            <a:pPr lvl="2"/>
            <a:r>
              <a:rPr lang="en-GB" altLang="zh-CN" smtClean="0"/>
              <a:t>Third level</a:t>
            </a:r>
          </a:p>
          <a:p>
            <a:pPr lvl="3"/>
            <a:r>
              <a:rPr lang="en-GB" altLang="zh-CN" smtClean="0"/>
              <a:t>Fourth level</a:t>
            </a:r>
          </a:p>
          <a:p>
            <a:pPr lvl="4"/>
            <a:r>
              <a:rPr lang="en-GB" altLang="zh-CN" smtClean="0"/>
              <a:t>Fifth level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82575" y="6391275"/>
            <a:ext cx="936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fld id="{43241686-9C8B-413A-A0D4-AC181918AA22}" type="slidenum">
              <a:rPr lang="en-US" sz="1400" b="1" smtClean="0">
                <a:solidFill>
                  <a:srgbClr val="76787B"/>
                </a:solidFill>
                <a:latin typeface="Calibri" pitchFamily="34" charset="0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en-US" sz="1400" b="1" smtClean="0">
              <a:solidFill>
                <a:srgbClr val="76787B"/>
              </a:solidFill>
              <a:latin typeface="Calibri" pitchFamily="34" charset="0"/>
            </a:endParaRPr>
          </a:p>
        </p:txBody>
      </p:sp>
      <p:pic>
        <p:nvPicPr>
          <p:cNvPr id="4102" name="Picture 6" descr="Header_InsightDelivered.pn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9450" y="6373813"/>
            <a:ext cx="19304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25" r:id="rId2"/>
    <p:sldLayoutId id="2147483826" r:id="rId3"/>
    <p:sldLayoutId id="2147483827" r:id="rId4"/>
    <p:sldLayoutId id="2147483828" r:id="rId5"/>
    <p:sldLayoutId id="2147483829" r:id="rId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61808B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61808B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61808B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61808B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§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itchFamily="2" charset="2"/>
        <a:buChar char="§"/>
        <a:defRPr sz="2400">
          <a:solidFill>
            <a:schemeClr val="tx2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itchFamily="2" charset="2"/>
        <a:buChar char="§"/>
        <a:defRPr sz="2000">
          <a:solidFill>
            <a:schemeClr val="tx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88913"/>
            <a:ext cx="8534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Master title style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382000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Master text styles</a:t>
            </a:r>
          </a:p>
          <a:p>
            <a:pPr lvl="1"/>
            <a:r>
              <a:rPr lang="en-GB" altLang="zh-CN" smtClean="0"/>
              <a:t>Second level</a:t>
            </a:r>
          </a:p>
          <a:p>
            <a:pPr lvl="2"/>
            <a:r>
              <a:rPr lang="en-GB" altLang="zh-CN" smtClean="0"/>
              <a:t>Third level</a:t>
            </a:r>
          </a:p>
          <a:p>
            <a:pPr lvl="3"/>
            <a:r>
              <a:rPr lang="en-GB" altLang="zh-CN" smtClean="0"/>
              <a:t>Fourth level</a:t>
            </a:r>
          </a:p>
          <a:p>
            <a:pPr lvl="4"/>
            <a:r>
              <a:rPr lang="en-GB" altLang="zh-CN" smtClean="0"/>
              <a:t>Fifth level</a:t>
            </a:r>
          </a:p>
        </p:txBody>
      </p:sp>
      <p:pic>
        <p:nvPicPr>
          <p:cNvPr id="5124" name="Picture 5" descr="AGFAHealthCareLogo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307138"/>
            <a:ext cx="12954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395288" y="6381750"/>
            <a:ext cx="936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5191E6C6-A0B4-482D-9C34-550DC6711A78}" type="slidenum">
              <a:rPr lang="en-US" sz="1400" smtClean="0">
                <a:solidFill>
                  <a:srgbClr val="262626"/>
                </a:solidFill>
                <a:latin typeface="Arial" pitchFamily="34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400" smtClean="0">
              <a:solidFill>
                <a:srgbClr val="262626"/>
              </a:solidFill>
              <a:latin typeface="Arial" pitchFamily="34" charset="0"/>
            </a:endParaRPr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0" y="638175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400" smtClean="0">
                <a:solidFill>
                  <a:srgbClr val="262626"/>
                </a:solidFill>
                <a:latin typeface="Arial" pitchFamily="34" charset="0"/>
              </a:rPr>
              <a:t>Agfa HealthCare – Regional Health</a:t>
            </a:r>
          </a:p>
        </p:txBody>
      </p:sp>
      <p:pic>
        <p:nvPicPr>
          <p:cNvPr id="5127" name="Picture 8" descr="lijntje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18238"/>
            <a:ext cx="914400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1808B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1808B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1808B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1808B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1808B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61808B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61808B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61808B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61808B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D1503"/>
        </a:buClr>
        <a:buChar char="•"/>
        <a:defRPr sz="28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1808B"/>
        </a:buClr>
        <a:buChar char="•"/>
        <a:defRPr sz="2400">
          <a:solidFill>
            <a:schemeClr val="tx1"/>
          </a:solidFill>
          <a:latin typeface="Calibri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1808B"/>
        </a:buClr>
        <a:buChar char="•"/>
        <a:defRPr sz="2000">
          <a:solidFill>
            <a:schemeClr val="tx1"/>
          </a:solidFill>
          <a:latin typeface="Calibri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Calibri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»"/>
        <a:defRPr sz="2000">
          <a:solidFill>
            <a:schemeClr val="tx1"/>
          </a:solidFill>
          <a:latin typeface="Calibri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9518168-D211-4EBA-AF6D-1DBD6D30D9F3}" type="slidenum"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88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5.png"/><Relationship Id="rId7" Type="http://schemas.openxmlformats.org/officeDocument/2006/relationships/image" Target="../media/image4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../../../personal/amhpt/Documents%20Italian%20PC/GROWTH%20MARKETS%20JOB/TECHNOLOGY/Local%20Settings/mlgva/Local%20Settings/Temp/Profiles/mlgva/Local%20Settings/mlgva/Common/IMPAX%20Data%20Center/Common/Lokale%20Einstellungen/Temporary%20Internet%20Files/OLK4A8/ua&amp;index&amp;search.ppt" TargetMode="External"/><Relationship Id="rId5" Type="http://schemas.openxmlformats.org/officeDocument/2006/relationships/image" Target="../media/image47.png"/><Relationship Id="rId4" Type="http://schemas.openxmlformats.org/officeDocument/2006/relationships/image" Target="../media/image46.png"/><Relationship Id="rId9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jpe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jpe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jpeg"/><Relationship Id="rId18" Type="http://schemas.openxmlformats.org/officeDocument/2006/relationships/image" Target="../media/image36.png"/><Relationship Id="rId26" Type="http://schemas.openxmlformats.org/officeDocument/2006/relationships/image" Target="../media/image16.png"/><Relationship Id="rId3" Type="http://schemas.openxmlformats.org/officeDocument/2006/relationships/image" Target="../media/image21.jpeg"/><Relationship Id="rId21" Type="http://schemas.openxmlformats.org/officeDocument/2006/relationships/image" Target="../media/image39.jpeg"/><Relationship Id="rId7" Type="http://schemas.openxmlformats.org/officeDocument/2006/relationships/image" Target="../media/image25.png"/><Relationship Id="rId12" Type="http://schemas.openxmlformats.org/officeDocument/2006/relationships/image" Target="../media/image30.jpeg"/><Relationship Id="rId17" Type="http://schemas.openxmlformats.org/officeDocument/2006/relationships/image" Target="../media/image35.jpeg"/><Relationship Id="rId25" Type="http://schemas.openxmlformats.org/officeDocument/2006/relationships/image" Target="../media/image43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4.png"/><Relationship Id="rId20" Type="http://schemas.openxmlformats.org/officeDocument/2006/relationships/image" Target="../media/image38.jpeg"/><Relationship Id="rId1" Type="http://schemas.openxmlformats.org/officeDocument/2006/relationships/slideLayout" Target="../slideLayouts/slideLayout47.xml"/><Relationship Id="rId6" Type="http://schemas.openxmlformats.org/officeDocument/2006/relationships/image" Target="../media/image24.png"/><Relationship Id="rId11" Type="http://schemas.openxmlformats.org/officeDocument/2006/relationships/image" Target="../media/image29.jpeg"/><Relationship Id="rId24" Type="http://schemas.openxmlformats.org/officeDocument/2006/relationships/image" Target="../media/image42.jpeg"/><Relationship Id="rId5" Type="http://schemas.openxmlformats.org/officeDocument/2006/relationships/image" Target="../media/image23.png"/><Relationship Id="rId15" Type="http://schemas.openxmlformats.org/officeDocument/2006/relationships/image" Target="../media/image33.jpeg"/><Relationship Id="rId23" Type="http://schemas.openxmlformats.org/officeDocument/2006/relationships/image" Target="../media/image41.jpeg"/><Relationship Id="rId10" Type="http://schemas.openxmlformats.org/officeDocument/2006/relationships/image" Target="../media/image28.png"/><Relationship Id="rId19" Type="http://schemas.openxmlformats.org/officeDocument/2006/relationships/image" Target="../media/image37.jpe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Relationship Id="rId22" Type="http://schemas.openxmlformats.org/officeDocument/2006/relationships/image" Target="../media/image4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04920" y="4072128"/>
            <a:ext cx="4953000" cy="838200"/>
          </a:xfrm>
        </p:spPr>
        <p:txBody>
          <a:bodyPr/>
          <a:lstStyle/>
          <a:p>
            <a:r>
              <a:rPr lang="ru-RU" dirty="0" smtClean="0"/>
              <a:t>Обязательные требования к современному </a:t>
            </a:r>
            <a:r>
              <a:rPr lang="en-US" dirty="0" smtClean="0"/>
              <a:t>PACS</a:t>
            </a:r>
            <a:endParaRPr lang="en-GB" dirty="0"/>
          </a:p>
        </p:txBody>
      </p:sp>
      <p:pic>
        <p:nvPicPr>
          <p:cNvPr id="11268" name="Picture 3" descr="Transition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9144000" cy="288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7257" y="5138057"/>
            <a:ext cx="4572000" cy="533400"/>
          </a:xfrm>
        </p:spPr>
        <p:txBody>
          <a:bodyPr/>
          <a:lstStyle/>
          <a:p>
            <a:r>
              <a:rPr lang="ru-RU" dirty="0" smtClean="0"/>
              <a:t>Как отделить зерна от плевел?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6095C1"/>
                </a:solidFill>
              </a:rPr>
              <a:t>Цена ошибок  - миллионы потерянных инвестиций. </a:t>
            </a:r>
            <a:endParaRPr lang="ru-RU" sz="2800" dirty="0">
              <a:solidFill>
                <a:srgbClr val="6095C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 smtClean="0"/>
              <a:t>Не обеспечена уникальная идентификация пациента – </a:t>
            </a:r>
            <a:r>
              <a:rPr lang="en-US" sz="1800" b="1" dirty="0" smtClean="0"/>
              <a:t>&gt; </a:t>
            </a:r>
            <a:r>
              <a:rPr lang="ru-RU" sz="1800" b="1" dirty="0" smtClean="0"/>
              <a:t>свалка данных в архиве -</a:t>
            </a:r>
            <a:r>
              <a:rPr lang="en-US" sz="1800" b="1" dirty="0" smtClean="0"/>
              <a:t>&gt;</a:t>
            </a:r>
            <a:r>
              <a:rPr lang="ru-RU" sz="1800" b="1" dirty="0" smtClean="0"/>
              <a:t> ручной творческий поиск исследований пациента.</a:t>
            </a:r>
          </a:p>
          <a:p>
            <a:pPr lvl="1"/>
            <a:r>
              <a:rPr lang="ru-RU" sz="1400" b="1" dirty="0" smtClean="0">
                <a:solidFill>
                  <a:srgbClr val="6095C1"/>
                </a:solidFill>
              </a:rPr>
              <a:t>Невозможно запросить исторические исследования</a:t>
            </a:r>
          </a:p>
          <a:p>
            <a:pPr lvl="1"/>
            <a:r>
              <a:rPr lang="ru-RU" sz="1400" b="1" dirty="0" smtClean="0">
                <a:solidFill>
                  <a:srgbClr val="6095C1"/>
                </a:solidFill>
              </a:rPr>
              <a:t>ЭМК не увидит всех результатов</a:t>
            </a:r>
          </a:p>
          <a:p>
            <a:r>
              <a:rPr lang="ru-RU" sz="1800" b="1" dirty="0" err="1" smtClean="0"/>
              <a:t>Проприетарный</a:t>
            </a:r>
            <a:r>
              <a:rPr lang="ru-RU" sz="1800" b="1" dirty="0" smtClean="0"/>
              <a:t> формат сжатия/хранения</a:t>
            </a:r>
          </a:p>
          <a:p>
            <a:pPr lvl="1"/>
            <a:r>
              <a:rPr lang="ru-RU" sz="1400" b="1" dirty="0" smtClean="0">
                <a:solidFill>
                  <a:srgbClr val="6095C1"/>
                </a:solidFill>
              </a:rPr>
              <a:t>Затруднена или невозможна миграция данных в другой стандартный </a:t>
            </a:r>
            <a:r>
              <a:rPr lang="en-US" sz="1400" b="1" dirty="0" smtClean="0">
                <a:solidFill>
                  <a:srgbClr val="6095C1"/>
                </a:solidFill>
              </a:rPr>
              <a:t>PACS</a:t>
            </a:r>
            <a:r>
              <a:rPr lang="ru-RU" sz="1400" b="1" dirty="0" smtClean="0">
                <a:solidFill>
                  <a:srgbClr val="6095C1"/>
                </a:solidFill>
              </a:rPr>
              <a:t>,</a:t>
            </a:r>
            <a:r>
              <a:rPr lang="en-US" sz="1400" b="1" dirty="0" smtClean="0">
                <a:solidFill>
                  <a:srgbClr val="6095C1"/>
                </a:solidFill>
              </a:rPr>
              <a:t> VNA</a:t>
            </a:r>
            <a:endParaRPr lang="en-US" sz="1400" b="1" dirty="0">
              <a:solidFill>
                <a:srgbClr val="6095C1"/>
              </a:solidFill>
            </a:endParaRPr>
          </a:p>
          <a:p>
            <a:r>
              <a:rPr lang="ru-RU" sz="1800" b="1" dirty="0" smtClean="0"/>
              <a:t>Создание и администрирование локального долговременного архива при наличии централизованного архива и требований интеграции в ЕГИСЗ</a:t>
            </a:r>
          </a:p>
          <a:p>
            <a:pPr lvl="1"/>
            <a:r>
              <a:rPr lang="ru-RU" sz="1400" b="1" dirty="0" smtClean="0">
                <a:solidFill>
                  <a:srgbClr val="6095C1"/>
                </a:solidFill>
              </a:rPr>
              <a:t>Выброшенные деньги – от единиц до десятков миллионов рублей</a:t>
            </a:r>
          </a:p>
          <a:p>
            <a:r>
              <a:rPr lang="ru-RU" sz="1800" b="1" dirty="0" smtClean="0"/>
              <a:t>Отсутствие контекстной интеграции с внешними приложениями </a:t>
            </a:r>
            <a:r>
              <a:rPr lang="ru-RU" sz="1800" b="1" dirty="0" smtClean="0">
                <a:solidFill>
                  <a:srgbClr val="6095C1"/>
                </a:solidFill>
              </a:rPr>
              <a:t>- </a:t>
            </a:r>
            <a:r>
              <a:rPr lang="en-US" sz="1800" b="1" dirty="0" smtClean="0">
                <a:solidFill>
                  <a:srgbClr val="6095C1"/>
                </a:solidFill>
              </a:rPr>
              <a:t>&gt;</a:t>
            </a:r>
            <a:r>
              <a:rPr lang="en-US" sz="1800" b="1" dirty="0" smtClean="0"/>
              <a:t> </a:t>
            </a:r>
            <a:r>
              <a:rPr lang="ru-RU" sz="1800" b="1" dirty="0" smtClean="0">
                <a:solidFill>
                  <a:srgbClr val="6095C1"/>
                </a:solidFill>
              </a:rPr>
              <a:t>Риск прикрепить результаты не к тому пациенту.</a:t>
            </a:r>
          </a:p>
          <a:p>
            <a:r>
              <a:rPr lang="ru-RU" sz="1800" b="1" dirty="0" smtClean="0"/>
              <a:t>Отсутствие поддержки стандартных сценариев интеграции </a:t>
            </a:r>
            <a:r>
              <a:rPr lang="ru-RU" sz="1800" b="1" dirty="0" smtClean="0">
                <a:solidFill>
                  <a:srgbClr val="6095C1"/>
                </a:solidFill>
              </a:rPr>
              <a:t>-</a:t>
            </a:r>
            <a:r>
              <a:rPr lang="en-US" sz="1800" b="1" dirty="0" smtClean="0">
                <a:solidFill>
                  <a:srgbClr val="6095C1"/>
                </a:solidFill>
              </a:rPr>
              <a:t>&gt;</a:t>
            </a:r>
            <a:r>
              <a:rPr lang="en-US" sz="1800" b="1" dirty="0" smtClean="0"/>
              <a:t> </a:t>
            </a:r>
            <a:r>
              <a:rPr lang="ru-RU" sz="1800" b="1" dirty="0" smtClean="0">
                <a:solidFill>
                  <a:srgbClr val="6095C1"/>
                </a:solidFill>
              </a:rPr>
              <a:t>затруднена или невозможна интеграция с внешними ИС -</a:t>
            </a:r>
            <a:r>
              <a:rPr lang="en-US" sz="1800" b="1" dirty="0" smtClean="0">
                <a:solidFill>
                  <a:srgbClr val="6095C1"/>
                </a:solidFill>
              </a:rPr>
              <a:t>&gt; </a:t>
            </a:r>
            <a:r>
              <a:rPr lang="ru-RU" sz="1800" b="1" dirty="0" smtClean="0">
                <a:solidFill>
                  <a:srgbClr val="6095C1"/>
                </a:solidFill>
              </a:rPr>
              <a:t>разработка адаптеров или замена </a:t>
            </a:r>
            <a:r>
              <a:rPr lang="ru-RU" sz="1800" b="1" dirty="0">
                <a:solidFill>
                  <a:srgbClr val="6095C1"/>
                </a:solidFill>
              </a:rPr>
              <a:t>с потерей </a:t>
            </a:r>
            <a:r>
              <a:rPr lang="ru-RU" sz="1800" b="1" dirty="0" smtClean="0">
                <a:solidFill>
                  <a:srgbClr val="6095C1"/>
                </a:solidFill>
              </a:rPr>
              <a:t>инвестиций</a:t>
            </a:r>
          </a:p>
          <a:p>
            <a:r>
              <a:rPr lang="ru-RU" sz="1800" b="1" dirty="0" smtClean="0"/>
              <a:t>Неподтвержденная производительность, масштабируемость </a:t>
            </a:r>
            <a:r>
              <a:rPr lang="ru-RU" sz="1800" dirty="0" smtClean="0"/>
              <a:t>-</a:t>
            </a:r>
            <a:r>
              <a:rPr lang="en-US" sz="1800" dirty="0" smtClean="0"/>
              <a:t>&gt;</a:t>
            </a:r>
            <a:r>
              <a:rPr lang="en-US" sz="1800" b="1" dirty="0" smtClean="0"/>
              <a:t> </a:t>
            </a:r>
            <a:r>
              <a:rPr lang="ru-RU" sz="1800" b="1" dirty="0" smtClean="0">
                <a:solidFill>
                  <a:srgbClr val="6095C1"/>
                </a:solidFill>
              </a:rPr>
              <a:t>замена с потерей инвестиций</a:t>
            </a:r>
            <a:endParaRPr lang="en-US" sz="1800" b="1" dirty="0" smtClean="0">
              <a:solidFill>
                <a:srgbClr val="6095C1"/>
              </a:solidFill>
            </a:endParaRPr>
          </a:p>
          <a:p>
            <a:pPr marL="0" indent="0">
              <a:buNone/>
            </a:pPr>
            <a:endParaRPr lang="ru-RU" sz="1800" dirty="0" smtClean="0"/>
          </a:p>
          <a:p>
            <a:pPr marL="457200" lvl="1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03891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Призыв к экспертам и </a:t>
            </a:r>
            <a:r>
              <a:rPr lang="ru-RU" dirty="0" err="1" smtClean="0"/>
              <a:t>вендорам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Договориться о терминологии</a:t>
            </a:r>
          </a:p>
          <a:p>
            <a:r>
              <a:rPr lang="ru-RU" dirty="0" smtClean="0"/>
              <a:t>Создать прототип базового ТЗ</a:t>
            </a:r>
            <a:endParaRPr lang="en-US" dirty="0" smtClean="0"/>
          </a:p>
          <a:p>
            <a:pPr lvl="1"/>
            <a:r>
              <a:rPr lang="ru-RU" dirty="0" smtClean="0"/>
              <a:t> Поддержка стандартов (только  необходимых)</a:t>
            </a:r>
          </a:p>
          <a:p>
            <a:pPr lvl="1"/>
            <a:r>
              <a:rPr lang="ru-RU" dirty="0" smtClean="0"/>
              <a:t> Сценарии рабочих процессов</a:t>
            </a:r>
          </a:p>
          <a:p>
            <a:pPr lvl="1"/>
            <a:r>
              <a:rPr lang="ru-RU" dirty="0"/>
              <a:t> </a:t>
            </a:r>
            <a:r>
              <a:rPr lang="ru-RU" dirty="0" smtClean="0"/>
              <a:t>Сценарии приемки</a:t>
            </a:r>
          </a:p>
          <a:p>
            <a:pPr lvl="1"/>
            <a:r>
              <a:rPr lang="ru-RU" dirty="0" smtClean="0"/>
              <a:t> Условия тестирования измеряемых параметров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ru-RU" dirty="0" smtClean="0"/>
              <a:t>Требования к локальным системам должны быть гармонизированы с концепцией ЕГИСЗ.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5139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533400"/>
          </a:xfrm>
        </p:spPr>
        <p:txBody>
          <a:bodyPr/>
          <a:lstStyle/>
          <a:p>
            <a:r>
              <a:rPr lang="ru-RU" sz="2800" dirty="0" smtClean="0">
                <a:solidFill>
                  <a:srgbClr val="6095C1"/>
                </a:solidFill>
              </a:rPr>
              <a:t>Ряд </a:t>
            </a:r>
            <a:r>
              <a:rPr lang="ru-RU" sz="2800" dirty="0">
                <a:solidFill>
                  <a:srgbClr val="6095C1"/>
                </a:solidFill>
              </a:rPr>
              <a:t>к</a:t>
            </a:r>
            <a:r>
              <a:rPr lang="ru-RU" sz="2800" dirty="0" smtClean="0">
                <a:solidFill>
                  <a:srgbClr val="6095C1"/>
                </a:solidFill>
              </a:rPr>
              <a:t>ритериев</a:t>
            </a:r>
            <a:r>
              <a:rPr lang="en-US" sz="2800" dirty="0" smtClean="0">
                <a:solidFill>
                  <a:srgbClr val="6095C1"/>
                </a:solidFill>
              </a:rPr>
              <a:t> </a:t>
            </a:r>
            <a:r>
              <a:rPr lang="ru-RU" sz="2800" dirty="0" smtClean="0">
                <a:solidFill>
                  <a:srgbClr val="6095C1"/>
                </a:solidFill>
              </a:rPr>
              <a:t>выбора </a:t>
            </a:r>
            <a:r>
              <a:rPr lang="en-US" sz="2800" dirty="0" smtClean="0">
                <a:solidFill>
                  <a:srgbClr val="6095C1"/>
                </a:solidFill>
              </a:rPr>
              <a:t>PACS</a:t>
            </a:r>
            <a:r>
              <a:rPr lang="ru-RU" sz="2800" dirty="0" smtClean="0">
                <a:solidFill>
                  <a:srgbClr val="6095C1"/>
                </a:solidFill>
              </a:rPr>
              <a:t> (</a:t>
            </a:r>
            <a:r>
              <a:rPr lang="en-US" sz="2800" dirty="0" smtClean="0">
                <a:solidFill>
                  <a:srgbClr val="6095C1"/>
                </a:solidFill>
              </a:rPr>
              <a:t>PACS + RIS)</a:t>
            </a:r>
            <a:endParaRPr lang="ru-RU" dirty="0">
              <a:solidFill>
                <a:srgbClr val="6095C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500956"/>
            <a:ext cx="8737600" cy="5834743"/>
          </a:xfrm>
        </p:spPr>
        <p:txBody>
          <a:bodyPr/>
          <a:lstStyle/>
          <a:p>
            <a:r>
              <a:rPr lang="ru-RU" sz="1600" b="1" dirty="0" smtClean="0"/>
              <a:t>Поддержка  заданных сценариев рабочих процессов  с использованием стандартов хранения, коммуникации и интеграции </a:t>
            </a:r>
            <a:r>
              <a:rPr lang="ru-RU" sz="1600" b="1" dirty="0" smtClean="0">
                <a:solidFill>
                  <a:srgbClr val="6095C1"/>
                </a:solidFill>
              </a:rPr>
              <a:t>(</a:t>
            </a:r>
            <a:r>
              <a:rPr lang="en-US" sz="1600" b="1" dirty="0" smtClean="0">
                <a:solidFill>
                  <a:srgbClr val="6095C1"/>
                </a:solidFill>
              </a:rPr>
              <a:t>DICOM, HL7</a:t>
            </a:r>
            <a:r>
              <a:rPr lang="ru-RU" sz="1600" b="1" dirty="0" smtClean="0">
                <a:solidFill>
                  <a:srgbClr val="6095C1"/>
                </a:solidFill>
              </a:rPr>
              <a:t>, </a:t>
            </a:r>
            <a:r>
              <a:rPr lang="en-US" sz="1600" b="1" dirty="0" smtClean="0">
                <a:solidFill>
                  <a:srgbClr val="6095C1"/>
                </a:solidFill>
              </a:rPr>
              <a:t>IHE</a:t>
            </a:r>
            <a:r>
              <a:rPr lang="ru-RU" sz="1600" b="1" dirty="0" smtClean="0">
                <a:solidFill>
                  <a:srgbClr val="6095C1"/>
                </a:solidFill>
              </a:rPr>
              <a:t>)</a:t>
            </a:r>
            <a:endParaRPr lang="en-US" sz="1600" b="1" dirty="0" smtClean="0">
              <a:solidFill>
                <a:srgbClr val="6095C1"/>
              </a:solidFill>
            </a:endParaRPr>
          </a:p>
          <a:p>
            <a:pPr lvl="1"/>
            <a:r>
              <a:rPr lang="ru-RU" sz="1100" b="1" dirty="0" smtClean="0"/>
              <a:t>Обязательное предоставление деклараций соответствия </a:t>
            </a:r>
            <a:r>
              <a:rPr lang="en-US" sz="1100" b="1" dirty="0" smtClean="0"/>
              <a:t>(Conformance Statements)</a:t>
            </a:r>
          </a:p>
          <a:p>
            <a:pPr lvl="1"/>
            <a:r>
              <a:rPr lang="ru-RU" sz="1100" b="1" dirty="0" smtClean="0"/>
              <a:t>Сценарии приемки</a:t>
            </a:r>
            <a:endParaRPr lang="en-US" sz="1100" b="1" dirty="0" smtClean="0"/>
          </a:p>
          <a:p>
            <a:pPr algn="just"/>
            <a:r>
              <a:rPr lang="ru-RU" sz="1600" b="1" dirty="0" smtClean="0"/>
              <a:t>Двусторонняя  экранная синхронизация контекста и авторизации  </a:t>
            </a:r>
            <a:r>
              <a:rPr lang="en-US" sz="1600" b="1" dirty="0" smtClean="0"/>
              <a:t>PACS&lt;-&gt;RIS. </a:t>
            </a:r>
            <a:endParaRPr lang="ru-RU" sz="1600" b="1" dirty="0" smtClean="0"/>
          </a:p>
          <a:p>
            <a:pPr algn="just"/>
            <a:r>
              <a:rPr lang="ru-RU" sz="1600" b="1" dirty="0" smtClean="0"/>
              <a:t>Оптимальное взаимодействие с централизованным архивом (</a:t>
            </a:r>
            <a:r>
              <a:rPr lang="en-US" sz="1600" b="1" dirty="0" smtClean="0"/>
              <a:t>VNA)</a:t>
            </a:r>
            <a:endParaRPr lang="ru-RU" sz="1600" b="1" dirty="0" smtClean="0"/>
          </a:p>
          <a:p>
            <a:pPr lvl="1" algn="just"/>
            <a:r>
              <a:rPr lang="ru-RU" sz="1100" b="1" dirty="0" smtClean="0"/>
              <a:t>Гибкая логика архивирования во внешний архив </a:t>
            </a:r>
            <a:r>
              <a:rPr lang="en-US" sz="1100" b="1" dirty="0" smtClean="0"/>
              <a:t>(</a:t>
            </a:r>
            <a:r>
              <a:rPr lang="en-US" sz="1100" b="1" dirty="0" smtClean="0">
                <a:solidFill>
                  <a:srgbClr val="6095C1"/>
                </a:solidFill>
              </a:rPr>
              <a:t>DICOM Store &amp; Remember)</a:t>
            </a:r>
          </a:p>
          <a:p>
            <a:pPr lvl="1" algn="just"/>
            <a:r>
              <a:rPr lang="ru-RU" sz="1100" b="1" dirty="0" smtClean="0"/>
              <a:t>Быстрый доступ ко всем релевантным историческим исследованиям: Логика заблаговременной загрузки, правила релевантности, оптимизация трафика</a:t>
            </a:r>
            <a:endParaRPr lang="en-US" sz="1100" b="1" dirty="0" smtClean="0"/>
          </a:p>
          <a:p>
            <a:pPr lvl="1" algn="just"/>
            <a:r>
              <a:rPr lang="ru-RU" sz="1100" b="1" dirty="0" smtClean="0"/>
              <a:t>Механизмы синхронизации изменений (</a:t>
            </a:r>
            <a:r>
              <a:rPr lang="en-US" sz="1100" b="1" dirty="0" smtClean="0">
                <a:solidFill>
                  <a:srgbClr val="6095C1"/>
                </a:solidFill>
              </a:rPr>
              <a:t>IHE IOSC</a:t>
            </a:r>
            <a:r>
              <a:rPr lang="en-US" sz="1100" b="1" dirty="0" smtClean="0"/>
              <a:t>)</a:t>
            </a:r>
            <a:endParaRPr lang="ru-RU" sz="1100" b="1" dirty="0" smtClean="0"/>
          </a:p>
          <a:p>
            <a:pPr algn="just"/>
            <a:r>
              <a:rPr lang="ru-RU" sz="1600" b="1" dirty="0" smtClean="0"/>
              <a:t>Веб-доступ к  результатам</a:t>
            </a:r>
            <a:r>
              <a:rPr lang="en-US" sz="1600" b="1" dirty="0" smtClean="0"/>
              <a:t>.</a:t>
            </a:r>
            <a:r>
              <a:rPr lang="ru-RU" sz="1600" b="1" dirty="0" smtClean="0"/>
              <a:t> </a:t>
            </a:r>
            <a:endParaRPr lang="en-US" sz="1600" b="1" dirty="0" smtClean="0"/>
          </a:p>
          <a:p>
            <a:pPr lvl="1" algn="just"/>
            <a:r>
              <a:rPr lang="ru-RU" sz="1100" b="1" dirty="0" smtClean="0"/>
              <a:t>Поддержка доступа </a:t>
            </a:r>
            <a:r>
              <a:rPr lang="en-US" sz="1100" b="1" dirty="0" smtClean="0"/>
              <a:t>WADO</a:t>
            </a:r>
            <a:endParaRPr lang="ru-RU" sz="1100" b="1" dirty="0" smtClean="0"/>
          </a:p>
          <a:p>
            <a:pPr lvl="1" algn="just"/>
            <a:r>
              <a:rPr lang="en-US" sz="1100" b="1" dirty="0" smtClean="0"/>
              <a:t>Zero Footprint Viewer</a:t>
            </a:r>
            <a:r>
              <a:rPr lang="ru-RU" sz="1100" b="1" dirty="0" smtClean="0"/>
              <a:t>: Инструменты визуализации, число одновременных подключений</a:t>
            </a:r>
          </a:p>
          <a:p>
            <a:pPr lvl="1" algn="just"/>
            <a:r>
              <a:rPr lang="ru-RU" sz="1100" b="1" dirty="0" smtClean="0"/>
              <a:t>Интеграция с ЭМК, ИЭМК. Кросс-авторизация </a:t>
            </a:r>
            <a:r>
              <a:rPr lang="ru-RU" sz="1100" b="1" dirty="0"/>
              <a:t>(</a:t>
            </a:r>
            <a:r>
              <a:rPr lang="en-US" sz="1100" b="1" dirty="0"/>
              <a:t>LDAP, SSO</a:t>
            </a:r>
            <a:r>
              <a:rPr lang="en-US" sz="1100" b="1" dirty="0" smtClean="0"/>
              <a:t>)</a:t>
            </a:r>
            <a:endParaRPr lang="ru-RU" sz="1100" b="1" dirty="0" smtClean="0"/>
          </a:p>
          <a:p>
            <a:pPr algn="just"/>
            <a:r>
              <a:rPr lang="en-US" sz="1600" b="1" dirty="0" smtClean="0"/>
              <a:t>API </a:t>
            </a:r>
            <a:r>
              <a:rPr lang="ru-RU" sz="1600" b="1" dirty="0" smtClean="0"/>
              <a:t>для контекстной интеграции с внешними приложениями.</a:t>
            </a:r>
            <a:endParaRPr lang="en-US" sz="1600" b="1" dirty="0" smtClean="0"/>
          </a:p>
          <a:p>
            <a:pPr algn="just"/>
            <a:r>
              <a:rPr lang="ru-RU" sz="1600" b="1" dirty="0" smtClean="0"/>
              <a:t>Совместимость с другим </a:t>
            </a:r>
            <a:r>
              <a:rPr lang="en-US" sz="1600" b="1" dirty="0" smtClean="0"/>
              <a:t>PACS:  </a:t>
            </a:r>
            <a:r>
              <a:rPr lang="en-US" sz="1600" b="1" dirty="0" smtClean="0">
                <a:solidFill>
                  <a:srgbClr val="6095C1"/>
                </a:solidFill>
              </a:rPr>
              <a:t>IHE CPI, IHE MIMA, IHE KIN, IHE ED </a:t>
            </a:r>
            <a:r>
              <a:rPr lang="ru-RU" sz="1600" b="1" dirty="0" smtClean="0"/>
              <a:t>– гарантия одинаковой интерпретации изображений и сопутствующих </a:t>
            </a:r>
            <a:r>
              <a:rPr lang="en-US" sz="1600" b="1" dirty="0" smtClean="0"/>
              <a:t>DICOM-</a:t>
            </a:r>
            <a:r>
              <a:rPr lang="ru-RU" sz="1600" b="1" dirty="0" smtClean="0"/>
              <a:t>объектов</a:t>
            </a:r>
          </a:p>
          <a:p>
            <a:pPr algn="just"/>
            <a:r>
              <a:rPr lang="ru-RU" sz="1600" b="1" dirty="0" smtClean="0"/>
              <a:t>Набор основных инструментов </a:t>
            </a:r>
            <a:r>
              <a:rPr lang="ru-RU" sz="1600" b="1" dirty="0" err="1" smtClean="0"/>
              <a:t>мультимодального</a:t>
            </a:r>
            <a:r>
              <a:rPr lang="ru-RU" sz="1600" b="1" dirty="0" smtClean="0"/>
              <a:t> просмотра и обработки изображений.</a:t>
            </a:r>
          </a:p>
          <a:p>
            <a:pPr algn="just"/>
            <a:r>
              <a:rPr lang="ru-RU" sz="1600" b="1" dirty="0" smtClean="0"/>
              <a:t>Поддержка онлайн коммуникации и </a:t>
            </a:r>
            <a:r>
              <a:rPr lang="ru-RU" sz="1600" b="1" dirty="0" err="1" smtClean="0"/>
              <a:t>телерадиологических</a:t>
            </a:r>
            <a:r>
              <a:rPr lang="ru-RU" sz="1600" b="1" dirty="0" smtClean="0"/>
              <a:t> сценариев</a:t>
            </a:r>
          </a:p>
          <a:p>
            <a:pPr algn="just"/>
            <a:r>
              <a:rPr lang="ru-RU" sz="1600" b="1" dirty="0" smtClean="0"/>
              <a:t>Современная платформа. Поддержка виртуализации, архитектуры </a:t>
            </a:r>
            <a:r>
              <a:rPr lang="en-US" sz="1600" b="1" dirty="0" smtClean="0"/>
              <a:t>HA&amp;DR</a:t>
            </a:r>
            <a:endParaRPr lang="ru-RU" sz="1600" b="1" dirty="0" smtClean="0"/>
          </a:p>
          <a:p>
            <a:pPr lvl="1" algn="just"/>
            <a:r>
              <a:rPr lang="ru-RU" sz="1200" b="1" dirty="0" smtClean="0"/>
              <a:t>Измеряемые критерии производительности. Платформа и сценарий тестирования  –  в ТЗ.</a:t>
            </a:r>
            <a:endParaRPr lang="en-US" sz="1200" b="1" dirty="0" smtClean="0"/>
          </a:p>
          <a:p>
            <a:pPr lvl="1" algn="just"/>
            <a:r>
              <a:rPr lang="ru-RU" sz="1200" b="1" dirty="0" smtClean="0"/>
              <a:t>Сценарии </a:t>
            </a:r>
            <a:r>
              <a:rPr lang="en-US" sz="1200" b="1" dirty="0" smtClean="0"/>
              <a:t>Failover, Disaster Recovery, </a:t>
            </a:r>
            <a:r>
              <a:rPr lang="ru-RU" sz="1200" b="1" dirty="0" smtClean="0"/>
              <a:t>подтверждение параметров </a:t>
            </a:r>
            <a:r>
              <a:rPr lang="en-US" sz="1200" b="1" dirty="0" err="1" smtClean="0"/>
              <a:t>Avaialability</a:t>
            </a:r>
            <a:r>
              <a:rPr lang="en-US" sz="1200" b="1" dirty="0" smtClean="0"/>
              <a:t> (99.xx%), RTO, RPO</a:t>
            </a:r>
            <a:endParaRPr lang="ru-RU" sz="1200" b="1" dirty="0" smtClean="0"/>
          </a:p>
          <a:p>
            <a:pPr algn="just"/>
            <a:r>
              <a:rPr lang="ru-RU" sz="1600" b="1" dirty="0" smtClean="0"/>
              <a:t>Инсталлированная база. Порядок выпуска и установки обновлений.</a:t>
            </a:r>
          </a:p>
          <a:p>
            <a:pPr algn="just"/>
            <a:r>
              <a:rPr lang="ru-RU" sz="1600" b="1" dirty="0" smtClean="0"/>
              <a:t>Ресурсы развертывания и поддержки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en-US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819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6196C1"/>
                </a:solidFill>
                <a:cs typeface="Calibri" pitchFamily="34" charset="0"/>
              </a:rPr>
              <a:t>IHE</a:t>
            </a:r>
            <a:r>
              <a:rPr lang="ru-RU" dirty="0" smtClean="0">
                <a:solidFill>
                  <a:srgbClr val="6196C1"/>
                </a:solidFill>
                <a:cs typeface="Calibri" pitchFamily="34" charset="0"/>
              </a:rPr>
              <a:t> (</a:t>
            </a:r>
            <a:r>
              <a:rPr lang="en-US" dirty="0" smtClean="0">
                <a:solidFill>
                  <a:srgbClr val="6196C1"/>
                </a:solidFill>
                <a:cs typeface="Calibri" pitchFamily="34" charset="0"/>
              </a:rPr>
              <a:t>CPI</a:t>
            </a:r>
            <a:r>
              <a:rPr lang="ru-RU" dirty="0" smtClean="0">
                <a:solidFill>
                  <a:srgbClr val="6196C1"/>
                </a:solidFill>
                <a:cs typeface="Calibri" pitchFamily="34" charset="0"/>
              </a:rPr>
              <a:t> – </a:t>
            </a:r>
            <a:r>
              <a:rPr lang="en-US" dirty="0" smtClean="0">
                <a:solidFill>
                  <a:srgbClr val="6196C1"/>
                </a:solidFill>
                <a:cs typeface="Calibri" pitchFamily="34" charset="0"/>
              </a:rPr>
              <a:t>Consistent Presentation of Images)</a:t>
            </a:r>
            <a:r>
              <a:rPr lang="ru-RU" dirty="0" smtClean="0">
                <a:solidFill>
                  <a:srgbClr val="6196C1"/>
                </a:solidFill>
                <a:cs typeface="Calibri" pitchFamily="34" charset="0"/>
              </a:rPr>
              <a:t>: </a:t>
            </a:r>
            <a:r>
              <a:rPr lang="ru-RU" sz="2800" dirty="0" smtClean="0">
                <a:solidFill>
                  <a:srgbClr val="6196C1"/>
                </a:solidFill>
                <a:cs typeface="Calibri" pitchFamily="34" charset="0"/>
              </a:rPr>
              <a:t>гарантия</a:t>
            </a:r>
            <a:r>
              <a:rPr lang="ru-RU" sz="2400" b="0" dirty="0" smtClean="0">
                <a:solidFill>
                  <a:srgbClr val="6196C1"/>
                </a:solidFill>
                <a:cs typeface="Calibri" pitchFamily="34" charset="0"/>
              </a:rPr>
              <a:t> </a:t>
            </a:r>
            <a:r>
              <a:rPr lang="ru-RU" sz="2800" dirty="0" smtClean="0">
                <a:solidFill>
                  <a:srgbClr val="6196C1"/>
                </a:solidFill>
                <a:cs typeface="Calibri" pitchFamily="34" charset="0"/>
              </a:rPr>
              <a:t>одинаковой интерпретации изображений</a:t>
            </a:r>
            <a:endParaRPr lang="en-US" sz="2800" dirty="0" smtClean="0">
              <a:solidFill>
                <a:srgbClr val="6196C1"/>
              </a:solidFill>
              <a:cs typeface="Calibri" pitchFamily="34" charset="0"/>
            </a:endParaRPr>
          </a:p>
        </p:txBody>
      </p:sp>
      <p:sp>
        <p:nvSpPr>
          <p:cNvPr id="2137091" name="Rectangle 2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8992"/>
            <a:ext cx="8382000" cy="448383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00FF"/>
                </a:solidFill>
                <a:cs typeface="Calibri" pitchFamily="34" charset="0"/>
              </a:rPr>
              <a:t>Пример</a:t>
            </a:r>
            <a:r>
              <a:rPr lang="ru-RU" sz="2400" dirty="0" smtClean="0">
                <a:cs typeface="Calibri" pitchFamily="34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cs typeface="Calibri" pitchFamily="34" charset="0"/>
              </a:rPr>
              <a:t>профиля </a:t>
            </a:r>
            <a:r>
              <a:rPr lang="en-US" sz="2400" b="1" dirty="0" smtClean="0">
                <a:solidFill>
                  <a:srgbClr val="0000FF"/>
                </a:solidFill>
                <a:cs typeface="Calibri" pitchFamily="34" charset="0"/>
              </a:rPr>
              <a:t>IHE: </a:t>
            </a:r>
            <a:r>
              <a:rPr lang="en-US" sz="2400" b="1" dirty="0" smtClean="0">
                <a:solidFill>
                  <a:srgbClr val="FF300D"/>
                </a:solidFill>
                <a:cs typeface="Calibri" pitchFamily="34" charset="0"/>
              </a:rPr>
              <a:t>C</a:t>
            </a:r>
            <a:r>
              <a:rPr lang="en-US" sz="2400" b="1" dirty="0" smtClean="0">
                <a:solidFill>
                  <a:srgbClr val="0000FF"/>
                </a:solidFill>
                <a:cs typeface="Calibri" pitchFamily="34" charset="0"/>
              </a:rPr>
              <a:t>onsistent </a:t>
            </a:r>
            <a:r>
              <a:rPr lang="en-US" sz="2400" b="1" dirty="0" smtClean="0">
                <a:solidFill>
                  <a:srgbClr val="FF300D"/>
                </a:solidFill>
                <a:cs typeface="Calibri" pitchFamily="34" charset="0"/>
              </a:rPr>
              <a:t>P</a:t>
            </a:r>
            <a:r>
              <a:rPr lang="en-US" sz="2400" b="1" dirty="0" smtClean="0">
                <a:solidFill>
                  <a:srgbClr val="0000FF"/>
                </a:solidFill>
                <a:cs typeface="Calibri" pitchFamily="34" charset="0"/>
              </a:rPr>
              <a:t>resentation of </a:t>
            </a:r>
            <a:r>
              <a:rPr lang="en-US" sz="2400" b="1" dirty="0" smtClean="0">
                <a:solidFill>
                  <a:srgbClr val="FF300D"/>
                </a:solidFill>
                <a:cs typeface="Calibri" pitchFamily="34" charset="0"/>
              </a:rPr>
              <a:t>I</a:t>
            </a:r>
            <a:r>
              <a:rPr lang="en-US" sz="2400" b="1" dirty="0" smtClean="0">
                <a:solidFill>
                  <a:srgbClr val="0000FF"/>
                </a:solidFill>
                <a:cs typeface="Calibri" pitchFamily="34" charset="0"/>
              </a:rPr>
              <a:t>mages (</a:t>
            </a:r>
            <a:r>
              <a:rPr lang="en-US" sz="2400" b="1" dirty="0" smtClean="0">
                <a:solidFill>
                  <a:srgbClr val="FF300D"/>
                </a:solidFill>
                <a:cs typeface="Calibri" pitchFamily="34" charset="0"/>
              </a:rPr>
              <a:t>CPI</a:t>
            </a:r>
            <a:r>
              <a:rPr lang="en-US" sz="2400" b="1" dirty="0" smtClean="0">
                <a:solidFill>
                  <a:srgbClr val="0000FF"/>
                </a:solidFill>
                <a:cs typeface="Calibri" pitchFamily="34" charset="0"/>
              </a:rPr>
              <a:t>)</a:t>
            </a:r>
          </a:p>
        </p:txBody>
      </p:sp>
      <p:sp>
        <p:nvSpPr>
          <p:cNvPr id="2137092" name="Rectangle 4"/>
          <p:cNvSpPr>
            <a:spLocks noChangeArrowheads="1"/>
          </p:cNvSpPr>
          <p:nvPr/>
        </p:nvSpPr>
        <p:spPr bwMode="auto">
          <a:xfrm>
            <a:off x="304800" y="1676400"/>
            <a:ext cx="8077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indent="-227013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CA" sz="2000">
              <a:solidFill>
                <a:srgbClr val="666666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401413" name="Picture 16" descr="dicomlog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931863"/>
            <a:ext cx="2133600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1414" name="Picture 23" descr="ihe_logo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838200"/>
            <a:ext cx="9144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1415" name="Picture 7" descr="hl7_logo_splash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914400"/>
            <a:ext cx="685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37096" name="Group 8"/>
          <p:cNvGrpSpPr>
            <a:grpSpLocks/>
          </p:cNvGrpSpPr>
          <p:nvPr/>
        </p:nvGrpSpPr>
        <p:grpSpPr bwMode="auto">
          <a:xfrm>
            <a:off x="180975" y="2060575"/>
            <a:ext cx="9374188" cy="3886200"/>
            <a:chOff x="96" y="1344"/>
            <a:chExt cx="5838" cy="2448"/>
          </a:xfrm>
        </p:grpSpPr>
        <p:sp>
          <p:nvSpPr>
            <p:cNvPr id="401417" name="AutoShape 9">
              <a:hlinkClick r:id="rId6"/>
            </p:cNvPr>
            <p:cNvSpPr>
              <a:spLocks noChangeArrowheads="1"/>
            </p:cNvSpPr>
            <p:nvPr/>
          </p:nvSpPr>
          <p:spPr bwMode="gray">
            <a:xfrm>
              <a:off x="1056" y="1344"/>
              <a:ext cx="2448" cy="2448"/>
            </a:xfrm>
            <a:prstGeom prst="roundRect">
              <a:avLst>
                <a:gd name="adj" fmla="val 2579"/>
              </a:avLst>
            </a:prstGeom>
            <a:noFill/>
            <a:ln w="28575" algn="ctr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chemeClr val="accent1"/>
                      </a:gs>
                      <a:gs pos="100000">
                        <a:srgbClr val="EFEFE2"/>
                      </a:gs>
                    </a:gsLst>
                    <a:lin ang="2700000" scaled="1"/>
                  </a:gra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400" b="1">
                <a:ea typeface="ＭＳ Ｐゴシック" pitchFamily="34" charset="-128"/>
              </a:endParaRPr>
            </a:p>
            <a:p>
              <a:pPr algn="ctr" eaLnBrk="0" hangingPunct="0"/>
              <a:endParaRPr lang="en-US" sz="1400" b="1">
                <a:ea typeface="ＭＳ Ｐゴシック" pitchFamily="34" charset="-128"/>
              </a:endParaRPr>
            </a:p>
            <a:p>
              <a:pPr algn="ctr" eaLnBrk="0" hangingPunct="0"/>
              <a:endParaRPr lang="en-US" sz="1400" b="1">
                <a:ea typeface="ＭＳ Ｐゴシック" pitchFamily="34" charset="-128"/>
              </a:endParaRPr>
            </a:p>
            <a:p>
              <a:pPr algn="ctr" eaLnBrk="0" hangingPunct="0"/>
              <a:endParaRPr lang="en-US" sz="1400" b="1">
                <a:ea typeface="ＭＳ Ｐゴシック" pitchFamily="34" charset="-128"/>
              </a:endParaRPr>
            </a:p>
          </p:txBody>
        </p:sp>
        <p:sp>
          <p:nvSpPr>
            <p:cNvPr id="401418" name="AutoShape 10">
              <a:hlinkClick r:id="rId6"/>
            </p:cNvPr>
            <p:cNvSpPr>
              <a:spLocks noChangeArrowheads="1"/>
            </p:cNvSpPr>
            <p:nvPr/>
          </p:nvSpPr>
          <p:spPr bwMode="gray">
            <a:xfrm>
              <a:off x="3552" y="1344"/>
              <a:ext cx="2016" cy="2448"/>
            </a:xfrm>
            <a:prstGeom prst="roundRect">
              <a:avLst>
                <a:gd name="adj" fmla="val 2579"/>
              </a:avLst>
            </a:prstGeom>
            <a:noFill/>
            <a:ln w="28575" algn="ctr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chemeClr val="accent1"/>
                      </a:gs>
                      <a:gs pos="100000">
                        <a:srgbClr val="EFEFE2"/>
                      </a:gs>
                    </a:gsLst>
                    <a:lin ang="2700000" scaled="1"/>
                  </a:gra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400" b="1">
                <a:ea typeface="ＭＳ Ｐゴシック" pitchFamily="34" charset="-128"/>
              </a:endParaRPr>
            </a:p>
            <a:p>
              <a:pPr algn="ctr" eaLnBrk="0" hangingPunct="0"/>
              <a:endParaRPr lang="en-US" sz="1400" b="1">
                <a:ea typeface="ＭＳ Ｐゴシック" pitchFamily="34" charset="-128"/>
              </a:endParaRPr>
            </a:p>
            <a:p>
              <a:pPr algn="ctr" eaLnBrk="0" hangingPunct="0"/>
              <a:endParaRPr lang="en-US" sz="1400" b="1">
                <a:ea typeface="ＭＳ Ｐゴシック" pitchFamily="34" charset="-128"/>
              </a:endParaRPr>
            </a:p>
            <a:p>
              <a:pPr algn="ctr" eaLnBrk="0" hangingPunct="0"/>
              <a:endParaRPr lang="en-US" sz="1400" b="1">
                <a:ea typeface="ＭＳ Ｐゴシック" pitchFamily="34" charset="-128"/>
              </a:endParaRPr>
            </a:p>
          </p:txBody>
        </p:sp>
        <p:grpSp>
          <p:nvGrpSpPr>
            <p:cNvPr id="401419" name="Group 11"/>
            <p:cNvGrpSpPr>
              <a:grpSpLocks/>
            </p:cNvGrpSpPr>
            <p:nvPr/>
          </p:nvGrpSpPr>
          <p:grpSpPr bwMode="auto">
            <a:xfrm>
              <a:off x="96" y="1392"/>
              <a:ext cx="5838" cy="2391"/>
              <a:chOff x="432" y="1344"/>
              <a:chExt cx="5838" cy="2391"/>
            </a:xfrm>
          </p:grpSpPr>
          <p:sp>
            <p:nvSpPr>
              <p:cNvPr id="401420" name="Rectangle 12"/>
              <p:cNvSpPr>
                <a:spLocks noChangeArrowheads="1"/>
              </p:cNvSpPr>
              <p:nvPr/>
            </p:nvSpPr>
            <p:spPr bwMode="auto">
              <a:xfrm>
                <a:off x="1470" y="1602"/>
                <a:ext cx="2315" cy="1128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28575" algn="ctr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eaLnBrk="0" hangingPunct="0"/>
                <a:endParaRPr lang="ru-RU">
                  <a:latin typeface="Times" pitchFamily="18" charset="0"/>
                </a:endParaRPr>
              </a:p>
            </p:txBody>
          </p:sp>
          <p:sp>
            <p:nvSpPr>
              <p:cNvPr id="401421" name="Text Box 13"/>
              <p:cNvSpPr txBox="1">
                <a:spLocks noChangeArrowheads="1"/>
              </p:cNvSpPr>
              <p:nvPr/>
            </p:nvSpPr>
            <p:spPr bwMode="auto">
              <a:xfrm>
                <a:off x="1469" y="1590"/>
                <a:ext cx="232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ru-RU">
                    <a:solidFill>
                      <a:srgbClr val="49712D"/>
                    </a:solidFill>
                    <a:latin typeface="Calibri" pitchFamily="34" charset="0"/>
                    <a:cs typeface="Calibri" pitchFamily="34" charset="0"/>
                  </a:rPr>
                  <a:t>Согласно профилю</a:t>
                </a:r>
                <a:r>
                  <a:rPr lang="en-US">
                    <a:solidFill>
                      <a:srgbClr val="49712D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b="1">
                    <a:solidFill>
                      <a:srgbClr val="49712D"/>
                    </a:solidFill>
                    <a:latin typeface="Calibri" pitchFamily="34" charset="0"/>
                    <a:cs typeface="Calibri" pitchFamily="34" charset="0"/>
                  </a:rPr>
                  <a:t>IHE CPI</a:t>
                </a:r>
              </a:p>
            </p:txBody>
          </p:sp>
          <p:sp>
            <p:nvSpPr>
              <p:cNvPr id="401422" name="Rectangle 14"/>
              <p:cNvSpPr>
                <a:spLocks noChangeArrowheads="1"/>
              </p:cNvSpPr>
              <p:nvPr/>
            </p:nvSpPr>
            <p:spPr bwMode="auto">
              <a:xfrm>
                <a:off x="1493" y="2994"/>
                <a:ext cx="2274" cy="654"/>
              </a:xfrm>
              <a:prstGeom prst="rect">
                <a:avLst/>
              </a:prstGeom>
              <a:solidFill>
                <a:srgbClr val="B54747">
                  <a:alpha val="2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28575" algn="ctr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eaLnBrk="0" hangingPunct="0"/>
                <a:endParaRPr lang="ru-RU">
                  <a:latin typeface="Times" pitchFamily="18" charset="0"/>
                </a:endParaRPr>
              </a:p>
            </p:txBody>
          </p:sp>
          <p:pic>
            <p:nvPicPr>
              <p:cNvPr id="401423" name="Picture 15" descr="CPI_Final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1" y="1806"/>
                <a:ext cx="712" cy="7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1424" name="Picture 16" descr="CPI_Original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8" y="2952"/>
                <a:ext cx="708" cy="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1425" name="Line 17"/>
              <p:cNvSpPr>
                <a:spLocks noChangeShapeType="1"/>
              </p:cNvSpPr>
              <p:nvPr/>
            </p:nvSpPr>
            <p:spPr bwMode="auto">
              <a:xfrm>
                <a:off x="1061" y="2178"/>
                <a:ext cx="3312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401426" name="Picture 18" descr="CPI_Transformation"/>
              <p:cNvPicPr>
                <a:picLocks noChangeAspect="1" noChangeArrowheads="1"/>
              </p:cNvPicPr>
              <p:nvPr/>
            </p:nvPicPr>
            <p:blipFill>
              <a:blip r:embed="rId9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53" y="1925"/>
                <a:ext cx="2119" cy="4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1427" name="Line 19"/>
              <p:cNvSpPr>
                <a:spLocks noChangeShapeType="1"/>
              </p:cNvSpPr>
              <p:nvPr/>
            </p:nvSpPr>
            <p:spPr bwMode="auto">
              <a:xfrm>
                <a:off x="1373" y="3330"/>
                <a:ext cx="3006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prstDash val="lgDash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1428" name="Line 20"/>
              <p:cNvSpPr>
                <a:spLocks noChangeShapeType="1"/>
              </p:cNvSpPr>
              <p:nvPr/>
            </p:nvSpPr>
            <p:spPr bwMode="auto">
              <a:xfrm>
                <a:off x="1103" y="2262"/>
                <a:ext cx="270" cy="1074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401429" name="Picture 21" descr="CPI_Original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1788"/>
                <a:ext cx="708" cy="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1430" name="Text Box 22"/>
              <p:cNvSpPr txBox="1">
                <a:spLocks noChangeArrowheads="1"/>
              </p:cNvSpPr>
              <p:nvPr/>
            </p:nvSpPr>
            <p:spPr bwMode="auto">
              <a:xfrm>
                <a:off x="1547" y="2460"/>
                <a:ext cx="2232" cy="5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ru-RU" sz="1400">
                    <a:solidFill>
                      <a:srgbClr val="49712D"/>
                    </a:solidFill>
                    <a:latin typeface="Calibri" pitchFamily="34" charset="0"/>
                    <a:cs typeface="Calibri" pitchFamily="34" charset="0"/>
                  </a:rPr>
                  <a:t>Все преобразования сделанные радиологом</a:t>
                </a:r>
              </a:p>
              <a:p>
                <a:pPr algn="ctr" eaLnBrk="0" hangingPunct="0">
                  <a:spcBef>
                    <a:spcPct val="50000"/>
                  </a:spcBef>
                </a:pPr>
                <a:r>
                  <a:rPr lang="ru-RU" sz="1400">
                    <a:solidFill>
                      <a:srgbClr val="49712D"/>
                    </a:solidFill>
                    <a:latin typeface="Calibri" pitchFamily="34" charset="0"/>
                    <a:cs typeface="Calibri" pitchFamily="34" charset="0"/>
                  </a:rPr>
                  <a:t>сохранены</a:t>
                </a:r>
                <a:endParaRPr lang="en-US" sz="1400">
                  <a:solidFill>
                    <a:srgbClr val="49712D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01431" name="Text Box 23"/>
              <p:cNvSpPr txBox="1">
                <a:spLocks noChangeArrowheads="1"/>
              </p:cNvSpPr>
              <p:nvPr/>
            </p:nvSpPr>
            <p:spPr bwMode="auto">
              <a:xfrm>
                <a:off x="1487" y="3390"/>
                <a:ext cx="228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ru-RU" sz="1400" dirty="0">
                    <a:solidFill>
                      <a:srgbClr val="B54747"/>
                    </a:solidFill>
                    <a:latin typeface="Calibri" pitchFamily="34" charset="0"/>
                    <a:cs typeface="Calibri" pitchFamily="34" charset="0"/>
                  </a:rPr>
                  <a:t>Все преобразования сделанные радиологом утеряны</a:t>
                </a:r>
                <a:endParaRPr lang="en-US" sz="1400" dirty="0">
                  <a:solidFill>
                    <a:srgbClr val="B54747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01432" name="Text Box 24"/>
              <p:cNvSpPr txBox="1">
                <a:spLocks noChangeArrowheads="1"/>
              </p:cNvSpPr>
              <p:nvPr/>
            </p:nvSpPr>
            <p:spPr bwMode="auto">
              <a:xfrm>
                <a:off x="1487" y="3024"/>
                <a:ext cx="228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ru-RU" dirty="0">
                    <a:solidFill>
                      <a:srgbClr val="B54747"/>
                    </a:solidFill>
                    <a:latin typeface="Calibri" pitchFamily="34" charset="0"/>
                    <a:cs typeface="Calibri" pitchFamily="34" charset="0"/>
                  </a:rPr>
                  <a:t>без </a:t>
                </a:r>
                <a:r>
                  <a:rPr lang="ru-RU" dirty="0" smtClean="0">
                    <a:solidFill>
                      <a:srgbClr val="B54747"/>
                    </a:solidFill>
                    <a:latin typeface="Calibri" pitchFamily="34" charset="0"/>
                    <a:cs typeface="Calibri" pitchFamily="34" charset="0"/>
                  </a:rPr>
                  <a:t>поддержки профиля </a:t>
                </a:r>
                <a:r>
                  <a:rPr lang="en-US" dirty="0" smtClean="0">
                    <a:solidFill>
                      <a:srgbClr val="B54747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b="1" dirty="0">
                    <a:solidFill>
                      <a:srgbClr val="B54747"/>
                    </a:solidFill>
                    <a:latin typeface="Calibri" pitchFamily="34" charset="0"/>
                    <a:cs typeface="Calibri" pitchFamily="34" charset="0"/>
                  </a:rPr>
                  <a:t>IHE CPI</a:t>
                </a:r>
              </a:p>
            </p:txBody>
          </p:sp>
          <p:sp>
            <p:nvSpPr>
              <p:cNvPr id="401433" name="Text Box 25"/>
              <p:cNvSpPr txBox="1">
                <a:spLocks noChangeArrowheads="1"/>
              </p:cNvSpPr>
              <p:nvPr/>
            </p:nvSpPr>
            <p:spPr bwMode="auto">
              <a:xfrm>
                <a:off x="1589" y="1686"/>
                <a:ext cx="450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en-US" sz="1100">
                    <a:solidFill>
                      <a:srgbClr val="49712D"/>
                    </a:solidFill>
                    <a:latin typeface="Calibri" pitchFamily="34" charset="0"/>
                  </a:rPr>
                  <a:t>WindowLevel</a:t>
                </a:r>
              </a:p>
            </p:txBody>
          </p:sp>
          <p:sp>
            <p:nvSpPr>
              <p:cNvPr id="401434" name="Text Box 26"/>
              <p:cNvSpPr txBox="1">
                <a:spLocks noChangeArrowheads="1"/>
              </p:cNvSpPr>
              <p:nvPr/>
            </p:nvSpPr>
            <p:spPr bwMode="auto">
              <a:xfrm>
                <a:off x="2123" y="1794"/>
                <a:ext cx="450" cy="1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en-US" sz="1100">
                    <a:solidFill>
                      <a:srgbClr val="49712D"/>
                    </a:solidFill>
                    <a:latin typeface="Calibri" pitchFamily="34" charset="0"/>
                  </a:rPr>
                  <a:t>Flip</a:t>
                </a:r>
              </a:p>
            </p:txBody>
          </p:sp>
          <p:sp>
            <p:nvSpPr>
              <p:cNvPr id="401435" name="Text Box 27"/>
              <p:cNvSpPr txBox="1">
                <a:spLocks noChangeArrowheads="1"/>
              </p:cNvSpPr>
              <p:nvPr/>
            </p:nvSpPr>
            <p:spPr bwMode="auto">
              <a:xfrm>
                <a:off x="2675" y="1788"/>
                <a:ext cx="450" cy="1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en-US" sz="1100">
                    <a:solidFill>
                      <a:srgbClr val="49712D"/>
                    </a:solidFill>
                    <a:latin typeface="Calibri" pitchFamily="34" charset="0"/>
                  </a:rPr>
                  <a:t>Zoom</a:t>
                </a:r>
              </a:p>
            </p:txBody>
          </p:sp>
          <p:sp>
            <p:nvSpPr>
              <p:cNvPr id="401436" name="Text Box 28"/>
              <p:cNvSpPr txBox="1">
                <a:spLocks noChangeArrowheads="1"/>
              </p:cNvSpPr>
              <p:nvPr/>
            </p:nvSpPr>
            <p:spPr bwMode="auto">
              <a:xfrm>
                <a:off x="3215" y="1788"/>
                <a:ext cx="450" cy="1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en-US" sz="1100">
                    <a:solidFill>
                      <a:srgbClr val="49712D"/>
                    </a:solidFill>
                    <a:latin typeface="Calibri" pitchFamily="34" charset="0"/>
                  </a:rPr>
                  <a:t>Annotate</a:t>
                </a:r>
              </a:p>
            </p:txBody>
          </p:sp>
          <p:sp>
            <p:nvSpPr>
              <p:cNvPr id="401437" name="Rectangle 29"/>
              <p:cNvSpPr>
                <a:spLocks noChangeArrowheads="1"/>
              </p:cNvSpPr>
              <p:nvPr/>
            </p:nvSpPr>
            <p:spPr bwMode="auto">
              <a:xfrm>
                <a:off x="1248" y="1344"/>
                <a:ext cx="27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ru-RU" b="1" dirty="0">
                    <a:solidFill>
                      <a:srgbClr val="61808B"/>
                    </a:solidFill>
                  </a:rPr>
                  <a:t>Что видит на дисплее радиолог</a:t>
                </a:r>
                <a:endParaRPr lang="en-US" b="1" dirty="0">
                  <a:solidFill>
                    <a:srgbClr val="61808B"/>
                  </a:solidFill>
                </a:endParaRPr>
              </a:p>
            </p:txBody>
          </p:sp>
          <p:sp>
            <p:nvSpPr>
              <p:cNvPr id="401438" name="Rectangle 30"/>
              <p:cNvSpPr>
                <a:spLocks noChangeArrowheads="1"/>
              </p:cNvSpPr>
              <p:nvPr/>
            </p:nvSpPr>
            <p:spPr bwMode="auto">
              <a:xfrm>
                <a:off x="3696" y="1344"/>
                <a:ext cx="235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ru-RU" b="1">
                    <a:solidFill>
                      <a:srgbClr val="61808B"/>
                    </a:solidFill>
                    <a:cs typeface="Calibri" pitchFamily="34" charset="0"/>
                  </a:rPr>
                  <a:t>Что видит клиницист </a:t>
                </a:r>
              </a:p>
              <a:p>
                <a:pPr algn="ctr" eaLnBrk="0" hangingPunct="0"/>
                <a:r>
                  <a:rPr lang="ru-RU" b="1">
                    <a:solidFill>
                      <a:srgbClr val="61808B"/>
                    </a:solidFill>
                    <a:cs typeface="Calibri" pitchFamily="34" charset="0"/>
                  </a:rPr>
                  <a:t>при просмотре результатов</a:t>
                </a:r>
                <a:endParaRPr lang="en-US" b="1">
                  <a:solidFill>
                    <a:srgbClr val="61808B"/>
                  </a:solidFill>
                  <a:cs typeface="Calibri" pitchFamily="34" charset="0"/>
                </a:endParaRPr>
              </a:p>
            </p:txBody>
          </p:sp>
          <p:sp>
            <p:nvSpPr>
              <p:cNvPr id="401439" name="Text Box 31"/>
              <p:cNvSpPr txBox="1">
                <a:spLocks noChangeArrowheads="1"/>
              </p:cNvSpPr>
              <p:nvPr/>
            </p:nvSpPr>
            <p:spPr bwMode="auto">
              <a:xfrm>
                <a:off x="449" y="2526"/>
                <a:ext cx="660" cy="1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0" hangingPunct="0">
                  <a:spcBef>
                    <a:spcPct val="50000"/>
                  </a:spcBef>
                </a:pPr>
                <a:r>
                  <a:rPr lang="en-US" sz="1100">
                    <a:latin typeface="Calibri" pitchFamily="34" charset="0"/>
                  </a:rPr>
                  <a:t>Original Image</a:t>
                </a:r>
              </a:p>
            </p:txBody>
          </p:sp>
          <p:sp>
            <p:nvSpPr>
              <p:cNvPr id="401440" name="Text Box 32"/>
              <p:cNvSpPr txBox="1">
                <a:spLocks noChangeArrowheads="1"/>
              </p:cNvSpPr>
              <p:nvPr/>
            </p:nvSpPr>
            <p:spPr bwMode="auto">
              <a:xfrm>
                <a:off x="5088" y="3216"/>
                <a:ext cx="1182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ru-RU" sz="1200">
                    <a:latin typeface="Calibri" pitchFamily="34" charset="0"/>
                    <a:cs typeface="Calibri" pitchFamily="34" charset="0"/>
                  </a:rPr>
                  <a:t>Оригинальное</a:t>
                </a:r>
                <a:r>
                  <a:rPr lang="en-US" sz="1200">
                    <a:latin typeface="Calibri" pitchFamily="34" charset="0"/>
                    <a:cs typeface="Calibri" pitchFamily="34" charset="0"/>
                  </a:rPr>
                  <a:t>, </a:t>
                </a:r>
                <a:r>
                  <a:rPr lang="ru-RU" sz="1200">
                    <a:latin typeface="Calibri" pitchFamily="34" charset="0"/>
                    <a:cs typeface="Calibri" pitchFamily="34" charset="0"/>
                  </a:rPr>
                  <a:t>но 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ru-RU" sz="1200">
                    <a:latin typeface="Calibri" pitchFamily="34" charset="0"/>
                    <a:cs typeface="Calibri" pitchFamily="34" charset="0"/>
                  </a:rPr>
                  <a:t>некорректное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ru-RU" sz="1200">
                    <a:latin typeface="Calibri" pitchFamily="34" charset="0"/>
                    <a:cs typeface="Calibri" pitchFamily="34" charset="0"/>
                  </a:rPr>
                  <a:t>отображение</a:t>
                </a:r>
              </a:p>
            </p:txBody>
          </p:sp>
          <p:sp>
            <p:nvSpPr>
              <p:cNvPr id="401441" name="Text Box 33"/>
              <p:cNvSpPr txBox="1">
                <a:spLocks noChangeArrowheads="1"/>
              </p:cNvSpPr>
              <p:nvPr/>
            </p:nvSpPr>
            <p:spPr bwMode="auto">
              <a:xfrm>
                <a:off x="5100" y="2016"/>
                <a:ext cx="660" cy="8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ru-RU" sz="1200">
                    <a:latin typeface="Calibri" pitchFamily="34" charset="0"/>
                    <a:cs typeface="Calibri" pitchFamily="34" charset="0"/>
                  </a:rPr>
                  <a:t>Корректное отображение  со всеми внесенными правками и комментариями</a:t>
                </a:r>
                <a:endParaRPr lang="en-US" sz="120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01442" name="Oval 34"/>
              <p:cNvSpPr>
                <a:spLocks noChangeArrowheads="1"/>
              </p:cNvSpPr>
              <p:nvPr/>
            </p:nvSpPr>
            <p:spPr bwMode="auto">
              <a:xfrm>
                <a:off x="4469" y="3090"/>
                <a:ext cx="522" cy="522"/>
              </a:xfrm>
              <a:prstGeom prst="ellipse">
                <a:avLst/>
              </a:prstGeom>
              <a:noFill/>
              <a:ln w="76200" algn="ctr">
                <a:solidFill>
                  <a:srgbClr val="CF2D2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eaLnBrk="0" hangingPunct="0"/>
                <a:endParaRPr lang="ru-RU">
                  <a:latin typeface="Times" pitchFamily="18" charset="0"/>
                </a:endParaRPr>
              </a:p>
            </p:txBody>
          </p:sp>
          <p:sp>
            <p:nvSpPr>
              <p:cNvPr id="401443" name="Line 35"/>
              <p:cNvSpPr>
                <a:spLocks noChangeShapeType="1"/>
              </p:cNvSpPr>
              <p:nvPr/>
            </p:nvSpPr>
            <p:spPr bwMode="auto">
              <a:xfrm>
                <a:off x="4553" y="3168"/>
                <a:ext cx="365" cy="365"/>
              </a:xfrm>
              <a:prstGeom prst="line">
                <a:avLst/>
              </a:prstGeom>
              <a:noFill/>
              <a:ln w="76200">
                <a:solidFill>
                  <a:srgbClr val="CF2D2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215125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3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3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37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7091" grpId="0" build="p"/>
      <p:bldP spid="21370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6176" y="3742765"/>
            <a:ext cx="8633011" cy="1192305"/>
          </a:xfrm>
          <a:prstGeom prst="rect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3"/>
          <p:cNvSpPr/>
          <p:nvPr/>
        </p:nvSpPr>
        <p:spPr>
          <a:xfrm>
            <a:off x="336176" y="1546410"/>
            <a:ext cx="8633011" cy="1559859"/>
          </a:xfrm>
          <a:prstGeom prst="rect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Присутствует смешение понятий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1"/>
            <a:ext cx="8382000" cy="472888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Нужно договориться о терминологии:</a:t>
            </a:r>
            <a:endParaRPr lang="en-US" dirty="0" smtClean="0"/>
          </a:p>
          <a:p>
            <a:r>
              <a:rPr lang="ru-RU" b="1" dirty="0" smtClean="0"/>
              <a:t>РИС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PACS</a:t>
            </a:r>
          </a:p>
          <a:p>
            <a:r>
              <a:rPr lang="ru-RU" b="1" dirty="0" smtClean="0"/>
              <a:t>Система экспертной постобработки</a:t>
            </a:r>
          </a:p>
          <a:p>
            <a:pPr marL="0" indent="0">
              <a:buNone/>
            </a:pPr>
            <a:endParaRPr lang="ru-RU" b="1" dirty="0" smtClean="0"/>
          </a:p>
          <a:p>
            <a:r>
              <a:rPr lang="en-US" b="1" dirty="0" smtClean="0"/>
              <a:t>VNA</a:t>
            </a:r>
            <a:r>
              <a:rPr lang="ru-RU" dirty="0" smtClean="0"/>
              <a:t> – универсальный архив масштаба МО или региона для радиологических и мультимедийных данных из разных отделений</a:t>
            </a:r>
          </a:p>
          <a:p>
            <a:endParaRPr lang="ru-RU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3654" y="2033950"/>
            <a:ext cx="55973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Радиологическое отделение</a:t>
            </a:r>
            <a:endParaRPr lang="en-US" sz="3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734253" y="1546410"/>
            <a:ext cx="26895" cy="1559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675417" y="1864672"/>
            <a:ext cx="14109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РИС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906872" y="2033950"/>
            <a:ext cx="941294" cy="584775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906872" y="2033950"/>
            <a:ext cx="941294" cy="584775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own Arrow 28"/>
          <p:cNvSpPr/>
          <p:nvPr/>
        </p:nvSpPr>
        <p:spPr>
          <a:xfrm>
            <a:off x="3563470" y="3106269"/>
            <a:ext cx="1290918" cy="636496"/>
          </a:xfrm>
          <a:prstGeom prst="downArrow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Down Arrow 29"/>
          <p:cNvSpPr/>
          <p:nvPr/>
        </p:nvSpPr>
        <p:spPr>
          <a:xfrm rot="10800000">
            <a:off x="2891117" y="4935071"/>
            <a:ext cx="2756647" cy="636496"/>
          </a:xfrm>
          <a:prstGeom prst="downArrow">
            <a:avLst>
              <a:gd name="adj1" fmla="val 50000"/>
              <a:gd name="adj2" fmla="val 64789"/>
            </a:avLst>
          </a:prstGeom>
          <a:solidFill>
            <a:schemeClr val="accent3">
              <a:lumMod val="75000"/>
              <a:alpha val="16000"/>
            </a:schemeClr>
          </a:solidFill>
          <a:ln>
            <a:solidFill>
              <a:srgbClr val="7030A0">
                <a:alpha val="64000"/>
              </a:srgb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63470" y="5048348"/>
            <a:ext cx="1350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</a:rPr>
              <a:t>ologies</a:t>
            </a:r>
            <a:endParaRPr lang="ru-RU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Rounded Rectangular Callout 32"/>
          <p:cNvSpPr/>
          <p:nvPr/>
        </p:nvSpPr>
        <p:spPr>
          <a:xfrm>
            <a:off x="6858001" y="416859"/>
            <a:ext cx="1990166" cy="868142"/>
          </a:xfrm>
          <a:prstGeom prst="wedgeRoundRectCallout">
            <a:avLst>
              <a:gd name="adj1" fmla="val 34860"/>
              <a:gd name="adj2" fmla="val 138543"/>
              <a:gd name="adj3" fmla="val 16667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6858001" y="343743"/>
            <a:ext cx="23128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Как назвать комплексное решение?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993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5656" y="369332"/>
            <a:ext cx="5843863" cy="6477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3136392" y="2267712"/>
            <a:ext cx="5495544" cy="3438144"/>
          </a:xfrm>
          <a:custGeom>
            <a:avLst/>
            <a:gdLst>
              <a:gd name="connsiteX0" fmla="*/ 0 w 5495544"/>
              <a:gd name="connsiteY0" fmla="*/ 0 h 3438144"/>
              <a:gd name="connsiteX1" fmla="*/ 457200 w 5495544"/>
              <a:gd name="connsiteY1" fmla="*/ 0 h 3438144"/>
              <a:gd name="connsiteX2" fmla="*/ 2048256 w 5495544"/>
              <a:gd name="connsiteY2" fmla="*/ 1133856 h 3438144"/>
              <a:gd name="connsiteX3" fmla="*/ 5495544 w 5495544"/>
              <a:gd name="connsiteY3" fmla="*/ 1115568 h 3438144"/>
              <a:gd name="connsiteX4" fmla="*/ 5495544 w 5495544"/>
              <a:gd name="connsiteY4" fmla="*/ 3438144 h 3438144"/>
              <a:gd name="connsiteX5" fmla="*/ 0 w 5495544"/>
              <a:gd name="connsiteY5" fmla="*/ 3438144 h 3438144"/>
              <a:gd name="connsiteX6" fmla="*/ 0 w 5495544"/>
              <a:gd name="connsiteY6" fmla="*/ 0 h 34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95544" h="3438144">
                <a:moveTo>
                  <a:pt x="0" y="0"/>
                </a:moveTo>
                <a:lnTo>
                  <a:pt x="457200" y="0"/>
                </a:lnTo>
                <a:lnTo>
                  <a:pt x="2048256" y="1133856"/>
                </a:lnTo>
                <a:lnTo>
                  <a:pt x="5495544" y="1115568"/>
                </a:lnTo>
                <a:lnTo>
                  <a:pt x="5495544" y="3438144"/>
                </a:lnTo>
                <a:lnTo>
                  <a:pt x="0" y="343814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200" y="454144"/>
            <a:ext cx="2425408" cy="5820341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Системы: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Модальности, </a:t>
            </a:r>
            <a:br>
              <a:rPr lang="ru-RU" sz="2400" dirty="0" smtClean="0"/>
            </a:br>
            <a:r>
              <a:rPr lang="ru-RU" sz="2400" dirty="0" smtClean="0"/>
              <a:t>РИС, </a:t>
            </a:r>
            <a:r>
              <a:rPr lang="en-US" sz="2400" dirty="0" smtClean="0"/>
              <a:t>PACS, </a:t>
            </a:r>
            <a:r>
              <a:rPr lang="ru-RU" sz="2400" dirty="0" smtClean="0"/>
              <a:t>МИС/ЭМК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Роли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IHE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1800" dirty="0" smtClean="0"/>
              <a:t>Order Placer</a:t>
            </a:r>
            <a:br>
              <a:rPr lang="en-US" sz="1800" dirty="0" smtClean="0"/>
            </a:br>
            <a:r>
              <a:rPr lang="en-US" sz="1800" dirty="0" smtClean="0"/>
              <a:t>DSS/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Order filer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PPS Manager</a:t>
            </a:r>
            <a:br>
              <a:rPr lang="en-US" sz="1800" dirty="0" smtClean="0"/>
            </a:br>
            <a:r>
              <a:rPr lang="en-US" sz="1800" dirty="0" smtClean="0"/>
              <a:t>Image Manager</a:t>
            </a:r>
            <a:br>
              <a:rPr lang="en-US" sz="1800" dirty="0" smtClean="0"/>
            </a:br>
            <a:r>
              <a:rPr lang="en-US" sz="1800" dirty="0" smtClean="0"/>
              <a:t>Image Archive</a:t>
            </a:r>
            <a:br>
              <a:rPr lang="en-US" sz="1800" dirty="0" smtClean="0"/>
            </a:br>
            <a:r>
              <a:rPr lang="en-US" sz="1800" dirty="0" smtClean="0"/>
              <a:t>Image Display</a:t>
            </a:r>
            <a:br>
              <a:rPr lang="en-US" sz="1800" dirty="0" smtClean="0"/>
            </a:br>
            <a:r>
              <a:rPr lang="en-US" sz="1800" dirty="0" smtClean="0"/>
              <a:t>Evidence Creator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Взаимодействие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/>
              <a:t>в соответствии </a:t>
            </a:r>
            <a:br>
              <a:rPr lang="ru-RU" sz="1800" dirty="0" smtClean="0"/>
            </a:br>
            <a:r>
              <a:rPr lang="ru-RU" sz="1800" dirty="0" smtClean="0"/>
              <a:t>с профилем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400" dirty="0" smtClean="0">
                <a:solidFill>
                  <a:srgbClr val="DC9092"/>
                </a:solidFill>
              </a:rPr>
              <a:t>IHE SWF</a:t>
            </a:r>
            <a:r>
              <a:rPr lang="ru-RU" sz="2400" dirty="0" smtClean="0">
                <a:solidFill>
                  <a:srgbClr val="DC9092"/>
                </a:solidFill>
              </a:rPr>
              <a:t> </a:t>
            </a:r>
            <a:endParaRPr lang="ru-RU" sz="2400" dirty="0">
              <a:solidFill>
                <a:srgbClr val="6095C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7610" y="0"/>
            <a:ext cx="62330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DC9092"/>
                </a:solidFill>
              </a:rPr>
              <a:t>Роли и транзакции ИС в радиологии стандартизованы</a:t>
            </a:r>
            <a:endParaRPr lang="ru-RU" sz="2000" b="1" dirty="0">
              <a:solidFill>
                <a:srgbClr val="DC9092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 rot="1083839">
            <a:off x="3327131" y="731179"/>
            <a:ext cx="5757114" cy="1726099"/>
          </a:xfrm>
          <a:prstGeom prst="triangle">
            <a:avLst>
              <a:gd name="adj" fmla="val 90054"/>
            </a:avLst>
          </a:prstGeom>
          <a:solidFill>
            <a:srgbClr val="7030A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Freeform 17"/>
          <p:cNvSpPr/>
          <p:nvPr/>
        </p:nvSpPr>
        <p:spPr>
          <a:xfrm>
            <a:off x="3547872" y="1899318"/>
            <a:ext cx="3676424" cy="1464997"/>
          </a:xfrm>
          <a:custGeom>
            <a:avLst/>
            <a:gdLst>
              <a:gd name="connsiteX0" fmla="*/ 2822331 w 3745523"/>
              <a:gd name="connsiteY0" fmla="*/ 26377 h 1433146"/>
              <a:gd name="connsiteX1" fmla="*/ 3745523 w 3745523"/>
              <a:gd name="connsiteY1" fmla="*/ 1433146 h 1433146"/>
              <a:gd name="connsiteX2" fmla="*/ 1644162 w 3745523"/>
              <a:gd name="connsiteY2" fmla="*/ 1406769 h 1433146"/>
              <a:gd name="connsiteX3" fmla="*/ 0 w 3745523"/>
              <a:gd name="connsiteY3" fmla="*/ 263769 h 1433146"/>
              <a:gd name="connsiteX4" fmla="*/ 8793 w 3745523"/>
              <a:gd name="connsiteY4" fmla="*/ 0 h 1433146"/>
              <a:gd name="connsiteX5" fmla="*/ 2822331 w 3745523"/>
              <a:gd name="connsiteY5" fmla="*/ 26377 h 143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5523" h="1433146">
                <a:moveTo>
                  <a:pt x="2822331" y="26377"/>
                </a:moveTo>
                <a:lnTo>
                  <a:pt x="3745523" y="1433146"/>
                </a:lnTo>
                <a:lnTo>
                  <a:pt x="1644162" y="1406769"/>
                </a:lnTo>
                <a:lnTo>
                  <a:pt x="0" y="263769"/>
                </a:lnTo>
                <a:lnTo>
                  <a:pt x="8793" y="0"/>
                </a:lnTo>
                <a:lnTo>
                  <a:pt x="2822331" y="26377"/>
                </a:lnTo>
                <a:close/>
              </a:path>
            </a:pathLst>
          </a:custGeom>
          <a:solidFill>
            <a:schemeClr val="accent2">
              <a:alpha val="12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/>
          <p:cNvSpPr/>
          <p:nvPr/>
        </p:nvSpPr>
        <p:spPr>
          <a:xfrm>
            <a:off x="7534309" y="1515675"/>
            <a:ext cx="12252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3600" b="1" spc="15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МИС</a:t>
            </a:r>
          </a:p>
          <a:p>
            <a:pPr algn="ctr"/>
            <a:r>
              <a:rPr lang="ru-RU" sz="3600" b="1" spc="15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ЭМК</a:t>
            </a:r>
            <a:endParaRPr lang="en-US" sz="3600" b="1" spc="150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86959" y="2170152"/>
            <a:ext cx="122527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3600" b="1" spc="150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РИС</a:t>
            </a:r>
            <a:endParaRPr lang="en-US" sz="3600" b="1" spc="150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62828" y="3966692"/>
            <a:ext cx="201925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4400" b="1" spc="15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PACS</a:t>
            </a:r>
            <a:endParaRPr lang="en-US" sz="4400" b="1" spc="150" dirty="0">
              <a:ln w="1143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65053" y="4736133"/>
            <a:ext cx="86908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DICOM</a:t>
            </a:r>
            <a:endParaRPr lang="en-US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47499" y="2552686"/>
            <a:ext cx="86908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DICOM</a:t>
            </a:r>
            <a:endParaRPr lang="en-US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247536" y="3782026"/>
            <a:ext cx="86908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DICOM</a:t>
            </a:r>
            <a:endParaRPr lang="en-US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51542" y="5798480"/>
            <a:ext cx="86908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DICOM</a:t>
            </a:r>
            <a:endParaRPr lang="en-US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247536" y="5125833"/>
            <a:ext cx="86908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DICOM</a:t>
            </a:r>
            <a:endParaRPr lang="en-US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738834" y="2631817"/>
            <a:ext cx="54534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HL7</a:t>
            </a:r>
            <a:endParaRPr lang="en-US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19711" y="1931174"/>
            <a:ext cx="54534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HL7</a:t>
            </a:r>
            <a:endParaRPr lang="en-US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877588" y="2282932"/>
            <a:ext cx="54534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HL7</a:t>
            </a:r>
            <a:endParaRPr lang="en-US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9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8" grpId="0" animBg="1"/>
      <p:bldP spid="20" grpId="0"/>
      <p:bldP spid="10" grpId="0"/>
      <p:bldP spid="21" grpId="0"/>
      <p:bldP spid="19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Отличие ролей </a:t>
            </a:r>
            <a:r>
              <a:rPr lang="en-US" sz="2400" dirty="0" smtClean="0"/>
              <a:t>PACS </a:t>
            </a:r>
            <a:r>
              <a:rPr lang="ru-RU" sz="2400" dirty="0" smtClean="0"/>
              <a:t>и станций постобработки</a:t>
            </a:r>
            <a:br>
              <a:rPr lang="ru-RU" sz="2400" dirty="0" smtClean="0"/>
            </a:br>
            <a:r>
              <a:rPr lang="en-US" sz="2000" dirty="0" smtClean="0"/>
              <a:t>ED – </a:t>
            </a:r>
            <a:r>
              <a:rPr lang="ru-RU" sz="2000" dirty="0" smtClean="0"/>
              <a:t>результаты постобработки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6095C1"/>
                </a:solidFill>
              </a:rPr>
              <a:t>http</a:t>
            </a:r>
            <a:r>
              <a:rPr lang="en-US" sz="2000" dirty="0">
                <a:solidFill>
                  <a:srgbClr val="6095C1"/>
                </a:solidFill>
              </a:rPr>
              <a:t>://wiki.ihe.net/</a:t>
            </a:r>
            <a:endParaRPr lang="ru-RU" sz="2000" dirty="0">
              <a:solidFill>
                <a:srgbClr val="6095C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1" y="863600"/>
            <a:ext cx="2690836" cy="5026025"/>
          </a:xfrm>
          <a:ln>
            <a:solidFill>
              <a:schemeClr val="accent1">
                <a:alpha val="20000"/>
              </a:schemeClr>
            </a:solidFill>
            <a:prstDash val="sysDot"/>
          </a:ln>
        </p:spPr>
        <p:txBody>
          <a:bodyPr/>
          <a:lstStyle/>
          <a:p>
            <a:r>
              <a:rPr lang="ru-RU" sz="1600" b="1" dirty="0" smtClean="0"/>
              <a:t>Станция Постобработки создает </a:t>
            </a:r>
            <a:r>
              <a:rPr lang="en-US" sz="1600" b="1" dirty="0" smtClean="0"/>
              <a:t>ED – Evidence Documents</a:t>
            </a:r>
            <a:r>
              <a:rPr lang="ru-RU" sz="1600" b="1" dirty="0" smtClean="0"/>
              <a:t> </a:t>
            </a:r>
            <a:r>
              <a:rPr lang="en-US" sz="1600" b="1" dirty="0" smtClean="0"/>
              <a:t>(SR, SC, CAD)</a:t>
            </a:r>
          </a:p>
          <a:p>
            <a:pPr marL="0" indent="0">
              <a:buNone/>
            </a:pPr>
            <a:endParaRPr lang="en-US" sz="1600" b="1" dirty="0" smtClean="0"/>
          </a:p>
          <a:p>
            <a:r>
              <a:rPr lang="ru-RU" sz="1600" b="1" dirty="0" smtClean="0">
                <a:solidFill>
                  <a:srgbClr val="6095C1"/>
                </a:solidFill>
              </a:rPr>
              <a:t>Профили </a:t>
            </a:r>
            <a:r>
              <a:rPr lang="en-US" sz="1600" b="1" dirty="0" smtClean="0">
                <a:solidFill>
                  <a:srgbClr val="6095C1"/>
                </a:solidFill>
              </a:rPr>
              <a:t>IHE ED, IHE RWF, IHE PPWF, IHE SINR</a:t>
            </a:r>
          </a:p>
          <a:p>
            <a:endParaRPr lang="en-US" sz="1600" b="1" dirty="0"/>
          </a:p>
          <a:p>
            <a:r>
              <a:rPr lang="en-US" sz="1600" b="1" dirty="0" smtClean="0"/>
              <a:t>ED </a:t>
            </a:r>
            <a:r>
              <a:rPr lang="ru-RU" sz="1600" b="1" dirty="0" smtClean="0"/>
              <a:t>передаются в </a:t>
            </a:r>
            <a:r>
              <a:rPr lang="en-US" sz="1600" b="1" dirty="0" smtClean="0"/>
              <a:t>PACS</a:t>
            </a:r>
            <a:r>
              <a:rPr lang="ru-RU" sz="1600" b="1" dirty="0" smtClean="0"/>
              <a:t>: </a:t>
            </a:r>
            <a:r>
              <a:rPr lang="en-US" sz="1200" b="1" dirty="0" smtClean="0"/>
              <a:t>DICOM-</a:t>
            </a:r>
            <a:r>
              <a:rPr lang="ru-RU" sz="1200" b="1" dirty="0" smtClean="0"/>
              <a:t>объекты – </a:t>
            </a:r>
            <a:r>
              <a:rPr lang="en-US" sz="1200" b="1" dirty="0" smtClean="0"/>
              <a:t>SR, KOS, SC</a:t>
            </a:r>
            <a:endParaRPr lang="ru-RU" sz="1200" b="1" dirty="0" smtClean="0"/>
          </a:p>
          <a:p>
            <a:endParaRPr lang="ru-RU" sz="1600" b="1" dirty="0"/>
          </a:p>
          <a:p>
            <a:r>
              <a:rPr lang="en-US" sz="1600" b="1" dirty="0" smtClean="0"/>
              <a:t>PACS</a:t>
            </a:r>
            <a:r>
              <a:rPr lang="ru-RU" sz="1600" b="1" dirty="0" smtClean="0"/>
              <a:t> обеспечивает</a:t>
            </a:r>
            <a:r>
              <a:rPr lang="en-US" sz="1600" b="1" dirty="0" smtClean="0"/>
              <a:t> </a:t>
            </a:r>
            <a:r>
              <a:rPr lang="ru-RU" sz="1600" b="1" dirty="0" smtClean="0"/>
              <a:t>универсальный интерфейс диагностического и клинического просмотра  и обработки в масштабе МО.</a:t>
            </a:r>
          </a:p>
          <a:p>
            <a:pPr marL="0" indent="0">
              <a:buNone/>
            </a:pPr>
            <a:endParaRPr lang="en-US" sz="1600" b="1" dirty="0" smtClean="0"/>
          </a:p>
          <a:p>
            <a:r>
              <a:rPr lang="ru-RU" sz="1600" b="1" dirty="0" smtClean="0"/>
              <a:t>Опции: Интеграция пакетов  постобработки</a:t>
            </a:r>
            <a:endParaRPr lang="en-US" sz="1600" b="1" dirty="0" smtClean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 smtClean="0"/>
          </a:p>
          <a:p>
            <a:endParaRPr lang="ru-RU" sz="1600" b="1" dirty="0"/>
          </a:p>
        </p:txBody>
      </p:sp>
      <p:pic>
        <p:nvPicPr>
          <p:cNvPr id="1026" name="Picture 2" descr="D:\Presales consultancy\IHE\PPWF-Graphic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8369" y="995877"/>
            <a:ext cx="6293203" cy="5079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 rot="18941799">
            <a:off x="6147676" y="2487909"/>
            <a:ext cx="2319442" cy="420900"/>
          </a:xfrm>
          <a:prstGeom prst="ellipse">
            <a:avLst/>
          </a:prstGeom>
          <a:solidFill>
            <a:schemeClr val="accent1">
              <a:alpha val="0"/>
            </a:schemeClr>
          </a:soli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5824655" y="3790553"/>
            <a:ext cx="2574938" cy="535407"/>
          </a:xfrm>
          <a:prstGeom prst="bentConnector3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44420" y="4129487"/>
            <a:ext cx="23998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Создание заключения</a:t>
            </a:r>
          </a:p>
          <a:p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едином рабочем пространстве </a:t>
            </a:r>
          </a:p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PACS/RIS c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использованием </a:t>
            </a:r>
          </a:p>
          <a:p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исходных изображений</a:t>
            </a:r>
          </a:p>
          <a:p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результатов постобработки 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138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8" y="0"/>
            <a:ext cx="8534400" cy="638629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Тема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PACS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актуализируется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снизу и сверху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/>
              <a:t>Требования зависят от уровня инициаторов проекта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914" y="580571"/>
            <a:ext cx="8382000" cy="6023429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Запрос радиологов: </a:t>
            </a:r>
          </a:p>
          <a:p>
            <a:pPr>
              <a:buFontTx/>
              <a:buChar char="-"/>
            </a:pPr>
            <a:r>
              <a:rPr lang="ru-RU" sz="1800" dirty="0"/>
              <a:t>Надежное архивирование</a:t>
            </a:r>
          </a:p>
          <a:p>
            <a:pPr>
              <a:buFontTx/>
              <a:buChar char="-"/>
            </a:pPr>
            <a:r>
              <a:rPr lang="ru-RU" sz="1800" dirty="0"/>
              <a:t>Средства создания заключений</a:t>
            </a:r>
          </a:p>
          <a:p>
            <a:pPr marL="0" indent="0">
              <a:buNone/>
            </a:pPr>
            <a:r>
              <a:rPr lang="ru-RU" sz="1800" b="1" dirty="0"/>
              <a:t>На втором плане</a:t>
            </a:r>
            <a:r>
              <a:rPr lang="ru-RU" sz="1800" b="1" dirty="0" smtClean="0"/>
              <a:t>:</a:t>
            </a:r>
          </a:p>
          <a:p>
            <a:pPr marL="0" indent="0">
              <a:buNone/>
            </a:pPr>
            <a:r>
              <a:rPr lang="ru-RU" sz="1800" dirty="0" smtClean="0"/>
              <a:t>-     Уникальная идентификация</a:t>
            </a:r>
            <a:endParaRPr lang="ru-RU" sz="1800" dirty="0"/>
          </a:p>
          <a:p>
            <a:pPr>
              <a:buFontTx/>
              <a:buChar char="-"/>
            </a:pPr>
            <a:r>
              <a:rPr lang="ru-RU" sz="1800" dirty="0"/>
              <a:t>Оптимизация рабочего процесса в </a:t>
            </a:r>
            <a:r>
              <a:rPr lang="ru-RU" sz="1800" dirty="0" smtClean="0"/>
              <a:t>отделении за счет интегрированной РИС.</a:t>
            </a:r>
            <a:endParaRPr lang="en-US" sz="1800" dirty="0"/>
          </a:p>
          <a:p>
            <a:pPr>
              <a:buFontTx/>
              <a:buChar char="-"/>
            </a:pPr>
            <a:r>
              <a:rPr lang="ru-RU" sz="1800" dirty="0"/>
              <a:t>Доступ к результатам других МО</a:t>
            </a:r>
            <a:r>
              <a:rPr lang="ru-RU" sz="1800" dirty="0" smtClean="0"/>
              <a:t>. Доступность результатов клиницистам.</a:t>
            </a:r>
            <a:endParaRPr lang="ru-RU" sz="1800" dirty="0"/>
          </a:p>
          <a:p>
            <a:pPr marL="0" indent="0">
              <a:buNone/>
            </a:pPr>
            <a:r>
              <a:rPr lang="ru-RU" sz="1800" b="1" dirty="0"/>
              <a:t>Нет интереса:</a:t>
            </a:r>
          </a:p>
          <a:p>
            <a:pPr marL="0" indent="0">
              <a:buNone/>
            </a:pPr>
            <a:r>
              <a:rPr lang="ru-RU" sz="1800" dirty="0"/>
              <a:t>-     К единому архивированию изображений из других отделений. </a:t>
            </a:r>
          </a:p>
          <a:p>
            <a:pPr marL="0" indent="0">
              <a:buNone/>
            </a:pPr>
            <a:r>
              <a:rPr lang="ru-RU" sz="1800" dirty="0"/>
              <a:t>-     К интеграции с внешними системами МИС, ЭМК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Со стороны групп ИТ, администрации МО:</a:t>
            </a:r>
          </a:p>
          <a:p>
            <a:pPr>
              <a:buFontTx/>
              <a:buChar char="-"/>
            </a:pPr>
            <a:r>
              <a:rPr lang="ru-RU" sz="1800" dirty="0" smtClean="0"/>
              <a:t>Интеграция с МИС, ЭМК -</a:t>
            </a:r>
            <a:r>
              <a:rPr lang="en-US" sz="1800" dirty="0" smtClean="0"/>
              <a:t>&gt; </a:t>
            </a:r>
            <a:r>
              <a:rPr lang="ru-RU" sz="1800" dirty="0" smtClean="0"/>
              <a:t>прозрачность, учет, бизнес-анализ</a:t>
            </a:r>
          </a:p>
          <a:p>
            <a:pPr>
              <a:buFontTx/>
              <a:buChar char="-"/>
            </a:pPr>
            <a:r>
              <a:rPr lang="ru-RU" sz="1800" dirty="0" smtClean="0"/>
              <a:t>Оптимизация </a:t>
            </a:r>
            <a:r>
              <a:rPr lang="ru-RU" sz="1800" dirty="0"/>
              <a:t>в масштабе </a:t>
            </a:r>
            <a:r>
              <a:rPr lang="ru-RU" sz="1800" dirty="0" smtClean="0"/>
              <a:t>МО от направления до   получения результатов</a:t>
            </a:r>
            <a:endParaRPr lang="ru-RU" sz="1800" dirty="0"/>
          </a:p>
          <a:p>
            <a:pPr>
              <a:buFontTx/>
              <a:buChar char="-"/>
            </a:pPr>
            <a:r>
              <a:rPr lang="ru-RU" sz="1800" dirty="0" smtClean="0"/>
              <a:t>Выполнение требований региональных властей по интеграции с ЕГИСЗ.</a:t>
            </a:r>
          </a:p>
          <a:p>
            <a:pPr marL="0" indent="0">
              <a:buNone/>
            </a:pPr>
            <a:r>
              <a:rPr lang="ru-RU" sz="1800" b="1" dirty="0" smtClean="0"/>
              <a:t>Слабое понимание процессов в радиологии, кардиологии, иных отделениях</a:t>
            </a:r>
            <a:endParaRPr lang="ru-RU" sz="1800" b="1" dirty="0"/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Со стороны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региональных и федеральных властей:</a:t>
            </a:r>
          </a:p>
          <a:p>
            <a:pPr marL="0" indent="0">
              <a:buNone/>
            </a:pPr>
            <a:r>
              <a:rPr lang="ru-RU" sz="1800" dirty="0" smtClean="0"/>
              <a:t>-      Интеграция с ЕГИСЗ: консолидация данных для обмена и администрирования.</a:t>
            </a:r>
            <a:endParaRPr lang="ru-RU" sz="1800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FontTx/>
              <a:buChar char="-"/>
            </a:pPr>
            <a:r>
              <a:rPr lang="ru-RU" sz="2000" dirty="0" smtClean="0"/>
              <a:t>Надежное архивирование</a:t>
            </a:r>
          </a:p>
          <a:p>
            <a:pPr>
              <a:buFontTx/>
              <a:buChar char="-"/>
            </a:pPr>
            <a:r>
              <a:rPr lang="ru-RU" sz="2000" dirty="0" smtClean="0"/>
              <a:t>Средства создания заключений</a:t>
            </a:r>
          </a:p>
          <a:p>
            <a:pPr marL="0" indent="0">
              <a:buNone/>
            </a:pPr>
            <a:r>
              <a:rPr lang="ru-RU" sz="2000" dirty="0" smtClean="0"/>
              <a:t>На втором плане:</a:t>
            </a:r>
          </a:p>
          <a:p>
            <a:pPr>
              <a:buFontTx/>
              <a:buChar char="-"/>
            </a:pPr>
            <a:r>
              <a:rPr lang="ru-RU" sz="2000" dirty="0" smtClean="0"/>
              <a:t>Оптимизация рабочего процесса в отделении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Доступ к результатам других МО.</a:t>
            </a:r>
          </a:p>
          <a:p>
            <a:pPr marL="0" indent="0">
              <a:buNone/>
            </a:pPr>
            <a:r>
              <a:rPr lang="ru-RU" sz="2000" dirty="0" smtClean="0"/>
              <a:t>Нет интереса:</a:t>
            </a:r>
          </a:p>
          <a:p>
            <a:pPr marL="0" indent="0">
              <a:buNone/>
            </a:pPr>
            <a:r>
              <a:rPr lang="ru-RU" sz="2000" dirty="0" smtClean="0"/>
              <a:t>-     К единому архивированию изображений из других отделений. </a:t>
            </a:r>
          </a:p>
          <a:p>
            <a:pPr marL="0" indent="0">
              <a:buNone/>
            </a:pPr>
            <a:r>
              <a:rPr lang="ru-RU" sz="2000" dirty="0" smtClean="0"/>
              <a:t>-     К интеграции с внешними системами </a:t>
            </a:r>
            <a:r>
              <a:rPr lang="ru-RU" sz="2000" dirty="0"/>
              <a:t>МИС, </a:t>
            </a:r>
            <a:r>
              <a:rPr lang="ru-RU" sz="2000" dirty="0" smtClean="0"/>
              <a:t>ЭМК</a:t>
            </a:r>
          </a:p>
          <a:p>
            <a:pPr marL="0" indent="0">
              <a:buNone/>
            </a:pPr>
            <a:r>
              <a:rPr lang="ru-RU" sz="2000" dirty="0" smtClean="0"/>
              <a:t>По инициативе отдела ИТ и администрации:</a:t>
            </a:r>
          </a:p>
          <a:p>
            <a:pPr>
              <a:buFontTx/>
              <a:buChar char="-"/>
            </a:pPr>
            <a:r>
              <a:rPr lang="ru-RU" sz="2000" dirty="0" smtClean="0"/>
              <a:t>Интеграция </a:t>
            </a:r>
            <a:r>
              <a:rPr lang="ru-RU" sz="2000" dirty="0"/>
              <a:t>с МИС, ЭМК</a:t>
            </a:r>
          </a:p>
          <a:p>
            <a:pPr>
              <a:buFontTx/>
              <a:buChar char="-"/>
            </a:pP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40823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loud Callout 55"/>
          <p:cNvSpPr/>
          <p:nvPr/>
        </p:nvSpPr>
        <p:spPr>
          <a:xfrm>
            <a:off x="6863698" y="1"/>
            <a:ext cx="2200402" cy="1786958"/>
          </a:xfrm>
          <a:prstGeom prst="cloudCallout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Cloud Callout 39"/>
          <p:cNvSpPr/>
          <p:nvPr/>
        </p:nvSpPr>
        <p:spPr>
          <a:xfrm>
            <a:off x="5395243" y="5015605"/>
            <a:ext cx="3522978" cy="1407661"/>
          </a:xfrm>
          <a:prstGeom prst="cloudCallout">
            <a:avLst/>
          </a:prstGeom>
          <a:solidFill>
            <a:schemeClr val="accent1">
              <a:lumMod val="20000"/>
              <a:lumOff val="8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Flowchart: Magnetic Disk 38"/>
          <p:cNvSpPr/>
          <p:nvPr/>
        </p:nvSpPr>
        <p:spPr>
          <a:xfrm>
            <a:off x="5820414" y="5259550"/>
            <a:ext cx="2270080" cy="1002132"/>
          </a:xfrm>
          <a:prstGeom prst="flowChartMagneticDisk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35533" y="2223340"/>
            <a:ext cx="2330232" cy="1131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274" y="0"/>
            <a:ext cx="8534400" cy="533400"/>
          </a:xfrm>
        </p:spPr>
        <p:txBody>
          <a:bodyPr/>
          <a:lstStyle/>
          <a:p>
            <a:r>
              <a:rPr lang="ru-RU" dirty="0" smtClean="0"/>
              <a:t>Упрощенный сценарий</a:t>
            </a:r>
            <a:r>
              <a:rPr lang="en-US" dirty="0" smtClean="0"/>
              <a:t>. </a:t>
            </a:r>
            <a:endParaRPr lang="ru-RU" dirty="0"/>
          </a:p>
        </p:txBody>
      </p:sp>
      <p:sp>
        <p:nvSpPr>
          <p:cNvPr id="4" name="Rounded Rectangle 3"/>
          <p:cNvSpPr/>
          <p:nvPr/>
        </p:nvSpPr>
        <p:spPr>
          <a:xfrm>
            <a:off x="298274" y="549449"/>
            <a:ext cx="6469756" cy="939800"/>
          </a:xfrm>
          <a:prstGeom prst="roundRect">
            <a:avLst/>
          </a:prstGeom>
          <a:solidFill>
            <a:srgbClr val="2D2D8A">
              <a:lumMod val="20000"/>
              <a:lumOff val="80000"/>
              <a:alpha val="16000"/>
            </a:srgbClr>
          </a:solidFill>
          <a:ln w="25400" cap="flat" cmpd="sng" algn="ctr">
            <a:solidFill>
              <a:srgbClr val="2D2D8A">
                <a:lumMod val="40000"/>
                <a:lumOff val="6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43467" y="662516"/>
            <a:ext cx="1095336" cy="739775"/>
          </a:xfrm>
          <a:prstGeom prst="roundRect">
            <a:avLst/>
          </a:prstGeom>
          <a:solidFill>
            <a:srgbClr val="2D2D8A">
              <a:lumMod val="20000"/>
              <a:lumOff val="80000"/>
              <a:alpha val="16000"/>
            </a:srgbClr>
          </a:solidFill>
          <a:ln w="25400" cap="flat" cmpd="sng" algn="ctr">
            <a:solidFill>
              <a:srgbClr val="2D2D8A">
                <a:lumMod val="40000"/>
                <a:lumOff val="6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38422" y="649462"/>
            <a:ext cx="2513642" cy="739775"/>
          </a:xfrm>
          <a:prstGeom prst="roundRect">
            <a:avLst/>
          </a:prstGeom>
          <a:solidFill>
            <a:srgbClr val="2D2D8A">
              <a:lumMod val="20000"/>
              <a:lumOff val="80000"/>
              <a:alpha val="16000"/>
            </a:srgbClr>
          </a:solidFill>
          <a:ln w="25400" cap="flat" cmpd="sng" algn="ctr">
            <a:solidFill>
              <a:srgbClr val="2D2D8A">
                <a:lumMod val="40000"/>
                <a:lumOff val="6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41563" y="3547892"/>
            <a:ext cx="8036616" cy="810330"/>
          </a:xfrm>
          <a:prstGeom prst="roundRect">
            <a:avLst/>
          </a:prstGeom>
          <a:solidFill>
            <a:schemeClr val="accent1">
              <a:alpha val="38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1214903" y="1582516"/>
            <a:ext cx="196515" cy="701060"/>
          </a:xfrm>
          <a:prstGeom prst="downArrow">
            <a:avLst/>
          </a:prstGeom>
          <a:solidFill>
            <a:schemeClr val="accent2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597871" y="3558469"/>
            <a:ext cx="1648177" cy="722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47455" y="3605363"/>
            <a:ext cx="6639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HL7</a:t>
            </a:r>
            <a:endParaRPr lang="en-US" sz="2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84747" y="3907134"/>
            <a:ext cx="109934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DICOM</a:t>
            </a:r>
            <a:endParaRPr lang="en-US" sz="2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1431011" y="4453466"/>
            <a:ext cx="141111" cy="877359"/>
          </a:xfrm>
          <a:prstGeom prst="downArrow">
            <a:avLst>
              <a:gd name="adj1" fmla="val 66000"/>
              <a:gd name="adj2" fmla="val 50000"/>
            </a:avLst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10" descr="Impax Data Center_102729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3769" y="5204067"/>
            <a:ext cx="1021646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5" descr="Procedure protocol_95096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5964" y="5421135"/>
            <a:ext cx="757805" cy="785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615765" y="4792331"/>
            <a:ext cx="8402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DMWL</a:t>
            </a:r>
            <a:endParaRPr lang="en-US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9930" y="1569761"/>
            <a:ext cx="107497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Направление</a:t>
            </a:r>
          </a:p>
          <a:p>
            <a:pPr algn="ctr"/>
            <a:r>
              <a:rPr lang="en-US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HL7 </a:t>
            </a:r>
            <a:r>
              <a:rPr lang="en-US" sz="1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ORM</a:t>
            </a:r>
            <a:endParaRPr lang="en-US" sz="1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5765" y="2497537"/>
            <a:ext cx="4301067" cy="81033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2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25" name="Picture 2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2"/>
          <a:stretch>
            <a:fillRect/>
          </a:stretch>
        </p:blipFill>
        <p:spPr bwMode="auto">
          <a:xfrm>
            <a:off x="7420282" y="808125"/>
            <a:ext cx="1082675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Flowchart: Magnetic Disk 25"/>
          <p:cNvSpPr/>
          <p:nvPr/>
        </p:nvSpPr>
        <p:spPr>
          <a:xfrm>
            <a:off x="5621867" y="4113477"/>
            <a:ext cx="1975555" cy="636452"/>
          </a:xfrm>
          <a:prstGeom prst="flowChartMagneticDisk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2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7" name="Flowchart: Magnetic Disk 26"/>
          <p:cNvSpPr/>
          <p:nvPr/>
        </p:nvSpPr>
        <p:spPr>
          <a:xfrm>
            <a:off x="3345123" y="2862968"/>
            <a:ext cx="1520825" cy="519112"/>
          </a:xfrm>
          <a:prstGeom prst="flowChartMagneticDisk">
            <a:avLst/>
          </a:prstGeom>
          <a:gradFill flip="none" rotWithShape="1">
            <a:gsLst>
              <a:gs pos="0">
                <a:srgbClr val="BBE0E3">
                  <a:shade val="30000"/>
                  <a:satMod val="115000"/>
                  <a:alpha val="25000"/>
                </a:srgbClr>
              </a:gs>
              <a:gs pos="50000">
                <a:srgbClr val="BBE0E3">
                  <a:shade val="67500"/>
                  <a:satMod val="115000"/>
                </a:srgbClr>
              </a:gs>
              <a:gs pos="100000">
                <a:srgbClr val="BBE0E3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455647" y="3618596"/>
            <a:ext cx="113537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PACS</a:t>
            </a:r>
            <a:endParaRPr lang="en-US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373401" y="2405309"/>
            <a:ext cx="7857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RIS</a:t>
            </a:r>
            <a:endParaRPr lang="en-US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0" name="Down Arrow 29"/>
          <p:cNvSpPr/>
          <p:nvPr/>
        </p:nvSpPr>
        <p:spPr>
          <a:xfrm rot="14916032">
            <a:off x="3873542" y="3686719"/>
            <a:ext cx="165985" cy="2657775"/>
          </a:xfrm>
          <a:prstGeom prst="downArrow">
            <a:avLst>
              <a:gd name="adj1" fmla="val 66000"/>
              <a:gd name="adj2" fmla="val 50000"/>
            </a:avLst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" name="Picture 19" descr="nuclear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49392" y="5187171"/>
            <a:ext cx="1066800" cy="114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Left-Right Arrow 34"/>
          <p:cNvSpPr/>
          <p:nvPr/>
        </p:nvSpPr>
        <p:spPr>
          <a:xfrm>
            <a:off x="4508407" y="2632858"/>
            <a:ext cx="615569" cy="230110"/>
          </a:xfrm>
          <a:prstGeom prst="leftRightArrow">
            <a:avLst/>
          </a:prstGeom>
          <a:solidFill>
            <a:schemeClr val="accent2">
              <a:alpha val="25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Down Arrow 35"/>
          <p:cNvSpPr/>
          <p:nvPr/>
        </p:nvSpPr>
        <p:spPr>
          <a:xfrm rot="16200000">
            <a:off x="3186394" y="5355422"/>
            <a:ext cx="106098" cy="916488"/>
          </a:xfrm>
          <a:prstGeom prst="downArrow">
            <a:avLst>
              <a:gd name="adj1" fmla="val 66000"/>
              <a:gd name="adj2" fmla="val 50000"/>
            </a:avLst>
          </a:prstGeom>
          <a:solidFill>
            <a:schemeClr val="accent1">
              <a:alpha val="41000"/>
            </a:schemeClr>
          </a:solidFill>
          <a:ln w="158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Left-Right Arrow 37"/>
          <p:cNvSpPr/>
          <p:nvPr/>
        </p:nvSpPr>
        <p:spPr>
          <a:xfrm rot="16200000">
            <a:off x="6256864" y="3596565"/>
            <a:ext cx="749697" cy="191229"/>
          </a:xfrm>
          <a:prstGeom prst="leftRightArrow">
            <a:avLst/>
          </a:prstGeom>
          <a:solidFill>
            <a:schemeClr val="accent1">
              <a:alpha val="19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1" name="Picture 86" descr="idc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50312" y="5256138"/>
            <a:ext cx="849633" cy="938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Down Arrow 43"/>
          <p:cNvSpPr/>
          <p:nvPr/>
        </p:nvSpPr>
        <p:spPr>
          <a:xfrm>
            <a:off x="1234496" y="2966800"/>
            <a:ext cx="196515" cy="701060"/>
          </a:xfrm>
          <a:prstGeom prst="downArrow">
            <a:avLst/>
          </a:prstGeom>
          <a:solidFill>
            <a:schemeClr val="accent2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Left-Right Arrow 44"/>
          <p:cNvSpPr/>
          <p:nvPr/>
        </p:nvSpPr>
        <p:spPr>
          <a:xfrm rot="16200000">
            <a:off x="1459568" y="3068512"/>
            <a:ext cx="749697" cy="191229"/>
          </a:xfrm>
          <a:prstGeom prst="leftRightArrow">
            <a:avLst/>
          </a:prstGeom>
          <a:solidFill>
            <a:schemeClr val="accent2">
              <a:alpha val="25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Down Arrow 46"/>
          <p:cNvSpPr/>
          <p:nvPr/>
        </p:nvSpPr>
        <p:spPr>
          <a:xfrm>
            <a:off x="6536098" y="4830557"/>
            <a:ext cx="231932" cy="426449"/>
          </a:xfrm>
          <a:prstGeom prst="downArrow">
            <a:avLst>
              <a:gd name="adj1" fmla="val 66000"/>
              <a:gd name="adj2" fmla="val 50000"/>
            </a:avLst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Down Arrow 47"/>
          <p:cNvSpPr/>
          <p:nvPr/>
        </p:nvSpPr>
        <p:spPr>
          <a:xfrm rot="17770989">
            <a:off x="5227333" y="3115634"/>
            <a:ext cx="313842" cy="1080584"/>
          </a:xfrm>
          <a:prstGeom prst="downArrow">
            <a:avLst>
              <a:gd name="adj1" fmla="val 66000"/>
              <a:gd name="adj2" fmla="val 50000"/>
            </a:avLst>
          </a:prstGeom>
          <a:solidFill>
            <a:srgbClr val="58A7CA">
              <a:alpha val="40392"/>
            </a:srgbClr>
          </a:solidFill>
          <a:ln w="158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Down Arrow 50"/>
          <p:cNvSpPr/>
          <p:nvPr/>
        </p:nvSpPr>
        <p:spPr>
          <a:xfrm rot="10800000">
            <a:off x="4248085" y="1605751"/>
            <a:ext cx="177145" cy="773298"/>
          </a:xfrm>
          <a:prstGeom prst="downArrow">
            <a:avLst/>
          </a:prstGeom>
          <a:solidFill>
            <a:schemeClr val="accent2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Rectangle 51"/>
          <p:cNvSpPr/>
          <p:nvPr/>
        </p:nvSpPr>
        <p:spPr>
          <a:xfrm>
            <a:off x="3159194" y="1600853"/>
            <a:ext cx="10021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Заключение</a:t>
            </a:r>
          </a:p>
          <a:p>
            <a:pPr algn="ctr"/>
            <a:r>
              <a:rPr lang="en-US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HL7 </a:t>
            </a:r>
            <a:r>
              <a:rPr lang="en-US" sz="1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OR</a:t>
            </a:r>
            <a:r>
              <a:rPr lang="en-US" sz="1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U</a:t>
            </a:r>
            <a:endParaRPr lang="en-US" sz="1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45953" y="696183"/>
            <a:ext cx="6783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ЭР</a:t>
            </a:r>
            <a:endParaRPr lang="en-US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138422" y="690004"/>
            <a:ext cx="13819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ЭМК</a:t>
            </a:r>
            <a:endParaRPr lang="en-US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878995" y="5559869"/>
            <a:ext cx="10422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VNA</a:t>
            </a:r>
            <a:endParaRPr lang="en-US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896887" y="284905"/>
            <a:ext cx="185214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</a:t>
            </a:r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ЭМК</a:t>
            </a:r>
            <a:endParaRPr lang="en-US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58" name="Picture 2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2"/>
          <a:stretch>
            <a:fillRect/>
          </a:stretch>
        </p:blipFill>
        <p:spPr bwMode="auto">
          <a:xfrm>
            <a:off x="5491759" y="671155"/>
            <a:ext cx="1082675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Left-Right Arrow 58"/>
          <p:cNvSpPr/>
          <p:nvPr/>
        </p:nvSpPr>
        <p:spPr>
          <a:xfrm rot="16200000">
            <a:off x="4731686" y="2539581"/>
            <a:ext cx="2962726" cy="175200"/>
          </a:xfrm>
          <a:prstGeom prst="leftRightArrow">
            <a:avLst/>
          </a:prstGeom>
          <a:solidFill>
            <a:schemeClr val="accent1">
              <a:alpha val="19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" name="Down Arrow 59"/>
          <p:cNvSpPr/>
          <p:nvPr/>
        </p:nvSpPr>
        <p:spPr>
          <a:xfrm rot="10800000">
            <a:off x="6955455" y="4749928"/>
            <a:ext cx="190412" cy="454138"/>
          </a:xfrm>
          <a:prstGeom prst="downArrow">
            <a:avLst>
              <a:gd name="adj1" fmla="val 66000"/>
              <a:gd name="adj2" fmla="val 50000"/>
            </a:avLst>
          </a:prstGeom>
          <a:solidFill>
            <a:schemeClr val="accent1">
              <a:alpha val="41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Down Arrow 60"/>
          <p:cNvSpPr/>
          <p:nvPr/>
        </p:nvSpPr>
        <p:spPr>
          <a:xfrm rot="13827107">
            <a:off x="5064181" y="4620748"/>
            <a:ext cx="167839" cy="928828"/>
          </a:xfrm>
          <a:prstGeom prst="downArrow">
            <a:avLst>
              <a:gd name="adj1" fmla="val 66000"/>
              <a:gd name="adj2" fmla="val 50000"/>
            </a:avLst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2" name="Picture 27" descr="impaxDataCenter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8018" y="5577747"/>
            <a:ext cx="796348" cy="923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Down Arrow 62"/>
          <p:cNvSpPr/>
          <p:nvPr/>
        </p:nvSpPr>
        <p:spPr>
          <a:xfrm rot="10800000">
            <a:off x="7727755" y="1282787"/>
            <a:ext cx="190412" cy="3870017"/>
          </a:xfrm>
          <a:prstGeom prst="downArrow">
            <a:avLst>
              <a:gd name="adj1" fmla="val 66000"/>
              <a:gd name="adj2" fmla="val 50000"/>
            </a:avLst>
          </a:prstGeom>
          <a:solidFill>
            <a:schemeClr val="accent1">
              <a:alpha val="41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5" name="Picture 15" descr="report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05535" y="2437450"/>
            <a:ext cx="376598" cy="728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Freeform 65"/>
          <p:cNvSpPr/>
          <p:nvPr/>
        </p:nvSpPr>
        <p:spPr>
          <a:xfrm>
            <a:off x="6152444" y="5621867"/>
            <a:ext cx="11289" cy="214489"/>
          </a:xfrm>
          <a:custGeom>
            <a:avLst/>
            <a:gdLst>
              <a:gd name="connsiteX0" fmla="*/ 0 w 11289"/>
              <a:gd name="connsiteY0" fmla="*/ 0 h 214489"/>
              <a:gd name="connsiteX1" fmla="*/ 11289 w 11289"/>
              <a:gd name="connsiteY1" fmla="*/ 214489 h 21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289" h="214489">
                <a:moveTo>
                  <a:pt x="0" y="0"/>
                </a:moveTo>
                <a:lnTo>
                  <a:pt x="11289" y="21448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Down Arrow 67"/>
          <p:cNvSpPr/>
          <p:nvPr/>
        </p:nvSpPr>
        <p:spPr>
          <a:xfrm>
            <a:off x="6125448" y="4829689"/>
            <a:ext cx="156853" cy="426449"/>
          </a:xfrm>
          <a:prstGeom prst="downArrow">
            <a:avLst>
              <a:gd name="adj1" fmla="val 66000"/>
              <a:gd name="adj2" fmla="val 50000"/>
            </a:avLst>
          </a:prstGeom>
          <a:solidFill>
            <a:srgbClr val="B87BBA">
              <a:alpha val="41000"/>
            </a:srgb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Rectangle 68"/>
          <p:cNvSpPr/>
          <p:nvPr/>
        </p:nvSpPr>
        <p:spPr>
          <a:xfrm>
            <a:off x="2247092" y="696182"/>
            <a:ext cx="13819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МИС</a:t>
            </a:r>
            <a:endParaRPr lang="en-US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 rot="1521029">
            <a:off x="4884924" y="3472224"/>
            <a:ext cx="837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76787B"/>
                </a:solidFill>
              </a:rPr>
              <a:t>DICOM SR</a:t>
            </a:r>
            <a:endParaRPr lang="ru-RU" sz="1200" b="1" dirty="0">
              <a:solidFill>
                <a:srgbClr val="76787B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537731" y="2055750"/>
            <a:ext cx="994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76787B"/>
                </a:solidFill>
              </a:rPr>
              <a:t>Создание </a:t>
            </a:r>
          </a:p>
          <a:p>
            <a:r>
              <a:rPr lang="ru-RU" sz="1200" b="1" dirty="0" smtClean="0">
                <a:solidFill>
                  <a:srgbClr val="76787B"/>
                </a:solidFill>
              </a:rPr>
              <a:t>заключения</a:t>
            </a:r>
            <a:endParaRPr lang="ru-RU" sz="1200" b="1" dirty="0">
              <a:solidFill>
                <a:srgbClr val="76787B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799556" y="4756844"/>
            <a:ext cx="9812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Prefetch</a:t>
            </a:r>
            <a:endParaRPr lang="en-US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591022" y="4674449"/>
            <a:ext cx="660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76787B"/>
                </a:solidFill>
              </a:rPr>
              <a:t>Change Sync</a:t>
            </a:r>
            <a:endParaRPr lang="ru-RU" sz="1200" b="1" dirty="0">
              <a:solidFill>
                <a:srgbClr val="76787B"/>
              </a:solidFill>
            </a:endParaRPr>
          </a:p>
        </p:txBody>
      </p:sp>
      <p:sp>
        <p:nvSpPr>
          <p:cNvPr id="76" name="Down Arrow 75"/>
          <p:cNvSpPr/>
          <p:nvPr/>
        </p:nvSpPr>
        <p:spPr>
          <a:xfrm rot="10800000">
            <a:off x="1738801" y="4425804"/>
            <a:ext cx="95615" cy="877359"/>
          </a:xfrm>
          <a:prstGeom prst="downArrow">
            <a:avLst>
              <a:gd name="adj1" fmla="val 66000"/>
              <a:gd name="adj2" fmla="val 50000"/>
            </a:avLst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Rectangle 76"/>
          <p:cNvSpPr/>
          <p:nvPr/>
        </p:nvSpPr>
        <p:spPr>
          <a:xfrm>
            <a:off x="1786609" y="4674449"/>
            <a:ext cx="74251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MPPS</a:t>
            </a:r>
            <a:endParaRPr lang="en-US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423198" y="5019401"/>
            <a:ext cx="44275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ED</a:t>
            </a:r>
            <a:endParaRPr lang="en-US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916818" y="5379333"/>
            <a:ext cx="90601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D-Store</a:t>
            </a:r>
            <a:endParaRPr lang="en-US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768030" y="3206195"/>
            <a:ext cx="99636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HTTPS</a:t>
            </a:r>
            <a:endParaRPr lang="en-US" sz="2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368960" y="1530735"/>
            <a:ext cx="103746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WADO</a:t>
            </a:r>
            <a:endParaRPr lang="en-US" sz="2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077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7" grpId="0"/>
      <p:bldP spid="18" grpId="0"/>
      <p:bldP spid="30" grpId="0" animBg="1"/>
      <p:bldP spid="35" grpId="0" animBg="1"/>
      <p:bldP spid="36" grpId="0" animBg="1"/>
      <p:bldP spid="38" grpId="0" animBg="1"/>
      <p:bldP spid="44" grpId="0" animBg="1"/>
      <p:bldP spid="47" grpId="0" animBg="1"/>
      <p:bldP spid="48" grpId="0" animBg="1"/>
      <p:bldP spid="51" grpId="0" animBg="1"/>
      <p:bldP spid="52" grpId="0"/>
      <p:bldP spid="59" grpId="0" animBg="1"/>
      <p:bldP spid="60" grpId="0" animBg="1"/>
      <p:bldP spid="61" grpId="0" animBg="1"/>
      <p:bldP spid="63" grpId="0" animBg="1"/>
      <p:bldP spid="68" grpId="0" animBg="1"/>
      <p:bldP spid="71" grpId="0"/>
      <p:bldP spid="73" grpId="0"/>
      <p:bldP spid="74" grpId="0"/>
      <p:bldP spid="75" grpId="0"/>
      <p:bldP spid="76" grpId="0" animBg="1"/>
      <p:bldP spid="77" grpId="0"/>
      <p:bldP spid="78" grpId="0"/>
      <p:bldP spid="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03428"/>
            <a:ext cx="8534400" cy="533400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Локальные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PACS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/РИС с точки зрения  интеграция в ЕГИСЗ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Нельзя внедрять новые системы, не готовые к региональной интеграции </a:t>
            </a: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78114"/>
            <a:ext cx="8382000" cy="5159829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Гарантия уникальной идентификации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(MPI)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Прием и обработка электронных направлений (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HL7)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из Р-МИС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Регистрация и  поиск  </a:t>
            </a:r>
            <a:r>
              <a:rPr lang="ru-RU" sz="2000" b="1" i="1" dirty="0" smtClean="0">
                <a:solidFill>
                  <a:schemeClr val="accent1"/>
                </a:solidFill>
              </a:rPr>
              <a:t>всех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исторических результатов  пациента в инфраструктуре документооборота региона</a:t>
            </a:r>
          </a:p>
          <a:p>
            <a:pPr lvl="1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Интеграция в инфраструктуру обмена  документами (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VNA, XDS, XDS-I)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Оптимизация внешнего трафика:</a:t>
            </a:r>
          </a:p>
          <a:p>
            <a:pPr lvl="1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Сжатие при хранении и передаче между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PACS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VNA</a:t>
            </a:r>
          </a:p>
          <a:p>
            <a:pPr lvl="1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Prefetching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правила релевантности</a:t>
            </a:r>
          </a:p>
          <a:p>
            <a:pPr lvl="1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Логика маршрутизации и архивирования (оптимизация загрузки канала связи)</a:t>
            </a:r>
          </a:p>
          <a:p>
            <a:pPr lvl="1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Веб-доступ к внешним архивам вместо загрузки (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WADO)</a:t>
            </a:r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Интеграция с порталом ИЭМК </a:t>
            </a:r>
          </a:p>
          <a:p>
            <a:pPr lvl="1"/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росс-авторизация, уведомления, контекстный  вызов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просмотровщика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 логика работы с ключевыми изображениями.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Защита информации (152 ФЗ,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IHE ATNA)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lvl="1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Криптозащита каналов передачи данных.</a:t>
            </a:r>
          </a:p>
          <a:p>
            <a:pPr lvl="1"/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Централизованная авторизация,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аудит всех транзакций с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ПДн</a:t>
            </a:r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Учет информированного согласия </a:t>
            </a:r>
            <a:endParaRPr lang="ru-RU" sz="1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954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07963" y="252413"/>
            <a:ext cx="7942262" cy="939800"/>
          </a:xfrm>
          <a:prstGeom prst="roundRect">
            <a:avLst/>
          </a:prstGeom>
          <a:solidFill>
            <a:schemeClr val="accent6">
              <a:lumMod val="20000"/>
              <a:lumOff val="80000"/>
              <a:alpha val="16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21" name="Rounded Rectangle 120"/>
          <p:cNvSpPr/>
          <p:nvPr/>
        </p:nvSpPr>
        <p:spPr>
          <a:xfrm>
            <a:off x="338138" y="847725"/>
            <a:ext cx="7543800" cy="327025"/>
          </a:xfrm>
          <a:prstGeom prst="roundRect">
            <a:avLst/>
          </a:prstGeom>
          <a:solidFill>
            <a:schemeClr val="accent6">
              <a:lumMod val="20000"/>
              <a:lumOff val="80000"/>
              <a:alpha val="16000"/>
            </a:schemeClr>
          </a:solidFill>
          <a:ln w="12700"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474788" y="568325"/>
            <a:ext cx="709612" cy="3349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 rot="5400000">
            <a:off x="5759450" y="2814638"/>
            <a:ext cx="5834063" cy="719137"/>
          </a:xfrm>
          <a:prstGeom prst="roundRect">
            <a:avLst/>
          </a:prstGeom>
          <a:solidFill>
            <a:schemeClr val="accent6">
              <a:lumMod val="20000"/>
              <a:lumOff val="80000"/>
              <a:alpha val="16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126" name="Rectangle 46"/>
          <p:cNvSpPr>
            <a:spLocks noChangeArrowheads="1"/>
          </p:cNvSpPr>
          <p:nvPr/>
        </p:nvSpPr>
        <p:spPr bwMode="auto">
          <a:xfrm>
            <a:off x="242888" y="5133975"/>
            <a:ext cx="7902575" cy="949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sx="5000" sy="5000" algn="ctr" rotWithShape="0">
              <a:schemeClr val="bg2">
                <a:alpha val="9998"/>
              </a:schemeClr>
            </a:outerShdw>
          </a:effectLst>
        </p:spPr>
        <p:txBody>
          <a:bodyPr wrap="none" anchor="ctr"/>
          <a:lstStyle/>
          <a:p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3" name="Flowchart: Magnetic Disk 102"/>
          <p:cNvSpPr/>
          <p:nvPr/>
        </p:nvSpPr>
        <p:spPr>
          <a:xfrm>
            <a:off x="2522538" y="5338763"/>
            <a:ext cx="4929187" cy="568325"/>
          </a:xfrm>
          <a:prstGeom prst="flowChartMagneticDisk">
            <a:avLst/>
          </a:prstGeom>
          <a:gradFill>
            <a:gsLst>
              <a:gs pos="0">
                <a:schemeClr val="accent1">
                  <a:shade val="30000"/>
                  <a:satMod val="115000"/>
                  <a:alpha val="21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</a:gra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3798888" y="1743075"/>
            <a:ext cx="1252537" cy="1893888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6092825" y="1681163"/>
            <a:ext cx="1979613" cy="2860675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130" name="Text Box 14"/>
          <p:cNvSpPr txBox="1">
            <a:spLocks noChangeArrowheads="1"/>
          </p:cNvSpPr>
          <p:nvPr/>
        </p:nvSpPr>
        <p:spPr bwMode="auto">
          <a:xfrm>
            <a:off x="2771775" y="53736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" name="Text Box 47"/>
          <p:cNvSpPr txBox="1">
            <a:spLocks noChangeArrowheads="1"/>
          </p:cNvSpPr>
          <p:nvPr/>
        </p:nvSpPr>
        <p:spPr bwMode="auto">
          <a:xfrm>
            <a:off x="1592263" y="5133975"/>
            <a:ext cx="66516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b="1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СУРР</a:t>
            </a:r>
          </a:p>
        </p:txBody>
      </p:sp>
      <p:sp>
        <p:nvSpPr>
          <p:cNvPr id="4" name="Chevron 3"/>
          <p:cNvSpPr/>
          <p:nvPr/>
        </p:nvSpPr>
        <p:spPr>
          <a:xfrm>
            <a:off x="225425" y="6356350"/>
            <a:ext cx="2298700" cy="34131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Сервисы ЕРИС для  63 МО </a:t>
            </a:r>
          </a:p>
        </p:txBody>
      </p:sp>
      <p:sp>
        <p:nvSpPr>
          <p:cNvPr id="60" name="Chevron 59"/>
          <p:cNvSpPr/>
          <p:nvPr/>
        </p:nvSpPr>
        <p:spPr>
          <a:xfrm>
            <a:off x="2552700" y="6356350"/>
            <a:ext cx="1455738" cy="341313"/>
          </a:xfrm>
          <a:prstGeom prst="chevron">
            <a:avLst/>
          </a:prstGeom>
          <a:solidFill>
            <a:schemeClr val="accent1">
              <a:alpha val="29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341438" y="2933700"/>
            <a:ext cx="946150" cy="1617663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242888" y="2924175"/>
            <a:ext cx="909637" cy="161607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900113" y="1557338"/>
            <a:ext cx="1365250" cy="935037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3798888" y="2890838"/>
            <a:ext cx="1252537" cy="1633537"/>
          </a:xfrm>
          <a:prstGeom prst="roundRect">
            <a:avLst/>
          </a:prstGeom>
          <a:solidFill>
            <a:schemeClr val="accent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5292725" y="1681163"/>
            <a:ext cx="1295400" cy="2859087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4" name="Chevron 73"/>
          <p:cNvSpPr/>
          <p:nvPr/>
        </p:nvSpPr>
        <p:spPr>
          <a:xfrm>
            <a:off x="4008438" y="6356350"/>
            <a:ext cx="2322512" cy="341313"/>
          </a:xfrm>
          <a:prstGeom prst="chevron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5" name="Chevron 74"/>
          <p:cNvSpPr/>
          <p:nvPr/>
        </p:nvSpPr>
        <p:spPr>
          <a:xfrm>
            <a:off x="6330950" y="6356350"/>
            <a:ext cx="1741488" cy="341313"/>
          </a:xfrm>
          <a:prstGeom prst="chevron">
            <a:avLst/>
          </a:prstGeom>
          <a:solidFill>
            <a:schemeClr val="accent1">
              <a:alpha val="13000"/>
            </a:schemeClr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2676525" y="2933700"/>
            <a:ext cx="909638" cy="1616075"/>
          </a:xfrm>
          <a:prstGeom prst="roundRect">
            <a:avLst/>
          </a:prstGeom>
          <a:solidFill>
            <a:schemeClr val="accent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5940425" y="2636838"/>
            <a:ext cx="1252538" cy="1905000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Flowchart: Magnetic Disk 6"/>
          <p:cNvSpPr/>
          <p:nvPr/>
        </p:nvSpPr>
        <p:spPr>
          <a:xfrm>
            <a:off x="2025650" y="5334000"/>
            <a:ext cx="2463800" cy="568325"/>
          </a:xfrm>
          <a:prstGeom prst="flowChartMagneticDisk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83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8" name="Flowchart: Magnetic Disk 77"/>
          <p:cNvSpPr/>
          <p:nvPr/>
        </p:nvSpPr>
        <p:spPr>
          <a:xfrm>
            <a:off x="428625" y="5373688"/>
            <a:ext cx="1520825" cy="519112"/>
          </a:xfrm>
          <a:prstGeom prst="flowChartMagneticDisk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2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122" name="Text Box 47"/>
          <p:cNvSpPr txBox="1">
            <a:spLocks noChangeArrowheads="1"/>
          </p:cNvSpPr>
          <p:nvPr/>
        </p:nvSpPr>
        <p:spPr bwMode="auto">
          <a:xfrm>
            <a:off x="2600325" y="5557838"/>
            <a:ext cx="13096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b="1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VNA=</a:t>
            </a:r>
            <a:r>
              <a:rPr lang="ru-RU" sz="1400" b="1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СЦАРИ</a:t>
            </a:r>
            <a:endParaRPr lang="ru-RU" sz="1400" dirty="0" smtClean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5146" name="Picture 24" descr="3036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1713" y="2551113"/>
            <a:ext cx="347662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7" name="Picture 27" descr="hemoDynamics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2825" y="2733675"/>
            <a:ext cx="3429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8" name="Picture 2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5275" y="2638425"/>
            <a:ext cx="509588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9" name="Picture 2" descr="D:\Users\amegr\AppData\Local\Microsoft\Windows\Temporary Internet Files\Content.IE5\VXJ32NLC\MC900431617[1]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6000" y="4098925"/>
            <a:ext cx="3365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4" descr="video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6800" y="3468688"/>
            <a:ext cx="2428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1" name="Picture 17" descr="ec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6375" y="3238500"/>
            <a:ext cx="5730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2" name="Picture 8" descr="cathLab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311525"/>
            <a:ext cx="61595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53" name="Group 4"/>
          <p:cNvGrpSpPr>
            <a:grpSpLocks/>
          </p:cNvGrpSpPr>
          <p:nvPr/>
        </p:nvGrpSpPr>
        <p:grpSpPr bwMode="auto">
          <a:xfrm>
            <a:off x="6640513" y="3706813"/>
            <a:ext cx="631825" cy="817562"/>
            <a:chOff x="1344" y="2736"/>
            <a:chExt cx="798" cy="1095"/>
          </a:xfrm>
        </p:grpSpPr>
        <p:sp>
          <p:nvSpPr>
            <p:cNvPr id="5216" name="Text Box 5"/>
            <p:cNvSpPr txBox="1">
              <a:spLocks noChangeArrowheads="1"/>
            </p:cNvSpPr>
            <p:nvPr/>
          </p:nvSpPr>
          <p:spPr bwMode="auto">
            <a:xfrm>
              <a:off x="1388" y="3608"/>
              <a:ext cx="754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60000"/>
                </a:lnSpc>
                <a:spcBef>
                  <a:spcPct val="20000"/>
                </a:spcBef>
              </a:pPr>
              <a:r>
                <a:rPr lang="ru-RU" sz="800" smtClean="0">
                  <a:solidFill>
                    <a:srgbClr val="000000"/>
                  </a:solidFill>
                </a:rPr>
                <a:t>Эхо УЗИ</a:t>
              </a:r>
              <a:endParaRPr lang="en-US" sz="800" smtClean="0">
                <a:solidFill>
                  <a:srgbClr val="000000"/>
                </a:solidFill>
              </a:endParaRPr>
            </a:p>
          </p:txBody>
        </p:sp>
        <p:pic>
          <p:nvPicPr>
            <p:cNvPr id="5217" name="Picture 6" descr="Ultrasound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2736"/>
              <a:ext cx="45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54" name="Picture 3" descr="Impax Data Center_1027354.jp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4950" y="1819275"/>
            <a:ext cx="5207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5" name="Picture 10" descr="Impax Data Center_1027290.jpg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13075"/>
            <a:ext cx="48418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6" name="Picture 10" descr="Impax Data Center_1027290.jp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8138" y="2990850"/>
            <a:ext cx="498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7" name="Picture 27" descr="impaxDataCenter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3038" y="4070350"/>
            <a:ext cx="34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8" name="Picture 3" descr="Impax Data Center_1027354.jpg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5788" y="3595688"/>
            <a:ext cx="4191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9" name="Picture 22" descr="Multi-Slice-CT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8138" y="3457575"/>
            <a:ext cx="433387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 Box 47"/>
          <p:cNvSpPr txBox="1">
            <a:spLocks noChangeArrowheads="1"/>
          </p:cNvSpPr>
          <p:nvPr/>
        </p:nvSpPr>
        <p:spPr bwMode="auto">
          <a:xfrm>
            <a:off x="1670050" y="5786438"/>
            <a:ext cx="8255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b="1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ЕРИС</a:t>
            </a:r>
          </a:p>
        </p:txBody>
      </p:sp>
      <p:sp>
        <p:nvSpPr>
          <p:cNvPr id="51" name="Text Box 47"/>
          <p:cNvSpPr txBox="1">
            <a:spLocks noChangeArrowheads="1"/>
          </p:cNvSpPr>
          <p:nvPr/>
        </p:nvSpPr>
        <p:spPr bwMode="auto">
          <a:xfrm>
            <a:off x="593725" y="5253038"/>
            <a:ext cx="11176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b="1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Облачный</a:t>
            </a:r>
            <a:endParaRPr lang="en-US" sz="1400" b="1" dirty="0" smtClean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 eaLnBrk="1" hangingPunct="1">
              <a:defRPr/>
            </a:pPr>
            <a:r>
              <a:rPr lang="en-US" sz="1400" b="1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PACS</a:t>
            </a:r>
            <a:r>
              <a:rPr lang="ru-RU" sz="1400" b="1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/РИС</a:t>
            </a:r>
            <a:endParaRPr lang="en-US" sz="1400" b="1" dirty="0" smtClean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 eaLnBrk="1" hangingPunct="1">
              <a:defRPr/>
            </a:pPr>
            <a:endParaRPr lang="ru-RU" b="1" dirty="0" smtClean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0750" y="1589088"/>
            <a:ext cx="5461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 charset="0"/>
                <a:cs typeface="Arial" charset="0"/>
              </a:rPr>
              <a:t>УКО</a:t>
            </a:r>
          </a:p>
        </p:txBody>
      </p:sp>
      <p:sp>
        <p:nvSpPr>
          <p:cNvPr id="53" name="Text Box 47"/>
          <p:cNvSpPr txBox="1">
            <a:spLocks noChangeArrowheads="1"/>
          </p:cNvSpPr>
          <p:nvPr/>
        </p:nvSpPr>
        <p:spPr bwMode="auto">
          <a:xfrm>
            <a:off x="712788" y="4295775"/>
            <a:ext cx="519112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200" b="1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ГП-1</a:t>
            </a:r>
          </a:p>
        </p:txBody>
      </p:sp>
      <p:sp>
        <p:nvSpPr>
          <p:cNvPr id="54" name="Text Box 47"/>
          <p:cNvSpPr txBox="1">
            <a:spLocks noChangeArrowheads="1"/>
          </p:cNvSpPr>
          <p:nvPr/>
        </p:nvSpPr>
        <p:spPr bwMode="auto">
          <a:xfrm>
            <a:off x="1806575" y="4265613"/>
            <a:ext cx="5175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200" b="1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ГП-2</a:t>
            </a:r>
          </a:p>
        </p:txBody>
      </p:sp>
      <p:sp>
        <p:nvSpPr>
          <p:cNvPr id="55" name="Text Box 47"/>
          <p:cNvSpPr txBox="1">
            <a:spLocks noChangeArrowheads="1"/>
          </p:cNvSpPr>
          <p:nvPr/>
        </p:nvSpPr>
        <p:spPr bwMode="auto">
          <a:xfrm>
            <a:off x="3049588" y="4244975"/>
            <a:ext cx="528637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200" b="1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ГП-</a:t>
            </a:r>
            <a:r>
              <a:rPr lang="en-US" sz="1200" b="1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n</a:t>
            </a:r>
            <a:endParaRPr lang="ru-RU" sz="1200" b="1" dirty="0" smtClean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6" name="Text Box 47"/>
          <p:cNvSpPr txBox="1">
            <a:spLocks noChangeArrowheads="1"/>
          </p:cNvSpPr>
          <p:nvPr/>
        </p:nvSpPr>
        <p:spPr bwMode="auto">
          <a:xfrm>
            <a:off x="4424363" y="4219575"/>
            <a:ext cx="3825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200" b="1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ГБ</a:t>
            </a:r>
          </a:p>
        </p:txBody>
      </p:sp>
      <p:sp>
        <p:nvSpPr>
          <p:cNvPr id="57" name="Text Box 47"/>
          <p:cNvSpPr txBox="1">
            <a:spLocks noChangeArrowheads="1"/>
          </p:cNvSpPr>
          <p:nvPr/>
        </p:nvSpPr>
        <p:spPr bwMode="auto">
          <a:xfrm>
            <a:off x="5435600" y="4219575"/>
            <a:ext cx="4762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200" b="1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ГКБ</a:t>
            </a:r>
          </a:p>
        </p:txBody>
      </p:sp>
      <p:pic>
        <p:nvPicPr>
          <p:cNvPr id="5168" name="Picture 37" descr="Acquisition_947867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5288" y="2574925"/>
            <a:ext cx="3984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69" name="Group 4"/>
          <p:cNvGrpSpPr>
            <a:grpSpLocks/>
          </p:cNvGrpSpPr>
          <p:nvPr/>
        </p:nvGrpSpPr>
        <p:grpSpPr bwMode="auto">
          <a:xfrm>
            <a:off x="3213100" y="3157538"/>
            <a:ext cx="428625" cy="617537"/>
            <a:chOff x="1344" y="2736"/>
            <a:chExt cx="766" cy="1206"/>
          </a:xfrm>
        </p:grpSpPr>
        <p:sp>
          <p:nvSpPr>
            <p:cNvPr id="5214" name="Text Box 5"/>
            <p:cNvSpPr txBox="1">
              <a:spLocks noChangeArrowheads="1"/>
            </p:cNvSpPr>
            <p:nvPr/>
          </p:nvSpPr>
          <p:spPr bwMode="auto">
            <a:xfrm>
              <a:off x="1420" y="3608"/>
              <a:ext cx="690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60000"/>
                </a:lnSpc>
                <a:spcBef>
                  <a:spcPct val="20000"/>
                </a:spcBef>
              </a:pPr>
              <a:r>
                <a:rPr lang="ru-RU" sz="800" smtClean="0">
                  <a:solidFill>
                    <a:srgbClr val="000000"/>
                  </a:solidFill>
                </a:rPr>
                <a:t>УЗИ</a:t>
              </a:r>
              <a:endParaRPr lang="en-US" sz="800" smtClean="0">
                <a:solidFill>
                  <a:srgbClr val="000000"/>
                </a:solidFill>
              </a:endParaRPr>
            </a:p>
          </p:txBody>
        </p:sp>
        <p:pic>
          <p:nvPicPr>
            <p:cNvPr id="5215" name="Picture 6" descr="Ultrasound"/>
            <p:cNvPicPr>
              <a:picLocks noChangeAspect="1" noChangeArrowheads="1"/>
            </p:cNvPicPr>
            <p:nvPr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2736"/>
              <a:ext cx="45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70" name="Picture 9" descr="modality"/>
          <p:cNvPicPr>
            <a:picLocks noChangeAspect="1"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3700" y="3240088"/>
            <a:ext cx="371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1" name="Picture 3" descr="Impax Data Center_1027354.jpg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5950" y="3783013"/>
            <a:ext cx="4191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2" name="Picture 9" descr="modality"/>
          <p:cNvPicPr>
            <a:picLocks noChangeAspect="1"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21113" y="3635375"/>
            <a:ext cx="3730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3" name="Picture 3" descr="Impax Data Center_1027354.jpg"/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67213" y="3706813"/>
            <a:ext cx="417512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4" name="Picture 10" descr="Impax Data Center_1027290.jpg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22700" y="2994025"/>
            <a:ext cx="48418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5" name="Picture 13" descr="Impax Data Center_1027305.jpg"/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6538" y="2043113"/>
            <a:ext cx="73818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Text Box 47"/>
          <p:cNvSpPr txBox="1">
            <a:spLocks noChangeArrowheads="1"/>
          </p:cNvSpPr>
          <p:nvPr/>
        </p:nvSpPr>
        <p:spPr bwMode="auto">
          <a:xfrm>
            <a:off x="4489450" y="2171700"/>
            <a:ext cx="404813" cy="2143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800" b="1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ЭМК</a:t>
            </a:r>
          </a:p>
        </p:txBody>
      </p:sp>
      <p:pic>
        <p:nvPicPr>
          <p:cNvPr id="5177" name="Picture 27" descr="impaxDataCenter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06863" y="4060825"/>
            <a:ext cx="344487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8" name="Picture 10" descr="Impax Data Center_1027290.jpg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43525" y="1743075"/>
            <a:ext cx="484188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9" name="Picture 2" descr="Impax Data Center_1027318.jpg"/>
          <p:cNvPicPr>
            <a:picLocks noChangeAspect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743075"/>
            <a:ext cx="495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0" name="Picture 33" descr="Angio"/>
          <p:cNvPicPr>
            <a:picLocks noChangeAspect="1" noChangeArrowheads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5750" y="3765550"/>
            <a:ext cx="4826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1" name="Picture 13" descr="Impax Data Center_1027305.jpg"/>
          <p:cNvPicPr>
            <a:picLocks noChangeAspect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73888" y="1758950"/>
            <a:ext cx="739775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Text Box 47"/>
          <p:cNvSpPr txBox="1">
            <a:spLocks noChangeArrowheads="1"/>
          </p:cNvSpPr>
          <p:nvPr/>
        </p:nvSpPr>
        <p:spPr bwMode="auto">
          <a:xfrm>
            <a:off x="7580313" y="1847850"/>
            <a:ext cx="40640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800" b="1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ЭМК</a:t>
            </a:r>
          </a:p>
        </p:txBody>
      </p:sp>
      <p:pic>
        <p:nvPicPr>
          <p:cNvPr id="5183" name="Picture 9" descr="modality"/>
          <p:cNvPicPr>
            <a:picLocks noChangeAspect="1"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4475" y="3113088"/>
            <a:ext cx="371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4" name="Picture 37" descr="Acquisition_947867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0025" y="3644900"/>
            <a:ext cx="3984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5" name="Picture 37" descr="Acquisition_947867"/>
          <p:cNvPicPr>
            <a:picLocks noChangeAspect="1" noChangeArrowheads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75" y="3662363"/>
            <a:ext cx="4000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Text Box 47"/>
          <p:cNvSpPr txBox="1">
            <a:spLocks noChangeArrowheads="1"/>
          </p:cNvSpPr>
          <p:nvPr/>
        </p:nvSpPr>
        <p:spPr bwMode="auto">
          <a:xfrm>
            <a:off x="1281113" y="3806825"/>
            <a:ext cx="7842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800" b="1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Локальные </a:t>
            </a:r>
          </a:p>
          <a:p>
            <a:pPr eaLnBrk="1" hangingPunct="1">
              <a:defRPr/>
            </a:pPr>
            <a:r>
              <a:rPr lang="ru-RU" sz="800" b="1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сервисы</a:t>
            </a:r>
          </a:p>
          <a:p>
            <a:pPr eaLnBrk="1" hangingPunct="1">
              <a:defRPr/>
            </a:pPr>
            <a:r>
              <a:rPr lang="en-US" sz="800" b="1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PACS/</a:t>
            </a:r>
            <a:r>
              <a:rPr lang="ru-RU" sz="800" b="1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РИС</a:t>
            </a:r>
          </a:p>
        </p:txBody>
      </p:sp>
      <p:pic>
        <p:nvPicPr>
          <p:cNvPr id="5187" name="Picture 27" descr="impaxDataCenter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8188" y="4141788"/>
            <a:ext cx="34290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724150" y="6402388"/>
            <a:ext cx="2198688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900" b="1" dirty="0">
                <a:solidFill>
                  <a:srgbClr val="000000">
                    <a:lumMod val="65000"/>
                    <a:lumOff val="35000"/>
                  </a:srgbClr>
                </a:solidFill>
                <a:cs typeface="Calibri" pitchFamily="34" charset="0"/>
              </a:rPr>
              <a:t>Сервисы ЕРИС для дополнительных МО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5475288" y="6411913"/>
            <a:ext cx="2597150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00" b="1" dirty="0">
                <a:solidFill>
                  <a:srgbClr val="000000">
                    <a:lumMod val="65000"/>
                    <a:lumOff val="35000"/>
                  </a:srgbClr>
                </a:solidFill>
                <a:cs typeface="Calibri" pitchFamily="34" charset="0"/>
              </a:rPr>
              <a:t>Сервисы ЕРИС для многопрофильных больниц </a:t>
            </a:r>
          </a:p>
        </p:txBody>
      </p:sp>
      <p:sp>
        <p:nvSpPr>
          <p:cNvPr id="107" name="Chevron 106"/>
          <p:cNvSpPr/>
          <p:nvPr/>
        </p:nvSpPr>
        <p:spPr>
          <a:xfrm>
            <a:off x="8072438" y="6346825"/>
            <a:ext cx="1096962" cy="341313"/>
          </a:xfrm>
          <a:prstGeom prst="chevron">
            <a:avLst/>
          </a:prstGeom>
          <a:solidFill>
            <a:schemeClr val="accent1">
              <a:alpha val="13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91" name="TextBox 10"/>
          <p:cNvSpPr txBox="1">
            <a:spLocks noChangeArrowheads="1"/>
          </p:cNvSpPr>
          <p:nvPr/>
        </p:nvSpPr>
        <p:spPr bwMode="auto">
          <a:xfrm>
            <a:off x="195263" y="4495800"/>
            <a:ext cx="11318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8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DMWL</a:t>
            </a:r>
            <a:endParaRPr lang="ru-RU" sz="80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ru-RU" sz="8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Прямая передача</a:t>
            </a:r>
          </a:p>
          <a:p>
            <a:pPr eaLnBrk="1" hangingPunct="1"/>
            <a:r>
              <a:rPr lang="ru-RU" sz="8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Удаленный просмотр</a:t>
            </a:r>
          </a:p>
          <a:p>
            <a:pPr eaLnBrk="1" hangingPunct="1"/>
            <a:r>
              <a:rPr lang="ru-RU" sz="8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Центральное </a:t>
            </a:r>
          </a:p>
          <a:p>
            <a:pPr eaLnBrk="1" hangingPunct="1"/>
            <a:r>
              <a:rPr lang="ru-RU" sz="8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архивирование</a:t>
            </a:r>
          </a:p>
        </p:txBody>
      </p:sp>
      <p:sp>
        <p:nvSpPr>
          <p:cNvPr id="5192" name="TextBox 108"/>
          <p:cNvSpPr txBox="1">
            <a:spLocks noChangeArrowheads="1"/>
          </p:cNvSpPr>
          <p:nvPr/>
        </p:nvSpPr>
        <p:spPr bwMode="auto">
          <a:xfrm>
            <a:off x="1333500" y="4503738"/>
            <a:ext cx="11906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8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DMWL</a:t>
            </a:r>
          </a:p>
          <a:p>
            <a:pPr eaLnBrk="1" hangingPunct="1"/>
            <a:r>
              <a:rPr lang="ru-RU" sz="8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Автономный просмотр</a:t>
            </a:r>
          </a:p>
          <a:p>
            <a:pPr eaLnBrk="1" hangingPunct="1"/>
            <a:r>
              <a:rPr lang="ru-RU" sz="8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Временное хранение</a:t>
            </a:r>
          </a:p>
          <a:p>
            <a:pPr eaLnBrk="1" hangingPunct="1"/>
            <a:r>
              <a:rPr lang="ru-RU" sz="8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Центральное </a:t>
            </a:r>
          </a:p>
          <a:p>
            <a:pPr eaLnBrk="1" hangingPunct="1"/>
            <a:r>
              <a:rPr lang="ru-RU" sz="8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архивирование</a:t>
            </a:r>
          </a:p>
          <a:p>
            <a:pPr eaLnBrk="1" hangingPunct="1"/>
            <a:endParaRPr lang="ru-RU" sz="80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130175" y="1357313"/>
            <a:ext cx="3575050" cy="4799012"/>
          </a:xfrm>
          <a:prstGeom prst="roundRect">
            <a:avLst/>
          </a:prstGeom>
          <a:noFill/>
          <a:ln w="127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10" name="Text Box 47"/>
          <p:cNvSpPr txBox="1">
            <a:spLocks noChangeArrowheads="1"/>
          </p:cNvSpPr>
          <p:nvPr/>
        </p:nvSpPr>
        <p:spPr bwMode="auto">
          <a:xfrm>
            <a:off x="1584325" y="257175"/>
            <a:ext cx="50942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b="1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Информационная инфраструктура ЕМИАС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7609681" y="1842294"/>
            <a:ext cx="21748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 charset="0"/>
                <a:cs typeface="Arial" charset="0"/>
              </a:rPr>
              <a:t>ФС ЕГИСЗ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52450" y="568325"/>
            <a:ext cx="708025" cy="3349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457325" y="568325"/>
            <a:ext cx="68421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 charset="0"/>
                <a:cs typeface="Arial" charset="0"/>
              </a:rPr>
              <a:t>СУПП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557213" y="581025"/>
            <a:ext cx="5572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 charset="0"/>
                <a:cs typeface="Arial" charset="0"/>
              </a:rPr>
              <a:t>СПУ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2495550" y="581025"/>
            <a:ext cx="869950" cy="4302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508250" y="595313"/>
            <a:ext cx="72231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 charset="0"/>
                <a:cs typeface="Arial" charset="0"/>
              </a:rPr>
              <a:t>СИМИ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11163" y="903288"/>
            <a:ext cx="5853112" cy="306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 charset="0"/>
                <a:cs typeface="Arial" charset="0"/>
              </a:rPr>
              <a:t>Интеграционная шина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8399463" y="5446713"/>
            <a:ext cx="55403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 charset="0"/>
                <a:cs typeface="Arial" charset="0"/>
              </a:rPr>
              <a:t>XDS</a:t>
            </a:r>
            <a:endParaRPr lang="ru-RU" sz="1400" b="1" dirty="0">
              <a:solidFill>
                <a:srgbClr val="000000">
                  <a:lumMod val="65000"/>
                  <a:lumOff val="35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2295525" y="4849813"/>
            <a:ext cx="1409700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6" name="Left-Right Arrow 15"/>
          <p:cNvSpPr/>
          <p:nvPr/>
        </p:nvSpPr>
        <p:spPr>
          <a:xfrm>
            <a:off x="7881938" y="544513"/>
            <a:ext cx="685800" cy="485775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9" name="Left-Right Arrow 118"/>
          <p:cNvSpPr/>
          <p:nvPr/>
        </p:nvSpPr>
        <p:spPr>
          <a:xfrm>
            <a:off x="7783513" y="5340350"/>
            <a:ext cx="685800" cy="48418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0" name="Left-Right Arrow 119"/>
          <p:cNvSpPr/>
          <p:nvPr/>
        </p:nvSpPr>
        <p:spPr>
          <a:xfrm rot="5400000">
            <a:off x="2726532" y="1218406"/>
            <a:ext cx="685800" cy="484187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8224838" y="6348413"/>
            <a:ext cx="10287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00" b="1" dirty="0">
                <a:solidFill>
                  <a:srgbClr val="000000">
                    <a:lumMod val="65000"/>
                    <a:lumOff val="35000"/>
                  </a:srgbClr>
                </a:solidFill>
                <a:cs typeface="Calibri" pitchFamily="34" charset="0"/>
              </a:rPr>
              <a:t>Интеграция с ЕГИСЗ</a:t>
            </a:r>
          </a:p>
        </p:txBody>
      </p:sp>
      <p:sp>
        <p:nvSpPr>
          <p:cNvPr id="125" name="Down Arrow 124"/>
          <p:cNvSpPr/>
          <p:nvPr/>
        </p:nvSpPr>
        <p:spPr>
          <a:xfrm>
            <a:off x="6275388" y="4892675"/>
            <a:ext cx="1411287" cy="360363"/>
          </a:xfrm>
          <a:prstGeom prst="downArrow">
            <a:avLst/>
          </a:prstGeom>
          <a:solidFill>
            <a:schemeClr val="accent1">
              <a:alpha val="39000"/>
            </a:schemeClr>
          </a:solidFill>
          <a:ln w="222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209" name="TextBox 125"/>
          <p:cNvSpPr txBox="1">
            <a:spLocks noChangeArrowheads="1"/>
          </p:cNvSpPr>
          <p:nvPr/>
        </p:nvSpPr>
        <p:spPr bwMode="auto">
          <a:xfrm>
            <a:off x="3365500" y="4602163"/>
            <a:ext cx="969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8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Архивирование</a:t>
            </a:r>
          </a:p>
          <a:p>
            <a:pPr eaLnBrk="1" hangingPunct="1"/>
            <a:r>
              <a:rPr lang="ru-RU" sz="8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радиологических</a:t>
            </a:r>
          </a:p>
          <a:p>
            <a:pPr eaLnBrk="1" hangingPunct="1"/>
            <a:r>
              <a:rPr lang="ru-RU" sz="8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результатов</a:t>
            </a:r>
          </a:p>
          <a:p>
            <a:pPr eaLnBrk="1" hangingPunct="1"/>
            <a:endParaRPr lang="ru-RU" sz="80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10" name="TextBox 126"/>
          <p:cNvSpPr txBox="1">
            <a:spLocks noChangeArrowheads="1"/>
          </p:cNvSpPr>
          <p:nvPr/>
        </p:nvSpPr>
        <p:spPr bwMode="auto">
          <a:xfrm>
            <a:off x="5867400" y="4540250"/>
            <a:ext cx="800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8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Результаты </a:t>
            </a:r>
          </a:p>
          <a:p>
            <a:pPr eaLnBrk="1" hangingPunct="1"/>
            <a:r>
              <a:rPr lang="ru-RU" sz="8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радиологии</a:t>
            </a:r>
          </a:p>
          <a:p>
            <a:pPr eaLnBrk="1" hangingPunct="1"/>
            <a:r>
              <a:rPr lang="ru-RU" sz="8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Кардиологии</a:t>
            </a:r>
          </a:p>
          <a:p>
            <a:pPr eaLnBrk="1" hangingPunct="1"/>
            <a:r>
              <a:rPr lang="ru-RU" sz="8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Мультимедиа</a:t>
            </a:r>
          </a:p>
          <a:p>
            <a:pPr eaLnBrk="1" hangingPunct="1"/>
            <a:endParaRPr lang="ru-RU" sz="80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211" name="Picture 28"/>
          <p:cNvPicPr>
            <a:picLocks noChangeAspect="1" noChangeArrowheads="1"/>
          </p:cNvPicPr>
          <p:nvPr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2"/>
          <a:stretch>
            <a:fillRect/>
          </a:stretch>
        </p:blipFill>
        <p:spPr bwMode="auto">
          <a:xfrm>
            <a:off x="3522663" y="581025"/>
            <a:ext cx="1082675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12" name="TextBox 17"/>
          <p:cNvSpPr txBox="1">
            <a:spLocks noChangeArrowheads="1"/>
          </p:cNvSpPr>
          <p:nvPr/>
        </p:nvSpPr>
        <p:spPr bwMode="auto">
          <a:xfrm>
            <a:off x="4633913" y="581025"/>
            <a:ext cx="1358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200" b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Визуализация </a:t>
            </a:r>
          </a:p>
          <a:p>
            <a:pPr eaLnBrk="1" hangingPunct="1"/>
            <a:r>
              <a:rPr lang="ru-RU" sz="1200" b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на портале ИЭМК</a:t>
            </a:r>
          </a:p>
        </p:txBody>
      </p:sp>
      <p:sp>
        <p:nvSpPr>
          <p:cNvPr id="5213" name="TextBox 128"/>
          <p:cNvSpPr txBox="1">
            <a:spLocks noChangeArrowheads="1"/>
          </p:cNvSpPr>
          <p:nvPr/>
        </p:nvSpPr>
        <p:spPr bwMode="auto">
          <a:xfrm>
            <a:off x="174625" y="1957388"/>
            <a:ext cx="13223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Централизованный</a:t>
            </a:r>
          </a:p>
          <a:p>
            <a:pPr eaLnBrk="1" hangingPunct="1"/>
            <a:r>
              <a:rPr lang="ru-RU" sz="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Просмотр</a:t>
            </a:r>
          </a:p>
          <a:p>
            <a:pPr eaLnBrk="1" hangingPunct="1"/>
            <a:r>
              <a:rPr lang="ru-RU" sz="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Второе мнение</a:t>
            </a:r>
          </a:p>
          <a:p>
            <a:pPr eaLnBrk="1" hangingPunct="1"/>
            <a:r>
              <a:rPr lang="ru-RU" sz="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удаленные консультации</a:t>
            </a:r>
          </a:p>
          <a:p>
            <a:pPr eaLnBrk="1" hangingPunct="1"/>
            <a:endParaRPr lang="ru-RU" sz="8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366845" y="1306511"/>
            <a:ext cx="144142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 charset="0"/>
                <a:cs typeface="Arial" charset="0"/>
              </a:rPr>
              <a:t>XDS “</a:t>
            </a:r>
            <a:r>
              <a:rPr lang="en-US" sz="1400" b="1" dirty="0" err="1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 charset="0"/>
                <a:cs typeface="Arial" charset="0"/>
              </a:rPr>
              <a:t>Forcare</a:t>
            </a:r>
            <a:r>
              <a:rPr lang="en-US" sz="1400" b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 charset="0"/>
                <a:cs typeface="Arial" charset="0"/>
              </a:rPr>
              <a:t>”</a:t>
            </a:r>
            <a:endParaRPr lang="ru-RU" sz="1400" b="1" dirty="0">
              <a:solidFill>
                <a:srgbClr val="000000">
                  <a:lumMod val="65000"/>
                  <a:lumOff val="35000"/>
                </a:srgb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353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2138696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Projects\Moscow\New RFP\Сценарии\Общий сценарий для МО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6081" y="769255"/>
            <a:ext cx="5307919" cy="5303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6756"/>
            <a:ext cx="8534400" cy="509612"/>
          </a:xfrm>
        </p:spPr>
        <p:txBody>
          <a:bodyPr/>
          <a:lstStyle/>
          <a:p>
            <a:r>
              <a:rPr lang="ru-RU" sz="2800" dirty="0" smtClean="0"/>
              <a:t>Взаимодействие ИС в радиологическом процессе</a:t>
            </a:r>
            <a:br>
              <a:rPr lang="ru-RU" sz="2800" dirty="0" smtClean="0"/>
            </a:br>
            <a:r>
              <a:rPr lang="ru-RU" sz="2000" dirty="0" smtClean="0"/>
              <a:t>Сценарии должны быть частью ТЗ</a:t>
            </a:r>
            <a:endParaRPr lang="ru-RU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95" y="1046842"/>
            <a:ext cx="3770086" cy="5026025"/>
          </a:xfrm>
        </p:spPr>
        <p:txBody>
          <a:bodyPr/>
          <a:lstStyle/>
          <a:p>
            <a:r>
              <a:rPr lang="ru-RU" sz="1800" dirty="0" smtClean="0"/>
              <a:t>Поддержка стандартных  интерфейсов интеграции с внешними системами РИС/МИС</a:t>
            </a:r>
            <a:r>
              <a:rPr lang="en-US" sz="1800" dirty="0" smtClean="0"/>
              <a:t> </a:t>
            </a:r>
            <a:r>
              <a:rPr lang="ru-RU" sz="1800" dirty="0" smtClean="0"/>
              <a:t> (</a:t>
            </a:r>
            <a:r>
              <a:rPr lang="en-US" sz="1800" dirty="0"/>
              <a:t>IHE SWF/RWF/SINR</a:t>
            </a:r>
            <a:r>
              <a:rPr lang="en-US" sz="1800" dirty="0" smtClean="0"/>
              <a:t>). </a:t>
            </a:r>
            <a:r>
              <a:rPr lang="ru-RU" sz="1800" dirty="0"/>
              <a:t>Примеры реализации.</a:t>
            </a:r>
            <a:r>
              <a:rPr lang="en-US" sz="1800" dirty="0"/>
              <a:t> </a:t>
            </a:r>
            <a:endParaRPr lang="ru-RU" sz="1800" dirty="0" smtClean="0"/>
          </a:p>
          <a:p>
            <a:r>
              <a:rPr lang="ru-RU" sz="1800" dirty="0" smtClean="0"/>
              <a:t>Наличие </a:t>
            </a:r>
            <a:r>
              <a:rPr lang="ru-RU" sz="1800" dirty="0"/>
              <a:t>глубокой интеграции с выбранной системой </a:t>
            </a:r>
            <a:r>
              <a:rPr lang="ru-RU" sz="1800" dirty="0" smtClean="0"/>
              <a:t>РИС. Поддержка дополнительных сценариев взаимодействия с РИС и внешними системами для оптимизации рабочего процесса.</a:t>
            </a:r>
            <a:endParaRPr lang="en-US" sz="1800" dirty="0" smtClean="0"/>
          </a:p>
          <a:p>
            <a:r>
              <a:rPr lang="ru-RU" sz="1800" dirty="0" smtClean="0"/>
              <a:t>Диаграммы поддерживаемых сценариев взаимодействия должны быть обязательной  частью  ТЗ , КП, плана приемки.</a:t>
            </a:r>
            <a:endParaRPr lang="en-US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endParaRPr lang="ru-RU" sz="1800" dirty="0"/>
          </a:p>
          <a:p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321403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-AGBL-2121 - PPT Template_v1">
  <a:themeElements>
    <a:clrScheme name="Agfa HealthCare">
      <a:dk1>
        <a:srgbClr val="231F20"/>
      </a:dk1>
      <a:lt1>
        <a:sysClr val="window" lastClr="FFFFFF"/>
      </a:lt1>
      <a:dk2>
        <a:srgbClr val="76787B"/>
      </a:dk2>
      <a:lt2>
        <a:srgbClr val="FFFFFF"/>
      </a:lt2>
      <a:accent1>
        <a:srgbClr val="6095C1"/>
      </a:accent1>
      <a:accent2>
        <a:srgbClr val="76923B"/>
      </a:accent2>
      <a:accent3>
        <a:srgbClr val="B87BBA"/>
      </a:accent3>
      <a:accent4>
        <a:srgbClr val="DF6A9F"/>
      </a:accent4>
      <a:accent5>
        <a:srgbClr val="F57311"/>
      </a:accent5>
      <a:accent6>
        <a:srgbClr val="FEA61E"/>
      </a:accent6>
      <a:hlink>
        <a:srgbClr val="6095C1"/>
      </a:hlink>
      <a:folHlink>
        <a:srgbClr val="98989B"/>
      </a:folHlink>
    </a:clrScheme>
    <a:fontScheme name="~2662181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~266218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7AF45"/>
        </a:accent1>
        <a:accent2>
          <a:srgbClr val="FEB500"/>
        </a:accent2>
        <a:accent3>
          <a:srgbClr val="FFFFFF"/>
        </a:accent3>
        <a:accent4>
          <a:srgbClr val="000000"/>
        </a:accent4>
        <a:accent5>
          <a:srgbClr val="BDD4B0"/>
        </a:accent5>
        <a:accent6>
          <a:srgbClr val="E6A400"/>
        </a:accent6>
        <a:hlink>
          <a:srgbClr val="EC8B16"/>
        </a:hlink>
        <a:folHlink>
          <a:srgbClr val="BA8A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4B547"/>
        </a:accent1>
        <a:accent2>
          <a:srgbClr val="FEB014"/>
        </a:accent2>
        <a:accent3>
          <a:srgbClr val="FFFFFF"/>
        </a:accent3>
        <a:accent4>
          <a:srgbClr val="000000"/>
        </a:accent4>
        <a:accent5>
          <a:srgbClr val="BCD7B1"/>
        </a:accent5>
        <a:accent6>
          <a:srgbClr val="E69F11"/>
        </a:accent6>
        <a:hlink>
          <a:srgbClr val="E88610"/>
        </a:hlink>
        <a:folHlink>
          <a:srgbClr val="C38E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16">
        <a:dk1>
          <a:srgbClr val="000000"/>
        </a:dk1>
        <a:lt1>
          <a:srgbClr val="DDDDDD"/>
        </a:lt1>
        <a:dk2>
          <a:srgbClr val="000000"/>
        </a:dk2>
        <a:lt2>
          <a:srgbClr val="808080"/>
        </a:lt2>
        <a:accent1>
          <a:srgbClr val="74B547"/>
        </a:accent1>
        <a:accent2>
          <a:srgbClr val="FEB014"/>
        </a:accent2>
        <a:accent3>
          <a:srgbClr val="EBEBEB"/>
        </a:accent3>
        <a:accent4>
          <a:srgbClr val="000000"/>
        </a:accent4>
        <a:accent5>
          <a:srgbClr val="BCD7B1"/>
        </a:accent5>
        <a:accent6>
          <a:srgbClr val="E69F11"/>
        </a:accent6>
        <a:hlink>
          <a:srgbClr val="E88610"/>
        </a:hlink>
        <a:folHlink>
          <a:srgbClr val="C38E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12-AGBL-2121 - PPT Template_v1">
  <a:themeElements>
    <a:clrScheme name="Agfa HealthCare">
      <a:dk1>
        <a:srgbClr val="231F20"/>
      </a:dk1>
      <a:lt1>
        <a:sysClr val="window" lastClr="FFFFFF"/>
      </a:lt1>
      <a:dk2>
        <a:srgbClr val="76787B"/>
      </a:dk2>
      <a:lt2>
        <a:srgbClr val="FFFFFF"/>
      </a:lt2>
      <a:accent1>
        <a:srgbClr val="6095C1"/>
      </a:accent1>
      <a:accent2>
        <a:srgbClr val="76923B"/>
      </a:accent2>
      <a:accent3>
        <a:srgbClr val="B87BBA"/>
      </a:accent3>
      <a:accent4>
        <a:srgbClr val="DF6A9F"/>
      </a:accent4>
      <a:accent5>
        <a:srgbClr val="F57311"/>
      </a:accent5>
      <a:accent6>
        <a:srgbClr val="FEA61E"/>
      </a:accent6>
      <a:hlink>
        <a:srgbClr val="6095C1"/>
      </a:hlink>
      <a:folHlink>
        <a:srgbClr val="98989B"/>
      </a:folHlink>
    </a:clrScheme>
    <a:fontScheme name="~2662181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~266218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7AF45"/>
        </a:accent1>
        <a:accent2>
          <a:srgbClr val="FEB500"/>
        </a:accent2>
        <a:accent3>
          <a:srgbClr val="FFFFFF"/>
        </a:accent3>
        <a:accent4>
          <a:srgbClr val="000000"/>
        </a:accent4>
        <a:accent5>
          <a:srgbClr val="BDD4B0"/>
        </a:accent5>
        <a:accent6>
          <a:srgbClr val="E6A400"/>
        </a:accent6>
        <a:hlink>
          <a:srgbClr val="EC8B16"/>
        </a:hlink>
        <a:folHlink>
          <a:srgbClr val="BA8A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4B547"/>
        </a:accent1>
        <a:accent2>
          <a:srgbClr val="FEB014"/>
        </a:accent2>
        <a:accent3>
          <a:srgbClr val="FFFFFF"/>
        </a:accent3>
        <a:accent4>
          <a:srgbClr val="000000"/>
        </a:accent4>
        <a:accent5>
          <a:srgbClr val="BCD7B1"/>
        </a:accent5>
        <a:accent6>
          <a:srgbClr val="E69F11"/>
        </a:accent6>
        <a:hlink>
          <a:srgbClr val="E88610"/>
        </a:hlink>
        <a:folHlink>
          <a:srgbClr val="C38E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16">
        <a:dk1>
          <a:srgbClr val="000000"/>
        </a:dk1>
        <a:lt1>
          <a:srgbClr val="DDDDDD"/>
        </a:lt1>
        <a:dk2>
          <a:srgbClr val="000000"/>
        </a:dk2>
        <a:lt2>
          <a:srgbClr val="808080"/>
        </a:lt2>
        <a:accent1>
          <a:srgbClr val="74B547"/>
        </a:accent1>
        <a:accent2>
          <a:srgbClr val="FEB014"/>
        </a:accent2>
        <a:accent3>
          <a:srgbClr val="EBEBEB"/>
        </a:accent3>
        <a:accent4>
          <a:srgbClr val="000000"/>
        </a:accent4>
        <a:accent5>
          <a:srgbClr val="BCD7B1"/>
        </a:accent5>
        <a:accent6>
          <a:srgbClr val="E69F11"/>
        </a:accent6>
        <a:hlink>
          <a:srgbClr val="E88610"/>
        </a:hlink>
        <a:folHlink>
          <a:srgbClr val="C38E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Bosis for Agfa Light"/>
        <a:ea typeface=""/>
        <a:cs typeface="Arial"/>
      </a:majorFont>
      <a:minorFont>
        <a:latin typeface="Bosis for Agfa Ligh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12-AGBL-2121 - PPT Template_v1">
  <a:themeElements>
    <a:clrScheme name="Agfa HealthCare">
      <a:dk1>
        <a:srgbClr val="231F20"/>
      </a:dk1>
      <a:lt1>
        <a:sysClr val="window" lastClr="FFFFFF"/>
      </a:lt1>
      <a:dk2>
        <a:srgbClr val="76787B"/>
      </a:dk2>
      <a:lt2>
        <a:srgbClr val="FFFFFF"/>
      </a:lt2>
      <a:accent1>
        <a:srgbClr val="6095C1"/>
      </a:accent1>
      <a:accent2>
        <a:srgbClr val="76923B"/>
      </a:accent2>
      <a:accent3>
        <a:srgbClr val="B87BBA"/>
      </a:accent3>
      <a:accent4>
        <a:srgbClr val="DF6A9F"/>
      </a:accent4>
      <a:accent5>
        <a:srgbClr val="F57311"/>
      </a:accent5>
      <a:accent6>
        <a:srgbClr val="FEA61E"/>
      </a:accent6>
      <a:hlink>
        <a:srgbClr val="6095C1"/>
      </a:hlink>
      <a:folHlink>
        <a:srgbClr val="98989B"/>
      </a:folHlink>
    </a:clrScheme>
    <a:fontScheme name="~2662181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~266218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7AF45"/>
        </a:accent1>
        <a:accent2>
          <a:srgbClr val="FEB500"/>
        </a:accent2>
        <a:accent3>
          <a:srgbClr val="FFFFFF"/>
        </a:accent3>
        <a:accent4>
          <a:srgbClr val="000000"/>
        </a:accent4>
        <a:accent5>
          <a:srgbClr val="BDD4B0"/>
        </a:accent5>
        <a:accent6>
          <a:srgbClr val="E6A400"/>
        </a:accent6>
        <a:hlink>
          <a:srgbClr val="EC8B16"/>
        </a:hlink>
        <a:folHlink>
          <a:srgbClr val="BA8A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4B547"/>
        </a:accent1>
        <a:accent2>
          <a:srgbClr val="FEB014"/>
        </a:accent2>
        <a:accent3>
          <a:srgbClr val="FFFFFF"/>
        </a:accent3>
        <a:accent4>
          <a:srgbClr val="000000"/>
        </a:accent4>
        <a:accent5>
          <a:srgbClr val="BCD7B1"/>
        </a:accent5>
        <a:accent6>
          <a:srgbClr val="E69F11"/>
        </a:accent6>
        <a:hlink>
          <a:srgbClr val="E88610"/>
        </a:hlink>
        <a:folHlink>
          <a:srgbClr val="C38E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16">
        <a:dk1>
          <a:srgbClr val="000000"/>
        </a:dk1>
        <a:lt1>
          <a:srgbClr val="DDDDDD"/>
        </a:lt1>
        <a:dk2>
          <a:srgbClr val="000000"/>
        </a:dk2>
        <a:lt2>
          <a:srgbClr val="808080"/>
        </a:lt2>
        <a:accent1>
          <a:srgbClr val="74B547"/>
        </a:accent1>
        <a:accent2>
          <a:srgbClr val="FEB014"/>
        </a:accent2>
        <a:accent3>
          <a:srgbClr val="EBEBEB"/>
        </a:accent3>
        <a:accent4>
          <a:srgbClr val="000000"/>
        </a:accent4>
        <a:accent5>
          <a:srgbClr val="BCD7B1"/>
        </a:accent5>
        <a:accent6>
          <a:srgbClr val="E69F11"/>
        </a:accent6>
        <a:hlink>
          <a:srgbClr val="E88610"/>
        </a:hlink>
        <a:folHlink>
          <a:srgbClr val="C38E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~266218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~266218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~266218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6218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7AF45"/>
        </a:accent1>
        <a:accent2>
          <a:srgbClr val="FEB500"/>
        </a:accent2>
        <a:accent3>
          <a:srgbClr val="FFFFFF"/>
        </a:accent3>
        <a:accent4>
          <a:srgbClr val="000000"/>
        </a:accent4>
        <a:accent5>
          <a:srgbClr val="BDD4B0"/>
        </a:accent5>
        <a:accent6>
          <a:srgbClr val="E6A400"/>
        </a:accent6>
        <a:hlink>
          <a:srgbClr val="EC8B16"/>
        </a:hlink>
        <a:folHlink>
          <a:srgbClr val="BA8A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4B547"/>
        </a:accent1>
        <a:accent2>
          <a:srgbClr val="FEB014"/>
        </a:accent2>
        <a:accent3>
          <a:srgbClr val="FFFFFF"/>
        </a:accent3>
        <a:accent4>
          <a:srgbClr val="000000"/>
        </a:accent4>
        <a:accent5>
          <a:srgbClr val="BCD7B1"/>
        </a:accent5>
        <a:accent6>
          <a:srgbClr val="E69F11"/>
        </a:accent6>
        <a:hlink>
          <a:srgbClr val="E88610"/>
        </a:hlink>
        <a:folHlink>
          <a:srgbClr val="C38E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62181 16">
        <a:dk1>
          <a:srgbClr val="000000"/>
        </a:dk1>
        <a:lt1>
          <a:srgbClr val="DDDDDD"/>
        </a:lt1>
        <a:dk2>
          <a:srgbClr val="000000"/>
        </a:dk2>
        <a:lt2>
          <a:srgbClr val="808080"/>
        </a:lt2>
        <a:accent1>
          <a:srgbClr val="74B547"/>
        </a:accent1>
        <a:accent2>
          <a:srgbClr val="FEB014"/>
        </a:accent2>
        <a:accent3>
          <a:srgbClr val="EBEBEB"/>
        </a:accent3>
        <a:accent4>
          <a:srgbClr val="000000"/>
        </a:accent4>
        <a:accent5>
          <a:srgbClr val="BCD7B1"/>
        </a:accent5>
        <a:accent6>
          <a:srgbClr val="E69F11"/>
        </a:accent6>
        <a:hlink>
          <a:srgbClr val="E88610"/>
        </a:hlink>
        <a:folHlink>
          <a:srgbClr val="C38E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5287</TotalTime>
  <Words>1094</Words>
  <Application>Microsoft Office PowerPoint</Application>
  <PresentationFormat>Экран (4:3)</PresentationFormat>
  <Paragraphs>249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12-AGBL-2121 - PPT Template_v1</vt:lpstr>
      <vt:lpstr>1_12-AGBL-2121 - PPT Template_v1</vt:lpstr>
      <vt:lpstr>1_Blank Presentation</vt:lpstr>
      <vt:lpstr>2_12-AGBL-2121 - PPT Template_v1</vt:lpstr>
      <vt:lpstr>~2662181</vt:lpstr>
      <vt:lpstr>Default Design</vt:lpstr>
      <vt:lpstr>Обязательные требования к современному PACS</vt:lpstr>
      <vt:lpstr>Присутствует смешение понятий </vt:lpstr>
      <vt:lpstr>Системы: Модальности,  РИС, PACS, МИС/ЭМК  Роли по IHE: Order Placer DSS/Order filer PPS Manager Image Manager Image Archive Image Display Evidence Creator  Взаимодействие в соответствии  с профилем IHE SWF </vt:lpstr>
      <vt:lpstr>Отличие ролей PACS и станций постобработки ED – результаты постобработки  http://wiki.ihe.net/</vt:lpstr>
      <vt:lpstr>Тема PACS актуализируется снизу и сверху Требования зависят от уровня инициаторов проекта</vt:lpstr>
      <vt:lpstr>Упрощенный сценарий. </vt:lpstr>
      <vt:lpstr>Локальные PACS/РИС с точки зрения  интеграция в ЕГИСЗ Нельзя внедрять новые системы, не готовые к региональной интеграции </vt:lpstr>
      <vt:lpstr>Слайд 8</vt:lpstr>
      <vt:lpstr>Взаимодействие ИС в радиологическом процессе Сценарии должны быть частью ТЗ</vt:lpstr>
      <vt:lpstr>Цена ошибок  - миллионы потерянных инвестиций. </vt:lpstr>
      <vt:lpstr>Призыв к экспертам и вендорам</vt:lpstr>
      <vt:lpstr>Ряд критериев выбора PACS (PACS + RIS)</vt:lpstr>
      <vt:lpstr>IHE (CPI – Consistent Presentation of Images): гарантия одинаковой интерпретации изображений</vt:lpstr>
    </vt:vector>
  </TitlesOfParts>
  <Company>Milestone Integrated Marketing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Михаил</cp:lastModifiedBy>
  <cp:revision>260</cp:revision>
  <dcterms:created xsi:type="dcterms:W3CDTF">2012-03-21T18:16:12Z</dcterms:created>
  <dcterms:modified xsi:type="dcterms:W3CDTF">2015-03-30T11:29:11Z</dcterms:modified>
</cp:coreProperties>
</file>