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3" r:id="rId3"/>
    <p:sldId id="277" r:id="rId4"/>
    <p:sldId id="286" r:id="rId5"/>
    <p:sldId id="280" r:id="rId6"/>
    <p:sldId id="276" r:id="rId7"/>
    <p:sldId id="279" r:id="rId8"/>
    <p:sldId id="288" r:id="rId9"/>
    <p:sldId id="287" r:id="rId10"/>
    <p:sldId id="285" r:id="rId11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869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42C3F-DCC0-434B-B017-795DC521825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5229-9492-45F3-9AAB-E79604026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23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6447B-E2B1-4303-958F-A8D02C548D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4244-9838-4402-A659-FB1187C71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01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Идея проекта состоит в </a:t>
            </a:r>
            <a:r>
              <a:rPr lang="ru-RU" baseline="0" dirty="0" smtClean="0"/>
              <a:t>автоматизации распознавания рентгеновских изображений органов грудной полости и использовании мобильного комплекса спутниковой связи</a:t>
            </a:r>
            <a:r>
              <a:rPr lang="en-US" baseline="0" dirty="0" smtClean="0"/>
              <a:t> </a:t>
            </a:r>
            <a:r>
              <a:rPr lang="ru-RU" baseline="0" dirty="0" smtClean="0"/>
              <a:t>для передачи данных исследований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84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21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Заболевания органов грудной полости – главная причина смертности населения в мире. Основными</a:t>
            </a:r>
            <a:r>
              <a:rPr lang="ru-RU" baseline="0" dirty="0" smtClean="0"/>
              <a:t> п</a:t>
            </a:r>
            <a:r>
              <a:rPr lang="ru-RU" dirty="0" smtClean="0"/>
              <a:t>ричинами низкой эффективности диагностики в России являются человеческий</a:t>
            </a:r>
            <a:r>
              <a:rPr lang="ru-RU" baseline="0" dirty="0" smtClean="0"/>
              <a:t> фактор (пропуск патологий врачами) и низкий уровень покрытия флюорографическими исследованиями отдаленных регионов.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7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Предлагаемое</a:t>
            </a:r>
            <a:r>
              <a:rPr lang="ru-RU" baseline="0" dirty="0" smtClean="0"/>
              <a:t> нами решение заключается в создании системы автоматического распознавания флюорографических снимков с разделением на норму и патологию. Система устанавливается в мобильный комплекс на базе грузовика или автобуса. Мобильный комплекс включает цифровой флюорографический аппарат и систему спутниковой связи. Исследования, по которым система распознавания не смогла дать однозначный ответ, автоматически пересылаются по спутниковому каналу связи в диспетчерский центр, где квалифицированные врачи смогут проанализировать снимок и, при необходимости, направить пациента на диагностику и лечение. Система распознавания постоянно самообучается в ходе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32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Предлагаемое</a:t>
            </a:r>
            <a:r>
              <a:rPr lang="ru-RU" baseline="0" dirty="0" smtClean="0"/>
              <a:t> нами решение заключается в создании системы автоматического распознавания флюорографических снимков с разделением на норму и патологию. Система устанавливается в мобильный комплекс на базе грузовика или автобуса. Мобильный комплекс включает цифровой флюорографический аппарат и систему спутниковой связи. Исследования, по которым система распознавания не смогла дать однозначный ответ, автоматически пересылаются по спутниковому каналу связи в диспетчерский центр, где квалифицированные врачи смогут проанализировать снимок и, при необходимости, направить пациента на диагностику и лечение. Система распознавания постоянно самообучается в ходе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18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</a:t>
            </a:r>
            <a:r>
              <a:rPr lang="ru-RU" baseline="0" dirty="0" smtClean="0"/>
              <a:t> потенциальными клиентами являются лечебно-профилактические учреждения, где уже установлены или будут установлены цифровые </a:t>
            </a:r>
            <a:r>
              <a:rPr lang="ru-RU" baseline="0" dirty="0" err="1" smtClean="0"/>
              <a:t>флюорографы</a:t>
            </a:r>
            <a:r>
              <a:rPr lang="ru-RU" baseline="0" dirty="0" smtClean="0"/>
              <a:t>. Также в качестве клиентов мы рассматриваем компании-производителей рентгеновских аппаратов, которые могли бы </a:t>
            </a:r>
            <a:r>
              <a:rPr lang="ru-RU" baseline="0" dirty="0" err="1" smtClean="0"/>
              <a:t>доукомлектовать</a:t>
            </a:r>
            <a:r>
              <a:rPr lang="ru-RU" baseline="0" dirty="0" smtClean="0"/>
              <a:t> свое оборудование нашим программным обеспечением. Кроме того, в мобильных флюорографических комплексах очень заинтересовано Национальное телемедицинское агентство.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30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обеспечения проведения флюорографических</a:t>
            </a:r>
            <a:r>
              <a:rPr lang="ru-RU" baseline="0" dirty="0" smtClean="0"/>
              <a:t> исследований на территории России требуется более 10 000 аппаратов, включая в составе мобильных комплексов. Потребность только в странах БРИКС – более 200 000 аппаратов.</a:t>
            </a:r>
          </a:p>
          <a:p>
            <a:r>
              <a:rPr lang="ru-RU" baseline="0" dirty="0" smtClean="0"/>
              <a:t>Основные конкуренты – производители программного обеспечения автоматической диагностики по рентгеновским изображениям, главным образом, голландские компании.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6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планируем разработать и продавать</a:t>
            </a:r>
            <a:r>
              <a:rPr lang="ru-RU" baseline="0" dirty="0" smtClean="0"/>
              <a:t> два продукта: программное обеспечение автоматической диагностики (так называемую </a:t>
            </a:r>
            <a:r>
              <a:rPr lang="en-US" baseline="0" dirty="0" smtClean="0"/>
              <a:t>CAD-</a:t>
            </a:r>
            <a:r>
              <a:rPr lang="ru-RU" baseline="0" dirty="0" smtClean="0"/>
              <a:t>систему) и мобильный флюорографический комплекс с нашим программным обеспечением и системой спутниковой связи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62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планируем разработать и продавать</a:t>
            </a:r>
            <a:r>
              <a:rPr lang="ru-RU" baseline="0" dirty="0" smtClean="0"/>
              <a:t> два продукта: программное обеспечение автоматической диагностики (так называемую </a:t>
            </a:r>
            <a:r>
              <a:rPr lang="en-US" baseline="0" dirty="0" smtClean="0"/>
              <a:t>CAD-</a:t>
            </a:r>
            <a:r>
              <a:rPr lang="ru-RU" baseline="0" dirty="0" smtClean="0"/>
              <a:t>систему) и мобильный флюорографический комплекс с нашим программным обеспечением и системой спутниковой связи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43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планируем разработать и продавать</a:t>
            </a:r>
            <a:r>
              <a:rPr lang="ru-RU" baseline="0" dirty="0" smtClean="0"/>
              <a:t> два продукта: программное обеспечение автоматической диагностики (так называемую </a:t>
            </a:r>
            <a:r>
              <a:rPr lang="en-US" baseline="0" dirty="0" smtClean="0"/>
              <a:t>CAD-</a:t>
            </a:r>
            <a:r>
              <a:rPr lang="ru-RU" baseline="0" dirty="0" smtClean="0"/>
              <a:t>систему) и мобильный флюорографический комплекс с нашим программным обеспечением и системой спутниковой связи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4244-9838-4402-A659-FB1187C713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60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AD76-8A5F-4BA6-9E9E-D1A5038F3D2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3D9B-4922-47A9-B234-DC4086111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6210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876C-A40E-4320-8824-92049CF3C1D0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64E8-970D-498B-83F0-A4C4A0F47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40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4268-3A27-4E7B-A32E-0B40BE1D779B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0677-4407-402F-AD60-C0F2E52A8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05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202C-418A-4FE2-80EC-54EAFD855C0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1EC9-EA66-4CE6-9AF7-075F2360D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578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39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7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1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5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19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7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1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8B08-8683-4DC1-8728-0530A0F476B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A944-F3A5-4BA0-9ADC-68C76AB5A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889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D32B-73AC-4495-8ACF-B9F7AACC20D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A740-B6BD-4F79-9184-36A3BD689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9693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4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4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0C43-E502-416A-9AB9-433490B1D310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04DB-3840-4D11-AAE3-42727D5F8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1784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0606-533D-4746-A8EB-1B44EDDA083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064B-71F9-4A65-B804-C26EF790E8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47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B34E-EA73-442C-95AA-4B9B46ABDAAB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1EE4-8799-4DA9-8237-126AB6A7A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8987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39" indent="0">
              <a:buNone/>
              <a:defRPr sz="1108"/>
            </a:lvl2pPr>
            <a:lvl3pPr marL="844078" indent="0">
              <a:buNone/>
              <a:defRPr sz="923"/>
            </a:lvl3pPr>
            <a:lvl4pPr marL="1266117" indent="0">
              <a:buNone/>
              <a:defRPr sz="831"/>
            </a:lvl4pPr>
            <a:lvl5pPr marL="1688155" indent="0">
              <a:buNone/>
              <a:defRPr sz="831"/>
            </a:lvl5pPr>
            <a:lvl6pPr marL="2110195" indent="0">
              <a:buNone/>
              <a:defRPr sz="831"/>
            </a:lvl6pPr>
            <a:lvl7pPr marL="2532234" indent="0">
              <a:buNone/>
              <a:defRPr sz="831"/>
            </a:lvl7pPr>
            <a:lvl8pPr marL="2954272" indent="0">
              <a:buNone/>
              <a:defRPr sz="831"/>
            </a:lvl8pPr>
            <a:lvl9pPr marL="337631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1F27-6A4D-44E7-9F09-004B9A056B9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632F-8C6D-437F-8406-325C24AC8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7156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39" indent="0">
              <a:buNone/>
              <a:defRPr sz="2585"/>
            </a:lvl2pPr>
            <a:lvl3pPr marL="844078" indent="0">
              <a:buNone/>
              <a:defRPr sz="2215"/>
            </a:lvl3pPr>
            <a:lvl4pPr marL="1266117" indent="0">
              <a:buNone/>
              <a:defRPr sz="1846"/>
            </a:lvl4pPr>
            <a:lvl5pPr marL="1688155" indent="0">
              <a:buNone/>
              <a:defRPr sz="1846"/>
            </a:lvl5pPr>
            <a:lvl6pPr marL="2110195" indent="0">
              <a:buNone/>
              <a:defRPr sz="1846"/>
            </a:lvl6pPr>
            <a:lvl7pPr marL="2532234" indent="0">
              <a:buNone/>
              <a:defRPr sz="1846"/>
            </a:lvl7pPr>
            <a:lvl8pPr marL="2954272" indent="0">
              <a:buNone/>
              <a:defRPr sz="1846"/>
            </a:lvl8pPr>
            <a:lvl9pPr marL="337631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39" indent="0">
              <a:buNone/>
              <a:defRPr sz="1108"/>
            </a:lvl2pPr>
            <a:lvl3pPr marL="844078" indent="0">
              <a:buNone/>
              <a:defRPr sz="923"/>
            </a:lvl3pPr>
            <a:lvl4pPr marL="1266117" indent="0">
              <a:buNone/>
              <a:defRPr sz="831"/>
            </a:lvl4pPr>
            <a:lvl5pPr marL="1688155" indent="0">
              <a:buNone/>
              <a:defRPr sz="831"/>
            </a:lvl5pPr>
            <a:lvl6pPr marL="2110195" indent="0">
              <a:buNone/>
              <a:defRPr sz="831"/>
            </a:lvl6pPr>
            <a:lvl7pPr marL="2532234" indent="0">
              <a:buNone/>
              <a:defRPr sz="831"/>
            </a:lvl7pPr>
            <a:lvl8pPr marL="2954272" indent="0">
              <a:buNone/>
              <a:defRPr sz="831"/>
            </a:lvl8pPr>
            <a:lvl9pPr marL="337631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BED1-F6F7-4B30-9F39-DE7F3EF8823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F245-16BC-46B7-9A55-694120C56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590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3199F-3887-4F8C-AB06-17C4FF15F6E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D4F9A5-EF72-405E-9330-F5FBA1242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39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78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17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5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29" indent="-3165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637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97" indent="-2110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36" indent="-2110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75" indent="-2110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13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3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1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30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4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195" y="0"/>
            <a:ext cx="1960303" cy="6858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2057" y="2752477"/>
            <a:ext cx="6449706" cy="13569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92" dirty="0"/>
              <a:t>Создание системы автоматического распознавания патологий органов грудной полости по рентгеновским изображениям</a:t>
            </a:r>
            <a:endParaRPr lang="ru-RU" sz="4431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41" y="44624"/>
            <a:ext cx="918303" cy="6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1875"/>
            <a:ext cx="2428563" cy="2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81" y="211878"/>
            <a:ext cx="1080510" cy="25817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14546" y="5367224"/>
            <a:ext cx="6643734" cy="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9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Кулеев</a:t>
            </a:r>
            <a:r>
              <a:rPr lang="en-US" sz="2400" dirty="0" smtClean="0"/>
              <a:t> </a:t>
            </a:r>
            <a:r>
              <a:rPr lang="ru-RU" sz="2400" dirty="0" err="1" smtClean="0"/>
              <a:t>Рамиль</a:t>
            </a:r>
            <a:r>
              <a:rPr lang="ru-RU" sz="2400" dirty="0" smtClean="0"/>
              <a:t> </a:t>
            </a:r>
            <a:r>
              <a:rPr lang="ru-RU" sz="2400" dirty="0" err="1" smtClean="0"/>
              <a:t>Фуатович</a:t>
            </a:r>
            <a:r>
              <a:rPr lang="ru-RU" sz="2400" dirty="0" smtClean="0"/>
              <a:t>, к.т.н.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АНО ВПО «Университет </a:t>
            </a:r>
            <a:r>
              <a:rPr lang="ru-RU" sz="2400" dirty="0" err="1" smtClean="0"/>
              <a:t>Иннополис</a:t>
            </a:r>
            <a:r>
              <a:rPr lang="ru-RU" sz="2400" dirty="0" smtClean="0"/>
              <a:t>», г.Казань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79119" y="2365498"/>
            <a:ext cx="6642486" cy="52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АНО ВО «Университет </a:t>
            </a:r>
            <a:r>
              <a:rPr lang="ru-RU" altLang="ru-RU" sz="2585" dirty="0" err="1"/>
              <a:t>Иннополис</a:t>
            </a:r>
            <a:r>
              <a:rPr lang="ru-RU" altLang="ru-RU" sz="2585" dirty="0"/>
              <a:t>», </a:t>
            </a:r>
            <a:r>
              <a:rPr lang="ru-RU" altLang="ru-RU" sz="2585" dirty="0" err="1"/>
              <a:t>г.Казань</a:t>
            </a:r>
            <a:endParaRPr lang="ru-RU" altLang="ru-RU" sz="2585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ЗАО «Радиокомпания «Вектор», </a:t>
            </a:r>
            <a:r>
              <a:rPr lang="ru-RU" altLang="ru-RU" sz="2585" dirty="0" err="1"/>
              <a:t>г.Чистополь</a:t>
            </a:r>
            <a:endParaRPr lang="ru-RU" altLang="ru-RU" sz="2585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ООО «</a:t>
            </a:r>
            <a:r>
              <a:rPr lang="ru-RU" altLang="ru-RU" sz="2585" dirty="0" err="1"/>
              <a:t>Инфомед</a:t>
            </a:r>
            <a:r>
              <a:rPr lang="ru-RU" altLang="ru-RU" sz="2585" dirty="0"/>
              <a:t>», </a:t>
            </a:r>
            <a:r>
              <a:rPr lang="ru-RU" altLang="ru-RU" sz="2585" dirty="0" err="1"/>
              <a:t>г.Казань</a:t>
            </a:r>
            <a:endParaRPr lang="ru-RU" altLang="ru-RU" sz="2585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585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	</a:t>
            </a:r>
            <a:r>
              <a:rPr lang="en-US" altLang="ru-RU" sz="2585" dirty="0"/>
              <a:t>E-mail: </a:t>
            </a:r>
            <a:r>
              <a:rPr lang="en-US" altLang="ru-RU" sz="2585" u="sng" dirty="0"/>
              <a:t>r.kuleev@innopolis.ru</a:t>
            </a:r>
            <a:endParaRPr lang="ru-RU" altLang="ru-RU" sz="2585" u="sng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	Тел.: </a:t>
            </a:r>
            <a:r>
              <a:rPr lang="en-US" altLang="ru-RU" sz="2585" dirty="0"/>
              <a:t>+7 (843) 203-92-53</a:t>
            </a:r>
            <a:r>
              <a:rPr lang="ru-RU" altLang="ru-RU" sz="2585" dirty="0"/>
              <a:t>, доб.185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85" dirty="0"/>
              <a:t>	         +7 (9</a:t>
            </a:r>
            <a:r>
              <a:rPr lang="en-US" altLang="ru-RU" sz="2585" dirty="0"/>
              <a:t>05</a:t>
            </a:r>
            <a:r>
              <a:rPr lang="ru-RU" altLang="ru-RU" sz="2585" dirty="0"/>
              <a:t>) </a:t>
            </a:r>
            <a:r>
              <a:rPr lang="en-US" altLang="ru-RU" sz="2585" dirty="0"/>
              <a:t>311</a:t>
            </a:r>
            <a:r>
              <a:rPr lang="ru-RU" altLang="ru-RU" sz="2585" dirty="0"/>
              <a:t>-</a:t>
            </a:r>
            <a:r>
              <a:rPr lang="en-US" altLang="ru-RU" sz="2585" dirty="0"/>
              <a:t>23</a:t>
            </a:r>
            <a:r>
              <a:rPr lang="ru-RU" altLang="ru-RU" sz="2585" dirty="0"/>
              <a:t>-</a:t>
            </a:r>
            <a:r>
              <a:rPr lang="en-US" altLang="ru-RU" sz="2585" dirty="0"/>
              <a:t>12</a:t>
            </a:r>
            <a:endParaRPr lang="ru-RU" altLang="ru-RU" sz="2585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585" dirty="0"/>
          </a:p>
          <a:p>
            <a:pPr algn="ctr" eaLnBrk="1" hangingPunct="1">
              <a:spcBef>
                <a:spcPct val="0"/>
              </a:spcBef>
            </a:pPr>
            <a:endParaRPr lang="ru-RU" altLang="ru-RU" sz="2585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60303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41" y="91214"/>
            <a:ext cx="918303" cy="6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8465"/>
            <a:ext cx="2428563" cy="2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81" y="258468"/>
            <a:ext cx="1080510" cy="258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7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29" y="1157483"/>
            <a:ext cx="3275253" cy="4177812"/>
          </a:xfrm>
        </p:spPr>
        <p:txBody>
          <a:bodyPr/>
          <a:lstStyle/>
          <a:p>
            <a:pPr marL="0" indent="0">
              <a:buNone/>
            </a:pPr>
            <a:r>
              <a:rPr lang="ru-RU" sz="2215" dirty="0" err="1"/>
              <a:t>Выявляемость</a:t>
            </a:r>
            <a:r>
              <a:rPr lang="ru-RU" sz="2215" dirty="0"/>
              <a:t> патологий органов грудной полости в </a:t>
            </a:r>
            <a:r>
              <a:rPr lang="ru-RU" sz="2215" dirty="0">
                <a:solidFill>
                  <a:srgbClr val="C00000"/>
                </a:solidFill>
              </a:rPr>
              <a:t>300</a:t>
            </a:r>
            <a:r>
              <a:rPr lang="ru-RU" sz="2215" dirty="0"/>
              <a:t> раз ниже заболеваемости</a:t>
            </a:r>
          </a:p>
          <a:p>
            <a:pPr marL="0" indent="0">
              <a:buNone/>
            </a:pPr>
            <a:endParaRPr lang="ru-RU" sz="2215" dirty="0"/>
          </a:p>
          <a:p>
            <a:pPr marL="0" indent="0">
              <a:buNone/>
            </a:pPr>
            <a:r>
              <a:rPr lang="ru-RU" sz="2215" dirty="0"/>
              <a:t>Причины: </a:t>
            </a:r>
          </a:p>
          <a:p>
            <a:r>
              <a:rPr lang="ru-RU" sz="2215" dirty="0"/>
              <a:t>дефицит квалифицированных врачей</a:t>
            </a:r>
          </a:p>
          <a:p>
            <a:r>
              <a:rPr lang="ru-RU" sz="2215" dirty="0"/>
              <a:t>отсутствие флюорографии в отдаленных регионах</a:t>
            </a:r>
            <a:endParaRPr lang="ru-RU" sz="2215" dirty="0">
              <a:solidFill>
                <a:srgbClr val="C00000"/>
              </a:solidFill>
            </a:endParaRPr>
          </a:p>
          <a:p>
            <a:endParaRPr lang="ru-RU" sz="2215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9789" y="388319"/>
            <a:ext cx="1558119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ПРОБЛЕМА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00800" y="6404330"/>
            <a:ext cx="1969477" cy="337038"/>
          </a:xfrm>
        </p:spPr>
        <p:txBody>
          <a:bodyPr/>
          <a:lstStyle/>
          <a:p>
            <a:pPr>
              <a:defRPr/>
            </a:pPr>
            <a:fld id="{2F901EC9-EA66-4CE6-9AF7-075F2360DD18}" type="slidenum">
              <a:rPr lang="ru-RU" altLang="ru-RU" sz="1477" b="1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altLang="ru-RU" sz="1477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7251" y="1301995"/>
            <a:ext cx="4736728" cy="4187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7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39787" y="404664"/>
            <a:ext cx="1393330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РЕШЕНИЕ</a:t>
            </a: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00800" y="6404330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27391" y="2495846"/>
            <a:ext cx="6250549" cy="2909890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087738" y="1275279"/>
            <a:ext cx="7329856" cy="9421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215" dirty="0"/>
              <a:t>Автоматизация диагностики заболеваний путем разработки и внедрения </a:t>
            </a:r>
            <a:r>
              <a:rPr lang="en-US" sz="2215" dirty="0"/>
              <a:t>CAD-</a:t>
            </a:r>
            <a:r>
              <a:rPr lang="ru-RU" sz="2215" dirty="0"/>
              <a:t>системы</a:t>
            </a:r>
          </a:p>
          <a:p>
            <a:endParaRPr lang="ru-RU" sz="2215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39787" y="404664"/>
            <a:ext cx="1393330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РЕШЕНИЕ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62" y="4834586"/>
            <a:ext cx="2193474" cy="9888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843809" y="1329781"/>
            <a:ext cx="222126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15" dirty="0">
                <a:solidFill>
                  <a:prstClr val="black"/>
                </a:solidFill>
                <a:latin typeface="Calibri"/>
                <a:cs typeface="+mn-cs"/>
              </a:rPr>
              <a:t>Получение снимка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86641" y="4479102"/>
            <a:ext cx="1032842" cy="403213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11"/>
          <p:cNvGrpSpPr>
            <a:grpSpLocks/>
          </p:cNvGrpSpPr>
          <p:nvPr/>
        </p:nvGrpSpPr>
        <p:grpSpPr bwMode="auto">
          <a:xfrm>
            <a:off x="590138" y="1039471"/>
            <a:ext cx="1886500" cy="1441509"/>
            <a:chOff x="6011863" y="2852738"/>
            <a:chExt cx="2443162" cy="1871662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2852738"/>
              <a:ext cx="433387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3382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3284538"/>
              <a:ext cx="2443162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6136063" y="3096874"/>
            <a:ext cx="2498950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2215" dirty="0">
                <a:solidFill>
                  <a:prstClr val="black"/>
                </a:solidFill>
                <a:latin typeface="Calibri"/>
                <a:cs typeface="+mn-cs"/>
              </a:rPr>
              <a:t>Передача «подозрительных» исследований в диспетчерский центр</a:t>
            </a:r>
            <a:endParaRPr lang="ru-RU" sz="2215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pic>
        <p:nvPicPr>
          <p:cNvPr id="31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99" y="3087936"/>
            <a:ext cx="2226123" cy="11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49148" y="3326617"/>
            <a:ext cx="222126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15" dirty="0">
                <a:solidFill>
                  <a:prstClr val="black"/>
                </a:solidFill>
                <a:latin typeface="Calibri"/>
                <a:cs typeface="+mn-cs"/>
              </a:rPr>
              <a:t>Автоматическое распознавание</a:t>
            </a:r>
            <a:endParaRPr lang="ru-RU" sz="2215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644401" y="2275517"/>
            <a:ext cx="969966" cy="42725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00800" y="6404330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396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28" y="1740878"/>
            <a:ext cx="7795140" cy="4177812"/>
          </a:xfrm>
        </p:spPr>
        <p:txBody>
          <a:bodyPr/>
          <a:lstStyle/>
          <a:p>
            <a:r>
              <a:rPr lang="ru-RU" sz="2215" dirty="0"/>
              <a:t>Повышение эффективности диагностики (скрининга) заболеваний органов грудной полости</a:t>
            </a:r>
          </a:p>
          <a:p>
            <a:r>
              <a:rPr lang="ru-RU" sz="2215" dirty="0"/>
              <a:t>Увеличение количества обследований населения с одновременным уменьшением времени исследования</a:t>
            </a:r>
          </a:p>
          <a:p>
            <a:r>
              <a:rPr lang="ru-RU" sz="2215" dirty="0"/>
              <a:t>Использование возможностей телемедицины для проведения удаленных консультаций</a:t>
            </a:r>
          </a:p>
          <a:p>
            <a:r>
              <a:rPr lang="ru-RU" sz="2215" dirty="0"/>
              <a:t>Интеграция с региональными архивами медицинских изображений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789" y="404664"/>
            <a:ext cx="218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C0000"/>
                </a:solidFill>
              </a:rPr>
              <a:t>ПРЕИМУЩЕСТВА</a:t>
            </a:r>
            <a:endParaRPr lang="ru-RU" b="1" i="1" dirty="0">
              <a:solidFill>
                <a:srgbClr val="CC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00800" y="6410805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30836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27" y="1235527"/>
            <a:ext cx="3399463" cy="1156373"/>
          </a:xfrm>
        </p:spPr>
        <p:txBody>
          <a:bodyPr/>
          <a:lstStyle/>
          <a:p>
            <a:pPr marL="0" indent="0">
              <a:buNone/>
            </a:pPr>
            <a:r>
              <a:rPr lang="ru-RU" sz="2215" dirty="0"/>
              <a:t>В России:</a:t>
            </a:r>
          </a:p>
          <a:p>
            <a:pPr marL="0" indent="0">
              <a:buNone/>
            </a:pPr>
            <a:r>
              <a:rPr lang="en-US" sz="2215" dirty="0">
                <a:solidFill>
                  <a:srgbClr val="C00000"/>
                </a:solidFill>
              </a:rPr>
              <a:t>&gt; 10 </a:t>
            </a:r>
            <a:r>
              <a:rPr lang="ru-RU" sz="2215" dirty="0">
                <a:solidFill>
                  <a:srgbClr val="C00000"/>
                </a:solidFill>
              </a:rPr>
              <a:t>000</a:t>
            </a:r>
            <a:r>
              <a:rPr lang="en-US" sz="2215" dirty="0"/>
              <a:t> </a:t>
            </a:r>
            <a:r>
              <a:rPr lang="ru-RU" sz="2215" dirty="0" err="1"/>
              <a:t>флюорографов</a:t>
            </a:r>
            <a:endParaRPr lang="ru-RU" sz="221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2567" y="1235527"/>
            <a:ext cx="2793889" cy="84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15" dirty="0">
                <a:solidFill>
                  <a:prstClr val="black"/>
                </a:solidFill>
                <a:latin typeface="Calibri"/>
                <a:cs typeface="+mn-cs"/>
              </a:rPr>
              <a:t>В мире (БРИКС):</a:t>
            </a:r>
          </a:p>
          <a:p>
            <a:pPr lvl="0">
              <a:spcBef>
                <a:spcPct val="20000"/>
              </a:spcBef>
            </a:pPr>
            <a:r>
              <a:rPr lang="en-US" sz="2215" dirty="0">
                <a:solidFill>
                  <a:srgbClr val="C00000"/>
                </a:solidFill>
                <a:latin typeface="Calibri"/>
                <a:cs typeface="+mn-cs"/>
              </a:rPr>
              <a:t>&gt;</a:t>
            </a:r>
            <a:r>
              <a:rPr lang="ru-RU" sz="2215" dirty="0">
                <a:solidFill>
                  <a:srgbClr val="C00000"/>
                </a:solidFill>
                <a:latin typeface="Calibri"/>
                <a:cs typeface="+mn-cs"/>
              </a:rPr>
              <a:t> 200 000</a:t>
            </a:r>
            <a:r>
              <a:rPr lang="en-US" sz="2215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215" dirty="0">
                <a:solidFill>
                  <a:prstClr val="black"/>
                </a:solidFill>
                <a:latin typeface="Calibri"/>
                <a:cs typeface="+mn-cs"/>
              </a:rPr>
              <a:t>аппаратов</a:t>
            </a:r>
            <a:endParaRPr lang="ru-RU" sz="2215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98529" y="2631374"/>
            <a:ext cx="5202852" cy="115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15" dirty="0"/>
              <a:t>Конкуренты – производители ПО автоматической диагностики:</a:t>
            </a:r>
          </a:p>
          <a:p>
            <a:r>
              <a:rPr lang="en-US" sz="2215" dirty="0"/>
              <a:t>Delft Imaging Systems (</a:t>
            </a:r>
            <a:r>
              <a:rPr lang="ru-RU" sz="2215" dirty="0"/>
              <a:t>Нидерланды)</a:t>
            </a:r>
          </a:p>
          <a:p>
            <a:r>
              <a:rPr lang="en-US" sz="2215" dirty="0" err="1"/>
              <a:t>Mevis</a:t>
            </a:r>
            <a:r>
              <a:rPr lang="en-US" sz="2215" dirty="0"/>
              <a:t> Medical Solutions (</a:t>
            </a:r>
            <a:r>
              <a:rPr lang="ru-RU" sz="2215" dirty="0"/>
              <a:t>Германия</a:t>
            </a:r>
            <a:r>
              <a:rPr lang="en-US" sz="2215" dirty="0"/>
              <a:t>)</a:t>
            </a:r>
            <a:endParaRPr lang="ru-RU" sz="2215" dirty="0"/>
          </a:p>
          <a:p>
            <a:r>
              <a:rPr lang="en-US" sz="2215" dirty="0"/>
              <a:t>Philips </a:t>
            </a:r>
            <a:r>
              <a:rPr lang="ru-RU" sz="2215" dirty="0"/>
              <a:t>(Нидерланды)</a:t>
            </a:r>
          </a:p>
          <a:p>
            <a:r>
              <a:rPr lang="en-US" sz="2215" dirty="0" err="1"/>
              <a:t>Riverain</a:t>
            </a:r>
            <a:r>
              <a:rPr lang="en-US" sz="2215" dirty="0"/>
              <a:t> </a:t>
            </a:r>
            <a:r>
              <a:rPr lang="ru-RU" sz="2215" dirty="0"/>
              <a:t>(США)</a:t>
            </a:r>
          </a:p>
          <a:p>
            <a:r>
              <a:rPr lang="en-US" sz="2215" dirty="0" err="1"/>
              <a:t>ContextVision</a:t>
            </a:r>
            <a:r>
              <a:rPr lang="en-US" sz="2215" dirty="0"/>
              <a:t> (</a:t>
            </a:r>
            <a:r>
              <a:rPr lang="ru-RU" sz="2215" dirty="0"/>
              <a:t>Швеция</a:t>
            </a:r>
            <a:r>
              <a:rPr lang="en-US" sz="2215" dirty="0" smtClean="0"/>
              <a:t>)</a:t>
            </a:r>
            <a:endParaRPr lang="ru-RU" sz="2215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9789" y="404664"/>
            <a:ext cx="108234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РЫНОК</a:t>
            </a:r>
            <a:endParaRPr lang="ru-RU" b="1" i="1" dirty="0">
              <a:solidFill>
                <a:srgbClr val="CC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00800" y="6410805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5324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9787" y="404664"/>
            <a:ext cx="3581109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 smtClean="0">
                <a:solidFill>
                  <a:srgbClr val="CC0000"/>
                </a:solidFill>
              </a:rPr>
              <a:t>РЕШЕНИЕ НАУЧНЫХ ЗАДАЧ</a:t>
            </a:r>
            <a:endParaRPr lang="ru-RU" sz="1846" b="1" i="1" dirty="0">
              <a:solidFill>
                <a:srgbClr val="CC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00800" y="6410805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846775" y="2386012"/>
            <a:ext cx="5483469" cy="1383323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1846775" y="4369086"/>
            <a:ext cx="5483469" cy="1378634"/>
          </a:xfrm>
          <a:prstGeom prst="rect">
            <a:avLst/>
          </a:prstGeom>
        </p:spPr>
      </p:pic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698526" y="1235527"/>
            <a:ext cx="7529264" cy="11563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15" dirty="0"/>
              <a:t>Разнообразие рентгенологических признаков и их слабая </a:t>
            </a:r>
            <a:r>
              <a:rPr lang="ru-RU" sz="2215" dirty="0" err="1"/>
              <a:t>формализованность</a:t>
            </a:r>
            <a:endParaRPr lang="ru-RU" sz="2215" dirty="0"/>
          </a:p>
        </p:txBody>
      </p:sp>
    </p:spTree>
    <p:extLst>
      <p:ext uri="{BB962C8B-B14F-4D97-AF65-F5344CB8AC3E}">
        <p14:creationId xmlns="" xmlns:p14="http://schemas.microsoft.com/office/powerpoint/2010/main" val="42925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9787" y="404664"/>
            <a:ext cx="7194021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СОВРЕМЕННЫЕ ТЕХНОЛОГИИ КОМПЬЮТЕРНОГО ЗРЕНИЯ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00800" y="6410805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1528" y="3270018"/>
            <a:ext cx="1508057" cy="5514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92" dirty="0"/>
              <a:t>Обнаружение контуров легочных полей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255" y="2759714"/>
            <a:ext cx="1508057" cy="5514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92" dirty="0"/>
              <a:t>Обнаружение патологий по текстуре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45255" y="3833429"/>
            <a:ext cx="1508057" cy="5514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92" dirty="0"/>
              <a:t>Обнаружение патологий по форме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28981" y="3311167"/>
            <a:ext cx="1508057" cy="5514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92" dirty="0"/>
              <a:t>Объединение результатов</a:t>
            </a:r>
          </a:p>
        </p:txBody>
      </p:sp>
      <p:cxnSp>
        <p:nvCxnSpPr>
          <p:cNvPr id="23" name="Прямая со стрелкой 22"/>
          <p:cNvCxnSpPr>
            <a:stCxn id="11" idx="0"/>
            <a:endCxn id="12" idx="1"/>
          </p:cNvCxnSpPr>
          <p:nvPr/>
        </p:nvCxnSpPr>
        <p:spPr>
          <a:xfrm flipV="1">
            <a:off x="1415560" y="3035441"/>
            <a:ext cx="929698" cy="23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  <a:endCxn id="21" idx="1"/>
          </p:cNvCxnSpPr>
          <p:nvPr/>
        </p:nvCxnSpPr>
        <p:spPr>
          <a:xfrm>
            <a:off x="1415560" y="3821472"/>
            <a:ext cx="929698" cy="28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3"/>
            <a:endCxn id="22" idx="2"/>
          </p:cNvCxnSpPr>
          <p:nvPr/>
        </p:nvCxnSpPr>
        <p:spPr>
          <a:xfrm flipV="1">
            <a:off x="3853315" y="3862622"/>
            <a:ext cx="929698" cy="24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3"/>
            <a:endCxn id="22" idx="0"/>
          </p:cNvCxnSpPr>
          <p:nvPr/>
        </p:nvCxnSpPr>
        <p:spPr>
          <a:xfrm>
            <a:off x="3853315" y="3035441"/>
            <a:ext cx="929698" cy="27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48364" y="2513178"/>
            <a:ext cx="1688123" cy="99317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D:\Projects\Иннополис\Отчеты\Схема Самира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29" t="26211" r="39326" b="21937"/>
          <a:stretch/>
        </p:blipFill>
        <p:spPr bwMode="auto">
          <a:xfrm>
            <a:off x="5537038" y="2310616"/>
            <a:ext cx="3154329" cy="2708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7" name="Развернутая стрелка 26"/>
          <p:cNvSpPr/>
          <p:nvPr/>
        </p:nvSpPr>
        <p:spPr>
          <a:xfrm>
            <a:off x="3013647" y="1874505"/>
            <a:ext cx="4276578" cy="638676"/>
          </a:xfrm>
          <a:prstGeom prst="uturnArrow">
            <a:avLst/>
          </a:prstGeom>
          <a:solidFill>
            <a:srgbClr val="5B9CE0"/>
          </a:solidFill>
          <a:ln>
            <a:solidFill>
              <a:srgbClr val="5B9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7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627" y="5033356"/>
            <a:ext cx="7928079" cy="1196441"/>
          </a:xfrm>
        </p:spPr>
        <p:txBody>
          <a:bodyPr/>
          <a:lstStyle/>
          <a:p>
            <a:endParaRPr lang="ru-RU" sz="2215" dirty="0"/>
          </a:p>
          <a:p>
            <a:pPr marL="0" indent="0">
              <a:buNone/>
            </a:pPr>
            <a:r>
              <a:rPr lang="ru-RU" sz="1846" dirty="0"/>
              <a:t>* Приведены результаты работы системы</a:t>
            </a:r>
            <a:r>
              <a:rPr lang="en-US" sz="1846" dirty="0"/>
              <a:t> CAD4TB</a:t>
            </a:r>
            <a:r>
              <a:rPr lang="ru-RU" sz="1846" dirty="0"/>
              <a:t> </a:t>
            </a:r>
            <a:r>
              <a:rPr lang="en-US" sz="1846" dirty="0"/>
              <a:t>(</a:t>
            </a:r>
            <a:r>
              <a:rPr lang="ru-RU" sz="1846" dirty="0"/>
              <a:t>продукта-аналога</a:t>
            </a:r>
            <a:r>
              <a:rPr lang="en-US" sz="1846" dirty="0"/>
              <a:t>)</a:t>
            </a:r>
            <a:endParaRPr lang="ru-RU" sz="1846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9788" y="404664"/>
            <a:ext cx="412587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46" b="1" i="1" dirty="0">
                <a:solidFill>
                  <a:srgbClr val="CC0000"/>
                </a:solidFill>
              </a:rPr>
              <a:t>РЕЗУЛЬТАТЫ</a:t>
            </a:r>
            <a:r>
              <a:rPr lang="ru-RU" b="1" i="1" dirty="0" smtClean="0">
                <a:solidFill>
                  <a:srgbClr val="CC0000"/>
                </a:solidFill>
              </a:rPr>
              <a:t> РАБОТЫ СИСТЕМЫ</a:t>
            </a:r>
            <a:endParaRPr lang="ru-RU" b="1" i="1" dirty="0">
              <a:solidFill>
                <a:srgbClr val="CC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1" y="6242227"/>
            <a:ext cx="87199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" y="6409478"/>
            <a:ext cx="2306089" cy="2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6" y="6409480"/>
            <a:ext cx="1026020" cy="245155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00800" y="6410805"/>
            <a:ext cx="1969477" cy="337038"/>
          </a:xfrm>
        </p:spPr>
        <p:txBody>
          <a:bodyPr/>
          <a:lstStyle/>
          <a:p>
            <a:pPr>
              <a:defRPr/>
            </a:pPr>
            <a:r>
              <a:rPr lang="ru-RU" altLang="ru-RU" sz="1477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487068" y="1368464"/>
            <a:ext cx="6241758" cy="38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42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647</Words>
  <Application>Microsoft Office PowerPoint</Application>
  <PresentationFormat>Экран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Создание системы автоматического распознавания патологий органов грудной полости по рентгеновским изображениям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Infomed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для формализованного  протоколирования флюорограмм Pulmoscreen</dc:title>
  <dc:creator>Ramil</dc:creator>
  <cp:lastModifiedBy>Михаил</cp:lastModifiedBy>
  <cp:revision>92</cp:revision>
  <cp:lastPrinted>2015-03-22T14:56:59Z</cp:lastPrinted>
  <dcterms:created xsi:type="dcterms:W3CDTF">2010-06-24T12:03:25Z</dcterms:created>
  <dcterms:modified xsi:type="dcterms:W3CDTF">2015-03-30T11:29:45Z</dcterms:modified>
</cp:coreProperties>
</file>