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87" r:id="rId3"/>
    <p:sldMasterId id="2147483702" r:id="rId4"/>
    <p:sldMasterId id="2147483717" r:id="rId5"/>
    <p:sldMasterId id="2147484617" r:id="rId6"/>
    <p:sldMasterId id="2147484632" r:id="rId7"/>
    <p:sldMasterId id="2147484646" r:id="rId8"/>
    <p:sldMasterId id="2147484661" r:id="rId9"/>
    <p:sldMasterId id="2147484676" r:id="rId10"/>
    <p:sldMasterId id="2147484690" r:id="rId11"/>
    <p:sldMasterId id="2147484704" r:id="rId12"/>
    <p:sldMasterId id="2147485620" r:id="rId13"/>
    <p:sldMasterId id="2147487512" r:id="rId14"/>
  </p:sldMasterIdLst>
  <p:notesMasterIdLst>
    <p:notesMasterId r:id="rId30"/>
  </p:notesMasterIdLst>
  <p:handoutMasterIdLst>
    <p:handoutMasterId r:id="rId31"/>
  </p:handoutMasterIdLst>
  <p:sldIdLst>
    <p:sldId id="256" r:id="rId15"/>
    <p:sldId id="314" r:id="rId16"/>
    <p:sldId id="315" r:id="rId17"/>
    <p:sldId id="356" r:id="rId18"/>
    <p:sldId id="323" r:id="rId19"/>
    <p:sldId id="325" r:id="rId20"/>
    <p:sldId id="379" r:id="rId21"/>
    <p:sldId id="336" r:id="rId22"/>
    <p:sldId id="378" r:id="rId23"/>
    <p:sldId id="332" r:id="rId24"/>
    <p:sldId id="384" r:id="rId25"/>
    <p:sldId id="387" r:id="rId26"/>
    <p:sldId id="388" r:id="rId27"/>
    <p:sldId id="381" r:id="rId28"/>
    <p:sldId id="3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4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AA6"/>
    <a:srgbClr val="002A42"/>
    <a:srgbClr val="E0E6E6"/>
    <a:srgbClr val="CEE0E0"/>
    <a:srgbClr val="FF9900"/>
    <a:srgbClr val="DB9413"/>
    <a:srgbClr val="76CFD8"/>
    <a:srgbClr val="23BB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024" autoAdjust="0"/>
  </p:normalViewPr>
  <p:slideViewPr>
    <p:cSldViewPr>
      <p:cViewPr>
        <p:scale>
          <a:sx n="100" d="100"/>
          <a:sy n="100" d="100"/>
        </p:scale>
        <p:origin x="-336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09EFA-D210-4CCA-B7FD-71CE451A75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1D705A-68F5-4C6B-BDA8-61BBEA09FE84}">
      <dgm:prSet/>
      <dgm:spPr/>
      <dgm:t>
        <a:bodyPr/>
        <a:lstStyle/>
        <a:p>
          <a:pPr rtl="0"/>
          <a:r>
            <a:rPr lang="ru-RU" b="1" dirty="0" smtClean="0">
              <a:solidFill>
                <a:srgbClr val="009AA6"/>
              </a:solidFill>
            </a:rPr>
            <a:t>Клавиатурный набор медленнее голосового в 3,5 раза</a:t>
          </a:r>
          <a:endParaRPr lang="ru-RU" dirty="0">
            <a:solidFill>
              <a:srgbClr val="009AA6"/>
            </a:solidFill>
          </a:endParaRPr>
        </a:p>
      </dgm:t>
    </dgm:pt>
    <dgm:pt modelId="{69E9E64E-186F-4830-B3ED-0F4249646FA9}" type="parTrans" cxnId="{0D239F7E-0114-442A-AA73-75799B686F56}">
      <dgm:prSet/>
      <dgm:spPr/>
      <dgm:t>
        <a:bodyPr/>
        <a:lstStyle/>
        <a:p>
          <a:endParaRPr lang="ru-RU"/>
        </a:p>
      </dgm:t>
    </dgm:pt>
    <dgm:pt modelId="{1382FBD1-1056-4027-BD07-DA873724B42E}" type="sibTrans" cxnId="{0D239F7E-0114-442A-AA73-75799B686F56}">
      <dgm:prSet/>
      <dgm:spPr/>
      <dgm:t>
        <a:bodyPr/>
        <a:lstStyle/>
        <a:p>
          <a:endParaRPr lang="ru-RU"/>
        </a:p>
      </dgm:t>
    </dgm:pt>
    <dgm:pt modelId="{8FFE26A1-CFF7-45A3-A2E5-1484E598C5AC}" type="pres">
      <dgm:prSet presAssocID="{57709EFA-D210-4CCA-B7FD-71CE451A75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9E914-669A-476D-849C-27C99383882B}" type="pres">
      <dgm:prSet presAssocID="{221D705A-68F5-4C6B-BDA8-61BBEA09FE84}" presName="parentText" presStyleLbl="node1" presStyleIdx="0" presStyleCnt="1" custLinFactY="-31241" custLinFactNeighborX="-135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3889B-36DB-4218-8B3C-05653F13BDD2}" type="presOf" srcId="{221D705A-68F5-4C6B-BDA8-61BBEA09FE84}" destId="{ADB9E914-669A-476D-849C-27C99383882B}" srcOrd="0" destOrd="0" presId="urn:microsoft.com/office/officeart/2005/8/layout/vList2"/>
    <dgm:cxn modelId="{B3640118-1E97-4443-AAA3-52B956F667E4}" type="presOf" srcId="{57709EFA-D210-4CCA-B7FD-71CE451A75BB}" destId="{8FFE26A1-CFF7-45A3-A2E5-1484E598C5AC}" srcOrd="0" destOrd="0" presId="urn:microsoft.com/office/officeart/2005/8/layout/vList2"/>
    <dgm:cxn modelId="{0D239F7E-0114-442A-AA73-75799B686F56}" srcId="{57709EFA-D210-4CCA-B7FD-71CE451A75BB}" destId="{221D705A-68F5-4C6B-BDA8-61BBEA09FE84}" srcOrd="0" destOrd="0" parTransId="{69E9E64E-186F-4830-B3ED-0F4249646FA9}" sibTransId="{1382FBD1-1056-4027-BD07-DA873724B42E}"/>
    <dgm:cxn modelId="{07E42F15-01AD-46C1-AF73-936ABB262119}" type="presParOf" srcId="{8FFE26A1-CFF7-45A3-A2E5-1484E598C5AC}" destId="{ADB9E914-669A-476D-849C-27C9938388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5D0C1C-6919-4E43-9500-4BD84713BB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0358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54C8B4-A993-495F-828B-04E0EE916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03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>
              <a:ea typeface="ＭＳ Ｐゴシック" charset="0"/>
              <a:cs typeface="+mn-cs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3776C3-B573-4313-9117-5C36F62E3BD0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54514C-D65A-454D-835A-608F84F450BE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13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A84C34A-003D-41F3-B6EB-8BCD23F93D62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14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6EEED06-290E-41F0-AC20-4EA054FBB30E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15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FB7F70-393C-4CBA-A0F1-7038840681FF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892A56-F784-4307-A60D-5EECB7652A79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47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74821FC-0D0B-4C12-8780-6C102DCDAD76}" type="slidenum">
              <a:rPr lang="ru-RU" altLang="ru-RU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4</a:t>
            </a:fld>
            <a:endParaRPr lang="ru-RU" altLang="ru-RU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очередь</a:t>
            </a:r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6EB950-9CD8-4550-A76F-E37083300E13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itchFamily="34" charset="0"/>
              </a:rPr>
              <a:t>Заменить рисунок на подходящий по смыслу. (сеть, интеграция). Скомпоновать красиво</a:t>
            </a:r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6E164F1-0D38-4257-A8FA-C15761DE7DE8}" type="slidenum">
              <a:rPr lang="ru-RU" altLang="ru-RU" sz="12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ru-RU" altLang="ru-RU" sz="12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63950A6-54F1-4D64-9D4B-9A0850588F9F}" type="slidenum">
              <a:rPr lang="ru-RU" altLang="ru-RU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ru-RU" altLang="ru-RU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54514C-D65A-454D-835A-608F84F450BE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11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54514C-D65A-454D-835A-608F84F450BE}" type="slidenum">
              <a:rPr lang="ru-RU" altLang="ru-RU" sz="1200" smtClean="0">
                <a:solidFill>
                  <a:srgbClr val="FFFFFF"/>
                </a:solidFill>
                <a:latin typeface="Arial" pitchFamily="34" charset="0"/>
              </a:rPr>
              <a:pPr eaLnBrk="1" hangingPunct="1"/>
              <a:t>12</a:t>
            </a:fld>
            <a:endParaRPr lang="ru-RU" altLang="ru-RU" sz="12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1244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138820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C25D-D28D-4F68-96AB-9646C26D2F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906423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D80D-CF2F-4E3C-A735-591E0038E1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53846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5F25-9162-4C20-9F58-A70D115404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99386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3FE0-776A-4AE3-A7A7-48E36CB62F3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001543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2224-27C0-4743-AA09-75362F916C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084025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510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3D9FEE-C65F-48BF-ADE8-356F29CDF6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72726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E94FD1C-8452-42A7-8BC5-018ACC1EAF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2834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AD36115-1628-4B94-9CCE-F47C8156AC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456928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ED1D29-9249-4E92-A383-6941703940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471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480242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BDB145A-11D4-4FA1-9B4B-587001810DE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56374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6" tIns="45718" rIns="9142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B0B3EC-60F2-4A0B-A82E-6791D756C17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805089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FA68688-8FC0-4A42-BA3A-C35CAE5B354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76765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1497DDA-9609-4DF1-A838-3060BC17FC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902775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6D4D2A-6FFC-45D7-8E97-69412F1047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21383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036623-6335-4025-9F2E-5D51A4518F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471665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C426A1F-13B1-4511-84D7-1035EF881D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279051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70EF18-C094-46D8-9C89-81C44B2E37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185035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E4258EB-CB05-4A14-B0B6-68610F84A3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38362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6" tIns="45718" rIns="9142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9392" y="620712"/>
            <a:ext cx="8640763" cy="5505451"/>
          </a:xfrm>
          <a:prstGeom prst="rect">
            <a:avLst/>
          </a:prstGeom>
        </p:spPr>
        <p:txBody>
          <a:bodyPr lIns="91426" tIns="45718" rIns="91426" bIns="45718"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1100"/>
            <a:ext cx="2133600" cy="476250"/>
          </a:xfrm>
          <a:prstGeom prst="rect">
            <a:avLst/>
          </a:prstGeom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7673CC3-BD14-452F-A963-301663702D7B}" type="datetime1">
              <a:rPr lang="en-US" altLang="ru-RU"/>
              <a:pPr>
                <a:defRPr/>
              </a:pPr>
              <a:t>3/30/2015</a:t>
            </a:fld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 altLang="ru-RU"/>
          </a:p>
          <a:p>
            <a:pPr>
              <a:defRPr/>
            </a:pPr>
            <a:fld id="{5EEE376F-01F7-496D-92ED-14031072F3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060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8A82-D3A0-4FEC-A745-A46DC68B222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10058997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E868-0436-4A0B-8602-59C717D1D1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395035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A28F-FA64-4164-9D1F-6E070E9B20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972190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B15C-7F86-4D3B-B463-F3BCC36A42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98124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6A30-B33C-4A5C-A48D-7F0E09ED30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234154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67A1-8191-4800-B473-4C875FB576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99607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B2F8-E83B-437B-A806-8AFB4BB217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830375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604F-97A6-462F-8CA5-32D6347C670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06702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0D0F-BF69-4BC7-8D85-EBD5CC81ED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694415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8B88-48F3-406D-8181-3E51454978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96935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A749-8292-4B87-9642-7430280843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8478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3032-A089-4508-970D-B55F7DF844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87651414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EC1C-DB22-47A7-B1AB-9F0E0E0748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584997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70B4-0714-44BB-BFC6-CACCB0173C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750613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0F66-3286-458F-8B0B-F00727D6B9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408115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8567-EA25-4311-8F9A-056AC7B7E7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27551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AFE4-206E-4623-AD28-2B5A6B92CE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60842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8953-36CB-422D-8BF3-F179B21D07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32192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8601-9C01-4E97-AB1C-89B3EC6E3F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635264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ADA5-F283-4267-BEB3-2AB0A0E87F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104141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3B12-C887-4842-8EF5-ECC7BF6130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833551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270D-1680-41C1-B16F-D05ACD402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0236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0CC5-4CD9-4E61-8D34-94C6A7AC97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13265669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A8FB-BEBA-45D7-B982-3C3D006336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926396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19C7-414D-4120-A870-7FFDE124F8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628326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944A-4580-43F7-B6E8-3488AB6A2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489774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F6CF-9F58-42D0-9A65-A07302E8A6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448172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1B9F-44A0-49B1-927C-5DEE939241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016409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1963-CCDD-4511-8545-CBD8715CA8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32346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066A-5FA8-4697-A6BF-C6200A8018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780664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7FBC-EB88-4E03-89A5-E82886CD13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297179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D3EC-2663-44B6-A87F-6CEB4A4F12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757485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27F7-D32E-4E63-93CE-A42C819BE0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0418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662C-A6AA-4822-B4B8-801AD74058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23000616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B460-11B4-4A8D-B160-F6822F7852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398174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C987-B9C0-45D9-988E-CEDE95BD79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930400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982B-ED2F-45B6-9C54-2F8481AAD7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968377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345D-A92F-4EC1-AB4C-14DF06DDEA4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026021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53DB-F924-4D9A-8BCD-5E5A85E747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75629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0A47-F67C-4845-AD24-1EFA277D16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394004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31F5-D9D9-490A-BFFB-17B1D684635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244315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6261-00E2-4A9E-948A-95086227DD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594269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C05C-8CC9-4488-9E38-34609F94A2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834664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FB1B7-A339-4781-AE52-6BB4F7B350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6622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2070-B481-4E06-ABCC-DABFB497EF6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55518944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D146-B6F8-4572-938C-B39F3DC531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047458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A303-8EC9-41A5-B23E-62220E3EA9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048148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BEE3-29AF-48CC-93D5-6D4A38A9FB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251548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11DF-1EFD-462E-9E1C-43FA4560EE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975135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466F-321E-4606-9768-FFF8D25B3D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243861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9D12A-B415-402C-9B45-59D9A9B538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93771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EE59-ECD6-48A8-BF9D-714E38DB6F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20997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2AF7-4708-428A-88F5-8BBC048E79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082351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6820D-2C05-40EB-A30F-D35EB7F9EE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021672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F9ED-DB7D-4F3A-84C5-1972425609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6045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F944-6611-4037-97E8-88A1C902BA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96807478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BD1B-B898-4A3F-85BC-9F55E4D6B0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7561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C393-5A24-4B8B-9E3E-61F74CDE00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704028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74" y="178594"/>
            <a:ext cx="7358063" cy="1714500"/>
          </a:xfrm>
          <a:prstGeom prst="rect">
            <a:avLst/>
          </a:prstGeom>
        </p:spPr>
        <p:txBody>
          <a:bodyPr lIns="85719" tIns="42860" rIns="85719" bIns="4286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974" y="1946674"/>
            <a:ext cx="7358063" cy="4018359"/>
          </a:xfrm>
          <a:prstGeom prst="rect">
            <a:avLst/>
          </a:prstGeom>
        </p:spPr>
        <p:txBody>
          <a:bodyPr lIns="85719" tIns="42860" rIns="85719" bIns="4286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96723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lIns="121917" tIns="60958" rIns="121917" bIns="60958"/>
          <a:lstStyle>
            <a:lvl1pPr eaLnBrk="1" hangingPunct="1">
              <a:defRPr sz="2700">
                <a:solidFill>
                  <a:srgbClr val="FFFFFF"/>
                </a:solidFill>
                <a:latin typeface="Tahoma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02FCAA7-0BDE-407D-9A0F-D79F758F6273}" type="datetimeFigureOut">
              <a:rPr lang="ru-RU"/>
              <a:pPr>
                <a:defRPr/>
              </a:pPr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3513" y="6338888"/>
            <a:ext cx="36893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8450-6EB6-4082-B3CA-3C23E84F53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544292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CFBCBF-9ABD-47CB-9926-C2DF3D5C4F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0651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DFB4C8-9FE6-4248-BE98-254C5FF51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9301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F20BAA-B51D-4238-B0F4-0254A92E6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8153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B291AB-9256-405C-94CF-D0C6CF96B0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6361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2C6C1-36FB-4191-814D-488669F9A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8740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521FA8-06A1-4F95-9E64-0CC0F256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030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173B-532A-4468-B394-F04A9C063E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82655084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1FB0BE-D797-488E-8532-638643157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8656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F86831-5C45-4117-97F6-D7278B83F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8806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C474CF-5C80-4CCC-858D-7C313EF3F4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2955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A37A16-8D69-4196-9EA2-FCF61385D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97807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E190EB-511C-448A-B1F5-26B4DB2DF3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9295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C052D7-78B7-49B9-861A-10899E492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7702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4A603C-4763-4CAA-8E29-617674CA9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28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9D99-A3F5-4041-AC7E-C32D9878A43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27268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806320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D2B4-C911-4228-A5D4-71A3A5744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6561336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E671-8088-4F17-8347-556F345C75D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9409180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334B-2A52-4CFB-B293-B47BFE6E82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2208036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3A03-3DC7-4DFB-8EE8-976FB74AEC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6143589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F661-226B-4AF2-BDCF-1673EAC276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278303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715D1E-E55C-44F7-8911-D137C6C111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2688826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60D0DF1-B148-42DF-B90E-9DE998F6A2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4631974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B6381FF-9077-44EC-834A-4AC9B4961A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0569739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A51D613-5786-4A5F-903E-1D54059B1DC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727998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962AE9-EA7E-4813-B70F-13EDCE63F3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097947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6228055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21136" tIns="60568" rIns="121136" bIns="6056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F7F1423-A9B1-476E-8771-0A94D92314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3882749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F3C6FC3-2B80-4C8D-9742-E268BF5BFA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2709468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AAED55-0432-415B-BF2B-CBE4A3445C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9143549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D50F349-BF0E-4B42-BB4C-0A85FFBB32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22722418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ABA93F2-E512-4B3A-BEDC-094255CB19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2656986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51CD26-3A79-4018-ABDE-4963CECC539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68211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218A848-0028-4F2E-8A0F-3007135364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456674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F3F3C1A-8515-415F-9D9A-C77CA83CD6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814719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24"/>
            <a:ext cx="7772400" cy="1470025"/>
          </a:xfrm>
          <a:prstGeom prst="rect">
            <a:avLst/>
          </a:prstGeom>
        </p:spPr>
        <p:txBody>
          <a:bodyPr lIns="121136" tIns="60568" rIns="121136" bIns="6056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21136" tIns="60568" rIns="121136" bIns="6056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3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121136" tIns="60568" rIns="121136" bIns="60568" numCol="1" anchor="t" anchorCtr="0" compatLnSpc="1">
            <a:prstTxWarp prst="textNoShape">
              <a:avLst/>
            </a:prstTxWarp>
          </a:bodyPr>
          <a:lstStyle>
            <a:lvl1pPr>
              <a:defRPr sz="2700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46DA857-D0F0-4C1D-B32B-FF3FCD913D1A}" type="datetimeFigureOut">
              <a:rPr lang="ru-RU" altLang="ru-RU"/>
              <a:pPr>
                <a:defRPr/>
              </a:pPr>
              <a:t>30.03.2015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3513" y="6340475"/>
            <a:ext cx="3689350" cy="401638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9575" y="6337300"/>
            <a:ext cx="935038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905D7A-D5F7-447A-94F2-A8426CC746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1480227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AD85EF-2B48-446B-9233-A91450AE77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25197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8325496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1C41CB0-366B-4C17-B916-024E055B98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7343196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3F681E-5773-4C22-AA7F-3C44A5B038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308243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89F1897-DB69-4EB0-A1FE-FB96D206D8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9136856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8024EB5-7754-40A0-AFC9-144E6BFCD0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624206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6" tIns="45718" rIns="9142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2E01AC-C821-49F5-BDAC-222F9C077B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7887563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F169159-C632-4B97-BA3D-6BECD3BBD3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3785817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7C6E15E-656E-485A-B0B1-E0D1F718F2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6737687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BD23A19-3425-4C4E-A658-ED802F2084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0412458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2583212-4165-49E0-B125-96119F7D29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2880498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EEF9BF-B4BD-4F69-A61C-DD8B9429EF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711851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48169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63CB05E-2FFE-4F08-9EA7-3F61E6E6637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7864308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163513" y="6338888"/>
            <a:ext cx="3687762" cy="403225"/>
          </a:xfrm>
        </p:spPr>
        <p:txBody>
          <a:bodyPr/>
          <a:lstStyle>
            <a:lvl1pPr defTabSz="91440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7D1BBB9-B9F8-4436-AB85-D513DEF859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391709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6" tIns="45718" rIns="91426" bIns="4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9392" y="620712"/>
            <a:ext cx="8640763" cy="5505451"/>
          </a:xfrm>
          <a:prstGeom prst="rect">
            <a:avLst/>
          </a:prstGeom>
        </p:spPr>
        <p:txBody>
          <a:bodyPr lIns="91426" tIns="45718" rIns="91426" bIns="45718"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1100"/>
            <a:ext cx="2133600" cy="476250"/>
          </a:xfrm>
          <a:prstGeom prst="rect">
            <a:avLst/>
          </a:prstGeom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4C27ADF-BBB6-447A-9CA8-293E6819B547}" type="datetime1">
              <a:rPr lang="en-US" altLang="ru-RU"/>
              <a:pPr>
                <a:defRPr/>
              </a:pPr>
              <a:t>3/30/2015</a:t>
            </a:fld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337300"/>
            <a:ext cx="936625" cy="4762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ru-RU" altLang="ru-RU"/>
          </a:p>
          <a:p>
            <a:pPr>
              <a:defRPr/>
            </a:pPr>
            <a:fld id="{3911D90A-297D-41FF-8D02-ED3F092166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734285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5586773-463A-4964-9316-504F7C8AB9A0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394A0E8-0E0F-49B2-A2F5-5E2301F1FD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485921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BB5E17A-48C0-4BC5-AE86-0161569E6B64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6323E75-89B3-4E03-9523-46005A3675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1040665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5D67A41-7579-45A4-8545-DB103338AA50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B7A61A3-2B81-4D5A-815E-18765D1BA4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0796098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C2EB547-78B4-44EB-8A01-38733AE249CC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3ACC4BE-7AF1-47F4-957E-7F0452B1E9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561507830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1F85E7A-8A4C-4063-BB7B-7656F696425D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56EDBAD-3BF9-48A1-8658-41D4ABEBA3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9243343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7E090D1-8BF6-4483-ABB7-20AC2BBCFE81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80DD43B-C08E-4E35-82C3-AA29B75EE4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94496869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DF1A358-5D9E-4C90-81B6-3ADDCBA5E9FE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59F34E6-5E08-4D28-A5E3-7EA7E8E43C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207459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8962136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2338C46-4FFD-41ED-89C4-5DB9A7003BC8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C05FAE4-07A0-431C-9977-45C0CCEC90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4769095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E00C63A-4F2A-4AB3-A2C4-2B9A0419144A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D14F336-A3BE-4F36-B582-552F52CF1B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0116727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E45B0F6-96C5-45C4-A47A-BAFFF1FF5F43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FC6D7F1-19CB-4611-A02C-A9A0B3C804C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47867540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4478902-93DC-423D-9183-65151590E9CB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0CC92EC-ADE6-4CAA-8F50-F39C894F05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609035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Tahoma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CFA9D6B-37E8-4968-BFBB-DFE4D7AF052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64363425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5862-C118-403A-B1FF-B34F30C071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59734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816B-209E-4087-90F6-FDF7A9F3FE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86220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81E8-DBAE-47A3-887E-6E549D2C18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261326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D73B-E945-43E2-8DCA-3E971FD2C3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21095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9EDF-18E0-48DC-893F-46B74368AD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597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4655579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D446-E079-40BE-AD1A-8E1E4F1181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69263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FEAF-DD2C-4042-B693-BE058634EA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764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45B6-E0E4-48EB-869B-62EDB87169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254203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59FD-9D26-4077-BBA2-84BF6F452F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833819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609C-4DC7-48FD-82CC-57CB2E40F5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688165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BB94-36E3-4962-95AE-BF376F7222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0717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51AB3-7920-4828-B804-F13C21CA5CD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141805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BD25-9422-4ED7-BF21-6FDB7544E7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894715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9133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981D-4F6A-4D4C-B7B7-4537BAEF63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0433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6892876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0C91-CD98-4AC6-B158-7547DA28CE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22562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CB2D-F5C4-464E-8B15-6E92423F2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85935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0B05-9249-4888-A192-742F686AC5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31863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5661-8DEC-4075-9286-417AC5E88B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99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41FA-FB87-43F9-8903-556E8BEF5A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577663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BBD4-8844-4109-A643-A2AC0652C8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45883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12AC-1BD4-4137-87B6-A9964F5395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22942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9EC2-2D82-41B9-9C30-7F72FB08918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029919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44E0-92FC-4EED-85D5-516F5D4B2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06846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6167-C6EA-49D0-8C8A-FA26EF591E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07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089661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BB6F-77C2-4FE4-AEF3-66B2534C8E6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38098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D9E3-76EC-4910-BEFB-1DD975CD2F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87543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303A-9135-43B1-B1E7-2A0C7D1A7C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414825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0762-4131-4202-B000-6144D8D8D6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0190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2EE6-C196-4CB4-8E93-5260D1C934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855141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CAD0-76CE-4FA9-B0B6-9059D45885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078331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349F-72DB-4191-8331-88E79A5C20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090760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B6A-5435-415A-BD20-0E09533AA0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889827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B188-2266-43B2-87E9-2BA42B6D1F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670774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02A93-65D3-4198-9443-78526824B0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8284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60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vorobyev\Desktop\SpeechTC_rus_2color_RGB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333375"/>
            <a:ext cx="23574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00" r:id="rId1"/>
    <p:sldLayoutId id="2147488301" r:id="rId2"/>
    <p:sldLayoutId id="2147488302" r:id="rId3"/>
    <p:sldLayoutId id="2147488303" r:id="rId4"/>
    <p:sldLayoutId id="2147488304" r:id="rId5"/>
    <p:sldLayoutId id="2147488305" r:id="rId6"/>
    <p:sldLayoutId id="2147488306" r:id="rId7"/>
    <p:sldLayoutId id="2147488307" r:id="rId8"/>
    <p:sldLayoutId id="2147488308" r:id="rId9"/>
    <p:sldLayoutId id="2147488309" r:id="rId10"/>
    <p:sldLayoutId id="2147488310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7BD44D12-DE4C-4574-858F-E5344609BF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244" name="Line 12"/>
          <p:cNvSpPr>
            <a:spLocks noChangeShapeType="1"/>
          </p:cNvSpPr>
          <p:nvPr userDrawn="1"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13"/>
          <p:cNvSpPr>
            <a:spLocks noChangeShapeType="1"/>
          </p:cNvSpPr>
          <p:nvPr userDrawn="1"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6" name="Picture 5" descr="C:\Users\vorobyev\Desktop\SpeechTech_2color_rus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61" r:id="rId1"/>
    <p:sldLayoutId id="2147488262" r:id="rId2"/>
    <p:sldLayoutId id="2147488263" r:id="rId3"/>
    <p:sldLayoutId id="2147488264" r:id="rId4"/>
    <p:sldLayoutId id="2147488265" r:id="rId5"/>
    <p:sldLayoutId id="2147488266" r:id="rId6"/>
    <p:sldLayoutId id="2147488267" r:id="rId7"/>
    <p:sldLayoutId id="2147488268" r:id="rId8"/>
    <p:sldLayoutId id="2147488269" r:id="rId9"/>
    <p:sldLayoutId id="2147488270" r:id="rId10"/>
    <p:sldLayoutId id="2147488271" r:id="rId11"/>
    <p:sldLayoutId id="2147488272" r:id="rId12"/>
    <p:sldLayoutId id="21474882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153361C6-748E-49F0-9776-590914469B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1268" name="Line 12"/>
          <p:cNvSpPr>
            <a:spLocks noChangeShapeType="1"/>
          </p:cNvSpPr>
          <p:nvPr userDrawn="1"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13"/>
          <p:cNvSpPr>
            <a:spLocks noChangeShapeType="1"/>
          </p:cNvSpPr>
          <p:nvPr userDrawn="1"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0" name="Picture 5" descr="C:\Users\vorobyev\Desktop\SpeechTech_2color_rus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74" r:id="rId1"/>
    <p:sldLayoutId id="2147488275" r:id="rId2"/>
    <p:sldLayoutId id="2147488276" r:id="rId3"/>
    <p:sldLayoutId id="2147488277" r:id="rId4"/>
    <p:sldLayoutId id="2147488278" r:id="rId5"/>
    <p:sldLayoutId id="2147488279" r:id="rId6"/>
    <p:sldLayoutId id="2147488280" r:id="rId7"/>
    <p:sldLayoutId id="2147488281" r:id="rId8"/>
    <p:sldLayoutId id="2147488282" r:id="rId9"/>
    <p:sldLayoutId id="2147488283" r:id="rId10"/>
    <p:sldLayoutId id="2147488284" r:id="rId11"/>
    <p:sldLayoutId id="2147488285" r:id="rId12"/>
    <p:sldLayoutId id="214748828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0843B78A-F197-4903-9C8B-9B34F8B80F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2292" name="Line 12"/>
          <p:cNvSpPr>
            <a:spLocks noChangeShapeType="1"/>
          </p:cNvSpPr>
          <p:nvPr userDrawn="1"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3"/>
          <p:cNvSpPr>
            <a:spLocks noChangeShapeType="1"/>
          </p:cNvSpPr>
          <p:nvPr userDrawn="1"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4" name="Picture 5" descr="C:\Users\vorobyev\Desktop\SpeechTech_2color_rus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87" r:id="rId1"/>
    <p:sldLayoutId id="2147488288" r:id="rId2"/>
    <p:sldLayoutId id="2147488289" r:id="rId3"/>
    <p:sldLayoutId id="2147488290" r:id="rId4"/>
    <p:sldLayoutId id="2147488291" r:id="rId5"/>
    <p:sldLayoutId id="2147488292" r:id="rId6"/>
    <p:sldLayoutId id="2147488293" r:id="rId7"/>
    <p:sldLayoutId id="2147488294" r:id="rId8"/>
    <p:sldLayoutId id="2147488295" r:id="rId9"/>
    <p:sldLayoutId id="2147488296" r:id="rId10"/>
    <p:sldLayoutId id="2147488297" r:id="rId11"/>
    <p:sldLayoutId id="2147488298" r:id="rId12"/>
    <p:sldLayoutId id="21474882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50000"/>
            <a:ext cx="3689350" cy="538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9AA6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48413"/>
            <a:ext cx="936625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99ABFDD3-BDE8-468A-90FE-41AC890D29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3316" name="Line 12"/>
          <p:cNvSpPr>
            <a:spLocks noChangeShapeType="1"/>
          </p:cNvSpPr>
          <p:nvPr userDrawn="1"/>
        </p:nvSpPr>
        <p:spPr bwMode="auto">
          <a:xfrm>
            <a:off x="252413" y="6310313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ru-RU"/>
          </a:p>
        </p:txBody>
      </p:sp>
      <p:sp>
        <p:nvSpPr>
          <p:cNvPr id="13317" name="Line 13"/>
          <p:cNvSpPr>
            <a:spLocks noChangeShapeType="1"/>
          </p:cNvSpPr>
          <p:nvPr userDrawn="1"/>
        </p:nvSpPr>
        <p:spPr bwMode="auto">
          <a:xfrm>
            <a:off x="252413" y="741363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ru-RU"/>
          </a:p>
        </p:txBody>
      </p:sp>
      <p:pic>
        <p:nvPicPr>
          <p:cNvPr id="13318" name="Рисунок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"/>
            <a:ext cx="3552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0" r:id="rId1"/>
    <p:sldLayoutId id="2147488381" r:id="rId2"/>
    <p:sldLayoutId id="2147488382" r:id="rId3"/>
    <p:sldLayoutId id="2147488383" r:id="rId4"/>
    <p:sldLayoutId id="2147488384" r:id="rId5"/>
    <p:sldLayoutId id="2147488385" r:id="rId6"/>
    <p:sldLayoutId id="2147488386" r:id="rId7"/>
    <p:sldLayoutId id="2147488387" r:id="rId8"/>
    <p:sldLayoutId id="2147488388" r:id="rId9"/>
    <p:sldLayoutId id="2147488389" r:id="rId10"/>
    <p:sldLayoutId id="2147488390" r:id="rId11"/>
    <p:sldLayoutId id="2147488391" r:id="rId12"/>
    <p:sldLayoutId id="2147488392" r:id="rId13"/>
    <p:sldLayoutId id="2147488393" r:id="rId14"/>
    <p:sldLayoutId id="214748839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63988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Изменить или удалить колонтитул </a:t>
            </a:r>
            <a:r>
              <a:rPr lang="ru-RU" smtClean="0"/>
              <a:t>презентации </a:t>
            </a:r>
            <a:r>
              <a:rPr lang="ru-RU"/>
              <a:t>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61A6EA1D-A6B3-4458-BEB1-D9786FEAE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>
            <a:off x="4643438" y="6308725"/>
            <a:ext cx="4249737" cy="0"/>
          </a:xfrm>
          <a:prstGeom prst="line">
            <a:avLst/>
          </a:prstGeom>
          <a:noFill/>
          <a:ln w="635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Line 13"/>
          <p:cNvSpPr>
            <a:spLocks noChangeShapeType="1"/>
          </p:cNvSpPr>
          <p:nvPr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2" name="Picture 5" descr="C:\Users\vorobyev\Desktop\SpeechTech_2color_rus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5" r:id="rId1"/>
    <p:sldLayoutId id="2147488396" r:id="rId2"/>
    <p:sldLayoutId id="2147488397" r:id="rId3"/>
    <p:sldLayoutId id="2147488398" r:id="rId4"/>
    <p:sldLayoutId id="2147488399" r:id="rId5"/>
    <p:sldLayoutId id="2147488400" r:id="rId6"/>
    <p:sldLayoutId id="2147488401" r:id="rId7"/>
    <p:sldLayoutId id="2147488402" r:id="rId8"/>
    <p:sldLayoutId id="2147488403" r:id="rId9"/>
    <p:sldLayoutId id="2147488404" r:id="rId10"/>
    <p:sldLayoutId id="2147488405" r:id="rId11"/>
    <p:sldLayoutId id="2147488406" r:id="rId12"/>
    <p:sldLayoutId id="214748840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Решения для НГПС Спутник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B429573C-7005-42F0-9547-27D7CA2CEC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052" name="Line 12"/>
          <p:cNvSpPr>
            <a:spLocks noChangeShapeType="1"/>
          </p:cNvSpPr>
          <p:nvPr userDrawn="1"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13"/>
          <p:cNvSpPr>
            <a:spLocks noChangeShapeType="1"/>
          </p:cNvSpPr>
          <p:nvPr userDrawn="1"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4" name="Picture 5" descr="C:\Users\vorobyev\Desktop\SpeechTech_2color_rus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11" r:id="rId1"/>
    <p:sldLayoutId id="2147488312" r:id="rId2"/>
    <p:sldLayoutId id="2147488313" r:id="rId3"/>
    <p:sldLayoutId id="2147488314" r:id="rId4"/>
    <p:sldLayoutId id="2147488315" r:id="rId5"/>
    <p:sldLayoutId id="2147488316" r:id="rId6"/>
    <p:sldLayoutId id="2147488317" r:id="rId7"/>
    <p:sldLayoutId id="2147488318" r:id="rId8"/>
    <p:sldLayoutId id="2147488319" r:id="rId9"/>
    <p:sldLayoutId id="2147488320" r:id="rId10"/>
    <p:sldLayoutId id="2147488321" r:id="rId11"/>
    <p:sldLayoutId id="2147488322" r:id="rId12"/>
    <p:sldLayoutId id="2147488323" r:id="rId1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50000"/>
            <a:ext cx="3689350" cy="538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36" tIns="60568" rIns="121136" bIns="60568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9575" y="6348413"/>
            <a:ext cx="935038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36" tIns="60568" rIns="121136" bIns="60568" numCol="1" anchor="t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3A4639DD-1A6E-443A-AB19-6AB161398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6" name="Line 12"/>
          <p:cNvSpPr>
            <a:spLocks noChangeShapeType="1"/>
          </p:cNvSpPr>
          <p:nvPr userDrawn="1"/>
        </p:nvSpPr>
        <p:spPr bwMode="auto">
          <a:xfrm>
            <a:off x="252413" y="6310313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36" tIns="60568" rIns="121136" bIns="60568"/>
          <a:lstStyle/>
          <a:p>
            <a:endParaRPr lang="ru-RU"/>
          </a:p>
        </p:txBody>
      </p:sp>
      <p:sp>
        <p:nvSpPr>
          <p:cNvPr id="3077" name="Line 13"/>
          <p:cNvSpPr>
            <a:spLocks noChangeShapeType="1"/>
          </p:cNvSpPr>
          <p:nvPr userDrawn="1"/>
        </p:nvSpPr>
        <p:spPr bwMode="auto">
          <a:xfrm>
            <a:off x="252413" y="741363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36" tIns="60568" rIns="121136" bIns="60568"/>
          <a:lstStyle/>
          <a:p>
            <a:endParaRPr lang="ru-RU"/>
          </a:p>
        </p:txBody>
      </p:sp>
      <p:pic>
        <p:nvPicPr>
          <p:cNvPr id="3078" name="Рисунок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"/>
            <a:ext cx="3552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24" r:id="rId1"/>
    <p:sldLayoutId id="2147488325" r:id="rId2"/>
    <p:sldLayoutId id="2147488326" r:id="rId3"/>
    <p:sldLayoutId id="2147488327" r:id="rId4"/>
    <p:sldLayoutId id="2147488328" r:id="rId5"/>
    <p:sldLayoutId id="2147488329" r:id="rId6"/>
    <p:sldLayoutId id="2147488330" r:id="rId7"/>
    <p:sldLayoutId id="2147488331" r:id="rId8"/>
    <p:sldLayoutId id="2147488332" r:id="rId9"/>
    <p:sldLayoutId id="2147488333" r:id="rId10"/>
    <p:sldLayoutId id="2147488334" r:id="rId11"/>
    <p:sldLayoutId id="2147488335" r:id="rId12"/>
    <p:sldLayoutId id="2147488336" r:id="rId13"/>
    <p:sldLayoutId id="2147488337" r:id="rId1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3663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07713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61571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15427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15975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22375" indent="-2238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2718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39938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496154" indent="-2270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50001" indent="-2270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03870" indent="-2270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57878" indent="-22702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63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713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571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427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478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3139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803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697" algn="l" defTabSz="907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50000"/>
            <a:ext cx="3689350" cy="538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60" tIns="60580" rIns="121160" bIns="6058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9575" y="6348413"/>
            <a:ext cx="935038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60" tIns="60580" rIns="121160" bIns="60580" numCol="1" anchor="t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22133FBF-4DF5-46E9-9CFE-AEEAF4BC20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0" name="Line 12"/>
          <p:cNvSpPr>
            <a:spLocks noChangeShapeType="1"/>
          </p:cNvSpPr>
          <p:nvPr userDrawn="1"/>
        </p:nvSpPr>
        <p:spPr bwMode="auto">
          <a:xfrm>
            <a:off x="252413" y="6310313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60" tIns="60580" rIns="121160" bIns="60580"/>
          <a:lstStyle/>
          <a:p>
            <a:endParaRPr lang="ru-RU"/>
          </a:p>
        </p:txBody>
      </p:sp>
      <p:sp>
        <p:nvSpPr>
          <p:cNvPr id="4101" name="Line 13"/>
          <p:cNvSpPr>
            <a:spLocks noChangeShapeType="1"/>
          </p:cNvSpPr>
          <p:nvPr userDrawn="1"/>
        </p:nvSpPr>
        <p:spPr bwMode="auto">
          <a:xfrm>
            <a:off x="252413" y="741363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60" tIns="60580" rIns="121160" bIns="60580"/>
          <a:lstStyle/>
          <a:p>
            <a:endParaRPr lang="ru-RU"/>
          </a:p>
        </p:txBody>
      </p:sp>
      <p:pic>
        <p:nvPicPr>
          <p:cNvPr id="4102" name="Рисунок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"/>
            <a:ext cx="3552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38" r:id="rId1"/>
    <p:sldLayoutId id="2147488339" r:id="rId2"/>
    <p:sldLayoutId id="2147488340" r:id="rId3"/>
    <p:sldLayoutId id="2147488341" r:id="rId4"/>
    <p:sldLayoutId id="2147488342" r:id="rId5"/>
    <p:sldLayoutId id="2147488343" r:id="rId6"/>
    <p:sldLayoutId id="2147488344" r:id="rId7"/>
    <p:sldLayoutId id="2147488345" r:id="rId8"/>
    <p:sldLayoutId id="2147488346" r:id="rId9"/>
    <p:sldLayoutId id="2147488347" r:id="rId10"/>
    <p:sldLayoutId id="2147488348" r:id="rId11"/>
    <p:sldLayoutId id="2147488349" r:id="rId12"/>
    <p:sldLayoutId id="2147488350" r:id="rId13"/>
    <p:sldLayoutId id="2147488351" r:id="rId1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  <a:cs typeface="ＭＳ Ｐゴシック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241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36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48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82391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1900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398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161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282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402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526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219C6E9E-5A78-4819-B56E-1680D29B210B}" type="datetimeFigureOut">
              <a:rPr lang="ru-RU" altLang="ru-RU"/>
              <a:pPr>
                <a:defRPr/>
              </a:pPr>
              <a:t>30.03.2015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4B64DF7-FBB9-4C3A-AD18-C02AB5ABDD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5127" name="Рисунок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"/>
            <a:ext cx="3552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52" r:id="rId1"/>
    <p:sldLayoutId id="2147488353" r:id="rId2"/>
    <p:sldLayoutId id="2147488354" r:id="rId3"/>
    <p:sldLayoutId id="2147488355" r:id="rId4"/>
    <p:sldLayoutId id="2147488356" r:id="rId5"/>
    <p:sldLayoutId id="2147488357" r:id="rId6"/>
    <p:sldLayoutId id="2147488358" r:id="rId7"/>
    <p:sldLayoutId id="2147488359" r:id="rId8"/>
    <p:sldLayoutId id="2147488360" r:id="rId9"/>
    <p:sldLayoutId id="2147488361" r:id="rId10"/>
    <p:sldLayoutId id="2147488362" r:id="rId11"/>
    <p:sldLayoutId id="2147488363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8E6FA2EC-F8D6-4ECE-AD93-9704ED62A1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148" name="Line 12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0" name="Picture 5" descr="C:\Users\vorobyev\Desktop\SpeechTech_2color_rus_RGB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22" r:id="rId1"/>
    <p:sldLayoutId id="2147488223" r:id="rId2"/>
    <p:sldLayoutId id="2147488224" r:id="rId3"/>
    <p:sldLayoutId id="2147488225" r:id="rId4"/>
    <p:sldLayoutId id="2147488226" r:id="rId5"/>
    <p:sldLayoutId id="2147488227" r:id="rId6"/>
    <p:sldLayoutId id="2147488228" r:id="rId7"/>
    <p:sldLayoutId id="2147488229" r:id="rId8"/>
    <p:sldLayoutId id="2147488230" r:id="rId9"/>
    <p:sldLayoutId id="2147488231" r:id="rId10"/>
    <p:sldLayoutId id="2147488232" r:id="rId11"/>
    <p:sldLayoutId id="2147488233" r:id="rId12"/>
    <p:sldLayoutId id="2147488234" r:id="rId13"/>
    <p:sldLayoutId id="214748836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1433C7BC-16BE-44A9-9923-5BBE932D9E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172" name="Line 12"/>
          <p:cNvSpPr>
            <a:spLocks noChangeShapeType="1"/>
          </p:cNvSpPr>
          <p:nvPr userDrawn="1"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13"/>
          <p:cNvSpPr>
            <a:spLocks noChangeShapeType="1"/>
          </p:cNvSpPr>
          <p:nvPr userDrawn="1"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4" name="Picture 5" descr="C:\Users\vorobyev\Desktop\SpeechTech_2color_rus_RGB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35" r:id="rId1"/>
    <p:sldLayoutId id="2147488236" r:id="rId2"/>
    <p:sldLayoutId id="2147488237" r:id="rId3"/>
    <p:sldLayoutId id="2147488238" r:id="rId4"/>
    <p:sldLayoutId id="2147488239" r:id="rId5"/>
    <p:sldLayoutId id="2147488240" r:id="rId6"/>
    <p:sldLayoutId id="2147488241" r:id="rId7"/>
    <p:sldLayoutId id="2147488242" r:id="rId8"/>
    <p:sldLayoutId id="2147488243" r:id="rId9"/>
    <p:sldLayoutId id="2147488244" r:id="rId10"/>
    <p:sldLayoutId id="2147488245" r:id="rId11"/>
    <p:sldLayoutId id="2147488246" r:id="rId12"/>
    <p:sldLayoutId id="214748824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38888"/>
            <a:ext cx="3687762" cy="403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9AA6"/>
                </a:solidFill>
                <a:ea typeface="ＭＳ Ｐゴシック" panose="020B0600070205080204" pitchFamily="34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8929ED44-159C-47EF-98BE-049BF72AFE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127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13"/>
          <p:cNvSpPr>
            <a:spLocks noChangeShapeType="1"/>
          </p:cNvSpPr>
          <p:nvPr/>
        </p:nvSpPr>
        <p:spPr bwMode="auto">
          <a:xfrm>
            <a:off x="250825" y="549275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198" name="Picture 5" descr="C:\Users\vorobyev\Desktop\SpeechTech_2color_rus_RGB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48" r:id="rId1"/>
    <p:sldLayoutId id="2147488249" r:id="rId2"/>
    <p:sldLayoutId id="2147488250" r:id="rId3"/>
    <p:sldLayoutId id="2147488251" r:id="rId4"/>
    <p:sldLayoutId id="2147488252" r:id="rId5"/>
    <p:sldLayoutId id="2147488253" r:id="rId6"/>
    <p:sldLayoutId id="2147488254" r:id="rId7"/>
    <p:sldLayoutId id="2147488255" r:id="rId8"/>
    <p:sldLayoutId id="2147488256" r:id="rId9"/>
    <p:sldLayoutId id="2147488257" r:id="rId10"/>
    <p:sldLayoutId id="2147488258" r:id="rId11"/>
    <p:sldLayoutId id="2147488259" r:id="rId12"/>
    <p:sldLayoutId id="2147488260" r:id="rId13"/>
    <p:sldLayoutId id="214748836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3513" y="6350000"/>
            <a:ext cx="3689350" cy="538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60" tIns="60580" rIns="121160" bIns="6058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Изменить или удалить колонтитул презентации можно в разделе Вставка&gt;Колонтитул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9575" y="6348413"/>
            <a:ext cx="935038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1160" tIns="60580" rIns="121160" bIns="60580" numCol="1" anchor="t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solidFill>
                  <a:srgbClr val="009AA6"/>
                </a:solidFill>
                <a:cs typeface="+mn-cs"/>
              </a:defRPr>
            </a:lvl1pPr>
          </a:lstStyle>
          <a:p>
            <a:pPr>
              <a:defRPr/>
            </a:pPr>
            <a:fld id="{C78B940C-A44C-4676-9DD8-FF92976D0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220" name="Line 12"/>
          <p:cNvSpPr>
            <a:spLocks noChangeShapeType="1"/>
          </p:cNvSpPr>
          <p:nvPr userDrawn="1"/>
        </p:nvSpPr>
        <p:spPr bwMode="auto">
          <a:xfrm>
            <a:off x="252413" y="6310313"/>
            <a:ext cx="8642350" cy="0"/>
          </a:xfrm>
          <a:prstGeom prst="line">
            <a:avLst/>
          </a:prstGeom>
          <a:noFill/>
          <a:ln w="12700">
            <a:solidFill>
              <a:srgbClr val="008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60" tIns="60580" rIns="121160" bIns="60580"/>
          <a:lstStyle/>
          <a:p>
            <a:endParaRPr lang="ru-RU"/>
          </a:p>
        </p:txBody>
      </p:sp>
      <p:sp>
        <p:nvSpPr>
          <p:cNvPr id="9221" name="Line 13"/>
          <p:cNvSpPr>
            <a:spLocks noChangeShapeType="1"/>
          </p:cNvSpPr>
          <p:nvPr userDrawn="1"/>
        </p:nvSpPr>
        <p:spPr bwMode="auto">
          <a:xfrm>
            <a:off x="252413" y="741363"/>
            <a:ext cx="8642350" cy="0"/>
          </a:xfrm>
          <a:prstGeom prst="line">
            <a:avLst/>
          </a:prstGeom>
          <a:noFill/>
          <a:ln w="38100">
            <a:solidFill>
              <a:srgbClr val="0083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160" tIns="60580" rIns="121160" bIns="60580"/>
          <a:lstStyle/>
          <a:p>
            <a:endParaRPr lang="ru-RU"/>
          </a:p>
        </p:txBody>
      </p:sp>
      <p:pic>
        <p:nvPicPr>
          <p:cNvPr id="9222" name="Рисунок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"/>
            <a:ext cx="35528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66" r:id="rId1"/>
    <p:sldLayoutId id="2147488367" r:id="rId2"/>
    <p:sldLayoutId id="2147488368" r:id="rId3"/>
    <p:sldLayoutId id="2147488369" r:id="rId4"/>
    <p:sldLayoutId id="2147488370" r:id="rId5"/>
    <p:sldLayoutId id="2147488371" r:id="rId6"/>
    <p:sldLayoutId id="2147488372" r:id="rId7"/>
    <p:sldLayoutId id="2147488373" r:id="rId8"/>
    <p:sldLayoutId id="2147488374" r:id="rId9"/>
    <p:sldLayoutId id="2147488375" r:id="rId10"/>
    <p:sldLayoutId id="2147488376" r:id="rId11"/>
    <p:sldLayoutId id="2147488377" r:id="rId12"/>
    <p:sldLayoutId id="2147488378" r:id="rId13"/>
    <p:sldLayoutId id="214748837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  <a:ea typeface="MS PGothic" panose="020B0600070205080204" pitchFamily="34" charset="-128"/>
        </a:defRPr>
      </a:lvl5pPr>
      <a:lvl6pPr marL="457119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241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36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482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2391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marL="1231900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marL="163988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161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282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402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526" indent="-22856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ilippov@speechpro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58.jpeg"/><Relationship Id="rId4" Type="http://schemas.openxmlformats.org/officeDocument/2006/relationships/hyperlink" Target="mailto:medic@speechpr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emf"/><Relationship Id="rId4" Type="http://schemas.openxmlformats.org/officeDocument/2006/relationships/image" Target="../media/image15.pn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5.png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1.png"/><Relationship Id="rId5" Type="http://schemas.openxmlformats.org/officeDocument/2006/relationships/image" Target="../media/image2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" name="Group 31"/>
          <p:cNvGraphicFramePr>
            <a:graphicFrameLocks noGrp="1"/>
          </p:cNvGraphicFramePr>
          <p:nvPr/>
        </p:nvGraphicFramePr>
        <p:xfrm>
          <a:off x="250825" y="2708275"/>
          <a:ext cx="8642350" cy="3600450"/>
        </p:xfrm>
        <a:graphic>
          <a:graphicData uri="http://schemas.openxmlformats.org/drawingml/2006/table">
            <a:tbl>
              <a:tblPr/>
              <a:tblGrid>
                <a:gridCol w="4286250"/>
                <a:gridCol w="144463"/>
                <a:gridCol w="4211637"/>
              </a:tblGrid>
              <a:tr h="2598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0" marR="0" marT="144001" marB="14400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144001" marB="1440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144001" marB="14400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1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144001" marB="1440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144001" marB="1440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5004048" y="2780928"/>
            <a:ext cx="375442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5966" name="Прямоугольник 2"/>
          <p:cNvSpPr>
            <a:spLocks noChangeArrowheads="1"/>
          </p:cNvSpPr>
          <p:nvPr/>
        </p:nvSpPr>
        <p:spPr bwMode="auto">
          <a:xfrm>
            <a:off x="107950" y="28019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009AA6"/>
                </a:solidFill>
              </a:rPr>
              <a:t>РЕЧЕВЫЕ РЕШЕНИЯ ДЛЯ ЗДРАВООХРАНЕНИЯ</a:t>
            </a:r>
          </a:p>
        </p:txBody>
      </p:sp>
      <p:sp>
        <p:nvSpPr>
          <p:cNvPr id="125967" name="Прямоугольник 1"/>
          <p:cNvSpPr>
            <a:spLocks noChangeArrowheads="1"/>
          </p:cNvSpPr>
          <p:nvPr/>
        </p:nvSpPr>
        <p:spPr bwMode="auto">
          <a:xfrm>
            <a:off x="142875" y="3860800"/>
            <a:ext cx="5040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A42"/>
                </a:solidFill>
              </a:rPr>
              <a:t>Повышение </a:t>
            </a:r>
          </a:p>
          <a:p>
            <a:pPr eaLnBrk="1" hangingPunct="1"/>
            <a:r>
              <a:rPr lang="ru-RU" altLang="ru-RU">
                <a:solidFill>
                  <a:srgbClr val="002A42"/>
                </a:solidFill>
              </a:rPr>
              <a:t>эффективности и качества предоставления медицинских услуг  </a:t>
            </a:r>
          </a:p>
          <a:p>
            <a:pPr eaLnBrk="1" hangingPunct="1"/>
            <a:r>
              <a:rPr lang="ru-RU" altLang="ru-RU">
                <a:solidFill>
                  <a:srgbClr val="002A42"/>
                </a:solidFill>
              </a:rPr>
              <a:t>учреждениями здравоохранения</a:t>
            </a:r>
            <a:endParaRPr lang="ru-RU" altLang="ru-RU" sz="1400">
              <a:solidFill>
                <a:srgbClr val="002A4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448496A-715F-4D69-A834-4340247B7F05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10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sp>
        <p:nvSpPr>
          <p:cNvPr id="136195" name="Прямоугольник 3"/>
          <p:cNvSpPr>
            <a:spLocks noChangeArrowheads="1"/>
          </p:cNvSpPr>
          <p:nvPr/>
        </p:nvSpPr>
        <p:spPr bwMode="auto">
          <a:xfrm>
            <a:off x="190500" y="1428750"/>
            <a:ext cx="5938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rgbClr val="009AA6"/>
                </a:solidFill>
              </a:rPr>
              <a:t>«</a:t>
            </a:r>
            <a:r>
              <a:rPr lang="en-US" altLang="ru-RU" sz="1600" dirty="0" smtClean="0">
                <a:solidFill>
                  <a:srgbClr val="009AA6"/>
                </a:solidFill>
              </a:rPr>
              <a:t>Voice2Med</a:t>
            </a:r>
            <a:r>
              <a:rPr lang="ru-RU" altLang="ru-RU" sz="1600" dirty="0" smtClean="0">
                <a:solidFill>
                  <a:srgbClr val="009AA6"/>
                </a:solidFill>
              </a:rPr>
              <a:t>» </a:t>
            </a:r>
            <a:r>
              <a:rPr lang="ru-RU" altLang="ru-RU" sz="1600" dirty="0">
                <a:solidFill>
                  <a:srgbClr val="002A42"/>
                </a:solidFill>
              </a:rPr>
              <a:t>- аппаратно-программный комплекс, который переводит речь врача в текст для медицинской истории болезни</a:t>
            </a:r>
          </a:p>
        </p:txBody>
      </p:sp>
      <p:sp>
        <p:nvSpPr>
          <p:cNvPr id="136196" name="Скругленный прямоугольник 16"/>
          <p:cNvSpPr>
            <a:spLocks noChangeArrowheads="1"/>
          </p:cNvSpPr>
          <p:nvPr/>
        </p:nvSpPr>
        <p:spPr bwMode="auto">
          <a:xfrm>
            <a:off x="6516688" y="2327275"/>
            <a:ext cx="2276475" cy="1193800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Экономия времени врача при проведении осмотра</a:t>
            </a:r>
          </a:p>
        </p:txBody>
      </p:sp>
      <p:sp>
        <p:nvSpPr>
          <p:cNvPr id="136197" name="Скругленный прямоугольник 17"/>
          <p:cNvSpPr>
            <a:spLocks noChangeArrowheads="1"/>
          </p:cNvSpPr>
          <p:nvPr/>
        </p:nvSpPr>
        <p:spPr bwMode="auto">
          <a:xfrm>
            <a:off x="6530975" y="3589338"/>
            <a:ext cx="2284413" cy="1193800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Экономия за счёт отказа от помощников при осмотре</a:t>
            </a:r>
          </a:p>
        </p:txBody>
      </p:sp>
      <p:sp>
        <p:nvSpPr>
          <p:cNvPr id="136198" name="Скругленный прямоугольник 18"/>
          <p:cNvSpPr>
            <a:spLocks noChangeArrowheads="1"/>
          </p:cNvSpPr>
          <p:nvPr/>
        </p:nvSpPr>
        <p:spPr bwMode="auto">
          <a:xfrm>
            <a:off x="6530975" y="4851400"/>
            <a:ext cx="2284413" cy="1193800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ru-RU" altLang="ru-RU" sz="12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2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Снижение срока окупаемости оборудования</a:t>
            </a:r>
          </a:p>
        </p:txBody>
      </p:sp>
      <p:pic>
        <p:nvPicPr>
          <p:cNvPr id="136199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03475"/>
            <a:ext cx="492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937125"/>
            <a:ext cx="7731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1" name="Скругленный прямоугольник 22"/>
          <p:cNvSpPr>
            <a:spLocks noChangeArrowheads="1"/>
          </p:cNvSpPr>
          <p:nvPr/>
        </p:nvSpPr>
        <p:spPr bwMode="auto">
          <a:xfrm>
            <a:off x="6516688" y="1484313"/>
            <a:ext cx="2276475" cy="774700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 anchor="ctr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ru-RU" sz="14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altLang="ru-RU" sz="14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r>
              <a:rPr lang="ru-RU" altLang="ru-RU" sz="14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>РЕШАЕМЫЕ ЗАДАЧИ</a:t>
            </a:r>
            <a:r>
              <a:rPr lang="en-US" altLang="ru-RU" sz="14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altLang="ru-RU" sz="1400" b="1">
                <a:solidFill>
                  <a:srgbClr val="FFFFFF"/>
                </a:solidFill>
                <a:latin typeface="Calibri" pitchFamily="34" charset="0"/>
                <a:cs typeface="Tahoma" pitchFamily="34" charset="0"/>
              </a:rPr>
            </a:br>
            <a:endParaRPr lang="ru-RU" altLang="ru-RU" sz="1400" b="1">
              <a:solidFill>
                <a:srgbClr val="FFFFFF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36202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724275"/>
            <a:ext cx="663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8725"/>
            <a:ext cx="59436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5282824"/>
              </p:ext>
            </p:extLst>
          </p:nvPr>
        </p:nvGraphicFramePr>
        <p:xfrm>
          <a:off x="250825" y="549275"/>
          <a:ext cx="8642350" cy="836613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836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Voice2med</a:t>
                      </a: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 – Система распознавания речи для ведения документооборота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L="0" marR="0" marT="143883" marB="1438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976283-6546-4D5E-A7F4-B3D5847B3CE0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11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pic>
        <p:nvPicPr>
          <p:cNvPr id="137219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13250"/>
            <a:ext cx="654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868668" y="4292092"/>
            <a:ext cx="3879796" cy="185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323529" y="1196752"/>
            <a:ext cx="3168352" cy="2532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347864" y="4293096"/>
            <a:ext cx="1339714" cy="61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7223" name="Прямоугольник 1"/>
          <p:cNvSpPr>
            <a:spLocks noChangeArrowheads="1"/>
          </p:cNvSpPr>
          <p:nvPr/>
        </p:nvSpPr>
        <p:spPr bwMode="auto">
          <a:xfrm>
            <a:off x="4130675" y="1354138"/>
            <a:ext cx="48863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300">
                <a:solidFill>
                  <a:srgbClr val="002A42"/>
                </a:solidFill>
              </a:rPr>
              <a:t>Во время осмотра </a:t>
            </a:r>
            <a:r>
              <a:rPr lang="ru-RU" altLang="ru-RU" sz="1300" b="1">
                <a:solidFill>
                  <a:srgbClr val="002A42"/>
                </a:solidFill>
              </a:rPr>
              <a:t>врач надиктовывает текст</a:t>
            </a:r>
            <a:r>
              <a:rPr lang="ru-RU" altLang="ru-RU" sz="1300">
                <a:solidFill>
                  <a:srgbClr val="002A42"/>
                </a:solidFill>
              </a:rPr>
              <a:t>, который в режиме реального времени распознается и автоматически переносится в состав заполняемого протокола</a:t>
            </a:r>
          </a:p>
        </p:txBody>
      </p:sp>
      <p:sp>
        <p:nvSpPr>
          <p:cNvPr id="137224" name="Прямоугольник 2"/>
          <p:cNvSpPr>
            <a:spLocks noChangeArrowheads="1"/>
          </p:cNvSpPr>
          <p:nvPr/>
        </p:nvSpPr>
        <p:spPr bwMode="auto">
          <a:xfrm>
            <a:off x="4121150" y="2200275"/>
            <a:ext cx="4905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en-US" altLang="ru-RU" sz="1300" dirty="0" smtClean="0">
                <a:solidFill>
                  <a:srgbClr val="002A42"/>
                </a:solidFill>
              </a:rPr>
              <a:t>Voice2Med</a:t>
            </a:r>
            <a:r>
              <a:rPr lang="ru-RU" altLang="ru-RU" sz="1300" dirty="0" smtClean="0">
                <a:solidFill>
                  <a:srgbClr val="002A42"/>
                </a:solidFill>
              </a:rPr>
              <a:t> </a:t>
            </a:r>
            <a:r>
              <a:rPr lang="ru-RU" altLang="ru-RU" sz="1300" b="1" dirty="0">
                <a:solidFill>
                  <a:srgbClr val="002A42"/>
                </a:solidFill>
              </a:rPr>
              <a:t>распознаёт и удаляет из протокола паразитную общую лексику</a:t>
            </a:r>
            <a:r>
              <a:rPr lang="ru-RU" altLang="ru-RU" sz="1300" dirty="0">
                <a:solidFill>
                  <a:srgbClr val="002A42"/>
                </a:solidFill>
              </a:rPr>
              <a:t>, связанную с переговорами с персоналом, разговорами с пациентом и т.д.</a:t>
            </a:r>
          </a:p>
        </p:txBody>
      </p:sp>
      <p:sp>
        <p:nvSpPr>
          <p:cNvPr id="137225" name="Прямоугольник 3"/>
          <p:cNvSpPr>
            <a:spLocks noChangeArrowheads="1"/>
          </p:cNvSpPr>
          <p:nvPr/>
        </p:nvSpPr>
        <p:spPr bwMode="auto">
          <a:xfrm>
            <a:off x="4130675" y="3046413"/>
            <a:ext cx="4905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300" dirty="0">
                <a:solidFill>
                  <a:srgbClr val="002A42"/>
                </a:solidFill>
              </a:rPr>
              <a:t>Теперь не надо записывать показания вручную. </a:t>
            </a:r>
            <a:r>
              <a:rPr lang="ru-RU" altLang="ru-RU" sz="1300" b="1" dirty="0">
                <a:solidFill>
                  <a:srgbClr val="002A42"/>
                </a:solidFill>
              </a:rPr>
              <a:t>Достаточно их проговорить и </a:t>
            </a:r>
            <a:r>
              <a:rPr lang="en-US" altLang="ru-RU" sz="1300" b="1" dirty="0" smtClean="0">
                <a:solidFill>
                  <a:srgbClr val="002A42"/>
                </a:solidFill>
              </a:rPr>
              <a:t>Voice2Med </a:t>
            </a:r>
            <a:r>
              <a:rPr lang="ru-RU" altLang="ru-RU" sz="1300" b="1" dirty="0" smtClean="0">
                <a:solidFill>
                  <a:srgbClr val="002A42"/>
                </a:solidFill>
              </a:rPr>
              <a:t>сам </a:t>
            </a:r>
            <a:r>
              <a:rPr lang="ru-RU" altLang="ru-RU" sz="1300" b="1" dirty="0">
                <a:solidFill>
                  <a:srgbClr val="002A42"/>
                </a:solidFill>
              </a:rPr>
              <a:t>внесет их в документ!</a:t>
            </a:r>
          </a:p>
        </p:txBody>
      </p:sp>
      <p:sp>
        <p:nvSpPr>
          <p:cNvPr id="16" name="Скругленный прямоугольник 17"/>
          <p:cNvSpPr>
            <a:spLocks noChangeArrowheads="1"/>
          </p:cNvSpPr>
          <p:nvPr/>
        </p:nvSpPr>
        <p:spPr bwMode="auto">
          <a:xfrm>
            <a:off x="245494" y="3971306"/>
            <a:ext cx="2779873" cy="935708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ffectLst>
            <a:innerShdw blurRad="114300">
              <a:prstClr val="black"/>
            </a:innerShdw>
          </a:effectLst>
          <a:extLst/>
        </p:spPr>
        <p:txBody>
          <a:bodyPr lIns="91426" tIns="45718" rIns="91426" bIns="45718"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  <a:defRPr/>
            </a:pPr>
            <a:r>
              <a:rPr lang="ru-RU" altLang="ru-RU" sz="1300" dirty="0">
                <a:solidFill>
                  <a:srgbClr val="FFFFFF"/>
                </a:solidFill>
                <a:cs typeface="+mn-cs"/>
              </a:rPr>
              <a:t>Используются специальные головные гарнитуры, благодаря чему </a:t>
            </a:r>
            <a:r>
              <a:rPr lang="ru-RU" altLang="ru-RU" sz="1300" b="1" dirty="0">
                <a:solidFill>
                  <a:srgbClr val="FFFFFF"/>
                </a:solidFill>
                <a:cs typeface="+mn-cs"/>
              </a:rPr>
              <a:t>в систему не попадают посторонние голоса и </a:t>
            </a:r>
            <a:r>
              <a:rPr lang="ru-RU" altLang="ru-RU" sz="1300" b="1" dirty="0" smtClean="0">
                <a:solidFill>
                  <a:srgbClr val="FFFFFF"/>
                </a:solidFill>
                <a:cs typeface="+mn-cs"/>
              </a:rPr>
              <a:t>шумы</a:t>
            </a:r>
            <a:endParaRPr lang="ru-RU" altLang="ru-RU" sz="13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Скругленный прямоугольник 17"/>
          <p:cNvSpPr>
            <a:spLocks noChangeArrowheads="1"/>
          </p:cNvSpPr>
          <p:nvPr/>
        </p:nvSpPr>
        <p:spPr bwMode="auto">
          <a:xfrm>
            <a:off x="1835696" y="5207804"/>
            <a:ext cx="2779873" cy="935708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ffectLst>
            <a:innerShdw blurRad="114300">
              <a:prstClr val="black"/>
            </a:innerShdw>
          </a:effectLst>
          <a:extLst/>
        </p:spPr>
        <p:txBody>
          <a:bodyPr lIns="91426" tIns="45718" rIns="91426" bIns="45718">
            <a:spAutoFit/>
          </a:bodyPr>
          <a:lstStyle>
            <a:lvl1pPr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  <a:defRPr/>
            </a:pPr>
            <a:r>
              <a:rPr lang="ru-RU" altLang="ru-RU" sz="1300" b="1" dirty="0">
                <a:solidFill>
                  <a:srgbClr val="FFFFFF"/>
                </a:solidFill>
                <a:cs typeface="+mn-cs"/>
              </a:rPr>
              <a:t>Качество распознавания </a:t>
            </a:r>
            <a:r>
              <a:rPr lang="ru-RU" altLang="ru-RU" sz="1300" dirty="0">
                <a:solidFill>
                  <a:srgbClr val="FFFFFF"/>
                </a:solidFill>
                <a:cs typeface="+mn-cs"/>
              </a:rPr>
              <a:t>речи достигает </a:t>
            </a:r>
            <a:r>
              <a:rPr lang="ru-RU" altLang="ru-RU" sz="1300" b="1" dirty="0" smtClean="0">
                <a:solidFill>
                  <a:srgbClr val="FFFFFF"/>
                </a:solidFill>
                <a:cs typeface="+mn-cs"/>
              </a:rPr>
              <a:t>9</a:t>
            </a:r>
            <a:r>
              <a:rPr lang="en-US" altLang="ru-RU" sz="1300" b="1" dirty="0" smtClean="0">
                <a:solidFill>
                  <a:srgbClr val="FFFFFF"/>
                </a:solidFill>
                <a:cs typeface="+mn-cs"/>
              </a:rPr>
              <a:t>6</a:t>
            </a:r>
            <a:r>
              <a:rPr lang="ru-RU" altLang="ru-RU" sz="1300" b="1" dirty="0" smtClean="0">
                <a:solidFill>
                  <a:srgbClr val="FFFFFF"/>
                </a:solidFill>
                <a:cs typeface="+mn-cs"/>
              </a:rPr>
              <a:t>%. </a:t>
            </a:r>
            <a:r>
              <a:rPr lang="ru-RU" altLang="ru-RU" sz="1300" dirty="0">
                <a:solidFill>
                  <a:srgbClr val="FFFFFF"/>
                </a:solidFill>
                <a:cs typeface="+mn-cs"/>
              </a:rPr>
              <a:t>Распознаются все медицинские термины и </a:t>
            </a:r>
            <a:r>
              <a:rPr lang="ru-RU" altLang="ru-RU" sz="1300" dirty="0" smtClean="0">
                <a:solidFill>
                  <a:srgbClr val="FFFFFF"/>
                </a:solidFill>
                <a:cs typeface="+mn-cs"/>
              </a:rPr>
              <a:t>выражения </a:t>
            </a:r>
            <a:endParaRPr lang="ru-RU" altLang="ru-RU" sz="13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37232" name="Picture 60" descr="C:\Users\vorobyev\Desktop\Пиктограммы\Гарнитура_Б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85900"/>
            <a:ext cx="468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3" name="Picture 18" descr="C:\Users\vorobyev\Desktop\Пиктограммы\Поиск_2_Б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357438"/>
            <a:ext cx="3968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2" descr="C:\Users\ermolaev-a\Desktop\50-55-5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163888"/>
            <a:ext cx="377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oup 49"/>
          <p:cNvGraphicFramePr>
            <a:graphicFrameLocks noGrp="1"/>
          </p:cNvGraphicFramePr>
          <p:nvPr/>
        </p:nvGraphicFramePr>
        <p:xfrm>
          <a:off x="257175" y="549275"/>
          <a:ext cx="8707438" cy="561976"/>
        </p:xfrm>
        <a:graphic>
          <a:graphicData uri="http://schemas.openxmlformats.org/drawingml/2006/table">
            <a:tbl>
              <a:tblPr/>
              <a:tblGrid>
                <a:gridCol w="8707438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Как это работает?</a:t>
                      </a: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976283-6546-4D5E-A7F4-B3D5847B3CE0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12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pic>
        <p:nvPicPr>
          <p:cNvPr id="137219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13250"/>
            <a:ext cx="654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Прямоугольник 1"/>
          <p:cNvSpPr>
            <a:spLocks noChangeArrowheads="1"/>
          </p:cNvSpPr>
          <p:nvPr/>
        </p:nvSpPr>
        <p:spPr bwMode="auto">
          <a:xfrm>
            <a:off x="2483769" y="1354138"/>
            <a:ext cx="653323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300" dirty="0" smtClean="0">
                <a:solidFill>
                  <a:srgbClr val="002A42"/>
                </a:solidFill>
              </a:rPr>
              <a:t>В конца 2014 года была проведена интеграция платформы </a:t>
            </a:r>
            <a:r>
              <a:rPr lang="en-US" altLang="ru-RU" sz="1300" dirty="0" smtClean="0">
                <a:solidFill>
                  <a:srgbClr val="002A42"/>
                </a:solidFill>
              </a:rPr>
              <a:t>Voice2Med </a:t>
            </a:r>
            <a:r>
              <a:rPr lang="ru-RU" altLang="ru-RU" sz="1300" dirty="0" smtClean="0">
                <a:solidFill>
                  <a:srgbClr val="002A42"/>
                </a:solidFill>
              </a:rPr>
              <a:t>в Радиологическую информационную систему </a:t>
            </a:r>
            <a:r>
              <a:rPr lang="en-US" altLang="ru-RU" sz="1300" dirty="0" err="1">
                <a:solidFill>
                  <a:srgbClr val="002A42"/>
                </a:solidFill>
              </a:rPr>
              <a:t>Picsys</a:t>
            </a:r>
            <a:r>
              <a:rPr lang="en-US" altLang="ru-RU" sz="1300" dirty="0">
                <a:solidFill>
                  <a:srgbClr val="002A42"/>
                </a:solidFill>
              </a:rPr>
              <a:t> </a:t>
            </a:r>
            <a:r>
              <a:rPr lang="en-US" altLang="ru-RU" sz="1300" dirty="0" smtClean="0">
                <a:solidFill>
                  <a:srgbClr val="002A42"/>
                </a:solidFill>
              </a:rPr>
              <a:t>Doctor.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9AA6"/>
              </a:buClr>
            </a:pPr>
            <a:r>
              <a:rPr lang="ru-RU" altLang="ru-RU" sz="1300" dirty="0" smtClean="0">
                <a:solidFill>
                  <a:srgbClr val="002A42"/>
                </a:solidFill>
              </a:rPr>
              <a:t>Врач</a:t>
            </a:r>
            <a:r>
              <a:rPr lang="en-US" altLang="ru-RU" sz="1300" dirty="0" smtClean="0">
                <a:solidFill>
                  <a:srgbClr val="002A42"/>
                </a:solidFill>
              </a:rPr>
              <a:t>-</a:t>
            </a:r>
            <a:r>
              <a:rPr lang="ru-RU" altLang="ru-RU" sz="1300" dirty="0" smtClean="0">
                <a:solidFill>
                  <a:srgbClr val="002A42"/>
                </a:solidFill>
              </a:rPr>
              <a:t>рентгенолог получил возможность работать со снимками, хранящимися в </a:t>
            </a:r>
            <a:r>
              <a:rPr lang="en-US" altLang="ru-RU" sz="1300" dirty="0" smtClean="0">
                <a:solidFill>
                  <a:srgbClr val="002A42"/>
                </a:solidFill>
              </a:rPr>
              <a:t>PACS </a:t>
            </a:r>
            <a:r>
              <a:rPr lang="ru-RU" altLang="ru-RU" sz="1300" dirty="0" smtClean="0">
                <a:solidFill>
                  <a:srgbClr val="002A42"/>
                </a:solidFill>
              </a:rPr>
              <a:t>не отвлекаясь на набор текста.</a:t>
            </a:r>
            <a:endParaRPr lang="ru-RU" altLang="ru-RU" sz="1300" dirty="0">
              <a:solidFill>
                <a:srgbClr val="002A42"/>
              </a:solidFill>
            </a:endParaRPr>
          </a:p>
        </p:txBody>
      </p:sp>
      <p:graphicFrame>
        <p:nvGraphicFramePr>
          <p:cNvPr id="1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7456524"/>
              </p:ext>
            </p:extLst>
          </p:nvPr>
        </p:nvGraphicFramePr>
        <p:xfrm>
          <a:off x="323528" y="549275"/>
          <a:ext cx="8641085" cy="561976"/>
        </p:xfrm>
        <a:graphic>
          <a:graphicData uri="http://schemas.openxmlformats.org/drawingml/2006/table">
            <a:tbl>
              <a:tblPr/>
              <a:tblGrid>
                <a:gridCol w="864108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1" i="0" u="none" strike="noStrike" kern="1200" cap="all" normalizeH="0" baseline="0" dirty="0" err="1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Picsys</a:t>
                      </a:r>
                      <a:r>
                        <a:rPr kumimoji="0" lang="en-US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 doctor (</a:t>
                      </a:r>
                      <a:r>
                        <a:rPr kumimoji="0" lang="ru-RU" altLang="ru-RU" sz="1800" b="1" i="0" u="none" strike="noStrike" kern="1200" cap="all" normalizeH="0" baseline="0" dirty="0" err="1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нипк</a:t>
                      </a: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 электрон, </a:t>
                      </a:r>
                      <a:r>
                        <a:rPr kumimoji="0" lang="ru-RU" altLang="ru-RU" sz="1800" b="1" i="0" u="none" strike="noStrike" kern="1200" cap="all" normalizeH="0" baseline="0" dirty="0" err="1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санкт-петербург</a:t>
                      </a:r>
                      <a:r>
                        <a:rPr kumimoji="0" lang="en-US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)</a:t>
                      </a:r>
                      <a:endParaRPr kumimoji="0" lang="ru-RU" altLang="ru-RU" sz="1800" b="1" i="0" u="none" strike="noStrike" kern="1200" cap="all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electronxray.com/images/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5433"/>
            <a:ext cx="14573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chopen.com/source/html/45883/media/image1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50" y="2708920"/>
            <a:ext cx="41062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imed-cms-prod.s3.amazonaws.com/assets/articles/speech-recogni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713" y="2708920"/>
            <a:ext cx="3949527" cy="29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2976283-6546-4D5E-A7F4-B3D5847B3CE0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13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pic>
        <p:nvPicPr>
          <p:cNvPr id="137219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13250"/>
            <a:ext cx="6540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330943"/>
              </p:ext>
            </p:extLst>
          </p:nvPr>
        </p:nvGraphicFramePr>
        <p:xfrm>
          <a:off x="323528" y="549275"/>
          <a:ext cx="8641085" cy="561976"/>
        </p:xfrm>
        <a:graphic>
          <a:graphicData uri="http://schemas.openxmlformats.org/drawingml/2006/table">
            <a:tbl>
              <a:tblPr/>
              <a:tblGrid>
                <a:gridCol w="864108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Список моделей</a:t>
                      </a: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8448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УЗИ (10 специализаций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Маммография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Ангиография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Рентген</a:t>
            </a:r>
          </a:p>
          <a:p>
            <a:r>
              <a:rPr lang="ru-RU" dirty="0" err="1">
                <a:solidFill>
                  <a:schemeClr val="tx1"/>
                </a:solidFill>
              </a:rPr>
              <a:t>ЭхоКГ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ФГДС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b="1" cap="all" dirty="0" smtClean="0">
                <a:solidFill>
                  <a:srgbClr val="009AA6"/>
                </a:solidFill>
                <a:cs typeface="Tahoma" panose="020B0604030504040204" pitchFamily="34" charset="0"/>
              </a:rPr>
              <a:t>НА текущий момент:</a:t>
            </a:r>
            <a:endParaRPr lang="ru-RU" altLang="ru-RU" b="1" cap="all" dirty="0">
              <a:solidFill>
                <a:srgbClr val="009AA6"/>
              </a:solidFill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7603" y="4242658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b="1" cap="all" dirty="0" err="1" smtClean="0">
                <a:solidFill>
                  <a:srgbClr val="009AA6"/>
                </a:solidFill>
                <a:cs typeface="Tahoma" panose="020B0604030504040204" pitchFamily="34" charset="0"/>
              </a:rPr>
              <a:t>ПЛАНИруется</a:t>
            </a:r>
            <a:r>
              <a:rPr lang="ru-RU" altLang="ru-RU" b="1" cap="all" dirty="0" smtClean="0">
                <a:solidFill>
                  <a:srgbClr val="009AA6"/>
                </a:solidFill>
                <a:cs typeface="Tahoma" panose="020B0604030504040204" pitchFamily="34" charset="0"/>
              </a:rPr>
              <a:t>:</a:t>
            </a:r>
            <a:endParaRPr lang="ru-RU" altLang="ru-RU" b="1" cap="all" dirty="0">
              <a:solidFill>
                <a:srgbClr val="009AA6"/>
              </a:solidFill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960" y="47971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Патоморфология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Судебная медицина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модели для ЛИС</a:t>
            </a:r>
          </a:p>
        </p:txBody>
      </p:sp>
    </p:spTree>
    <p:extLst>
      <p:ext uri="{BB962C8B-B14F-4D97-AF65-F5344CB8AC3E}">
        <p14:creationId xmlns:p14="http://schemas.microsoft.com/office/powerpoint/2010/main" xmlns="" val="27443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&amp;Pcy;&amp;ocy;&amp;rcy;&amp;tcy;&amp;rcy;&amp;iecy;&amp;tcy; &amp;ucy;&amp;vcy;&amp;iecy;&amp;rcy;&amp;iecy;&amp;ncy;&amp;ncy;&amp;ocy;&amp;scy;&amp;tcy;&amp;softcy; &amp;pcy;&amp;acy;&amp;tscy;&amp;icy;&amp;iecy;&amp;ncy;&amp;tcy;&amp;acy; &amp;kcy;&amp;ocy;&amp;ncy;&amp;scy;&amp;acy;&amp;lcy;&amp;tcy;&amp;icy;&amp;ncy;&amp;gcy;&amp;ocy;&amp;vcy;&amp;ocy;&amp;jcy; &amp;pcy;&amp;rcy;&amp;acy;&amp;kcy;&amp;tcy;&amp;icy;&amp;kcy;&amp;icy; &amp;vcy; &amp;bcy;&amp;ocy;&amp;lcy;&amp;softcy;&amp;ncy;…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254730" y="2276871"/>
            <a:ext cx="2933496" cy="280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824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D2531A5-3E52-4570-B2AB-E5D5671A49D4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14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graphicFrame>
        <p:nvGraphicFramePr>
          <p:cNvPr id="16" name="Group 49"/>
          <p:cNvGraphicFramePr>
            <a:graphicFrameLocks noGrp="1"/>
          </p:cNvGraphicFramePr>
          <p:nvPr/>
        </p:nvGraphicFramePr>
        <p:xfrm>
          <a:off x="257175" y="549275"/>
          <a:ext cx="8707438" cy="836613"/>
        </p:xfrm>
        <a:graphic>
          <a:graphicData uri="http://schemas.openxmlformats.org/drawingml/2006/table">
            <a:tbl>
              <a:tblPr/>
              <a:tblGrid>
                <a:gridCol w="8707438"/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Эффекты от внедрения речевого заполнения медицинских документов</a:t>
                      </a:r>
                    </a:p>
                  </a:txBody>
                  <a:tcPr marL="0" marR="0" marT="143884" marB="1438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8247" name="Группа 59"/>
          <p:cNvGrpSpPr>
            <a:grpSpLocks/>
          </p:cNvGrpSpPr>
          <p:nvPr/>
        </p:nvGrpSpPr>
        <p:grpSpPr bwMode="auto">
          <a:xfrm>
            <a:off x="3303588" y="1700213"/>
            <a:ext cx="5840412" cy="4319587"/>
            <a:chOff x="3303042" y="1484784"/>
            <a:chExt cx="5840958" cy="4318707"/>
          </a:xfrm>
        </p:grpSpPr>
        <p:sp>
          <p:nvSpPr>
            <p:cNvPr id="138248" name="Прямоугольник 1"/>
            <p:cNvSpPr>
              <a:spLocks noChangeArrowheads="1"/>
            </p:cNvSpPr>
            <p:nvPr/>
          </p:nvSpPr>
          <p:spPr bwMode="auto">
            <a:xfrm>
              <a:off x="4392169" y="5343210"/>
              <a:ext cx="4751831" cy="276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Улучшение качества жизни и здоровья граждан</a:t>
              </a:r>
            </a:p>
          </p:txBody>
        </p:sp>
        <p:grpSp>
          <p:nvGrpSpPr>
            <p:cNvPr id="138249" name="Группа 28"/>
            <p:cNvGrpSpPr>
              <a:grpSpLocks/>
            </p:cNvGrpSpPr>
            <p:nvPr/>
          </p:nvGrpSpPr>
          <p:grpSpPr bwMode="auto">
            <a:xfrm>
              <a:off x="3303042" y="5158966"/>
              <a:ext cx="828675" cy="644525"/>
              <a:chOff x="3347864" y="5158966"/>
              <a:chExt cx="828675" cy="644525"/>
            </a:xfrm>
          </p:grpSpPr>
          <p:sp>
            <p:nvSpPr>
              <p:cNvPr id="138270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3347864" y="5158966"/>
                <a:ext cx="828675" cy="644525"/>
              </a:xfrm>
              <a:prstGeom prst="roundRect">
                <a:avLst>
                  <a:gd name="adj" fmla="val 8634"/>
                </a:avLst>
              </a:prstGeom>
              <a:solidFill>
                <a:srgbClr val="00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6" tIns="45718" rIns="91426" bIns="45718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pic>
            <p:nvPicPr>
              <p:cNvPr id="138271" name="Рисунок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8833" y="5193196"/>
                <a:ext cx="686736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250" name="Группа 43"/>
            <p:cNvGrpSpPr>
              <a:grpSpLocks/>
            </p:cNvGrpSpPr>
            <p:nvPr/>
          </p:nvGrpSpPr>
          <p:grpSpPr bwMode="auto">
            <a:xfrm>
              <a:off x="3303042" y="2403330"/>
              <a:ext cx="828675" cy="644525"/>
              <a:chOff x="3311277" y="2373784"/>
              <a:chExt cx="828675" cy="644525"/>
            </a:xfrm>
          </p:grpSpPr>
          <p:sp>
            <p:nvSpPr>
              <p:cNvPr id="138268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3311277" y="2373784"/>
                <a:ext cx="828675" cy="644525"/>
              </a:xfrm>
              <a:prstGeom prst="roundRect">
                <a:avLst>
                  <a:gd name="adj" fmla="val 8634"/>
                </a:avLst>
              </a:prstGeom>
              <a:solidFill>
                <a:srgbClr val="00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6" tIns="45718" rIns="91426" bIns="45718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pic>
            <p:nvPicPr>
              <p:cNvPr id="138269" name="Рисунок 1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265" y="2423356"/>
                <a:ext cx="566698" cy="545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251" name="Группа 26"/>
            <p:cNvGrpSpPr>
              <a:grpSpLocks/>
            </p:cNvGrpSpPr>
            <p:nvPr/>
          </p:nvGrpSpPr>
          <p:grpSpPr bwMode="auto">
            <a:xfrm>
              <a:off x="3303042" y="4240421"/>
              <a:ext cx="828675" cy="644525"/>
              <a:chOff x="2267744" y="4653136"/>
              <a:chExt cx="828675" cy="644525"/>
            </a:xfrm>
          </p:grpSpPr>
          <p:sp>
            <p:nvSpPr>
              <p:cNvPr id="138266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2267744" y="4653136"/>
                <a:ext cx="828675" cy="644525"/>
              </a:xfrm>
              <a:prstGeom prst="roundRect">
                <a:avLst>
                  <a:gd name="adj" fmla="val 8634"/>
                </a:avLst>
              </a:prstGeom>
              <a:solidFill>
                <a:srgbClr val="00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6" tIns="45718" rIns="91426" bIns="45718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pic>
            <p:nvPicPr>
              <p:cNvPr id="138267" name="Рисунок 2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4725144"/>
                <a:ext cx="654050" cy="50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252" name="Группа 23"/>
            <p:cNvGrpSpPr>
              <a:grpSpLocks/>
            </p:cNvGrpSpPr>
            <p:nvPr/>
          </p:nvGrpSpPr>
          <p:grpSpPr bwMode="auto">
            <a:xfrm>
              <a:off x="3303042" y="1484784"/>
              <a:ext cx="828675" cy="644525"/>
              <a:chOff x="3779912" y="1052736"/>
              <a:chExt cx="828675" cy="644525"/>
            </a:xfrm>
          </p:grpSpPr>
          <p:sp>
            <p:nvSpPr>
              <p:cNvPr id="138264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3779912" y="1052736"/>
                <a:ext cx="828675" cy="644525"/>
              </a:xfrm>
              <a:prstGeom prst="roundRect">
                <a:avLst>
                  <a:gd name="adj" fmla="val 8634"/>
                </a:avLst>
              </a:prstGeom>
              <a:solidFill>
                <a:srgbClr val="00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6" tIns="45718" rIns="91426" bIns="45718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pic>
            <p:nvPicPr>
              <p:cNvPr id="138265" name="Рисунок 1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224" y="1130015"/>
                <a:ext cx="674050" cy="489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8253" name="Прямоугольник 44"/>
            <p:cNvSpPr>
              <a:spLocks noChangeArrowheads="1"/>
            </p:cNvSpPr>
            <p:nvPr/>
          </p:nvSpPr>
          <p:spPr bwMode="auto">
            <a:xfrm>
              <a:off x="4391720" y="2494760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Повышение эффективности использования систем </a:t>
              </a:r>
            </a:p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электронного документооборота</a:t>
              </a:r>
            </a:p>
          </p:txBody>
        </p:sp>
        <p:sp>
          <p:nvSpPr>
            <p:cNvPr id="138254" name="Прямоугольник 45"/>
            <p:cNvSpPr>
              <a:spLocks noChangeArrowheads="1"/>
            </p:cNvSpPr>
            <p:nvPr/>
          </p:nvSpPr>
          <p:spPr bwMode="auto">
            <a:xfrm>
              <a:off x="4391720" y="1576214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Значительное сокращение времени на заполнение </a:t>
              </a:r>
            </a:p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необходимых медицинских документов</a:t>
              </a:r>
            </a:p>
          </p:txBody>
        </p:sp>
        <p:grpSp>
          <p:nvGrpSpPr>
            <p:cNvPr id="138255" name="Группа 42"/>
            <p:cNvGrpSpPr>
              <a:grpSpLocks/>
            </p:cNvGrpSpPr>
            <p:nvPr/>
          </p:nvGrpSpPr>
          <p:grpSpPr bwMode="auto">
            <a:xfrm>
              <a:off x="3303042" y="3359636"/>
              <a:ext cx="828675" cy="644525"/>
              <a:chOff x="3347864" y="3286758"/>
              <a:chExt cx="828675" cy="644525"/>
            </a:xfrm>
          </p:grpSpPr>
          <p:sp>
            <p:nvSpPr>
              <p:cNvPr id="138262" name="Скругленный прямоугольник 27"/>
              <p:cNvSpPr>
                <a:spLocks noChangeArrowheads="1"/>
              </p:cNvSpPr>
              <p:nvPr/>
            </p:nvSpPr>
            <p:spPr bwMode="auto">
              <a:xfrm>
                <a:off x="3347864" y="3286758"/>
                <a:ext cx="828675" cy="644525"/>
              </a:xfrm>
              <a:prstGeom prst="roundRect">
                <a:avLst>
                  <a:gd name="adj" fmla="val 8634"/>
                </a:avLst>
              </a:prstGeom>
              <a:solidFill>
                <a:srgbClr val="00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6" tIns="45718" rIns="91426" bIns="45718">
                <a:spAutoFit/>
              </a:bodyPr>
              <a:lstStyle>
                <a:lvl1pPr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ctr"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ru-RU" altLang="ru-RU" sz="1200" b="1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pic>
            <p:nvPicPr>
              <p:cNvPr id="138263" name="Picture 17" descr="C:\Users\ermolaev-a\Desktop\99-99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7978" y="3325651"/>
                <a:ext cx="508446" cy="566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8256" name="Прямоугольник 46"/>
            <p:cNvSpPr>
              <a:spLocks noChangeArrowheads="1"/>
            </p:cNvSpPr>
            <p:nvPr/>
          </p:nvSpPr>
          <p:spPr bwMode="auto">
            <a:xfrm>
              <a:off x="4391720" y="3358733"/>
              <a:ext cx="457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Повышение качества предоставления медицинских услуг, </a:t>
              </a:r>
            </a:p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за счет возможности потратить высвободившееся время на осмотр пациента и постановку диагноза</a:t>
              </a:r>
            </a:p>
          </p:txBody>
        </p:sp>
        <p:sp>
          <p:nvSpPr>
            <p:cNvPr id="138257" name="Прямоугольник 48"/>
            <p:cNvSpPr>
              <a:spLocks noChangeArrowheads="1"/>
            </p:cNvSpPr>
            <p:nvPr/>
          </p:nvSpPr>
          <p:spPr bwMode="auto">
            <a:xfrm>
              <a:off x="4391720" y="4424184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09AA6"/>
                </a:buClr>
              </a:pPr>
              <a:r>
                <a:rPr lang="ru-RU" altLang="ru-RU" sz="1200">
                  <a:solidFill>
                    <a:srgbClr val="002A42"/>
                  </a:solidFill>
                </a:rPr>
                <a:t>Увеличение количества обслуживаемых пациентов в день</a:t>
              </a:r>
            </a:p>
          </p:txBody>
        </p:sp>
        <p:cxnSp>
          <p:nvCxnSpPr>
            <p:cNvPr id="138258" name="Прямая соединительная линия 29"/>
            <p:cNvCxnSpPr>
              <a:cxnSpLocks noChangeShapeType="1"/>
            </p:cNvCxnSpPr>
            <p:nvPr/>
          </p:nvCxnSpPr>
          <p:spPr bwMode="auto">
            <a:xfrm>
              <a:off x="4499992" y="3212976"/>
              <a:ext cx="4464496" cy="0"/>
            </a:xfrm>
            <a:prstGeom prst="line">
              <a:avLst/>
            </a:prstGeom>
            <a:noFill/>
            <a:ln w="19050" algn="ctr">
              <a:solidFill>
                <a:srgbClr val="009A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259" name="Прямая соединительная линия 29"/>
            <p:cNvCxnSpPr>
              <a:cxnSpLocks noChangeShapeType="1"/>
            </p:cNvCxnSpPr>
            <p:nvPr/>
          </p:nvCxnSpPr>
          <p:spPr bwMode="auto">
            <a:xfrm>
              <a:off x="4499992" y="4149080"/>
              <a:ext cx="4464496" cy="0"/>
            </a:xfrm>
            <a:prstGeom prst="line">
              <a:avLst/>
            </a:prstGeom>
            <a:noFill/>
            <a:ln w="19050" algn="ctr">
              <a:solidFill>
                <a:srgbClr val="009A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260" name="Прямая соединительная линия 29"/>
            <p:cNvCxnSpPr>
              <a:cxnSpLocks noChangeShapeType="1"/>
            </p:cNvCxnSpPr>
            <p:nvPr/>
          </p:nvCxnSpPr>
          <p:spPr bwMode="auto">
            <a:xfrm>
              <a:off x="4499992" y="2276872"/>
              <a:ext cx="4464496" cy="0"/>
            </a:xfrm>
            <a:prstGeom prst="line">
              <a:avLst/>
            </a:prstGeom>
            <a:noFill/>
            <a:ln w="19050" algn="ctr">
              <a:solidFill>
                <a:srgbClr val="009A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8261" name="Прямая соединительная линия 29"/>
            <p:cNvCxnSpPr>
              <a:cxnSpLocks noChangeShapeType="1"/>
            </p:cNvCxnSpPr>
            <p:nvPr/>
          </p:nvCxnSpPr>
          <p:spPr bwMode="auto">
            <a:xfrm>
              <a:off x="4499992" y="5013176"/>
              <a:ext cx="4464496" cy="0"/>
            </a:xfrm>
            <a:prstGeom prst="line">
              <a:avLst/>
            </a:prstGeom>
            <a:noFill/>
            <a:ln w="19050" algn="ctr">
              <a:solidFill>
                <a:srgbClr val="009A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291C3AF-3000-4C64-B34C-6BDAB14982AC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15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graphicFrame>
        <p:nvGraphicFramePr>
          <p:cNvPr id="19" name="Group 49"/>
          <p:cNvGraphicFramePr>
            <a:graphicFrameLocks noGrp="1"/>
          </p:cNvGraphicFramePr>
          <p:nvPr/>
        </p:nvGraphicFramePr>
        <p:xfrm>
          <a:off x="188913" y="2003425"/>
          <a:ext cx="3951287" cy="3586163"/>
        </p:xfrm>
        <a:graphic>
          <a:graphicData uri="http://schemas.openxmlformats.org/drawingml/2006/table">
            <a:tbl>
              <a:tblPr/>
              <a:tblGrid>
                <a:gridCol w="3951287"/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81023" marB="810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97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0" marR="0" marT="81023" marB="81023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278326"/>
              </p:ext>
            </p:extLst>
          </p:nvPr>
        </p:nvGraphicFramePr>
        <p:xfrm>
          <a:off x="4572000" y="2003425"/>
          <a:ext cx="4321175" cy="3555326"/>
        </p:xfrm>
        <a:graphic>
          <a:graphicData uri="http://schemas.openxmlformats.org/drawingml/2006/table">
            <a:tbl>
              <a:tblPr/>
              <a:tblGrid>
                <a:gridCol w="4321175"/>
              </a:tblGrid>
              <a:tr h="406400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КОНТАКТНАЯ ИНФОРМАЦИЯ </a:t>
                      </a:r>
                    </a:p>
                  </a:txBody>
                  <a:tcPr marL="0" marR="0" marT="80943" marB="809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Санкт-Петербург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Адрес: Санкт-Петербург, ул.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Красуцкого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, д.4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Телефон: (+7 812) 325-88-48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Эл. почта: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hlinkClick r:id="rId3"/>
                        </a:rPr>
                        <a:t>filippov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hlinkClick r:id="rId3"/>
                        </a:rPr>
                        <a:t>@speechpro.com</a:t>
                      </a:r>
                      <a:endParaRPr kumimoji="0" lang="en-US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hlinkClick r:id="rId4"/>
                        </a:rPr>
                        <a:t>medic@speechpro.com</a:t>
                      </a:r>
                      <a:endParaRPr kumimoji="0" lang="en-US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Youtube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: </a:t>
                      </a: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TheSpeechPro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0" marR="0" marT="80943" marB="80943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1323" name="Picture 3" descr="C:\Users\ermolaev-a\Desktop\загрузки\rastr\robot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19413"/>
            <a:ext cx="356393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Group 49"/>
          <p:cNvGraphicFramePr>
            <a:graphicFrameLocks noGrp="1"/>
          </p:cNvGraphicFramePr>
          <p:nvPr/>
        </p:nvGraphicFramePr>
        <p:xfrm>
          <a:off x="234950" y="561975"/>
          <a:ext cx="8658225" cy="561976"/>
        </p:xfrm>
        <a:graphic>
          <a:graphicData uri="http://schemas.openxmlformats.org/drawingml/2006/table">
            <a:tbl>
              <a:tblPr/>
              <a:tblGrid>
                <a:gridCol w="865822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СПАСИБО ЗА ВНИМАНИЕ!</a:t>
                      </a: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850" y="5237163"/>
            <a:ext cx="61198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 bwMode="auto">
          <a:xfrm>
            <a:off x="279400" y="1268413"/>
            <a:ext cx="8636000" cy="1752600"/>
          </a:xfrm>
          <a:prstGeom prst="roundRect">
            <a:avLst>
              <a:gd name="adj" fmla="val 4348"/>
            </a:avLst>
          </a:prstGeom>
          <a:ln>
            <a:noFill/>
          </a:ln>
          <a:effectLst/>
        </p:spPr>
      </p:pic>
      <p:sp>
        <p:nvSpPr>
          <p:cNvPr id="126980" name="Прямоугольник 49"/>
          <p:cNvSpPr>
            <a:spLocks noChangeArrowheads="1"/>
          </p:cNvSpPr>
          <p:nvPr/>
        </p:nvSpPr>
        <p:spPr bwMode="auto">
          <a:xfrm>
            <a:off x="793750" y="2382838"/>
            <a:ext cx="7032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ru-RU" sz="1200" b="1">
                <a:cs typeface="Tahoma" pitchFamily="34" charset="0"/>
              </a:rPr>
              <a:t>20 </a:t>
            </a:r>
            <a:r>
              <a:rPr lang="ru-RU" altLang="ru-RU" sz="1200" b="1">
                <a:cs typeface="Tahoma" pitchFamily="34" charset="0"/>
              </a:rPr>
              <a:t>лет</a:t>
            </a:r>
          </a:p>
        </p:txBody>
      </p:sp>
      <p:sp>
        <p:nvSpPr>
          <p:cNvPr id="126981" name="Прямоугольник 50"/>
          <p:cNvSpPr>
            <a:spLocks noChangeArrowheads="1"/>
          </p:cNvSpPr>
          <p:nvPr/>
        </p:nvSpPr>
        <p:spPr bwMode="auto">
          <a:xfrm>
            <a:off x="765175" y="2536825"/>
            <a:ext cx="782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800" b="1">
                <a:cs typeface="Tahoma" pitchFamily="34" charset="0"/>
              </a:rPr>
              <a:t>инноваций</a:t>
            </a:r>
          </a:p>
        </p:txBody>
      </p:sp>
      <p:sp>
        <p:nvSpPr>
          <p:cNvPr id="126982" name="Прямоугольник 51"/>
          <p:cNvSpPr>
            <a:spLocks noChangeArrowheads="1"/>
          </p:cNvSpPr>
          <p:nvPr/>
        </p:nvSpPr>
        <p:spPr bwMode="auto">
          <a:xfrm>
            <a:off x="1974850" y="2462213"/>
            <a:ext cx="101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FFFF"/>
                </a:solidFill>
                <a:cs typeface="Tahoma" pitchFamily="34" charset="0"/>
              </a:rPr>
              <a:t>Более 400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>
            <a:off x="1974850" y="2520950"/>
            <a:ext cx="0" cy="376238"/>
          </a:xfrm>
          <a:prstGeom prst="line">
            <a:avLst/>
          </a:prstGeom>
          <a:ln w="6350">
            <a:solidFill>
              <a:srgbClr val="009A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 bwMode="auto">
          <a:xfrm>
            <a:off x="3068638" y="2536825"/>
            <a:ext cx="0" cy="374650"/>
          </a:xfrm>
          <a:prstGeom prst="line">
            <a:avLst/>
          </a:prstGeom>
          <a:ln w="6350">
            <a:solidFill>
              <a:srgbClr val="009A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 bwMode="auto">
          <a:xfrm>
            <a:off x="4591050" y="2549525"/>
            <a:ext cx="0" cy="376238"/>
          </a:xfrm>
          <a:prstGeom prst="line">
            <a:avLst/>
          </a:prstGeom>
          <a:ln w="6350">
            <a:solidFill>
              <a:srgbClr val="009A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>
            <a:off x="5754688" y="2562225"/>
            <a:ext cx="0" cy="377825"/>
          </a:xfrm>
          <a:prstGeom prst="line">
            <a:avLst/>
          </a:prstGeom>
          <a:ln w="6350">
            <a:solidFill>
              <a:srgbClr val="009A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987" name="Прямоугольник 56"/>
          <p:cNvSpPr>
            <a:spLocks noChangeArrowheads="1"/>
          </p:cNvSpPr>
          <p:nvPr/>
        </p:nvSpPr>
        <p:spPr bwMode="auto">
          <a:xfrm>
            <a:off x="1993900" y="2689225"/>
            <a:ext cx="8778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FFFFFF"/>
                </a:solidFill>
                <a:cs typeface="Tahoma" pitchFamily="34" charset="0"/>
              </a:rPr>
              <a:t>сотрудников</a:t>
            </a:r>
          </a:p>
        </p:txBody>
      </p:sp>
      <p:sp>
        <p:nvSpPr>
          <p:cNvPr id="126988" name="Прямоугольник 57"/>
          <p:cNvSpPr>
            <a:spLocks noChangeArrowheads="1"/>
          </p:cNvSpPr>
          <p:nvPr/>
        </p:nvSpPr>
        <p:spPr bwMode="auto">
          <a:xfrm>
            <a:off x="3062288" y="2681288"/>
            <a:ext cx="1508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FFFFFF"/>
                </a:solidFill>
                <a:cs typeface="Tahoma" pitchFamily="34" charset="0"/>
              </a:rPr>
              <a:t>ученые и программисты</a:t>
            </a:r>
          </a:p>
        </p:txBody>
      </p:sp>
      <p:sp>
        <p:nvSpPr>
          <p:cNvPr id="126989" name="Прямоугольник 58"/>
          <p:cNvSpPr>
            <a:spLocks noChangeArrowheads="1"/>
          </p:cNvSpPr>
          <p:nvPr/>
        </p:nvSpPr>
        <p:spPr bwMode="auto">
          <a:xfrm>
            <a:off x="4592638" y="2681288"/>
            <a:ext cx="1103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FFFFFF"/>
                </a:solidFill>
                <a:cs typeface="Tahoma" pitchFamily="34" charset="0"/>
              </a:rPr>
              <a:t>кандидатов наук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 bwMode="auto">
          <a:xfrm>
            <a:off x="7569200" y="2565400"/>
            <a:ext cx="0" cy="376238"/>
          </a:xfrm>
          <a:prstGeom prst="line">
            <a:avLst/>
          </a:prstGeom>
          <a:ln w="6350">
            <a:solidFill>
              <a:srgbClr val="009AA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6991" name="Прямоугольник 60"/>
          <p:cNvSpPr>
            <a:spLocks noChangeArrowheads="1"/>
          </p:cNvSpPr>
          <p:nvPr/>
        </p:nvSpPr>
        <p:spPr bwMode="auto">
          <a:xfrm>
            <a:off x="5754688" y="2681288"/>
            <a:ext cx="1804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800" b="1">
                <a:solidFill>
                  <a:srgbClr val="FFFFFF"/>
                </a:solidFill>
                <a:cs typeface="Tahoma" pitchFamily="34" charset="0"/>
              </a:rPr>
              <a:t>средний возраст сотрудников</a:t>
            </a:r>
          </a:p>
        </p:txBody>
      </p:sp>
      <p:sp>
        <p:nvSpPr>
          <p:cNvPr id="126992" name="Прямоугольник 61"/>
          <p:cNvSpPr>
            <a:spLocks noChangeArrowheads="1"/>
          </p:cNvSpPr>
          <p:nvPr/>
        </p:nvSpPr>
        <p:spPr bwMode="auto">
          <a:xfrm>
            <a:off x="3068638" y="2462213"/>
            <a:ext cx="5699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FFFF"/>
                </a:solidFill>
                <a:cs typeface="Tahoma" pitchFamily="34" charset="0"/>
              </a:rPr>
              <a:t>80%</a:t>
            </a:r>
          </a:p>
        </p:txBody>
      </p:sp>
      <p:sp>
        <p:nvSpPr>
          <p:cNvPr id="126993" name="Прямоугольник 62"/>
          <p:cNvSpPr>
            <a:spLocks noChangeArrowheads="1"/>
          </p:cNvSpPr>
          <p:nvPr/>
        </p:nvSpPr>
        <p:spPr bwMode="auto">
          <a:xfrm>
            <a:off x="4592638" y="2462213"/>
            <a:ext cx="382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FFFF"/>
                </a:solidFill>
                <a:cs typeface="Tahoma" pitchFamily="34" charset="0"/>
              </a:rPr>
              <a:t>28</a:t>
            </a:r>
          </a:p>
        </p:txBody>
      </p:sp>
      <p:sp>
        <p:nvSpPr>
          <p:cNvPr id="126994" name="Прямоугольник 63"/>
          <p:cNvSpPr>
            <a:spLocks noChangeArrowheads="1"/>
          </p:cNvSpPr>
          <p:nvPr/>
        </p:nvSpPr>
        <p:spPr bwMode="auto">
          <a:xfrm>
            <a:off x="5754688" y="2462213"/>
            <a:ext cx="7032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FFFFFF"/>
                </a:solidFill>
                <a:cs typeface="Tahoma" pitchFamily="34" charset="0"/>
              </a:rPr>
              <a:t>30 лет</a:t>
            </a:r>
          </a:p>
        </p:txBody>
      </p:sp>
      <p:sp>
        <p:nvSpPr>
          <p:cNvPr id="126995" name="Прямоугольник 34"/>
          <p:cNvSpPr>
            <a:spLocks noChangeArrowheads="1"/>
          </p:cNvSpPr>
          <p:nvPr/>
        </p:nvSpPr>
        <p:spPr bwMode="auto">
          <a:xfrm>
            <a:off x="296863" y="3109913"/>
            <a:ext cx="1906587" cy="639762"/>
          </a:xfrm>
          <a:prstGeom prst="roundRect">
            <a:avLst>
              <a:gd name="adj" fmla="val 13181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8" tIns="35998" rIns="35998" bIns="35998" anchor="ctr"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cs typeface="Tahoma" pitchFamily="34" charset="0"/>
              </a:rPr>
              <a:t>Распознавание речи</a:t>
            </a:r>
          </a:p>
        </p:txBody>
      </p:sp>
      <p:sp>
        <p:nvSpPr>
          <p:cNvPr id="126996" name="Прямоугольник 35"/>
          <p:cNvSpPr>
            <a:spLocks noChangeArrowheads="1"/>
          </p:cNvSpPr>
          <p:nvPr/>
        </p:nvSpPr>
        <p:spPr bwMode="auto">
          <a:xfrm>
            <a:off x="2376488" y="3109913"/>
            <a:ext cx="1508125" cy="652462"/>
          </a:xfrm>
          <a:prstGeom prst="roundRect">
            <a:avLst>
              <a:gd name="adj" fmla="val 12111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8" tIns="35998" rIns="35998" bIns="35998" anchor="ctr"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cs typeface="Tahoma" pitchFamily="34" charset="0"/>
              </a:rPr>
              <a:t>Синтез речи</a:t>
            </a:r>
          </a:p>
        </p:txBody>
      </p:sp>
      <p:sp>
        <p:nvSpPr>
          <p:cNvPr id="126997" name="Прямоугольник 36"/>
          <p:cNvSpPr>
            <a:spLocks noChangeArrowheads="1"/>
          </p:cNvSpPr>
          <p:nvPr/>
        </p:nvSpPr>
        <p:spPr bwMode="auto">
          <a:xfrm>
            <a:off x="4057650" y="3105150"/>
            <a:ext cx="2478088" cy="644525"/>
          </a:xfrm>
          <a:prstGeom prst="roundRect">
            <a:avLst>
              <a:gd name="adj" fmla="val 12051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8" tIns="35998" rIns="35998" bIns="35998" anchor="ctr"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cs typeface="Tahoma" pitchFamily="34" charset="0"/>
              </a:rPr>
              <a:t>Биометрия по</a:t>
            </a:r>
          </a:p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cs typeface="Tahoma" pitchFamily="34" charset="0"/>
              </a:rPr>
              <a:t>Голосу и лицу</a:t>
            </a:r>
          </a:p>
        </p:txBody>
      </p:sp>
      <p:sp>
        <p:nvSpPr>
          <p:cNvPr id="126998" name="Прямоугольник 37"/>
          <p:cNvSpPr>
            <a:spLocks noChangeArrowheads="1"/>
          </p:cNvSpPr>
          <p:nvPr/>
        </p:nvSpPr>
        <p:spPr bwMode="auto">
          <a:xfrm>
            <a:off x="6708775" y="3105150"/>
            <a:ext cx="2206625" cy="644525"/>
          </a:xfrm>
          <a:prstGeom prst="roundRect">
            <a:avLst>
              <a:gd name="adj" fmla="val 10898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8" tIns="35998" rIns="35998" bIns="35998" anchor="ctr"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cs typeface="Tahoma" pitchFamily="34" charset="0"/>
              </a:rPr>
              <a:t>Речевая аналитика</a:t>
            </a:r>
          </a:p>
        </p:txBody>
      </p:sp>
      <p:pic>
        <p:nvPicPr>
          <p:cNvPr id="12699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3814763"/>
            <a:ext cx="86852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00" name="TextBox 1"/>
          <p:cNvSpPr txBox="1">
            <a:spLocks noChangeArrowheads="1"/>
          </p:cNvSpPr>
          <p:nvPr/>
        </p:nvSpPr>
        <p:spPr bwMode="auto">
          <a:xfrm>
            <a:off x="379413" y="5576888"/>
            <a:ext cx="5281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FF9900"/>
                </a:solidFill>
                <a:cs typeface="Tahoma" pitchFamily="34" charset="0"/>
              </a:rPr>
              <a:t>ПЕРВЫЕ  В  МИРЕ!</a:t>
            </a:r>
          </a:p>
          <a:p>
            <a:pPr eaLnBrk="1" hangingPunct="1"/>
            <a:r>
              <a:rPr lang="ru-RU" altLang="ru-RU" sz="1200" b="1">
                <a:solidFill>
                  <a:srgbClr val="FF9900"/>
                </a:solidFill>
                <a:cs typeface="Tahoma" pitchFamily="34" charset="0"/>
              </a:rPr>
              <a:t>СИСТЕМЫ НАЦИОНАЛЬНОГО ФОНО И БИМОДАЛЬНОГО УЧЕТА</a:t>
            </a:r>
            <a:endParaRPr lang="ru-RU" altLang="ru-RU">
              <a:solidFill>
                <a:srgbClr val="FF9900"/>
              </a:solidFill>
              <a:cs typeface="Tahoma" pitchFamily="34" charset="0"/>
            </a:endParaRPr>
          </a:p>
        </p:txBody>
      </p:sp>
      <p:pic>
        <p:nvPicPr>
          <p:cNvPr id="12700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456238"/>
            <a:ext cx="600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2" name="Рисунок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613" y="5453063"/>
            <a:ext cx="8366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03" name="Прямоугольник 46"/>
          <p:cNvSpPr>
            <a:spLocks noChangeArrowheads="1"/>
          </p:cNvSpPr>
          <p:nvPr/>
        </p:nvSpPr>
        <p:spPr bwMode="auto">
          <a:xfrm rot="-5400000">
            <a:off x="5585619" y="5734844"/>
            <a:ext cx="742950" cy="195262"/>
          </a:xfrm>
          <a:prstGeom prst="rect">
            <a:avLst/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7004" name="Прямоугольник 47"/>
          <p:cNvSpPr>
            <a:spLocks noChangeArrowheads="1"/>
          </p:cNvSpPr>
          <p:nvPr/>
        </p:nvSpPr>
        <p:spPr bwMode="auto">
          <a:xfrm rot="-5400000">
            <a:off x="5615781" y="5709444"/>
            <a:ext cx="6905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718" rIns="91218" bIns="45718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700" b="1">
                <a:cs typeface="Tahoma" pitchFamily="34" charset="0"/>
              </a:rPr>
              <a:t>МЕКСИКА</a:t>
            </a:r>
            <a:endParaRPr lang="ru-RU" altLang="ru-RU" sz="700">
              <a:cs typeface="Tahoma" pitchFamily="34" charset="0"/>
            </a:endParaRPr>
          </a:p>
        </p:txBody>
      </p:sp>
      <p:graphicFrame>
        <p:nvGraphicFramePr>
          <p:cNvPr id="65" name="Group 49"/>
          <p:cNvGraphicFramePr>
            <a:graphicFrameLocks noGrp="1"/>
          </p:cNvGraphicFramePr>
          <p:nvPr/>
        </p:nvGraphicFramePr>
        <p:xfrm>
          <a:off x="234950" y="561975"/>
          <a:ext cx="8658225" cy="561976"/>
        </p:xfrm>
        <a:graphic>
          <a:graphicData uri="http://schemas.openxmlformats.org/drawingml/2006/table">
            <a:tbl>
              <a:tblPr/>
              <a:tblGrid>
                <a:gridCol w="865822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О КОМПАНИИ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7008" name="Picture 16" descr="&amp;Gcy;&amp;lcy;&amp;acy;&amp;vcy;&amp;ncy;&amp;acy;&amp;yacy; &amp;Ocy;&amp;Ocy;&amp;Ocy; &quot;&amp;Bcy;&amp;IEcy;&amp;Zcy;&amp;Ocy;&amp;Pcy;&amp;Acy;&amp;Scy;&amp;Ncy;&amp;Ocy;&amp;Scy;&amp;Tcy;&amp;SOFTcy;&quot; &amp;scy;&amp;icy;&amp;scy;&amp;tcy;&amp;iecy;&amp;mcy;&amp;ycy; &amp;bcy;&amp;iecy;&amp;zcy;&amp;ocy;&amp;pcy;&amp;acy;&amp;scy;&amp;ncy;&amp;ocy;&amp;scy;&amp;tcy;&amp;icy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5" y="79375"/>
            <a:ext cx="15176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09" name="Прямоугольник 46"/>
          <p:cNvSpPr>
            <a:spLocks noChangeArrowheads="1"/>
          </p:cNvSpPr>
          <p:nvPr/>
        </p:nvSpPr>
        <p:spPr bwMode="auto">
          <a:xfrm rot="-5400000">
            <a:off x="6976269" y="5723732"/>
            <a:ext cx="742950" cy="195262"/>
          </a:xfrm>
          <a:prstGeom prst="rect">
            <a:avLst/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7010" name="Прямоугольник 47"/>
          <p:cNvSpPr>
            <a:spLocks noChangeArrowheads="1"/>
          </p:cNvSpPr>
          <p:nvPr/>
        </p:nvSpPr>
        <p:spPr bwMode="auto">
          <a:xfrm rot="-5400000">
            <a:off x="7006431" y="5690394"/>
            <a:ext cx="6905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718" rIns="91218" bIns="45718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700" b="1">
                <a:cs typeface="Tahoma" pitchFamily="34" charset="0"/>
              </a:rPr>
              <a:t>ЭКВАДОР</a:t>
            </a:r>
            <a:endParaRPr lang="ru-RU" altLang="ru-RU" sz="700"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29977" y="3324360"/>
            <a:ext cx="3973781" cy="291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8003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860800"/>
            <a:ext cx="49006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Прямоугольник 13"/>
          <p:cNvSpPr>
            <a:spLocks noChangeArrowheads="1"/>
          </p:cNvSpPr>
          <p:nvPr/>
        </p:nvSpPr>
        <p:spPr bwMode="auto">
          <a:xfrm>
            <a:off x="3276600" y="1360488"/>
            <a:ext cx="540067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8" tIns="45718" rIns="91218" bIns="45718">
            <a:spAutoFit/>
          </a:bodyPr>
          <a:lstStyle>
            <a:lvl1pPr defTabSz="911225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11225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11225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11225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11225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500" b="1">
                <a:solidFill>
                  <a:srgbClr val="002A42"/>
                </a:solidFill>
                <a:cs typeface="Tahoma" pitchFamily="34" charset="0"/>
              </a:rPr>
              <a:t>ИТОГИ НЕЗАВИСИМОГО ТЕСТИРОВАНИЯ РОССИЙСКИХ КОМПАНИЙ РАЗРАБОТЧИКОВ СИСТЕМ РАСПОЗНАВАНИЯ РУССКОЙ РЕЧИ ИЮЛЬ 2014</a:t>
            </a:r>
          </a:p>
          <a:p>
            <a:pPr eaLnBrk="1" hangingPunct="1"/>
            <a:endParaRPr lang="ru-RU" altLang="ru-RU" sz="1100">
              <a:solidFill>
                <a:srgbClr val="002A42"/>
              </a:solidFill>
              <a:cs typeface="Tahoma" pitchFamily="34" charset="0"/>
            </a:endParaRPr>
          </a:p>
          <a:p>
            <a:pPr eaLnBrk="1" hangingPunct="1"/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Номинации</a:t>
            </a:r>
          </a:p>
          <a:p>
            <a:pPr eaLnBrk="1" hangingPunct="1"/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• Диктовка в режиме реального времени с обучением на диктора </a:t>
            </a:r>
            <a:br>
              <a:rPr lang="ru-RU" altLang="ru-RU" sz="1100">
                <a:solidFill>
                  <a:srgbClr val="002A42"/>
                </a:solidFill>
                <a:cs typeface="Tahoma" pitchFamily="34" charset="0"/>
              </a:rPr>
            </a:br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• Диктовка в режиме реального времени без обучения на диктора </a:t>
            </a:r>
            <a:br>
              <a:rPr lang="ru-RU" altLang="ru-RU" sz="1100">
                <a:solidFill>
                  <a:srgbClr val="002A42"/>
                </a:solidFill>
                <a:cs typeface="Tahoma" pitchFamily="34" charset="0"/>
              </a:rPr>
            </a:br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• Дикторонезависимое распознавание слитной речи </a:t>
            </a:r>
            <a:br>
              <a:rPr lang="ru-RU" altLang="ru-RU" sz="1100">
                <a:solidFill>
                  <a:srgbClr val="002A42"/>
                </a:solidFill>
                <a:cs typeface="Tahoma" pitchFamily="34" charset="0"/>
              </a:rPr>
            </a:br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• Дикторонезависимое распознавание спонтанной речи </a:t>
            </a:r>
            <a:br>
              <a:rPr lang="ru-RU" altLang="ru-RU" sz="1100">
                <a:solidFill>
                  <a:srgbClr val="002A42"/>
                </a:solidFill>
                <a:cs typeface="Tahoma" pitchFamily="34" charset="0"/>
              </a:rPr>
            </a:br>
            <a:r>
              <a:rPr lang="ru-RU" altLang="ru-RU" sz="1100">
                <a:solidFill>
                  <a:srgbClr val="002A42"/>
                </a:solidFill>
                <a:cs typeface="Tahoma" pitchFamily="34" charset="0"/>
              </a:rPr>
              <a:t>• Облачное дикторонезависимое распознавание речи</a:t>
            </a:r>
          </a:p>
        </p:txBody>
      </p:sp>
      <p:pic>
        <p:nvPicPr>
          <p:cNvPr id="12800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84313"/>
            <a:ext cx="24526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Box 18"/>
          <p:cNvSpPr txBox="1">
            <a:spLocks noChangeArrowheads="1"/>
          </p:cNvSpPr>
          <p:nvPr/>
        </p:nvSpPr>
        <p:spPr bwMode="auto">
          <a:xfrm>
            <a:off x="4975225" y="4365625"/>
            <a:ext cx="370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FF9900"/>
                </a:solidFill>
                <a:cs typeface="Tahoma" pitchFamily="34" charset="0"/>
              </a:rPr>
              <a:t>ЦРТ- абсолютный </a:t>
            </a:r>
          </a:p>
          <a:p>
            <a:pPr eaLnBrk="1" hangingPunct="1"/>
            <a:r>
              <a:rPr lang="ru-RU" altLang="ru-RU" sz="1800" b="1">
                <a:solidFill>
                  <a:srgbClr val="FF9900"/>
                </a:solidFill>
                <a:cs typeface="Tahoma" pitchFamily="34" charset="0"/>
              </a:rPr>
              <a:t>Лидер во всех номинациях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234950" y="561975"/>
          <a:ext cx="8658225" cy="561976"/>
        </p:xfrm>
        <a:graphic>
          <a:graphicData uri="http://schemas.openxmlformats.org/drawingml/2006/table">
            <a:tbl>
              <a:tblPr/>
              <a:tblGrid>
                <a:gridCol w="865822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ЛИДЕР В ОБЛАСТИ РЕЧЕВЫХ ТЕХНОЛОГИЙ В РОССИИ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213"/>
            <a:ext cx="903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Скругленный прямоугольник 23"/>
          <p:cNvSpPr>
            <a:spLocks noChangeArrowheads="1"/>
          </p:cNvSpPr>
          <p:nvPr/>
        </p:nvSpPr>
        <p:spPr bwMode="auto">
          <a:xfrm>
            <a:off x="684213" y="1196975"/>
            <a:ext cx="8001000" cy="1493838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800">
              <a:solidFill>
                <a:srgbClr val="FFFFFF"/>
              </a:solidFill>
            </a:endParaRPr>
          </a:p>
        </p:txBody>
      </p:sp>
      <p:sp>
        <p:nvSpPr>
          <p:cNvPr id="130052" name="Прямоугольник 18"/>
          <p:cNvSpPr>
            <a:spLocks noChangeArrowheads="1"/>
          </p:cNvSpPr>
          <p:nvPr/>
        </p:nvSpPr>
        <p:spPr bwMode="auto">
          <a:xfrm>
            <a:off x="3276600" y="1404938"/>
            <a:ext cx="52800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2000" b="1">
                <a:solidFill>
                  <a:srgbClr val="FFFFFF"/>
                </a:solidFill>
                <a:cs typeface="Tahoma" pitchFamily="34" charset="0"/>
              </a:rPr>
              <a:t>Распознавание речи врачей для составления протоколов, заключений и дальнейшей передачи в медицинские информационные системы, в том числе ЕМИАС</a:t>
            </a:r>
          </a:p>
        </p:txBody>
      </p:sp>
      <p:sp>
        <p:nvSpPr>
          <p:cNvPr id="130053" name="Номер слайда 3"/>
          <p:cNvSpPr txBox="1">
            <a:spLocks/>
          </p:cNvSpPr>
          <p:nvPr/>
        </p:nvSpPr>
        <p:spPr bwMode="auto">
          <a:xfrm>
            <a:off x="8027988" y="6337300"/>
            <a:ext cx="9366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F0D84B-8DB3-4E0E-B3DB-DE7A0F3547B1}" type="slidenum">
              <a:rPr lang="ru-RU" altLang="ru-RU" sz="1100" b="1">
                <a:solidFill>
                  <a:srgbClr val="009AA6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 b="1">
              <a:solidFill>
                <a:srgbClr val="009AA6"/>
              </a:solidFill>
              <a:latin typeface="Tahoma" pitchFamily="34" charset="0"/>
            </a:endParaRPr>
          </a:p>
        </p:txBody>
      </p:sp>
      <p:pic>
        <p:nvPicPr>
          <p:cNvPr id="130054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652963"/>
            <a:ext cx="8382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6524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5" descr="C:\Users\vorobyev\Desktop\Иконки презы\Иконки-2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97425"/>
            <a:ext cx="6492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40275"/>
            <a:ext cx="4921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1"/>
          <p:cNvSpPr>
            <a:spLocks noChangeArrowheads="1"/>
          </p:cNvSpPr>
          <p:nvPr/>
        </p:nvSpPr>
        <p:spPr bwMode="auto">
          <a:xfrm>
            <a:off x="249238" y="1412875"/>
            <a:ext cx="2619375" cy="954088"/>
          </a:xfrm>
          <a:prstGeom prst="roundRect">
            <a:avLst>
              <a:gd name="adj" fmla="val 10625"/>
            </a:avLst>
          </a:prstGeom>
          <a:solidFill>
            <a:srgbClr val="E0E6E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340000" sx="99000" sy="99000" algn="ctr" rotWithShape="0">
              <a:srgbClr val="000000">
                <a:alpha val="42000"/>
              </a:srgbClr>
            </a:outerShdw>
          </a:effectLst>
        </p:spPr>
        <p:txBody>
          <a:bodyPr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dirty="0">
              <a:solidFill>
                <a:srgbClr val="FFFFFF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0059" name="Прямоугольник 19"/>
          <p:cNvSpPr>
            <a:spLocks noChangeArrowheads="1"/>
          </p:cNvSpPr>
          <p:nvPr/>
        </p:nvSpPr>
        <p:spPr bwMode="auto">
          <a:xfrm>
            <a:off x="1069975" y="1531938"/>
            <a:ext cx="1863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A42"/>
                </a:solidFill>
                <a:latin typeface="Tahoma" pitchFamily="34" charset="0"/>
                <a:cs typeface="Tahoma" pitchFamily="34" charset="0"/>
              </a:rPr>
              <a:t>Целевой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A42"/>
                </a:solidFill>
                <a:latin typeface="Tahoma" pitchFamily="34" charset="0"/>
                <a:cs typeface="Tahoma" pitchFamily="34" charset="0"/>
              </a:rPr>
              <a:t>функционал</a:t>
            </a:r>
          </a:p>
        </p:txBody>
      </p:sp>
      <p:pic>
        <p:nvPicPr>
          <p:cNvPr id="130060" name="Picture 2" descr="C:\Users\ermolaev-a\Desktop\РС\ГОДОВЫЕ отчеты_графика\готовые иконки\задачи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1493838"/>
            <a:ext cx="838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250825" y="552450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0062" name="Picture 5" descr="C:\Users\vorobyev\Desktop\SpeechTech_2color_rus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92463"/>
            <a:ext cx="581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 bwMode="auto">
          <a:xfrm>
            <a:off x="1675036" y="2804154"/>
            <a:ext cx="5560789" cy="3533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9" name="Group 49"/>
          <p:cNvGraphicFramePr>
            <a:graphicFrameLocks noGrp="1"/>
          </p:cNvGraphicFramePr>
          <p:nvPr/>
        </p:nvGraphicFramePr>
        <p:xfrm>
          <a:off x="234950" y="561975"/>
          <a:ext cx="8658225" cy="561976"/>
        </p:xfrm>
        <a:graphic>
          <a:graphicData uri="http://schemas.openxmlformats.org/drawingml/2006/table">
            <a:tbl>
              <a:tblPr/>
              <a:tblGrid>
                <a:gridCol w="865822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Целевой функционал</a:t>
                      </a: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4691C38A-5210-4C02-B1BC-FDFEE1A2B943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5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131075" name="Прямоугольник 4"/>
          <p:cNvSpPr>
            <a:spLocks noChangeArrowheads="1"/>
          </p:cNvSpPr>
          <p:nvPr/>
        </p:nvSpPr>
        <p:spPr bwMode="auto">
          <a:xfrm>
            <a:off x="561975" y="5157788"/>
            <a:ext cx="81867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9AA6"/>
                </a:solidFill>
                <a:latin typeface="Tahoma" pitchFamily="34" charset="0"/>
              </a:rPr>
              <a:t>Предпосылки к использованию голосового ввода</a:t>
            </a:r>
            <a:endParaRPr lang="ru-RU" altLang="ru-RU" b="1">
              <a:solidFill>
                <a:srgbClr val="009AA6"/>
              </a:solidFill>
            </a:endParaRPr>
          </a:p>
        </p:txBody>
      </p:sp>
      <p:sp>
        <p:nvSpPr>
          <p:cNvPr id="131076" name="Номер слайда 3"/>
          <p:cNvSpPr txBox="1">
            <a:spLocks/>
          </p:cNvSpPr>
          <p:nvPr/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BCD430-BCD6-402B-B560-270DA7DA40DF}" type="slidenum">
              <a:rPr lang="ru-RU" altLang="ru-RU" sz="1100">
                <a:solidFill>
                  <a:srgbClr val="009AA6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>
              <a:solidFill>
                <a:srgbClr val="009AA6"/>
              </a:solidFill>
              <a:latin typeface="Tahoma" pitchFamily="34" charset="0"/>
            </a:endParaRPr>
          </a:p>
        </p:txBody>
      </p:sp>
      <p:pic>
        <p:nvPicPr>
          <p:cNvPr id="7" name="Picture 42" descr="C:\!STC\ВСЯКОЕ\МЕД ПРЕЗА\1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CEE0E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2173784" y="906760"/>
            <a:ext cx="4536727" cy="3654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Прямоугольник 42"/>
          <p:cNvSpPr>
            <a:spLocks noChangeArrowheads="1"/>
          </p:cNvSpPr>
          <p:nvPr/>
        </p:nvSpPr>
        <p:spPr bwMode="auto">
          <a:xfrm>
            <a:off x="179388" y="2276475"/>
            <a:ext cx="792162" cy="3889375"/>
          </a:xfrm>
          <a:prstGeom prst="rect">
            <a:avLst/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209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AD10E54-521F-4A9D-8858-5BB67CD64910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6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cxnSp>
        <p:nvCxnSpPr>
          <p:cNvPr id="132100" name="Прямая со стрелкой 3"/>
          <p:cNvCxnSpPr>
            <a:cxnSpLocks noChangeShapeType="1"/>
          </p:cNvCxnSpPr>
          <p:nvPr/>
        </p:nvCxnSpPr>
        <p:spPr bwMode="auto">
          <a:xfrm flipV="1">
            <a:off x="539750" y="1196975"/>
            <a:ext cx="1296988" cy="49053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32" name="Group 17"/>
          <p:cNvGraphicFramePr>
            <a:graphicFrameLocks noGrp="1"/>
          </p:cNvGraphicFramePr>
          <p:nvPr/>
        </p:nvGraphicFramePr>
        <p:xfrm>
          <a:off x="1042988" y="1250950"/>
          <a:ext cx="4681537" cy="5491163"/>
        </p:xfrm>
        <a:graphic>
          <a:graphicData uri="http://schemas.openxmlformats.org/drawingml/2006/table">
            <a:tbl>
              <a:tblPr/>
              <a:tblGrid>
                <a:gridCol w="4681537"/>
              </a:tblGrid>
              <a:tr h="88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ПРОБЛЕМНОЕ ПОЛЕ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МЕДИЦИНСКИХ УЧРЕЖДЕНИЙ:</a:t>
                      </a:r>
                    </a:p>
                  </a:txBody>
                  <a:tcPr marL="0" marR="0" marT="107912" marB="10791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Потеря или искажение данных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из-за временного разрыва между исследованием/осмотром и фиксацией данных в протоколе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Увеличение среднего времени обслуживания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пациентов с ростом компьютерной информатизации,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нерациональное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 использование времени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медицинского персонала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Потеря важных данных из-за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«шаблонного» подхода при составлении протоколов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 в современных МИС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Внедрение электронной медицинской карты: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врачи не владеют быстрым набором текста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Тренд к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использованию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uLnTx/>
                          <a:uFillTx/>
                          <a:latin typeface="Tahoma" pitchFamily="34" charset="0"/>
                        </a:rPr>
                        <a:t>сенсорных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 мобильных устройств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110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Единственный способ продуктивной работы с большим объёмом данных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</a:rPr>
                        <a:t>голосовой ввод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107912" marB="107912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&amp;Kcy;&amp;ocy;&amp;lcy;&amp;pcy;&amp;icy;&amp;ncy;&amp;ocy; News - &amp;CHcy;&amp;iecy;&amp;rcy;&amp;iecy;&amp;zcy; &amp;pcy;&amp;yacy;&amp;tcy;&amp;softcy; &amp;lcy;&amp;iecy;&amp;tcy; &amp;vcy; &amp;pcy;&amp;iecy;&amp;tcy;&amp;iecy;&amp;rcy;&amp;bcy;&amp;ucy;&amp;rcy;&amp;gcy;&amp;scy;&amp;kcy;&amp;icy;&amp;khcy; &amp;pcy;&amp;ocy;&amp;lcy;&amp;icy;&amp;kcy;&amp;lcy;&amp;icy;&amp;ncy;&amp;icy;&amp;kcy;&amp;acy;&amp;khcy; &amp;ncy;…"/>
          <p:cNvPicPr>
            <a:picLocks noChangeAspect="1" noChangeArrowheads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 bwMode="auto">
          <a:xfrm>
            <a:off x="5796136" y="1700808"/>
            <a:ext cx="3007940" cy="25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8" name="Схема 37"/>
          <p:cNvGraphicFramePr/>
          <p:nvPr/>
        </p:nvGraphicFramePr>
        <p:xfrm>
          <a:off x="5868144" y="5102894"/>
          <a:ext cx="2664296" cy="77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Group 49"/>
          <p:cNvGraphicFramePr>
            <a:graphicFrameLocks noGrp="1"/>
          </p:cNvGraphicFramePr>
          <p:nvPr/>
        </p:nvGraphicFramePr>
        <p:xfrm>
          <a:off x="234950" y="561975"/>
          <a:ext cx="8658225" cy="561976"/>
        </p:xfrm>
        <a:graphic>
          <a:graphicData uri="http://schemas.openxmlformats.org/drawingml/2006/table">
            <a:tbl>
              <a:tblPr/>
              <a:tblGrid>
                <a:gridCol w="8658225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ＭＳ Ｐゴシック" pitchFamily="34" charset="-128"/>
                          <a:cs typeface="+mn-cs"/>
                        </a:rPr>
                        <a:t>Предпосылки к использованию голосового ввода</a:t>
                      </a:r>
                    </a:p>
                  </a:txBody>
                  <a:tcPr marL="0" marR="0" marT="143828" marB="1438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2110" name="Picture 19" descr="C:\Users\ermolaev-a\Desktop\9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2349500"/>
            <a:ext cx="527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1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2984500"/>
            <a:ext cx="336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2" name="Picture 32" descr="C:\Users\LONSHA~1\AppData\Local\Temp\док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3" y="3776663"/>
            <a:ext cx="292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3" name="Picture 20" descr="C:\Users\LONSHA~1\AppData\Local\Temp\лист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3" y="4489450"/>
            <a:ext cx="3159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4" name="Picture 21" descr="C:\Users\lonshakova\Desktop\iphone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5108575"/>
            <a:ext cx="2555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5" name="Picture 31" descr="C:\Users\LONSHA~1\AppData\Local\Temp\наушники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21350"/>
            <a:ext cx="392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213"/>
            <a:ext cx="903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Скругленный прямоугольник 23"/>
          <p:cNvSpPr>
            <a:spLocks noChangeArrowheads="1"/>
          </p:cNvSpPr>
          <p:nvPr/>
        </p:nvSpPr>
        <p:spPr bwMode="auto">
          <a:xfrm>
            <a:off x="684213" y="1268413"/>
            <a:ext cx="8150225" cy="1517650"/>
          </a:xfrm>
          <a:prstGeom prst="roundRect">
            <a:avLst>
              <a:gd name="adj" fmla="val 8634"/>
            </a:avLst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800">
              <a:solidFill>
                <a:srgbClr val="FFFFFF"/>
              </a:solidFill>
            </a:endParaRPr>
          </a:p>
        </p:txBody>
      </p:sp>
      <p:sp>
        <p:nvSpPr>
          <p:cNvPr id="133124" name="Прямоугольник 18"/>
          <p:cNvSpPr>
            <a:spLocks noChangeArrowheads="1"/>
          </p:cNvSpPr>
          <p:nvPr/>
        </p:nvSpPr>
        <p:spPr bwMode="auto">
          <a:xfrm>
            <a:off x="2627313" y="1412875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alt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Предоставить врачам возможность вносить данные в медицинские информационные системы, в том числе при проведении клинико-диагностических исследований, с минимальным использованием клавиатуры и сенсорных экранов</a:t>
            </a:r>
          </a:p>
        </p:txBody>
      </p:sp>
      <p:sp>
        <p:nvSpPr>
          <p:cNvPr id="133125" name="Номер слайда 3"/>
          <p:cNvSpPr txBox="1">
            <a:spLocks/>
          </p:cNvSpPr>
          <p:nvPr/>
        </p:nvSpPr>
        <p:spPr bwMode="auto">
          <a:xfrm>
            <a:off x="8027988" y="6337300"/>
            <a:ext cx="9366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CCFE85A-FBD3-4D8D-A310-DA5294DFB9C1}" type="slidenum">
              <a:rPr lang="ru-RU" altLang="ru-RU" sz="1100" b="1">
                <a:solidFill>
                  <a:srgbClr val="009AA6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 b="1">
              <a:solidFill>
                <a:srgbClr val="009AA6"/>
              </a:solidFill>
              <a:latin typeface="Tahoma" pitchFamily="34" charset="0"/>
            </a:endParaRPr>
          </a:p>
        </p:txBody>
      </p:sp>
      <p:sp>
        <p:nvSpPr>
          <p:cNvPr id="31" name="Скругленный прямоугольник 1"/>
          <p:cNvSpPr>
            <a:spLocks noChangeArrowheads="1"/>
          </p:cNvSpPr>
          <p:nvPr/>
        </p:nvSpPr>
        <p:spPr bwMode="auto">
          <a:xfrm>
            <a:off x="249238" y="1412875"/>
            <a:ext cx="2090737" cy="879475"/>
          </a:xfrm>
          <a:prstGeom prst="roundRect">
            <a:avLst>
              <a:gd name="adj" fmla="val 10625"/>
            </a:avLst>
          </a:prstGeom>
          <a:solidFill>
            <a:srgbClr val="E0E6E6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340000" sx="99000" sy="99000" algn="ctr" rotWithShape="0">
              <a:srgbClr val="000000">
                <a:alpha val="42000"/>
              </a:srgbClr>
            </a:outerShdw>
          </a:effectLst>
        </p:spPr>
        <p:txBody>
          <a:bodyPr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4800" dirty="0">
              <a:solidFill>
                <a:srgbClr val="FFFFFF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3127" name="Прямоугольник 19"/>
          <p:cNvSpPr>
            <a:spLocks noChangeArrowheads="1"/>
          </p:cNvSpPr>
          <p:nvPr/>
        </p:nvSpPr>
        <p:spPr bwMode="auto">
          <a:xfrm>
            <a:off x="1042988" y="1652588"/>
            <a:ext cx="91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8" rIns="91426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A42"/>
                </a:solidFill>
                <a:latin typeface="Tahoma" pitchFamily="34" charset="0"/>
                <a:cs typeface="Tahoma" pitchFamily="34" charset="0"/>
              </a:rPr>
              <a:t>ЦЕЛЬ</a:t>
            </a:r>
          </a:p>
        </p:txBody>
      </p:sp>
      <p:pic>
        <p:nvPicPr>
          <p:cNvPr id="133128" name="Picture 2" descr="C:\Users\ermolaev-a\Desktop\РС\ГОДОВЫЕ отчеты_графика\готовые иконки\задачи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28763"/>
            <a:ext cx="693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Group 49"/>
          <p:cNvGraphicFramePr>
            <a:graphicFrameLocks noGrp="1"/>
          </p:cNvGraphicFramePr>
          <p:nvPr/>
        </p:nvGraphicFramePr>
        <p:xfrm>
          <a:off x="250825" y="549275"/>
          <a:ext cx="8642350" cy="561976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561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ЦЕЛИ И ЗАДАЧИ</a:t>
                      </a:r>
                    </a:p>
                  </a:txBody>
                  <a:tcPr marL="0" marR="0" marT="143828" marB="1438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32" name="Line 13"/>
          <p:cNvSpPr>
            <a:spLocks noChangeShapeType="1"/>
          </p:cNvSpPr>
          <p:nvPr/>
        </p:nvSpPr>
        <p:spPr bwMode="auto">
          <a:xfrm>
            <a:off x="250825" y="552450"/>
            <a:ext cx="8642350" cy="0"/>
          </a:xfrm>
          <a:prstGeom prst="line">
            <a:avLst/>
          </a:prstGeom>
          <a:noFill/>
          <a:ln w="38100">
            <a:solidFill>
              <a:srgbClr val="009A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33" name="Picture 5" descr="C:\Users\vorobyev\Desktop\SpeechTech_2color_rus_RG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27813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34" name="Группа 36"/>
          <p:cNvGrpSpPr>
            <a:grpSpLocks/>
          </p:cNvGrpSpPr>
          <p:nvPr/>
        </p:nvGrpSpPr>
        <p:grpSpPr bwMode="auto">
          <a:xfrm>
            <a:off x="212725" y="3429000"/>
            <a:ext cx="8621713" cy="2573338"/>
            <a:chOff x="212725" y="3533775"/>
            <a:chExt cx="8621713" cy="2573462"/>
          </a:xfrm>
        </p:grpSpPr>
        <p:sp>
          <p:nvSpPr>
            <p:cNvPr id="133135" name="Скругленный прямоугольник 23"/>
            <p:cNvSpPr>
              <a:spLocks noChangeArrowheads="1"/>
            </p:cNvSpPr>
            <p:nvPr/>
          </p:nvSpPr>
          <p:spPr bwMode="auto">
            <a:xfrm>
              <a:off x="782638" y="3533775"/>
              <a:ext cx="8051800" cy="2551113"/>
            </a:xfrm>
            <a:prstGeom prst="roundRect">
              <a:avLst>
                <a:gd name="adj" fmla="val 8634"/>
              </a:avLst>
            </a:prstGeom>
            <a:solidFill>
              <a:srgbClr val="009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6" tIns="45718" rIns="91426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8800">
                <a:solidFill>
                  <a:srgbClr val="FFFFFF"/>
                </a:solidFill>
              </a:endParaRPr>
            </a:p>
          </p:txBody>
        </p:sp>
        <p:sp>
          <p:nvSpPr>
            <p:cNvPr id="32" name="Скругленный прямоугольник 1"/>
            <p:cNvSpPr>
              <a:spLocks noChangeArrowheads="1"/>
            </p:cNvSpPr>
            <p:nvPr/>
          </p:nvSpPr>
          <p:spPr bwMode="auto">
            <a:xfrm>
              <a:off x="212725" y="3702058"/>
              <a:ext cx="2139950" cy="879517"/>
            </a:xfrm>
            <a:prstGeom prst="roundRect">
              <a:avLst>
                <a:gd name="adj" fmla="val 10625"/>
              </a:avLst>
            </a:prstGeom>
            <a:solidFill>
              <a:srgbClr val="E0E6E6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340000" sx="99000" sy="99000" algn="ctr" rotWithShape="0">
                <a:srgbClr val="000000">
                  <a:alpha val="42000"/>
                </a:srgbClr>
              </a:outerShdw>
            </a:effectLst>
          </p:spPr>
          <p:txBody>
            <a:bodyPr lIns="91426" tIns="45718" rIns="91426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4800" dirty="0">
                <a:solidFill>
                  <a:srgbClr val="FFFFFF"/>
                </a:solidFill>
                <a:latin typeface="Tahoma" panose="020B0604030504040204" pitchFamily="34" charset="0"/>
                <a:cs typeface="+mn-cs"/>
              </a:endParaRPr>
            </a:p>
          </p:txBody>
        </p:sp>
        <p:sp>
          <p:nvSpPr>
            <p:cNvPr id="133137" name="Прямоугольник 21"/>
            <p:cNvSpPr>
              <a:spLocks noChangeArrowheads="1"/>
            </p:cNvSpPr>
            <p:nvPr/>
          </p:nvSpPr>
          <p:spPr bwMode="auto">
            <a:xfrm>
              <a:off x="1058660" y="3945220"/>
              <a:ext cx="1281092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6" tIns="45718" rIns="91426" bIns="45718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2A42"/>
                  </a:solidFill>
                  <a:latin typeface="Tahoma" pitchFamily="34" charset="0"/>
                  <a:cs typeface="Tahoma" pitchFamily="34" charset="0"/>
                </a:rPr>
                <a:t>ЗАДАЧИ</a:t>
              </a:r>
            </a:p>
          </p:txBody>
        </p:sp>
        <p:pic>
          <p:nvPicPr>
            <p:cNvPr id="133138" name="Picture 3" descr="C:\Users\ermolaev-a\Desktop\РС\ГОДОВЫЕ отчеты_графика\готовые иконки\комментарии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3" y="3781425"/>
              <a:ext cx="734871" cy="72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39" name="Прямоугольник 18"/>
            <p:cNvSpPr>
              <a:spLocks noChangeArrowheads="1"/>
            </p:cNvSpPr>
            <p:nvPr/>
          </p:nvSpPr>
          <p:spPr bwMode="auto">
            <a:xfrm>
              <a:off x="3419475" y="3644905"/>
              <a:ext cx="5400675" cy="246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</a:pPr>
              <a:r>
                <a:rPr lang="ru-RU" altLang="ru-RU" sz="15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Разработать аппаратно-программный комплекс для распознавания речи врача и перевода его в электронный документ во время проведения медицинских обследований в реальном режиме времени</a:t>
              </a:r>
              <a:endParaRPr lang="en-US" altLang="ru-RU" sz="15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Tx/>
                <a:buNone/>
              </a:pPr>
              <a:r>
                <a:rPr lang="ru-RU" altLang="ru-RU" sz="150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После успешного ввода в эксплуатацию АПК рассмотреть возможность интеграции программной части АПК с различными медицинскими информационными системами локального и федерального уровня (например, ЕМИАС)</a:t>
              </a:r>
            </a:p>
            <a:p>
              <a:pPr eaLnBrk="1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</a:pPr>
              <a:endParaRPr lang="ru-RU" altLang="ru-RU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3140" name="Группа 35"/>
            <p:cNvGrpSpPr>
              <a:grpSpLocks/>
            </p:cNvGrpSpPr>
            <p:nvPr/>
          </p:nvGrpSpPr>
          <p:grpSpPr bwMode="auto">
            <a:xfrm>
              <a:off x="2627784" y="3645024"/>
              <a:ext cx="632837" cy="2016224"/>
              <a:chOff x="2627784" y="3645024"/>
              <a:chExt cx="632837" cy="2016224"/>
            </a:xfrm>
          </p:grpSpPr>
          <p:pic>
            <p:nvPicPr>
              <p:cNvPr id="133141" name="Picture 30" descr="C:\Users\LONSHA~1\AppData\Local\Temp\сервер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4869160"/>
                <a:ext cx="457234" cy="7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142" name="Группа 32"/>
              <p:cNvGrpSpPr>
                <a:grpSpLocks/>
              </p:cNvGrpSpPr>
              <p:nvPr/>
            </p:nvGrpSpPr>
            <p:grpSpPr bwMode="auto">
              <a:xfrm>
                <a:off x="2627784" y="3645024"/>
                <a:ext cx="632837" cy="904135"/>
                <a:chOff x="2699792" y="3645025"/>
                <a:chExt cx="632837" cy="904135"/>
              </a:xfrm>
            </p:grpSpPr>
            <p:pic>
              <p:nvPicPr>
                <p:cNvPr id="133143" name="Picture 31" descr="C:\Users\LONSHA~1\AppData\Local\Temp\наушники.pn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3645025"/>
                  <a:ext cx="432048" cy="397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144" name="Picture 32" descr="C:\Users\LONSHA~1\AppData\Local\Temp\док.pn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824" y="4077072"/>
                  <a:ext cx="344805" cy="472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9585346C-9769-4E88-96DA-D0CAACDACD97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8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134147" name="Номер слайда 3"/>
          <p:cNvSpPr txBox="1">
            <a:spLocks/>
          </p:cNvSpPr>
          <p:nvPr/>
        </p:nvSpPr>
        <p:spPr bwMode="auto">
          <a:xfrm>
            <a:off x="8027988" y="6337300"/>
            <a:ext cx="936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108CDF-BF0A-4537-91A7-D7E849A24130}" type="slidenum">
              <a:rPr lang="ru-RU" altLang="ru-RU" sz="1100">
                <a:solidFill>
                  <a:srgbClr val="009AA6"/>
                </a:solidFill>
                <a:latin typeface="Tahoma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>
              <a:solidFill>
                <a:srgbClr val="009AA6"/>
              </a:solidFill>
              <a:latin typeface="Tahoma" pitchFamily="34" charset="0"/>
            </a:endParaRPr>
          </a:p>
        </p:txBody>
      </p:sp>
      <p:pic>
        <p:nvPicPr>
          <p:cNvPr id="133125" name="Picture 60" descr="C:\!STC\ВСЯКОЕ\МЕД ПРЕЗА\7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CEE0E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2267744" y="692696"/>
            <a:ext cx="4608512" cy="362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4149" name="Прямоугольник 9"/>
          <p:cNvSpPr>
            <a:spLocks noChangeArrowheads="1"/>
          </p:cNvSpPr>
          <p:nvPr/>
        </p:nvSpPr>
        <p:spPr bwMode="auto">
          <a:xfrm>
            <a:off x="179388" y="4513263"/>
            <a:ext cx="8785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ru-RU" b="1" dirty="0" smtClean="0">
                <a:solidFill>
                  <a:srgbClr val="008F9A"/>
                </a:solidFill>
                <a:latin typeface="Tahoma" pitchFamily="34" charset="0"/>
              </a:rPr>
              <a:t>Voice2Med</a:t>
            </a:r>
            <a:r>
              <a:rPr lang="ru-RU" altLang="ru-RU" b="1" dirty="0" smtClean="0">
                <a:solidFill>
                  <a:srgbClr val="008F9A"/>
                </a:solidFill>
                <a:latin typeface="Tahoma" pitchFamily="34" charset="0"/>
              </a:rPr>
              <a:t> </a:t>
            </a:r>
            <a:r>
              <a:rPr lang="ru-RU" altLang="ru-RU" b="1" dirty="0">
                <a:solidFill>
                  <a:srgbClr val="008F9A"/>
                </a:solidFill>
                <a:latin typeface="Tahoma" pitchFamily="34" charset="0"/>
              </a:rPr>
              <a:t>- Интерактивная система ведения электронного документооборота с использованием голосового ввода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Скругленный прямоугольник 7"/>
          <p:cNvSpPr>
            <a:spLocks noChangeArrowheads="1"/>
          </p:cNvSpPr>
          <p:nvPr/>
        </p:nvSpPr>
        <p:spPr bwMode="auto">
          <a:xfrm>
            <a:off x="3924300" y="2492375"/>
            <a:ext cx="107950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5171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76671E5-BC8E-4C48-8A87-593952FB0CFB}" type="slidenum">
              <a:rPr lang="ru-RU" altLang="ru-RU" sz="1100" smtClean="0">
                <a:solidFill>
                  <a:srgbClr val="009AA6"/>
                </a:solidFill>
              </a:rPr>
              <a:pPr eaLnBrk="1" hangingPunct="1"/>
              <a:t>9</a:t>
            </a:fld>
            <a:endParaRPr lang="ru-RU" altLang="ru-RU" sz="1100" smtClean="0">
              <a:solidFill>
                <a:srgbClr val="009AA6"/>
              </a:solidFill>
            </a:endParaRPr>
          </a:p>
        </p:txBody>
      </p:sp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5364163" y="1484313"/>
          <a:ext cx="3529012" cy="4456112"/>
        </p:xfrm>
        <a:graphic>
          <a:graphicData uri="http://schemas.openxmlformats.org/drawingml/2006/table">
            <a:tbl>
              <a:tblPr/>
              <a:tblGrid>
                <a:gridCol w="3529012"/>
              </a:tblGrid>
              <a:tr h="460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ФУНКЦИОНАЛ</a:t>
                      </a:r>
                    </a:p>
                  </a:txBody>
                  <a:tcPr marL="0" marR="0" marT="107942" marB="10794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5655">
                <a:tc>
                  <a:txBody>
                    <a:bodyPr/>
                    <a:lstStyle>
                      <a:lvl1pPr marL="361950" indent="-36195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Tahom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Автоматическое заполнение документов с помощью голосового ввода данных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Информация в режиме реального времени заносится в конечный документ: карта пациента, протокол осмотра, электронная карта вызова скорой помощи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A42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Выписанные после обхода рецепты прикрепляются к существующему назначению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 typeface="Wingdings 3" pitchFamily="18" charset="2"/>
                        <a:buChar char=""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A42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L="0" marR="0" marT="107942" marB="107942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CEE0E0">
                <a:tint val="45000"/>
                <a:satMod val="400000"/>
              </a:srgbClr>
            </a:duotone>
            <a:extLst/>
          </a:blip>
          <a:srcRect/>
          <a:stretch/>
        </p:blipFill>
        <p:spPr>
          <a:xfrm flipH="1">
            <a:off x="395536" y="1988840"/>
            <a:ext cx="3096344" cy="318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7773" y="3348321"/>
            <a:ext cx="894267" cy="181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5178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781300"/>
            <a:ext cx="7540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9" name="Овал 6"/>
          <p:cNvSpPr>
            <a:spLocks noChangeArrowheads="1"/>
          </p:cNvSpPr>
          <p:nvPr/>
        </p:nvSpPr>
        <p:spPr bwMode="auto">
          <a:xfrm>
            <a:off x="4783138" y="2589213"/>
            <a:ext cx="106362" cy="1063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5180" name="Прямоугольный треугольник 8"/>
          <p:cNvSpPr>
            <a:spLocks noChangeArrowheads="1"/>
          </p:cNvSpPr>
          <p:nvPr/>
        </p:nvSpPr>
        <p:spPr bwMode="auto">
          <a:xfrm rot="-8100000">
            <a:off x="3375026" y="2678112"/>
            <a:ext cx="385762" cy="385763"/>
          </a:xfrm>
          <a:prstGeom prst="rtTriangle">
            <a:avLst/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2" name="Group 49"/>
          <p:cNvGraphicFramePr>
            <a:graphicFrameLocks noGrp="1"/>
          </p:cNvGraphicFramePr>
          <p:nvPr/>
        </p:nvGraphicFramePr>
        <p:xfrm>
          <a:off x="250825" y="549275"/>
          <a:ext cx="8642350" cy="836613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836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AA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rgbClr val="009AA6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  <a:cs typeface="Tahoma" panose="020B0604030504040204" pitchFamily="34" charset="0"/>
                        </a:rPr>
                        <a:t>МедСекретарь – Система распознавания речи для ведения документооборота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AA6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L="0" marR="0" marT="143883" marB="14388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AA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12499</TotalTime>
  <Words>644</Words>
  <Application>Microsoft Office PowerPoint</Application>
  <PresentationFormat>Экран (4:3)</PresentationFormat>
  <Paragraphs>144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Оформление по умолчанию</vt:lpstr>
      <vt:lpstr>Специальное оформление</vt:lpstr>
      <vt:lpstr>3_Специальное оформление</vt:lpstr>
      <vt:lpstr>1_Специальное оформление</vt:lpstr>
      <vt:lpstr>1_Тема Office</vt:lpstr>
      <vt:lpstr>2_Специальное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25_Специальное оформление</vt:lpstr>
      <vt:lpstr>10_Специальное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Kravchenko Yuliya</dc:creator>
  <cp:lastModifiedBy>Михаил</cp:lastModifiedBy>
  <cp:revision>577</cp:revision>
  <dcterms:created xsi:type="dcterms:W3CDTF">2011-05-05T05:39:13Z</dcterms:created>
  <dcterms:modified xsi:type="dcterms:W3CDTF">2015-03-30T11:31:00Z</dcterms:modified>
</cp:coreProperties>
</file>