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sldIdLst>
    <p:sldId id="256" r:id="rId2"/>
    <p:sldId id="355" r:id="rId3"/>
    <p:sldId id="356" r:id="rId4"/>
    <p:sldId id="359" r:id="rId5"/>
    <p:sldId id="362" r:id="rId6"/>
    <p:sldId id="363" r:id="rId7"/>
    <p:sldId id="360" r:id="rId8"/>
    <p:sldId id="364" r:id="rId9"/>
    <p:sldId id="402" r:id="rId10"/>
    <p:sldId id="373" r:id="rId11"/>
    <p:sldId id="376" r:id="rId12"/>
    <p:sldId id="378" r:id="rId13"/>
    <p:sldId id="379" r:id="rId14"/>
    <p:sldId id="382" r:id="rId15"/>
    <p:sldId id="383" r:id="rId16"/>
    <p:sldId id="384" r:id="rId17"/>
    <p:sldId id="385" r:id="rId18"/>
    <p:sldId id="386" r:id="rId19"/>
    <p:sldId id="387" r:id="rId20"/>
    <p:sldId id="404" r:id="rId21"/>
    <p:sldId id="401" r:id="rId22"/>
    <p:sldId id="394" r:id="rId23"/>
    <p:sldId id="399" r:id="rId24"/>
    <p:sldId id="388" r:id="rId25"/>
    <p:sldId id="403" r:id="rId26"/>
    <p:sldId id="405" r:id="rId27"/>
    <p:sldId id="406" r:id="rId28"/>
    <p:sldId id="408" r:id="rId29"/>
    <p:sldId id="407" r:id="rId30"/>
    <p:sldId id="410" r:id="rId31"/>
    <p:sldId id="411" r:id="rId32"/>
    <p:sldId id="412" r:id="rId33"/>
    <p:sldId id="413" r:id="rId34"/>
    <p:sldId id="414" r:id="rId35"/>
    <p:sldId id="415" r:id="rId36"/>
    <p:sldId id="416" r:id="rId37"/>
    <p:sldId id="390" r:id="rId38"/>
    <p:sldId id="296" r:id="rId3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99FF33"/>
    <a:srgbClr val="66FFFF"/>
    <a:srgbClr val="9999FF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89" d="100"/>
          <a:sy n="89" d="100"/>
        </p:scale>
        <p:origin x="-1296" y="5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7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Relationship Id="rId4" Type="http://schemas.openxmlformats.org/officeDocument/2006/relationships/image" Target="../media/image67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/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/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/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/>
            </a:p>
          </p:txBody>
        </p:sp>
      </p:grpSp>
      <p:sp>
        <p:nvSpPr>
          <p:cNvPr id="922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922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3D8A3-8262-4BB5-8F03-1FCDB0B2F3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0D038-CD52-4231-A0AC-89C38E2E94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7655E-56C4-4DC8-BA81-E6F80AA022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C5DB7-13AE-48FA-A108-2CED0E8CA0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B53E6-B68D-4307-9ED2-621734BD8A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B3422-1F9F-43E3-819F-6AEEF3B39D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CEFA6-C00E-47F5-97D3-EA9999B901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777BC7-4254-4E28-966E-3570D3E33B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0EE140-E9D1-4413-9FE6-7E1FAE85F8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2118EF-AE3E-4FB7-9C63-5A60802CBC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1CE45-7030-4B63-825B-39322C6348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819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19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19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19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6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/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/>
            </a:p>
          </p:txBody>
        </p:sp>
        <p:sp>
          <p:nvSpPr>
            <p:cNvPr id="1037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/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/>
            </a:p>
          </p:txBody>
        </p:sp>
        <p:sp>
          <p:nvSpPr>
            <p:cNvPr id="1038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/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/>
            </a:p>
          </p:txBody>
        </p:sp>
      </p:grpSp>
      <p:sp>
        <p:nvSpPr>
          <p:cNvPr id="820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20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20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20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20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fld id="{1AEEA6B2-9497-4C82-A120-D10783C622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2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3.jpeg"/><Relationship Id="rId7" Type="http://schemas.openxmlformats.org/officeDocument/2006/relationships/image" Target="../media/image78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90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jpeg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550863" y="1371600"/>
            <a:ext cx="80772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8000" dirty="0" err="1">
                <a:effectLst>
                  <a:outerShdw blurRad="38100" dist="38100" dir="2700000" algn="tl">
                    <a:srgbClr val="010199"/>
                  </a:outerShdw>
                </a:effectLst>
              </a:rPr>
              <a:t>mHealth</a:t>
            </a:r>
            <a:r>
              <a:rPr lang="ru-RU" sz="8000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 и ОМС+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2179638" y="0"/>
            <a:ext cx="45180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800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МСК «МЕДСТРАХ»     </a:t>
            </a:r>
            <a:r>
              <a:rPr lang="en-US" sz="1800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       </a:t>
            </a:r>
            <a:r>
              <a:rPr lang="ru-RU" sz="1800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Портал РАМН</a:t>
            </a:r>
          </a:p>
        </p:txBody>
      </p:sp>
      <p:sp>
        <p:nvSpPr>
          <p:cNvPr id="6148" name="Text Box 6"/>
          <p:cNvSpPr txBox="1">
            <a:spLocks noChangeArrowheads="1"/>
          </p:cNvSpPr>
          <p:nvPr/>
        </p:nvSpPr>
        <p:spPr bwMode="auto">
          <a:xfrm>
            <a:off x="2468563" y="2824163"/>
            <a:ext cx="6650037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altLang="ru-RU" sz="1800" b="1"/>
              <a:t>Кузнецов Петр Павлович</a:t>
            </a:r>
          </a:p>
          <a:p>
            <a:pPr eaLnBrk="0" hangingPunct="0"/>
            <a:r>
              <a:rPr lang="ru-RU" altLang="ru-RU" sz="1600"/>
              <a:t>Председатель совета директоров Компании «Медстрах», профессор кафедры управления и экономики здравоохранения ГНИУ «Высшая школа экономики», д.м.н.</a:t>
            </a:r>
          </a:p>
          <a:p>
            <a:endParaRPr lang="ru-RU" altLang="ru-RU" sz="1800" b="1"/>
          </a:p>
          <a:p>
            <a:r>
              <a:rPr lang="ru-RU" altLang="ru-RU" sz="1800" b="1"/>
              <a:t>Владзимирский Антон Вячеславович</a:t>
            </a:r>
          </a:p>
          <a:p>
            <a:r>
              <a:rPr lang="ru-RU" altLang="ru-RU" sz="1600"/>
              <a:t>зам.генерального директора, д.м.н</a:t>
            </a:r>
          </a:p>
        </p:txBody>
      </p:sp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1447800" y="64912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 sz="1800"/>
          </a:p>
        </p:txBody>
      </p:sp>
      <p:pic>
        <p:nvPicPr>
          <p:cNvPr id="6150" name="Picture 10" descr="mHealth-ap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749800"/>
            <a:ext cx="220980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400" y="0"/>
            <a:ext cx="7596188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Коммуникативные - информированность</a:t>
            </a:r>
          </a:p>
        </p:txBody>
      </p:sp>
      <p:pic>
        <p:nvPicPr>
          <p:cNvPr id="14339" name="Picture 2" descr="http://presscenter.ru/wp-content/uploads/2012/01/%D0%BA%D0%BD%D0%BE%D0%BF%D0%BA%D0%B0-s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0738" y="1219200"/>
            <a:ext cx="7180262" cy="466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067050" y="6175375"/>
            <a:ext cx="2903538" cy="5222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spasatel.mchs.ru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400" y="0"/>
            <a:ext cx="7596188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Коммуникативные - информированность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49650" y="6172200"/>
            <a:ext cx="2325688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getpharma.ru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C:\Users\a.vladzymyrskyy\Desktop\mHealth_Контакт-центр\Каталог APPS\GetPharma\640x1136\2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9263" y="950913"/>
            <a:ext cx="1905000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5" name="Picture 2" descr="C:\Users\a.vladzymyrskyy\Desktop\mHealth_Контакт-центр\Каталог APPS\GetPharma\640x1136\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7863" y="2206625"/>
            <a:ext cx="1803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3" descr="C:\Users\a.vladzymyrskyy\Desktop\mHealth_Контакт-центр\Каталог APPS\GetPharma\640x1136\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6663" y="1560513"/>
            <a:ext cx="1803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960x8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2206625"/>
            <a:ext cx="2286000" cy="27463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2" descr="3239150042_d0dd7cfcfd"/>
          <p:cNvPicPr>
            <a:picLocks noChangeAspect="1" noChangeArrowheads="1"/>
          </p:cNvPicPr>
          <p:nvPr/>
        </p:nvPicPr>
        <p:blipFill>
          <a:blip r:embed="rId3" cstate="print">
            <a:lum bright="24000"/>
          </a:blip>
          <a:srcRect/>
          <a:stretch>
            <a:fillRect/>
          </a:stretch>
        </p:blipFill>
        <p:spPr bwMode="auto">
          <a:xfrm>
            <a:off x="558800" y="3657600"/>
            <a:ext cx="4013200" cy="26733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52" name="Picture 3" descr="mhealth-and-orange"/>
          <p:cNvPicPr>
            <a:picLocks noChangeAspect="1" noChangeArrowheads="1"/>
          </p:cNvPicPr>
          <p:nvPr/>
        </p:nvPicPr>
        <p:blipFill>
          <a:blip r:embed="rId4" cstate="print">
            <a:lum bright="30000"/>
          </a:blip>
          <a:srcRect/>
          <a:stretch>
            <a:fillRect/>
          </a:stretch>
        </p:blipFill>
        <p:spPr bwMode="auto">
          <a:xfrm>
            <a:off x="409575" y="609600"/>
            <a:ext cx="3810000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4572000" y="566738"/>
            <a:ext cx="4191000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u="sng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SMS</a:t>
            </a:r>
            <a:r>
              <a:rPr lang="ru-RU" sz="2400" b="1" u="sng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:</a:t>
            </a:r>
          </a:p>
          <a:p>
            <a:pPr>
              <a:defRPr/>
            </a:pPr>
            <a:r>
              <a:rPr lang="ru-RU" sz="2400" dirty="0"/>
              <a:t>- управление пациентом,</a:t>
            </a:r>
          </a:p>
          <a:p>
            <a:pPr>
              <a:defRPr/>
            </a:pPr>
            <a:r>
              <a:rPr lang="ru-RU" sz="2400" dirty="0"/>
              <a:t>- организация </a:t>
            </a:r>
            <a:r>
              <a:rPr lang="ru-RU" sz="2400" dirty="0" err="1"/>
              <a:t>мед.помощи</a:t>
            </a:r>
            <a:r>
              <a:rPr lang="ru-RU" sz="2400" dirty="0"/>
              <a:t>,</a:t>
            </a:r>
          </a:p>
          <a:p>
            <a:pPr>
              <a:defRPr/>
            </a:pPr>
            <a:r>
              <a:rPr lang="ru-RU" sz="2400" dirty="0"/>
              <a:t>- сбор и рассылка информации,</a:t>
            </a:r>
          </a:p>
          <a:p>
            <a:pPr>
              <a:defRPr/>
            </a:pPr>
            <a:r>
              <a:rPr lang="ru-RU" sz="2400" dirty="0"/>
              <a:t>- специальные программы (ВИЧ/СПИД, диабет).</a:t>
            </a:r>
          </a:p>
        </p:txBody>
      </p:sp>
      <p:graphicFrame>
        <p:nvGraphicFramePr>
          <p:cNvPr id="2050" name="Object 5"/>
          <p:cNvGraphicFramePr>
            <a:graphicFrameLocks noChangeAspect="1"/>
          </p:cNvGraphicFramePr>
          <p:nvPr/>
        </p:nvGraphicFramePr>
        <p:xfrm>
          <a:off x="5257800" y="3355975"/>
          <a:ext cx="2624138" cy="3276600"/>
        </p:xfrm>
        <a:graphic>
          <a:graphicData uri="http://schemas.openxmlformats.org/presentationml/2006/ole">
            <p:oleObj spid="_x0000_s2050" name="PHOTO-PAINT" r:id="rId5" imgW="3333333" imgH="4161905" progId="CorelPHOTOPAINT.Image.13">
              <p:embed/>
            </p:oleObj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124200" y="6350"/>
            <a:ext cx="283845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Превентивные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mob-ds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914400"/>
            <a:ext cx="3889375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mob-ds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138488"/>
            <a:ext cx="4321175" cy="322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0" y="1863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3521075"/>
            <a:ext cx="2222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uk-UA" altLang="ru-RU" sz="1200">
                <a:latin typeface="Times New Roman" pitchFamily="18" charset="0"/>
                <a:cs typeface="Times New Roman" pitchFamily="18" charset="0"/>
              </a:rPr>
              <a:t> </a:t>
            </a:r>
            <a:endParaRPr lang="uk-UA" altLang="ru-RU" sz="2400">
              <a:latin typeface="Times New Roman" pitchFamily="18" charset="0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179388" y="4927600"/>
            <a:ext cx="3744912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altLang="ru-RU" sz="1800" i="1">
                <a:latin typeface="Tahoma" charset="0"/>
              </a:rPr>
              <a:t>Massone C, Hofmann-Wellenhof R, Ahlgrimm-Siess V, Gabler G, Ebner C, Soyer HP. Melanoma screening with cellular phones. PLoS One. 2007 May 30;2(5):e483.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124200" y="6350"/>
            <a:ext cx="283845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Превентивные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Line 2"/>
          <p:cNvSpPr>
            <a:spLocks noChangeShapeType="1"/>
          </p:cNvSpPr>
          <p:nvPr/>
        </p:nvSpPr>
        <p:spPr bwMode="auto">
          <a:xfrm>
            <a:off x="3505200" y="3357563"/>
            <a:ext cx="157162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17411" name="Picture 3" descr="ultsato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905000"/>
            <a:ext cx="3030538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169863" y="762000"/>
            <a:ext cx="32845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Догоспитальный</a:t>
            </a: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этап.</a:t>
            </a:r>
          </a:p>
          <a:p>
            <a:pPr algn="ctr">
              <a:defRPr/>
            </a:pP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Семейная медицина.</a:t>
            </a:r>
          </a:p>
          <a:p>
            <a:pPr algn="ctr">
              <a:defRPr/>
            </a:pP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Вне-больничные условия.</a:t>
            </a:r>
          </a:p>
        </p:txBody>
      </p:sp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5940425" y="908050"/>
            <a:ext cx="22939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Медицинский центр</a:t>
            </a:r>
          </a:p>
        </p:txBody>
      </p:sp>
      <p:grpSp>
        <p:nvGrpSpPr>
          <p:cNvPr id="17414" name="Group 6"/>
          <p:cNvGrpSpPr>
            <a:grpSpLocks/>
          </p:cNvGrpSpPr>
          <p:nvPr/>
        </p:nvGrpSpPr>
        <p:grpSpPr bwMode="auto">
          <a:xfrm>
            <a:off x="3786188" y="2492375"/>
            <a:ext cx="1008062" cy="1584325"/>
            <a:chOff x="2336" y="1570"/>
            <a:chExt cx="635" cy="998"/>
          </a:xfrm>
        </p:grpSpPr>
        <p:sp>
          <p:nvSpPr>
            <p:cNvPr id="17421" name="AutoShape 7"/>
            <p:cNvSpPr>
              <a:spLocks noChangeArrowheads="1"/>
            </p:cNvSpPr>
            <p:nvPr/>
          </p:nvSpPr>
          <p:spPr bwMode="auto">
            <a:xfrm>
              <a:off x="2336" y="1570"/>
              <a:ext cx="635" cy="998"/>
            </a:xfrm>
            <a:prstGeom prst="irregularSeal2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67592" name="Text Box 8"/>
            <p:cNvSpPr txBox="1">
              <a:spLocks noChangeArrowheads="1"/>
            </p:cNvSpPr>
            <p:nvPr/>
          </p:nvSpPr>
          <p:spPr bwMode="auto">
            <a:xfrm>
              <a:off x="2472" y="1933"/>
              <a:ext cx="3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3G</a:t>
              </a:r>
              <a:endParaRPr lang="ru-RU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17415" name="Group 9"/>
          <p:cNvGrpSpPr>
            <a:grpSpLocks/>
          </p:cNvGrpSpPr>
          <p:nvPr/>
        </p:nvGrpSpPr>
        <p:grpSpPr bwMode="auto">
          <a:xfrm>
            <a:off x="5219700" y="1484313"/>
            <a:ext cx="3671888" cy="3255962"/>
            <a:chOff x="3288" y="935"/>
            <a:chExt cx="2313" cy="2051"/>
          </a:xfrm>
        </p:grpSpPr>
        <p:pic>
          <p:nvPicPr>
            <p:cNvPr id="17419" name="Picture 10" descr="DAEWOO-LCD22SYM-TFT-Screen-2515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88" y="935"/>
              <a:ext cx="2313" cy="20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20" name="Picture 11" descr="uzi_image0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94" y="1253"/>
              <a:ext cx="2091" cy="1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Прямоугольник 12"/>
          <p:cNvSpPr/>
          <p:nvPr/>
        </p:nvSpPr>
        <p:spPr>
          <a:xfrm>
            <a:off x="2879725" y="6138863"/>
            <a:ext cx="3136900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Для диагностики - НЕТ!</a:t>
            </a:r>
          </a:p>
          <a:p>
            <a:pPr algn="ctr">
              <a:defRPr/>
            </a:pP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Для </a:t>
            </a:r>
            <a:r>
              <a:rPr lang="ru-RU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телескрининга</a:t>
            </a: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– ДА!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124200" y="6350"/>
            <a:ext cx="283845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Превентивные</a:t>
            </a:r>
          </a:p>
        </p:txBody>
      </p:sp>
      <p:pic>
        <p:nvPicPr>
          <p:cNvPr id="17418" name="Picture 3" descr="side3243%20cop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6950" y="4129088"/>
            <a:ext cx="1593850" cy="245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4800600" y="1066800"/>
            <a:ext cx="35814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/>
              <a:t>Мобильные платформы </a:t>
            </a:r>
          </a:p>
          <a:p>
            <a:pPr algn="ctr"/>
            <a:r>
              <a:rPr lang="ru-RU" altLang="ru-RU" sz="2400" b="1"/>
              <a:t>для индивидуальной телемедицины</a:t>
            </a:r>
          </a:p>
        </p:txBody>
      </p:sp>
      <p:sp>
        <p:nvSpPr>
          <p:cNvPr id="18435" name="AutoShape 6"/>
          <p:cNvSpPr>
            <a:spLocks noChangeArrowheads="1"/>
          </p:cNvSpPr>
          <p:nvPr/>
        </p:nvSpPr>
        <p:spPr bwMode="auto">
          <a:xfrm rot="-1675956">
            <a:off x="3505200" y="2286000"/>
            <a:ext cx="1295400" cy="533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436" name="Text Box 12"/>
          <p:cNvSpPr txBox="1">
            <a:spLocks noChangeArrowheads="1"/>
          </p:cNvSpPr>
          <p:nvPr/>
        </p:nvSpPr>
        <p:spPr bwMode="auto">
          <a:xfrm>
            <a:off x="4876800" y="4267200"/>
            <a:ext cx="36576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/>
              <a:t>Мобильные платформы </a:t>
            </a:r>
          </a:p>
          <a:p>
            <a:pPr algn="ctr"/>
            <a:r>
              <a:rPr lang="ru-RU" altLang="ru-RU" sz="2400" b="1"/>
              <a:t>для клинической телемедицины</a:t>
            </a:r>
          </a:p>
        </p:txBody>
      </p:sp>
      <p:sp>
        <p:nvSpPr>
          <p:cNvPr id="18437" name="AutoShape 13"/>
          <p:cNvSpPr>
            <a:spLocks noChangeArrowheads="1"/>
          </p:cNvSpPr>
          <p:nvPr/>
        </p:nvSpPr>
        <p:spPr bwMode="auto">
          <a:xfrm rot="1410730">
            <a:off x="3657600" y="3886200"/>
            <a:ext cx="1295400" cy="533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438" name="Text Box 14"/>
          <p:cNvSpPr txBox="1">
            <a:spLocks noChangeArrowheads="1"/>
          </p:cNvSpPr>
          <p:nvPr/>
        </p:nvSpPr>
        <p:spPr bwMode="auto">
          <a:xfrm>
            <a:off x="1143000" y="2895600"/>
            <a:ext cx="27368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 sz="5400"/>
              <a:t>mHealth</a:t>
            </a:r>
            <a:endParaRPr lang="ru-RU" altLang="ru-RU" sz="5400"/>
          </a:p>
        </p:txBody>
      </p:sp>
      <p:sp>
        <p:nvSpPr>
          <p:cNvPr id="7" name="Прямоугольник 6"/>
          <p:cNvSpPr/>
          <p:nvPr/>
        </p:nvSpPr>
        <p:spPr>
          <a:xfrm>
            <a:off x="3352800" y="0"/>
            <a:ext cx="249555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Клинические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219200" y="1295400"/>
            <a:ext cx="29718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/>
              <a:t>Мобильные платформы </a:t>
            </a:r>
          </a:p>
          <a:p>
            <a:pPr algn="ctr"/>
            <a:r>
              <a:rPr lang="ru-RU" altLang="ru-RU" sz="2400" b="1"/>
              <a:t>для индивидуальной телемедицины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5638800" y="1041400"/>
            <a:ext cx="33909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b="1"/>
              <a:t>Расширение функциональных возможностей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4800600" y="4206875"/>
            <a:ext cx="2819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b="1"/>
              <a:t>Доказательная практика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5356225" y="3276600"/>
            <a:ext cx="3276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b="1"/>
              <a:t>Интероперабельность и стандартизация</a:t>
            </a:r>
          </a:p>
        </p:txBody>
      </p:sp>
      <p:sp>
        <p:nvSpPr>
          <p:cNvPr id="19462" name="AutoShape 6"/>
          <p:cNvSpPr>
            <a:spLocks noChangeArrowheads="1"/>
          </p:cNvSpPr>
          <p:nvPr/>
        </p:nvSpPr>
        <p:spPr bwMode="auto">
          <a:xfrm>
            <a:off x="228600" y="1857375"/>
            <a:ext cx="1295400" cy="533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463" name="Line 7"/>
          <p:cNvSpPr>
            <a:spLocks noChangeShapeType="1"/>
          </p:cNvSpPr>
          <p:nvPr/>
        </p:nvSpPr>
        <p:spPr bwMode="auto">
          <a:xfrm flipV="1">
            <a:off x="4191000" y="1739900"/>
            <a:ext cx="1600200" cy="65087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9464" name="Line 8"/>
          <p:cNvSpPr>
            <a:spLocks noChangeShapeType="1"/>
          </p:cNvSpPr>
          <p:nvPr/>
        </p:nvSpPr>
        <p:spPr bwMode="auto">
          <a:xfrm>
            <a:off x="4191000" y="2390775"/>
            <a:ext cx="1066800" cy="1038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>
            <a:off x="4191000" y="2390775"/>
            <a:ext cx="990600" cy="18161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9466" name="Text Box 18"/>
          <p:cNvSpPr txBox="1">
            <a:spLocks noChangeArrowheads="1"/>
          </p:cNvSpPr>
          <p:nvPr/>
        </p:nvSpPr>
        <p:spPr bwMode="auto">
          <a:xfrm>
            <a:off x="974725" y="5257800"/>
            <a:ext cx="826293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>
                <a:latin typeface="Verdana" pitchFamily="34" charset="0"/>
              </a:rPr>
              <a:t>- реальный контроль и управление биосоциальным циклом,</a:t>
            </a:r>
          </a:p>
          <a:p>
            <a:r>
              <a:rPr lang="ru-RU" altLang="ru-RU">
                <a:latin typeface="Verdana" pitchFamily="34" charset="0"/>
              </a:rPr>
              <a:t>- реализация «пациент-центрированной» мед.помощи,</a:t>
            </a:r>
          </a:p>
          <a:p>
            <a:r>
              <a:rPr lang="ru-RU" altLang="ru-RU">
                <a:latin typeface="Verdana" pitchFamily="34" charset="0"/>
              </a:rPr>
              <a:t>- охват 100% взрослого населения и подростков,</a:t>
            </a:r>
          </a:p>
          <a:p>
            <a:r>
              <a:rPr lang="ru-RU" altLang="ru-RU">
                <a:latin typeface="Verdana" pitchFamily="34" charset="0"/>
              </a:rPr>
              <a:t>- качественное улучшение здоровья.</a:t>
            </a:r>
          </a:p>
        </p:txBody>
      </p:sp>
      <p:sp>
        <p:nvSpPr>
          <p:cNvPr id="19467" name="Line 19"/>
          <p:cNvSpPr>
            <a:spLocks noChangeShapeType="1"/>
          </p:cNvSpPr>
          <p:nvPr/>
        </p:nvSpPr>
        <p:spPr bwMode="auto">
          <a:xfrm>
            <a:off x="2743200" y="3276600"/>
            <a:ext cx="0" cy="1905000"/>
          </a:xfrm>
          <a:prstGeom prst="line">
            <a:avLst/>
          </a:prstGeom>
          <a:noFill/>
          <a:ln w="76200">
            <a:solidFill>
              <a:srgbClr val="99FF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9468" name="Line 20"/>
          <p:cNvSpPr>
            <a:spLocks noChangeShapeType="1"/>
          </p:cNvSpPr>
          <p:nvPr/>
        </p:nvSpPr>
        <p:spPr bwMode="auto">
          <a:xfrm>
            <a:off x="4191000" y="2390775"/>
            <a:ext cx="1447800" cy="2000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9469" name="Text Box 21"/>
          <p:cNvSpPr txBox="1">
            <a:spLocks noChangeArrowheads="1"/>
          </p:cNvSpPr>
          <p:nvPr/>
        </p:nvSpPr>
        <p:spPr bwMode="auto">
          <a:xfrm>
            <a:off x="5400675" y="2362200"/>
            <a:ext cx="2895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b="1"/>
              <a:t>Скрининг-ориентированность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438525" y="0"/>
            <a:ext cx="249555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Клинические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219200" y="1295400"/>
            <a:ext cx="2971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/>
              <a:t>Мобильные платформы </a:t>
            </a:r>
          </a:p>
          <a:p>
            <a:pPr algn="ctr"/>
            <a:r>
              <a:rPr lang="ru-RU" altLang="ru-RU" sz="2400" b="1"/>
              <a:t>для клинической телемедицины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5410200" y="914400"/>
            <a:ext cx="28956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altLang="ru-RU" sz="2400" b="1" i="1">
                <a:solidFill>
                  <a:srgbClr val="FF0000"/>
                </a:solidFill>
              </a:rPr>
              <a:t>Обязательная</a:t>
            </a:r>
            <a:endParaRPr lang="ru-RU" altLang="ru-RU" sz="2400" b="1" i="1">
              <a:solidFill>
                <a:srgbClr val="FF0000"/>
              </a:solidFill>
            </a:endParaRPr>
          </a:p>
          <a:p>
            <a:pPr algn="ctr"/>
            <a:r>
              <a:rPr lang="ru-RU" altLang="ru-RU" sz="2400" b="1"/>
              <a:t>интеграция с МИС, </a:t>
            </a:r>
            <a:r>
              <a:rPr lang="en-US" altLang="ru-RU" sz="2400" b="1"/>
              <a:t>PACS</a:t>
            </a:r>
            <a:r>
              <a:rPr lang="ru-RU" altLang="ru-RU" sz="2400" b="1"/>
              <a:t>, АРМ,</a:t>
            </a:r>
            <a:r>
              <a:rPr lang="en-US" altLang="ru-RU" sz="2400" b="1"/>
              <a:t> </a:t>
            </a:r>
            <a:r>
              <a:rPr lang="uk-UA" altLang="ru-RU" sz="2400" b="1"/>
              <a:t>БД, </a:t>
            </a:r>
            <a:r>
              <a:rPr lang="en-US" altLang="ru-RU" sz="2400" b="1"/>
              <a:t>EHR</a:t>
            </a:r>
            <a:r>
              <a:rPr lang="ru-RU" altLang="ru-RU" sz="2400" b="1"/>
              <a:t> и т.д.</a:t>
            </a:r>
          </a:p>
        </p:txBody>
      </p:sp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5029200" y="3200400"/>
            <a:ext cx="3276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b="1"/>
              <a:t>Интероперабельность и стандартизация</a:t>
            </a:r>
          </a:p>
        </p:txBody>
      </p:sp>
      <p:sp>
        <p:nvSpPr>
          <p:cNvPr id="20485" name="AutoShape 6"/>
          <p:cNvSpPr>
            <a:spLocks noChangeArrowheads="1"/>
          </p:cNvSpPr>
          <p:nvPr/>
        </p:nvSpPr>
        <p:spPr bwMode="auto">
          <a:xfrm>
            <a:off x="228600" y="1676400"/>
            <a:ext cx="1295400" cy="533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486" name="Line 7"/>
          <p:cNvSpPr>
            <a:spLocks noChangeShapeType="1"/>
          </p:cNvSpPr>
          <p:nvPr/>
        </p:nvSpPr>
        <p:spPr bwMode="auto">
          <a:xfrm flipV="1">
            <a:off x="4038600" y="1219200"/>
            <a:ext cx="114300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0487" name="Line 8"/>
          <p:cNvSpPr>
            <a:spLocks noChangeShapeType="1"/>
          </p:cNvSpPr>
          <p:nvPr/>
        </p:nvSpPr>
        <p:spPr bwMode="auto">
          <a:xfrm flipV="1">
            <a:off x="4038600" y="1676400"/>
            <a:ext cx="1219200" cy="76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0488" name="Line 9"/>
          <p:cNvSpPr>
            <a:spLocks noChangeShapeType="1"/>
          </p:cNvSpPr>
          <p:nvPr/>
        </p:nvSpPr>
        <p:spPr bwMode="auto">
          <a:xfrm>
            <a:off x="4114800" y="2819400"/>
            <a:ext cx="838200" cy="457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0489" name="Text Box 10"/>
          <p:cNvSpPr txBox="1">
            <a:spLocks noChangeArrowheads="1"/>
          </p:cNvSpPr>
          <p:nvPr/>
        </p:nvSpPr>
        <p:spPr bwMode="auto">
          <a:xfrm>
            <a:off x="1295400" y="4572000"/>
            <a:ext cx="76962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>
                <a:latin typeface="Verdana" pitchFamily="34" charset="0"/>
              </a:rPr>
              <a:t>- качественное улучшение трудового процесса и оптимизация документооборота</a:t>
            </a:r>
          </a:p>
          <a:p>
            <a:endParaRPr lang="ru-RU" altLang="ru-RU">
              <a:latin typeface="Verdana" pitchFamily="34" charset="0"/>
            </a:endParaRPr>
          </a:p>
          <a:p>
            <a:r>
              <a:rPr lang="ru-RU" altLang="ru-RU">
                <a:latin typeface="Verdana" pitchFamily="34" charset="0"/>
              </a:rPr>
              <a:t>- модернизация административных и клинических процессов</a:t>
            </a:r>
          </a:p>
        </p:txBody>
      </p:sp>
      <p:sp>
        <p:nvSpPr>
          <p:cNvPr id="20490" name="Line 11"/>
          <p:cNvSpPr>
            <a:spLocks noChangeShapeType="1"/>
          </p:cNvSpPr>
          <p:nvPr/>
        </p:nvSpPr>
        <p:spPr bwMode="auto">
          <a:xfrm>
            <a:off x="2667000" y="2971800"/>
            <a:ext cx="0" cy="1600200"/>
          </a:xfrm>
          <a:prstGeom prst="line">
            <a:avLst/>
          </a:prstGeom>
          <a:noFill/>
          <a:ln w="76200">
            <a:solidFill>
              <a:srgbClr val="99FF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0491" name="Line 12"/>
          <p:cNvSpPr>
            <a:spLocks noChangeShapeType="1"/>
          </p:cNvSpPr>
          <p:nvPr/>
        </p:nvSpPr>
        <p:spPr bwMode="auto">
          <a:xfrm>
            <a:off x="4038600" y="1752600"/>
            <a:ext cx="1066800" cy="304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400425" y="6350"/>
            <a:ext cx="249555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Клинические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new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587375"/>
            <a:ext cx="2057400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 descr="new-2"/>
          <p:cNvPicPr>
            <a:picLocks noChangeAspect="1" noChangeArrowheads="1"/>
          </p:cNvPicPr>
          <p:nvPr/>
        </p:nvPicPr>
        <p:blipFill>
          <a:blip r:embed="rId3" cstate="print">
            <a:lum bright="6000"/>
          </a:blip>
          <a:srcRect/>
          <a:stretch>
            <a:fillRect/>
          </a:stretch>
        </p:blipFill>
        <p:spPr bwMode="auto">
          <a:xfrm>
            <a:off x="5638800" y="838200"/>
            <a:ext cx="2917825" cy="332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>
            <a:lum bright="12000"/>
          </a:blip>
          <a:srcRect/>
          <a:stretch>
            <a:fillRect/>
          </a:stretch>
        </p:blipFill>
        <p:spPr bwMode="auto">
          <a:xfrm>
            <a:off x="2551113" y="838200"/>
            <a:ext cx="226377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4" descr="_39170178_dmessage20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3725" y="4305300"/>
            <a:ext cx="3200400" cy="23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5" descr="_39170176_doctor20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9600" y="4291013"/>
            <a:ext cx="3200400" cy="239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066800" y="0"/>
            <a:ext cx="711835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Клинические –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MMS-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телеконсультации</a:t>
            </a: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181475" y="1031875"/>
            <a:ext cx="4908550" cy="39703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  <a:defRPr/>
            </a:pPr>
            <a:r>
              <a:rPr lang="ru-RU" sz="1800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  Оперативное взаимодействие с экспертами службы «</a:t>
            </a:r>
            <a:r>
              <a:rPr lang="ru-RU" sz="1800" dirty="0" err="1">
                <a:effectLst>
                  <a:outerShdw blurRad="38100" dist="38100" dir="2700000" algn="tl">
                    <a:srgbClr val="010199"/>
                  </a:outerShdw>
                </a:effectLst>
              </a:rPr>
              <a:t>санавиации</a:t>
            </a:r>
            <a:r>
              <a:rPr lang="ru-RU" sz="1800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».</a:t>
            </a:r>
          </a:p>
          <a:p>
            <a:pPr>
              <a:buFont typeface="Wingdings" pitchFamily="2" charset="2"/>
              <a:buChar char="ü"/>
              <a:defRPr/>
            </a:pPr>
            <a:endParaRPr lang="ru-RU" sz="1800" dirty="0"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ru-RU" sz="1800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  Оказание помощи до приезда эксперта.</a:t>
            </a:r>
          </a:p>
          <a:p>
            <a:pPr>
              <a:buFont typeface="Wingdings" pitchFamily="2" charset="2"/>
              <a:buChar char="ü"/>
              <a:defRPr/>
            </a:pPr>
            <a:endParaRPr lang="ru-RU" sz="1800" dirty="0"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ru-RU" sz="1800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  Самоподготовка эксперта к конкретному случаю.</a:t>
            </a:r>
          </a:p>
          <a:p>
            <a:pPr>
              <a:buFont typeface="Wingdings" pitchFamily="2" charset="2"/>
              <a:buChar char="ü"/>
              <a:defRPr/>
            </a:pPr>
            <a:endParaRPr lang="ru-RU" sz="1800" dirty="0"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ru-RU" sz="1800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  Выбор эксперта нужного профиля.</a:t>
            </a:r>
          </a:p>
          <a:p>
            <a:pPr>
              <a:buFont typeface="Wingdings" pitchFamily="2" charset="2"/>
              <a:buChar char="ü"/>
              <a:defRPr/>
            </a:pPr>
            <a:endParaRPr lang="ru-RU" sz="1800" dirty="0"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ru-RU" sz="1800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  Теле-</a:t>
            </a:r>
            <a:r>
              <a:rPr lang="ru-RU" sz="1800" dirty="0" err="1">
                <a:effectLst>
                  <a:outerShdw blurRad="38100" dist="38100" dir="2700000" algn="tl">
                    <a:srgbClr val="010199"/>
                  </a:outerShdw>
                </a:effectLst>
              </a:rPr>
              <a:t>курация</a:t>
            </a:r>
            <a:r>
              <a:rPr lang="ru-RU" sz="1800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 прооперированных пациентов (без личных визитов).</a:t>
            </a:r>
          </a:p>
          <a:p>
            <a:pPr>
              <a:buFont typeface="Wingdings" pitchFamily="2" charset="2"/>
              <a:buChar char="ü"/>
              <a:defRPr/>
            </a:pPr>
            <a:endParaRPr lang="ru-RU" sz="1800" dirty="0"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ru-RU" sz="1800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  «Внутренние» консультации.</a:t>
            </a:r>
          </a:p>
        </p:txBody>
      </p:sp>
      <p:pic>
        <p:nvPicPr>
          <p:cNvPr id="22531" name="Picture 3" descr="мобил1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auto">
          <a:xfrm>
            <a:off x="280988" y="931863"/>
            <a:ext cx="2973387" cy="262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2" descr="мобил2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 bwMode="auto">
          <a:xfrm>
            <a:off x="2292350" y="3613150"/>
            <a:ext cx="1889125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11"/>
          <p:cNvPicPr>
            <a:picLocks noChangeAspect="1" noChangeArrowheads="1"/>
          </p:cNvPicPr>
          <p:nvPr/>
        </p:nvPicPr>
        <p:blipFill>
          <a:blip r:embed="rId4" cstate="print">
            <a:lum contrast="12000"/>
          </a:blip>
          <a:srcRect/>
          <a:stretch>
            <a:fillRect/>
          </a:stretch>
        </p:blipFill>
        <p:spPr bwMode="auto">
          <a:xfrm>
            <a:off x="225425" y="4222750"/>
            <a:ext cx="2001838" cy="23225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2534" name="Picture 5" descr="мобиль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6913" y="5002213"/>
            <a:ext cx="2736850" cy="167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4" descr="Untitled-1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4600" y="5002213"/>
            <a:ext cx="2379663" cy="167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066800" y="0"/>
            <a:ext cx="7118350" cy="9540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Клинические –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MMS-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телеконсультации</a:t>
            </a: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(собственный опыт)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.vladzymyrskyy\Desktop\Конференции\_Выставки\Презентация\done\bigstock-Heart-Attack-48636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3125" y="152400"/>
            <a:ext cx="2759075" cy="367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C:\Users\a.vladzymyrskyy\Desktop\Конференции\_Выставки\Презентация\done\dt_140501_lung_cancer_800x6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095625"/>
            <a:ext cx="3124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 descr="C:\Users\a.vladzymyrskyy\Desktop\Конференции\_Выставки\Презентация\done\pelvis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4070350"/>
            <a:ext cx="2894013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MobileHealth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3505200"/>
            <a:ext cx="2108200" cy="324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6" descr="96-telemedic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505200"/>
            <a:ext cx="2162175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9" descr="КПК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52400"/>
            <a:ext cx="4868863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Прямоугольник 4"/>
          <p:cNvSpPr>
            <a:spLocks noChangeArrowheads="1"/>
          </p:cNvSpPr>
          <p:nvPr/>
        </p:nvSpPr>
        <p:spPr bwMode="auto">
          <a:xfrm>
            <a:off x="5486400" y="838200"/>
            <a:ext cx="3276600" cy="495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ru-RU" sz="3600" b="1">
                <a:solidFill>
                  <a:srgbClr val="FFFF00"/>
                </a:solidFill>
              </a:rPr>
              <a:t>mHealth</a:t>
            </a:r>
            <a:r>
              <a:rPr lang="en-US" altLang="ru-RU" sz="2800" b="1">
                <a:solidFill>
                  <a:srgbClr val="FFFF00"/>
                </a:solidFill>
              </a:rPr>
              <a:t> –</a:t>
            </a:r>
            <a:r>
              <a:rPr lang="ru-RU" altLang="ru-RU" sz="2800" b="1">
                <a:solidFill>
                  <a:srgbClr val="FFFF00"/>
                </a:solidFill>
              </a:rPr>
              <a:t> </a:t>
            </a:r>
            <a:r>
              <a:rPr lang="ru-RU" altLang="ru-RU" sz="2800" b="1"/>
              <a:t>интеграция с электронной медицинской картой, госпитальной информационной системой, базами данных и диагностическими приборами</a:t>
            </a:r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i.ytimg.com/vi/_vyAFbGCWX8/0.jpg"/>
          <p:cNvPicPr>
            <a:picLocks noChangeAspect="1" noChangeArrowheads="1"/>
          </p:cNvPicPr>
          <p:nvPr/>
        </p:nvPicPr>
        <p:blipFill>
          <a:blip r:embed="rId2" cstate="print"/>
          <a:srcRect l="6250" t="12500" r="17188" b="12498"/>
          <a:stretch>
            <a:fillRect/>
          </a:stretch>
        </p:blipFill>
        <p:spPr bwMode="auto">
          <a:xfrm>
            <a:off x="3276600" y="2895600"/>
            <a:ext cx="3500438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4" descr="http://3.bp.blogspot.com/-LvTFQLoOEV0/TZ8nwTV0uOI/AAAAAAAAAFI/MW7KP-weRhk/s1600/IMG_04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214313"/>
            <a:ext cx="2847975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6" descr="Hand xra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590800"/>
            <a:ext cx="17716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8" descr="Heart ech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" y="4419600"/>
            <a:ext cx="1676400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2" name="Прямоугольник 9"/>
          <p:cNvSpPr>
            <a:spLocks noChangeArrowheads="1"/>
          </p:cNvSpPr>
          <p:nvPr/>
        </p:nvSpPr>
        <p:spPr bwMode="auto">
          <a:xfrm>
            <a:off x="3505200" y="228600"/>
            <a:ext cx="5334000" cy="237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ru-RU" sz="2800" b="1">
                <a:solidFill>
                  <a:srgbClr val="FFFF00"/>
                </a:solidFill>
              </a:rPr>
              <a:t>mHealth –</a:t>
            </a:r>
            <a:r>
              <a:rPr lang="ru-RU" altLang="ru-RU" sz="2800" b="1">
                <a:solidFill>
                  <a:srgbClr val="FFFF00"/>
                </a:solidFill>
              </a:rPr>
              <a:t> как инструмент телерадиологии</a:t>
            </a:r>
          </a:p>
          <a:p>
            <a:pPr algn="ctr"/>
            <a:endParaRPr lang="ru-RU" altLang="ru-RU" sz="1200" b="1"/>
          </a:p>
          <a:p>
            <a:pPr algn="ctr"/>
            <a:r>
              <a:rPr lang="ru-RU" altLang="ru-RU" b="1"/>
              <a:t>Дистанционная работа врачей-радиологов с базами медицинских изображений </a:t>
            </a:r>
          </a:p>
          <a:p>
            <a:pPr algn="ctr"/>
            <a:r>
              <a:rPr lang="ru-RU" altLang="ru-RU" b="1"/>
              <a:t>(«в любом месте, в любое время»)</a:t>
            </a:r>
            <a:endParaRPr lang="ru-RU" altLang="ru-RU"/>
          </a:p>
        </p:txBody>
      </p:sp>
      <p:pic>
        <p:nvPicPr>
          <p:cNvPr id="24583" name="Picture 8" descr="cobbmete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0" y="2971800"/>
            <a:ext cx="2057400" cy="379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77ggjhg"/>
          <p:cNvPicPr>
            <a:picLocks noChangeAspect="1" noChangeArrowheads="1"/>
          </p:cNvPicPr>
          <p:nvPr/>
        </p:nvPicPr>
        <p:blipFill>
          <a:blip r:embed="rId2" cstate="print">
            <a:lum bright="24000"/>
          </a:blip>
          <a:srcRect/>
          <a:stretch>
            <a:fillRect/>
          </a:stretch>
        </p:blipFill>
        <p:spPr bwMode="auto">
          <a:xfrm>
            <a:off x="304800" y="1524000"/>
            <a:ext cx="2895600" cy="2701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3" name="Picture 3" descr="6457hgj"/>
          <p:cNvPicPr>
            <a:picLocks noChangeAspect="1" noChangeArrowheads="1"/>
          </p:cNvPicPr>
          <p:nvPr/>
        </p:nvPicPr>
        <p:blipFill>
          <a:blip r:embed="rId3" cstate="print">
            <a:lum bright="24000"/>
          </a:blip>
          <a:srcRect/>
          <a:stretch>
            <a:fillRect/>
          </a:stretch>
        </p:blipFill>
        <p:spPr bwMode="auto">
          <a:xfrm>
            <a:off x="5410200" y="1524000"/>
            <a:ext cx="3581400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533400" y="4953000"/>
            <a:ext cx="81534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i="1"/>
              <a:t>Моментальная коммуникация, телеконсультирование и телеассистирование парамедикам, оказывающим помощь на догоспитальном этапе. </a:t>
            </a:r>
            <a:endParaRPr lang="en-US" altLang="ru-RU" i="1"/>
          </a:p>
          <a:p>
            <a:pPr algn="ctr"/>
            <a:endParaRPr lang="en-US" altLang="ru-RU" i="1"/>
          </a:p>
          <a:p>
            <a:pPr algn="ctr"/>
            <a:r>
              <a:rPr lang="ru-RU" altLang="ru-RU" i="1"/>
              <a:t>Полная мобильность эксперта.</a:t>
            </a:r>
          </a:p>
        </p:txBody>
      </p:sp>
      <p:grpSp>
        <p:nvGrpSpPr>
          <p:cNvPr id="25605" name="Group 5"/>
          <p:cNvGrpSpPr>
            <a:grpSpLocks/>
          </p:cNvGrpSpPr>
          <p:nvPr/>
        </p:nvGrpSpPr>
        <p:grpSpPr bwMode="auto">
          <a:xfrm>
            <a:off x="3200400" y="2057400"/>
            <a:ext cx="2209800" cy="1600200"/>
            <a:chOff x="2016" y="1296"/>
            <a:chExt cx="1392" cy="1008"/>
          </a:xfrm>
        </p:grpSpPr>
        <p:sp>
          <p:nvSpPr>
            <p:cNvPr id="25608" name="Line 6"/>
            <p:cNvSpPr>
              <a:spLocks noChangeShapeType="1"/>
            </p:cNvSpPr>
            <p:nvPr/>
          </p:nvSpPr>
          <p:spPr bwMode="auto">
            <a:xfrm>
              <a:off x="2016" y="1824"/>
              <a:ext cx="1392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25609" name="Group 7"/>
            <p:cNvGrpSpPr>
              <a:grpSpLocks/>
            </p:cNvGrpSpPr>
            <p:nvPr/>
          </p:nvGrpSpPr>
          <p:grpSpPr bwMode="auto">
            <a:xfrm>
              <a:off x="2304" y="1296"/>
              <a:ext cx="864" cy="1008"/>
              <a:chOff x="2256" y="1920"/>
              <a:chExt cx="864" cy="1008"/>
            </a:xfrm>
          </p:grpSpPr>
          <p:sp>
            <p:nvSpPr>
              <p:cNvPr id="25610" name="AutoShape 8"/>
              <p:cNvSpPr>
                <a:spLocks noChangeArrowheads="1"/>
              </p:cNvSpPr>
              <p:nvPr/>
            </p:nvSpPr>
            <p:spPr bwMode="auto">
              <a:xfrm>
                <a:off x="2256" y="1920"/>
                <a:ext cx="864" cy="1008"/>
              </a:xfrm>
              <a:prstGeom prst="irregularSeal1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altLang="ru-RU"/>
              </a:p>
            </p:txBody>
          </p:sp>
          <p:sp>
            <p:nvSpPr>
              <p:cNvPr id="49161" name="Text Box 9"/>
              <p:cNvSpPr txBox="1">
                <a:spLocks noChangeArrowheads="1"/>
              </p:cNvSpPr>
              <p:nvPr/>
            </p:nvSpPr>
            <p:spPr bwMode="auto">
              <a:xfrm>
                <a:off x="2496" y="2304"/>
                <a:ext cx="32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3G</a:t>
                </a:r>
                <a:endParaRPr lang="ru-RU" b="1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</p:grpSp>
      </p:grpSp>
      <p:sp>
        <p:nvSpPr>
          <p:cNvPr id="25606" name="Rectangle 11"/>
          <p:cNvSpPr>
            <a:spLocks noChangeArrowheads="1"/>
          </p:cNvSpPr>
          <p:nvPr/>
        </p:nvSpPr>
        <p:spPr bwMode="auto">
          <a:xfrm>
            <a:off x="3810000" y="3657600"/>
            <a:ext cx="11049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altLang="ru-RU" sz="1200" i="1">
                <a:solidFill>
                  <a:schemeClr val="hlink"/>
                </a:solidFill>
              </a:rPr>
              <a:t>12-lead ECG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925513" y="0"/>
            <a:ext cx="7743825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Клинические – доступ к электронным медицинским записям и приборам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DSC_114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" y="3910013"/>
            <a:ext cx="3284538" cy="218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5" descr="DSC_1156lands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143000"/>
            <a:ext cx="5905500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925513" y="0"/>
            <a:ext cx="7743825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Клинические – доступ к электронным медицинским записям и приборам</a:t>
            </a:r>
          </a:p>
        </p:txBody>
      </p:sp>
      <p:pic>
        <p:nvPicPr>
          <p:cNvPr id="26629" name="Picture 2"/>
          <p:cNvPicPr>
            <a:picLocks noChangeAspect="1" noChangeArrowheads="1"/>
          </p:cNvPicPr>
          <p:nvPr/>
        </p:nvPicPr>
        <p:blipFill>
          <a:blip r:embed="rId4" cstate="print">
            <a:lum bright="12000"/>
          </a:blip>
          <a:srcRect/>
          <a:stretch>
            <a:fillRect/>
          </a:stretch>
        </p:blipFill>
        <p:spPr bwMode="auto">
          <a:xfrm>
            <a:off x="4114800" y="3505200"/>
            <a:ext cx="4343400" cy="311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600200" y="1905000"/>
            <a:ext cx="6400800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Клинические – индивидуальная телемедицина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49754ki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752600"/>
            <a:ext cx="27432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5" descr="34nasdfnn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838200"/>
            <a:ext cx="263366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 Box 10"/>
          <p:cNvSpPr txBox="1">
            <a:spLocks noChangeArrowheads="1"/>
          </p:cNvSpPr>
          <p:nvPr/>
        </p:nvSpPr>
        <p:spPr bwMode="auto">
          <a:xfrm>
            <a:off x="1752600" y="228600"/>
            <a:ext cx="5400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altLang="ru-RU" b="1"/>
              <a:t>“УМНЫЙ ПЛАСТЫРЬ”</a:t>
            </a:r>
            <a:endParaRPr lang="ru-RU" altLang="ru-RU" b="1"/>
          </a:p>
        </p:txBody>
      </p:sp>
      <p:sp>
        <p:nvSpPr>
          <p:cNvPr id="28677" name="Text Box 11"/>
          <p:cNvSpPr txBox="1">
            <a:spLocks noChangeArrowheads="1"/>
          </p:cNvSpPr>
          <p:nvPr/>
        </p:nvSpPr>
        <p:spPr bwMode="auto">
          <a:xfrm>
            <a:off x="1447800" y="609600"/>
            <a:ext cx="4572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en-US" altLang="ru-RU" sz="1800">
                <a:latin typeface="Verdana" pitchFamily="34" charset="0"/>
              </a:rPr>
              <a:t> </a:t>
            </a:r>
            <a:r>
              <a:rPr lang="ru-RU" altLang="ru-RU" sz="1800">
                <a:latin typeface="Verdana" pitchFamily="34" charset="0"/>
              </a:rPr>
              <a:t>Фиксация ЭКГ</a:t>
            </a:r>
          </a:p>
          <a:p>
            <a:pPr>
              <a:buFontTx/>
              <a:buChar char="-"/>
            </a:pPr>
            <a:r>
              <a:rPr lang="ru-RU" altLang="ru-RU" sz="1800">
                <a:latin typeface="Verdana" pitchFamily="34" charset="0"/>
              </a:rPr>
              <a:t> Датчик падения</a:t>
            </a:r>
          </a:p>
          <a:p>
            <a:pPr>
              <a:buFontTx/>
              <a:buChar char="-"/>
            </a:pPr>
            <a:r>
              <a:rPr lang="ru-RU" altLang="ru-RU" sz="1800">
                <a:latin typeface="Verdana" pitchFamily="34" charset="0"/>
              </a:rPr>
              <a:t> Датчик местонахождения (</a:t>
            </a:r>
            <a:r>
              <a:rPr lang="en-US" altLang="ru-RU" sz="1800">
                <a:latin typeface="Verdana" pitchFamily="34" charset="0"/>
              </a:rPr>
              <a:t>GPS)</a:t>
            </a:r>
            <a:endParaRPr lang="ru-RU" altLang="ru-RU" sz="1800">
              <a:latin typeface="Verdana" pitchFamily="34" charset="0"/>
            </a:endParaRPr>
          </a:p>
        </p:txBody>
      </p:sp>
      <p:pic>
        <p:nvPicPr>
          <p:cNvPr id="28678" name="Picture 5" descr="po3423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4267200"/>
            <a:ext cx="2819400" cy="240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8" descr="toumazplast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1754188"/>
            <a:ext cx="2738438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3" descr="adf22344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86200" y="4281488"/>
            <a:ext cx="312420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066800" y="152400"/>
            <a:ext cx="79248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800" b="1"/>
              <a:t>САМООБСЛЕДОВАНИЕ И САМОКОНТРОЛЬ НА ОСНОВЕ </a:t>
            </a:r>
            <a:r>
              <a:rPr lang="en-US" altLang="ru-RU" sz="2800" b="1"/>
              <a:t>mHEALTH</a:t>
            </a:r>
            <a:endParaRPr lang="ru-RU" altLang="ru-RU" sz="2800" b="1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330325"/>
            <a:ext cx="30035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867400" y="1752600"/>
            <a:ext cx="2895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altLang="ru-RU" sz="1800"/>
              <a:t>Персонифицированные базы медицинской информации</a:t>
            </a:r>
          </a:p>
        </p:txBody>
      </p:sp>
      <p:grpSp>
        <p:nvGrpSpPr>
          <p:cNvPr id="29701" name="Group 5"/>
          <p:cNvGrpSpPr>
            <a:grpSpLocks/>
          </p:cNvGrpSpPr>
          <p:nvPr/>
        </p:nvGrpSpPr>
        <p:grpSpPr bwMode="auto">
          <a:xfrm>
            <a:off x="4267200" y="1406525"/>
            <a:ext cx="1676400" cy="1600200"/>
            <a:chOff x="2016" y="1296"/>
            <a:chExt cx="1392" cy="1008"/>
          </a:xfrm>
        </p:grpSpPr>
        <p:sp>
          <p:nvSpPr>
            <p:cNvPr id="29705" name="Line 6"/>
            <p:cNvSpPr>
              <a:spLocks noChangeShapeType="1"/>
            </p:cNvSpPr>
            <p:nvPr/>
          </p:nvSpPr>
          <p:spPr bwMode="auto">
            <a:xfrm>
              <a:off x="2016" y="1824"/>
              <a:ext cx="1392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29706" name="Group 7"/>
            <p:cNvGrpSpPr>
              <a:grpSpLocks/>
            </p:cNvGrpSpPr>
            <p:nvPr/>
          </p:nvGrpSpPr>
          <p:grpSpPr bwMode="auto">
            <a:xfrm>
              <a:off x="2304" y="1296"/>
              <a:ext cx="864" cy="1008"/>
              <a:chOff x="2256" y="1920"/>
              <a:chExt cx="864" cy="1008"/>
            </a:xfrm>
          </p:grpSpPr>
          <p:sp>
            <p:nvSpPr>
              <p:cNvPr id="29707" name="AutoShape 8"/>
              <p:cNvSpPr>
                <a:spLocks noChangeArrowheads="1"/>
              </p:cNvSpPr>
              <p:nvPr/>
            </p:nvSpPr>
            <p:spPr bwMode="auto">
              <a:xfrm>
                <a:off x="2256" y="1920"/>
                <a:ext cx="864" cy="1008"/>
              </a:xfrm>
              <a:prstGeom prst="irregularSeal1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altLang="ru-RU"/>
              </a:p>
            </p:txBody>
          </p:sp>
          <p:sp>
            <p:nvSpPr>
              <p:cNvPr id="29708" name="Text Box 9"/>
              <p:cNvSpPr txBox="1">
                <a:spLocks noChangeArrowheads="1"/>
              </p:cNvSpPr>
              <p:nvPr/>
            </p:nvSpPr>
            <p:spPr bwMode="auto">
              <a:xfrm>
                <a:off x="2495" y="2304"/>
                <a:ext cx="434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ru-RU" b="1">
                    <a:solidFill>
                      <a:schemeClr val="bg1"/>
                    </a:solidFill>
                  </a:rPr>
                  <a:t>3G</a:t>
                </a:r>
                <a:endParaRPr lang="ru-RU" altLang="ru-RU" b="1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970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3733800"/>
            <a:ext cx="6477000" cy="283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3" name="Rectangle 2"/>
          <p:cNvSpPr>
            <a:spLocks noChangeArrowheads="1"/>
          </p:cNvSpPr>
          <p:nvPr/>
        </p:nvSpPr>
        <p:spPr bwMode="auto">
          <a:xfrm>
            <a:off x="6324600" y="6581775"/>
            <a:ext cx="27162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altLang="ru-RU" sz="1200" i="1"/>
              <a:t>iHealth Lab Inc</a:t>
            </a:r>
            <a:r>
              <a:rPr lang="en-US" altLang="ru-RU" sz="1200" i="1"/>
              <a:t> (www.ihealth99.com)</a:t>
            </a:r>
            <a:r>
              <a:rPr lang="ru-RU" altLang="ru-RU" sz="1200" i="1"/>
              <a:t> </a:t>
            </a:r>
          </a:p>
        </p:txBody>
      </p:sp>
      <p:sp>
        <p:nvSpPr>
          <p:cNvPr id="29704" name="Rectangle 2"/>
          <p:cNvSpPr>
            <a:spLocks noChangeArrowheads="1"/>
          </p:cNvSpPr>
          <p:nvPr/>
        </p:nvSpPr>
        <p:spPr bwMode="auto">
          <a:xfrm>
            <a:off x="2190750" y="3352800"/>
            <a:ext cx="6953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altLang="ru-RU" sz="1200" i="1"/>
              <a:t>Blood Pressure Cuff Interfaces With iOS Devices</a:t>
            </a:r>
            <a:r>
              <a:rPr lang="en-US" altLang="ru-RU" sz="1200" i="1"/>
              <a:t> by </a:t>
            </a:r>
            <a:r>
              <a:rPr lang="ru-RU" altLang="ru-RU" sz="1200" i="1"/>
              <a:t>Withings </a:t>
            </a:r>
            <a:r>
              <a:rPr lang="en-US" altLang="ru-RU" sz="1200" i="1"/>
              <a:t>(</a:t>
            </a:r>
            <a:r>
              <a:rPr lang="ru-RU" altLang="ru-RU" sz="1200" i="1"/>
              <a:t>www.withings.com</a:t>
            </a:r>
            <a:r>
              <a:rPr lang="en-US" altLang="ru-RU" sz="1200" i="1"/>
              <a:t>)</a:t>
            </a:r>
            <a:endParaRPr lang="ru-RU" altLang="ru-RU" sz="12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2"/>
          <p:cNvSpPr>
            <a:spLocks noChangeArrowheads="1"/>
          </p:cNvSpPr>
          <p:nvPr/>
        </p:nvSpPr>
        <p:spPr bwMode="auto">
          <a:xfrm>
            <a:off x="0" y="27384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533400" y="1219200"/>
          <a:ext cx="2982913" cy="3352800"/>
        </p:xfrm>
        <a:graphic>
          <a:graphicData uri="http://schemas.openxmlformats.org/presentationml/2006/ole">
            <p:oleObj spid="_x0000_s3074" name="PHOTO-PAINT" r:id="rId3" imgW="7342857" imgH="8333333" progId="CorelPHOTOPAINT.Image.13">
              <p:embed/>
            </p:oleObj>
          </a:graphicData>
        </a:graphic>
      </p:graphicFrame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28051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graphicFrame>
        <p:nvGraphicFramePr>
          <p:cNvPr id="3075" name="Object 5"/>
          <p:cNvGraphicFramePr>
            <a:graphicFrameLocks noChangeAspect="1"/>
          </p:cNvGraphicFramePr>
          <p:nvPr/>
        </p:nvGraphicFramePr>
        <p:xfrm>
          <a:off x="3733800" y="685800"/>
          <a:ext cx="3124200" cy="2273300"/>
        </p:xfrm>
        <a:graphic>
          <a:graphicData uri="http://schemas.openxmlformats.org/presentationml/2006/ole">
            <p:oleObj spid="_x0000_s3075" name="PHOTO-PAINT" r:id="rId4" imgW="11685714" imgH="8447619" progId="CorelPHOTOPAINT.Image.13">
              <p:embed/>
            </p:oleObj>
          </a:graphicData>
        </a:graphic>
      </p:graphicFrame>
      <p:sp>
        <p:nvSpPr>
          <p:cNvPr id="3080" name="Rectangle 6"/>
          <p:cNvSpPr>
            <a:spLocks noChangeArrowheads="1"/>
          </p:cNvSpPr>
          <p:nvPr/>
        </p:nvSpPr>
        <p:spPr bwMode="auto">
          <a:xfrm>
            <a:off x="0" y="28051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graphicFrame>
        <p:nvGraphicFramePr>
          <p:cNvPr id="3076" name="Object 7"/>
          <p:cNvGraphicFramePr>
            <a:graphicFrameLocks noChangeAspect="1"/>
          </p:cNvGraphicFramePr>
          <p:nvPr/>
        </p:nvGraphicFramePr>
        <p:xfrm>
          <a:off x="5486400" y="3200400"/>
          <a:ext cx="3200400" cy="2266950"/>
        </p:xfrm>
        <a:graphic>
          <a:graphicData uri="http://schemas.openxmlformats.org/presentationml/2006/ole">
            <p:oleObj spid="_x0000_s3076" name="PHOTO-PAINT" r:id="rId5" imgW="10866667" imgH="7704762" progId="CorelPHOTOPAINT.Image.13">
              <p:embed/>
            </p:oleObj>
          </a:graphicData>
        </a:graphic>
      </p:graphicFrame>
      <p:sp>
        <p:nvSpPr>
          <p:cNvPr id="3081" name="Rectangle 8"/>
          <p:cNvSpPr>
            <a:spLocks noChangeArrowheads="1"/>
          </p:cNvSpPr>
          <p:nvPr/>
        </p:nvSpPr>
        <p:spPr bwMode="auto">
          <a:xfrm>
            <a:off x="0" y="30146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graphicFrame>
        <p:nvGraphicFramePr>
          <p:cNvPr id="3077" name="Object 9"/>
          <p:cNvGraphicFramePr>
            <a:graphicFrameLocks noChangeAspect="1"/>
          </p:cNvGraphicFramePr>
          <p:nvPr/>
        </p:nvGraphicFramePr>
        <p:xfrm>
          <a:off x="2286000" y="5257800"/>
          <a:ext cx="2667000" cy="1289050"/>
        </p:xfrm>
        <a:graphic>
          <a:graphicData uri="http://schemas.openxmlformats.org/presentationml/2006/ole">
            <p:oleObj spid="_x0000_s3077" name="PHOTO-PAINT" r:id="rId6" imgW="9857143" imgH="4733333" progId="CorelPHOTOPAINT.Image.13">
              <p:embed/>
            </p:oleObj>
          </a:graphicData>
        </a:graphic>
      </p:graphicFrame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447800" y="152400"/>
            <a:ext cx="6496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altLang="ru-RU" sz="1800"/>
              <a:t>A</a:t>
            </a:r>
            <a:r>
              <a:rPr lang="ru-RU" altLang="ru-RU" sz="1800"/>
              <a:t>livecor</a:t>
            </a:r>
            <a:r>
              <a:rPr lang="en-US" altLang="ru-RU" sz="1800"/>
              <a:t> iPhone ECG™</a:t>
            </a:r>
            <a:r>
              <a:rPr lang="ru-RU" altLang="ru-RU" sz="1800"/>
              <a:t> (www.alivecor.com) </a:t>
            </a:r>
            <a:r>
              <a:rPr lang="en-US" altLang="ru-RU" sz="1800"/>
              <a:t>by dr.David Albert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netra-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838200"/>
            <a:ext cx="2895600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810000" y="1524000"/>
            <a:ext cx="47402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i="1"/>
              <a:t>Индивидуальная диагностика остроты зрения (NETRA)</a:t>
            </a:r>
          </a:p>
        </p:txBody>
      </p:sp>
      <p:pic>
        <p:nvPicPr>
          <p:cNvPr id="30724" name="Picture 4" descr="23nnfnnf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3200400"/>
            <a:ext cx="2278063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3962400" y="4648200"/>
            <a:ext cx="4419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i="1">
                <a:effectLst>
                  <a:outerShdw blurRad="38100" dist="38100" dir="2700000" algn="tl">
                    <a:srgbClr val="010199"/>
                  </a:outerShdw>
                </a:effectLst>
              </a:rPr>
              <a:t>ИК-датчик пульса, встроенный в наушник (Pulsear </a:t>
            </a:r>
            <a:r>
              <a:rPr lang="en-US" i="1">
                <a:effectLst>
                  <a:outerShdw blurRad="38100" dist="38100" dir="2700000" algn="tl">
                    <a:srgbClr val="010199"/>
                  </a:outerShdw>
                </a:effectLst>
              </a:rPr>
              <a:t>by </a:t>
            </a:r>
            <a:r>
              <a:rPr lang="ru-RU" i="1">
                <a:effectLst>
                  <a:outerShdw blurRad="38100" dist="38100" dir="2700000" algn="tl">
                    <a:srgbClr val="010199"/>
                  </a:outerShdw>
                </a:effectLst>
              </a:rPr>
              <a:t>CSEM, </a:t>
            </a:r>
            <a:r>
              <a:rPr lang="en-US" i="1">
                <a:effectLst>
                  <a:outerShdw blurRad="38100" dist="38100" dir="2700000" algn="tl">
                    <a:srgbClr val="010199"/>
                  </a:outerShdw>
                </a:effectLst>
              </a:rPr>
              <a:t>www.esa.int)</a:t>
            </a:r>
            <a:endParaRPr lang="ru-RU" i="1"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v7xng0n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3352800"/>
            <a:ext cx="3581400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 descr="0fjk0b0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914400"/>
            <a:ext cx="3886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1524000" y="255588"/>
            <a:ext cx="69151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altLang="ru-RU" sz="3600"/>
              <a:t>Теле-Няня</a:t>
            </a:r>
          </a:p>
        </p:txBody>
      </p:sp>
      <p:sp>
        <p:nvSpPr>
          <p:cNvPr id="31749" name="Rectangle 4"/>
          <p:cNvSpPr>
            <a:spLocks noChangeArrowheads="1"/>
          </p:cNvSpPr>
          <p:nvPr/>
        </p:nvSpPr>
        <p:spPr bwMode="auto">
          <a:xfrm>
            <a:off x="4535488" y="6427788"/>
            <a:ext cx="4608512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/>
            <a:r>
              <a:rPr lang="ru-RU" altLang="ru-RU" sz="1100" b="1" i="1"/>
              <a:t>BabyVIEW </a:t>
            </a:r>
            <a:r>
              <a:rPr lang="en-US" altLang="ru-RU" sz="1100" b="1" i="1"/>
              <a:t>by </a:t>
            </a:r>
            <a:r>
              <a:rPr lang="ru-RU" altLang="ru-RU" sz="1100" b="1" i="1"/>
              <a:t>Samsung Techwin America </a:t>
            </a:r>
            <a:r>
              <a:rPr lang="en-US" altLang="ru-RU" sz="1100" b="1" i="1"/>
              <a:t>(</a:t>
            </a:r>
            <a:r>
              <a:rPr lang="ru-RU" altLang="ru-RU" sz="1100" b="1" i="1"/>
              <a:t>www.samsungsv.com </a:t>
            </a:r>
            <a:r>
              <a:rPr lang="en-US" altLang="ru-RU" sz="1100" b="1" i="1"/>
              <a:t>)</a:t>
            </a:r>
          </a:p>
          <a:p>
            <a:pPr algn="r"/>
            <a:r>
              <a:rPr lang="ru-RU" altLang="ru-RU" sz="1100" b="1" i="1"/>
              <a:t>Smart BabyMonitor </a:t>
            </a:r>
            <a:r>
              <a:rPr lang="en-US" altLang="ru-RU" sz="1100" b="1" i="1"/>
              <a:t>by </a:t>
            </a:r>
            <a:r>
              <a:rPr lang="ru-RU" altLang="ru-RU" sz="1100" b="1" i="1"/>
              <a:t>Withings </a:t>
            </a:r>
            <a:r>
              <a:rPr lang="en-US" altLang="ru-RU" sz="1100" b="1" i="1"/>
              <a:t>(</a:t>
            </a:r>
            <a:r>
              <a:rPr lang="ru-RU" altLang="ru-RU" sz="1100" b="1" i="1"/>
              <a:t>www.withings.com</a:t>
            </a:r>
            <a:r>
              <a:rPr lang="en-US" altLang="ru-RU" sz="1100" b="1" i="1"/>
              <a:t>)</a:t>
            </a:r>
            <a:endParaRPr lang="ru-RU" altLang="ru-RU" sz="1100" b="1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Прямоугольник 1"/>
          <p:cNvSpPr>
            <a:spLocks noChangeArrowheads="1"/>
          </p:cNvSpPr>
          <p:nvPr/>
        </p:nvSpPr>
        <p:spPr bwMode="auto">
          <a:xfrm>
            <a:off x="152400" y="312738"/>
            <a:ext cx="2514600" cy="409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>
              <a:buFont typeface="Wingdings" pitchFamily="2" charset="2"/>
              <a:buChar char="ü"/>
            </a:pPr>
            <a:r>
              <a:rPr lang="ru-RU" altLang="ru-RU"/>
              <a:t>Экология</a:t>
            </a:r>
          </a:p>
          <a:p>
            <a:pPr marL="342900" indent="-342900" algn="r">
              <a:buFont typeface="Wingdings" pitchFamily="2" charset="2"/>
              <a:buChar char="ü"/>
            </a:pPr>
            <a:endParaRPr lang="ru-RU" altLang="ru-RU"/>
          </a:p>
          <a:p>
            <a:pPr marL="342900" indent="-342900" algn="r">
              <a:buFont typeface="Wingdings" pitchFamily="2" charset="2"/>
              <a:buChar char="ü"/>
            </a:pPr>
            <a:r>
              <a:rPr lang="ru-RU" altLang="ru-RU"/>
              <a:t>Питание</a:t>
            </a:r>
          </a:p>
          <a:p>
            <a:pPr marL="342900" indent="-342900" algn="r">
              <a:buFont typeface="Wingdings" pitchFamily="2" charset="2"/>
              <a:buChar char="ü"/>
            </a:pPr>
            <a:endParaRPr lang="ru-RU" altLang="ru-RU"/>
          </a:p>
          <a:p>
            <a:pPr marL="342900" indent="-342900" algn="r">
              <a:buFont typeface="Wingdings" pitchFamily="2" charset="2"/>
              <a:buChar char="ü"/>
            </a:pPr>
            <a:r>
              <a:rPr lang="ru-RU" altLang="ru-RU"/>
              <a:t>Стресс</a:t>
            </a:r>
          </a:p>
          <a:p>
            <a:pPr marL="342900" indent="-342900" algn="r">
              <a:buFont typeface="Wingdings" pitchFamily="2" charset="2"/>
              <a:buChar char="ü"/>
            </a:pPr>
            <a:endParaRPr lang="ru-RU" altLang="ru-RU"/>
          </a:p>
          <a:p>
            <a:pPr marL="342900" indent="-342900" algn="r">
              <a:buFont typeface="Wingdings" pitchFamily="2" charset="2"/>
              <a:buChar char="ü"/>
            </a:pPr>
            <a:r>
              <a:rPr lang="ru-RU" altLang="ru-RU"/>
              <a:t>Гиподинамия</a:t>
            </a:r>
          </a:p>
          <a:p>
            <a:pPr marL="342900" indent="-342900" algn="r">
              <a:buFont typeface="Wingdings" pitchFamily="2" charset="2"/>
              <a:buChar char="ü"/>
            </a:pPr>
            <a:endParaRPr lang="ru-RU" altLang="ru-RU"/>
          </a:p>
          <a:p>
            <a:pPr marL="342900" indent="-342900" algn="r">
              <a:buFont typeface="Wingdings" pitchFamily="2" charset="2"/>
              <a:buChar char="ü"/>
            </a:pPr>
            <a:r>
              <a:rPr lang="ru-RU" altLang="ru-RU"/>
              <a:t>Космополитизм</a:t>
            </a:r>
          </a:p>
          <a:p>
            <a:pPr marL="342900" indent="-342900" algn="r">
              <a:buFont typeface="Wingdings" pitchFamily="2" charset="2"/>
              <a:buChar char="ü"/>
            </a:pPr>
            <a:endParaRPr lang="ru-RU" altLang="ru-RU"/>
          </a:p>
          <a:p>
            <a:pPr marL="342900" indent="-342900" algn="r">
              <a:buFont typeface="Wingdings" pitchFamily="2" charset="2"/>
              <a:buChar char="ü"/>
            </a:pPr>
            <a:r>
              <a:rPr lang="ru-RU" altLang="ru-RU"/>
              <a:t>Мутации</a:t>
            </a:r>
          </a:p>
          <a:p>
            <a:pPr marL="342900" indent="-342900" algn="r">
              <a:buFont typeface="Wingdings" pitchFamily="2" charset="2"/>
              <a:buChar char="ü"/>
            </a:pPr>
            <a:endParaRPr lang="ru-RU" altLang="ru-RU"/>
          </a:p>
          <a:p>
            <a:pPr marL="342900" indent="-342900" algn="r">
              <a:buFont typeface="Wingdings" pitchFamily="2" charset="2"/>
              <a:buChar char="ü"/>
            </a:pPr>
            <a:r>
              <a:rPr lang="ru-RU" altLang="ru-RU"/>
              <a:t>Соцнеравенство</a:t>
            </a:r>
          </a:p>
        </p:txBody>
      </p:sp>
      <p:pic>
        <p:nvPicPr>
          <p:cNvPr id="8195" name="Picture 2" descr="C:\Users\a.vladzymyrskyy\Desktop\Конференции\_Выставки\Презентация\done\degenerative_disc_diseas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0" y="3657600"/>
            <a:ext cx="1905000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3" descr="C:\Users\a.vladzymyrskyy\Desktop\Конференции\_Выставки\Презентация\done\article-2066624-01728A7E0000044D-890_468x2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3840163"/>
            <a:ext cx="2809875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4" descr="C:\Users\a.vladzymyrskyy\Desktop\Конференции\_Выставки\Презентация\done\stress_of_city_life_by_sunshinephotoshop-d66p5u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4863" y="762000"/>
            <a:ext cx="237807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5" descr="C:\Users\a.vladzymyrskyy\Desktop\Конференции\_Выставки\Презентация\done\trash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6950" y="312738"/>
            <a:ext cx="2390775" cy="318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C:\Users\a.vladzymyrskyy\Desktop\mHealth_Контакт-центр\Лого\Logo_PortalRAM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400"/>
            <a:ext cx="21955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4" descr="C:\Users\a.vladzymyrskyy\Desktop\mHealth_Контакт-центр\Лого\Logoc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58050" y="25400"/>
            <a:ext cx="18716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481388" y="2324100"/>
            <a:ext cx="5605462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3200" b="1" dirty="0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</a:rPr>
              <a:t>платформа для организации и учета дистанционных медицинских и страховых услуг - «ОМС+»</a:t>
            </a:r>
            <a:endParaRPr lang="ru-RU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-31750" y="762000"/>
            <a:ext cx="9151938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ВИРТУАЛЬНЫЙ ГОСПИТАЛЬ </a:t>
            </a:r>
            <a:endParaRPr lang="en-US" sz="40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mHEALTH</a:t>
            </a:r>
            <a:endParaRPr lang="ru-RU" sz="40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2774" name="Picture 2" descr="C:\Users\a.vladzymyrskyy\Desktop\Конференции\_ВиртГосп\2_ДЕКАБРЯ\презентации\vh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" y="2320925"/>
            <a:ext cx="3378200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 descr="C:\Users\a.vladzymyrskyy\Desktop\mHealth_Контакт-центр\Лого\Logo_PortalRAM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400"/>
            <a:ext cx="21955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4" descr="C:\Users\a.vladzymyrskyy\Desktop\mHealth_Контакт-центр\Лого\Logoc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58050" y="25400"/>
            <a:ext cx="18716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Box 3"/>
          <p:cNvSpPr txBox="1">
            <a:spLocks noChangeArrowheads="1"/>
          </p:cNvSpPr>
          <p:nvPr/>
        </p:nvSpPr>
        <p:spPr bwMode="auto">
          <a:xfrm>
            <a:off x="-22225" y="801688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b="1" i="1">
                <a:solidFill>
                  <a:srgbClr val="00B050"/>
                </a:solidFill>
              </a:rPr>
              <a:t>ВИРТУАЛЬНЫЙ ГОСПИТАЛЬ </a:t>
            </a:r>
            <a:r>
              <a:rPr lang="en-US" altLang="ru-RU" b="1" i="1">
                <a:solidFill>
                  <a:srgbClr val="00B050"/>
                </a:solidFill>
              </a:rPr>
              <a:t>mHEALTH - </a:t>
            </a:r>
            <a:r>
              <a:rPr lang="ru-RU" altLang="ru-RU" b="1" i="1">
                <a:solidFill>
                  <a:srgbClr val="00B050"/>
                </a:solidFill>
              </a:rPr>
              <a:t>КОНЦЕПЦИЯ</a:t>
            </a:r>
          </a:p>
        </p:txBody>
      </p:sp>
      <p:grpSp>
        <p:nvGrpSpPr>
          <p:cNvPr id="33797" name="Группа 7"/>
          <p:cNvGrpSpPr>
            <a:grpSpLocks/>
          </p:cNvGrpSpPr>
          <p:nvPr/>
        </p:nvGrpSpPr>
        <p:grpSpPr bwMode="auto">
          <a:xfrm>
            <a:off x="265113" y="4283075"/>
            <a:ext cx="1944687" cy="2447925"/>
            <a:chOff x="6788509" y="3243595"/>
            <a:chExt cx="1943673" cy="2447575"/>
          </a:xfrm>
        </p:grpSpPr>
        <p:pic>
          <p:nvPicPr>
            <p:cNvPr id="3076" name="Picture 4" descr="C:\Users\a.vladzymyrskyy\Desktop\Конференции\_ВиртГосп\2_ДЕКАБРЯ\презентации\iPhoneFinalAll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788509" y="3243595"/>
              <a:ext cx="1943673" cy="17094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/>
            </a:extLst>
          </p:spPr>
        </p:pic>
        <p:sp>
          <p:nvSpPr>
            <p:cNvPr id="33815" name="TextBox 9"/>
            <p:cNvSpPr txBox="1">
              <a:spLocks noChangeArrowheads="1"/>
            </p:cNvSpPr>
            <p:nvPr/>
          </p:nvSpPr>
          <p:spPr bwMode="auto">
            <a:xfrm>
              <a:off x="6788509" y="4952506"/>
              <a:ext cx="1943673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altLang="ru-RU" sz="1400" b="1" i="1">
                  <a:solidFill>
                    <a:srgbClr val="00B050"/>
                  </a:solidFill>
                </a:rPr>
                <a:t>Инструменты индивидуальной телемедицины</a:t>
              </a:r>
            </a:p>
          </p:txBody>
        </p:sp>
      </p:grpSp>
      <p:grpSp>
        <p:nvGrpSpPr>
          <p:cNvPr id="33798" name="Группа 6"/>
          <p:cNvGrpSpPr>
            <a:grpSpLocks/>
          </p:cNvGrpSpPr>
          <p:nvPr/>
        </p:nvGrpSpPr>
        <p:grpSpPr bwMode="auto">
          <a:xfrm>
            <a:off x="7146925" y="4349750"/>
            <a:ext cx="1885950" cy="1938338"/>
            <a:chOff x="971599" y="4326409"/>
            <a:chExt cx="1885454" cy="1937310"/>
          </a:xfrm>
        </p:grpSpPr>
        <p:pic>
          <p:nvPicPr>
            <p:cNvPr id="3077" name="Picture 5" descr="C:\Users\a.vladzymyrskyy\Desktop\Конференции\_ВиртГосп\2_ДЕКАБРЯ\презентации\medical-social-media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71599" y="4326409"/>
              <a:ext cx="1885454" cy="14137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/>
            </a:extLst>
          </p:spPr>
        </p:pic>
        <p:sp>
          <p:nvSpPr>
            <p:cNvPr id="33813" name="TextBox 10"/>
            <p:cNvSpPr txBox="1">
              <a:spLocks noChangeArrowheads="1"/>
            </p:cNvSpPr>
            <p:nvPr/>
          </p:nvSpPr>
          <p:spPr bwMode="auto">
            <a:xfrm>
              <a:off x="971599" y="5740499"/>
              <a:ext cx="1885453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altLang="ru-RU" sz="1400" b="1" i="1">
                  <a:solidFill>
                    <a:srgbClr val="00B050"/>
                  </a:solidFill>
                </a:rPr>
                <a:t>Социальные </a:t>
              </a:r>
            </a:p>
            <a:p>
              <a:pPr algn="ctr"/>
              <a:r>
                <a:rPr lang="ru-RU" altLang="ru-RU" sz="1400" b="1" i="1">
                  <a:solidFill>
                    <a:srgbClr val="00B050"/>
                  </a:solidFill>
                </a:rPr>
                <a:t>медиа</a:t>
              </a:r>
            </a:p>
          </p:txBody>
        </p:sp>
      </p:grpSp>
      <p:grpSp>
        <p:nvGrpSpPr>
          <p:cNvPr id="33799" name="Группа 4"/>
          <p:cNvGrpSpPr>
            <a:grpSpLocks/>
          </p:cNvGrpSpPr>
          <p:nvPr/>
        </p:nvGrpSpPr>
        <p:grpSpPr bwMode="auto">
          <a:xfrm>
            <a:off x="3398838" y="2084388"/>
            <a:ext cx="2663825" cy="2773362"/>
            <a:chOff x="3121153" y="1205839"/>
            <a:chExt cx="2857500" cy="2847975"/>
          </a:xfrm>
        </p:grpSpPr>
        <p:pic>
          <p:nvPicPr>
            <p:cNvPr id="3078" name="Picture 6" descr="C:\Users\a.vladzymyrskyy\Desktop\Конференции\_Выставки\konullu 5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121153" y="1205839"/>
              <a:ext cx="2857500" cy="28479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/>
            </a:extLst>
          </p:spPr>
        </p:pic>
        <p:sp>
          <p:nvSpPr>
            <p:cNvPr id="3" name="Прямоугольник 2"/>
            <p:cNvSpPr/>
            <p:nvPr/>
          </p:nvSpPr>
          <p:spPr>
            <a:xfrm>
              <a:off x="3789751" y="1638124"/>
              <a:ext cx="1656185" cy="66355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3600" b="1" dirty="0">
                  <a:ln w="1905"/>
                  <a:solidFill>
                    <a:srgbClr val="00B05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ОМС+</a:t>
              </a:r>
            </a:p>
          </p:txBody>
        </p:sp>
      </p:grpSp>
      <p:grpSp>
        <p:nvGrpSpPr>
          <p:cNvPr id="33800" name="Группа 5"/>
          <p:cNvGrpSpPr>
            <a:grpSpLocks/>
          </p:cNvGrpSpPr>
          <p:nvPr/>
        </p:nvGrpSpPr>
        <p:grpSpPr bwMode="auto">
          <a:xfrm>
            <a:off x="179388" y="1849438"/>
            <a:ext cx="2087562" cy="1651000"/>
            <a:chOff x="458613" y="2030220"/>
            <a:chExt cx="2141857" cy="1650522"/>
          </a:xfrm>
        </p:grpSpPr>
        <p:sp>
          <p:nvSpPr>
            <p:cNvPr id="33808" name="TextBox 11"/>
            <p:cNvSpPr txBox="1">
              <a:spLocks noChangeArrowheads="1"/>
            </p:cNvSpPr>
            <p:nvPr/>
          </p:nvSpPr>
          <p:spPr bwMode="auto">
            <a:xfrm>
              <a:off x="458613" y="2942078"/>
              <a:ext cx="2141857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altLang="ru-RU" sz="1400" b="1" i="1">
                  <a:solidFill>
                    <a:srgbClr val="00B050"/>
                  </a:solidFill>
                </a:rPr>
                <a:t>Верифицированные информационные ресурсы</a:t>
              </a:r>
            </a:p>
          </p:txBody>
        </p:sp>
        <p:pic>
          <p:nvPicPr>
            <p:cNvPr id="3079" name="Picture 7" descr="C:\Users\a.vladzymyrskyy\Desktop\Конференции\_ВиртГосп\2_ДЕКАБРЯ\презентации\r-ONLINE-ACCESS-HEALTH-INFORMATION-large570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8613" y="2030220"/>
              <a:ext cx="2141857" cy="89509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/>
            </a:extLst>
          </p:spPr>
        </p:pic>
      </p:grpSp>
      <p:sp>
        <p:nvSpPr>
          <p:cNvPr id="15" name="Двойная стрелка влево/вправо 14"/>
          <p:cNvSpPr/>
          <p:nvPr/>
        </p:nvSpPr>
        <p:spPr>
          <a:xfrm>
            <a:off x="2406650" y="2190750"/>
            <a:ext cx="936625" cy="41751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24" name="Двойная стрелка влево/вправо 23"/>
          <p:cNvSpPr/>
          <p:nvPr/>
        </p:nvSpPr>
        <p:spPr>
          <a:xfrm>
            <a:off x="6146800" y="2165350"/>
            <a:ext cx="936625" cy="41751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28" name="Двойная стрелка влево/вправо 27"/>
          <p:cNvSpPr/>
          <p:nvPr/>
        </p:nvSpPr>
        <p:spPr>
          <a:xfrm>
            <a:off x="2389188" y="4383088"/>
            <a:ext cx="936625" cy="4191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29" name="Двойная стрелка влево/вправо 28"/>
          <p:cNvSpPr/>
          <p:nvPr/>
        </p:nvSpPr>
        <p:spPr>
          <a:xfrm>
            <a:off x="6129338" y="4357688"/>
            <a:ext cx="936625" cy="41751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B050"/>
              </a:solidFill>
            </a:endParaRPr>
          </a:p>
        </p:txBody>
      </p:sp>
      <p:grpSp>
        <p:nvGrpSpPr>
          <p:cNvPr id="33805" name="Группа 15"/>
          <p:cNvGrpSpPr>
            <a:grpSpLocks/>
          </p:cNvGrpSpPr>
          <p:nvPr/>
        </p:nvGrpSpPr>
        <p:grpSpPr bwMode="auto">
          <a:xfrm>
            <a:off x="7170738" y="1774825"/>
            <a:ext cx="1862137" cy="2413000"/>
            <a:chOff x="7170264" y="1724714"/>
            <a:chExt cx="1862462" cy="2412162"/>
          </a:xfrm>
        </p:grpSpPr>
        <p:sp>
          <p:nvSpPr>
            <p:cNvPr id="33806" name="TextBox 1"/>
            <p:cNvSpPr txBox="1">
              <a:spLocks noChangeArrowheads="1"/>
            </p:cNvSpPr>
            <p:nvPr/>
          </p:nvSpPr>
          <p:spPr bwMode="auto">
            <a:xfrm>
              <a:off x="7170264" y="2967325"/>
              <a:ext cx="1862461" cy="1169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altLang="ru-RU" sz="1400" b="1" i="1">
                  <a:solidFill>
                    <a:srgbClr val="00B050"/>
                  </a:solidFill>
                </a:rPr>
                <a:t>Распределенная система накопления и анализа информации</a:t>
              </a:r>
            </a:p>
          </p:txBody>
        </p:sp>
        <p:pic>
          <p:nvPicPr>
            <p:cNvPr id="3080" name="Picture 8" descr="C:\Users\a.vladzymyrskyy\Desktop\Конференции\_ВиртГосп\2_ДЕКАБРЯ\презентации\726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170264" y="1724714"/>
              <a:ext cx="1862462" cy="12425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/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874713"/>
            <a:ext cx="8785225" cy="59261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34819" name="Picture 3" descr="C:\Users\a.vladzymyrskyy\Desktop\mHealth_Контакт-центр\Лого\Logo_PortalRA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400"/>
            <a:ext cx="21955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 descr="C:\Users\a.vladzymyrskyy\Desktop\mHealth_Контакт-центр\Лого\Logoc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58050" y="25400"/>
            <a:ext cx="18716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Box 5"/>
          <p:cNvSpPr txBox="1">
            <a:spLocks noChangeArrowheads="1"/>
          </p:cNvSpPr>
          <p:nvPr/>
        </p:nvSpPr>
        <p:spPr bwMode="auto">
          <a:xfrm>
            <a:off x="-22225" y="446088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b="1" i="1">
                <a:solidFill>
                  <a:srgbClr val="00B050"/>
                </a:solidFill>
              </a:rPr>
              <a:t>ВИРТУАЛЬНЫЙ ГОСПИТАЛЬ </a:t>
            </a:r>
            <a:r>
              <a:rPr lang="en-US" altLang="ru-RU" b="1" i="1">
                <a:solidFill>
                  <a:srgbClr val="00B050"/>
                </a:solidFill>
              </a:rPr>
              <a:t>mHEALTH - </a:t>
            </a:r>
            <a:r>
              <a:rPr lang="ru-RU" altLang="ru-RU" b="1" i="1">
                <a:solidFill>
                  <a:srgbClr val="00B050"/>
                </a:solidFill>
              </a:rPr>
              <a:t>РЕАЛИЗАЦИЯ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C:\Users\a.vladzymyrskyy\Desktop\mHealth_Контакт-центр\Лого\Logo_PortalRAM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400"/>
            <a:ext cx="21955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4" descr="C:\Users\a.vladzymyrskyy\Desktop\mHealth_Контакт-центр\Лого\Logoc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58050" y="25400"/>
            <a:ext cx="18716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 flipH="1">
            <a:off x="2276475" y="476250"/>
            <a:ext cx="4705350" cy="5238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err="1"/>
              <a:t>mHEALTH</a:t>
            </a:r>
            <a:r>
              <a:rPr lang="en-US" sz="2800" b="1" dirty="0"/>
              <a:t> </a:t>
            </a:r>
            <a:r>
              <a:rPr lang="ru-RU" sz="2800" b="1" dirty="0"/>
              <a:t>и ОМС+</a:t>
            </a:r>
          </a:p>
        </p:txBody>
      </p:sp>
      <p:sp>
        <p:nvSpPr>
          <p:cNvPr id="35845" name="TextBox 2"/>
          <p:cNvSpPr txBox="1">
            <a:spLocks noChangeArrowheads="1"/>
          </p:cNvSpPr>
          <p:nvPr/>
        </p:nvSpPr>
        <p:spPr bwMode="auto">
          <a:xfrm>
            <a:off x="0" y="1049338"/>
            <a:ext cx="9129713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b="1">
                <a:solidFill>
                  <a:srgbClr val="C00000"/>
                </a:solidFill>
              </a:rPr>
              <a:t>Программа страхования ОМС+</a:t>
            </a:r>
          </a:p>
          <a:p>
            <a:pPr algn="ctr"/>
            <a:r>
              <a:rPr lang="ru-RU" altLang="ru-RU" sz="2400" b="1" i="1">
                <a:solidFill>
                  <a:srgbClr val="C00000"/>
                </a:solidFill>
              </a:rPr>
              <a:t>«Фитнесс»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96888" y="1787525"/>
          <a:ext cx="8135937" cy="29924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1979"/>
                <a:gridCol w="2711979"/>
                <a:gridCol w="2711979"/>
              </a:tblGrid>
              <a:tr h="370879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C00000"/>
                          </a:solidFill>
                        </a:rPr>
                        <a:t>Целевая</a:t>
                      </a:r>
                      <a:r>
                        <a:rPr lang="ru-RU" sz="1800" baseline="0" dirty="0" smtClean="0">
                          <a:solidFill>
                            <a:srgbClr val="C00000"/>
                          </a:solidFill>
                        </a:rPr>
                        <a:t> группа</a:t>
                      </a:r>
                      <a:endParaRPr lang="ru-RU" sz="1800" dirty="0">
                        <a:solidFill>
                          <a:srgbClr val="C00000"/>
                        </a:solidFill>
                      </a:endParaRPr>
                    </a:p>
                  </a:txBody>
                  <a:tcPr marL="91429" marR="91429"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C00000"/>
                          </a:solidFill>
                        </a:rPr>
                        <a:t>Технология</a:t>
                      </a:r>
                      <a:endParaRPr lang="ru-RU" sz="1800" dirty="0"/>
                    </a:p>
                  </a:txBody>
                  <a:tcPr marL="91429" marR="91429"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C00000"/>
                          </a:solidFill>
                        </a:rPr>
                        <a:t>Страховой случай</a:t>
                      </a:r>
                      <a:endParaRPr lang="ru-RU" sz="1800" dirty="0"/>
                    </a:p>
                  </a:txBody>
                  <a:tcPr marL="91429" marR="91429" marT="45725" marB="45725"/>
                </a:tc>
              </a:tr>
              <a:tr h="1554646"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Практически здоровые лица</a:t>
                      </a:r>
                      <a:endParaRPr lang="ru-RU" sz="1600" dirty="0"/>
                    </a:p>
                  </a:txBody>
                  <a:tcPr marL="91429" marR="91429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Носимые</a:t>
                      </a:r>
                      <a:r>
                        <a:rPr lang="ru-RU" sz="1600" baseline="0" dirty="0" smtClean="0"/>
                        <a:t> устройства от партнеров</a:t>
                      </a:r>
                    </a:p>
                    <a:p>
                      <a:pPr algn="ctr"/>
                      <a:r>
                        <a:rPr lang="ru-RU" sz="1600" baseline="0" dirty="0" smtClean="0"/>
                        <a:t>(</a:t>
                      </a:r>
                      <a:r>
                        <a:rPr lang="ru-RU" sz="1600" baseline="0" dirty="0" err="1" smtClean="0"/>
                        <a:t>трекеры</a:t>
                      </a:r>
                      <a:r>
                        <a:rPr lang="ru-RU" sz="1600" baseline="0" dirty="0" smtClean="0"/>
                        <a:t> активности)</a:t>
                      </a:r>
                      <a:endParaRPr lang="ru-RU" sz="1600" dirty="0"/>
                    </a:p>
                  </a:txBody>
                  <a:tcPr marL="91429" marR="91429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Потребность во врачебной дистанционной консультации в амбулаторных условиях, </a:t>
                      </a:r>
                      <a:endParaRPr lang="ru-RU" sz="1600" dirty="0"/>
                    </a:p>
                  </a:txBody>
                  <a:tcPr marL="91429" marR="91429" marT="45725" marB="45725"/>
                </a:tc>
              </a:tr>
              <a:tr h="1066913"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 marL="91429" marR="91429" marT="45725" marB="45725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 marL="91429" marR="91429"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управляемой самопомощи в процессе занятий спортом, фитнессом</a:t>
                      </a:r>
                      <a:endParaRPr lang="ru-RU" sz="1600" dirty="0"/>
                    </a:p>
                  </a:txBody>
                  <a:tcPr marL="91429" marR="91429" marT="45725" marB="45725"/>
                </a:tc>
              </a:tr>
            </a:tbl>
          </a:graphicData>
        </a:graphic>
      </p:graphicFrame>
      <p:pic>
        <p:nvPicPr>
          <p:cNvPr id="4098" name="Picture 2" descr="C:\Users\a.vladzymyrskyy\Desktop\Конференции\_ВиртГосп\2_ДЕКАБРЯ\презентации\1465a1e9a4ea115f8198891af4df8296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/>
            </a:extLst>
          </a:blip>
          <a:srcRect/>
          <a:stretch/>
        </p:blipFill>
        <p:spPr bwMode="auto">
          <a:xfrm rot="547234">
            <a:off x="5955809" y="4636437"/>
            <a:ext cx="2604462" cy="1662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099" name="Picture 3" descr="C:\Users\a.vladzymyrskyy\Desktop\Конференции\_ВиртГосп\2_ДЕКАБРЯ\презентации\striiv-touch-angled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/>
            </a:extLst>
          </a:blip>
          <a:srcRect/>
          <a:stretch/>
        </p:blipFill>
        <p:spPr bwMode="auto">
          <a:xfrm rot="20140514">
            <a:off x="3775527" y="3890341"/>
            <a:ext cx="1311121" cy="21790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0" name="Picture 4" descr="C:\Users\a.vladzymyrskyy\Desktop\Конференции\_Выставки\neues_dacadoo_layout_-_ipad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/>
            </a:extLst>
          </a:blip>
          <a:srcRect/>
          <a:stretch/>
        </p:blipFill>
        <p:spPr bwMode="auto">
          <a:xfrm rot="819404">
            <a:off x="827252" y="3317774"/>
            <a:ext cx="2012322" cy="25704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C:\Users\a.vladzymyrskyy\Desktop\mHealth_Контакт-центр\Лого\Logo_PortalRAM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400"/>
            <a:ext cx="21955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4" descr="C:\Users\a.vladzymyrskyy\Desktop\mHealth_Контакт-центр\Лого\Logoc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58050" y="25400"/>
            <a:ext cx="18716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 flipH="1">
            <a:off x="2276475" y="476250"/>
            <a:ext cx="4705350" cy="5238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err="1"/>
              <a:t>mHEALTH</a:t>
            </a:r>
            <a:r>
              <a:rPr lang="en-US" sz="2800" b="1" dirty="0"/>
              <a:t> </a:t>
            </a:r>
            <a:r>
              <a:rPr lang="ru-RU" sz="2800" b="1" dirty="0"/>
              <a:t>и ОМС+</a:t>
            </a:r>
          </a:p>
        </p:txBody>
      </p:sp>
      <p:sp>
        <p:nvSpPr>
          <p:cNvPr id="36869" name="TextBox 2"/>
          <p:cNvSpPr txBox="1">
            <a:spLocks noChangeArrowheads="1"/>
          </p:cNvSpPr>
          <p:nvPr/>
        </p:nvSpPr>
        <p:spPr bwMode="auto">
          <a:xfrm>
            <a:off x="0" y="1049338"/>
            <a:ext cx="9129713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b="1">
                <a:solidFill>
                  <a:srgbClr val="C00000"/>
                </a:solidFill>
              </a:rPr>
              <a:t>Программа страхования ОМС+</a:t>
            </a:r>
          </a:p>
          <a:p>
            <a:pPr algn="ctr"/>
            <a:r>
              <a:rPr lang="ru-RU" altLang="ru-RU" sz="2400" b="1" i="1">
                <a:solidFill>
                  <a:srgbClr val="C00000"/>
                </a:solidFill>
              </a:rPr>
              <a:t>«Здоровая мама»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79388" y="1787525"/>
          <a:ext cx="8785224" cy="226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8408"/>
                <a:gridCol w="2928408"/>
                <a:gridCol w="292840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Целевая</a:t>
                      </a:r>
                      <a:r>
                        <a:rPr lang="ru-RU" baseline="0" dirty="0" smtClean="0">
                          <a:solidFill>
                            <a:srgbClr val="C00000"/>
                          </a:solidFill>
                        </a:rPr>
                        <a:t> группа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Технология</a:t>
                      </a:r>
                      <a:endParaRPr lang="ru-RU" dirty="0"/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Страховой случай</a:t>
                      </a:r>
                      <a:endParaRPr lang="ru-RU" dirty="0"/>
                    </a:p>
                  </a:txBody>
                  <a:tcPr marL="91443" marR="91443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Беременные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/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(в том числе, с высоким риском)</a:t>
                      </a:r>
                      <a:endParaRPr lang="ru-RU" sz="1600" dirty="0"/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Электронный дневник с мобильным приложением</a:t>
                      </a:r>
                      <a:endParaRPr lang="ru-RU" sz="1600" dirty="0"/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Потребность в плановой врачебной дистанционной консультации в амбулаторных условиях </a:t>
                      </a:r>
                      <a:endParaRPr lang="ru-RU" sz="1600" dirty="0"/>
                    </a:p>
                  </a:txBody>
                  <a:tcPr marL="91443" marR="91443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Фетальный </a:t>
                      </a:r>
                      <a:r>
                        <a:rPr lang="ru-RU" sz="1600" dirty="0" err="1" smtClean="0"/>
                        <a:t>телемониторинг</a:t>
                      </a:r>
                      <a:endParaRPr lang="ru-RU" sz="1600" dirty="0"/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 последующим назначением мониторинга в амбулаторных условиях </a:t>
                      </a:r>
                      <a:endParaRPr lang="ru-RU" sz="1600" dirty="0"/>
                    </a:p>
                  </a:txBody>
                  <a:tcPr marL="91443" marR="91443"/>
                </a:tc>
              </a:tr>
            </a:tbl>
          </a:graphicData>
        </a:graphic>
      </p:graphicFrame>
      <p:pic>
        <p:nvPicPr>
          <p:cNvPr id="8194" name="Picture 2" descr="C:\Users\a.vladzymyrskyy\Desktop\Конференции\_ВиртГосп\2_ДЕКАБРЯ\презентации\pregnant_woma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93640">
            <a:off x="863600" y="3349625"/>
            <a:ext cx="2041525" cy="3060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8195" name="Picture 3" descr="C:\Users\a.vladzymyrskyy\Desktop\Конференции\_ВиртГосп\2_ДЕКАБРЯ\презентации\1038874_baby-monitors_gifc53b744c1f19f9a1402793afcf157713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3663" y="4857750"/>
            <a:ext cx="2125662" cy="1858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8197" name="Picture 5" descr="http://portalramn.ru/upload/images/healthy-baby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738" y="4703763"/>
            <a:ext cx="1866900" cy="1090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C:\Users\a.vladzymyrskyy\Desktop\mHealth_Контакт-центр\Лого\Logo_PortalRAM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400"/>
            <a:ext cx="21955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4" descr="C:\Users\a.vladzymyrskyy\Desktop\mHealth_Контакт-центр\Лого\Logoc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58050" y="25400"/>
            <a:ext cx="18716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 flipH="1">
            <a:off x="2276475" y="476250"/>
            <a:ext cx="4705350" cy="5238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err="1"/>
              <a:t>mHEALTH</a:t>
            </a:r>
            <a:r>
              <a:rPr lang="en-US" sz="2800" b="1" dirty="0"/>
              <a:t> </a:t>
            </a:r>
            <a:r>
              <a:rPr lang="ru-RU" sz="2800" b="1" dirty="0"/>
              <a:t>и ОМС+</a:t>
            </a:r>
          </a:p>
        </p:txBody>
      </p:sp>
      <p:sp>
        <p:nvSpPr>
          <p:cNvPr id="37893" name="TextBox 2"/>
          <p:cNvSpPr txBox="1">
            <a:spLocks noChangeArrowheads="1"/>
          </p:cNvSpPr>
          <p:nvPr/>
        </p:nvSpPr>
        <p:spPr bwMode="auto">
          <a:xfrm>
            <a:off x="0" y="1049338"/>
            <a:ext cx="9129713" cy="110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b="1">
                <a:solidFill>
                  <a:srgbClr val="C00000"/>
                </a:solidFill>
              </a:rPr>
              <a:t>Программы страхования ОМС+</a:t>
            </a:r>
          </a:p>
          <a:p>
            <a:pPr algn="ctr"/>
            <a:r>
              <a:rPr lang="ru-RU" altLang="ru-RU" sz="2400" b="1" i="1">
                <a:solidFill>
                  <a:srgbClr val="C00000"/>
                </a:solidFill>
              </a:rPr>
              <a:t>«Артериальная гипертензия», «ИБС», «НормаСахар», «Урология»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36538" y="2276475"/>
          <a:ext cx="8785224" cy="20177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8408"/>
                <a:gridCol w="2928408"/>
                <a:gridCol w="2928408"/>
              </a:tblGrid>
              <a:tr h="371015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C00000"/>
                          </a:solidFill>
                        </a:rPr>
                        <a:t>Целевая</a:t>
                      </a:r>
                      <a:r>
                        <a:rPr lang="ru-RU" sz="1800" baseline="0" dirty="0" smtClean="0">
                          <a:solidFill>
                            <a:srgbClr val="C00000"/>
                          </a:solidFill>
                        </a:rPr>
                        <a:t> группа</a:t>
                      </a:r>
                      <a:endParaRPr lang="ru-RU" sz="1800" dirty="0">
                        <a:solidFill>
                          <a:srgbClr val="C00000"/>
                        </a:solidFill>
                      </a:endParaRPr>
                    </a:p>
                  </a:txBody>
                  <a:tcPr marL="91443" marR="91443" marT="45742" marB="4574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C00000"/>
                          </a:solidFill>
                        </a:rPr>
                        <a:t>Технология</a:t>
                      </a:r>
                      <a:endParaRPr lang="ru-RU" sz="1800" dirty="0"/>
                    </a:p>
                  </a:txBody>
                  <a:tcPr marL="91443" marR="91443" marT="45742" marB="4574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C00000"/>
                          </a:solidFill>
                        </a:rPr>
                        <a:t>Страховой случай</a:t>
                      </a:r>
                      <a:endParaRPr lang="ru-RU" sz="1800" dirty="0"/>
                    </a:p>
                  </a:txBody>
                  <a:tcPr marL="91443" marR="91443" marT="45742" marB="45742"/>
                </a:tc>
              </a:tr>
              <a:tr h="1067304"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Пациенты с хроническими неинфекционными заболеваниями</a:t>
                      </a:r>
                      <a:endParaRPr lang="ru-RU" sz="1400" dirty="0"/>
                    </a:p>
                  </a:txBody>
                  <a:tcPr marL="91443" marR="91443" marT="45742" marB="457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Диагностические приборы (тонометр,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baseline="0" dirty="0" err="1" smtClean="0"/>
                        <a:t>кардиовизор</a:t>
                      </a:r>
                      <a:r>
                        <a:rPr lang="ru-RU" sz="1600" baseline="0" dirty="0" smtClean="0"/>
                        <a:t>, </a:t>
                      </a:r>
                      <a:r>
                        <a:rPr lang="ru-RU" sz="1600" baseline="0" dirty="0" err="1" smtClean="0"/>
                        <a:t>уриноанализатор</a:t>
                      </a:r>
                      <a:r>
                        <a:rPr lang="ru-RU" sz="1600" baseline="0" dirty="0" smtClean="0"/>
                        <a:t>)</a:t>
                      </a:r>
                      <a:endParaRPr lang="ru-RU" sz="1600" dirty="0"/>
                    </a:p>
                  </a:txBody>
                  <a:tcPr marL="91443" marR="91443" marT="45742" marB="457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Потребность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в 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плановой врачебной дистанционной консультации в амбулаторных условиях </a:t>
                      </a:r>
                      <a:endParaRPr lang="ru-RU" sz="1600" dirty="0"/>
                    </a:p>
                  </a:txBody>
                  <a:tcPr marL="91443" marR="91443" marT="45742" marB="45742"/>
                </a:tc>
              </a:tr>
              <a:tr h="579394"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 marL="91443" marR="91443" marT="45742" marB="457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 smtClean="0"/>
                        <a:t>Трекеры</a:t>
                      </a:r>
                      <a:r>
                        <a:rPr lang="ru-RU" sz="1600" dirty="0" smtClean="0"/>
                        <a:t> активности</a:t>
                      </a:r>
                    </a:p>
                    <a:p>
                      <a:pPr algn="ctr"/>
                      <a:r>
                        <a:rPr lang="en-US" sz="1600" dirty="0" err="1" smtClean="0"/>
                        <a:t>mHealth</a:t>
                      </a:r>
                      <a:r>
                        <a:rPr lang="ru-RU" sz="1600" dirty="0" smtClean="0"/>
                        <a:t>-приложения</a:t>
                      </a:r>
                      <a:endParaRPr lang="ru-RU" sz="1600" dirty="0"/>
                    </a:p>
                  </a:txBody>
                  <a:tcPr marL="91443" marR="91443" marT="45742" marB="4574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/>
                    </a:p>
                  </a:txBody>
                  <a:tcPr marL="91443" marR="91443" marT="45742" marB="45742"/>
                </a:tc>
              </a:tr>
            </a:tbl>
          </a:graphicData>
        </a:graphic>
      </p:graphicFrame>
      <p:pic>
        <p:nvPicPr>
          <p:cNvPr id="9218" name="Picture 2" descr="http://digit.ru/images/38948/22/389482292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/>
            </a:extLst>
          </a:blip>
          <a:srcRect/>
          <a:stretch/>
        </p:blipFill>
        <p:spPr bwMode="auto">
          <a:xfrm rot="20335561">
            <a:off x="978180" y="4223274"/>
            <a:ext cx="1186171" cy="20051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19" name="Picture 3" descr="C:\Users\a.vladzymyrskyy\Desktop\Конференции\_ВиртГосп\2_ДЕКАБРЯ\презентации\ANDtono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485189" y="4722787"/>
            <a:ext cx="2734883" cy="15725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22" name="Picture 6" descr="http://www.computerra.ru/wp-content/uploads/2013/10/111_4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rot="1043319">
            <a:off x="5642810" y="4528165"/>
            <a:ext cx="1080340" cy="19011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" name="Picture 8" descr="http://www.kardi.ru/upload/userfiles/files/kardiru3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/>
            </a:extLst>
          </a:blip>
          <a:srcRect/>
          <a:stretch/>
        </p:blipFill>
        <p:spPr bwMode="auto">
          <a:xfrm>
            <a:off x="6807160" y="5331444"/>
            <a:ext cx="2082591" cy="12356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 descr="C:\Users\a.vladzymyrskyy\Desktop\mHealth_Контакт-центр\Лого\Logo_PortalRAM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400"/>
            <a:ext cx="219551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4" descr="C:\Users\a.vladzymyrskyy\Desktop\mHealth_Контакт-центр\Лого\Logoc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58050" y="25400"/>
            <a:ext cx="18716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 flipH="1">
            <a:off x="2276475" y="476250"/>
            <a:ext cx="4705350" cy="5238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err="1"/>
              <a:t>mHEALTH</a:t>
            </a:r>
            <a:r>
              <a:rPr lang="en-US" sz="2800" b="1" dirty="0"/>
              <a:t> </a:t>
            </a:r>
            <a:r>
              <a:rPr lang="ru-RU" sz="2800" b="1" dirty="0"/>
              <a:t>и ОМС+</a:t>
            </a:r>
          </a:p>
        </p:txBody>
      </p:sp>
      <p:sp>
        <p:nvSpPr>
          <p:cNvPr id="38917" name="TextBox 2"/>
          <p:cNvSpPr txBox="1">
            <a:spLocks noChangeArrowheads="1"/>
          </p:cNvSpPr>
          <p:nvPr/>
        </p:nvSpPr>
        <p:spPr bwMode="auto">
          <a:xfrm>
            <a:off x="0" y="1049338"/>
            <a:ext cx="9129713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b="1">
                <a:solidFill>
                  <a:srgbClr val="C00000"/>
                </a:solidFill>
              </a:rPr>
              <a:t>Программы страхования ОМС+</a:t>
            </a:r>
          </a:p>
          <a:p>
            <a:pPr algn="ctr"/>
            <a:r>
              <a:rPr lang="ru-RU" altLang="ru-RU" sz="2400" b="1" i="1">
                <a:solidFill>
                  <a:srgbClr val="C00000"/>
                </a:solidFill>
              </a:rPr>
              <a:t>«Хирургия одного дня», «После замены сустава»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36538" y="1966913"/>
          <a:ext cx="8785224" cy="1808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8408"/>
                <a:gridCol w="2928408"/>
                <a:gridCol w="2928408"/>
              </a:tblGrid>
              <a:tr h="3707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C00000"/>
                          </a:solidFill>
                        </a:rPr>
                        <a:t>Целевая</a:t>
                      </a:r>
                      <a:r>
                        <a:rPr lang="ru-RU" sz="1800" baseline="0" dirty="0" smtClean="0">
                          <a:solidFill>
                            <a:srgbClr val="C00000"/>
                          </a:solidFill>
                        </a:rPr>
                        <a:t> группа</a:t>
                      </a:r>
                      <a:endParaRPr lang="ru-RU" sz="1800" dirty="0">
                        <a:solidFill>
                          <a:srgbClr val="C00000"/>
                        </a:solidFill>
                      </a:endParaRPr>
                    </a:p>
                  </a:txBody>
                  <a:tcPr marL="91443" marR="91443" marT="45708" marB="4570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C00000"/>
                          </a:solidFill>
                        </a:rPr>
                        <a:t>Технология</a:t>
                      </a:r>
                      <a:endParaRPr lang="ru-RU" sz="1800" dirty="0"/>
                    </a:p>
                  </a:txBody>
                  <a:tcPr marL="91443" marR="91443" marT="45708" marB="4570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C00000"/>
                          </a:solidFill>
                        </a:rPr>
                        <a:t>Страховой случай</a:t>
                      </a:r>
                      <a:endParaRPr lang="ru-RU" sz="1800" dirty="0"/>
                    </a:p>
                  </a:txBody>
                  <a:tcPr marL="91443" marR="91443" marT="45708" marB="45708"/>
                </a:tc>
              </a:tr>
              <a:tr h="1066683"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Пациенты после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хирургического лечения</a:t>
                      </a:r>
                      <a:endParaRPr lang="ru-RU" sz="1400" dirty="0"/>
                    </a:p>
                  </a:txBody>
                  <a:tcPr marL="91443" marR="91443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Диагностические приборы (тонометр,</a:t>
                      </a:r>
                      <a:r>
                        <a:rPr lang="ru-RU" sz="1600" baseline="0" dirty="0" smtClean="0"/>
                        <a:t> кардиограф, </a:t>
                      </a:r>
                      <a:r>
                        <a:rPr lang="ru-RU" sz="1600" baseline="0" dirty="0" err="1" smtClean="0"/>
                        <a:t>пульсоксиметр</a:t>
                      </a:r>
                      <a:r>
                        <a:rPr lang="ru-RU" sz="1600" baseline="0" dirty="0" smtClean="0"/>
                        <a:t>, </a:t>
                      </a:r>
                      <a:r>
                        <a:rPr lang="ru-RU" sz="1600" baseline="0" dirty="0" err="1" smtClean="0"/>
                        <a:t>гемоанализатор</a:t>
                      </a:r>
                      <a:r>
                        <a:rPr lang="ru-RU" sz="1600" baseline="0" dirty="0" smtClean="0"/>
                        <a:t>)</a:t>
                      </a:r>
                      <a:endParaRPr lang="ru-RU" sz="1600" dirty="0"/>
                    </a:p>
                  </a:txBody>
                  <a:tcPr marL="91443" marR="91443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Потребность неотложной медицинской помощи и/или повторной госпитализации</a:t>
                      </a:r>
                      <a:endParaRPr lang="ru-RU" sz="1400" dirty="0"/>
                    </a:p>
                  </a:txBody>
                  <a:tcPr marL="91443" marR="91443" marT="45708" marB="45708"/>
                </a:tc>
              </a:tr>
              <a:tr h="370740"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 marL="91443" marR="91443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«Тревожная кнопка»</a:t>
                      </a:r>
                      <a:endParaRPr lang="ru-RU" sz="1600" dirty="0"/>
                    </a:p>
                  </a:txBody>
                  <a:tcPr marL="91443" marR="91443" marT="45708" marB="4570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/>
                    </a:p>
                  </a:txBody>
                  <a:tcPr marL="91443" marR="91443" marT="45708" marB="45708"/>
                </a:tc>
              </a:tr>
            </a:tbl>
          </a:graphicData>
        </a:graphic>
      </p:graphicFrame>
      <p:pic>
        <p:nvPicPr>
          <p:cNvPr id="10242" name="Picture 2" descr="http://www.it.ru/upload/iblock/a2c/IMG_1772.JPG"/>
          <p:cNvPicPr>
            <a:picLocks noChangeAspect="1" noChangeArrowheads="1"/>
          </p:cNvPicPr>
          <p:nvPr/>
        </p:nvPicPr>
        <p:blipFill rotWithShape="1">
          <a:blip r:embed="rId4" cstate="print"/>
          <a:srcRect/>
          <a:stretch/>
        </p:blipFill>
        <p:spPr bwMode="auto">
          <a:xfrm rot="571832">
            <a:off x="504825" y="3713163"/>
            <a:ext cx="2589213" cy="2409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10243" name="Picture 3" descr="C:\Users\a.vladzymyrskyy\Desktop\Конференции\_ВиртГосп\2_ДЕКАБРЯ\презентации\08a756874038318cd812cd45c26d52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48413" y="4149725"/>
            <a:ext cx="2546350" cy="2389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10245" name="Picture 5" descr="http://old.mobidok.ru/wp-content/uploads/hand-transparent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92550" y="4652963"/>
            <a:ext cx="1473200" cy="1474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52400"/>
            <a:ext cx="9144000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mHEALTH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</a:p>
          <a:p>
            <a:pPr algn="ctr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ЕДИНСТВЕННАЯ</a:t>
            </a:r>
          </a:p>
          <a:p>
            <a:pPr algn="ctr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ГЛОБАЛЬНАЯ И ОБЩЕДОСТУПНАЯ СИСТЕМА ПРЕДОСТАВЛЕНИЯ МЕДИЦИНСКОЙ ПОМОЩИ И УСЛУГ, СВЯЗАННЫХ СО ЗДОРОВЬЕМ, В УСЛОВИЯХ ЖИЗНИ ПОКОЛЕНИЯ Y</a:t>
            </a:r>
          </a:p>
        </p:txBody>
      </p:sp>
      <p:pic>
        <p:nvPicPr>
          <p:cNvPr id="39939" name="Picture 11" descr="http://cdn2.hubspot.net/hub/216948/file-643098428-jpg/med-app-landscape.jpg?t=14092329175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0" y="2797175"/>
            <a:ext cx="5715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2195513" y="333375"/>
            <a:ext cx="48672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>
                <a:effectLst>
                  <a:outerShdw blurRad="38100" dist="38100" dir="2700000" algn="tl">
                    <a:srgbClr val="010199"/>
                  </a:outerShdw>
                </a:effectLst>
              </a:rPr>
              <a:t>СПАСИБО ЗА ВНИМАНИЕ!</a:t>
            </a: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241300" y="6370638"/>
            <a:ext cx="8686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 err="1">
                <a:solidFill>
                  <a:schemeClr val="tx1">
                    <a:lumMod val="95000"/>
                  </a:schemeClr>
                </a:solidFill>
              </a:rPr>
              <a:t>ppk</a:t>
            </a:r>
            <a:r>
              <a:rPr lang="ru-RU" sz="2400" dirty="0">
                <a:solidFill>
                  <a:schemeClr val="tx1">
                    <a:lumMod val="95000"/>
                  </a:schemeClr>
                </a:solidFill>
              </a:rPr>
              <a:t>@</a:t>
            </a:r>
            <a:r>
              <a:rPr lang="en-US" sz="2400" dirty="0" err="1">
                <a:solidFill>
                  <a:schemeClr val="tx1">
                    <a:lumMod val="95000"/>
                  </a:schemeClr>
                </a:solidFill>
              </a:rPr>
              <a:t>mcramn</a:t>
            </a:r>
            <a:r>
              <a:rPr lang="ru-RU" sz="2400" dirty="0">
                <a:solidFill>
                  <a:schemeClr val="tx1">
                    <a:lumMod val="95000"/>
                  </a:schemeClr>
                </a:solidFill>
              </a:rPr>
              <a:t>.</a:t>
            </a:r>
            <a:r>
              <a:rPr lang="en-US" sz="2400" dirty="0" err="1">
                <a:solidFill>
                  <a:schemeClr val="tx1">
                    <a:lumMod val="95000"/>
                  </a:schemeClr>
                </a:solidFill>
              </a:rPr>
              <a:t>ru</a:t>
            </a:r>
            <a:r>
              <a:rPr lang="ru-RU" sz="2400" dirty="0">
                <a:solidFill>
                  <a:schemeClr val="tx1">
                    <a:lumMod val="95000"/>
                  </a:schemeClr>
                </a:solidFill>
              </a:rPr>
              <a:t>                        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Tahoma" charset="0"/>
              </a:rPr>
              <a:t>avv@medstrakh.ru</a:t>
            </a:r>
            <a:endParaRPr lang="ru-RU" sz="2400" dirty="0">
              <a:solidFill>
                <a:schemeClr val="tx1">
                  <a:lumMod val="95000"/>
                </a:schemeClr>
              </a:solidFill>
              <a:latin typeface="Tahoma" charset="0"/>
            </a:endParaRPr>
          </a:p>
        </p:txBody>
      </p:sp>
      <p:pic>
        <p:nvPicPr>
          <p:cNvPr id="40964" name="Picture 2" descr="C:\Users\a.vladzymyrskyy\Desktop\Конференции\_ВиртГосп\2_ДЕКАБРЯ\презентации\v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8688" y="1447800"/>
            <a:ext cx="4800600" cy="415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.vladzymyrskyy\Desktop\Конференции\_Выставки\Презентация\done\peoplecellphon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764050">
            <a:off x="2089150" y="422275"/>
            <a:ext cx="2447925" cy="171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 descr="C:\Users\a.vladzymyrskyy\Desktop\Конференции\_Выставки\Презентация\done\Phone-vei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906588"/>
            <a:ext cx="2198688" cy="161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 descr="C:\Users\a.vladzymyrskyy\Desktop\Конференции\_Выставки\Презентация\done\timthumb.ph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367436">
            <a:off x="3716338" y="2232025"/>
            <a:ext cx="21685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 descr="C:\Users\a.vladzymyrskyy\Desktop\Конференции\_Выставки\Презентация\done\Can-Cell-Phones-Cause-Brain-Dama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125" y="150813"/>
            <a:ext cx="181768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 descr="C:\Users\a.vladzymyrskyy\Desktop\Конференции\_Выставки\Презентация\done\cell_phon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53144">
            <a:off x="6923088" y="635000"/>
            <a:ext cx="1922462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7" descr="C:\Users\a.vladzymyrskyy\Desktop\Конференции\_Выставки\Презентация\done\fe1-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00600" y="182563"/>
            <a:ext cx="2209800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0" y="4083050"/>
            <a:ext cx="9144000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mHEALTH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</a:p>
          <a:p>
            <a:pPr algn="ctr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ЕДИНСТВЕННАЯ</a:t>
            </a:r>
          </a:p>
          <a:p>
            <a:pPr algn="ctr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ГЛОБАЛЬНАЯ И ОБЩЕДОСТУПНАЯ СИСТЕМА ПРЕДОСТАВЛЕНИЯ МЕДИЦИНСКОЙ ПОМОЩИ И УСЛУГ, СВЯЗАННЫХ СО ЗДОРОВЬЕМ, В УСЛОВИЯХ ЖИЗНИ ПОКОЛЕНИЯ 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228600" y="301625"/>
            <a:ext cx="8686800" cy="372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3200" b="1" dirty="0" err="1">
                <a:effectLst>
                  <a:outerShdw blurRad="38100" dist="38100" dir="2700000" algn="tl">
                    <a:srgbClr val="010199"/>
                  </a:outerShdw>
                </a:effectLst>
              </a:rPr>
              <a:t>mHealth</a:t>
            </a:r>
            <a:r>
              <a:rPr lang="ru-RU" sz="32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 (мобильное здоровье) </a:t>
            </a:r>
          </a:p>
          <a:p>
            <a:pPr algn="ctr">
              <a:defRPr/>
            </a:pPr>
            <a:endParaRPr lang="ru-RU" sz="1800" dirty="0"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 algn="ctr">
              <a:defRPr/>
            </a:pPr>
            <a:r>
              <a:rPr lang="ru-RU" sz="2800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реализация организационных и клинических аспектов здравоохранения при поддержке мобильных устройств </a:t>
            </a:r>
          </a:p>
          <a:p>
            <a:pPr algn="ctr">
              <a:defRPr/>
            </a:pPr>
            <a:endParaRPr lang="ru-RU" sz="1000" dirty="0"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 algn="ctr">
              <a:defRPr/>
            </a:pPr>
            <a:endParaRPr lang="ru-RU" sz="1000" dirty="0"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 algn="ctr">
              <a:defRPr/>
            </a:pPr>
            <a:r>
              <a:rPr lang="ru-RU" sz="2800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Предоставление услуг здравоохранения посредством мобильных телекоммуникационных устройств</a:t>
            </a:r>
          </a:p>
        </p:txBody>
      </p:sp>
      <p:sp>
        <p:nvSpPr>
          <p:cNvPr id="1028" name="Rectangle 3"/>
          <p:cNvSpPr>
            <a:spLocks noChangeArrowheads="1"/>
          </p:cNvSpPr>
          <p:nvPr/>
        </p:nvSpPr>
        <p:spPr bwMode="auto">
          <a:xfrm>
            <a:off x="2057400" y="4878388"/>
            <a:ext cx="3733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altLang="ru-RU"/>
              <a:t>Prof. </a:t>
            </a:r>
            <a:r>
              <a:rPr lang="ru-RU" altLang="ru-RU"/>
              <a:t>Robert Istepanian – ввел термин </a:t>
            </a:r>
            <a:r>
              <a:rPr lang="en-US" altLang="ru-RU"/>
              <a:t>mHealth</a:t>
            </a:r>
            <a:endParaRPr lang="ru-RU" altLang="ru-RU"/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6324600" y="4114800"/>
          <a:ext cx="1801813" cy="2439988"/>
        </p:xfrm>
        <a:graphic>
          <a:graphicData uri="http://schemas.openxmlformats.org/presentationml/2006/ole">
            <p:oleObj spid="_x0000_s1026" name="PHOTO-PAINT" r:id="rId3" imgW="4393961" imgH="5948356" progId="CorelPHOTOPAINT.Image.1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381000" y="585788"/>
            <a:ext cx="8610600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ru-RU" sz="18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1. Коммуникативные:</a:t>
            </a:r>
          </a:p>
          <a:p>
            <a:pPr>
              <a:defRPr/>
            </a:pPr>
            <a:r>
              <a:rPr lang="ru-RU" sz="1800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- распространение информации о здоровье,</a:t>
            </a:r>
          </a:p>
          <a:p>
            <a:pPr>
              <a:defRPr/>
            </a:pPr>
            <a:r>
              <a:rPr lang="ru-RU" sz="1800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- лучшая коммуникация для медицинских работников,</a:t>
            </a:r>
          </a:p>
          <a:p>
            <a:pPr>
              <a:defRPr/>
            </a:pPr>
            <a:r>
              <a:rPr lang="ru-RU" sz="1800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- своевременное предоставление публичной информации о здоровье в полном объеме,</a:t>
            </a:r>
          </a:p>
          <a:p>
            <a:pPr>
              <a:defRPr/>
            </a:pPr>
            <a:r>
              <a:rPr lang="ru-RU" sz="1800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- повышение доступности медицинских услуг и информации о здоровье.</a:t>
            </a:r>
          </a:p>
          <a:p>
            <a:pPr>
              <a:defRPr/>
            </a:pPr>
            <a:endParaRPr lang="ru-RU" sz="1800" dirty="0"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>
              <a:defRPr/>
            </a:pPr>
            <a:r>
              <a:rPr lang="ru-RU" sz="18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2. Превентивные:</a:t>
            </a:r>
          </a:p>
          <a:p>
            <a:pPr>
              <a:defRPr/>
            </a:pPr>
            <a:r>
              <a:rPr lang="ru-RU" sz="1800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- инструмент для удаленного сбора информации о здоровье,</a:t>
            </a:r>
          </a:p>
          <a:p>
            <a:pPr>
              <a:defRPr/>
            </a:pPr>
            <a:r>
              <a:rPr lang="ru-RU" sz="1800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- мониторирование эпидемиологической ситуации,</a:t>
            </a:r>
          </a:p>
          <a:p>
            <a:pPr>
              <a:defRPr/>
            </a:pPr>
            <a:r>
              <a:rPr lang="ru-RU" sz="1800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- улучшение работы с группами риска,</a:t>
            </a:r>
          </a:p>
          <a:p>
            <a:pPr>
              <a:defRPr/>
            </a:pPr>
            <a:r>
              <a:rPr lang="ru-RU" sz="1800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- обучение пациентов и групп риска, проведение профилактических мероприятий.</a:t>
            </a:r>
          </a:p>
          <a:p>
            <a:pPr>
              <a:defRPr/>
            </a:pPr>
            <a:endParaRPr lang="ru-RU" sz="1800" dirty="0"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>
              <a:defRPr/>
            </a:pPr>
            <a:r>
              <a:rPr lang="ru-RU" sz="18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3. Клинические:</a:t>
            </a:r>
          </a:p>
          <a:p>
            <a:pPr>
              <a:defRPr/>
            </a:pPr>
            <a:r>
              <a:rPr lang="ru-RU" sz="1800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- медицинские услуги в точке необходимости,</a:t>
            </a:r>
          </a:p>
          <a:p>
            <a:pPr>
              <a:defRPr/>
            </a:pPr>
            <a:r>
              <a:rPr lang="ru-RU" sz="1800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- поддержка лечебно-диагностического процесса,</a:t>
            </a:r>
          </a:p>
          <a:p>
            <a:pPr>
              <a:defRPr/>
            </a:pPr>
            <a:r>
              <a:rPr lang="ru-RU" sz="1800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- оценка качества помощи,</a:t>
            </a:r>
          </a:p>
          <a:p>
            <a:pPr>
              <a:defRPr/>
            </a:pPr>
            <a:r>
              <a:rPr lang="ru-RU" sz="1800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- телемониторинг,</a:t>
            </a:r>
          </a:p>
          <a:p>
            <a:pPr>
              <a:defRPr/>
            </a:pPr>
            <a:r>
              <a:rPr lang="ru-RU" sz="1800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- повышение качества диагностики и мониторинга динамики заболеваний,</a:t>
            </a:r>
          </a:p>
          <a:p>
            <a:pPr>
              <a:defRPr/>
            </a:pPr>
            <a:r>
              <a:rPr lang="ru-RU" sz="1800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- новые возможности и повышение качества непрерывного медицинского образования.</a:t>
            </a:r>
          </a:p>
        </p:txBody>
      </p:sp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1600200" y="0"/>
            <a:ext cx="5160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>
                <a:effectLst>
                  <a:outerShdw blurRad="38100" dist="38100" dir="2700000" algn="tl">
                    <a:srgbClr val="010199"/>
                  </a:outerShdw>
                </a:effectLst>
              </a:rPr>
              <a:t>Основные возможности mHealth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Прямоугольник 1"/>
          <p:cNvSpPr>
            <a:spLocks noChangeArrowheads="1"/>
          </p:cNvSpPr>
          <p:nvPr/>
        </p:nvSpPr>
        <p:spPr bwMode="auto">
          <a:xfrm>
            <a:off x="609600" y="1066800"/>
            <a:ext cx="8229600" cy="153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400"/>
              <a:t>"Использование мобильной связи между отделениями неврологии и радиологии на 47% улучшает диагностику"</a:t>
            </a:r>
            <a:r>
              <a:rPr lang="ru-RU" altLang="ru-RU" sz="2800"/>
              <a:t> </a:t>
            </a:r>
          </a:p>
          <a:p>
            <a:pPr algn="r"/>
            <a:r>
              <a:rPr lang="ru-RU" altLang="ru-RU" sz="1800" i="1"/>
              <a:t>David Naeger MD, 2014</a:t>
            </a:r>
          </a:p>
        </p:txBody>
      </p:sp>
      <p:sp>
        <p:nvSpPr>
          <p:cNvPr id="11267" name="Прямоугольник 3"/>
          <p:cNvSpPr>
            <a:spLocks noChangeArrowheads="1"/>
          </p:cNvSpPr>
          <p:nvPr/>
        </p:nvSpPr>
        <p:spPr bwMode="auto">
          <a:xfrm>
            <a:off x="3619500" y="3124200"/>
            <a:ext cx="5334000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400"/>
              <a:t>Отсутствие мобильной связи между врачом и медицинской сестрой является причиной ошибок и нарушений в 30% случаев ятрогений </a:t>
            </a:r>
          </a:p>
          <a:p>
            <a:pPr algn="r"/>
            <a:r>
              <a:rPr lang="ru-RU" altLang="ru-RU" sz="1800" i="1"/>
              <a:t>D.W.Shannon et al, 2012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95600" y="11113"/>
            <a:ext cx="3505200" cy="522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Коммуникативные</a:t>
            </a:r>
          </a:p>
        </p:txBody>
      </p:sp>
      <p:pic>
        <p:nvPicPr>
          <p:cNvPr id="11269" name="Picture 3" descr="C:\Users\a.vladzymyrskyy\Desktop\Конференции\_Выставки\Презентация\Nurse_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0"/>
            <a:ext cx="2895600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Прямоугольник 2"/>
          <p:cNvSpPr>
            <a:spLocks noChangeArrowheads="1"/>
          </p:cNvSpPr>
          <p:nvPr/>
        </p:nvSpPr>
        <p:spPr bwMode="auto">
          <a:xfrm>
            <a:off x="650875" y="914400"/>
            <a:ext cx="8001000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/>
              <a:t>Безопасная, быстрая и эффективная для принятия организационных решений связь в командах хирургов, оказывающих неотложную помощь. WhatsApp: 19 недель,40 врачей, 1100 часов общения о 636 пациентах, 1495 эпизодов коммуникаций</a:t>
            </a:r>
          </a:p>
          <a:p>
            <a:pPr algn="r"/>
            <a:endParaRPr lang="ru-RU" altLang="ru-RU" sz="1800" i="1"/>
          </a:p>
          <a:p>
            <a:pPr algn="r"/>
            <a:r>
              <a:rPr lang="ru-RU" altLang="ru-RU" sz="1800" i="1"/>
              <a:t>M.J.Johnston et al, 2015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95600" y="11113"/>
            <a:ext cx="3505200" cy="522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Коммуникативные</a:t>
            </a:r>
          </a:p>
        </p:txBody>
      </p:sp>
      <p:pic>
        <p:nvPicPr>
          <p:cNvPr id="12292" name="Picture 2" descr="C:\Users\a.vladzymyrskyy\Desktop\Конференции\_Выставки\Презентация\10-whatsa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3581400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health_augmented_reality_lowres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auto">
          <a:xfrm>
            <a:off x="1054100" y="685800"/>
            <a:ext cx="4038600" cy="297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 descr="smartphone_blodsukker_4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4038600"/>
            <a:ext cx="3962400" cy="242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5486400" y="1143000"/>
            <a:ext cx="32004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400"/>
              <a:t>Справочники медикаментов, учреждений, услуг, связанных со здоровьем</a:t>
            </a:r>
          </a:p>
        </p:txBody>
      </p:sp>
      <p:sp>
        <p:nvSpPr>
          <p:cNvPr id="13317" name="Text Box 4"/>
          <p:cNvSpPr txBox="1">
            <a:spLocks noChangeArrowheads="1"/>
          </p:cNvSpPr>
          <p:nvPr/>
        </p:nvSpPr>
        <p:spPr bwMode="auto">
          <a:xfrm>
            <a:off x="5486400" y="4421188"/>
            <a:ext cx="32004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400"/>
              <a:t>Приложения дл контроля питания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14400" y="0"/>
            <a:ext cx="7596188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Коммуникативные - информированность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Orbit</Template>
  <TotalTime>348</TotalTime>
  <Words>1007</Words>
  <Application>Microsoft Office PowerPoint</Application>
  <PresentationFormat>Экран (4:3)</PresentationFormat>
  <Paragraphs>211</Paragraphs>
  <Slides>38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6" baseType="lpstr">
      <vt:lpstr>Arial</vt:lpstr>
      <vt:lpstr>Wingdings</vt:lpstr>
      <vt:lpstr>Calibri</vt:lpstr>
      <vt:lpstr>Times New Roman</vt:lpstr>
      <vt:lpstr>Tahoma</vt:lpstr>
      <vt:lpstr>Verdana</vt:lpstr>
      <vt:lpstr>Orbit</vt:lpstr>
      <vt:lpstr>Corel PHOTO-PAINT X3 Image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Михаил</cp:lastModifiedBy>
  <cp:revision>130</cp:revision>
  <cp:lastPrinted>1601-01-01T00:00:00Z</cp:lastPrinted>
  <dcterms:created xsi:type="dcterms:W3CDTF">1601-01-01T00:00:00Z</dcterms:created>
  <dcterms:modified xsi:type="dcterms:W3CDTF">2015-03-30T11:32:29Z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