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329" r:id="rId2"/>
    <p:sldId id="384" r:id="rId3"/>
    <p:sldId id="376" r:id="rId4"/>
    <p:sldId id="377" r:id="rId5"/>
    <p:sldId id="378" r:id="rId6"/>
    <p:sldId id="341" r:id="rId7"/>
    <p:sldId id="354" r:id="rId8"/>
    <p:sldId id="343" r:id="rId9"/>
    <p:sldId id="344" r:id="rId10"/>
    <p:sldId id="346" r:id="rId11"/>
    <p:sldId id="371" r:id="rId12"/>
    <p:sldId id="373" r:id="rId13"/>
    <p:sldId id="350" r:id="rId14"/>
    <p:sldId id="372" r:id="rId15"/>
    <p:sldId id="374" r:id="rId16"/>
    <p:sldId id="351" r:id="rId17"/>
    <p:sldId id="375" r:id="rId18"/>
    <p:sldId id="347" r:id="rId19"/>
    <p:sldId id="379" r:id="rId20"/>
    <p:sldId id="380" r:id="rId21"/>
    <p:sldId id="381" r:id="rId22"/>
    <p:sldId id="349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FDEBDD"/>
    <a:srgbClr val="FF9966"/>
    <a:srgbClr val="FFCC99"/>
    <a:srgbClr val="008080"/>
    <a:srgbClr val="CC9900"/>
    <a:srgbClr val="FF9900"/>
    <a:srgbClr val="FFCC66"/>
    <a:srgbClr val="C0C0C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4" autoAdjust="0"/>
    <p:restoredTop sz="93914" autoAdjust="0"/>
  </p:normalViewPr>
  <p:slideViewPr>
    <p:cSldViewPr snapToGrid="0"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2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2E838-6039-4A2A-89E0-59CE4E7868B8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33A5F1-B015-433F-ADFB-C79CF2F070E6}">
      <dgm:prSet phldrT="[Текст]"/>
      <dgm:spPr/>
      <dgm:t>
        <a:bodyPr/>
        <a:lstStyle/>
        <a:p>
          <a:r>
            <a:rPr lang="ru-RU" b="1" dirty="0" smtClean="0"/>
            <a:t>Интеллектуальная система взаимодействия врачей</a:t>
          </a:r>
          <a:endParaRPr lang="ru-RU" b="1" dirty="0"/>
        </a:p>
      </dgm:t>
    </dgm:pt>
    <dgm:pt modelId="{A5992288-FA14-4E3D-A74B-E9FF45A8EB39}" type="parTrans" cxnId="{001D3E11-A1A9-45ED-9250-3452D39B34E0}">
      <dgm:prSet/>
      <dgm:spPr/>
      <dgm:t>
        <a:bodyPr/>
        <a:lstStyle/>
        <a:p>
          <a:endParaRPr lang="ru-RU" b="1"/>
        </a:p>
      </dgm:t>
    </dgm:pt>
    <dgm:pt modelId="{69722B00-0ED3-46D6-B7BA-91B9A0F03C4A}" type="sibTrans" cxnId="{001D3E11-A1A9-45ED-9250-3452D39B34E0}">
      <dgm:prSet/>
      <dgm:spPr/>
      <dgm:t>
        <a:bodyPr/>
        <a:lstStyle/>
        <a:p>
          <a:endParaRPr lang="ru-RU" b="1"/>
        </a:p>
      </dgm:t>
    </dgm:pt>
    <dgm:pt modelId="{3A013B9F-34E6-4657-9235-DBB70EF8DAD1}">
      <dgm:prSet/>
      <dgm:spPr/>
      <dgm:t>
        <a:bodyPr/>
        <a:lstStyle/>
        <a:p>
          <a:r>
            <a:rPr lang="ru-RU" b="1" smtClean="0"/>
            <a:t>Настраиваемая система справочников (более 60)</a:t>
          </a:r>
          <a:endParaRPr lang="ru-RU" b="1" dirty="0" smtClean="0"/>
        </a:p>
      </dgm:t>
    </dgm:pt>
    <dgm:pt modelId="{00FE6FED-69C6-4612-B139-66BDE138E7D0}" type="parTrans" cxnId="{C13E6BE7-DAC6-4D59-924E-3921D701D684}">
      <dgm:prSet/>
      <dgm:spPr/>
      <dgm:t>
        <a:bodyPr/>
        <a:lstStyle/>
        <a:p>
          <a:endParaRPr lang="ru-RU" b="1"/>
        </a:p>
      </dgm:t>
    </dgm:pt>
    <dgm:pt modelId="{642AF45B-8B65-48AC-ABE8-814634E21E6B}" type="sibTrans" cxnId="{C13E6BE7-DAC6-4D59-924E-3921D701D684}">
      <dgm:prSet/>
      <dgm:spPr/>
      <dgm:t>
        <a:bodyPr/>
        <a:lstStyle/>
        <a:p>
          <a:endParaRPr lang="ru-RU" b="1"/>
        </a:p>
      </dgm:t>
    </dgm:pt>
    <dgm:pt modelId="{9C8996B9-372F-427E-BBCA-26E4AA6AFF29}">
      <dgm:prSet/>
      <dgm:spPr/>
      <dgm:t>
        <a:bodyPr/>
        <a:lstStyle/>
        <a:p>
          <a:r>
            <a:rPr lang="ru-RU" b="1" smtClean="0"/>
            <a:t>Настраиваемая система шаблонов для врача (более 700): от анамнеза до выписки</a:t>
          </a:r>
          <a:endParaRPr lang="ru-RU" b="1" dirty="0" smtClean="0"/>
        </a:p>
      </dgm:t>
    </dgm:pt>
    <dgm:pt modelId="{55CD1067-4258-47DB-8AEF-83A0CC45E0C7}" type="parTrans" cxnId="{30E0ED77-16B5-48AC-B151-03B3DD5EB36B}">
      <dgm:prSet/>
      <dgm:spPr/>
      <dgm:t>
        <a:bodyPr/>
        <a:lstStyle/>
        <a:p>
          <a:endParaRPr lang="ru-RU" b="1"/>
        </a:p>
      </dgm:t>
    </dgm:pt>
    <dgm:pt modelId="{6658C416-67B3-4309-AB4B-E649553A1667}" type="sibTrans" cxnId="{30E0ED77-16B5-48AC-B151-03B3DD5EB36B}">
      <dgm:prSet/>
      <dgm:spPr/>
      <dgm:t>
        <a:bodyPr/>
        <a:lstStyle/>
        <a:p>
          <a:endParaRPr lang="ru-RU" b="1"/>
        </a:p>
      </dgm:t>
    </dgm:pt>
    <dgm:pt modelId="{10D70DF8-B4C4-45E4-9AFE-9CE352B04658}">
      <dgm:prSet/>
      <dgm:spPr/>
      <dgm:t>
        <a:bodyPr/>
        <a:lstStyle/>
        <a:p>
          <a:r>
            <a:rPr lang="ru-RU" b="1" smtClean="0"/>
            <a:t>Мощная и гибкая экспертная система анализа и профилактики возможных рисков</a:t>
          </a:r>
          <a:endParaRPr lang="ru-RU" b="1" dirty="0" smtClean="0"/>
        </a:p>
      </dgm:t>
    </dgm:pt>
    <dgm:pt modelId="{7151BFB2-E661-4F0E-B587-CC0D8EC628FD}" type="parTrans" cxnId="{C75D3300-0A99-49C4-A2C6-36189A4456CF}">
      <dgm:prSet/>
      <dgm:spPr/>
      <dgm:t>
        <a:bodyPr/>
        <a:lstStyle/>
        <a:p>
          <a:endParaRPr lang="ru-RU" b="1"/>
        </a:p>
      </dgm:t>
    </dgm:pt>
    <dgm:pt modelId="{C50BA256-88B8-4B77-908A-6C2115CFBB0F}" type="sibTrans" cxnId="{C75D3300-0A99-49C4-A2C6-36189A4456CF}">
      <dgm:prSet/>
      <dgm:spPr/>
      <dgm:t>
        <a:bodyPr/>
        <a:lstStyle/>
        <a:p>
          <a:endParaRPr lang="ru-RU" b="1"/>
        </a:p>
      </dgm:t>
    </dgm:pt>
    <dgm:pt modelId="{174652B1-5E4E-42B4-A619-F503767BD06C}">
      <dgm:prSet/>
      <dgm:spPr/>
      <dgm:t>
        <a:bodyPr/>
        <a:lstStyle/>
        <a:p>
          <a:r>
            <a:rPr lang="ru-RU" b="1" smtClean="0"/>
            <a:t>Гибкие алгоритмы для реализации задач коммерческого блока</a:t>
          </a:r>
          <a:endParaRPr lang="ru-RU" b="1" dirty="0" smtClean="0"/>
        </a:p>
      </dgm:t>
    </dgm:pt>
    <dgm:pt modelId="{521BD128-84F9-4213-8F8C-EA79E3E84831}" type="parTrans" cxnId="{00520B94-6A67-4460-ABD0-30FCC0D0EE03}">
      <dgm:prSet/>
      <dgm:spPr/>
      <dgm:t>
        <a:bodyPr/>
        <a:lstStyle/>
        <a:p>
          <a:endParaRPr lang="ru-RU" b="1"/>
        </a:p>
      </dgm:t>
    </dgm:pt>
    <dgm:pt modelId="{31C4101A-4AC4-40B4-B1FD-9BBF267DF386}" type="sibTrans" cxnId="{00520B94-6A67-4460-ABD0-30FCC0D0EE03}">
      <dgm:prSet/>
      <dgm:spPr/>
      <dgm:t>
        <a:bodyPr/>
        <a:lstStyle/>
        <a:p>
          <a:endParaRPr lang="ru-RU" b="1"/>
        </a:p>
      </dgm:t>
    </dgm:pt>
    <dgm:pt modelId="{863F0A84-35AB-4975-9492-2224B44A8A9B}">
      <dgm:prSet/>
      <dgm:spPr/>
      <dgm:t>
        <a:bodyPr/>
        <a:lstStyle/>
        <a:p>
          <a:r>
            <a:rPr lang="ru-RU" b="1" smtClean="0"/>
            <a:t>Глубокая аналитика по всем направлениям деятельности ЛПУ</a:t>
          </a:r>
          <a:endParaRPr lang="ru-RU" b="1" dirty="0" smtClean="0"/>
        </a:p>
      </dgm:t>
    </dgm:pt>
    <dgm:pt modelId="{D23DBF24-5C7B-4E68-8032-84448701A2E2}" type="parTrans" cxnId="{96D594ED-1F42-47D1-9225-675983F817BC}">
      <dgm:prSet/>
      <dgm:spPr/>
      <dgm:t>
        <a:bodyPr/>
        <a:lstStyle/>
        <a:p>
          <a:endParaRPr lang="ru-RU" b="1"/>
        </a:p>
      </dgm:t>
    </dgm:pt>
    <dgm:pt modelId="{604A6F11-D8B6-4C31-841E-9D74076E8DD0}" type="sibTrans" cxnId="{96D594ED-1F42-47D1-9225-675983F817BC}">
      <dgm:prSet/>
      <dgm:spPr/>
      <dgm:t>
        <a:bodyPr/>
        <a:lstStyle/>
        <a:p>
          <a:endParaRPr lang="ru-RU" b="1"/>
        </a:p>
      </dgm:t>
    </dgm:pt>
    <dgm:pt modelId="{B3151FEF-165E-4482-AEC6-9DBE8BB59B46}">
      <dgm:prSet/>
      <dgm:spPr/>
      <dgm:t>
        <a:bodyPr/>
        <a:lstStyle/>
        <a:p>
          <a:r>
            <a:rPr lang="ru-RU" b="1" smtClean="0"/>
            <a:t>Широкий набор инструментов клинической эффективности</a:t>
          </a:r>
          <a:endParaRPr lang="ru-RU" b="1" dirty="0" smtClean="0"/>
        </a:p>
      </dgm:t>
    </dgm:pt>
    <dgm:pt modelId="{E04A5631-B1AA-4C72-8AE2-9F0FBB1BC7F5}" type="parTrans" cxnId="{6DD72713-B11A-4EAE-A065-2325D6B28020}">
      <dgm:prSet/>
      <dgm:spPr/>
      <dgm:t>
        <a:bodyPr/>
        <a:lstStyle/>
        <a:p>
          <a:endParaRPr lang="ru-RU" b="1"/>
        </a:p>
      </dgm:t>
    </dgm:pt>
    <dgm:pt modelId="{1DEFA704-361E-48B5-9228-A6C0631B426C}" type="sibTrans" cxnId="{6DD72713-B11A-4EAE-A065-2325D6B28020}">
      <dgm:prSet/>
      <dgm:spPr/>
      <dgm:t>
        <a:bodyPr/>
        <a:lstStyle/>
        <a:p>
          <a:endParaRPr lang="ru-RU" b="1"/>
        </a:p>
      </dgm:t>
    </dgm:pt>
    <dgm:pt modelId="{AA88E676-C807-4E9B-AC03-92B5B1B39BC0}">
      <dgm:prSet/>
      <dgm:spPr/>
      <dgm:t>
        <a:bodyPr/>
        <a:lstStyle/>
        <a:p>
          <a:r>
            <a:rPr lang="ru-RU" b="1" smtClean="0"/>
            <a:t>Расширенная функциональность модуля «Аптека»</a:t>
          </a:r>
          <a:endParaRPr lang="ru-RU" b="1" dirty="0" smtClean="0"/>
        </a:p>
      </dgm:t>
    </dgm:pt>
    <dgm:pt modelId="{6BCB7D96-A307-4C30-8B98-33C1D5744725}" type="parTrans" cxnId="{A8989532-FBD8-4549-A59C-45CFDF9EE0E1}">
      <dgm:prSet/>
      <dgm:spPr/>
      <dgm:t>
        <a:bodyPr/>
        <a:lstStyle/>
        <a:p>
          <a:endParaRPr lang="ru-RU" b="1"/>
        </a:p>
      </dgm:t>
    </dgm:pt>
    <dgm:pt modelId="{8910F0B7-6F1A-4F90-95F9-A0CE9D8371DB}" type="sibTrans" cxnId="{A8989532-FBD8-4549-A59C-45CFDF9EE0E1}">
      <dgm:prSet/>
      <dgm:spPr/>
      <dgm:t>
        <a:bodyPr/>
        <a:lstStyle/>
        <a:p>
          <a:endParaRPr lang="ru-RU" b="1"/>
        </a:p>
      </dgm:t>
    </dgm:pt>
    <dgm:pt modelId="{F1534822-CB2A-4A31-9631-1A798162B4F3}">
      <dgm:prSet/>
      <dgm:spPr/>
      <dgm:t>
        <a:bodyPr/>
        <a:lstStyle/>
        <a:p>
          <a:r>
            <a:rPr lang="ru-RU" b="1" smtClean="0"/>
            <a:t>Набор специальных функций по управлению ЛПУ</a:t>
          </a:r>
          <a:endParaRPr lang="en-US" b="1" dirty="0" smtClean="0"/>
        </a:p>
      </dgm:t>
    </dgm:pt>
    <dgm:pt modelId="{B98E4A9C-F400-4124-9C2E-51B34FB7EF4C}" type="parTrans" cxnId="{5FB2C288-78FF-4030-91CC-B10E920CA888}">
      <dgm:prSet/>
      <dgm:spPr/>
      <dgm:t>
        <a:bodyPr/>
        <a:lstStyle/>
        <a:p>
          <a:endParaRPr lang="ru-RU" b="1"/>
        </a:p>
      </dgm:t>
    </dgm:pt>
    <dgm:pt modelId="{1E564B78-BFB6-4341-8550-64087D975746}" type="sibTrans" cxnId="{5FB2C288-78FF-4030-91CC-B10E920CA888}">
      <dgm:prSet/>
      <dgm:spPr/>
      <dgm:t>
        <a:bodyPr/>
        <a:lstStyle/>
        <a:p>
          <a:endParaRPr lang="ru-RU" b="1"/>
        </a:p>
      </dgm:t>
    </dgm:pt>
    <dgm:pt modelId="{06CDE7AA-4E1A-4216-9A31-92BA9CA7A63F}">
      <dgm:prSet/>
      <dgm:spPr/>
      <dgm:t>
        <a:bodyPr/>
        <a:lstStyle/>
        <a:p>
          <a:r>
            <a:rPr lang="ru-RU" b="1" smtClean="0"/>
            <a:t>Интеграция с ЛИС</a:t>
          </a:r>
          <a:r>
            <a:rPr lang="en-US" b="1" smtClean="0"/>
            <a:t>, PACS </a:t>
          </a:r>
          <a:r>
            <a:rPr lang="ru-RU" b="1" smtClean="0"/>
            <a:t>и др. системами, используемыми в ЛПУ</a:t>
          </a:r>
          <a:endParaRPr lang="ru-RU" b="1" dirty="0" smtClean="0"/>
        </a:p>
      </dgm:t>
    </dgm:pt>
    <dgm:pt modelId="{3CDC44D9-D88C-43FA-95D5-6BECB614610B}" type="parTrans" cxnId="{E3F699B4-10F8-4B1E-9464-A05D2AE3D44C}">
      <dgm:prSet/>
      <dgm:spPr/>
      <dgm:t>
        <a:bodyPr/>
        <a:lstStyle/>
        <a:p>
          <a:endParaRPr lang="ru-RU" b="1"/>
        </a:p>
      </dgm:t>
    </dgm:pt>
    <dgm:pt modelId="{DC85CEBA-4B3B-4CD4-B42B-71E1CBE56FDA}" type="sibTrans" cxnId="{E3F699B4-10F8-4B1E-9464-A05D2AE3D44C}">
      <dgm:prSet/>
      <dgm:spPr/>
      <dgm:t>
        <a:bodyPr/>
        <a:lstStyle/>
        <a:p>
          <a:endParaRPr lang="ru-RU" b="1"/>
        </a:p>
      </dgm:t>
    </dgm:pt>
    <dgm:pt modelId="{5BA44C8D-489F-43EB-92C6-A8FC993AA785}">
      <dgm:prSet/>
      <dgm:spPr/>
      <dgm:t>
        <a:bodyPr/>
        <a:lstStyle/>
        <a:p>
          <a:r>
            <a:rPr lang="ru-RU" b="1" smtClean="0"/>
            <a:t>Интеграция (электронный документооборот) с ТФОМС, СК</a:t>
          </a:r>
          <a:endParaRPr lang="ru-RU" b="1" dirty="0" smtClean="0"/>
        </a:p>
      </dgm:t>
    </dgm:pt>
    <dgm:pt modelId="{0D0992D4-3C06-4E89-A218-97BC210068BA}" type="parTrans" cxnId="{E83A0183-6B2C-4223-9EEA-67435C594746}">
      <dgm:prSet/>
      <dgm:spPr/>
      <dgm:t>
        <a:bodyPr/>
        <a:lstStyle/>
        <a:p>
          <a:endParaRPr lang="ru-RU" b="1"/>
        </a:p>
      </dgm:t>
    </dgm:pt>
    <dgm:pt modelId="{B9847375-479D-4145-8DA4-9FB4874F82D0}" type="sibTrans" cxnId="{E83A0183-6B2C-4223-9EEA-67435C594746}">
      <dgm:prSet/>
      <dgm:spPr/>
      <dgm:t>
        <a:bodyPr/>
        <a:lstStyle/>
        <a:p>
          <a:endParaRPr lang="ru-RU" b="1"/>
        </a:p>
      </dgm:t>
    </dgm:pt>
    <dgm:pt modelId="{B192E292-721B-40C5-A1A8-6A4C249401C5}">
      <dgm:prSet/>
      <dgm:spPr/>
      <dgm:t>
        <a:bodyPr/>
        <a:lstStyle/>
        <a:p>
          <a:r>
            <a:rPr lang="ru-RU" b="1" smtClean="0"/>
            <a:t>Соответствие требованиям законодательства РФ по хранению и обработке персональных данных</a:t>
          </a:r>
          <a:endParaRPr lang="en-US" b="1" dirty="0" smtClean="0"/>
        </a:p>
      </dgm:t>
    </dgm:pt>
    <dgm:pt modelId="{D7D4DF9F-CA6B-49AB-96DF-723F878832C6}" type="parTrans" cxnId="{E817C96F-B785-467D-99BE-BAC9CD7D4975}">
      <dgm:prSet/>
      <dgm:spPr/>
      <dgm:t>
        <a:bodyPr/>
        <a:lstStyle/>
        <a:p>
          <a:endParaRPr lang="ru-RU" b="1"/>
        </a:p>
      </dgm:t>
    </dgm:pt>
    <dgm:pt modelId="{77ACB2E9-CDF2-4374-AB98-D09BE1DA47CB}" type="sibTrans" cxnId="{E817C96F-B785-467D-99BE-BAC9CD7D4975}">
      <dgm:prSet/>
      <dgm:spPr/>
      <dgm:t>
        <a:bodyPr/>
        <a:lstStyle/>
        <a:p>
          <a:endParaRPr lang="ru-RU" b="1"/>
        </a:p>
      </dgm:t>
    </dgm:pt>
    <dgm:pt modelId="{5039E56B-9E5B-4891-AEF5-A038F1332135}" type="pres">
      <dgm:prSet presAssocID="{73C2E838-6039-4A2A-89E0-59CE4E7868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FD017-6FBA-4FB8-9874-423EE53B3CD6}" type="pres">
      <dgm:prSet presAssocID="{0333A5F1-B015-433F-ADFB-C79CF2F070E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655D4-6858-47C9-B463-13616BE732BD}" type="pres">
      <dgm:prSet presAssocID="{69722B00-0ED3-46D6-B7BA-91B9A0F03C4A}" presName="sibTrans" presStyleCnt="0"/>
      <dgm:spPr/>
    </dgm:pt>
    <dgm:pt modelId="{7E8E9107-8051-4579-8009-10070C560C99}" type="pres">
      <dgm:prSet presAssocID="{3A013B9F-34E6-4657-9235-DBB70EF8DAD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A1E98-7897-489D-A662-0DDF52AF5918}" type="pres">
      <dgm:prSet presAssocID="{642AF45B-8B65-48AC-ABE8-814634E21E6B}" presName="sibTrans" presStyleCnt="0"/>
      <dgm:spPr/>
    </dgm:pt>
    <dgm:pt modelId="{A835454D-ED0F-4001-A507-1D86DD989E41}" type="pres">
      <dgm:prSet presAssocID="{9C8996B9-372F-427E-BBCA-26E4AA6AFF2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2408-07FD-4AD6-8B84-B30E0DF41BE6}" type="pres">
      <dgm:prSet presAssocID="{6658C416-67B3-4309-AB4B-E649553A1667}" presName="sibTrans" presStyleCnt="0"/>
      <dgm:spPr/>
    </dgm:pt>
    <dgm:pt modelId="{66A43730-1AB2-46FA-BBD4-1D25741D567C}" type="pres">
      <dgm:prSet presAssocID="{10D70DF8-B4C4-45E4-9AFE-9CE352B0465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FE080-D234-463E-AE8F-67BFC69CDD0E}" type="pres">
      <dgm:prSet presAssocID="{C50BA256-88B8-4B77-908A-6C2115CFBB0F}" presName="sibTrans" presStyleCnt="0"/>
      <dgm:spPr/>
    </dgm:pt>
    <dgm:pt modelId="{003F3C6C-3D91-4D6A-AF32-DB35FBCFB7D5}" type="pres">
      <dgm:prSet presAssocID="{174652B1-5E4E-42B4-A619-F503767BD06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79D94-573C-4DED-ADE3-63321849AE50}" type="pres">
      <dgm:prSet presAssocID="{31C4101A-4AC4-40B4-B1FD-9BBF267DF386}" presName="sibTrans" presStyleCnt="0"/>
      <dgm:spPr/>
    </dgm:pt>
    <dgm:pt modelId="{C0CC6C22-092C-420B-8A5C-2EA14F4F1402}" type="pres">
      <dgm:prSet presAssocID="{863F0A84-35AB-4975-9492-2224B44A8A9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5A575-1F79-4C65-8AF4-A111E25F3AFF}" type="pres">
      <dgm:prSet presAssocID="{604A6F11-D8B6-4C31-841E-9D74076E8DD0}" presName="sibTrans" presStyleCnt="0"/>
      <dgm:spPr/>
    </dgm:pt>
    <dgm:pt modelId="{3D5C3DB8-F0EA-4BF4-823B-679FD99A9B8A}" type="pres">
      <dgm:prSet presAssocID="{B3151FEF-165E-4482-AEC6-9DBE8BB59B4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001F7-2841-4073-9A69-29512AF7B535}" type="pres">
      <dgm:prSet presAssocID="{1DEFA704-361E-48B5-9228-A6C0631B426C}" presName="sibTrans" presStyleCnt="0"/>
      <dgm:spPr/>
    </dgm:pt>
    <dgm:pt modelId="{7BB71D25-FE31-491E-97B8-2AB07DA8134A}" type="pres">
      <dgm:prSet presAssocID="{AA88E676-C807-4E9B-AC03-92B5B1B39BC0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6ED9B-713D-4EF0-A503-03F4DB77DFEB}" type="pres">
      <dgm:prSet presAssocID="{8910F0B7-6F1A-4F90-95F9-A0CE9D8371DB}" presName="sibTrans" presStyleCnt="0"/>
      <dgm:spPr/>
    </dgm:pt>
    <dgm:pt modelId="{66756E1E-7135-49C9-8EDA-3E1D1B60E7F9}" type="pres">
      <dgm:prSet presAssocID="{F1534822-CB2A-4A31-9631-1A798162B4F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65B8F-2368-4F4A-83E0-0ADFD5BC88EA}" type="pres">
      <dgm:prSet presAssocID="{1E564B78-BFB6-4341-8550-64087D975746}" presName="sibTrans" presStyleCnt="0"/>
      <dgm:spPr/>
    </dgm:pt>
    <dgm:pt modelId="{DD0B90F9-C147-4C36-AEE5-8F9A7F85A2B5}" type="pres">
      <dgm:prSet presAssocID="{06CDE7AA-4E1A-4216-9A31-92BA9CA7A63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E0B2C-25A1-4EA8-83E2-DA45A86C2BEE}" type="pres">
      <dgm:prSet presAssocID="{DC85CEBA-4B3B-4CD4-B42B-71E1CBE56FDA}" presName="sibTrans" presStyleCnt="0"/>
      <dgm:spPr/>
    </dgm:pt>
    <dgm:pt modelId="{F9F34562-BE2F-4C63-A119-5A80488A3226}" type="pres">
      <dgm:prSet presAssocID="{5BA44C8D-489F-43EB-92C6-A8FC993AA78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799-C604-4078-A32B-DCB34E92EACD}" type="pres">
      <dgm:prSet presAssocID="{B9847375-479D-4145-8DA4-9FB4874F82D0}" presName="sibTrans" presStyleCnt="0"/>
      <dgm:spPr/>
    </dgm:pt>
    <dgm:pt modelId="{78A2EFD2-9B92-4E63-9DCC-E8BA2A5FBC15}" type="pres">
      <dgm:prSet presAssocID="{B192E292-721B-40C5-A1A8-6A4C249401C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E6BE7-DAC6-4D59-924E-3921D701D684}" srcId="{73C2E838-6039-4A2A-89E0-59CE4E7868B8}" destId="{3A013B9F-34E6-4657-9235-DBB70EF8DAD1}" srcOrd="1" destOrd="0" parTransId="{00FE6FED-69C6-4612-B139-66BDE138E7D0}" sibTransId="{642AF45B-8B65-48AC-ABE8-814634E21E6B}"/>
    <dgm:cxn modelId="{4354903A-A12C-4409-9967-63984AF84306}" type="presOf" srcId="{9C8996B9-372F-427E-BBCA-26E4AA6AFF29}" destId="{A835454D-ED0F-4001-A507-1D86DD989E41}" srcOrd="0" destOrd="0" presId="urn:microsoft.com/office/officeart/2005/8/layout/default#1"/>
    <dgm:cxn modelId="{D506BCFD-7C83-48CE-A4CB-87260EB2A0EB}" type="presOf" srcId="{0333A5F1-B015-433F-ADFB-C79CF2F070E6}" destId="{962FD017-6FBA-4FB8-9874-423EE53B3CD6}" srcOrd="0" destOrd="0" presId="urn:microsoft.com/office/officeart/2005/8/layout/default#1"/>
    <dgm:cxn modelId="{00520B94-6A67-4460-ABD0-30FCC0D0EE03}" srcId="{73C2E838-6039-4A2A-89E0-59CE4E7868B8}" destId="{174652B1-5E4E-42B4-A619-F503767BD06C}" srcOrd="4" destOrd="0" parTransId="{521BD128-84F9-4213-8F8C-EA79E3E84831}" sibTransId="{31C4101A-4AC4-40B4-B1FD-9BBF267DF386}"/>
    <dgm:cxn modelId="{5FB2C288-78FF-4030-91CC-B10E920CA888}" srcId="{73C2E838-6039-4A2A-89E0-59CE4E7868B8}" destId="{F1534822-CB2A-4A31-9631-1A798162B4F3}" srcOrd="8" destOrd="0" parTransId="{B98E4A9C-F400-4124-9C2E-51B34FB7EF4C}" sibTransId="{1E564B78-BFB6-4341-8550-64087D975746}"/>
    <dgm:cxn modelId="{96D594ED-1F42-47D1-9225-675983F817BC}" srcId="{73C2E838-6039-4A2A-89E0-59CE4E7868B8}" destId="{863F0A84-35AB-4975-9492-2224B44A8A9B}" srcOrd="5" destOrd="0" parTransId="{D23DBF24-5C7B-4E68-8032-84448701A2E2}" sibTransId="{604A6F11-D8B6-4C31-841E-9D74076E8DD0}"/>
    <dgm:cxn modelId="{D50F090A-961C-42AD-A49C-978A58DB0AF9}" type="presOf" srcId="{B3151FEF-165E-4482-AEC6-9DBE8BB59B46}" destId="{3D5C3DB8-F0EA-4BF4-823B-679FD99A9B8A}" srcOrd="0" destOrd="0" presId="urn:microsoft.com/office/officeart/2005/8/layout/default#1"/>
    <dgm:cxn modelId="{E3F699B4-10F8-4B1E-9464-A05D2AE3D44C}" srcId="{73C2E838-6039-4A2A-89E0-59CE4E7868B8}" destId="{06CDE7AA-4E1A-4216-9A31-92BA9CA7A63F}" srcOrd="9" destOrd="0" parTransId="{3CDC44D9-D88C-43FA-95D5-6BECB614610B}" sibTransId="{DC85CEBA-4B3B-4CD4-B42B-71E1CBE56FDA}"/>
    <dgm:cxn modelId="{E83A0183-6B2C-4223-9EEA-67435C594746}" srcId="{73C2E838-6039-4A2A-89E0-59CE4E7868B8}" destId="{5BA44C8D-489F-43EB-92C6-A8FC993AA785}" srcOrd="10" destOrd="0" parTransId="{0D0992D4-3C06-4E89-A218-97BC210068BA}" sibTransId="{B9847375-479D-4145-8DA4-9FB4874F82D0}"/>
    <dgm:cxn modelId="{ECC9DCBA-2E4B-4FB0-9C37-40521ABA54F6}" type="presOf" srcId="{5BA44C8D-489F-43EB-92C6-A8FC993AA785}" destId="{F9F34562-BE2F-4C63-A119-5A80488A3226}" srcOrd="0" destOrd="0" presId="urn:microsoft.com/office/officeart/2005/8/layout/default#1"/>
    <dgm:cxn modelId="{920EE812-0067-4A0B-9A67-23BD004E6D1A}" type="presOf" srcId="{06CDE7AA-4E1A-4216-9A31-92BA9CA7A63F}" destId="{DD0B90F9-C147-4C36-AEE5-8F9A7F85A2B5}" srcOrd="0" destOrd="0" presId="urn:microsoft.com/office/officeart/2005/8/layout/default#1"/>
    <dgm:cxn modelId="{30E0ED77-16B5-48AC-B151-03B3DD5EB36B}" srcId="{73C2E838-6039-4A2A-89E0-59CE4E7868B8}" destId="{9C8996B9-372F-427E-BBCA-26E4AA6AFF29}" srcOrd="2" destOrd="0" parTransId="{55CD1067-4258-47DB-8AEF-83A0CC45E0C7}" sibTransId="{6658C416-67B3-4309-AB4B-E649553A1667}"/>
    <dgm:cxn modelId="{5F3C3977-BF15-4C92-9AC2-5BD7DE4D9FB6}" type="presOf" srcId="{863F0A84-35AB-4975-9492-2224B44A8A9B}" destId="{C0CC6C22-092C-420B-8A5C-2EA14F4F1402}" srcOrd="0" destOrd="0" presId="urn:microsoft.com/office/officeart/2005/8/layout/default#1"/>
    <dgm:cxn modelId="{A8989532-FBD8-4549-A59C-45CFDF9EE0E1}" srcId="{73C2E838-6039-4A2A-89E0-59CE4E7868B8}" destId="{AA88E676-C807-4E9B-AC03-92B5B1B39BC0}" srcOrd="7" destOrd="0" parTransId="{6BCB7D96-A307-4C30-8B98-33C1D5744725}" sibTransId="{8910F0B7-6F1A-4F90-95F9-A0CE9D8371DB}"/>
    <dgm:cxn modelId="{E817C96F-B785-467D-99BE-BAC9CD7D4975}" srcId="{73C2E838-6039-4A2A-89E0-59CE4E7868B8}" destId="{B192E292-721B-40C5-A1A8-6A4C249401C5}" srcOrd="11" destOrd="0" parTransId="{D7D4DF9F-CA6B-49AB-96DF-723F878832C6}" sibTransId="{77ACB2E9-CDF2-4374-AB98-D09BE1DA47CB}"/>
    <dgm:cxn modelId="{7019100D-B7C0-4CF8-8C0B-E2D7CE6C4B34}" type="presOf" srcId="{F1534822-CB2A-4A31-9631-1A798162B4F3}" destId="{66756E1E-7135-49C9-8EDA-3E1D1B60E7F9}" srcOrd="0" destOrd="0" presId="urn:microsoft.com/office/officeart/2005/8/layout/default#1"/>
    <dgm:cxn modelId="{1568737A-4258-465B-946C-80652156B529}" type="presOf" srcId="{AA88E676-C807-4E9B-AC03-92B5B1B39BC0}" destId="{7BB71D25-FE31-491E-97B8-2AB07DA8134A}" srcOrd="0" destOrd="0" presId="urn:microsoft.com/office/officeart/2005/8/layout/default#1"/>
    <dgm:cxn modelId="{53BF39BC-0F62-45FB-AB57-B2A9242B6880}" type="presOf" srcId="{3A013B9F-34E6-4657-9235-DBB70EF8DAD1}" destId="{7E8E9107-8051-4579-8009-10070C560C99}" srcOrd="0" destOrd="0" presId="urn:microsoft.com/office/officeart/2005/8/layout/default#1"/>
    <dgm:cxn modelId="{8A857D6E-DB72-4F2F-A1E7-2F88277DDAA2}" type="presOf" srcId="{B192E292-721B-40C5-A1A8-6A4C249401C5}" destId="{78A2EFD2-9B92-4E63-9DCC-E8BA2A5FBC15}" srcOrd="0" destOrd="0" presId="urn:microsoft.com/office/officeart/2005/8/layout/default#1"/>
    <dgm:cxn modelId="{6DD72713-B11A-4EAE-A065-2325D6B28020}" srcId="{73C2E838-6039-4A2A-89E0-59CE4E7868B8}" destId="{B3151FEF-165E-4482-AEC6-9DBE8BB59B46}" srcOrd="6" destOrd="0" parTransId="{E04A5631-B1AA-4C72-8AE2-9F0FBB1BC7F5}" sibTransId="{1DEFA704-361E-48B5-9228-A6C0631B426C}"/>
    <dgm:cxn modelId="{C75D3300-0A99-49C4-A2C6-36189A4456CF}" srcId="{73C2E838-6039-4A2A-89E0-59CE4E7868B8}" destId="{10D70DF8-B4C4-45E4-9AFE-9CE352B04658}" srcOrd="3" destOrd="0" parTransId="{7151BFB2-E661-4F0E-B587-CC0D8EC628FD}" sibTransId="{C50BA256-88B8-4B77-908A-6C2115CFBB0F}"/>
    <dgm:cxn modelId="{B631E119-B4AF-47DB-9FD7-366C3458D2F0}" type="presOf" srcId="{73C2E838-6039-4A2A-89E0-59CE4E7868B8}" destId="{5039E56B-9E5B-4891-AEF5-A038F1332135}" srcOrd="0" destOrd="0" presId="urn:microsoft.com/office/officeart/2005/8/layout/default#1"/>
    <dgm:cxn modelId="{4F4539AC-F245-4CAA-8AEE-2628365322F9}" type="presOf" srcId="{174652B1-5E4E-42B4-A619-F503767BD06C}" destId="{003F3C6C-3D91-4D6A-AF32-DB35FBCFB7D5}" srcOrd="0" destOrd="0" presId="urn:microsoft.com/office/officeart/2005/8/layout/default#1"/>
    <dgm:cxn modelId="{001D3E11-A1A9-45ED-9250-3452D39B34E0}" srcId="{73C2E838-6039-4A2A-89E0-59CE4E7868B8}" destId="{0333A5F1-B015-433F-ADFB-C79CF2F070E6}" srcOrd="0" destOrd="0" parTransId="{A5992288-FA14-4E3D-A74B-E9FF45A8EB39}" sibTransId="{69722B00-0ED3-46D6-B7BA-91B9A0F03C4A}"/>
    <dgm:cxn modelId="{57F1351B-D304-4E62-A978-F1FF9D7BD77B}" type="presOf" srcId="{10D70DF8-B4C4-45E4-9AFE-9CE352B04658}" destId="{66A43730-1AB2-46FA-BBD4-1D25741D567C}" srcOrd="0" destOrd="0" presId="urn:microsoft.com/office/officeart/2005/8/layout/default#1"/>
    <dgm:cxn modelId="{BD28CAE7-4E33-4B56-84B2-A39A34E3B362}" type="presParOf" srcId="{5039E56B-9E5B-4891-AEF5-A038F1332135}" destId="{962FD017-6FBA-4FB8-9874-423EE53B3CD6}" srcOrd="0" destOrd="0" presId="urn:microsoft.com/office/officeart/2005/8/layout/default#1"/>
    <dgm:cxn modelId="{DA404DA2-270B-4211-A091-2ED648465B17}" type="presParOf" srcId="{5039E56B-9E5B-4891-AEF5-A038F1332135}" destId="{CA1655D4-6858-47C9-B463-13616BE732BD}" srcOrd="1" destOrd="0" presId="urn:microsoft.com/office/officeart/2005/8/layout/default#1"/>
    <dgm:cxn modelId="{72EDA4D2-7556-4856-805A-0E4B92730C13}" type="presParOf" srcId="{5039E56B-9E5B-4891-AEF5-A038F1332135}" destId="{7E8E9107-8051-4579-8009-10070C560C99}" srcOrd="2" destOrd="0" presId="urn:microsoft.com/office/officeart/2005/8/layout/default#1"/>
    <dgm:cxn modelId="{424A5948-6851-47D9-A220-496EFECC2921}" type="presParOf" srcId="{5039E56B-9E5B-4891-AEF5-A038F1332135}" destId="{437A1E98-7897-489D-A662-0DDF52AF5918}" srcOrd="3" destOrd="0" presId="urn:microsoft.com/office/officeart/2005/8/layout/default#1"/>
    <dgm:cxn modelId="{51E06341-2EFF-4DAF-8B69-F51F76093B6F}" type="presParOf" srcId="{5039E56B-9E5B-4891-AEF5-A038F1332135}" destId="{A835454D-ED0F-4001-A507-1D86DD989E41}" srcOrd="4" destOrd="0" presId="urn:microsoft.com/office/officeart/2005/8/layout/default#1"/>
    <dgm:cxn modelId="{F60F3849-B30A-4FAE-86E1-3F3DF463DDBD}" type="presParOf" srcId="{5039E56B-9E5B-4891-AEF5-A038F1332135}" destId="{C48E2408-07FD-4AD6-8B84-B30E0DF41BE6}" srcOrd="5" destOrd="0" presId="urn:microsoft.com/office/officeart/2005/8/layout/default#1"/>
    <dgm:cxn modelId="{52474A4B-46A4-4604-95CB-8BA7424DC0A1}" type="presParOf" srcId="{5039E56B-9E5B-4891-AEF5-A038F1332135}" destId="{66A43730-1AB2-46FA-BBD4-1D25741D567C}" srcOrd="6" destOrd="0" presId="urn:microsoft.com/office/officeart/2005/8/layout/default#1"/>
    <dgm:cxn modelId="{980873D8-31D4-4A32-B861-123E09111C92}" type="presParOf" srcId="{5039E56B-9E5B-4891-AEF5-A038F1332135}" destId="{F5EFE080-D234-463E-AE8F-67BFC69CDD0E}" srcOrd="7" destOrd="0" presId="urn:microsoft.com/office/officeart/2005/8/layout/default#1"/>
    <dgm:cxn modelId="{8A2804B5-9B54-4F6C-B8F5-0B1ABE7AF750}" type="presParOf" srcId="{5039E56B-9E5B-4891-AEF5-A038F1332135}" destId="{003F3C6C-3D91-4D6A-AF32-DB35FBCFB7D5}" srcOrd="8" destOrd="0" presId="urn:microsoft.com/office/officeart/2005/8/layout/default#1"/>
    <dgm:cxn modelId="{A7BA16C8-3837-4951-8722-4442494217DC}" type="presParOf" srcId="{5039E56B-9E5B-4891-AEF5-A038F1332135}" destId="{50679D94-573C-4DED-ADE3-63321849AE50}" srcOrd="9" destOrd="0" presId="urn:microsoft.com/office/officeart/2005/8/layout/default#1"/>
    <dgm:cxn modelId="{6B71331B-19AC-4231-A550-D4437355B9FD}" type="presParOf" srcId="{5039E56B-9E5B-4891-AEF5-A038F1332135}" destId="{C0CC6C22-092C-420B-8A5C-2EA14F4F1402}" srcOrd="10" destOrd="0" presId="urn:microsoft.com/office/officeart/2005/8/layout/default#1"/>
    <dgm:cxn modelId="{C958A4CB-4DF5-4BE6-BCDF-410719A711C5}" type="presParOf" srcId="{5039E56B-9E5B-4891-AEF5-A038F1332135}" destId="{F4B5A575-1F79-4C65-8AF4-A111E25F3AFF}" srcOrd="11" destOrd="0" presId="urn:microsoft.com/office/officeart/2005/8/layout/default#1"/>
    <dgm:cxn modelId="{E6FD6C5E-1A99-4FD1-9645-55AD91D3BC82}" type="presParOf" srcId="{5039E56B-9E5B-4891-AEF5-A038F1332135}" destId="{3D5C3DB8-F0EA-4BF4-823B-679FD99A9B8A}" srcOrd="12" destOrd="0" presId="urn:microsoft.com/office/officeart/2005/8/layout/default#1"/>
    <dgm:cxn modelId="{1BD60957-4283-48B9-81F3-7DFDC018818F}" type="presParOf" srcId="{5039E56B-9E5B-4891-AEF5-A038F1332135}" destId="{EC1001F7-2841-4073-9A69-29512AF7B535}" srcOrd="13" destOrd="0" presId="urn:microsoft.com/office/officeart/2005/8/layout/default#1"/>
    <dgm:cxn modelId="{34483A0F-0AE0-4DBA-A8E2-C68AFB1443DE}" type="presParOf" srcId="{5039E56B-9E5B-4891-AEF5-A038F1332135}" destId="{7BB71D25-FE31-491E-97B8-2AB07DA8134A}" srcOrd="14" destOrd="0" presId="urn:microsoft.com/office/officeart/2005/8/layout/default#1"/>
    <dgm:cxn modelId="{3CB39CE8-8509-4F90-80E7-743AD557B789}" type="presParOf" srcId="{5039E56B-9E5B-4891-AEF5-A038F1332135}" destId="{B046ED9B-713D-4EF0-A503-03F4DB77DFEB}" srcOrd="15" destOrd="0" presId="urn:microsoft.com/office/officeart/2005/8/layout/default#1"/>
    <dgm:cxn modelId="{B1B31FCD-F0DE-4C1A-8FD7-1A0E61D47648}" type="presParOf" srcId="{5039E56B-9E5B-4891-AEF5-A038F1332135}" destId="{66756E1E-7135-49C9-8EDA-3E1D1B60E7F9}" srcOrd="16" destOrd="0" presId="urn:microsoft.com/office/officeart/2005/8/layout/default#1"/>
    <dgm:cxn modelId="{98653D96-FF4A-4B05-BB09-EA120335ACC9}" type="presParOf" srcId="{5039E56B-9E5B-4891-AEF5-A038F1332135}" destId="{D6B65B8F-2368-4F4A-83E0-0ADFD5BC88EA}" srcOrd="17" destOrd="0" presId="urn:microsoft.com/office/officeart/2005/8/layout/default#1"/>
    <dgm:cxn modelId="{C0A6A3DA-107D-4BDC-A96F-CE5FE5A1F4BA}" type="presParOf" srcId="{5039E56B-9E5B-4891-AEF5-A038F1332135}" destId="{DD0B90F9-C147-4C36-AEE5-8F9A7F85A2B5}" srcOrd="18" destOrd="0" presId="urn:microsoft.com/office/officeart/2005/8/layout/default#1"/>
    <dgm:cxn modelId="{86C41F7E-E308-4FD4-BBB6-842D79AA4B3F}" type="presParOf" srcId="{5039E56B-9E5B-4891-AEF5-A038F1332135}" destId="{636E0B2C-25A1-4EA8-83E2-DA45A86C2BEE}" srcOrd="19" destOrd="0" presId="urn:microsoft.com/office/officeart/2005/8/layout/default#1"/>
    <dgm:cxn modelId="{0E06EAA3-D2A4-4C92-AD5F-42D89EA86B63}" type="presParOf" srcId="{5039E56B-9E5B-4891-AEF5-A038F1332135}" destId="{F9F34562-BE2F-4C63-A119-5A80488A3226}" srcOrd="20" destOrd="0" presId="urn:microsoft.com/office/officeart/2005/8/layout/default#1"/>
    <dgm:cxn modelId="{343F4B0A-9603-4579-817E-610E0EE4505E}" type="presParOf" srcId="{5039E56B-9E5B-4891-AEF5-A038F1332135}" destId="{7D1E1799-C604-4078-A32B-DCB34E92EACD}" srcOrd="21" destOrd="0" presId="urn:microsoft.com/office/officeart/2005/8/layout/default#1"/>
    <dgm:cxn modelId="{2ABC7553-3F68-4FA0-8AE4-355C35A0BF78}" type="presParOf" srcId="{5039E56B-9E5B-4891-AEF5-A038F1332135}" destId="{78A2EFD2-9B92-4E63-9DCC-E8BA2A5FBC15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FD017-6FBA-4FB8-9874-423EE53B3CD6}">
      <dsp:nvSpPr>
        <dsp:cNvPr id="0" name=""/>
        <dsp:cNvSpPr/>
      </dsp:nvSpPr>
      <dsp:spPr>
        <a:xfrm>
          <a:off x="2299" y="588018"/>
          <a:ext cx="1824249" cy="1094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Интеллектуальная система взаимодействия врачей</a:t>
          </a:r>
          <a:endParaRPr lang="ru-RU" sz="1200" b="1" kern="1200" dirty="0"/>
        </a:p>
      </dsp:txBody>
      <dsp:txXfrm>
        <a:off x="2299" y="588018"/>
        <a:ext cx="1824249" cy="1094549"/>
      </dsp:txXfrm>
    </dsp:sp>
    <dsp:sp modelId="{7E8E9107-8051-4579-8009-10070C560C99}">
      <dsp:nvSpPr>
        <dsp:cNvPr id="0" name=""/>
        <dsp:cNvSpPr/>
      </dsp:nvSpPr>
      <dsp:spPr>
        <a:xfrm>
          <a:off x="2008973" y="588018"/>
          <a:ext cx="1824249" cy="1094549"/>
        </a:xfrm>
        <a:prstGeom prst="rect">
          <a:avLst/>
        </a:prstGeom>
        <a:solidFill>
          <a:schemeClr val="accent4">
            <a:hueOff val="168802"/>
            <a:satOff val="-5128"/>
            <a:lumOff val="16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Настраиваемая система справочников (более 60)</a:t>
          </a:r>
          <a:endParaRPr lang="ru-RU" sz="1200" b="1" kern="1200" dirty="0" smtClean="0"/>
        </a:p>
      </dsp:txBody>
      <dsp:txXfrm>
        <a:off x="2008973" y="588018"/>
        <a:ext cx="1824249" cy="1094549"/>
      </dsp:txXfrm>
    </dsp:sp>
    <dsp:sp modelId="{A835454D-ED0F-4001-A507-1D86DD989E41}">
      <dsp:nvSpPr>
        <dsp:cNvPr id="0" name=""/>
        <dsp:cNvSpPr/>
      </dsp:nvSpPr>
      <dsp:spPr>
        <a:xfrm>
          <a:off x="4015648" y="588018"/>
          <a:ext cx="1824249" cy="1094549"/>
        </a:xfrm>
        <a:prstGeom prst="rect">
          <a:avLst/>
        </a:prstGeom>
        <a:solidFill>
          <a:schemeClr val="accent4">
            <a:hueOff val="337604"/>
            <a:satOff val="-10256"/>
            <a:lumOff val="33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Настраиваемая система шаблонов для врача (более 700): от анамнеза до выписки</a:t>
          </a:r>
          <a:endParaRPr lang="ru-RU" sz="1200" b="1" kern="1200" dirty="0" smtClean="0"/>
        </a:p>
      </dsp:txBody>
      <dsp:txXfrm>
        <a:off x="4015648" y="588018"/>
        <a:ext cx="1824249" cy="1094549"/>
      </dsp:txXfrm>
    </dsp:sp>
    <dsp:sp modelId="{66A43730-1AB2-46FA-BBD4-1D25741D567C}">
      <dsp:nvSpPr>
        <dsp:cNvPr id="0" name=""/>
        <dsp:cNvSpPr/>
      </dsp:nvSpPr>
      <dsp:spPr>
        <a:xfrm>
          <a:off x="6022322" y="588018"/>
          <a:ext cx="1824249" cy="1094549"/>
        </a:xfrm>
        <a:prstGeom prst="rect">
          <a:avLst/>
        </a:prstGeom>
        <a:solidFill>
          <a:schemeClr val="accent4">
            <a:hueOff val="506406"/>
            <a:satOff val="-15385"/>
            <a:lumOff val="50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Мощная и гибкая экспертная система анализа и профилактики возможных рисков</a:t>
          </a:r>
          <a:endParaRPr lang="ru-RU" sz="1200" b="1" kern="1200" dirty="0" smtClean="0"/>
        </a:p>
      </dsp:txBody>
      <dsp:txXfrm>
        <a:off x="6022322" y="588018"/>
        <a:ext cx="1824249" cy="1094549"/>
      </dsp:txXfrm>
    </dsp:sp>
    <dsp:sp modelId="{003F3C6C-3D91-4D6A-AF32-DB35FBCFB7D5}">
      <dsp:nvSpPr>
        <dsp:cNvPr id="0" name=""/>
        <dsp:cNvSpPr/>
      </dsp:nvSpPr>
      <dsp:spPr>
        <a:xfrm>
          <a:off x="2299" y="1864993"/>
          <a:ext cx="1824249" cy="1094549"/>
        </a:xfrm>
        <a:prstGeom prst="rect">
          <a:avLst/>
        </a:prstGeom>
        <a:solidFill>
          <a:schemeClr val="accent4">
            <a:hueOff val="675208"/>
            <a:satOff val="-20513"/>
            <a:lumOff val="67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Гибкие алгоритмы для реализации задач коммерческого блока</a:t>
          </a:r>
          <a:endParaRPr lang="ru-RU" sz="1200" b="1" kern="1200" dirty="0" smtClean="0"/>
        </a:p>
      </dsp:txBody>
      <dsp:txXfrm>
        <a:off x="2299" y="1864993"/>
        <a:ext cx="1824249" cy="1094549"/>
      </dsp:txXfrm>
    </dsp:sp>
    <dsp:sp modelId="{C0CC6C22-092C-420B-8A5C-2EA14F4F1402}">
      <dsp:nvSpPr>
        <dsp:cNvPr id="0" name=""/>
        <dsp:cNvSpPr/>
      </dsp:nvSpPr>
      <dsp:spPr>
        <a:xfrm>
          <a:off x="2008973" y="1864993"/>
          <a:ext cx="1824249" cy="1094549"/>
        </a:xfrm>
        <a:prstGeom prst="rect">
          <a:avLst/>
        </a:prstGeom>
        <a:solidFill>
          <a:schemeClr val="accent4">
            <a:hueOff val="844011"/>
            <a:satOff val="-25641"/>
            <a:lumOff val="84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Глубокая аналитика по всем направлениям деятельности ЛПУ</a:t>
          </a:r>
          <a:endParaRPr lang="ru-RU" sz="1200" b="1" kern="1200" dirty="0" smtClean="0"/>
        </a:p>
      </dsp:txBody>
      <dsp:txXfrm>
        <a:off x="2008973" y="1864993"/>
        <a:ext cx="1824249" cy="1094549"/>
      </dsp:txXfrm>
    </dsp:sp>
    <dsp:sp modelId="{3D5C3DB8-F0EA-4BF4-823B-679FD99A9B8A}">
      <dsp:nvSpPr>
        <dsp:cNvPr id="0" name=""/>
        <dsp:cNvSpPr/>
      </dsp:nvSpPr>
      <dsp:spPr>
        <a:xfrm>
          <a:off x="4015648" y="1864993"/>
          <a:ext cx="1824249" cy="1094549"/>
        </a:xfrm>
        <a:prstGeom prst="rect">
          <a:avLst/>
        </a:prstGeom>
        <a:solidFill>
          <a:schemeClr val="accent4">
            <a:hueOff val="1012813"/>
            <a:satOff val="-30769"/>
            <a:lumOff val="101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Широкий набор инструментов клинической эффективности</a:t>
          </a:r>
          <a:endParaRPr lang="ru-RU" sz="1200" b="1" kern="1200" dirty="0" smtClean="0"/>
        </a:p>
      </dsp:txBody>
      <dsp:txXfrm>
        <a:off x="4015648" y="1864993"/>
        <a:ext cx="1824249" cy="1094549"/>
      </dsp:txXfrm>
    </dsp:sp>
    <dsp:sp modelId="{7BB71D25-FE31-491E-97B8-2AB07DA8134A}">
      <dsp:nvSpPr>
        <dsp:cNvPr id="0" name=""/>
        <dsp:cNvSpPr/>
      </dsp:nvSpPr>
      <dsp:spPr>
        <a:xfrm>
          <a:off x="6022322" y="1864993"/>
          <a:ext cx="1824249" cy="1094549"/>
        </a:xfrm>
        <a:prstGeom prst="rect">
          <a:avLst/>
        </a:prstGeom>
        <a:solidFill>
          <a:schemeClr val="accent4">
            <a:hueOff val="1181615"/>
            <a:satOff val="-35897"/>
            <a:lumOff val="118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Расширенная функциональность модуля «Аптека»</a:t>
          </a:r>
          <a:endParaRPr lang="ru-RU" sz="1200" b="1" kern="1200" dirty="0" smtClean="0"/>
        </a:p>
      </dsp:txBody>
      <dsp:txXfrm>
        <a:off x="6022322" y="1864993"/>
        <a:ext cx="1824249" cy="1094549"/>
      </dsp:txXfrm>
    </dsp:sp>
    <dsp:sp modelId="{66756E1E-7135-49C9-8EDA-3E1D1B60E7F9}">
      <dsp:nvSpPr>
        <dsp:cNvPr id="0" name=""/>
        <dsp:cNvSpPr/>
      </dsp:nvSpPr>
      <dsp:spPr>
        <a:xfrm>
          <a:off x="2299" y="3141967"/>
          <a:ext cx="1824249" cy="1094549"/>
        </a:xfrm>
        <a:prstGeom prst="rect">
          <a:avLst/>
        </a:prstGeom>
        <a:solidFill>
          <a:schemeClr val="accent4">
            <a:hueOff val="1350417"/>
            <a:satOff val="-41025"/>
            <a:lumOff val="135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Набор специальных функций по управлению ЛПУ</a:t>
          </a:r>
          <a:endParaRPr lang="en-US" sz="1200" b="1" kern="1200" dirty="0" smtClean="0"/>
        </a:p>
      </dsp:txBody>
      <dsp:txXfrm>
        <a:off x="2299" y="3141967"/>
        <a:ext cx="1824249" cy="1094549"/>
      </dsp:txXfrm>
    </dsp:sp>
    <dsp:sp modelId="{DD0B90F9-C147-4C36-AEE5-8F9A7F85A2B5}">
      <dsp:nvSpPr>
        <dsp:cNvPr id="0" name=""/>
        <dsp:cNvSpPr/>
      </dsp:nvSpPr>
      <dsp:spPr>
        <a:xfrm>
          <a:off x="2008973" y="3141967"/>
          <a:ext cx="1824249" cy="1094549"/>
        </a:xfrm>
        <a:prstGeom prst="rect">
          <a:avLst/>
        </a:prstGeom>
        <a:solidFill>
          <a:schemeClr val="accent4">
            <a:hueOff val="1519219"/>
            <a:satOff val="-46154"/>
            <a:lumOff val="152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Интеграция с ЛИС</a:t>
          </a:r>
          <a:r>
            <a:rPr lang="en-US" sz="1200" b="1" kern="1200" smtClean="0"/>
            <a:t>, PACS </a:t>
          </a:r>
          <a:r>
            <a:rPr lang="ru-RU" sz="1200" b="1" kern="1200" smtClean="0"/>
            <a:t>и др. системами, используемыми в ЛПУ</a:t>
          </a:r>
          <a:endParaRPr lang="ru-RU" sz="1200" b="1" kern="1200" dirty="0" smtClean="0"/>
        </a:p>
      </dsp:txBody>
      <dsp:txXfrm>
        <a:off x="2008973" y="3141967"/>
        <a:ext cx="1824249" cy="1094549"/>
      </dsp:txXfrm>
    </dsp:sp>
    <dsp:sp modelId="{F9F34562-BE2F-4C63-A119-5A80488A3226}">
      <dsp:nvSpPr>
        <dsp:cNvPr id="0" name=""/>
        <dsp:cNvSpPr/>
      </dsp:nvSpPr>
      <dsp:spPr>
        <a:xfrm>
          <a:off x="4015648" y="3141967"/>
          <a:ext cx="1824249" cy="1094549"/>
        </a:xfrm>
        <a:prstGeom prst="rect">
          <a:avLst/>
        </a:prstGeom>
        <a:solidFill>
          <a:schemeClr val="accent4">
            <a:hueOff val="1688021"/>
            <a:satOff val="-51282"/>
            <a:lumOff val="16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Интеграция (электронный документооборот) с ТФОМС, СК</a:t>
          </a:r>
          <a:endParaRPr lang="ru-RU" sz="1200" b="1" kern="1200" dirty="0" smtClean="0"/>
        </a:p>
      </dsp:txBody>
      <dsp:txXfrm>
        <a:off x="4015648" y="3141967"/>
        <a:ext cx="1824249" cy="1094549"/>
      </dsp:txXfrm>
    </dsp:sp>
    <dsp:sp modelId="{78A2EFD2-9B92-4E63-9DCC-E8BA2A5FBC15}">
      <dsp:nvSpPr>
        <dsp:cNvPr id="0" name=""/>
        <dsp:cNvSpPr/>
      </dsp:nvSpPr>
      <dsp:spPr>
        <a:xfrm>
          <a:off x="6022322" y="3141967"/>
          <a:ext cx="1824249" cy="1094549"/>
        </a:xfrm>
        <a:prstGeom prst="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Соответствие требованиям законодательства РФ по хранению и обработке персональных данных</a:t>
          </a:r>
          <a:endParaRPr lang="en-US" sz="1200" b="1" kern="1200" dirty="0" smtClean="0"/>
        </a:p>
      </dsp:txBody>
      <dsp:txXfrm>
        <a:off x="6022322" y="3141967"/>
        <a:ext cx="1824249" cy="1094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BED0-49EC-41DB-951A-DD754C0D9D79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BFD5-8897-41BC-BE60-94C8CD2A1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882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018FD2-1B93-4E0D-8627-6183B483C1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0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1" cap="none" spc="0" baseline="0">
                <a:solidFill>
                  <a:schemeClr val="bg2"/>
                </a:solidFill>
                <a:latin typeface="Calibri" pitchFamily="34" charset="0"/>
                <a:cs typeface="Arial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31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87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Текст 29"/>
          <p:cNvSpPr>
            <a:spLocks noGrp="1"/>
          </p:cNvSpPr>
          <p:nvPr>
            <p:ph type="body" sz="quarter" idx="11"/>
          </p:nvPr>
        </p:nvSpPr>
        <p:spPr>
          <a:xfrm>
            <a:off x="508000" y="1733551"/>
            <a:ext cx="8250238" cy="3833283"/>
          </a:xfrm>
          <a:prstGeom prst="rect">
            <a:avLst/>
          </a:prstGeom>
        </p:spPr>
        <p:txBody>
          <a:bodyPr/>
          <a:lstStyle>
            <a:lvl1pPr>
              <a:buClr>
                <a:srgbClr val="0056A4"/>
              </a:buClr>
              <a:defRPr sz="2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0070C0"/>
              </a:buClr>
              <a:defRPr sz="2000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i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 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33351" y="402167"/>
            <a:ext cx="8867775" cy="886884"/>
          </a:xfrm>
          <a:prstGeom prst="rect">
            <a:avLst/>
          </a:prstGeom>
          <a:solidFill>
            <a:schemeClr val="tx2">
              <a:lumMod val="25000"/>
              <a:alpha val="3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83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tx2">
                <a:alpha val="7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283282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37455" y="6383045"/>
            <a:ext cx="1213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www.fors.ru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223247"/>
            <a:ext cx="9144000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22" y="6390956"/>
            <a:ext cx="1662116" cy="27146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2">
              <a:lumMod val="25000"/>
            </a:schemeClr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31319" y="1527204"/>
            <a:ext cx="7822195" cy="2030554"/>
          </a:xfrm>
        </p:spPr>
        <p:txBody>
          <a:bodyPr/>
          <a:lstStyle/>
          <a:p>
            <a:pPr algn="ctr"/>
            <a:r>
              <a:rPr lang="ru-RU" sz="3600" dirty="0" smtClean="0">
                <a:latin typeface="Calibri" pitchFamily="34" charset="0"/>
              </a:rPr>
              <a:t>Практический опыт реализации проектов в области цифровой медицины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980" y="4398277"/>
            <a:ext cx="627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Calibri" pitchFamily="34" charset="0"/>
              </a:rPr>
              <a:t>Антипов </a:t>
            </a:r>
            <a:r>
              <a:rPr lang="ru-RU" sz="2400" b="1" dirty="0" err="1" smtClean="0">
                <a:solidFill>
                  <a:schemeClr val="bg2"/>
                </a:solidFill>
                <a:latin typeface="Calibri" pitchFamily="34" charset="0"/>
              </a:rPr>
              <a:t>А.И</a:t>
            </a:r>
            <a:r>
              <a:rPr lang="ru-RU" sz="2400" b="1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  <a:endParaRPr lang="ru-RU" sz="2400" b="1" dirty="0">
              <a:solidFill>
                <a:schemeClr val="bg2"/>
              </a:solidFill>
              <a:latin typeface="Calibri" pitchFamily="34" charset="0"/>
            </a:endParaRPr>
          </a:p>
          <a:p>
            <a:pPr algn="ctr"/>
            <a:endParaRPr lang="ru-RU" sz="2400" dirty="0" smtClean="0">
              <a:solidFill>
                <a:schemeClr val="bg2"/>
              </a:solidFill>
              <a:latin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/>
                </a:solidFill>
                <a:latin typeface="Calibri" pitchFamily="34" charset="0"/>
              </a:rPr>
              <a:t>Директор по спецпроектам</a:t>
            </a:r>
            <a:endParaRPr lang="ru-RU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8390" y="5701229"/>
            <a:ext cx="83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Calibri" pitchFamily="34" charset="0"/>
              </a:rPr>
              <a:t>2015 </a:t>
            </a:r>
            <a:r>
              <a:rPr lang="ru-RU" b="1" dirty="0">
                <a:solidFill>
                  <a:schemeClr val="bg2"/>
                </a:solidFill>
                <a:latin typeface="Calibri" pitchFamily="34" charset="0"/>
              </a:rPr>
              <a:t>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Ведение </a:t>
            </a:r>
            <a:r>
              <a:rPr lang="ru-RU" sz="4000" dirty="0"/>
              <a:t>беременности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5839" y="1796530"/>
            <a:ext cx="4492483" cy="3754420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Преднастройка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платформы для мониторинга беременных</a:t>
            </a: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Информация по триместрам и по неделям беременности </a:t>
            </a: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Подсистема «жалобы пациенток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»</a:t>
            </a: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Интеграция с фетальным монитором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Преднастроенные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наборы необходимых процедур, анализов и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измерений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95898" y="1350240"/>
            <a:ext cx="3801827" cy="4754728"/>
            <a:chOff x="4355976" y="980728"/>
            <a:chExt cx="4463896" cy="55827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980728"/>
              <a:ext cx="4463896" cy="253920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chemeClr val="tx1">
                  <a:lumMod val="50000"/>
                  <a:lumOff val="50000"/>
                  <a:alpha val="24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708920"/>
              <a:ext cx="3672408" cy="217652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chemeClr val="tx1">
                  <a:lumMod val="50000"/>
                  <a:lumOff val="50000"/>
                  <a:alpha val="24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297" y="4725144"/>
              <a:ext cx="4219575" cy="18383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chemeClr val="tx1">
                  <a:lumMod val="50000"/>
                  <a:lumOff val="50000"/>
                  <a:alpha val="24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5111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6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428" y="1172583"/>
            <a:ext cx="4069430" cy="361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06902" y="512064"/>
            <a:ext cx="8156448" cy="7772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 spc="-100" baseline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chemeClr val="bg2"/>
                </a:solidFill>
                <a:latin typeface="Calibri" panose="020F0502020204030204" pitchFamily="34" charset="0"/>
              </a:rPr>
              <a:t>Э</a:t>
            </a:r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ндокринология</a:t>
            </a:r>
            <a:endParaRPr lang="ru-RU" sz="4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95839" y="1796530"/>
            <a:ext cx="4492483" cy="3754420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Преднастройка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платформы для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наблюдения больных сахарным диабетом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Настроенные «допустимые коридоры» по ключевым параметрам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Интеграция со специализированными измерительными приборами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ru-RU" dirty="0" err="1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Преднастроенные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наборы необходимых процедур, анализов и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измерений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9356" y="3214923"/>
            <a:ext cx="4066116" cy="29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2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545"/>
            <a:ext cx="9144000" cy="65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0098" y="403423"/>
            <a:ext cx="8156448" cy="7772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 spc="-100" baseline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Результаты пилотных проектов</a:t>
            </a:r>
            <a:endParaRPr lang="ru-RU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95839" y="1293871"/>
            <a:ext cx="8765034" cy="4940678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Наличие мобильного приложения позволяет </a:t>
            </a:r>
            <a:r>
              <a:rPr lang="ru-RU" sz="1600" dirty="0">
                <a:solidFill>
                  <a:srgbClr val="002060"/>
                </a:solidFill>
              </a:rPr>
              <a:t>пациентам использовать </a:t>
            </a:r>
            <a:r>
              <a:rPr lang="ru-RU" sz="1600" dirty="0" smtClean="0">
                <a:solidFill>
                  <a:srgbClr val="002060"/>
                </a:solidFill>
              </a:rPr>
              <a:t>систему </a:t>
            </a:r>
            <a:r>
              <a:rPr lang="ru-RU" sz="1600" dirty="0">
                <a:solidFill>
                  <a:srgbClr val="002060"/>
                </a:solidFill>
              </a:rPr>
              <a:t>чаще и </a:t>
            </a:r>
            <a:r>
              <a:rPr lang="ru-RU" sz="1600" dirty="0" smtClean="0">
                <a:solidFill>
                  <a:srgbClr val="002060"/>
                </a:solidFill>
              </a:rPr>
              <a:t>регулярнее.</a:t>
            </a:r>
          </a:p>
          <a:p>
            <a:pPr lvl="0"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Основные измеряемые показатели: </a:t>
            </a:r>
            <a:r>
              <a:rPr lang="ru-RU" sz="1600" dirty="0">
                <a:solidFill>
                  <a:srgbClr val="002060"/>
                </a:solidFill>
              </a:rPr>
              <a:t>уровень сахара в крови, вес, артериальное давление, </a:t>
            </a:r>
            <a:r>
              <a:rPr lang="ru-RU" sz="1600" dirty="0" err="1" smtClean="0">
                <a:solidFill>
                  <a:srgbClr val="002060"/>
                </a:solidFill>
              </a:rPr>
              <a:t>ЧСС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Большинство пациентов вносит показатели </a:t>
            </a:r>
            <a:r>
              <a:rPr lang="ru-RU" sz="1600" dirty="0">
                <a:solidFill>
                  <a:srgbClr val="002060"/>
                </a:solidFill>
              </a:rPr>
              <a:t>в ручном режиме (чаще через мобильное приложение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ru-RU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</a:pPr>
            <a:r>
              <a:rPr lang="ru-RU" sz="1600" dirty="0">
                <a:solidFill>
                  <a:srgbClr val="002060"/>
                </a:solidFill>
              </a:rPr>
              <a:t>По частоте проведения измерений и интенсивности использования системы всех пациентов можно разделить на следующие группы:</a:t>
            </a:r>
          </a:p>
          <a:p>
            <a:pPr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Пользуются </a:t>
            </a:r>
            <a:r>
              <a:rPr lang="ru-RU" sz="1600" dirty="0">
                <a:solidFill>
                  <a:srgbClr val="002060"/>
                </a:solidFill>
              </a:rPr>
              <a:t>постоянно, ежедневно </a:t>
            </a:r>
            <a:r>
              <a:rPr lang="ru-RU" sz="1600" dirty="0" smtClean="0">
                <a:solidFill>
                  <a:srgbClr val="002060"/>
                </a:solidFill>
              </a:rPr>
              <a:t>вносят </a:t>
            </a:r>
            <a:r>
              <a:rPr lang="ru-RU" sz="1600" dirty="0">
                <a:solidFill>
                  <a:srgbClr val="002060"/>
                </a:solidFill>
              </a:rPr>
              <a:t>сведения в систему – 34%;</a:t>
            </a:r>
          </a:p>
          <a:p>
            <a:pPr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Пользуются </a:t>
            </a:r>
            <a:r>
              <a:rPr lang="ru-RU" sz="1600" dirty="0">
                <a:solidFill>
                  <a:srgbClr val="002060"/>
                </a:solidFill>
              </a:rPr>
              <a:t>постоянно, но часто </a:t>
            </a:r>
            <a:r>
              <a:rPr lang="ru-RU" sz="1600" dirty="0" smtClean="0">
                <a:solidFill>
                  <a:srgbClr val="002060"/>
                </a:solidFill>
              </a:rPr>
              <a:t>пропускают </a:t>
            </a:r>
            <a:r>
              <a:rPr lang="ru-RU" sz="1600" dirty="0">
                <a:solidFill>
                  <a:srgbClr val="002060"/>
                </a:solidFill>
              </a:rPr>
              <a:t>внесение измерений – 25%;</a:t>
            </a:r>
          </a:p>
          <a:p>
            <a:pPr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Пользуются  </a:t>
            </a:r>
            <a:r>
              <a:rPr lang="ru-RU" sz="1600" dirty="0">
                <a:solidFill>
                  <a:srgbClr val="002060"/>
                </a:solidFill>
              </a:rPr>
              <a:t>очень редко, иногда </a:t>
            </a:r>
            <a:r>
              <a:rPr lang="ru-RU" sz="1600" dirty="0" smtClean="0">
                <a:solidFill>
                  <a:srgbClr val="002060"/>
                </a:solidFill>
              </a:rPr>
              <a:t>вносят </a:t>
            </a:r>
            <a:r>
              <a:rPr lang="ru-RU" sz="1600" dirty="0">
                <a:solidFill>
                  <a:srgbClr val="002060"/>
                </a:solidFill>
              </a:rPr>
              <a:t>данные по показателям – 15%;</a:t>
            </a:r>
          </a:p>
          <a:p>
            <a:pPr>
              <a:buClr>
                <a:srgbClr val="002060"/>
              </a:buClr>
            </a:pPr>
            <a:r>
              <a:rPr lang="ru-RU" sz="1600" dirty="0">
                <a:solidFill>
                  <a:srgbClr val="002060"/>
                </a:solidFill>
              </a:rPr>
              <a:t>Прекратили использование через несколько дней – 25%.</a:t>
            </a:r>
          </a:p>
          <a:p>
            <a:pPr lvl="0">
              <a:buClr>
                <a:srgbClr val="002060"/>
              </a:buClr>
            </a:pPr>
            <a:r>
              <a:rPr lang="ru-RU" sz="1600" dirty="0">
                <a:solidFill>
                  <a:srgbClr val="002060"/>
                </a:solidFill>
              </a:rPr>
              <a:t>В </a:t>
            </a:r>
            <a:r>
              <a:rPr lang="ru-RU" sz="1600" dirty="0" smtClean="0">
                <a:solidFill>
                  <a:srgbClr val="002060"/>
                </a:solidFill>
              </a:rPr>
              <a:t>среднем, </a:t>
            </a:r>
            <a:r>
              <a:rPr lang="ru-RU" sz="1600" dirty="0">
                <a:solidFill>
                  <a:srgbClr val="002060"/>
                </a:solidFill>
              </a:rPr>
              <a:t>внесение сведений в систему </a:t>
            </a:r>
            <a:r>
              <a:rPr lang="ru-RU" sz="1600" dirty="0" smtClean="0">
                <a:solidFill>
                  <a:srgbClr val="002060"/>
                </a:solidFill>
              </a:rPr>
              <a:t>занимает </a:t>
            </a:r>
            <a:r>
              <a:rPr lang="ru-RU" sz="1600" dirty="0">
                <a:solidFill>
                  <a:srgbClr val="002060"/>
                </a:solidFill>
              </a:rPr>
              <a:t>у пациентов суммарно около 15 минут в </a:t>
            </a:r>
            <a:r>
              <a:rPr lang="ru-RU" sz="1600" dirty="0" smtClean="0">
                <a:solidFill>
                  <a:srgbClr val="002060"/>
                </a:solidFill>
              </a:rPr>
              <a:t>день.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ru-RU" sz="1600" dirty="0">
                <a:solidFill>
                  <a:srgbClr val="002060"/>
                </a:solidFill>
              </a:rPr>
              <a:t>Врач при работе с платформой </a:t>
            </a:r>
            <a:r>
              <a:rPr lang="ru-RU" sz="1600" dirty="0" smtClean="0">
                <a:solidFill>
                  <a:srgbClr val="002060"/>
                </a:solidFill>
              </a:rPr>
              <a:t>тратит </a:t>
            </a:r>
            <a:r>
              <a:rPr lang="ru-RU" sz="1600" dirty="0">
                <a:solidFill>
                  <a:srgbClr val="002060"/>
                </a:solidFill>
              </a:rPr>
              <a:t>в среднем 20-30 минут в неделю на анализ полной «картины» о состоянии здоровья конкретного пациента и взаимодействие с </a:t>
            </a:r>
            <a:r>
              <a:rPr lang="ru-RU" sz="1600" dirty="0" smtClean="0">
                <a:solidFill>
                  <a:srgbClr val="002060"/>
                </a:solidFill>
              </a:rPr>
              <a:t>ним.</a:t>
            </a:r>
          </a:p>
          <a:p>
            <a:pPr>
              <a:buClr>
                <a:srgbClr val="002060"/>
              </a:buClr>
            </a:pPr>
            <a:r>
              <a:rPr lang="ru-RU" sz="1600" dirty="0" smtClean="0">
                <a:solidFill>
                  <a:srgbClr val="002060"/>
                </a:solidFill>
              </a:rPr>
              <a:t>Помимо </a:t>
            </a:r>
            <a:r>
              <a:rPr lang="ru-RU" sz="1600" dirty="0">
                <a:solidFill>
                  <a:srgbClr val="002060"/>
                </a:solidFill>
              </a:rPr>
              <a:t>выдачи пациентам рекомендаций в платформе врачу </a:t>
            </a:r>
            <a:r>
              <a:rPr lang="ru-RU" sz="1600" dirty="0" smtClean="0">
                <a:solidFill>
                  <a:srgbClr val="002060"/>
                </a:solidFill>
              </a:rPr>
              <a:t>приходится </a:t>
            </a:r>
            <a:r>
              <a:rPr lang="ru-RU" sz="1600" dirty="0">
                <a:solidFill>
                  <a:srgbClr val="002060"/>
                </a:solidFill>
              </a:rPr>
              <a:t>периодически звонить пациентам, у которых </a:t>
            </a:r>
            <a:r>
              <a:rPr lang="ru-RU" sz="1600" dirty="0" smtClean="0">
                <a:solidFill>
                  <a:srgbClr val="002060"/>
                </a:solidFill>
              </a:rPr>
              <a:t>возникают технологические </a:t>
            </a:r>
            <a:r>
              <a:rPr lang="ru-RU" sz="1600" dirty="0">
                <a:solidFill>
                  <a:srgbClr val="002060"/>
                </a:solidFill>
              </a:rPr>
              <a:t>проблемы.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7449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0098" y="403423"/>
            <a:ext cx="8156448" cy="7772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 spc="-100" baseline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Результаты пилотных проектов</a:t>
            </a:r>
            <a:endParaRPr lang="ru-RU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95839" y="1293871"/>
            <a:ext cx="8693782" cy="4833800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Пациенты стали </a:t>
            </a:r>
            <a:r>
              <a:rPr lang="ru-RU" sz="1600" dirty="0">
                <a:solidFill>
                  <a:srgbClr val="002060"/>
                </a:solidFill>
              </a:rPr>
              <a:t>более внимательно и тщательно относиться к своему здоровью, </a:t>
            </a:r>
            <a:r>
              <a:rPr lang="ru-RU" sz="1600" dirty="0" smtClean="0">
                <a:solidFill>
                  <a:srgbClr val="002060"/>
                </a:solidFill>
              </a:rPr>
              <a:t>оперативно </a:t>
            </a:r>
            <a:r>
              <a:rPr lang="ru-RU" sz="1600" dirty="0">
                <a:solidFill>
                  <a:srgbClr val="002060"/>
                </a:solidFill>
              </a:rPr>
              <a:t>обращаться к врачу за консультацией в случае ухудшения своего состояния или возникновении вопросов.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Врач получил возможность </a:t>
            </a:r>
            <a:r>
              <a:rPr lang="ru-RU" sz="1600" dirty="0">
                <a:solidFill>
                  <a:srgbClr val="002060"/>
                </a:solidFill>
              </a:rPr>
              <a:t>постоянно следить за состоянием здоровья пациентов: принимать своевременные меры в случае резкого </a:t>
            </a:r>
            <a:r>
              <a:rPr lang="ru-RU" sz="1600" dirty="0" smtClean="0">
                <a:solidFill>
                  <a:srgbClr val="002060"/>
                </a:solidFill>
              </a:rPr>
              <a:t>изменения </a:t>
            </a:r>
            <a:r>
              <a:rPr lang="ru-RU" sz="1600" dirty="0">
                <a:solidFill>
                  <a:srgbClr val="002060"/>
                </a:solidFill>
              </a:rPr>
              <a:t>их состояния, регулярно быть с пациентами на связи и давать консультации, а также оперативно принимать меры по корректировке назначений препаратов и процедур.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Выявленные </a:t>
            </a:r>
            <a:r>
              <a:rPr lang="ru-RU" sz="1600" dirty="0">
                <a:solidFill>
                  <a:srgbClr val="002060"/>
                </a:solidFill>
              </a:rPr>
              <a:t>эффекты от использования:</a:t>
            </a:r>
          </a:p>
          <a:p>
            <a:pPr marL="340614" lvl="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Значительно </a:t>
            </a:r>
            <a:r>
              <a:rPr lang="ru-RU" sz="1600" dirty="0">
                <a:solidFill>
                  <a:srgbClr val="002060"/>
                </a:solidFill>
              </a:rPr>
              <a:t>повышена мотивация пациентов  </a:t>
            </a:r>
            <a:r>
              <a:rPr lang="ru-RU" sz="1600" dirty="0" smtClean="0">
                <a:solidFill>
                  <a:srgbClr val="002060"/>
                </a:solidFill>
              </a:rPr>
              <a:t>регулярно контролировать заболевания, </a:t>
            </a:r>
            <a:r>
              <a:rPr lang="ru-RU" sz="1600" dirty="0">
                <a:solidFill>
                  <a:srgbClr val="002060"/>
                </a:solidFill>
              </a:rPr>
              <a:t>зная, что они под </a:t>
            </a:r>
            <a:r>
              <a:rPr lang="ru-RU" sz="1600" dirty="0" smtClean="0">
                <a:solidFill>
                  <a:srgbClr val="002060"/>
                </a:solidFill>
              </a:rPr>
              <a:t>наблюдением </a:t>
            </a:r>
            <a:r>
              <a:rPr lang="ru-RU" sz="1600" dirty="0">
                <a:solidFill>
                  <a:srgbClr val="002060"/>
                </a:solidFill>
              </a:rPr>
              <a:t>лечащего врача</a:t>
            </a:r>
          </a:p>
          <a:p>
            <a:pPr marL="340614" lvl="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Существенно </a:t>
            </a:r>
            <a:r>
              <a:rPr lang="ru-RU" sz="1600" dirty="0">
                <a:solidFill>
                  <a:srgbClr val="002060"/>
                </a:solidFill>
              </a:rPr>
              <a:t>сэкономлено время врача и  пациента, учитывая нахождение больных в онлайн режиме</a:t>
            </a:r>
          </a:p>
          <a:p>
            <a:pPr marL="340614" lvl="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Возможность </a:t>
            </a:r>
            <a:r>
              <a:rPr lang="ru-RU" sz="1600" dirty="0">
                <a:solidFill>
                  <a:srgbClr val="002060"/>
                </a:solidFill>
              </a:rPr>
              <a:t>оперативно и качественно оценить состояние здоровья </a:t>
            </a:r>
            <a:r>
              <a:rPr lang="ru-RU" sz="1600" dirty="0" smtClean="0">
                <a:solidFill>
                  <a:srgbClr val="002060"/>
                </a:solidFill>
              </a:rPr>
              <a:t>пациентов </a:t>
            </a:r>
            <a:r>
              <a:rPr lang="ru-RU" sz="1600" dirty="0">
                <a:solidFill>
                  <a:srgbClr val="002060"/>
                </a:solidFill>
              </a:rPr>
              <a:t>и внести нужные изменения в </a:t>
            </a:r>
            <a:r>
              <a:rPr lang="ru-RU" sz="1600" dirty="0" smtClean="0">
                <a:solidFill>
                  <a:srgbClr val="002060"/>
                </a:solidFill>
              </a:rPr>
              <a:t>терапию </a:t>
            </a:r>
            <a:r>
              <a:rPr lang="ru-RU" sz="1600" dirty="0">
                <a:solidFill>
                  <a:srgbClr val="002060"/>
                </a:solidFill>
              </a:rPr>
              <a:t>в случае </a:t>
            </a:r>
            <a:r>
              <a:rPr lang="ru-RU" sz="1600" dirty="0" smtClean="0">
                <a:solidFill>
                  <a:srgbClr val="002060"/>
                </a:solidFill>
              </a:rPr>
              <a:t>необходимости</a:t>
            </a:r>
          </a:p>
          <a:p>
            <a:pPr marL="340614" lvl="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Врачи получили возможность уделить больше внимания новым пациентам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9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405734"/>
            <a:ext cx="8156448" cy="777240"/>
          </a:xfrm>
        </p:spPr>
        <p:txBody>
          <a:bodyPr/>
          <a:lstStyle/>
          <a:p>
            <a:r>
              <a:rPr lang="ru-RU" sz="4000" dirty="0"/>
              <a:t>Варианты </a:t>
            </a:r>
            <a:r>
              <a:rPr lang="ru-RU" sz="4000" dirty="0" smtClean="0"/>
              <a:t>использования</a:t>
            </a:r>
            <a:endParaRPr lang="ru-RU" sz="4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35914" y="1383140"/>
            <a:ext cx="7250655" cy="3376407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Персональный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дистанционный мониторинг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для пациентов отдельных лечебных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учреждений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Наблюдение пациентов в период реабилитации</a:t>
            </a:r>
          </a:p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Наблюдение за пациентами с хроническими заболеваниями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Открытые региональные платформы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«Доступная медицина»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Автоматизация взаимодействия региональных ЛПУ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               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 территориально удаленными медпунктами (ФАП)</a:t>
            </a:r>
          </a:p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Спортивная и промышленная медицина</a:t>
            </a: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97764" indent="-342900">
              <a:spcBef>
                <a:spcPts val="384"/>
              </a:spcBef>
              <a:buClr>
                <a:schemeClr val="bg2"/>
              </a:buClr>
              <a:buSzPct val="90000"/>
              <a:buFont typeface="Wingdings" pitchFamily="2" charset="2"/>
              <a:buChar char="§"/>
            </a:pPr>
            <a:endParaRPr lang="ru-RU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aantipov\AppData\Local\Microsoft\Windows\Temporary Internet Files\Content.IE5\QLPF0Z3Y\UA-911BT-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750" y="4388763"/>
            <a:ext cx="2933205" cy="17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ntipov\Documents\MED Projects\РосЗдравНадзор\Семинар 23 марта\VitalConnec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768" y="4388763"/>
            <a:ext cx="2917988" cy="17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ntipov\Pictures\Tracking devic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362" y="4180934"/>
            <a:ext cx="3165909" cy="1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915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E5B6F"/>
                </a:solidFill>
              </a:rPr>
              <a:t>Платформа «Индекс Здоровья </a:t>
            </a:r>
            <a:r>
              <a:rPr lang="en-US" sz="3200" dirty="0">
                <a:solidFill>
                  <a:srgbClr val="4E5B6F"/>
                </a:solidFill>
              </a:rPr>
              <a:t>DACADOO</a:t>
            </a:r>
            <a:r>
              <a:rPr lang="ru-RU" sz="3200" dirty="0">
                <a:solidFill>
                  <a:srgbClr val="4E5B6F"/>
                </a:solidFill>
              </a:rPr>
              <a:t>»</a:t>
            </a:r>
            <a:endParaRPr lang="de-CH" sz="3200" dirty="0">
              <a:solidFill>
                <a:srgbClr val="4E5B6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07" y="1058950"/>
            <a:ext cx="8460712" cy="5156543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3287914" y="3965944"/>
            <a:ext cx="392586" cy="712382"/>
          </a:xfrm>
          <a:prstGeom prst="upArrow">
            <a:avLst/>
          </a:prstGeom>
          <a:solidFill>
            <a:srgbClr val="C7D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1507" y="1122651"/>
            <a:ext cx="3603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DACADOO</a:t>
            </a:r>
            <a:r>
              <a:rPr lang="de-CH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помогает человеку изменить отношение к собственному образу жизни - взять на себя ответственность за свое здоровье!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Экспертиза ФОРС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582" y="1898185"/>
            <a:ext cx="3608855" cy="37703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Бизнес-анализ</a:t>
            </a: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Большие Данные</a:t>
            </a: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Интеграция</a:t>
            </a: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Порталы</a:t>
            </a: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2"/>
                </a:solidFill>
                <a:cs typeface="Arial" pitchFamily="34" charset="0"/>
              </a:rPr>
              <a:t>Информационная безопасность</a:t>
            </a:r>
            <a:endParaRPr lang="en-US" sz="1600" dirty="0">
              <a:solidFill>
                <a:schemeClr val="bg2"/>
              </a:solidFill>
              <a:cs typeface="Arial" pitchFamily="34" charset="0"/>
            </a:endParaRP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bg2"/>
                </a:solidFill>
                <a:cs typeface="Arial" pitchFamily="34" charset="0"/>
              </a:rPr>
              <a:t>Мобильные </a:t>
            </a: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технологии</a:t>
            </a: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Карточные технологии</a:t>
            </a:r>
          </a:p>
          <a:p>
            <a:pPr marL="374650" lvl="1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Облачные решения</a:t>
            </a:r>
            <a:endParaRPr lang="ru-RU" sz="16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3621" y="1907711"/>
            <a:ext cx="3834763" cy="376156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63550" lvl="1" indent="-28575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Государственное и муниципальное управление</a:t>
            </a: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Здравоохранение </a:t>
            </a: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Телеком</a:t>
            </a:r>
            <a:endParaRPr lang="ru-RU" sz="1600" dirty="0">
              <a:solidFill>
                <a:schemeClr val="bg2"/>
              </a:solidFill>
              <a:cs typeface="Arial" pitchFamily="34" charset="0"/>
            </a:endParaRP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Финансы</a:t>
            </a: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Нефть </a:t>
            </a:r>
            <a:r>
              <a:rPr lang="ru-RU" sz="1600" dirty="0">
                <a:solidFill>
                  <a:schemeClr val="bg2"/>
                </a:solidFill>
                <a:cs typeface="Arial" pitchFamily="34" charset="0"/>
              </a:rPr>
              <a:t>и газ </a:t>
            </a: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2"/>
                </a:solidFill>
                <a:cs typeface="Arial" pitchFamily="34" charset="0"/>
              </a:rPr>
              <a:t>Энергетика </a:t>
            </a:r>
            <a:endParaRPr lang="ru-RU" sz="1600" dirty="0" smtClean="0">
              <a:solidFill>
                <a:schemeClr val="bg2"/>
              </a:solidFill>
              <a:cs typeface="Arial" pitchFamily="34" charset="0"/>
            </a:endParaRP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Дистрибуция и розничная торговля</a:t>
            </a:r>
            <a:endParaRPr lang="ru-RU" sz="1600" dirty="0">
              <a:solidFill>
                <a:schemeClr val="bg2"/>
              </a:solidFill>
              <a:cs typeface="Arial" pitchFamily="34" charset="0"/>
            </a:endParaRPr>
          </a:p>
          <a:p>
            <a:pPr marL="4635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2"/>
                </a:solidFill>
                <a:cs typeface="Arial" pitchFamily="34" charset="0"/>
              </a:rPr>
              <a:t>Спорт </a:t>
            </a:r>
            <a:endParaRPr lang="ru-RU" sz="1600" dirty="0">
              <a:solidFill>
                <a:schemeClr val="bg2"/>
              </a:solidFill>
              <a:cs typeface="Arial" pitchFamily="34" charset="0"/>
            </a:endParaRPr>
          </a:p>
          <a:p>
            <a:pPr marL="4635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2"/>
                </a:solidFill>
                <a:cs typeface="Arial" pitchFamily="34" charset="0"/>
              </a:rPr>
              <a:t>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3002" y="1476581"/>
            <a:ext cx="3835382" cy="41174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2600" b="1" dirty="0" smtClean="0"/>
              <a:t>Отрасли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4241" y="1471957"/>
            <a:ext cx="3621057" cy="41174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2600" b="1" dirty="0" smtClean="0"/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5239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238" y="1776967"/>
            <a:ext cx="1766666" cy="17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04" y="3825275"/>
            <a:ext cx="1883327" cy="16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032" y="51206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Углубленный анализ данных</a:t>
            </a:r>
            <a:b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ru-RU" sz="2200" b="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Статистические исследования и визуализация</a:t>
            </a:r>
            <a:endParaRPr lang="ru-RU" sz="3100" b="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83028" y="1614864"/>
            <a:ext cx="4303486" cy="1955651"/>
          </a:xfr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Корреляционный анализ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Оценка значимости параметров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Выявление взаимосвязей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Кластерный анализ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Проверка гипотез</a:t>
            </a:r>
            <a:endParaRPr lang="ru-RU" sz="1800" dirty="0">
              <a:solidFill>
                <a:srgbClr val="00206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33053" y="1718515"/>
            <a:ext cx="1345852" cy="1852000"/>
            <a:chOff x="0" y="-1975619"/>
            <a:chExt cx="3882571" cy="7119120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75619"/>
              <a:ext cx="3882571" cy="711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727200" y="1583941"/>
              <a:ext cx="711200" cy="161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Picture 11" descr="http://www.shogun-toolbox.org/doc/en/3.0.0/RDem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653" y="2187186"/>
            <a:ext cx="1883327" cy="173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6"/>
          <p:cNvSpPr txBox="1">
            <a:spLocks/>
          </p:cNvSpPr>
          <p:nvPr/>
        </p:nvSpPr>
        <p:spPr>
          <a:xfrm>
            <a:off x="4492171" y="4191952"/>
            <a:ext cx="4480632" cy="2004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56A4"/>
              </a:buClr>
              <a:buSzPct val="95000"/>
              <a:buFont typeface="Wingdings" pitchFamily="2" charset="2"/>
              <a:buChar char=""/>
              <a:defRPr sz="2200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itchFamily="2" charset="2"/>
              <a:buChar char=""/>
              <a:defRPr sz="2000" i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i="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600" dirty="0">
                <a:solidFill>
                  <a:srgbClr val="002060"/>
                </a:solidFill>
              </a:rPr>
              <a:t>Повышение уровня клинической диагностики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Прогнозирование результатов </a:t>
            </a:r>
            <a:r>
              <a:rPr lang="ru-RU" sz="1600" dirty="0" smtClean="0">
                <a:solidFill>
                  <a:srgbClr val="002060"/>
                </a:solidFill>
              </a:rPr>
              <a:t>лечения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Доказательная </a:t>
            </a:r>
            <a:r>
              <a:rPr lang="ru-RU" sz="1600" dirty="0" smtClean="0">
                <a:solidFill>
                  <a:srgbClr val="002060"/>
                </a:solidFill>
              </a:rPr>
              <a:t>медицина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Повышение эффективности курса лечения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Анализ показателей медицинских приборов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611714" y="3835790"/>
            <a:ext cx="1728949" cy="1780255"/>
            <a:chOff x="3256833" y="3020630"/>
            <a:chExt cx="2416498" cy="1798113"/>
          </a:xfrm>
        </p:grpSpPr>
        <p:pic>
          <p:nvPicPr>
            <p:cNvPr id="16" name="Picture 2" descr="C:\Users\ogorchinskaya\AppData\Local\Temp\Rar$DIa0.866\norm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833" y="3023693"/>
              <a:ext cx="1253667" cy="91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ogorchinskaya\AppData\Local\Temp\Rar$DIa0.306\norm2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500" y="3020630"/>
              <a:ext cx="1128300" cy="90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ogorchinskaya\AppData\Local\Temp\Rar$DIa0.058\norm3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090" y="3942609"/>
              <a:ext cx="1111584" cy="81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ogorchinskaya\AppData\Local\Temp\Rar$DIa0.545\norm6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243" y="3921218"/>
              <a:ext cx="1170088" cy="830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3309257" y="3023693"/>
              <a:ext cx="2329543" cy="17950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61784" y="4767787"/>
            <a:ext cx="1756228" cy="1332235"/>
            <a:chOff x="225056" y="1004798"/>
            <a:chExt cx="3486859" cy="2373717"/>
          </a:xfrm>
        </p:grpSpPr>
        <p:pic>
          <p:nvPicPr>
            <p:cNvPr id="12" name="Picture 3" descr="C:\Users\ogorchinskaya\AppData\Local\Temp\Rar$DIa0.103\карты-2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56" y="1004798"/>
              <a:ext cx="3486859" cy="2373717"/>
            </a:xfrm>
            <a:prstGeom prst="rect">
              <a:avLst/>
            </a:prstGeom>
            <a:noFill/>
            <a:ln w="12700">
              <a:solidFill>
                <a:srgbClr val="003366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ogorchinskaya\AppData\Local\Temp\Rar$DIa0.371\кластеры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1" y="2100888"/>
              <a:ext cx="1534764" cy="124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33053" y="331294"/>
            <a:ext cx="1412818" cy="9459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4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46" y="4062867"/>
            <a:ext cx="2088893" cy="15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506" y="5020150"/>
            <a:ext cx="2069891" cy="12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3328" y="51206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Calibri" panose="020F0502020204030204" pitchFamily="34" charset="0"/>
              </a:rPr>
              <a:t>Большие данные для здравоохранения</a:t>
            </a:r>
            <a:r>
              <a:rPr lang="ru-RU" sz="3100" dirty="0" smtClean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ru-RU" sz="31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ru-RU" sz="2000" b="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Неструктурированные данные внешних источников</a:t>
            </a:r>
            <a:endParaRPr lang="ru-RU" sz="2000" b="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88685" y="1595917"/>
            <a:ext cx="4463145" cy="2266399"/>
          </a:xfr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buClrTx/>
            </a:pPr>
            <a:r>
              <a:rPr lang="ru-RU" sz="1400" dirty="0">
                <a:solidFill>
                  <a:srgbClr val="002060"/>
                </a:solidFill>
              </a:rPr>
              <a:t>Данные внешних информационных ресурсов – социальные сети, СМИ, публичные базы данных</a:t>
            </a:r>
          </a:p>
          <a:p>
            <a:pPr>
              <a:buClrTx/>
            </a:pPr>
            <a:r>
              <a:rPr lang="ru-RU" sz="1400" dirty="0">
                <a:solidFill>
                  <a:srgbClr val="002060"/>
                </a:solidFill>
              </a:rPr>
              <a:t>Лингвистическая обработка – извлечение фактов, отношение к событиям и объектам, семантический поиск</a:t>
            </a:r>
          </a:p>
          <a:p>
            <a:pPr>
              <a:buClrTx/>
            </a:pPr>
            <a:r>
              <a:rPr lang="ru-RU" sz="1400" dirty="0">
                <a:solidFill>
                  <a:srgbClr val="002060"/>
                </a:solidFill>
              </a:rPr>
              <a:t>Совместный  анализ структурированных и </a:t>
            </a:r>
            <a:r>
              <a:rPr lang="ru-RU" sz="1400" dirty="0" smtClean="0">
                <a:solidFill>
                  <a:srgbClr val="002060"/>
                </a:solidFill>
              </a:rPr>
              <a:t>неструктурированных </a:t>
            </a:r>
            <a:r>
              <a:rPr lang="ru-RU" sz="1400" dirty="0">
                <a:solidFill>
                  <a:srgbClr val="002060"/>
                </a:solidFill>
              </a:rPr>
              <a:t>данных</a:t>
            </a:r>
          </a:p>
          <a:p>
            <a:pPr>
              <a:buClrTx/>
            </a:pPr>
            <a:r>
              <a:rPr lang="ru-RU" sz="1400" dirty="0">
                <a:solidFill>
                  <a:srgbClr val="002060"/>
                </a:solidFill>
              </a:rPr>
              <a:t>Исследования при нечетких критериях поиска</a:t>
            </a:r>
          </a:p>
        </p:txBody>
      </p:sp>
      <p:sp>
        <p:nvSpPr>
          <p:cNvPr id="14" name="Текст 6"/>
          <p:cNvSpPr txBox="1">
            <a:spLocks/>
          </p:cNvSpPr>
          <p:nvPr/>
        </p:nvSpPr>
        <p:spPr>
          <a:xfrm>
            <a:off x="4818744" y="4151881"/>
            <a:ext cx="4241146" cy="1798543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56A4"/>
              </a:buClr>
              <a:buSzPct val="95000"/>
              <a:buFont typeface="Wingdings" pitchFamily="2" charset="2"/>
              <a:buChar char=""/>
              <a:defRPr sz="2200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itchFamily="2" charset="2"/>
              <a:buChar char=""/>
              <a:defRPr sz="2000" i="1" kern="1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i="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</a:pPr>
            <a:r>
              <a:rPr lang="ru-RU" sz="1400" dirty="0">
                <a:solidFill>
                  <a:srgbClr val="002060"/>
                </a:solidFill>
              </a:rPr>
              <a:t>Персонализированная медицинская помощь</a:t>
            </a:r>
          </a:p>
          <a:p>
            <a:pPr>
              <a:buClrTx/>
            </a:pPr>
            <a:r>
              <a:rPr lang="ru-RU" sz="1400" dirty="0">
                <a:solidFill>
                  <a:srgbClr val="002060"/>
                </a:solidFill>
              </a:rPr>
              <a:t>Улучшение профилактики заболеваний</a:t>
            </a:r>
          </a:p>
          <a:p>
            <a:pPr>
              <a:buClrTx/>
            </a:pPr>
            <a:r>
              <a:rPr lang="ru-RU" sz="1400" dirty="0" smtClean="0">
                <a:solidFill>
                  <a:srgbClr val="002060"/>
                </a:solidFill>
              </a:rPr>
              <a:t>Борьба с мошенничеством</a:t>
            </a:r>
          </a:p>
          <a:p>
            <a:pPr>
              <a:buClrTx/>
            </a:pPr>
            <a:r>
              <a:rPr lang="ru-RU" sz="1400" dirty="0" smtClean="0">
                <a:solidFill>
                  <a:srgbClr val="002060"/>
                </a:solidFill>
              </a:rPr>
              <a:t>Повышение качества обслуживания</a:t>
            </a:r>
          </a:p>
          <a:p>
            <a:pPr>
              <a:buClrTx/>
            </a:pPr>
            <a:r>
              <a:rPr lang="ru-RU" sz="1400" dirty="0" smtClean="0">
                <a:solidFill>
                  <a:srgbClr val="002060"/>
                </a:solidFill>
              </a:rPr>
              <a:t>Прогнозирование загруженности медперсонала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15" y="4044909"/>
            <a:ext cx="1922688" cy="1484831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317" y="1569158"/>
            <a:ext cx="2089366" cy="15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744" y="1690101"/>
            <a:ext cx="2494316" cy="18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6315707" y="2867372"/>
            <a:ext cx="1718934" cy="1137749"/>
            <a:chOff x="1024266" y="4183146"/>
            <a:chExt cx="1718934" cy="85331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24266" y="4183146"/>
              <a:ext cx="1718934" cy="853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4266" y="4183146"/>
              <a:ext cx="1718934" cy="8533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0" name="Picture 2" descr="C:\Users\ogorchinskaya\AppData\Local\Temp\Rar$DIa0.754\scatter_plo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860" y="5430198"/>
            <a:ext cx="805655" cy="65910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942276"/>
            <a:ext cx="9144000" cy="214788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/>
                </a:solidFill>
                <a:latin typeface="Calibri" pitchFamily="34" charset="0"/>
              </a:rPr>
              <a:t>СПАСИБО </a:t>
            </a:r>
            <a:r>
              <a:rPr lang="en-US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bg2"/>
                </a:solidFill>
                <a:latin typeface="Calibri" pitchFamily="34" charset="0"/>
              </a:rPr>
              <a:t>ЗА ВНИМАНИЕ</a:t>
            </a:r>
            <a:br>
              <a:rPr lang="ru-RU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bg2"/>
                </a:solidFill>
                <a:latin typeface="Calibri" pitchFamily="34" charset="0"/>
              </a:rPr>
              <a:t>……</a:t>
            </a:r>
            <a:r>
              <a:rPr lang="ru-RU" dirty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bg2"/>
                </a:solidFill>
                <a:latin typeface="Calibri" pitchFamily="34" charset="0"/>
              </a:rPr>
              <a:t>и приглашаем к сотрудничеству!</a:t>
            </a:r>
            <a:endParaRPr lang="ru-RU" b="0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86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26" y="512064"/>
            <a:ext cx="8896574" cy="777240"/>
          </a:xfrm>
        </p:spPr>
        <p:txBody>
          <a:bodyPr/>
          <a:lstStyle/>
          <a:p>
            <a:r>
              <a:rPr lang="ru-RU" sz="3600" dirty="0"/>
              <a:t>Решения ФОРС для </a:t>
            </a:r>
            <a:r>
              <a:rPr lang="ru-RU" sz="3600" dirty="0" smtClean="0"/>
              <a:t>цифровой медицины</a:t>
            </a:r>
            <a:endParaRPr lang="ru-RU" sz="3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296602" y="1641067"/>
            <a:ext cx="1623181" cy="3593580"/>
            <a:chOff x="1554794" y="1770163"/>
            <a:chExt cx="1623181" cy="3593580"/>
          </a:xfrm>
        </p:grpSpPr>
        <p:sp>
          <p:nvSpPr>
            <p:cNvPr id="5" name="Полилиния 4"/>
            <p:cNvSpPr/>
            <p:nvPr/>
          </p:nvSpPr>
          <p:spPr>
            <a:xfrm>
              <a:off x="1554794" y="3036831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Система бюджетирования и финансового планирования для частной клиники</a:t>
              </a:r>
              <a:endParaRPr lang="ru-RU" sz="12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554794" y="1770163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Передвижной</a:t>
              </a:r>
              <a:endParaRPr lang="en-US" sz="1400" b="1" dirty="0" smtClean="0"/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 медицинский </a:t>
              </a:r>
              <a:endParaRPr lang="en-US" sz="1400" b="1" dirty="0" smtClean="0"/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 smtClean="0"/>
                <a:t>комплекс</a:t>
              </a:r>
              <a:endParaRPr lang="ru-RU" sz="1400" b="1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554794" y="4295965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МИС «Вятка»</a:t>
              </a:r>
              <a:endParaRPr lang="ru-RU" sz="1400" b="1" kern="1200" dirty="0"/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3674431" y="3213496"/>
            <a:ext cx="1920454" cy="1906747"/>
          </a:xfrm>
          <a:custGeom>
            <a:avLst/>
            <a:gdLst>
              <a:gd name="connsiteX0" fmla="*/ 0 w 1633061"/>
              <a:gd name="connsiteY0" fmla="*/ 816531 h 1633061"/>
              <a:gd name="connsiteX1" fmla="*/ 816531 w 1633061"/>
              <a:gd name="connsiteY1" fmla="*/ 0 h 1633061"/>
              <a:gd name="connsiteX2" fmla="*/ 1633062 w 1633061"/>
              <a:gd name="connsiteY2" fmla="*/ 816531 h 1633061"/>
              <a:gd name="connsiteX3" fmla="*/ 816531 w 1633061"/>
              <a:gd name="connsiteY3" fmla="*/ 1633062 h 1633061"/>
              <a:gd name="connsiteX4" fmla="*/ 0 w 1633061"/>
              <a:gd name="connsiteY4" fmla="*/ 816531 h 16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061" h="1633061">
                <a:moveTo>
                  <a:pt x="0" y="816531"/>
                </a:moveTo>
                <a:cubicBezTo>
                  <a:pt x="0" y="365573"/>
                  <a:pt x="365573" y="0"/>
                  <a:pt x="816531" y="0"/>
                </a:cubicBezTo>
                <a:cubicBezTo>
                  <a:pt x="1267489" y="0"/>
                  <a:pt x="1633062" y="365573"/>
                  <a:pt x="1633062" y="816531"/>
                </a:cubicBezTo>
                <a:cubicBezTo>
                  <a:pt x="1633062" y="1267489"/>
                  <a:pt x="1267489" y="1633062"/>
                  <a:pt x="816531" y="1633062"/>
                </a:cubicBezTo>
                <a:cubicBezTo>
                  <a:pt x="365573" y="1633062"/>
                  <a:pt x="0" y="1267489"/>
                  <a:pt x="0" y="81653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239156" tIns="246776" rIns="239156" bIns="24677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/>
              <a:t> </a:t>
            </a:r>
            <a:r>
              <a:rPr lang="ru-RU" sz="1200" b="1" kern="1200" dirty="0" smtClean="0"/>
              <a:t>Ведомственный или региональный портал </a:t>
            </a:r>
            <a:endParaRPr lang="en-US" sz="1200" b="1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(центральный интеграционный узел)</a:t>
            </a:r>
            <a:endParaRPr lang="ru-RU" sz="1200" b="1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823067" y="1641067"/>
            <a:ext cx="1623181" cy="1067778"/>
          </a:xfrm>
          <a:custGeom>
            <a:avLst/>
            <a:gdLst>
              <a:gd name="connsiteX0" fmla="*/ 0 w 1143142"/>
              <a:gd name="connsiteY0" fmla="*/ 91451 h 914514"/>
              <a:gd name="connsiteX1" fmla="*/ 91451 w 1143142"/>
              <a:gd name="connsiteY1" fmla="*/ 0 h 914514"/>
              <a:gd name="connsiteX2" fmla="*/ 1051691 w 1143142"/>
              <a:gd name="connsiteY2" fmla="*/ 0 h 914514"/>
              <a:gd name="connsiteX3" fmla="*/ 1143142 w 1143142"/>
              <a:gd name="connsiteY3" fmla="*/ 91451 h 914514"/>
              <a:gd name="connsiteX4" fmla="*/ 1143142 w 1143142"/>
              <a:gd name="connsiteY4" fmla="*/ 823063 h 914514"/>
              <a:gd name="connsiteX5" fmla="*/ 1051691 w 1143142"/>
              <a:gd name="connsiteY5" fmla="*/ 914514 h 914514"/>
              <a:gd name="connsiteX6" fmla="*/ 91451 w 1143142"/>
              <a:gd name="connsiteY6" fmla="*/ 914514 h 914514"/>
              <a:gd name="connsiteX7" fmla="*/ 0 w 1143142"/>
              <a:gd name="connsiteY7" fmla="*/ 823063 h 914514"/>
              <a:gd name="connsiteX8" fmla="*/ 0 w 1143142"/>
              <a:gd name="connsiteY8" fmla="*/ 91451 h 91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142" h="914514">
                <a:moveTo>
                  <a:pt x="0" y="91451"/>
                </a:moveTo>
                <a:cubicBezTo>
                  <a:pt x="0" y="40944"/>
                  <a:pt x="40944" y="0"/>
                  <a:pt x="91451" y="0"/>
                </a:cubicBezTo>
                <a:lnTo>
                  <a:pt x="1051691" y="0"/>
                </a:lnTo>
                <a:cubicBezTo>
                  <a:pt x="1102198" y="0"/>
                  <a:pt x="1143142" y="40944"/>
                  <a:pt x="1143142" y="91451"/>
                </a:cubicBezTo>
                <a:lnTo>
                  <a:pt x="1143142" y="823063"/>
                </a:lnTo>
                <a:cubicBezTo>
                  <a:pt x="1143142" y="873570"/>
                  <a:pt x="1102198" y="914514"/>
                  <a:pt x="1051691" y="914514"/>
                </a:cubicBezTo>
                <a:lnTo>
                  <a:pt x="91451" y="914514"/>
                </a:lnTo>
                <a:cubicBezTo>
                  <a:pt x="40944" y="914514"/>
                  <a:pt x="0" y="873570"/>
                  <a:pt x="0" y="823063"/>
                </a:cubicBezTo>
                <a:lnTo>
                  <a:pt x="0" y="91451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45835" tIns="45835" rIns="45835" bIns="458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/>
              <a:t>Портал телемедицинских услуг</a:t>
            </a:r>
            <a:endParaRPr lang="ru-RU" sz="1400" b="1" kern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47351" y="5392244"/>
            <a:ext cx="5374614" cy="49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45835" tIns="45835" rIns="45835" bIns="458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25000"/>
                  </a:schemeClr>
                </a:solidFill>
              </a:rPr>
              <a:t>Комплексная аналитика и </a:t>
            </a:r>
            <a:r>
              <a:rPr lang="en-US" sz="1400" b="1" kern="1200" dirty="0" err="1" smtClean="0">
                <a:solidFill>
                  <a:schemeClr val="tx2">
                    <a:lumMod val="25000"/>
                  </a:schemeClr>
                </a:solidFill>
              </a:rPr>
              <a:t>BigDat</a:t>
            </a:r>
            <a:r>
              <a:rPr lang="en-US" sz="1400" b="1" dirty="0" err="1">
                <a:solidFill>
                  <a:schemeClr val="tx2">
                    <a:lumMod val="25000"/>
                  </a:schemeClr>
                </a:solidFill>
              </a:rPr>
              <a:t>a</a:t>
            </a:r>
            <a:endParaRPr lang="ru-RU" sz="1400" b="1" kern="12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49533" y="1641067"/>
            <a:ext cx="1658028" cy="3593580"/>
            <a:chOff x="6607725" y="1770163"/>
            <a:chExt cx="1658028" cy="3593580"/>
          </a:xfrm>
        </p:grpSpPr>
        <p:sp>
          <p:nvSpPr>
            <p:cNvPr id="6" name="Полилиния 5"/>
            <p:cNvSpPr/>
            <p:nvPr/>
          </p:nvSpPr>
          <p:spPr>
            <a:xfrm>
              <a:off x="6630508" y="3036831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C00000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1114094"/>
                <a:satOff val="-33846"/>
                <a:lumOff val="1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b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Medicine (</a:t>
              </a:r>
              <a:r>
                <a:rPr lang="ru-RU" sz="1200" b="1" kern="1200" dirty="0" smtClean="0"/>
                <a:t>мониторинг здоровья спортсменов)</a:t>
              </a:r>
              <a:endParaRPr lang="ru-RU" sz="1200" b="1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642572" y="4295965"/>
              <a:ext cx="1623181" cy="1067778"/>
            </a:xfrm>
            <a:custGeom>
              <a:avLst/>
              <a:gdLst>
                <a:gd name="connsiteX0" fmla="*/ 0 w 1143142"/>
                <a:gd name="connsiteY0" fmla="*/ 91451 h 914514"/>
                <a:gd name="connsiteX1" fmla="*/ 91451 w 1143142"/>
                <a:gd name="connsiteY1" fmla="*/ 0 h 914514"/>
                <a:gd name="connsiteX2" fmla="*/ 1051691 w 1143142"/>
                <a:gd name="connsiteY2" fmla="*/ 0 h 914514"/>
                <a:gd name="connsiteX3" fmla="*/ 1143142 w 1143142"/>
                <a:gd name="connsiteY3" fmla="*/ 91451 h 914514"/>
                <a:gd name="connsiteX4" fmla="*/ 1143142 w 1143142"/>
                <a:gd name="connsiteY4" fmla="*/ 823063 h 914514"/>
                <a:gd name="connsiteX5" fmla="*/ 1051691 w 1143142"/>
                <a:gd name="connsiteY5" fmla="*/ 914514 h 914514"/>
                <a:gd name="connsiteX6" fmla="*/ 91451 w 1143142"/>
                <a:gd name="connsiteY6" fmla="*/ 914514 h 914514"/>
                <a:gd name="connsiteX7" fmla="*/ 0 w 1143142"/>
                <a:gd name="connsiteY7" fmla="*/ 823063 h 914514"/>
                <a:gd name="connsiteX8" fmla="*/ 0 w 1143142"/>
                <a:gd name="connsiteY8" fmla="*/ 91451 h 9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142" h="914514">
                  <a:moveTo>
                    <a:pt x="0" y="91451"/>
                  </a:moveTo>
                  <a:cubicBezTo>
                    <a:pt x="0" y="40944"/>
                    <a:pt x="40944" y="0"/>
                    <a:pt x="91451" y="0"/>
                  </a:cubicBezTo>
                  <a:lnTo>
                    <a:pt x="1051691" y="0"/>
                  </a:lnTo>
                  <a:cubicBezTo>
                    <a:pt x="1102198" y="0"/>
                    <a:pt x="1143142" y="40944"/>
                    <a:pt x="1143142" y="91451"/>
                  </a:cubicBezTo>
                  <a:lnTo>
                    <a:pt x="1143142" y="823063"/>
                  </a:lnTo>
                  <a:cubicBezTo>
                    <a:pt x="1143142" y="873570"/>
                    <a:pt x="1102198" y="914514"/>
                    <a:pt x="1051691" y="914514"/>
                  </a:cubicBezTo>
                  <a:lnTo>
                    <a:pt x="91451" y="914514"/>
                  </a:lnTo>
                  <a:cubicBezTo>
                    <a:pt x="40944" y="914514"/>
                    <a:pt x="0" y="873570"/>
                    <a:pt x="0" y="823063"/>
                  </a:cubicBezTo>
                  <a:lnTo>
                    <a:pt x="0" y="9145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5835" tIns="45835" rIns="45835" bIns="458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Индекс здоровья </a:t>
              </a:r>
              <a:r>
                <a:rPr lang="en-US" sz="1400" b="1" kern="1200" dirty="0" smtClean="0"/>
                <a:t>DACADOO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607725" y="1770163"/>
              <a:ext cx="1623181" cy="1067778"/>
              <a:chOff x="5796136" y="1673344"/>
              <a:chExt cx="1623181" cy="1067778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5796136" y="1673344"/>
                <a:ext cx="1623181" cy="1067778"/>
              </a:xfrm>
              <a:custGeom>
                <a:avLst/>
                <a:gdLst>
                  <a:gd name="connsiteX0" fmla="*/ 0 w 1143142"/>
                  <a:gd name="connsiteY0" fmla="*/ 91451 h 914514"/>
                  <a:gd name="connsiteX1" fmla="*/ 91451 w 1143142"/>
                  <a:gd name="connsiteY1" fmla="*/ 0 h 914514"/>
                  <a:gd name="connsiteX2" fmla="*/ 1051691 w 1143142"/>
                  <a:gd name="connsiteY2" fmla="*/ 0 h 914514"/>
                  <a:gd name="connsiteX3" fmla="*/ 1143142 w 1143142"/>
                  <a:gd name="connsiteY3" fmla="*/ 91451 h 914514"/>
                  <a:gd name="connsiteX4" fmla="*/ 1143142 w 1143142"/>
                  <a:gd name="connsiteY4" fmla="*/ 823063 h 914514"/>
                  <a:gd name="connsiteX5" fmla="*/ 1051691 w 1143142"/>
                  <a:gd name="connsiteY5" fmla="*/ 914514 h 914514"/>
                  <a:gd name="connsiteX6" fmla="*/ 91451 w 1143142"/>
                  <a:gd name="connsiteY6" fmla="*/ 914514 h 914514"/>
                  <a:gd name="connsiteX7" fmla="*/ 0 w 1143142"/>
                  <a:gd name="connsiteY7" fmla="*/ 823063 h 914514"/>
                  <a:gd name="connsiteX8" fmla="*/ 0 w 1143142"/>
                  <a:gd name="connsiteY8" fmla="*/ 91451 h 9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142" h="914514">
                    <a:moveTo>
                      <a:pt x="0" y="91451"/>
                    </a:moveTo>
                    <a:cubicBezTo>
                      <a:pt x="0" y="40944"/>
                      <a:pt x="40944" y="0"/>
                      <a:pt x="91451" y="0"/>
                    </a:cubicBezTo>
                    <a:lnTo>
                      <a:pt x="1051691" y="0"/>
                    </a:lnTo>
                    <a:cubicBezTo>
                      <a:pt x="1102198" y="0"/>
                      <a:pt x="1143142" y="40944"/>
                      <a:pt x="1143142" y="91451"/>
                    </a:cubicBezTo>
                    <a:lnTo>
                      <a:pt x="1143142" y="823063"/>
                    </a:lnTo>
                    <a:cubicBezTo>
                      <a:pt x="1143142" y="873570"/>
                      <a:pt x="1102198" y="914514"/>
                      <a:pt x="1051691" y="914514"/>
                    </a:cubicBezTo>
                    <a:lnTo>
                      <a:pt x="91451" y="914514"/>
                    </a:lnTo>
                    <a:cubicBezTo>
                      <a:pt x="40944" y="914514"/>
                      <a:pt x="0" y="873570"/>
                      <a:pt x="0" y="823063"/>
                    </a:cubicBezTo>
                    <a:lnTo>
                      <a:pt x="0" y="91451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4">
                  <a:hueOff val="1485459"/>
                  <a:satOff val="-45128"/>
                  <a:lumOff val="14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835" tIns="45835" rIns="45835" bIns="45835" numCol="1" spcCol="1270" anchor="b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dirty="0" smtClean="0"/>
                  <a:t>Система </a:t>
                </a:r>
                <a:r>
                  <a:rPr lang="ru-RU" sz="1400" b="1" dirty="0" err="1" smtClean="0"/>
                  <a:t>телемониторинга</a:t>
                </a:r>
                <a:endParaRPr lang="ru-RU" sz="1400" b="1" kern="1200" dirty="0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5705" y="1908730"/>
                <a:ext cx="1024043" cy="274297"/>
              </a:xfrm>
              <a:prstGeom prst="rect">
                <a:avLst/>
              </a:prstGeom>
            </p:spPr>
          </p:pic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4838" y="3202396"/>
              <a:ext cx="1054521" cy="280393"/>
            </a:xfrm>
            <a:prstGeom prst="rect">
              <a:avLst/>
            </a:prstGeom>
          </p:spPr>
        </p:pic>
      </p:grpSp>
      <p:cxnSp>
        <p:nvCxnSpPr>
          <p:cNvPr id="25" name="Соединительная линия уступом 24"/>
          <p:cNvCxnSpPr/>
          <p:nvPr/>
        </p:nvCxnSpPr>
        <p:spPr>
          <a:xfrm flipV="1">
            <a:off x="2919783" y="4166869"/>
            <a:ext cx="662513" cy="533889"/>
          </a:xfrm>
          <a:prstGeom prst="bentConnector3">
            <a:avLst/>
          </a:prstGeom>
          <a:ln w="19050">
            <a:prstDash val="sys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2919783" y="3441624"/>
            <a:ext cx="662513" cy="533889"/>
          </a:xfrm>
          <a:prstGeom prst="bentConnector3">
            <a:avLst/>
          </a:prstGeom>
          <a:ln w="190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2" idx="4"/>
          </p:cNvCxnSpPr>
          <p:nvPr/>
        </p:nvCxnSpPr>
        <p:spPr>
          <a:xfrm>
            <a:off x="2919783" y="2602068"/>
            <a:ext cx="754648" cy="1106500"/>
          </a:xfrm>
          <a:prstGeom prst="bentConnector2">
            <a:avLst/>
          </a:prstGeom>
          <a:ln w="19050">
            <a:prstDash val="sysDot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34657" y="2644297"/>
            <a:ext cx="2" cy="504651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0800000">
            <a:off x="5680039" y="4166870"/>
            <a:ext cx="669495" cy="533891"/>
          </a:xfrm>
          <a:prstGeom prst="bentConnector3">
            <a:avLst/>
          </a:prstGeom>
          <a:ln w="19050">
            <a:prstDash val="sysDot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0800000" flipV="1">
            <a:off x="5680039" y="3441623"/>
            <a:ext cx="669495" cy="533889"/>
          </a:xfrm>
          <a:prstGeom prst="bentConnector3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flipH="1">
            <a:off x="5577472" y="2602067"/>
            <a:ext cx="754648" cy="1106500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790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0" y="512064"/>
            <a:ext cx="7772400" cy="914400"/>
          </a:xfrm>
        </p:spPr>
        <p:txBody>
          <a:bodyPr/>
          <a:lstStyle/>
          <a:p>
            <a:r>
              <a:rPr lang="ru-RU" sz="3600" dirty="0">
                <a:solidFill>
                  <a:schemeClr val="bg2"/>
                </a:solidFill>
                <a:latin typeface="Calibri" panose="020F0502020204030204" pitchFamily="34" charset="0"/>
              </a:rPr>
              <a:t>МИС «Вятка»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36669710"/>
              </p:ext>
            </p:extLst>
          </p:nvPr>
        </p:nvGraphicFramePr>
        <p:xfrm>
          <a:off x="611560" y="1268760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99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925" y="1165793"/>
            <a:ext cx="8662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6963"/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«Портал ТМЦ» -  гибкий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инструмент, помогающий  телемедицинским центрам в организации проведения дистанционных консультаций и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обучения.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E5B6F"/>
                </a:solidFill>
              </a:rPr>
              <a:t>Портал Телемедицинских Центров</a:t>
            </a:r>
            <a:endParaRPr lang="ru-RU" sz="3600" dirty="0">
              <a:solidFill>
                <a:srgbClr val="4E5B6F"/>
              </a:solidFill>
            </a:endParaRPr>
          </a:p>
        </p:txBody>
      </p:sp>
      <p:sp>
        <p:nvSpPr>
          <p:cNvPr id="4" name="Content3"/>
          <p:cNvSpPr txBox="1">
            <a:spLocks noChangeArrowheads="1"/>
          </p:cNvSpPr>
          <p:nvPr/>
        </p:nvSpPr>
        <p:spPr bwMode="auto">
          <a:xfrm>
            <a:off x="240926" y="2550788"/>
            <a:ext cx="8662149" cy="29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1950" lvl="0" indent="-361950" defTabSz="10969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ведение единого каталога телемедицинских центров</a:t>
            </a:r>
            <a:endParaRPr lang="en-US" sz="2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61950" lvl="0" indent="-361950" defTabSz="10969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обеспечение </a:t>
            </a:r>
            <a:r>
              <a:rPr lang="ru-RU" sz="2200" dirty="0">
                <a:solidFill>
                  <a:schemeClr val="bg1"/>
                </a:solidFill>
                <a:latin typeface="Calibri" pitchFamily="34" charset="0"/>
              </a:rPr>
              <a:t>интерактивного взаимодействия между координаторами ТМЦ 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 при подготовке телеконференций</a:t>
            </a:r>
          </a:p>
          <a:p>
            <a:pPr marL="361950" indent="-361950" defTabSz="10969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ведение архива материалов телеконференций</a:t>
            </a:r>
          </a:p>
          <a:p>
            <a:pPr marL="361950" indent="-361950" defTabSz="1096963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информирование телемедицинских центров о проведении массовых открытых мероприятий: </a:t>
            </a:r>
            <a:r>
              <a:rPr lang="ru-RU" sz="2200" dirty="0" err="1" smtClean="0">
                <a:solidFill>
                  <a:schemeClr val="bg1"/>
                </a:solidFill>
                <a:latin typeface="Calibri" pitchFamily="34" charset="0"/>
              </a:rPr>
              <a:t>телелекций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libri" pitchFamily="34" charset="0"/>
              </a:rPr>
              <a:t>телесовещаний</a:t>
            </a: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</a:rPr>
              <a:t>, телетрансляций.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020" y="5162026"/>
            <a:ext cx="2642503" cy="113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93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" y="1359072"/>
            <a:ext cx="9144000" cy="592555"/>
          </a:xfrm>
        </p:spPr>
        <p:txBody>
          <a:bodyPr/>
          <a:lstStyle/>
          <a:p>
            <a:pPr algn="ctr"/>
            <a:r>
              <a:rPr lang="ru-RU" sz="2800" b="0" dirty="0">
                <a:latin typeface="Calibri" pitchFamily="34" charset="0"/>
              </a:rPr>
              <a:t>Платформа </a:t>
            </a:r>
            <a:r>
              <a:rPr lang="ru-RU" sz="2800" b="0" dirty="0" smtClean="0">
                <a:latin typeface="Calibri" pitchFamily="34" charset="0"/>
              </a:rPr>
              <a:t>удаленного взаимодействия</a:t>
            </a:r>
            <a:r>
              <a:rPr lang="en-US" sz="2800" b="0" dirty="0" smtClean="0">
                <a:latin typeface="Calibri" pitchFamily="34" charset="0"/>
              </a:rPr>
              <a:t> </a:t>
            </a:r>
            <a:r>
              <a:rPr lang="ru-RU" sz="2800" b="0" dirty="0" smtClean="0">
                <a:latin typeface="Calibri" pitchFamily="34" charset="0"/>
              </a:rPr>
              <a:t>врачей </a:t>
            </a:r>
            <a:r>
              <a:rPr lang="ru-RU" sz="2800" b="0" dirty="0">
                <a:latin typeface="Calibri" pitchFamily="34" charset="0"/>
              </a:rPr>
              <a:t>и </a:t>
            </a:r>
            <a:r>
              <a:rPr lang="ru-RU" sz="2800" b="0" dirty="0" smtClean="0">
                <a:latin typeface="Calibri" pitchFamily="34" charset="0"/>
              </a:rPr>
              <a:t>пациентов</a:t>
            </a:r>
            <a:endParaRPr lang="ru-RU" sz="2800" b="0" dirty="0">
              <a:latin typeface="Calibri" pitchFamily="34" charset="0"/>
            </a:endParaRPr>
          </a:p>
        </p:txBody>
      </p:sp>
      <p:pic>
        <p:nvPicPr>
          <p:cNvPr id="5" name="Picture 2" descr="D:\Fors\Телемедецина\logo\logo_last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74316" y="530781"/>
            <a:ext cx="3795370" cy="8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Аналитика\БП-взаимодействие_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605" y="1967389"/>
            <a:ext cx="7440594" cy="44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464932" y="5873334"/>
            <a:ext cx="3560308" cy="52516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 spc="-100" baseline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Архитектура платформы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4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Платформа </a:t>
            </a:r>
            <a:r>
              <a:rPr lang="en-US" dirty="0" smtClean="0"/>
              <a:t>REMSMED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7275" y="1452122"/>
            <a:ext cx="8573845" cy="4641608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Единый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портал с доступом врачей и пациентов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.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Содержит данные о состоянии здоровья пациентов и рекомендации врачей по их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лечению</a:t>
            </a:r>
            <a:endParaRPr lang="ru-RU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Настраиваемая экспертная система предупреждений врачу о необходимости обратить внимание на пациента</a:t>
            </a:r>
            <a:endParaRPr lang="en-US" sz="18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Многоканальная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система взаимодействия пользователей: текстовые сообщения,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видеоконференции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 документы (ЭКГ, УЗИ, рентгеновские снимки, результаты анализов и т.д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.)</a:t>
            </a:r>
            <a:endParaRPr lang="ru-RU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Настраиваемая система напоминаний о необходимых действиях пациента и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предупреждений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о тревожных состояниях с доставкой  уведомлений по электронной почте и </a:t>
            </a:r>
            <a:r>
              <a:rPr lang="en-US" sz="18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SMS</a:t>
            </a:r>
            <a:endParaRPr lang="ru-RU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Интеграция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 персональными медицинскими измерительными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приборами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Возможность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интеграции с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МИС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используемой в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ЛПУ</a:t>
            </a:r>
            <a:endParaRPr lang="ru-RU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Соответствие требованиям законодательства РФ по хранению и обработке персональных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данных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340614" indent="-28575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Мобильное приложение для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iOS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 </a:t>
            </a: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Android</a:t>
            </a:r>
            <a:endParaRPr lang="ru-RU" sz="18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68580" lvl="0">
              <a:spcBef>
                <a:spcPts val="0"/>
              </a:spcBef>
              <a:spcAft>
                <a:spcPts val="600"/>
              </a:spcAft>
            </a:pPr>
            <a:endParaRPr lang="ru-RU" sz="18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63587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Основные возможности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44480" y="1285615"/>
            <a:ext cx="6470719" cy="4931402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Для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Врача</a:t>
            </a:r>
            <a:endParaRPr lang="en-US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619125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Заведение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плана лечения пациента</a:t>
            </a:r>
          </a:p>
          <a:p>
            <a:pPr marL="619125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Контроль выполнения пациентами назначений</a:t>
            </a:r>
          </a:p>
          <a:p>
            <a:pPr marL="619125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Взаимодействие с пациентами и с другими врачами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помощью сообщений и видеоконференций</a:t>
            </a:r>
          </a:p>
          <a:p>
            <a:pPr marL="619125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Настройка уведомлений и предупреждений </a:t>
            </a:r>
            <a:endParaRPr lang="en-US" sz="16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619125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Оперативное реагирование на отклонения  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Для Пациента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Ведение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персонального медицинского дневника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Измерение необходимых параметров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Заполнение опросника о состоянии здоровья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Отметки о выполнении назначений врача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Загрузка необходимых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врачам документов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Взаимодействие с лечащими врачами</a:t>
            </a:r>
          </a:p>
          <a:p>
            <a:pPr marL="619125" lvl="0" indent="-285750">
              <a:spcBef>
                <a:spcPts val="384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Психологический комфорт</a:t>
            </a:r>
            <a:endParaRPr lang="ru-RU" sz="16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4" descr="D:\Fors\Телемедецина\remsmed_перезагрузка\презентация\img\Depositphotos_2890324_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134" y="3610872"/>
            <a:ext cx="2624866" cy="26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ors\Телемедецина\remsmed_перезагрузка\презентация\img\Depositphotos_10408070_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6723" y="987514"/>
            <a:ext cx="2477277" cy="29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31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Ключевые сферы применения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70560" y="1914863"/>
            <a:ext cx="4641920" cy="3754420"/>
          </a:xfrm>
          <a:prstGeom prst="rect">
            <a:avLst/>
          </a:prstGeom>
        </p:spPr>
        <p:txBody>
          <a:bodyPr vert="horz" lIns="82296" tIns="45720" bIns="0" anchor="t">
            <a:noAutofit/>
          </a:bodyPr>
          <a:lstStyle>
            <a:lvl1pPr marL="54864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Кардиология</a:t>
            </a: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Эндокринология</a:t>
            </a: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Ведение беременности</a:t>
            </a: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Педиатрия</a:t>
            </a: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Сомнология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Травматология</a:t>
            </a: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Спортивная медицина</a:t>
            </a:r>
          </a:p>
          <a:p>
            <a:pPr marL="1110996" lvl="2" indent="-342900">
              <a:buClr>
                <a:schemeClr val="bg2"/>
              </a:buClr>
              <a:buSzPct val="90000"/>
              <a:buFont typeface="Wingdings" pitchFamily="2" charset="2"/>
              <a:buChar char="§"/>
            </a:pP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Профилактическая медицина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9366"/>
            <a:ext cx="4685899" cy="44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29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3331</TotalTime>
  <Words>957</Words>
  <Application>Microsoft Office PowerPoint</Application>
  <PresentationFormat>Экран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Практический опыт реализации проектов в области цифровой медицины</vt:lpstr>
      <vt:lpstr>Экспертиза ФОРС</vt:lpstr>
      <vt:lpstr>Решения ФОРС для цифровой медицины</vt:lpstr>
      <vt:lpstr>МИС «Вятка»</vt:lpstr>
      <vt:lpstr>Портал Телемедицинских Центров</vt:lpstr>
      <vt:lpstr>Платформа удаленного взаимодействия врачей и пациентов</vt:lpstr>
      <vt:lpstr>Платформа REMSMED</vt:lpstr>
      <vt:lpstr>Основные возможности</vt:lpstr>
      <vt:lpstr>Ключевые сферы применения</vt:lpstr>
      <vt:lpstr>Ведение беременности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Варианты использования</vt:lpstr>
      <vt:lpstr>Платформа «Индекс Здоровья DACADOO»</vt:lpstr>
      <vt:lpstr>Углубленный анализ данных Статистические исследования и визуализация</vt:lpstr>
      <vt:lpstr>Большие данные для здравоохранения Неструктурированные данные внешних источников</vt:lpstr>
      <vt:lpstr>СПАСИБО  ЗА ВНИМАНИЕ …… и приглашаем к сотрудничеству!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ФОРС - Дистанционный мониторинг</dc:title>
  <dc:creator>Александр Антипов</dc:creator>
  <cp:lastModifiedBy>Михаил</cp:lastModifiedBy>
  <cp:revision>195</cp:revision>
  <dcterms:created xsi:type="dcterms:W3CDTF">2004-08-18T05:32:29Z</dcterms:created>
  <dcterms:modified xsi:type="dcterms:W3CDTF">2015-03-30T11:33:02Z</dcterms:modified>
</cp:coreProperties>
</file>