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24" r:id="rId1"/>
  </p:sldMasterIdLst>
  <p:notesMasterIdLst>
    <p:notesMasterId r:id="rId23"/>
  </p:notesMasterIdLst>
  <p:handoutMasterIdLst>
    <p:handoutMasterId r:id="rId24"/>
  </p:handoutMasterIdLst>
  <p:sldIdLst>
    <p:sldId id="364" r:id="rId2"/>
    <p:sldId id="798" r:id="rId3"/>
    <p:sldId id="799" r:id="rId4"/>
    <p:sldId id="836" r:id="rId5"/>
    <p:sldId id="821" r:id="rId6"/>
    <p:sldId id="835" r:id="rId7"/>
    <p:sldId id="823" r:id="rId8"/>
    <p:sldId id="820" r:id="rId9"/>
    <p:sldId id="822" r:id="rId10"/>
    <p:sldId id="824" r:id="rId11"/>
    <p:sldId id="826" r:id="rId12"/>
    <p:sldId id="827" r:id="rId13"/>
    <p:sldId id="828" r:id="rId14"/>
    <p:sldId id="830" r:id="rId15"/>
    <p:sldId id="825" r:id="rId16"/>
    <p:sldId id="831" r:id="rId17"/>
    <p:sldId id="833" r:id="rId18"/>
    <p:sldId id="832" r:id="rId19"/>
    <p:sldId id="834" r:id="rId20"/>
    <p:sldId id="812" r:id="rId21"/>
    <p:sldId id="388" r:id="rId22"/>
  </p:sldIdLst>
  <p:sldSz cx="9144000" cy="5715000" type="screen16x10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ukka Turunen" initials="TTT" lastIdx="26" clrIdx="0"/>
  <p:cmAuthor id="1" name="Lars Knoll" initials="" lastIdx="0" clrIdx="1"/>
  <p:cmAuthor id="2" name="Tuukka Turunen" initials="" lastIdx="24" clrIdx="2"/>
  <p:cmAuthor id="3" name="Ahoniemi Tuukka" initials="AT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0C342"/>
    <a:srgbClr val="328930"/>
    <a:srgbClr val="2D9BB5"/>
    <a:srgbClr val="00FF00"/>
    <a:srgbClr val="B40000"/>
    <a:srgbClr val="1E1B18"/>
    <a:srgbClr val="FFFFFF"/>
    <a:srgbClr val="35322F"/>
    <a:srgbClr val="FF99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9" autoAdjust="0"/>
    <p:restoredTop sz="79497" autoAdjust="0"/>
  </p:normalViewPr>
  <p:slideViewPr>
    <p:cSldViewPr snapToGrid="0">
      <p:cViewPr varScale="1">
        <p:scale>
          <a:sx n="69" d="100"/>
          <a:sy n="69" d="100"/>
        </p:scale>
        <p:origin x="-1254" y="-96"/>
      </p:cViewPr>
      <p:guideLst>
        <p:guide orient="horz" pos="1800"/>
        <p:guide pos="24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4" d="100"/>
          <a:sy n="94" d="100"/>
        </p:scale>
        <p:origin x="-3714" y="-96"/>
      </p:cViewPr>
      <p:guideLst>
        <p:guide orient="horz" pos="3224"/>
        <p:guide pos="223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t" anchorCtr="0" compatLnSpc="1">
            <a:prstTxWarp prst="textNoShape">
              <a:avLst/>
            </a:prstTxWarp>
          </a:bodyPr>
          <a:lstStyle>
            <a:lvl1pPr algn="l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593" y="1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t" anchorCtr="0" compatLnSpc="1">
            <a:prstTxWarp prst="textNoShape">
              <a:avLst/>
            </a:prstTxWarp>
          </a:bodyPr>
          <a:lstStyle>
            <a:lvl1pPr algn="r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94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b" anchorCtr="0" compatLnSpc="1">
            <a:prstTxWarp prst="textNoShape">
              <a:avLst/>
            </a:prstTxWarp>
          </a:bodyPr>
          <a:lstStyle>
            <a:lvl1pPr algn="l" defTabSz="989158">
              <a:defRPr sz="1400"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hiiiiiiiiiiiiiiiiiiiiiii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593" y="9721494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b" anchorCtr="0" compatLnSpc="1">
            <a:prstTxWarp prst="textNoShape">
              <a:avLst/>
            </a:prstTxWarp>
          </a:bodyPr>
          <a:lstStyle>
            <a:lvl1pPr algn="r" defTabSz="989158">
              <a:defRPr sz="1400"/>
            </a:lvl1pPr>
          </a:lstStyle>
          <a:p>
            <a:pPr>
              <a:defRPr/>
            </a:pPr>
            <a:fld id="{A5001B1C-B479-4D45-ACBD-E959B43B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6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t" anchorCtr="0" compatLnSpc="1">
            <a:prstTxWarp prst="textNoShape">
              <a:avLst/>
            </a:prstTxWarp>
          </a:bodyPr>
          <a:lstStyle>
            <a:lvl1pPr algn="l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593" y="1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t" anchorCtr="0" compatLnSpc="1">
            <a:prstTxWarp prst="textNoShape">
              <a:avLst/>
            </a:prstTxWarp>
          </a:bodyPr>
          <a:lstStyle>
            <a:lvl1pPr algn="r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7838" y="768350"/>
            <a:ext cx="61404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494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b" anchorCtr="0" compatLnSpc="1">
            <a:prstTxWarp prst="textNoShape">
              <a:avLst/>
            </a:prstTxWarp>
          </a:bodyPr>
          <a:lstStyle>
            <a:lvl1pPr algn="l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593" y="9721494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b" anchorCtr="0" compatLnSpc="1">
            <a:prstTxWarp prst="textNoShape">
              <a:avLst/>
            </a:prstTxWarp>
          </a:bodyPr>
          <a:lstStyle>
            <a:lvl1pPr algn="r" defTabSz="989158">
              <a:defRPr sz="1400"/>
            </a:lvl1pPr>
          </a:lstStyle>
          <a:p>
            <a:pPr>
              <a:defRPr/>
            </a:pPr>
            <a:fld id="{F19E21E6-49A3-0C40-892E-CE21559E3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9931" y="4861565"/>
            <a:ext cx="5679440" cy="4605003"/>
          </a:xfrm>
          <a:prstGeom prst="rect">
            <a:avLst/>
          </a:prstGeom>
        </p:spPr>
        <p:txBody>
          <a:bodyPr vert="horz" lIns="96405" tIns="48203" rIns="96405" bIns="4820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65091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075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72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49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57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81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42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02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What sort of problems does</a:t>
            </a:r>
            <a:r>
              <a:rPr lang="fi-FI" baseline="0" smtClean="0"/>
              <a:t> Qt solve for application creations?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FAA68-4939-444D-A4F1-91822EA0DC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62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79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64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41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92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gradFill rotWithShape="1">
            <a:gsLst>
              <a:gs pos="0">
                <a:srgbClr val="35322F"/>
              </a:gs>
              <a:gs pos="100000">
                <a:srgbClr val="1E1B1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 sz="240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9D363F09-C8B5-4180-AAB2-A0B2311E9B2A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596" y="2879501"/>
            <a:ext cx="6985792" cy="7700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600" b="1" i="0" kern="1000" spc="-80" baseline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8596" y="3670845"/>
            <a:ext cx="6985792" cy="10588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60000"/>
              </a:lnSpc>
              <a:spcBef>
                <a:spcPct val="40000"/>
              </a:spcBef>
              <a:spcAft>
                <a:spcPts val="0"/>
              </a:spcAft>
              <a:buClr>
                <a:srgbClr val="CC0000"/>
              </a:buClr>
              <a:buSzPct val="60000"/>
              <a:buFontTx/>
              <a:buNone/>
              <a:tabLst/>
              <a:defRPr sz="1600" b="0" i="0" spc="0" smtClean="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en-US" noProof="0" dirty="0" smtClean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70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505" y="661249"/>
            <a:ext cx="1327843" cy="17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128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596" y="1814128"/>
            <a:ext cx="6985792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800" b="1" i="0" kern="1000" spc="-20" baseline="0" smtClean="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8596" y="3109528"/>
            <a:ext cx="6985792" cy="10588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60000"/>
              </a:lnSpc>
              <a:spcBef>
                <a:spcPct val="40000"/>
              </a:spcBef>
              <a:spcAft>
                <a:spcPts val="0"/>
              </a:spcAft>
              <a:buClr>
                <a:srgbClr val="CC0000"/>
              </a:buClr>
              <a:buSzPct val="60000"/>
              <a:buFontTx/>
              <a:buNone/>
              <a:tabLst/>
              <a:defRPr sz="1600" b="0" i="0" spc="0" smtClean="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en-US" noProof="0" dirty="0" smtClean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697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- Three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1839" y="1172633"/>
            <a:ext cx="2714836" cy="3728628"/>
          </a:xfrm>
          <a:prstGeom prst="rect">
            <a:avLst/>
          </a:prstGeom>
        </p:spPr>
        <p:txBody>
          <a:bodyPr/>
          <a:lstStyle>
            <a:lvl1pPr marL="28800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6069632" y="1172633"/>
            <a:ext cx="2714836" cy="3728628"/>
          </a:xfrm>
          <a:prstGeom prst="rect">
            <a:avLst/>
          </a:prstGeom>
        </p:spPr>
        <p:txBody>
          <a:bodyPr/>
          <a:lstStyle>
            <a:lvl1pPr marL="28800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3239852" y="1172633"/>
            <a:ext cx="2714836" cy="3728628"/>
          </a:xfrm>
          <a:prstGeom prst="rect">
            <a:avLst/>
          </a:prstGeom>
        </p:spPr>
        <p:txBody>
          <a:bodyPr/>
          <a:lstStyle>
            <a:lvl1pPr marL="28800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8511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0735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398199"/>
            <a:ext cx="7920037" cy="5397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333500"/>
            <a:ext cx="7561263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95536" y="697260"/>
            <a:ext cx="75608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345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7909" y="2472970"/>
            <a:ext cx="8668182" cy="586058"/>
          </a:xfrm>
        </p:spPr>
        <p:txBody>
          <a:bodyPr lIns="180000" rIns="180000" anchor="ctr" anchorCtr="0">
            <a:spAutoFit/>
          </a:bodyPr>
          <a:lstStyle>
            <a:lvl1pPr algn="ctr">
              <a:lnSpc>
                <a:spcPts val="4620"/>
              </a:lnSpc>
              <a:defRPr sz="3600" spc="-8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Separator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49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75BDE79D-FF2C-4F63-87CA-C71ECC0DE61F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939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-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12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89C66750-5061-4C6E-96FC-C22E9FB719DF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40109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73488" y="1176867"/>
            <a:ext cx="40109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381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31" y="0"/>
            <a:ext cx="9144000" cy="5715000"/>
          </a:xfrm>
          <a:prstGeom prst="rect">
            <a:avLst/>
          </a:prstGeom>
          <a:gradFill rotWithShape="1">
            <a:gsLst>
              <a:gs pos="0">
                <a:srgbClr val="35322F"/>
              </a:gs>
              <a:gs pos="100000">
                <a:srgbClr val="1E1B1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 sz="240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28EF0ABE-098A-4527-9C4B-5B739E8C7B02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596" y="2879501"/>
            <a:ext cx="6985792" cy="7700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600" b="1" i="0" kern="1000" spc="-80" baseline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8596" y="3670845"/>
            <a:ext cx="6985792" cy="10588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60000"/>
              </a:lnSpc>
              <a:spcBef>
                <a:spcPct val="40000"/>
              </a:spcBef>
              <a:spcAft>
                <a:spcPts val="0"/>
              </a:spcAft>
              <a:buClr>
                <a:srgbClr val="CC0000"/>
              </a:buClr>
              <a:buSzPct val="60000"/>
              <a:buFontTx/>
              <a:buNone/>
              <a:tabLst/>
              <a:defRPr sz="1600" b="0" i="0" spc="0" smtClean="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en-US" noProof="0" dirty="0" smtClean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700">
                <a:solidFill>
                  <a:srgbClr val="80C34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505" y="661249"/>
            <a:ext cx="1327843" cy="17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821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C03F7F17-3F68-4058-9569-851B4BC2E5E3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51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1D843F99-C5CB-4CAD-8A82-1465ABD2EA96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650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F48EB5FF-4ED3-4DE8-A788-0471C8C30A1A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589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2 -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49B91C9D-F510-4B70-BFBA-C9884B9DD9FB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40109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4773488" y="1176867"/>
            <a:ext cx="40109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065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gradFill rotWithShape="1">
            <a:gsLst>
              <a:gs pos="0">
                <a:srgbClr val="35322F"/>
              </a:gs>
              <a:gs pos="100000">
                <a:srgbClr val="1E1B1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 sz="24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596" y="2015405"/>
            <a:ext cx="6985792" cy="7700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600" b="1" i="0" kern="1000" spc="-80" baseline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8596" y="3238797"/>
            <a:ext cx="6985792" cy="10588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60000"/>
              </a:lnSpc>
              <a:spcBef>
                <a:spcPct val="40000"/>
              </a:spcBef>
              <a:spcAft>
                <a:spcPts val="0"/>
              </a:spcAft>
              <a:buClr>
                <a:srgbClr val="CC0000"/>
              </a:buClr>
              <a:buSzPct val="60000"/>
              <a:buFontTx/>
              <a:buNone/>
              <a:tabLst/>
              <a:defRPr sz="1600" b="0" i="0" spc="0" smtClean="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en-US" noProof="0" dirty="0" smtClean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70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299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372350" y="5341938"/>
            <a:ext cx="1447800" cy="1508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BC33A812-E5B2-41F5-94A7-0F68200AAA8A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029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385763" y="1201738"/>
            <a:ext cx="83629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1030" name="Title Placeholder 2"/>
          <p:cNvSpPr>
            <a:spLocks noGrp="1"/>
          </p:cNvSpPr>
          <p:nvPr>
            <p:ph type="title"/>
          </p:nvPr>
        </p:nvSpPr>
        <p:spPr bwMode="auto">
          <a:xfrm>
            <a:off x="385763" y="409575"/>
            <a:ext cx="8362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35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lang="en-US" sz="2200" b="1" dirty="0">
          <a:solidFill>
            <a:srgbClr val="32352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sz="2200" b="1">
          <a:solidFill>
            <a:srgbClr val="32352F"/>
          </a:solidFill>
          <a:latin typeface="Arial (Headings)"/>
          <a:ea typeface="MS PGothic" pitchFamily="34" charset="-128"/>
          <a:cs typeface="Arial (Headings)"/>
        </a:defRPr>
      </a:lvl2pPr>
      <a:lvl3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sz="2200" b="1">
          <a:solidFill>
            <a:srgbClr val="32352F"/>
          </a:solidFill>
          <a:latin typeface="Arial (Headings)"/>
          <a:ea typeface="MS PGothic" pitchFamily="34" charset="-128"/>
          <a:cs typeface="Arial (Headings)"/>
        </a:defRPr>
      </a:lvl3pPr>
      <a:lvl4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sz="2200" b="1">
          <a:solidFill>
            <a:srgbClr val="32352F"/>
          </a:solidFill>
          <a:latin typeface="Arial (Headings)"/>
          <a:ea typeface="MS PGothic" pitchFamily="34" charset="-128"/>
          <a:cs typeface="Arial (Headings)"/>
        </a:defRPr>
      </a:lvl4pPr>
      <a:lvl5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sz="2200" b="1">
          <a:solidFill>
            <a:srgbClr val="32352F"/>
          </a:solidFill>
          <a:latin typeface="Arial (Headings)"/>
          <a:ea typeface="MS PGothic" pitchFamily="34" charset="-128"/>
          <a:cs typeface="Arial (Headings)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Verdana" pitchFamily="34" charset="0"/>
        </a:defRPr>
      </a:lvl9pPr>
    </p:titleStyle>
    <p:bodyStyle>
      <a:lvl1pPr marL="342900" indent="-233363" algn="l" rtl="0" eaLnBrk="0" fontAlgn="base" hangingPunct="0">
        <a:spcBef>
          <a:spcPts val="600"/>
        </a:spcBef>
        <a:spcAft>
          <a:spcPts val="600"/>
        </a:spcAft>
        <a:buClr>
          <a:srgbClr val="2D9BB5"/>
        </a:buClr>
        <a:buSzPct val="60000"/>
        <a:buChar char="•"/>
        <a:defRPr sz="14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19138" indent="-233363" algn="l" rtl="0" eaLnBrk="0" fontAlgn="base" hangingPunct="0">
        <a:spcBef>
          <a:spcPts val="300"/>
        </a:spcBef>
        <a:spcAft>
          <a:spcPts val="300"/>
        </a:spcAft>
        <a:buClr>
          <a:srgbClr val="2D9BB5"/>
        </a:buClr>
        <a:buSzPct val="60000"/>
        <a:buChar char="•"/>
        <a:defRPr sz="12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79500" indent="-233363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rgbClr val="2D9BB5"/>
        </a:buClr>
        <a:buSzPct val="60000"/>
        <a:buChar char="•"/>
        <a:defRPr sz="12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39863" indent="-233363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rgbClr val="2D9BB5"/>
        </a:buClr>
        <a:buSzPct val="60000"/>
        <a:buChar char="•"/>
        <a:defRPr sz="12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98638" indent="-233363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rgbClr val="2D9BB5"/>
        </a:buClr>
        <a:buSzPct val="60000"/>
        <a:buChar char="•"/>
        <a:defRPr sz="12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Char char="•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Char char="•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Char char="•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Char char="•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51" y="2923008"/>
            <a:ext cx="8528180" cy="770087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Кроссплатформенность </a:t>
            </a:r>
            <a:r>
              <a:rPr lang="ru-RU" sz="2400" dirty="0"/>
              <a:t>и использование </a:t>
            </a:r>
            <a:r>
              <a:rPr lang="ru-RU" sz="2400" dirty="0" err="1"/>
              <a:t>Qt</a:t>
            </a:r>
            <a:r>
              <a:rPr lang="ru-RU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десктопов, мобильных и встраиваемых </a:t>
            </a:r>
            <a:r>
              <a:rPr lang="ru-RU" sz="2400" dirty="0" smtClean="0"/>
              <a:t>решений</a:t>
            </a:r>
            <a:endParaRPr lang="en-US" sz="24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596" y="3988085"/>
            <a:ext cx="6985792" cy="1058863"/>
          </a:xfrm>
        </p:spPr>
        <p:txBody>
          <a:bodyPr/>
          <a:lstStyle/>
          <a:p>
            <a:pPr>
              <a:defRPr/>
            </a:pPr>
            <a:r>
              <a:rPr lang="ru-RU" kern="1200" noProof="0" dirty="0" smtClean="0">
                <a:ea typeface="Adobe Caslon Pro" charset="0"/>
              </a:rPr>
              <a:t>Антон Наместников</a:t>
            </a:r>
            <a:endParaRPr lang="fi-FI" kern="1200" noProof="0" dirty="0" smtClean="0">
              <a:ea typeface="Adobe Caslon Pro" charset="0"/>
            </a:endParaRPr>
          </a:p>
          <a:p>
            <a:pPr>
              <a:defRPr/>
            </a:pPr>
            <a:endParaRPr lang="en-US" kern="1200" noProof="0" dirty="0" smtClean="0">
              <a:ea typeface="Adobe Caslon Pro" charset="0"/>
            </a:endParaRPr>
          </a:p>
          <a:p>
            <a:pPr>
              <a:defRPr/>
            </a:pPr>
            <a:r>
              <a:rPr lang="en-US" kern="1200" noProof="0" dirty="0" err="1" smtClean="0">
                <a:ea typeface="Adobe Caslon Pro" charset="0"/>
              </a:rPr>
              <a:t>MedSoft</a:t>
            </a:r>
            <a:r>
              <a:rPr lang="en-US" kern="1200" noProof="0" dirty="0" smtClean="0">
                <a:ea typeface="Adobe Caslon Pro" charset="0"/>
              </a:rPr>
              <a:t> 2015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>
                <a:solidFill>
                  <a:srgbClr val="80C342"/>
                </a:solidFill>
                <a:latin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80C342"/>
                </a:solidFill>
                <a:latin typeface="Arial" charset="0"/>
                <a:cs typeface="Arial" charset="0"/>
              </a:rPr>
              <a:t>2015 The </a:t>
            </a:r>
            <a:r>
              <a:rPr lang="en-US" sz="700" dirty="0" err="1" smtClean="0">
                <a:solidFill>
                  <a:srgbClr val="80C342"/>
                </a:solidFill>
                <a:latin typeface="Arial" charset="0"/>
                <a:cs typeface="Arial" charset="0"/>
              </a:rPr>
              <a:t>Qt</a:t>
            </a:r>
            <a:r>
              <a:rPr lang="en-US" sz="700" dirty="0" smtClean="0">
                <a:solidFill>
                  <a:srgbClr val="80C342"/>
                </a:solidFill>
                <a:latin typeface="Arial" charset="0"/>
                <a:cs typeface="Arial" charset="0"/>
              </a:rPr>
              <a:t> Company</a:t>
            </a:r>
            <a:endParaRPr lang="en-US" sz="700" dirty="0">
              <a:solidFill>
                <a:srgbClr val="80C34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909" y="2129929"/>
            <a:ext cx="8668182" cy="1272143"/>
          </a:xfrm>
        </p:spPr>
        <p:txBody>
          <a:bodyPr/>
          <a:lstStyle/>
          <a:p>
            <a:r>
              <a:rPr lang="en-US" b="0" kern="1800" dirty="0" err="1">
                <a:solidFill>
                  <a:srgbClr val="FFFFFF"/>
                </a:solidFill>
              </a:rPr>
              <a:t>Qt</a:t>
            </a:r>
            <a:r>
              <a:rPr lang="en-US" b="0" kern="1800" dirty="0">
                <a:solidFill>
                  <a:srgbClr val="FFFFFF"/>
                </a:solidFill>
              </a:rPr>
              <a:t> </a:t>
            </a:r>
            <a:r>
              <a:rPr lang="ru-RU" b="0" kern="1800" dirty="0" smtClean="0">
                <a:solidFill>
                  <a:srgbClr val="FFFFFF"/>
                </a:solidFill>
              </a:rPr>
              <a:t>для создания прикладного ПО</a:t>
            </a:r>
            <a:r>
              <a:rPr lang="en-US" b="0" kern="1800" dirty="0">
                <a:solidFill>
                  <a:srgbClr val="FFFFFF"/>
                </a:solidFill>
              </a:rPr>
              <a:t/>
            </a:r>
            <a:br>
              <a:rPr lang="en-US" b="0" kern="1800" dirty="0">
                <a:solidFill>
                  <a:srgbClr val="FFFFFF"/>
                </a:solidFill>
              </a:rPr>
            </a:br>
            <a:r>
              <a:rPr lang="en-US" sz="1600" b="0" dirty="0">
                <a:solidFill>
                  <a:srgbClr val="FFFFFF"/>
                </a:solidFill>
              </a:rPr>
              <a:t>Code Less. Create More. Deploy Everywhere</a:t>
            </a:r>
            <a:r>
              <a:rPr lang="en-US" sz="1600" b="0" dirty="0" smtClean="0">
                <a:solidFill>
                  <a:srgbClr val="FFFFFF"/>
                </a:solidFill>
              </a:rPr>
              <a:t>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12765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908" y="402378"/>
            <a:ext cx="6514583" cy="790185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80C342"/>
                </a:solidFill>
              </a:rPr>
              <a:t>Основные плюсы </a:t>
            </a:r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ru-RU" b="0" dirty="0" smtClean="0">
                <a:solidFill>
                  <a:srgbClr val="80C342"/>
                </a:solidFill>
              </a:rPr>
              <a:t> при создании прикладного ПО</a:t>
            </a:r>
            <a:endParaRPr lang="en-US" b="0" dirty="0">
              <a:solidFill>
                <a:srgbClr val="80C342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8125" y="1452357"/>
            <a:ext cx="4220894" cy="325559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333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2D9BB5"/>
              </a:buClr>
              <a:buSzPct val="60000"/>
              <a:buChar char="•"/>
              <a:defRPr sz="14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33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2D9BB5"/>
              </a:buClr>
              <a:buSzPct val="60000"/>
              <a:buChar char="•"/>
              <a:defRPr sz="12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9500" indent="-2333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2D9BB5"/>
              </a:buClr>
              <a:buSzPct val="60000"/>
              <a:buChar char="•"/>
              <a:defRPr sz="12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39863" indent="-2333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2D9BB5"/>
              </a:buClr>
              <a:buSzPct val="60000"/>
              <a:buChar char="•"/>
              <a:defRPr sz="12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798638" indent="-2333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2D9BB5"/>
              </a:buClr>
              <a:buSzPct val="60000"/>
              <a:buChar char="•"/>
              <a:defRPr sz="12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smtClean="0"/>
              <a:t>Написав один раз – устанавливаем на множество платформ!</a:t>
            </a:r>
            <a:endParaRPr lang="en-US" sz="1600" kern="0" dirty="0" smtClean="0"/>
          </a:p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smtClean="0">
                <a:ea typeface="ヒラギノ角ゴ Pro W3" charset="-128"/>
              </a:rPr>
              <a:t>Высокопроизводительные </a:t>
            </a:r>
            <a:r>
              <a:rPr lang="en-US" sz="1600" kern="0" dirty="0" smtClean="0">
                <a:ea typeface="ヒラギノ角ゴ Pro W3" charset="-128"/>
              </a:rPr>
              <a:t>C++ API</a:t>
            </a:r>
          </a:p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err="1" smtClean="0">
                <a:ea typeface="ヒラギノ角ゴ Pro W3" charset="-128"/>
              </a:rPr>
              <a:t>Нативный</a:t>
            </a:r>
            <a:r>
              <a:rPr lang="ru-RU" sz="1600" kern="0" dirty="0" smtClean="0">
                <a:ea typeface="ヒラギノ角ゴ Pro W3" charset="-128"/>
              </a:rPr>
              <a:t> или </a:t>
            </a:r>
            <a:r>
              <a:rPr lang="ru-RU" sz="1600" kern="0" dirty="0" err="1" smtClean="0">
                <a:ea typeface="ヒラギノ角ゴ Pro W3" charset="-128"/>
              </a:rPr>
              <a:t>кастомизируемый</a:t>
            </a:r>
            <a:r>
              <a:rPr lang="ru-RU" sz="1600" kern="0" dirty="0" smtClean="0">
                <a:ea typeface="ヒラギノ角ゴ Pro W3" charset="-128"/>
              </a:rPr>
              <a:t> </a:t>
            </a:r>
            <a:r>
              <a:rPr lang="en-US" sz="1600" kern="0" dirty="0" smtClean="0">
                <a:ea typeface="ヒラギノ角ゴ Pro W3" charset="-128"/>
              </a:rPr>
              <a:t>UI!</a:t>
            </a:r>
          </a:p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smtClean="0">
                <a:ea typeface="ヒラギノ角ゴ Pro W3" charset="-128"/>
              </a:rPr>
              <a:t>Инструменты для быстрой разработки</a:t>
            </a:r>
            <a:endParaRPr lang="en-US" sz="1600" kern="0" dirty="0" smtClean="0">
              <a:ea typeface="ヒラギノ角ゴ Pro W3" charset="-128"/>
            </a:endParaRPr>
          </a:p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smtClean="0">
                <a:ea typeface="ヒラギノ角ゴ Pro W3" charset="-128"/>
              </a:rPr>
              <a:t>Техподдержка и услуги по разработке</a:t>
            </a:r>
            <a:endParaRPr lang="en-US" sz="1600" kern="0" dirty="0" smtClean="0">
              <a:ea typeface="ヒラギノ角ゴ Pro W3" charset="-128"/>
            </a:endParaRPr>
          </a:p>
          <a:p>
            <a:pPr marL="0" indent="0">
              <a:lnSpc>
                <a:spcPts val="3020"/>
              </a:lnSpc>
              <a:buFontTx/>
              <a:buNone/>
            </a:pPr>
            <a:endParaRPr lang="en-US" sz="1600" kern="0" dirty="0"/>
          </a:p>
        </p:txBody>
      </p:sp>
      <p:pic>
        <p:nvPicPr>
          <p:cNvPr id="7" name="Picture 6" descr="CoolingSystemData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152" y="1262568"/>
            <a:ext cx="3973631" cy="29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0635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37909" y="406289"/>
            <a:ext cx="6174014" cy="778533"/>
          </a:xfrm>
        </p:spPr>
        <p:txBody>
          <a:bodyPr>
            <a:normAutofit fontScale="90000"/>
          </a:bodyPr>
          <a:lstStyle/>
          <a:p>
            <a:r>
              <a:rPr lang="fi-FI" b="0" dirty="0">
                <a:solidFill>
                  <a:srgbClr val="80C342"/>
                </a:solidFill>
              </a:rPr>
              <a:t>Qt </a:t>
            </a:r>
            <a:r>
              <a:rPr lang="ru-RU" b="0" dirty="0" smtClean="0">
                <a:solidFill>
                  <a:srgbClr val="80C342"/>
                </a:solidFill>
              </a:rPr>
              <a:t>для десктопов – примеры ПО, созданного с помощью </a:t>
            </a:r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endParaRPr lang="en-US" b="0" dirty="0">
              <a:solidFill>
                <a:srgbClr val="80C34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7148" y="4004626"/>
            <a:ext cx="2341771" cy="779789"/>
            <a:chOff x="659931" y="4445004"/>
            <a:chExt cx="2341771" cy="7797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9931" y="4445004"/>
              <a:ext cx="703810" cy="70381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2758" y="4824683"/>
              <a:ext cx="1708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9340"/>
                  </a:solidFill>
                  <a:latin typeface="Open Sans Light"/>
                  <a:cs typeface="Open Sans Light"/>
                </a:rPr>
                <a:t>VLC </a:t>
              </a:r>
              <a:r>
                <a:rPr lang="en-US" sz="1400" dirty="0" smtClean="0">
                  <a:solidFill>
                    <a:srgbClr val="FF9340"/>
                  </a:solidFill>
                  <a:latin typeface="Open Sans Light"/>
                  <a:cs typeface="Open Sans Light"/>
                </a:rPr>
                <a:t>media player</a:t>
              </a:r>
              <a:endParaRPr lang="en-US" sz="1400" dirty="0">
                <a:solidFill>
                  <a:srgbClr val="FF9340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0128" y="1399680"/>
            <a:ext cx="2813195" cy="952505"/>
            <a:chOff x="601264" y="1767894"/>
            <a:chExt cx="3821914" cy="12940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01264" y="1767894"/>
              <a:ext cx="3692037" cy="129404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3918084" y="2352386"/>
              <a:ext cx="505094" cy="46903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7648" y="2569383"/>
            <a:ext cx="2731958" cy="367291"/>
            <a:chOff x="707134" y="3817937"/>
            <a:chExt cx="4199491" cy="564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07134" y="3817937"/>
              <a:ext cx="4156198" cy="5645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250003" y="3961534"/>
              <a:ext cx="656622" cy="2958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7566" y="3210873"/>
            <a:ext cx="1405260" cy="621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84456" y="1547284"/>
            <a:ext cx="3322760" cy="2817893"/>
          </a:xfrm>
          <a:prstGeom prst="rect">
            <a:avLst/>
          </a:prstGeom>
        </p:spPr>
      </p:pic>
      <p:pic>
        <p:nvPicPr>
          <p:cNvPr id="19" name="Picture 18" descr="Mathematica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5930" y="3218093"/>
            <a:ext cx="2523183" cy="17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4615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37909" y="406289"/>
            <a:ext cx="6174014" cy="778533"/>
          </a:xfrm>
        </p:spPr>
        <p:txBody>
          <a:bodyPr/>
          <a:lstStyle/>
          <a:p>
            <a:r>
              <a:rPr lang="ru-RU" b="0" dirty="0" smtClean="0">
                <a:solidFill>
                  <a:srgbClr val="80C342"/>
                </a:solidFill>
              </a:rPr>
              <a:t>Возможности </a:t>
            </a:r>
            <a:r>
              <a:rPr lang="fi-FI" b="0" dirty="0" smtClean="0">
                <a:solidFill>
                  <a:srgbClr val="80C342"/>
                </a:solidFill>
              </a:rPr>
              <a:t>Qt </a:t>
            </a:r>
            <a:r>
              <a:rPr lang="ru-RU" b="0" dirty="0" smtClean="0">
                <a:solidFill>
                  <a:srgbClr val="80C342"/>
                </a:solidFill>
              </a:rPr>
              <a:t>на мобильных платформах</a:t>
            </a:r>
            <a:r>
              <a:rPr lang="en-US" b="0" dirty="0">
                <a:solidFill>
                  <a:srgbClr val="80C342"/>
                </a:solidFill>
              </a:rPr>
              <a:t/>
            </a:r>
            <a:br>
              <a:rPr lang="en-US" b="0" dirty="0">
                <a:solidFill>
                  <a:srgbClr val="80C342"/>
                </a:solidFill>
              </a:rPr>
            </a:br>
            <a:endParaRPr lang="en-US" b="0" dirty="0">
              <a:solidFill>
                <a:srgbClr val="80C34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754" y="4374903"/>
            <a:ext cx="1142066" cy="551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en-US" sz="1800" dirty="0" err="1" smtClean="0">
                <a:latin typeface="Open Sans Light"/>
                <a:cs typeface="Open Sans Light"/>
              </a:rPr>
              <a:t>Trolltech</a:t>
            </a:r>
            <a:endParaRPr lang="en-US" sz="18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endParaRPr lang="en-US" sz="12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&lt;&lt;  2008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2242" y="4367206"/>
            <a:ext cx="1087642" cy="551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en-US" sz="1800" dirty="0" smtClean="0">
                <a:latin typeface="Open Sans Light"/>
                <a:cs typeface="Open Sans Light"/>
              </a:rPr>
              <a:t>Nokia</a:t>
            </a:r>
          </a:p>
          <a:p>
            <a:pPr marL="0" lvl="1" algn="l">
              <a:lnSpc>
                <a:spcPts val="1420"/>
              </a:lnSpc>
            </a:pPr>
            <a:endParaRPr lang="en-US" sz="12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200" dirty="0">
                <a:latin typeface="Open Sans Light"/>
                <a:cs typeface="Open Sans Light"/>
              </a:rPr>
              <a:t>2008 - 2012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4847" y="4367206"/>
            <a:ext cx="3217334" cy="546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en-US" sz="1800" dirty="0">
                <a:latin typeface="Open Sans Light"/>
                <a:cs typeface="Open Sans Light"/>
              </a:rPr>
              <a:t>The </a:t>
            </a:r>
            <a:r>
              <a:rPr lang="en-US" sz="1800" dirty="0" err="1">
                <a:latin typeface="Open Sans Light"/>
                <a:cs typeface="Open Sans Light"/>
              </a:rPr>
              <a:t>Qt</a:t>
            </a:r>
            <a:r>
              <a:rPr lang="en-US" sz="1800" dirty="0">
                <a:latin typeface="Open Sans Light"/>
                <a:cs typeface="Open Sans Light"/>
              </a:rPr>
              <a:t> Company + community</a:t>
            </a: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endParaRPr lang="en-US" sz="14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2012  &gt;&gt;</a:t>
            </a: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413214" y="2740962"/>
            <a:ext cx="1814864" cy="678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spcBef>
                <a:spcPct val="0"/>
              </a:spcBef>
            </a:pPr>
            <a:r>
              <a:rPr lang="en-US" sz="1200" dirty="0" err="1" smtClean="0">
                <a:solidFill>
                  <a:srgbClr val="1E1B18"/>
                </a:solidFill>
                <a:latin typeface="Open Sans Light"/>
                <a:cs typeface="Open Sans Light"/>
              </a:rPr>
              <a:t>Qtopia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>
                <a:solidFill>
                  <a:srgbClr val="1E1B18"/>
                </a:solidFill>
                <a:latin typeface="Open Sans Light"/>
                <a:cs typeface="Open Sans Light"/>
              </a:rPr>
              <a:t>Windows Mobile</a:t>
            </a:r>
            <a:endParaRPr lang="en-US" sz="1200" dirty="0" smtClean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2756107" y="2300822"/>
            <a:ext cx="1166123" cy="678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spcBef>
                <a:spcPct val="0"/>
              </a:spcBef>
            </a:pPr>
            <a:r>
              <a:rPr lang="en-US" sz="1200" dirty="0" smtClean="0">
                <a:solidFill>
                  <a:srgbClr val="1E1B18"/>
                </a:solidFill>
                <a:latin typeface="Open Sans Light"/>
                <a:cs typeface="Open Sans Light"/>
              </a:rPr>
              <a:t>Symbian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 err="1">
                <a:solidFill>
                  <a:srgbClr val="1E1B18"/>
                </a:solidFill>
                <a:latin typeface="Open Sans Light"/>
                <a:cs typeface="Open Sans Light"/>
              </a:rPr>
              <a:t>MeeGo</a:t>
            </a:r>
            <a:endParaRPr lang="en-US" sz="1200" dirty="0" smtClean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5473155" y="957858"/>
            <a:ext cx="1823571" cy="224593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spcBef>
                <a:spcPct val="0"/>
              </a:spcBef>
            </a:pPr>
            <a:r>
              <a:rPr lang="en-US" sz="1200" dirty="0" smtClean="0">
                <a:solidFill>
                  <a:srgbClr val="1E1B18"/>
                </a:solidFill>
                <a:latin typeface="Open Sans Light"/>
                <a:cs typeface="Open Sans Light"/>
              </a:rPr>
              <a:t>Android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 err="1" smtClean="0">
                <a:solidFill>
                  <a:srgbClr val="1E1B18"/>
                </a:solidFill>
                <a:latin typeface="Open Sans Light"/>
                <a:cs typeface="Open Sans Light"/>
              </a:rPr>
              <a:t>iOS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>
                <a:solidFill>
                  <a:srgbClr val="1E1B18"/>
                </a:solidFill>
                <a:latin typeface="Open Sans Light"/>
                <a:cs typeface="Open Sans Light"/>
              </a:rPr>
              <a:t>Windows Store </a:t>
            </a:r>
            <a:r>
              <a:rPr lang="en-US" sz="1200" dirty="0" smtClean="0">
                <a:solidFill>
                  <a:srgbClr val="1E1B18"/>
                </a:solidFill>
                <a:latin typeface="Open Sans Light"/>
                <a:cs typeface="Open Sans Light"/>
              </a:rPr>
              <a:t>Apps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>
                <a:solidFill>
                  <a:srgbClr val="1E1B18"/>
                </a:solidFill>
                <a:latin typeface="Open Sans Light"/>
                <a:cs typeface="Open Sans Light"/>
              </a:rPr>
              <a:t>Sailfish </a:t>
            </a:r>
            <a:r>
              <a:rPr lang="en-US" sz="1200" dirty="0" smtClean="0">
                <a:solidFill>
                  <a:srgbClr val="1E1B18"/>
                </a:solidFill>
                <a:latin typeface="Open Sans Light"/>
                <a:cs typeface="Open Sans Light"/>
              </a:rPr>
              <a:t>OS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>
                <a:solidFill>
                  <a:srgbClr val="1E1B18"/>
                </a:solidFill>
                <a:latin typeface="Open Sans Light"/>
                <a:cs typeface="Open Sans Light"/>
              </a:rPr>
              <a:t>BlackBerry </a:t>
            </a:r>
            <a:r>
              <a:rPr lang="en-US" sz="1200" dirty="0" smtClean="0">
                <a:solidFill>
                  <a:srgbClr val="1E1B18"/>
                </a:solidFill>
                <a:latin typeface="Open Sans Light"/>
                <a:cs typeface="Open Sans Light"/>
              </a:rPr>
              <a:t>10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>
                <a:solidFill>
                  <a:srgbClr val="1E1B18"/>
                </a:solidFill>
                <a:latin typeface="Open Sans Light"/>
                <a:cs typeface="Open Sans Light"/>
              </a:rPr>
              <a:t>Ubuntu </a:t>
            </a:r>
            <a:r>
              <a:rPr lang="en-US" sz="1200" dirty="0" smtClean="0">
                <a:solidFill>
                  <a:srgbClr val="1E1B18"/>
                </a:solidFill>
                <a:latin typeface="Open Sans Light"/>
                <a:cs typeface="Open Sans Light"/>
              </a:rPr>
              <a:t>touch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>
                <a:solidFill>
                  <a:srgbClr val="1E1B18"/>
                </a:solidFill>
                <a:latin typeface="Open Sans Light"/>
                <a:cs typeface="Open Sans Light"/>
              </a:rPr>
              <a:t>Nokia </a:t>
            </a:r>
            <a:r>
              <a:rPr lang="en-US" sz="1200" dirty="0" smtClean="0">
                <a:solidFill>
                  <a:srgbClr val="1E1B18"/>
                </a:solidFill>
                <a:latin typeface="Open Sans Light"/>
                <a:cs typeface="Open Sans Light"/>
              </a:rPr>
              <a:t>X</a:t>
            </a:r>
            <a:endParaRPr lang="en-US" sz="1200" dirty="0">
              <a:solidFill>
                <a:srgbClr val="1E1B18"/>
              </a:solidFill>
              <a:latin typeface="Open Sans Light"/>
              <a:cs typeface="Open Sans Light"/>
            </a:endParaRPr>
          </a:p>
          <a:p>
            <a:pPr indent="-287338">
              <a:spcBef>
                <a:spcPct val="0"/>
              </a:spcBef>
            </a:pPr>
            <a:r>
              <a:rPr lang="en-US" sz="1200" dirty="0" err="1" smtClean="0">
                <a:solidFill>
                  <a:srgbClr val="1E1B18"/>
                </a:solidFill>
                <a:latin typeface="Open Sans Light"/>
                <a:cs typeface="Open Sans Light"/>
              </a:rPr>
              <a:t>Tizen</a:t>
            </a:r>
            <a:endParaRPr lang="en-US" sz="1200" dirty="0" smtClean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9596" y="3826207"/>
            <a:ext cx="199187" cy="39076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5920" y="3708823"/>
            <a:ext cx="192701" cy="50815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45758" y="3587638"/>
            <a:ext cx="190672" cy="6293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93567" y="3524704"/>
            <a:ext cx="210021" cy="69227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460725" y="3463788"/>
            <a:ext cx="211281" cy="7531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56773" y="2872611"/>
            <a:ext cx="199327" cy="1344365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52533" y="3665606"/>
            <a:ext cx="210475" cy="5513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20145" y="3519364"/>
            <a:ext cx="212201" cy="6976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89483" y="3290413"/>
            <a:ext cx="214246" cy="9265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60866" y="3019061"/>
            <a:ext cx="207956" cy="11979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925959" y="2780455"/>
            <a:ext cx="217380" cy="143652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200476" y="2449484"/>
            <a:ext cx="203712" cy="17674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461325" y="2103121"/>
            <a:ext cx="213134" cy="211385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31596" y="1818333"/>
            <a:ext cx="207163" cy="239864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995896" y="1556635"/>
            <a:ext cx="193488" cy="266034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246521" y="1241061"/>
            <a:ext cx="211488" cy="29759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515141" y="894697"/>
            <a:ext cx="205526" cy="332227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29143" y="3524704"/>
            <a:ext cx="209485" cy="69227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95765" y="3587638"/>
            <a:ext cx="189477" cy="6293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242379" y="3708823"/>
            <a:ext cx="190834" cy="50815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490350" y="3826207"/>
            <a:ext cx="211680" cy="39076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792063" y="2919000"/>
            <a:ext cx="207573" cy="1297976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313237" y="2919000"/>
            <a:ext cx="214810" cy="1297976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523033" y="3072938"/>
            <a:ext cx="211893" cy="1144038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585184" y="3072938"/>
            <a:ext cx="197187" cy="1144038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255076" y="3249970"/>
            <a:ext cx="210820" cy="967006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839508" y="3249970"/>
            <a:ext cx="195777" cy="967006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002570" y="3434697"/>
            <a:ext cx="195369" cy="782279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092422" y="3434697"/>
            <a:ext cx="197956" cy="782279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59167" y="3607072"/>
            <a:ext cx="186266" cy="609904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347515" y="3607072"/>
            <a:ext cx="187228" cy="609904"/>
          </a:xfrm>
          <a:prstGeom prst="rect">
            <a:avLst/>
          </a:prstGeom>
          <a:solidFill>
            <a:srgbClr val="328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591880" y="3826207"/>
            <a:ext cx="203516" cy="3907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2543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dirty="0" smtClean="0">
                <a:solidFill>
                  <a:srgbClr val="80C342"/>
                </a:solidFill>
              </a:rPr>
              <a:t>Примеры использования </a:t>
            </a:r>
            <a:r>
              <a:rPr lang="en-US" sz="2000" b="0" dirty="0" err="1" smtClean="0">
                <a:solidFill>
                  <a:srgbClr val="80C342"/>
                </a:solidFill>
              </a:rPr>
              <a:t>Qt</a:t>
            </a:r>
            <a:r>
              <a:rPr lang="en-US" sz="2000" b="0" dirty="0" smtClean="0">
                <a:solidFill>
                  <a:srgbClr val="80C342"/>
                </a:solidFill>
              </a:rPr>
              <a:t> </a:t>
            </a:r>
            <a:r>
              <a:rPr lang="ru-RU" sz="2000" b="0" dirty="0" smtClean="0">
                <a:solidFill>
                  <a:srgbClr val="80C342"/>
                </a:solidFill>
              </a:rPr>
              <a:t>для мобильных устройств в медицине</a:t>
            </a:r>
            <a:endParaRPr lang="ru-RU" sz="2000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779" y="1599477"/>
            <a:ext cx="3181029" cy="1988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358" y="1599476"/>
            <a:ext cx="3181029" cy="1988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218" y="3587619"/>
            <a:ext cx="246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kern="1800" spc="-30" dirty="0" smtClean="0">
                <a:latin typeface="Open Sans"/>
                <a:cs typeface="Open Sans"/>
              </a:rPr>
              <a:t>L-Share Viewer </a:t>
            </a:r>
            <a:r>
              <a:rPr lang="ru-RU" sz="1400" kern="1800" spc="-30" dirty="0" smtClean="0">
                <a:latin typeface="Open Sans"/>
                <a:cs typeface="Open Sans"/>
              </a:rPr>
              <a:t>переносной </a:t>
            </a:r>
            <a:r>
              <a:rPr lang="en-US" sz="1400" kern="1800" spc="-30" dirty="0" smtClean="0">
                <a:latin typeface="Open Sans"/>
                <a:cs typeface="Open Sans"/>
              </a:rPr>
              <a:t>PACS</a:t>
            </a:r>
            <a:r>
              <a:rPr lang="ru-RU" sz="1400" kern="1800" spc="-30" dirty="0" smtClean="0">
                <a:latin typeface="Open Sans"/>
                <a:cs typeface="Open Sans"/>
              </a:rPr>
              <a:t> терминал</a:t>
            </a:r>
            <a:endParaRPr lang="en-US" sz="11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4500" y="3563083"/>
            <a:ext cx="2464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kern="1800" spc="-30" dirty="0" smtClean="0">
                <a:latin typeface="Open Sans"/>
                <a:cs typeface="Open Sans"/>
              </a:rPr>
              <a:t>Brain Tutor HD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74307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909" y="2439051"/>
            <a:ext cx="8668182" cy="653897"/>
          </a:xfrm>
        </p:spPr>
        <p:txBody>
          <a:bodyPr/>
          <a:lstStyle/>
          <a:p>
            <a:r>
              <a:rPr lang="en-US" b="0" kern="1800" dirty="0" err="1"/>
              <a:t>Qt</a:t>
            </a:r>
            <a:r>
              <a:rPr lang="en-US" b="0" kern="1800" dirty="0"/>
              <a:t> </a:t>
            </a:r>
            <a:r>
              <a:rPr lang="ru-RU" b="0" kern="1800" dirty="0" smtClean="0"/>
              <a:t>для создания устройств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24900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908" y="402378"/>
            <a:ext cx="7497170" cy="790185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80C342"/>
                </a:solidFill>
              </a:rPr>
              <a:t>Основные плюсы </a:t>
            </a:r>
            <a:r>
              <a:rPr lang="fi-FI" b="0" dirty="0" smtClean="0">
                <a:solidFill>
                  <a:srgbClr val="80C342"/>
                </a:solidFill>
              </a:rPr>
              <a:t>Qt </a:t>
            </a:r>
            <a:r>
              <a:rPr lang="ru-RU" b="0" dirty="0" smtClean="0">
                <a:solidFill>
                  <a:srgbClr val="80C342"/>
                </a:solidFill>
              </a:rPr>
              <a:t>для создания встраиваемых устройств </a:t>
            </a:r>
            <a:r>
              <a:rPr lang="en-US" b="0" dirty="0">
                <a:solidFill>
                  <a:srgbClr val="80C342"/>
                </a:solidFill>
              </a:rPr>
              <a:t/>
            </a:r>
            <a:br>
              <a:rPr lang="en-US" b="0" dirty="0">
                <a:solidFill>
                  <a:srgbClr val="80C342"/>
                </a:solidFill>
              </a:rPr>
            </a:br>
            <a:endParaRPr lang="en-US" b="0" dirty="0">
              <a:solidFill>
                <a:srgbClr val="80C34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0457" y="1180958"/>
            <a:ext cx="4653543" cy="345235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38124" y="1377711"/>
            <a:ext cx="4252333" cy="32555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333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2D9BB5"/>
              </a:buClr>
              <a:buSzPct val="60000"/>
              <a:buChar char="•"/>
              <a:defRPr sz="14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33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2D9BB5"/>
              </a:buClr>
              <a:buSzPct val="60000"/>
              <a:buChar char="•"/>
              <a:defRPr sz="12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9500" indent="-2333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2D9BB5"/>
              </a:buClr>
              <a:buSzPct val="60000"/>
              <a:buChar char="•"/>
              <a:defRPr sz="12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39863" indent="-2333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2D9BB5"/>
              </a:buClr>
              <a:buSzPct val="60000"/>
              <a:buChar char="•"/>
              <a:defRPr sz="12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798638" indent="-2333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2D9BB5"/>
              </a:buClr>
              <a:buSzPct val="60000"/>
              <a:buChar char="•"/>
              <a:defRPr sz="1200">
                <a:solidFill>
                  <a:srgbClr val="1E1B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smtClean="0"/>
              <a:t>Быстрый старт разработки</a:t>
            </a:r>
            <a:endParaRPr lang="en-US" sz="1600" kern="0" dirty="0" smtClean="0"/>
          </a:p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smtClean="0">
                <a:ea typeface="ヒラギノ角ゴ Pro W3" charset="-128"/>
              </a:rPr>
              <a:t>Современный пользовательский интерфейс</a:t>
            </a:r>
            <a:endParaRPr lang="en-US" sz="1600" kern="0" dirty="0" smtClean="0">
              <a:ea typeface="ヒラギノ角ゴ Pro W3" charset="-128"/>
            </a:endParaRPr>
          </a:p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smtClean="0">
                <a:ea typeface="ヒラギノ角ゴ Pro W3" charset="-128"/>
              </a:rPr>
              <a:t>Не только встраиваемые системы!</a:t>
            </a:r>
            <a:endParaRPr lang="en-US" sz="1600" kern="0" dirty="0" smtClean="0">
              <a:ea typeface="ヒラギノ角ゴ Pro W3" charset="-128"/>
            </a:endParaRPr>
          </a:p>
          <a:p>
            <a:pPr indent="-287338">
              <a:lnSpc>
                <a:spcPts val="3020"/>
              </a:lnSpc>
              <a:spcBef>
                <a:spcPct val="0"/>
              </a:spcBef>
            </a:pPr>
            <a:r>
              <a:rPr lang="ru-RU" sz="1600" kern="0" dirty="0" smtClean="0">
                <a:ea typeface="ヒラギノ角ゴ Pro W3" charset="-128"/>
              </a:rPr>
              <a:t>Сокращение времени выхода продукта на рынок</a:t>
            </a:r>
            <a:endParaRPr lang="en-US" sz="1600" kern="0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3580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37909" y="406289"/>
            <a:ext cx="7296122" cy="778533"/>
          </a:xfrm>
        </p:spPr>
        <p:txBody>
          <a:bodyPr>
            <a:noAutofit/>
          </a:bodyPr>
          <a:lstStyle/>
          <a:p>
            <a:r>
              <a:rPr lang="en-US" sz="2000" b="0" dirty="0" err="1" smtClean="0">
                <a:solidFill>
                  <a:srgbClr val="80C342"/>
                </a:solidFill>
              </a:rPr>
              <a:t>Qt</a:t>
            </a:r>
            <a:r>
              <a:rPr lang="ru-RU" sz="2000" b="0" dirty="0" smtClean="0">
                <a:solidFill>
                  <a:srgbClr val="80C342"/>
                </a:solidFill>
              </a:rPr>
              <a:t> для создания пользовательского интерфейса встраиваемых устройств</a:t>
            </a:r>
            <a:r>
              <a:rPr lang="en-US" sz="2000" b="0" dirty="0">
                <a:solidFill>
                  <a:srgbClr val="80C342"/>
                </a:solidFill>
              </a:rPr>
              <a:t/>
            </a:r>
            <a:br>
              <a:rPr lang="en-US" sz="2000" b="0" dirty="0">
                <a:solidFill>
                  <a:srgbClr val="80C342"/>
                </a:solidFill>
              </a:rPr>
            </a:br>
            <a:endParaRPr lang="en-US" sz="2000" b="0" dirty="0">
              <a:solidFill>
                <a:srgbClr val="80C34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188" y="1525428"/>
            <a:ext cx="1821471" cy="1588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182" y="1550004"/>
            <a:ext cx="1938198" cy="14976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8904" y="3235669"/>
            <a:ext cx="256286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ru-RU" sz="1200" dirty="0" smtClean="0">
                <a:latin typeface="Open Sans Light"/>
                <a:cs typeface="Open Sans Light"/>
              </a:rPr>
              <a:t>Интерфейс развлекательного комплекса в автомобиле - </a:t>
            </a:r>
            <a:r>
              <a:rPr lang="en-US" sz="1200" dirty="0" smtClean="0">
                <a:latin typeface="Open Sans Light"/>
                <a:cs typeface="Open Sans Light"/>
              </a:rPr>
              <a:t>IVI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75094" y="3150805"/>
            <a:ext cx="2264214" cy="528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ts val="2220"/>
              </a:lnSpc>
            </a:pPr>
            <a:r>
              <a:rPr lang="ru-RU" sz="1200" dirty="0" smtClean="0">
                <a:latin typeface="Open Sans Light"/>
                <a:cs typeface="Open Sans Light"/>
              </a:rPr>
              <a:t>Интерфейс «умных» холодильников и кофе-машин</a:t>
            </a:r>
            <a:endParaRPr lang="en-US" sz="1200" dirty="0" smtClean="0">
              <a:latin typeface="Open Sans Light"/>
              <a:cs typeface="Open Sans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24583" y="1480357"/>
            <a:ext cx="1594243" cy="1594243"/>
          </a:xfrm>
          <a:prstGeom prst="rect">
            <a:avLst/>
          </a:prstGeom>
        </p:spPr>
      </p:pic>
      <p:sp>
        <p:nvSpPr>
          <p:cNvPr id="22" name="Content Placeholder 9"/>
          <p:cNvSpPr txBox="1">
            <a:spLocks/>
          </p:cNvSpPr>
          <p:nvPr/>
        </p:nvSpPr>
        <p:spPr>
          <a:xfrm>
            <a:off x="4979288" y="3960404"/>
            <a:ext cx="4227237" cy="1063287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en-US" dirty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Set Top </a:t>
            </a:r>
            <a:r>
              <a:rPr lang="en-US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Box (</a:t>
            </a: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телевизионные приставки)</a:t>
            </a:r>
            <a:endParaRPr lang="en-US" dirty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Индустриальные планшетные компьютеры </a:t>
            </a:r>
            <a:endParaRPr lang="en-US" dirty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и многое другое</a:t>
            </a:r>
            <a:r>
              <a:rPr lang="en-US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…</a:t>
            </a: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502018" y="3960404"/>
            <a:ext cx="3477270" cy="1063287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Система управления умным домом</a:t>
            </a:r>
            <a:endParaRPr lang="en-US" dirty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Фоторамки</a:t>
            </a:r>
          </a:p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Сетевые анализаторы</a:t>
            </a:r>
            <a:endParaRPr lang="en-US" dirty="0" smtClean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</p:txBody>
      </p:sp>
      <p:sp>
        <p:nvSpPr>
          <p:cNvPr id="24" name="Content Placeholder 9"/>
          <p:cNvSpPr txBox="1">
            <a:spLocks/>
          </p:cNvSpPr>
          <p:nvPr/>
        </p:nvSpPr>
        <p:spPr>
          <a:xfrm>
            <a:off x="751229" y="3960405"/>
            <a:ext cx="654693" cy="73628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lnSpc>
                <a:spcPts val="184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Плюс</a:t>
            </a:r>
            <a:r>
              <a:rPr lang="en-US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0830" y="1174985"/>
            <a:ext cx="1756497" cy="23378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72806" y="3333851"/>
            <a:ext cx="2266272" cy="182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ts val="1420"/>
              </a:lnSpc>
            </a:pPr>
            <a:r>
              <a:rPr lang="ru-RU" sz="1200" dirty="0" smtClean="0">
                <a:latin typeface="Open Sans Light"/>
                <a:cs typeface="Open Sans Light"/>
              </a:rPr>
              <a:t>Медицинские устройства</a:t>
            </a:r>
            <a:endParaRPr lang="en-US" sz="1200" dirty="0" smtClean="0"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59478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" y="0"/>
            <a:ext cx="9161278" cy="57320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37908" y="402378"/>
            <a:ext cx="7497170" cy="79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lang="en-US" sz="2200" b="1" i="0" spc="-5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2pPr>
            <a:lvl3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3pPr>
            <a:lvl4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4pPr>
            <a:lvl5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r>
              <a:rPr lang="ru-RU" b="0" kern="0" dirty="0" smtClean="0">
                <a:solidFill>
                  <a:schemeClr val="bg1"/>
                </a:solidFill>
              </a:rPr>
              <a:t>Создание устройства с программным стеком </a:t>
            </a:r>
            <a:r>
              <a:rPr lang="en-US" b="0" kern="0" dirty="0" err="1" smtClean="0">
                <a:solidFill>
                  <a:schemeClr val="bg1"/>
                </a:solidFill>
              </a:rPr>
              <a:t>BootToQt</a:t>
            </a:r>
            <a:endParaRPr lang="ru-RU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753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rgbClr val="80C342"/>
                </a:solidFill>
              </a:rPr>
              <a:t>Qt Enterprise Embedded </a:t>
            </a:r>
            <a:r>
              <a:rPr lang="ru-RU" sz="2000" b="0" dirty="0">
                <a:solidFill>
                  <a:srgbClr val="80C342"/>
                </a:solidFill>
              </a:rPr>
              <a:t>и</a:t>
            </a:r>
            <a:r>
              <a:rPr lang="en-US" sz="2000" b="0" dirty="0">
                <a:solidFill>
                  <a:srgbClr val="80C342"/>
                </a:solidFill>
              </a:rPr>
              <a:t> </a:t>
            </a:r>
            <a:r>
              <a:rPr lang="ru-RU" sz="2000" b="0" dirty="0">
                <a:solidFill>
                  <a:srgbClr val="80C342"/>
                </a:solidFill>
              </a:rPr>
              <a:t>программный стек </a:t>
            </a:r>
            <a:r>
              <a:rPr lang="en-US" sz="2000" b="0" i="1" dirty="0" err="1" smtClean="0">
                <a:solidFill>
                  <a:srgbClr val="80C342"/>
                </a:solidFill>
              </a:rPr>
              <a:t>BootToQt</a:t>
            </a:r>
            <a:endParaRPr lang="ru-RU" sz="2000" b="0" i="1" dirty="0">
              <a:solidFill>
                <a:srgbClr val="80C342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062" y="1181100"/>
            <a:ext cx="6290450" cy="3729038"/>
          </a:xfrm>
        </p:spPr>
      </p:pic>
    </p:spTree>
    <p:extLst>
      <p:ext uri="{BB962C8B-B14F-4D97-AF65-F5344CB8AC3E}">
        <p14:creationId xmlns:p14="http://schemas.microsoft.com/office/powerpoint/2010/main" xmlns="" val="376850346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- о чём будем говорить?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кроссплатформенное ПО</a:t>
            </a:r>
            <a:r>
              <a:rPr lang="fi-FI" dirty="0" smtClean="0"/>
              <a:t>?</a:t>
            </a:r>
          </a:p>
          <a:p>
            <a:r>
              <a:rPr lang="ru-RU" dirty="0" smtClean="0"/>
              <a:t>Что такое </a:t>
            </a:r>
            <a:r>
              <a:rPr lang="en-US" dirty="0" err="1" smtClean="0"/>
              <a:t>Qt</a:t>
            </a:r>
            <a:r>
              <a:rPr lang="ru-RU" dirty="0" smtClean="0"/>
              <a:t>?</a:t>
            </a:r>
          </a:p>
          <a:p>
            <a:r>
              <a:rPr lang="ru-RU" dirty="0" smtClean="0"/>
              <a:t>Возможности </a:t>
            </a:r>
            <a:r>
              <a:rPr lang="en-US" dirty="0" err="1" smtClean="0"/>
              <a:t>Qt</a:t>
            </a:r>
            <a:r>
              <a:rPr lang="ru-RU" dirty="0" smtClean="0"/>
              <a:t> для </a:t>
            </a:r>
            <a:r>
              <a:rPr lang="ru-RU" dirty="0" err="1" smtClean="0"/>
              <a:t>десктопных</a:t>
            </a:r>
            <a:r>
              <a:rPr lang="ru-RU" dirty="0" smtClean="0"/>
              <a:t>, мобильных и встраиваемых платформ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445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80C342"/>
                </a:solidFill>
              </a:rPr>
              <a:t>Выставка </a:t>
            </a:r>
            <a:r>
              <a:rPr lang="en-US" b="0" dirty="0" smtClean="0">
                <a:solidFill>
                  <a:srgbClr val="80C342"/>
                </a:solidFill>
              </a:rPr>
              <a:t>MedSoft-2015</a:t>
            </a:r>
            <a:endParaRPr lang="en-US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</p:spPr>
        <p:txBody>
          <a:bodyPr/>
          <a:lstStyle/>
          <a:p>
            <a:pPr lvl="0"/>
            <a:r>
              <a:rPr lang="ru-RU" dirty="0" smtClean="0"/>
              <a:t>Будем рады видеть вас на нашем стенде!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18286" y="1726163"/>
            <a:ext cx="2692556" cy="1202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2900" y="3171725"/>
            <a:ext cx="2923328" cy="47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3240"/>
              </a:lnSpc>
            </a:pPr>
            <a:r>
              <a:rPr lang="ru-RU" sz="2400" kern="1800" spc="-30" dirty="0" smtClean="0">
                <a:solidFill>
                  <a:srgbClr val="80C342"/>
                </a:solidFill>
                <a:latin typeface="Open Sans"/>
                <a:cs typeface="Open Sans"/>
              </a:rPr>
              <a:t>Стенд 4-08</a:t>
            </a:r>
            <a:endParaRPr lang="en-US" dirty="0">
              <a:solidFill>
                <a:srgbClr val="80C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146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noProof="0" dirty="0" smtClean="0"/>
              <a:t>Спасибо</a:t>
            </a:r>
            <a:r>
              <a:rPr lang="en-US" noProof="0" dirty="0" smtClean="0"/>
              <a:t>!</a:t>
            </a:r>
            <a:endParaRPr lang="en-US" noProof="0" dirty="0"/>
          </a:p>
        </p:txBody>
      </p:sp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fi-FI" noProof="0" dirty="0" smtClean="0">
                <a:latin typeface="Arial" charset="0"/>
                <a:ea typeface="MS PGothic" charset="0"/>
                <a:cs typeface="Verdana" charset="0"/>
              </a:rPr>
              <a:t>anton.namestnikov@theqtcompany.com</a:t>
            </a:r>
          </a:p>
          <a:p>
            <a:pPr>
              <a:spcAft>
                <a:spcPct val="0"/>
              </a:spcAft>
            </a:pPr>
            <a:endParaRPr lang="en-US" noProof="0" dirty="0" smtClean="0">
              <a:latin typeface="Arial" charset="0"/>
              <a:ea typeface="MS PGothic" charset="0"/>
              <a:cs typeface="Verdana" charset="0"/>
            </a:endParaRPr>
          </a:p>
          <a:p>
            <a:pPr>
              <a:spcAft>
                <a:spcPct val="0"/>
              </a:spcAft>
            </a:pPr>
            <a:r>
              <a:rPr lang="en-US" noProof="0" dirty="0" smtClean="0">
                <a:latin typeface="Arial" charset="0"/>
                <a:ea typeface="MS PGothic" charset="0"/>
                <a:cs typeface="Verdana" charset="0"/>
              </a:rPr>
              <a:t>http://www.qt.io</a:t>
            </a:r>
            <a:endParaRPr lang="en-US" noProof="0" dirty="0">
              <a:latin typeface="Arial" charset="0"/>
              <a:ea typeface="MS PGothic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590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Кроссплатформенное ПО это…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r>
              <a:rPr lang="fi-FI" dirty="0" smtClean="0"/>
              <a:t>:</a:t>
            </a:r>
            <a:endParaRPr lang="en-US" dirty="0" smtClean="0"/>
          </a:p>
          <a:p>
            <a:pPr lvl="1" indent="0">
              <a:buNone/>
            </a:pPr>
            <a:r>
              <a:rPr lang="ru-RU" sz="1400" i="1" dirty="0">
                <a:solidFill>
                  <a:schemeClr val="tx1"/>
                </a:solidFill>
              </a:rPr>
              <a:t>Кроссплатформенное </a:t>
            </a:r>
            <a:r>
              <a:rPr lang="ru-RU" sz="1400" i="1" dirty="0" smtClean="0">
                <a:solidFill>
                  <a:schemeClr val="tx1"/>
                </a:solidFill>
              </a:rPr>
              <a:t>программное </a:t>
            </a:r>
            <a:r>
              <a:rPr lang="ru-RU" sz="1400" i="1" dirty="0">
                <a:solidFill>
                  <a:schemeClr val="tx1"/>
                </a:solidFill>
              </a:rPr>
              <a:t>обеспечение — программное обеспечение, работающее более чем на одной аппаратной платформе и/или операционной </a:t>
            </a:r>
            <a:r>
              <a:rPr lang="ru-RU" sz="1400" i="1" dirty="0" smtClean="0">
                <a:solidFill>
                  <a:schemeClr val="tx1"/>
                </a:solidFill>
              </a:rPr>
              <a:t>системе.</a:t>
            </a:r>
            <a:endParaRPr lang="fi-FI" sz="1400" i="1" dirty="0"/>
          </a:p>
          <a:p>
            <a:pPr marL="285750" indent="-285750"/>
            <a:r>
              <a:rPr lang="ru-RU" dirty="0" smtClean="0"/>
              <a:t>Для чего:</a:t>
            </a:r>
          </a:p>
          <a:p>
            <a:pPr marL="717750" lvl="1" indent="-285750"/>
            <a:r>
              <a:rPr lang="ru-RU" dirty="0" smtClean="0"/>
              <a:t>Точка зрения пользователя: сохранение привычного опыта использования ПО на разных платформах и/или операционных системах</a:t>
            </a:r>
          </a:p>
          <a:p>
            <a:pPr marL="717750" lvl="1" indent="-285750"/>
            <a:r>
              <a:rPr lang="ru-RU" dirty="0" smtClean="0"/>
              <a:t>Точка зрения разработчика: возможность сохранения имеющихся наработок при увеличении числа пользователей за счет новых платформ и/или операционных систем</a:t>
            </a:r>
          </a:p>
          <a:p>
            <a:pPr marL="285750" indent="-285750"/>
            <a:r>
              <a:rPr lang="ru-RU" dirty="0" smtClean="0"/>
              <a:t>Способы достижения кроссплатформенности:</a:t>
            </a:r>
          </a:p>
          <a:p>
            <a:pPr marL="717750" lvl="1" indent="-285750"/>
            <a:r>
              <a:rPr lang="ru-RU" dirty="0" err="1" smtClean="0"/>
              <a:t>Нативная</a:t>
            </a:r>
            <a:r>
              <a:rPr lang="ru-RU" dirty="0" smtClean="0"/>
              <a:t> разработка ПО под каждую платформу и/или ОС</a:t>
            </a:r>
          </a:p>
          <a:p>
            <a:pPr marL="717750" lvl="1" indent="-285750"/>
            <a:r>
              <a:rPr lang="ru-RU" dirty="0" smtClean="0"/>
              <a:t>Создание </a:t>
            </a:r>
            <a:r>
              <a:rPr lang="en-US" dirty="0" smtClean="0"/>
              <a:t>web </a:t>
            </a:r>
            <a:r>
              <a:rPr lang="ru-RU" dirty="0" smtClean="0"/>
              <a:t>приложений с выводом </a:t>
            </a:r>
            <a:r>
              <a:rPr lang="en-US" dirty="0" smtClean="0"/>
              <a:t>UI </a:t>
            </a:r>
            <a:r>
              <a:rPr lang="ru-RU" dirty="0" smtClean="0"/>
              <a:t>в браузере</a:t>
            </a:r>
          </a:p>
          <a:p>
            <a:pPr marL="717750" lvl="1" indent="-285750"/>
            <a:r>
              <a:rPr lang="ru-RU" dirty="0" smtClean="0"/>
              <a:t>Использование кроссплатформенных </a:t>
            </a:r>
            <a:r>
              <a:rPr lang="ru-RU" dirty="0" err="1" smtClean="0"/>
              <a:t>фреймворков</a:t>
            </a:r>
            <a:endParaRPr lang="ru-RU" dirty="0" smtClean="0"/>
          </a:p>
          <a:p>
            <a:pPr marL="717750" lvl="1" indent="-285750"/>
            <a:r>
              <a:rPr lang="ru-RU" dirty="0" smtClean="0"/>
              <a:t>… </a:t>
            </a:r>
          </a:p>
          <a:p>
            <a:pPr marL="285750" indent="-285750"/>
            <a:endParaRPr lang="fi-F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702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 </a:t>
            </a:r>
            <a:r>
              <a:rPr lang="en-US" dirty="0" smtClean="0"/>
              <a:t>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909" y="38486"/>
            <a:ext cx="6174014" cy="790185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rgbClr val="80C342"/>
                </a:solidFill>
              </a:rPr>
              <a:t>The </a:t>
            </a:r>
            <a:r>
              <a:rPr lang="en-US" b="0" dirty="0" err="1">
                <a:solidFill>
                  <a:srgbClr val="80C342"/>
                </a:solidFill>
              </a:rPr>
              <a:t>Qt</a:t>
            </a:r>
            <a:r>
              <a:rPr lang="en-US" b="0" dirty="0">
                <a:solidFill>
                  <a:srgbClr val="80C342"/>
                </a:solidFill>
              </a:rPr>
              <a:t> </a:t>
            </a:r>
            <a:r>
              <a:rPr lang="en-US" b="0" dirty="0" smtClean="0">
                <a:solidFill>
                  <a:srgbClr val="80C342"/>
                </a:solidFill>
              </a:rPr>
              <a:t>Company</a:t>
            </a:r>
            <a:endParaRPr lang="en-US" b="0" dirty="0">
              <a:solidFill>
                <a:srgbClr val="80C34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8455" y="1015283"/>
            <a:ext cx="6190028" cy="32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5698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en-US" b="0" dirty="0" smtClean="0">
                <a:solidFill>
                  <a:srgbClr val="80C342"/>
                </a:solidFill>
              </a:rPr>
              <a:t> </a:t>
            </a:r>
            <a:r>
              <a:rPr lang="ru-RU" b="0" dirty="0" smtClean="0">
                <a:solidFill>
                  <a:srgbClr val="80C342"/>
                </a:solidFill>
              </a:rPr>
              <a:t>используется везде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37909" y="1371005"/>
            <a:ext cx="8726686" cy="55330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lvl="1">
              <a:lnSpc>
                <a:spcPts val="3040"/>
              </a:lnSpc>
              <a:spcBef>
                <a:spcPts val="0"/>
              </a:spcBef>
            </a:pPr>
            <a:r>
              <a:rPr lang="ru-RU" sz="2200" kern="1800" spc="-30" dirty="0" smtClean="0">
                <a:latin typeface="Open Sans"/>
                <a:cs typeface="Open Sans"/>
              </a:rPr>
              <a:t>Более </a:t>
            </a:r>
            <a:r>
              <a:rPr lang="en-US" sz="2200" kern="1800" spc="-30" dirty="0" smtClean="0">
                <a:latin typeface="Open Sans"/>
                <a:cs typeface="Open Sans"/>
              </a:rPr>
              <a:t>5000 </a:t>
            </a:r>
            <a:r>
              <a:rPr lang="ru-RU" sz="2200" kern="1800" spc="-30" dirty="0" smtClean="0">
                <a:latin typeface="Open Sans"/>
                <a:cs typeface="Open Sans"/>
              </a:rPr>
              <a:t>компаний из более </a:t>
            </a:r>
            <a:r>
              <a:rPr lang="en-US" sz="2200" kern="1800" spc="-30" dirty="0" smtClean="0">
                <a:latin typeface="Open Sans"/>
                <a:cs typeface="Open Sans"/>
              </a:rPr>
              <a:t>70 </a:t>
            </a:r>
            <a:r>
              <a:rPr lang="ru-RU" sz="2200" kern="1800" spc="-30" dirty="0" smtClean="0">
                <a:latin typeface="Open Sans"/>
                <a:cs typeface="Open Sans"/>
              </a:rPr>
              <a:t>отраслей используют</a:t>
            </a:r>
            <a:r>
              <a:rPr lang="en-US" sz="2200" kern="1800" spc="-30" dirty="0" smtClean="0">
                <a:latin typeface="Open Sans"/>
                <a:cs typeface="Open Sans"/>
              </a:rPr>
              <a:t> </a:t>
            </a:r>
            <a:r>
              <a:rPr lang="en-US" sz="2200" kern="1800" spc="-30" dirty="0" err="1" smtClean="0">
                <a:latin typeface="Open Sans"/>
                <a:cs typeface="Open Sans"/>
              </a:rPr>
              <a:t>Qt</a:t>
            </a:r>
            <a:endParaRPr lang="en-US" sz="2200" kern="1800" spc="-30" dirty="0">
              <a:latin typeface="Open Sans"/>
              <a:cs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5466" y="2439208"/>
            <a:ext cx="801216" cy="80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37097" y="3598452"/>
            <a:ext cx="1799321" cy="285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33248" y="4362067"/>
            <a:ext cx="1803671" cy="317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94606" y="4247411"/>
            <a:ext cx="1807396" cy="637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08240" y="3558511"/>
            <a:ext cx="1807398" cy="300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6974" y="2501515"/>
            <a:ext cx="2130364" cy="739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83062" y="2446533"/>
            <a:ext cx="1809192" cy="799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740728" y="3592368"/>
            <a:ext cx="1807396" cy="248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00545" y="4210243"/>
            <a:ext cx="1814113" cy="5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01316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88" y="883655"/>
            <a:ext cx="8397280" cy="539750"/>
          </a:xfrm>
        </p:spPr>
        <p:txBody>
          <a:bodyPr/>
          <a:lstStyle/>
          <a:p>
            <a:r>
              <a:rPr lang="en-US" sz="2000" b="0" dirty="0" smtClean="0">
                <a:solidFill>
                  <a:srgbClr val="80C342"/>
                </a:solidFill>
              </a:rPr>
              <a:t>C++ </a:t>
            </a:r>
            <a:r>
              <a:rPr lang="ru-RU" sz="2000" b="0" dirty="0" err="1" smtClean="0">
                <a:solidFill>
                  <a:srgbClr val="80C342"/>
                </a:solidFill>
              </a:rPr>
              <a:t>фреймворк</a:t>
            </a:r>
            <a:r>
              <a:rPr lang="ru-RU" sz="2000" b="0" dirty="0" smtClean="0">
                <a:solidFill>
                  <a:srgbClr val="80C342"/>
                </a:solidFill>
              </a:rPr>
              <a:t> для кроссплатформенной разработки </a:t>
            </a:r>
            <a:r>
              <a:rPr lang="ru-RU" sz="2000" b="0" dirty="0">
                <a:solidFill>
                  <a:schemeClr val="accent1"/>
                </a:solidFill>
                <a:ea typeface="ヒラギノ角ゴ Pro W3" charset="-128"/>
                <a:cs typeface="ヒラギノ角ゴ Pro W3" charset="-128"/>
              </a:rPr>
              <a:t>программного обеспечения, графического интерфейса и создания встраиваемых устройств</a:t>
            </a:r>
            <a:r>
              <a:rPr lang="en-US" sz="2000" b="0" dirty="0">
                <a:solidFill>
                  <a:schemeClr val="accent1"/>
                </a:solidFill>
                <a:ea typeface="ヒラギノ角ゴ Pro W3" charset="-128"/>
                <a:cs typeface="ヒラギノ角ゴ Pro W3" charset="-128"/>
              </a:rPr>
              <a:t/>
            </a:r>
            <a:br>
              <a:rPr lang="en-US" sz="2000" b="0" dirty="0">
                <a:solidFill>
                  <a:schemeClr val="accent1"/>
                </a:solidFill>
                <a:ea typeface="ヒラギノ角ゴ Pro W3" charset="-128"/>
                <a:cs typeface="ヒラギノ角ゴ Pro W3" charset="-128"/>
              </a:rPr>
            </a:br>
            <a:endParaRPr lang="ru-RU" sz="2000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 bwMode="auto">
          <a:xfrm>
            <a:off x="1269299" y="4323603"/>
            <a:ext cx="6605737" cy="7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 algn="ctr" eaLnBrk="1" hangingPunct="1">
              <a:spcBef>
                <a:spcPct val="40000"/>
              </a:spcBef>
              <a:buClr>
                <a:srgbClr val="86BC25"/>
              </a:buClr>
              <a:buSzPct val="60000"/>
            </a:pPr>
            <a:r>
              <a:rPr lang="ru-RU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Используется более 800</a:t>
            </a:r>
            <a:r>
              <a:rPr lang="en-US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’</a:t>
            </a:r>
            <a:r>
              <a:rPr lang="ru-RU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000 разработчиками в более чем </a:t>
            </a:r>
            <a:r>
              <a:rPr lang="en-US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70 </a:t>
            </a:r>
            <a:r>
              <a:rPr lang="ru-RU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отраслях</a:t>
            </a:r>
            <a:endParaRPr lang="en-US" sz="1400" dirty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56954" y="3125629"/>
            <a:ext cx="2484000" cy="1234029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 defTabSz="762000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Кроссплатформенная   библиотека     классов</a:t>
            </a:r>
            <a:endParaRPr lang="fi-FI" sz="1600" dirty="0" smtClean="0">
              <a:solidFill>
                <a:schemeClr val="tx1"/>
              </a:solidFill>
              <a:latin typeface="Open Sans"/>
              <a:ea typeface="ヒラギノ角ゴ Pro W3" charset="-128"/>
              <a:cs typeface="Open Sans"/>
            </a:endParaRPr>
          </a:p>
        </p:txBody>
      </p:sp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3155132" y="3125630"/>
            <a:ext cx="2741731" cy="123402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 defTabSz="762000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Кроссплатформенные инструменты разработки</a:t>
            </a:r>
            <a:endParaRPr lang="en-US" sz="1200" dirty="0" smtClean="0">
              <a:solidFill>
                <a:schemeClr val="tx1"/>
              </a:solidFill>
              <a:latin typeface="Open Sans"/>
              <a:ea typeface="ヒラギノ角ゴ Pro W3" charset="-128"/>
              <a:cs typeface="Open San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551630" y="3125630"/>
            <a:ext cx="2743200" cy="123402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 defTabSz="762000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Кроссплатформенная среда разработки</a:t>
            </a:r>
            <a:br>
              <a:rPr lang="ru-RU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Qt</a:t>
            </a:r>
            <a:r>
              <a:rPr lang="en-US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 Creator</a:t>
            </a:r>
            <a:endParaRPr lang="en-US" sz="1200" dirty="0">
              <a:solidFill>
                <a:schemeClr val="tx1"/>
              </a:solidFill>
              <a:latin typeface="Open Sans"/>
              <a:ea typeface="ヒラギノ角ゴ Pro W3" charset="-128"/>
              <a:cs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0936" y="1657683"/>
            <a:ext cx="6189428" cy="12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18607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>
                <a:solidFill>
                  <a:srgbClr val="80C342"/>
                </a:solidFill>
              </a:rPr>
              <a:t>Нативность</a:t>
            </a:r>
            <a:r>
              <a:rPr lang="ru-RU" b="0" dirty="0" smtClean="0">
                <a:solidFill>
                  <a:srgbClr val="80C342"/>
                </a:solidFill>
              </a:rPr>
              <a:t> </a:t>
            </a:r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ru-RU" b="0" dirty="0" smtClean="0">
                <a:solidFill>
                  <a:srgbClr val="80C342"/>
                </a:solidFill>
              </a:rPr>
              <a:t> приложений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04640" y="1763293"/>
            <a:ext cx="5784032" cy="2490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8634" y="1856370"/>
            <a:ext cx="10698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200" dirty="0" err="1">
                <a:latin typeface="Open Sans"/>
                <a:cs typeface="Open Sans"/>
              </a:rPr>
              <a:t>Qt</a:t>
            </a:r>
            <a:r>
              <a:rPr lang="en-US" sz="1200" dirty="0">
                <a:latin typeface="Open Sans"/>
                <a:cs typeface="Open Sans"/>
              </a:rPr>
              <a:t> / OSX</a:t>
            </a:r>
          </a:p>
          <a:p>
            <a:pPr marL="0" lvl="1" algn="l"/>
            <a:endParaRPr lang="en-US" sz="1200" dirty="0" smtClean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 smtClean="0">
                <a:latin typeface="Open Sans Light"/>
                <a:cs typeface="Open Sans Light"/>
              </a:rPr>
              <a:t>Cocoa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 smtClean="0">
                <a:latin typeface="Open Sans Light"/>
                <a:cs typeface="Open Sans Light"/>
              </a:rPr>
              <a:t>Mac </a:t>
            </a:r>
            <a:r>
              <a:rPr lang="en-US" sz="1200" dirty="0">
                <a:latin typeface="Open Sans Light"/>
                <a:cs typeface="Open Sans Light"/>
              </a:rPr>
              <a:t>Kernel</a:t>
            </a:r>
          </a:p>
          <a:p>
            <a:pPr marL="0" lvl="1" algn="l"/>
            <a:r>
              <a:rPr lang="en-US" sz="1200" dirty="0" err="1" smtClean="0">
                <a:latin typeface="Open Sans Light"/>
                <a:cs typeface="Open Sans Light"/>
              </a:rPr>
              <a:t>MacHW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8634" y="3211601"/>
            <a:ext cx="10698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200" dirty="0" err="1">
                <a:latin typeface="Open Sans"/>
                <a:cs typeface="Open Sans"/>
              </a:rPr>
              <a:t>Qt</a:t>
            </a:r>
            <a:r>
              <a:rPr lang="en-US" sz="1200" dirty="0">
                <a:latin typeface="Open Sans"/>
                <a:cs typeface="Open Sans"/>
              </a:rPr>
              <a:t> / Android</a:t>
            </a:r>
            <a:endParaRPr lang="en-US" sz="1200" dirty="0" smtClean="0">
              <a:latin typeface="Open Sans Light"/>
              <a:cs typeface="Open Sans Light"/>
            </a:endParaRPr>
          </a:p>
          <a:p>
            <a:pPr marL="0" lvl="1" algn="l"/>
            <a:endParaRPr lang="en-US" sz="1200" dirty="0" smtClean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>
                <a:latin typeface="Open Sans Light"/>
                <a:cs typeface="Open Sans Light"/>
              </a:rPr>
              <a:t>Android </a:t>
            </a:r>
            <a:r>
              <a:rPr lang="en-US" sz="1200" dirty="0" smtClean="0">
                <a:latin typeface="Open Sans Light"/>
                <a:cs typeface="Open Sans Light"/>
              </a:rPr>
              <a:t>NDK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>
                <a:latin typeface="Open Sans Light"/>
                <a:cs typeface="Open Sans Light"/>
              </a:rPr>
              <a:t>Android </a:t>
            </a:r>
            <a:r>
              <a:rPr lang="en-US" sz="1200" dirty="0" smtClean="0">
                <a:latin typeface="Open Sans Light"/>
                <a:cs typeface="Open Sans Light"/>
              </a:rPr>
              <a:t>Kernel 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>
                <a:latin typeface="Open Sans Light"/>
                <a:cs typeface="Open Sans Light"/>
              </a:rPr>
              <a:t>Android HW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21" y="1851878"/>
            <a:ext cx="122288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r"/>
            <a:r>
              <a:rPr lang="en-US" sz="1200" dirty="0" err="1">
                <a:latin typeface="Open Sans"/>
                <a:cs typeface="Open Sans"/>
              </a:rPr>
              <a:t>Qt</a:t>
            </a:r>
            <a:r>
              <a:rPr lang="en-US" sz="1200" dirty="0">
                <a:latin typeface="Open Sans"/>
                <a:cs typeface="Open Sans"/>
              </a:rPr>
              <a:t> / Windows</a:t>
            </a: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r"/>
            <a:endParaRPr lang="en-US" sz="1200" dirty="0" smtClean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Windows </a:t>
            </a:r>
            <a:r>
              <a:rPr lang="en-US" sz="1200" dirty="0" smtClean="0">
                <a:latin typeface="Open Sans Light"/>
                <a:cs typeface="Open Sans Light"/>
              </a:rPr>
              <a:t>GDI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Windows </a:t>
            </a:r>
            <a:r>
              <a:rPr lang="en-US" sz="1200" dirty="0" smtClean="0">
                <a:latin typeface="Open Sans Light"/>
                <a:cs typeface="Open Sans Light"/>
              </a:rPr>
              <a:t>Kernel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PC HW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152" y="3219486"/>
            <a:ext cx="14717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r"/>
            <a:r>
              <a:rPr lang="en-US" sz="1200" dirty="0" err="1">
                <a:latin typeface="Open Sans"/>
                <a:cs typeface="Open Sans"/>
              </a:rPr>
              <a:t>Qt</a:t>
            </a:r>
            <a:r>
              <a:rPr lang="en-US" sz="1200" dirty="0">
                <a:latin typeface="Open Sans"/>
                <a:cs typeface="Open Sans"/>
              </a:rPr>
              <a:t> / Embedded</a:t>
            </a:r>
            <a:endParaRPr lang="en-US" sz="1200" dirty="0" smtClean="0">
              <a:latin typeface="Open Sans Light"/>
              <a:cs typeface="Open Sans Light"/>
            </a:endParaRPr>
          </a:p>
          <a:p>
            <a:pPr marL="0" lvl="1" algn="r"/>
            <a:endParaRPr lang="en-US" sz="1200" dirty="0" smtClean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X11, Wayland, </a:t>
            </a:r>
            <a:r>
              <a:rPr lang="en-US" sz="1200" dirty="0" smtClean="0">
                <a:latin typeface="Open Sans Light"/>
                <a:cs typeface="Open Sans Light"/>
              </a:rPr>
              <a:t>EGLFS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Linux </a:t>
            </a:r>
            <a:r>
              <a:rPr lang="en-US" sz="1200" dirty="0" smtClean="0">
                <a:latin typeface="Open Sans Light"/>
                <a:cs typeface="Open Sans Light"/>
              </a:rPr>
              <a:t>Kernel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Embedded HW</a:t>
            </a:r>
            <a:endParaRPr lang="en-US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5607" y="1823151"/>
            <a:ext cx="13338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200" kern="1800" spc="-30" dirty="0" err="1">
                <a:solidFill>
                  <a:schemeClr val="accent1"/>
                </a:solidFill>
                <a:latin typeface="Open Sans"/>
                <a:cs typeface="Open Sans"/>
              </a:rPr>
              <a:t>Qt</a:t>
            </a:r>
            <a:r>
              <a:rPr lang="en-US" sz="1200" kern="1800" spc="-30" dirty="0">
                <a:solidFill>
                  <a:schemeClr val="accent1"/>
                </a:solidFill>
                <a:latin typeface="Open Sans"/>
                <a:cs typeface="Open Sans"/>
              </a:rPr>
              <a:t> </a:t>
            </a:r>
            <a:r>
              <a:rPr lang="en-US" sz="1200" kern="1800" spc="-30" dirty="0" smtClean="0">
                <a:solidFill>
                  <a:schemeClr val="accent1"/>
                </a:solidFill>
                <a:latin typeface="Open Sans"/>
                <a:cs typeface="Open Sans"/>
              </a:rPr>
              <a:t>Application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39797" y="3570409"/>
            <a:ext cx="1924438" cy="617953"/>
          </a:xfrm>
          <a:prstGeom prst="roundRect">
            <a:avLst>
              <a:gd name="adj" fmla="val 738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5215" y="3639876"/>
            <a:ext cx="1133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QtGui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QtCore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QtNetwork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8215" y="3639876"/>
            <a:ext cx="83947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QtSql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QtMultimedia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1" algn="l"/>
            <a:r>
              <a:rPr lang="en-US" sz="1000" dirty="0" smtClean="0">
                <a:solidFill>
                  <a:schemeClr val="bg1"/>
                </a:solidFill>
                <a:latin typeface="Open Sans"/>
                <a:cs typeface="Open Sans"/>
              </a:rPr>
              <a:t>etc. 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8400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80C342"/>
                </a:solidFill>
              </a:rPr>
              <a:t>Делать ПО </a:t>
            </a:r>
            <a:r>
              <a:rPr lang="ru-RU" b="0" dirty="0">
                <a:solidFill>
                  <a:srgbClr val="80C342"/>
                </a:solidFill>
              </a:rPr>
              <a:t>для пользователей на разных устройствах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89787" y="1111251"/>
            <a:ext cx="4596236" cy="3872050"/>
            <a:chOff x="3847997" y="1111251"/>
            <a:chExt cx="4596236" cy="3872050"/>
          </a:xfrm>
        </p:grpSpPr>
        <p:pic>
          <p:nvPicPr>
            <p:cNvPr id="7" name="Picture 2" descr="\\fsg54ykf\brand_identity_graphics\Product_Images\Z10\Generic\Black\ENG\jpeg_hi\Z10_Black_ENG_TopAngle_4GLTE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87863" y="3832043"/>
              <a:ext cx="862277" cy="76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5501880" y="4331696"/>
              <a:ext cx="1059185" cy="651605"/>
              <a:chOff x="3983173" y="4229864"/>
              <a:chExt cx="1554327" cy="91499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3983173" y="4229864"/>
                <a:ext cx="1030781" cy="91499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4680386" y="4480825"/>
                <a:ext cx="857114" cy="50831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359866" y="3850223"/>
              <a:ext cx="593618" cy="6356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082986" y="1485446"/>
              <a:ext cx="842007" cy="552832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88312" y="1111251"/>
              <a:ext cx="794366" cy="544244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42132" y="1370083"/>
              <a:ext cx="188367" cy="247523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13825" y="1742691"/>
              <a:ext cx="196100" cy="267603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47997" y="2532247"/>
              <a:ext cx="200787" cy="219869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64387" y="2760051"/>
              <a:ext cx="646915" cy="443221"/>
            </a:xfrm>
            <a:prstGeom prst="rect">
              <a:avLst/>
            </a:prstGeom>
          </p:spPr>
        </p:pic>
        <p:pic>
          <p:nvPicPr>
            <p:cNvPr id="16" name="Picture 2" descr="http://i.i.cbsi.com/cnwk.1d/i/tim/2012/04/09/samsung_tv_OVR_620x433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507" y="2683386"/>
              <a:ext cx="904726" cy="63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hollywoodreporter.com/sites/default/files/2012/11/blackcar_a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241" y="1456338"/>
              <a:ext cx="1102199" cy="620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 rot="18900000">
              <a:off x="4853804" y="1760038"/>
              <a:ext cx="2491358" cy="2457653"/>
              <a:chOff x="4853804" y="1760038"/>
              <a:chExt cx="2491358" cy="245765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793249" y="2857980"/>
                <a:ext cx="551913" cy="271765"/>
                <a:chOff x="1397407" y="567805"/>
                <a:chExt cx="1131948" cy="557379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1397407" y="850164"/>
                  <a:ext cx="1131948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2251037" y="567805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rot="5400000">
                  <a:off x="2243368" y="844643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" name="Group 23"/>
              <p:cNvGrpSpPr/>
              <p:nvPr/>
            </p:nvGrpSpPr>
            <p:grpSpPr>
              <a:xfrm rot="16200000">
                <a:off x="5815390" y="1900112"/>
                <a:ext cx="551913" cy="271765"/>
                <a:chOff x="1397407" y="567805"/>
                <a:chExt cx="1131948" cy="557379"/>
              </a:xfrm>
            </p:grpSpPr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1397407" y="850164"/>
                  <a:ext cx="1131948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2251037" y="567805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rot="5400000">
                  <a:off x="2243368" y="844643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" name="Group 24"/>
              <p:cNvGrpSpPr/>
              <p:nvPr/>
            </p:nvGrpSpPr>
            <p:grpSpPr>
              <a:xfrm rot="10800000">
                <a:off x="4853804" y="2857980"/>
                <a:ext cx="551913" cy="271765"/>
                <a:chOff x="1397407" y="567805"/>
                <a:chExt cx="1131948" cy="557379"/>
              </a:xfrm>
            </p:grpSpPr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397407" y="850164"/>
                  <a:ext cx="1131948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2251037" y="567805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rot="5400000">
                  <a:off x="2243368" y="844643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" name="Group 25"/>
              <p:cNvGrpSpPr/>
              <p:nvPr/>
            </p:nvGrpSpPr>
            <p:grpSpPr>
              <a:xfrm rot="5400000">
                <a:off x="5815390" y="3805852"/>
                <a:ext cx="551913" cy="271765"/>
                <a:chOff x="1397407" y="567805"/>
                <a:chExt cx="1131948" cy="557379"/>
              </a:xfrm>
            </p:grpSpPr>
            <p:cxnSp>
              <p:nvCxnSpPr>
                <p:cNvPr id="27" name="Straight Connector 26"/>
                <p:cNvCxnSpPr/>
                <p:nvPr/>
              </p:nvCxnSpPr>
              <p:spPr bwMode="auto">
                <a:xfrm>
                  <a:off x="1397407" y="850164"/>
                  <a:ext cx="1131948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2251037" y="567805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 rot="5400000">
                  <a:off x="2243368" y="844643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5249893" y="2152591"/>
              <a:ext cx="1688233" cy="1688232"/>
              <a:chOff x="356349" y="3188705"/>
              <a:chExt cx="1745108" cy="1745108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56349" y="3188705"/>
                <a:ext cx="1745108" cy="174510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80C3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585695" y="3251815"/>
                <a:ext cx="1286416" cy="1322583"/>
              </a:xfrm>
              <a:prstGeom prst="roundRect">
                <a:avLst>
                  <a:gd name="adj" fmla="val 0"/>
                </a:avLst>
              </a:prstGeom>
              <a:noFill/>
              <a:ln w="9525" cmpd="sng">
                <a:noFill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242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35322F"/>
                    </a:solidFill>
                    <a:effectLst/>
                    <a:latin typeface="Open Sans Light"/>
                    <a:ea typeface="Open Sans" panose="020B0606030504020204" pitchFamily="34" charset="0"/>
                    <a:cs typeface="Open Sans Light"/>
                  </a:rPr>
                  <a:t>My</a:t>
                </a:r>
                <a:r>
                  <a:rPr kumimoji="0" lang="en-US" u="none" strike="noStrike" cap="none" normalizeH="0" dirty="0" smtClean="0">
                    <a:ln>
                      <a:noFill/>
                    </a:ln>
                    <a:solidFill>
                      <a:srgbClr val="35322F"/>
                    </a:solidFill>
                    <a:effectLst/>
                    <a:latin typeface="Open Sans Light"/>
                    <a:ea typeface="Open Sans" panose="020B0606030504020204" pitchFamily="34" charset="0"/>
                    <a:cs typeface="Open Sans Light"/>
                  </a:rPr>
                  <a:t> Software Service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35322F"/>
                  </a:solidFill>
                  <a:effectLst/>
                  <a:latin typeface="Open Sans Light"/>
                  <a:ea typeface="Open Sans" panose="020B0606030504020204" pitchFamily="34" charset="0"/>
                  <a:cs typeface="Open Sans Light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3386" y="4380543"/>
                <a:ext cx="311034" cy="407900"/>
              </a:xfrm>
              <a:prstGeom prst="rect">
                <a:avLst/>
              </a:prstGeom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728780" y="2727197"/>
            <a:ext cx="2267466" cy="723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ru-RU" sz="1400" dirty="0" smtClean="0">
                <a:latin typeface="Open Sans"/>
                <a:cs typeface="Open Sans"/>
              </a:rPr>
              <a:t>Десктопы</a:t>
            </a:r>
            <a:r>
              <a:rPr lang="en-US" sz="1400" dirty="0" smtClean="0">
                <a:latin typeface="Open Sans"/>
                <a:cs typeface="Open Sans"/>
              </a:rPr>
              <a:t>:</a:t>
            </a:r>
          </a:p>
          <a:p>
            <a:pPr marL="0" lvl="1" algn="l">
              <a:lnSpc>
                <a:spcPts val="1420"/>
              </a:lnSpc>
            </a:pP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000" dirty="0" smtClean="0">
                <a:latin typeface="Open Sans Light"/>
                <a:cs typeface="Open Sans Light"/>
              </a:rPr>
              <a:t>Windows, Linux</a:t>
            </a:r>
            <a:r>
              <a:rPr lang="en-US" sz="1000" dirty="0">
                <a:latin typeface="Open Sans Light"/>
                <a:cs typeface="Open Sans Light"/>
              </a:rPr>
              <a:t>, </a:t>
            </a:r>
            <a:r>
              <a:rPr lang="en-US" sz="1000" dirty="0" smtClean="0">
                <a:latin typeface="Open Sans Light"/>
                <a:cs typeface="Open Sans Light"/>
              </a:rPr>
              <a:t>Mac,</a:t>
            </a:r>
            <a:endParaRPr lang="en-US" sz="1000" dirty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000" dirty="0" smtClean="0">
                <a:latin typeface="Open Sans Light"/>
                <a:cs typeface="Open Sans Light"/>
              </a:rPr>
              <a:t>Solaris</a:t>
            </a:r>
            <a:r>
              <a:rPr lang="en-US" sz="1000" dirty="0">
                <a:latin typeface="Open Sans Light"/>
                <a:cs typeface="Open Sans Light"/>
              </a:rPr>
              <a:t>, Enterprise UNIX</a:t>
            </a:r>
            <a:endParaRPr lang="en-US" sz="10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781" y="1481601"/>
            <a:ext cx="2388370" cy="905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ru-RU" sz="1400" dirty="0" smtClean="0">
                <a:latin typeface="Open Sans"/>
                <a:cs typeface="Open Sans"/>
              </a:rPr>
              <a:t>Встраиваемые устройства</a:t>
            </a:r>
            <a:r>
              <a:rPr lang="en-US" sz="1400" dirty="0" smtClean="0">
                <a:latin typeface="Open Sans"/>
                <a:cs typeface="Open Sans"/>
              </a:rPr>
              <a:t>:</a:t>
            </a:r>
            <a:endParaRPr lang="en-US" sz="1000" dirty="0" smtClean="0">
              <a:latin typeface="Open Sans"/>
              <a:cs typeface="Open Sans"/>
            </a:endParaRPr>
          </a:p>
          <a:p>
            <a:pPr marL="0" lvl="1" algn="l">
              <a:lnSpc>
                <a:spcPts val="1420"/>
              </a:lnSpc>
            </a:pP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000" dirty="0" smtClean="0">
                <a:latin typeface="Open Sans Light"/>
                <a:cs typeface="Open Sans Light"/>
              </a:rPr>
              <a:t>Embedded </a:t>
            </a:r>
            <a:r>
              <a:rPr lang="en-US" sz="1000" dirty="0">
                <a:latin typeface="Open Sans Light"/>
                <a:cs typeface="Open Sans Light"/>
              </a:rPr>
              <a:t>Linux, Embedded Android, Windows Embedded, QNX</a:t>
            </a:r>
            <a:r>
              <a:rPr lang="en-US" sz="1000" dirty="0" smtClean="0">
                <a:latin typeface="Open Sans Light"/>
                <a:cs typeface="Open Sans Light"/>
              </a:rPr>
              <a:t>,</a:t>
            </a:r>
          </a:p>
          <a:p>
            <a:pPr marL="0" lvl="1" algn="l">
              <a:lnSpc>
                <a:spcPts val="1420"/>
              </a:lnSpc>
            </a:pPr>
            <a:r>
              <a:rPr lang="en-US" sz="1000" dirty="0" err="1" smtClean="0">
                <a:latin typeface="Open Sans Light"/>
                <a:cs typeface="Open Sans Light"/>
              </a:rPr>
              <a:t>VxWorks</a:t>
            </a:r>
            <a:r>
              <a:rPr lang="en-US" sz="1000" dirty="0">
                <a:latin typeface="Open Sans Light"/>
                <a:cs typeface="Open Sans Light"/>
              </a:rPr>
              <a:t>, INTEGRITY</a:t>
            </a:r>
            <a:endParaRPr lang="en-US" sz="10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780" y="3790690"/>
            <a:ext cx="2517842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ru-RU" sz="1400" dirty="0" smtClean="0">
                <a:latin typeface="Open Sans"/>
                <a:cs typeface="Open Sans"/>
              </a:rPr>
              <a:t>Мобильные платформы</a:t>
            </a:r>
            <a:r>
              <a:rPr lang="en-US" sz="1400" dirty="0" smtClean="0">
                <a:latin typeface="Open Sans"/>
                <a:cs typeface="Open Sans"/>
              </a:rPr>
              <a:t>:</a:t>
            </a:r>
          </a:p>
          <a:p>
            <a:pPr marL="0" lvl="1" algn="l">
              <a:lnSpc>
                <a:spcPts val="1420"/>
              </a:lnSpc>
            </a:pP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000" dirty="0">
                <a:latin typeface="Open Sans Light"/>
                <a:cs typeface="Open Sans Light"/>
              </a:rPr>
              <a:t>Android, iOS, </a:t>
            </a:r>
            <a:r>
              <a:rPr lang="en-US" sz="1000" dirty="0" err="1" smtClean="0">
                <a:latin typeface="Open Sans Light"/>
                <a:cs typeface="Open Sans Light"/>
              </a:rPr>
              <a:t>WindowsPhone</a:t>
            </a:r>
            <a:r>
              <a:rPr lang="ru-RU" sz="1000" dirty="0" smtClean="0">
                <a:latin typeface="Open Sans Light"/>
                <a:cs typeface="Open Sans Light"/>
              </a:rPr>
              <a:t> / </a:t>
            </a:r>
            <a:r>
              <a:rPr lang="en-US" sz="1000" dirty="0" err="1" smtClean="0">
                <a:latin typeface="Open Sans Light"/>
                <a:cs typeface="Open Sans Light"/>
              </a:rPr>
              <a:t>WindowsRT</a:t>
            </a:r>
            <a:r>
              <a:rPr lang="en-US" sz="1000" dirty="0">
                <a:latin typeface="Open Sans Light"/>
                <a:cs typeface="Open Sans Light"/>
              </a:rPr>
              <a:t>, BlackBerry 10, Sailfish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1779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80C342"/>
                </a:solidFill>
              </a:rPr>
              <a:t>Два основных направления использования </a:t>
            </a:r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ru-RU" b="0" dirty="0" smtClean="0">
                <a:solidFill>
                  <a:srgbClr val="80C342"/>
                </a:solidFill>
              </a:rPr>
              <a:t> …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1059" y="779858"/>
            <a:ext cx="24578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3240"/>
              </a:lnSpc>
            </a:pPr>
            <a:r>
              <a:rPr lang="ru-RU" sz="1800" kern="1800" spc="-30" dirty="0" smtClean="0">
                <a:latin typeface="Open Sans"/>
                <a:cs typeface="Open Sans"/>
              </a:rPr>
              <a:t>Создание прикладного ПО</a:t>
            </a:r>
            <a:endParaRPr lang="en-US" sz="1800" kern="1800" spc="-30" dirty="0">
              <a:latin typeface="Open Sans"/>
              <a:cs typeface="Open Sans"/>
            </a:endParaRPr>
          </a:p>
          <a:p>
            <a:pPr marL="0" lvl="1" algn="ctr">
              <a:lnSpc>
                <a:spcPct val="150000"/>
              </a:lnSpc>
            </a:pPr>
            <a:r>
              <a:rPr lang="ru-RU" sz="1200" dirty="0" smtClean="0">
                <a:latin typeface="Open Sans Light"/>
                <a:cs typeface="Open Sans Light"/>
              </a:rPr>
              <a:t>для </a:t>
            </a:r>
            <a:r>
              <a:rPr lang="ru-RU" sz="1200" dirty="0" err="1" smtClean="0">
                <a:latin typeface="Open Sans Light"/>
                <a:cs typeface="Open Sans Light"/>
              </a:rPr>
              <a:t>десктопных</a:t>
            </a:r>
            <a:r>
              <a:rPr lang="ru-RU" sz="1200" dirty="0" smtClean="0">
                <a:latin typeface="Open Sans Light"/>
                <a:cs typeface="Open Sans Light"/>
              </a:rPr>
              <a:t>, </a:t>
            </a:r>
          </a:p>
          <a:p>
            <a:pPr marL="0" lvl="1" algn="ctr">
              <a:lnSpc>
                <a:spcPct val="150000"/>
              </a:lnSpc>
            </a:pPr>
            <a:r>
              <a:rPr lang="ru-RU" sz="1200" dirty="0" smtClean="0">
                <a:latin typeface="Open Sans Light"/>
                <a:cs typeface="Open Sans Light"/>
              </a:rPr>
              <a:t>мобильных и встраиваемых систем</a:t>
            </a:r>
            <a:endParaRPr lang="en-US" sz="1200" dirty="0" smtClean="0">
              <a:solidFill>
                <a:srgbClr val="80C342"/>
              </a:solidFill>
              <a:latin typeface="Open Sans Light"/>
              <a:cs typeface="Open Sans Light"/>
            </a:endParaRPr>
          </a:p>
          <a:p>
            <a:pPr algn="ctr">
              <a:lnSpc>
                <a:spcPts val="3240"/>
              </a:lnSpc>
            </a:pPr>
            <a:endParaRPr lang="en-US" sz="11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9896" y="779858"/>
            <a:ext cx="2923328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3240"/>
              </a:lnSpc>
            </a:pPr>
            <a:r>
              <a:rPr lang="ru-RU" sz="1800" kern="1800" spc="-30" dirty="0" smtClean="0">
                <a:latin typeface="Open Sans"/>
                <a:cs typeface="Open Sans"/>
              </a:rPr>
              <a:t>Создание </a:t>
            </a:r>
          </a:p>
          <a:p>
            <a:pPr marL="0" lvl="1" algn="ctr">
              <a:lnSpc>
                <a:spcPts val="3240"/>
              </a:lnSpc>
            </a:pPr>
            <a:r>
              <a:rPr lang="ru-RU" sz="1800" kern="1800" spc="-30" dirty="0" smtClean="0">
                <a:latin typeface="Open Sans"/>
                <a:cs typeface="Open Sans"/>
              </a:rPr>
              <a:t>устройств</a:t>
            </a:r>
            <a:endParaRPr lang="en-US" sz="1800" kern="1800" spc="-30" dirty="0" smtClean="0">
              <a:latin typeface="Open Sans"/>
              <a:cs typeface="Open Sans"/>
            </a:endParaRPr>
          </a:p>
          <a:p>
            <a:pPr marL="0" lvl="1" algn="ctr">
              <a:lnSpc>
                <a:spcPct val="15000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UI</a:t>
            </a:r>
            <a:r>
              <a:rPr lang="ru-RU" sz="1200" dirty="0" smtClean="0">
                <a:latin typeface="Open Sans Light"/>
                <a:cs typeface="Open Sans Light"/>
              </a:rPr>
              <a:t> устройств, экосистем и </a:t>
            </a:r>
            <a:r>
              <a:rPr lang="en-US" sz="1200" dirty="0" smtClean="0">
                <a:latin typeface="Open Sans Light"/>
                <a:cs typeface="Open Sans Light"/>
              </a:rPr>
              <a:t>SDK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382669" y="1092102"/>
            <a:ext cx="0" cy="1698315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825" y="2869689"/>
            <a:ext cx="6845243" cy="21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83769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8B133"/>
      </a:accent1>
      <a:accent2>
        <a:srgbClr val="898989"/>
      </a:accent2>
      <a:accent3>
        <a:srgbClr val="FFFFFF"/>
      </a:accent3>
      <a:accent4>
        <a:srgbClr val="000000"/>
      </a:accent4>
      <a:accent5>
        <a:srgbClr val="E2E2E2"/>
      </a:accent5>
      <a:accent6>
        <a:srgbClr val="7C7C7C"/>
      </a:accent6>
      <a:hlink>
        <a:srgbClr val="696969"/>
      </a:hlink>
      <a:folHlink>
        <a:srgbClr val="DAD2B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igia dia A4 VAAKASUOR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a dia A4 VAAKASUOR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0707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2D2DB9"/>
        </a:accent6>
        <a:hlink>
          <a:srgbClr val="B50027"/>
        </a:hlink>
        <a:folHlink>
          <a:srgbClr val="9000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174572</TotalTime>
  <Words>635</Words>
  <Application>Microsoft Office PowerPoint</Application>
  <PresentationFormat>Экран (16:10)</PresentationFormat>
  <Paragraphs>166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Default Design</vt:lpstr>
      <vt:lpstr>Кроссплатформенность и использование Qt  для десктопов, мобильных и встраиваемых решений</vt:lpstr>
      <vt:lpstr>Содержание - о чём будем говорить?</vt:lpstr>
      <vt:lpstr>Кроссплатформенное ПО это…</vt:lpstr>
      <vt:lpstr>The Qt Company</vt:lpstr>
      <vt:lpstr>Qt используется везде</vt:lpstr>
      <vt:lpstr>C++ фреймворк для кроссплатформенной разработки программного обеспечения, графического интерфейса и создания встраиваемых устройств </vt:lpstr>
      <vt:lpstr>Нативность Qt приложений</vt:lpstr>
      <vt:lpstr>Делать ПО для пользователей на разных устройствах</vt:lpstr>
      <vt:lpstr>Два основных направления использования Qt …</vt:lpstr>
      <vt:lpstr>Qt для создания прикладного ПО Code Less. Create More. Deploy Everywhere.</vt:lpstr>
      <vt:lpstr>Основные плюсы Qt при создании прикладного ПО</vt:lpstr>
      <vt:lpstr>Qt для десктопов – примеры ПО, созданного с помощью Qt</vt:lpstr>
      <vt:lpstr>Возможности Qt на мобильных платформах </vt:lpstr>
      <vt:lpstr>Примеры использования Qt для мобильных устройств в медицине</vt:lpstr>
      <vt:lpstr>Qt для создания устройств</vt:lpstr>
      <vt:lpstr>Основные плюсы Qt для создания встраиваемых устройств  </vt:lpstr>
      <vt:lpstr>Qt для создания пользовательского интерфейса встраиваемых устройств </vt:lpstr>
      <vt:lpstr>Слайд 18</vt:lpstr>
      <vt:lpstr>Qt Enterprise Embedded и программный стек BootToQt</vt:lpstr>
      <vt:lpstr>Выставка MedSoft-2015</vt:lpstr>
      <vt:lpstr>Спасибо!</vt:lpstr>
    </vt:vector>
  </TitlesOfParts>
  <Company>Digia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 - Title 1 Arial, 36pt</dc:title>
  <dc:subject>Template</dc:subject>
  <dc:creator>Katherine Barrios</dc:creator>
  <dc:description>Template May 2013</dc:description>
  <cp:lastModifiedBy>Михаил</cp:lastModifiedBy>
  <cp:revision>441</cp:revision>
  <cp:lastPrinted>2014-03-05T14:40:38Z</cp:lastPrinted>
  <dcterms:created xsi:type="dcterms:W3CDTF">2013-09-24T08:32:21Z</dcterms:created>
  <dcterms:modified xsi:type="dcterms:W3CDTF">2015-03-30T11:33:33Z</dcterms:modified>
  <cp:category>Digia Standard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Guidelines for creating Digia charts (ppt templates)</vt:lpwstr>
  </property>
  <property fmtid="{D5CDD505-2E9C-101B-9397-08002B2CF9AE}" pid="3" name="Owner">
    <vt:lpwstr/>
  </property>
  <property fmtid="{D5CDD505-2E9C-101B-9397-08002B2CF9AE}" pid="4" name="Status">
    <vt:lpwstr>Rough</vt:lpwstr>
  </property>
  <property fmtid="{D5CDD505-2E9C-101B-9397-08002B2CF9AE}" pid="5" name="DigiaDocumentTypeEn">
    <vt:lpwstr>Template</vt:lpwstr>
  </property>
  <property fmtid="{D5CDD505-2E9C-101B-9397-08002B2CF9AE}" pid="6" name="DocumentKeywords">
    <vt:lpwstr>template, asiakirjamalli, chart, kaavio, ppt</vt:lpwstr>
  </property>
  <property fmtid="{D5CDD505-2E9C-101B-9397-08002B2CF9AE}" pid="7" name="DigiaDocumentDivision">
    <vt:lpwstr>;#Competences;#International Business;#Mgmt &amp; Administration;#Offering;#Sales &amp; Marketing;#</vt:lpwstr>
  </property>
  <property fmtid="{D5CDD505-2E9C-101B-9397-08002B2CF9AE}" pid="8" name="DigiaDocumentTypeFi">
    <vt:lpwstr>Asiakirjamalli</vt:lpwstr>
  </property>
  <property fmtid="{D5CDD505-2E9C-101B-9397-08002B2CF9AE}" pid="9" name="DigiaDocumentTopic">
    <vt:lpwstr>Use this PowerPoint template to create organisational charts</vt:lpwstr>
  </property>
  <property fmtid="{D5CDD505-2E9C-101B-9397-08002B2CF9AE}" pid="10" name="DigiaDocumentLanguage">
    <vt:lpwstr>en</vt:lpwstr>
  </property>
  <property fmtid="{D5CDD505-2E9C-101B-9397-08002B2CF9AE}" pid="11" name="DigiaDocumentLocation">
    <vt:lpwstr>;#All;#</vt:lpwstr>
  </property>
</Properties>
</file>