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88" r:id="rId3"/>
    <p:sldId id="289" r:id="rId4"/>
    <p:sldId id="345" r:id="rId5"/>
    <p:sldId id="290" r:id="rId6"/>
    <p:sldId id="294" r:id="rId7"/>
    <p:sldId id="295" r:id="rId8"/>
    <p:sldId id="296" r:id="rId9"/>
    <p:sldId id="297" r:id="rId10"/>
    <p:sldId id="298" r:id="rId11"/>
    <p:sldId id="299" r:id="rId12"/>
    <p:sldId id="329" r:id="rId13"/>
    <p:sldId id="330" r:id="rId14"/>
    <p:sldId id="332" r:id="rId15"/>
    <p:sldId id="314" r:id="rId16"/>
    <p:sldId id="328" r:id="rId17"/>
    <p:sldId id="334" r:id="rId18"/>
    <p:sldId id="315" r:id="rId19"/>
    <p:sldId id="333" r:id="rId20"/>
    <p:sldId id="343" r:id="rId21"/>
    <p:sldId id="341" r:id="rId22"/>
    <p:sldId id="342" r:id="rId23"/>
    <p:sldId id="303" r:id="rId24"/>
    <p:sldId id="335" r:id="rId25"/>
    <p:sldId id="346" r:id="rId26"/>
    <p:sldId id="336" r:id="rId27"/>
    <p:sldId id="304" r:id="rId28"/>
    <p:sldId id="306" r:id="rId29"/>
    <p:sldId id="307" r:id="rId30"/>
    <p:sldId id="311" r:id="rId31"/>
    <p:sldId id="312" r:id="rId32"/>
    <p:sldId id="321" r:id="rId33"/>
    <p:sldId id="338" r:id="rId34"/>
    <p:sldId id="323" r:id="rId35"/>
    <p:sldId id="305" r:id="rId36"/>
    <p:sldId id="283" r:id="rId37"/>
    <p:sldId id="309" r:id="rId38"/>
    <p:sldId id="340" r:id="rId39"/>
    <p:sldId id="339" r:id="rId40"/>
    <p:sldId id="286" r:id="rId41"/>
    <p:sldId id="344" r:id="rId42"/>
    <p:sldId id="282" r:id="rId43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>
        <c:manualLayout>
          <c:layoutTarget val="inner"/>
          <c:xMode val="edge"/>
          <c:yMode val="edge"/>
          <c:x val="0.13685533892460586"/>
          <c:y val="5.6935998384817284E-2"/>
          <c:w val="0.80747343586561648"/>
          <c:h val="0.77318392893196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Вопросов</c:v>
                </c:pt>
              </c:strCache>
            </c:strRef>
          </c:tx>
          <c:cat>
            <c:numRef>
              <c:f>Лист1!$A$2:$A$15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723</c:v>
                </c:pt>
                <c:pt idx="1">
                  <c:v>3465</c:v>
                </c:pt>
                <c:pt idx="2">
                  <c:v>4917</c:v>
                </c:pt>
                <c:pt idx="3">
                  <c:v>5865</c:v>
                </c:pt>
                <c:pt idx="4">
                  <c:v>6020</c:v>
                </c:pt>
                <c:pt idx="5">
                  <c:v>14273</c:v>
                </c:pt>
                <c:pt idx="6">
                  <c:v>35552</c:v>
                </c:pt>
                <c:pt idx="7">
                  <c:v>28045</c:v>
                </c:pt>
                <c:pt idx="8">
                  <c:v>24963</c:v>
                </c:pt>
                <c:pt idx="9">
                  <c:v>10374</c:v>
                </c:pt>
                <c:pt idx="10">
                  <c:v>5719</c:v>
                </c:pt>
                <c:pt idx="11">
                  <c:v>2355</c:v>
                </c:pt>
                <c:pt idx="12">
                  <c:v>296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Ответов</c:v>
                </c:pt>
              </c:strCache>
            </c:strRef>
          </c:tx>
          <c:cat>
            <c:numRef>
              <c:f>Лист1!$A$2:$A$15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725</c:v>
                </c:pt>
                <c:pt idx="1">
                  <c:v>3469</c:v>
                </c:pt>
                <c:pt idx="2">
                  <c:v>4896</c:v>
                </c:pt>
                <c:pt idx="3">
                  <c:v>5857</c:v>
                </c:pt>
                <c:pt idx="4">
                  <c:v>6030</c:v>
                </c:pt>
                <c:pt idx="5">
                  <c:v>14178</c:v>
                </c:pt>
                <c:pt idx="6">
                  <c:v>35773</c:v>
                </c:pt>
                <c:pt idx="7">
                  <c:v>26845</c:v>
                </c:pt>
                <c:pt idx="8">
                  <c:v>22371</c:v>
                </c:pt>
                <c:pt idx="9">
                  <c:v>9765</c:v>
                </c:pt>
                <c:pt idx="10">
                  <c:v>5652</c:v>
                </c:pt>
                <c:pt idx="11">
                  <c:v>2449</c:v>
                </c:pt>
                <c:pt idx="12">
                  <c:v>299</c:v>
                </c:pt>
              </c:numCache>
            </c:numRef>
          </c:val>
        </c:ser>
        <c:dLbls/>
        <c:axId val="65175936"/>
        <c:axId val="65177472"/>
      </c:barChart>
      <c:catAx>
        <c:axId val="65175936"/>
        <c:scaling>
          <c:orientation val="minMax"/>
        </c:scaling>
        <c:axPos val="b"/>
        <c:numFmt formatCode="General" sourceLinked="1"/>
        <c:tickLblPos val="nextTo"/>
        <c:crossAx val="65177472"/>
        <c:crosses val="autoZero"/>
        <c:auto val="1"/>
        <c:lblAlgn val="ctr"/>
        <c:lblOffset val="100"/>
      </c:catAx>
      <c:valAx>
        <c:axId val="65177472"/>
        <c:scaling>
          <c:orientation val="minMax"/>
        </c:scaling>
        <c:axPos val="l"/>
        <c:majorGridlines/>
        <c:numFmt formatCode="General" sourceLinked="1"/>
        <c:tickLblPos val="nextTo"/>
        <c:crossAx val="65175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35453503069892"/>
          <c:y val="8.9318392893196069E-2"/>
          <c:w val="0.19210784755572238"/>
          <c:h val="0.18546577831617206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C651F-B980-4D6B-AE75-610B76DA296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BFD9B-F92C-4560-93E7-5B58B0F1F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47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FD9B-F92C-4560-93E7-5B58B0F1FBC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68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Пациенту очень трудно сделать верный выбор из-за огромного количества порой разрозненной информации по проблематике, поэтому врач может использовать эту информацию в выгодном ему свете. Выбор молока в супермаркете и выбор метода лечения рака предстательной железы – это совершенно разные вещи. Покупатель гораздо больше осведомлен о молоке как товаре, чем пациент о раке предстательной железы.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F37B-3070-4834-9FA3-2D903C0E19C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81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14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30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3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3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80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36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16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7D40-954C-43A3-A903-0F0216C53A5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31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главн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1" cy="6877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78193" y="260648"/>
            <a:ext cx="5342279" cy="403187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</a:t>
            </a:r>
            <a:r>
              <a:rPr lang="ru-RU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новые возможности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век развития коммуникационных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технологий: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 ли врачи России к такому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кардинальному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повороту в своей клинической практике?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45" y="5427221"/>
            <a:ext cx="36812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11 Международный форум </a:t>
            </a:r>
            <a:r>
              <a:rPr lang="ru-RU" sz="1400" dirty="0" err="1"/>
              <a:t>MedSoft</a:t>
            </a:r>
            <a:r>
              <a:rPr lang="ru-RU" sz="1400" dirty="0"/>
              <a:t> </a:t>
            </a:r>
            <a:r>
              <a:rPr lang="ru-RU" sz="1400" dirty="0" smtClean="0"/>
              <a:t>2015</a:t>
            </a:r>
          </a:p>
          <a:p>
            <a:pPr algn="ctr"/>
            <a:r>
              <a:rPr lang="ru-RU" sz="1400" dirty="0" smtClean="0"/>
              <a:t>Симпозиум </a:t>
            </a:r>
            <a:r>
              <a:rPr lang="ru-RU" sz="1400" dirty="0"/>
              <a:t>«m-</a:t>
            </a:r>
            <a:r>
              <a:rPr lang="ru-RU" sz="1400" dirty="0" err="1"/>
              <a:t>Health</a:t>
            </a:r>
            <a:r>
              <a:rPr lang="ru-RU" sz="1400" dirty="0"/>
              <a:t> - Мобильная медицина</a:t>
            </a:r>
            <a:r>
              <a:rPr lang="ru-RU" sz="1400" dirty="0" smtClean="0"/>
              <a:t>»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/>
              <a:t>25 марта 2015</a:t>
            </a:r>
            <a:r>
              <a:rPr lang="ru-RU" sz="1400" dirty="0" smtClean="0"/>
              <a:t>, 2015 г., Москва, Россия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904000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Шадёркин</a:t>
            </a:r>
            <a:r>
              <a:rPr lang="ru-RU" b="1" dirty="0" smtClean="0"/>
              <a:t> </a:t>
            </a:r>
            <a:r>
              <a:rPr lang="ru-RU" b="1" dirty="0"/>
              <a:t>И.А., </a:t>
            </a:r>
            <a:r>
              <a:rPr lang="ru-RU" b="1" dirty="0" err="1" smtClean="0"/>
              <a:t>Шадёркина</a:t>
            </a:r>
            <a:r>
              <a:rPr lang="ru-RU" b="1" dirty="0" smtClean="0"/>
              <a:t> </a:t>
            </a:r>
            <a:r>
              <a:rPr lang="ru-RU" b="1" dirty="0"/>
              <a:t>В.А., Цой А.А., Зеленский М.М., </a:t>
            </a:r>
            <a:r>
              <a:rPr lang="ru-RU" b="1" dirty="0" err="1"/>
              <a:t>Просянников</a:t>
            </a:r>
            <a:r>
              <a:rPr lang="ru-RU" b="1" dirty="0"/>
              <a:t> М.Ю., </a:t>
            </a:r>
            <a:endParaRPr lang="ru-RU" b="1" dirty="0" smtClean="0"/>
          </a:p>
          <a:p>
            <a:pPr algn="ctr"/>
            <a:r>
              <a:rPr lang="ru-RU" b="1" dirty="0" smtClean="0"/>
              <a:t>Войтко </a:t>
            </a:r>
            <a:r>
              <a:rPr lang="ru-RU" b="1" dirty="0"/>
              <a:t>Д.А., Григорьева М.В.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НИИ урологии им. Н.А. Лопаткина, Москва, Россия</a:t>
            </a:r>
          </a:p>
        </p:txBody>
      </p:sp>
    </p:spTree>
    <p:extLst>
      <p:ext uri="{BB962C8B-B14F-4D97-AF65-F5344CB8AC3E}">
        <p14:creationId xmlns:p14="http://schemas.microsoft.com/office/powerpoint/2010/main" xmlns="" val="33098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NetHealth.ru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6336864"/>
              </p:ext>
            </p:extLst>
          </p:nvPr>
        </p:nvGraphicFramePr>
        <p:xfrm>
          <a:off x="539552" y="3023200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440160"/>
                <a:gridCol w="1512168"/>
                <a:gridCol w="1512168"/>
                <a:gridCol w="1460848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Консультация</a:t>
                      </a:r>
                    </a:p>
                    <a:p>
                      <a:r>
                        <a:rPr lang="ru-RU" sz="2400" dirty="0" err="1" smtClean="0"/>
                        <a:t>беспл</a:t>
                      </a:r>
                      <a:r>
                        <a:rPr lang="ru-RU" sz="2400" dirty="0" smtClean="0"/>
                        <a:t>/</a:t>
                      </a:r>
                      <a:r>
                        <a:rPr lang="ru-RU" sz="2400" dirty="0" err="1" smtClean="0"/>
                        <a:t>платн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218/0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782/0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2863/79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813</a:t>
                      </a:r>
                      <a:r>
                        <a:rPr lang="ru-RU" sz="2400" dirty="0" smtClean="0"/>
                        <a:t>/5</a:t>
                      </a:r>
                      <a:r>
                        <a:rPr lang="en-US" sz="2400" dirty="0" smtClean="0"/>
                        <a:t>5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Консилиумы все / учебные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182 /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303 /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623 / 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78 /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65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Госпитализиро</a:t>
                      </a:r>
                      <a:r>
                        <a:rPr lang="ru-RU" sz="2400" dirty="0" smtClean="0"/>
                        <a:t>-</a:t>
                      </a:r>
                    </a:p>
                    <a:p>
                      <a:r>
                        <a:rPr lang="ru-RU" sz="2400" dirty="0" err="1" smtClean="0"/>
                        <a:t>вано</a:t>
                      </a:r>
                      <a:r>
                        <a:rPr lang="ru-RU" sz="2400" dirty="0" smtClean="0"/>
                        <a:t> пациентов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298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234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r>
                        <a:rPr lang="en-US" sz="2400" dirty="0" smtClean="0"/>
                        <a:t>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6502971"/>
              </p:ext>
            </p:extLst>
          </p:nvPr>
        </p:nvGraphicFramePr>
        <p:xfrm>
          <a:off x="539552" y="1556792"/>
          <a:ext cx="82089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Зарегистрировано</a:t>
                      </a:r>
                      <a:r>
                        <a:rPr lang="ru-RU" sz="2400" baseline="0" dirty="0" smtClean="0"/>
                        <a:t> врачей (урологов)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Зарегистрировано</a:t>
                      </a:r>
                      <a:r>
                        <a:rPr lang="ru-RU" sz="2400" baseline="0" dirty="0" smtClean="0"/>
                        <a:t> пациентов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19 154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01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с 2002 года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899592" y="198884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 2002 г. проведено более 200 000 консультаций пациентов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 smtClean="0"/>
              <a:t>С 2013 г. проведено 1 186 консилиумов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 smtClean="0"/>
              <a:t>С 2013 г. 733 пациентов госпитализировано через </a:t>
            </a:r>
            <a:r>
              <a:rPr lang="en-US" sz="2000" dirty="0" smtClean="0"/>
              <a:t>Nethealth</a:t>
            </a:r>
            <a:endParaRPr lang="ru-RU" sz="20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40% пациентов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после дистанционной консультации </a:t>
            </a:r>
            <a:r>
              <a:rPr lang="ru-RU" sz="2400" b="1" dirty="0" smtClean="0">
                <a:solidFill>
                  <a:srgbClr val="FF0000"/>
                </a:solidFill>
              </a:rPr>
              <a:t>не нуждались в очном визите</a:t>
            </a:r>
            <a:r>
              <a:rPr lang="ru-RU" sz="2000" dirty="0" smtClean="0"/>
              <a:t> к врачу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 smtClean="0"/>
              <a:t>Экономия времени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 smtClean="0"/>
              <a:t>Экономия ресурсов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 smtClean="0"/>
              <a:t>Удобство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 smtClean="0"/>
              <a:t>Более тщательный отбор пациентов, реально требующих ВМП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8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Нидерланды: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дистанционный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в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действии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2208"/>
            <a:ext cx="5266928" cy="3629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Scheper</a:t>
            </a:r>
            <a:r>
              <a:rPr lang="ru-RU" dirty="0" smtClean="0"/>
              <a:t> </a:t>
            </a:r>
            <a:r>
              <a:rPr lang="ru-RU" dirty="0" err="1"/>
              <a:t>Hospital</a:t>
            </a:r>
            <a:r>
              <a:rPr lang="ru-RU" dirty="0"/>
              <a:t> </a:t>
            </a:r>
            <a:r>
              <a:rPr lang="ru-RU" dirty="0" smtClean="0"/>
              <a:t>провел исследование </a:t>
            </a:r>
            <a:r>
              <a:rPr lang="ru-RU" dirty="0" err="1" smtClean="0"/>
              <a:t>телемониторинга</a:t>
            </a:r>
            <a:r>
              <a:rPr lang="ru-RU" dirty="0" smtClean="0"/>
              <a:t> </a:t>
            </a:r>
            <a:r>
              <a:rPr lang="ru-RU" dirty="0"/>
              <a:t>хронических сердечных </a:t>
            </a:r>
            <a:r>
              <a:rPr lang="ru-RU" dirty="0" smtClean="0"/>
              <a:t>болезней. Исследования </a:t>
            </a:r>
            <a:r>
              <a:rPr lang="ru-RU" dirty="0"/>
              <a:t>продолжались два года и в них приняли участие свыше ста </a:t>
            </a:r>
            <a:r>
              <a:rPr lang="ru-RU" dirty="0" smtClean="0"/>
              <a:t>пациентов</a:t>
            </a:r>
            <a:endParaRPr lang="ru-RU" dirty="0"/>
          </a:p>
          <a:p>
            <a:pPr fontAlgn="base"/>
            <a:r>
              <a:rPr lang="ru-RU" dirty="0"/>
              <a:t>Количество госпитализаций на пациента уменьшается на 26%;</a:t>
            </a:r>
          </a:p>
          <a:p>
            <a:pPr fontAlgn="base"/>
            <a:r>
              <a:rPr lang="ru-RU" dirty="0"/>
              <a:t>Общее количество госпитализаций уменьшается на 64%;</a:t>
            </a:r>
          </a:p>
          <a:p>
            <a:pPr fontAlgn="base"/>
            <a:r>
              <a:rPr lang="ru-RU" dirty="0"/>
              <a:t>Количество амбулаторных посещений уменьшается на </a:t>
            </a:r>
            <a:r>
              <a:rPr lang="ru-RU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39%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Значительное уменьшение времени госпитализации — на 87</a:t>
            </a:r>
            <a:r>
              <a:rPr lang="ru-RU" dirty="0" smtClean="0"/>
              <a:t>%.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669472"/>
            <a:ext cx="627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http://www.scheperziekenhuis.nl/hoofdmenu/over-scheper-ziekenhuis/nieuws/positieve-resultaten-telemonitoring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313" y="5846787"/>
            <a:ext cx="2543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313" y="4824888"/>
            <a:ext cx="2500326" cy="76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348" y="1772816"/>
            <a:ext cx="312169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45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SUMMIT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876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verview_im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97955"/>
            <a:ext cx="466681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7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09" y="557808"/>
            <a:ext cx="59150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нам нужна мобильная медицина (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32248"/>
            <a:ext cx="8229600" cy="413305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/>
              <a:t>Мобильный </a:t>
            </a:r>
            <a:r>
              <a:rPr lang="ru-RU" b="1" dirty="0"/>
              <a:t>телефон всегда будет с вами</a:t>
            </a:r>
            <a:r>
              <a:rPr lang="ru-RU" dirty="0"/>
              <a:t>, даже там, где нет </a:t>
            </a:r>
            <a:r>
              <a:rPr lang="ru-RU" dirty="0" smtClean="0"/>
              <a:t>врачей</a:t>
            </a:r>
            <a:endParaRPr lang="ru-RU" dirty="0"/>
          </a:p>
          <a:p>
            <a:pPr fontAlgn="base"/>
            <a:r>
              <a:rPr lang="ru-RU" dirty="0"/>
              <a:t>Вы можете </a:t>
            </a:r>
            <a:r>
              <a:rPr lang="ru-RU" b="1" dirty="0"/>
              <a:t>всегда иметь с собой полную медицинскую карту</a:t>
            </a:r>
            <a:r>
              <a:rPr lang="ru-RU" dirty="0"/>
              <a:t> в своем смартфоне или на карточке </a:t>
            </a:r>
            <a:r>
              <a:rPr lang="ru-RU" dirty="0" err="1" smtClean="0"/>
              <a:t>MicroSD</a:t>
            </a:r>
            <a:endParaRPr lang="ru-RU" dirty="0"/>
          </a:p>
          <a:p>
            <a:pPr fontAlgn="base"/>
            <a:r>
              <a:rPr lang="ru-RU" dirty="0"/>
              <a:t>Вы можете в любом месте, в любое время получить </a:t>
            </a:r>
            <a:r>
              <a:rPr lang="ru-RU" b="1" dirty="0"/>
              <a:t>доступ к медицинским записям</a:t>
            </a:r>
            <a:r>
              <a:rPr lang="ru-RU" dirty="0"/>
              <a:t>, которые могут спасти вашу </a:t>
            </a:r>
            <a:r>
              <a:rPr lang="ru-RU" dirty="0" smtClean="0"/>
              <a:t>жизнь</a:t>
            </a:r>
            <a:endParaRPr lang="ru-RU" dirty="0"/>
          </a:p>
          <a:p>
            <a:pPr fontAlgn="base"/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3600" b="1" dirty="0">
                <a:solidFill>
                  <a:srgbClr val="FF0000"/>
                </a:solidFill>
              </a:rPr>
              <a:t>80% визитов к врачу не требуется никакой физический </a:t>
            </a:r>
            <a:r>
              <a:rPr lang="ru-RU" sz="3600" b="1" dirty="0" smtClean="0">
                <a:solidFill>
                  <a:srgbClr val="FF0000"/>
                </a:solidFill>
              </a:rPr>
              <a:t>контакт</a:t>
            </a:r>
            <a:endParaRPr lang="ru-RU" sz="3600" b="1" dirty="0">
              <a:solidFill>
                <a:srgbClr val="FF0000"/>
              </a:solidFill>
            </a:endParaRPr>
          </a:p>
          <a:p>
            <a:pPr fontAlgn="base"/>
            <a:r>
              <a:rPr lang="ru-RU" dirty="0"/>
              <a:t>В мире используется </a:t>
            </a:r>
            <a:r>
              <a:rPr lang="ru-RU" b="1" dirty="0"/>
              <a:t>больше мобильных телефонов</a:t>
            </a:r>
            <a:r>
              <a:rPr lang="ru-RU" dirty="0"/>
              <a:t>, чем туалетов или зубных </a:t>
            </a:r>
            <a:r>
              <a:rPr lang="ru-RU" dirty="0" smtClean="0"/>
              <a:t>щеток</a:t>
            </a:r>
            <a:endParaRPr lang="ru-RU" dirty="0"/>
          </a:p>
          <a:p>
            <a:pPr fontAlgn="base"/>
            <a:r>
              <a:rPr lang="ru-RU" dirty="0"/>
              <a:t>Врачам необходимо </a:t>
            </a:r>
            <a:r>
              <a:rPr lang="ru-RU" b="1" dirty="0"/>
              <a:t> более эффективно использовать время общения</a:t>
            </a:r>
            <a:r>
              <a:rPr lang="ru-RU" dirty="0"/>
              <a:t> с </a:t>
            </a:r>
            <a:r>
              <a:rPr lang="ru-RU" dirty="0" smtClean="0"/>
              <a:t>пациентами</a:t>
            </a:r>
            <a:endParaRPr lang="ru-RU" dirty="0"/>
          </a:p>
          <a:p>
            <a:pPr fontAlgn="base"/>
            <a:r>
              <a:rPr lang="ru-RU" dirty="0" smtClean="0"/>
              <a:t>Пациенты </a:t>
            </a:r>
            <a:r>
              <a:rPr lang="ru-RU" dirty="0"/>
              <a:t>нуждаются в </a:t>
            </a:r>
            <a:r>
              <a:rPr lang="ru-RU" b="1" dirty="0"/>
              <a:t>более рациональной оплате услуг врача</a:t>
            </a:r>
            <a:r>
              <a:rPr lang="ru-RU" dirty="0"/>
              <a:t> и </a:t>
            </a:r>
            <a:r>
              <a:rPr lang="ru-RU" b="1" dirty="0"/>
              <a:t>уменьшению сопутствующих </a:t>
            </a:r>
            <a:r>
              <a:rPr lang="ru-RU" b="1" dirty="0" smtClean="0"/>
              <a:t>расходов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1653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http://mhealthinsight.com/2014/10/10/why-mhealth-because-blank-thats-why/</a:t>
            </a:r>
            <a:endParaRPr lang="ru-RU" dirty="0"/>
          </a:p>
        </p:txBody>
      </p:sp>
      <p:pic>
        <p:nvPicPr>
          <p:cNvPr id="14338" name="Picture 2" descr="https://3gdoctor.files.wordpress.com/2014/10/mhealth-summit-why-mhealth-twe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077" y="546408"/>
            <a:ext cx="2232351" cy="145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3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предсказаний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Data Corporation (IDC) 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2014, США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60241"/>
            <a:ext cx="8229600" cy="4133055"/>
          </a:xfrm>
        </p:spPr>
        <p:txBody>
          <a:bodyPr>
            <a:normAutofit fontScale="47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ru-RU" b="1" dirty="0" err="1">
                <a:solidFill>
                  <a:srgbClr val="FF0000"/>
                </a:solidFill>
              </a:rPr>
              <a:t>mHealth</a:t>
            </a:r>
            <a:r>
              <a:rPr lang="ru-RU" dirty="0"/>
              <a:t>, телемедицина и социальные медиа будут совместно использоваться и эволюционируют в </a:t>
            </a:r>
            <a:r>
              <a:rPr lang="ru-RU" b="1" dirty="0">
                <a:solidFill>
                  <a:srgbClr val="FF0000"/>
                </a:solidFill>
              </a:rPr>
              <a:t>новую модель предоставления услуг </a:t>
            </a:r>
            <a:r>
              <a:rPr lang="ru-RU" b="1" dirty="0" smtClean="0">
                <a:solidFill>
                  <a:srgbClr val="FF0000"/>
                </a:solidFill>
              </a:rPr>
              <a:t>здравоохранения</a:t>
            </a:r>
            <a:endParaRPr lang="ru-RU" b="1" dirty="0">
              <a:solidFill>
                <a:srgbClr val="FF0000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/>
              <a:t>Мобильные устройства</a:t>
            </a:r>
            <a:r>
              <a:rPr lang="ru-RU" dirty="0"/>
              <a:t> будут использоваться в </a:t>
            </a:r>
            <a:r>
              <a:rPr lang="ru-RU" b="1" dirty="0"/>
              <a:t>мониторинге здоровья</a:t>
            </a:r>
            <a:r>
              <a:rPr lang="ru-RU" dirty="0"/>
              <a:t>, а смартфоны превратятся в </a:t>
            </a:r>
            <a:r>
              <a:rPr lang="ru-RU" b="1" dirty="0" smtClean="0"/>
              <a:t>биосенсоры</a:t>
            </a:r>
            <a:endParaRPr lang="ru-RU" b="1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Носимые и встроенные сенсоры станут </a:t>
            </a:r>
            <a:r>
              <a:rPr lang="ru-RU" b="1" dirty="0" err="1" smtClean="0"/>
              <a:t>мейнстримом</a:t>
            </a:r>
            <a:endParaRPr lang="ru-RU" b="1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Переход от справочника мобильных медицинских приложений к </a:t>
            </a:r>
            <a:r>
              <a:rPr lang="ru-RU" b="1" dirty="0"/>
              <a:t>предписанию приложений </a:t>
            </a:r>
            <a:r>
              <a:rPr lang="ru-RU" b="1" dirty="0" smtClean="0"/>
              <a:t>пациентам</a:t>
            </a:r>
            <a:endParaRPr lang="ru-RU" b="1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Здравоохранение с добавленной стоимостью изменит предоставление </a:t>
            </a:r>
            <a:r>
              <a:rPr lang="ru-RU" dirty="0" smtClean="0"/>
              <a:t>ухода за </a:t>
            </a:r>
            <a:r>
              <a:rPr lang="ru-RU" dirty="0"/>
              <a:t>больным: от традиционного способа к </a:t>
            </a:r>
            <a:r>
              <a:rPr lang="ru-RU" b="1" dirty="0"/>
              <a:t>созданию </a:t>
            </a:r>
            <a:r>
              <a:rPr lang="ru-RU" b="1" dirty="0" smtClean="0"/>
              <a:t>сообщества</a:t>
            </a:r>
            <a:endParaRPr lang="ru-RU" b="1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/>
              <a:t>Мелкие клиники</a:t>
            </a:r>
            <a:r>
              <a:rPr lang="ru-RU" dirty="0"/>
              <a:t> превратятся в </a:t>
            </a:r>
            <a:r>
              <a:rPr lang="ru-RU" b="1" dirty="0"/>
              <a:t>подрывную силу в системе здравоохранения </a:t>
            </a:r>
            <a:r>
              <a:rPr lang="ru-RU" b="1" dirty="0" smtClean="0"/>
              <a:t>США</a:t>
            </a:r>
            <a:endParaRPr lang="ru-RU" b="1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К 2016 году 30% всех организаций здравоохранения в США достигнут повторяемой стадии модели мобильной зрелости в терминах </a:t>
            </a:r>
            <a:r>
              <a:rPr lang="ru-RU" dirty="0" smtClean="0"/>
              <a:t>IDC</a:t>
            </a:r>
            <a:endParaRPr lang="ru-RU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Решения на базе единого стандарта (</a:t>
            </a:r>
            <a:r>
              <a:rPr lang="ru-RU" dirty="0" err="1"/>
              <a:t>Health</a:t>
            </a:r>
            <a:r>
              <a:rPr lang="ru-RU" dirty="0"/>
              <a:t> </a:t>
            </a:r>
            <a:r>
              <a:rPr lang="ru-RU" dirty="0" err="1"/>
              <a:t>Information</a:t>
            </a:r>
            <a:r>
              <a:rPr lang="ru-RU" dirty="0"/>
              <a:t> </a:t>
            </a:r>
            <a:r>
              <a:rPr lang="ru-RU" dirty="0" err="1"/>
              <a:t>Exchange</a:t>
            </a:r>
            <a:r>
              <a:rPr lang="ru-RU" dirty="0"/>
              <a:t>, HIE) будут </a:t>
            </a:r>
            <a:r>
              <a:rPr lang="ru-RU" dirty="0" err="1"/>
              <a:t>перепозиционированы</a:t>
            </a:r>
            <a:r>
              <a:rPr lang="ru-RU" dirty="0"/>
              <a:t> для систем здравоохранения </a:t>
            </a:r>
            <a:r>
              <a:rPr lang="ru-RU" dirty="0" smtClean="0"/>
              <a:t>населения</a:t>
            </a:r>
            <a:endParaRPr lang="ru-RU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«Маленькие данные» от подключенных мобильных устройств и подключения типа M2M позволят получить новые возможности для </a:t>
            </a:r>
            <a:r>
              <a:rPr lang="ru-RU" b="1" dirty="0"/>
              <a:t>больших данных и </a:t>
            </a:r>
            <a:r>
              <a:rPr lang="ru-RU" b="1" dirty="0" smtClean="0"/>
              <a:t>аналитики</a:t>
            </a:r>
            <a:endParaRPr lang="ru-RU" b="1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Отдельные медицинские организации начнут экспериментировать с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 smtClean="0"/>
              <a:t>Glass</a:t>
            </a:r>
            <a:endParaRPr lang="ru-RU" dirty="0"/>
          </a:p>
        </p:txBody>
      </p:sp>
      <p:pic>
        <p:nvPicPr>
          <p:cNvPr id="9218" name="Picture 2" descr="IDC Health Insigh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24078"/>
            <a:ext cx="20669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94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 ли к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пациенты?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Интересные факты о человеке Кибасто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02044"/>
            <a:ext cx="6381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1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какими проблемами сталкивается современный пациент, который хочет попасть к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врачу: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6563072" cy="403244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Дефицит времени</a:t>
            </a:r>
          </a:p>
          <a:p>
            <a:pPr lvl="0"/>
            <a:r>
              <a:rPr lang="ru-RU" dirty="0" smtClean="0"/>
              <a:t>Очереди в поликлиниках</a:t>
            </a:r>
            <a:endParaRPr lang="ru-RU" dirty="0"/>
          </a:p>
          <a:p>
            <a:pPr lvl="0"/>
            <a:r>
              <a:rPr lang="ru-RU" dirty="0"/>
              <a:t>Географическая привязка к конкретной </a:t>
            </a:r>
            <a:r>
              <a:rPr lang="ru-RU" dirty="0" smtClean="0"/>
              <a:t>клинике </a:t>
            </a:r>
            <a:r>
              <a:rPr lang="ru-RU" dirty="0"/>
              <a:t>и специалисту</a:t>
            </a:r>
          </a:p>
          <a:p>
            <a:pPr lvl="0"/>
            <a:r>
              <a:rPr lang="ru-RU" dirty="0"/>
              <a:t>Отсутствие возможности получения </a:t>
            </a:r>
            <a:r>
              <a:rPr lang="ru-RU" dirty="0" smtClean="0"/>
              <a:t>второго </a:t>
            </a:r>
            <a:r>
              <a:rPr lang="ru-RU" dirty="0"/>
              <a:t>мнения</a:t>
            </a:r>
          </a:p>
          <a:p>
            <a:pPr lvl="0"/>
            <a:r>
              <a:rPr lang="ru-RU" dirty="0" smtClean="0"/>
              <a:t>Нехватка врачебных кадров</a:t>
            </a:r>
            <a:endParaRPr lang="ru-RU" dirty="0"/>
          </a:p>
          <a:p>
            <a:pPr lvl="0"/>
            <a:r>
              <a:rPr lang="ru-RU" dirty="0" smtClean="0"/>
              <a:t>Отсутствие данных о качестве медицинских услуг</a:t>
            </a:r>
          </a:p>
          <a:p>
            <a:pPr lvl="0"/>
            <a:r>
              <a:rPr lang="ru-RU" dirty="0" smtClean="0"/>
              <a:t>Информационный </a:t>
            </a:r>
            <a:r>
              <a:rPr lang="ru-RU" dirty="0"/>
              <a:t>дисбаланс между знаниями врача и </a:t>
            </a:r>
            <a:r>
              <a:rPr lang="ru-RU" dirty="0" smtClean="0"/>
              <a:t>пациента</a:t>
            </a:r>
            <a:endParaRPr lang="ru-RU" dirty="0"/>
          </a:p>
        </p:txBody>
      </p:sp>
      <p:pic>
        <p:nvPicPr>
          <p:cNvPr id="5122" name="Picture 2" descr="http://www.boeing.com/news/frontiers/archive/2003/october/photos/October-Frontiers0151_l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01008"/>
            <a:ext cx="15239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young.rzd.ru/dbmm/images/41/4074/897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265" y="1425352"/>
            <a:ext cx="2255025" cy="14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7" y="5445224"/>
            <a:ext cx="8130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40-80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амбулаторных</a:t>
            </a:r>
            <a:r>
              <a:rPr lang="ru-RU" sz="2800" dirty="0"/>
              <a:t> визитов к врачу </a:t>
            </a:r>
            <a:r>
              <a:rPr lang="ru-RU" sz="2800" b="1" dirty="0"/>
              <a:t>не сопровождаются вербальным контактом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19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66119"/>
            <a:ext cx="6048672" cy="815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 США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268760"/>
            <a:ext cx="8229600" cy="4248472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 smtClean="0"/>
              <a:t>57</a:t>
            </a:r>
            <a:r>
              <a:rPr lang="ru-RU" sz="1800" b="1" dirty="0"/>
              <a:t>% пенсионеров</a:t>
            </a:r>
            <a:r>
              <a:rPr lang="ru-RU" sz="1800" dirty="0"/>
              <a:t> в США ищут возможность, чтобы </a:t>
            </a:r>
            <a:r>
              <a:rPr lang="ru-RU" sz="1800" b="1" dirty="0"/>
              <a:t>контролировать состояние своего здоровья </a:t>
            </a:r>
            <a:r>
              <a:rPr lang="ru-RU" sz="1800" b="1" dirty="0" smtClean="0"/>
              <a:t>дистанционно</a:t>
            </a:r>
          </a:p>
          <a:p>
            <a:pPr fontAlgn="base"/>
            <a:r>
              <a:rPr lang="ru-RU" sz="1800" dirty="0" smtClean="0">
                <a:solidFill>
                  <a:srgbClr val="FF0000"/>
                </a:solidFill>
              </a:rPr>
              <a:t>Только </a:t>
            </a:r>
            <a:r>
              <a:rPr lang="ru-RU" sz="1800" b="1" dirty="0">
                <a:solidFill>
                  <a:srgbClr val="FF0000"/>
                </a:solidFill>
              </a:rPr>
              <a:t>треть провайдеров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услуг медицинского ухода </a:t>
            </a:r>
            <a:r>
              <a:rPr lang="ru-RU" sz="1800" b="1" dirty="0"/>
              <a:t>предоставляют такую </a:t>
            </a:r>
            <a:r>
              <a:rPr lang="ru-RU" sz="1800" b="1" dirty="0" smtClean="0"/>
              <a:t>возможность</a:t>
            </a:r>
            <a:endParaRPr lang="ru-RU" sz="1800" b="1" dirty="0"/>
          </a:p>
          <a:p>
            <a:pPr fontAlgn="base"/>
            <a:r>
              <a:rPr lang="ru-RU" sz="1800" b="1" dirty="0"/>
              <a:t>67% </a:t>
            </a:r>
            <a:r>
              <a:rPr lang="ru-RU" sz="1800" dirty="0"/>
              <a:t>опрошенных говорят, что </a:t>
            </a:r>
            <a:r>
              <a:rPr lang="ru-RU" sz="1800" b="1" dirty="0" smtClean="0"/>
              <a:t>хотят иметь </a:t>
            </a:r>
            <a:r>
              <a:rPr lang="ru-RU" sz="1800" b="1" dirty="0"/>
              <a:t>доступ к собственной информации о </a:t>
            </a:r>
            <a:r>
              <a:rPr lang="ru-RU" sz="1800" b="1" dirty="0" smtClean="0"/>
              <a:t>здоровье</a:t>
            </a:r>
            <a:r>
              <a:rPr lang="ru-RU" sz="1800" dirty="0" smtClean="0"/>
              <a:t>, </a:t>
            </a:r>
            <a:r>
              <a:rPr lang="ru-RU" sz="1800" dirty="0"/>
              <a:t>но только 28% сегодня имеют подобный доступ к своим медицинским электронным картам.</a:t>
            </a:r>
          </a:p>
          <a:p>
            <a:pPr fontAlgn="base"/>
            <a:r>
              <a:rPr lang="ru-RU" sz="1800" b="1" dirty="0"/>
              <a:t>70%</a:t>
            </a:r>
            <a:r>
              <a:rPr lang="ru-RU" sz="1800" dirty="0"/>
              <a:t> утверждает, что очень важно иметь возможность дистанционно запрашивать </a:t>
            </a:r>
            <a:r>
              <a:rPr lang="ru-RU" sz="1800" b="1" dirty="0"/>
              <a:t>выписку рецептов</a:t>
            </a:r>
            <a:r>
              <a:rPr lang="ru-RU" sz="1800" dirty="0"/>
              <a:t>, и </a:t>
            </a:r>
            <a:r>
              <a:rPr lang="ru-RU" sz="1800" dirty="0">
                <a:solidFill>
                  <a:srgbClr val="FF0000"/>
                </a:solidFill>
              </a:rPr>
              <a:t>только 46% могут это делать в настоящее </a:t>
            </a:r>
            <a:r>
              <a:rPr lang="ru-RU" sz="1800" dirty="0" smtClean="0">
                <a:solidFill>
                  <a:srgbClr val="FF0000"/>
                </a:solidFill>
              </a:rPr>
              <a:t>время</a:t>
            </a:r>
            <a:endParaRPr lang="ru-RU" sz="1800" dirty="0">
              <a:solidFill>
                <a:srgbClr val="FF0000"/>
              </a:solidFill>
            </a:endParaRPr>
          </a:p>
          <a:p>
            <a:pPr fontAlgn="base"/>
            <a:r>
              <a:rPr lang="ru-RU" sz="1800" b="1" dirty="0"/>
              <a:t>67%</a:t>
            </a:r>
            <a:r>
              <a:rPr lang="ru-RU" sz="1800" dirty="0"/>
              <a:t> из опрошенных считают важным иметь возможность </a:t>
            </a:r>
            <a:r>
              <a:rPr lang="ru-RU" sz="1800" b="1" dirty="0"/>
              <a:t>записываться на прием к врачу </a:t>
            </a:r>
            <a:r>
              <a:rPr lang="ru-RU" sz="1800" b="1" dirty="0" smtClean="0"/>
              <a:t>онлайн</a:t>
            </a:r>
            <a:endParaRPr lang="ru-RU" sz="1800" dirty="0"/>
          </a:p>
          <a:p>
            <a:pPr fontAlgn="base"/>
            <a:r>
              <a:rPr lang="ru-RU" sz="1800" b="1" dirty="0"/>
              <a:t>58%</a:t>
            </a:r>
            <a:r>
              <a:rPr lang="ru-RU" sz="1800" dirty="0"/>
              <a:t> считают важным получить возможность </a:t>
            </a:r>
            <a:r>
              <a:rPr lang="ru-RU" sz="1800" b="1" dirty="0"/>
              <a:t>обмениваться электронными письмами</a:t>
            </a:r>
            <a:r>
              <a:rPr lang="ru-RU" sz="1800" dirty="0"/>
              <a:t> со своим </a:t>
            </a:r>
            <a:r>
              <a:rPr lang="ru-RU" sz="1800" dirty="0" smtClean="0"/>
              <a:t>провайдером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87727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Accenture </a:t>
            </a:r>
            <a:r>
              <a:rPr lang="en-US" sz="1600" dirty="0"/>
              <a:t>(NYSE:ACN) </a:t>
            </a:r>
            <a:r>
              <a:rPr lang="en-US" sz="1600" dirty="0" smtClean="0"/>
              <a:t>survey</a:t>
            </a:r>
            <a:r>
              <a:rPr lang="ru-RU" sz="1600" dirty="0" smtClean="0"/>
              <a:t>, </a:t>
            </a:r>
            <a:r>
              <a:rPr lang="en-US" sz="1600" dirty="0"/>
              <a:t>2013</a:t>
            </a:r>
          </a:p>
          <a:p>
            <a:r>
              <a:rPr lang="en-US" sz="1600" b="1" dirty="0"/>
              <a:t>Tech-Savvy Seniors Seek Digital Tools to Manage Health, According to Accenture Survey</a:t>
            </a:r>
            <a:endParaRPr lang="en-US" sz="1600" dirty="0"/>
          </a:p>
        </p:txBody>
      </p:sp>
      <p:pic>
        <p:nvPicPr>
          <p:cNvPr id="15362" name="Picture 2" descr="http://www.wkrb13.com/logos/accenture-plc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6119"/>
            <a:ext cx="1450504" cy="81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83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хотят пациенты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73075"/>
            <a:ext cx="8229600" cy="24768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Существует </a:t>
            </a:r>
            <a:r>
              <a:rPr lang="ru-RU" dirty="0"/>
              <a:t>заинтересованность пациентов к доступу к медицинским услугам с использованием </a:t>
            </a:r>
            <a:r>
              <a:rPr lang="ru-RU" dirty="0" smtClean="0"/>
              <a:t>дистанционных технологий</a:t>
            </a:r>
            <a:r>
              <a:rPr lang="ru-RU" dirty="0"/>
              <a:t>, в </a:t>
            </a:r>
            <a:r>
              <a:rPr lang="ru-RU" dirty="0" smtClean="0"/>
              <a:t>первую очередь </a:t>
            </a:r>
            <a:r>
              <a:rPr lang="ru-RU" b="1" dirty="0" smtClean="0">
                <a:solidFill>
                  <a:srgbClr val="FF0000"/>
                </a:solidFill>
              </a:rPr>
              <a:t>с </a:t>
            </a:r>
            <a:r>
              <a:rPr lang="ru-RU" b="1" dirty="0">
                <a:solidFill>
                  <a:srgbClr val="FF0000"/>
                </a:solidFill>
              </a:rPr>
              <a:t>помощью </a:t>
            </a:r>
            <a:r>
              <a:rPr lang="ru-RU" b="1" dirty="0" smtClean="0">
                <a:solidFill>
                  <a:srgbClr val="FF0000"/>
                </a:solidFill>
              </a:rPr>
              <a:t>интернета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 </a:t>
            </a: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НАСТОЙЧИВО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требуют медицинской помощи на сайтах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uroweb.ru/sites/default/files/img/nethealt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49946"/>
            <a:ext cx="2160240" cy="2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96.ru/img/catalog/computers/tablet_pc/58675/400x400/MSI_WindPad_W110_AMD_C50_2GB_32GB_W7Pre_595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072" y="4077072"/>
            <a:ext cx="36861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5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4-09-29 17-32-37 Скриншот экра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5" y="1301558"/>
            <a:ext cx="6696744" cy="3567602"/>
          </a:xfrm>
          <a:prstGeom prst="rect">
            <a:avLst/>
          </a:prstGeom>
        </p:spPr>
      </p:pic>
      <p:sp>
        <p:nvSpPr>
          <p:cNvPr id="7" name="Объект 7"/>
          <p:cNvSpPr txBox="1">
            <a:spLocks/>
          </p:cNvSpPr>
          <p:nvPr/>
        </p:nvSpPr>
        <p:spPr>
          <a:xfrm>
            <a:off x="1187624" y="4941168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В России около 7 000 урологов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В русскоязычном секторе (СНГ) около 10 000 специалистов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У нас зарегистрировано 9 114 человек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- 97,9%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урологов пользуются интернетом как источником информации 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профессиональных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целях (71,5% часто, 26,4% редко)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500612"/>
            <a:ext cx="8136904" cy="624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целевая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21305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России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Интернет-консультирование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финансового покрытия</a:t>
            </a:r>
            <a:r>
              <a:rPr lang="ru-RU" dirty="0"/>
              <a:t> </a:t>
            </a:r>
          </a:p>
          <a:p>
            <a:pPr lvl="1"/>
            <a:r>
              <a:rPr lang="ru-RU" dirty="0" smtClean="0"/>
              <a:t>Ресурсы с рекламой, клиники, производители медицинских товаров и услуг</a:t>
            </a:r>
          </a:p>
          <a:p>
            <a:pPr lvl="1"/>
            <a:r>
              <a:rPr lang="ru-RU" dirty="0" smtClean="0"/>
              <a:t>Скрытые </a:t>
            </a:r>
            <a:r>
              <a:rPr lang="ru-RU" dirty="0"/>
              <a:t>платежи</a:t>
            </a:r>
          </a:p>
          <a:p>
            <a:r>
              <a:rPr lang="ru-RU" dirty="0" smtClean="0"/>
              <a:t>Интернет-проекты с единственной и основной целью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лидогенерация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/>
              <a:t> (отправка пациентов к врачам, в клиники)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ru-RU" b="1" dirty="0"/>
              <a:t>П</a:t>
            </a:r>
            <a:r>
              <a:rPr lang="ru-RU" b="1" dirty="0" smtClean="0"/>
              <a:t>одменяет понятие телемедицины и </a:t>
            </a:r>
            <a:r>
              <a:rPr lang="en-US" b="1" dirty="0" smtClean="0"/>
              <a:t>mHealth</a:t>
            </a:r>
            <a:endParaRPr lang="ru-RU" b="1" dirty="0" smtClean="0"/>
          </a:p>
          <a:p>
            <a:pPr lvl="1"/>
            <a:r>
              <a:rPr lang="ru-RU" dirty="0" smtClean="0"/>
              <a:t>Дает конкурентные преимущества «игрокам» с политикой навязывания ненужных медицинских услуг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111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57808"/>
            <a:ext cx="6791647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продают мобильные устройства для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1490" y="1829167"/>
            <a:ext cx="4402832" cy="26799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аптеке?</a:t>
            </a:r>
          </a:p>
          <a:p>
            <a:r>
              <a:rPr lang="ru-RU" sz="2800" dirty="0" smtClean="0"/>
              <a:t>На рынке?</a:t>
            </a:r>
          </a:p>
          <a:p>
            <a:r>
              <a:rPr lang="ru-RU" sz="2800" dirty="0" smtClean="0"/>
              <a:t>На Горбушке?</a:t>
            </a:r>
          </a:p>
          <a:p>
            <a:r>
              <a:rPr lang="ru-RU" sz="2800" dirty="0" smtClean="0"/>
              <a:t>В интернет магазинах?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3735"/>
            <a:ext cx="3819872" cy="244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4890"/>
            <a:ext cx="1907704" cy="2248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Техномолл &quot;Горбушкин двор&quot; - это уникальный специализированный торговый комплекс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84" y="4474800"/>
            <a:ext cx="2808312" cy="18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Комплексное оснащение аптек мебелью, цена - 1 грн, Крым, 9 фев 2011 17:09, б.у., объявление, продам, куплю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3356"/>
            <a:ext cx="2311620" cy="19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082" y="4315926"/>
            <a:ext cx="3957819" cy="1776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956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8306" y="447620"/>
            <a:ext cx="8686800" cy="940966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рынка мобильной медицины в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389231"/>
            <a:ext cx="4056634" cy="441603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настоящее время </a:t>
            </a:r>
            <a:r>
              <a:rPr lang="ru-RU" b="1" dirty="0"/>
              <a:t>рынок </a:t>
            </a:r>
            <a:r>
              <a:rPr lang="ru-RU" b="1" dirty="0" err="1" smtClean="0"/>
              <a:t>mHealth</a:t>
            </a:r>
            <a:r>
              <a:rPr lang="ru-RU" b="1" dirty="0" smtClean="0"/>
              <a:t> </a:t>
            </a:r>
            <a:r>
              <a:rPr lang="ru-RU" b="1" dirty="0"/>
              <a:t>в России </a:t>
            </a:r>
            <a:r>
              <a:rPr lang="ru-RU" b="1" dirty="0" smtClean="0"/>
              <a:t>находится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ранней стадии развития</a:t>
            </a:r>
          </a:p>
          <a:p>
            <a:r>
              <a:rPr lang="ru-RU" dirty="0" smtClean="0"/>
              <a:t>Согласно </a:t>
            </a:r>
            <a:r>
              <a:rPr lang="ru-RU" dirty="0"/>
              <a:t>прогнозам компании </a:t>
            </a:r>
            <a:r>
              <a:rPr lang="ru-RU" dirty="0" err="1"/>
              <a:t>Brookings</a:t>
            </a:r>
            <a:r>
              <a:rPr lang="ru-RU" dirty="0"/>
              <a:t>, к 2017 году российский рынок </a:t>
            </a:r>
            <a:r>
              <a:rPr lang="ru-RU" dirty="0" err="1"/>
              <a:t>mHealth</a:t>
            </a:r>
            <a:r>
              <a:rPr lang="ru-RU" dirty="0"/>
              <a:t> достигнет 800 млн долларов </a:t>
            </a:r>
            <a:r>
              <a:rPr lang="ru-RU" dirty="0" smtClean="0"/>
              <a:t>(около </a:t>
            </a:r>
            <a:r>
              <a:rPr lang="ru-RU" dirty="0"/>
              <a:t>3% мирового </a:t>
            </a:r>
            <a:r>
              <a:rPr lang="ru-RU" dirty="0" smtClean="0"/>
              <a:t>рынка) </a:t>
            </a:r>
          </a:p>
          <a:p>
            <a:r>
              <a:rPr lang="ru-RU" dirty="0" smtClean="0"/>
              <a:t>К </a:t>
            </a:r>
            <a:r>
              <a:rPr lang="ru-RU" dirty="0"/>
              <a:t>2017 году Россия будет на 6 месте в мире по объему выручки от реализации технологий мобильной </a:t>
            </a:r>
            <a:r>
              <a:rPr lang="ru-RU" dirty="0" smtClean="0"/>
              <a:t>медицины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351032"/>
            <a:ext cx="4751242" cy="3412976"/>
          </a:xfrm>
          <a:prstGeom prst="rect">
            <a:avLst/>
          </a:prstGeom>
        </p:spPr>
      </p:pic>
      <p:pic>
        <p:nvPicPr>
          <p:cNvPr id="1026" name="Picture 2" descr="http://json.tv/public/images/general/2015/03/03/20150303103027-983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842" y="4804851"/>
            <a:ext cx="2808312" cy="14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600212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3 Марта 2015</a:t>
            </a:r>
          </a:p>
          <a:p>
            <a:r>
              <a:rPr lang="ru-RU" sz="1400" dirty="0" smtClean="0"/>
              <a:t>http</a:t>
            </a:r>
            <a:r>
              <a:rPr lang="ru-RU" sz="1400" dirty="0"/>
              <a:t>://json.tv/ict_telecom_analytics_view/rynok-mhealth-v-rossii-i-mire-itogi-2014-goda-20150303103048</a:t>
            </a:r>
          </a:p>
        </p:txBody>
      </p:sp>
    </p:spTree>
    <p:extLst>
      <p:ext uri="{BB962C8B-B14F-4D97-AF65-F5344CB8AC3E}">
        <p14:creationId xmlns:p14="http://schemas.microsoft.com/office/powerpoint/2010/main" xmlns="" val="41850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готовы ли врачи осуществлять свои профессиональные компетенции дистанционно, без очного визита пациента?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dev.vashgorod.ru/uploads/images/news/t5/f169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60733" y="3645024"/>
            <a:ext cx="42992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6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хотят врачи и клиники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1656184"/>
          </a:xfrm>
        </p:spPr>
        <p:txBody>
          <a:bodyPr/>
          <a:lstStyle/>
          <a:p>
            <a:r>
              <a:rPr lang="ru-RU" dirty="0" smtClean="0"/>
              <a:t>Реализации профессиональных возможностей</a:t>
            </a:r>
          </a:p>
          <a:p>
            <a:r>
              <a:rPr lang="ru-RU" dirty="0" smtClean="0"/>
              <a:t>Расширения и лояльности клиентской базы</a:t>
            </a:r>
          </a:p>
        </p:txBody>
      </p:sp>
      <p:pic>
        <p:nvPicPr>
          <p:cNvPr id="7172" name="Picture 4" descr="http://gorod.tomsk.ru/posts-files/63/184/i/oche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680" y="3303841"/>
            <a:ext cx="3034308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os1.i.ua/3/1/9677502_63dd43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488" y="3269561"/>
            <a:ext cx="2808311" cy="30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45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Взгляд врача на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России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 </a:t>
            </a:r>
            <a:r>
              <a:rPr lang="ru-RU" b="1" dirty="0" smtClean="0"/>
              <a:t>врачей сформировано мнение </a:t>
            </a:r>
            <a:r>
              <a:rPr lang="ru-RU" dirty="0" smtClean="0"/>
              <a:t>– </a:t>
            </a:r>
            <a:r>
              <a:rPr lang="ru-RU" b="1" dirty="0" smtClean="0"/>
              <a:t>интернет</a:t>
            </a:r>
            <a:r>
              <a:rPr lang="ru-RU" dirty="0" smtClean="0"/>
              <a:t> позволяет получить «за недорого» </a:t>
            </a:r>
            <a:r>
              <a:rPr lang="ru-RU" b="1" dirty="0" smtClean="0"/>
              <a:t>пациента 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очный прием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Врачи в России</a:t>
            </a:r>
            <a:r>
              <a:rPr lang="ru-RU" dirty="0" smtClean="0"/>
              <a:t> сейчас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</a:t>
            </a:r>
            <a:r>
              <a:rPr lang="ru-RU" dirty="0" smtClean="0"/>
              <a:t> возможности </a:t>
            </a:r>
            <a:r>
              <a:rPr lang="en-US" dirty="0" smtClean="0"/>
              <a:t>mHealth</a:t>
            </a:r>
          </a:p>
        </p:txBody>
      </p:sp>
    </p:spTree>
    <p:extLst>
      <p:ext uri="{BB962C8B-B14F-4D97-AF65-F5344CB8AC3E}">
        <p14:creationId xmlns:p14="http://schemas.microsoft.com/office/powerpoint/2010/main" xmlns="" val="34856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898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 и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специалист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России предложение об использовании </a:t>
            </a:r>
            <a:r>
              <a:rPr lang="en-US" dirty="0" smtClean="0"/>
              <a:t>mHealth </a:t>
            </a:r>
            <a:r>
              <a:rPr lang="ru-RU" dirty="0" smtClean="0"/>
              <a:t>исходит не от врачей, не от медицинского сообщества</a:t>
            </a:r>
          </a:p>
          <a:p>
            <a:r>
              <a:rPr lang="en-US" dirty="0" smtClean="0"/>
              <a:t>IT</a:t>
            </a:r>
            <a:r>
              <a:rPr lang="ru-RU" dirty="0" smtClean="0"/>
              <a:t> специалист: «Мы готовы реализовать любые возможности для врача. Скажите какие»</a:t>
            </a:r>
          </a:p>
          <a:p>
            <a:r>
              <a:rPr lang="ru-RU" dirty="0" smtClean="0"/>
              <a:t>А что отвечают врач?</a:t>
            </a:r>
          </a:p>
          <a:p>
            <a:r>
              <a:rPr lang="ru-RU" dirty="0" smtClean="0"/>
              <a:t>Врачи – это особая «каста», они крайне консервативны и обособлены, у них «</a:t>
            </a:r>
            <a:r>
              <a:rPr lang="ru-RU" dirty="0" err="1" smtClean="0"/>
              <a:t>супермиссия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Врачи просто «не слышат» </a:t>
            </a:r>
            <a:r>
              <a:rPr lang="en-US" dirty="0" smtClean="0"/>
              <a:t>IT</a:t>
            </a:r>
            <a:r>
              <a:rPr lang="ru-RU" dirty="0" smtClean="0"/>
              <a:t> специалистов</a:t>
            </a:r>
          </a:p>
        </p:txBody>
      </p:sp>
      <p:pic>
        <p:nvPicPr>
          <p:cNvPr id="2050" name="Picture 2" descr="Секреты смертной казни: ТОП-10 жутких фактов - Мужской портал MPort - bigmir)ne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285" y="1595238"/>
            <a:ext cx="2592288" cy="22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 почему сбивается время в компьютер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05" y="4088999"/>
            <a:ext cx="2576168" cy="18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7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малой вовлеченности врача в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3"/>
            <a:ext cx="5842992" cy="46168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Низкая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Недостаток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Отсутствие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Стереотип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поведения – медицина крайне консервативна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Отсутствие достаточной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законодательной базы</a:t>
            </a:r>
          </a:p>
        </p:txBody>
      </p:sp>
      <p:pic>
        <p:nvPicPr>
          <p:cNvPr id="8194" name="Picture 2" descr="Аналитика - Каталог статей - НОВОСТИ ТЕЛЕКОММУНИКАЦИЙ, ВЕЩАНИЯ и ИТ ТАДЖИКИСТА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050" y="1844824"/>
            <a:ext cx="2232248" cy="15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Хирурги вновь стали самыми высокооплачиваемыми специалистами в США - новости на Здоровье Mail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050" y="3270982"/>
            <a:ext cx="2232248" cy="17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lyaKota.Ru - информационный иллюстрированный интернет-журнал &quot; Страница 8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720" y="4787499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53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3" y="16288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решения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к принять правильное реш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130" y="3356992"/>
            <a:ext cx="4416425" cy="296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12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 усилий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951484"/>
            <a:ext cx="5338936" cy="32012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Производители ПО, оборудования и мобильные операторы</a:t>
            </a:r>
          </a:p>
          <a:p>
            <a:r>
              <a:rPr lang="ru-RU" dirty="0" smtClean="0"/>
              <a:t>Страховые компании</a:t>
            </a:r>
          </a:p>
          <a:p>
            <a:r>
              <a:rPr lang="ru-RU" dirty="0" smtClean="0"/>
              <a:t>Общественные организации</a:t>
            </a:r>
          </a:p>
          <a:p>
            <a:r>
              <a:rPr lang="ru-RU" dirty="0" smtClean="0"/>
              <a:t>Государственные организации, НИИ</a:t>
            </a:r>
          </a:p>
        </p:txBody>
      </p:sp>
      <p:pic>
        <p:nvPicPr>
          <p:cNvPr id="3074" name="Picture 2" descr="О компан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025" y="2137345"/>
            <a:ext cx="2864346" cy="19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0103" y="5482098"/>
            <a:ext cx="7617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Цель – сформировать рынок </a:t>
            </a:r>
            <a:r>
              <a:rPr lang="en-US" sz="3600" dirty="0"/>
              <a:t>mHealth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244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4056" y="2339733"/>
            <a:ext cx="5868144" cy="72494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Наши информационные ресурсы: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97152"/>
            <a:ext cx="1154395" cy="166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urodigest.ru/sites/default/files/prev/06-2013-pre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1007"/>
            <a:ext cx="1171321" cy="16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roweb.ru/sites/default/files/imagecache/press_100/aau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1114960" cy="16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roweb.ru/sites/default/files/imagecache/press_100/na_zametk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94766"/>
            <a:ext cx="10801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95" y="2376318"/>
            <a:ext cx="1363664" cy="136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email"/>
          <a:srcRect l="21825" t="9848" r="23611" b="9448"/>
          <a:stretch>
            <a:fillRect/>
          </a:stretch>
        </p:blipFill>
        <p:spPr bwMode="auto">
          <a:xfrm>
            <a:off x="5764792" y="2696873"/>
            <a:ext cx="720080" cy="87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C:\Users\Виктория\Downloads\logouroedu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362" y="3611399"/>
            <a:ext cx="1114440" cy="10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Виктория\Documents\kruzho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802" y="3283784"/>
            <a:ext cx="1513368" cy="15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Главная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2843" y="3739982"/>
            <a:ext cx="822741" cy="75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9"/>
          <p:cNvSpPr>
            <a:spLocks noGrp="1"/>
          </p:cNvSpPr>
          <p:nvPr>
            <p:ph sz="quarter" idx="4294967295"/>
          </p:nvPr>
        </p:nvSpPr>
        <p:spPr>
          <a:xfrm>
            <a:off x="539551" y="3068960"/>
            <a:ext cx="4321613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Uro.ru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Uroweb.ru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Академия амбулаторной урологии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Uro.TV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UroEdu.ru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NetHealth.ru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Интернет Форум Урологов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Журнал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Ecuro.ru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2400" b="1" dirty="0">
                <a:solidFill>
                  <a:srgbClr val="C00000"/>
                </a:solidFill>
              </a:rPr>
              <a:t>90,5%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урологов </a:t>
            </a:r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39552" y="476672"/>
            <a:ext cx="39959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Юридическая база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611560" y="1268760"/>
            <a:ext cx="727280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НИИ урологии им. Лопаткина - ФМИЦ Герцена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Межрегиональная общественная организация урологов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«Интернет форум урологов»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(2011 год, 4100 членов)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 descr="C:\Users\uroweb\Downloads\institute2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855877"/>
            <a:ext cx="1152128" cy="65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Образование в урологии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3517" y="1653372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27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Векторы направления продвижения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1117" y="1916832"/>
            <a:ext cx="2603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mHealth (</a:t>
            </a:r>
            <a:r>
              <a:rPr lang="ru-RU" sz="2400" dirty="0" smtClean="0"/>
              <a:t>пациент, потенциальный пациент)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0129" y="1926123"/>
            <a:ext cx="2166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</a:t>
            </a:r>
            <a:r>
              <a:rPr lang="ru-RU" sz="2400" dirty="0" smtClean="0"/>
              <a:t>, медицинское сообщество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20045" y="393305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создание законодательной базы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3635896" y="2924944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555776" y="2242716"/>
            <a:ext cx="1152128" cy="523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716016" y="2204864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Общество как форма жизнедеятельности людей - Обществознание 8 клас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184" y="5301208"/>
            <a:ext cx="1824137" cy="11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качать бесплатно: ИНТЕРНЫ (2013) 8 СЕЗОН. 11 серия Главная интрига - 12 Ноября 2013 - Blog - Russianit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807" y="3314409"/>
            <a:ext cx="2411353" cy="10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бытия :: Биографик.RU - хроника последнего век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35346" y="3504970"/>
            <a:ext cx="2654912" cy="14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25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Пользователи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 (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пациент, потенциальный пациент)</a:t>
            </a:r>
          </a:p>
        </p:txBody>
      </p:sp>
      <p:pic>
        <p:nvPicPr>
          <p:cNvPr id="4098" name="Picture 2" descr="Мужчина умер в очереди в регистратуру в омутнинской больнице - Новости - Эхо Москвы в Киров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320480" cy="288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игроки в здравоохранении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47654"/>
            <a:ext cx="5194920" cy="492514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Крупные </a:t>
            </a:r>
            <a:r>
              <a:rPr lang="en-US" b="1" dirty="0" smtClean="0"/>
              <a:t>IT </a:t>
            </a:r>
            <a:r>
              <a:rPr lang="ru-RU" b="1" dirty="0" smtClean="0"/>
              <a:t>компании</a:t>
            </a:r>
          </a:p>
          <a:p>
            <a:pPr lvl="1"/>
            <a:r>
              <a:rPr lang="en-US" b="1" dirty="0" smtClean="0"/>
              <a:t>Apple</a:t>
            </a:r>
            <a:r>
              <a:rPr lang="ru-RU" dirty="0" smtClean="0"/>
              <a:t> (4</a:t>
            </a:r>
            <a:r>
              <a:rPr lang="en-US" dirty="0" smtClean="0"/>
              <a:t>83</a:t>
            </a:r>
            <a:r>
              <a:rPr lang="ru-RU" dirty="0" smtClean="0"/>
              <a:t> млрд.)</a:t>
            </a:r>
            <a:endParaRPr lang="en-US" dirty="0" smtClean="0"/>
          </a:p>
          <a:p>
            <a:pPr lvl="1"/>
            <a:r>
              <a:rPr lang="en-US" b="1" dirty="0" smtClean="0"/>
              <a:t>Google</a:t>
            </a:r>
            <a:r>
              <a:rPr lang="ru-RU" dirty="0" smtClean="0"/>
              <a:t> (3</a:t>
            </a:r>
            <a:r>
              <a:rPr lang="en-US" dirty="0" smtClean="0"/>
              <a:t>8</a:t>
            </a:r>
            <a:r>
              <a:rPr lang="ru-RU" dirty="0" smtClean="0"/>
              <a:t>5 </a:t>
            </a:r>
            <a:r>
              <a:rPr lang="ru-RU" dirty="0"/>
              <a:t>млрд.)</a:t>
            </a:r>
            <a:endParaRPr lang="ru-RU" dirty="0" smtClean="0"/>
          </a:p>
          <a:p>
            <a:pPr lvl="1"/>
            <a:r>
              <a:rPr lang="en-US" b="1" dirty="0" smtClean="0"/>
              <a:t>Microsoft</a:t>
            </a:r>
            <a:r>
              <a:rPr lang="ru-RU" dirty="0" smtClean="0"/>
              <a:t> (34</a:t>
            </a:r>
            <a:r>
              <a:rPr lang="en-US" dirty="0" smtClean="0"/>
              <a:t>3</a:t>
            </a:r>
            <a:r>
              <a:rPr lang="ru-RU" dirty="0" smtClean="0"/>
              <a:t> млрд.)</a:t>
            </a:r>
          </a:p>
          <a:p>
            <a:pPr lvl="1"/>
            <a:r>
              <a:rPr lang="en-US" b="1" dirty="0"/>
              <a:t>Facebook</a:t>
            </a:r>
            <a:r>
              <a:rPr lang="en-US" dirty="0"/>
              <a:t>, Inc</a:t>
            </a:r>
            <a:r>
              <a:rPr lang="en-US" dirty="0" smtClean="0"/>
              <a:t>.</a:t>
            </a:r>
            <a:r>
              <a:rPr lang="ru-RU" dirty="0" smtClean="0"/>
              <a:t> (154 млрд</a:t>
            </a:r>
            <a:r>
              <a:rPr lang="ru-RU" dirty="0"/>
              <a:t>.)</a:t>
            </a:r>
            <a:endParaRPr lang="ru-RU" dirty="0" smtClean="0"/>
          </a:p>
          <a:p>
            <a:pPr lvl="1"/>
            <a:r>
              <a:rPr lang="en-US" b="1" dirty="0"/>
              <a:t>Qualcomm </a:t>
            </a:r>
            <a:r>
              <a:rPr lang="en-US" b="1" dirty="0" smtClean="0"/>
              <a:t>Incorporated</a:t>
            </a:r>
            <a:r>
              <a:rPr lang="ru-RU" dirty="0" smtClean="0"/>
              <a:t> (</a:t>
            </a:r>
            <a:r>
              <a:rPr lang="ru-RU" dirty="0"/>
              <a:t>133 млрд.)</a:t>
            </a:r>
            <a:endParaRPr lang="en-US" dirty="0" smtClean="0"/>
          </a:p>
          <a:p>
            <a:pPr lvl="1"/>
            <a:r>
              <a:rPr lang="en-US" b="1" dirty="0" smtClean="0"/>
              <a:t>IBM</a:t>
            </a:r>
            <a:r>
              <a:rPr lang="en-US" dirty="0" smtClean="0"/>
              <a:t> (202</a:t>
            </a:r>
            <a:r>
              <a:rPr lang="ru-RU" dirty="0"/>
              <a:t> млрд.</a:t>
            </a:r>
            <a:r>
              <a:rPr lang="en-US" dirty="0" smtClean="0"/>
              <a:t>)</a:t>
            </a:r>
          </a:p>
          <a:p>
            <a:r>
              <a:rPr lang="ru-RU" b="1" dirty="0" smtClean="0"/>
              <a:t>Мобильные операторы</a:t>
            </a:r>
          </a:p>
          <a:p>
            <a:pPr lvl="1"/>
            <a:r>
              <a:rPr lang="en-US" b="1" dirty="0" smtClean="0"/>
              <a:t>AT&amp;T</a:t>
            </a:r>
            <a:r>
              <a:rPr lang="ru-RU" dirty="0" smtClean="0"/>
              <a:t> (</a:t>
            </a:r>
            <a:r>
              <a:rPr lang="ru-RU" dirty="0"/>
              <a:t>182 млрд.)</a:t>
            </a:r>
            <a:endParaRPr lang="en-US" dirty="0" smtClean="0"/>
          </a:p>
          <a:p>
            <a:pPr lvl="1"/>
            <a:r>
              <a:rPr lang="en-US" b="1" dirty="0"/>
              <a:t>Verizon </a:t>
            </a:r>
            <a:r>
              <a:rPr lang="en-US" b="1" dirty="0" smtClean="0"/>
              <a:t>Communications</a:t>
            </a:r>
            <a:r>
              <a:rPr lang="ru-RU" dirty="0" smtClean="0"/>
              <a:t> (</a:t>
            </a:r>
            <a:r>
              <a:rPr lang="ru-RU" dirty="0"/>
              <a:t>196 млрд.)</a:t>
            </a:r>
            <a:endParaRPr lang="ru-RU" dirty="0" smtClean="0"/>
          </a:p>
          <a:p>
            <a:r>
              <a:rPr lang="ru-RU" b="1" dirty="0" smtClean="0"/>
              <a:t>Производители</a:t>
            </a:r>
            <a:r>
              <a:rPr lang="ru-RU" dirty="0" smtClean="0"/>
              <a:t> мобильных девайсов,  компьютеров и оборудования</a:t>
            </a:r>
          </a:p>
          <a:p>
            <a:pPr lvl="1"/>
            <a:r>
              <a:rPr lang="en-US" b="1" dirty="0" smtClean="0"/>
              <a:t>Samsung</a:t>
            </a:r>
            <a:r>
              <a:rPr lang="ru-RU" dirty="0" smtClean="0"/>
              <a:t> (</a:t>
            </a:r>
            <a:r>
              <a:rPr lang="en-US" dirty="0" smtClean="0"/>
              <a:t>186</a:t>
            </a:r>
            <a:r>
              <a:rPr lang="ru-RU" dirty="0"/>
              <a:t> млрд.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Hewlett-Packard</a:t>
            </a:r>
            <a:r>
              <a:rPr lang="ru-RU" dirty="0" smtClean="0"/>
              <a:t> (17 место)</a:t>
            </a:r>
          </a:p>
          <a:p>
            <a:r>
              <a:rPr lang="ru-RU" b="1" dirty="0" smtClean="0"/>
              <a:t>Новые</a:t>
            </a:r>
            <a:r>
              <a:rPr lang="ru-RU" dirty="0" smtClean="0"/>
              <a:t> инновационные компании</a:t>
            </a:r>
          </a:p>
          <a:p>
            <a:pPr lvl="1"/>
            <a:r>
              <a:rPr lang="en-US" b="1" dirty="0" smtClean="0"/>
              <a:t>Etta</a:t>
            </a:r>
            <a:endParaRPr lang="ru-RU" b="1" dirty="0" smtClean="0"/>
          </a:p>
          <a:p>
            <a:pPr lvl="1"/>
            <a:r>
              <a:rPr lang="en-US" dirty="0" err="1"/>
              <a:t>Biotronic</a:t>
            </a:r>
            <a:endParaRPr lang="en-US" dirty="0"/>
          </a:p>
          <a:p>
            <a:pPr lvl="1"/>
            <a:r>
              <a:rPr lang="en-US" dirty="0" smtClean="0"/>
              <a:t>Bosch Healthcare</a:t>
            </a:r>
            <a:endParaRPr lang="ru-RU" dirty="0" smtClean="0"/>
          </a:p>
          <a:p>
            <a:pPr lvl="1"/>
            <a:r>
              <a:rPr lang="en-US" dirty="0"/>
              <a:t>Boston </a:t>
            </a:r>
            <a:r>
              <a:rPr lang="en-US" dirty="0" smtClean="0"/>
              <a:t>Scientific</a:t>
            </a:r>
            <a:r>
              <a:rPr lang="ru-RU" dirty="0" smtClean="0"/>
              <a:t> и др.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118" y="1537470"/>
            <a:ext cx="465958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://www.youthincmag.com/wp-content/uploads/2011/09/indian-it-compan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7726"/>
            <a:ext cx="3435436" cy="25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0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384" y="596231"/>
            <a:ext cx="6779096" cy="7445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новых игроков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Apple </a:t>
            </a:r>
            <a:endParaRPr lang="ru-RU" dirty="0" smtClean="0"/>
          </a:p>
          <a:p>
            <a:r>
              <a:rPr lang="en-US" dirty="0" smtClean="0"/>
              <a:t>Google</a:t>
            </a:r>
            <a:endParaRPr lang="ru-RU" dirty="0"/>
          </a:p>
          <a:p>
            <a:r>
              <a:rPr lang="en-US" dirty="0" smtClean="0"/>
              <a:t>Microsoft</a:t>
            </a:r>
            <a:endParaRPr lang="ru-RU" dirty="0" smtClean="0"/>
          </a:p>
          <a:p>
            <a:r>
              <a:rPr lang="en-US" dirty="0" smtClean="0"/>
              <a:t>Facebook</a:t>
            </a:r>
            <a:endParaRPr lang="en-US" dirty="0"/>
          </a:p>
          <a:p>
            <a:r>
              <a:rPr lang="en-US" dirty="0"/>
              <a:t>Qualcomm </a:t>
            </a:r>
            <a:r>
              <a:rPr lang="en-US" dirty="0" smtClean="0"/>
              <a:t>Incorporated</a:t>
            </a:r>
            <a:endParaRPr lang="en-US" dirty="0"/>
          </a:p>
          <a:p>
            <a:r>
              <a:rPr lang="en-US" dirty="0" smtClean="0"/>
              <a:t>IBM</a:t>
            </a:r>
            <a:endParaRPr lang="ru-RU" dirty="0" smtClean="0"/>
          </a:p>
          <a:p>
            <a:r>
              <a:rPr lang="fr-FR" dirty="0" smtClean="0"/>
              <a:t>AT&amp;T</a:t>
            </a:r>
            <a:endParaRPr lang="ru-RU" dirty="0" smtClean="0"/>
          </a:p>
          <a:p>
            <a:r>
              <a:rPr lang="fr-FR" dirty="0" smtClean="0"/>
              <a:t>Verizon Communications</a:t>
            </a:r>
            <a:endParaRPr lang="fr-FR" dirty="0"/>
          </a:p>
          <a:p>
            <a:r>
              <a:rPr lang="fr-FR" dirty="0" smtClean="0"/>
              <a:t>Samsung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Численность </a:t>
            </a:r>
            <a:r>
              <a:rPr lang="ru-RU" b="1" dirty="0" smtClean="0"/>
              <a:t>аудитории</a:t>
            </a:r>
          </a:p>
          <a:p>
            <a:r>
              <a:rPr lang="ru-RU" dirty="0" smtClean="0"/>
              <a:t>Возможность </a:t>
            </a:r>
            <a:r>
              <a:rPr lang="ru-RU" b="1" dirty="0" smtClean="0"/>
              <a:t>управления аудиторией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800" dirty="0" smtClean="0"/>
              <a:t>Эти игроки уже формируют </a:t>
            </a:r>
            <a:r>
              <a:rPr lang="ru-RU" sz="3800" b="1" dirty="0" smtClean="0"/>
              <a:t>новую </a:t>
            </a:r>
            <a:r>
              <a:rPr lang="ru-RU" sz="3800" b="1" dirty="0"/>
              <a:t>потребительскую </a:t>
            </a:r>
            <a:r>
              <a:rPr lang="ru-RU" sz="3800" b="1" dirty="0" smtClean="0"/>
              <a:t>нишу</a:t>
            </a:r>
            <a:r>
              <a:rPr lang="ru-RU" sz="3800" dirty="0" smtClean="0"/>
              <a:t> в отрасли здравоохранения – </a:t>
            </a:r>
            <a:r>
              <a:rPr lang="en-US" sz="3800" b="1" dirty="0" smtClean="0"/>
              <a:t>mHealth</a:t>
            </a:r>
            <a:endParaRPr lang="fr-FR" b="1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5362" name="Picture 2" descr="http://www.ferra.ru/869x3000/images/404/4042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608512" cy="19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quot;Айфон&quot; от производител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59301"/>
            <a:ext cx="2232248" cy="15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gle Office Interior Phot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862" y="1565951"/>
            <a:ext cx="1842862" cy="13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се новости на Newsla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887" y="2949589"/>
            <a:ext cx="2495249" cy="15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Phone 5. Совершенно новы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618" y="548680"/>
            <a:ext cx="1264086" cy="9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41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Врач, медицинское сообщество</a:t>
            </a:r>
          </a:p>
        </p:txBody>
      </p:sp>
      <p:pic>
        <p:nvPicPr>
          <p:cNvPr id="5122" name="Picture 2" descr="Все серии Интерны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040" y="225744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33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5482952" cy="868958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врачей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5987008" cy="47811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Введение в </a:t>
            </a:r>
            <a:r>
              <a:rPr lang="ru-RU" b="1" dirty="0"/>
              <a:t>базисное врачебное образование</a:t>
            </a:r>
            <a:r>
              <a:rPr lang="ru-RU" dirty="0"/>
              <a:t> изучение информационных технологий в медицине</a:t>
            </a:r>
          </a:p>
          <a:p>
            <a:r>
              <a:rPr lang="ru-RU" dirty="0" smtClean="0"/>
              <a:t>Создание </a:t>
            </a:r>
            <a:r>
              <a:rPr lang="ru-RU" b="1" dirty="0" smtClean="0"/>
              <a:t>образовательных программ для врачей</a:t>
            </a:r>
            <a:r>
              <a:rPr lang="ru-RU" dirty="0" smtClean="0"/>
              <a:t>, в том числе с использованием дистанционных технологий</a:t>
            </a:r>
          </a:p>
          <a:p>
            <a:r>
              <a:rPr lang="ru-RU" dirty="0" smtClean="0"/>
              <a:t>Проведение тематических мероприятий: </a:t>
            </a:r>
            <a:r>
              <a:rPr lang="ru-RU" b="1" dirty="0" smtClean="0"/>
              <a:t>конференций</a:t>
            </a:r>
            <a:r>
              <a:rPr lang="ru-RU" dirty="0" smtClean="0"/>
              <a:t>, семинаров, круглых столов</a:t>
            </a:r>
          </a:p>
          <a:p>
            <a:pPr lvl="1"/>
            <a:r>
              <a:rPr lang="ru-RU" dirty="0" smtClean="0"/>
              <a:t>Отдельных мероприятий</a:t>
            </a:r>
          </a:p>
          <a:p>
            <a:pPr lvl="1"/>
            <a:r>
              <a:rPr lang="ru-RU" dirty="0" smtClean="0"/>
              <a:t>На базе специализированных мероприятий</a:t>
            </a:r>
          </a:p>
          <a:p>
            <a:r>
              <a:rPr lang="ru-RU" dirty="0" smtClean="0"/>
              <a:t>Публикации</a:t>
            </a:r>
          </a:p>
          <a:p>
            <a:r>
              <a:rPr lang="ru-RU" dirty="0" smtClean="0"/>
              <a:t>Монографии</a:t>
            </a:r>
          </a:p>
          <a:p>
            <a:endParaRPr lang="ru-RU" dirty="0"/>
          </a:p>
        </p:txBody>
      </p:sp>
      <p:pic>
        <p:nvPicPr>
          <p:cNvPr id="9218" name="Picture 2" descr="ВЛАДИМИР СТАРОДУБОВ: &quot;РЕФОРМА ОБРАЗОВАНИЯ ДОЛЖНА УЛУЧШИТЬ ПОДГОТОВКУ ВРАЧЕБНЫХ КАДРОВ&quot; Медицина Российской Федерац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5100" y="62068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В Ярославле проходит международная конференция онкологов Нов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830" y="2477137"/>
            <a:ext cx="2226518" cy="16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971600" y="5229200"/>
            <a:ext cx="4701158" cy="1296371"/>
          </a:xfrm>
          <a:prstGeom prst="rect">
            <a:avLst/>
          </a:prstGeom>
        </p:spPr>
      </p:pic>
      <p:pic>
        <p:nvPicPr>
          <p:cNvPr id="1026" name="Picture 2" descr="http://uroweb.ru/meets/abz2015/ecu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0744"/>
            <a:ext cx="1545292" cy="221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5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Научное обоснование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Врачи крайне консервативны и им необходима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доказательная база</a:t>
            </a:r>
          </a:p>
          <a:p>
            <a:r>
              <a:rPr lang="ru-RU" dirty="0" smtClean="0"/>
              <a:t>Проведение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клинических исследований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Публикация результатов</a:t>
            </a:r>
            <a:r>
              <a:rPr lang="ru-RU" dirty="0" smtClean="0"/>
              <a:t> исследований в научных медицинских журналах</a:t>
            </a:r>
          </a:p>
          <a:p>
            <a:r>
              <a:rPr lang="ru-RU" dirty="0" smtClean="0"/>
              <a:t>Создание специализированных научных журналов и газет</a:t>
            </a:r>
          </a:p>
          <a:p>
            <a:r>
              <a:rPr lang="ru-RU" dirty="0" smtClean="0"/>
              <a:t>Дайджест иностранных источников</a:t>
            </a:r>
          </a:p>
          <a:p>
            <a:r>
              <a:rPr lang="ru-RU" dirty="0" smtClean="0"/>
              <a:t>Перевод и публикация полнотекстовых статей из иностранных источников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30" y="4941168"/>
            <a:ext cx="4585726" cy="12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20072" y="4953511"/>
            <a:ext cx="3457161" cy="12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79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6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Разрушение образа «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телемедицинщика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3456384"/>
          </a:xfrm>
        </p:spPr>
        <p:txBody>
          <a:bodyPr/>
          <a:lstStyle/>
          <a:p>
            <a:r>
              <a:rPr lang="ru-RU" dirty="0" smtClean="0"/>
              <a:t>Телемедицина →</a:t>
            </a:r>
            <a:r>
              <a:rPr lang="en-US" dirty="0" smtClean="0"/>
              <a:t> mHealth</a:t>
            </a:r>
          </a:p>
          <a:p>
            <a:r>
              <a:rPr lang="ru-RU" dirty="0" smtClean="0"/>
              <a:t>Телемедицина/</a:t>
            </a:r>
            <a:r>
              <a:rPr lang="en-US" dirty="0"/>
              <a:t> mHealth</a:t>
            </a:r>
            <a:r>
              <a:rPr lang="ru-RU" dirty="0" smtClean="0"/>
              <a:t> – это мощный инструмент в руках врача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любого врача</a:t>
            </a:r>
          </a:p>
          <a:p>
            <a:r>
              <a:rPr lang="ru-RU" dirty="0" smtClean="0"/>
              <a:t>Это современно</a:t>
            </a:r>
          </a:p>
          <a:p>
            <a:r>
              <a:rPr lang="ru-RU" dirty="0" smtClean="0"/>
              <a:t>Это помогает врачу и его пациенту</a:t>
            </a:r>
          </a:p>
          <a:p>
            <a:r>
              <a:rPr lang="ru-RU" dirty="0" smtClean="0"/>
              <a:t>Это выгодно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58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 покрытие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РФ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3042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Оплата из личных счет средств граждан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Добровольное медицинское страхование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ОМС+</a:t>
            </a:r>
            <a:endParaRPr lang="en-US" dirty="0" smtClean="0"/>
          </a:p>
        </p:txBody>
      </p:sp>
      <p:pic>
        <p:nvPicPr>
          <p:cNvPr id="4100" name="Picture 4" descr="Карикатуры Платная медицина - Информбюро КЗ Информбюр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816424" cy="30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9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– создание законодательной базы</a:t>
            </a:r>
          </a:p>
        </p:txBody>
      </p:sp>
      <p:pic>
        <p:nvPicPr>
          <p:cNvPr id="10242" name="Picture 2" descr="Федеральная служба финансово-бюджетного надзора - Федеральные закон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097" y="2996952"/>
            <a:ext cx="3446525" cy="33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8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команда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916832"/>
            <a:ext cx="2952328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6"/>
          <p:cNvSpPr txBox="1">
            <a:spLocks/>
          </p:cNvSpPr>
          <p:nvPr/>
        </p:nvSpPr>
        <p:spPr>
          <a:xfrm>
            <a:off x="4067944" y="1367257"/>
            <a:ext cx="4762872" cy="4740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b="1" dirty="0"/>
              <a:t>Врачебная группа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Эксперты (лидеры мнения)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Врачи-урологи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Врачи-консультанты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Техническая </a:t>
            </a:r>
            <a:r>
              <a:rPr lang="ru-RU" sz="1600" b="1" dirty="0"/>
              <a:t>группа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Программисты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Контент-менеджеры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Дизайнеры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 err="1"/>
              <a:t>Видеогруппа</a:t>
            </a:r>
            <a:endParaRPr lang="ru-RU" sz="16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Разработчики мобильных приложений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Редакторская </a:t>
            </a:r>
            <a:r>
              <a:rPr lang="ru-RU" sz="1600" b="1" dirty="0"/>
              <a:t>группа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Журналисты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Редакторы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Корректоры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/>
              <a:t>Медицинские журналисты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2" y="6108104"/>
            <a:ext cx="385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40 специалистов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31" y="1367257"/>
            <a:ext cx="3560581" cy="474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32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7444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Трудности… </a:t>
            </a:r>
          </a:p>
          <a:p>
            <a:r>
              <a:rPr lang="ru-RU" sz="1800" b="1" dirty="0" smtClean="0"/>
              <a:t>Врач – не субъект права</a:t>
            </a:r>
          </a:p>
          <a:p>
            <a:r>
              <a:rPr lang="ru-RU" sz="1800" b="1" dirty="0" smtClean="0"/>
              <a:t>Самостоятельная консультация не имеет юридической силы</a:t>
            </a:r>
          </a:p>
          <a:p>
            <a:r>
              <a:rPr lang="ru-RU" sz="1800" b="1" dirty="0" smtClean="0"/>
              <a:t>Только как представитель медицинского учреждения</a:t>
            </a:r>
          </a:p>
          <a:p>
            <a:r>
              <a:rPr lang="ru-RU" sz="1800" b="1" dirty="0" smtClean="0"/>
              <a:t>Проект федерального закона «Об информационно-коммуникационных технологиях в медицине» был отклонен в июне 2011 г.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необходимо сделать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/>
              <a:t>Ввести понятие «провайдер медицинских услуг»</a:t>
            </a:r>
          </a:p>
          <a:p>
            <a:r>
              <a:rPr lang="ru-RU" sz="1800" b="1" dirty="0" smtClean="0"/>
              <a:t>Лицензирование, аккредитация для телемедицины</a:t>
            </a:r>
          </a:p>
          <a:p>
            <a:r>
              <a:rPr lang="ru-RU" sz="1800" b="1" dirty="0" smtClean="0"/>
              <a:t>Определить источники финансирования телемедицинских услуг (ОМС, ДМС, платные услуги)</a:t>
            </a:r>
          </a:p>
          <a:p>
            <a:pPr>
              <a:buNone/>
            </a:pPr>
            <a:endParaRPr lang="ru-RU" sz="1800" b="1" dirty="0" smtClean="0"/>
          </a:p>
          <a:p>
            <a:endParaRPr lang="ru-RU" sz="1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547" y="4293096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Информационная среда отрасли здравоохранения: опыт создания в урологии, </a:t>
            </a:r>
            <a:r>
              <a:rPr lang="ru-RU" sz="1600" dirty="0" err="1"/>
              <a:t>Аполихин</a:t>
            </a:r>
            <a:r>
              <a:rPr lang="ru-RU" sz="1600" dirty="0"/>
              <a:t> О.И, Сивков А.В., </a:t>
            </a:r>
            <a:r>
              <a:rPr lang="ru-RU" sz="1600" dirty="0" err="1"/>
              <a:t>Шадеркин</a:t>
            </a:r>
            <a:r>
              <a:rPr lang="ru-RU" sz="1600" dirty="0"/>
              <a:t> И.А. ФГБУ « НИИ урологии» Минздрава РФ</a:t>
            </a:r>
          </a:p>
          <a:p>
            <a:pPr algn="ctr"/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25069"/>
            <a:ext cx="5400600" cy="119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6093296"/>
            <a:ext cx="890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Заседание Социальной платформы ВПП «Единая Россия» 01.10.2014 г.</a:t>
            </a:r>
            <a:endParaRPr lang="ru-RU" sz="1200" dirty="0"/>
          </a:p>
          <a:p>
            <a:pPr algn="ctr"/>
            <a:r>
              <a:rPr lang="ru-RU" sz="1200" dirty="0"/>
              <a:t> </a:t>
            </a:r>
            <a:r>
              <a:rPr lang="ru-RU" sz="1200" b="1" dirty="0" smtClean="0"/>
              <a:t>«</a:t>
            </a:r>
            <a:r>
              <a:rPr lang="ru-RU" sz="1200" b="1" dirty="0"/>
              <a:t>Особенности и перспективы использования информационных систем и телемедицины в здравоохранении РФ»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8078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Рынок </a:t>
            </a:r>
            <a:r>
              <a:rPr lang="en-US" dirty="0" smtClean="0"/>
              <a:t>mHealth </a:t>
            </a:r>
            <a:r>
              <a:rPr lang="ru-RU" dirty="0" smtClean="0"/>
              <a:t>в России не сформирован</a:t>
            </a:r>
          </a:p>
          <a:p>
            <a:r>
              <a:rPr lang="ru-RU" dirty="0" smtClean="0"/>
              <a:t>Врачи недостаточно заинтересованы в использовании </a:t>
            </a:r>
            <a:r>
              <a:rPr lang="en-US" dirty="0" smtClean="0"/>
              <a:t>mHealth </a:t>
            </a:r>
            <a:r>
              <a:rPr lang="ru-RU" dirty="0" smtClean="0"/>
              <a:t>в своей клинической практике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решения</a:t>
            </a:r>
          </a:p>
          <a:p>
            <a:r>
              <a:rPr lang="ru-RU" dirty="0" smtClean="0"/>
              <a:t>Объединение усилий всех игроков </a:t>
            </a:r>
            <a:r>
              <a:rPr lang="en-US" dirty="0" smtClean="0"/>
              <a:t>mHealth</a:t>
            </a:r>
            <a:endParaRPr lang="ru-RU" dirty="0" smtClean="0"/>
          </a:p>
          <a:p>
            <a:r>
              <a:rPr lang="ru-RU" dirty="0" smtClean="0"/>
              <a:t>Использование маркетингового опыта медицинских/фармацевтических компаний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Врач должен стать драйвером </a:t>
            </a:r>
            <a:r>
              <a:rPr lang="en-US" b="1" dirty="0" smtClean="0">
                <a:solidFill>
                  <a:srgbClr val="FF0000"/>
                </a:solidFill>
              </a:rPr>
              <a:t>mHealth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6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тьяна\Desktop\ы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1" y="1643050"/>
            <a:ext cx="9163051" cy="4448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3714752"/>
            <a:ext cx="5143504" cy="5847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7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2008" y="1157843"/>
            <a:ext cx="219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Создание информационного контента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81232"/>
            <a:ext cx="9001156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информационной среды для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урологов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1011" y="1124744"/>
            <a:ext cx="463516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" name="Группа 48"/>
          <p:cNvGrpSpPr/>
          <p:nvPr/>
        </p:nvGrpSpPr>
        <p:grpSpPr>
          <a:xfrm>
            <a:off x="2494752" y="1217516"/>
            <a:ext cx="4309496" cy="843332"/>
            <a:chOff x="2494752" y="1001492"/>
            <a:chExt cx="4271266" cy="9151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43174" y="1001492"/>
              <a:ext cx="467201" cy="64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356403" y="1001492"/>
              <a:ext cx="463515" cy="64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2494752" y="1578106"/>
              <a:ext cx="7690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>
                <a:spcBef>
                  <a:spcPct val="20000"/>
                </a:spcBef>
                <a:defRPr/>
              </a:pPr>
              <a:r>
                <a:rPr lang="ru-RU" sz="1600" b="1" dirty="0" smtClean="0"/>
                <a:t>Статьи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07500" y="1578106"/>
              <a:ext cx="7455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>
                <a:spcBef>
                  <a:spcPct val="20000"/>
                </a:spcBef>
                <a:defRPr/>
              </a:pPr>
              <a:r>
                <a:rPr lang="ru-RU" sz="1600" b="1" dirty="0" smtClean="0"/>
                <a:t>Видео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841661" y="1578106"/>
              <a:ext cx="924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>
                <a:spcBef>
                  <a:spcPct val="20000"/>
                </a:spcBef>
                <a:defRPr/>
              </a:pPr>
              <a:r>
                <a:rPr lang="ru-RU" sz="1600" b="1" dirty="0" smtClean="0"/>
                <a:t>Графика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 rot="10800000" flipV="1">
            <a:off x="0" y="3099738"/>
            <a:ext cx="18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Форма представления</a:t>
            </a:r>
          </a:p>
        </p:txBody>
      </p:sp>
      <p:pic>
        <p:nvPicPr>
          <p:cNvPr id="1036" name="Picture 12" descr="C:\Users\Татьяна\Desktop\овры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4968" y="3538173"/>
            <a:ext cx="750713" cy="1119412"/>
          </a:xfrm>
          <a:prstGeom prst="rect">
            <a:avLst/>
          </a:prstGeom>
          <a:noFill/>
        </p:spPr>
      </p:pic>
      <p:pic>
        <p:nvPicPr>
          <p:cNvPr id="1035" name="Picture 11" descr="C:\Users\Татьяна\Desktop\001_smal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3204" y="3538899"/>
            <a:ext cx="781339" cy="1125128"/>
          </a:xfrm>
          <a:prstGeom prst="rect">
            <a:avLst/>
          </a:prstGeom>
          <a:noFill/>
        </p:spPr>
      </p:pic>
      <p:pic>
        <p:nvPicPr>
          <p:cNvPr id="1037" name="Picture 13" descr="C:\Users\Татьяна\Desktop\04-2014-prev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85933" y="3531731"/>
            <a:ext cx="788098" cy="112585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041011" y="3284984"/>
            <a:ext cx="26354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400" b="1" dirty="0" smtClean="0"/>
              <a:t>Мобильные приложения           </a:t>
            </a:r>
          </a:p>
          <a:p>
            <a:pPr marL="0" lvl="1"/>
            <a:r>
              <a:rPr lang="ru-RU" sz="1300" dirty="0" smtClean="0"/>
              <a:t>Уро плюс       ААУ         Мой уролог</a:t>
            </a:r>
          </a:p>
        </p:txBody>
      </p:sp>
      <p:pic>
        <p:nvPicPr>
          <p:cNvPr id="1038" name="Picture 14" descr="C:\Users\Татьяна\Downloads\51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176" y="3815711"/>
            <a:ext cx="571504" cy="571504"/>
          </a:xfrm>
          <a:prstGeom prst="rect">
            <a:avLst/>
          </a:prstGeom>
          <a:noFill/>
        </p:spPr>
      </p:pic>
      <p:pic>
        <p:nvPicPr>
          <p:cNvPr id="1039" name="Picture 15" descr="C:\Users\Татьяна\Downloads\иконка 102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54853" y="3808906"/>
            <a:ext cx="571504" cy="571504"/>
          </a:xfrm>
          <a:prstGeom prst="rect">
            <a:avLst/>
          </a:prstGeom>
          <a:noFill/>
        </p:spPr>
      </p:pic>
      <p:pic>
        <p:nvPicPr>
          <p:cNvPr id="1040" name="Picture 16" descr="C:\Users\Татьяна\Downloads\мой уролог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60023" y="3815711"/>
            <a:ext cx="595306" cy="595306"/>
          </a:xfrm>
          <a:prstGeom prst="rect">
            <a:avLst/>
          </a:prstGeom>
          <a:noFill/>
        </p:spPr>
      </p:pic>
      <p:grpSp>
        <p:nvGrpSpPr>
          <p:cNvPr id="50" name="Группа 49"/>
          <p:cNvGrpSpPr/>
          <p:nvPr/>
        </p:nvGrpSpPr>
        <p:grpSpPr>
          <a:xfrm>
            <a:off x="1872208" y="2060848"/>
            <a:ext cx="7380312" cy="1225939"/>
            <a:chOff x="1763688" y="2348880"/>
            <a:chExt cx="7380312" cy="122593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63688" y="2348880"/>
              <a:ext cx="69482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err="1" smtClean="0"/>
                <a:t>Веб</a:t>
              </a:r>
              <a:r>
                <a:rPr lang="ru-RU" sz="1400" b="1" dirty="0" smtClean="0"/>
                <a:t> сайты </a:t>
              </a:r>
            </a:p>
            <a:p>
              <a:r>
                <a:rPr lang="en-US" sz="1400" dirty="0" smtClean="0"/>
                <a:t>Uroweb.ru</a:t>
              </a:r>
              <a:r>
                <a:rPr lang="ru-RU" sz="1400" dirty="0" smtClean="0"/>
                <a:t>; </a:t>
              </a:r>
              <a:r>
                <a:rPr lang="en-US" sz="1400" dirty="0" smtClean="0"/>
                <a:t>Uro.TV</a:t>
              </a:r>
              <a:r>
                <a:rPr lang="ru-RU" sz="1400" dirty="0" smtClean="0"/>
                <a:t>; ИФУ; ААУ; </a:t>
              </a:r>
              <a:r>
                <a:rPr lang="en-US" sz="1400" dirty="0" smtClean="0"/>
                <a:t>UroEdu.ru</a:t>
              </a:r>
              <a:r>
                <a:rPr lang="ru-RU" sz="1400" dirty="0" smtClean="0"/>
                <a:t>; </a:t>
              </a:r>
              <a:r>
                <a:rPr lang="en-US" sz="1400" dirty="0" smtClean="0"/>
                <a:t>NetHealth.ru</a:t>
              </a:r>
              <a:endParaRPr lang="ru-RU" sz="1400" dirty="0" smtClean="0"/>
            </a:p>
          </p:txBody>
        </p:sp>
        <p:pic>
          <p:nvPicPr>
            <p:cNvPr id="1030" name="Picture 6" descr="C:\Users\Татьяна\Desktop\Логотипы проектов\logo (2)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713973" y="2928912"/>
              <a:ext cx="714380" cy="645907"/>
            </a:xfrm>
            <a:prstGeom prst="rect">
              <a:avLst/>
            </a:prstGeom>
            <a:noFill/>
          </p:spPr>
        </p:pic>
        <p:pic>
          <p:nvPicPr>
            <p:cNvPr id="1029" name="Picture 5" descr="C:\Users\Татьяна\Desktop\Логотипы проектов\логотип уровеб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878793" y="2818753"/>
              <a:ext cx="507439" cy="659441"/>
            </a:xfrm>
            <a:prstGeom prst="rect">
              <a:avLst/>
            </a:prstGeom>
            <a:noFill/>
          </p:spPr>
        </p:pic>
        <p:pic>
          <p:nvPicPr>
            <p:cNvPr id="1031" name="Picture 7" descr="C:\Users\Татьяна\Desktop\Логотипы проектов\лого уротв2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407205" y="2843983"/>
              <a:ext cx="1071570" cy="650899"/>
            </a:xfrm>
            <a:prstGeom prst="rect">
              <a:avLst/>
            </a:prstGeom>
            <a:noFill/>
          </p:spPr>
        </p:pic>
        <p:pic>
          <p:nvPicPr>
            <p:cNvPr id="1032" name="Picture 8" descr="C:\Users\Татьяна\Desktop\Логотипы проектов\003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475647" y="2843983"/>
              <a:ext cx="546705" cy="714380"/>
            </a:xfrm>
            <a:prstGeom prst="rect">
              <a:avLst/>
            </a:prstGeom>
            <a:noFill/>
          </p:spPr>
        </p:pic>
        <p:pic>
          <p:nvPicPr>
            <p:cNvPr id="1033" name="Picture 9" descr="C:\Users\Татьяна\Desktop\Логотипы проектов\logo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114310" y="2941390"/>
              <a:ext cx="571504" cy="521446"/>
            </a:xfrm>
            <a:prstGeom prst="rect">
              <a:avLst/>
            </a:prstGeom>
            <a:noFill/>
          </p:spPr>
        </p:pic>
        <p:sp>
          <p:nvSpPr>
            <p:cNvPr id="36" name="Прямоугольник 35"/>
            <p:cNvSpPr/>
            <p:nvPr/>
          </p:nvSpPr>
          <p:spPr>
            <a:xfrm>
              <a:off x="6156176" y="2420888"/>
              <a:ext cx="29878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ru-RU" sz="1400" b="1" dirty="0" smtClean="0"/>
                <a:t>Социальные сети</a:t>
              </a:r>
            </a:p>
          </p:txBody>
        </p:sp>
        <p:pic>
          <p:nvPicPr>
            <p:cNvPr id="1043" name="Picture 19" descr="C:\Users\Татьяна\Desktop\sots-knopki-krugi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6228184" y="2852936"/>
              <a:ext cx="2386024" cy="521795"/>
            </a:xfrm>
            <a:prstGeom prst="rect">
              <a:avLst/>
            </a:prstGeom>
            <a:noFill/>
          </p:spPr>
        </p:pic>
      </p:grpSp>
      <p:sp>
        <p:nvSpPr>
          <p:cNvPr id="40" name="Прямоугольник 39"/>
          <p:cNvSpPr/>
          <p:nvPr/>
        </p:nvSpPr>
        <p:spPr>
          <a:xfrm>
            <a:off x="1763688" y="4725144"/>
            <a:ext cx="704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400" b="1" dirty="0" smtClean="0"/>
              <a:t>Урологическое телевидение </a:t>
            </a:r>
          </a:p>
          <a:p>
            <a:pPr marL="0" lvl="1"/>
            <a:r>
              <a:rPr lang="ru-RU" sz="1300" dirty="0" smtClean="0"/>
              <a:t>Онлайн конференции – прямая трансляция с формой обратной связи</a:t>
            </a:r>
            <a:endParaRPr lang="ru-RU" sz="1300" b="1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-396552" y="5157192"/>
            <a:ext cx="2339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Площадка для взаимодействия урологов с  пациентами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555776" y="5463412"/>
            <a:ext cx="4416464" cy="773900"/>
            <a:chOff x="2428860" y="5715016"/>
            <a:chExt cx="4416464" cy="773900"/>
          </a:xfrm>
        </p:grpSpPr>
        <p:pic>
          <p:nvPicPr>
            <p:cNvPr id="1034" name="Picture 10" descr="D:\mail\Дудченко\NH\Плоский дизайн\Новый лого\4 вариант.pn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667136" y="5891510"/>
              <a:ext cx="1714512" cy="395010"/>
            </a:xfrm>
            <a:prstGeom prst="rect">
              <a:avLst/>
            </a:prstGeom>
            <a:noFill/>
          </p:spPr>
        </p:pic>
        <p:pic>
          <p:nvPicPr>
            <p:cNvPr id="44" name="Picture 21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857488" y="5715016"/>
              <a:ext cx="285752" cy="77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2428860" y="6000768"/>
              <a:ext cx="2762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6357950" y="5929330"/>
              <a:ext cx="487374" cy="50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5424484" y="6033186"/>
              <a:ext cx="457197" cy="18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1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5929322" y="5715016"/>
              <a:ext cx="285752" cy="77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24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3214678" y="6000768"/>
              <a:ext cx="457197" cy="18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Прямоугольник 40"/>
          <p:cNvSpPr/>
          <p:nvPr/>
        </p:nvSpPr>
        <p:spPr>
          <a:xfrm>
            <a:off x="1800200" y="3212976"/>
            <a:ext cx="4211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400" b="1" dirty="0" smtClean="0"/>
              <a:t>Печатные / электронные издания </a:t>
            </a:r>
          </a:p>
          <a:p>
            <a:pPr marL="0" lvl="1"/>
            <a:r>
              <a:rPr lang="ru-RU" sz="1400" b="1" dirty="0" smtClean="0"/>
              <a:t> </a:t>
            </a:r>
            <a:endParaRPr lang="ru-RU" sz="13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33975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Врачи-урологи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148064" y="623731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Урологические пациенты</a:t>
            </a:r>
            <a:endParaRPr lang="ru-RU" b="1" dirty="0"/>
          </a:p>
        </p:txBody>
      </p:sp>
      <p:pic>
        <p:nvPicPr>
          <p:cNvPr id="43" name="Picture 8" descr="http://uroweb.ru/sites/default/files/imagecache/press_100/na_zametku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065" y="3538899"/>
            <a:ext cx="745791" cy="11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cademy.uroweb.ru/system/files/imagecache/selectimgpage/course/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388482"/>
            <a:ext cx="2928958" cy="16121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 профилактика 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1214422"/>
            <a:ext cx="6858016" cy="857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Образование пациентов</a:t>
            </a:r>
          </a:p>
          <a:p>
            <a:r>
              <a:rPr lang="ru-RU" sz="2000" dirty="0" smtClean="0"/>
              <a:t>Пропаганда здорового образа жизни</a:t>
            </a:r>
          </a:p>
        </p:txBody>
      </p:sp>
      <p:pic>
        <p:nvPicPr>
          <p:cNvPr id="5" name="Рисунок 4" descr="318-636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428736"/>
            <a:ext cx="1000132" cy="10001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214546" y="4714884"/>
            <a:ext cx="1785950" cy="1714488"/>
            <a:chOff x="3071802" y="3286124"/>
            <a:chExt cx="1785950" cy="1714488"/>
          </a:xfrm>
        </p:grpSpPr>
        <p:sp>
          <p:nvSpPr>
            <p:cNvPr id="13" name="TextBox 12"/>
            <p:cNvSpPr txBox="1"/>
            <p:nvPr/>
          </p:nvSpPr>
          <p:spPr>
            <a:xfrm>
              <a:off x="3143240" y="328612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Видео</a:t>
              </a:r>
              <a:endParaRPr lang="ru-RU" b="1" dirty="0"/>
            </a:p>
          </p:txBody>
        </p:sp>
        <p:pic>
          <p:nvPicPr>
            <p:cNvPr id="14" name="Рисунок 13" descr="2014-09-29 15-39-57 Скриншот экрана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071802" y="3714752"/>
              <a:ext cx="1785918" cy="128586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28596" y="3071810"/>
            <a:ext cx="1714512" cy="2643206"/>
            <a:chOff x="1571604" y="3286124"/>
            <a:chExt cx="1714512" cy="2643206"/>
          </a:xfrm>
        </p:grpSpPr>
        <p:sp>
          <p:nvSpPr>
            <p:cNvPr id="10" name="TextBox 9"/>
            <p:cNvSpPr txBox="1"/>
            <p:nvPr/>
          </p:nvSpPr>
          <p:spPr>
            <a:xfrm>
              <a:off x="1571604" y="328612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Постеры</a:t>
              </a:r>
              <a:endParaRPr lang="ru-RU" b="1" dirty="0"/>
            </a:p>
          </p:txBody>
        </p:sp>
        <p:pic>
          <p:nvPicPr>
            <p:cNvPr id="15" name="Рисунок 14" descr="2014-09-29 15-42-11 Скриншот экрана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785918" y="3714752"/>
              <a:ext cx="1285884" cy="221457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4857784" y="4774180"/>
            <a:ext cx="1785918" cy="1583778"/>
            <a:chOff x="0" y="3273982"/>
            <a:chExt cx="1785918" cy="1583778"/>
          </a:xfrm>
        </p:grpSpPr>
        <p:sp>
          <p:nvSpPr>
            <p:cNvPr id="8" name="TextBox 7"/>
            <p:cNvSpPr txBox="1"/>
            <p:nvPr/>
          </p:nvSpPr>
          <p:spPr>
            <a:xfrm>
              <a:off x="0" y="3273982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Статьи</a:t>
              </a:r>
              <a:endParaRPr lang="ru-RU" b="1" dirty="0"/>
            </a:p>
          </p:txBody>
        </p:sp>
        <p:pic>
          <p:nvPicPr>
            <p:cNvPr id="16" name="Рисунок 15" descr="2014-09-29 15-39-06 Скриншот экрана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0" y="3714752"/>
              <a:ext cx="1785918" cy="1143008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857752" y="1928802"/>
            <a:ext cx="1928826" cy="1643074"/>
            <a:chOff x="285720" y="3429000"/>
            <a:chExt cx="1785950" cy="1643074"/>
          </a:xfrm>
        </p:grpSpPr>
        <p:sp>
          <p:nvSpPr>
            <p:cNvPr id="11" name="TextBox 10"/>
            <p:cNvSpPr txBox="1"/>
            <p:nvPr/>
          </p:nvSpPr>
          <p:spPr>
            <a:xfrm>
              <a:off x="285720" y="342900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Соцсети</a:t>
              </a:r>
              <a:endParaRPr lang="ru-RU" b="1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20" y="3786190"/>
              <a:ext cx="178595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2071670" y="1928802"/>
            <a:ext cx="1857388" cy="1643074"/>
            <a:chOff x="6072198" y="3286124"/>
            <a:chExt cx="1785950" cy="1714512"/>
          </a:xfrm>
        </p:grpSpPr>
        <p:sp>
          <p:nvSpPr>
            <p:cNvPr id="9" name="TextBox 8"/>
            <p:cNvSpPr txBox="1"/>
            <p:nvPr/>
          </p:nvSpPr>
          <p:spPr>
            <a:xfrm>
              <a:off x="6072198" y="3286124"/>
              <a:ext cx="1714512" cy="385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Инфографика</a:t>
              </a:r>
              <a:endParaRPr lang="ru-RU" b="1" dirty="0"/>
            </a:p>
          </p:txBody>
        </p:sp>
        <p:pic>
          <p:nvPicPr>
            <p:cNvPr id="18" name="Рисунок 17" descr="2014-09-29 15-45-33 Скриншот экрана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072198" y="3714752"/>
              <a:ext cx="1785950" cy="1285884"/>
            </a:xfrm>
            <a:prstGeom prst="rect">
              <a:avLst/>
            </a:prstGeom>
          </p:spPr>
        </p:pic>
      </p:grpSp>
      <p:cxnSp>
        <p:nvCxnSpPr>
          <p:cNvPr id="58" name="Прямая со стрелкой 57"/>
          <p:cNvCxnSpPr/>
          <p:nvPr/>
        </p:nvCxnSpPr>
        <p:spPr>
          <a:xfrm>
            <a:off x="5500694" y="4214817"/>
            <a:ext cx="107157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3071802" y="4429132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8" idx="0"/>
          </p:cNvCxnSpPr>
          <p:nvPr/>
        </p:nvCxnSpPr>
        <p:spPr>
          <a:xfrm>
            <a:off x="5286380" y="4429132"/>
            <a:ext cx="428660" cy="345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0800000">
            <a:off x="2214546" y="421322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6200000" flipV="1">
            <a:off x="3214678" y="3571876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5179223" y="3607595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6929454" y="2924944"/>
            <a:ext cx="1714512" cy="3368963"/>
            <a:chOff x="6929454" y="3071810"/>
            <a:chExt cx="1714512" cy="3368963"/>
          </a:xfrm>
        </p:grpSpPr>
        <p:sp>
          <p:nvSpPr>
            <p:cNvPr id="12" name="TextBox 11"/>
            <p:cNvSpPr txBox="1"/>
            <p:nvPr/>
          </p:nvSpPr>
          <p:spPr>
            <a:xfrm>
              <a:off x="6929454" y="3071810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Мобильное приложение</a:t>
              </a:r>
              <a:endParaRPr lang="ru-RU" b="1" dirty="0"/>
            </a:p>
          </p:txBody>
        </p:sp>
        <p:pic>
          <p:nvPicPr>
            <p:cNvPr id="2050" name="Picture 2" descr="C:\Users\USER\Downloads\Uro+\Nethealth главная новая 2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721873"/>
              <a:ext cx="1531775" cy="271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617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Вторичная профилактика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1746" y="1715628"/>
            <a:ext cx="6220734" cy="10653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Дистанционное анкетирование пациентов</a:t>
            </a:r>
          </a:p>
          <a:p>
            <a:r>
              <a:rPr lang="ru-RU" sz="2400" dirty="0" smtClean="0"/>
              <a:t>Скрининг в группах риска </a:t>
            </a:r>
          </a:p>
        </p:txBody>
      </p:sp>
      <p:pic>
        <p:nvPicPr>
          <p:cNvPr id="5" name="Рисунок 4" descr="anketa-icon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484784"/>
            <a:ext cx="1301274" cy="1301274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755576" y="2858066"/>
            <a:ext cx="6264696" cy="1737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 Раннее выявление позволяет предотвратить до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40 %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ru-RU" sz="2000" dirty="0" smtClean="0"/>
              <a:t>случаев экстренных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госпитализаций</a:t>
            </a:r>
          </a:p>
          <a:p>
            <a:pPr>
              <a:spcBef>
                <a:spcPct val="20000"/>
              </a:spcBef>
            </a:pPr>
            <a:r>
              <a:rPr lang="ru-RU" sz="2000" dirty="0" smtClean="0"/>
              <a:t>- В программе и на </a:t>
            </a:r>
            <a:r>
              <a:rPr lang="en-US" sz="2000" dirty="0" smtClean="0"/>
              <a:t>Nethealth </a:t>
            </a:r>
            <a:r>
              <a:rPr lang="ru-RU" sz="2000" dirty="0" smtClean="0"/>
              <a:t>представлены электронные анкеты по наиболее значимым урологическим заболеваниям (РПЖ, ДГПЖ, НМ, МКБ)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953952" y="2348880"/>
            <a:ext cx="1246250" cy="158513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7292839" y="2666791"/>
            <a:ext cx="1246250" cy="162565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740352" y="2989778"/>
            <a:ext cx="1210596" cy="16058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790" y="4869159"/>
            <a:ext cx="7588642" cy="148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87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academy.uroweb.ru/system/files/imagecache/selectimgpage/course/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2714620"/>
            <a:ext cx="2214578" cy="12189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Третичная профилактика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1772816"/>
            <a:ext cx="6572264" cy="142876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Дистанционные консультации пациентов</a:t>
            </a:r>
          </a:p>
          <a:p>
            <a:r>
              <a:rPr lang="ru-RU" sz="2000" b="1" dirty="0" smtClean="0"/>
              <a:t>Дистанционные консилиумы</a:t>
            </a:r>
          </a:p>
          <a:p>
            <a:r>
              <a:rPr lang="ru-RU" sz="2000" b="1" dirty="0" err="1" smtClean="0"/>
              <a:t>Видеоконсультации</a:t>
            </a:r>
            <a:endParaRPr lang="ru-RU" sz="2000" b="1" dirty="0" smtClean="0"/>
          </a:p>
          <a:p>
            <a:r>
              <a:rPr lang="ru-RU" sz="2000" b="1" dirty="0" smtClean="0"/>
              <a:t>Госпитализация через </a:t>
            </a:r>
            <a:r>
              <a:rPr lang="en-US" sz="2000" b="1" dirty="0" smtClean="0"/>
              <a:t>Nethealth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6" name="Picture 3" descr="http://gastrit-yazva.ru/wp-content/uploads/2012/10/bolnoy-v-postel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906572"/>
            <a:ext cx="1468836" cy="946364"/>
          </a:xfrm>
          <a:prstGeom prst="rect">
            <a:avLst/>
          </a:prstGeom>
          <a:noFill/>
        </p:spPr>
      </p:pic>
      <p:pic>
        <p:nvPicPr>
          <p:cNvPr id="8" name="Рисунок 7" descr="2014-09-29 18-00-04 Скриншот экран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18496" y="3647634"/>
            <a:ext cx="3252786" cy="2871908"/>
          </a:xfrm>
          <a:prstGeom prst="rect">
            <a:avLst/>
          </a:prstGeom>
        </p:spPr>
      </p:pic>
      <p:pic>
        <p:nvPicPr>
          <p:cNvPr id="3074" name="Picture 2" descr="C:\Users\USER\Downloads\Uro+\Nethealth сплеш скрин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1904"/>
            <a:ext cx="1601898" cy="28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Uro+\Nethealth заболевание тес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33365"/>
            <a:ext cx="1588717" cy="28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8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356" y="764704"/>
            <a:ext cx="2565742" cy="7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0504732"/>
              </p:ext>
            </p:extLst>
          </p:nvPr>
        </p:nvGraphicFramePr>
        <p:xfrm>
          <a:off x="179512" y="1700808"/>
          <a:ext cx="4968552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</a:tblGrid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Вопросов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Ответов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725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3469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4896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5857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6030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14178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35552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35773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26845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22371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9765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5652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2449</a:t>
                      </a:r>
                      <a:endParaRPr lang="ru-RU" sz="1400" dirty="0"/>
                    </a:p>
                  </a:txBody>
                  <a:tcPr/>
                </a:tc>
              </a:tr>
              <a:tr h="278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579</a:t>
                      </a:r>
                      <a:endParaRPr lang="ru-RU" sz="1400" dirty="0"/>
                    </a:p>
                  </a:txBody>
                  <a:tcPr/>
                </a:tc>
              </a:tr>
              <a:tr h="3032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Всего: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142 854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138 589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3656"/>
            <a:ext cx="6512728" cy="8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5148064" y="1772816"/>
          <a:ext cx="3816424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2772"/>
            <a:ext cx="2952328" cy="20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87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1649c71849134c64ad4be9626f4b66ee43e7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1752</Words>
  <Application>Microsoft Office PowerPoint</Application>
  <PresentationFormat>Экран (4:3)</PresentationFormat>
  <Paragraphs>350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Наши информационные ресурсы:</vt:lpstr>
      <vt:lpstr>Наша команда</vt:lpstr>
      <vt:lpstr>Слайд 5</vt:lpstr>
      <vt:lpstr>Первичная профилактика </vt:lpstr>
      <vt:lpstr>Вторичная профилактика</vt:lpstr>
      <vt:lpstr>Третичная профилактика</vt:lpstr>
      <vt:lpstr>Слайд 9</vt:lpstr>
      <vt:lpstr>NetHealth.ru</vt:lpstr>
      <vt:lpstr>Результаты работы с 2002 года</vt:lpstr>
      <vt:lpstr>Нидерланды: дистанционный мониторинг в действии</vt:lpstr>
      <vt:lpstr>2014 mHEALTH SUMMIT</vt:lpstr>
      <vt:lpstr>Почему нам нужна мобильная медицина (mHealth)?</vt:lpstr>
      <vt:lpstr>10 предсказаний International Data Corporation (IDC) 2014, США</vt:lpstr>
      <vt:lpstr>Готовы ли к mHealth пациенты?</vt:lpstr>
      <vt:lpstr>С какими проблемами сталкивается современный пациент, который хочет попасть к врачу:</vt:lpstr>
      <vt:lpstr>Пациенты США</vt:lpstr>
      <vt:lpstr>Чего хотят пациенты</vt:lpstr>
      <vt:lpstr>Особенность mHealth в России</vt:lpstr>
      <vt:lpstr>Где продают мобильные устройства для mHealth в России</vt:lpstr>
      <vt:lpstr>Объем рынка мобильной медицины в России</vt:lpstr>
      <vt:lpstr>А готовы ли врачи осуществлять свои профессиональные компетенции дистанционно, без очного визита пациента?</vt:lpstr>
      <vt:lpstr>Чего хотят врачи и клиники</vt:lpstr>
      <vt:lpstr>Взгляд врача на mHealth в России</vt:lpstr>
      <vt:lpstr>Врач и IT специалист</vt:lpstr>
      <vt:lpstr>Основные причины малой вовлеченности врача в mHealth</vt:lpstr>
      <vt:lpstr>Пути решения</vt:lpstr>
      <vt:lpstr>Объединение усилий</vt:lpstr>
      <vt:lpstr>Векторы направления продвижения mHealth</vt:lpstr>
      <vt:lpstr>Пользователи mHealth (пациент, потенциальный пациент)</vt:lpstr>
      <vt:lpstr>Новые игроки в здравоохранении</vt:lpstr>
      <vt:lpstr>Возможности новых игроков</vt:lpstr>
      <vt:lpstr>Врач, медицинское сообщество</vt:lpstr>
      <vt:lpstr>Обучение врачей</vt:lpstr>
      <vt:lpstr>Научное обоснование mHealth</vt:lpstr>
      <vt:lpstr>Разрушение образа «телемедицинщика»</vt:lpstr>
      <vt:lpstr>Финансовое покрытие mHealth в РФ</vt:lpstr>
      <vt:lpstr>Государство – создание законодательной базы</vt:lpstr>
      <vt:lpstr>Слайд 40</vt:lpstr>
      <vt:lpstr>Выводы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</dc:creator>
  <cp:lastModifiedBy>Михаил</cp:lastModifiedBy>
  <cp:revision>226</cp:revision>
  <dcterms:modified xsi:type="dcterms:W3CDTF">2015-03-30T11:34:42Z</dcterms:modified>
</cp:coreProperties>
</file>