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3" r:id="rId3"/>
    <p:sldMasterId id="2147483754" r:id="rId4"/>
    <p:sldMasterId id="2147483767" r:id="rId5"/>
  </p:sldMasterIdLst>
  <p:notesMasterIdLst>
    <p:notesMasterId r:id="rId33"/>
  </p:notesMasterIdLst>
  <p:sldIdLst>
    <p:sldId id="256" r:id="rId6"/>
    <p:sldId id="299" r:id="rId7"/>
    <p:sldId id="365" r:id="rId8"/>
    <p:sldId id="366" r:id="rId9"/>
    <p:sldId id="367" r:id="rId10"/>
    <p:sldId id="368" r:id="rId11"/>
    <p:sldId id="369" r:id="rId12"/>
    <p:sldId id="370" r:id="rId13"/>
    <p:sldId id="325" r:id="rId14"/>
    <p:sldId id="326" r:id="rId15"/>
    <p:sldId id="321" r:id="rId16"/>
    <p:sldId id="374" r:id="rId17"/>
    <p:sldId id="372" r:id="rId18"/>
    <p:sldId id="355" r:id="rId19"/>
    <p:sldId id="376" r:id="rId20"/>
    <p:sldId id="377" r:id="rId21"/>
    <p:sldId id="334" r:id="rId22"/>
    <p:sldId id="378" r:id="rId23"/>
    <p:sldId id="379" r:id="rId24"/>
    <p:sldId id="342" r:id="rId25"/>
    <p:sldId id="347" r:id="rId26"/>
    <p:sldId id="375" r:id="rId27"/>
    <p:sldId id="381" r:id="rId28"/>
    <p:sldId id="350" r:id="rId29"/>
    <p:sldId id="380" r:id="rId30"/>
    <p:sldId id="348" r:id="rId31"/>
    <p:sldId id="34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6E03"/>
    <a:srgbClr val="FF9900"/>
    <a:srgbClr val="FA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47D7-9365-4950-9543-2D88AE1358DA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171B-6E6B-42E8-ABC9-E424605E8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1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7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0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3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41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7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51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5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55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293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10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40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4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1337536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4600-4BDF-479E-9168-0815BE8EFA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E81B8-7C45-44C5-9490-D69540A41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499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C48C-AC98-4015-A372-A5AC101D35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8468D-1D56-47BA-98E9-FA0F6E169D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44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8C8C5-3BF2-446C-B89F-B57F7E06B0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DAC68-CB24-4BD5-BDC2-B2C67D4773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661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A4A90-BB1B-4E6C-A639-193543209C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3FD63-5BBD-445E-8D34-9B544895DB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15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0F75-7141-4F36-8E40-E54E2C051A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0023B-66AA-4DF1-B33E-67C5A251B6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527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0AAD-3088-4FDC-9647-E4B5804F92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4A7F-A1B6-49F4-AA84-1EB096E5E7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875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DFA9-ACD4-4FFF-9988-325309B3B4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D671F-C1D8-4C7D-AFB9-05C271B16E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51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B31-F741-49F2-B23C-0D860E2F08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B1F8-54C2-4F99-90EE-16CC134F68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760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47FD-A245-42A1-BE55-788BD1AAD0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E8AE-1494-44C1-A9EB-C6EFE2A892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863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1DE8-098B-4BE0-962D-64E572F97B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51C0-F15F-4FDD-BB41-88109430D6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260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3A70-6CD2-405D-8A46-8965E9267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02822-F943-4B95-9654-D646F174AA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652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21916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3E14-8D6B-4C2E-9CCF-21098EEE4E65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122A1-830B-449F-A8C0-E44FC04427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04109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E219-DBDC-4282-95F8-8D0EA8371FF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56F9-D572-4D72-A17C-A0D61D270B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90977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9B30-6F04-46D1-A47E-D3760A46B58D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2303D-287C-423A-AB74-3C68C47364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1020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6C17-5837-4D5A-A579-96B1444B29CC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A9FF-5F74-4CA1-A23E-9B7633E3FA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7025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400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AD67-0F7A-4608-9271-53E60F0F37A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E741-B751-4622-A14D-7D4B650DBD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69286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C372-9241-47A1-8BD2-8623CE44F7AF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65E8-9CD3-4CF4-A7BC-A133DD8D0D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72306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BB55-9E71-4373-BF2A-9F493F23C8A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EB8A-9EFB-4593-B9B5-6F6BBCC3EE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48037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ADAD-7FBF-45E7-9327-57CB4061DFAB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5A79-27BD-40C8-BEC8-EA6F85A524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89592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8ADC-AA23-453E-A798-55423E1BA98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26FC41A-F2D4-42DF-95C3-EFDFF514EA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439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B6BF-DCEB-4179-AFA1-6B78ABD4AF74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74A88-59A6-47B9-8504-B2E516C55B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88531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D5A-11FC-4886-B3CE-587899B4397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691BE-F6CC-4D79-8E07-E3B1F856E4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23488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405054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0F85-A260-4052-B240-1C00805D55F6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AC36B-73CC-463F-BDB5-5452F6819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471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2F67-5A23-4111-AEBC-D21AF44B9CE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B73D-FACC-4FAC-9F55-C7362B681A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17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23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6C25-14F1-44D4-9BA6-F7C34B5A4039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A3AB13-5731-4A8C-B346-7321716445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6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E021-1918-4E7A-BB91-F471ACCFC9F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BF21-0E88-4E0A-AF23-DA6ED45AF2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461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E13A-6C7D-4797-956C-977A3BCC2959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AA0A0-3200-4C0F-8142-FD014C39E3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278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08D8-E1D1-44DF-BB78-57D0860BF9D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84D10-0BE2-4D80-B629-4DD88748B4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066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1F0E-EC5D-4BA1-834F-132972E339D6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676C2-65A1-420F-857E-C4A2894D2D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5144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F18F-8373-4E20-BFD9-F2B398C24A8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A7B6321-ADFD-44F5-AA58-54089AF07E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81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86F7-4562-4B24-8F54-51FFD97F02B1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61D7B-EC62-495C-AD74-A4CDCE4AB1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69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1AF1-10A4-468C-98AE-484FFB777F09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D6D9B-29D1-49B6-8B9F-EDC09D6C55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866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B014-39EF-4574-AEFE-D9F9B12B008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A094-86DA-451C-AC17-F93D714740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3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5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7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9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4B3BC-D19A-4EFC-8D84-D531BB81CD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C9A477-61A4-4C0F-86E8-C32CE3EC07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191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73938-6A60-42C6-AA52-04C9436BC7A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61C96-ED68-4BE4-BEA8-ED0CEFE0DA9A}" type="slidenum">
              <a:rPr lang="ru-RU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8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057C6-3DB5-4C91-AE82-E958F97C04D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30.03.2015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863ED4-1E54-453E-B72E-32D4475B6E4A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arhiv.ru/" TargetMode="External"/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gif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hyperlink" Target="http://www.medarhiv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675" y="980728"/>
            <a:ext cx="8568952" cy="2974429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Возможности </a:t>
            </a:r>
            <a:r>
              <a:rPr lang="ru-RU" sz="4000" dirty="0"/>
              <a:t>дистанционного взаимодействия с пациентом.</a:t>
            </a:r>
            <a:br>
              <a:rPr lang="ru-RU" sz="4000" dirty="0"/>
            </a:br>
            <a:r>
              <a:rPr lang="ru-RU" sz="4000" b="1" dirty="0" smtClean="0"/>
              <a:t>Какие </a:t>
            </a:r>
            <a:r>
              <a:rPr lang="ru-RU" sz="4000" b="1" dirty="0"/>
              <a:t>новые услуги можно построить по технологии </a:t>
            </a:r>
            <a:r>
              <a:rPr lang="ru-RU" sz="4000" b="1" dirty="0" err="1" smtClean="0"/>
              <a:t>mHealth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60" y="4725144"/>
            <a:ext cx="8109098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Зингерман Б.В. 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boriszing@gmail.com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    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http://medarhiv.ru/banners/SkIt-r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50" y="5954920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609" y="5830711"/>
            <a:ext cx="2487871" cy="9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3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1470" y="769922"/>
            <a:ext cx="7128792" cy="5755422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3 основных составляющих: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Персональная электронная медицинская карта (ПЭМК).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Поступление данных по 5 каналам 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Ручной ввод или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фото(скан) бумажного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Загрузка электронного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Прямой импорт из ЛПУ.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Ввод данных врачом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Телемониторинг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Комплекс электронных взаимодействий со </a:t>
            </a:r>
            <a:r>
              <a:rPr lang="ru-RU" sz="2800" b="1" u="sng" dirty="0">
                <a:solidFill>
                  <a:prstClr val="black"/>
                </a:solidFill>
                <a:latin typeface="Calibri"/>
              </a:rPr>
              <a:t>своими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врачами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предоставление врачу  онлайн-доступа  к своей карте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электронные консультации с врачом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Дистанционный персональный мониторинг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Личный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медицинский календарь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Напоминание о событиях медицинского характера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Контроль исполнения (в том числе и врачом)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47662" y="0"/>
            <a:ext cx="8364537" cy="747713"/>
          </a:xfrm>
        </p:spPr>
        <p:txBody>
          <a:bodyPr/>
          <a:lstStyle/>
          <a:p>
            <a:r>
              <a:rPr lang="ru-RU" sz="2800" b="1" u="sng" dirty="0" smtClean="0"/>
              <a:t>Взаимодействия с личным кабинетом  пациента</a:t>
            </a:r>
            <a:endParaRPr lang="en-US" sz="28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980728"/>
            <a:ext cx="839502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Доставка </a:t>
            </a:r>
            <a:r>
              <a:rPr lang="ru-RU" sz="2400" dirty="0" smtClean="0">
                <a:solidFill>
                  <a:prstClr val="black"/>
                </a:solidFill>
              </a:rPr>
              <a:t> результатов анализов, обследований </a:t>
            </a:r>
            <a:r>
              <a:rPr lang="ru-RU" sz="2400" dirty="0">
                <a:solidFill>
                  <a:prstClr val="black"/>
                </a:solidFill>
              </a:rPr>
              <a:t>или посещения </a:t>
            </a:r>
            <a:r>
              <a:rPr lang="ru-RU" sz="2400" dirty="0" smtClean="0">
                <a:solidFill>
                  <a:prstClr val="black"/>
                </a:solidFill>
              </a:rPr>
              <a:t>врача и др.   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Электронные консультации </a:t>
            </a:r>
            <a:r>
              <a:rPr lang="ru-RU" sz="2400" b="1" dirty="0">
                <a:solidFill>
                  <a:prstClr val="black"/>
                </a:solidFill>
              </a:rPr>
              <a:t>со своим </a:t>
            </a:r>
            <a:r>
              <a:rPr lang="ru-RU" sz="2400" dirty="0">
                <a:solidFill>
                  <a:prstClr val="black"/>
                </a:solidFill>
              </a:rPr>
              <a:t>лечащим </a:t>
            </a:r>
            <a:r>
              <a:rPr lang="ru-RU" sz="2400" dirty="0" smtClean="0">
                <a:solidFill>
                  <a:prstClr val="black"/>
                </a:solidFill>
              </a:rPr>
              <a:t>врачом - до-после-между </a:t>
            </a:r>
            <a:r>
              <a:rPr lang="ru-RU" sz="2400" dirty="0">
                <a:solidFill>
                  <a:prstClr val="black"/>
                </a:solidFill>
              </a:rPr>
              <a:t>«очными» </a:t>
            </a:r>
            <a:r>
              <a:rPr lang="ru-RU" sz="2400" dirty="0" smtClean="0">
                <a:solidFill>
                  <a:prstClr val="black"/>
                </a:solidFill>
              </a:rPr>
              <a:t>визитам </a:t>
            </a:r>
            <a:r>
              <a:rPr lang="ru-RU" sz="2400" dirty="0">
                <a:solidFill>
                  <a:prstClr val="black"/>
                </a:solidFill>
              </a:rPr>
              <a:t>(платный абонемент</a:t>
            </a:r>
            <a:r>
              <a:rPr lang="ru-RU" sz="2400" dirty="0" smtClean="0">
                <a:solidFill>
                  <a:prstClr val="black"/>
                </a:solidFill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Получение второго мнения (платно и дистанционно)</a:t>
            </a: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Дистанционный мониторинг пациента и контроль проводимого </a:t>
            </a:r>
            <a:r>
              <a:rPr lang="ru-RU" sz="2400" dirty="0" smtClean="0">
                <a:solidFill>
                  <a:prstClr val="black"/>
                </a:solidFill>
              </a:rPr>
              <a:t>лечения (платный абонемент).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solidFill>
                  <a:prstClr val="black"/>
                </a:solidFill>
              </a:rPr>
              <a:t>Персонализованные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рекомендации и напоминания о событиях связанных со здоровьем </a:t>
            </a:r>
            <a:r>
              <a:rPr lang="ru-RU" sz="2400" dirty="0" smtClean="0">
                <a:solidFill>
                  <a:prstClr val="black"/>
                </a:solidFill>
              </a:rPr>
              <a:t>  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Предварительное (</a:t>
            </a:r>
            <a:r>
              <a:rPr lang="ru-RU" sz="2400" dirty="0">
                <a:solidFill>
                  <a:prstClr val="black"/>
                </a:solidFill>
              </a:rPr>
              <a:t>до </a:t>
            </a:r>
            <a:r>
              <a:rPr lang="ru-RU" sz="2400" dirty="0" smtClean="0">
                <a:solidFill>
                  <a:prstClr val="black"/>
                </a:solidFill>
              </a:rPr>
              <a:t>визита) домашнее заполнение пациентом опросников, сбор и электронное предоставление врачу своей медицинской документации 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2961" y="1372706"/>
            <a:ext cx="344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Повышение качества услуги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3394" y="4469050"/>
            <a:ext cx="26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Вовлечение пациента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197242"/>
            <a:ext cx="5382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Сокращение себестоимости оказанной услуги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6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47662" y="0"/>
            <a:ext cx="8364537" cy="747713"/>
          </a:xfrm>
        </p:spPr>
        <p:txBody>
          <a:bodyPr/>
          <a:lstStyle/>
          <a:p>
            <a:r>
              <a:rPr lang="ru-RU" sz="2800" b="1" u="sng" dirty="0" smtClean="0"/>
              <a:t>Попробуем пофантазировать как это может быть устроено</a:t>
            </a:r>
            <a:endParaRPr lang="en-US" sz="28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5450" y="980728"/>
            <a:ext cx="839502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Доставка  результатов анализов, обследований или посещения врача и др. 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Электронные консультации </a:t>
            </a:r>
            <a:r>
              <a:rPr lang="ru-RU" sz="2400" b="1" dirty="0">
                <a:solidFill>
                  <a:prstClr val="black"/>
                </a:solidFill>
              </a:rPr>
              <a:t>со своим </a:t>
            </a:r>
            <a:r>
              <a:rPr lang="ru-RU" sz="2400" dirty="0">
                <a:solidFill>
                  <a:prstClr val="black"/>
                </a:solidFill>
              </a:rPr>
              <a:t>лечащим </a:t>
            </a:r>
            <a:r>
              <a:rPr lang="ru-RU" sz="2400" dirty="0" smtClean="0">
                <a:solidFill>
                  <a:prstClr val="black"/>
                </a:solidFill>
              </a:rPr>
              <a:t>врачом - до-после-между </a:t>
            </a:r>
            <a:r>
              <a:rPr lang="ru-RU" sz="2400" dirty="0">
                <a:solidFill>
                  <a:prstClr val="black"/>
                </a:solidFill>
              </a:rPr>
              <a:t>«очными» </a:t>
            </a:r>
            <a:r>
              <a:rPr lang="ru-RU" sz="2400" dirty="0" smtClean="0">
                <a:solidFill>
                  <a:prstClr val="black"/>
                </a:solidFill>
              </a:rPr>
              <a:t>визитам </a:t>
            </a:r>
            <a:r>
              <a:rPr lang="ru-RU" sz="2400" dirty="0">
                <a:solidFill>
                  <a:prstClr val="black"/>
                </a:solidFill>
              </a:rPr>
              <a:t>(платный абонемент</a:t>
            </a:r>
            <a:r>
              <a:rPr lang="ru-RU" sz="2400" dirty="0" smtClean="0">
                <a:solidFill>
                  <a:prstClr val="black"/>
                </a:solidFill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sz="6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Получение второго мнения (платно и дистанционно)</a:t>
            </a:r>
          </a:p>
          <a:p>
            <a:pPr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Дистанционный мониторинг пациента и контроль проводимого </a:t>
            </a:r>
            <a:r>
              <a:rPr lang="ru-RU" sz="2400" dirty="0" smtClean="0">
                <a:solidFill>
                  <a:prstClr val="black"/>
                </a:solidFill>
              </a:rPr>
              <a:t>лечения (платный абонемент).</a:t>
            </a:r>
            <a:endParaRPr lang="ru-RU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Персонализованные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рекомендации и напоминания о событиях связанных со здоровьем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defRPr/>
            </a:pPr>
            <a:endParaRPr lang="ru-RU" sz="1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Предварительное (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до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визита) домашнее заполнение пациентом опросников, сбор и электронное предоставление врачу своей медицинской документации  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581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431"/>
            <a:ext cx="3134938" cy="22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6896" y="-9281"/>
            <a:ext cx="8229600" cy="701977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Дистанционный мониторинг</a:t>
            </a:r>
            <a:endParaRPr lang="ru-RU" sz="3600" dirty="0"/>
          </a:p>
        </p:txBody>
      </p:sp>
      <p:pic>
        <p:nvPicPr>
          <p:cNvPr id="21" name="Picture 20" descr="http://www.osp.ru/FileStorage/ARTICLE/Seti/2010-12/09_10/13101440/_014_(706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136" y="1691738"/>
            <a:ext cx="946474" cy="1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0006" y="908720"/>
            <a:ext cx="24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состояния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64662" y="909443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Доставка в «Облако»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906" y="1691738"/>
            <a:ext cx="1683246" cy="1171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889" y="1196752"/>
            <a:ext cx="2735599" cy="1800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00441">
            <a:off x="6244348" y="4396106"/>
            <a:ext cx="1683246" cy="11715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06342">
            <a:off x="2000567" y="4000866"/>
            <a:ext cx="1683246" cy="1171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127" y="4694295"/>
            <a:ext cx="1732788" cy="168981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13539" y="5737775"/>
            <a:ext cx="184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Интеграционная</a:t>
            </a:r>
          </a:p>
          <a:p>
            <a:pPr algn="ctr"/>
            <a:r>
              <a:rPr lang="ru-RU" b="1" dirty="0" smtClean="0"/>
              <a:t>платформа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658071" y="4078813"/>
            <a:ext cx="268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Использование</a:t>
            </a:r>
          </a:p>
          <a:p>
            <a:pPr algn="ctr"/>
            <a:r>
              <a:rPr lang="ru-RU" dirty="0" smtClean="0"/>
              <a:t>(собственно мониторинг)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88024" y="703364"/>
            <a:ext cx="72008" cy="28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11560" y="3575114"/>
            <a:ext cx="4248472" cy="2470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60032" y="3560476"/>
            <a:ext cx="4194568" cy="2676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8" y="4567158"/>
            <a:ext cx="1276502" cy="1814170"/>
          </a:xfrm>
          <a:prstGeom prst="rect">
            <a:avLst/>
          </a:prstGeom>
        </p:spPr>
      </p:pic>
      <p:sp>
        <p:nvSpPr>
          <p:cNvPr id="2059" name="Стрелка вниз 2058"/>
          <p:cNvSpPr/>
          <p:nvPr/>
        </p:nvSpPr>
        <p:spPr>
          <a:xfrm rot="10800000">
            <a:off x="1327064" y="3517076"/>
            <a:ext cx="436624" cy="99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/>
              <a:t>уговорить</a:t>
            </a:r>
            <a:endParaRPr lang="ru-RU" sz="1400" dirty="0"/>
          </a:p>
        </p:txBody>
      </p:sp>
      <p:sp>
        <p:nvSpPr>
          <p:cNvPr id="72" name="Стрелка вниз 71"/>
          <p:cNvSpPr/>
          <p:nvPr/>
        </p:nvSpPr>
        <p:spPr>
          <a:xfrm rot="5400000">
            <a:off x="2653831" y="4999896"/>
            <a:ext cx="528183" cy="144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Проследить</a:t>
            </a:r>
            <a:endParaRPr lang="ru-RU" sz="1400" dirty="0"/>
          </a:p>
        </p:txBody>
      </p:sp>
      <p:pic>
        <p:nvPicPr>
          <p:cNvPr id="38" name="Picture 3" descr="https://medarhiv.ru/img/logo1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0638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708E-6 L 0.42448 0.72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36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8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Самое «узкое» место в дистанционном мониторинге – это ВРАЧ! 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5689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Технологически </a:t>
            </a:r>
            <a:r>
              <a:rPr lang="ru-RU" sz="2400" dirty="0"/>
              <a:t>мы к мониторингу полностью готовы! </a:t>
            </a:r>
            <a:endParaRPr lang="ru-RU" sz="2400" dirty="0" smtClean="0"/>
          </a:p>
          <a:p>
            <a:endParaRPr lang="ru-RU" sz="8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вот, так сказать, «</a:t>
            </a:r>
            <a:r>
              <a:rPr lang="ru-RU" sz="2400" dirty="0" err="1"/>
              <a:t>медицински</a:t>
            </a:r>
            <a:r>
              <a:rPr lang="ru-RU" sz="2400" dirty="0"/>
              <a:t>» абсолютно не готовы, в силу вполне понятной консервативности медиков, а также неопределенности финансовых и нормативных условий. </a:t>
            </a:r>
            <a:endParaRPr lang="ru-RU" sz="2400" dirty="0" smtClean="0"/>
          </a:p>
          <a:p>
            <a:r>
              <a:rPr lang="ru-RU" sz="2400" b="1" dirty="0" smtClean="0"/>
              <a:t>Дистанционный  мониторинг может заработать только в виде  специальной платной услуги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221088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….В </a:t>
            </a:r>
            <a:r>
              <a:rPr lang="ru-RU" sz="2800" b="1" dirty="0">
                <a:solidFill>
                  <a:prstClr val="black"/>
                </a:solidFill>
              </a:rPr>
              <a:t>пакет платных услуг войдут, в частности, мобильная консультация врачей и «персонифицированный мониторинг здоровья на расстоянии».</a:t>
            </a:r>
          </a:p>
        </p:txBody>
      </p:sp>
      <p:pic>
        <p:nvPicPr>
          <p:cNvPr id="5" name="Picture 2" descr="http://www.rosminzdrav.ru/system/attachments/attaches/000/006/106/original/Skvortcova_veb.jpg?13873821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195735" cy="20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84" y="0"/>
            <a:ext cx="8229600" cy="908720"/>
          </a:xfrm>
        </p:spPr>
        <p:txBody>
          <a:bodyPr/>
          <a:lstStyle/>
          <a:p>
            <a:r>
              <a:rPr lang="ru-RU" dirty="0" smtClean="0"/>
              <a:t>В чем суть услуги?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920" y="836712"/>
            <a:ext cx="860756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u="sng" dirty="0" smtClean="0"/>
              <a:t>Дистанционные консультации – </a:t>
            </a:r>
            <a:r>
              <a:rPr lang="ru-RU" sz="2800" b="1" i="1" u="sng" dirty="0" smtClean="0"/>
              <a:t>информационная поддержка</a:t>
            </a:r>
            <a:r>
              <a:rPr lang="ru-RU" sz="2800" b="1" u="sng" dirty="0" smtClean="0"/>
              <a:t> (месячный  абонемент) </a:t>
            </a:r>
          </a:p>
          <a:p>
            <a:pPr lvl="1"/>
            <a:r>
              <a:rPr lang="ru-RU" sz="2800" dirty="0" smtClean="0"/>
              <a:t>Пациент получает возможность задавать врачу вопросы и получать ответы (не позднее согласованного времени – 3</a:t>
            </a:r>
            <a:r>
              <a:rPr lang="en-US" sz="2800" dirty="0" smtClean="0"/>
              <a:t>,12,24 </a:t>
            </a:r>
            <a:r>
              <a:rPr lang="ru-RU" sz="2800" dirty="0" smtClean="0"/>
              <a:t>часа):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800" dirty="0" smtClean="0"/>
              <a:t>Пациент спрашивает когда есть проблема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2800" dirty="0" smtClean="0"/>
              <a:t>Врач отвечает когда есть возможность</a:t>
            </a:r>
          </a:p>
          <a:p>
            <a:pPr lvl="1"/>
            <a:endParaRPr lang="ru-RU" sz="800" b="1" u="sng" dirty="0"/>
          </a:p>
          <a:p>
            <a:pPr lvl="1"/>
            <a:r>
              <a:rPr lang="ru-RU" sz="2800" b="1" dirty="0" smtClean="0"/>
              <a:t>Услуга осуществляется </a:t>
            </a:r>
            <a:r>
              <a:rPr lang="ru-RU" sz="2800" dirty="0" smtClean="0"/>
              <a:t>в виде внутренней   конфиденциальной протоколированной переписки, к которой врач и пациент всегда могут вернуться.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Может быть дополнена элементами скайпа, экстренных вопросов п</a:t>
            </a:r>
            <a:r>
              <a:rPr lang="ru-RU" sz="2800" dirty="0"/>
              <a:t>о</a:t>
            </a:r>
            <a:r>
              <a:rPr lang="ru-RU" sz="2800" dirty="0" smtClean="0"/>
              <a:t> более высоким ценам).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pPr lvl="1"/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 rot="20001925">
            <a:off x="503545" y="2924878"/>
            <a:ext cx="8132255" cy="1785104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Услуга является информационной, а не медицинской!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Предлагается СВОИМ пациентам, диагностика и лечение которых осуществляется стандартным образом.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В случае возникновения проблем – всегда можно перейти к очному оказанию медицинских услуг </a:t>
            </a:r>
            <a:endParaRPr lang="ru-RU" sz="22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2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675"/>
            <a:ext cx="84249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/>
              <a:t>2. </a:t>
            </a:r>
            <a:r>
              <a:rPr lang="ru-RU" sz="3100" b="1" u="sng" dirty="0" smtClean="0"/>
              <a:t>Дистанционный мониторинг  - </a:t>
            </a:r>
          </a:p>
          <a:p>
            <a:pPr lvl="1"/>
            <a:r>
              <a:rPr lang="ru-RU" sz="3100" b="1" dirty="0" smtClean="0"/>
              <a:t>Консультации + периодическое получение </a:t>
            </a:r>
          </a:p>
          <a:p>
            <a:pPr lvl="1"/>
            <a:r>
              <a:rPr lang="ru-RU" sz="3100" b="1" dirty="0" smtClean="0"/>
              <a:t>врачом дополнительной информации </a:t>
            </a:r>
          </a:p>
          <a:p>
            <a:pPr lvl="1"/>
            <a:r>
              <a:rPr lang="ru-RU" sz="3100" b="1" dirty="0" smtClean="0"/>
              <a:t>о состоянии пациента: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3100" dirty="0" smtClean="0"/>
              <a:t>вносимой  самим пациентом (опросники, мобильные приложения, результаты измерений, прием лекарств)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3100" dirty="0" smtClean="0"/>
              <a:t>автоматически снятых  домашними приборами</a:t>
            </a:r>
          </a:p>
          <a:p>
            <a:pPr lvl="1"/>
            <a:r>
              <a:rPr lang="ru-RU" sz="3100" b="1" dirty="0" smtClean="0"/>
              <a:t>Врач</a:t>
            </a:r>
            <a:r>
              <a:rPr lang="ru-RU" sz="3100" dirty="0" smtClean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3100" dirty="0" smtClean="0"/>
              <a:t> </a:t>
            </a:r>
            <a:r>
              <a:rPr lang="ru-RU" sz="3100" dirty="0"/>
              <a:t>периодически </a:t>
            </a:r>
            <a:r>
              <a:rPr lang="ru-RU" sz="3100" dirty="0" smtClean="0"/>
              <a:t>оценивает состояние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ru-RU" sz="3100" dirty="0" smtClean="0"/>
              <a:t> получает экстренные уведомления (</a:t>
            </a:r>
            <a:r>
              <a:rPr lang="ru-RU" sz="3100" dirty="0" err="1" smtClean="0"/>
              <a:t>алармы</a:t>
            </a:r>
            <a:r>
              <a:rPr lang="ru-RU" sz="3100" dirty="0" smtClean="0"/>
              <a:t>) о состояниях требующих особого внимания     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21900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Линейка устройств для </a:t>
            </a:r>
            <a:r>
              <a:rPr lang="ru-RU" dirty="0" err="1" smtClean="0"/>
              <a:t>кардиомониторинга</a:t>
            </a:r>
            <a:endParaRPr lang="ru-RU" dirty="0"/>
          </a:p>
        </p:txBody>
      </p:sp>
      <p:pic>
        <p:nvPicPr>
          <p:cNvPr id="2050" name="Picture 2" descr="Screen Shot 2014-08-26 at 12.58.03 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07" y="1484784"/>
            <a:ext cx="2411760" cy="14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чать инструкцию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0" y="3356992"/>
            <a:ext cx="2571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ardi.ru/upload/userfiles/files/kardiru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544" y="1202676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 0671_s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605844"/>
            <a:ext cx="3096343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sonal-healthwatch.com/resources/site1/General/techcent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340768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82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36" y="-27384"/>
            <a:ext cx="8363938" cy="747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Дополнительные возможности </a:t>
            </a:r>
            <a:endParaRPr lang="ru-RU" dirty="0"/>
          </a:p>
        </p:txBody>
      </p:sp>
      <p:pic>
        <p:nvPicPr>
          <p:cNvPr id="1026" name="Picture 2" descr="https://www.medarhiv.ru/img/ANDton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to.net.ua/old_site/img/valentine/1296912986_F1E5F0E4F6E5202D20EEE1EBE0EAEE2E2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0069"/>
            <a:ext cx="446449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medarhiv.ru/img/logo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891" y="4953435"/>
            <a:ext cx="2000250" cy="476250"/>
          </a:xfrm>
          <a:prstGeom prst="rect">
            <a:avLst/>
          </a:prstGeom>
          <a:noFill/>
        </p:spPr>
      </p:pic>
      <p:sp>
        <p:nvSpPr>
          <p:cNvPr id="7" name="AutoShape 8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blog.explay.ru/wp-content/uploads/2012/08/Advance414-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387" y="792220"/>
            <a:ext cx="3269502" cy="32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497" y="1213440"/>
            <a:ext cx="1296711" cy="230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49888"/>
            <a:ext cx="1368151" cy="2434168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>
            <a:off x="1289932" y="2852936"/>
            <a:ext cx="1152128" cy="2934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092279" y="2852936"/>
            <a:ext cx="1080120" cy="2934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17" y="637998"/>
            <a:ext cx="4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Однокнопочный тонометр с </a:t>
            </a:r>
            <a:r>
              <a:rPr lang="en-US" dirty="0" smtClean="0"/>
              <a:t>SIM-</a:t>
            </a:r>
            <a:r>
              <a:rPr lang="ru-RU" dirty="0" smtClean="0"/>
              <a:t>картой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7536" y="620688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Мобильное приложение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3138392"/>
            <a:ext cx="4503349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Автоматическая доставка результатов</a:t>
            </a:r>
          </a:p>
          <a:p>
            <a:r>
              <a:rPr lang="ru-RU" dirty="0" smtClean="0"/>
              <a:t>Особенно удобно для пожилых пациентов! </a:t>
            </a:r>
          </a:p>
          <a:p>
            <a:r>
              <a:rPr lang="ru-RU" dirty="0" smtClean="0"/>
              <a:t>Не требует смены привычек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49371" y="3365376"/>
            <a:ext cx="2622834" cy="147732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Оперативно напоминает</a:t>
            </a:r>
          </a:p>
          <a:p>
            <a:r>
              <a:rPr lang="ru-RU" dirty="0" smtClean="0"/>
              <a:t>о приеме лекарств и </a:t>
            </a:r>
          </a:p>
          <a:p>
            <a:r>
              <a:rPr lang="ru-RU" dirty="0" smtClean="0"/>
              <a:t>измерениях давления  </a:t>
            </a:r>
          </a:p>
          <a:p>
            <a:r>
              <a:rPr lang="ru-RU" dirty="0" smtClean="0"/>
              <a:t>Удобно для более </a:t>
            </a:r>
          </a:p>
          <a:p>
            <a:r>
              <a:rPr lang="ru-RU" dirty="0" smtClean="0"/>
              <a:t>молодых 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-92583" y="-2265"/>
            <a:ext cx="93291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400" dirty="0" smtClean="0">
                <a:solidFill>
                  <a:srgbClr val="FFFF00"/>
                </a:solidFill>
              </a:rPr>
              <a:t>Мониторинг </a:t>
            </a:r>
            <a:r>
              <a:rPr lang="ru-RU" sz="4400" dirty="0">
                <a:solidFill>
                  <a:srgbClr val="FFFF00"/>
                </a:solidFill>
              </a:rPr>
              <a:t>диабета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Взаимодействие врача и </a:t>
            </a:r>
            <a:r>
              <a:rPr lang="ru-RU" sz="4400" dirty="0" smtClean="0">
                <a:solidFill>
                  <a:srgbClr val="FFFF00"/>
                </a:solidFill>
              </a:rPr>
              <a:t>пациента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9290" y="1740499"/>
            <a:ext cx="5065415" cy="284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5661" y="1512970"/>
            <a:ext cx="313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Календарь на Мед</a:t>
            </a:r>
            <a:r>
              <a:rPr lang="en-US" dirty="0" smtClean="0"/>
              <a:t>@</a:t>
            </a:r>
            <a:r>
              <a:rPr lang="ru-RU" dirty="0" err="1" smtClean="0"/>
              <a:t>рхиве</a:t>
            </a:r>
            <a:endParaRPr lang="ru-RU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83" y="2480051"/>
            <a:ext cx="2300021" cy="21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873" y="2056838"/>
            <a:ext cx="2039290" cy="291455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441426" y="3191829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96769" y="316445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596" y="4971389"/>
            <a:ext cx="4104380" cy="18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64377" y="1595173"/>
            <a:ext cx="232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Назначает курс в </a:t>
            </a:r>
            <a:r>
              <a:rPr lang="ru-RU" dirty="0" err="1" smtClean="0"/>
              <a:t>спец.приложении</a:t>
            </a:r>
            <a:endParaRPr lang="ru-RU" dirty="0" smtClean="0"/>
          </a:p>
          <a:p>
            <a:r>
              <a:rPr lang="ru-RU" dirty="0" smtClean="0"/>
              <a:t>врача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94644" y="1444285"/>
            <a:ext cx="26677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 напоминания и фиксирует результаты на смартфоне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40468" y="4509724"/>
            <a:ext cx="2667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Работает в </a:t>
            </a:r>
            <a:r>
              <a:rPr lang="ru-RU" sz="1600" dirty="0" err="1" smtClean="0"/>
              <a:t>оффлайне</a:t>
            </a:r>
            <a:r>
              <a:rPr lang="ru-RU" sz="1600" dirty="0" smtClean="0"/>
              <a:t>, обращаясь к интернету тогда, когда его находит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 rot="7163785">
            <a:off x="6172198" y="442011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2059018" y="5417532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96" y="5097810"/>
            <a:ext cx="1134532" cy="1534263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16200000">
            <a:off x="977006" y="450874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177" y="5466770"/>
            <a:ext cx="1720004" cy="1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332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94" y="72429"/>
            <a:ext cx="3080370" cy="7334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46341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Организация электронного взаимодействия с пациентами – ключевой международный тренд в информатизации </a:t>
            </a:r>
            <a:r>
              <a:rPr lang="ru-RU" sz="3200" dirty="0" smtClean="0"/>
              <a:t>здравоохранения.</a:t>
            </a:r>
          </a:p>
          <a:p>
            <a:endParaRPr lang="ru-RU" sz="800" dirty="0"/>
          </a:p>
          <a:p>
            <a:r>
              <a:rPr lang="ru-RU" sz="3200" dirty="0" smtClean="0"/>
              <a:t>Однако, </a:t>
            </a:r>
            <a:r>
              <a:rPr lang="ru-RU" sz="3200" b="1" dirty="0" smtClean="0"/>
              <a:t>облачные</a:t>
            </a:r>
            <a:r>
              <a:rPr lang="ru-RU" sz="3200" dirty="0" smtClean="0"/>
              <a:t> системы класса </a:t>
            </a:r>
            <a:r>
              <a:rPr lang="en-US" sz="3200" dirty="0" smtClean="0"/>
              <a:t>PHR (Personal Health Record) </a:t>
            </a:r>
            <a:r>
              <a:rPr lang="ru-RU" sz="3200" dirty="0" smtClean="0"/>
              <a:t>– это новый класс медицинских систем, который сейчас только развивается.</a:t>
            </a:r>
          </a:p>
          <a:p>
            <a:endParaRPr lang="ru-RU" sz="800" dirty="0" smtClean="0"/>
          </a:p>
          <a:p>
            <a:r>
              <a:rPr lang="ru-RU" sz="3200" dirty="0" smtClean="0"/>
              <a:t>По-русски это называется  </a:t>
            </a:r>
            <a:r>
              <a:rPr lang="ru-RU" sz="3200" b="1" dirty="0" smtClean="0"/>
              <a:t>ПЭМК (Персональная электронная медицинская карта) или  Личный кабинет пациента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929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Например - мониторинг артериального давления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25" y="1772817"/>
            <a:ext cx="9005137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294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9432"/>
            <a:ext cx="5940152" cy="4167389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2339752" y="-459432"/>
            <a:ext cx="1440160" cy="15931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71636"/>
            <a:ext cx="6660232" cy="468818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4743379" y="3016613"/>
            <a:ext cx="1916853" cy="15931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372200" y="188639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Мониторинг диабета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688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это может быть организовано (пофантазируем!)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Дистанционная услуга должна быть дистанционной …..(во всем!)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том числе и в части дистанционной оплаты ее пациентом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1134532" cy="1534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373216"/>
            <a:ext cx="1720004" cy="1165303"/>
          </a:xfrm>
          <a:prstGeom prst="rect">
            <a:avLst/>
          </a:prstGeom>
        </p:spPr>
      </p:pic>
      <p:pic>
        <p:nvPicPr>
          <p:cNvPr id="5" name="Picture 6" descr="http://www.motto.net.ua/old_site/img/valentine/1296912986_F1E5F0E4F6E5202D20EEE1EBE0EAEE2E2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279" y="2149024"/>
            <a:ext cx="2984102" cy="186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s://medarhiv.ru/img/logo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839" y="2886281"/>
            <a:ext cx="1336983" cy="318329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1458060" y="150467"/>
            <a:ext cx="2232248" cy="100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Определяет стоимость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8990" y="18626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$</a:t>
            </a:r>
          </a:p>
        </p:txBody>
      </p:sp>
      <p:sp>
        <p:nvSpPr>
          <p:cNvPr id="12" name="Выгнутая вверх стрелка 11"/>
          <p:cNvSpPr/>
          <p:nvPr/>
        </p:nvSpPr>
        <p:spPr>
          <a:xfrm rot="5148342">
            <a:off x="3996867" y="940678"/>
            <a:ext cx="2088690" cy="12462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flipV="1">
            <a:off x="548929" y="1722903"/>
            <a:ext cx="6687367" cy="4832753"/>
          </a:xfrm>
          <a:prstGeom prst="bentArrow">
            <a:avLst>
              <a:gd name="adj1" fmla="val 10601"/>
              <a:gd name="adj2" fmla="val 12561"/>
              <a:gd name="adj3" fmla="val 26561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8990" y="1235889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Размещает услугу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42279" y="5771201"/>
            <a:ext cx="327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Информирует своего пациента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654421" flipH="1">
            <a:off x="5733511" y="2720193"/>
            <a:ext cx="3935863" cy="13906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3862" y="3205245"/>
            <a:ext cx="1973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Подписывается и </a:t>
            </a:r>
          </a:p>
          <a:p>
            <a:r>
              <a:rPr lang="ru-RU" dirty="0" smtClean="0"/>
              <a:t>оплачивает услугу</a:t>
            </a:r>
          </a:p>
          <a:p>
            <a:r>
              <a:rPr lang="ru-RU" dirty="0" err="1" smtClean="0"/>
              <a:t>электоронно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990203">
            <a:off x="488346" y="2656982"/>
            <a:ext cx="7994688" cy="1517034"/>
          </a:xfrm>
          <a:prstGeom prst="leftRightArrow">
            <a:avLst>
              <a:gd name="adj1" fmla="val 58969"/>
              <a:gd name="adj2" fmla="val 64165"/>
            </a:avLst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 и мониторинг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34457" y="-66967"/>
            <a:ext cx="10823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</a:rPr>
              <a:t>$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3873" y="114948"/>
            <a:ext cx="2060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Ключевой вопрос – правильно выбранная цен: приемлемая для пациента и </a:t>
            </a:r>
          </a:p>
          <a:p>
            <a:r>
              <a:rPr lang="ru-RU" dirty="0" smtClean="0"/>
              <a:t>оправданная для врача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5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6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936" cy="19442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www.medarhiv.ru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Медархив.РФ</a:t>
            </a:r>
            <a:r>
              <a:rPr lang="ru-RU" sz="3200" dirty="0" smtClean="0"/>
              <a:t>   </a:t>
            </a:r>
            <a:r>
              <a:rPr lang="en-US" sz="3200" dirty="0" smtClean="0"/>
              <a:t>                           medarchive.com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89879" cy="1728192"/>
          </a:xfrm>
        </p:spPr>
        <p:txBody>
          <a:bodyPr>
            <a:normAutofit/>
          </a:bodyPr>
          <a:lstStyle/>
          <a:p>
            <a:endParaRPr lang="ru-RU" sz="9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Борис Зингерман,    </a:t>
            </a:r>
            <a:r>
              <a:rPr lang="en-US" dirty="0" smtClean="0">
                <a:solidFill>
                  <a:srgbClr val="002060"/>
                </a:solidFill>
              </a:rPr>
              <a:t>boriszing@gmail.com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+7-916-235-58-67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2160241" cy="514343"/>
          </a:xfrm>
          <a:prstGeom prst="rect">
            <a:avLst/>
          </a:prstGeom>
        </p:spPr>
      </p:pic>
      <p:pic>
        <p:nvPicPr>
          <p:cNvPr id="76802" name="Picture 2" descr="http://medarhiv.ru/banners/SkIt-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5665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7770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        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hlinkClick r:id="rId4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11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8898" y="5792293"/>
            <a:ext cx="2699792" cy="1065707"/>
          </a:xfrm>
          <a:prstGeom prst="rect">
            <a:avLst/>
          </a:prstGeom>
          <a:noFill/>
        </p:spPr>
      </p:pic>
      <p:pic>
        <p:nvPicPr>
          <p:cNvPr id="12" name="Picture 2" descr="http://medarhiv.ru/banners/SkIt-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54920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2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250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100" dirty="0" smtClean="0">
                <a:solidFill>
                  <a:srgbClr val="FFFF00"/>
                </a:solidFill>
              </a:rPr>
              <a:t>Проблема: где лежит ваша медицинская карта?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У каждого есть свой «скелет в шкафу»! </a:t>
            </a:r>
            <a:r>
              <a:rPr lang="ru-RU" sz="2000" dirty="0" smtClean="0">
                <a:solidFill>
                  <a:srgbClr val="FFFF00"/>
                </a:solidFill>
              </a:rPr>
              <a:t>(имеется ввиду  рентгеновский снимок, который обычно держат в платяном шкафу)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8435" name="Picture 2" descr="C:\Users\инна\Pictures\Организатор клипов (Microsoft)\j0439923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928938"/>
            <a:ext cx="1831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643188" y="4427820"/>
            <a:ext cx="4071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Персона, а не пациент </a:t>
            </a:r>
          </a:p>
        </p:txBody>
      </p:sp>
      <p:pic>
        <p:nvPicPr>
          <p:cNvPr id="18437" name="Picture 3" descr="C:\Users\инна\Pictures\Организатор клипов (Microsoft)\j0295159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16398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инна\Pictures\Организатор клипов (Microsoft)\j0297583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25"/>
            <a:ext cx="10842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0" y="1500188"/>
            <a:ext cx="407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Государственное и муниципальное (постсоветское) здравоохранение 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929188" y="1571625"/>
            <a:ext cx="407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Коммерческая медицина</a:t>
            </a:r>
          </a:p>
        </p:txBody>
      </p:sp>
      <p:pic>
        <p:nvPicPr>
          <p:cNvPr id="18441" name="Picture 6" descr="C:\Users\инна\Pictures\Организатор клипов (Microsoft)\j0398109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84675"/>
            <a:ext cx="176688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8"/>
          <p:cNvSpPr txBox="1">
            <a:spLocks noChangeArrowheads="1"/>
          </p:cNvSpPr>
          <p:nvPr/>
        </p:nvSpPr>
        <p:spPr bwMode="auto">
          <a:xfrm>
            <a:off x="0" y="6211888"/>
            <a:ext cx="311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Реабилитация, фитнес, </a:t>
            </a:r>
            <a:endParaRPr lang="ru-RU" altLang="en-US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здоровый </a:t>
            </a:r>
            <a:r>
              <a:rPr lang="ru-RU" altLang="en-US" sz="1800" dirty="0">
                <a:solidFill>
                  <a:prstClr val="black"/>
                </a:solidFill>
                <a:latin typeface="Arial" charset="0"/>
                <a:cs typeface="Arial" charset="0"/>
              </a:rPr>
              <a:t>образ жизни</a:t>
            </a:r>
          </a:p>
        </p:txBody>
      </p:sp>
      <p:pic>
        <p:nvPicPr>
          <p:cNvPr id="18443" name="Picture 12" descr="C:\Users\инна\Pictures\Организатор клипов (Microsoft)\j0230767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14875"/>
            <a:ext cx="15001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Box 8"/>
          <p:cNvSpPr txBox="1">
            <a:spLocks noChangeArrowheads="1"/>
          </p:cNvSpPr>
          <p:nvPr/>
        </p:nvSpPr>
        <p:spPr bwMode="auto">
          <a:xfrm>
            <a:off x="5072063" y="6357938"/>
            <a:ext cx="407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>
                <a:solidFill>
                  <a:prstClr val="black"/>
                </a:solidFill>
                <a:latin typeface="Arial" charset="0"/>
                <a:cs typeface="Arial" charset="0"/>
              </a:rPr>
              <a:t>«Серая» зона</a:t>
            </a:r>
          </a:p>
        </p:txBody>
      </p:sp>
      <p:sp>
        <p:nvSpPr>
          <p:cNvPr id="18445" name="TextBox 15"/>
          <p:cNvSpPr txBox="1">
            <a:spLocks noChangeArrowheads="1"/>
          </p:cNvSpPr>
          <p:nvPr/>
        </p:nvSpPr>
        <p:spPr bwMode="auto">
          <a:xfrm>
            <a:off x="5143500" y="5572125"/>
            <a:ext cx="2500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Профессиональные врачи, лечащие вне каких-либо организационных структур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t>(по знакомству)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20389289">
            <a:off x="5972175" y="2986088"/>
            <a:ext cx="1214438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20389289">
            <a:off x="2263775" y="4979988"/>
            <a:ext cx="1214438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942414">
            <a:off x="2192338" y="2908300"/>
            <a:ext cx="1214437" cy="5000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942414">
            <a:off x="5884863" y="4941888"/>
            <a:ext cx="1214437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450" name="TextBox 21"/>
          <p:cNvSpPr txBox="1">
            <a:spLocks noChangeArrowheads="1"/>
          </p:cNvSpPr>
          <p:nvPr/>
        </p:nvSpPr>
        <p:spPr bwMode="auto">
          <a:xfrm>
            <a:off x="7856538" y="6211888"/>
            <a:ext cx="1287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До 30 %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всех услуг</a:t>
            </a:r>
          </a:p>
        </p:txBody>
      </p:sp>
      <p:pic>
        <p:nvPicPr>
          <p:cNvPr id="22" name="Picture 4" descr="http://www.medarhiv.ru/img/items/ANDton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780" y="2636912"/>
            <a:ext cx="1202196" cy="6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medarhiv.ru/img/items/kardiru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9513"/>
            <a:ext cx="1131288" cy="6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http://medgadgets.ru/shop/media/wysiwyg/pic/OVMAyl7_1_.pn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23197" y="3832279"/>
            <a:ext cx="1097012" cy="5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Фитнес-браслет Samsung Gear Fit 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76004"/>
            <a:ext cx="1097012" cy="10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1789" y="3596823"/>
            <a:ext cx="24849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+ то что человек может сам измерить  или рассказать о своем здоровье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001925">
            <a:off x="2890152" y="5361003"/>
            <a:ext cx="2968855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Ваша личная медицинская информация распылена по многим </a:t>
            </a:r>
            <a:r>
              <a:rPr lang="ru-RU" sz="16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мед.организациям</a:t>
            </a:r>
            <a:r>
              <a:rPr lang="ru-RU" sz="1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!</a:t>
            </a:r>
            <a:endParaRPr lang="ru-RU" sz="16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92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 «Открытые инновации»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6302"/>
            <a:ext cx="5534077" cy="3691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630" y="1369792"/>
            <a:ext cx="3630370" cy="2722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630" y="4084590"/>
            <a:ext cx="4173196" cy="2773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69" y="5166865"/>
            <a:ext cx="537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Комплексный стенд Медицинских инноваций, представленный «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Сколково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». С помощью Мед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@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рхив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были проинтегрированы все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Сколковские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компании разрабатывающие устройства дистанционного мониторинга.  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1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1894">
            <a:off x="6279980" y="3826246"/>
            <a:ext cx="2423724" cy="1404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55575" y="-2265"/>
            <a:ext cx="92082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Пластиковая карточка экстренной </a:t>
            </a:r>
            <a:endParaRPr lang="en-US" sz="44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помощи (</a:t>
            </a:r>
            <a:r>
              <a:rPr lang="en-US" sz="4400" dirty="0" smtClean="0">
                <a:solidFill>
                  <a:srgbClr val="FFFF00"/>
                </a:solidFill>
              </a:rPr>
              <a:t>Emergency Card)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86" y="1612672"/>
            <a:ext cx="3057525" cy="1914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Рисунок 26" descr="http://www.exler.ru/expromt/images/14-02-2012/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795" y="3214910"/>
            <a:ext cx="1964055" cy="292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mansbag.ru/images/product/l/18304b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769" y="4461115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izvestia.ru/media/3/news/2013/04/547913/4b44f49c62fc5c4ae987af8fd75070a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586" y="3656368"/>
            <a:ext cx="3420614" cy="32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958770" y="3697192"/>
            <a:ext cx="454088" cy="37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65484" y="4149080"/>
            <a:ext cx="4947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790495">
            <a:off x="2962491" y="3782902"/>
            <a:ext cx="2452784" cy="15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610580" y="1612672"/>
            <a:ext cx="399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Экстренная медицинская информация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251721" y="1902733"/>
            <a:ext cx="1512168" cy="51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0313" y="5690463"/>
            <a:ext cx="256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На обороте: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базовая  кардиограмма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2276872"/>
            <a:ext cx="3725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Моментальный доступ 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Персональной электронной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медкарте с помощью смартфона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51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1827766"/>
            <a:ext cx="9003539" cy="38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429834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http://www.rosminzdrav.ru/ministry/61/22/stranitsa-979/strategiya-razvitiya-zdravoohraneniya-rossiyskoy-federatsii-na-dolgosrochnyy-period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5445224"/>
            <a:ext cx="259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59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</a:t>
            </a:r>
            <a:r>
              <a:rPr lang="ru-RU" sz="3200" dirty="0" smtClean="0">
                <a:solidFill>
                  <a:srgbClr val="FFFF00"/>
                </a:solidFill>
              </a:rPr>
              <a:t>. (</a:t>
            </a:r>
            <a:r>
              <a:rPr lang="ru-RU" sz="3200" dirty="0" err="1" smtClean="0">
                <a:solidFill>
                  <a:srgbClr val="FFFF00"/>
                </a:solidFill>
              </a:rPr>
              <a:t>стр</a:t>
            </a:r>
            <a:r>
              <a:rPr lang="ru-RU" sz="3200" dirty="0" smtClean="0">
                <a:solidFill>
                  <a:srgbClr val="FFFF00"/>
                </a:solidFill>
              </a:rPr>
              <a:t> 22)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2027743"/>
            <a:ext cx="88924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</a:rPr>
              <a:t>Современная система здравоохранения невозможна без </a:t>
            </a:r>
            <a:r>
              <a:rPr lang="ru-RU" sz="2400" dirty="0">
                <a:solidFill>
                  <a:prstClr val="black"/>
                </a:solidFill>
              </a:rPr>
              <a:t>развития информатизации – повсеместного внедрения медицинской электронной информационной системы, 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ru-RU" sz="2400" b="1" u="sng" dirty="0" smtClean="0">
                <a:solidFill>
                  <a:prstClr val="black"/>
                </a:solidFill>
              </a:rPr>
              <a:t>личного </a:t>
            </a:r>
            <a:r>
              <a:rPr lang="ru-RU" sz="2400" b="1" u="sng" dirty="0">
                <a:solidFill>
                  <a:prstClr val="black"/>
                </a:solidFill>
              </a:rPr>
              <a:t>кабинета пациента,</a:t>
            </a:r>
            <a:r>
              <a:rPr lang="ru-RU" sz="2400" u="sng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рабочего места врача и медицинской сестры, электронных систем помощи в принятии решений, доступа к электронным информационным и обучающим ресурсам, а также телемедицинских технологий.</a:t>
            </a:r>
          </a:p>
          <a:p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</a:t>
            </a:r>
            <a:r>
              <a:rPr lang="ru-RU" sz="3200" dirty="0" smtClean="0">
                <a:solidFill>
                  <a:srgbClr val="FFFF00"/>
                </a:solidFill>
              </a:rPr>
              <a:t>. (</a:t>
            </a:r>
            <a:r>
              <a:rPr lang="ru-RU" sz="3200" dirty="0" err="1" smtClean="0">
                <a:solidFill>
                  <a:srgbClr val="FFFF00"/>
                </a:solidFill>
              </a:rPr>
              <a:t>стр</a:t>
            </a:r>
            <a:r>
              <a:rPr lang="ru-RU" sz="3200" dirty="0" smtClean="0">
                <a:solidFill>
                  <a:srgbClr val="FFFF00"/>
                </a:solidFill>
              </a:rPr>
              <a:t> 22)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570141"/>
            <a:ext cx="88924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8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  <a:r>
              <a:rPr lang="ru-RU" sz="2400" dirty="0">
                <a:solidFill>
                  <a:prstClr val="black"/>
                </a:solidFill>
              </a:rPr>
              <a:t> </a:t>
            </a:r>
            <a:r>
              <a:rPr lang="ru-RU" sz="2400" b="1" dirty="0">
                <a:solidFill>
                  <a:prstClr val="black"/>
                </a:solidFill>
              </a:rPr>
              <a:t>Создание единой государственной  электронной информационной системы </a:t>
            </a:r>
            <a:r>
              <a:rPr lang="ru-RU" sz="2400" dirty="0">
                <a:solidFill>
                  <a:prstClr val="black"/>
                </a:solidFill>
              </a:rPr>
              <a:t>включает своевременное и полное обеспечение информационного взаимодействия на основе использования информационно-коммуникационных технологий: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u="sng" dirty="0">
                <a:solidFill>
                  <a:prstClr val="black"/>
                </a:solidFill>
              </a:rPr>
              <a:t>пациентов и медицинских работников </a:t>
            </a:r>
            <a:r>
              <a:rPr lang="ru-RU" sz="2400" dirty="0">
                <a:solidFill>
                  <a:prstClr val="black"/>
                </a:solidFill>
              </a:rPr>
              <a:t>необходимой информацией – для повышения качества и доступности оказания медицинской помощи;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u="sng" dirty="0">
                <a:solidFill>
                  <a:prstClr val="black"/>
                </a:solidFill>
              </a:rPr>
              <a:t>специалистов по управлению здравоохранением </a:t>
            </a:r>
            <a:r>
              <a:rPr lang="ru-RU" sz="2400" dirty="0">
                <a:solidFill>
                  <a:prstClr val="black"/>
                </a:solidFill>
              </a:rPr>
              <a:t>–  для повышения эффективности работы отрасли и расходования ресурсов.</a:t>
            </a:r>
          </a:p>
          <a:p>
            <a:r>
              <a:rPr lang="ru-RU" sz="2400" dirty="0">
                <a:solidFill>
                  <a:prstClr val="black"/>
                </a:solidFill>
              </a:rPr>
              <a:t>Необходимо реализовать </a:t>
            </a:r>
            <a:r>
              <a:rPr lang="ru-RU" sz="2400" b="1" dirty="0">
                <a:solidFill>
                  <a:prstClr val="black"/>
                </a:solidFill>
              </a:rPr>
              <a:t>следующий комплекс </a:t>
            </a:r>
            <a:r>
              <a:rPr lang="ru-RU" sz="2400" b="1" dirty="0" smtClean="0">
                <a:solidFill>
                  <a:prstClr val="black"/>
                </a:solidFill>
              </a:rPr>
              <a:t>мер: </a:t>
            </a:r>
          </a:p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                     </a:t>
            </a:r>
            <a:r>
              <a:rPr lang="ru-RU" sz="3200" b="1" u="sng" dirty="0" smtClean="0">
                <a:solidFill>
                  <a:prstClr val="black"/>
                </a:solidFill>
              </a:rPr>
              <a:t>5 основных направлений</a:t>
            </a:r>
            <a:endParaRPr lang="ru-RU" sz="32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4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</a:t>
            </a:r>
            <a:r>
              <a:rPr lang="ru-RU" sz="3200" dirty="0" smtClean="0">
                <a:solidFill>
                  <a:srgbClr val="FFFF00"/>
                </a:solidFill>
              </a:rPr>
              <a:t>. (</a:t>
            </a:r>
            <a:r>
              <a:rPr lang="ru-RU" sz="3200" dirty="0" err="1" smtClean="0">
                <a:solidFill>
                  <a:srgbClr val="FFFF00"/>
                </a:solidFill>
              </a:rPr>
              <a:t>стр</a:t>
            </a:r>
            <a:r>
              <a:rPr lang="ru-RU" sz="3200" dirty="0" smtClean="0">
                <a:solidFill>
                  <a:srgbClr val="FFFF00"/>
                </a:solidFill>
              </a:rPr>
              <a:t> 22)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412776"/>
            <a:ext cx="88924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1.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повсеместное </a:t>
            </a:r>
            <a:r>
              <a:rPr lang="ru-RU" sz="2400" b="1" dirty="0">
                <a:solidFill>
                  <a:prstClr val="black"/>
                </a:solidFill>
              </a:rPr>
              <a:t>внедрение</a:t>
            </a:r>
            <a:r>
              <a:rPr lang="ru-RU" sz="1400" dirty="0">
                <a:solidFill>
                  <a:prstClr val="black"/>
                </a:solidFill>
              </a:rPr>
              <a:t> информационных систем в </a:t>
            </a:r>
            <a:r>
              <a:rPr lang="ru-RU" sz="2000" b="1" dirty="0">
                <a:solidFill>
                  <a:prstClr val="black"/>
                </a:solidFill>
              </a:rPr>
              <a:t>медицинских организациях</a:t>
            </a:r>
            <a:r>
              <a:rPr lang="ru-RU" sz="1400" dirty="0">
                <a:solidFill>
                  <a:prstClr val="black"/>
                </a:solidFill>
              </a:rPr>
              <a:t>, автоматизирующих организационные, лечебные и диагностические процессы, что позволит обеспечить ведение электронной медицинской карты, консолидирующей необходимую информацию о пациенте и обеспечить доступ к федеральным информационным ресурсам, с целью поддержки  и своевременности принятия врачебных решений;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2. </a:t>
            </a:r>
            <a:r>
              <a:rPr lang="ru-RU" sz="2400" b="1" dirty="0">
                <a:solidFill>
                  <a:prstClr val="black"/>
                </a:solidFill>
              </a:rPr>
              <a:t>интеграцию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созданных медицинских информационных систем </a:t>
            </a:r>
            <a:r>
              <a:rPr lang="ru-RU" sz="2400" b="1" dirty="0">
                <a:solidFill>
                  <a:prstClr val="black"/>
                </a:solidFill>
              </a:rPr>
              <a:t>в единое информационное пространство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и обеспечение формализованного информационного обмена с системами регионального и федерального уровней. Один из ключевых принципов Единой информационной системы в сфере здравоохранения – исключение дублирования вводимой в систему информации, обеспечения замещения бумажных медицинских и отчетных документов электронными, в целях оптимизации времени работы медицинского работника;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3. </a:t>
            </a:r>
            <a:r>
              <a:rPr lang="ru-RU" sz="1400" dirty="0" smtClean="0">
                <a:solidFill>
                  <a:prstClr val="black"/>
                </a:solidFill>
              </a:rPr>
              <a:t>внедрение </a:t>
            </a:r>
            <a:r>
              <a:rPr lang="ru-RU" sz="2400" b="1" dirty="0">
                <a:solidFill>
                  <a:prstClr val="black"/>
                </a:solidFill>
              </a:rPr>
              <a:t>телемедицинских</a:t>
            </a:r>
            <a:r>
              <a:rPr lang="ru-RU" sz="1400" dirty="0">
                <a:solidFill>
                  <a:prstClr val="black"/>
                </a:solidFill>
              </a:rPr>
              <a:t> консультаций, обеспечивающих оперативную связь между медицинскими организациями различного уровня для удаленного консультирования врачей при оказании медицинской помощи пациентам. Организация центров телекоммуникационной медицины на базе ведущих федеральных медицинских учреждений, осуществляющих научно-исследовательскую, образовательную и медицинскую деятельность, должна обеспечить внедрение дистанционных образовательных курсов и программ непрерывного обучения медицинских работников;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4. </a:t>
            </a:r>
            <a:r>
              <a:rPr lang="ru-RU" sz="1400" dirty="0" smtClean="0">
                <a:solidFill>
                  <a:prstClr val="black"/>
                </a:solidFill>
              </a:rPr>
              <a:t>создание </a:t>
            </a:r>
            <a:r>
              <a:rPr lang="ru-RU" sz="1400" dirty="0">
                <a:solidFill>
                  <a:prstClr val="black"/>
                </a:solidFill>
              </a:rPr>
              <a:t>единой региональной, а в ряде случаев межрегиональной, системы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диспетчеризации </a:t>
            </a:r>
            <a:r>
              <a:rPr lang="ru-RU" sz="2400" b="1" dirty="0">
                <a:solidFill>
                  <a:prstClr val="black"/>
                </a:solidFill>
              </a:rPr>
              <a:t>санитарного автотранспорта</a:t>
            </a:r>
            <a:r>
              <a:rPr lang="ru-RU" sz="1400" dirty="0">
                <a:solidFill>
                  <a:prstClr val="black"/>
                </a:solidFill>
              </a:rPr>
              <a:t>, интегрированной в единое информационное пространство;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1" y="1628800"/>
            <a:ext cx="8676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5.  введение </a:t>
            </a:r>
            <a:r>
              <a:rPr lang="ru-RU" sz="3600" dirty="0">
                <a:solidFill>
                  <a:prstClr val="black"/>
                </a:solidFill>
              </a:rPr>
              <a:t>новых медицинских услуг посредством реализации модели дистанционного персонального мониторинга состояния здоровья пациентов (в рамках дополнительных страховых продуктов ОМС</a:t>
            </a:r>
            <a:r>
              <a:rPr lang="ru-RU" sz="3600" dirty="0" smtClean="0">
                <a:solidFill>
                  <a:prstClr val="black"/>
                </a:solidFill>
              </a:rPr>
              <a:t>+).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33" y="1878045"/>
            <a:ext cx="8557151" cy="315471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ОМС+ ?</a:t>
            </a:r>
            <a:endParaRPr lang="ru-RU" sz="19900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medarhiv.ru/banners/SkIt-r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50" y="5993084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1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 dirty="0" smtClean="0">
                <a:solidFill>
                  <a:srgbClr val="FFFF00"/>
                </a:solidFill>
              </a:rPr>
              <a:t>ОМС+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376394"/>
            <a:ext cx="89289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2015-м году россиянам смогут плюс к </a:t>
            </a:r>
            <a:r>
              <a:rPr lang="ru-RU" sz="2400" b="1" dirty="0" smtClean="0">
                <a:solidFill>
                  <a:prstClr val="black"/>
                </a:solidFill>
              </a:rPr>
              <a:t>ОМС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купить  дополнительный </a:t>
            </a:r>
            <a:r>
              <a:rPr lang="ru-RU" sz="2400" b="1" dirty="0">
                <a:solidFill>
                  <a:prstClr val="black"/>
                </a:solidFill>
              </a:rPr>
              <a:t>полис </a:t>
            </a:r>
            <a:r>
              <a:rPr lang="ru-RU" sz="2400" b="1" dirty="0" err="1">
                <a:solidFill>
                  <a:prstClr val="black"/>
                </a:solidFill>
              </a:rPr>
              <a:t>медстрахования</a:t>
            </a:r>
            <a:r>
              <a:rPr lang="ru-RU" sz="2400" b="1" dirty="0">
                <a:solidFill>
                  <a:prstClr val="black"/>
                </a:solidFill>
              </a:rPr>
              <a:t>.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пакет платных услуг </a:t>
            </a:r>
            <a:r>
              <a:rPr lang="ru-RU" sz="2400" b="1" dirty="0" smtClean="0">
                <a:solidFill>
                  <a:prstClr val="black"/>
                </a:solidFill>
              </a:rPr>
              <a:t>войдут</a:t>
            </a:r>
            <a:r>
              <a:rPr lang="ru-RU" sz="2400" b="1" dirty="0">
                <a:solidFill>
                  <a:prstClr val="black"/>
                </a:solidFill>
              </a:rPr>
              <a:t>, в частности, мобильная консультация врачей и «персонифицированный мониторинг здоровья на расстоянии</a:t>
            </a:r>
            <a:r>
              <a:rPr lang="ru-RU" sz="2400" b="1" dirty="0" smtClean="0">
                <a:solidFill>
                  <a:prstClr val="black"/>
                </a:solidFill>
              </a:rPr>
              <a:t>».</a:t>
            </a:r>
          </a:p>
          <a:p>
            <a:r>
              <a:rPr lang="ru-RU" sz="8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Стоимость </a:t>
            </a:r>
            <a:r>
              <a:rPr lang="ru-RU" dirty="0">
                <a:solidFill>
                  <a:prstClr val="black"/>
                </a:solidFill>
              </a:rPr>
              <a:t>этого пакета будет различаться в зависимости от </a:t>
            </a:r>
            <a:r>
              <a:rPr lang="ru-RU" b="1" dirty="0">
                <a:solidFill>
                  <a:prstClr val="black"/>
                </a:solidFill>
              </a:rPr>
              <a:t>«уровня </a:t>
            </a:r>
            <a:r>
              <a:rPr lang="ru-RU" b="1" dirty="0" smtClean="0">
                <a:solidFill>
                  <a:prstClr val="black"/>
                </a:solidFill>
              </a:rPr>
              <a:t> ответственности </a:t>
            </a:r>
            <a:r>
              <a:rPr lang="ru-RU" b="1" dirty="0">
                <a:solidFill>
                  <a:prstClr val="black"/>
                </a:solidFill>
              </a:rPr>
              <a:t>за свое здоровье».</a:t>
            </a:r>
            <a:r>
              <a:rPr lang="ru-RU" dirty="0">
                <a:solidFill>
                  <a:prstClr val="black"/>
                </a:solidFill>
              </a:rPr>
              <a:t> Будут учитываться  своевременное прохождение диспансеризации, участие в оздоровительных мероприятиях, отказ от вредных привычек (хотя как именно страховщики будут это контролировать, в документе не уточняется).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По </a:t>
            </a:r>
            <a:r>
              <a:rPr lang="ru-RU" dirty="0">
                <a:solidFill>
                  <a:prstClr val="black"/>
                </a:solidFill>
              </a:rPr>
              <a:t>словам министра здравоохранения </a:t>
            </a:r>
            <a:r>
              <a:rPr lang="ru-RU" b="1" dirty="0">
                <a:solidFill>
                  <a:prstClr val="black"/>
                </a:solidFill>
              </a:rPr>
              <a:t>Вероники Скворцовой</a:t>
            </a:r>
            <a:r>
              <a:rPr lang="ru-RU" dirty="0">
                <a:solidFill>
                  <a:prstClr val="black"/>
                </a:solidFill>
              </a:rPr>
              <a:t>, новая система не только позволит привлечь дополнительные средства, но и будет способствовать формированию у населения ответственного отношения к своему здоровью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9342" y="5569495"/>
            <a:ext cx="5057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http://medportal.ru/mednovosti/news/2015/01/06/247expect2015</a:t>
            </a:r>
            <a:r>
              <a:rPr lang="ru-RU" sz="1400" dirty="0" smtClean="0">
                <a:solidFill>
                  <a:prstClr val="black"/>
                </a:solidFill>
              </a:rPr>
              <a:t>/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rosminzdrav.ru/system/attachments/attaches/000/006/106/original/Skvortcova_veb.jpg?13873821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"/>
            <a:ext cx="2195735" cy="20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darhiv.ru/banners/SkIt-ru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50" y="5993084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2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6224" y="3257693"/>
            <a:ext cx="8136904" cy="2616101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облачный сервис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ЛЮДЕЙ (даже еще не пациентов),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который позволяет собрать в одном месте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(в хорошем смысле слова)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ВСЁ, что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касается твоего здоровья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ru-RU" sz="2400" b="1" u="sng" dirty="0" err="1" smtClean="0">
                <a:solidFill>
                  <a:srgbClr val="002060"/>
                </a:solidFill>
                <a:latin typeface="Calibri"/>
              </a:rPr>
              <a:t>Медархив.РФ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www.medarchive.com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2339752" y="2420888"/>
            <a:ext cx="6213376" cy="701977"/>
          </a:xfrm>
          <a:prstGeom prst="rect">
            <a:avLst/>
          </a:prstGeom>
          <a:solidFill>
            <a:srgbClr val="FD6E0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 мы о себе думаем?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medarhiv.ru/banners/468x60_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57241"/>
            <a:ext cx="4968552" cy="6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arhiv.ru/img/skolkovo1g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940" y="1369391"/>
            <a:ext cx="952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42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1317</Words>
  <Application>Microsoft Office PowerPoint</Application>
  <PresentationFormat>Экран (4:3)</PresentationFormat>
  <Paragraphs>185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Тема Office</vt:lpstr>
      <vt:lpstr>1_Тема Office</vt:lpstr>
      <vt:lpstr>2_Тема Office</vt:lpstr>
      <vt:lpstr>3_Модульная</vt:lpstr>
      <vt:lpstr>Модульная</vt:lpstr>
      <vt:lpstr>Возможности дистанционного взаимодействия с пациентом. Какие новые услуги можно построить по технологии mHealth</vt:lpstr>
      <vt:lpstr>Слайд 2</vt:lpstr>
      <vt:lpstr>Стратегия развития здравоохранения Российской Федерации на долгосрочный период 2015 – 2030 гг. </vt:lpstr>
      <vt:lpstr>Стратегия развития здравоохранения Российской Федерации на долгосрочный период 2015 – 2030 гг. (стр 22) </vt:lpstr>
      <vt:lpstr>Стратегия развития здравоохранения Российской Федерации на долгосрочный период 2015 – 2030 гг. (стр 22) </vt:lpstr>
      <vt:lpstr>Стратегия развития здравоохранения Российской Федерации на долгосрочный период 2015 – 2030 гг. (стр 22) </vt:lpstr>
      <vt:lpstr>Стратегия развития здравоохранения Российской Федерации на долгосрочный период 2015 – 2030 гг. </vt:lpstr>
      <vt:lpstr>ОМС+</vt:lpstr>
      <vt:lpstr>Слайд 9</vt:lpstr>
      <vt:lpstr>Слайд 10</vt:lpstr>
      <vt:lpstr>Взаимодействия с личным кабинетом  пациента</vt:lpstr>
      <vt:lpstr>Попробуем пофантазировать как это может быть устроено</vt:lpstr>
      <vt:lpstr>Дистанционный мониторинг</vt:lpstr>
      <vt:lpstr>Самое «узкое» место в дистанционном мониторинге – это ВРАЧ!  </vt:lpstr>
      <vt:lpstr>В чем суть услуги?</vt:lpstr>
      <vt:lpstr>Слайд 16</vt:lpstr>
      <vt:lpstr>Линейка устройств для кардиомониторинга</vt:lpstr>
      <vt:lpstr>Дополнительные возможности </vt:lpstr>
      <vt:lpstr>Слайд 19</vt:lpstr>
      <vt:lpstr>Слайд 20</vt:lpstr>
      <vt:lpstr>Слайд 21</vt:lpstr>
      <vt:lpstr>Как это может быть организовано (пофантазируем!)    Дистанционная услуга должна быть дистанционной …..(во всем!)  В том числе и в части дистанционной оплаты ее пациентом</vt:lpstr>
      <vt:lpstr>Слайд 23</vt:lpstr>
      <vt:lpstr>www.medarhiv.ru Медархив.РФ                              medarchive.com</vt:lpstr>
      <vt:lpstr>Проблема: где лежит ваша медицинская карта? У каждого есть свой «скелет в шкафу»! (имеется ввиду  рентгеновский снимок, который обычно держат в платяном шкафу)</vt:lpstr>
      <vt:lpstr>Форум «Открытые инновации»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</cp:lastModifiedBy>
  <cp:revision>107</cp:revision>
  <dcterms:created xsi:type="dcterms:W3CDTF">2013-09-18T05:50:32Z</dcterms:created>
  <dcterms:modified xsi:type="dcterms:W3CDTF">2015-03-30T11:35:30Z</dcterms:modified>
</cp:coreProperties>
</file>