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4" r:id="rId1"/>
  </p:sldMasterIdLst>
  <p:notesMasterIdLst>
    <p:notesMasterId r:id="rId24"/>
  </p:notesMasterIdLst>
  <p:handoutMasterIdLst>
    <p:handoutMasterId r:id="rId25"/>
  </p:handoutMasterIdLst>
  <p:sldIdLst>
    <p:sldId id="364" r:id="rId2"/>
    <p:sldId id="798" r:id="rId3"/>
    <p:sldId id="818" r:id="rId4"/>
    <p:sldId id="819" r:id="rId5"/>
    <p:sldId id="820" r:id="rId6"/>
    <p:sldId id="845" r:id="rId7"/>
    <p:sldId id="846" r:id="rId8"/>
    <p:sldId id="840" r:id="rId9"/>
    <p:sldId id="841" r:id="rId10"/>
    <p:sldId id="842" r:id="rId11"/>
    <p:sldId id="839" r:id="rId12"/>
    <p:sldId id="844" r:id="rId13"/>
    <p:sldId id="833" r:id="rId14"/>
    <p:sldId id="832" r:id="rId15"/>
    <p:sldId id="834" r:id="rId16"/>
    <p:sldId id="836" r:id="rId17"/>
    <p:sldId id="847" r:id="rId18"/>
    <p:sldId id="837" r:id="rId19"/>
    <p:sldId id="838" r:id="rId20"/>
    <p:sldId id="848" r:id="rId21"/>
    <p:sldId id="812" r:id="rId22"/>
    <p:sldId id="388" r:id="rId23"/>
  </p:sldIdLst>
  <p:sldSz cx="9144000" cy="5715000" type="screen16x1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ukka Turunen" initials="TTT" lastIdx="26" clrIdx="0"/>
  <p:cmAuthor id="1" name="Lars Knoll" initials="" lastIdx="0" clrIdx="1"/>
  <p:cmAuthor id="2" name="Tuukka Turunen" initials="" lastIdx="24" clrIdx="2"/>
  <p:cmAuthor id="3" name="Ahoniemi Tuukka" initials="A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C342"/>
    <a:srgbClr val="FFFFFF"/>
    <a:srgbClr val="328930"/>
    <a:srgbClr val="2D9BB5"/>
    <a:srgbClr val="00FF00"/>
    <a:srgbClr val="B40000"/>
    <a:srgbClr val="1E1B18"/>
    <a:srgbClr val="35322F"/>
    <a:srgbClr val="FF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9" autoAdjust="0"/>
    <p:restoredTop sz="77143" autoAdjust="0"/>
  </p:normalViewPr>
  <p:slideViewPr>
    <p:cSldViewPr snapToGrid="0">
      <p:cViewPr varScale="1">
        <p:scale>
          <a:sx n="107" d="100"/>
          <a:sy n="107" d="100"/>
        </p:scale>
        <p:origin x="-1734" y="-78"/>
      </p:cViewPr>
      <p:guideLst>
        <p:guide orient="horz" pos="1800"/>
        <p:guide pos="24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4" d="100"/>
          <a:sy n="94" d="100"/>
        </p:scale>
        <p:origin x="-3714" y="-96"/>
      </p:cViewPr>
      <p:guideLst>
        <p:guide orient="horz" pos="3224"/>
        <p:guide pos="223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93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l" defTabSz="989158">
              <a:defRPr sz="14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hiiiiiiiiiiiiiiiiiiiiiii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93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fld id="{A5001B1C-B479-4D45-ACBD-E959B43B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6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93" y="1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t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7838" y="768350"/>
            <a:ext cx="61404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l" defTabSz="98915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93" y="9721494"/>
            <a:ext cx="3074709" cy="513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26" tIns="49513" rIns="99026" bIns="49513" numCol="1" anchor="b" anchorCtr="0" compatLnSpc="1">
            <a:prstTxWarp prst="textNoShape">
              <a:avLst/>
            </a:prstTxWarp>
          </a:bodyPr>
          <a:lstStyle>
            <a:lvl1pPr algn="r" defTabSz="989158">
              <a:defRPr sz="1400"/>
            </a:lvl1pPr>
          </a:lstStyle>
          <a:p>
            <a:pPr>
              <a:defRPr/>
            </a:pPr>
            <a:fld id="{F19E21E6-49A3-0C40-892E-CE21559E3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9931" y="4861565"/>
            <a:ext cx="5679440" cy="4605003"/>
          </a:xfrm>
          <a:prstGeom prst="rect">
            <a:avLst/>
          </a:prstGeom>
        </p:spPr>
        <p:txBody>
          <a:bodyPr vert="horz" lIns="96405" tIns="48203" rIns="96405" bIns="482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5091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инструмент для разработчиков, который позволяет им создавать программы, работающие на разных платформах и ОС.</a:t>
            </a:r>
            <a:r>
              <a:rPr lang="ru-RU" baseline="0" dirty="0" smtClean="0"/>
              <a:t> В качестве языка разработки используется С++ и </a:t>
            </a:r>
            <a:r>
              <a:rPr lang="en-US" baseline="0" dirty="0" err="1" smtClean="0"/>
              <a:t>Qt</a:t>
            </a:r>
            <a:r>
              <a:rPr lang="en-US" baseline="0" dirty="0" smtClean="0"/>
              <a:t> Quick QML</a:t>
            </a:r>
            <a:r>
              <a:rPr lang="ru-RU" baseline="0" dirty="0" smtClean="0"/>
              <a:t> для создания пользовательского интерфейса.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1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Итак, мы с вами разобрали кроссплатформенность с использованием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возможности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для облачных решений и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IoT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. Перейдем к самому важному вопросу нашей презентации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и создание встраиваемых устройств. На предыдущих слайдах мы уже использовали это определение – встраиваемые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embedded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устройства. Что же это такое: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MS PGothic" pitchFamily="34" charset="-128"/>
              <a:cs typeface="MS PGothic" pitchFamily="34" charset="-128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встраиваемые устройства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embedded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устройства – это устройства, которые встраиваются в какую-либо систему и управляют ей. Например – это система развлечений в автомобиле, система управления умным домом, климатической установкой и т.п. С точки зрения медицины это может быть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рабочее место врача рентгенолога,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узиста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для управления аппаратурой, специализированные планшеты-терминалы для врачей.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позволяет создавать приложения и пользовательские интерфейсы для всех этих устройств.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72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Небольшое отступление - самое сложное для в процессе разработки для встраиваемых систем - не написание программы, не сама разработка как она есть, а настройка окружения - среды разработки, инструментов для подключения к устройству, подготовка устройства, как запустить ОС на выбранном устройстве, как установить простейшее созданное приложение, какими средствами проводить отладку приложения. Зачастую - время на запуск первого простейшего приложения на устройстве- занимало от одного дня до недели,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а в особых случаях – и недель.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С использованием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для создания встраиваемых устройств разработчик может сделать все эти процедуры в течении 2-3 часов. Сам, без посторонней помощи. В этом случае разработчик получает простые инструменты, которые позволят ему быстро создать загрузочный образ (прошивку) для встраиваемого устройства – с программным стеком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BootToQt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поверх операционной системы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embedded Linux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или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embedded Android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так что это устройство будет загружаться сразу в окружение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– т.е. там можно будет запустить созданное разработчиком приложение с необходимым алгоритмом. С помощью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разработчик сможет реализовать как логику приложения, так и пользовательский интерфейс.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Для работодателя данного разработчика это будет означать более быстрый выход на рынок с новым продуктом – что сулит множество дивидендов – от занятия ниши на рынке до привлечения новых пользователей.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49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 – что же такое программный стек </a:t>
            </a:r>
            <a:r>
              <a:rPr lang="en-US" dirty="0" smtClean="0"/>
              <a:t>B2Qt – </a:t>
            </a:r>
            <a:r>
              <a:rPr lang="ru-RU" dirty="0" smtClean="0"/>
              <a:t>это набор подпрограмм и библиотек </a:t>
            </a:r>
            <a:r>
              <a:rPr lang="en-US" dirty="0" err="1" smtClean="0"/>
              <a:t>Qt</a:t>
            </a:r>
            <a:r>
              <a:rPr lang="ru-RU" dirty="0" smtClean="0"/>
              <a:t>,</a:t>
            </a:r>
            <a:r>
              <a:rPr lang="ru-RU" baseline="0" dirty="0" smtClean="0"/>
              <a:t> который устанавливается поверх ОС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eLinux</a:t>
            </a:r>
            <a:r>
              <a:rPr lang="en-US" baseline="0" dirty="0" smtClean="0"/>
              <a:t> </a:t>
            </a:r>
            <a:r>
              <a:rPr lang="ru-RU" baseline="0" dirty="0" smtClean="0"/>
              <a:t>или </a:t>
            </a:r>
            <a:r>
              <a:rPr lang="en-US" baseline="0" dirty="0" err="1" smtClean="0"/>
              <a:t>eAndroid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поверх основного, базового уровня этой ОС.  При этом в </a:t>
            </a:r>
            <a:r>
              <a:rPr lang="ru-RU" baseline="0" dirty="0" err="1" smtClean="0"/>
              <a:t>слчуае</a:t>
            </a:r>
            <a:r>
              <a:rPr lang="ru-RU" baseline="0" dirty="0" smtClean="0"/>
              <a:t> с </a:t>
            </a:r>
            <a:r>
              <a:rPr lang="en-US" baseline="0" dirty="0" err="1" smtClean="0"/>
              <a:t>eAndroid</a:t>
            </a:r>
            <a:r>
              <a:rPr lang="en-US" baseline="0" dirty="0" smtClean="0"/>
              <a:t> – </a:t>
            </a:r>
            <a:r>
              <a:rPr lang="ru-RU" baseline="0" dirty="0" smtClean="0"/>
              <a:t>удаляется виртуальная машина </a:t>
            </a:r>
            <a:r>
              <a:rPr lang="en-US" baseline="0" dirty="0" err="1" smtClean="0"/>
              <a:t>Dalvik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 итоге – когда устройство загружается – сначала загружается базовый уровень ОС, затем – запускается окружение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, в котором и будет выполнятся написанная разработчиков программа.</a:t>
            </a:r>
          </a:p>
          <a:p>
            <a:r>
              <a:rPr lang="ru-RU" baseline="0" dirty="0" smtClean="0"/>
              <a:t>Есть ряд ограничений, который </a:t>
            </a:r>
            <a:r>
              <a:rPr lang="ru-RU" baseline="0" dirty="0" err="1" smtClean="0"/>
              <a:t>предъявлятеся</a:t>
            </a:r>
            <a:r>
              <a:rPr lang="ru-RU" baseline="0" dirty="0" smtClean="0"/>
              <a:t> к устройства, на которые может быть установлен этот программный стек </a:t>
            </a:r>
            <a:r>
              <a:rPr lang="en-US" baseline="0" dirty="0" smtClean="0"/>
              <a:t>B2Qt – </a:t>
            </a:r>
            <a:r>
              <a:rPr lang="ru-RU" baseline="0" dirty="0" smtClean="0"/>
              <a:t>ограничения по размеру оперативной памяти, частоте процессора и прочее.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734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компания </a:t>
            </a:r>
            <a:r>
              <a:rPr lang="en-US" dirty="0" err="1" smtClean="0"/>
              <a:t>Qt</a:t>
            </a:r>
            <a:r>
              <a:rPr lang="ru-RU" dirty="0" smtClean="0"/>
              <a:t> </a:t>
            </a:r>
            <a:r>
              <a:rPr lang="ru-RU" dirty="0" err="1" smtClean="0"/>
              <a:t>предоставляте</a:t>
            </a:r>
            <a:r>
              <a:rPr lang="ru-RU" dirty="0" smtClean="0"/>
              <a:t> </a:t>
            </a:r>
            <a:r>
              <a:rPr lang="ru-RU" dirty="0" err="1" smtClean="0"/>
              <a:t>разработчким</a:t>
            </a:r>
            <a:r>
              <a:rPr lang="ru-RU" dirty="0" smtClean="0"/>
              <a:t> уже готовые образы, прошивки для ряда </a:t>
            </a:r>
            <a:r>
              <a:rPr lang="ru-RU" dirty="0" err="1" smtClean="0"/>
              <a:t>референсных</a:t>
            </a:r>
            <a:r>
              <a:rPr lang="ru-RU" dirty="0" smtClean="0"/>
              <a:t>, эталонных устройств – более 10.</a:t>
            </a:r>
          </a:p>
          <a:p>
            <a:r>
              <a:rPr lang="ru-RU" dirty="0" smtClean="0"/>
              <a:t>Как вы видите – это самые популярные</a:t>
            </a:r>
            <a:r>
              <a:rPr lang="ru-RU" baseline="0" dirty="0" smtClean="0"/>
              <a:t> среди разработчиков платы для разработки – </a:t>
            </a:r>
            <a:r>
              <a:rPr lang="en-US" baseline="0" dirty="0" err="1" smtClean="0"/>
              <a:t>developemnet</a:t>
            </a:r>
            <a:r>
              <a:rPr lang="en-US" baseline="0" dirty="0" smtClean="0"/>
              <a:t> boards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91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давайте пробежимся – что же получает разработчик встраиваемых систем,</a:t>
            </a:r>
            <a:r>
              <a:rPr lang="ru-RU" baseline="0" dirty="0" smtClean="0"/>
              <a:t> который решает начать разработку с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:</a:t>
            </a:r>
          </a:p>
          <a:p>
            <a:r>
              <a:rPr lang="ru-RU" baseline="0" dirty="0" smtClean="0"/>
              <a:t>Окружение для разработки, которое включает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необходимые ему библиотеки для создания пользовательского интерфейса. Далее – не графические библиотеки – отвечающие за работу с базами данных, сетью, сенсорами, мультимедиа контентом. Дополнительные визуальные компоненты – такие как виртуальную клавиатуру,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чарты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3D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visualization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дополнительные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Quick Enterprise Control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-ы. И необходимый инструментарий – среду разработки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Creator Enterprise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UI designer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отладка на устройстве, установка на устройство, инструменты для профилирования (для нахождения узких мест в ходе выполнения программы) и многое другое.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92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FAA68-4939-444D-A4F1-91822EA0DC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49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Думаю что большинство из нас используют например Скайп на настольном компьютере, на телефоне, на планшетах, и независимо  на какой платформе Скайп запущен – мы знаем как им пользоваться и не возникает трудностей при работе с этой программой на той или иной ОС, той или иной платформе.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MS PGothic" pitchFamily="34" charset="-128"/>
              <a:cs typeface="MS PGothic" pitchFamily="34" charset="-128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сегодня более 5000 компаний используют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Qt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для более чем 70 отраслей – для авиации, для оборонной промышленности, для атомной энергетики, навигационных систем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нефте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-газовой отрасли.  В последнее время мы видим большой интерес от разработчиков ПО именно для медицинской отрасли – как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десктопных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, так и для мобильных и встраиваемых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систем.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pitchFamily="34" charset="-128"/>
              </a:rPr>
              <a:t> Поэтому мы решили принять участие в этой конференции.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71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предлагает более 20 модулей как для создания графических </a:t>
            </a:r>
            <a:r>
              <a:rPr lang="ru-RU" baseline="0" dirty="0" err="1" smtClean="0"/>
              <a:t>пользователських</a:t>
            </a:r>
            <a:r>
              <a:rPr lang="ru-RU" baseline="0" dirty="0" smtClean="0"/>
              <a:t> интерфейсов, так и неграфические модули – те которые нужны например для работы с потоками, межпроцессорным взаимодействием.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Также есть модули которые могут быть использованы именно в медицине – </a:t>
            </a:r>
            <a:r>
              <a:rPr lang="ru-RU" baseline="0" dirty="0" err="1" smtClean="0"/>
              <a:t>чарты</a:t>
            </a:r>
            <a:r>
              <a:rPr lang="ru-RU" baseline="0" dirty="0" smtClean="0"/>
              <a:t> и диаграммы, трехмерная визуализация данных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02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Важно отметить, что с точки зрения ОС, платформы, созданное с использованием 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приложение будет </a:t>
            </a:r>
            <a:r>
              <a:rPr lang="ru-RU" baseline="0" dirty="0" err="1" smtClean="0"/>
              <a:t>нативным</a:t>
            </a:r>
            <a:r>
              <a:rPr lang="ru-RU" baseline="0" dirty="0" smtClean="0"/>
              <a:t> для нее: оно будет собрано </a:t>
            </a:r>
            <a:r>
              <a:rPr lang="ru-RU" baseline="0" dirty="0" err="1" smtClean="0"/>
              <a:t>нативными</a:t>
            </a:r>
            <a:r>
              <a:rPr lang="ru-RU" baseline="0" dirty="0" smtClean="0"/>
              <a:t> для этой платформы инструментами - компилятором, СДК. Именно по этому это </a:t>
            </a:r>
            <a:r>
              <a:rPr lang="en-US" baseline="0" dirty="0" err="1" smtClean="0"/>
              <a:t>Qt</a:t>
            </a:r>
            <a:r>
              <a:rPr lang="en-US" baseline="0" dirty="0" smtClean="0"/>
              <a:t> </a:t>
            </a:r>
            <a:r>
              <a:rPr lang="ru-RU" baseline="0" dirty="0" smtClean="0"/>
              <a:t>приложение ничем не будет </a:t>
            </a:r>
            <a:r>
              <a:rPr lang="ru-RU" baseline="0" dirty="0" err="1" smtClean="0"/>
              <a:t>отличимо</a:t>
            </a:r>
            <a:r>
              <a:rPr lang="ru-RU" baseline="0" dirty="0" smtClean="0"/>
              <a:t> от разработанных приложений с применением родных инструментов разработки, родных для платформы. Т.е.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Прилжение</a:t>
            </a:r>
            <a:r>
              <a:rPr lang="ru-RU" baseline="0" dirty="0" smtClean="0"/>
              <a:t>  собранное для </a:t>
            </a:r>
            <a:r>
              <a:rPr lang="en-US" baseline="0" dirty="0" smtClean="0"/>
              <a:t>Windows </a:t>
            </a:r>
            <a:r>
              <a:rPr lang="ru-RU" baseline="0" dirty="0" smtClean="0"/>
              <a:t>не будет отличаться от приложения собранного с </a:t>
            </a:r>
            <a:r>
              <a:rPr lang="ru-RU" baseline="0" dirty="0" err="1" smtClean="0"/>
              <a:t>Визуал</a:t>
            </a:r>
            <a:r>
              <a:rPr lang="ru-RU" baseline="0" dirty="0" smtClean="0"/>
              <a:t> Студией, а приложение созданное для ОС </a:t>
            </a:r>
            <a:r>
              <a:rPr lang="ru-RU" baseline="0" dirty="0" err="1" smtClean="0"/>
              <a:t>Андроид</a:t>
            </a:r>
            <a:r>
              <a:rPr lang="ru-RU" baseline="0" dirty="0" smtClean="0"/>
              <a:t> – будет </a:t>
            </a:r>
            <a:r>
              <a:rPr lang="ru-RU" baseline="0" dirty="0" err="1" smtClean="0"/>
              <a:t>испольовать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Андроид</a:t>
            </a:r>
            <a:r>
              <a:rPr lang="ru-RU" baseline="0" dirty="0" smtClean="0"/>
              <a:t> </a:t>
            </a:r>
            <a:r>
              <a:rPr lang="en-US" baseline="0" dirty="0" smtClean="0"/>
              <a:t>NDK</a:t>
            </a:r>
            <a:r>
              <a:rPr lang="ru-RU" baseline="0" dirty="0" smtClean="0"/>
              <a:t>.</a:t>
            </a:r>
            <a:endParaRPr lang="ru-RU" dirty="0" smtClean="0"/>
          </a:p>
          <a:p>
            <a:r>
              <a:rPr lang="ru-RU" dirty="0" smtClean="0"/>
              <a:t>Ввиду такой </a:t>
            </a:r>
            <a:r>
              <a:rPr lang="ru-RU" dirty="0" err="1" smtClean="0"/>
              <a:t>нативности</a:t>
            </a:r>
            <a:r>
              <a:rPr lang="ru-RU" dirty="0" smtClean="0"/>
              <a:t> – мы</a:t>
            </a:r>
            <a:r>
              <a:rPr lang="ru-RU" baseline="0" dirty="0" smtClean="0"/>
              <a:t> можем говорить о высокой производительности созданного приложения.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66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перейдем к следующему вопросу – </a:t>
            </a:r>
            <a:r>
              <a:rPr lang="en-US" dirty="0" smtClean="0"/>
              <a:t>Internet of</a:t>
            </a:r>
            <a:r>
              <a:rPr lang="en-US" baseline="0" dirty="0" smtClean="0"/>
              <a:t> things – </a:t>
            </a:r>
            <a:r>
              <a:rPr lang="ru-RU" baseline="0" dirty="0" smtClean="0"/>
              <a:t>Интернет вещей. Если оставить все заумные формулировки и определения, упростить это понятие, то получится что это – система подключенных устройства, т.е. просто подключенные устройства.</a:t>
            </a:r>
          </a:p>
          <a:p>
            <a:r>
              <a:rPr lang="ru-RU" baseline="0" dirty="0" smtClean="0"/>
              <a:t>Подключены они могут быть …</a:t>
            </a:r>
          </a:p>
          <a:p>
            <a:r>
              <a:rPr lang="ru-RU" baseline="0" dirty="0" smtClean="0"/>
              <a:t>В качестве устройств могут быть использованы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54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 чтобы эти устройства могли быть подключенными, соединенными – </a:t>
            </a:r>
            <a:r>
              <a:rPr lang="ru-RU" dirty="0" err="1" smtClean="0"/>
              <a:t>реализованно</a:t>
            </a:r>
            <a:r>
              <a:rPr lang="ru-RU" dirty="0" smtClean="0"/>
              <a:t> множество протоколов и систем: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51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 – </a:t>
            </a:r>
            <a:r>
              <a:rPr lang="ru-RU" dirty="0" smtClean="0"/>
              <a:t>датчик давления,</a:t>
            </a:r>
            <a:r>
              <a:rPr lang="ru-RU" baseline="0" dirty="0" smtClean="0"/>
              <a:t> </a:t>
            </a:r>
            <a:r>
              <a:rPr lang="en-US" baseline="0" dirty="0" smtClean="0"/>
              <a:t>TE – </a:t>
            </a:r>
            <a:r>
              <a:rPr lang="ru-RU" baseline="0" dirty="0" smtClean="0"/>
              <a:t>температурный датчик, </a:t>
            </a:r>
            <a:r>
              <a:rPr lang="en-US" baseline="0" dirty="0" smtClean="0"/>
              <a:t>WE – </a:t>
            </a:r>
            <a:r>
              <a:rPr lang="ru-RU" baseline="0" dirty="0" smtClean="0"/>
              <a:t>датчик массы,</a:t>
            </a:r>
            <a:r>
              <a:rPr lang="en-US" baseline="0" dirty="0" smtClean="0"/>
              <a:t>ME – </a:t>
            </a:r>
            <a:r>
              <a:rPr lang="ru-RU" baseline="0" dirty="0" smtClean="0"/>
              <a:t>датчик влажности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Простейшим примером </a:t>
            </a:r>
            <a:r>
              <a:rPr lang="en-US" baseline="0" dirty="0" err="1" smtClean="0"/>
              <a:t>IoT</a:t>
            </a:r>
            <a:r>
              <a:rPr lang="ru-RU" baseline="0" dirty="0" smtClean="0"/>
              <a:t> системы в медицине может служить </a:t>
            </a:r>
            <a:r>
              <a:rPr lang="ru-RU" baseline="0" dirty="0" err="1" smtClean="0"/>
              <a:t>след.слайд</a:t>
            </a:r>
            <a:r>
              <a:rPr lang="ru-RU" baseline="0" dirty="0" smtClean="0"/>
              <a:t>: когда на человека установлены датчики и сенсоры, которые снимают показания температуры, давления, влажности, массы, затем – через протоколы </a:t>
            </a:r>
            <a:r>
              <a:rPr lang="en-US" baseline="0" dirty="0" smtClean="0"/>
              <a:t>NFC</a:t>
            </a:r>
            <a:r>
              <a:rPr lang="ru-RU" baseline="0" dirty="0" smtClean="0"/>
              <a:t> или </a:t>
            </a:r>
            <a:r>
              <a:rPr lang="en-US" baseline="0" dirty="0" smtClean="0"/>
              <a:t>Bluetooth </a:t>
            </a:r>
            <a:r>
              <a:rPr lang="ru-RU" baseline="0" dirty="0" smtClean="0"/>
              <a:t> передают эту информацию встраиваемым устройствам, которые передают ее  в Интернет (через мобильные протоколы или </a:t>
            </a:r>
            <a:r>
              <a:rPr lang="en-US" baseline="0" dirty="0" err="1" smtClean="0"/>
              <a:t>WiFi</a:t>
            </a:r>
            <a:r>
              <a:rPr lang="ru-RU" baseline="0" dirty="0" smtClean="0"/>
              <a:t>) где она может быть доступны врачу на настольном компьютере, либо на мобильном устройстве, либо в качестве веб сервиса.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Чем же в данном случае может помочь технология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разработчику такой системы? Где она может быть применена?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81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вы видите – благодаря своей кроссплатформенности </a:t>
            </a:r>
            <a:r>
              <a:rPr lang="en-US" dirty="0" err="1" smtClean="0"/>
              <a:t>Qt</a:t>
            </a:r>
            <a:r>
              <a:rPr lang="en-US" dirty="0" smtClean="0"/>
              <a:t> </a:t>
            </a:r>
            <a:r>
              <a:rPr lang="ru-RU" dirty="0" smtClean="0"/>
              <a:t>может помочь разработчику на каждом этапе: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На этапе создания</a:t>
            </a:r>
            <a:r>
              <a:rPr lang="ru-RU" baseline="0" dirty="0" smtClean="0"/>
              <a:t> встраиваемого устройства, который будет выступать </a:t>
            </a:r>
            <a:r>
              <a:rPr lang="ru-RU" baseline="0" dirty="0" err="1" smtClean="0"/>
              <a:t>агрегатором</a:t>
            </a:r>
            <a:r>
              <a:rPr lang="ru-RU" baseline="0" dirty="0" smtClean="0"/>
              <a:t> информации от датчиков, сенсоров – собирать, аккумулировать информацию от этих датчиков и передавать ее далее в Интернет.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Причем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может быть использован как для устройств с графическим интерфейсом (экраном), так и без.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Затем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 может быть использован для создания приложения на мобильном устройстве, на настольном компьютере – для отображения полученной из </a:t>
            </a:r>
            <a:r>
              <a:rPr lang="ru-RU" baseline="0" dirty="0" err="1" smtClean="0"/>
              <a:t>Интертнета</a:t>
            </a:r>
            <a:r>
              <a:rPr lang="ru-RU" baseline="0" dirty="0" smtClean="0"/>
              <a:t> информации специалисту медицинского центра для дальнейшего анализа.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Но кроме этого – есть еще один инструмент </a:t>
            </a:r>
            <a:r>
              <a:rPr lang="en-US" baseline="0" dirty="0" err="1" smtClean="0"/>
              <a:t>Qt</a:t>
            </a:r>
            <a:r>
              <a:rPr lang="ru-RU" baseline="0" dirty="0" smtClean="0"/>
              <a:t>, который позволяет создавать облачное хранилище в Интернете, этот инструмент называется </a:t>
            </a:r>
            <a:r>
              <a:rPr lang="en-US" baseline="0" dirty="0" err="1" smtClean="0"/>
              <a:t>Qt</a:t>
            </a:r>
            <a:r>
              <a:rPr lang="en-US" baseline="0" dirty="0" smtClean="0"/>
              <a:t> Cloud Services.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269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kern="0" dirty="0" smtClean="0"/>
              <a:t>Итак, давайте поговорим</a:t>
            </a:r>
            <a:r>
              <a:rPr lang="ru-RU" kern="0" baseline="0" dirty="0" smtClean="0"/>
              <a:t> о облаке. Еще одна очень модная тенденция – наравне с Интернетом вещей. Облако – это онлайн хранилище данных в Интернете. Многие крупные Интернет компании предлагают свои услуги в этом направлении – например </a:t>
            </a:r>
            <a:r>
              <a:rPr lang="en-US" kern="0" baseline="0" dirty="0" smtClean="0"/>
              <a:t>Dropbox, Mail.ru</a:t>
            </a:r>
            <a:r>
              <a:rPr lang="ru-RU" kern="0" baseline="0" dirty="0" smtClean="0"/>
              <a:t>, </a:t>
            </a:r>
            <a:r>
              <a:rPr lang="en-US" kern="0" baseline="0" dirty="0" smtClean="0"/>
              <a:t>Google, Microsoft </a:t>
            </a:r>
            <a:r>
              <a:rPr lang="ru-RU" kern="0" baseline="0" dirty="0" smtClean="0"/>
              <a:t>– предлагают виртуальные сервера для хранения ваших данных –файлов, фотографий и т.п.</a:t>
            </a:r>
          </a:p>
          <a:p>
            <a:pPr lvl="1"/>
            <a:r>
              <a:rPr lang="en-US" kern="0" baseline="0" dirty="0" err="1" smtClean="0"/>
              <a:t>Qt</a:t>
            </a:r>
            <a:r>
              <a:rPr lang="en-US" kern="0" baseline="0" dirty="0" smtClean="0"/>
              <a:t> </a:t>
            </a:r>
            <a:r>
              <a:rPr lang="ru-RU" kern="0" baseline="0" dirty="0" smtClean="0"/>
              <a:t>облако предназначено в первую очень для разработчиков, которые создают ПО с помощью </a:t>
            </a:r>
            <a:r>
              <a:rPr lang="en-US" kern="0" baseline="0" dirty="0" err="1" smtClean="0"/>
              <a:t>Qt</a:t>
            </a:r>
            <a:r>
              <a:rPr lang="ru-RU" kern="0" baseline="0" dirty="0" smtClean="0"/>
              <a:t>, ибо предоставляет специальные классы, </a:t>
            </a:r>
            <a:r>
              <a:rPr lang="en-US" kern="0" baseline="0" dirty="0" smtClean="0"/>
              <a:t>API</a:t>
            </a:r>
            <a:r>
              <a:rPr lang="ru-RU" kern="0" baseline="0" dirty="0" smtClean="0"/>
              <a:t> для простой реализации связи вашего приложения с этим облаком.</a:t>
            </a:r>
          </a:p>
          <a:p>
            <a:pPr lvl="1"/>
            <a:r>
              <a:rPr lang="ru-RU" kern="0" baseline="0" dirty="0" smtClean="0"/>
              <a:t>Автоматическое масштабирование – в случае увеличения числа обращения пользователей к вашему облаку –автоматически увеличивается пропускная способность, выделяется больше места для вашего хранилища.</a:t>
            </a:r>
            <a:endParaRPr lang="en-US" kern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E21E6-49A3-0C40-892E-CE21559E3D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95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9D363F09-C8B5-4180-AAB2-A0B2311E9B2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879501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670845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505" y="661249"/>
            <a:ext cx="1327843" cy="1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128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1814128"/>
            <a:ext cx="6985792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800" b="1" i="0" kern="1000" spc="-20" baseline="0" smtClean="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109528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697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Three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1839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6069632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3239852" y="1172633"/>
            <a:ext cx="2714836" cy="3728628"/>
          </a:xfrm>
          <a:prstGeom prst="rect">
            <a:avLst/>
          </a:prstGeom>
        </p:spPr>
        <p:txBody>
          <a:bodyPr/>
          <a:lstStyle>
            <a:lvl1pPr marL="28800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511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0735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398199"/>
            <a:ext cx="7920037" cy="539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333500"/>
            <a:ext cx="7561263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95536" y="697260"/>
            <a:ext cx="75608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45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7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75BDE79D-FF2C-4F63-87CA-C71ECC0DE61F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939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12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89C66750-5061-4C6E-96FC-C22E9FB719DF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73488" y="1176867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381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31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28EF0ABE-098A-4527-9C4B-5B739E8C7B02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879501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670845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505" y="661249"/>
            <a:ext cx="1327843" cy="1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2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C03F7F17-3F68-4058-9569-851B4BC2E5E3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51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1D843F99-C5CB-4CAD-8A82-1465ABD2EA96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650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F48EB5FF-4ED3-4DE8-A788-0471C8C30A1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58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2 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372350" y="5341938"/>
            <a:ext cx="1447800" cy="150812"/>
          </a:xfrm>
        </p:spPr>
        <p:txBody>
          <a:bodyPr/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9B91C9D-F510-4B70-BFBA-C9884B9DD9FB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  <a:prstGeom prst="rect">
            <a:avLst/>
          </a:prstGeom>
        </p:spPr>
        <p:txBody>
          <a:bodyPr/>
          <a:lstStyle>
            <a:lvl1pPr>
              <a:defRPr sz="2200" b="1" i="0" spc="-50">
                <a:solidFill>
                  <a:srgbClr val="3532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7188" y="1181100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4773488" y="1176867"/>
            <a:ext cx="4010980" cy="3728628"/>
          </a:xfrm>
          <a:prstGeom prst="rect">
            <a:avLst/>
          </a:prstGeom>
        </p:spPr>
        <p:txBody>
          <a:bodyPr/>
          <a:lstStyle>
            <a:lvl1pPr marL="0" indent="-28800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1pPr>
            <a:lvl2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2pPr>
            <a:lvl3pPr marL="720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3pPr>
            <a:lvl4pPr marL="100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4pPr>
            <a:lvl5pPr marL="1296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065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35322F"/>
              </a:gs>
              <a:gs pos="100000">
                <a:srgbClr val="1E1B1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 sz="24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596" y="2015405"/>
            <a:ext cx="6985792" cy="7700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600" b="1" i="0" kern="1000" spc="-80" baseline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8596" y="3238797"/>
            <a:ext cx="6985792" cy="10588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60000"/>
              </a:lnSpc>
              <a:spcBef>
                <a:spcPct val="40000"/>
              </a:spcBef>
              <a:spcAft>
                <a:spcPts val="0"/>
              </a:spcAft>
              <a:buClr>
                <a:srgbClr val="CC0000"/>
              </a:buClr>
              <a:buSzPct val="60000"/>
              <a:buFontTx/>
              <a:buNone/>
              <a:tabLst/>
              <a:defRPr sz="1600" b="0" i="0" spc="0" smtClean="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en-US" noProof="0" dirty="0" smtClean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700">
                <a:solidFill>
                  <a:srgbClr val="80C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299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3744"/>
            <a:ext cx="9144000" cy="6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372350" y="5341938"/>
            <a:ext cx="1447800" cy="1508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13200" y="5291138"/>
            <a:ext cx="1117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BC33A812-E5B2-41F5-94A7-0F68200AAA8A}" type="slidenum">
              <a:rPr 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</a:endParaRPr>
          </a:p>
        </p:txBody>
      </p:sp>
      <p:sp>
        <p:nvSpPr>
          <p:cNvPr id="1029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385763" y="1201738"/>
            <a:ext cx="83629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1030" name="Title Placeholder 2"/>
          <p:cNvSpPr>
            <a:spLocks noGrp="1"/>
          </p:cNvSpPr>
          <p:nvPr>
            <p:ph type="title"/>
          </p:nvPr>
        </p:nvSpPr>
        <p:spPr bwMode="auto">
          <a:xfrm>
            <a:off x="385763" y="409575"/>
            <a:ext cx="8362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5190383"/>
            <a:ext cx="945320" cy="4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40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lang="en-US" sz="2200" b="1" dirty="0">
          <a:solidFill>
            <a:srgbClr val="32352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2pPr>
      <a:lvl3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3pPr>
      <a:lvl4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4pPr>
      <a:lvl5pPr algn="l" rtl="0" eaLnBrk="0" fontAlgn="base" hangingPunct="0">
        <a:lnSpc>
          <a:spcPts val="2950"/>
        </a:lnSpc>
        <a:spcBef>
          <a:spcPct val="0"/>
        </a:spcBef>
        <a:spcAft>
          <a:spcPct val="0"/>
        </a:spcAft>
        <a:defRPr sz="2200" b="1">
          <a:solidFill>
            <a:srgbClr val="32352F"/>
          </a:solidFill>
          <a:latin typeface="Arial (Headings)"/>
          <a:ea typeface="MS PGothic" pitchFamily="34" charset="-128"/>
          <a:cs typeface="Arial (Headings)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Verdana" pitchFamily="34" charset="0"/>
        </a:defRPr>
      </a:lvl9pPr>
    </p:titleStyle>
    <p:bodyStyle>
      <a:lvl1pPr marL="342900" indent="-233363" algn="l" rtl="0" eaLnBrk="0" fontAlgn="base" hangingPunct="0">
        <a:spcBef>
          <a:spcPts val="600"/>
        </a:spcBef>
        <a:spcAft>
          <a:spcPts val="600"/>
        </a:spcAft>
        <a:buClr>
          <a:srgbClr val="2D9BB5"/>
        </a:buClr>
        <a:buSzPct val="60000"/>
        <a:buChar char="•"/>
        <a:defRPr sz="14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9138" indent="-233363" algn="l" rtl="0" eaLnBrk="0" fontAlgn="base" hangingPunct="0">
        <a:spcBef>
          <a:spcPts val="300"/>
        </a:spcBef>
        <a:spcAft>
          <a:spcPts val="30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79500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39863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98638" indent="-2333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rgbClr val="2D9BB5"/>
        </a:buClr>
        <a:buSzPct val="60000"/>
        <a:buChar char="•"/>
        <a:defRPr sz="1200">
          <a:solidFill>
            <a:srgbClr val="1E1B1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Char char="•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685" y="2923008"/>
            <a:ext cx="7841469" cy="770087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Кроссплатформенность</a:t>
            </a:r>
            <a:r>
              <a:rPr lang="ru-RU" sz="2400" dirty="0"/>
              <a:t>, </a:t>
            </a:r>
            <a:r>
              <a:rPr lang="ru-RU" sz="2400" dirty="0" smtClean="0"/>
              <a:t>встраиваемые системы, облака </a:t>
            </a:r>
            <a:r>
              <a:rPr lang="ru-RU" sz="2400" dirty="0"/>
              <a:t>и </a:t>
            </a:r>
            <a:r>
              <a:rPr lang="ru-RU" sz="2400" dirty="0" err="1"/>
              <a:t>IoT</a:t>
            </a:r>
            <a:r>
              <a:rPr lang="ru-RU" sz="2400" dirty="0"/>
              <a:t>: использование </a:t>
            </a:r>
            <a:r>
              <a:rPr lang="ru-RU" sz="2400" dirty="0" err="1"/>
              <a:t>Qt</a:t>
            </a:r>
            <a:r>
              <a:rPr lang="ru-RU" sz="2400" dirty="0"/>
              <a:t> для создания программного комплекса для медицины</a:t>
            </a:r>
            <a:endParaRPr lang="en-US" sz="24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96" y="3988085"/>
            <a:ext cx="6985792" cy="1058863"/>
          </a:xfrm>
        </p:spPr>
        <p:txBody>
          <a:bodyPr/>
          <a:lstStyle/>
          <a:p>
            <a:pPr>
              <a:defRPr/>
            </a:pPr>
            <a:r>
              <a:rPr lang="ru-RU" kern="1200" noProof="0" dirty="0" smtClean="0">
                <a:ea typeface="Adobe Caslon Pro" charset="0"/>
              </a:rPr>
              <a:t>Антон Наместников</a:t>
            </a:r>
            <a:endParaRPr lang="fi-FI" kern="1200" noProof="0" dirty="0" smtClean="0">
              <a:ea typeface="Adobe Caslon Pro" charset="0"/>
            </a:endParaRPr>
          </a:p>
          <a:p>
            <a:pPr>
              <a:defRPr/>
            </a:pPr>
            <a:endParaRPr lang="en-US" kern="1200" noProof="0" dirty="0" smtClean="0">
              <a:ea typeface="Adobe Caslon Pro" charset="0"/>
            </a:endParaRPr>
          </a:p>
          <a:p>
            <a:pPr>
              <a:defRPr/>
            </a:pPr>
            <a:r>
              <a:rPr lang="en-US" kern="1200" noProof="0" dirty="0" err="1" smtClean="0">
                <a:ea typeface="Adobe Caslon Pro" charset="0"/>
              </a:rPr>
              <a:t>MedSoft</a:t>
            </a:r>
            <a:r>
              <a:rPr lang="en-US" kern="1200" noProof="0" dirty="0" smtClean="0">
                <a:ea typeface="Adobe Caslon Pro" charset="0"/>
              </a:rPr>
              <a:t> 2015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rgbClr val="80C342"/>
                </a:solidFill>
                <a:latin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80C342"/>
                </a:solidFill>
                <a:latin typeface="Arial" charset="0"/>
                <a:cs typeface="Arial" charset="0"/>
              </a:rPr>
              <a:t>2015 The </a:t>
            </a:r>
            <a:r>
              <a:rPr lang="en-US" sz="700" dirty="0" err="1" smtClean="0">
                <a:solidFill>
                  <a:srgbClr val="80C342"/>
                </a:solidFill>
                <a:latin typeface="Arial" charset="0"/>
                <a:cs typeface="Arial" charset="0"/>
              </a:rPr>
              <a:t>Qt</a:t>
            </a:r>
            <a:r>
              <a:rPr lang="en-US" sz="700" dirty="0" smtClean="0">
                <a:solidFill>
                  <a:srgbClr val="80C342"/>
                </a:solidFill>
                <a:latin typeface="Arial" charset="0"/>
                <a:cs typeface="Arial" charset="0"/>
              </a:rPr>
              <a:t> Company</a:t>
            </a:r>
            <a:endParaRPr lang="en-US" sz="700" dirty="0">
              <a:solidFill>
                <a:srgbClr val="80C34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dirty="0" smtClean="0">
                <a:solidFill>
                  <a:srgbClr val="80C342"/>
                </a:solidFill>
              </a:rPr>
              <a:t>Пример </a:t>
            </a:r>
            <a:r>
              <a:rPr lang="en-US" sz="2000" b="0" dirty="0" err="1" smtClean="0">
                <a:solidFill>
                  <a:srgbClr val="80C342"/>
                </a:solidFill>
              </a:rPr>
              <a:t>IoT</a:t>
            </a:r>
            <a:r>
              <a:rPr lang="ru-RU" sz="2000" b="0" dirty="0" smtClean="0">
                <a:solidFill>
                  <a:srgbClr val="80C342"/>
                </a:solidFill>
              </a:rPr>
              <a:t> системы в медицине</a:t>
            </a:r>
            <a:endParaRPr lang="ru-RU" sz="2000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</a:t>
            </a:r>
            <a:r>
              <a:rPr lang="ru-RU" dirty="0"/>
              <a:t>5</a:t>
            </a:r>
            <a:r>
              <a:rPr lang="en-US" dirty="0"/>
              <a:t> The </a:t>
            </a:r>
            <a:r>
              <a:rPr lang="en-US" dirty="0" err="1"/>
              <a:t>Qt</a:t>
            </a:r>
            <a:r>
              <a:rPr lang="en-US" dirty="0"/>
              <a:t> Company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230" y="1278890"/>
            <a:ext cx="1638300" cy="800100"/>
          </a:xfrm>
          <a:prstGeom prst="rect">
            <a:avLst/>
          </a:prstGeom>
          <a:noFill/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Мобильные устройства</a:t>
            </a:r>
            <a:endParaRPr lang="ru-RU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0420" y="2549319"/>
            <a:ext cx="1638300" cy="800100"/>
          </a:xfrm>
          <a:prstGeom prst="rect">
            <a:avLst/>
          </a:prstGeom>
          <a:noFill/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Десктопы</a:t>
            </a:r>
            <a:endParaRPr lang="ru-RU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74230" y="3819747"/>
            <a:ext cx="1638300" cy="800100"/>
          </a:xfrm>
          <a:prstGeom prst="rect">
            <a:avLst/>
          </a:prstGeom>
          <a:noFill/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</a:t>
            </a:r>
            <a:r>
              <a:rPr lang="ru-RU" sz="1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сервисы</a:t>
            </a:r>
            <a:endParaRPr lang="ru-RU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122021" y="1733042"/>
            <a:ext cx="1735836" cy="1048935"/>
            <a:chOff x="1925425" y="1733042"/>
            <a:chExt cx="1735836" cy="1048935"/>
          </a:xfrm>
        </p:grpSpPr>
        <p:sp>
          <p:nvSpPr>
            <p:cNvPr id="99" name="Rectangle 98"/>
            <p:cNvSpPr/>
            <p:nvPr/>
          </p:nvSpPr>
          <p:spPr>
            <a:xfrm>
              <a:off x="2022961" y="1836674"/>
              <a:ext cx="1638300" cy="9453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74193" y="1781810"/>
              <a:ext cx="1638300" cy="9453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5425" y="1733042"/>
              <a:ext cx="1638300" cy="9453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Embedded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устройства</a:t>
              </a: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ru-RU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GUI</a:t>
              </a:r>
              <a:endPara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122021" y="3518180"/>
            <a:ext cx="1735836" cy="873500"/>
            <a:chOff x="1925425" y="3518180"/>
            <a:chExt cx="1735836" cy="8735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2022961" y="3615716"/>
              <a:ext cx="1638300" cy="775964"/>
              <a:chOff x="2262265" y="3038255"/>
              <a:chExt cx="1638300" cy="775964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262265" y="3038255"/>
                <a:ext cx="1638300" cy="775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без </a:t>
                </a:r>
                <a:r>
                  <a:rPr lang="en-US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GUI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263914" y="319574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263914" y="336338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816846" y="3257555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974193" y="3566948"/>
              <a:ext cx="1638300" cy="775964"/>
              <a:chOff x="2262265" y="3038255"/>
              <a:chExt cx="1638300" cy="775964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262265" y="3038255"/>
                <a:ext cx="1638300" cy="775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без </a:t>
                </a:r>
                <a:r>
                  <a:rPr lang="en-US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GUI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263914" y="319574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263914" y="336338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816846" y="3257555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925425" y="3518180"/>
              <a:ext cx="1638300" cy="775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Embedded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устройства</a:t>
              </a:r>
              <a:endParaRPr lang="en-US" sz="100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без </a:t>
              </a:r>
              <a:r>
                <a:rPr lang="en-US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GUI</a:t>
              </a:r>
              <a:endPara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61" name="Straight Arrow Connector 160"/>
          <p:cNvCxnSpPr>
            <a:stCxn id="31" idx="1"/>
            <a:endCxn id="120" idx="6"/>
          </p:cNvCxnSpPr>
          <p:nvPr/>
        </p:nvCxnSpPr>
        <p:spPr bwMode="auto">
          <a:xfrm flipH="1" flipV="1">
            <a:off x="967745" y="1514609"/>
            <a:ext cx="1154276" cy="69108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62" name="Straight Arrow Connector 161"/>
          <p:cNvCxnSpPr>
            <a:stCxn id="31" idx="1"/>
            <a:endCxn id="113" idx="6"/>
          </p:cNvCxnSpPr>
          <p:nvPr/>
        </p:nvCxnSpPr>
        <p:spPr bwMode="auto">
          <a:xfrm flipH="1" flipV="1">
            <a:off x="972830" y="1879798"/>
            <a:ext cx="1149191" cy="32589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stCxn id="31" idx="1"/>
            <a:endCxn id="122" idx="6"/>
          </p:cNvCxnSpPr>
          <p:nvPr/>
        </p:nvCxnSpPr>
        <p:spPr bwMode="auto">
          <a:xfrm flipH="1">
            <a:off x="968618" y="2205694"/>
            <a:ext cx="1153403" cy="3929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78" name="Straight Arrow Connector 177"/>
          <p:cNvCxnSpPr>
            <a:stCxn id="38" idx="1"/>
            <a:endCxn id="121" idx="6"/>
          </p:cNvCxnSpPr>
          <p:nvPr/>
        </p:nvCxnSpPr>
        <p:spPr bwMode="auto">
          <a:xfrm flipH="1">
            <a:off x="967745" y="3906162"/>
            <a:ext cx="1154276" cy="43675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endCxn id="11" idx="1"/>
          </p:cNvCxnSpPr>
          <p:nvPr/>
        </p:nvCxnSpPr>
        <p:spPr bwMode="auto">
          <a:xfrm flipV="1">
            <a:off x="6446520" y="1678940"/>
            <a:ext cx="727710" cy="931237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80C342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endCxn id="17" idx="1"/>
          </p:cNvCxnSpPr>
          <p:nvPr/>
        </p:nvCxnSpPr>
        <p:spPr bwMode="auto">
          <a:xfrm>
            <a:off x="6804660" y="2949369"/>
            <a:ext cx="365760" cy="0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80C342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endCxn id="23" idx="1"/>
          </p:cNvCxnSpPr>
          <p:nvPr/>
        </p:nvCxnSpPr>
        <p:spPr bwMode="auto">
          <a:xfrm>
            <a:off x="6438900" y="3623529"/>
            <a:ext cx="735330" cy="596268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80C34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98" name="Right Arrow 197"/>
          <p:cNvSpPr/>
          <p:nvPr/>
        </p:nvSpPr>
        <p:spPr bwMode="auto">
          <a:xfrm rot="12198058">
            <a:off x="3843328" y="2506569"/>
            <a:ext cx="826585" cy="34355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9" name="Right Arrow 198"/>
          <p:cNvSpPr/>
          <p:nvPr/>
        </p:nvSpPr>
        <p:spPr bwMode="auto">
          <a:xfrm rot="9145983">
            <a:off x="3792896" y="3617449"/>
            <a:ext cx="826585" cy="34355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968749" y="2393445"/>
            <a:ext cx="2790831" cy="1517314"/>
          </a:xfrm>
          <a:prstGeom prst="cloud">
            <a:avLst/>
          </a:prstGeom>
          <a:solidFill>
            <a:schemeClr val="bg1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252000" rIns="9144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effectLst/>
                <a:ea typeface="Calibri"/>
                <a:cs typeface="Times New Roman"/>
              </a:rPr>
              <a:t>Интернет</a:t>
            </a:r>
            <a:endParaRPr lang="ru-RU" sz="11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147" y="981187"/>
            <a:ext cx="146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n-lt"/>
              </a:rPr>
              <a:t>Датчики, сенсоры</a:t>
            </a:r>
            <a:endParaRPr lang="en-US" sz="1100" dirty="0" smtClean="0">
              <a:latin typeface="+mn-lt"/>
            </a:endParaRPr>
          </a:p>
          <a:p>
            <a:r>
              <a:rPr lang="ru-RU" sz="1100" dirty="0" smtClean="0">
                <a:latin typeface="+mn-lt"/>
              </a:rPr>
              <a:t>и т.п.</a:t>
            </a:r>
            <a:endParaRPr lang="ru-RU" sz="1100" dirty="0">
              <a:latin typeface="+mn-lt"/>
            </a:endParaRPr>
          </a:p>
        </p:txBody>
      </p:sp>
      <p:cxnSp>
        <p:nvCxnSpPr>
          <p:cNvPr id="68" name="Straight Arrow Connector 67"/>
          <p:cNvCxnSpPr>
            <a:stCxn id="31" idx="1"/>
            <a:endCxn id="65" idx="6"/>
          </p:cNvCxnSpPr>
          <p:nvPr/>
        </p:nvCxnSpPr>
        <p:spPr bwMode="auto">
          <a:xfrm flipH="1">
            <a:off x="957359" y="2205694"/>
            <a:ext cx="1164662" cy="40448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597359" y="1334609"/>
            <a:ext cx="378553" cy="3188303"/>
            <a:chOff x="597359" y="1334609"/>
            <a:chExt cx="378553" cy="3188303"/>
          </a:xfrm>
        </p:grpSpPr>
        <p:sp>
          <p:nvSpPr>
            <p:cNvPr id="113" name="Oval 112"/>
            <p:cNvSpPr/>
            <p:nvPr/>
          </p:nvSpPr>
          <p:spPr bwMode="auto">
            <a:xfrm>
              <a:off x="612830" y="1699798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07745" y="1334609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07745" y="4162912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08618" y="2064987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WE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97359" y="2430177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15912" y="3432533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610827" y="3067344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11700" y="3797722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WE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cxnSp>
        <p:nvCxnSpPr>
          <p:cNvPr id="76" name="Straight Arrow Connector 75"/>
          <p:cNvCxnSpPr>
            <a:stCxn id="38" idx="1"/>
            <a:endCxn id="73" idx="6"/>
          </p:cNvCxnSpPr>
          <p:nvPr/>
        </p:nvCxnSpPr>
        <p:spPr bwMode="auto">
          <a:xfrm flipH="1">
            <a:off x="971700" y="3906162"/>
            <a:ext cx="1150321" cy="7156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38" idx="1"/>
            <a:endCxn id="71" idx="6"/>
          </p:cNvCxnSpPr>
          <p:nvPr/>
        </p:nvCxnSpPr>
        <p:spPr bwMode="auto">
          <a:xfrm flipH="1" flipV="1">
            <a:off x="975912" y="3612533"/>
            <a:ext cx="1146109" cy="293629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38" idx="1"/>
            <a:endCxn id="72" idx="6"/>
          </p:cNvCxnSpPr>
          <p:nvPr/>
        </p:nvCxnSpPr>
        <p:spPr bwMode="auto">
          <a:xfrm flipH="1" flipV="1">
            <a:off x="970827" y="3247344"/>
            <a:ext cx="1151194" cy="658818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1696541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 smtClean="0">
                <a:solidFill>
                  <a:srgbClr val="80C342"/>
                </a:solidFill>
              </a:rPr>
              <a:t>IoT</a:t>
            </a:r>
            <a:r>
              <a:rPr lang="en-US" sz="2000" b="0" dirty="0" smtClean="0">
                <a:solidFill>
                  <a:srgbClr val="80C342"/>
                </a:solidFill>
              </a:rPr>
              <a:t> </a:t>
            </a:r>
            <a:r>
              <a:rPr lang="ru-RU" sz="2000" b="0" dirty="0" smtClean="0">
                <a:solidFill>
                  <a:srgbClr val="80C342"/>
                </a:solidFill>
              </a:rPr>
              <a:t>система с использованием </a:t>
            </a:r>
            <a:r>
              <a:rPr lang="en-US" sz="2000" b="0" dirty="0" err="1" smtClean="0">
                <a:solidFill>
                  <a:srgbClr val="80C342"/>
                </a:solidFill>
              </a:rPr>
              <a:t>Qt</a:t>
            </a:r>
            <a:endParaRPr lang="ru-RU" sz="2000" b="0" dirty="0">
              <a:solidFill>
                <a:srgbClr val="80C342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968749" y="2393445"/>
            <a:ext cx="2790831" cy="1517314"/>
          </a:xfrm>
          <a:prstGeom prst="cloud">
            <a:avLst/>
          </a:prstGeom>
          <a:solidFill>
            <a:schemeClr val="bg1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25200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Интернет</a:t>
            </a:r>
            <a:endParaRPr lang="ru-RU" sz="10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06590" y="1278890"/>
            <a:ext cx="1638300" cy="800100"/>
            <a:chOff x="0" y="0"/>
            <a:chExt cx="1638300" cy="8001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638300" cy="800100"/>
            </a:xfrm>
            <a:prstGeom prst="rect">
              <a:avLst/>
            </a:prstGeom>
            <a:noFill/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Мобильные устройства</a:t>
              </a:r>
              <a:endPara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8700" y="205740"/>
              <a:ext cx="487680" cy="128270"/>
            </a:xfrm>
            <a:prstGeom prst="rect">
              <a:avLst/>
            </a:prstGeom>
            <a:solidFill>
              <a:srgbClr val="00AFEF"/>
            </a:solidFill>
            <a:ln>
              <a:solidFill>
                <a:srgbClr val="00AF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28700" y="373380"/>
              <a:ext cx="487680" cy="128270"/>
            </a:xfrm>
            <a:prstGeom prst="rect">
              <a:avLst/>
            </a:prstGeom>
            <a:solidFill>
              <a:srgbClr val="80C342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28700" y="541020"/>
              <a:ext cx="487680" cy="128270"/>
            </a:xfrm>
            <a:prstGeom prst="rect">
              <a:avLst/>
            </a:prstGeom>
            <a:solidFill>
              <a:srgbClr val="80C342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" y="350520"/>
              <a:ext cx="883920" cy="182880"/>
            </a:xfrm>
            <a:prstGeom prst="rect">
              <a:avLst/>
            </a:prstGeom>
            <a:solidFill>
              <a:srgbClr val="6400AA"/>
            </a:solidFill>
            <a:ln>
              <a:solidFill>
                <a:srgbClr val="640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dirty="0">
                  <a:effectLst/>
                  <a:latin typeface="Arial"/>
                  <a:ea typeface="Calibri"/>
                  <a:cs typeface="Times New Roman"/>
                </a:rPr>
                <a:t>Qt Cloud API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02780" y="2549319"/>
            <a:ext cx="1638300" cy="800100"/>
            <a:chOff x="0" y="0"/>
            <a:chExt cx="1638300" cy="8001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638300" cy="800100"/>
            </a:xfrm>
            <a:prstGeom prst="rect">
              <a:avLst/>
            </a:prstGeom>
            <a:noFill/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Десктопы</a:t>
              </a:r>
              <a:endPara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8700" y="205740"/>
              <a:ext cx="487680" cy="128270"/>
            </a:xfrm>
            <a:prstGeom prst="rect">
              <a:avLst/>
            </a:prstGeom>
            <a:solidFill>
              <a:srgbClr val="00AFEF"/>
            </a:solidFill>
            <a:ln>
              <a:solidFill>
                <a:srgbClr val="00AF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8700" y="373380"/>
              <a:ext cx="487680" cy="128270"/>
            </a:xfrm>
            <a:prstGeom prst="rect">
              <a:avLst/>
            </a:prstGeom>
            <a:solidFill>
              <a:srgbClr val="80C342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8700" y="541020"/>
              <a:ext cx="487680" cy="128270"/>
            </a:xfrm>
            <a:prstGeom prst="rect">
              <a:avLst/>
            </a:prstGeom>
            <a:solidFill>
              <a:srgbClr val="80C342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" y="350520"/>
              <a:ext cx="883920" cy="182880"/>
            </a:xfrm>
            <a:prstGeom prst="rect">
              <a:avLst/>
            </a:prstGeom>
            <a:solidFill>
              <a:srgbClr val="6400AA"/>
            </a:solidFill>
            <a:ln>
              <a:solidFill>
                <a:srgbClr val="640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Qt Cloud API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06590" y="3819747"/>
            <a:ext cx="1638300" cy="800100"/>
            <a:chOff x="7065010" y="3573574"/>
            <a:chExt cx="1638300" cy="800100"/>
          </a:xfrm>
        </p:grpSpPr>
        <p:sp>
          <p:nvSpPr>
            <p:cNvPr id="19" name="Rectangle 18"/>
            <p:cNvSpPr/>
            <p:nvPr/>
          </p:nvSpPr>
          <p:spPr>
            <a:xfrm>
              <a:off x="7065010" y="3573574"/>
              <a:ext cx="1638300" cy="800100"/>
            </a:xfrm>
            <a:prstGeom prst="rect">
              <a:avLst/>
            </a:prstGeom>
            <a:noFill/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 </a:t>
              </a:r>
              <a:r>
                <a:rPr lang="ru-RU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сервисы</a:t>
              </a:r>
              <a:endPara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29780" y="4106974"/>
              <a:ext cx="1506418" cy="179711"/>
            </a:xfrm>
            <a:prstGeom prst="rect">
              <a:avLst/>
            </a:prstGeom>
            <a:solidFill>
              <a:srgbClr val="6400AA"/>
            </a:solidFill>
            <a:ln>
              <a:solidFill>
                <a:srgbClr val="640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dirty="0">
                  <a:effectLst/>
                  <a:latin typeface="Arial"/>
                  <a:ea typeface="Calibri"/>
                  <a:cs typeface="Times New Roman"/>
                </a:rPr>
                <a:t>Qt Cloud </a:t>
              </a:r>
              <a:r>
                <a:rPr lang="en-US" sz="900" dirty="0" smtClean="0">
                  <a:effectLst/>
                  <a:latin typeface="Arial"/>
                  <a:ea typeface="Calibri"/>
                  <a:cs typeface="Times New Roman"/>
                </a:rPr>
                <a:t>REST API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34662" y="3764486"/>
              <a:ext cx="1506418" cy="266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dirty="0" smtClean="0">
                  <a:solidFill>
                    <a:schemeClr val="tx2"/>
                  </a:solidFill>
                  <a:effectLst/>
                  <a:latin typeface="Arial"/>
                  <a:ea typeface="Calibri"/>
                  <a:cs typeface="Times New Roman"/>
                </a:rPr>
                <a:t>Web page</a:t>
              </a:r>
              <a:endParaRPr lang="ru-RU" sz="1100" dirty="0">
                <a:solidFill>
                  <a:schemeClr val="tx2"/>
                </a:solidFill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22021" y="1733042"/>
            <a:ext cx="1735836" cy="1048935"/>
            <a:chOff x="1925425" y="1733042"/>
            <a:chExt cx="1735836" cy="1048935"/>
          </a:xfrm>
        </p:grpSpPr>
        <p:sp>
          <p:nvSpPr>
            <p:cNvPr id="23" name="Rectangle 22"/>
            <p:cNvSpPr/>
            <p:nvPr/>
          </p:nvSpPr>
          <p:spPr>
            <a:xfrm>
              <a:off x="2022961" y="1836674"/>
              <a:ext cx="1638300" cy="9453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74193" y="1781810"/>
              <a:ext cx="1638300" cy="9453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25425" y="1733042"/>
              <a:ext cx="1638300" cy="945303"/>
              <a:chOff x="1925425" y="1733042"/>
              <a:chExt cx="1638300" cy="9453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925425" y="1733042"/>
                <a:ext cx="1638300" cy="945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GUI</a:t>
                </a:r>
                <a:endParaRPr lang="ru-RU" sz="11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39689" y="1989585"/>
                <a:ext cx="487680" cy="128270"/>
              </a:xfrm>
              <a:prstGeom prst="rect">
                <a:avLst/>
              </a:prstGeom>
              <a:solidFill>
                <a:srgbClr val="00AFEF"/>
              </a:solidFill>
              <a:ln>
                <a:solidFill>
                  <a:srgbClr val="00AF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39689" y="215722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39689" y="232486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2621" y="2134365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22021" y="3518180"/>
            <a:ext cx="1735836" cy="873500"/>
            <a:chOff x="1925425" y="3518180"/>
            <a:chExt cx="1735836" cy="873500"/>
          </a:xfrm>
        </p:grpSpPr>
        <p:grpSp>
          <p:nvGrpSpPr>
            <p:cNvPr id="32" name="Group 31"/>
            <p:cNvGrpSpPr/>
            <p:nvPr/>
          </p:nvGrpSpPr>
          <p:grpSpPr>
            <a:xfrm>
              <a:off x="2022961" y="3615716"/>
              <a:ext cx="1638300" cy="775964"/>
              <a:chOff x="2262265" y="3038255"/>
              <a:chExt cx="1638300" cy="7759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262265" y="3038255"/>
                <a:ext cx="1638300" cy="775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без </a:t>
                </a:r>
                <a:r>
                  <a:rPr lang="en-US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GUI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63914" y="319574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63914" y="336338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816846" y="3257555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74193" y="3566948"/>
              <a:ext cx="1638300" cy="775964"/>
              <a:chOff x="2262265" y="3038255"/>
              <a:chExt cx="1638300" cy="77596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62265" y="3038255"/>
                <a:ext cx="1638300" cy="775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без </a:t>
                </a:r>
                <a:r>
                  <a:rPr lang="en-US" sz="10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GUI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63914" y="319574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263914" y="3363385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16846" y="3257555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925425" y="3518180"/>
              <a:ext cx="1638300" cy="775964"/>
              <a:chOff x="2262265" y="3038255"/>
              <a:chExt cx="1638300" cy="77596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62265" y="3038255"/>
                <a:ext cx="1638300" cy="775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Embedded </a:t>
                </a:r>
                <a:r>
                  <a:rPr lang="ru-RU" sz="1000" dirty="0" smtClean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устройства</a:t>
                </a:r>
                <a:endParaRPr lang="en-US" sz="1000" dirty="0" smtClean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dirty="0" smtClean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без 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GUI</a:t>
                </a:r>
                <a:endParaRPr lang="ru-RU" sz="11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63914" y="3244513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63914" y="3412153"/>
                <a:ext cx="487680" cy="128270"/>
              </a:xfrm>
              <a:prstGeom prst="rect">
                <a:avLst/>
              </a:prstGeom>
              <a:solidFill>
                <a:srgbClr val="80C342"/>
              </a:solidFill>
              <a:ln>
                <a:solidFill>
                  <a:srgbClr val="80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16846" y="3306323"/>
                <a:ext cx="883920" cy="182880"/>
              </a:xfrm>
              <a:prstGeom prst="rect">
                <a:avLst/>
              </a:prstGeom>
              <a:solidFill>
                <a:srgbClr val="6400AA"/>
              </a:solidFill>
              <a:ln>
                <a:solidFill>
                  <a:srgbClr val="640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dirty="0">
                    <a:effectLst/>
                    <a:latin typeface="Arial"/>
                    <a:ea typeface="Calibri"/>
                    <a:cs typeface="Times New Roman"/>
                  </a:rPr>
                  <a:t>Qt Cloud API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68" name="Cloud 67"/>
          <p:cNvSpPr/>
          <p:nvPr/>
        </p:nvSpPr>
        <p:spPr>
          <a:xfrm>
            <a:off x="4625502" y="2536832"/>
            <a:ext cx="1612575" cy="876722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25200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ea typeface="Calibri"/>
                <a:cs typeface="Times New Roman"/>
              </a:rPr>
              <a:t>Qt Cloud Services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cxnSp>
        <p:nvCxnSpPr>
          <p:cNvPr id="69" name="Straight Arrow Connector 68"/>
          <p:cNvCxnSpPr>
            <a:stCxn id="30" idx="3"/>
          </p:cNvCxnSpPr>
          <p:nvPr/>
        </p:nvCxnSpPr>
        <p:spPr bwMode="auto">
          <a:xfrm>
            <a:off x="3673137" y="2225805"/>
            <a:ext cx="1096983" cy="556172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7030A0"/>
            </a:solidFill>
            <a:prstDash val="dash"/>
            <a:round/>
            <a:headEnd type="triangl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38" idx="3"/>
          </p:cNvCxnSpPr>
          <p:nvPr/>
        </p:nvCxnSpPr>
        <p:spPr bwMode="auto">
          <a:xfrm flipV="1">
            <a:off x="3560522" y="3239258"/>
            <a:ext cx="1209598" cy="638430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7030A0"/>
            </a:solidFill>
            <a:prstDash val="dash"/>
            <a:round/>
            <a:headEnd type="triangl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11" idx="1"/>
          </p:cNvCxnSpPr>
          <p:nvPr/>
        </p:nvCxnSpPr>
        <p:spPr bwMode="auto">
          <a:xfrm flipV="1">
            <a:off x="6073140" y="1720850"/>
            <a:ext cx="1024890" cy="939551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7030A0"/>
            </a:solidFill>
            <a:prstDash val="dash"/>
            <a:round/>
            <a:headEnd type="triangl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endCxn id="20" idx="1"/>
          </p:cNvCxnSpPr>
          <p:nvPr/>
        </p:nvCxnSpPr>
        <p:spPr bwMode="auto">
          <a:xfrm>
            <a:off x="5966460" y="3222808"/>
            <a:ext cx="1104900" cy="1220195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7030A0"/>
            </a:solidFill>
            <a:prstDash val="dash"/>
            <a:round/>
            <a:headEnd type="triangl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0"/>
            <a:endCxn id="17" idx="1"/>
          </p:cNvCxnSpPr>
          <p:nvPr/>
        </p:nvCxnSpPr>
        <p:spPr bwMode="auto">
          <a:xfrm>
            <a:off x="6236733" y="2975193"/>
            <a:ext cx="857487" cy="16086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7030A0"/>
            </a:solidFill>
            <a:prstDash val="dash"/>
            <a:round/>
            <a:headEnd type="triangl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91729" y="1001754"/>
            <a:ext cx="1979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n-lt"/>
              </a:rPr>
              <a:t>Датчики, сенсоры</a:t>
            </a:r>
            <a:endParaRPr lang="en-US" sz="1100" dirty="0" smtClean="0">
              <a:latin typeface="+mn-lt"/>
            </a:endParaRPr>
          </a:p>
          <a:p>
            <a:r>
              <a:rPr lang="ru-RU" sz="1100" dirty="0" smtClean="0">
                <a:latin typeface="+mn-lt"/>
              </a:rPr>
              <a:t>и т.п.</a:t>
            </a:r>
            <a:endParaRPr lang="ru-RU" sz="1100" dirty="0">
              <a:latin typeface="+mn-lt"/>
            </a:endParaRPr>
          </a:p>
        </p:txBody>
      </p:sp>
      <p:sp>
        <p:nvSpPr>
          <p:cNvPr id="83" name="Footer Placeholder 3"/>
          <p:cNvSpPr txBox="1">
            <a:spLocks/>
          </p:cNvSpPr>
          <p:nvPr/>
        </p:nvSpPr>
        <p:spPr>
          <a:xfrm>
            <a:off x="7391012" y="5323276"/>
            <a:ext cx="1447800" cy="150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US" sz="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</a:t>
            </a:r>
            <a:r>
              <a:rPr lang="ru-RU" sz="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sz="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n-US" sz="7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Qt</a:t>
            </a:r>
            <a:r>
              <a:rPr lang="en-US" sz="7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Company</a:t>
            </a:r>
          </a:p>
        </p:txBody>
      </p:sp>
      <p:cxnSp>
        <p:nvCxnSpPr>
          <p:cNvPr id="84" name="Straight Arrow Connector 83"/>
          <p:cNvCxnSpPr>
            <a:endCxn id="91" idx="6"/>
          </p:cNvCxnSpPr>
          <p:nvPr/>
        </p:nvCxnSpPr>
        <p:spPr bwMode="auto">
          <a:xfrm flipH="1" flipV="1">
            <a:off x="967745" y="1514609"/>
            <a:ext cx="1154276" cy="69108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endCxn id="90" idx="6"/>
          </p:cNvCxnSpPr>
          <p:nvPr/>
        </p:nvCxnSpPr>
        <p:spPr bwMode="auto">
          <a:xfrm flipH="1" flipV="1">
            <a:off x="972830" y="1879798"/>
            <a:ext cx="1149191" cy="32589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93" idx="6"/>
          </p:cNvCxnSpPr>
          <p:nvPr/>
        </p:nvCxnSpPr>
        <p:spPr bwMode="auto">
          <a:xfrm flipH="1">
            <a:off x="968618" y="2205694"/>
            <a:ext cx="1153403" cy="3929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92" idx="6"/>
          </p:cNvCxnSpPr>
          <p:nvPr/>
        </p:nvCxnSpPr>
        <p:spPr bwMode="auto">
          <a:xfrm flipH="1">
            <a:off x="967745" y="3906162"/>
            <a:ext cx="1154276" cy="43675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endCxn id="94" idx="6"/>
          </p:cNvCxnSpPr>
          <p:nvPr/>
        </p:nvCxnSpPr>
        <p:spPr bwMode="auto">
          <a:xfrm flipH="1">
            <a:off x="957359" y="2205694"/>
            <a:ext cx="1164662" cy="40448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597359" y="1334609"/>
            <a:ext cx="378553" cy="3188303"/>
            <a:chOff x="597359" y="1334609"/>
            <a:chExt cx="378553" cy="3188303"/>
          </a:xfrm>
        </p:grpSpPr>
        <p:sp>
          <p:nvSpPr>
            <p:cNvPr id="90" name="Oval 89"/>
            <p:cNvSpPr/>
            <p:nvPr/>
          </p:nvSpPr>
          <p:spPr bwMode="auto">
            <a:xfrm>
              <a:off x="612830" y="1699798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07745" y="1334609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07745" y="4162912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08618" y="2064987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WE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97359" y="2430177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15912" y="3432533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10827" y="3067344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11700" y="3797722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WE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cxnSp>
        <p:nvCxnSpPr>
          <p:cNvPr id="98" name="Straight Arrow Connector 97"/>
          <p:cNvCxnSpPr>
            <a:endCxn id="97" idx="6"/>
          </p:cNvCxnSpPr>
          <p:nvPr/>
        </p:nvCxnSpPr>
        <p:spPr bwMode="auto">
          <a:xfrm flipH="1">
            <a:off x="971700" y="3906162"/>
            <a:ext cx="1150321" cy="7156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endCxn id="95" idx="6"/>
          </p:cNvCxnSpPr>
          <p:nvPr/>
        </p:nvCxnSpPr>
        <p:spPr bwMode="auto">
          <a:xfrm flipH="1" flipV="1">
            <a:off x="975912" y="3612533"/>
            <a:ext cx="1146109" cy="293629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endCxn id="96" idx="6"/>
          </p:cNvCxnSpPr>
          <p:nvPr/>
        </p:nvCxnSpPr>
        <p:spPr bwMode="auto">
          <a:xfrm flipH="1" flipV="1">
            <a:off x="970827" y="3247344"/>
            <a:ext cx="1151194" cy="658818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63862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92D050"/>
                </a:solidFill>
              </a:rPr>
              <a:t>Qt</a:t>
            </a:r>
            <a:r>
              <a:rPr lang="en-US" b="0" dirty="0" smtClean="0">
                <a:solidFill>
                  <a:srgbClr val="92D050"/>
                </a:solidFill>
              </a:rPr>
              <a:t> + </a:t>
            </a:r>
            <a:r>
              <a:rPr lang="ru-RU" b="0" dirty="0" smtClean="0">
                <a:solidFill>
                  <a:srgbClr val="92D050"/>
                </a:solidFill>
              </a:rPr>
              <a:t>облако = </a:t>
            </a:r>
            <a:r>
              <a:rPr lang="en-US" b="0" dirty="0" err="1" smtClean="0">
                <a:solidFill>
                  <a:srgbClr val="92D050"/>
                </a:solidFill>
              </a:rPr>
              <a:t>Qt</a:t>
            </a:r>
            <a:r>
              <a:rPr lang="en-US" b="0" dirty="0" smtClean="0">
                <a:solidFill>
                  <a:srgbClr val="92D050"/>
                </a:solidFill>
              </a:rPr>
              <a:t> Cloud Services</a:t>
            </a:r>
            <a:endParaRPr lang="ru-RU" b="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188" y="1106452"/>
            <a:ext cx="4269479" cy="3728628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набор сервисов </a:t>
            </a:r>
            <a:r>
              <a:rPr lang="en-US" sz="1200" dirty="0" err="1" smtClean="0"/>
              <a:t>BaaS</a:t>
            </a:r>
            <a:r>
              <a:rPr lang="en-US" sz="1200" dirty="0" smtClean="0"/>
              <a:t> (backend-as-a-service)</a:t>
            </a:r>
            <a:endParaRPr lang="ru-RU" sz="1200" dirty="0" smtClean="0"/>
          </a:p>
          <a:p>
            <a:r>
              <a:rPr lang="ru-RU" sz="1200" dirty="0" smtClean="0"/>
              <a:t>распределенная архитектура, автоматическое масштабирование</a:t>
            </a:r>
          </a:p>
          <a:p>
            <a:r>
              <a:rPr lang="ru-RU" sz="1200" dirty="0" smtClean="0"/>
              <a:t>управление сервисами,</a:t>
            </a:r>
            <a:r>
              <a:rPr lang="en-US" sz="1200" dirty="0" smtClean="0"/>
              <a:t> </a:t>
            </a:r>
            <a:r>
              <a:rPr lang="ru-RU" sz="1200" dirty="0" smtClean="0"/>
              <a:t>статистика и аналитика через единый портал</a:t>
            </a:r>
          </a:p>
          <a:p>
            <a:pPr marL="0" lvl="2" indent="-288000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доступ к</a:t>
            </a:r>
            <a:r>
              <a:rPr lang="ru-RU" dirty="0" smtClean="0"/>
              <a:t> сервисам через </a:t>
            </a:r>
            <a:r>
              <a:rPr lang="en-US" dirty="0"/>
              <a:t>REST API </a:t>
            </a:r>
            <a:r>
              <a:rPr lang="ru-RU" dirty="0"/>
              <a:t>и библиотеки </a:t>
            </a:r>
            <a:r>
              <a:rPr lang="en-US" dirty="0"/>
              <a:t>SDK</a:t>
            </a:r>
            <a:r>
              <a:rPr lang="ru-RU" dirty="0"/>
              <a:t> для сред </a:t>
            </a:r>
            <a:r>
              <a:rPr lang="ru-RU" dirty="0" smtClean="0"/>
              <a:t>разработки </a:t>
            </a:r>
            <a:r>
              <a:rPr lang="en-US" dirty="0" err="1" smtClean="0"/>
              <a:t>Qt</a:t>
            </a:r>
            <a:r>
              <a:rPr lang="en-US" dirty="0" smtClean="0"/>
              <a:t> Creator</a:t>
            </a:r>
            <a:endParaRPr lang="en-US" sz="1200" dirty="0" smtClean="0"/>
          </a:p>
          <a:p>
            <a:pPr marL="0" lvl="1" indent="-288000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</a:t>
            </a:r>
            <a:r>
              <a:rPr lang="ru-RU" dirty="0" smtClean="0"/>
              <a:t>оступные </a:t>
            </a:r>
            <a:r>
              <a:rPr lang="ru-RU" dirty="0"/>
              <a:t>сегодня сервисы: </a:t>
            </a:r>
            <a:r>
              <a:rPr lang="en-US" dirty="0" err="1"/>
              <a:t>Enginio</a:t>
            </a:r>
            <a:r>
              <a:rPr lang="en-US" dirty="0"/>
              <a:t> Data Storage </a:t>
            </a:r>
            <a:r>
              <a:rPr lang="ru-RU" dirty="0"/>
              <a:t>и </a:t>
            </a:r>
            <a:r>
              <a:rPr lang="en-US" dirty="0"/>
              <a:t>Managed </a:t>
            </a:r>
            <a:r>
              <a:rPr lang="en-US" dirty="0" err="1" smtClean="0"/>
              <a:t>WebSocket</a:t>
            </a:r>
            <a:r>
              <a:rPr lang="ru-RU" dirty="0" smtClean="0"/>
              <a:t>, </a:t>
            </a:r>
            <a:r>
              <a:rPr lang="en-US" dirty="0" smtClean="0"/>
              <a:t>Managed Application Runtime</a:t>
            </a:r>
            <a:endParaRPr lang="ru-RU" sz="1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24475" y="1081052"/>
            <a:ext cx="3514711" cy="37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880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32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720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008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296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lvl="1"/>
            <a:r>
              <a:rPr lang="en-US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Enginio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Storage (EDS) </a:t>
            </a:r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хранения данных в облаке</a:t>
            </a:r>
          </a:p>
          <a:p>
            <a:pPr lvl="2"/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as a service</a:t>
            </a:r>
            <a:endParaRPr lang="en-US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NoSQL DB,</a:t>
            </a:r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данные в виде 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JSON </a:t>
            </a:r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объектов</a:t>
            </a:r>
            <a:endParaRPr lang="en-US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 </a:t>
            </a:r>
            <a:r>
              <a:rPr lang="en-US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WebSocket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(MWS)</a:t>
            </a:r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обмена данными между клиентом и сервером через активные сокеты </a:t>
            </a:r>
            <a:r>
              <a:rPr lang="ru-RU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режиме реального времени </a:t>
            </a:r>
            <a:endParaRPr lang="en-US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WebSocket</a:t>
            </a: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server as a service</a:t>
            </a:r>
            <a:endParaRPr lang="ru-RU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в соответствии с 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RFC-6455</a:t>
            </a:r>
          </a:p>
          <a:p>
            <a:pPr lvl="1"/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 Application Runtime (MAR) </a:t>
            </a:r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выполнения логики на стороне сервера</a:t>
            </a:r>
            <a:endParaRPr lang="en-US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platform as a service</a:t>
            </a:r>
            <a:endParaRPr lang="ru-RU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привязки к 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MongoDB, </a:t>
            </a:r>
            <a:r>
              <a:rPr lang="en-US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MySQ</a:t>
            </a:r>
            <a:r>
              <a:rPr lang="en-US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Redis</a:t>
            </a:r>
            <a:endParaRPr lang="en-US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967" y="1148931"/>
            <a:ext cx="766800" cy="66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543" y="2365775"/>
            <a:ext cx="766800" cy="670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543" y="3988313"/>
            <a:ext cx="766800" cy="6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39439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37909" y="406289"/>
            <a:ext cx="7296122" cy="778533"/>
          </a:xfrm>
        </p:spPr>
        <p:txBody>
          <a:bodyPr>
            <a:noAutofit/>
          </a:bodyPr>
          <a:lstStyle/>
          <a:p>
            <a:r>
              <a:rPr lang="en-US" sz="2000" b="0" dirty="0" err="1" smtClean="0">
                <a:solidFill>
                  <a:srgbClr val="80C342"/>
                </a:solidFill>
              </a:rPr>
              <a:t>Qt</a:t>
            </a:r>
            <a:r>
              <a:rPr lang="ru-RU" sz="2000" b="0" dirty="0" smtClean="0">
                <a:solidFill>
                  <a:srgbClr val="80C342"/>
                </a:solidFill>
              </a:rPr>
              <a:t> и встраиваемые устройства</a:t>
            </a:r>
            <a:r>
              <a:rPr lang="en-US" sz="2000" b="0" dirty="0">
                <a:solidFill>
                  <a:srgbClr val="80C342"/>
                </a:solidFill>
              </a:rPr>
              <a:t/>
            </a:r>
            <a:br>
              <a:rPr lang="en-US" sz="2000" b="0" dirty="0">
                <a:solidFill>
                  <a:srgbClr val="80C342"/>
                </a:solidFill>
              </a:rPr>
            </a:br>
            <a:endParaRPr lang="en-US" sz="2000" b="0" dirty="0">
              <a:solidFill>
                <a:srgbClr val="80C34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752" y="1319796"/>
            <a:ext cx="2367672" cy="206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1" y="1467721"/>
            <a:ext cx="2519402" cy="19468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286" y="3552654"/>
            <a:ext cx="256286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Интерфейс развлекательного комплекса в автомобиле - </a:t>
            </a:r>
            <a:r>
              <a:rPr lang="en-US" sz="1200" dirty="0" smtClean="0">
                <a:latin typeface="Open Sans Light"/>
                <a:cs typeface="Open Sans Light"/>
              </a:rPr>
              <a:t>IVI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8752" y="3552654"/>
            <a:ext cx="2266272" cy="182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ts val="14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Медицинские устройства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8155" y="3461394"/>
            <a:ext cx="2264214" cy="528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ts val="2220"/>
              </a:lnSpc>
            </a:pPr>
            <a:r>
              <a:rPr lang="ru-RU" sz="1200" dirty="0" smtClean="0">
                <a:latin typeface="Open Sans Light"/>
                <a:cs typeface="Open Sans Light"/>
              </a:rPr>
              <a:t>Интерфейс «умных» холодильников и кофе-машин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1660" y="1315625"/>
            <a:ext cx="2072306" cy="2072306"/>
          </a:xfrm>
          <a:prstGeom prst="rect">
            <a:avLst/>
          </a:prstGeom>
        </p:spPr>
      </p:pic>
      <p:sp>
        <p:nvSpPr>
          <p:cNvPr id="22" name="Content Placeholder 9"/>
          <p:cNvSpPr txBox="1">
            <a:spLocks/>
          </p:cNvSpPr>
          <p:nvPr/>
        </p:nvSpPr>
        <p:spPr>
          <a:xfrm>
            <a:off x="4979288" y="4100365"/>
            <a:ext cx="4227237" cy="1063287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en-US" dirty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Set Top 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Box (</a:t>
            </a: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телевизионные приставки)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Индустриальные планшетные компьютеры 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 многое другое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…</a:t>
            </a: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502018" y="4100365"/>
            <a:ext cx="3477270" cy="1063287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Система управления умным домом</a:t>
            </a:r>
            <a:endParaRPr lang="en-US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Фоторамки</a:t>
            </a:r>
          </a:p>
          <a:p>
            <a:pPr indent="-287338">
              <a:lnSpc>
                <a:spcPts val="1840"/>
              </a:lnSpc>
              <a:spcBef>
                <a:spcPct val="0"/>
              </a:spcBef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Сетевые анализаторы</a:t>
            </a:r>
            <a:endParaRPr lang="en-US" dirty="0" smtClean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24" name="Content Placeholder 9"/>
          <p:cNvSpPr txBox="1">
            <a:spLocks/>
          </p:cNvSpPr>
          <p:nvPr/>
        </p:nvSpPr>
        <p:spPr>
          <a:xfrm>
            <a:off x="751229" y="4100366"/>
            <a:ext cx="654693" cy="73628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60363" indent="-1714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42925" indent="-18256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1700" indent="-179388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079500" indent="-176213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328930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lnSpc>
                <a:spcPts val="184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Плюс</a:t>
            </a:r>
            <a:r>
              <a:rPr lang="en-US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1265947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" y="0"/>
            <a:ext cx="9161278" cy="57320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37908" y="402378"/>
            <a:ext cx="7497170" cy="79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lang="en-US"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2pPr>
            <a:lvl3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3pPr>
            <a:lvl4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4pPr>
            <a:lvl5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r>
              <a:rPr lang="ru-RU" b="0" kern="0" dirty="0" smtClean="0">
                <a:solidFill>
                  <a:schemeClr val="bg1"/>
                </a:solidFill>
              </a:rPr>
              <a:t>Создание устройства с программным стеком </a:t>
            </a:r>
            <a:r>
              <a:rPr lang="en-US" b="0" i="1" kern="0" dirty="0" err="1" smtClean="0">
                <a:solidFill>
                  <a:schemeClr val="bg1"/>
                </a:solidFill>
              </a:rPr>
              <a:t>BootToQt</a:t>
            </a:r>
            <a:endParaRPr lang="ru-RU" b="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753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188" y="398463"/>
            <a:ext cx="8397280" cy="539750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80C342"/>
                </a:solidFill>
              </a:rPr>
              <a:t>Qt Enterprise Embedded </a:t>
            </a:r>
            <a:r>
              <a:rPr lang="ru-RU" sz="2000" b="0" dirty="0">
                <a:solidFill>
                  <a:srgbClr val="80C342"/>
                </a:solidFill>
              </a:rPr>
              <a:t>и</a:t>
            </a:r>
            <a:r>
              <a:rPr lang="en-US" sz="2000" b="0" dirty="0">
                <a:solidFill>
                  <a:srgbClr val="80C342"/>
                </a:solidFill>
              </a:rPr>
              <a:t> </a:t>
            </a:r>
            <a:r>
              <a:rPr lang="ru-RU" sz="2000" b="0" dirty="0">
                <a:solidFill>
                  <a:srgbClr val="80C342"/>
                </a:solidFill>
              </a:rPr>
              <a:t>программный стек </a:t>
            </a:r>
            <a:r>
              <a:rPr lang="en-US" sz="2000" b="0" dirty="0" err="1" smtClean="0">
                <a:solidFill>
                  <a:srgbClr val="80C342"/>
                </a:solidFill>
              </a:rPr>
              <a:t>BootToQt</a:t>
            </a:r>
            <a:endParaRPr lang="ru-RU" sz="2000" b="0" dirty="0">
              <a:solidFill>
                <a:srgbClr val="80C342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23" y="1078463"/>
            <a:ext cx="5622212" cy="372903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64644" y="1764122"/>
            <a:ext cx="2771192" cy="27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-2880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28930"/>
              </a:buClr>
              <a:buSzPct val="100000"/>
              <a:buFont typeface="Arial"/>
              <a:buChar char="•"/>
              <a:defRPr sz="14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0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8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9600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28930"/>
              </a:buClr>
              <a:buSzPct val="100000"/>
              <a:buFont typeface="Arial"/>
              <a:buChar char="•"/>
              <a:defRPr sz="120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indent="0">
              <a:buNone/>
            </a:pPr>
            <a:r>
              <a:rPr lang="ru-RU" kern="0" dirty="0" smtClean="0"/>
              <a:t>Минимальные требования к железу:</a:t>
            </a:r>
          </a:p>
          <a:p>
            <a:r>
              <a:rPr lang="ru-RU" sz="1100" kern="0" dirty="0" smtClean="0"/>
              <a:t>256 </a:t>
            </a:r>
            <a:r>
              <a:rPr lang="en-US" sz="1100" kern="0" dirty="0" smtClean="0"/>
              <a:t>MB RAM</a:t>
            </a:r>
          </a:p>
          <a:p>
            <a:r>
              <a:rPr lang="en-US" sz="1100" kern="0" dirty="0" smtClean="0"/>
              <a:t>500 MHz CPU (1GHz </a:t>
            </a:r>
            <a:r>
              <a:rPr lang="ru-RU" sz="1100" kern="0" dirty="0" smtClean="0"/>
              <a:t>для 60 </a:t>
            </a:r>
            <a:r>
              <a:rPr lang="en-US" sz="1100" kern="0" dirty="0" smtClean="0"/>
              <a:t>FPS</a:t>
            </a:r>
            <a:r>
              <a:rPr lang="ru-RU" sz="1100" kern="0" dirty="0" smtClean="0"/>
              <a:t>)</a:t>
            </a:r>
          </a:p>
          <a:p>
            <a:r>
              <a:rPr lang="ru-RU" sz="1100" kern="0" dirty="0" smtClean="0"/>
              <a:t>Поддержка </a:t>
            </a:r>
            <a:r>
              <a:rPr lang="en-US" sz="1100" kern="0" dirty="0" smtClean="0"/>
              <a:t>OpenGL ES 2.0 (</a:t>
            </a:r>
            <a:r>
              <a:rPr lang="ru-RU" sz="1100" kern="0" dirty="0" smtClean="0"/>
              <a:t>можно заменить </a:t>
            </a:r>
            <a:r>
              <a:rPr lang="en-US" sz="1100" kern="0" dirty="0" err="1" smtClean="0"/>
              <a:t>Qt</a:t>
            </a:r>
            <a:r>
              <a:rPr lang="en-US" sz="1100" kern="0" dirty="0" smtClean="0"/>
              <a:t> Quick 2D Renderer)</a:t>
            </a:r>
          </a:p>
          <a:p>
            <a:r>
              <a:rPr lang="ru-RU" sz="1100" kern="0" dirty="0" smtClean="0"/>
              <a:t>Для </a:t>
            </a:r>
            <a:r>
              <a:rPr lang="en-US" sz="1100" kern="0" dirty="0" err="1" smtClean="0"/>
              <a:t>BootToQt</a:t>
            </a:r>
            <a:r>
              <a:rPr lang="en-US" sz="1100" kern="0" dirty="0" smtClean="0"/>
              <a:t> </a:t>
            </a:r>
            <a:r>
              <a:rPr lang="ru-RU" sz="1100" kern="0" dirty="0" smtClean="0"/>
              <a:t>на </a:t>
            </a:r>
            <a:r>
              <a:rPr lang="en-US" sz="1100" kern="0" dirty="0" err="1" smtClean="0"/>
              <a:t>eAndroid</a:t>
            </a:r>
            <a:r>
              <a:rPr lang="en-US" sz="1100" kern="0" dirty="0" smtClean="0"/>
              <a:t> – </a:t>
            </a:r>
            <a:r>
              <a:rPr lang="ru-RU" sz="1100" kern="0" dirty="0" smtClean="0"/>
              <a:t>версия </a:t>
            </a:r>
            <a:r>
              <a:rPr lang="en-US" sz="1100" kern="0" dirty="0" smtClean="0"/>
              <a:t>Android &gt;=4.2</a:t>
            </a:r>
          </a:p>
        </p:txBody>
      </p:sp>
    </p:spTree>
    <p:extLst>
      <p:ext uri="{BB962C8B-B14F-4D97-AF65-F5344CB8AC3E}">
        <p14:creationId xmlns:p14="http://schemas.microsoft.com/office/powerpoint/2010/main" xmlns="" val="376850346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en-US" b="0" dirty="0" smtClean="0">
                <a:solidFill>
                  <a:srgbClr val="80C342"/>
                </a:solidFill>
              </a:rPr>
              <a:t> Enterprise Embedded </a:t>
            </a:r>
            <a:r>
              <a:rPr lang="ru-RU" b="0" dirty="0" smtClean="0">
                <a:solidFill>
                  <a:srgbClr val="80C342"/>
                </a:solidFill>
              </a:rPr>
              <a:t>и</a:t>
            </a:r>
            <a:r>
              <a:rPr lang="en-US" b="0" dirty="0" smtClean="0">
                <a:solidFill>
                  <a:srgbClr val="80C342"/>
                </a:solidFill>
              </a:rPr>
              <a:t> </a:t>
            </a:r>
            <a:r>
              <a:rPr lang="ru-RU" b="0" dirty="0" smtClean="0">
                <a:solidFill>
                  <a:srgbClr val="80C342"/>
                </a:solidFill>
              </a:rPr>
              <a:t>программный стек </a:t>
            </a:r>
            <a:r>
              <a:rPr lang="en-US" b="0" i="1" dirty="0" err="1" smtClean="0">
                <a:solidFill>
                  <a:srgbClr val="80C342"/>
                </a:solidFill>
              </a:rPr>
              <a:t>BootToQt</a:t>
            </a:r>
            <a:r>
              <a:rPr lang="ru-RU" b="0" dirty="0" smtClean="0">
                <a:solidFill>
                  <a:srgbClr val="80C342"/>
                </a:solidFill>
              </a:rPr>
              <a:t>:</a:t>
            </a:r>
            <a:r>
              <a:rPr lang="en-US" b="0" dirty="0" smtClean="0">
                <a:solidFill>
                  <a:srgbClr val="80C342"/>
                </a:solidFill>
              </a:rPr>
              <a:t/>
            </a:r>
            <a:br>
              <a:rPr lang="en-US" b="0" dirty="0" smtClean="0">
                <a:solidFill>
                  <a:srgbClr val="80C342"/>
                </a:solidFill>
              </a:rPr>
            </a:br>
            <a:r>
              <a:rPr lang="ru-RU" b="0" dirty="0" smtClean="0">
                <a:solidFill>
                  <a:srgbClr val="80C342"/>
                </a:solidFill>
              </a:rPr>
              <a:t>поддерживаемые платформы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542252"/>
              </p:ext>
            </p:extLst>
          </p:nvPr>
        </p:nvGraphicFramePr>
        <p:xfrm>
          <a:off x="407395" y="1302108"/>
          <a:ext cx="8412755" cy="330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356"/>
                <a:gridCol w="1287625"/>
                <a:gridCol w="963774"/>
              </a:tblGrid>
              <a:tr h="1828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Группа 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eLinux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eAndroid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Устройства с </a:t>
                      </a:r>
                      <a:r>
                        <a:rPr lang="en-US" sz="12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GPU</a:t>
                      </a:r>
                      <a:endParaRPr lang="ru-RU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Freescale® SABRE SD i.MX6 (Freescale® i.MX6)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ARM Cortex A9,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Vivante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GC2000 GPU, 1GB RAM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BeagleBone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Black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TIAM335x 1GHz ARM® Cortex-A8, 512 MB 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45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Google Nexus 7 (2013)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Qualcomm Snapdragon S4 Pro APQ8064–1AA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(1.5 GHz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quad-core Krait 300 and an Adreno 320 GPU, clocked at 400 MHz)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Устройства без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GPU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Qt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Quick 2D renderer via raster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paint engine)</a:t>
                      </a:r>
                      <a:endParaRPr lang="ru-RU" sz="12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Toradex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Colibri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VF61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Dual-core (ARM Cortex-A5 + ARM Cortex-M4) solution with 1 MB on-chip SRAM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51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Toradex</a:t>
                      </a:r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Colibri</a:t>
                      </a:r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VF50</a:t>
                      </a:r>
                    </a:p>
                    <a:p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Single-core (ARM Cortex-A5) solution with 1.5 MB on-chip SRAM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258517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en-US" b="0" dirty="0" smtClean="0">
                <a:solidFill>
                  <a:srgbClr val="80C342"/>
                </a:solidFill>
              </a:rPr>
              <a:t> Enterprise Embedded </a:t>
            </a:r>
            <a:r>
              <a:rPr lang="ru-RU" b="0" dirty="0" smtClean="0">
                <a:solidFill>
                  <a:srgbClr val="80C342"/>
                </a:solidFill>
              </a:rPr>
              <a:t>и</a:t>
            </a:r>
            <a:r>
              <a:rPr lang="en-US" b="0" dirty="0" smtClean="0">
                <a:solidFill>
                  <a:srgbClr val="80C342"/>
                </a:solidFill>
              </a:rPr>
              <a:t> </a:t>
            </a:r>
            <a:r>
              <a:rPr lang="ru-RU" b="0" dirty="0" smtClean="0">
                <a:solidFill>
                  <a:srgbClr val="80C342"/>
                </a:solidFill>
              </a:rPr>
              <a:t>программный стек </a:t>
            </a:r>
            <a:r>
              <a:rPr lang="en-US" b="0" i="1" dirty="0" err="1" smtClean="0">
                <a:solidFill>
                  <a:srgbClr val="80C342"/>
                </a:solidFill>
              </a:rPr>
              <a:t>BootToQt</a:t>
            </a:r>
            <a:r>
              <a:rPr lang="ru-RU" b="0" dirty="0" smtClean="0">
                <a:solidFill>
                  <a:srgbClr val="80C342"/>
                </a:solidFill>
              </a:rPr>
              <a:t>:</a:t>
            </a:r>
            <a:r>
              <a:rPr lang="en-US" b="0" dirty="0" smtClean="0">
                <a:solidFill>
                  <a:srgbClr val="80C342"/>
                </a:solidFill>
              </a:rPr>
              <a:t/>
            </a:r>
            <a:br>
              <a:rPr lang="en-US" b="0" dirty="0" smtClean="0">
                <a:solidFill>
                  <a:srgbClr val="80C342"/>
                </a:solidFill>
              </a:rPr>
            </a:br>
            <a:r>
              <a:rPr lang="ru-RU" b="0" dirty="0" smtClean="0">
                <a:solidFill>
                  <a:srgbClr val="80C342"/>
                </a:solidFill>
              </a:rPr>
              <a:t>поддерживаемые платформы (2)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1664574"/>
              </p:ext>
            </p:extLst>
          </p:nvPr>
        </p:nvGraphicFramePr>
        <p:xfrm>
          <a:off x="407395" y="1302108"/>
          <a:ext cx="8412755" cy="33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356"/>
                <a:gridCol w="1287625"/>
                <a:gridCol w="963774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Группа 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eLinux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eAndroid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Google Nexus 7 (2012)</a:t>
                      </a:r>
                    </a:p>
                    <a:p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Nvidia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Tegra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(1.3 GHz Quad-Core ARM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Cortex A9,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Nvidia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GeForce ULP GPU, 1GB RAM)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Boundary Devices i.MX6 Boards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Freescale® i.MX 6 based devices with</a:t>
                      </a:r>
                    </a:p>
                    <a:p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Vivante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GC2000 GPU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45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SILICA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ArchiTech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Tibidabo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Freescale® i.MX 6Q ARM Cortex™-A9 @800 MHz,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2GB DDR3, 128MB NOR,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Vivante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GC2000 GPU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3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Toradex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Apalis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iMX6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Freescale® i.MX 6Q ARM Cortex™-A9 @1 GHz,</a:t>
                      </a:r>
                    </a:p>
                    <a:p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1GB DDR3, 4GB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eMMC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Vivante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GC2000 GPU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51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Raspberry Pi Model B</a:t>
                      </a:r>
                    </a:p>
                    <a:p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700 </a:t>
                      </a:r>
                      <a:r>
                        <a:rPr lang="en-US" sz="11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Mhz</a:t>
                      </a:r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ARM11, Broadcom </a:t>
                      </a:r>
                      <a:r>
                        <a:rPr lang="en-US" sz="11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videocode</a:t>
                      </a:r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IV</a:t>
                      </a:r>
                    </a:p>
                    <a:p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@250MHz GPU, 512 MB (shared with GPU) RAM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617644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9" y="402378"/>
            <a:ext cx="7499322" cy="790185"/>
          </a:xfrm>
        </p:spPr>
        <p:txBody>
          <a:bodyPr/>
          <a:lstStyle/>
          <a:p>
            <a:pPr>
              <a:defRPr/>
            </a:pPr>
            <a:r>
              <a:rPr lang="ru-RU" b="0" dirty="0" smtClean="0">
                <a:solidFill>
                  <a:srgbClr val="80C342"/>
                </a:solidFill>
              </a:rPr>
              <a:t>Что получает разработчик встраиваемого устройства</a:t>
            </a:r>
            <a:r>
              <a:rPr lang="ru-RU" b="0" dirty="0">
                <a:solidFill>
                  <a:srgbClr val="80C342"/>
                </a:solidFill>
              </a:rPr>
              <a:t>?</a:t>
            </a: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187394" y="5361864"/>
            <a:ext cx="1662712" cy="123111"/>
          </a:xfrm>
        </p:spPr>
        <p:txBody>
          <a:bodyPr/>
          <a:lstStyle/>
          <a:p>
            <a:pPr>
              <a:defRPr/>
            </a:pPr>
            <a:r>
              <a:rPr lang="en-US" dirty="0"/>
              <a:t>© 201</a:t>
            </a:r>
            <a:r>
              <a:rPr lang="ru-RU" dirty="0"/>
              <a:t>5</a:t>
            </a:r>
            <a:r>
              <a:rPr lang="en-US" dirty="0"/>
              <a:t> The </a:t>
            </a:r>
            <a:r>
              <a:rPr lang="en-US" dirty="0" err="1"/>
              <a:t>Qt</a:t>
            </a:r>
            <a:r>
              <a:rPr lang="en-US" dirty="0"/>
              <a:t> Company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577110"/>
              </p:ext>
            </p:extLst>
          </p:nvPr>
        </p:nvGraphicFramePr>
        <p:xfrm>
          <a:off x="237909" y="1192562"/>
          <a:ext cx="8693271" cy="38282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2898"/>
                <a:gridCol w="1390191"/>
                <a:gridCol w="1698740"/>
                <a:gridCol w="1547741"/>
                <a:gridCol w="116840"/>
                <a:gridCol w="1676861"/>
              </a:tblGrid>
              <a:tr h="49145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dirty="0" smtClean="0">
                          <a:latin typeface="Open Sans"/>
                          <a:cs typeface="Open Sans"/>
                        </a:rPr>
                        <a:t>Окружение</a:t>
                      </a:r>
                      <a:r>
                        <a:rPr lang="ru-RU" sz="1800" b="0" baseline="0" dirty="0" smtClean="0">
                          <a:latin typeface="Open Sans"/>
                          <a:cs typeface="Open Sans"/>
                        </a:rPr>
                        <a:t> для разработки</a:t>
                      </a:r>
                      <a:endParaRPr lang="en-US" sz="1800" b="0" dirty="0">
                        <a:latin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7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Библиотеки для создания </a:t>
                      </a:r>
                      <a:r>
                        <a:rPr lang="en-US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UI</a:t>
                      </a:r>
                      <a:endParaRPr lang="en-US" sz="1400" dirty="0" smtClean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400" dirty="0">
                        <a:latin typeface="Open Sans Light"/>
                        <a:cs typeface="Open Sans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Неграфические библиотеки</a:t>
                      </a:r>
                      <a:endParaRPr lang="en-US" sz="1600" dirty="0" smtClean="0">
                        <a:latin typeface="Open Sans"/>
                        <a:cs typeface="Open Sans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7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Quick Controls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WebEngine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(HTML5)</a:t>
                      </a:r>
                    </a:p>
                    <a:p>
                      <a:endParaRPr lang="en-US" sz="1200" dirty="0"/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Quick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Widgets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Core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Sql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Sensors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Network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Multimedia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Bluetooth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Serial Port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 +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другие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7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Готовые компоненты</a:t>
                      </a:r>
                      <a:endParaRPr lang="en-US" sz="1600" dirty="0">
                        <a:solidFill>
                          <a:srgbClr val="46A2DA"/>
                        </a:solidFill>
                        <a:latin typeface="Open Sans"/>
                        <a:cs typeface="Open Sans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Инструменты для разработки</a:t>
                      </a:r>
                      <a:endParaRPr lang="en-US" sz="1600" dirty="0">
                        <a:solidFill>
                          <a:srgbClr val="46A2DA"/>
                        </a:solidFill>
                        <a:latin typeface="Open Sans"/>
                        <a:cs typeface="Open Sans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113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Virtual Keyboard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Charting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3D Data Visualization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Среда разработки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Creator Enterprise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UI Designer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Отладка на устройстве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Установка на устройство (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USB &amp; IP)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Инструменты</a:t>
                      </a:r>
                      <a:r>
                        <a:rPr lang="ru-RU" sz="1200" baseline="0" dirty="0" smtClean="0">
                          <a:latin typeface="Open Sans Light"/>
                          <a:cs typeface="Open Sans Light"/>
                        </a:rPr>
                        <a:t> для локализации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интерфейса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Quick Compiler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Профилирование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Эмулятор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Инсталлятор/ обновление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11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9" y="402378"/>
            <a:ext cx="7217968" cy="790185"/>
          </a:xfrm>
        </p:spPr>
        <p:txBody>
          <a:bodyPr/>
          <a:lstStyle/>
          <a:p>
            <a:r>
              <a:rPr lang="ru-RU" b="0" dirty="0">
                <a:solidFill>
                  <a:srgbClr val="80C342"/>
                </a:solidFill>
              </a:rPr>
              <a:t>Что получает разработчик встраиваемого устройства?</a:t>
            </a: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159404" y="5380525"/>
            <a:ext cx="1662712" cy="123111"/>
          </a:xfrm>
        </p:spPr>
        <p:txBody>
          <a:bodyPr/>
          <a:lstStyle/>
          <a:p>
            <a:pPr>
              <a:defRPr/>
            </a:pPr>
            <a:r>
              <a:rPr lang="en-US" dirty="0"/>
              <a:t>© 201</a:t>
            </a:r>
            <a:r>
              <a:rPr lang="ru-RU" dirty="0"/>
              <a:t>5</a:t>
            </a:r>
            <a:r>
              <a:rPr lang="en-US" dirty="0"/>
              <a:t> The </a:t>
            </a:r>
            <a:r>
              <a:rPr lang="en-US" dirty="0" err="1"/>
              <a:t>Qt</a:t>
            </a:r>
            <a:r>
              <a:rPr lang="en-US" dirty="0"/>
              <a:t> Company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8938359"/>
              </p:ext>
            </p:extLst>
          </p:nvPr>
        </p:nvGraphicFramePr>
        <p:xfrm>
          <a:off x="238125" y="1132811"/>
          <a:ext cx="8667966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74488"/>
                <a:gridCol w="1698989"/>
                <a:gridCol w="3425921"/>
                <a:gridCol w="1768568"/>
              </a:tblGrid>
              <a:tr h="450190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dirty="0" smtClean="0">
                          <a:latin typeface="Open Sans"/>
                          <a:cs typeface="Open Sans"/>
                        </a:rPr>
                        <a:t>Для каких устройств</a:t>
                      </a:r>
                      <a:endParaRPr lang="en-US" sz="1800" b="0" dirty="0">
                        <a:latin typeface="Open Sans"/>
                        <a:cs typeface="Open Sans"/>
                      </a:endParaRPr>
                    </a:p>
                  </a:txBody>
                  <a:tcPr marL="108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1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Готовый стек</a:t>
                      </a:r>
                      <a:r>
                        <a:rPr lang="en-US" sz="160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Boot to </a:t>
                      </a:r>
                      <a:r>
                        <a:rPr lang="en-US" sz="1600" dirty="0" err="1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Qt</a:t>
                      </a:r>
                      <a:endParaRPr lang="en-US" sz="1400" dirty="0" smtClean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46A2DA"/>
                          </a:solidFill>
                          <a:latin typeface="Open Sans"/>
                          <a:cs typeface="Open Sans"/>
                        </a:rPr>
                        <a:t>Широкая кросс-платформенная поддержка</a:t>
                      </a:r>
                      <a:endParaRPr lang="en-US" sz="1600" dirty="0">
                        <a:solidFill>
                          <a:srgbClr val="46A2DA"/>
                        </a:solidFill>
                        <a:latin typeface="Open Sans"/>
                        <a:cs typeface="Open Sans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053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Инструкции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Yocto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Project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Инструменты для создания своего собственного</a:t>
                      </a:r>
                      <a:r>
                        <a:rPr lang="ru-RU" sz="1200" baseline="0" dirty="0" smtClean="0">
                          <a:latin typeface="Open Sans Light"/>
                          <a:cs typeface="Open Sans Light"/>
                        </a:rPr>
                        <a:t> стека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BootToQt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Embedded Android </a:t>
                      </a:r>
                      <a:r>
                        <a:rPr lang="ru-RU" sz="1200" smtClean="0">
                          <a:latin typeface="Open Sans Light"/>
                          <a:cs typeface="Open Sans Light"/>
                        </a:rPr>
                        <a:t>или</a:t>
                      </a:r>
                      <a:r>
                        <a:rPr lang="en-US" sz="1200" smtClean="0"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Embedded Linux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smtClean="0">
                          <a:latin typeface="Open Sans Light"/>
                          <a:cs typeface="Open Sans Light"/>
                        </a:rPr>
                        <a:t>Инструмент</a:t>
                      </a:r>
                      <a:r>
                        <a:rPr lang="ru-RU" sz="1200" baseline="0" smtClean="0"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lang="en-US" sz="1200" smtClean="0">
                          <a:latin typeface="Open Sans Light"/>
                          <a:cs typeface="Open Sans Light"/>
                        </a:rPr>
                        <a:t>Android 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Injection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200" dirty="0"/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Встраиваемые системы 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(Embedded Linux, Embedded Android, Windows</a:t>
                      </a:r>
                      <a:r>
                        <a:rPr lang="en-US" sz="1200" baseline="0" dirty="0" smtClean="0"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Embedded, QNX,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VxWorks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, INTEGRITY)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Десктопы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(Windows, Linux, OS X)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Мобильные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(Android, iOS,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WinRT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, BB10, Sailfish)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19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Облако </a:t>
                      </a:r>
                      <a:r>
                        <a:rPr lang="en-US" sz="1800" b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Qt 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Cloud Services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Техподдержка и разработка на заказ</a:t>
                      </a:r>
                      <a:endParaRPr lang="en-US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2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Enginio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Data Storage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Managed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WebSockets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Managed Runtimes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en-US" sz="1200" dirty="0" err="1" smtClean="0">
                          <a:latin typeface="Open Sans Light"/>
                          <a:cs typeface="Open Sans Light"/>
                        </a:rPr>
                        <a:t>Qt</a:t>
                      </a: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 Cloud Console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Профессиональная</a:t>
                      </a:r>
                      <a:r>
                        <a:rPr lang="ru-RU" sz="1200" baseline="0" dirty="0" smtClean="0">
                          <a:latin typeface="Open Sans Light"/>
                          <a:cs typeface="Open Sans Light"/>
                        </a:rPr>
                        <a:t> разработка на заказ</a:t>
                      </a:r>
                      <a:endParaRPr lang="en-US" sz="1200" dirty="0" smtClean="0">
                        <a:latin typeface="Open Sans Light"/>
                        <a:cs typeface="Open Sans Ligh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Полная техподдержка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Open Sans Light"/>
                          <a:cs typeface="Open Sans Light"/>
                        </a:rPr>
                        <a:t>• </a:t>
                      </a:r>
                      <a:r>
                        <a:rPr lang="ru-RU" sz="1200" dirty="0" smtClean="0">
                          <a:latin typeface="Open Sans Light"/>
                          <a:cs typeface="Open Sans Light"/>
                        </a:rPr>
                        <a:t>Обучение</a:t>
                      </a:r>
                      <a:endParaRPr lang="en-US" sz="1200" dirty="0">
                        <a:latin typeface="Open Sans Light"/>
                        <a:cs typeface="Open Sans Light"/>
                      </a:endParaRPr>
                    </a:p>
                  </a:txBody>
                  <a:tcPr marL="108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9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- о чём будем говорить?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кроссплатформенность с </a:t>
            </a:r>
            <a:r>
              <a:rPr lang="en-US" dirty="0" err="1" smtClean="0"/>
              <a:t>Qt</a:t>
            </a:r>
            <a:r>
              <a:rPr lang="ru-RU" dirty="0" smtClean="0"/>
              <a:t>?</a:t>
            </a:r>
          </a:p>
          <a:p>
            <a:r>
              <a:rPr lang="ru-RU" dirty="0" smtClean="0"/>
              <a:t>Облака и </a:t>
            </a:r>
            <a:r>
              <a:rPr lang="en-US" dirty="0" smtClean="0"/>
              <a:t>Internet Of Things</a:t>
            </a:r>
            <a:r>
              <a:rPr lang="ru-RU" dirty="0" smtClean="0"/>
              <a:t> с </a:t>
            </a:r>
            <a:r>
              <a:rPr lang="en-US" dirty="0" err="1" smtClean="0"/>
              <a:t>Qt</a:t>
            </a:r>
            <a:endParaRPr lang="ru-RU" dirty="0" smtClean="0"/>
          </a:p>
          <a:p>
            <a:r>
              <a:rPr lang="ru-RU" dirty="0" smtClean="0"/>
              <a:t>Создание встраиваемых устройств с </a:t>
            </a:r>
            <a:r>
              <a:rPr lang="en-US" dirty="0" err="1" smtClean="0"/>
              <a:t>Qt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445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rgbClr val="80C342"/>
                </a:solidFill>
              </a:rPr>
              <a:t>Преимущества использования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 для создания программных комплексов </a:t>
            </a:r>
            <a:r>
              <a:rPr lang="en-US" b="0" dirty="0" err="1" smtClean="0">
                <a:solidFill>
                  <a:srgbClr val="80C342"/>
                </a:solidFill>
              </a:rPr>
              <a:t>IoT</a:t>
            </a:r>
            <a:r>
              <a:rPr lang="ru-RU" b="0" dirty="0" smtClean="0">
                <a:solidFill>
                  <a:srgbClr val="80C342"/>
                </a:solidFill>
              </a:rPr>
              <a:t> для медицины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9190830"/>
              </p:ext>
            </p:extLst>
          </p:nvPr>
        </p:nvGraphicFramePr>
        <p:xfrm>
          <a:off x="238126" y="1100633"/>
          <a:ext cx="8667966" cy="37311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32274"/>
                <a:gridCol w="4435692"/>
              </a:tblGrid>
              <a:tr h="339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 разработчика</a:t>
                      </a:r>
                      <a:endParaRPr lang="ru-RU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 менеджера</a:t>
                      </a:r>
                      <a:endParaRPr lang="ru-RU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2DA"/>
                    </a:solidFill>
                  </a:tcPr>
                </a:tc>
              </a:tr>
              <a:tr h="3365384">
                <a:tc>
                  <a:txBody>
                    <a:bodyPr/>
                    <a:lstStyle/>
                    <a:p>
                      <a:pPr marL="0" marR="0" lvl="0" indent="-287338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продукта в рамках одного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фреймворка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использование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C++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QML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E1B18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-287338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Нативность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созданного продукта с точки зрения платформы – высокая производительность продукта</a:t>
                      </a:r>
                    </a:p>
                    <a:p>
                      <a:pPr marL="0" marR="0" lvl="0" indent="-287338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Быстрый старт разработки 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прототипирования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особенно для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embedded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E1B18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-287338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Среда разработки с возможностью установки и отладки на устройстве и дополнительными инструментами</a:t>
                      </a:r>
                    </a:p>
                    <a:p>
                      <a:pPr marL="0" marR="0" lvl="0" indent="-287338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Детальная документация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API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1B18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примеры и обучение, техподдержка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E1B18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продукта в рамках одного </a:t>
                      </a:r>
                      <a:r>
                        <a:rPr lang="ru-RU" sz="1200" dirty="0" err="1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фреймворка</a:t>
                      </a: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уменьшение расходов на закупку ПО для разработки, поддержки</a:t>
                      </a:r>
                    </a:p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Кросс-</a:t>
                      </a:r>
                      <a:r>
                        <a:rPr lang="ru-RU" sz="1200" dirty="0" err="1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платформенность</a:t>
                      </a: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больше пользователей на разных платформах – выше монетизация продукта</a:t>
                      </a:r>
                    </a:p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Сокращение времени на разработку – быстрый выход на рынок</a:t>
                      </a:r>
                    </a:p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Готовые облачные сервисы, услуги по разработке</a:t>
                      </a:r>
                    </a:p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1E1B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Коммерческая лицензия – лицензионная чистота создаваемого продукта</a:t>
                      </a:r>
                    </a:p>
                    <a:p>
                      <a:pPr indent="-287338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endParaRPr lang="ru-RU" sz="1200" dirty="0" smtClean="0">
                        <a:solidFill>
                          <a:srgbClr val="1E1B18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>
                    <a:lnL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823040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Выставка </a:t>
            </a:r>
            <a:r>
              <a:rPr lang="en-US" b="0" dirty="0" smtClean="0">
                <a:solidFill>
                  <a:srgbClr val="80C342"/>
                </a:solidFill>
              </a:rPr>
              <a:t>MedSoft-2015</a:t>
            </a:r>
            <a:endParaRPr lang="en-US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387188" y="1181100"/>
            <a:ext cx="8397280" cy="3728628"/>
          </a:xfrm>
        </p:spPr>
        <p:txBody>
          <a:bodyPr/>
          <a:lstStyle/>
          <a:p>
            <a:pPr lvl="0"/>
            <a:r>
              <a:rPr lang="ru-RU" dirty="0" smtClean="0"/>
              <a:t>Будем рады видеть вас на нашем стенде!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18286" y="1726163"/>
            <a:ext cx="2692556" cy="120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2900" y="3171725"/>
            <a:ext cx="2923328" cy="4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3240"/>
              </a:lnSpc>
            </a:pPr>
            <a:r>
              <a:rPr lang="ru-RU" sz="2400" kern="1800" spc="-30" dirty="0" smtClean="0">
                <a:solidFill>
                  <a:srgbClr val="80C342"/>
                </a:solidFill>
                <a:latin typeface="Open Sans"/>
                <a:cs typeface="Open Sans"/>
              </a:rPr>
              <a:t>Стенд 4-08</a:t>
            </a:r>
            <a:endParaRPr lang="en-US" dirty="0">
              <a:solidFill>
                <a:srgbClr val="80C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46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noProof="0" dirty="0" smtClean="0"/>
              <a:t>Спасибо</a:t>
            </a:r>
            <a:r>
              <a:rPr lang="en-US" noProof="0" dirty="0" smtClean="0"/>
              <a:t>!</a:t>
            </a:r>
            <a:endParaRPr lang="en-US" noProof="0" dirty="0"/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fi-FI" noProof="0" dirty="0" smtClean="0">
                <a:latin typeface="Arial" charset="0"/>
                <a:ea typeface="MS PGothic" charset="0"/>
                <a:cs typeface="Verdana" charset="0"/>
              </a:rPr>
              <a:t>anton.namestnikov@theqtcompany.com</a:t>
            </a:r>
          </a:p>
          <a:p>
            <a:pPr>
              <a:spcAft>
                <a:spcPct val="0"/>
              </a:spcAft>
            </a:pPr>
            <a:endParaRPr lang="en-US" noProof="0" dirty="0" smtClean="0">
              <a:latin typeface="Arial" charset="0"/>
              <a:ea typeface="MS PGothic" charset="0"/>
              <a:cs typeface="Verdana" charset="0"/>
            </a:endParaRPr>
          </a:p>
          <a:p>
            <a:pPr>
              <a:spcAft>
                <a:spcPct val="0"/>
              </a:spcAft>
            </a:pPr>
            <a:r>
              <a:rPr lang="en-US" noProof="0" dirty="0" smtClean="0">
                <a:latin typeface="Arial" charset="0"/>
                <a:ea typeface="MS PGothic" charset="0"/>
                <a:cs typeface="Verdana" charset="0"/>
              </a:rPr>
              <a:t>http://www.qt.io</a:t>
            </a:r>
            <a:endParaRPr lang="en-US" noProof="0" dirty="0">
              <a:latin typeface="Arial" charset="0"/>
              <a:ea typeface="MS PGothic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59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 </a:t>
            </a:r>
            <a:r>
              <a:rPr lang="en-US" dirty="0" smtClean="0"/>
              <a:t>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909" y="66478"/>
            <a:ext cx="6174014" cy="790185"/>
          </a:xfrm>
        </p:spPr>
        <p:txBody>
          <a:bodyPr/>
          <a:lstStyle/>
          <a:p>
            <a:pPr>
              <a:defRPr/>
            </a:pPr>
            <a:r>
              <a:rPr lang="ru-RU" b="0" dirty="0" smtClean="0">
                <a:solidFill>
                  <a:srgbClr val="80C342"/>
                </a:solidFill>
              </a:rPr>
              <a:t>Коротко о </a:t>
            </a:r>
            <a:r>
              <a:rPr lang="en-US" b="0" dirty="0" smtClean="0">
                <a:solidFill>
                  <a:srgbClr val="80C342"/>
                </a:solidFill>
              </a:rPr>
              <a:t>The </a:t>
            </a:r>
            <a:r>
              <a:rPr lang="en-US" b="0" dirty="0" err="1">
                <a:solidFill>
                  <a:srgbClr val="80C342"/>
                </a:solidFill>
              </a:rPr>
              <a:t>Qt</a:t>
            </a:r>
            <a:r>
              <a:rPr lang="en-US" b="0" dirty="0">
                <a:solidFill>
                  <a:srgbClr val="80C342"/>
                </a:solidFill>
              </a:rPr>
              <a:t> </a:t>
            </a:r>
            <a:r>
              <a:rPr lang="en-US" b="0" dirty="0" smtClean="0">
                <a:solidFill>
                  <a:srgbClr val="80C342"/>
                </a:solidFill>
              </a:rPr>
              <a:t>Company</a:t>
            </a:r>
            <a:endParaRPr lang="en-US" b="0" dirty="0">
              <a:solidFill>
                <a:srgbClr val="80C34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4479" y="856663"/>
            <a:ext cx="6503945" cy="34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33525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88" y="883655"/>
            <a:ext cx="8397280" cy="53975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80C342"/>
                </a:solidFill>
              </a:rPr>
              <a:t>C++ </a:t>
            </a:r>
            <a:r>
              <a:rPr lang="ru-RU" sz="2000" b="0" dirty="0" err="1" smtClean="0">
                <a:solidFill>
                  <a:srgbClr val="80C342"/>
                </a:solidFill>
              </a:rPr>
              <a:t>фреймворк</a:t>
            </a:r>
            <a:r>
              <a:rPr lang="ru-RU" sz="2000" b="0" dirty="0" smtClean="0">
                <a:solidFill>
                  <a:srgbClr val="80C342"/>
                </a:solidFill>
              </a:rPr>
              <a:t> для кроссплатформенной разработки </a:t>
            </a:r>
            <a:r>
              <a:rPr lang="ru-RU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  <a:t>программного обеспечения, графического интерфейса и создания встраиваемых устройств</a:t>
            </a:r>
            <a:r>
              <a:rPr lang="en-US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  <a:t/>
            </a:r>
            <a:br>
              <a:rPr lang="en-US" sz="2000" b="0" dirty="0">
                <a:solidFill>
                  <a:schemeClr val="accent1"/>
                </a:solidFill>
                <a:ea typeface="ヒラギノ角ゴ Pro W3" charset="-128"/>
                <a:cs typeface="ヒラギノ角ゴ Pro W3" charset="-128"/>
              </a:rPr>
            </a:br>
            <a:endParaRPr lang="ru-RU" sz="2000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1269299" y="4323603"/>
            <a:ext cx="6605737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 algn="ctr" eaLnBrk="1" hangingPunct="1">
              <a:spcBef>
                <a:spcPct val="40000"/>
              </a:spcBef>
              <a:buClr>
                <a:srgbClr val="86BC25"/>
              </a:buClr>
              <a:buSzPct val="60000"/>
            </a:pP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Используется более 800</a:t>
            </a:r>
            <a:r>
              <a:rPr lang="en-US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’</a:t>
            </a: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000 разработчиками в более чем </a:t>
            </a:r>
            <a:r>
              <a:rPr lang="en-US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70 </a:t>
            </a:r>
            <a:r>
              <a:rPr lang="ru-RU" sz="1400" dirty="0" smtClean="0">
                <a:solidFill>
                  <a:srgbClr val="1E1B18"/>
                </a:solidFill>
                <a:latin typeface="Open Sans Light"/>
                <a:ea typeface="ヒラギノ角ゴ Pro W3" charset="-128"/>
                <a:cs typeface="Open Sans Light"/>
              </a:rPr>
              <a:t>отраслях</a:t>
            </a:r>
            <a:endParaRPr lang="en-US" sz="1400" dirty="0">
              <a:solidFill>
                <a:srgbClr val="1E1B18"/>
              </a:solidFill>
              <a:latin typeface="Open Sans Light"/>
              <a:ea typeface="ヒラギノ角ゴ Pro W3" charset="-128"/>
              <a:cs typeface="Open Sans Ligh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56954" y="3125629"/>
            <a:ext cx="2484000" cy="1234029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Кроссплатформенная   библиотека     классов</a:t>
            </a:r>
            <a:endParaRPr lang="fi-FI" sz="1600" dirty="0" smtClean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3155132" y="3125630"/>
            <a:ext cx="2741731" cy="123402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Кроссплатформенные инструменты разработки</a:t>
            </a:r>
            <a:endParaRPr lang="en-US" sz="1200" dirty="0" smtClean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551630" y="3125630"/>
            <a:ext cx="2743200" cy="123402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Кроссплатформенная среда разработки</a:t>
            </a:r>
            <a:br>
              <a:rPr lang="ru-RU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Qt</a:t>
            </a:r>
            <a:r>
              <a:rPr lang="en-US" sz="1600" dirty="0" smtClean="0">
                <a:solidFill>
                  <a:schemeClr val="tx1"/>
                </a:solidFill>
                <a:latin typeface="Open Sans"/>
                <a:ea typeface="ヒラギノ角ゴ Pro W3" charset="-128"/>
                <a:cs typeface="Open Sans"/>
              </a:rPr>
              <a:t> Creator</a:t>
            </a:r>
            <a:endParaRPr lang="en-US" sz="1200" dirty="0">
              <a:solidFill>
                <a:schemeClr val="tx1"/>
              </a:solidFill>
              <a:latin typeface="Open Sans"/>
              <a:ea typeface="ヒラギノ角ゴ Pro W3" charset="-128"/>
              <a:cs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0936" y="1657683"/>
            <a:ext cx="6189428" cy="12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7016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Кроссплатформенность в разработке это… </a:t>
            </a:r>
            <a:br>
              <a:rPr lang="ru-RU" b="0" dirty="0" smtClean="0">
                <a:solidFill>
                  <a:srgbClr val="80C342"/>
                </a:solidFill>
              </a:rPr>
            </a:br>
            <a:r>
              <a:rPr lang="ru-RU" b="0" dirty="0">
                <a:solidFill>
                  <a:srgbClr val="80C342"/>
                </a:solidFill>
              </a:rPr>
              <a:t>	</a:t>
            </a:r>
            <a:r>
              <a:rPr lang="ru-RU" b="0" dirty="0" smtClean="0">
                <a:solidFill>
                  <a:srgbClr val="80C342"/>
                </a:solidFill>
              </a:rPr>
              <a:t>… делать ПО </a:t>
            </a:r>
            <a:r>
              <a:rPr lang="ru-RU" b="0" dirty="0">
                <a:solidFill>
                  <a:srgbClr val="80C342"/>
                </a:solidFill>
              </a:rPr>
              <a:t>для пользователей на разных устройствах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ru-RU" dirty="0" smtClean="0"/>
              <a:t>5</a:t>
            </a:r>
            <a:r>
              <a:rPr lang="en-US" dirty="0" smtClean="0"/>
              <a:t> The </a:t>
            </a:r>
            <a:r>
              <a:rPr lang="en-US" dirty="0" err="1" smtClean="0"/>
              <a:t>Qt</a:t>
            </a:r>
            <a:r>
              <a:rPr lang="en-US" dirty="0" smtClean="0"/>
              <a:t> Company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9787" y="1111251"/>
            <a:ext cx="4596236" cy="3872050"/>
            <a:chOff x="3847997" y="1111251"/>
            <a:chExt cx="4596236" cy="3872050"/>
          </a:xfrm>
        </p:grpSpPr>
        <p:pic>
          <p:nvPicPr>
            <p:cNvPr id="7" name="Picture 2" descr="\\fsg54ykf\brand_identity_graphics\Product_Images\Z10\Generic\Black\ENG\jpeg_hi\Z10_Black_ENG_TopAngle_4GLT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87863" y="3832043"/>
              <a:ext cx="862277" cy="7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501880" y="4331696"/>
              <a:ext cx="1059185" cy="651605"/>
              <a:chOff x="3983173" y="4229864"/>
              <a:chExt cx="1554327" cy="91499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983173" y="4229864"/>
                <a:ext cx="1030781" cy="91499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4680386" y="4480825"/>
                <a:ext cx="857114" cy="50831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359866" y="3850223"/>
              <a:ext cx="593618" cy="635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82986" y="1485446"/>
              <a:ext cx="842007" cy="552832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88312" y="1111251"/>
              <a:ext cx="794366" cy="544244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42132" y="1370083"/>
              <a:ext cx="188367" cy="247523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13825" y="1742691"/>
              <a:ext cx="196100" cy="267603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47997" y="2532247"/>
              <a:ext cx="200787" cy="219869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64387" y="2760051"/>
              <a:ext cx="646915" cy="443221"/>
            </a:xfrm>
            <a:prstGeom prst="rect">
              <a:avLst/>
            </a:prstGeom>
          </p:spPr>
        </p:pic>
        <p:pic>
          <p:nvPicPr>
            <p:cNvPr id="16" name="Picture 2" descr="http://i.i.cbsi.com/cnwk.1d/i/tim/2012/04/09/samsung_tv_OVR_620x433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507" y="2683386"/>
              <a:ext cx="904726" cy="63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hollywoodreporter.com/sites/default/files/2012/11/blackcar_a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241" y="1456338"/>
              <a:ext cx="1102199" cy="620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 rot="18900000">
              <a:off x="4853804" y="1760038"/>
              <a:ext cx="2491358" cy="2457653"/>
              <a:chOff x="4853804" y="1760038"/>
              <a:chExt cx="2491358" cy="24576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793249" y="2857980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 rot="16200000">
                <a:off x="5815390" y="1900112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" name="Group 24"/>
              <p:cNvGrpSpPr/>
              <p:nvPr/>
            </p:nvGrpSpPr>
            <p:grpSpPr>
              <a:xfrm rot="10800000">
                <a:off x="4853804" y="2857980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" name="Group 25"/>
              <p:cNvGrpSpPr/>
              <p:nvPr/>
            </p:nvGrpSpPr>
            <p:grpSpPr>
              <a:xfrm rot="5400000">
                <a:off x="5815390" y="3805852"/>
                <a:ext cx="551913" cy="271765"/>
                <a:chOff x="1397407" y="567805"/>
                <a:chExt cx="1131948" cy="557379"/>
              </a:xfrm>
            </p:grpSpPr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1397407" y="850164"/>
                  <a:ext cx="1131948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2251037" y="567805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rot="5400000">
                  <a:off x="2243368" y="844643"/>
                  <a:ext cx="275501" cy="28558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80C34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5249893" y="2152591"/>
              <a:ext cx="1688233" cy="1688232"/>
              <a:chOff x="356349" y="3188705"/>
              <a:chExt cx="1745108" cy="1745108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56349" y="3188705"/>
                <a:ext cx="1745108" cy="174510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80C3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585695" y="3251815"/>
                <a:ext cx="1286416" cy="1322583"/>
              </a:xfrm>
              <a:prstGeom prst="roundRect">
                <a:avLst>
                  <a:gd name="adj" fmla="val 0"/>
                </a:avLst>
              </a:prstGeom>
              <a:noFill/>
              <a:ln w="9525" cmpd="sng">
                <a:noFill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242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35322F"/>
                    </a:solidFill>
                    <a:effectLst/>
                    <a:latin typeface="Open Sans Light"/>
                    <a:ea typeface="Open Sans" panose="020B0606030504020204" pitchFamily="34" charset="0"/>
                    <a:cs typeface="Open Sans Light"/>
                  </a:rPr>
                  <a:t>My</a:t>
                </a:r>
                <a:r>
                  <a:rPr kumimoji="0" lang="en-US" u="none" strike="noStrike" cap="none" normalizeH="0" dirty="0" smtClean="0">
                    <a:ln>
                      <a:noFill/>
                    </a:ln>
                    <a:solidFill>
                      <a:srgbClr val="35322F"/>
                    </a:solidFill>
                    <a:effectLst/>
                    <a:latin typeface="Open Sans Light"/>
                    <a:ea typeface="Open Sans" panose="020B0606030504020204" pitchFamily="34" charset="0"/>
                    <a:cs typeface="Open Sans Light"/>
                  </a:rPr>
                  <a:t> Software Service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35322F"/>
                  </a:solidFill>
                  <a:effectLst/>
                  <a:latin typeface="Open Sans Light"/>
                  <a:ea typeface="Open Sans" panose="020B0606030504020204" pitchFamily="34" charset="0"/>
                  <a:cs typeface="Open Sans Light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3386" y="4380543"/>
                <a:ext cx="311034" cy="407900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728780" y="2727197"/>
            <a:ext cx="2267466" cy="723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Десктопы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Windows, Linux</a:t>
            </a:r>
            <a:r>
              <a:rPr lang="en-US" sz="1000" dirty="0">
                <a:latin typeface="Open Sans Light"/>
                <a:cs typeface="Open Sans Light"/>
              </a:rPr>
              <a:t>, </a:t>
            </a:r>
            <a:r>
              <a:rPr lang="en-US" sz="1000" dirty="0" smtClean="0">
                <a:latin typeface="Open Sans Light"/>
                <a:cs typeface="Open Sans Light"/>
              </a:rPr>
              <a:t>Mac,</a:t>
            </a:r>
            <a:endParaRPr lang="en-US" sz="1000" dirty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Solaris</a:t>
            </a:r>
            <a:r>
              <a:rPr lang="en-US" sz="1000" dirty="0">
                <a:latin typeface="Open Sans Light"/>
                <a:cs typeface="Open Sans Light"/>
              </a:rPr>
              <a:t>, Enterprise UNIX</a:t>
            </a:r>
            <a:endParaRPr lang="en-US" sz="10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781" y="1481601"/>
            <a:ext cx="2388370" cy="905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Встраиваемые устройства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  <a:endParaRPr lang="en-US" sz="1000" dirty="0" smtClean="0">
              <a:latin typeface="Open Sans"/>
              <a:cs typeface="Open Sans"/>
            </a:endParaRP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 smtClean="0">
                <a:latin typeface="Open Sans Light"/>
                <a:cs typeface="Open Sans Light"/>
              </a:rPr>
              <a:t>Embedded </a:t>
            </a:r>
            <a:r>
              <a:rPr lang="en-US" sz="1000" dirty="0">
                <a:latin typeface="Open Sans Light"/>
                <a:cs typeface="Open Sans Light"/>
              </a:rPr>
              <a:t>Linux, Embedded Android, Windows Embedded, QNX</a:t>
            </a:r>
            <a:r>
              <a:rPr lang="en-US" sz="1000" dirty="0" smtClean="0">
                <a:latin typeface="Open Sans Light"/>
                <a:cs typeface="Open Sans Light"/>
              </a:rPr>
              <a:t>,</a:t>
            </a:r>
          </a:p>
          <a:p>
            <a:pPr marL="0" lvl="1" algn="l">
              <a:lnSpc>
                <a:spcPts val="1420"/>
              </a:lnSpc>
            </a:pPr>
            <a:r>
              <a:rPr lang="en-US" sz="1000" dirty="0" err="1" smtClean="0">
                <a:latin typeface="Open Sans Light"/>
                <a:cs typeface="Open Sans Light"/>
              </a:rPr>
              <a:t>VxWorks</a:t>
            </a:r>
            <a:r>
              <a:rPr lang="en-US" sz="1000" dirty="0">
                <a:latin typeface="Open Sans Light"/>
                <a:cs typeface="Open Sans Light"/>
              </a:rPr>
              <a:t>, INTEGRITY</a:t>
            </a:r>
            <a:endParaRPr lang="en-US" sz="1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780" y="3790690"/>
            <a:ext cx="2517842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ru-RU" sz="1400" dirty="0" smtClean="0">
                <a:latin typeface="Open Sans"/>
                <a:cs typeface="Open Sans"/>
              </a:rPr>
              <a:t>Мобильные платформы</a:t>
            </a:r>
            <a:r>
              <a:rPr lang="en-US" sz="1400" dirty="0" smtClean="0">
                <a:latin typeface="Open Sans"/>
                <a:cs typeface="Open Sans"/>
              </a:rPr>
              <a:t>:</a:t>
            </a:r>
          </a:p>
          <a:p>
            <a:pPr marL="0" lvl="1" algn="l">
              <a:lnSpc>
                <a:spcPts val="1420"/>
              </a:lnSpc>
            </a:pP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l">
              <a:lnSpc>
                <a:spcPts val="1420"/>
              </a:lnSpc>
            </a:pPr>
            <a:r>
              <a:rPr lang="en-US" sz="1000" dirty="0">
                <a:latin typeface="Open Sans Light"/>
                <a:cs typeface="Open Sans Light"/>
              </a:rPr>
              <a:t>Android, iOS, </a:t>
            </a:r>
            <a:r>
              <a:rPr lang="en-US" sz="1000" dirty="0" err="1" smtClean="0">
                <a:latin typeface="Open Sans Light"/>
                <a:cs typeface="Open Sans Light"/>
              </a:rPr>
              <a:t>WindowsPhone</a:t>
            </a:r>
            <a:r>
              <a:rPr lang="ru-RU" sz="1000" dirty="0" smtClean="0">
                <a:latin typeface="Open Sans Light"/>
                <a:cs typeface="Open Sans Light"/>
              </a:rPr>
              <a:t> / </a:t>
            </a:r>
            <a:r>
              <a:rPr lang="en-US" sz="1000" dirty="0" err="1" smtClean="0">
                <a:latin typeface="Open Sans Light"/>
                <a:cs typeface="Open Sans Light"/>
              </a:rPr>
              <a:t>WindowsRT</a:t>
            </a:r>
            <a:r>
              <a:rPr lang="en-US" sz="1000" dirty="0">
                <a:latin typeface="Open Sans Light"/>
                <a:cs typeface="Open Sans Light"/>
              </a:rPr>
              <a:t>, BlackBerry 10, Sailfish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177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Что для этого есть в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?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335" y="1983666"/>
            <a:ext cx="710142" cy="19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en-US" sz="1600" dirty="0">
                <a:solidFill>
                  <a:srgbClr val="46A2DA"/>
                </a:solidFill>
                <a:latin typeface="Open Sans"/>
                <a:cs typeface="Open Sans"/>
              </a:rPr>
              <a:t>GUI</a:t>
            </a:r>
            <a:endParaRPr lang="en-US" sz="1600" dirty="0" smtClean="0">
              <a:solidFill>
                <a:srgbClr val="46A2DA"/>
              </a:solidFill>
              <a:latin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775" y="3668357"/>
            <a:ext cx="891573" cy="19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>
              <a:lnSpc>
                <a:spcPts val="1420"/>
              </a:lnSpc>
            </a:pPr>
            <a:r>
              <a:rPr lang="en-US" sz="1600" dirty="0">
                <a:solidFill>
                  <a:schemeClr val="accent1"/>
                </a:solidFill>
                <a:latin typeface="Open Sans"/>
                <a:cs typeface="Open Sans"/>
              </a:rPr>
              <a:t>non-GUI</a:t>
            </a:r>
            <a:endParaRPr lang="en-US" sz="1600" dirty="0" smtClean="0">
              <a:solidFill>
                <a:schemeClr val="accent1"/>
              </a:solidFill>
              <a:latin typeface="Open Sans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936" y="929820"/>
            <a:ext cx="3542261" cy="197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ts val="1420"/>
              </a:lnSpc>
            </a:pPr>
            <a:r>
              <a:rPr lang="en-US" sz="1600" dirty="0">
                <a:solidFill>
                  <a:srgbClr val="1E1B18"/>
                </a:solidFill>
                <a:latin typeface="Open Sans"/>
                <a:cs typeface="Open Sans"/>
              </a:rPr>
              <a:t>Essentials</a:t>
            </a:r>
            <a:endParaRPr lang="en-US" sz="1600" dirty="0" smtClean="0">
              <a:solidFill>
                <a:srgbClr val="1E1B18"/>
              </a:solidFill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5114" y="1233774"/>
            <a:ext cx="2540059" cy="197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ts val="1420"/>
              </a:lnSpc>
            </a:pPr>
            <a:r>
              <a:rPr lang="en-US" sz="1600" dirty="0">
                <a:solidFill>
                  <a:srgbClr val="1E1B18"/>
                </a:solidFill>
                <a:latin typeface="Open Sans"/>
                <a:cs typeface="Open Sans"/>
              </a:rPr>
              <a:t>Add-ons</a:t>
            </a:r>
            <a:endParaRPr lang="en-US" sz="1600" dirty="0" smtClean="0">
              <a:solidFill>
                <a:srgbClr val="1E1B18"/>
              </a:solidFill>
              <a:latin typeface="Open Sans"/>
              <a:cs typeface="Open San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97175" y="1226696"/>
            <a:ext cx="999510" cy="143392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46A2DA"/>
                </a:solidFill>
                <a:effectLst/>
                <a:latin typeface="Open Sans"/>
                <a:cs typeface="Open Sans"/>
              </a:rPr>
              <a:t>Widgets</a:t>
            </a:r>
          </a:p>
          <a:p>
            <a:pPr algn="l"/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C</a:t>
            </a:r>
            <a:r>
              <a:rPr lang="en-US" sz="1200" dirty="0">
                <a:latin typeface="Open Sans Light"/>
                <a:cs typeface="Open Sans Light"/>
              </a:rPr>
              <a:t>++</a:t>
            </a: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Layouts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Styles</a:t>
            </a:r>
          </a:p>
          <a:p>
            <a:pPr algn="l"/>
            <a:r>
              <a:rPr lang="fi-FI" sz="1200" dirty="0" smtClean="0">
                <a:latin typeface="Open Sans Light"/>
                <a:cs typeface="Open Sans Light"/>
              </a:rPr>
              <a:t>OpenGL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82763" y="1226696"/>
            <a:ext cx="1273012" cy="143392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 err="1">
                <a:solidFill>
                  <a:srgbClr val="46A2DA"/>
                </a:solidFill>
                <a:latin typeface="Open Sans"/>
                <a:cs typeface="Open Sans"/>
              </a:rPr>
              <a:t>Qt</a:t>
            </a:r>
            <a:r>
              <a:rPr lang="en-US" sz="1400" dirty="0">
                <a:solidFill>
                  <a:srgbClr val="46A2DA"/>
                </a:solidFill>
                <a:latin typeface="Open Sans"/>
                <a:cs typeface="Open Sans"/>
              </a:rPr>
              <a:t> Quick</a:t>
            </a:r>
            <a:endParaRPr lang="en-US" sz="1000" dirty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QML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Controls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Layouts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Styles</a:t>
            </a:r>
          </a:p>
          <a:p>
            <a:pPr algn="l"/>
            <a:r>
              <a:rPr lang="fi-FI" sz="1200" dirty="0" smtClean="0">
                <a:latin typeface="Open Sans Light"/>
                <a:cs typeface="Open Sans Light"/>
              </a:rPr>
              <a:t>OpenGL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6284" y="1226697"/>
            <a:ext cx="1264366" cy="143392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smtClean="0">
                <a:solidFill>
                  <a:srgbClr val="46A2DA"/>
                </a:solidFill>
                <a:latin typeface="Open Sans"/>
                <a:cs typeface="Open Sans"/>
              </a:rPr>
              <a:t>WebEngine</a:t>
            </a:r>
          </a:p>
          <a:p>
            <a:pPr algn="l"/>
            <a:r>
              <a:rPr lang="fi-FI" sz="1400" smtClean="0">
                <a:solidFill>
                  <a:srgbClr val="46A2DA"/>
                </a:solidFill>
                <a:latin typeface="Open Sans"/>
                <a:cs typeface="Open Sans"/>
              </a:rPr>
              <a:t>+ WebView</a:t>
            </a:r>
            <a:endParaRPr lang="en-US" sz="1000" dirty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smtClean="0">
                <a:latin typeface="Open Sans Light"/>
                <a:cs typeface="Open Sans Light"/>
              </a:rPr>
              <a:t>HTML 5</a:t>
            </a:r>
          </a:p>
          <a:p>
            <a:pPr algn="l"/>
            <a:r>
              <a:rPr lang="fi-FI" sz="1200" smtClean="0">
                <a:latin typeface="Open Sans Light"/>
                <a:cs typeface="Open Sans Light"/>
              </a:rPr>
              <a:t>Hybrid UIs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6952" y="1997652"/>
            <a:ext cx="1202297" cy="29944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SVG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93838" y="2361551"/>
            <a:ext cx="1207907" cy="29906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200" smtClean="0">
                <a:latin typeface="Open Sans Light"/>
                <a:cs typeface="Open Sans Light"/>
              </a:rPr>
              <a:t>Canvas 3D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88228" y="2722379"/>
            <a:ext cx="1211021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Serial Port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97175" y="2737751"/>
            <a:ext cx="1001534" cy="229871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  <a:latin typeface="Open Sans"/>
                <a:cs typeface="Open Sans"/>
              </a:rPr>
              <a:t>Core</a:t>
            </a:r>
            <a:endParaRPr lang="en-US" sz="1000" dirty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Processes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Threads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IPC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Containers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>
                <a:latin typeface="Open Sans Light"/>
                <a:cs typeface="Open Sans Light"/>
              </a:rPr>
              <a:t>I/</a:t>
            </a:r>
            <a:r>
              <a:rPr lang="en-US" sz="1200" dirty="0" smtClean="0">
                <a:latin typeface="Open Sans Light"/>
                <a:cs typeface="Open Sans Light"/>
              </a:rPr>
              <a:t>O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Strings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>
                <a:latin typeface="Open Sans Light"/>
                <a:cs typeface="Open Sans Light"/>
              </a:rPr>
              <a:t>Etc</a:t>
            </a:r>
            <a:r>
              <a:rPr lang="en-US" sz="1200" dirty="0" smtClean="0">
                <a:latin typeface="Open Sans Light"/>
                <a:cs typeface="Open Sans Light"/>
              </a:rPr>
              <a:t>.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endParaRPr lang="en-US" sz="1000" dirty="0" smtClean="0">
              <a:latin typeface="Open Sans Light"/>
              <a:cs typeface="Open Sans Light"/>
            </a:endParaRPr>
          </a:p>
          <a:p>
            <a:pPr algn="l"/>
            <a:endParaRPr lang="en-US" sz="1000" dirty="0">
              <a:latin typeface="Open Sans Light"/>
              <a:cs typeface="Open Sans Ligh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82763" y="2737412"/>
            <a:ext cx="1269901" cy="1262324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  <a:latin typeface="Open Sans"/>
                <a:cs typeface="Open Sans"/>
              </a:rPr>
              <a:t>Multimedia</a:t>
            </a:r>
            <a:endParaRPr lang="en-US" sz="1000" dirty="0" smtClean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Audio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Video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Radio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>
                <a:latin typeface="Open Sans Light"/>
                <a:cs typeface="Open Sans Light"/>
              </a:rPr>
              <a:t>Camera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82763" y="4080040"/>
            <a:ext cx="1279426" cy="95642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 err="1">
                <a:solidFill>
                  <a:schemeClr val="accent1"/>
                </a:solidFill>
                <a:latin typeface="Open Sans"/>
                <a:cs typeface="Open Sans"/>
              </a:rPr>
              <a:t>Sql</a:t>
            </a:r>
            <a:endParaRPr lang="en-US" sz="1000" dirty="0" smtClean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SQL and Oracle databases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936285" y="2739570"/>
            <a:ext cx="1264366" cy="126016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  <a:latin typeface="Open Sans"/>
                <a:cs typeface="Open Sans"/>
              </a:rPr>
              <a:t>Network</a:t>
            </a:r>
            <a:endParaRPr lang="en-US" sz="1000" dirty="0" smtClean="0">
              <a:latin typeface="Open Sans"/>
              <a:cs typeface="Open Sans"/>
            </a:endParaRPr>
          </a:p>
          <a:p>
            <a:pPr algn="l"/>
            <a:endParaRPr lang="en-US" sz="1200" dirty="0" smtClean="0">
              <a:latin typeface="Open Sans Light"/>
              <a:cs typeface="Open Sans Light"/>
            </a:endParaRPr>
          </a:p>
          <a:p>
            <a:pPr algn="l"/>
            <a:r>
              <a:rPr lang="en-US" sz="1200" dirty="0" smtClean="0">
                <a:latin typeface="Open Sans Light"/>
                <a:cs typeface="Open Sans Light"/>
              </a:rPr>
              <a:t>HTTP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smtClean="0">
                <a:latin typeface="Open Sans Light"/>
                <a:cs typeface="Open Sans Light"/>
              </a:rPr>
              <a:t>FTP</a:t>
            </a:r>
          </a:p>
          <a:p>
            <a:pPr algn="l"/>
            <a:r>
              <a:rPr lang="fi-FI" sz="1200" smtClean="0">
                <a:latin typeface="Open Sans Light"/>
                <a:cs typeface="Open Sans Light"/>
              </a:rPr>
              <a:t>TCP/UDP</a:t>
            </a:r>
            <a:endParaRPr lang="en-US" sz="1200" dirty="0">
              <a:latin typeface="Open Sans Light"/>
              <a:cs typeface="Open Sans Light"/>
            </a:endParaRPr>
          </a:p>
          <a:p>
            <a:pPr algn="l"/>
            <a:r>
              <a:rPr lang="en-US" sz="1200" dirty="0">
                <a:latin typeface="Open Sans Light"/>
                <a:cs typeface="Open Sans Light"/>
              </a:rPr>
              <a:t>SSL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36285" y="4079549"/>
            <a:ext cx="1264365" cy="95691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 err="1">
                <a:solidFill>
                  <a:schemeClr val="accent1"/>
                </a:solidFill>
                <a:latin typeface="Open Sans"/>
                <a:cs typeface="Open Sans"/>
              </a:rPr>
              <a:t>Qt</a:t>
            </a:r>
            <a:r>
              <a:rPr lang="en-US" sz="1400" dirty="0">
                <a:solidFill>
                  <a:schemeClr val="accent1"/>
                </a:solidFill>
                <a:latin typeface="Open Sans"/>
                <a:cs typeface="Open Sans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Open Sans"/>
                <a:cs typeface="Open Sans"/>
              </a:rPr>
              <a:t>Test</a:t>
            </a:r>
            <a:endParaRPr lang="en-US" sz="1000" dirty="0">
              <a:latin typeface="Open Sans"/>
              <a:cs typeface="Open San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063868" y="2724075"/>
            <a:ext cx="1264420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Bluetooth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88228" y="3120985"/>
            <a:ext cx="1211021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Positioning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063868" y="3117429"/>
            <a:ext cx="1264420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Concurrency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788228" y="3518379"/>
            <a:ext cx="1211021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Printing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63868" y="3514823"/>
            <a:ext cx="1264420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Scripting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788228" y="3915811"/>
            <a:ext cx="1211021" cy="29592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NFC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063868" y="3912255"/>
            <a:ext cx="1264420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Platform Extras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788228" y="4313226"/>
            <a:ext cx="1211021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XML</a:t>
            </a: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63868" y="4309670"/>
            <a:ext cx="1264420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Sensors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5785114" y="4707526"/>
            <a:ext cx="1211021" cy="29857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200" dirty="0" smtClean="0">
                <a:latin typeface="Open Sans Light"/>
                <a:cs typeface="Open Sans Light"/>
              </a:rPr>
              <a:t>Image </a:t>
            </a:r>
            <a:r>
              <a:rPr lang="en-US" sz="1200" dirty="0">
                <a:latin typeface="Open Sans Light"/>
                <a:cs typeface="Open Sans Light"/>
              </a:rPr>
              <a:t>formats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790723" y="1644590"/>
            <a:ext cx="1214135" cy="29906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smtClean="0">
                <a:latin typeface="Open Sans Light"/>
                <a:cs typeface="Open Sans Light"/>
              </a:rPr>
              <a:t>Charts</a:t>
            </a:r>
            <a:endParaRPr lang="en-US" sz="1200" dirty="0" smtClean="0">
              <a:latin typeface="Open Sans Light"/>
              <a:cs typeface="Open Sans Light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063868" y="4707525"/>
            <a:ext cx="1264420" cy="278089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80C3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000" smtClean="0">
                <a:latin typeface="Open Sans Light"/>
                <a:cs typeface="Open Sans Light"/>
              </a:rPr>
              <a:t>In-App Purchasing</a:t>
            </a:r>
            <a:endParaRPr lang="en-US" sz="1000" dirty="0" smtClean="0">
              <a:latin typeface="Open Sans Light"/>
              <a:cs typeface="Open Sans Ligh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063867" y="1997003"/>
            <a:ext cx="1264420" cy="29906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050" smtClean="0">
                <a:latin typeface="Open Sans Light"/>
                <a:cs typeface="Open Sans Light"/>
              </a:rPr>
              <a:t>Data Visualization</a:t>
            </a:r>
            <a:endParaRPr lang="en-US" sz="1050" dirty="0" smtClean="0">
              <a:latin typeface="Open Sans Light"/>
              <a:cs typeface="Open Sans Ligh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069478" y="2361551"/>
            <a:ext cx="1264420" cy="299066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46A2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i-FI" sz="1100" smtClean="0">
                <a:latin typeface="Open Sans Light"/>
                <a:cs typeface="Open Sans Light"/>
              </a:rPr>
              <a:t>Virtual Keyboard</a:t>
            </a:r>
            <a:endParaRPr lang="en-US" sz="1100" dirty="0" smtClean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039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>
                <a:solidFill>
                  <a:srgbClr val="80C342"/>
                </a:solidFill>
              </a:rPr>
              <a:t>Нативность</a:t>
            </a:r>
            <a:r>
              <a:rPr lang="ru-RU" b="0" dirty="0" smtClean="0">
                <a:solidFill>
                  <a:srgbClr val="80C342"/>
                </a:solidFill>
              </a:rPr>
              <a:t> </a:t>
            </a:r>
            <a:r>
              <a:rPr lang="en-US" b="0" dirty="0" err="1" smtClean="0">
                <a:solidFill>
                  <a:srgbClr val="80C342"/>
                </a:solidFill>
              </a:rPr>
              <a:t>Qt</a:t>
            </a:r>
            <a:r>
              <a:rPr lang="ru-RU" b="0" dirty="0" smtClean="0">
                <a:solidFill>
                  <a:srgbClr val="80C342"/>
                </a:solidFill>
              </a:rPr>
              <a:t> приложений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4640" y="1763293"/>
            <a:ext cx="5784032" cy="2490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634" y="1856370"/>
            <a:ext cx="1069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OSX</a:t>
            </a:r>
          </a:p>
          <a:p>
            <a:pPr marL="0" lvl="1" algn="l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 smtClean="0">
                <a:latin typeface="Open Sans Light"/>
                <a:cs typeface="Open Sans Light"/>
              </a:rPr>
              <a:t>Cocoa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 smtClean="0">
                <a:latin typeface="Open Sans Light"/>
                <a:cs typeface="Open Sans Light"/>
              </a:rPr>
              <a:t>Mac </a:t>
            </a:r>
            <a:r>
              <a:rPr lang="en-US" sz="1200" dirty="0">
                <a:latin typeface="Open Sans Light"/>
                <a:cs typeface="Open Sans Light"/>
              </a:rPr>
              <a:t>Kernel</a:t>
            </a:r>
          </a:p>
          <a:p>
            <a:pPr marL="0" lvl="1" algn="l"/>
            <a:r>
              <a:rPr lang="en-US" sz="1200" dirty="0" err="1" smtClean="0">
                <a:latin typeface="Open Sans Light"/>
                <a:cs typeface="Open Sans Light"/>
              </a:rPr>
              <a:t>MacHW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8634" y="3211601"/>
            <a:ext cx="1069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Android</a:t>
            </a: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</a:t>
            </a:r>
            <a:r>
              <a:rPr lang="en-US" sz="1200" dirty="0" smtClean="0">
                <a:latin typeface="Open Sans Light"/>
                <a:cs typeface="Open Sans Light"/>
              </a:rPr>
              <a:t>NDK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</a:t>
            </a:r>
            <a:r>
              <a:rPr lang="en-US" sz="1200" dirty="0" smtClean="0">
                <a:latin typeface="Open Sans Light"/>
                <a:cs typeface="Open Sans Light"/>
              </a:rPr>
              <a:t>Kernel 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l"/>
            <a:r>
              <a:rPr lang="en-US" sz="1200" dirty="0">
                <a:latin typeface="Open Sans Light"/>
                <a:cs typeface="Open Sans Light"/>
              </a:rPr>
              <a:t>Android HW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21" y="1851878"/>
            <a:ext cx="12228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Windows</a:t>
            </a:r>
            <a:endParaRPr lang="en-US" sz="1000" dirty="0" smtClean="0">
              <a:latin typeface="Open Sans Light"/>
              <a:cs typeface="Open Sans Light"/>
            </a:endParaRPr>
          </a:p>
          <a:p>
            <a:pPr marL="0" lvl="1" algn="r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Windows </a:t>
            </a:r>
            <a:r>
              <a:rPr lang="en-US" sz="1200" dirty="0" smtClean="0">
                <a:latin typeface="Open Sans Light"/>
                <a:cs typeface="Open Sans Light"/>
              </a:rPr>
              <a:t>GDI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Windows </a:t>
            </a:r>
            <a:r>
              <a:rPr lang="en-US" sz="1200" dirty="0" smtClean="0">
                <a:latin typeface="Open Sans Light"/>
                <a:cs typeface="Open Sans Light"/>
              </a:rPr>
              <a:t>Kernel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PC HW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52" y="3219486"/>
            <a:ext cx="1471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en-US" sz="1200" dirty="0" err="1">
                <a:latin typeface="Open Sans"/>
                <a:cs typeface="Open Sans"/>
              </a:rPr>
              <a:t>Qt</a:t>
            </a:r>
            <a:r>
              <a:rPr lang="en-US" sz="1200" dirty="0">
                <a:latin typeface="Open Sans"/>
                <a:cs typeface="Open Sans"/>
              </a:rPr>
              <a:t> / Embedded</a:t>
            </a:r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endParaRPr lang="en-US" sz="1200" dirty="0" smtClean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X11, Wayland, </a:t>
            </a:r>
            <a:r>
              <a:rPr lang="en-US" sz="1200" dirty="0" smtClean="0">
                <a:latin typeface="Open Sans Light"/>
                <a:cs typeface="Open Sans Light"/>
              </a:rPr>
              <a:t>EGLFS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Linux </a:t>
            </a:r>
            <a:r>
              <a:rPr lang="en-US" sz="1200" dirty="0" smtClean="0">
                <a:latin typeface="Open Sans Light"/>
                <a:cs typeface="Open Sans Light"/>
              </a:rPr>
              <a:t>Kernel</a:t>
            </a:r>
            <a:endParaRPr lang="en-US" sz="1200" dirty="0">
              <a:latin typeface="Open Sans Light"/>
              <a:cs typeface="Open Sans Light"/>
            </a:endParaRPr>
          </a:p>
          <a:p>
            <a:pPr marL="0" lvl="1" algn="r"/>
            <a:r>
              <a:rPr lang="en-US" sz="1200" dirty="0">
                <a:latin typeface="Open Sans Light"/>
                <a:cs typeface="Open Sans Light"/>
              </a:rPr>
              <a:t>Embedded HW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607" y="1823151"/>
            <a:ext cx="13338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200" kern="1800" spc="-30" dirty="0" err="1">
                <a:solidFill>
                  <a:schemeClr val="accent1"/>
                </a:solidFill>
                <a:latin typeface="Open Sans"/>
                <a:cs typeface="Open Sans"/>
              </a:rPr>
              <a:t>Qt</a:t>
            </a:r>
            <a:r>
              <a:rPr lang="en-US" sz="1200" kern="1800" spc="-30" dirty="0">
                <a:solidFill>
                  <a:schemeClr val="accent1"/>
                </a:solidFill>
                <a:latin typeface="Open Sans"/>
                <a:cs typeface="Open Sans"/>
              </a:rPr>
              <a:t> </a:t>
            </a:r>
            <a:r>
              <a:rPr lang="en-US" sz="1200" kern="1800" spc="-30" dirty="0" smtClean="0">
                <a:solidFill>
                  <a:schemeClr val="accent1"/>
                </a:solidFill>
                <a:latin typeface="Open Sans"/>
                <a:cs typeface="Open Sans"/>
              </a:rPr>
              <a:t>Application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39797" y="3570409"/>
            <a:ext cx="1924438" cy="617953"/>
          </a:xfrm>
          <a:prstGeom prst="roundRect">
            <a:avLst>
              <a:gd name="adj" fmla="val 738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215" y="3639876"/>
            <a:ext cx="1133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QtGui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QtCore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QtNetwork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8215" y="3639876"/>
            <a:ext cx="8394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QtSql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QtMultimedia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1" algn="l"/>
            <a:r>
              <a:rPr lang="en-US" sz="1000" dirty="0" smtClean="0">
                <a:solidFill>
                  <a:schemeClr val="bg1"/>
                </a:solidFill>
                <a:latin typeface="Open Sans"/>
                <a:cs typeface="Open Sans"/>
              </a:rPr>
              <a:t>etc. </a:t>
            </a:r>
            <a:endParaRPr lang="en-US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362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80C342"/>
                </a:solidFill>
              </a:rPr>
              <a:t>Интернет вещей это…</a:t>
            </a:r>
            <a:br>
              <a:rPr lang="ru-RU" b="0" dirty="0" smtClean="0">
                <a:solidFill>
                  <a:srgbClr val="80C342"/>
                </a:solidFill>
              </a:rPr>
            </a:br>
            <a:r>
              <a:rPr lang="ru-RU" b="0" dirty="0" smtClean="0">
                <a:solidFill>
                  <a:srgbClr val="80C342"/>
                </a:solidFill>
              </a:rPr>
              <a:t>				            …подключенные устройства</a:t>
            </a:r>
            <a:endParaRPr lang="ru-RU" b="0" dirty="0">
              <a:solidFill>
                <a:srgbClr val="80C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</a:t>
            </a:r>
            <a:r>
              <a:rPr lang="ru-RU" smtClean="0"/>
              <a:t>5</a:t>
            </a:r>
            <a:r>
              <a:rPr lang="en-US" smtClean="0"/>
              <a:t> The Qt Company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482132" y="1889898"/>
            <a:ext cx="4146846" cy="101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lang="en-US" sz="2200" b="1" i="0" spc="-50">
                <a:solidFill>
                  <a:srgbClr val="353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2pPr>
            <a:lvl3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3pPr>
            <a:lvl4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4pPr>
            <a:lvl5pPr algn="l" rtl="0" eaLnBrk="0" fontAlgn="base" hangingPunct="0">
              <a:lnSpc>
                <a:spcPts val="295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2352F"/>
                </a:solidFill>
                <a:latin typeface="Arial (Headings)"/>
                <a:ea typeface="MS PGothic" pitchFamily="34" charset="-128"/>
                <a:cs typeface="Arial (Headings)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r>
              <a:rPr lang="ru-RU" kern="0" dirty="0" smtClean="0"/>
              <a:t>Подключенные устройства</a:t>
            </a:r>
            <a:endParaRPr lang="fi-FI" kern="0" dirty="0"/>
          </a:p>
        </p:txBody>
      </p:sp>
      <p:sp>
        <p:nvSpPr>
          <p:cNvPr id="6" name="Cloud Callout 5"/>
          <p:cNvSpPr/>
          <p:nvPr/>
        </p:nvSpPr>
        <p:spPr bwMode="auto">
          <a:xfrm>
            <a:off x="233467" y="800030"/>
            <a:ext cx="1780915" cy="714671"/>
          </a:xfrm>
          <a:prstGeom prst="cloudCallout">
            <a:avLst>
              <a:gd name="adj1" fmla="val 75360"/>
              <a:gd name="adj2" fmla="val 1323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Друг к другу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88737" y="2337895"/>
            <a:ext cx="1780915" cy="714671"/>
          </a:xfrm>
          <a:prstGeom prst="cloudCallout">
            <a:avLst>
              <a:gd name="adj1" fmla="val 74713"/>
              <a:gd name="adj2" fmla="val -1605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Интернету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979194" y="3820128"/>
            <a:ext cx="1780915" cy="714671"/>
          </a:xfrm>
          <a:prstGeom prst="cloudCallout">
            <a:avLst>
              <a:gd name="adj1" fmla="val 71076"/>
              <a:gd name="adj2" fmla="val -20775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Облаку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6323397" y="1343541"/>
            <a:ext cx="2763480" cy="833178"/>
          </a:xfrm>
          <a:prstGeom prst="cloudCallout">
            <a:avLst>
              <a:gd name="adj1" fmla="val -73843"/>
              <a:gd name="adj2" fmla="val 5783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Embedded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устройства с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без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7241458" y="2192835"/>
            <a:ext cx="1709832" cy="714671"/>
          </a:xfrm>
          <a:prstGeom prst="cloudCallout">
            <a:avLst>
              <a:gd name="adj1" fmla="val -91654"/>
              <a:gd name="adj2" fmla="val -1928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Умные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сенсоры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6722245" y="3528641"/>
            <a:ext cx="2097905" cy="714671"/>
          </a:xfrm>
          <a:prstGeom prst="cloudCallout">
            <a:avLst>
              <a:gd name="adj1" fmla="val -91091"/>
              <a:gd name="adj2" fmla="val -17350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Мобильные устройства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5284166" y="4127547"/>
            <a:ext cx="1344812" cy="391917"/>
          </a:xfrm>
          <a:prstGeom prst="cloudCallout">
            <a:avLst>
              <a:gd name="adj1" fmla="val -30911"/>
              <a:gd name="adj2" fmla="val -39610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ПК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426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The Qt Company</a:t>
            </a:r>
            <a:endParaRPr lang="en-US" dirty="0"/>
          </a:p>
        </p:txBody>
      </p:sp>
      <p:pic>
        <p:nvPicPr>
          <p:cNvPr id="5122" name="Picture 2" descr="http://i.imgur.com/hIr6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477" y="17750"/>
            <a:ext cx="101360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4502" y="1201502"/>
            <a:ext cx="32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Bluetooth LE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066800"/>
            <a:ext cx="32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M2M </a:t>
            </a:r>
            <a:r>
              <a:rPr lang="ru-RU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протоколы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83" y="2733624"/>
            <a:ext cx="355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SoC/</a:t>
            </a:r>
            <a:r>
              <a:rPr lang="ru-RU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процессоры с низким энергопотреблением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066" y="281970"/>
            <a:ext cx="32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RFID / NFC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39" y="3841620"/>
            <a:ext cx="32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Wi-Fi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107" y="2123480"/>
            <a:ext cx="32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2G/3G/4G</a:t>
            </a:r>
            <a:endParaRPr lang="en-US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2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8B133"/>
      </a:accent1>
      <a:accent2>
        <a:srgbClr val="898989"/>
      </a:accent2>
      <a:accent3>
        <a:srgbClr val="FFFFFF"/>
      </a:accent3>
      <a:accent4>
        <a:srgbClr val="000000"/>
      </a:accent4>
      <a:accent5>
        <a:srgbClr val="E2E2E2"/>
      </a:accent5>
      <a:accent6>
        <a:srgbClr val="7C7C7C"/>
      </a:accent6>
      <a:hlink>
        <a:srgbClr val="696969"/>
      </a:hlink>
      <a:folHlink>
        <a:srgbClr val="DAD2B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gia dia A4 VAAKASUOR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a dia A4 VAAKASUOR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a dia A4 VAAKASUOR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0707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2D2DB9"/>
        </a:accent6>
        <a:hlink>
          <a:srgbClr val="B50027"/>
        </a:hlink>
        <a:folHlink>
          <a:srgbClr val="900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175404</TotalTime>
  <Words>2624</Words>
  <Application>Microsoft Office PowerPoint</Application>
  <PresentationFormat>Экран (16:10)</PresentationFormat>
  <Paragraphs>422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 Design</vt:lpstr>
      <vt:lpstr> Кроссплатформенность, встраиваемые системы, облака и IoT: использование Qt для создания программного комплекса для медицины</vt:lpstr>
      <vt:lpstr>Содержание - о чём будем говорить?</vt:lpstr>
      <vt:lpstr>Коротко о The Qt Company</vt:lpstr>
      <vt:lpstr>C++ фреймворк для кроссплатформенной разработки программного обеспечения, графического интерфейса и создания встраиваемых устройств </vt:lpstr>
      <vt:lpstr>Кроссплатформенность в разработке это…   … делать ПО для пользователей на разных устройствах</vt:lpstr>
      <vt:lpstr>Что для этого есть в Qt?</vt:lpstr>
      <vt:lpstr>Нативность Qt приложений</vt:lpstr>
      <vt:lpstr>Интернет вещей это…                 …подключенные устройства</vt:lpstr>
      <vt:lpstr>Слайд 9</vt:lpstr>
      <vt:lpstr>Пример IoT системы в медицине</vt:lpstr>
      <vt:lpstr>IoT система с использованием Qt</vt:lpstr>
      <vt:lpstr>Qt + облако = Qt Cloud Services</vt:lpstr>
      <vt:lpstr>Qt и встраиваемые устройства </vt:lpstr>
      <vt:lpstr>Слайд 14</vt:lpstr>
      <vt:lpstr>Qt Enterprise Embedded и программный стек BootToQt</vt:lpstr>
      <vt:lpstr>Qt Enterprise Embedded и программный стек BootToQt: поддерживаемые платформы</vt:lpstr>
      <vt:lpstr>Qt Enterprise Embedded и программный стек BootToQt: поддерживаемые платформы (2)</vt:lpstr>
      <vt:lpstr>Что получает разработчик встраиваемого устройства?</vt:lpstr>
      <vt:lpstr>Что получает разработчик встраиваемого устройства?</vt:lpstr>
      <vt:lpstr>Преимущества использования Qt для создания программных комплексов IoT для медицины</vt:lpstr>
      <vt:lpstr>Выставка MedSoft-2015</vt:lpstr>
      <vt:lpstr>Спасибо!</vt:lpstr>
    </vt:vector>
  </TitlesOfParts>
  <Company>Digia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 - Title 1 Arial, 36pt</dc:title>
  <dc:subject>Template</dc:subject>
  <dc:creator>Katherine Barrios</dc:creator>
  <dc:description>Template May 2013</dc:description>
  <cp:lastModifiedBy>-</cp:lastModifiedBy>
  <cp:revision>493</cp:revision>
  <cp:lastPrinted>2014-03-05T14:40:38Z</cp:lastPrinted>
  <dcterms:created xsi:type="dcterms:W3CDTF">2013-09-24T08:32:21Z</dcterms:created>
  <dcterms:modified xsi:type="dcterms:W3CDTF">2015-03-31T07:14:22Z</dcterms:modified>
  <cp:category>Digia Standard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Guidelines for creating Digia charts (ppt templates)</vt:lpwstr>
  </property>
  <property fmtid="{D5CDD505-2E9C-101B-9397-08002B2CF9AE}" pid="3" name="Owner">
    <vt:lpwstr/>
  </property>
  <property fmtid="{D5CDD505-2E9C-101B-9397-08002B2CF9AE}" pid="4" name="Status">
    <vt:lpwstr>Rough</vt:lpwstr>
  </property>
  <property fmtid="{D5CDD505-2E9C-101B-9397-08002B2CF9AE}" pid="5" name="DigiaDocumentTypeEn">
    <vt:lpwstr>Template</vt:lpwstr>
  </property>
  <property fmtid="{D5CDD505-2E9C-101B-9397-08002B2CF9AE}" pid="6" name="DocumentKeywords">
    <vt:lpwstr>template, asiakirjamalli, chart, kaavio, ppt</vt:lpwstr>
  </property>
  <property fmtid="{D5CDD505-2E9C-101B-9397-08002B2CF9AE}" pid="7" name="DigiaDocumentDivision">
    <vt:lpwstr>;#Competences;#International Business;#Mgmt &amp; Administration;#Offering;#Sales &amp; Marketing;#</vt:lpwstr>
  </property>
  <property fmtid="{D5CDD505-2E9C-101B-9397-08002B2CF9AE}" pid="8" name="DigiaDocumentTypeFi">
    <vt:lpwstr>Asiakirjamalli</vt:lpwstr>
  </property>
  <property fmtid="{D5CDD505-2E9C-101B-9397-08002B2CF9AE}" pid="9" name="DigiaDocumentTopic">
    <vt:lpwstr>Use this PowerPoint template to create organisational charts</vt:lpwstr>
  </property>
  <property fmtid="{D5CDD505-2E9C-101B-9397-08002B2CF9AE}" pid="10" name="DigiaDocumentLanguage">
    <vt:lpwstr>en</vt:lpwstr>
  </property>
  <property fmtid="{D5CDD505-2E9C-101B-9397-08002B2CF9AE}" pid="11" name="DigiaDocumentLocation">
    <vt:lpwstr>;#All;#</vt:lpwstr>
  </property>
</Properties>
</file>