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4"/>
  </p:notesMasterIdLst>
  <p:sldIdLst>
    <p:sldId id="266" r:id="rId3"/>
    <p:sldId id="297" r:id="rId4"/>
    <p:sldId id="287" r:id="rId5"/>
    <p:sldId id="271" r:id="rId6"/>
    <p:sldId id="288" r:id="rId7"/>
    <p:sldId id="299" r:id="rId8"/>
    <p:sldId id="282" r:id="rId9"/>
    <p:sldId id="295" r:id="rId10"/>
    <p:sldId id="286" r:id="rId11"/>
    <p:sldId id="296" r:id="rId12"/>
    <p:sldId id="284" r:id="rId1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BAB5"/>
    <a:srgbClr val="48B863"/>
    <a:srgbClr val="96E0FC"/>
    <a:srgbClr val="48F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82" autoAdjust="0"/>
    <p:restoredTop sz="93919" autoAdjust="0"/>
  </p:normalViewPr>
  <p:slideViewPr>
    <p:cSldViewPr snapToObjects="1" showGuides="1">
      <p:cViewPr varScale="1">
        <p:scale>
          <a:sx n="65" d="100"/>
          <a:sy n="65" d="100"/>
        </p:scale>
        <p:origin x="-1548" y="-108"/>
      </p:cViewPr>
      <p:guideLst>
        <p:guide orient="horz" pos="247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9E9455-F862-47E0-8013-F176C09FD83D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34A0AE-4192-4483-9AE7-33E529CFD4A9}">
      <dgm:prSet phldrT="[Текст]" custT="1"/>
      <dgm:spPr/>
      <dgm:t>
        <a:bodyPr/>
        <a:lstStyle/>
        <a:p>
          <a:r>
            <a:rPr lang="en-US" sz="2000" b="1" dirty="0" smtClean="0">
              <a:solidFill>
                <a:schemeClr val="bg1"/>
              </a:solidFill>
              <a:latin typeface="+mn-lt"/>
            </a:rPr>
            <a:t>ESB</a:t>
          </a:r>
          <a:r>
            <a:rPr lang="ru-RU" sz="2000" b="1" dirty="0" smtClean="0">
              <a:solidFill>
                <a:schemeClr val="bg1"/>
              </a:solidFill>
              <a:latin typeface="+mn-lt"/>
            </a:rPr>
            <a:t> </a:t>
          </a:r>
        </a:p>
        <a:p>
          <a:r>
            <a:rPr lang="ru-RU" sz="2000" b="1" dirty="0" smtClean="0">
              <a:solidFill>
                <a:schemeClr val="bg1"/>
              </a:solidFill>
              <a:latin typeface="+mn-lt"/>
            </a:rPr>
            <a:t>Интеграционная шина</a:t>
          </a:r>
          <a:r>
            <a:rPr lang="en-US" sz="2000" b="1" dirty="0" smtClean="0">
              <a:solidFill>
                <a:schemeClr val="bg1"/>
              </a:solidFill>
              <a:latin typeface="+mn-lt"/>
            </a:rPr>
            <a:t> (Integration Bus)</a:t>
          </a:r>
          <a:r>
            <a:rPr lang="ru-RU" sz="2000" b="1" dirty="0" smtClean="0">
              <a:solidFill>
                <a:schemeClr val="tx2"/>
              </a:solidFill>
              <a:latin typeface="+mn-lt"/>
            </a:rPr>
            <a:t> </a:t>
          </a:r>
          <a:endParaRPr lang="ru-RU" sz="2000" b="1" dirty="0"/>
        </a:p>
      </dgm:t>
    </dgm:pt>
    <dgm:pt modelId="{11795BAD-F8A3-4BA9-837C-3F60F1E2D70A}" type="parTrans" cxnId="{9AC672C9-BFEC-4E21-AB48-4E68B4DB117E}">
      <dgm:prSet/>
      <dgm:spPr/>
      <dgm:t>
        <a:bodyPr/>
        <a:lstStyle/>
        <a:p>
          <a:endParaRPr lang="ru-RU"/>
        </a:p>
      </dgm:t>
    </dgm:pt>
    <dgm:pt modelId="{F093EBF9-328B-4AF9-B3F7-006252B3123F}" type="sibTrans" cxnId="{9AC672C9-BFEC-4E21-AB48-4E68B4DB117E}">
      <dgm:prSet/>
      <dgm:spPr/>
      <dgm:t>
        <a:bodyPr/>
        <a:lstStyle/>
        <a:p>
          <a:endParaRPr lang="ru-RU"/>
        </a:p>
      </dgm:t>
    </dgm:pt>
    <dgm:pt modelId="{2DFBC724-DC2C-41E9-A816-1F26B41A680E}">
      <dgm:prSet phldrT="[Текст]" custT="1"/>
      <dgm:spPr/>
      <dgm:t>
        <a:bodyPr/>
        <a:lstStyle/>
        <a:p>
          <a:r>
            <a:rPr lang="ru-RU" sz="2000" b="1" dirty="0" smtClean="0"/>
            <a:t>Цели использования</a:t>
          </a:r>
          <a:endParaRPr lang="ru-RU" sz="2000" b="1" dirty="0"/>
        </a:p>
      </dgm:t>
    </dgm:pt>
    <dgm:pt modelId="{343FDAFC-107A-46A4-B717-7F9233B30A9B}" type="parTrans" cxnId="{A12395AC-1F8C-4E10-8FD9-8FFFB8226DF8}">
      <dgm:prSet/>
      <dgm:spPr/>
      <dgm:t>
        <a:bodyPr/>
        <a:lstStyle/>
        <a:p>
          <a:endParaRPr lang="ru-RU"/>
        </a:p>
      </dgm:t>
    </dgm:pt>
    <dgm:pt modelId="{8392F370-3378-454D-AD16-9417734C8DE1}" type="sibTrans" cxnId="{A12395AC-1F8C-4E10-8FD9-8FFFB8226DF8}">
      <dgm:prSet/>
      <dgm:spPr/>
      <dgm:t>
        <a:bodyPr/>
        <a:lstStyle/>
        <a:p>
          <a:endParaRPr lang="ru-RU"/>
        </a:p>
      </dgm:t>
    </dgm:pt>
    <dgm:pt modelId="{1FE1D95B-BD56-4814-B34C-C403FC00B7EE}">
      <dgm:prSet/>
      <dgm:spPr/>
      <dgm:t>
        <a:bodyPr anchor="ctr"/>
        <a:lstStyle/>
        <a:p>
          <a:pPr>
            <a:lnSpc>
              <a:spcPct val="100000"/>
            </a:lnSpc>
          </a:pPr>
          <a:r>
            <a:rPr lang="ru-RU" dirty="0" smtClean="0">
              <a:latin typeface="+mn-lt"/>
            </a:rPr>
            <a:t>связующее программное обеспечение, обеспечивающее централизованный и унифицированный событийно-ориентированный обмен сообщениями между различными информационными системами</a:t>
          </a:r>
          <a:endParaRPr lang="ru-RU" dirty="0">
            <a:latin typeface="+mn-lt"/>
          </a:endParaRPr>
        </a:p>
      </dgm:t>
    </dgm:pt>
    <dgm:pt modelId="{604BC845-D856-49ED-8EFA-EB084E71A272}" type="parTrans" cxnId="{3DC11540-E2A3-4008-AE71-BC7726D32109}">
      <dgm:prSet/>
      <dgm:spPr/>
      <dgm:t>
        <a:bodyPr/>
        <a:lstStyle/>
        <a:p>
          <a:endParaRPr lang="ru-RU"/>
        </a:p>
      </dgm:t>
    </dgm:pt>
    <dgm:pt modelId="{2DD85031-0DFA-4C26-A8DB-DB15EA039801}" type="sibTrans" cxnId="{3DC11540-E2A3-4008-AE71-BC7726D32109}">
      <dgm:prSet/>
      <dgm:spPr/>
      <dgm:t>
        <a:bodyPr/>
        <a:lstStyle/>
        <a:p>
          <a:endParaRPr lang="ru-RU"/>
        </a:p>
      </dgm:t>
    </dgm:pt>
    <dgm:pt modelId="{002ADE49-A652-49FD-A70A-8F45E819DD73}">
      <dgm:prSet phldrT="[Текст]"/>
      <dgm:spPr/>
      <dgm:t>
        <a:bodyPr anchor="ctr"/>
        <a:lstStyle/>
        <a:p>
          <a:pPr>
            <a:lnSpc>
              <a:spcPct val="100000"/>
            </a:lnSpc>
          </a:pPr>
          <a:r>
            <a:rPr lang="ru-RU" dirty="0" smtClean="0"/>
            <a:t>построение единого информационного пространства, обеспечивающего своевременность и полноту обмена данными между информационными системами Заказчика в режиме реального времени, а также исключающего информационные разрывы в процессах передачи данных</a:t>
          </a:r>
          <a:endParaRPr lang="ru-RU" dirty="0"/>
        </a:p>
      </dgm:t>
    </dgm:pt>
    <dgm:pt modelId="{FD3CB212-A3F7-47B9-BEDB-E09070C62FA3}" type="sibTrans" cxnId="{99C9D988-34F4-4ECF-BB5A-18006C4477D7}">
      <dgm:prSet/>
      <dgm:spPr/>
      <dgm:t>
        <a:bodyPr/>
        <a:lstStyle/>
        <a:p>
          <a:endParaRPr lang="ru-RU"/>
        </a:p>
      </dgm:t>
    </dgm:pt>
    <dgm:pt modelId="{6163A798-0A02-48D9-B3AB-089C8B95863C}" type="parTrans" cxnId="{99C9D988-34F4-4ECF-BB5A-18006C4477D7}">
      <dgm:prSet/>
      <dgm:spPr/>
      <dgm:t>
        <a:bodyPr/>
        <a:lstStyle/>
        <a:p>
          <a:endParaRPr lang="ru-RU"/>
        </a:p>
      </dgm:t>
    </dgm:pt>
    <dgm:pt modelId="{DB7874CB-33A0-4954-BB46-6D3B8741666C}" type="pres">
      <dgm:prSet presAssocID="{779E9455-F862-47E0-8013-F176C09FD83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B9E1E65-9998-4980-958D-540DB73D0AD0}" type="pres">
      <dgm:prSet presAssocID="{9D34A0AE-4192-4483-9AE7-33E529CFD4A9}" presName="linNode" presStyleCnt="0"/>
      <dgm:spPr/>
    </dgm:pt>
    <dgm:pt modelId="{DE55A961-5577-4D17-8C30-7C951F228B87}" type="pres">
      <dgm:prSet presAssocID="{9D34A0AE-4192-4483-9AE7-33E529CFD4A9}" presName="parentShp" presStyleLbl="node1" presStyleIdx="0" presStyleCnt="2" custLinFactNeighborY="-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D5BBDA-46EE-4EB7-9FCC-113195BF3B12}" type="pres">
      <dgm:prSet presAssocID="{9D34A0AE-4192-4483-9AE7-33E529CFD4A9}" presName="childShp" presStyleLbl="bgAccFollowNode1" presStyleIdx="0" presStyleCnt="2" custLinFactNeighborY="-8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31E48D-9ECB-434A-8B42-71A992C29DDD}" type="pres">
      <dgm:prSet presAssocID="{F093EBF9-328B-4AF9-B3F7-006252B3123F}" presName="spacing" presStyleCnt="0"/>
      <dgm:spPr/>
    </dgm:pt>
    <dgm:pt modelId="{B19B5AFE-9246-47FD-9A21-571621F50CB2}" type="pres">
      <dgm:prSet presAssocID="{2DFBC724-DC2C-41E9-A816-1F26B41A680E}" presName="linNode" presStyleCnt="0"/>
      <dgm:spPr/>
    </dgm:pt>
    <dgm:pt modelId="{928DF39E-C570-4EA9-A4BA-2C12231B5D1D}" type="pres">
      <dgm:prSet presAssocID="{2DFBC724-DC2C-41E9-A816-1F26B41A680E}" presName="parentShp" presStyleLbl="node1" presStyleIdx="1" presStyleCnt="2" custLinFactNeighborY="1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43150-B8B4-41A1-BE91-B5F8415C14C5}" type="pres">
      <dgm:prSet presAssocID="{2DFBC724-DC2C-41E9-A816-1F26B41A680E}" presName="childShp" presStyleLbl="bgAccFollowNode1" presStyleIdx="1" presStyleCnt="2" custLinFactNeighborY="1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C11540-E2A3-4008-AE71-BC7726D32109}" srcId="{9D34A0AE-4192-4483-9AE7-33E529CFD4A9}" destId="{1FE1D95B-BD56-4814-B34C-C403FC00B7EE}" srcOrd="0" destOrd="0" parTransId="{604BC845-D856-49ED-8EFA-EB084E71A272}" sibTransId="{2DD85031-0DFA-4C26-A8DB-DB15EA039801}"/>
    <dgm:cxn modelId="{E49B9502-5B21-473E-8E54-225EA41BE9B9}" type="presOf" srcId="{2DFBC724-DC2C-41E9-A816-1F26B41A680E}" destId="{928DF39E-C570-4EA9-A4BA-2C12231B5D1D}" srcOrd="0" destOrd="0" presId="urn:microsoft.com/office/officeart/2005/8/layout/vList6"/>
    <dgm:cxn modelId="{9AC672C9-BFEC-4E21-AB48-4E68B4DB117E}" srcId="{779E9455-F862-47E0-8013-F176C09FD83D}" destId="{9D34A0AE-4192-4483-9AE7-33E529CFD4A9}" srcOrd="0" destOrd="0" parTransId="{11795BAD-F8A3-4BA9-837C-3F60F1E2D70A}" sibTransId="{F093EBF9-328B-4AF9-B3F7-006252B3123F}"/>
    <dgm:cxn modelId="{FB9BA17F-AB50-4FC3-94E7-597C61C93D35}" type="presOf" srcId="{002ADE49-A652-49FD-A70A-8F45E819DD73}" destId="{A8643150-B8B4-41A1-BE91-B5F8415C14C5}" srcOrd="0" destOrd="0" presId="urn:microsoft.com/office/officeart/2005/8/layout/vList6"/>
    <dgm:cxn modelId="{99C9D988-34F4-4ECF-BB5A-18006C4477D7}" srcId="{2DFBC724-DC2C-41E9-A816-1F26B41A680E}" destId="{002ADE49-A652-49FD-A70A-8F45E819DD73}" srcOrd="0" destOrd="0" parTransId="{6163A798-0A02-48D9-B3AB-089C8B95863C}" sibTransId="{FD3CB212-A3F7-47B9-BEDB-E09070C62FA3}"/>
    <dgm:cxn modelId="{A12395AC-1F8C-4E10-8FD9-8FFFB8226DF8}" srcId="{779E9455-F862-47E0-8013-F176C09FD83D}" destId="{2DFBC724-DC2C-41E9-A816-1F26B41A680E}" srcOrd="1" destOrd="0" parTransId="{343FDAFC-107A-46A4-B717-7F9233B30A9B}" sibTransId="{8392F370-3378-454D-AD16-9417734C8DE1}"/>
    <dgm:cxn modelId="{79C76050-0450-4973-AC40-A9D24C4BD165}" type="presOf" srcId="{1FE1D95B-BD56-4814-B34C-C403FC00B7EE}" destId="{A7D5BBDA-46EE-4EB7-9FCC-113195BF3B12}" srcOrd="0" destOrd="0" presId="urn:microsoft.com/office/officeart/2005/8/layout/vList6"/>
    <dgm:cxn modelId="{AA4CF446-63A7-4356-816A-485628B7BE3A}" type="presOf" srcId="{9D34A0AE-4192-4483-9AE7-33E529CFD4A9}" destId="{DE55A961-5577-4D17-8C30-7C951F228B87}" srcOrd="0" destOrd="0" presId="urn:microsoft.com/office/officeart/2005/8/layout/vList6"/>
    <dgm:cxn modelId="{3E88B68E-8ECF-4893-8FF8-0257DCB5D4AA}" type="presOf" srcId="{779E9455-F862-47E0-8013-F176C09FD83D}" destId="{DB7874CB-33A0-4954-BB46-6D3B8741666C}" srcOrd="0" destOrd="0" presId="urn:microsoft.com/office/officeart/2005/8/layout/vList6"/>
    <dgm:cxn modelId="{64086809-1515-4325-A799-76FD6D468E4E}" type="presParOf" srcId="{DB7874CB-33A0-4954-BB46-6D3B8741666C}" destId="{8B9E1E65-9998-4980-958D-540DB73D0AD0}" srcOrd="0" destOrd="0" presId="urn:microsoft.com/office/officeart/2005/8/layout/vList6"/>
    <dgm:cxn modelId="{5BAD9177-0B76-4033-8EE7-DCE7C9ECF85C}" type="presParOf" srcId="{8B9E1E65-9998-4980-958D-540DB73D0AD0}" destId="{DE55A961-5577-4D17-8C30-7C951F228B87}" srcOrd="0" destOrd="0" presId="urn:microsoft.com/office/officeart/2005/8/layout/vList6"/>
    <dgm:cxn modelId="{9D25E53E-529C-41E3-AA19-3422313B2649}" type="presParOf" srcId="{8B9E1E65-9998-4980-958D-540DB73D0AD0}" destId="{A7D5BBDA-46EE-4EB7-9FCC-113195BF3B12}" srcOrd="1" destOrd="0" presId="urn:microsoft.com/office/officeart/2005/8/layout/vList6"/>
    <dgm:cxn modelId="{06F42741-1386-4425-B1A7-8A04703D5067}" type="presParOf" srcId="{DB7874CB-33A0-4954-BB46-6D3B8741666C}" destId="{8B31E48D-9ECB-434A-8B42-71A992C29DDD}" srcOrd="1" destOrd="0" presId="urn:microsoft.com/office/officeart/2005/8/layout/vList6"/>
    <dgm:cxn modelId="{79EAC314-4C19-4538-AAFC-1EC8D60D8A36}" type="presParOf" srcId="{DB7874CB-33A0-4954-BB46-6D3B8741666C}" destId="{B19B5AFE-9246-47FD-9A21-571621F50CB2}" srcOrd="2" destOrd="0" presId="urn:microsoft.com/office/officeart/2005/8/layout/vList6"/>
    <dgm:cxn modelId="{81072FDD-7579-4AF0-AAD4-28014C34BC52}" type="presParOf" srcId="{B19B5AFE-9246-47FD-9A21-571621F50CB2}" destId="{928DF39E-C570-4EA9-A4BA-2C12231B5D1D}" srcOrd="0" destOrd="0" presId="urn:microsoft.com/office/officeart/2005/8/layout/vList6"/>
    <dgm:cxn modelId="{29707DFC-0B51-4086-AFA1-58F4581BC18B}" type="presParOf" srcId="{B19B5AFE-9246-47FD-9A21-571621F50CB2}" destId="{A8643150-B8B4-41A1-BE91-B5F8415C14C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5BBDA-46EE-4EB7-9FCC-113195BF3B12}">
      <dsp:nvSpPr>
        <dsp:cNvPr id="0" name=""/>
        <dsp:cNvSpPr/>
      </dsp:nvSpPr>
      <dsp:spPr>
        <a:xfrm>
          <a:off x="3185961" y="0"/>
          <a:ext cx="4778941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+mn-lt"/>
            </a:rPr>
            <a:t>связующее программное обеспечение, обеспечивающее централизованный и унифицированный событийно-ориентированный обмен сообщениями между различными информационными системами</a:t>
          </a:r>
          <a:endParaRPr lang="ru-RU" sz="1400" kern="1200" dirty="0">
            <a:latin typeface="+mn-lt"/>
          </a:endParaRPr>
        </a:p>
      </dsp:txBody>
      <dsp:txXfrm>
        <a:off x="3185961" y="241846"/>
        <a:ext cx="4053404" cy="1451073"/>
      </dsp:txXfrm>
    </dsp:sp>
    <dsp:sp modelId="{DE55A961-5577-4D17-8C30-7C951F228B87}">
      <dsp:nvSpPr>
        <dsp:cNvPr id="0" name=""/>
        <dsp:cNvSpPr/>
      </dsp:nvSpPr>
      <dsp:spPr>
        <a:xfrm>
          <a:off x="0" y="0"/>
          <a:ext cx="3185961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  <a:latin typeface="+mn-lt"/>
            </a:rPr>
            <a:t>ESB</a:t>
          </a:r>
          <a:r>
            <a:rPr lang="ru-RU" sz="2000" b="1" kern="1200" dirty="0" smtClean="0">
              <a:solidFill>
                <a:schemeClr val="bg1"/>
              </a:solidFill>
              <a:latin typeface="+mn-lt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+mn-lt"/>
            </a:rPr>
            <a:t>Интеграционная шина</a:t>
          </a:r>
          <a:r>
            <a:rPr lang="en-US" sz="2000" b="1" kern="1200" dirty="0" smtClean="0">
              <a:solidFill>
                <a:schemeClr val="bg1"/>
              </a:solidFill>
              <a:latin typeface="+mn-lt"/>
            </a:rPr>
            <a:t> (Integration Bus)</a:t>
          </a:r>
          <a:r>
            <a:rPr lang="ru-RU" sz="2000" b="1" kern="1200" dirty="0" smtClean="0">
              <a:solidFill>
                <a:schemeClr val="tx2"/>
              </a:solidFill>
              <a:latin typeface="+mn-lt"/>
            </a:rPr>
            <a:t> </a:t>
          </a:r>
          <a:endParaRPr lang="ru-RU" sz="2000" b="1" kern="1200" dirty="0"/>
        </a:p>
      </dsp:txBody>
      <dsp:txXfrm>
        <a:off x="94447" y="94447"/>
        <a:ext cx="2997067" cy="1745871"/>
      </dsp:txXfrm>
    </dsp:sp>
    <dsp:sp modelId="{A8643150-B8B4-41A1-BE91-B5F8415C14C5}">
      <dsp:nvSpPr>
        <dsp:cNvPr id="0" name=""/>
        <dsp:cNvSpPr/>
      </dsp:nvSpPr>
      <dsp:spPr>
        <a:xfrm>
          <a:off x="3185961" y="2129234"/>
          <a:ext cx="4778941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построение единого информационного пространства, обеспечивающего своевременность и полноту обмена данными между информационными системами Заказчика в режиме реального времени, а также исключающего информационные разрывы в процессах передачи данных</a:t>
          </a:r>
          <a:endParaRPr lang="ru-RU" sz="1400" kern="1200" dirty="0"/>
        </a:p>
      </dsp:txBody>
      <dsp:txXfrm>
        <a:off x="3185961" y="2371080"/>
        <a:ext cx="4053404" cy="1451073"/>
      </dsp:txXfrm>
    </dsp:sp>
    <dsp:sp modelId="{928DF39E-C570-4EA9-A4BA-2C12231B5D1D}">
      <dsp:nvSpPr>
        <dsp:cNvPr id="0" name=""/>
        <dsp:cNvSpPr/>
      </dsp:nvSpPr>
      <dsp:spPr>
        <a:xfrm>
          <a:off x="0" y="2129234"/>
          <a:ext cx="3185961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Цели использования</a:t>
          </a:r>
          <a:endParaRPr lang="ru-RU" sz="2000" b="1" kern="1200" dirty="0"/>
        </a:p>
      </dsp:txBody>
      <dsp:txXfrm>
        <a:off x="94447" y="2223681"/>
        <a:ext cx="2997067" cy="17458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6C3C5-3631-4706-8B46-C462387FF21B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42DDC-0F35-4428-9A84-C8A769D66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461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42DDC-0F35-4428-9A84-C8A769D66EE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14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1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F644B-1767-784D-B2F8-4F070A4E3B8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850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1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F644B-1767-784D-B2F8-4F070A4E3B8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850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42DDC-0F35-4428-9A84-C8A769D66EE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609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1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F644B-1767-784D-B2F8-4F070A4E3B8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850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0" hangingPunct="0">
              <a:spcAft>
                <a:spcPct val="20000"/>
              </a:spcAft>
              <a:buClr>
                <a:schemeClr val="accent1"/>
              </a:buClr>
              <a:buSzPct val="120000"/>
              <a:buFont typeface="Wingdings" pitchFamily="2" charset="2"/>
              <a:buNone/>
            </a:pPr>
            <a:endParaRPr lang="ru-RU" sz="1000" b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F644B-1767-784D-B2F8-4F070A4E3B8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850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F644B-1767-784D-B2F8-4F070A4E3B8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12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F644B-1767-784D-B2F8-4F070A4E3B8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850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342" y="2247594"/>
            <a:ext cx="6211861" cy="1470025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480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342" y="3886200"/>
            <a:ext cx="6211861" cy="17526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buNone/>
              <a:defRPr sz="4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pic>
        <p:nvPicPr>
          <p:cNvPr id="11" name="Picture 10" descr="Medsi-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1" y="633747"/>
            <a:ext cx="2058075" cy="1334069"/>
          </a:xfrm>
          <a:prstGeom prst="rect">
            <a:avLst/>
          </a:prstGeom>
        </p:spPr>
      </p:pic>
      <p:sp>
        <p:nvSpPr>
          <p:cNvPr id="14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26974" y="5985916"/>
            <a:ext cx="5435600" cy="513676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000">
                <a:solidFill>
                  <a:srgbClr val="FFFFFF"/>
                </a:solidFill>
              </a:defRPr>
            </a:lvl1pPr>
          </a:lstStyle>
          <a:p>
            <a:r>
              <a:rPr lang="ru-RU" sz="1400" b="1" dirty="0" smtClean="0">
                <a:solidFill>
                  <a:srgbClr val="FFFFFF"/>
                </a:solidFill>
                <a:latin typeface="Arial"/>
                <a:cs typeface="Arial"/>
              </a:rPr>
              <a:t>Докладчик:</a:t>
            </a:r>
          </a:p>
          <a:p>
            <a:r>
              <a:rPr lang="ru-RU" sz="1400" b="1" dirty="0" smtClean="0">
                <a:solidFill>
                  <a:srgbClr val="FFFFFF"/>
                </a:solidFill>
                <a:latin typeface="Arial"/>
                <a:cs typeface="Arial"/>
              </a:rPr>
              <a:t>Дата:</a:t>
            </a:r>
            <a:endParaRPr lang="en-US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195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49048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41340" y="2380737"/>
            <a:ext cx="6211861" cy="1470025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380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41340" y="3992714"/>
            <a:ext cx="6211861" cy="17526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buNone/>
              <a:defRPr sz="3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pic>
        <p:nvPicPr>
          <p:cNvPr id="9" name="Picture 8" descr="Medsi-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0" y="633747"/>
            <a:ext cx="2058075" cy="1334069"/>
          </a:xfrm>
          <a:prstGeom prst="rect">
            <a:avLst/>
          </a:prstGeom>
        </p:spPr>
      </p:pic>
      <p:sp>
        <p:nvSpPr>
          <p:cNvPr id="10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26974" y="5985916"/>
            <a:ext cx="5435600" cy="513676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000">
                <a:solidFill>
                  <a:srgbClr val="00ABAA"/>
                </a:solidFill>
              </a:defRPr>
            </a:lvl1pPr>
          </a:lstStyle>
          <a:p>
            <a:r>
              <a:rPr lang="ru-RU" sz="1400" b="1" dirty="0" smtClean="0">
                <a:solidFill>
                  <a:srgbClr val="FFFFFF"/>
                </a:solidFill>
                <a:latin typeface="Arial"/>
                <a:cs typeface="Arial"/>
              </a:rPr>
              <a:t>Докладчик:</a:t>
            </a:r>
          </a:p>
          <a:p>
            <a:r>
              <a:rPr lang="ru-RU" sz="1400" b="1" dirty="0" smtClean="0">
                <a:solidFill>
                  <a:srgbClr val="FFFFFF"/>
                </a:solidFill>
                <a:latin typeface="Arial"/>
                <a:cs typeface="Arial"/>
              </a:rPr>
              <a:t>Дата:</a:t>
            </a:r>
            <a:endParaRPr lang="en-US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988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6309"/>
            <a:ext cx="8229600" cy="731330"/>
          </a:xfrm>
          <a:prstGeom prst="rect">
            <a:avLst/>
          </a:prstGeom>
        </p:spPr>
        <p:txBody>
          <a:bodyPr/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1862024" y="183517"/>
            <a:ext cx="610771" cy="50279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83F25736-4DD9-E943-8A0B-B3998846CB09}" type="datetime3">
              <a:rPr lang="ru-RU" smtClean="0">
                <a:solidFill>
                  <a:srgbClr val="595959">
                    <a:tint val="75000"/>
                  </a:srgbClr>
                </a:solidFill>
              </a:rPr>
              <a:pPr/>
              <a:t>23/03/16</a:t>
            </a:fld>
            <a:endParaRPr lang="en-US" dirty="0">
              <a:solidFill>
                <a:srgbClr val="595959">
                  <a:tint val="75000"/>
                </a:srgbClr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060959" y="183517"/>
            <a:ext cx="702540" cy="50279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2400" b="1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8D48E9B0-8DA0-8442-B281-36861346A589}" type="slidenum">
              <a:rPr lang="en-US" smtClean="0">
                <a:solidFill>
                  <a:srgbClr val="595959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46438" y="227192"/>
            <a:ext cx="912190" cy="412114"/>
          </a:xfrm>
        </p:spPr>
        <p:txBody>
          <a:bodyPr anchor="ctr">
            <a:noAutofit/>
          </a:bodyPr>
          <a:lstStyle>
            <a:lvl1pPr marL="0" indent="0">
              <a:lnSpc>
                <a:spcPct val="90000"/>
              </a:lnSpc>
              <a:buNone/>
              <a:defRPr sz="700">
                <a:solidFill>
                  <a:srgbClr val="9B9B9B"/>
                </a:solidFill>
              </a:defRPr>
            </a:lvl1pPr>
          </a:lstStyle>
          <a:p>
            <a:pPr lvl="0"/>
            <a:r>
              <a:rPr lang="ru-RU" dirty="0" smtClean="0"/>
              <a:t>Название</a:t>
            </a:r>
          </a:p>
          <a:p>
            <a:pPr lvl="0"/>
            <a:r>
              <a:rPr lang="ru-RU" dirty="0" smtClean="0"/>
              <a:t>текущего</a:t>
            </a:r>
          </a:p>
          <a:p>
            <a:pPr lvl="0"/>
            <a:r>
              <a:rPr lang="ru-RU" dirty="0" smtClean="0"/>
              <a:t>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42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1862024" y="183517"/>
            <a:ext cx="610771" cy="50279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FEB8FF4E-8596-2045-BF6F-763D9507DB33}" type="datetime3">
              <a:rPr lang="ru-RU" smtClean="0">
                <a:solidFill>
                  <a:srgbClr val="595959">
                    <a:tint val="75000"/>
                  </a:srgbClr>
                </a:solidFill>
              </a:rPr>
              <a:pPr/>
              <a:t>23/03/16</a:t>
            </a:fld>
            <a:endParaRPr lang="en-US" dirty="0">
              <a:solidFill>
                <a:srgbClr val="595959">
                  <a:tint val="75000"/>
                </a:srgb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060959" y="183517"/>
            <a:ext cx="702540" cy="50279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2400" b="1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8D48E9B0-8DA0-8442-B281-36861346A589}" type="slidenum">
              <a:rPr lang="en-US" smtClean="0">
                <a:solidFill>
                  <a:srgbClr val="595959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46438" y="227192"/>
            <a:ext cx="912190" cy="412114"/>
          </a:xfrm>
        </p:spPr>
        <p:txBody>
          <a:bodyPr anchor="ctr">
            <a:noAutofit/>
          </a:bodyPr>
          <a:lstStyle>
            <a:lvl1pPr marL="0" indent="0">
              <a:lnSpc>
                <a:spcPct val="90000"/>
              </a:lnSpc>
              <a:buNone/>
              <a:defRPr sz="700">
                <a:solidFill>
                  <a:srgbClr val="9B9B9B"/>
                </a:solidFill>
              </a:defRPr>
            </a:lvl1pPr>
          </a:lstStyle>
          <a:p>
            <a:pPr lvl="0"/>
            <a:r>
              <a:rPr lang="ru-RU" dirty="0" smtClean="0"/>
              <a:t>Название</a:t>
            </a:r>
          </a:p>
          <a:p>
            <a:pPr lvl="0"/>
            <a:r>
              <a:rPr lang="ru-RU" dirty="0" smtClean="0"/>
              <a:t>текущего</a:t>
            </a:r>
          </a:p>
          <a:p>
            <a:pPr lvl="0"/>
            <a:r>
              <a:rPr lang="ru-RU" dirty="0" smtClean="0"/>
              <a:t>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03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95959">
                  <a:tint val="75000"/>
                </a:srgb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5131" tIns="42565" rIns="85131" bIns="42565"/>
          <a:lstStyle>
            <a:lvl1pPr>
              <a:defRPr/>
            </a:lvl1pPr>
          </a:lstStyle>
          <a:p>
            <a:pPr defTabSz="457200">
              <a:defRPr/>
            </a:pPr>
            <a:endParaRPr lang="ru-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831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95959">
                  <a:tint val="75000"/>
                </a:srgb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85131" tIns="42565" rIns="85131" bIns="42565"/>
          <a:lstStyle>
            <a:lvl1pPr>
              <a:defRPr/>
            </a:lvl1pPr>
          </a:lstStyle>
          <a:p>
            <a:pPr defTabSz="457200">
              <a:defRPr/>
            </a:pPr>
            <a:endParaRPr lang="ru-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28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42531"/>
            <a:ext cx="8229600" cy="357165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6342"/>
            <a:ext cx="8229600" cy="124162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2"/>
          </p:nvPr>
        </p:nvSpPr>
        <p:spPr>
          <a:xfrm>
            <a:off x="1862026" y="183518"/>
            <a:ext cx="610771" cy="50279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D0547034-7C33-EF48-94B3-668367135A7C}" type="datetime3">
              <a:rPr lang="ru-RU" smtClean="0">
                <a:solidFill>
                  <a:srgbClr val="595959">
                    <a:tint val="75000"/>
                  </a:srgbClr>
                </a:solidFill>
              </a:rPr>
              <a:pPr/>
              <a:t>23/03/16</a:t>
            </a:fld>
            <a:endParaRPr lang="en-US" dirty="0">
              <a:solidFill>
                <a:srgbClr val="595959">
                  <a:tint val="75000"/>
                </a:srgbClr>
              </a:solidFill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060959" y="183518"/>
            <a:ext cx="702540" cy="50279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2400" b="1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8D48E9B0-8DA0-8442-B281-36861346A589}" type="slidenum">
              <a:rPr lang="en-US" smtClean="0">
                <a:solidFill>
                  <a:srgbClr val="595959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46438" y="227192"/>
            <a:ext cx="912190" cy="412114"/>
          </a:xfrm>
        </p:spPr>
        <p:txBody>
          <a:bodyPr anchor="ctr">
            <a:noAutofit/>
          </a:bodyPr>
          <a:lstStyle>
            <a:lvl1pPr marL="0" indent="0">
              <a:lnSpc>
                <a:spcPct val="90000"/>
              </a:lnSpc>
              <a:buNone/>
              <a:defRPr sz="700">
                <a:solidFill>
                  <a:srgbClr val="9B9B9B"/>
                </a:solidFill>
              </a:defRPr>
            </a:lvl1pPr>
          </a:lstStyle>
          <a:p>
            <a:pPr lvl="0"/>
            <a:r>
              <a:rPr lang="ru-RU" dirty="0" smtClean="0"/>
              <a:t>Название</a:t>
            </a:r>
          </a:p>
          <a:p>
            <a:pPr lvl="0"/>
            <a:r>
              <a:rPr lang="ru-RU" dirty="0" smtClean="0"/>
              <a:t>текущего</a:t>
            </a:r>
          </a:p>
          <a:p>
            <a:pPr lvl="0"/>
            <a:r>
              <a:rPr lang="ru-RU" dirty="0" smtClean="0"/>
              <a:t>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3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215"/>
            <a:ext cx="8229600" cy="45279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686309"/>
            <a:ext cx="8229600" cy="10255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2"/>
          </p:nvPr>
        </p:nvSpPr>
        <p:spPr>
          <a:xfrm>
            <a:off x="1862026" y="183518"/>
            <a:ext cx="610771" cy="50279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D0547034-7C33-EF48-94B3-668367135A7C}" type="datetime3">
              <a:rPr lang="ru-RU" smtClean="0">
                <a:solidFill>
                  <a:srgbClr val="595959">
                    <a:tint val="75000"/>
                  </a:srgbClr>
                </a:solidFill>
              </a:rPr>
              <a:pPr/>
              <a:t>23/03/16</a:t>
            </a:fld>
            <a:endParaRPr lang="en-US" dirty="0">
              <a:solidFill>
                <a:srgbClr val="595959">
                  <a:tint val="75000"/>
                </a:srgbClr>
              </a:solidFill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060959" y="183518"/>
            <a:ext cx="702540" cy="50279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2400" b="1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8D48E9B0-8DA0-8442-B281-36861346A589}" type="slidenum">
              <a:rPr lang="en-US" smtClean="0">
                <a:solidFill>
                  <a:srgbClr val="595959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46438" y="227192"/>
            <a:ext cx="912190" cy="412114"/>
          </a:xfrm>
        </p:spPr>
        <p:txBody>
          <a:bodyPr anchor="ctr">
            <a:noAutofit/>
          </a:bodyPr>
          <a:lstStyle>
            <a:lvl1pPr marL="0" indent="0">
              <a:lnSpc>
                <a:spcPct val="90000"/>
              </a:lnSpc>
              <a:buNone/>
              <a:defRPr sz="700">
                <a:solidFill>
                  <a:srgbClr val="9B9B9B"/>
                </a:solidFill>
              </a:defRPr>
            </a:lvl1pPr>
          </a:lstStyle>
          <a:p>
            <a:pPr lvl="0"/>
            <a:r>
              <a:rPr lang="ru-RU" dirty="0" smtClean="0"/>
              <a:t>Название</a:t>
            </a:r>
          </a:p>
          <a:p>
            <a:pPr lvl="0"/>
            <a:r>
              <a:rPr lang="ru-RU" dirty="0" smtClean="0"/>
              <a:t>текущего</a:t>
            </a:r>
          </a:p>
          <a:p>
            <a:pPr lvl="0"/>
            <a:r>
              <a:rPr lang="ru-RU" dirty="0" smtClean="0"/>
              <a:t>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13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49048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41342" y="2380738"/>
            <a:ext cx="6211861" cy="1470025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380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41342" y="3992714"/>
            <a:ext cx="6211861" cy="17526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buNone/>
              <a:defRPr sz="3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pic>
        <p:nvPicPr>
          <p:cNvPr id="9" name="Picture 8" descr="Medsi-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1" y="633747"/>
            <a:ext cx="2058075" cy="1334069"/>
          </a:xfrm>
          <a:prstGeom prst="rect">
            <a:avLst/>
          </a:prstGeom>
        </p:spPr>
      </p:pic>
      <p:sp>
        <p:nvSpPr>
          <p:cNvPr id="10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26974" y="5985916"/>
            <a:ext cx="5435600" cy="513676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000">
                <a:solidFill>
                  <a:srgbClr val="00ABAA"/>
                </a:solidFill>
              </a:defRPr>
            </a:lvl1pPr>
          </a:lstStyle>
          <a:p>
            <a:r>
              <a:rPr lang="ru-RU" sz="1400" b="1" dirty="0" smtClean="0">
                <a:solidFill>
                  <a:srgbClr val="FFFFFF"/>
                </a:solidFill>
                <a:latin typeface="Arial"/>
                <a:cs typeface="Arial"/>
              </a:rPr>
              <a:t>Докладчик:</a:t>
            </a:r>
          </a:p>
          <a:p>
            <a:r>
              <a:rPr lang="ru-RU" sz="1400" b="1" dirty="0" smtClean="0">
                <a:solidFill>
                  <a:srgbClr val="FFFFFF"/>
                </a:solidFill>
                <a:latin typeface="Arial"/>
                <a:cs typeface="Arial"/>
              </a:rPr>
              <a:t>Дата:</a:t>
            </a:r>
            <a:endParaRPr lang="en-US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5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6309"/>
            <a:ext cx="8229600" cy="731330"/>
          </a:xfrm>
          <a:prstGeom prst="rect">
            <a:avLst/>
          </a:prstGeom>
        </p:spPr>
        <p:txBody>
          <a:bodyPr/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1862026" y="183518"/>
            <a:ext cx="610771" cy="50279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83F25736-4DD9-E943-8A0B-B3998846CB09}" type="datetime3">
              <a:rPr lang="ru-RU" smtClean="0">
                <a:solidFill>
                  <a:srgbClr val="595959">
                    <a:tint val="75000"/>
                  </a:srgbClr>
                </a:solidFill>
              </a:rPr>
              <a:pPr/>
              <a:t>23/03/16</a:t>
            </a:fld>
            <a:endParaRPr lang="en-US" dirty="0">
              <a:solidFill>
                <a:srgbClr val="595959">
                  <a:tint val="75000"/>
                </a:srgbClr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060959" y="183518"/>
            <a:ext cx="702540" cy="50279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2400" b="1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8D48E9B0-8DA0-8442-B281-36861346A589}" type="slidenum">
              <a:rPr lang="en-US" smtClean="0">
                <a:solidFill>
                  <a:srgbClr val="595959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46438" y="227192"/>
            <a:ext cx="912190" cy="412114"/>
          </a:xfrm>
        </p:spPr>
        <p:txBody>
          <a:bodyPr anchor="ctr">
            <a:noAutofit/>
          </a:bodyPr>
          <a:lstStyle>
            <a:lvl1pPr marL="0" indent="0">
              <a:lnSpc>
                <a:spcPct val="90000"/>
              </a:lnSpc>
              <a:buNone/>
              <a:defRPr sz="700">
                <a:solidFill>
                  <a:srgbClr val="9B9B9B"/>
                </a:solidFill>
              </a:defRPr>
            </a:lvl1pPr>
          </a:lstStyle>
          <a:p>
            <a:pPr lvl="0"/>
            <a:r>
              <a:rPr lang="ru-RU" dirty="0" smtClean="0"/>
              <a:t>Название</a:t>
            </a:r>
          </a:p>
          <a:p>
            <a:pPr lvl="0"/>
            <a:r>
              <a:rPr lang="ru-RU" dirty="0" smtClean="0"/>
              <a:t>текущего</a:t>
            </a:r>
          </a:p>
          <a:p>
            <a:pPr lvl="0"/>
            <a:r>
              <a:rPr lang="ru-RU" dirty="0" smtClean="0"/>
              <a:t>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83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1862026" y="183518"/>
            <a:ext cx="610771" cy="50279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FEB8FF4E-8596-2045-BF6F-763D9507DB33}" type="datetime3">
              <a:rPr lang="ru-RU" smtClean="0">
                <a:solidFill>
                  <a:srgbClr val="595959">
                    <a:tint val="75000"/>
                  </a:srgbClr>
                </a:solidFill>
              </a:rPr>
              <a:pPr/>
              <a:t>23/03/16</a:t>
            </a:fld>
            <a:endParaRPr lang="en-US" dirty="0">
              <a:solidFill>
                <a:srgbClr val="595959">
                  <a:tint val="75000"/>
                </a:srgb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060959" y="183518"/>
            <a:ext cx="702540" cy="50279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2400" b="1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8D48E9B0-8DA0-8442-B281-36861346A589}" type="slidenum">
              <a:rPr lang="en-US" smtClean="0">
                <a:solidFill>
                  <a:srgbClr val="595959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46438" y="227192"/>
            <a:ext cx="912190" cy="412114"/>
          </a:xfrm>
        </p:spPr>
        <p:txBody>
          <a:bodyPr anchor="ctr">
            <a:noAutofit/>
          </a:bodyPr>
          <a:lstStyle>
            <a:lvl1pPr marL="0" indent="0">
              <a:lnSpc>
                <a:spcPct val="90000"/>
              </a:lnSpc>
              <a:buNone/>
              <a:defRPr sz="700">
                <a:solidFill>
                  <a:srgbClr val="9B9B9B"/>
                </a:solidFill>
              </a:defRPr>
            </a:lvl1pPr>
          </a:lstStyle>
          <a:p>
            <a:pPr lvl="0"/>
            <a:r>
              <a:rPr lang="ru-RU" dirty="0" smtClean="0"/>
              <a:t>Название</a:t>
            </a:r>
          </a:p>
          <a:p>
            <a:pPr lvl="0"/>
            <a:r>
              <a:rPr lang="ru-RU" dirty="0" smtClean="0"/>
              <a:t>текущего</a:t>
            </a:r>
          </a:p>
          <a:p>
            <a:pPr lvl="0"/>
            <a:r>
              <a:rPr lang="ru-RU" dirty="0" smtClean="0"/>
              <a:t>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58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340" y="2247593"/>
            <a:ext cx="6211861" cy="1470025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480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340" y="3886200"/>
            <a:ext cx="6211861" cy="17526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lnSpc>
                <a:spcPct val="90000"/>
              </a:lnSpc>
              <a:buNone/>
              <a:defRPr sz="4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pic>
        <p:nvPicPr>
          <p:cNvPr id="11" name="Picture 10" descr="Medsi-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0" y="633747"/>
            <a:ext cx="2058075" cy="1334069"/>
          </a:xfrm>
          <a:prstGeom prst="rect">
            <a:avLst/>
          </a:prstGeom>
        </p:spPr>
      </p:pic>
      <p:sp>
        <p:nvSpPr>
          <p:cNvPr id="14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26974" y="5985916"/>
            <a:ext cx="5435600" cy="513676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000">
                <a:solidFill>
                  <a:srgbClr val="FFFFFF"/>
                </a:solidFill>
              </a:defRPr>
            </a:lvl1pPr>
          </a:lstStyle>
          <a:p>
            <a:r>
              <a:rPr lang="ru-RU" sz="1400" b="1" dirty="0" smtClean="0">
                <a:solidFill>
                  <a:srgbClr val="FFFFFF"/>
                </a:solidFill>
                <a:latin typeface="Arial"/>
                <a:cs typeface="Arial"/>
              </a:rPr>
              <a:t>Докладчик:</a:t>
            </a:r>
          </a:p>
          <a:p>
            <a:r>
              <a:rPr lang="ru-RU" sz="1400" b="1" dirty="0" smtClean="0">
                <a:solidFill>
                  <a:srgbClr val="FFFFFF"/>
                </a:solidFill>
                <a:latin typeface="Arial"/>
                <a:cs typeface="Arial"/>
              </a:rPr>
              <a:t>Дата:</a:t>
            </a:r>
            <a:endParaRPr lang="en-US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008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42530"/>
            <a:ext cx="8229600" cy="357165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6342"/>
            <a:ext cx="8229600" cy="124162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2"/>
          </p:nvPr>
        </p:nvSpPr>
        <p:spPr>
          <a:xfrm>
            <a:off x="1862024" y="183517"/>
            <a:ext cx="610771" cy="50279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D0547034-7C33-EF48-94B3-668367135A7C}" type="datetime3">
              <a:rPr lang="ru-RU" smtClean="0">
                <a:solidFill>
                  <a:srgbClr val="595959">
                    <a:tint val="75000"/>
                  </a:srgbClr>
                </a:solidFill>
              </a:rPr>
              <a:pPr/>
              <a:t>23/03/16</a:t>
            </a:fld>
            <a:endParaRPr lang="en-US" dirty="0">
              <a:solidFill>
                <a:srgbClr val="595959">
                  <a:tint val="75000"/>
                </a:srgbClr>
              </a:solidFill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060959" y="183517"/>
            <a:ext cx="702540" cy="50279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2400" b="1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8D48E9B0-8DA0-8442-B281-36861346A589}" type="slidenum">
              <a:rPr lang="en-US" smtClean="0">
                <a:solidFill>
                  <a:srgbClr val="595959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46438" y="227192"/>
            <a:ext cx="912190" cy="412114"/>
          </a:xfrm>
        </p:spPr>
        <p:txBody>
          <a:bodyPr anchor="ctr">
            <a:noAutofit/>
          </a:bodyPr>
          <a:lstStyle>
            <a:lvl1pPr marL="0" indent="0">
              <a:lnSpc>
                <a:spcPct val="90000"/>
              </a:lnSpc>
              <a:buNone/>
              <a:defRPr sz="700">
                <a:solidFill>
                  <a:srgbClr val="9B9B9B"/>
                </a:solidFill>
              </a:defRPr>
            </a:lvl1pPr>
          </a:lstStyle>
          <a:p>
            <a:pPr lvl="0"/>
            <a:r>
              <a:rPr lang="ru-RU" dirty="0" smtClean="0"/>
              <a:t>Название</a:t>
            </a:r>
          </a:p>
          <a:p>
            <a:pPr lvl="0"/>
            <a:r>
              <a:rPr lang="ru-RU" dirty="0" smtClean="0"/>
              <a:t>текущего</a:t>
            </a:r>
          </a:p>
          <a:p>
            <a:pPr lvl="0"/>
            <a:r>
              <a:rPr lang="ru-RU" dirty="0" smtClean="0"/>
              <a:t>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2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215"/>
            <a:ext cx="8229600" cy="45279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686309"/>
            <a:ext cx="8229600" cy="10255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2"/>
          </p:nvPr>
        </p:nvSpPr>
        <p:spPr>
          <a:xfrm>
            <a:off x="1862024" y="183517"/>
            <a:ext cx="610771" cy="50279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D0547034-7C33-EF48-94B3-668367135A7C}" type="datetime3">
              <a:rPr lang="ru-RU" smtClean="0">
                <a:solidFill>
                  <a:srgbClr val="595959">
                    <a:tint val="75000"/>
                  </a:srgbClr>
                </a:solidFill>
              </a:rPr>
              <a:pPr/>
              <a:t>23/03/16</a:t>
            </a:fld>
            <a:endParaRPr lang="en-US" dirty="0">
              <a:solidFill>
                <a:srgbClr val="595959">
                  <a:tint val="75000"/>
                </a:srgbClr>
              </a:solidFill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060959" y="183517"/>
            <a:ext cx="702540" cy="50279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2400" b="1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8D48E9B0-8DA0-8442-B281-36861346A589}" type="slidenum">
              <a:rPr lang="en-US" smtClean="0">
                <a:solidFill>
                  <a:srgbClr val="595959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9595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46438" y="227192"/>
            <a:ext cx="912190" cy="412114"/>
          </a:xfrm>
        </p:spPr>
        <p:txBody>
          <a:bodyPr anchor="ctr">
            <a:noAutofit/>
          </a:bodyPr>
          <a:lstStyle>
            <a:lvl1pPr marL="0" indent="0">
              <a:lnSpc>
                <a:spcPct val="90000"/>
              </a:lnSpc>
              <a:buNone/>
              <a:defRPr sz="700">
                <a:solidFill>
                  <a:srgbClr val="9B9B9B"/>
                </a:solidFill>
              </a:defRPr>
            </a:lvl1pPr>
          </a:lstStyle>
          <a:p>
            <a:pPr lvl="0"/>
            <a:r>
              <a:rPr lang="ru-RU" dirty="0" smtClean="0"/>
              <a:t>Название</a:t>
            </a:r>
          </a:p>
          <a:p>
            <a:pPr lvl="0"/>
            <a:r>
              <a:rPr lang="ru-RU" dirty="0" smtClean="0"/>
              <a:t>текущего</a:t>
            </a:r>
          </a:p>
          <a:p>
            <a:pPr lvl="0"/>
            <a:r>
              <a:rPr lang="ru-RU" dirty="0" smtClean="0"/>
              <a:t>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37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0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6343"/>
            <a:ext cx="8229600" cy="135257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862026" y="183518"/>
            <a:ext cx="610771" cy="50279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90000"/>
              </a:lnSpc>
              <a:defRPr sz="7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defTabSz="457200"/>
            <a:fld id="{D240E27D-175C-7A4A-A621-3E27A1B1900E}" type="datetime3">
              <a:rPr lang="ru-RU" smtClean="0">
                <a:solidFill>
                  <a:srgbClr val="595959">
                    <a:tint val="75000"/>
                  </a:srgbClr>
                </a:solidFill>
              </a:rPr>
              <a:pPr defTabSz="457200"/>
              <a:t>23/03/16</a:t>
            </a:fld>
            <a:endParaRPr lang="en-US" dirty="0">
              <a:solidFill>
                <a:srgbClr val="595959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060959" y="183518"/>
            <a:ext cx="702540" cy="50279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2400" b="1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pPr defTabSz="457200"/>
            <a:fld id="{8D48E9B0-8DA0-8442-B281-36861346A589}" type="slidenum">
              <a:rPr lang="en-US" smtClean="0">
                <a:solidFill>
                  <a:srgbClr val="595959">
                    <a:lumMod val="60000"/>
                    <a:lumOff val="4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59595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2837248"/>
            <a:ext cx="8229600" cy="35716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060958" y="236513"/>
            <a:ext cx="0" cy="39918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763498" y="236513"/>
            <a:ext cx="0" cy="39918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472794" y="236513"/>
            <a:ext cx="0" cy="39918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182089" y="236513"/>
            <a:ext cx="0" cy="39918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 txBox="1">
            <a:spLocks/>
          </p:cNvSpPr>
          <p:nvPr userDrawn="1"/>
        </p:nvSpPr>
        <p:spPr>
          <a:xfrm>
            <a:off x="2458738" y="235344"/>
            <a:ext cx="769795" cy="3931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sz="700" b="1" dirty="0" smtClean="0">
                <a:solidFill>
                  <a:srgbClr val="595959">
                    <a:lumMod val="60000"/>
                    <a:lumOff val="40000"/>
                  </a:srgbClr>
                </a:solidFill>
                <a:cs typeface="Arial"/>
              </a:rPr>
              <a:t>Название </a:t>
            </a:r>
          </a:p>
          <a:p>
            <a:pPr>
              <a:lnSpc>
                <a:spcPct val="90000"/>
              </a:lnSpc>
            </a:pPr>
            <a:r>
              <a:rPr lang="ru-RU" sz="700" b="1" dirty="0" smtClean="0">
                <a:solidFill>
                  <a:srgbClr val="595959">
                    <a:lumMod val="60000"/>
                    <a:lumOff val="40000"/>
                  </a:srgbClr>
                </a:solidFill>
                <a:cs typeface="Arial"/>
              </a:rPr>
              <a:t>данной</a:t>
            </a:r>
          </a:p>
          <a:p>
            <a:pPr>
              <a:lnSpc>
                <a:spcPct val="90000"/>
              </a:lnSpc>
            </a:pPr>
            <a:r>
              <a:rPr lang="ru-RU" sz="700" b="1" dirty="0" smtClean="0">
                <a:solidFill>
                  <a:srgbClr val="595959">
                    <a:lumMod val="60000"/>
                    <a:lumOff val="40000"/>
                  </a:srgbClr>
                </a:solidFill>
                <a:cs typeface="Arial"/>
              </a:rPr>
              <a:t>презентации</a:t>
            </a:r>
            <a:endParaRPr lang="en-US" sz="700" b="1" dirty="0">
              <a:solidFill>
                <a:srgbClr val="595959">
                  <a:lumMod val="60000"/>
                  <a:lumOff val="40000"/>
                </a:srgbClr>
              </a:solidFill>
              <a:cs typeface="Arial"/>
            </a:endParaRPr>
          </a:p>
        </p:txBody>
      </p:sp>
      <p:pic>
        <p:nvPicPr>
          <p:cNvPr id="14" name="Picture 13" descr="MEDSI-Logo.png"/>
          <p:cNvPicPr>
            <a:picLocks noChangeAspect="1"/>
          </p:cNvPicPr>
          <p:nvPr userDrawn="1"/>
        </p:nvPicPr>
        <p:blipFill>
          <a:blip r:embed="rId8" cstate="print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00" y="249254"/>
            <a:ext cx="571116" cy="37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95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179388" indent="-179388" algn="l" defTabSz="457200" rtl="0" eaLnBrk="1" latinLnBrk="0" hangingPunct="1">
        <a:spcBef>
          <a:spcPct val="20000"/>
        </a:spcBef>
        <a:buClr>
          <a:schemeClr val="accent1"/>
        </a:buClr>
        <a:buSzPct val="110000"/>
        <a:buFont typeface="Lucida Grande"/>
        <a:buChar char="●"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627063" indent="-169863" algn="l" defTabSz="457200" rtl="0" eaLnBrk="1" latinLnBrk="0" hangingPunct="1">
        <a:spcBef>
          <a:spcPct val="20000"/>
        </a:spcBef>
        <a:buClr>
          <a:schemeClr val="accent1"/>
        </a:buClr>
        <a:buSzPct val="110000"/>
        <a:buFont typeface="Arial"/>
        <a:buChar char="–"/>
        <a:tabLst/>
        <a:defRPr sz="1000" kern="1200">
          <a:solidFill>
            <a:schemeClr val="tx1"/>
          </a:solidFill>
          <a:latin typeface="Arial"/>
          <a:ea typeface="+mn-ea"/>
          <a:cs typeface="Arial"/>
        </a:defRPr>
      </a:lvl2pPr>
      <a:lvl3pPr marL="985838" indent="-71438" algn="l" defTabSz="457200" rtl="0" eaLnBrk="1" latinLnBrk="0" hangingPunct="1">
        <a:spcBef>
          <a:spcPct val="20000"/>
        </a:spcBef>
        <a:buClr>
          <a:schemeClr val="accent1"/>
        </a:buClr>
        <a:buSzPct val="110000"/>
        <a:buFont typeface="Arial"/>
        <a:buChar char="•"/>
        <a:defRPr sz="1000" kern="1200">
          <a:solidFill>
            <a:schemeClr val="tx1"/>
          </a:solidFill>
          <a:latin typeface="Arial"/>
          <a:ea typeface="+mn-ea"/>
          <a:cs typeface="Arial"/>
        </a:defRPr>
      </a:lvl3pPr>
      <a:lvl4pPr marL="1524000" indent="-152400" algn="l" defTabSz="457200" rtl="0" eaLnBrk="1" latinLnBrk="0" hangingPunct="1">
        <a:spcBef>
          <a:spcPct val="20000"/>
        </a:spcBef>
        <a:buClr>
          <a:schemeClr val="accent1"/>
        </a:buClr>
        <a:buSzPct val="110000"/>
        <a:buFont typeface="Arial"/>
        <a:buChar char="–"/>
        <a:defRPr sz="1000" kern="1200">
          <a:solidFill>
            <a:schemeClr val="tx1"/>
          </a:solidFill>
          <a:latin typeface="Arial"/>
          <a:ea typeface="+mn-ea"/>
          <a:cs typeface="Arial"/>
        </a:defRPr>
      </a:lvl4pPr>
      <a:lvl5pPr marL="1971675" indent="-142875" algn="l" defTabSz="457200" rtl="0" eaLnBrk="1" latinLnBrk="0" hangingPunct="1">
        <a:spcBef>
          <a:spcPct val="20000"/>
        </a:spcBef>
        <a:buClr>
          <a:schemeClr val="accent1"/>
        </a:buClr>
        <a:buSzPct val="110000"/>
        <a:buFont typeface="Arial"/>
        <a:buChar char="»"/>
        <a:defRPr sz="1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6342"/>
            <a:ext cx="8229600" cy="135257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862024" y="183517"/>
            <a:ext cx="610771" cy="50279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90000"/>
              </a:lnSpc>
              <a:defRPr sz="7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defTabSz="457200"/>
            <a:fld id="{D240E27D-175C-7A4A-A621-3E27A1B1900E}" type="datetime3">
              <a:rPr lang="ru-RU" smtClean="0">
                <a:solidFill>
                  <a:srgbClr val="595959">
                    <a:tint val="75000"/>
                  </a:srgbClr>
                </a:solidFill>
              </a:rPr>
              <a:pPr defTabSz="457200"/>
              <a:t>23/03/16</a:t>
            </a:fld>
            <a:endParaRPr lang="en-US" dirty="0">
              <a:solidFill>
                <a:srgbClr val="595959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060959" y="183517"/>
            <a:ext cx="702540" cy="50279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2400" b="1">
                <a:solidFill>
                  <a:schemeClr val="tx1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pPr defTabSz="457200"/>
            <a:fld id="{8D48E9B0-8DA0-8442-B281-36861346A589}" type="slidenum">
              <a:rPr lang="en-US" smtClean="0">
                <a:solidFill>
                  <a:srgbClr val="595959">
                    <a:lumMod val="60000"/>
                    <a:lumOff val="4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59595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2837248"/>
            <a:ext cx="8229600" cy="35716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060958" y="236513"/>
            <a:ext cx="0" cy="39918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763498" y="236513"/>
            <a:ext cx="0" cy="39918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472794" y="236513"/>
            <a:ext cx="0" cy="39918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182089" y="236513"/>
            <a:ext cx="0" cy="39918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 txBox="1">
            <a:spLocks/>
          </p:cNvSpPr>
          <p:nvPr userDrawn="1"/>
        </p:nvSpPr>
        <p:spPr>
          <a:xfrm>
            <a:off x="2458737" y="235344"/>
            <a:ext cx="769795" cy="3931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sz="700" b="1" dirty="0" smtClean="0">
                <a:solidFill>
                  <a:srgbClr val="595959">
                    <a:lumMod val="60000"/>
                    <a:lumOff val="40000"/>
                  </a:srgbClr>
                </a:solidFill>
                <a:cs typeface="Arial"/>
              </a:rPr>
              <a:t>Название </a:t>
            </a:r>
          </a:p>
          <a:p>
            <a:pPr>
              <a:lnSpc>
                <a:spcPct val="90000"/>
              </a:lnSpc>
            </a:pPr>
            <a:r>
              <a:rPr lang="ru-RU" sz="700" b="1" dirty="0" smtClean="0">
                <a:solidFill>
                  <a:srgbClr val="595959">
                    <a:lumMod val="60000"/>
                    <a:lumOff val="40000"/>
                  </a:srgbClr>
                </a:solidFill>
                <a:cs typeface="Arial"/>
              </a:rPr>
              <a:t>данной</a:t>
            </a:r>
          </a:p>
          <a:p>
            <a:pPr>
              <a:lnSpc>
                <a:spcPct val="90000"/>
              </a:lnSpc>
            </a:pPr>
            <a:r>
              <a:rPr lang="ru-RU" sz="700" b="1" dirty="0" smtClean="0">
                <a:solidFill>
                  <a:srgbClr val="595959">
                    <a:lumMod val="60000"/>
                    <a:lumOff val="40000"/>
                  </a:srgbClr>
                </a:solidFill>
                <a:cs typeface="Arial"/>
              </a:rPr>
              <a:t>презентации</a:t>
            </a:r>
            <a:endParaRPr lang="en-US" sz="700" b="1" dirty="0">
              <a:solidFill>
                <a:srgbClr val="595959">
                  <a:lumMod val="60000"/>
                  <a:lumOff val="40000"/>
                </a:srgbClr>
              </a:solidFill>
              <a:cs typeface="Arial"/>
            </a:endParaRPr>
          </a:p>
        </p:txBody>
      </p:sp>
      <p:pic>
        <p:nvPicPr>
          <p:cNvPr id="14" name="Picture 13" descr="MEDSI-Logo.png"/>
          <p:cNvPicPr>
            <a:picLocks noChangeAspect="1"/>
          </p:cNvPicPr>
          <p:nvPr userDrawn="1"/>
        </p:nvPicPr>
        <p:blipFill>
          <a:blip r:embed="rId10" cstate="print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00" y="249254"/>
            <a:ext cx="571116" cy="37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51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179388" indent="-179388" algn="l" defTabSz="457200" rtl="0" eaLnBrk="1" latinLnBrk="0" hangingPunct="1">
        <a:spcBef>
          <a:spcPct val="20000"/>
        </a:spcBef>
        <a:buClr>
          <a:schemeClr val="accent1"/>
        </a:buClr>
        <a:buSzPct val="110000"/>
        <a:buFont typeface="Lucida Grande"/>
        <a:buChar char="●"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627063" indent="-169863" algn="l" defTabSz="457200" rtl="0" eaLnBrk="1" latinLnBrk="0" hangingPunct="1">
        <a:spcBef>
          <a:spcPct val="20000"/>
        </a:spcBef>
        <a:buClr>
          <a:schemeClr val="accent1"/>
        </a:buClr>
        <a:buSzPct val="110000"/>
        <a:buFont typeface="Arial"/>
        <a:buChar char="–"/>
        <a:tabLst/>
        <a:defRPr sz="1000" kern="1200">
          <a:solidFill>
            <a:schemeClr val="tx1"/>
          </a:solidFill>
          <a:latin typeface="Arial"/>
          <a:ea typeface="+mn-ea"/>
          <a:cs typeface="Arial"/>
        </a:defRPr>
      </a:lvl2pPr>
      <a:lvl3pPr marL="985838" indent="-71438" algn="l" defTabSz="457200" rtl="0" eaLnBrk="1" latinLnBrk="0" hangingPunct="1">
        <a:spcBef>
          <a:spcPct val="20000"/>
        </a:spcBef>
        <a:buClr>
          <a:schemeClr val="accent1"/>
        </a:buClr>
        <a:buSzPct val="110000"/>
        <a:buFont typeface="Arial"/>
        <a:buChar char="•"/>
        <a:defRPr sz="1000" kern="1200">
          <a:solidFill>
            <a:schemeClr val="tx1"/>
          </a:solidFill>
          <a:latin typeface="Arial"/>
          <a:ea typeface="+mn-ea"/>
          <a:cs typeface="Arial"/>
        </a:defRPr>
      </a:lvl3pPr>
      <a:lvl4pPr marL="1524000" indent="-152400" algn="l" defTabSz="457200" rtl="0" eaLnBrk="1" latinLnBrk="0" hangingPunct="1">
        <a:spcBef>
          <a:spcPct val="20000"/>
        </a:spcBef>
        <a:buClr>
          <a:schemeClr val="accent1"/>
        </a:buClr>
        <a:buSzPct val="110000"/>
        <a:buFont typeface="Arial"/>
        <a:buChar char="–"/>
        <a:defRPr sz="1000" kern="1200">
          <a:solidFill>
            <a:schemeClr val="tx1"/>
          </a:solidFill>
          <a:latin typeface="Arial"/>
          <a:ea typeface="+mn-ea"/>
          <a:cs typeface="Arial"/>
        </a:defRPr>
      </a:lvl4pPr>
      <a:lvl5pPr marL="1971675" indent="-142875" algn="l" defTabSz="457200" rtl="0" eaLnBrk="1" latinLnBrk="0" hangingPunct="1">
        <a:spcBef>
          <a:spcPct val="20000"/>
        </a:spcBef>
        <a:buClr>
          <a:schemeClr val="accent1"/>
        </a:buClr>
        <a:buSzPct val="110000"/>
        <a:buFont typeface="Arial"/>
        <a:buChar char="»"/>
        <a:defRPr sz="1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microsoft.com/office/2007/relationships/hdphoto" Target="../media/hdphoto3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7" y="2261455"/>
            <a:ext cx="8041336" cy="133698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Единое ИТ-решение для крупного медицинского холдинга</a:t>
            </a:r>
            <a:endParaRPr lang="en-US" sz="2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83566" y="5985916"/>
            <a:ext cx="7946083" cy="513676"/>
          </a:xfrm>
        </p:spPr>
        <p:txBody>
          <a:bodyPr/>
          <a:lstStyle/>
          <a:p>
            <a:r>
              <a:rPr lang="ru-RU" dirty="0" smtClean="0"/>
              <a:t>Докладчик: </a:t>
            </a:r>
            <a:r>
              <a:rPr lang="ru-RU" dirty="0" smtClean="0"/>
              <a:t>Чистяков Кирилл Евгеньевич</a:t>
            </a:r>
            <a:endParaRPr lang="ru-RU" dirty="0" smtClean="0"/>
          </a:p>
          <a:p>
            <a:r>
              <a:rPr lang="ru-RU" dirty="0" smtClean="0"/>
              <a:t>Директор по </a:t>
            </a:r>
            <a:r>
              <a:rPr lang="ru-RU" dirty="0" smtClean="0"/>
              <a:t>развитию ЗАО «ЮНИС Лабс Солюшинз» </a:t>
            </a:r>
            <a:endParaRPr lang="en-US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7" y="3886200"/>
            <a:ext cx="8241357" cy="640889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70000"/>
              </a:lnSpc>
            </a:pPr>
            <a:r>
              <a:rPr lang="ru-RU" dirty="0" smtClean="0"/>
              <a:t>Доклад на конференции «</a:t>
            </a:r>
            <a:r>
              <a:rPr lang="ru-RU" dirty="0" err="1" smtClean="0"/>
              <a:t>Медсофт</a:t>
            </a:r>
            <a:r>
              <a:rPr lang="ru-RU" dirty="0" smtClean="0"/>
              <a:t>»</a:t>
            </a:r>
          </a:p>
          <a:p>
            <a:r>
              <a:rPr lang="en-US" dirty="0" smtClean="0"/>
              <a:t>23</a:t>
            </a:r>
            <a:r>
              <a:rPr lang="ru-RU" dirty="0" smtClean="0"/>
              <a:t> </a:t>
            </a:r>
            <a:r>
              <a:rPr lang="ru-RU" dirty="0" smtClean="0"/>
              <a:t>марта 2016 года</a:t>
            </a:r>
            <a:endParaRPr lang="ru-RU" dirty="0"/>
          </a:p>
        </p:txBody>
      </p:sp>
      <p:pic>
        <p:nvPicPr>
          <p:cNvPr id="10" name="Изображение 14" descr="logo_solutions.pn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948" y="836712"/>
            <a:ext cx="2304257" cy="913354"/>
          </a:xfrm>
          <a:prstGeom prst="rect">
            <a:avLst/>
          </a:prstGeom>
          <a:ln>
            <a:noFill/>
          </a:ln>
          <a:effectLst>
            <a:outerShdw blurRad="419100" dist="139700" dir="3180000" sx="93000" sy="93000" algn="tl" rotWithShape="0">
              <a:schemeClr val="bg1">
                <a:alpha val="33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838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42"/>
    </mc:Choice>
    <mc:Fallback xmlns="">
      <p:transition spd="slow" advTm="284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36"/>
          <p:cNvSpPr>
            <a:spLocks noChangeArrowheads="1"/>
          </p:cNvSpPr>
          <p:nvPr/>
        </p:nvSpPr>
        <p:spPr bwMode="gray">
          <a:xfrm>
            <a:off x="1091699" y="3675222"/>
            <a:ext cx="157489" cy="288131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6"/>
          <p:cNvSpPr>
            <a:spLocks noChangeArrowheads="1"/>
          </p:cNvSpPr>
          <p:nvPr/>
        </p:nvSpPr>
        <p:spPr bwMode="gray">
          <a:xfrm>
            <a:off x="3594594" y="3680035"/>
            <a:ext cx="157489" cy="288131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gray">
          <a:xfrm>
            <a:off x="4854575" y="1897732"/>
            <a:ext cx="3964274" cy="1459260"/>
          </a:xfrm>
          <a:prstGeom prst="chevron">
            <a:avLst>
              <a:gd name="adj" fmla="val 53225"/>
            </a:avLst>
          </a:prstGeom>
          <a:gradFill rotWithShape="1">
            <a:gsLst>
              <a:gs pos="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ltGray">
          <a:xfrm>
            <a:off x="1878013" y="1808820"/>
            <a:ext cx="4063120" cy="1496804"/>
          </a:xfrm>
          <a:prstGeom prst="homePlate">
            <a:avLst>
              <a:gd name="adj" fmla="val 51551"/>
            </a:avLst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gamma/>
                  <a:tint val="70196"/>
                  <a:invGamma/>
                </a:schemeClr>
              </a:gs>
            </a:gsLst>
            <a:lin ang="13500000" scaled="1"/>
            <a:tileRect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8334" y="686310"/>
            <a:ext cx="8229600" cy="767133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UNIS Labs Solutions</a:t>
            </a:r>
            <a:r>
              <a:rPr lang="ru-RU" sz="2000" dirty="0" smtClean="0">
                <a:solidFill>
                  <a:schemeClr val="tx2"/>
                </a:solidFill>
              </a:rPr>
              <a:t> – инновационные решения сложных бизнес-задач на платформе 1С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48E9B0-8DA0-8442-B281-36861346A589}" type="slidenum">
              <a:rPr lang="en-US" smtClean="0">
                <a:solidFill>
                  <a:srgbClr val="595959">
                    <a:lumMod val="60000"/>
                    <a:lumOff val="40000"/>
                  </a:srgbClr>
                </a:solidFill>
              </a:rPr>
              <a:pPr/>
              <a:t>10</a:t>
            </a:fld>
            <a:endParaRPr lang="en-US" dirty="0">
              <a:solidFill>
                <a:srgbClr val="59595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42844" y="1960789"/>
            <a:ext cx="35982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один </a:t>
            </a:r>
            <a:r>
              <a:rPr lang="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из наиболее компетентных российских поставщиков IT-услуг, успешно решающий задачи любог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 масштаба, используя инновационные </a:t>
            </a: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технологии</a:t>
            </a:r>
            <a:endParaRPr lang="en-US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32040" y="3675222"/>
            <a:ext cx="3886809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" sz="1400" b="1" dirty="0"/>
              <a:t>Опыт взаимодействия </a:t>
            </a:r>
          </a:p>
          <a:p>
            <a:r>
              <a:rPr lang="ru" sz="1400" b="1" dirty="0"/>
              <a:t>с разработчиками системы - 12 лет</a:t>
            </a:r>
            <a:br>
              <a:rPr lang="ru" sz="1400" b="1" dirty="0"/>
            </a:br>
            <a:endParaRPr lang="ru" sz="1400" b="1" dirty="0"/>
          </a:p>
          <a:p>
            <a:r>
              <a:rPr lang="ru" sz="1400" b="1" dirty="0"/>
              <a:t>Проработка типовых задач для коммерческих 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" sz="1400" b="1" dirty="0"/>
              <a:t>и государственных учреждений</a:t>
            </a:r>
            <a:br>
              <a:rPr lang="ru" sz="1400" b="1" dirty="0"/>
            </a:br>
            <a:endParaRPr lang="ru" sz="1400" b="1" dirty="0"/>
          </a:p>
          <a:p>
            <a:pPr lvl="0"/>
            <a:r>
              <a:rPr lang="ru" sz="1400" b="1" dirty="0"/>
              <a:t>Интеграция с корпоративным ПО других вендоров</a:t>
            </a:r>
          </a:p>
          <a:p>
            <a:pPr marL="171450" lvl="0" indent="-171450">
              <a:buFont typeface="Arial"/>
              <a:buChar char="•"/>
            </a:pPr>
            <a:endParaRPr lang="ru" sz="1400" b="1" dirty="0"/>
          </a:p>
          <a:p>
            <a:pPr lvl="0"/>
            <a:r>
              <a:rPr lang="ru" sz="1400" b="1" dirty="0"/>
              <a:t>Два собственных решения: 1С: Медицина и 1С: Шина</a:t>
            </a:r>
          </a:p>
        </p:txBody>
      </p: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755576" y="1772816"/>
            <a:ext cx="1651587" cy="1710681"/>
            <a:chOff x="2161" y="696"/>
            <a:chExt cx="1360" cy="1356"/>
          </a:xfrm>
        </p:grpSpPr>
        <p:grpSp>
          <p:nvGrpSpPr>
            <p:cNvPr id="23" name="Group 6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5" name="Oval 7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" name="Oval 8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Oval 9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" name="Oval 10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" name="Oval 11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4" name="Oval 12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45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2">
                        <a:alpha val="19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b="1" dirty="0"/>
            </a:p>
          </p:txBody>
        </p:sp>
      </p:grpSp>
      <p:sp>
        <p:nvSpPr>
          <p:cNvPr id="30" name="Rectangle 21"/>
          <p:cNvSpPr>
            <a:spLocks noChangeArrowheads="1"/>
          </p:cNvSpPr>
          <p:nvPr/>
        </p:nvSpPr>
        <p:spPr bwMode="white">
          <a:xfrm>
            <a:off x="947319" y="2447843"/>
            <a:ext cx="12875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" sz="1600" b="1" dirty="0">
                <a:solidFill>
                  <a:srgbClr val="2D4B9C"/>
                </a:solidFill>
                <a:latin typeface="Arial" pitchFamily="34" charset="0"/>
                <a:cs typeface="Arial" pitchFamily="34" charset="0"/>
              </a:rPr>
              <a:t>UNIS LABS</a:t>
            </a:r>
            <a:endParaRPr lang="en-US" sz="16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941133" y="1931468"/>
            <a:ext cx="24112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400" spc="-1" dirty="0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ea typeface="Arial"/>
                <a:cs typeface="Arial" pitchFamily="34" charset="0"/>
              </a:rPr>
              <a:t>полный </a:t>
            </a:r>
            <a:r>
              <a:rPr lang="ru-RU" sz="1400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ea typeface="Arial"/>
                <a:cs typeface="Arial" pitchFamily="34" charset="0"/>
              </a:rPr>
              <a:t>спектр услуг, связанных</a:t>
            </a:r>
            <a:r>
              <a:rPr lang="en-US" sz="1400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ea typeface="Arial"/>
                <a:cs typeface="Arial" pitchFamily="34" charset="0"/>
              </a:rPr>
              <a:t> </a:t>
            </a:r>
            <a:r>
              <a:rPr lang="ru-RU" sz="1400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ea typeface="Arial"/>
                <a:cs typeface="Arial" pitchFamily="34" charset="0"/>
              </a:rPr>
              <a:t>с заказной  разработкой ПО, СХД и не только</a:t>
            </a:r>
            <a:r>
              <a:rPr lang="en-US" sz="1400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ea typeface="Arial"/>
                <a:cs typeface="Arial" pitchFamily="34" charset="0"/>
              </a:rPr>
              <a:t>: </a:t>
            </a:r>
            <a:r>
              <a:rPr lang="ru-RU" sz="1400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ea typeface="Arial"/>
                <a:cs typeface="Arial" pitchFamily="34" charset="0"/>
              </a:rPr>
              <a:t>SOA/интеграция, управление данными, </a:t>
            </a:r>
            <a:r>
              <a:rPr lang="en-US" sz="1400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ea typeface="Arial"/>
                <a:cs typeface="Arial" pitchFamily="34" charset="0"/>
              </a:rPr>
              <a:t>IT</a:t>
            </a:r>
            <a:r>
              <a:rPr lang="ru-RU" sz="1400" spc="-1" dirty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ea typeface="Arial"/>
                <a:cs typeface="Arial" pitchFamily="34" charset="0"/>
              </a:rPr>
              <a:t>-аудит и многое </a:t>
            </a:r>
            <a:r>
              <a:rPr lang="ru-RU" sz="1400" spc="-1" dirty="0" smtClean="0">
                <a:solidFill>
                  <a:schemeClr val="tx2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ea typeface="Arial"/>
                <a:cs typeface="Arial" pitchFamily="34" charset="0"/>
              </a:rPr>
              <a:t>другое</a:t>
            </a:r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" name="Group 45"/>
          <p:cNvGrpSpPr>
            <a:grpSpLocks/>
          </p:cNvGrpSpPr>
          <p:nvPr/>
        </p:nvGrpSpPr>
        <p:grpSpPr bwMode="auto">
          <a:xfrm>
            <a:off x="864094" y="3644690"/>
            <a:ext cx="3106737" cy="3076575"/>
            <a:chOff x="723" y="1673"/>
            <a:chExt cx="1957" cy="1938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gray">
            <a:xfrm>
              <a:off x="2367" y="1675"/>
              <a:ext cx="76" cy="193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gray">
            <a:xfrm>
              <a:off x="940" y="1673"/>
              <a:ext cx="76" cy="193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" name="AutoShape 5"/>
            <p:cNvSpPr>
              <a:spLocks noChangeArrowheads="1"/>
            </p:cNvSpPr>
            <p:nvPr/>
          </p:nvSpPr>
          <p:spPr bwMode="gray">
            <a:xfrm>
              <a:off x="723" y="1704"/>
              <a:ext cx="1957" cy="390"/>
            </a:xfrm>
            <a:prstGeom prst="roundRect">
              <a:avLst>
                <a:gd name="adj" fmla="val 7574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dist="35921" dir="90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</a:pPr>
              <a:r>
                <a:rPr lang="ru" sz="1400" dirty="0" smtClean="0">
                  <a:solidFill>
                    <a:schemeClr val="bg2"/>
                  </a:solidFill>
                </a:rPr>
                <a:t>Внедрение </a:t>
              </a:r>
              <a:r>
                <a:rPr lang="ru" sz="1400" dirty="0">
                  <a:solidFill>
                    <a:schemeClr val="bg2"/>
                  </a:solidFill>
                </a:rPr>
                <a:t>отраслевых решений 1С</a:t>
              </a:r>
              <a:endParaRPr lang="en-US" sz="1400" b="1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38" name="AutoShape 6"/>
            <p:cNvSpPr>
              <a:spLocks noChangeArrowheads="1"/>
            </p:cNvSpPr>
            <p:nvPr/>
          </p:nvSpPr>
          <p:spPr bwMode="gray">
            <a:xfrm>
              <a:off x="723" y="2188"/>
              <a:ext cx="1957" cy="415"/>
            </a:xfrm>
            <a:prstGeom prst="roundRect">
              <a:avLst>
                <a:gd name="adj" fmla="val 7574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dist="35921" dir="90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lvl="0"/>
              <a:r>
                <a:rPr lang="en-US" sz="1600" b="1" dirty="0">
                  <a:solidFill>
                    <a:schemeClr val="bg2"/>
                  </a:solidFill>
                  <a:latin typeface="Arial" charset="0"/>
                </a:rPr>
                <a:t> </a:t>
              </a:r>
              <a:endParaRPr lang="ru-RU" sz="1600" b="1" dirty="0" smtClean="0">
                <a:solidFill>
                  <a:schemeClr val="bg2"/>
                </a:solidFill>
                <a:latin typeface="Arial" charset="0"/>
              </a:endParaRPr>
            </a:p>
            <a:p>
              <a:pPr lvl="0"/>
              <a:endParaRPr lang="ru-RU" sz="1600" b="1" dirty="0">
                <a:solidFill>
                  <a:schemeClr val="bg2"/>
                </a:solidFill>
                <a:latin typeface="Arial" charset="0"/>
              </a:endParaRPr>
            </a:p>
            <a:p>
              <a:pPr lvl="0"/>
              <a:r>
                <a:rPr lang="ru" sz="1400" dirty="0" smtClean="0">
                  <a:solidFill>
                    <a:schemeClr val="bg2"/>
                  </a:solidFill>
                </a:rPr>
                <a:t>Комплексная </a:t>
              </a:r>
              <a:r>
                <a:rPr lang="ru" sz="1400" dirty="0">
                  <a:solidFill>
                    <a:schemeClr val="bg2"/>
                  </a:solidFill>
                </a:rPr>
                <a:t>автоматизация </a:t>
              </a:r>
            </a:p>
            <a:p>
              <a:pPr lvl="0"/>
              <a:r>
                <a:rPr lang="ru" sz="1400" dirty="0">
                  <a:solidFill>
                    <a:schemeClr val="bg2"/>
                  </a:solidFill>
                </a:rPr>
                <a:t>на основе решений 1С</a:t>
              </a:r>
            </a:p>
            <a:p>
              <a:pPr lvl="0"/>
              <a:endParaRPr lang="ru" sz="1600" dirty="0">
                <a:solidFill>
                  <a:schemeClr val="bg2"/>
                </a:solidFill>
              </a:endParaRPr>
            </a:p>
            <a:p>
              <a:pPr eaLnBrk="0" hangingPunct="0">
                <a:buFont typeface="Wingdings" pitchFamily="2" charset="2"/>
                <a:buNone/>
              </a:pPr>
              <a:endParaRPr lang="en-US" sz="1600" b="1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39" name="AutoShape 7"/>
            <p:cNvSpPr>
              <a:spLocks noChangeArrowheads="1"/>
            </p:cNvSpPr>
            <p:nvPr/>
          </p:nvSpPr>
          <p:spPr bwMode="gray">
            <a:xfrm>
              <a:off x="723" y="2703"/>
              <a:ext cx="1957" cy="354"/>
            </a:xfrm>
            <a:prstGeom prst="roundRect">
              <a:avLst>
                <a:gd name="adj" fmla="val 7574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dist="35921" dir="90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lvl="0"/>
              <a:endParaRPr lang="ru" sz="1600" dirty="0" smtClean="0">
                <a:solidFill>
                  <a:schemeClr val="bg2"/>
                </a:solidFill>
              </a:endParaRPr>
            </a:p>
            <a:p>
              <a:pPr lvl="0"/>
              <a:endParaRPr lang="ru" sz="1600" dirty="0">
                <a:solidFill>
                  <a:schemeClr val="bg2"/>
                </a:solidFill>
              </a:endParaRPr>
            </a:p>
            <a:p>
              <a:pPr lvl="0"/>
              <a:r>
                <a:rPr lang="ru" sz="1400" dirty="0" smtClean="0">
                  <a:solidFill>
                    <a:schemeClr val="bg2"/>
                  </a:solidFill>
                </a:rPr>
                <a:t>Интеграция разнородных </a:t>
              </a:r>
              <a:endParaRPr lang="ru" sz="1400" dirty="0">
                <a:solidFill>
                  <a:schemeClr val="bg2"/>
                </a:solidFill>
              </a:endParaRPr>
            </a:p>
            <a:p>
              <a:pPr lvl="0"/>
              <a:r>
                <a:rPr lang="ru" sz="1400" dirty="0">
                  <a:solidFill>
                    <a:schemeClr val="bg2"/>
                  </a:solidFill>
                </a:rPr>
                <a:t>информационных систем с 1С</a:t>
              </a:r>
            </a:p>
            <a:p>
              <a:pPr lvl="0"/>
              <a:endParaRPr lang="ru" sz="1400" dirty="0">
                <a:solidFill>
                  <a:schemeClr val="bg2"/>
                </a:solidFill>
              </a:endParaRPr>
            </a:p>
            <a:p>
              <a:pPr eaLnBrk="0" hangingPunct="0">
                <a:buFont typeface="Wingdings" pitchFamily="2" charset="2"/>
                <a:buNone/>
              </a:pPr>
              <a:r>
                <a:rPr lang="en-US" sz="1600" b="1" dirty="0" smtClean="0">
                  <a:solidFill>
                    <a:schemeClr val="bg2"/>
                  </a:solidFill>
                  <a:latin typeface="Arial" charset="0"/>
                </a:rPr>
                <a:t> </a:t>
              </a:r>
              <a:r>
                <a:rPr lang="en-US" sz="1600" b="1" dirty="0">
                  <a:solidFill>
                    <a:schemeClr val="bg2"/>
                  </a:solidFill>
                  <a:latin typeface="Arial" charset="0"/>
                </a:rPr>
                <a:t>text in here</a:t>
              </a:r>
            </a:p>
          </p:txBody>
        </p:sp>
        <p:sp>
          <p:nvSpPr>
            <p:cNvPr id="40" name="AutoShape 8"/>
            <p:cNvSpPr>
              <a:spLocks noChangeArrowheads="1"/>
            </p:cNvSpPr>
            <p:nvPr/>
          </p:nvSpPr>
          <p:spPr bwMode="gray">
            <a:xfrm>
              <a:off x="723" y="3134"/>
              <a:ext cx="1957" cy="354"/>
            </a:xfrm>
            <a:prstGeom prst="roundRect">
              <a:avLst>
                <a:gd name="adj" fmla="val 7574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dist="35921" dir="90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28575" cap="rnd">
                  <a:solidFill>
                    <a:schemeClr val="bg2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lvl="0"/>
              <a:r>
                <a:rPr lang="en-US" sz="1600" b="1" dirty="0">
                  <a:solidFill>
                    <a:schemeClr val="bg2"/>
                  </a:solidFill>
                  <a:latin typeface="Arial" charset="0"/>
                </a:rPr>
                <a:t> </a:t>
              </a:r>
              <a:r>
                <a:rPr lang="ru" sz="1400" dirty="0">
                  <a:solidFill>
                    <a:schemeClr val="bg2"/>
                  </a:solidFill>
                </a:rPr>
                <a:t>Поддержка пользователей</a:t>
              </a:r>
            </a:p>
          </p:txBody>
        </p:sp>
      </p:grpSp>
      <p:sp>
        <p:nvSpPr>
          <p:cNvPr id="45" name="Line 3"/>
          <p:cNvSpPr>
            <a:spLocks noChangeShapeType="1"/>
          </p:cNvSpPr>
          <p:nvPr/>
        </p:nvSpPr>
        <p:spPr bwMode="gray">
          <a:xfrm flipH="1">
            <a:off x="4781840" y="3592709"/>
            <a:ext cx="0" cy="2751454"/>
          </a:xfrm>
          <a:prstGeom prst="line">
            <a:avLst/>
          </a:prstGeom>
          <a:noFill/>
          <a:ln w="12700">
            <a:solidFill>
              <a:srgbClr val="808080">
                <a:alpha val="50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" name="Oval 41"/>
          <p:cNvSpPr>
            <a:spLocks noChangeArrowheads="1"/>
          </p:cNvSpPr>
          <p:nvPr/>
        </p:nvSpPr>
        <p:spPr bwMode="gray">
          <a:xfrm>
            <a:off x="4727352" y="3789040"/>
            <a:ext cx="132680" cy="133700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63529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DDDDDD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Oval 44"/>
          <p:cNvSpPr>
            <a:spLocks noChangeArrowheads="1"/>
          </p:cNvSpPr>
          <p:nvPr/>
        </p:nvSpPr>
        <p:spPr bwMode="gray">
          <a:xfrm>
            <a:off x="4716016" y="4437112"/>
            <a:ext cx="133201" cy="134138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63529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DDDDDD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gray">
          <a:xfrm>
            <a:off x="4716016" y="5265204"/>
            <a:ext cx="131649" cy="134138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63529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DDDDDD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Oval 47"/>
          <p:cNvSpPr>
            <a:spLocks noChangeArrowheads="1"/>
          </p:cNvSpPr>
          <p:nvPr/>
        </p:nvSpPr>
        <p:spPr bwMode="gray">
          <a:xfrm>
            <a:off x="4716016" y="5887150"/>
            <a:ext cx="131649" cy="134138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63529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DDDDDD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Дата 3"/>
          <p:cNvSpPr>
            <a:spLocks noGrp="1"/>
          </p:cNvSpPr>
          <p:nvPr>
            <p:ph type="dt" sz="half" idx="2"/>
          </p:nvPr>
        </p:nvSpPr>
        <p:spPr>
          <a:xfrm>
            <a:off x="2505381" y="167630"/>
            <a:ext cx="610771" cy="502793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>
                <a:solidFill>
                  <a:srgbClr val="595959">
                    <a:tint val="75000"/>
                  </a:srgbClr>
                </a:solidFill>
              </a:rPr>
              <a:t> </a:t>
            </a:r>
            <a:endParaRPr lang="en-US" dirty="0">
              <a:solidFill>
                <a:srgbClr val="595959">
                  <a:tint val="75000"/>
                </a:srgbClr>
              </a:solidFill>
            </a:endParaRPr>
          </a:p>
        </p:txBody>
      </p:sp>
      <p:pic>
        <p:nvPicPr>
          <p:cNvPr id="49" name="Изображение 14" descr="logo_solutions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092" y="290962"/>
            <a:ext cx="605617" cy="257718"/>
          </a:xfrm>
          <a:prstGeom prst="rect">
            <a:avLst/>
          </a:prstGeom>
        </p:spPr>
      </p:pic>
      <p:sp>
        <p:nvSpPr>
          <p:cNvPr id="51" name="Прямоугольник 50"/>
          <p:cNvSpPr/>
          <p:nvPr/>
        </p:nvSpPr>
        <p:spPr>
          <a:xfrm>
            <a:off x="3168352" y="332656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10000"/>
            </a:pPr>
            <a:r>
              <a:rPr lang="ru-RU" sz="1000" b="1" dirty="0">
                <a:solidFill>
                  <a:srgbClr val="9B9B9B"/>
                </a:solidFill>
                <a:latin typeface="Arial"/>
                <a:cs typeface="Arial"/>
              </a:rPr>
              <a:t>Единое ИТ-решение для крупного медицинского холдинга</a:t>
            </a:r>
          </a:p>
        </p:txBody>
      </p:sp>
    </p:spTree>
    <p:extLst>
      <p:ext uri="{BB962C8B-B14F-4D97-AF65-F5344CB8AC3E}">
        <p14:creationId xmlns:p14="http://schemas.microsoft.com/office/powerpoint/2010/main" val="28889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45"/>
    </mc:Choice>
    <mc:Fallback xmlns="">
      <p:transition spd="slow" advTm="334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341342" y="2380738"/>
            <a:ext cx="8551138" cy="1470025"/>
          </a:xfrm>
        </p:spPr>
        <p:txBody>
          <a:bodyPr>
            <a:normAutofit/>
          </a:bodyPr>
          <a:lstStyle/>
          <a:p>
            <a:pPr algn="ctr"/>
            <a:r>
              <a:rPr lang="ru-RU" altLang="ru-RU" dirty="0"/>
              <a:t>СПАСИБО ЗА ВНИМАНИЕ</a:t>
            </a:r>
            <a:r>
              <a:rPr lang="ru-RU" altLang="ru-RU" dirty="0" smtClean="0"/>
              <a:t>!</a:t>
            </a:r>
            <a:endParaRPr lang="ru-RU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341342" y="5157192"/>
            <a:ext cx="8551138" cy="1440160"/>
          </a:xfrm>
        </p:spPr>
        <p:txBody>
          <a:bodyPr vert="horz" lIns="0" tIns="0" rIns="0" bIns="0" rtlCol="0" anchor="ctr">
            <a:noAutofit/>
          </a:bodyPr>
          <a:lstStyle/>
          <a:p>
            <a:pPr algn="ctr"/>
            <a:r>
              <a:rPr lang="ru-RU" altLang="ru-RU" sz="2000" b="1" dirty="0" smtClean="0">
                <a:solidFill>
                  <a:srgbClr val="00ABAA"/>
                </a:solidFill>
              </a:rPr>
              <a:t>Кирилл Чистяков</a:t>
            </a:r>
            <a:endParaRPr lang="ru-RU" altLang="ru-RU" sz="2000" b="1" dirty="0">
              <a:solidFill>
                <a:srgbClr val="00ABAA"/>
              </a:solidFill>
            </a:endParaRPr>
          </a:p>
          <a:p>
            <a:pPr algn="ctr"/>
            <a:r>
              <a:rPr lang="ru-RU" altLang="ru-RU" sz="2000" dirty="0">
                <a:solidFill>
                  <a:srgbClr val="00ABAA"/>
                </a:solidFill>
              </a:rPr>
              <a:t>+7 </a:t>
            </a:r>
            <a:r>
              <a:rPr lang="en-US" altLang="ru-RU" sz="2000" dirty="0">
                <a:solidFill>
                  <a:srgbClr val="00ABAA"/>
                </a:solidFill>
              </a:rPr>
              <a:t>915 </a:t>
            </a:r>
            <a:r>
              <a:rPr lang="en-US" altLang="ru-RU" sz="2000" dirty="0" smtClean="0">
                <a:solidFill>
                  <a:srgbClr val="00ABAA"/>
                </a:solidFill>
              </a:rPr>
              <a:t>011 92 83</a:t>
            </a:r>
            <a:endParaRPr lang="ru-RU" altLang="ru-RU" sz="2000" dirty="0">
              <a:solidFill>
                <a:srgbClr val="00ABAA"/>
              </a:solidFill>
            </a:endParaRPr>
          </a:p>
          <a:p>
            <a:pPr algn="ctr"/>
            <a:r>
              <a:rPr lang="ru-RU" altLang="ru-RU" sz="1800" dirty="0" smtClean="0">
                <a:solidFill>
                  <a:srgbClr val="00ABAA"/>
                </a:solidFill>
              </a:rPr>
              <a:t> </a:t>
            </a:r>
            <a:r>
              <a:rPr lang="en-US" altLang="ru-RU" sz="1800" dirty="0" smtClean="0">
                <a:solidFill>
                  <a:srgbClr val="00ABAA"/>
                </a:solidFill>
              </a:rPr>
              <a:t>kchistyakov</a:t>
            </a:r>
            <a:r>
              <a:rPr lang="en-US" altLang="ru-RU" sz="1800" dirty="0" smtClean="0">
                <a:solidFill>
                  <a:srgbClr val="00ABAA"/>
                </a:solidFill>
              </a:rPr>
              <a:t>@unislabs.com</a:t>
            </a:r>
            <a:endParaRPr lang="ru-RU" altLang="ru-RU" sz="1800" dirty="0">
              <a:solidFill>
                <a:srgbClr val="00ABAA"/>
              </a:solidFill>
            </a:endParaRPr>
          </a:p>
        </p:txBody>
      </p:sp>
      <p:pic>
        <p:nvPicPr>
          <p:cNvPr id="5" name="Изображение 14" descr="logo_solutions.pn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948" y="836712"/>
            <a:ext cx="2304257" cy="913354"/>
          </a:xfrm>
          <a:prstGeom prst="rect">
            <a:avLst/>
          </a:prstGeom>
          <a:ln>
            <a:noFill/>
          </a:ln>
          <a:effectLst>
            <a:outerShdw blurRad="419100" dist="139700" dir="3180000" sx="93000" sy="93000" algn="tl" rotWithShape="0">
              <a:schemeClr val="bg1">
                <a:alpha val="33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767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0"/>
    </mc:Choice>
    <mc:Fallback xmlns="">
      <p:transition spd="slow" advTm="276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al 46"/>
          <p:cNvSpPr>
            <a:spLocks noChangeArrowheads="1"/>
          </p:cNvSpPr>
          <p:nvPr/>
        </p:nvSpPr>
        <p:spPr bwMode="gray">
          <a:xfrm>
            <a:off x="5930881" y="5139996"/>
            <a:ext cx="158975" cy="161212"/>
          </a:xfrm>
          <a:prstGeom prst="ellipse">
            <a:avLst/>
          </a:prstGeom>
          <a:gradFill rotWithShape="1">
            <a:gsLst>
              <a:gs pos="0">
                <a:schemeClr val="tx2">
                  <a:gamma/>
                  <a:tint val="28627"/>
                  <a:invGamma/>
                </a:schemeClr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F8F8F8"/>
            </a:solidFill>
            <a:round/>
            <a:headEnd/>
            <a:tailEnd/>
          </a:ln>
          <a:effectLst>
            <a:outerShdw dist="35921" dir="2700000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120479" y="2008335"/>
            <a:ext cx="8714345" cy="3582022"/>
            <a:chOff x="278" y="1208"/>
            <a:chExt cx="6230" cy="2533"/>
          </a:xfrm>
        </p:grpSpPr>
        <p:sp>
          <p:nvSpPr>
            <p:cNvPr id="6" name="Line 3"/>
            <p:cNvSpPr>
              <a:spLocks noChangeShapeType="1"/>
            </p:cNvSpPr>
            <p:nvPr/>
          </p:nvSpPr>
          <p:spPr bwMode="gray">
            <a:xfrm flipH="1">
              <a:off x="4496" y="1449"/>
              <a:ext cx="10" cy="2292"/>
            </a:xfrm>
            <a:prstGeom prst="line">
              <a:avLst/>
            </a:prstGeom>
            <a:noFill/>
            <a:ln w="12700">
              <a:solidFill>
                <a:srgbClr val="808080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 rot="10800000" flipV="1">
              <a:off x="4630" y="2084"/>
              <a:ext cx="1765" cy="5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t">
                <a:defRPr/>
              </a:pPr>
              <a:r>
                <a:rPr lang="ru-RU" sz="1200" b="1" dirty="0" smtClean="0"/>
                <a:t>Стремление </a:t>
              </a:r>
              <a:r>
                <a:rPr lang="ru-RU" sz="1200" b="1" dirty="0"/>
                <a:t>быть лидером по уровню качества оказания медицинской помощи и клиентского сервиса</a:t>
              </a:r>
              <a:endParaRPr lang="ru-RU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gray">
            <a:xfrm>
              <a:off x="4600" y="1576"/>
              <a:ext cx="187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t"/>
              <a:r>
                <a:rPr lang="ru-RU" sz="1200" b="1" dirty="0"/>
                <a:t>Высокий уровень капитализация компании</a:t>
              </a:r>
              <a:endParaRPr lang="ru-RU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gray">
            <a:xfrm>
              <a:off x="4636" y="2749"/>
              <a:ext cx="1872" cy="4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t"/>
              <a:r>
                <a:rPr lang="ru-RU" sz="1200" b="1" dirty="0"/>
                <a:t>Создание сильного брэнда, признанного на национальном</a:t>
              </a:r>
              <a:br>
                <a:rPr lang="ru-RU" sz="1200" b="1" dirty="0"/>
              </a:br>
              <a:r>
                <a:rPr lang="ru-RU" sz="1200" b="1" dirty="0"/>
                <a:t>и международном уровне</a:t>
              </a:r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gray">
            <a:xfrm>
              <a:off x="500" y="1475"/>
              <a:ext cx="1792" cy="1806"/>
            </a:xfrm>
            <a:prstGeom prst="ellipse">
              <a:avLst/>
            </a:prstGeom>
            <a:noFill/>
            <a:ln w="9525">
              <a:solidFill>
                <a:srgbClr val="B2B2B2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64999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4" name="Group 11"/>
            <p:cNvGrpSpPr>
              <a:grpSpLocks/>
            </p:cNvGrpSpPr>
            <p:nvPr/>
          </p:nvGrpSpPr>
          <p:grpSpPr bwMode="auto">
            <a:xfrm>
              <a:off x="643" y="1632"/>
              <a:ext cx="1498" cy="1528"/>
              <a:chOff x="579" y="1589"/>
              <a:chExt cx="1358" cy="1358"/>
            </a:xfrm>
          </p:grpSpPr>
          <p:sp>
            <p:nvSpPr>
              <p:cNvPr id="48" name="Oval 12"/>
              <p:cNvSpPr>
                <a:spLocks noChangeArrowheads="1"/>
              </p:cNvSpPr>
              <p:nvPr/>
            </p:nvSpPr>
            <p:spPr bwMode="gray">
              <a:xfrm>
                <a:off x="579" y="1589"/>
                <a:ext cx="1358" cy="1358"/>
              </a:xfrm>
              <a:prstGeom prst="ellipse">
                <a:avLst/>
              </a:prstGeom>
              <a:gradFill rotWithShape="1">
                <a:gsLst>
                  <a:gs pos="0">
                    <a:schemeClr val="tx2">
                      <a:gamma/>
                      <a:tint val="10980"/>
                      <a:invGamma/>
                    </a:schemeClr>
                  </a:gs>
                  <a:gs pos="100000">
                    <a:schemeClr val="tx2"/>
                  </a:gs>
                </a:gsLst>
                <a:lin ang="2700000" scaled="1"/>
              </a:gradFill>
              <a:ln w="38100">
                <a:solidFill>
                  <a:srgbClr val="F8F8F8"/>
                </a:solidFill>
                <a:round/>
                <a:headEnd/>
                <a:tailEnd/>
              </a:ln>
              <a:effectLst>
                <a:outerShdw dist="45791" dir="3378596" algn="ctr" rotWithShape="0">
                  <a:srgbClr val="5F5F5F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" name="Oval 13"/>
              <p:cNvSpPr>
                <a:spLocks noChangeArrowheads="1"/>
              </p:cNvSpPr>
              <p:nvPr/>
            </p:nvSpPr>
            <p:spPr bwMode="gray">
              <a:xfrm>
                <a:off x="635" y="1642"/>
                <a:ext cx="1245" cy="1246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5372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>
                <a:outerShdw algn="ctr" rotWithShape="0">
                  <a:srgbClr val="000000">
                    <a:alpha val="5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DDDDDD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" name="Oval 14"/>
              <p:cNvSpPr>
                <a:spLocks noChangeArrowheads="1"/>
              </p:cNvSpPr>
              <p:nvPr/>
            </p:nvSpPr>
            <p:spPr bwMode="gray">
              <a:xfrm>
                <a:off x="865" y="1880"/>
                <a:ext cx="797" cy="798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69804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B2B2B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" name="Oval 15"/>
            <p:cNvSpPr>
              <a:spLocks noChangeArrowheads="1"/>
            </p:cNvSpPr>
            <p:nvPr/>
          </p:nvSpPr>
          <p:spPr bwMode="auto">
            <a:xfrm>
              <a:off x="389" y="1359"/>
              <a:ext cx="2026" cy="2045"/>
            </a:xfrm>
            <a:prstGeom prst="ellipse">
              <a:avLst/>
            </a:prstGeom>
            <a:noFill/>
            <a:ln w="19050">
              <a:solidFill>
                <a:srgbClr val="B2B2B2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gray">
            <a:xfrm>
              <a:off x="278" y="2386"/>
              <a:ext cx="2238" cy="0"/>
            </a:xfrm>
            <a:prstGeom prst="line">
              <a:avLst/>
            </a:prstGeom>
            <a:noFill/>
            <a:ln w="12700">
              <a:solidFill>
                <a:srgbClr val="808080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gray">
            <a:xfrm>
              <a:off x="1397" y="1208"/>
              <a:ext cx="0" cy="2354"/>
            </a:xfrm>
            <a:prstGeom prst="line">
              <a:avLst/>
            </a:prstGeom>
            <a:noFill/>
            <a:ln w="12700">
              <a:solidFill>
                <a:srgbClr val="808080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" name="Group 18"/>
            <p:cNvGrpSpPr>
              <a:grpSpLocks/>
            </p:cNvGrpSpPr>
            <p:nvPr/>
          </p:nvGrpSpPr>
          <p:grpSpPr bwMode="auto">
            <a:xfrm>
              <a:off x="1933" y="1451"/>
              <a:ext cx="214" cy="214"/>
              <a:chOff x="3147" y="2333"/>
              <a:chExt cx="262" cy="262"/>
            </a:xfrm>
          </p:grpSpPr>
          <p:sp>
            <p:nvSpPr>
              <p:cNvPr id="46" name="Oval 19"/>
              <p:cNvSpPr>
                <a:spLocks noChangeArrowheads="1"/>
              </p:cNvSpPr>
              <p:nvPr/>
            </p:nvSpPr>
            <p:spPr bwMode="gray">
              <a:xfrm>
                <a:off x="3147" y="2333"/>
                <a:ext cx="262" cy="262"/>
              </a:xfrm>
              <a:prstGeom prst="ellipse">
                <a:avLst/>
              </a:prstGeom>
              <a:gradFill rotWithShape="1">
                <a:gsLst>
                  <a:gs pos="0">
                    <a:schemeClr val="tx2">
                      <a:gamma/>
                      <a:tint val="28627"/>
                      <a:invGamma/>
                    </a:schemeClr>
                  </a:gs>
                  <a:gs pos="100000">
                    <a:schemeClr val="tx2"/>
                  </a:gs>
                </a:gsLst>
                <a:lin ang="2700000" scaled="1"/>
              </a:gradFill>
              <a:ln w="12700">
                <a:solidFill>
                  <a:srgbClr val="F8F8F8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" name="Oval 20"/>
              <p:cNvSpPr>
                <a:spLocks noChangeArrowheads="1"/>
              </p:cNvSpPr>
              <p:nvPr/>
            </p:nvSpPr>
            <p:spPr bwMode="gray">
              <a:xfrm>
                <a:off x="3168" y="2356"/>
                <a:ext cx="218" cy="21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6352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DDDDDD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9" name="Rectangle 21"/>
            <p:cNvSpPr>
              <a:spLocks noChangeArrowheads="1"/>
            </p:cNvSpPr>
            <p:nvPr/>
          </p:nvSpPr>
          <p:spPr bwMode="black">
            <a:xfrm>
              <a:off x="2133" y="1432"/>
              <a:ext cx="2000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b="1" dirty="0">
                  <a:solidFill>
                    <a:srgbClr val="080808"/>
                  </a:solidFill>
                </a:rPr>
                <a:t> </a:t>
              </a:r>
              <a:r>
                <a:rPr lang="ru-RU" sz="1400" b="1" dirty="0" smtClean="0"/>
                <a:t>Лидер частной медицины</a:t>
              </a:r>
              <a:endParaRPr lang="en-US" sz="1400" b="1" dirty="0"/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black">
            <a:xfrm>
              <a:off x="2518" y="2354"/>
              <a:ext cx="1893" cy="7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080808"/>
                  </a:solidFill>
                </a:rPr>
                <a:t> </a:t>
              </a:r>
              <a:r>
                <a:rPr lang="ru-RU" sz="1400" b="1" dirty="0">
                  <a:latin typeface="Arial" pitchFamily="34" charset="0"/>
                  <a:cs typeface="Arial" pitchFamily="34" charset="0"/>
                </a:rPr>
                <a:t>Полный спектр услуг по профилактике, диагностике и лечению заболеваний</a:t>
              </a:r>
            </a:p>
            <a:p>
              <a:pPr algn="l"/>
              <a:endParaRPr lang="en-US" sz="1400" b="1" dirty="0">
                <a:solidFill>
                  <a:srgbClr val="080808"/>
                </a:solidFill>
              </a:endParaRPr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black">
            <a:xfrm>
              <a:off x="2443" y="1846"/>
              <a:ext cx="1865" cy="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b="1" dirty="0">
                  <a:solidFill>
                    <a:srgbClr val="080808"/>
                  </a:solidFill>
                </a:rPr>
                <a:t> </a:t>
              </a:r>
              <a:r>
                <a:rPr lang="ru-RU" sz="1400" b="1" dirty="0">
                  <a:latin typeface="Arial" pitchFamily="34" charset="0"/>
                  <a:cs typeface="Arial" pitchFamily="34" charset="0"/>
                </a:rPr>
                <a:t>Крупнейшая федеральная частная сеть</a:t>
              </a:r>
            </a:p>
          </p:txBody>
        </p:sp>
        <p:sp>
          <p:nvSpPr>
            <p:cNvPr id="22" name="Rectangle 24"/>
            <p:cNvSpPr>
              <a:spLocks noChangeArrowheads="1"/>
            </p:cNvSpPr>
            <p:nvPr/>
          </p:nvSpPr>
          <p:spPr bwMode="black">
            <a:xfrm>
              <a:off x="2160" y="3042"/>
              <a:ext cx="1947" cy="6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080808"/>
                  </a:solidFill>
                </a:rPr>
                <a:t> </a:t>
              </a:r>
              <a:r>
                <a:rPr lang="ru-RU" sz="1400" b="1" dirty="0">
                  <a:latin typeface="Arial" pitchFamily="34" charset="0"/>
                  <a:cs typeface="Arial" pitchFamily="34" charset="0"/>
                </a:rPr>
                <a:t>Реабилитация для детей и взрослых</a:t>
              </a:r>
              <a:endParaRPr lang="en-US" sz="1400" b="1" spc="-1" dirty="0">
                <a:solidFill>
                  <a:srgbClr val="2D4B9C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ea typeface="Arial"/>
                <a:cs typeface="Arial" pitchFamily="34" charset="0"/>
              </a:endParaRPr>
            </a:p>
            <a:p>
              <a:pPr algn="l"/>
              <a:endParaRPr lang="en-US" b="1" dirty="0">
                <a:solidFill>
                  <a:srgbClr val="080808"/>
                </a:solidFill>
              </a:endParaRPr>
            </a:p>
          </p:txBody>
        </p:sp>
        <p:sp>
          <p:nvSpPr>
            <p:cNvPr id="24" name="Text Box 26"/>
            <p:cNvSpPr txBox="1">
              <a:spLocks noChangeArrowheads="1"/>
            </p:cNvSpPr>
            <p:nvPr/>
          </p:nvSpPr>
          <p:spPr bwMode="gray">
            <a:xfrm>
              <a:off x="782" y="2052"/>
              <a:ext cx="1252" cy="717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1C1C1C"/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 smtClean="0">
                  <a:solidFill>
                    <a:srgbClr val="F8F8F8"/>
                  </a:solidFill>
                  <a:latin typeface="Times New Roman" pitchFamily="18" charset="0"/>
                </a:rPr>
                <a:t>&gt;30 </a:t>
              </a:r>
              <a:r>
                <a:rPr lang="ru-RU" sz="2000" b="1" dirty="0" smtClean="0">
                  <a:solidFill>
                    <a:srgbClr val="F8F8F8"/>
                  </a:solidFill>
                  <a:latin typeface="Times New Roman" pitchFamily="18" charset="0"/>
                </a:rPr>
                <a:t>клиник по всей России</a:t>
              </a:r>
              <a:endParaRPr lang="en-US" sz="2000" b="1" dirty="0">
                <a:solidFill>
                  <a:srgbClr val="F8F8F8"/>
                </a:solidFill>
                <a:latin typeface="Times New Roman" pitchFamily="18" charset="0"/>
              </a:endParaRPr>
            </a:p>
          </p:txBody>
        </p:sp>
        <p:grpSp>
          <p:nvGrpSpPr>
            <p:cNvPr id="25" name="Group 27"/>
            <p:cNvGrpSpPr>
              <a:grpSpLocks/>
            </p:cNvGrpSpPr>
            <p:nvPr/>
          </p:nvGrpSpPr>
          <p:grpSpPr bwMode="auto">
            <a:xfrm>
              <a:off x="2252" y="1886"/>
              <a:ext cx="214" cy="214"/>
              <a:chOff x="2987" y="2323"/>
              <a:chExt cx="262" cy="262"/>
            </a:xfrm>
          </p:grpSpPr>
          <p:sp>
            <p:nvSpPr>
              <p:cNvPr id="44" name="Oval 28"/>
              <p:cNvSpPr>
                <a:spLocks noChangeArrowheads="1"/>
              </p:cNvSpPr>
              <p:nvPr/>
            </p:nvSpPr>
            <p:spPr bwMode="gray">
              <a:xfrm>
                <a:off x="2987" y="2323"/>
                <a:ext cx="262" cy="262"/>
              </a:xfrm>
              <a:prstGeom prst="ellipse">
                <a:avLst/>
              </a:prstGeom>
              <a:gradFill rotWithShape="1">
                <a:gsLst>
                  <a:gs pos="0">
                    <a:schemeClr val="tx2">
                      <a:gamma/>
                      <a:tint val="28627"/>
                      <a:invGamma/>
                    </a:schemeClr>
                  </a:gs>
                  <a:gs pos="100000">
                    <a:schemeClr val="tx2"/>
                  </a:gs>
                </a:gsLst>
                <a:lin ang="2700000" scaled="1"/>
              </a:gradFill>
              <a:ln w="12700">
                <a:solidFill>
                  <a:srgbClr val="F8F8F8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5" name="Oval 29"/>
              <p:cNvSpPr>
                <a:spLocks noChangeArrowheads="1"/>
              </p:cNvSpPr>
              <p:nvPr/>
            </p:nvSpPr>
            <p:spPr bwMode="gray">
              <a:xfrm>
                <a:off x="3008" y="2345"/>
                <a:ext cx="218" cy="21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6352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DDDDDD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6" name="Group 30"/>
            <p:cNvGrpSpPr>
              <a:grpSpLocks/>
            </p:cNvGrpSpPr>
            <p:nvPr/>
          </p:nvGrpSpPr>
          <p:grpSpPr bwMode="auto">
            <a:xfrm>
              <a:off x="2300" y="2500"/>
              <a:ext cx="214" cy="214"/>
              <a:chOff x="2867" y="2482"/>
              <a:chExt cx="262" cy="262"/>
            </a:xfrm>
          </p:grpSpPr>
          <p:sp>
            <p:nvSpPr>
              <p:cNvPr id="42" name="Oval 31"/>
              <p:cNvSpPr>
                <a:spLocks noChangeArrowheads="1"/>
              </p:cNvSpPr>
              <p:nvPr/>
            </p:nvSpPr>
            <p:spPr bwMode="gray">
              <a:xfrm>
                <a:off x="2867" y="2482"/>
                <a:ext cx="262" cy="262"/>
              </a:xfrm>
              <a:prstGeom prst="ellipse">
                <a:avLst/>
              </a:prstGeom>
              <a:gradFill rotWithShape="1">
                <a:gsLst>
                  <a:gs pos="0">
                    <a:schemeClr val="tx2">
                      <a:gamma/>
                      <a:tint val="28627"/>
                      <a:invGamma/>
                    </a:schemeClr>
                  </a:gs>
                  <a:gs pos="100000">
                    <a:schemeClr val="tx2"/>
                  </a:gs>
                </a:gsLst>
                <a:lin ang="2700000" scaled="1"/>
              </a:gradFill>
              <a:ln w="12700">
                <a:solidFill>
                  <a:srgbClr val="F8F8F8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" name="Oval 32"/>
              <p:cNvSpPr>
                <a:spLocks noChangeArrowheads="1"/>
              </p:cNvSpPr>
              <p:nvPr/>
            </p:nvSpPr>
            <p:spPr bwMode="gray">
              <a:xfrm>
                <a:off x="2901" y="2504"/>
                <a:ext cx="218" cy="21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6352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DDDDDD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7" name="Group 33"/>
            <p:cNvGrpSpPr>
              <a:grpSpLocks/>
            </p:cNvGrpSpPr>
            <p:nvPr/>
          </p:nvGrpSpPr>
          <p:grpSpPr bwMode="auto">
            <a:xfrm>
              <a:off x="1997" y="3059"/>
              <a:ext cx="214" cy="214"/>
              <a:chOff x="2684" y="2538"/>
              <a:chExt cx="262" cy="262"/>
            </a:xfrm>
          </p:grpSpPr>
          <p:sp>
            <p:nvSpPr>
              <p:cNvPr id="40" name="Oval 34"/>
              <p:cNvSpPr>
                <a:spLocks noChangeArrowheads="1"/>
              </p:cNvSpPr>
              <p:nvPr/>
            </p:nvSpPr>
            <p:spPr bwMode="gray">
              <a:xfrm>
                <a:off x="2684" y="2538"/>
                <a:ext cx="262" cy="262"/>
              </a:xfrm>
              <a:prstGeom prst="ellipse">
                <a:avLst/>
              </a:prstGeom>
              <a:gradFill rotWithShape="1">
                <a:gsLst>
                  <a:gs pos="0">
                    <a:schemeClr val="tx2">
                      <a:gamma/>
                      <a:tint val="28627"/>
                      <a:invGamma/>
                    </a:schemeClr>
                  </a:gs>
                  <a:gs pos="100000">
                    <a:schemeClr val="tx2"/>
                  </a:gs>
                </a:gsLst>
                <a:lin ang="2700000" scaled="1"/>
              </a:gradFill>
              <a:ln w="12700">
                <a:solidFill>
                  <a:srgbClr val="F8F8F8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" name="Oval 35"/>
              <p:cNvSpPr>
                <a:spLocks noChangeArrowheads="1"/>
              </p:cNvSpPr>
              <p:nvPr/>
            </p:nvSpPr>
            <p:spPr bwMode="gray">
              <a:xfrm>
                <a:off x="2705" y="2561"/>
                <a:ext cx="218" cy="21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6352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DDDDDD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9" name="Group 39"/>
            <p:cNvGrpSpPr>
              <a:grpSpLocks/>
            </p:cNvGrpSpPr>
            <p:nvPr/>
          </p:nvGrpSpPr>
          <p:grpSpPr bwMode="auto">
            <a:xfrm>
              <a:off x="4421" y="1660"/>
              <a:ext cx="114" cy="121"/>
              <a:chOff x="4670" y="2208"/>
              <a:chExt cx="262" cy="279"/>
            </a:xfrm>
          </p:grpSpPr>
          <p:sp>
            <p:nvSpPr>
              <p:cNvPr id="36" name="Oval 40"/>
              <p:cNvSpPr>
                <a:spLocks noChangeArrowheads="1"/>
              </p:cNvSpPr>
              <p:nvPr/>
            </p:nvSpPr>
            <p:spPr bwMode="gray">
              <a:xfrm>
                <a:off x="4670" y="2208"/>
                <a:ext cx="262" cy="262"/>
              </a:xfrm>
              <a:prstGeom prst="ellipse">
                <a:avLst/>
              </a:prstGeom>
              <a:gradFill rotWithShape="1">
                <a:gsLst>
                  <a:gs pos="0">
                    <a:schemeClr val="tx2">
                      <a:gamma/>
                      <a:tint val="28627"/>
                      <a:invGamma/>
                    </a:schemeClr>
                  </a:gs>
                  <a:gs pos="100000">
                    <a:schemeClr val="tx2"/>
                  </a:gs>
                </a:gsLst>
                <a:lin ang="2700000" scaled="1"/>
              </a:gradFill>
              <a:ln w="12700">
                <a:solidFill>
                  <a:srgbClr val="F8F8F8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" name="Oval 41"/>
              <p:cNvSpPr>
                <a:spLocks noChangeArrowheads="1"/>
              </p:cNvSpPr>
              <p:nvPr/>
            </p:nvSpPr>
            <p:spPr bwMode="gray">
              <a:xfrm>
                <a:off x="4699" y="2269"/>
                <a:ext cx="218" cy="218"/>
              </a:xfrm>
              <a:prstGeom prst="ellipse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6352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DDDDDD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0" name="Group 42"/>
            <p:cNvGrpSpPr>
              <a:grpSpLocks/>
            </p:cNvGrpSpPr>
            <p:nvPr/>
          </p:nvGrpSpPr>
          <p:grpSpPr bwMode="auto">
            <a:xfrm>
              <a:off x="4428" y="2264"/>
              <a:ext cx="121" cy="114"/>
              <a:chOff x="4670" y="2208"/>
              <a:chExt cx="277" cy="262"/>
            </a:xfrm>
          </p:grpSpPr>
          <p:sp>
            <p:nvSpPr>
              <p:cNvPr id="34" name="Oval 43"/>
              <p:cNvSpPr>
                <a:spLocks noChangeArrowheads="1"/>
              </p:cNvSpPr>
              <p:nvPr/>
            </p:nvSpPr>
            <p:spPr bwMode="gray">
              <a:xfrm>
                <a:off x="4670" y="2208"/>
                <a:ext cx="262" cy="262"/>
              </a:xfrm>
              <a:prstGeom prst="ellipse">
                <a:avLst/>
              </a:prstGeom>
              <a:gradFill rotWithShape="1">
                <a:gsLst>
                  <a:gs pos="0">
                    <a:schemeClr val="tx2">
                      <a:gamma/>
                      <a:tint val="28627"/>
                      <a:invGamma/>
                    </a:schemeClr>
                  </a:gs>
                  <a:gs pos="100000">
                    <a:schemeClr val="tx2"/>
                  </a:gs>
                </a:gsLst>
                <a:lin ang="2700000" scaled="1"/>
              </a:gradFill>
              <a:ln w="12700">
                <a:solidFill>
                  <a:srgbClr val="F8F8F8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Oval 44"/>
              <p:cNvSpPr>
                <a:spLocks noChangeArrowheads="1"/>
              </p:cNvSpPr>
              <p:nvPr/>
            </p:nvSpPr>
            <p:spPr bwMode="gray">
              <a:xfrm>
                <a:off x="4729" y="2230"/>
                <a:ext cx="218" cy="218"/>
              </a:xfrm>
              <a:prstGeom prst="ellipse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6352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DDDDDD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" name="Group 45"/>
            <p:cNvGrpSpPr>
              <a:grpSpLocks/>
            </p:cNvGrpSpPr>
            <p:nvPr/>
          </p:nvGrpSpPr>
          <p:grpSpPr bwMode="auto">
            <a:xfrm>
              <a:off x="4422" y="2846"/>
              <a:ext cx="117" cy="114"/>
              <a:chOff x="4710" y="2191"/>
              <a:chExt cx="271" cy="262"/>
            </a:xfrm>
          </p:grpSpPr>
          <p:sp>
            <p:nvSpPr>
              <p:cNvPr id="32" name="Oval 46"/>
              <p:cNvSpPr>
                <a:spLocks noChangeArrowheads="1"/>
              </p:cNvSpPr>
              <p:nvPr/>
            </p:nvSpPr>
            <p:spPr bwMode="gray">
              <a:xfrm>
                <a:off x="4710" y="2191"/>
                <a:ext cx="263" cy="262"/>
              </a:xfrm>
              <a:prstGeom prst="ellipse">
                <a:avLst/>
              </a:prstGeom>
              <a:gradFill rotWithShape="1">
                <a:gsLst>
                  <a:gs pos="0">
                    <a:schemeClr val="tx2">
                      <a:gamma/>
                      <a:tint val="28627"/>
                      <a:invGamma/>
                    </a:schemeClr>
                  </a:gs>
                  <a:gs pos="100000">
                    <a:schemeClr val="tx2"/>
                  </a:gs>
                </a:gsLst>
                <a:lin ang="2700000" scaled="1"/>
              </a:gradFill>
              <a:ln w="12700">
                <a:solidFill>
                  <a:srgbClr val="F8F8F8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gray">
              <a:xfrm>
                <a:off x="4763" y="2230"/>
                <a:ext cx="218" cy="218"/>
              </a:xfrm>
              <a:prstGeom prst="ellipse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6352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DDDDDD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1" name="Oval 47"/>
          <p:cNvSpPr>
            <a:spLocks noChangeArrowheads="1"/>
          </p:cNvSpPr>
          <p:nvPr/>
        </p:nvSpPr>
        <p:spPr bwMode="gray">
          <a:xfrm>
            <a:off x="5951487" y="5139996"/>
            <a:ext cx="143143" cy="125208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63529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DDDDDD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6217523" y="4971767"/>
            <a:ext cx="2746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1200" b="1" dirty="0">
                <a:cs typeface="Arial" pitchFamily="34" charset="0"/>
              </a:rPr>
              <a:t>Высококвалифицированный и эффективный персонал</a:t>
            </a:r>
          </a:p>
        </p:txBody>
      </p:sp>
      <p:grpSp>
        <p:nvGrpSpPr>
          <p:cNvPr id="54" name="Group 23"/>
          <p:cNvGrpSpPr>
            <a:grpSpLocks/>
          </p:cNvGrpSpPr>
          <p:nvPr/>
        </p:nvGrpSpPr>
        <p:grpSpPr bwMode="auto">
          <a:xfrm>
            <a:off x="5865291" y="1520788"/>
            <a:ext cx="2775161" cy="513605"/>
            <a:chOff x="555" y="1126"/>
            <a:chExt cx="1502" cy="339"/>
          </a:xfrm>
        </p:grpSpPr>
        <p:sp>
          <p:nvSpPr>
            <p:cNvPr id="55" name="AutoShape 24"/>
            <p:cNvSpPr>
              <a:spLocks noChangeArrowheads="1"/>
            </p:cNvSpPr>
            <p:nvPr/>
          </p:nvSpPr>
          <p:spPr bwMode="gray">
            <a:xfrm>
              <a:off x="555" y="1126"/>
              <a:ext cx="1502" cy="33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36078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36078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>
              <a:outerShdw dist="40161" dir="4293903" algn="ctr" rotWithShape="0">
                <a:srgbClr val="FFFFCC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66CC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" name="AutoShape 25"/>
            <p:cNvSpPr>
              <a:spLocks noChangeArrowheads="1"/>
            </p:cNvSpPr>
            <p:nvPr/>
          </p:nvSpPr>
          <p:spPr bwMode="gray">
            <a:xfrm>
              <a:off x="574" y="1145"/>
              <a:ext cx="1464" cy="30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alpha val="89999"/>
                  </a:schemeClr>
                </a:gs>
                <a:gs pos="5000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89999"/>
                  </a:schemeClr>
                </a:gs>
              </a:gsLst>
              <a:lin ang="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ru-RU" sz="1400" b="1" dirty="0" smtClean="0"/>
                <a:t>Стратегические ориентиры</a:t>
              </a:r>
              <a:endParaRPr lang="ru-RU" sz="1400" b="1" dirty="0"/>
            </a:p>
          </p:txBody>
        </p:sp>
      </p:grpSp>
      <p:sp>
        <p:nvSpPr>
          <p:cNvPr id="57" name="AutoShape 27"/>
          <p:cNvSpPr>
            <a:spLocks noChangeArrowheads="1"/>
          </p:cNvSpPr>
          <p:nvPr/>
        </p:nvSpPr>
        <p:spPr bwMode="gray">
          <a:xfrm flipV="1">
            <a:off x="6449563" y="2117682"/>
            <a:ext cx="1650829" cy="339322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617037" y="908720"/>
            <a:ext cx="79025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cs typeface="Myriad Pro"/>
              </a:rPr>
              <a:t>Крупный медицинский холдинг </a:t>
            </a:r>
            <a:r>
              <a:rPr lang="ru-RU" sz="2000" b="1" dirty="0">
                <a:solidFill>
                  <a:schemeClr val="tx2"/>
                </a:solidFill>
                <a:cs typeface="Myriad Pro"/>
              </a:rPr>
              <a:t>Группа Компаний «МЕДСИ»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168352" y="332656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10000"/>
            </a:pPr>
            <a:r>
              <a:rPr lang="ru-RU" sz="1000" b="1" dirty="0">
                <a:solidFill>
                  <a:srgbClr val="9B9B9B"/>
                </a:solidFill>
                <a:latin typeface="Arial"/>
                <a:cs typeface="Arial"/>
              </a:rPr>
              <a:t>Единое ИТ-решение для крупного медицинского холдинга</a:t>
            </a:r>
          </a:p>
        </p:txBody>
      </p:sp>
      <p:pic>
        <p:nvPicPr>
          <p:cNvPr id="59" name="Изображение 14" descr="logo_solutions.pn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092" y="290962"/>
            <a:ext cx="605617" cy="257718"/>
          </a:xfrm>
          <a:prstGeom prst="rect">
            <a:avLst/>
          </a:prstGeom>
        </p:spPr>
      </p:pic>
      <p:sp>
        <p:nvSpPr>
          <p:cNvPr id="60" name="Номер слайда 4"/>
          <p:cNvSpPr txBox="1">
            <a:spLocks/>
          </p:cNvSpPr>
          <p:nvPr/>
        </p:nvSpPr>
        <p:spPr>
          <a:xfrm>
            <a:off x="1060959" y="196217"/>
            <a:ext cx="702540" cy="502793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D48E9B0-8DA0-8442-B281-36861346A589}" type="slidenum">
              <a:rPr lang="en-US" sz="2400" b="1" smtClean="0">
                <a:solidFill>
                  <a:srgbClr val="595959">
                    <a:lumMod val="60000"/>
                    <a:lumOff val="40000"/>
                  </a:srgbClr>
                </a:solidFill>
              </a:rPr>
              <a:pPr algn="ctr"/>
              <a:t>2</a:t>
            </a:fld>
            <a:endParaRPr lang="en-US" sz="2400" b="1" dirty="0">
              <a:solidFill>
                <a:srgbClr val="59595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1" name="Дата 3"/>
          <p:cNvSpPr>
            <a:spLocks noGrp="1"/>
          </p:cNvSpPr>
          <p:nvPr>
            <p:ph type="dt" sz="half" idx="4294967295"/>
          </p:nvPr>
        </p:nvSpPr>
        <p:spPr>
          <a:xfrm>
            <a:off x="2505381" y="167630"/>
            <a:ext cx="610771" cy="502793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ru-RU" dirty="0" smtClean="0">
                <a:solidFill>
                  <a:srgbClr val="595959">
                    <a:tint val="75000"/>
                  </a:srgbClr>
                </a:solidFill>
              </a:rPr>
              <a:t> </a:t>
            </a:r>
            <a:endParaRPr lang="en-US" dirty="0">
              <a:solidFill>
                <a:srgbClr val="59595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4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3"/>
    </mc:Choice>
    <mc:Fallback xmlns="">
      <p:transition spd="slow" advTm="475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05381" y="167630"/>
            <a:ext cx="610771" cy="502793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>
                <a:solidFill>
                  <a:srgbClr val="595959">
                    <a:tint val="75000"/>
                  </a:srgbClr>
                </a:solidFill>
              </a:rPr>
              <a:t> </a:t>
            </a:r>
            <a:endParaRPr lang="en-US" dirty="0">
              <a:solidFill>
                <a:srgbClr val="595959">
                  <a:tint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48E9B0-8DA0-8442-B281-36861346A589}" type="slidenum">
              <a:rPr lang="en-US" smtClean="0">
                <a:solidFill>
                  <a:srgbClr val="595959">
                    <a:lumMod val="60000"/>
                    <a:lumOff val="40000"/>
                  </a:srgbClr>
                </a:solidFill>
              </a:rPr>
              <a:pPr/>
              <a:t>3</a:t>
            </a:fld>
            <a:endParaRPr lang="en-US" dirty="0">
              <a:solidFill>
                <a:srgbClr val="59595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1" name="Заголовок 2"/>
          <p:cNvSpPr>
            <a:spLocks noGrp="1"/>
          </p:cNvSpPr>
          <p:nvPr>
            <p:ph type="title"/>
          </p:nvPr>
        </p:nvSpPr>
        <p:spPr>
          <a:xfrm>
            <a:off x="293910" y="720956"/>
            <a:ext cx="8229600" cy="36462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Проблемы ИТ в коммерческой медицинской организации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1223627" y="1340768"/>
            <a:ext cx="2240719" cy="1727170"/>
          </a:xfrm>
          <a:prstGeom prst="rect">
            <a:avLst/>
          </a:prstGeom>
          <a:solidFill>
            <a:srgbClr val="44BAB5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 eaLnBrk="0" hangingPunct="0"/>
            <a:r>
              <a:rPr lang="ru-RU" sz="1400" dirty="0">
                <a:solidFill>
                  <a:srgbClr val="FFFFFF"/>
                </a:solidFill>
              </a:rPr>
              <a:t>Значительное </a:t>
            </a:r>
            <a:r>
              <a:rPr lang="ru-RU" sz="1400" dirty="0" smtClean="0">
                <a:solidFill>
                  <a:srgbClr val="FFFFFF"/>
                </a:solidFill>
              </a:rPr>
              <a:t>количество </a:t>
            </a:r>
            <a:r>
              <a:rPr lang="ru-RU" sz="1400" dirty="0">
                <a:solidFill>
                  <a:srgbClr val="FFFFFF"/>
                </a:solidFill>
              </a:rPr>
              <a:t>ручных операций,</a:t>
            </a:r>
          </a:p>
          <a:p>
            <a:pPr algn="ctr" defTabSz="457200" eaLnBrk="0" hangingPunct="0"/>
            <a:r>
              <a:rPr lang="ru-RU" sz="1400" dirty="0">
                <a:solidFill>
                  <a:srgbClr val="FFFFFF"/>
                </a:solidFill>
              </a:rPr>
              <a:t> низкая эффективность работы персонала</a:t>
            </a: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3851920" y="2731900"/>
            <a:ext cx="1692188" cy="1512168"/>
          </a:xfrm>
          <a:prstGeom prst="rect">
            <a:avLst/>
          </a:prstGeom>
          <a:solidFill>
            <a:srgbClr val="44BAB5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 eaLnBrk="0" hangingPunct="0"/>
            <a:r>
              <a:rPr lang="ru-RU" sz="1400" dirty="0" smtClean="0">
                <a:solidFill>
                  <a:srgbClr val="FFFFFF"/>
                </a:solidFill>
              </a:rPr>
              <a:t>Высокая стоимость владения ИТ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5894795" y="1340768"/>
            <a:ext cx="2089840" cy="1727170"/>
          </a:xfrm>
          <a:prstGeom prst="rect">
            <a:avLst/>
          </a:prstGeom>
          <a:solidFill>
            <a:srgbClr val="44BAB5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 eaLnBrk="0" hangingPunct="0"/>
            <a:r>
              <a:rPr lang="ru-RU" sz="1400" dirty="0">
                <a:solidFill>
                  <a:srgbClr val="FFFFFF"/>
                </a:solidFill>
              </a:rPr>
              <a:t>Потенциальные риски потери данных</a:t>
            </a:r>
          </a:p>
          <a:p>
            <a:pPr algn="ctr" defTabSz="457200" eaLnBrk="0" hangingPunct="0"/>
            <a:r>
              <a:rPr lang="ru-RU" sz="1400" dirty="0">
                <a:solidFill>
                  <a:srgbClr val="FFFFFF"/>
                </a:solidFill>
              </a:rPr>
              <a:t> </a:t>
            </a:r>
            <a:r>
              <a:rPr lang="ru-RU" sz="1400" dirty="0" smtClean="0">
                <a:solidFill>
                  <a:srgbClr val="FFFFFF"/>
                </a:solidFill>
              </a:rPr>
              <a:t>и </a:t>
            </a:r>
            <a:r>
              <a:rPr lang="ru-RU" sz="1400" dirty="0">
                <a:solidFill>
                  <a:srgbClr val="FFFFFF"/>
                </a:solidFill>
              </a:rPr>
              <a:t>простоя клиник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5894795" y="3717032"/>
            <a:ext cx="2089840" cy="1917584"/>
          </a:xfrm>
          <a:prstGeom prst="rect">
            <a:avLst/>
          </a:prstGeom>
          <a:solidFill>
            <a:srgbClr val="44BAB5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 eaLnBrk="0" hangingPunct="0"/>
            <a:r>
              <a:rPr lang="ru-RU" sz="1400" dirty="0">
                <a:solidFill>
                  <a:srgbClr val="FFFFFF"/>
                </a:solidFill>
              </a:rPr>
              <a:t>Невозможность быстрой адаптации ИС в связи с изменением структуры активов или роста сети клиник.</a:t>
            </a:r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1232705" y="3717032"/>
            <a:ext cx="2231642" cy="1917585"/>
          </a:xfrm>
          <a:prstGeom prst="rect">
            <a:avLst/>
          </a:prstGeom>
          <a:solidFill>
            <a:srgbClr val="44BAB5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 eaLnBrk="0" hangingPunct="0"/>
            <a:r>
              <a:rPr lang="ru-RU" sz="1400" dirty="0" smtClean="0">
                <a:solidFill>
                  <a:srgbClr val="FFFFFF"/>
                </a:solidFill>
              </a:rPr>
              <a:t>Низкое качество и несогласованность данных, недостаточная уверенность в корректности получаемых данных</a:t>
            </a:r>
            <a:endParaRPr lang="ru-RU" sz="1400" dirty="0">
              <a:solidFill>
                <a:srgbClr val="FFFFFF"/>
              </a:solidFill>
            </a:endParaRPr>
          </a:p>
        </p:txBody>
      </p:sp>
      <p:pic>
        <p:nvPicPr>
          <p:cNvPr id="17" name="Изображение 14" descr="logo_solutions.pn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092" y="290962"/>
            <a:ext cx="605617" cy="257718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3168352" y="332656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10000"/>
            </a:pPr>
            <a:r>
              <a:rPr lang="ru-RU" sz="1000" b="1" dirty="0">
                <a:solidFill>
                  <a:srgbClr val="9B9B9B"/>
                </a:solidFill>
                <a:latin typeface="Arial"/>
                <a:cs typeface="Arial"/>
              </a:rPr>
              <a:t>Единое ИТ-решение для крупного медицинского холдинга</a:t>
            </a:r>
          </a:p>
        </p:txBody>
      </p:sp>
    </p:spTree>
    <p:extLst>
      <p:ext uri="{BB962C8B-B14F-4D97-AF65-F5344CB8AC3E}">
        <p14:creationId xmlns:p14="http://schemas.microsoft.com/office/powerpoint/2010/main" val="250936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7"/>
    </mc:Choice>
    <mc:Fallback xmlns="">
      <p:transition spd="slow" advTm="209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48E9B0-8DA0-8442-B281-36861346A589}" type="slidenum">
              <a:rPr lang="en-US" smtClean="0">
                <a:solidFill>
                  <a:srgbClr val="595959">
                    <a:lumMod val="60000"/>
                    <a:lumOff val="40000"/>
                  </a:srgbClr>
                </a:solidFill>
              </a:rPr>
              <a:pPr/>
              <a:t>4</a:t>
            </a:fld>
            <a:endParaRPr lang="en-US" dirty="0">
              <a:solidFill>
                <a:srgbClr val="59595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1" name="Заголовок 2"/>
          <p:cNvSpPr>
            <a:spLocks noGrp="1"/>
          </p:cNvSpPr>
          <p:nvPr>
            <p:ph type="title"/>
          </p:nvPr>
        </p:nvSpPr>
        <p:spPr>
          <a:xfrm>
            <a:off x="221340" y="703478"/>
            <a:ext cx="8850090" cy="645951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Предпосылки внедрения единого ИТ-решения 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3218610" y="4534274"/>
            <a:ext cx="2521224" cy="5762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45720" rIns="45720" anchor="ctr"/>
          <a:lstStyle/>
          <a:p>
            <a:pPr defTabSz="457200"/>
            <a:endParaRPr lang="ru-RU">
              <a:solidFill>
                <a:srgbClr val="595959"/>
              </a:solidFill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 rot="16200000">
            <a:off x="4274626" y="3820009"/>
            <a:ext cx="535571" cy="5762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45720" rIns="45720" anchor="ctr"/>
          <a:lstStyle/>
          <a:p>
            <a:pPr defTabSz="457200"/>
            <a:endParaRPr lang="ru-RU">
              <a:solidFill>
                <a:srgbClr val="595959"/>
              </a:solidFill>
            </a:endParaRP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 rot="16200000">
            <a:off x="4294044" y="2955684"/>
            <a:ext cx="535571" cy="5762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45720" rIns="45720" anchor="ctr"/>
          <a:lstStyle/>
          <a:p>
            <a:pPr defTabSz="457200"/>
            <a:endParaRPr lang="ru-RU">
              <a:solidFill>
                <a:srgbClr val="595959"/>
              </a:solidFill>
            </a:endParaRPr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 rot="16200000">
            <a:off x="4267803" y="1963672"/>
            <a:ext cx="535571" cy="5762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45720" rIns="45720" anchor="ctr"/>
          <a:lstStyle/>
          <a:p>
            <a:pPr defTabSz="457200"/>
            <a:endParaRPr lang="ru-RU">
              <a:solidFill>
                <a:srgbClr val="595959"/>
              </a:solidFill>
            </a:endParaRP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1014639" y="2090148"/>
            <a:ext cx="3269422" cy="870205"/>
          </a:xfrm>
          <a:prstGeom prst="curvedDownArrow">
            <a:avLst>
              <a:gd name="adj1" fmla="val 58156"/>
              <a:gd name="adj2" fmla="val 116313"/>
              <a:gd name="adj3" fmla="val 33333"/>
            </a:avLst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 anchor="ctr"/>
          <a:lstStyle/>
          <a:p>
            <a:pPr defTabSz="457200"/>
            <a:endParaRPr lang="ru-RU">
              <a:solidFill>
                <a:srgbClr val="595959"/>
              </a:solidFill>
            </a:endParaRPr>
          </a:p>
        </p:txBody>
      </p:sp>
      <p:sp>
        <p:nvSpPr>
          <p:cNvPr id="20" name="AutoShape 13"/>
          <p:cNvSpPr>
            <a:spLocks noChangeArrowheads="1"/>
          </p:cNvSpPr>
          <p:nvPr/>
        </p:nvSpPr>
        <p:spPr bwMode="auto">
          <a:xfrm rot="10800000">
            <a:off x="827964" y="3438590"/>
            <a:ext cx="3297215" cy="711620"/>
          </a:xfrm>
          <a:prstGeom prst="curvedDownArrow">
            <a:avLst>
              <a:gd name="adj1" fmla="val 58156"/>
              <a:gd name="adj2" fmla="val 116313"/>
              <a:gd name="adj3" fmla="val 33333"/>
            </a:avLst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lIns="45720" rIns="45720" anchor="ctr"/>
          <a:lstStyle/>
          <a:p>
            <a:pPr defTabSz="457200"/>
            <a:endParaRPr lang="ru-RU">
              <a:solidFill>
                <a:srgbClr val="595959"/>
              </a:solidFill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1992090" y="1592796"/>
            <a:ext cx="9105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57200" eaLnBrk="1" hangingPunct="1"/>
            <a:r>
              <a:rPr lang="ru-RU" sz="1800" b="1" dirty="0">
                <a:solidFill>
                  <a:srgbClr val="595959"/>
                </a:solidFill>
              </a:rPr>
              <a:t>Задачи</a:t>
            </a: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5882875" y="1607714"/>
            <a:ext cx="11060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57200" eaLnBrk="1" hangingPunct="1"/>
            <a:r>
              <a:rPr lang="ru-RU" sz="1800" b="1">
                <a:solidFill>
                  <a:srgbClr val="595959"/>
                </a:solidFill>
              </a:rPr>
              <a:t>Решения</a:t>
            </a:r>
          </a:p>
        </p:txBody>
      </p:sp>
      <p:sp>
        <p:nvSpPr>
          <p:cNvPr id="23" name="AutoShape 19"/>
          <p:cNvSpPr>
            <a:spLocks noChangeArrowheads="1"/>
          </p:cNvSpPr>
          <p:nvPr/>
        </p:nvSpPr>
        <p:spPr bwMode="auto">
          <a:xfrm>
            <a:off x="4947281" y="2422404"/>
            <a:ext cx="3303180" cy="749876"/>
          </a:xfrm>
          <a:prstGeom prst="curvedDownArrow">
            <a:avLst>
              <a:gd name="adj1" fmla="val 61209"/>
              <a:gd name="adj2" fmla="val 122419"/>
              <a:gd name="adj3" fmla="val 33333"/>
            </a:avLst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 anchor="ctr"/>
          <a:lstStyle/>
          <a:p>
            <a:pPr defTabSz="457200"/>
            <a:endParaRPr lang="ru-RU">
              <a:solidFill>
                <a:srgbClr val="595959"/>
              </a:solidFill>
            </a:endParaRPr>
          </a:p>
        </p:txBody>
      </p:sp>
      <p:sp>
        <p:nvSpPr>
          <p:cNvPr id="24" name="AutoShape 20"/>
          <p:cNvSpPr>
            <a:spLocks noChangeArrowheads="1"/>
          </p:cNvSpPr>
          <p:nvPr/>
        </p:nvSpPr>
        <p:spPr bwMode="auto">
          <a:xfrm rot="10800000">
            <a:off x="4784322" y="3473344"/>
            <a:ext cx="3303180" cy="749876"/>
          </a:xfrm>
          <a:prstGeom prst="curvedDownArrow">
            <a:avLst>
              <a:gd name="adj1" fmla="val 61209"/>
              <a:gd name="adj2" fmla="val 122419"/>
              <a:gd name="adj3" fmla="val 33333"/>
            </a:avLst>
          </a:prstGeom>
          <a:solidFill>
            <a:schemeClr val="accent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lIns="45720" rIns="45720" anchor="ctr"/>
          <a:lstStyle/>
          <a:p>
            <a:pPr defTabSz="457200"/>
            <a:endParaRPr lang="ru-RU">
              <a:solidFill>
                <a:srgbClr val="595959"/>
              </a:solidFill>
            </a:endParaRPr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4851627" y="3854823"/>
            <a:ext cx="3413621" cy="554560"/>
          </a:xfrm>
          <a:prstGeom prst="rect">
            <a:avLst/>
          </a:prstGeom>
          <a:solidFill>
            <a:schemeClr val="accent2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/>
          <a:p>
            <a:pPr algn="ctr" defTabSz="457200"/>
            <a:r>
              <a:rPr lang="ru-RU" sz="1400" b="1" dirty="0">
                <a:solidFill>
                  <a:srgbClr val="595959"/>
                </a:solidFill>
              </a:rPr>
              <a:t>Архитектура ИТ</a:t>
            </a:r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4864042" y="1978626"/>
            <a:ext cx="3413621" cy="554560"/>
          </a:xfrm>
          <a:prstGeom prst="rect">
            <a:avLst/>
          </a:prstGeom>
          <a:solidFill>
            <a:schemeClr val="accent2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/>
          <a:p>
            <a:pPr algn="ctr" defTabSz="457200"/>
            <a:r>
              <a:rPr lang="ru-RU" sz="1400" b="1" dirty="0">
                <a:solidFill>
                  <a:srgbClr val="595959"/>
                </a:solidFill>
              </a:rPr>
              <a:t>Система управления ИТ</a:t>
            </a: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780519" y="1965029"/>
            <a:ext cx="3384551" cy="554560"/>
          </a:xfrm>
          <a:prstGeom prst="rect">
            <a:avLst/>
          </a:prstGeom>
          <a:solidFill>
            <a:schemeClr val="tx2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/>
          <a:p>
            <a:pPr algn="ctr" defTabSz="457200"/>
            <a:r>
              <a:rPr lang="ru-RU" sz="1400" b="1" dirty="0">
                <a:solidFill>
                  <a:srgbClr val="FFFFFF"/>
                </a:solidFill>
              </a:rPr>
              <a:t>Разработка целевого состояния ИТ</a:t>
            </a: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817123" y="2948364"/>
            <a:ext cx="3384550" cy="535571"/>
          </a:xfrm>
          <a:prstGeom prst="rect">
            <a:avLst/>
          </a:prstGeom>
          <a:solidFill>
            <a:schemeClr val="tx2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/>
          <a:p>
            <a:pPr algn="ctr" defTabSz="457200"/>
            <a:r>
              <a:rPr lang="ru-RU" sz="1400" b="1" dirty="0">
                <a:solidFill>
                  <a:srgbClr val="FFFFFF"/>
                </a:solidFill>
              </a:rPr>
              <a:t>Определение оптимального пути достижения целевого состояния ИТ</a:t>
            </a:r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852834" y="3866297"/>
            <a:ext cx="3329215" cy="554560"/>
          </a:xfrm>
          <a:prstGeom prst="rect">
            <a:avLst/>
          </a:prstGeom>
          <a:solidFill>
            <a:schemeClr val="tx2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/>
          <a:p>
            <a:pPr algn="ctr" defTabSz="457200"/>
            <a:r>
              <a:rPr lang="ru-RU" sz="1400" b="1" dirty="0">
                <a:solidFill>
                  <a:srgbClr val="FFFFFF"/>
                </a:solidFill>
              </a:rPr>
              <a:t>Обеспечение средств и методов продвижения по выбранному пути</a:t>
            </a:r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4877163" y="2929375"/>
            <a:ext cx="3413621" cy="554560"/>
          </a:xfrm>
          <a:prstGeom prst="rect">
            <a:avLst/>
          </a:prstGeom>
          <a:solidFill>
            <a:schemeClr val="accent2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/>
          <a:p>
            <a:pPr algn="ctr" defTabSz="457200"/>
            <a:r>
              <a:rPr lang="ru-RU" sz="1400" b="1">
                <a:solidFill>
                  <a:srgbClr val="595959"/>
                </a:solidFill>
              </a:rPr>
              <a:t>Стратегия ИТ</a:t>
            </a: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3926340" y="5050761"/>
            <a:ext cx="10018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57200" eaLnBrk="1" hangingPunct="1"/>
            <a:r>
              <a:rPr lang="ru-RU" sz="1800" b="1" dirty="0">
                <a:solidFill>
                  <a:srgbClr val="595959"/>
                </a:solidFill>
              </a:rPr>
              <a:t>Методы</a:t>
            </a: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2303748" y="5577010"/>
            <a:ext cx="4140460" cy="984337"/>
          </a:xfrm>
          <a:prstGeom prst="rect">
            <a:avLst/>
          </a:prstGeom>
          <a:solidFill>
            <a:srgbClr val="009889">
              <a:alpha val="49019"/>
            </a:srgbClr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457200"/>
            <a:r>
              <a:rPr lang="ru-RU" sz="1400" b="1" dirty="0" smtClean="0">
                <a:solidFill>
                  <a:srgbClr val="595959"/>
                </a:solidFill>
              </a:rPr>
              <a:t>Внедрение единого ИТ-решения на платформе 1С</a:t>
            </a:r>
            <a:endParaRPr lang="ru-RU" sz="1400" b="1" dirty="0">
              <a:solidFill>
                <a:srgbClr val="595959"/>
              </a:solidFill>
            </a:endParaRPr>
          </a:p>
        </p:txBody>
      </p:sp>
      <p:sp>
        <p:nvSpPr>
          <p:cNvPr id="33" name="Дата 3"/>
          <p:cNvSpPr>
            <a:spLocks noGrp="1"/>
          </p:cNvSpPr>
          <p:nvPr>
            <p:ph type="dt" sz="half" idx="2"/>
          </p:nvPr>
        </p:nvSpPr>
        <p:spPr>
          <a:xfrm>
            <a:off x="2505381" y="167630"/>
            <a:ext cx="610771" cy="502793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>
                <a:solidFill>
                  <a:srgbClr val="595959">
                    <a:tint val="75000"/>
                  </a:srgbClr>
                </a:solidFill>
              </a:rPr>
              <a:t> </a:t>
            </a:r>
            <a:endParaRPr lang="en-US" dirty="0">
              <a:solidFill>
                <a:srgbClr val="595959">
                  <a:tint val="75000"/>
                </a:srgbClr>
              </a:solidFill>
            </a:endParaRPr>
          </a:p>
        </p:txBody>
      </p:sp>
      <p:pic>
        <p:nvPicPr>
          <p:cNvPr id="36" name="Изображение 14" descr="logo_solutions.pn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092" y="290962"/>
            <a:ext cx="605617" cy="257718"/>
          </a:xfrm>
          <a:prstGeom prst="rect">
            <a:avLst/>
          </a:prstGeom>
        </p:spPr>
      </p:pic>
      <p:sp>
        <p:nvSpPr>
          <p:cNvPr id="37" name="Прямоугольник 36"/>
          <p:cNvSpPr/>
          <p:nvPr/>
        </p:nvSpPr>
        <p:spPr>
          <a:xfrm>
            <a:off x="3168352" y="332656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10000"/>
            </a:pPr>
            <a:r>
              <a:rPr lang="ru-RU" sz="1000" b="1" dirty="0">
                <a:solidFill>
                  <a:srgbClr val="9B9B9B"/>
                </a:solidFill>
                <a:latin typeface="Arial"/>
                <a:cs typeface="Arial"/>
              </a:rPr>
              <a:t>Единое ИТ-решение для крупного медицинского холдинга</a:t>
            </a:r>
          </a:p>
        </p:txBody>
      </p:sp>
    </p:spTree>
    <p:extLst>
      <p:ext uri="{BB962C8B-B14F-4D97-AF65-F5344CB8AC3E}">
        <p14:creationId xmlns:p14="http://schemas.microsoft.com/office/powerpoint/2010/main" val="381919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82"/>
    </mc:Choice>
    <mc:Fallback xmlns="">
      <p:transition spd="slow" advTm="288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94321"/>
            <a:ext cx="8229600" cy="366427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Преимущества единого ИТ-решения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на платформе 1С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48E9B0-8DA0-8442-B281-36861346A589}" type="slidenum">
              <a:rPr lang="en-US" smtClean="0">
                <a:solidFill>
                  <a:srgbClr val="595959">
                    <a:lumMod val="60000"/>
                    <a:lumOff val="40000"/>
                  </a:srgbClr>
                </a:solidFill>
              </a:rPr>
              <a:pPr/>
              <a:t>5</a:t>
            </a:fld>
            <a:endParaRPr lang="en-US" dirty="0">
              <a:solidFill>
                <a:srgbClr val="59595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26968" y="1694951"/>
            <a:ext cx="2346846" cy="1075225"/>
          </a:xfrm>
          <a:prstGeom prst="rect">
            <a:avLst/>
          </a:prstGeom>
          <a:solidFill>
            <a:srgbClr val="44BAB5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 eaLnBrk="0" hangingPunct="0"/>
            <a:endParaRPr lang="ru-RU" sz="1400" b="1" dirty="0">
              <a:solidFill>
                <a:srgbClr val="FFFFFF"/>
              </a:solidFill>
            </a:endParaRPr>
          </a:p>
          <a:p>
            <a:pPr algn="ctr" defTabSz="457200" eaLnBrk="0" hangingPunct="0"/>
            <a:endParaRPr lang="ru-RU" sz="1400" b="1" dirty="0">
              <a:solidFill>
                <a:srgbClr val="FFFFFF"/>
              </a:solidFill>
            </a:endParaRPr>
          </a:p>
          <a:p>
            <a:pPr algn="ctr" defTabSz="457200" eaLnBrk="0" hangingPunct="0"/>
            <a:r>
              <a:rPr lang="ru-RU" sz="1400" b="1" dirty="0">
                <a:solidFill>
                  <a:srgbClr val="FFFFFF"/>
                </a:solidFill>
              </a:rPr>
              <a:t>Централизованное управление информационными системами</a:t>
            </a:r>
          </a:p>
          <a:p>
            <a:pPr algn="ctr" defTabSz="457200" eaLnBrk="0" hangingPunct="0"/>
            <a:endParaRPr lang="ru-RU" sz="1400" b="1" dirty="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3104964"/>
            <a:ext cx="2499690" cy="1152128"/>
          </a:xfrm>
          <a:prstGeom prst="rect">
            <a:avLst/>
          </a:prstGeom>
          <a:solidFill>
            <a:srgbClr val="44BAB5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 eaLnBrk="0" hangingPunct="0"/>
            <a:r>
              <a:rPr lang="ru-RU" sz="1400" b="1" dirty="0">
                <a:solidFill>
                  <a:srgbClr val="FFFFFF"/>
                </a:solidFill>
              </a:rPr>
              <a:t>Контроль расписания и рабочего времени медперсонала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4617132"/>
            <a:ext cx="2484276" cy="1152128"/>
          </a:xfrm>
          <a:prstGeom prst="rect">
            <a:avLst/>
          </a:prstGeom>
          <a:solidFill>
            <a:srgbClr val="44BAB5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 eaLnBrk="0" hangingPunct="0"/>
            <a:r>
              <a:rPr lang="ru-RU" sz="1400" b="1" dirty="0">
                <a:solidFill>
                  <a:srgbClr val="FFFFFF"/>
                </a:solidFill>
              </a:rPr>
              <a:t>Перераспределение потока пациентов между клиниками единой сети, за счет анализа загрузки врачей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084168" y="4617132"/>
            <a:ext cx="2736304" cy="1152128"/>
          </a:xfrm>
          <a:prstGeom prst="rect">
            <a:avLst/>
          </a:prstGeom>
          <a:solidFill>
            <a:srgbClr val="44BAB5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 eaLnBrk="0" hangingPunct="0"/>
            <a:r>
              <a:rPr lang="ru-RU" sz="1400" b="1" dirty="0">
                <a:solidFill>
                  <a:srgbClr val="FFFFFF"/>
                </a:solidFill>
              </a:rPr>
              <a:t>Повышение уровня обеспеченности администрации оперативной  информацией и аналитическими данными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48164" y="3104964"/>
            <a:ext cx="2808312" cy="1098122"/>
          </a:xfrm>
          <a:prstGeom prst="rect">
            <a:avLst/>
          </a:prstGeom>
          <a:solidFill>
            <a:srgbClr val="44BAB5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 eaLnBrk="0" hangingPunct="0"/>
            <a:r>
              <a:rPr lang="ru-RU" sz="1400" b="1" dirty="0">
                <a:solidFill>
                  <a:srgbClr val="FFFFFF"/>
                </a:solidFill>
              </a:rPr>
              <a:t>Обеспечение всестороннего контроля работы всей сети клиник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47864" y="4617132"/>
            <a:ext cx="2448272" cy="1152128"/>
          </a:xfrm>
          <a:prstGeom prst="rect">
            <a:avLst/>
          </a:prstGeom>
          <a:solidFill>
            <a:srgbClr val="44BAB5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 eaLnBrk="0" hangingPunct="0"/>
            <a:r>
              <a:rPr lang="ru-RU" sz="1400" b="1" dirty="0">
                <a:solidFill>
                  <a:srgbClr val="FFFFFF"/>
                </a:solidFill>
              </a:rPr>
              <a:t>Обеспечение полного контроля качества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337501" y="3118342"/>
            <a:ext cx="2412268" cy="1044116"/>
          </a:xfrm>
          <a:prstGeom prst="rect">
            <a:avLst/>
          </a:prstGeom>
          <a:solidFill>
            <a:srgbClr val="44BAB5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 eaLnBrk="0" hangingPunct="0"/>
            <a:endParaRPr lang="ru-RU" sz="1400" b="1" dirty="0">
              <a:solidFill>
                <a:srgbClr val="FFFFFF"/>
              </a:solidFill>
            </a:endParaRPr>
          </a:p>
          <a:p>
            <a:pPr algn="ctr" defTabSz="457200" eaLnBrk="0" hangingPunct="0"/>
            <a:r>
              <a:rPr lang="ru-RU" sz="1400" b="1" dirty="0">
                <a:solidFill>
                  <a:srgbClr val="FFFFFF"/>
                </a:solidFill>
              </a:rPr>
              <a:t>Снижение финансовых затрат за счет контроля издержек</a:t>
            </a:r>
          </a:p>
          <a:p>
            <a:pPr algn="ctr" defTabSz="457200" eaLnBrk="0" hangingPunct="0"/>
            <a:endParaRPr lang="ru-RU" sz="1400" b="1" dirty="0">
              <a:solidFill>
                <a:srgbClr val="FFFF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20988" y="1690056"/>
            <a:ext cx="2772308" cy="1085015"/>
          </a:xfrm>
          <a:prstGeom prst="rect">
            <a:avLst/>
          </a:prstGeom>
          <a:solidFill>
            <a:srgbClr val="44BAB5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 eaLnBrk="0" hangingPunct="0"/>
            <a:r>
              <a:rPr lang="ru-RU" sz="1400" b="1" dirty="0">
                <a:solidFill>
                  <a:srgbClr val="FFFFFF"/>
                </a:solidFill>
              </a:rPr>
              <a:t>Оптимизация финансовых и временных затрат на поддержку, развитие и эксплуатацию информационных систем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33864" y="1694952"/>
            <a:ext cx="2477386" cy="1080120"/>
          </a:xfrm>
          <a:prstGeom prst="rect">
            <a:avLst/>
          </a:prstGeom>
          <a:solidFill>
            <a:srgbClr val="44BAB5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 eaLnBrk="0" hangingPunct="0"/>
            <a:r>
              <a:rPr lang="ru-RU" sz="1400" b="1" dirty="0">
                <a:solidFill>
                  <a:srgbClr val="FFFFFF"/>
                </a:solidFill>
              </a:rPr>
              <a:t>Реализация всех бизнес-процессов в рамках единой платформы</a:t>
            </a:r>
          </a:p>
        </p:txBody>
      </p:sp>
      <p:sp>
        <p:nvSpPr>
          <p:cNvPr id="17" name="Дата 3"/>
          <p:cNvSpPr>
            <a:spLocks noGrp="1"/>
          </p:cNvSpPr>
          <p:nvPr>
            <p:ph type="dt" sz="half" idx="2"/>
          </p:nvPr>
        </p:nvSpPr>
        <p:spPr>
          <a:xfrm>
            <a:off x="2505381" y="167630"/>
            <a:ext cx="610771" cy="502793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>
                <a:solidFill>
                  <a:srgbClr val="595959">
                    <a:tint val="75000"/>
                  </a:srgbClr>
                </a:solidFill>
              </a:rPr>
              <a:t> </a:t>
            </a:r>
            <a:endParaRPr lang="en-US" dirty="0">
              <a:solidFill>
                <a:srgbClr val="595959">
                  <a:tint val="75000"/>
                </a:srgbClr>
              </a:solidFill>
            </a:endParaRPr>
          </a:p>
        </p:txBody>
      </p:sp>
      <p:pic>
        <p:nvPicPr>
          <p:cNvPr id="20" name="Изображение 14" descr="logo_solutions.pn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092" y="290962"/>
            <a:ext cx="605617" cy="257718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3168352" y="332656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10000"/>
            </a:pPr>
            <a:r>
              <a:rPr lang="ru-RU" sz="1000" b="1" dirty="0">
                <a:solidFill>
                  <a:srgbClr val="9B9B9B"/>
                </a:solidFill>
                <a:latin typeface="Arial"/>
                <a:cs typeface="Arial"/>
              </a:rPr>
              <a:t>Единое ИТ-решение для крупного медицинского холдинга</a:t>
            </a:r>
          </a:p>
        </p:txBody>
      </p:sp>
    </p:spTree>
    <p:extLst>
      <p:ext uri="{BB962C8B-B14F-4D97-AF65-F5344CB8AC3E}">
        <p14:creationId xmlns:p14="http://schemas.microsoft.com/office/powerpoint/2010/main" val="181636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73"/>
    </mc:Choice>
    <mc:Fallback xmlns="">
      <p:transition spd="slow" advTm="367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48E9B0-8DA0-8442-B281-36861346A589}" type="slidenum">
              <a:rPr lang="en-US" smtClean="0">
                <a:solidFill>
                  <a:srgbClr val="595959">
                    <a:lumMod val="60000"/>
                    <a:lumOff val="40000"/>
                  </a:srgbClr>
                </a:solidFill>
              </a:rPr>
              <a:pPr/>
              <a:t>6</a:t>
            </a:fld>
            <a:endParaRPr lang="en-US" dirty="0">
              <a:solidFill>
                <a:srgbClr val="59595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1" name="Заголовок 2"/>
          <p:cNvSpPr>
            <a:spLocks noGrp="1"/>
          </p:cNvSpPr>
          <p:nvPr>
            <p:ph type="title"/>
          </p:nvPr>
        </p:nvSpPr>
        <p:spPr>
          <a:xfrm>
            <a:off x="293910" y="720956"/>
            <a:ext cx="8229600" cy="364622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Б</a:t>
            </a:r>
            <a:r>
              <a:rPr lang="ru-RU" sz="2000" dirty="0" smtClean="0"/>
              <a:t>изнес-архитектура</a:t>
            </a:r>
            <a:endParaRPr lang="ru-RU" sz="2000" dirty="0"/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647708" y="1210680"/>
            <a:ext cx="1993900" cy="5318654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defTabSz="457200"/>
            <a:endParaRPr lang="ru-RU">
              <a:solidFill>
                <a:prstClr val="black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742958" y="1318468"/>
            <a:ext cx="1803400" cy="404204"/>
          </a:xfrm>
          <a:prstGeom prst="rect">
            <a:avLst/>
          </a:prstGeom>
          <a:solidFill>
            <a:srgbClr val="00988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457200"/>
            <a:r>
              <a:rPr lang="ru-RU" sz="1200" dirty="0">
                <a:solidFill>
                  <a:srgbClr val="FFFFFF"/>
                </a:solidFill>
              </a:rPr>
              <a:t>Операционная деятельность</a:t>
            </a: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6972306" y="1210680"/>
            <a:ext cx="1993900" cy="5318654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defTabSz="457200"/>
            <a:endParaRPr lang="ru-RU">
              <a:solidFill>
                <a:prstClr val="black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4864106" y="1210680"/>
            <a:ext cx="1993900" cy="5318654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defTabSz="457200"/>
            <a:endParaRPr lang="ru-RU">
              <a:solidFill>
                <a:prstClr val="black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2755908" y="1210680"/>
            <a:ext cx="1993900" cy="5318654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defTabSz="457200"/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2851158" y="1318468"/>
            <a:ext cx="1803400" cy="404204"/>
          </a:xfrm>
          <a:prstGeom prst="rect">
            <a:avLst/>
          </a:prstGeom>
          <a:solidFill>
            <a:srgbClr val="00988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457200"/>
            <a:r>
              <a:rPr lang="ru-RU" sz="1200" dirty="0">
                <a:solidFill>
                  <a:srgbClr val="FFFFFF"/>
                </a:solidFill>
              </a:rPr>
              <a:t>Медицинская деятельность</a:t>
            </a: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4959356" y="1318468"/>
            <a:ext cx="1803400" cy="404204"/>
          </a:xfrm>
          <a:prstGeom prst="rect">
            <a:avLst/>
          </a:prstGeom>
          <a:solidFill>
            <a:srgbClr val="00988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457200"/>
            <a:r>
              <a:rPr lang="ru-RU" sz="1200" dirty="0">
                <a:solidFill>
                  <a:srgbClr val="FFFFFF"/>
                </a:solidFill>
              </a:rPr>
              <a:t>Учет и финансы</a:t>
            </a:r>
          </a:p>
        </p:txBody>
      </p:sp>
      <p:sp>
        <p:nvSpPr>
          <p:cNvPr id="43" name="Прямоугольник 42"/>
          <p:cNvSpPr/>
          <p:nvPr/>
        </p:nvSpPr>
        <p:spPr bwMode="auto">
          <a:xfrm>
            <a:off x="7067556" y="1318468"/>
            <a:ext cx="1803400" cy="404204"/>
          </a:xfrm>
          <a:prstGeom prst="rect">
            <a:avLst/>
          </a:prstGeom>
          <a:solidFill>
            <a:srgbClr val="00988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457200"/>
            <a:r>
              <a:rPr lang="ru-RU" sz="1200" dirty="0">
                <a:solidFill>
                  <a:srgbClr val="FFFFFF"/>
                </a:solidFill>
              </a:rPr>
              <a:t>Обеспечивающая деятельность</a:t>
            </a:r>
          </a:p>
        </p:txBody>
      </p:sp>
      <p:sp>
        <p:nvSpPr>
          <p:cNvPr id="44" name="Прямоугольник 43"/>
          <p:cNvSpPr/>
          <p:nvPr/>
        </p:nvSpPr>
        <p:spPr bwMode="auto">
          <a:xfrm rot="16200000">
            <a:off x="-295458" y="2303529"/>
            <a:ext cx="1333874" cy="381000"/>
          </a:xfrm>
          <a:prstGeom prst="rect">
            <a:avLst/>
          </a:prstGeom>
          <a:solidFill>
            <a:srgbClr val="00988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457200"/>
            <a:r>
              <a:rPr lang="ru-RU" sz="1200" dirty="0">
                <a:solidFill>
                  <a:srgbClr val="FFFFFF"/>
                </a:solidFill>
              </a:rPr>
              <a:t>Стратегия</a:t>
            </a:r>
          </a:p>
        </p:txBody>
      </p:sp>
      <p:sp>
        <p:nvSpPr>
          <p:cNvPr id="45" name="Прямоугольник 44"/>
          <p:cNvSpPr/>
          <p:nvPr/>
        </p:nvSpPr>
        <p:spPr bwMode="auto">
          <a:xfrm rot="16200000">
            <a:off x="-163216" y="3641646"/>
            <a:ext cx="1069391" cy="381000"/>
          </a:xfrm>
          <a:prstGeom prst="rect">
            <a:avLst/>
          </a:prstGeom>
          <a:solidFill>
            <a:srgbClr val="00988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4000" tIns="46800" rIns="54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457200"/>
            <a:r>
              <a:rPr lang="ru-RU" sz="1200" dirty="0">
                <a:solidFill>
                  <a:srgbClr val="FFFFFF"/>
                </a:solidFill>
              </a:rPr>
              <a:t>Мониторинг и контроль</a:t>
            </a:r>
          </a:p>
        </p:txBody>
      </p:sp>
      <p:sp>
        <p:nvSpPr>
          <p:cNvPr id="46" name="Прямоугольник 45"/>
          <p:cNvSpPr/>
          <p:nvPr/>
        </p:nvSpPr>
        <p:spPr bwMode="auto">
          <a:xfrm rot="16200000">
            <a:off x="-611889" y="5291080"/>
            <a:ext cx="1966737" cy="381000"/>
          </a:xfrm>
          <a:prstGeom prst="rect">
            <a:avLst/>
          </a:prstGeom>
          <a:solidFill>
            <a:srgbClr val="00988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457200"/>
            <a:r>
              <a:rPr lang="ru-RU" sz="1200" dirty="0">
                <a:solidFill>
                  <a:srgbClr val="FFFFFF"/>
                </a:solidFill>
              </a:rPr>
              <a:t>Операции</a:t>
            </a:r>
          </a:p>
        </p:txBody>
      </p:sp>
      <p:sp>
        <p:nvSpPr>
          <p:cNvPr id="47" name="Прямоугольник 46"/>
          <p:cNvSpPr/>
          <p:nvPr/>
        </p:nvSpPr>
        <p:spPr bwMode="auto">
          <a:xfrm>
            <a:off x="742958" y="1830460"/>
            <a:ext cx="1803400" cy="404204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Маркетинговая стратегия </a:t>
            </a:r>
          </a:p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и планирование продаж</a:t>
            </a:r>
          </a:p>
        </p:txBody>
      </p:sp>
      <p:sp>
        <p:nvSpPr>
          <p:cNvPr id="48" name="Прямоугольник 47"/>
          <p:cNvSpPr/>
          <p:nvPr/>
        </p:nvSpPr>
        <p:spPr bwMode="auto">
          <a:xfrm>
            <a:off x="742958" y="2295295"/>
            <a:ext cx="1803400" cy="404204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Управление портфелем продуктов (классификаторы, ценообразование, программы прикрепления)</a:t>
            </a:r>
          </a:p>
        </p:txBody>
      </p:sp>
      <p:sp>
        <p:nvSpPr>
          <p:cNvPr id="49" name="Прямоугольник 48"/>
          <p:cNvSpPr/>
          <p:nvPr/>
        </p:nvSpPr>
        <p:spPr bwMode="auto">
          <a:xfrm>
            <a:off x="742958" y="2756762"/>
            <a:ext cx="1803400" cy="404204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Планирование и управление </a:t>
            </a:r>
          </a:p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загрузкой подразделений</a:t>
            </a:r>
          </a:p>
        </p:txBody>
      </p:sp>
      <p:sp>
        <p:nvSpPr>
          <p:cNvPr id="50" name="Прямоугольник 49"/>
          <p:cNvSpPr/>
          <p:nvPr/>
        </p:nvSpPr>
        <p:spPr bwMode="auto">
          <a:xfrm>
            <a:off x="2851158" y="1830461"/>
            <a:ext cx="1803400" cy="621465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Управление качеством лечения</a:t>
            </a:r>
          </a:p>
        </p:txBody>
      </p:sp>
      <p:sp>
        <p:nvSpPr>
          <p:cNvPr id="51" name="Прямоугольник 50"/>
          <p:cNvSpPr/>
          <p:nvPr/>
        </p:nvSpPr>
        <p:spPr bwMode="auto">
          <a:xfrm>
            <a:off x="2851158" y="2515086"/>
            <a:ext cx="1803400" cy="655990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Стратегическое управление развитием, специализацией и оснащением клиник</a:t>
            </a:r>
          </a:p>
        </p:txBody>
      </p:sp>
      <p:sp>
        <p:nvSpPr>
          <p:cNvPr id="52" name="Прямоугольник 51"/>
          <p:cNvSpPr/>
          <p:nvPr/>
        </p:nvSpPr>
        <p:spPr bwMode="auto">
          <a:xfrm>
            <a:off x="4959356" y="1830461"/>
            <a:ext cx="1803400" cy="621465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Стратегическое планирование и управление финансами и экономикой.</a:t>
            </a:r>
          </a:p>
        </p:txBody>
      </p:sp>
      <p:sp>
        <p:nvSpPr>
          <p:cNvPr id="53" name="Прямоугольник 52"/>
          <p:cNvSpPr/>
          <p:nvPr/>
        </p:nvSpPr>
        <p:spPr bwMode="auto">
          <a:xfrm>
            <a:off x="4959356" y="2515086"/>
            <a:ext cx="1803400" cy="655990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Стратегическое управление персоналом</a:t>
            </a:r>
          </a:p>
        </p:txBody>
      </p:sp>
      <p:sp>
        <p:nvSpPr>
          <p:cNvPr id="54" name="Прямоугольник 53"/>
          <p:cNvSpPr/>
          <p:nvPr/>
        </p:nvSpPr>
        <p:spPr bwMode="auto">
          <a:xfrm>
            <a:off x="742958" y="3284775"/>
            <a:ext cx="1803400" cy="324637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Управление лояльностью и</a:t>
            </a:r>
          </a:p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отношениями с клиентами</a:t>
            </a:r>
          </a:p>
        </p:txBody>
      </p:sp>
      <p:sp>
        <p:nvSpPr>
          <p:cNvPr id="55" name="Прямоугольник 54"/>
          <p:cNvSpPr/>
          <p:nvPr/>
        </p:nvSpPr>
        <p:spPr bwMode="auto">
          <a:xfrm>
            <a:off x="742958" y="3656117"/>
            <a:ext cx="1803400" cy="324637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Анализ операционной готовности клиник</a:t>
            </a:r>
          </a:p>
        </p:txBody>
      </p:sp>
      <p:sp>
        <p:nvSpPr>
          <p:cNvPr id="56" name="Прямоугольник 55"/>
          <p:cNvSpPr/>
          <p:nvPr/>
        </p:nvSpPr>
        <p:spPr bwMode="auto">
          <a:xfrm>
            <a:off x="742958" y="4046848"/>
            <a:ext cx="1803400" cy="324637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Контроль качества обслуживания и клиентского сервиса</a:t>
            </a:r>
          </a:p>
        </p:txBody>
      </p:sp>
      <p:sp>
        <p:nvSpPr>
          <p:cNvPr id="57" name="Прямоугольник 56"/>
          <p:cNvSpPr/>
          <p:nvPr/>
        </p:nvSpPr>
        <p:spPr bwMode="auto">
          <a:xfrm>
            <a:off x="742958" y="4498207"/>
            <a:ext cx="1803400" cy="404841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Управление продажами и документооборот с внешними компаниями</a:t>
            </a:r>
          </a:p>
        </p:txBody>
      </p:sp>
      <p:sp>
        <p:nvSpPr>
          <p:cNvPr id="58" name="Прямоугольник 57"/>
          <p:cNvSpPr/>
          <p:nvPr/>
        </p:nvSpPr>
        <p:spPr bwMode="auto">
          <a:xfrm>
            <a:off x="742958" y="4954623"/>
            <a:ext cx="1803400" cy="404841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Поддержка клиентов (контакт-центр, единое расписание приемов, </a:t>
            </a:r>
          </a:p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рассылки, личный кабинет, прочее)</a:t>
            </a:r>
          </a:p>
        </p:txBody>
      </p:sp>
      <p:sp>
        <p:nvSpPr>
          <p:cNvPr id="59" name="Прямоугольник 58"/>
          <p:cNvSpPr/>
          <p:nvPr/>
        </p:nvSpPr>
        <p:spPr bwMode="auto">
          <a:xfrm>
            <a:off x="742958" y="5414405"/>
            <a:ext cx="1803400" cy="404841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Управление прикреплениями, поддержка продаж и согласование услуг со страховыми компаниями</a:t>
            </a:r>
          </a:p>
        </p:txBody>
      </p:sp>
      <p:sp>
        <p:nvSpPr>
          <p:cNvPr id="60" name="Прямоугольник 59"/>
          <p:cNvSpPr/>
          <p:nvPr/>
        </p:nvSpPr>
        <p:spPr bwMode="auto">
          <a:xfrm>
            <a:off x="742958" y="5884292"/>
            <a:ext cx="1803400" cy="324637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 err="1">
                <a:solidFill>
                  <a:schemeClr val="tx2"/>
                </a:solidFill>
              </a:rPr>
              <a:t>Биллинг</a:t>
            </a:r>
            <a:r>
              <a:rPr lang="ru-RU" sz="800" dirty="0">
                <a:solidFill>
                  <a:schemeClr val="tx2"/>
                </a:solidFill>
              </a:rPr>
              <a:t> услуг и медико-экономическая экспертиза</a:t>
            </a:r>
          </a:p>
        </p:txBody>
      </p:sp>
      <p:sp>
        <p:nvSpPr>
          <p:cNvPr id="61" name="Прямоугольник 60"/>
          <p:cNvSpPr/>
          <p:nvPr/>
        </p:nvSpPr>
        <p:spPr bwMode="auto">
          <a:xfrm>
            <a:off x="742958" y="6263881"/>
            <a:ext cx="1803400" cy="190963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Розничные аптеки</a:t>
            </a:r>
          </a:p>
        </p:txBody>
      </p:sp>
      <p:sp>
        <p:nvSpPr>
          <p:cNvPr id="62" name="Прямоугольник 61"/>
          <p:cNvSpPr/>
          <p:nvPr/>
        </p:nvSpPr>
        <p:spPr bwMode="auto">
          <a:xfrm>
            <a:off x="2851158" y="3275490"/>
            <a:ext cx="1803400" cy="570096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Контроль качества лечения, медико-экономические стандарты и протоколы лечения (</a:t>
            </a:r>
            <a:r>
              <a:rPr lang="en-US" sz="800" dirty="0">
                <a:solidFill>
                  <a:schemeClr val="tx2"/>
                </a:solidFill>
              </a:rPr>
              <a:t>clinical pathway</a:t>
            </a:r>
            <a:r>
              <a:rPr lang="ru-RU" sz="8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63" name="Прямоугольник 62"/>
          <p:cNvSpPr/>
          <p:nvPr/>
        </p:nvSpPr>
        <p:spPr bwMode="auto">
          <a:xfrm>
            <a:off x="2851158" y="3923577"/>
            <a:ext cx="1803400" cy="465074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Контроль сроков годности лекарственных средств и медицинских расходных материалов</a:t>
            </a:r>
          </a:p>
        </p:txBody>
      </p:sp>
      <p:sp>
        <p:nvSpPr>
          <p:cNvPr id="64" name="Прямоугольник 63"/>
          <p:cNvSpPr/>
          <p:nvPr/>
        </p:nvSpPr>
        <p:spPr bwMode="auto">
          <a:xfrm>
            <a:off x="4959356" y="3275490"/>
            <a:ext cx="1803400" cy="556656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Мониторинг и контроль движения денежных средств</a:t>
            </a:r>
          </a:p>
        </p:txBody>
      </p:sp>
      <p:sp>
        <p:nvSpPr>
          <p:cNvPr id="65" name="Прямоугольник 64"/>
          <p:cNvSpPr/>
          <p:nvPr/>
        </p:nvSpPr>
        <p:spPr bwMode="auto">
          <a:xfrm>
            <a:off x="4959356" y="3897052"/>
            <a:ext cx="1803400" cy="486968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Мониторинг оборачиваемости  материально-технических ресурсов</a:t>
            </a:r>
          </a:p>
        </p:txBody>
      </p:sp>
      <p:sp>
        <p:nvSpPr>
          <p:cNvPr id="66" name="Прямоугольник 65"/>
          <p:cNvSpPr/>
          <p:nvPr/>
        </p:nvSpPr>
        <p:spPr bwMode="auto">
          <a:xfrm>
            <a:off x="2851158" y="4498213"/>
            <a:ext cx="1803400" cy="190963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Амбулаторное обслуживание</a:t>
            </a:r>
          </a:p>
        </p:txBody>
      </p:sp>
      <p:sp>
        <p:nvSpPr>
          <p:cNvPr id="67" name="Прямоугольник 66"/>
          <p:cNvSpPr/>
          <p:nvPr/>
        </p:nvSpPr>
        <p:spPr bwMode="auto">
          <a:xfrm>
            <a:off x="2851158" y="4751473"/>
            <a:ext cx="1803400" cy="190963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Стационарное обслуживание</a:t>
            </a:r>
          </a:p>
        </p:txBody>
      </p:sp>
      <p:sp>
        <p:nvSpPr>
          <p:cNvPr id="68" name="Прямоугольник 67"/>
          <p:cNvSpPr/>
          <p:nvPr/>
        </p:nvSpPr>
        <p:spPr bwMode="auto">
          <a:xfrm>
            <a:off x="2851158" y="5747778"/>
            <a:ext cx="1803400" cy="324637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Лабораторные, инструментальные и диагностические исследования</a:t>
            </a:r>
          </a:p>
        </p:txBody>
      </p:sp>
      <p:sp>
        <p:nvSpPr>
          <p:cNvPr id="69" name="Прямоугольник 68"/>
          <p:cNvSpPr/>
          <p:nvPr/>
        </p:nvSpPr>
        <p:spPr bwMode="auto">
          <a:xfrm>
            <a:off x="2851158" y="5005875"/>
            <a:ext cx="1803400" cy="190963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Санаторное обслуживание</a:t>
            </a:r>
          </a:p>
        </p:txBody>
      </p:sp>
      <p:sp>
        <p:nvSpPr>
          <p:cNvPr id="70" name="Прямоугольник 69"/>
          <p:cNvSpPr/>
          <p:nvPr/>
        </p:nvSpPr>
        <p:spPr bwMode="auto">
          <a:xfrm>
            <a:off x="2851158" y="5252722"/>
            <a:ext cx="1803400" cy="190963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Фитнес обслуживание</a:t>
            </a:r>
          </a:p>
        </p:txBody>
      </p:sp>
      <p:sp>
        <p:nvSpPr>
          <p:cNvPr id="71" name="Прямоугольник 70"/>
          <p:cNvSpPr/>
          <p:nvPr/>
        </p:nvSpPr>
        <p:spPr bwMode="auto">
          <a:xfrm>
            <a:off x="2851158" y="6138852"/>
            <a:ext cx="1803400" cy="324637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Управление активами, ремонт и обслуживание оборудования</a:t>
            </a:r>
          </a:p>
        </p:txBody>
      </p:sp>
      <p:sp>
        <p:nvSpPr>
          <p:cNvPr id="72" name="Прямоугольник 71"/>
          <p:cNvSpPr/>
          <p:nvPr/>
        </p:nvSpPr>
        <p:spPr bwMode="auto">
          <a:xfrm>
            <a:off x="2851158" y="5508771"/>
            <a:ext cx="1803400" cy="190963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Скорая медицинская помощь</a:t>
            </a:r>
          </a:p>
        </p:txBody>
      </p:sp>
      <p:sp>
        <p:nvSpPr>
          <p:cNvPr id="73" name="Прямоугольник 72"/>
          <p:cNvSpPr/>
          <p:nvPr/>
        </p:nvSpPr>
        <p:spPr bwMode="auto">
          <a:xfrm>
            <a:off x="4959356" y="4507279"/>
            <a:ext cx="1803400" cy="339676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Бухгалтерский и налоговый учет, регламентированная и международная отчетность </a:t>
            </a:r>
          </a:p>
        </p:txBody>
      </p:sp>
      <p:sp>
        <p:nvSpPr>
          <p:cNvPr id="74" name="Прямоугольник 73"/>
          <p:cNvSpPr/>
          <p:nvPr/>
        </p:nvSpPr>
        <p:spPr bwMode="auto">
          <a:xfrm>
            <a:off x="4959356" y="4891623"/>
            <a:ext cx="1803400" cy="277161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Управленческий учет (планирование и бюджетирование)</a:t>
            </a:r>
          </a:p>
        </p:txBody>
      </p:sp>
      <p:sp>
        <p:nvSpPr>
          <p:cNvPr id="75" name="Прямоугольник 74"/>
          <p:cNvSpPr/>
          <p:nvPr/>
        </p:nvSpPr>
        <p:spPr bwMode="auto">
          <a:xfrm>
            <a:off x="4959356" y="5204788"/>
            <a:ext cx="1803400" cy="204432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Управление закупками</a:t>
            </a:r>
          </a:p>
        </p:txBody>
      </p:sp>
      <p:sp>
        <p:nvSpPr>
          <p:cNvPr id="76" name="Прямоугольник 75"/>
          <p:cNvSpPr/>
          <p:nvPr/>
        </p:nvSpPr>
        <p:spPr bwMode="auto">
          <a:xfrm>
            <a:off x="4959356" y="5724525"/>
            <a:ext cx="1803400" cy="277609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Управление доходностью и себестоимостью услуг</a:t>
            </a:r>
          </a:p>
        </p:txBody>
      </p:sp>
      <p:sp>
        <p:nvSpPr>
          <p:cNvPr id="77" name="Прямоугольник 76"/>
          <p:cNvSpPr/>
          <p:nvPr/>
        </p:nvSpPr>
        <p:spPr bwMode="auto">
          <a:xfrm>
            <a:off x="4959356" y="6046349"/>
            <a:ext cx="1803400" cy="190963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Кадровый учет и расчет зарплаты</a:t>
            </a:r>
          </a:p>
        </p:txBody>
      </p:sp>
      <p:sp>
        <p:nvSpPr>
          <p:cNvPr id="78" name="Прямоугольник 77"/>
          <p:cNvSpPr/>
          <p:nvPr/>
        </p:nvSpPr>
        <p:spPr bwMode="auto">
          <a:xfrm>
            <a:off x="4953006" y="6273316"/>
            <a:ext cx="1803400" cy="190963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Подбор и обучение персонала</a:t>
            </a:r>
          </a:p>
        </p:txBody>
      </p:sp>
      <p:sp>
        <p:nvSpPr>
          <p:cNvPr id="79" name="Прямоугольник 78"/>
          <p:cNvSpPr/>
          <p:nvPr/>
        </p:nvSpPr>
        <p:spPr bwMode="auto">
          <a:xfrm rot="16200000">
            <a:off x="4880937" y="4017085"/>
            <a:ext cx="4625244" cy="252000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Контрольно-ревизионная деятельность</a:t>
            </a:r>
          </a:p>
        </p:txBody>
      </p:sp>
      <p:sp>
        <p:nvSpPr>
          <p:cNvPr id="80" name="Прямоугольник 79"/>
          <p:cNvSpPr/>
          <p:nvPr/>
        </p:nvSpPr>
        <p:spPr bwMode="auto">
          <a:xfrm rot="16200000">
            <a:off x="5190013" y="4017085"/>
            <a:ext cx="4625244" cy="252000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Корпоративные и имущественные отношения</a:t>
            </a:r>
          </a:p>
        </p:txBody>
      </p:sp>
      <p:sp>
        <p:nvSpPr>
          <p:cNvPr id="81" name="Прямоугольник 80"/>
          <p:cNvSpPr/>
          <p:nvPr/>
        </p:nvSpPr>
        <p:spPr bwMode="auto">
          <a:xfrm rot="16200000">
            <a:off x="5502390" y="4017085"/>
            <a:ext cx="4625244" cy="252000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Управление делами</a:t>
            </a:r>
          </a:p>
        </p:txBody>
      </p:sp>
      <p:sp>
        <p:nvSpPr>
          <p:cNvPr id="82" name="Прямоугольник 81"/>
          <p:cNvSpPr/>
          <p:nvPr/>
        </p:nvSpPr>
        <p:spPr bwMode="auto">
          <a:xfrm rot="16200000">
            <a:off x="5811466" y="4017085"/>
            <a:ext cx="4625244" cy="252000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Управление безопасностью</a:t>
            </a:r>
          </a:p>
        </p:txBody>
      </p:sp>
      <p:sp>
        <p:nvSpPr>
          <p:cNvPr id="83" name="Прямоугольник 82"/>
          <p:cNvSpPr/>
          <p:nvPr/>
        </p:nvSpPr>
        <p:spPr bwMode="auto">
          <a:xfrm rot="16200000">
            <a:off x="6126171" y="4017085"/>
            <a:ext cx="4625244" cy="252000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Административно-хозяйственная деятельность</a:t>
            </a:r>
          </a:p>
        </p:txBody>
      </p:sp>
      <p:sp>
        <p:nvSpPr>
          <p:cNvPr id="84" name="Прямоугольник 83"/>
          <p:cNvSpPr/>
          <p:nvPr/>
        </p:nvSpPr>
        <p:spPr bwMode="auto">
          <a:xfrm rot="16200000">
            <a:off x="6429997" y="4017085"/>
            <a:ext cx="4625244" cy="252000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Управление ИТ</a:t>
            </a:r>
          </a:p>
        </p:txBody>
      </p:sp>
      <p:sp>
        <p:nvSpPr>
          <p:cNvPr id="85" name="Line 56"/>
          <p:cNvSpPr>
            <a:spLocks noChangeShapeType="1"/>
          </p:cNvSpPr>
          <p:nvPr/>
        </p:nvSpPr>
        <p:spPr bwMode="auto">
          <a:xfrm flipV="1">
            <a:off x="651945" y="3228333"/>
            <a:ext cx="6206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8000" tIns="10800" rIns="18000" bIns="10800" anchor="ctr"/>
          <a:lstStyle/>
          <a:p>
            <a:pPr defTabSz="457200"/>
            <a:endParaRPr lang="ru-RU" sz="700">
              <a:solidFill>
                <a:prstClr val="black"/>
              </a:solidFill>
            </a:endParaRPr>
          </a:p>
        </p:txBody>
      </p:sp>
      <p:sp>
        <p:nvSpPr>
          <p:cNvPr id="86" name="Line 56"/>
          <p:cNvSpPr>
            <a:spLocks noChangeShapeType="1"/>
          </p:cNvSpPr>
          <p:nvPr/>
        </p:nvSpPr>
        <p:spPr bwMode="auto">
          <a:xfrm flipV="1">
            <a:off x="651944" y="4440946"/>
            <a:ext cx="8314267" cy="0"/>
          </a:xfrm>
          <a:prstGeom prst="line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endParaRPr lang="ru-RU" sz="800">
              <a:solidFill>
                <a:schemeClr val="tx2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 bwMode="auto">
          <a:xfrm>
            <a:off x="4958494" y="5445224"/>
            <a:ext cx="1803400" cy="243905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800" dirty="0">
                <a:solidFill>
                  <a:schemeClr val="tx2"/>
                </a:solidFill>
              </a:rPr>
              <a:t>Управление запасами и материальным обеспечением</a:t>
            </a:r>
          </a:p>
        </p:txBody>
      </p:sp>
      <p:sp>
        <p:nvSpPr>
          <p:cNvPr id="87" name="Дата 3"/>
          <p:cNvSpPr>
            <a:spLocks noGrp="1"/>
          </p:cNvSpPr>
          <p:nvPr>
            <p:ph type="dt" sz="half" idx="2"/>
          </p:nvPr>
        </p:nvSpPr>
        <p:spPr>
          <a:xfrm>
            <a:off x="2505381" y="167630"/>
            <a:ext cx="610771" cy="502793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>
                <a:solidFill>
                  <a:srgbClr val="595959">
                    <a:tint val="75000"/>
                  </a:srgbClr>
                </a:solidFill>
              </a:rPr>
              <a:t> </a:t>
            </a:r>
            <a:endParaRPr lang="en-US" dirty="0">
              <a:solidFill>
                <a:srgbClr val="595959">
                  <a:tint val="75000"/>
                </a:srgbClr>
              </a:solidFill>
            </a:endParaRPr>
          </a:p>
        </p:txBody>
      </p:sp>
      <p:pic>
        <p:nvPicPr>
          <p:cNvPr id="90" name="Изображение 14" descr="logo_solutions.pn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092" y="290962"/>
            <a:ext cx="605617" cy="257718"/>
          </a:xfrm>
          <a:prstGeom prst="rect">
            <a:avLst/>
          </a:prstGeom>
        </p:spPr>
      </p:pic>
      <p:sp>
        <p:nvSpPr>
          <p:cNvPr id="91" name="Line 56"/>
          <p:cNvSpPr>
            <a:spLocks noChangeShapeType="1"/>
          </p:cNvSpPr>
          <p:nvPr/>
        </p:nvSpPr>
        <p:spPr bwMode="auto">
          <a:xfrm flipV="1">
            <a:off x="651945" y="4440946"/>
            <a:ext cx="6206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8000" tIns="10800" rIns="18000" bIns="10800" anchor="ctr"/>
          <a:lstStyle/>
          <a:p>
            <a:pPr defTabSz="457200"/>
            <a:endParaRPr lang="ru-RU" sz="700">
              <a:solidFill>
                <a:prstClr val="black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3168352" y="332656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10000"/>
            </a:pPr>
            <a:r>
              <a:rPr lang="ru-RU" sz="1000" b="1" dirty="0">
                <a:solidFill>
                  <a:srgbClr val="9B9B9B"/>
                </a:solidFill>
                <a:latin typeface="Arial"/>
                <a:cs typeface="Arial"/>
              </a:rPr>
              <a:t>Единое ИТ-решение для крупного медицинского холдинга</a:t>
            </a:r>
          </a:p>
        </p:txBody>
      </p:sp>
    </p:spTree>
    <p:extLst>
      <p:ext uri="{BB962C8B-B14F-4D97-AF65-F5344CB8AC3E}">
        <p14:creationId xmlns:p14="http://schemas.microsoft.com/office/powerpoint/2010/main" val="16620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48E9B0-8DA0-8442-B281-36861346A589}" type="slidenum">
              <a:rPr lang="en-US" smtClean="0">
                <a:solidFill>
                  <a:srgbClr val="595959">
                    <a:lumMod val="60000"/>
                    <a:lumOff val="40000"/>
                  </a:srgbClr>
                </a:solidFill>
              </a:rPr>
              <a:pPr/>
              <a:t>7</a:t>
            </a:fld>
            <a:endParaRPr lang="en-US" dirty="0">
              <a:solidFill>
                <a:srgbClr val="59595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1" name="Заголовок 2"/>
          <p:cNvSpPr>
            <a:spLocks noGrp="1"/>
          </p:cNvSpPr>
          <p:nvPr>
            <p:ph type="title"/>
          </p:nvPr>
        </p:nvSpPr>
        <p:spPr>
          <a:xfrm>
            <a:off x="200030" y="736690"/>
            <a:ext cx="8860181" cy="24904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Целевая архитектура ИТ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239" name="Rectangle 23"/>
          <p:cNvSpPr>
            <a:spLocks noChangeArrowheads="1"/>
          </p:cNvSpPr>
          <p:nvPr/>
        </p:nvSpPr>
        <p:spPr bwMode="auto">
          <a:xfrm>
            <a:off x="761103" y="3933056"/>
            <a:ext cx="2874793" cy="2016224"/>
          </a:xfrm>
          <a:prstGeom prst="rect">
            <a:avLst/>
          </a:prstGeom>
          <a:solidFill>
            <a:srgbClr val="44BAB5"/>
          </a:solidFill>
          <a:ln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t"/>
          <a:lstStyle/>
          <a:p>
            <a:pPr algn="ctr" defTabSz="851306">
              <a:buClr>
                <a:srgbClr val="C0504D"/>
              </a:buClr>
            </a:pPr>
            <a:r>
              <a:rPr lang="ru-RU" sz="1300" b="1" dirty="0">
                <a:solidFill>
                  <a:prstClr val="white"/>
                </a:solidFill>
              </a:rPr>
              <a:t>1С:Зарплата и управление персоналом</a:t>
            </a:r>
          </a:p>
        </p:txBody>
      </p:sp>
      <p:sp>
        <p:nvSpPr>
          <p:cNvPr id="240" name="Rectangle 23"/>
          <p:cNvSpPr>
            <a:spLocks noChangeArrowheads="1"/>
          </p:cNvSpPr>
          <p:nvPr/>
        </p:nvSpPr>
        <p:spPr bwMode="auto">
          <a:xfrm>
            <a:off x="761103" y="1080812"/>
            <a:ext cx="2874793" cy="2715804"/>
          </a:xfrm>
          <a:prstGeom prst="rect">
            <a:avLst/>
          </a:prstGeom>
          <a:solidFill>
            <a:srgbClr val="44BAB5"/>
          </a:solidFill>
          <a:ln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t"/>
          <a:lstStyle/>
          <a:p>
            <a:pPr algn="ctr" defTabSz="851306">
              <a:buClr>
                <a:srgbClr val="C0504D"/>
              </a:buClr>
            </a:pPr>
            <a:r>
              <a:rPr lang="ru-RU" sz="1300" b="1" dirty="0">
                <a:solidFill>
                  <a:prstClr val="white"/>
                </a:solidFill>
              </a:rPr>
              <a:t>1С:Управление холдингом</a:t>
            </a:r>
          </a:p>
        </p:txBody>
      </p:sp>
      <p:sp>
        <p:nvSpPr>
          <p:cNvPr id="246" name="Прямоугольник 245"/>
          <p:cNvSpPr/>
          <p:nvPr/>
        </p:nvSpPr>
        <p:spPr>
          <a:xfrm>
            <a:off x="761103" y="6049496"/>
            <a:ext cx="5395076" cy="403842"/>
          </a:xfrm>
          <a:prstGeom prst="rect">
            <a:avLst/>
          </a:prstGeom>
          <a:solidFill>
            <a:srgbClr val="44BAB5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122" tIns="42561" rIns="85122" bIns="42561" rtlCol="0" anchor="ctr"/>
          <a:lstStyle/>
          <a:p>
            <a:pPr algn="ctr" defTabSz="851306"/>
            <a:r>
              <a:rPr lang="en-US" sz="1300" b="1" dirty="0">
                <a:solidFill>
                  <a:prstClr val="white"/>
                </a:solidFill>
              </a:rPr>
              <a:t>ESB</a:t>
            </a:r>
            <a:r>
              <a:rPr lang="ru-RU" sz="1300" b="1" dirty="0">
                <a:solidFill>
                  <a:prstClr val="white"/>
                </a:solidFill>
              </a:rPr>
              <a:t> - Интеграционная шина</a:t>
            </a:r>
            <a:r>
              <a:rPr lang="en-US" sz="1300" b="1" dirty="0">
                <a:solidFill>
                  <a:prstClr val="white"/>
                </a:solidFill>
              </a:rPr>
              <a:t> (IBM Integration Bus)</a:t>
            </a:r>
            <a:endParaRPr lang="ru-RU" sz="1300" b="1" dirty="0">
              <a:solidFill>
                <a:prstClr val="white"/>
              </a:solidFill>
            </a:endParaRPr>
          </a:p>
        </p:txBody>
      </p:sp>
      <p:sp>
        <p:nvSpPr>
          <p:cNvPr id="247" name="Прямоугольник 246"/>
          <p:cNvSpPr/>
          <p:nvPr/>
        </p:nvSpPr>
        <p:spPr>
          <a:xfrm>
            <a:off x="6589428" y="6049494"/>
            <a:ext cx="1944216" cy="403842"/>
          </a:xfrm>
          <a:prstGeom prst="rect">
            <a:avLst/>
          </a:prstGeom>
          <a:solidFill>
            <a:srgbClr val="44BAB5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122" tIns="42561" rIns="85122" bIns="42561" rtlCol="0" anchor="ctr"/>
          <a:lstStyle/>
          <a:p>
            <a:pPr algn="ctr" defTabSz="851306"/>
            <a:r>
              <a:rPr lang="en-US" sz="1200" b="1" dirty="0">
                <a:solidFill>
                  <a:prstClr val="white"/>
                </a:solidFill>
              </a:rPr>
              <a:t>MDM (IBM </a:t>
            </a:r>
            <a:r>
              <a:rPr lang="en-US" sz="1200" b="1" dirty="0" err="1">
                <a:solidFill>
                  <a:prstClr val="white"/>
                </a:solidFill>
              </a:rPr>
              <a:t>Websphere</a:t>
            </a:r>
            <a:r>
              <a:rPr lang="en-US" sz="1200" b="1" dirty="0">
                <a:solidFill>
                  <a:prstClr val="white"/>
                </a:solidFill>
              </a:rPr>
              <a:t>)</a:t>
            </a:r>
            <a:endParaRPr lang="ru-RU" sz="1200" b="1" dirty="0">
              <a:solidFill>
                <a:prstClr val="white"/>
              </a:solidFill>
            </a:endParaRPr>
          </a:p>
        </p:txBody>
      </p:sp>
      <p:cxnSp>
        <p:nvCxnSpPr>
          <p:cNvPr id="254" name="Прямая со стрелкой 253"/>
          <p:cNvCxnSpPr>
            <a:stCxn id="246" idx="3"/>
            <a:endCxn id="247" idx="1"/>
          </p:cNvCxnSpPr>
          <p:nvPr/>
        </p:nvCxnSpPr>
        <p:spPr>
          <a:xfrm flipV="1">
            <a:off x="6156179" y="6251415"/>
            <a:ext cx="433249" cy="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Rectangle 23"/>
          <p:cNvSpPr>
            <a:spLocks noChangeArrowheads="1"/>
          </p:cNvSpPr>
          <p:nvPr/>
        </p:nvSpPr>
        <p:spPr bwMode="auto">
          <a:xfrm>
            <a:off x="3918501" y="1080811"/>
            <a:ext cx="4757955" cy="4868469"/>
          </a:xfrm>
          <a:prstGeom prst="rect">
            <a:avLst/>
          </a:prstGeom>
          <a:solidFill>
            <a:srgbClr val="44BAB5"/>
          </a:solidFill>
          <a:ln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6756" tIns="29556" rIns="16756" bIns="29556" anchor="t"/>
          <a:lstStyle/>
          <a:p>
            <a:pPr algn="ctr" defTabSz="851306">
              <a:buClr>
                <a:srgbClr val="C0504D"/>
              </a:buClr>
            </a:pPr>
            <a:r>
              <a:rPr lang="ru-RU" sz="1300" b="1" dirty="0">
                <a:solidFill>
                  <a:schemeClr val="bg1"/>
                </a:solidFill>
              </a:rPr>
              <a:t>1С:Медицина</a:t>
            </a:r>
          </a:p>
        </p:txBody>
      </p:sp>
      <p:sp>
        <p:nvSpPr>
          <p:cNvPr id="243" name="Rectangle 23"/>
          <p:cNvSpPr>
            <a:spLocks noChangeArrowheads="1"/>
          </p:cNvSpPr>
          <p:nvPr/>
        </p:nvSpPr>
        <p:spPr bwMode="auto">
          <a:xfrm>
            <a:off x="4139952" y="1340768"/>
            <a:ext cx="2157526" cy="644947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1050" dirty="0">
                <a:solidFill>
                  <a:schemeClr val="tx2"/>
                </a:solidFill>
              </a:rPr>
              <a:t>Амбулаторное </a:t>
            </a:r>
            <a:r>
              <a:rPr lang="ru-RU" sz="1050" dirty="0" smtClean="0">
                <a:solidFill>
                  <a:schemeClr val="tx2"/>
                </a:solidFill>
              </a:rPr>
              <a:t>обслуживание 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4139952" y="2022774"/>
            <a:ext cx="2132304" cy="686145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1050" dirty="0" smtClean="0">
                <a:solidFill>
                  <a:schemeClr val="tx2"/>
                </a:solidFill>
              </a:rPr>
              <a:t>Стационарное обслуживание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4139952" y="2750806"/>
            <a:ext cx="2124233" cy="608785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1050" dirty="0" smtClean="0">
                <a:solidFill>
                  <a:schemeClr val="tx2"/>
                </a:solidFill>
              </a:rPr>
              <a:t>Санаторное обслуживание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4139952" y="3406260"/>
            <a:ext cx="2124234" cy="598804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1050" dirty="0" smtClean="0">
                <a:solidFill>
                  <a:schemeClr val="tx2"/>
                </a:solidFill>
              </a:rPr>
              <a:t>Скорая медицинская помощь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4139952" y="4046617"/>
            <a:ext cx="2124234" cy="570515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1050" dirty="0" smtClean="0">
                <a:solidFill>
                  <a:schemeClr val="tx2"/>
                </a:solidFill>
              </a:rPr>
              <a:t>Лабораторные, инструментальные и диагностические исследования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4139952" y="4658685"/>
            <a:ext cx="2124233" cy="570515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1050" dirty="0" smtClean="0">
                <a:solidFill>
                  <a:schemeClr val="tx2"/>
                </a:solidFill>
              </a:rPr>
              <a:t>Контроль качества лечения, медико-экономические стандарты и протоколы лечения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32" name="Rectangle 23"/>
          <p:cNvSpPr>
            <a:spLocks noChangeArrowheads="1"/>
          </p:cNvSpPr>
          <p:nvPr/>
        </p:nvSpPr>
        <p:spPr bwMode="auto">
          <a:xfrm>
            <a:off x="6336196" y="1340768"/>
            <a:ext cx="2124233" cy="680951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1050" dirty="0" smtClean="0">
                <a:solidFill>
                  <a:schemeClr val="tx2"/>
                </a:solidFill>
              </a:rPr>
              <a:t>Поддержка клиентов (контакт-центр, единое расписание приемов, рассылки, личный кабинет, прочее)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6336196" y="2060849"/>
            <a:ext cx="2132304" cy="648071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1050" dirty="0" smtClean="0">
                <a:solidFill>
                  <a:schemeClr val="tx2"/>
                </a:solidFill>
              </a:rPr>
              <a:t>Управление прикреплениями, поддержка продаж и согласование услуг со страховыми компаниями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35" name="Rectangle 23"/>
          <p:cNvSpPr>
            <a:spLocks noChangeArrowheads="1"/>
          </p:cNvSpPr>
          <p:nvPr/>
        </p:nvSpPr>
        <p:spPr bwMode="auto">
          <a:xfrm>
            <a:off x="6344267" y="2750806"/>
            <a:ext cx="2124233" cy="610276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1050" dirty="0" err="1" smtClean="0">
                <a:solidFill>
                  <a:schemeClr val="tx2"/>
                </a:solidFill>
              </a:rPr>
              <a:t>Биллинг</a:t>
            </a:r>
            <a:r>
              <a:rPr lang="ru-RU" sz="1050" dirty="0" smtClean="0">
                <a:solidFill>
                  <a:schemeClr val="tx2"/>
                </a:solidFill>
              </a:rPr>
              <a:t> услуг и медико-экономическая экспертиза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36" name="Rectangle 23"/>
          <p:cNvSpPr>
            <a:spLocks noChangeArrowheads="1"/>
          </p:cNvSpPr>
          <p:nvPr/>
        </p:nvSpPr>
        <p:spPr bwMode="auto">
          <a:xfrm>
            <a:off x="6336196" y="3414536"/>
            <a:ext cx="2124233" cy="590527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1050" dirty="0" smtClean="0">
                <a:solidFill>
                  <a:schemeClr val="tx2"/>
                </a:solidFill>
              </a:rPr>
              <a:t>Контроль сроков годности и движения лекарственных средств и медицинских расходных материалов 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37" name="Rectangle 23"/>
          <p:cNvSpPr>
            <a:spLocks noChangeArrowheads="1"/>
          </p:cNvSpPr>
          <p:nvPr/>
        </p:nvSpPr>
        <p:spPr bwMode="auto">
          <a:xfrm>
            <a:off x="6336197" y="4046617"/>
            <a:ext cx="2124232" cy="570515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1050" dirty="0" smtClean="0">
                <a:solidFill>
                  <a:schemeClr val="tx2"/>
                </a:solidFill>
              </a:rPr>
              <a:t>Управление активами, ремонт и обслуживание оборудования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6336196" y="4638673"/>
            <a:ext cx="2124233" cy="590527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1050" dirty="0" smtClean="0">
                <a:solidFill>
                  <a:schemeClr val="tx2"/>
                </a:solidFill>
              </a:rPr>
              <a:t>Управление доходностью и себестоимостью услуг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39" name="Rectangle 23"/>
          <p:cNvSpPr>
            <a:spLocks noChangeArrowheads="1"/>
          </p:cNvSpPr>
          <p:nvPr/>
        </p:nvSpPr>
        <p:spPr bwMode="auto">
          <a:xfrm>
            <a:off x="1214073" y="1454329"/>
            <a:ext cx="2163007" cy="534511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1050" dirty="0" smtClean="0">
                <a:solidFill>
                  <a:schemeClr val="tx2"/>
                </a:solidFill>
              </a:rPr>
              <a:t>Бухгалтерский и налоговый учет, регламентированная и международная отчетность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40" name="Rectangle 23"/>
          <p:cNvSpPr>
            <a:spLocks noChangeArrowheads="1"/>
          </p:cNvSpPr>
          <p:nvPr/>
        </p:nvSpPr>
        <p:spPr bwMode="auto">
          <a:xfrm>
            <a:off x="1214075" y="2028684"/>
            <a:ext cx="2163007" cy="536220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1050" dirty="0" smtClean="0">
                <a:solidFill>
                  <a:schemeClr val="tx2"/>
                </a:solidFill>
              </a:rPr>
              <a:t>Управленческий учет (планирование и бюджетирование)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41" name="Rectangle 23"/>
          <p:cNvSpPr>
            <a:spLocks noChangeArrowheads="1"/>
          </p:cNvSpPr>
          <p:nvPr/>
        </p:nvSpPr>
        <p:spPr bwMode="auto">
          <a:xfrm>
            <a:off x="1214073" y="2604748"/>
            <a:ext cx="2163007" cy="536220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1050" dirty="0" smtClean="0">
                <a:solidFill>
                  <a:schemeClr val="tx2"/>
                </a:solidFill>
              </a:rPr>
              <a:t>Управление закупками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42" name="Rectangle 23"/>
          <p:cNvSpPr>
            <a:spLocks noChangeArrowheads="1"/>
          </p:cNvSpPr>
          <p:nvPr/>
        </p:nvSpPr>
        <p:spPr bwMode="auto">
          <a:xfrm>
            <a:off x="4139952" y="5270753"/>
            <a:ext cx="2124233" cy="570515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1050" dirty="0" smtClean="0">
                <a:solidFill>
                  <a:schemeClr val="tx2"/>
                </a:solidFill>
              </a:rPr>
              <a:t>Розничные аптеки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6336198" y="5250741"/>
            <a:ext cx="2124233" cy="590527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1050" dirty="0" smtClean="0">
                <a:solidFill>
                  <a:schemeClr val="tx2"/>
                </a:solidFill>
              </a:rPr>
              <a:t>Управление запасами и материальным обеспечением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44" name="Rectangle 23"/>
          <p:cNvSpPr>
            <a:spLocks noChangeArrowheads="1"/>
          </p:cNvSpPr>
          <p:nvPr/>
        </p:nvSpPr>
        <p:spPr bwMode="auto">
          <a:xfrm>
            <a:off x="1214073" y="3180812"/>
            <a:ext cx="2163007" cy="536220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1050" dirty="0" smtClean="0">
                <a:solidFill>
                  <a:schemeClr val="tx2"/>
                </a:solidFill>
              </a:rPr>
              <a:t>Мониторинг и контроль движения денежных средств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1214073" y="4509120"/>
            <a:ext cx="2163009" cy="612068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1050" dirty="0" smtClean="0">
                <a:solidFill>
                  <a:schemeClr val="tx2"/>
                </a:solidFill>
              </a:rPr>
              <a:t>Кадровый учет и расчет зарплаты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46" name="Rectangle 23"/>
          <p:cNvSpPr>
            <a:spLocks noChangeArrowheads="1"/>
          </p:cNvSpPr>
          <p:nvPr/>
        </p:nvSpPr>
        <p:spPr bwMode="auto">
          <a:xfrm>
            <a:off x="1214073" y="5157192"/>
            <a:ext cx="2163009" cy="612068"/>
          </a:xfrm>
          <a:prstGeom prst="rect">
            <a:avLst/>
          </a:prstGeom>
          <a:gradFill flip="none" rotWithShape="1">
            <a:gsLst>
              <a:gs pos="400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19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73000">
                <a:schemeClr val="accent2">
                  <a:lumMod val="69000"/>
                  <a:lumOff val="31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6756" tIns="29556" rIns="16756" bIns="29556" anchor="ctr"/>
          <a:lstStyle/>
          <a:p>
            <a:pPr algn="ctr" defTabSz="457200"/>
            <a:r>
              <a:rPr lang="ru-RU" sz="1050" dirty="0" smtClean="0">
                <a:solidFill>
                  <a:schemeClr val="tx2"/>
                </a:solidFill>
              </a:rPr>
              <a:t>Подбор и обучение персонала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33" name="Дата 3"/>
          <p:cNvSpPr>
            <a:spLocks noGrp="1"/>
          </p:cNvSpPr>
          <p:nvPr>
            <p:ph type="dt" sz="half" idx="2"/>
          </p:nvPr>
        </p:nvSpPr>
        <p:spPr>
          <a:xfrm>
            <a:off x="2505381" y="167630"/>
            <a:ext cx="610771" cy="502793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>
                <a:solidFill>
                  <a:srgbClr val="595959">
                    <a:tint val="75000"/>
                  </a:srgbClr>
                </a:solidFill>
              </a:rPr>
              <a:t> </a:t>
            </a:r>
            <a:endParaRPr lang="en-US" dirty="0">
              <a:solidFill>
                <a:srgbClr val="595959">
                  <a:tint val="75000"/>
                </a:srgbClr>
              </a:solidFill>
            </a:endParaRPr>
          </a:p>
        </p:txBody>
      </p:sp>
      <p:pic>
        <p:nvPicPr>
          <p:cNvPr id="48" name="Изображение 14" descr="logo_solutions.png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092" y="290962"/>
            <a:ext cx="605617" cy="257718"/>
          </a:xfrm>
          <a:prstGeom prst="rect">
            <a:avLst/>
          </a:prstGeom>
        </p:spPr>
      </p:pic>
      <p:sp>
        <p:nvSpPr>
          <p:cNvPr id="49" name="Прямоугольник 48"/>
          <p:cNvSpPr/>
          <p:nvPr/>
        </p:nvSpPr>
        <p:spPr>
          <a:xfrm>
            <a:off x="3168352" y="332656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10000"/>
            </a:pPr>
            <a:r>
              <a:rPr lang="ru-RU" sz="1000" b="1" dirty="0">
                <a:solidFill>
                  <a:srgbClr val="9B9B9B"/>
                </a:solidFill>
                <a:latin typeface="Arial"/>
                <a:cs typeface="Arial"/>
              </a:rPr>
              <a:t>Единое ИТ-решение для крупного медицинского холдинга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670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00"/>
    </mc:Choice>
    <mc:Fallback xmlns="">
      <p:transition spd="slow" advTm="77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887526"/>
            <a:ext cx="8229600" cy="40243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Интеграционная </a:t>
            </a:r>
            <a:r>
              <a:rPr lang="ru-RU" sz="2000" dirty="0">
                <a:solidFill>
                  <a:schemeClr val="tx2"/>
                </a:solidFill>
              </a:rPr>
              <a:t>шина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данных</a:t>
            </a:r>
            <a:r>
              <a:rPr lang="en-US" dirty="0" smtClean="0">
                <a:solidFill>
                  <a:prstClr val="white"/>
                </a:solidFill>
              </a:rPr>
              <a:t>Bus)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48E9B0-8DA0-8442-B281-36861346A589}" type="slidenum">
              <a:rPr lang="en-US" smtClean="0">
                <a:solidFill>
                  <a:srgbClr val="595959">
                    <a:lumMod val="60000"/>
                    <a:lumOff val="40000"/>
                  </a:srgbClr>
                </a:solidFill>
              </a:rPr>
              <a:pPr/>
              <a:t>8</a:t>
            </a:fld>
            <a:endParaRPr lang="en-US" dirty="0">
              <a:solidFill>
                <a:srgbClr val="595959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773583" y="4511658"/>
            <a:ext cx="1396108" cy="805315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77761572"/>
              </p:ext>
            </p:extLst>
          </p:nvPr>
        </p:nvGraphicFramePr>
        <p:xfrm>
          <a:off x="647564" y="1736812"/>
          <a:ext cx="796490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Изображение 1" descr="Icons-01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775701"/>
            <a:ext cx="753789" cy="753789"/>
          </a:xfrm>
          <a:prstGeom prst="rect">
            <a:avLst/>
          </a:prstGeom>
        </p:spPr>
      </p:pic>
      <p:sp>
        <p:nvSpPr>
          <p:cNvPr id="11" name="Дата 3"/>
          <p:cNvSpPr>
            <a:spLocks noGrp="1"/>
          </p:cNvSpPr>
          <p:nvPr>
            <p:ph type="dt" sz="half" idx="2"/>
          </p:nvPr>
        </p:nvSpPr>
        <p:spPr>
          <a:xfrm>
            <a:off x="2505381" y="167630"/>
            <a:ext cx="610771" cy="502793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>
                <a:solidFill>
                  <a:srgbClr val="595959">
                    <a:tint val="75000"/>
                  </a:srgbClr>
                </a:solidFill>
              </a:rPr>
              <a:t> </a:t>
            </a:r>
            <a:endParaRPr lang="en-US" dirty="0">
              <a:solidFill>
                <a:srgbClr val="595959">
                  <a:tint val="75000"/>
                </a:srgbClr>
              </a:solidFill>
            </a:endParaRPr>
          </a:p>
        </p:txBody>
      </p:sp>
      <p:pic>
        <p:nvPicPr>
          <p:cNvPr id="14" name="Изображение 14" descr="logo_solutions.png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092" y="290962"/>
            <a:ext cx="605617" cy="257718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3168352" y="332656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10000"/>
            </a:pPr>
            <a:r>
              <a:rPr lang="ru-RU" sz="1000" b="1" dirty="0">
                <a:solidFill>
                  <a:srgbClr val="9B9B9B"/>
                </a:solidFill>
                <a:latin typeface="Arial"/>
                <a:cs typeface="Arial"/>
              </a:rPr>
              <a:t>Единое ИТ-решение для крупного медицинского холдинга</a:t>
            </a:r>
          </a:p>
        </p:txBody>
      </p:sp>
    </p:spTree>
    <p:extLst>
      <p:ext uri="{BB962C8B-B14F-4D97-AF65-F5344CB8AC3E}">
        <p14:creationId xmlns:p14="http://schemas.microsoft.com/office/powerpoint/2010/main" val="335031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74"/>
    </mc:Choice>
    <mc:Fallback xmlns="">
      <p:transition spd="slow" advTm="277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060959" y="183517"/>
            <a:ext cx="702540" cy="502793"/>
          </a:xfrm>
        </p:spPr>
        <p:txBody>
          <a:bodyPr/>
          <a:lstStyle/>
          <a:p>
            <a:fld id="{8D48E9B0-8DA0-8442-B281-36861346A58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198039" y="767630"/>
            <a:ext cx="8860181" cy="61310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Ключевые факторы выбора единого ИТ-решения</a:t>
            </a:r>
            <a:endParaRPr lang="en-US" sz="2000" dirty="0" smtClean="0">
              <a:solidFill>
                <a:schemeClr val="tx2"/>
              </a:solidFill>
            </a:endParaRPr>
          </a:p>
          <a:p>
            <a:pPr algn="ctr"/>
            <a:r>
              <a:rPr lang="ru-RU" sz="2000" dirty="0">
                <a:solidFill>
                  <a:schemeClr val="tx2"/>
                </a:solidFill>
              </a:rPr>
              <a:t>н</a:t>
            </a:r>
            <a:r>
              <a:rPr lang="ru-RU" sz="2000" dirty="0" smtClean="0">
                <a:solidFill>
                  <a:schemeClr val="tx2"/>
                </a:solidFill>
              </a:rPr>
              <a:t>а базе платформы 1С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97" name="Rectangle 43"/>
          <p:cNvSpPr>
            <a:spLocks noChangeArrowheads="1"/>
          </p:cNvSpPr>
          <p:nvPr/>
        </p:nvSpPr>
        <p:spPr bwMode="auto">
          <a:xfrm>
            <a:off x="3404508" y="1321023"/>
            <a:ext cx="5549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ru-RU" sz="1400" b="1" dirty="0" smtClean="0">
                <a:solidFill>
                  <a:schemeClr val="bg1"/>
                </a:solidFill>
              </a:rPr>
              <a:t>SAP</a:t>
            </a:r>
            <a:endParaRPr lang="ru-RU" altLang="ru-RU" sz="1400" b="1" dirty="0">
              <a:solidFill>
                <a:schemeClr val="bg1"/>
              </a:solidFill>
            </a:endParaRPr>
          </a:p>
        </p:txBody>
      </p:sp>
      <p:sp>
        <p:nvSpPr>
          <p:cNvPr id="99" name="Rectangle 43"/>
          <p:cNvSpPr>
            <a:spLocks noChangeArrowheads="1"/>
          </p:cNvSpPr>
          <p:nvPr/>
        </p:nvSpPr>
        <p:spPr bwMode="auto">
          <a:xfrm>
            <a:off x="4809319" y="1321023"/>
            <a:ext cx="4138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ru-RU" altLang="ru-RU" sz="1400" b="1" dirty="0" smtClean="0">
                <a:solidFill>
                  <a:schemeClr val="bg1"/>
                </a:solidFill>
              </a:rPr>
              <a:t>1С</a:t>
            </a:r>
            <a:endParaRPr lang="ru-RU" altLang="ru-RU" sz="1400" b="1" dirty="0">
              <a:solidFill>
                <a:schemeClr val="bg1"/>
              </a:solidFill>
            </a:endParaRPr>
          </a:p>
        </p:txBody>
      </p:sp>
      <p:sp>
        <p:nvSpPr>
          <p:cNvPr id="46" name="Oval 7"/>
          <p:cNvSpPr>
            <a:spLocks noChangeArrowheads="1"/>
          </p:cNvSpPr>
          <p:nvPr/>
        </p:nvSpPr>
        <p:spPr bwMode="auto">
          <a:xfrm>
            <a:off x="512293" y="1461029"/>
            <a:ext cx="2360604" cy="129647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ru-RU" altLang="ru-RU" sz="1400" b="1" dirty="0">
                <a:solidFill>
                  <a:schemeClr val="bg1"/>
                </a:solidFill>
              </a:rPr>
              <a:t>Функциональные требования</a:t>
            </a:r>
            <a:endParaRPr lang="en-AU" altLang="ru-RU" sz="1400" b="1" dirty="0">
              <a:solidFill>
                <a:schemeClr val="bg1"/>
              </a:solidFill>
            </a:endParaRPr>
          </a:p>
          <a:p>
            <a:pPr algn="ctr"/>
            <a:endParaRPr lang="ru-RU" sz="700" dirty="0">
              <a:solidFill>
                <a:schemeClr val="bg1"/>
              </a:solidFill>
            </a:endParaRPr>
          </a:p>
        </p:txBody>
      </p:sp>
      <p:sp>
        <p:nvSpPr>
          <p:cNvPr id="47" name="Oval 7"/>
          <p:cNvSpPr>
            <a:spLocks noChangeArrowheads="1"/>
          </p:cNvSpPr>
          <p:nvPr/>
        </p:nvSpPr>
        <p:spPr bwMode="auto">
          <a:xfrm>
            <a:off x="6059881" y="1380737"/>
            <a:ext cx="2593944" cy="132327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dist="107763" dir="13500000" algn="ctr" rotWithShape="0">
              <a:srgbClr val="80808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woPt" dir="t"/>
          </a:scene3d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ru-RU" altLang="ru-RU" sz="1400" b="1" dirty="0" smtClean="0">
                <a:solidFill>
                  <a:schemeClr val="bg1"/>
                </a:solidFill>
              </a:rPr>
              <a:t>Нефункциональные требования</a:t>
            </a:r>
            <a:endParaRPr lang="en-AU" altLang="ru-RU" sz="1400" b="1" dirty="0" smtClean="0">
              <a:solidFill>
                <a:schemeClr val="bg1"/>
              </a:solidFill>
            </a:endParaRPr>
          </a:p>
          <a:p>
            <a:pPr algn="ctr"/>
            <a:endParaRPr lang="ru-RU" sz="700" dirty="0">
              <a:solidFill>
                <a:schemeClr val="bg1"/>
              </a:solidFill>
            </a:endParaRPr>
          </a:p>
        </p:txBody>
      </p:sp>
      <p:sp>
        <p:nvSpPr>
          <p:cNvPr id="48" name="Oval 7"/>
          <p:cNvSpPr>
            <a:spLocks noChangeArrowheads="1"/>
          </p:cNvSpPr>
          <p:nvPr/>
        </p:nvSpPr>
        <p:spPr bwMode="auto">
          <a:xfrm>
            <a:off x="6105593" y="3030977"/>
            <a:ext cx="2548232" cy="131177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dist="107763" dir="13500000" algn="ctr" rotWithShape="0">
              <a:srgbClr val="80808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woPt" dir="t"/>
          </a:scene3d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ru-RU" altLang="ru-RU" sz="1400" b="1" dirty="0">
                <a:solidFill>
                  <a:schemeClr val="bg1"/>
                </a:solidFill>
              </a:rPr>
              <a:t>Стоимость внедрения</a:t>
            </a:r>
          </a:p>
          <a:p>
            <a:pPr algn="ctr"/>
            <a:endParaRPr lang="ru-RU" sz="700" dirty="0">
              <a:solidFill>
                <a:schemeClr val="bg1"/>
              </a:solidFill>
            </a:endParaRPr>
          </a:p>
        </p:txBody>
      </p:sp>
      <p:sp>
        <p:nvSpPr>
          <p:cNvPr id="49" name="Oval 7"/>
          <p:cNvSpPr>
            <a:spLocks noChangeArrowheads="1"/>
          </p:cNvSpPr>
          <p:nvPr/>
        </p:nvSpPr>
        <p:spPr bwMode="auto">
          <a:xfrm>
            <a:off x="512293" y="4770360"/>
            <a:ext cx="2548232" cy="131177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ru-RU" altLang="ru-RU" sz="1400" b="1" dirty="0">
                <a:solidFill>
                  <a:schemeClr val="bg1"/>
                </a:solidFill>
              </a:rPr>
              <a:t>Стоимость </a:t>
            </a:r>
            <a:r>
              <a:rPr lang="ru-RU" altLang="ru-RU" sz="1400" b="1" dirty="0" smtClean="0">
                <a:solidFill>
                  <a:schemeClr val="bg1"/>
                </a:solidFill>
              </a:rPr>
              <a:t>ИТ-оборудования</a:t>
            </a:r>
            <a:endParaRPr lang="ru-RU" altLang="ru-RU" sz="1400" b="1" dirty="0">
              <a:solidFill>
                <a:schemeClr val="bg1"/>
              </a:solidFill>
            </a:endParaRPr>
          </a:p>
          <a:p>
            <a:pPr algn="ctr"/>
            <a:endParaRPr lang="ru-RU" sz="700" dirty="0">
              <a:solidFill>
                <a:schemeClr val="bg1"/>
              </a:solidFill>
            </a:endParaRPr>
          </a:p>
        </p:txBody>
      </p:sp>
      <p:sp>
        <p:nvSpPr>
          <p:cNvPr id="50" name="Oval 7"/>
          <p:cNvSpPr>
            <a:spLocks noChangeArrowheads="1"/>
          </p:cNvSpPr>
          <p:nvPr/>
        </p:nvSpPr>
        <p:spPr bwMode="auto">
          <a:xfrm>
            <a:off x="6230740" y="4782340"/>
            <a:ext cx="2548232" cy="131177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dist="107763" dir="13500000" algn="ctr" rotWithShape="0">
              <a:srgbClr val="80808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woPt" dir="t"/>
          </a:scene3d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ru-RU" altLang="ru-RU" sz="1400" b="1">
                <a:solidFill>
                  <a:schemeClr val="bg1"/>
                </a:solidFill>
              </a:rPr>
              <a:t>Стоимость </a:t>
            </a:r>
            <a:r>
              <a:rPr lang="ru-RU" altLang="ru-RU" sz="1400" b="1" smtClean="0">
                <a:solidFill>
                  <a:schemeClr val="bg1"/>
                </a:solidFill>
              </a:rPr>
              <a:t>сопровождения</a:t>
            </a:r>
            <a:endParaRPr lang="ru-RU" altLang="ru-RU" sz="1400" b="1" dirty="0">
              <a:solidFill>
                <a:schemeClr val="bg1"/>
              </a:solidFill>
            </a:endParaRPr>
          </a:p>
          <a:p>
            <a:pPr algn="ctr"/>
            <a:endParaRPr lang="ru-RU" sz="700" dirty="0">
              <a:solidFill>
                <a:schemeClr val="bg1"/>
              </a:solidFill>
            </a:endParaRPr>
          </a:p>
        </p:txBody>
      </p:sp>
      <p:sp>
        <p:nvSpPr>
          <p:cNvPr id="51" name="Oval 7"/>
          <p:cNvSpPr>
            <a:spLocks noChangeArrowheads="1"/>
          </p:cNvSpPr>
          <p:nvPr/>
        </p:nvSpPr>
        <p:spPr bwMode="auto">
          <a:xfrm>
            <a:off x="3354013" y="3044836"/>
            <a:ext cx="2548232" cy="131177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ru-RU" altLang="ru-RU" sz="1400" b="1" dirty="0" smtClean="0">
                <a:solidFill>
                  <a:schemeClr val="bg1"/>
                </a:solidFill>
              </a:rPr>
              <a:t>Команда</a:t>
            </a:r>
            <a:endParaRPr lang="ru-RU" altLang="ru-RU" sz="1400" b="1" dirty="0">
              <a:solidFill>
                <a:schemeClr val="bg1"/>
              </a:solidFill>
            </a:endParaRPr>
          </a:p>
          <a:p>
            <a:pPr algn="ctr"/>
            <a:endParaRPr lang="ru-RU" sz="700" dirty="0">
              <a:solidFill>
                <a:schemeClr val="bg1"/>
              </a:solidFill>
            </a:endParaRPr>
          </a:p>
        </p:txBody>
      </p:sp>
      <p:sp>
        <p:nvSpPr>
          <p:cNvPr id="52" name="Oval 7"/>
          <p:cNvSpPr>
            <a:spLocks noChangeArrowheads="1"/>
          </p:cNvSpPr>
          <p:nvPr/>
        </p:nvSpPr>
        <p:spPr bwMode="auto">
          <a:xfrm>
            <a:off x="447569" y="3030976"/>
            <a:ext cx="2548232" cy="131177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ru-RU" altLang="ru-RU" sz="1400" b="1" dirty="0" smtClean="0">
                <a:solidFill>
                  <a:schemeClr val="bg1"/>
                </a:solidFill>
              </a:rPr>
              <a:t>Сроки внедрения</a:t>
            </a:r>
            <a:endParaRPr lang="ru-RU" altLang="ru-RU" sz="1400" b="1" dirty="0">
              <a:solidFill>
                <a:schemeClr val="bg1"/>
              </a:solidFill>
            </a:endParaRPr>
          </a:p>
          <a:p>
            <a:pPr algn="ctr"/>
            <a:endParaRPr lang="ru-RU" sz="700" dirty="0">
              <a:solidFill>
                <a:schemeClr val="bg1"/>
              </a:solidFill>
            </a:endParaRPr>
          </a:p>
        </p:txBody>
      </p:sp>
      <p:sp>
        <p:nvSpPr>
          <p:cNvPr id="56" name="AutoShape 12"/>
          <p:cNvSpPr>
            <a:spLocks noChangeArrowheads="1"/>
          </p:cNvSpPr>
          <p:nvPr/>
        </p:nvSpPr>
        <p:spPr bwMode="auto">
          <a:xfrm>
            <a:off x="3060524" y="2000825"/>
            <a:ext cx="3365161" cy="964262"/>
          </a:xfrm>
          <a:prstGeom prst="curvedDownArrow">
            <a:avLst>
              <a:gd name="adj1" fmla="val 56667"/>
              <a:gd name="adj2" fmla="val 113333"/>
              <a:gd name="adj3" fmla="val 24443"/>
            </a:avLst>
          </a:prstGeom>
          <a:solidFill>
            <a:srgbClr val="FFC000">
              <a:alpha val="26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ru-RU" sz="2000"/>
          </a:p>
        </p:txBody>
      </p:sp>
      <p:sp>
        <p:nvSpPr>
          <p:cNvPr id="57" name="AutoShape 13"/>
          <p:cNvSpPr>
            <a:spLocks noChangeArrowheads="1"/>
          </p:cNvSpPr>
          <p:nvPr/>
        </p:nvSpPr>
        <p:spPr bwMode="auto">
          <a:xfrm rot="10800000">
            <a:off x="2872897" y="4381123"/>
            <a:ext cx="3186984" cy="964262"/>
          </a:xfrm>
          <a:prstGeom prst="curvedDownArrow">
            <a:avLst>
              <a:gd name="adj1" fmla="val 56667"/>
              <a:gd name="adj2" fmla="val 113333"/>
              <a:gd name="adj3" fmla="val 33333"/>
            </a:avLst>
          </a:prstGeom>
          <a:solidFill>
            <a:srgbClr val="FFC000">
              <a:alpha val="26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ru-RU" sz="2000"/>
          </a:p>
        </p:txBody>
      </p:sp>
      <p:sp>
        <p:nvSpPr>
          <p:cNvPr id="17" name="Дата 3"/>
          <p:cNvSpPr>
            <a:spLocks noGrp="1"/>
          </p:cNvSpPr>
          <p:nvPr>
            <p:ph type="dt" sz="half" idx="2"/>
          </p:nvPr>
        </p:nvSpPr>
        <p:spPr>
          <a:xfrm>
            <a:off x="2505381" y="167630"/>
            <a:ext cx="610771" cy="502793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>
                <a:solidFill>
                  <a:srgbClr val="595959">
                    <a:tint val="75000"/>
                  </a:srgbClr>
                </a:solidFill>
              </a:rPr>
              <a:t> </a:t>
            </a:r>
            <a:endParaRPr lang="en-US" dirty="0">
              <a:solidFill>
                <a:srgbClr val="595959">
                  <a:tint val="75000"/>
                </a:srgbClr>
              </a:solidFill>
            </a:endParaRPr>
          </a:p>
        </p:txBody>
      </p:sp>
      <p:pic>
        <p:nvPicPr>
          <p:cNvPr id="20" name="Изображение 14" descr="logo_solutions.pn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092" y="290962"/>
            <a:ext cx="605617" cy="257718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3168352" y="332656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10000"/>
            </a:pPr>
            <a:r>
              <a:rPr lang="ru-RU" sz="1000" b="1" dirty="0">
                <a:solidFill>
                  <a:srgbClr val="9B9B9B"/>
                </a:solidFill>
                <a:latin typeface="Arial"/>
                <a:cs typeface="Arial"/>
              </a:rPr>
              <a:t>Единое ИТ-решение для крупного медицинского холдинга</a:t>
            </a:r>
          </a:p>
        </p:txBody>
      </p:sp>
    </p:spTree>
    <p:extLst>
      <p:ext uri="{BB962C8B-B14F-4D97-AF65-F5344CB8AC3E}">
        <p14:creationId xmlns:p14="http://schemas.microsoft.com/office/powerpoint/2010/main" val="189439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5"/>
    </mc:Choice>
    <mc:Fallback xmlns="">
      <p:transition spd="slow" advTm="2745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.1|2"/>
</p:tagLst>
</file>

<file path=ppt/theme/theme1.xml><?xml version="1.0" encoding="utf-8"?>
<a:theme xmlns:a="http://schemas.openxmlformats.org/drawingml/2006/main" name="Office Theme">
  <a:themeElements>
    <a:clrScheme name="Custom 11">
      <a:dk1>
        <a:srgbClr val="595959"/>
      </a:dk1>
      <a:lt1>
        <a:srgbClr val="FFFFFF"/>
      </a:lt1>
      <a:dk2>
        <a:srgbClr val="000000"/>
      </a:dk2>
      <a:lt2>
        <a:srgbClr val="FFFFFF"/>
      </a:lt2>
      <a:accent1>
        <a:srgbClr val="00ABAA"/>
      </a:accent1>
      <a:accent2>
        <a:srgbClr val="F5B946"/>
      </a:accent2>
      <a:accent3>
        <a:srgbClr val="6EC8C8"/>
      </a:accent3>
      <a:accent4>
        <a:srgbClr val="FFE173"/>
      </a:accent4>
      <a:accent5>
        <a:srgbClr val="009191"/>
      </a:accent5>
      <a:accent6>
        <a:srgbClr val="FFD755"/>
      </a:accent6>
      <a:hlink>
        <a:srgbClr val="32BEB9"/>
      </a:hlink>
      <a:folHlink>
        <a:srgbClr val="007D7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ustom 11">
      <a:dk1>
        <a:srgbClr val="595959"/>
      </a:dk1>
      <a:lt1>
        <a:srgbClr val="FFFFFF"/>
      </a:lt1>
      <a:dk2>
        <a:srgbClr val="000000"/>
      </a:dk2>
      <a:lt2>
        <a:srgbClr val="FFFFFF"/>
      </a:lt2>
      <a:accent1>
        <a:srgbClr val="00ABAA"/>
      </a:accent1>
      <a:accent2>
        <a:srgbClr val="F5B946"/>
      </a:accent2>
      <a:accent3>
        <a:srgbClr val="6EC8C8"/>
      </a:accent3>
      <a:accent4>
        <a:srgbClr val="FFE173"/>
      </a:accent4>
      <a:accent5>
        <a:srgbClr val="009191"/>
      </a:accent5>
      <a:accent6>
        <a:srgbClr val="FFD755"/>
      </a:accent6>
      <a:hlink>
        <a:srgbClr val="32BEB9"/>
      </a:hlink>
      <a:folHlink>
        <a:srgbClr val="007D7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9731</TotalTime>
  <Words>899</Words>
  <Application>Microsoft Office PowerPoint</Application>
  <PresentationFormat>Экран (4:3)</PresentationFormat>
  <Paragraphs>203</Paragraphs>
  <Slides>11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Office Theme</vt:lpstr>
      <vt:lpstr>1_Office Theme</vt:lpstr>
      <vt:lpstr>Единое ИТ-решение для крупного медицинского холдинга</vt:lpstr>
      <vt:lpstr>Презентация PowerPoint</vt:lpstr>
      <vt:lpstr>Проблемы ИТ в коммерческой медицинской организации</vt:lpstr>
      <vt:lpstr> Предпосылки внедрения единого ИТ-решения </vt:lpstr>
      <vt:lpstr>Преимущества единого ИТ-решения на платформе 1С</vt:lpstr>
      <vt:lpstr>Бизнес-архитектура</vt:lpstr>
      <vt:lpstr>Целевая архитектура ИТ</vt:lpstr>
      <vt:lpstr>Интеграционная шина данныхBus)</vt:lpstr>
      <vt:lpstr>Презентация PowerPoint</vt:lpstr>
      <vt:lpstr>UNIS Labs Solutions – инновационные решения сложных бизнес-задач на платформе 1С</vt:lpstr>
      <vt:lpstr>СПАСИБО ЗА ВНИМАНИЕ!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eskobeleva</cp:lastModifiedBy>
  <cp:revision>95</cp:revision>
  <cp:lastPrinted>2014-10-09T15:17:02Z</cp:lastPrinted>
  <dcterms:created xsi:type="dcterms:W3CDTF">2014-09-24T20:25:00Z</dcterms:created>
  <dcterms:modified xsi:type="dcterms:W3CDTF">2016-03-23T09:08:37Z</dcterms:modified>
</cp:coreProperties>
</file>