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10" r:id="rId3"/>
    <p:sldId id="438" r:id="rId4"/>
    <p:sldId id="439" r:id="rId5"/>
    <p:sldId id="408" r:id="rId6"/>
    <p:sldId id="440" r:id="rId7"/>
    <p:sldId id="373" r:id="rId8"/>
    <p:sldId id="412" r:id="rId9"/>
    <p:sldId id="411" r:id="rId10"/>
    <p:sldId id="413" r:id="rId11"/>
    <p:sldId id="441" r:id="rId12"/>
    <p:sldId id="432" r:id="rId13"/>
    <p:sldId id="433" r:id="rId14"/>
    <p:sldId id="442" r:id="rId15"/>
    <p:sldId id="443" r:id="rId16"/>
    <p:sldId id="444" r:id="rId17"/>
    <p:sldId id="445" r:id="rId18"/>
    <p:sldId id="446" r:id="rId19"/>
    <p:sldId id="448" r:id="rId20"/>
    <p:sldId id="447" r:id="rId21"/>
    <p:sldId id="449" r:id="rId22"/>
    <p:sldId id="450" r:id="rId23"/>
    <p:sldId id="451" r:id="rId24"/>
    <p:sldId id="417" r:id="rId25"/>
    <p:sldId id="419" r:id="rId26"/>
    <p:sldId id="38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1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75BDA7"/>
    <a:srgbClr val="06AEAE"/>
    <a:srgbClr val="1A1A1A"/>
    <a:srgbClr val="F0F0F0"/>
    <a:srgbClr val="1B1B1B"/>
    <a:srgbClr val="D24726"/>
    <a:srgbClr val="D2B4A6"/>
    <a:srgbClr val="734F29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81" autoAdjust="0"/>
    <p:restoredTop sz="91921" autoAdjust="0"/>
  </p:normalViewPr>
  <p:slideViewPr>
    <p:cSldViewPr snapToGrid="0">
      <p:cViewPr varScale="1">
        <p:scale>
          <a:sx n="109" d="100"/>
          <a:sy n="109" d="100"/>
        </p:scale>
        <p:origin x="192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38C76D-8B3D-4CEF-84F3-DAE4B34D88C3}" type="datetimeFigureOut">
              <a:rPr lang="ru-RU"/>
              <a:pPr>
                <a:defRPr/>
              </a:pPr>
              <a:t>10.04.2018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3181F5-3063-468D-877B-F43BF2CC5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88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CE87C8-89A0-4CF1-8ADF-5AFDC69472AC}" type="datetimeFigureOut">
              <a:rPr lang="ru-RU"/>
              <a:pPr>
                <a:defRPr/>
              </a:pPr>
              <a:t>10.04.2018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75A282-E937-4206-86B2-83035993F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269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8D2CC3-4EB5-44C3-ABE6-E16FCE2631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4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7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6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3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8D2CC3-4EB5-44C3-ABE6-E16FCE2631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1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5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0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1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2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4535D-5656-4FF6-9B59-5ACEE35BBB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1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7"/>
          <p:cNvSpPr/>
          <p:nvPr userDrawn="1"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06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/>
              <a:cs typeface="Arial"/>
            </a:endParaRPr>
          </a:p>
        </p:txBody>
      </p:sp>
      <p:pic>
        <p:nvPicPr>
          <p:cNvPr id="6" name="Picture 2" descr="http://sdld.cdmarf.ru/wp-content/themes/helterbook/images/helterbook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9877" y="6105368"/>
            <a:ext cx="2257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2" y="4965138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2"/>
            <a:ext cx="12192000" cy="747713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/>
              <a:cs typeface="Arial"/>
            </a:endParaRPr>
          </a:p>
        </p:txBody>
      </p:sp>
      <p:pic>
        <p:nvPicPr>
          <p:cNvPr id="5" name="Рисунок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66388" y="198440"/>
            <a:ext cx="152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2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3127" y="46760"/>
            <a:ext cx="8655628" cy="65462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EC96-1C01-4EFD-AF7A-B2F316560D13}" type="datetimeFigureOut">
              <a:rPr lang="ru-RU"/>
              <a:pPr>
                <a:defRPr/>
              </a:pPr>
              <a:t>10.04.2018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A479-19C4-426B-8695-D3AAECBC6D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656265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7"/>
          <p:cNvSpPr/>
          <p:nvPr userDrawn="1"/>
        </p:nvSpPr>
        <p:spPr>
          <a:xfrm>
            <a:off x="2628901" y="1709738"/>
            <a:ext cx="9563100" cy="3575050"/>
          </a:xfrm>
          <a:prstGeom prst="rect">
            <a:avLst/>
          </a:prstGeom>
          <a:solidFill>
            <a:srgbClr val="06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2" descr="http://sdld.cdmarf.ru/wp-content/themes/helterbook/images/helterbook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5414" y="6229352"/>
            <a:ext cx="2257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9B11-B1C3-43C8-9A21-5B5E35A661A4}" type="datetimeFigureOut">
              <a:rPr lang="ru-RU"/>
              <a:pPr>
                <a:defRPr/>
              </a:pPr>
              <a:t>10.04.2018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2F91-13F5-4AA6-AB5D-ED5434CA55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FE957-AA08-4A97-9BE5-33FBFA89005B}" type="datetimeFigureOut">
              <a:rPr lang="ru-RU"/>
              <a:pPr>
                <a:defRPr/>
              </a:pPr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7A464-7C9C-41BC-B703-316193580D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0"/>
            <a:ext cx="12204878" cy="49712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17851" y="542910"/>
            <a:ext cx="11457626" cy="219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ru-RU" sz="3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Сбор, обработка и анализ данных в рамках Удаленного </a:t>
            </a:r>
            <a:r>
              <a:rPr lang="ru-RU" sz="34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мониторинга пациентов</a:t>
            </a:r>
            <a:endParaRPr lang="ru-RU" sz="4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2" descr="C:\Users\RSULEYMANOV\Desktop\Для презентации\DC_logo_H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19" y="5313727"/>
            <a:ext cx="2947943" cy="15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576" y="3506562"/>
            <a:ext cx="4889129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Вячеслав </a:t>
            </a:r>
            <a:r>
              <a:rPr lang="ru-RU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Кадников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,</a:t>
            </a:r>
          </a:p>
          <a:p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Генеральный директор,</a:t>
            </a:r>
          </a:p>
          <a:p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elvetica"/>
                <a:cs typeface="Helvetica"/>
              </a:rPr>
              <a:t>DICOM Consulting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9763125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Удаленный медицинский пункт</a:t>
            </a:r>
          </a:p>
        </p:txBody>
      </p:sp>
      <p:sp>
        <p:nvSpPr>
          <p:cNvPr id="6" name="Rectangle 6"/>
          <p:cNvSpPr/>
          <p:nvPr/>
        </p:nvSpPr>
        <p:spPr>
          <a:xfrm>
            <a:off x="188145" y="877551"/>
            <a:ext cx="9929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Каждый удаленный медицинский пункт комплектуется защищенным рабочим местом, представляющим собой ноутбук с необходимым программным обеспечением, позволяющим собирать данные по проведенным исследованиям с диагностических устройств, а также клиентским местом для проведения видео-конференцсвязи.</a:t>
            </a:r>
            <a:endParaRPr lang="x-non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40" y="1102256"/>
            <a:ext cx="948369" cy="92382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9" name="Rectangle 6"/>
          <p:cNvSpPr/>
          <p:nvPr/>
        </p:nvSpPr>
        <p:spPr>
          <a:xfrm>
            <a:off x="474098" y="5456344"/>
            <a:ext cx="913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Все процедуры могут производиться человеком, имеющим средне-специальное или высшее медицинское образование.</a:t>
            </a:r>
          </a:p>
        </p:txBody>
      </p:sp>
      <p:sp>
        <p:nvSpPr>
          <p:cNvPr id="10" name="Rectangle 6"/>
          <p:cNvSpPr/>
          <p:nvPr/>
        </p:nvSpPr>
        <p:spPr>
          <a:xfrm>
            <a:off x="3073289" y="2806721"/>
            <a:ext cx="8938367" cy="253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Комплект диагностических устройств включает в себя приборы, необходимые для определения жизненно важных показателей здоровья пациента (АД, ЭКГ, различные параметры крови и мочи), и выполнен в компактном защищенном исполнении. Дополнительно включает в себя специализированные устройства, включая мобильное лабораторное, рентген- и УЗИ-оборудование, для более детальной диагностики состояния.</a:t>
            </a:r>
            <a:endParaRPr lang="x-none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4098" y="2814907"/>
            <a:ext cx="2431280" cy="2458407"/>
            <a:chOff x="463942" y="2872310"/>
            <a:chExt cx="2431280" cy="245840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84" y="3111405"/>
              <a:ext cx="794327" cy="76337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464" y="3531058"/>
              <a:ext cx="816551" cy="806216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04" y="4257147"/>
              <a:ext cx="791021" cy="843757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463942" y="2872310"/>
              <a:ext cx="2431280" cy="2458407"/>
              <a:chOff x="190500" y="2776111"/>
              <a:chExt cx="2431280" cy="2458407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90500" y="2776111"/>
                <a:ext cx="1397960" cy="1384837"/>
              </a:xfrm>
              <a:prstGeom prst="ellipse">
                <a:avLst/>
              </a:prstGeom>
              <a:noFill/>
              <a:ln>
                <a:solidFill>
                  <a:srgbClr val="17AA9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" name="Группа 24"/>
              <p:cNvGrpSpPr/>
              <p:nvPr/>
            </p:nvGrpSpPr>
            <p:grpSpPr>
              <a:xfrm>
                <a:off x="358411" y="3145257"/>
                <a:ext cx="2263369" cy="2089261"/>
                <a:chOff x="469978" y="3192180"/>
                <a:chExt cx="2263369" cy="2089261"/>
              </a:xfrm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469978" y="3896604"/>
                  <a:ext cx="1397960" cy="1384837"/>
                </a:xfrm>
                <a:prstGeom prst="ellipse">
                  <a:avLst/>
                </a:prstGeom>
                <a:noFill/>
                <a:ln>
                  <a:solidFill>
                    <a:srgbClr val="17AA9C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1335387" y="3192180"/>
                  <a:ext cx="1397960" cy="1384837"/>
                </a:xfrm>
                <a:prstGeom prst="ellipse">
                  <a:avLst/>
                </a:prstGeom>
                <a:noFill/>
                <a:ln>
                  <a:solidFill>
                    <a:srgbClr val="17AA9C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69" y="5519049"/>
            <a:ext cx="759740" cy="10250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80" y="5184071"/>
            <a:ext cx="671161" cy="1025047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545881" y="5332168"/>
            <a:ext cx="1390219" cy="1418849"/>
          </a:xfrm>
          <a:prstGeom prst="ellipse">
            <a:avLst/>
          </a:prstGeom>
          <a:noFill/>
          <a:ln>
            <a:solidFill>
              <a:srgbClr val="17A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607546" y="5013273"/>
            <a:ext cx="1390219" cy="1418849"/>
          </a:xfrm>
          <a:prstGeom prst="ellipse">
            <a:avLst/>
          </a:prstGeom>
          <a:noFill/>
          <a:ln>
            <a:solidFill>
              <a:srgbClr val="17A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13" y="1752841"/>
            <a:ext cx="697284" cy="710956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9763647" y="1391822"/>
            <a:ext cx="1234118" cy="1223902"/>
          </a:xfrm>
          <a:prstGeom prst="ellipse">
            <a:avLst/>
          </a:prstGeom>
          <a:noFill/>
          <a:ln>
            <a:solidFill>
              <a:srgbClr val="17A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560314" y="817068"/>
            <a:ext cx="1390219" cy="1418849"/>
          </a:xfrm>
          <a:prstGeom prst="ellipse">
            <a:avLst/>
          </a:prstGeom>
          <a:noFill/>
          <a:ln>
            <a:solidFill>
              <a:srgbClr val="17A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 Unicode MS"/>
                <a:cs typeface="Arial Unicode MS"/>
              </a:rPr>
              <a:t>Как снизить потери в качестве?</a:t>
            </a:r>
            <a:endParaRPr lang="en-US" sz="2800" dirty="0">
              <a:latin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88" y="1116008"/>
            <a:ext cx="1149444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Объективные данные – использование медицинских устройств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Повышение доверия к данным</a:t>
            </a:r>
            <a:r>
              <a:rPr lang="en-US" sz="2800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Анализ данных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Поддержка принятия решений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Выделение групп риска среди пациентов.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75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10128163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Пример </a:t>
            </a:r>
            <a:r>
              <a:rPr lang="mr-IN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–</a:t>
            </a: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 мониторинг пациентов с нарушениями сердечного ритма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0010" y="2641600"/>
            <a:ext cx="1142675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9882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4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 sz="22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835104" y="3132138"/>
            <a:ext cx="1152650" cy="825500"/>
            <a:chOff x="1824" y="2688"/>
            <a:chExt cx="1200" cy="1200"/>
          </a:xfrm>
        </p:grpSpPr>
        <p:sp>
          <p:nvSpPr>
            <p:cNvPr id="249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1152" cy="1152"/>
            </a:xfrm>
            <a:prstGeom prst="ellipse">
              <a:avLst/>
            </a:prstGeom>
            <a:solidFill>
              <a:srgbClr val="7474E2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4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40000"/>
                </a:spcBef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0000"/>
                </a:spcBef>
                <a:buBlip>
                  <a:blip r:embed="rId3"/>
                </a:buBlip>
                <a:defRPr sz="22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0000"/>
                </a:spcBef>
                <a:buBlip>
                  <a:blip r:embed="rId3"/>
                </a:buBlip>
                <a:defRPr sz="20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0000"/>
                </a:spcBef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50" name="Oval 6"/>
            <p:cNvSpPr>
              <a:spLocks noChangeArrowheads="1"/>
            </p:cNvSpPr>
            <p:nvPr/>
          </p:nvSpPr>
          <p:spPr bwMode="auto">
            <a:xfrm>
              <a:off x="1872" y="2688"/>
              <a:ext cx="1152" cy="1152"/>
            </a:xfrm>
            <a:prstGeom prst="ellipse">
              <a:avLst/>
            </a:prstGeom>
            <a:solidFill>
              <a:srgbClr val="C3C3FF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4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40000"/>
                </a:spcBef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0000"/>
                </a:spcBef>
                <a:buBlip>
                  <a:blip r:embed="rId3"/>
                </a:buBlip>
                <a:defRPr sz="22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0000"/>
                </a:spcBef>
                <a:buBlip>
                  <a:blip r:embed="rId3"/>
                </a:buBlip>
                <a:defRPr sz="20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0000"/>
                </a:spcBef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51" name="Line 7"/>
            <p:cNvSpPr>
              <a:spLocks noChangeShapeType="1"/>
            </p:cNvSpPr>
            <p:nvPr/>
          </p:nvSpPr>
          <p:spPr bwMode="auto">
            <a:xfrm flipV="1">
              <a:off x="2448" y="2832"/>
              <a:ext cx="288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52" name="Line 8"/>
            <p:cNvSpPr>
              <a:spLocks noChangeShapeType="1"/>
            </p:cNvSpPr>
            <p:nvPr/>
          </p:nvSpPr>
          <p:spPr bwMode="auto">
            <a:xfrm>
              <a:off x="2448" y="3264"/>
              <a:ext cx="384" cy="4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253" name="Group 9"/>
            <p:cNvGrpSpPr>
              <a:grpSpLocks/>
            </p:cNvGrpSpPr>
            <p:nvPr/>
          </p:nvGrpSpPr>
          <p:grpSpPr bwMode="auto">
            <a:xfrm>
              <a:off x="1920" y="2736"/>
              <a:ext cx="1056" cy="1056"/>
              <a:chOff x="1920" y="2736"/>
              <a:chExt cx="1056" cy="1056"/>
            </a:xfrm>
          </p:grpSpPr>
          <p:sp>
            <p:nvSpPr>
              <p:cNvPr id="264" name="Line 10"/>
              <p:cNvSpPr>
                <a:spLocks noChangeShapeType="1"/>
              </p:cNvSpPr>
              <p:nvPr/>
            </p:nvSpPr>
            <p:spPr bwMode="auto">
              <a:xfrm>
                <a:off x="2448" y="2736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5" name="Line 11"/>
              <p:cNvSpPr>
                <a:spLocks noChangeShapeType="1"/>
              </p:cNvSpPr>
              <p:nvPr/>
            </p:nvSpPr>
            <p:spPr bwMode="auto">
              <a:xfrm>
                <a:off x="2448" y="3696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6" name="Line 12"/>
              <p:cNvSpPr>
                <a:spLocks noChangeShapeType="1"/>
              </p:cNvSpPr>
              <p:nvPr/>
            </p:nvSpPr>
            <p:spPr bwMode="auto">
              <a:xfrm flipH="1">
                <a:off x="2880" y="326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7" name="Line 13"/>
              <p:cNvSpPr>
                <a:spLocks noChangeShapeType="1"/>
              </p:cNvSpPr>
              <p:nvPr/>
            </p:nvSpPr>
            <p:spPr bwMode="auto">
              <a:xfrm flipH="1">
                <a:off x="1920" y="3264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254" name="Group 14"/>
            <p:cNvGrpSpPr>
              <a:grpSpLocks/>
            </p:cNvGrpSpPr>
            <p:nvPr/>
          </p:nvGrpSpPr>
          <p:grpSpPr bwMode="auto">
            <a:xfrm rot="1800000">
              <a:off x="1920" y="2736"/>
              <a:ext cx="1056" cy="1056"/>
              <a:chOff x="1920" y="2736"/>
              <a:chExt cx="1056" cy="1056"/>
            </a:xfrm>
          </p:grpSpPr>
          <p:sp>
            <p:nvSpPr>
              <p:cNvPr id="260" name="Line 15"/>
              <p:cNvSpPr>
                <a:spLocks noChangeShapeType="1"/>
              </p:cNvSpPr>
              <p:nvPr/>
            </p:nvSpPr>
            <p:spPr bwMode="auto">
              <a:xfrm>
                <a:off x="2448" y="27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1" name="Line 16"/>
              <p:cNvSpPr>
                <a:spLocks noChangeShapeType="1"/>
              </p:cNvSpPr>
              <p:nvPr/>
            </p:nvSpPr>
            <p:spPr bwMode="auto">
              <a:xfrm>
                <a:off x="2448" y="369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2" name="Line 17"/>
              <p:cNvSpPr>
                <a:spLocks noChangeShapeType="1"/>
              </p:cNvSpPr>
              <p:nvPr/>
            </p:nvSpPr>
            <p:spPr bwMode="auto">
              <a:xfrm flipH="1">
                <a:off x="2880" y="326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3" name="Line 18"/>
              <p:cNvSpPr>
                <a:spLocks noChangeShapeType="1"/>
              </p:cNvSpPr>
              <p:nvPr/>
            </p:nvSpPr>
            <p:spPr bwMode="auto">
              <a:xfrm flipH="1">
                <a:off x="1920" y="326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255" name="Group 19"/>
            <p:cNvGrpSpPr>
              <a:grpSpLocks/>
            </p:cNvGrpSpPr>
            <p:nvPr/>
          </p:nvGrpSpPr>
          <p:grpSpPr bwMode="auto">
            <a:xfrm rot="3600000">
              <a:off x="1920" y="2736"/>
              <a:ext cx="1056" cy="1056"/>
              <a:chOff x="1920" y="2736"/>
              <a:chExt cx="1056" cy="1056"/>
            </a:xfrm>
          </p:grpSpPr>
          <p:sp>
            <p:nvSpPr>
              <p:cNvPr id="256" name="Line 20"/>
              <p:cNvSpPr>
                <a:spLocks noChangeShapeType="1"/>
              </p:cNvSpPr>
              <p:nvPr/>
            </p:nvSpPr>
            <p:spPr bwMode="auto">
              <a:xfrm>
                <a:off x="2448" y="273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7" name="Line 21"/>
              <p:cNvSpPr>
                <a:spLocks noChangeShapeType="1"/>
              </p:cNvSpPr>
              <p:nvPr/>
            </p:nvSpPr>
            <p:spPr bwMode="auto">
              <a:xfrm>
                <a:off x="2448" y="369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8" name="Line 22"/>
              <p:cNvSpPr>
                <a:spLocks noChangeShapeType="1"/>
              </p:cNvSpPr>
              <p:nvPr/>
            </p:nvSpPr>
            <p:spPr bwMode="auto">
              <a:xfrm flipH="1">
                <a:off x="2880" y="326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59" name="Line 23"/>
              <p:cNvSpPr>
                <a:spLocks noChangeShapeType="1"/>
              </p:cNvSpPr>
              <p:nvPr/>
            </p:nvSpPr>
            <p:spPr bwMode="auto">
              <a:xfrm flipH="1">
                <a:off x="1920" y="326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7161678" y="3395663"/>
            <a:ext cx="766956" cy="304800"/>
          </a:xfrm>
          <a:prstGeom prst="rightArrow">
            <a:avLst>
              <a:gd name="adj1" fmla="val 50000"/>
              <a:gd name="adj2" fmla="val 45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 sz="22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 flipH="1">
            <a:off x="9449245" y="3395663"/>
            <a:ext cx="784689" cy="304800"/>
          </a:xfrm>
          <a:prstGeom prst="rightArrow">
            <a:avLst>
              <a:gd name="adj1" fmla="val 50000"/>
              <a:gd name="adj2" fmla="val 46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4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 sz="22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8205712" y="2943225"/>
            <a:ext cx="1061769" cy="1203325"/>
            <a:chOff x="3696" y="2941"/>
            <a:chExt cx="597" cy="945"/>
          </a:xfrm>
        </p:grpSpPr>
        <p:grpSp>
          <p:nvGrpSpPr>
            <p:cNvPr id="168" name="Group 27"/>
            <p:cNvGrpSpPr>
              <a:grpSpLocks/>
            </p:cNvGrpSpPr>
            <p:nvPr/>
          </p:nvGrpSpPr>
          <p:grpSpPr bwMode="auto">
            <a:xfrm>
              <a:off x="3696" y="2941"/>
              <a:ext cx="597" cy="918"/>
              <a:chOff x="3696" y="2941"/>
              <a:chExt cx="597" cy="918"/>
            </a:xfrm>
          </p:grpSpPr>
          <p:grpSp>
            <p:nvGrpSpPr>
              <p:cNvPr id="170" name="Group 28"/>
              <p:cNvGrpSpPr>
                <a:grpSpLocks/>
              </p:cNvGrpSpPr>
              <p:nvPr/>
            </p:nvGrpSpPr>
            <p:grpSpPr bwMode="auto">
              <a:xfrm>
                <a:off x="3696" y="3239"/>
                <a:ext cx="276" cy="331"/>
                <a:chOff x="3696" y="3239"/>
                <a:chExt cx="276" cy="331"/>
              </a:xfrm>
            </p:grpSpPr>
            <p:grpSp>
              <p:nvGrpSpPr>
                <p:cNvPr id="212" name="Group 29"/>
                <p:cNvGrpSpPr>
                  <a:grpSpLocks/>
                </p:cNvGrpSpPr>
                <p:nvPr/>
              </p:nvGrpSpPr>
              <p:grpSpPr bwMode="auto">
                <a:xfrm>
                  <a:off x="3721" y="3239"/>
                  <a:ext cx="228" cy="194"/>
                  <a:chOff x="3721" y="3239"/>
                  <a:chExt cx="228" cy="194"/>
                </a:xfrm>
              </p:grpSpPr>
              <p:sp>
                <p:nvSpPr>
                  <p:cNvPr id="241" name="Arc 30"/>
                  <p:cNvSpPr>
                    <a:spLocks/>
                  </p:cNvSpPr>
                  <p:nvPr/>
                </p:nvSpPr>
                <p:spPr bwMode="auto">
                  <a:xfrm flipH="1">
                    <a:off x="3721" y="3239"/>
                    <a:ext cx="53" cy="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444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2" name="Arc 31"/>
                  <p:cNvSpPr>
                    <a:spLocks/>
                  </p:cNvSpPr>
                  <p:nvPr/>
                </p:nvSpPr>
                <p:spPr bwMode="auto">
                  <a:xfrm>
                    <a:off x="3896" y="3239"/>
                    <a:ext cx="53" cy="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444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3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3721" y="3380"/>
                    <a:ext cx="53" cy="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444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4" name="Arc 33"/>
                  <p:cNvSpPr>
                    <a:spLocks/>
                  </p:cNvSpPr>
                  <p:nvPr/>
                </p:nvSpPr>
                <p:spPr bwMode="auto">
                  <a:xfrm flipV="1">
                    <a:off x="3896" y="3380"/>
                    <a:ext cx="53" cy="5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444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71" y="3239"/>
                    <a:ext cx="129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21" y="3287"/>
                    <a:ext cx="0" cy="100"/>
                  </a:xfrm>
                  <a:prstGeom prst="line">
                    <a:avLst/>
                  </a:prstGeom>
                  <a:noFill/>
                  <a:ln w="444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64" y="3433"/>
                    <a:ext cx="140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49" y="3292"/>
                    <a:ext cx="0" cy="93"/>
                  </a:xfrm>
                  <a:prstGeom prst="line">
                    <a:avLst/>
                  </a:prstGeom>
                  <a:noFill/>
                  <a:ln w="444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3" name="Group 38"/>
                <p:cNvGrpSpPr>
                  <a:grpSpLocks/>
                </p:cNvGrpSpPr>
                <p:nvPr/>
              </p:nvGrpSpPr>
              <p:grpSpPr bwMode="auto">
                <a:xfrm>
                  <a:off x="3696" y="3464"/>
                  <a:ext cx="276" cy="106"/>
                  <a:chOff x="3696" y="3468"/>
                  <a:chExt cx="276" cy="106"/>
                </a:xfrm>
              </p:grpSpPr>
              <p:grpSp>
                <p:nvGrpSpPr>
                  <p:cNvPr id="21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3696" y="3468"/>
                    <a:ext cx="276" cy="106"/>
                    <a:chOff x="3720" y="3495"/>
                    <a:chExt cx="247" cy="95"/>
                  </a:xfrm>
                </p:grpSpPr>
                <p:sp>
                  <p:nvSpPr>
                    <p:cNvPr id="233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26" y="3512"/>
                      <a:ext cx="31" cy="62"/>
                    </a:xfrm>
                    <a:prstGeom prst="line">
                      <a:avLst/>
                    </a:prstGeom>
                    <a:noFill/>
                    <a:ln w="444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4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0" y="3512"/>
                      <a:ext cx="31" cy="62"/>
                    </a:xfrm>
                    <a:prstGeom prst="line">
                      <a:avLst/>
                    </a:prstGeom>
                    <a:noFill/>
                    <a:ln w="444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3590"/>
                      <a:ext cx="204" cy="0"/>
                    </a:xfrm>
                    <a:prstGeom prst="line">
                      <a:avLst/>
                    </a:prstGeom>
                    <a:noFill/>
                    <a:ln w="444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73" y="3496"/>
                      <a:ext cx="141" cy="0"/>
                    </a:xfrm>
                    <a:prstGeom prst="line">
                      <a:avLst/>
                    </a:prstGeom>
                    <a:noFill/>
                    <a:ln w="444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7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906" y="3495"/>
                      <a:ext cx="25" cy="19"/>
                    </a:xfrm>
                    <a:custGeom>
                      <a:avLst/>
                      <a:gdLst>
                        <a:gd name="T0" fmla="*/ 0 w 75"/>
                        <a:gd name="T1" fmla="*/ 0 h 57"/>
                        <a:gd name="T2" fmla="*/ 0 w 75"/>
                        <a:gd name="T3" fmla="*/ 0 h 57"/>
                        <a:gd name="T4" fmla="*/ 0 w 75"/>
                        <a:gd name="T5" fmla="*/ 0 h 57"/>
                        <a:gd name="T6" fmla="*/ 0 w 75"/>
                        <a:gd name="T7" fmla="*/ 0 h 57"/>
                        <a:gd name="T8" fmla="*/ 0 w 7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5" h="57">
                          <a:moveTo>
                            <a:pt x="75" y="57"/>
                          </a:moveTo>
                          <a:cubicBezTo>
                            <a:pt x="75" y="56"/>
                            <a:pt x="74" y="56"/>
                            <a:pt x="71" y="50"/>
                          </a:cubicBezTo>
                          <a:cubicBezTo>
                            <a:pt x="68" y="44"/>
                            <a:pt x="65" y="31"/>
                            <a:pt x="57" y="23"/>
                          </a:cubicBezTo>
                          <a:cubicBezTo>
                            <a:pt x="49" y="15"/>
                            <a:pt x="33" y="6"/>
                            <a:pt x="24" y="3"/>
                          </a:cubicBezTo>
                          <a:cubicBezTo>
                            <a:pt x="15" y="0"/>
                            <a:pt x="5" y="3"/>
                            <a:pt x="0" y="3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chemeClr val="folHlink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8" name="Freeform 45"/>
                    <p:cNvSpPr>
                      <a:spLocks/>
                    </p:cNvSpPr>
                    <p:nvPr/>
                  </p:nvSpPr>
                  <p:spPr bwMode="auto">
                    <a:xfrm flipH="1">
                      <a:off x="3757" y="3495"/>
                      <a:ext cx="24" cy="19"/>
                    </a:xfrm>
                    <a:custGeom>
                      <a:avLst/>
                      <a:gdLst>
                        <a:gd name="T0" fmla="*/ 0 w 75"/>
                        <a:gd name="T1" fmla="*/ 0 h 57"/>
                        <a:gd name="T2" fmla="*/ 0 w 75"/>
                        <a:gd name="T3" fmla="*/ 0 h 57"/>
                        <a:gd name="T4" fmla="*/ 0 w 75"/>
                        <a:gd name="T5" fmla="*/ 0 h 57"/>
                        <a:gd name="T6" fmla="*/ 0 w 75"/>
                        <a:gd name="T7" fmla="*/ 0 h 57"/>
                        <a:gd name="T8" fmla="*/ 0 w 7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5" h="57">
                          <a:moveTo>
                            <a:pt x="75" y="57"/>
                          </a:moveTo>
                          <a:cubicBezTo>
                            <a:pt x="75" y="56"/>
                            <a:pt x="74" y="56"/>
                            <a:pt x="71" y="50"/>
                          </a:cubicBezTo>
                          <a:cubicBezTo>
                            <a:pt x="68" y="44"/>
                            <a:pt x="65" y="31"/>
                            <a:pt x="57" y="23"/>
                          </a:cubicBezTo>
                          <a:cubicBezTo>
                            <a:pt x="49" y="15"/>
                            <a:pt x="33" y="6"/>
                            <a:pt x="24" y="3"/>
                          </a:cubicBezTo>
                          <a:cubicBezTo>
                            <a:pt x="15" y="0"/>
                            <a:pt x="5" y="3"/>
                            <a:pt x="0" y="3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chemeClr val="folHlink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41" y="3570"/>
                      <a:ext cx="26" cy="20"/>
                    </a:xfrm>
                    <a:custGeom>
                      <a:avLst/>
                      <a:gdLst>
                        <a:gd name="T0" fmla="*/ 0 w 81"/>
                        <a:gd name="T1" fmla="*/ 0 h 60"/>
                        <a:gd name="T2" fmla="*/ 0 w 81"/>
                        <a:gd name="T3" fmla="*/ 0 h 60"/>
                        <a:gd name="T4" fmla="*/ 0 w 81"/>
                        <a:gd name="T5" fmla="*/ 0 h 60"/>
                        <a:gd name="T6" fmla="*/ 0 w 81"/>
                        <a:gd name="T7" fmla="*/ 0 h 60"/>
                        <a:gd name="T8" fmla="*/ 0 w 81"/>
                        <a:gd name="T9" fmla="*/ 0 h 60"/>
                        <a:gd name="T10" fmla="*/ 0 w 81"/>
                        <a:gd name="T11" fmla="*/ 0 h 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1" h="60">
                          <a:moveTo>
                            <a:pt x="58" y="0"/>
                          </a:moveTo>
                          <a:cubicBezTo>
                            <a:pt x="60" y="4"/>
                            <a:pt x="67" y="19"/>
                            <a:pt x="70" y="27"/>
                          </a:cubicBezTo>
                          <a:cubicBezTo>
                            <a:pt x="73" y="35"/>
                            <a:pt x="81" y="46"/>
                            <a:pt x="79" y="51"/>
                          </a:cubicBezTo>
                          <a:cubicBezTo>
                            <a:pt x="77" y="56"/>
                            <a:pt x="71" y="58"/>
                            <a:pt x="59" y="59"/>
                          </a:cubicBezTo>
                          <a:cubicBezTo>
                            <a:pt x="47" y="60"/>
                            <a:pt x="14" y="60"/>
                            <a:pt x="7" y="60"/>
                          </a:cubicBezTo>
                          <a:cubicBezTo>
                            <a:pt x="0" y="60"/>
                            <a:pt x="17" y="60"/>
                            <a:pt x="19" y="60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chemeClr val="folHlink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0" name="Freeform 47"/>
                    <p:cNvSpPr>
                      <a:spLocks/>
                    </p:cNvSpPr>
                    <p:nvPr/>
                  </p:nvSpPr>
                  <p:spPr bwMode="auto">
                    <a:xfrm flipH="1">
                      <a:off x="3720" y="3570"/>
                      <a:ext cx="26" cy="20"/>
                    </a:xfrm>
                    <a:custGeom>
                      <a:avLst/>
                      <a:gdLst>
                        <a:gd name="T0" fmla="*/ 0 w 81"/>
                        <a:gd name="T1" fmla="*/ 0 h 60"/>
                        <a:gd name="T2" fmla="*/ 0 w 81"/>
                        <a:gd name="T3" fmla="*/ 0 h 60"/>
                        <a:gd name="T4" fmla="*/ 0 w 81"/>
                        <a:gd name="T5" fmla="*/ 0 h 60"/>
                        <a:gd name="T6" fmla="*/ 0 w 81"/>
                        <a:gd name="T7" fmla="*/ 0 h 60"/>
                        <a:gd name="T8" fmla="*/ 0 w 81"/>
                        <a:gd name="T9" fmla="*/ 0 h 60"/>
                        <a:gd name="T10" fmla="*/ 0 w 81"/>
                        <a:gd name="T11" fmla="*/ 0 h 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81" h="60">
                          <a:moveTo>
                            <a:pt x="58" y="0"/>
                          </a:moveTo>
                          <a:cubicBezTo>
                            <a:pt x="60" y="4"/>
                            <a:pt x="67" y="19"/>
                            <a:pt x="70" y="27"/>
                          </a:cubicBezTo>
                          <a:cubicBezTo>
                            <a:pt x="73" y="35"/>
                            <a:pt x="81" y="46"/>
                            <a:pt x="79" y="51"/>
                          </a:cubicBezTo>
                          <a:cubicBezTo>
                            <a:pt x="77" y="56"/>
                            <a:pt x="71" y="58"/>
                            <a:pt x="59" y="59"/>
                          </a:cubicBezTo>
                          <a:cubicBezTo>
                            <a:pt x="47" y="60"/>
                            <a:pt x="14" y="60"/>
                            <a:pt x="7" y="60"/>
                          </a:cubicBezTo>
                          <a:cubicBezTo>
                            <a:pt x="0" y="60"/>
                            <a:pt x="17" y="60"/>
                            <a:pt x="19" y="60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chemeClr val="folHlink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03" y="3487"/>
                    <a:ext cx="262" cy="69"/>
                    <a:chOff x="3726" y="3512"/>
                    <a:chExt cx="235" cy="62"/>
                  </a:xfrm>
                </p:grpSpPr>
                <p:sp>
                  <p:nvSpPr>
                    <p:cNvPr id="228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7" y="3512"/>
                      <a:ext cx="1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9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9" y="3528"/>
                      <a:ext cx="18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0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3543"/>
                      <a:ext cx="20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1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4" y="3559"/>
                      <a:ext cx="21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2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26" y="3574"/>
                      <a:ext cx="23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3698" y="3469"/>
                    <a:ext cx="272" cy="105"/>
                    <a:chOff x="3722" y="3496"/>
                    <a:chExt cx="243" cy="94"/>
                  </a:xfrm>
                </p:grpSpPr>
                <p:cxnSp>
                  <p:nvCxnSpPr>
                    <p:cNvPr id="217" name="AutoShape 55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722" y="3496"/>
                      <a:ext cx="43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8" name="AutoShape 5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746" y="3496"/>
                      <a:ext cx="35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9" name="AutoShape 5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771" y="3496"/>
                      <a:ext cx="25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0" name="AutoShape 5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795" y="3496"/>
                      <a:ext cx="17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1" name="AutoShape 5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3819" y="3496"/>
                      <a:ext cx="9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2" name="AutoShape 6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59" y="3496"/>
                      <a:ext cx="9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3" name="AutoShape 6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44" y="3496"/>
                      <a:ext cx="0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4" name="AutoShape 6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75" y="3496"/>
                      <a:ext cx="17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5" name="AutoShape 6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91" y="3496"/>
                      <a:ext cx="26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6" name="AutoShape 6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06" y="3496"/>
                      <a:ext cx="35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7" name="AutoShape 6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922" y="3496"/>
                      <a:ext cx="43" cy="9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  <p:grpSp>
            <p:nvGrpSpPr>
              <p:cNvPr id="171" name="Group 66"/>
              <p:cNvGrpSpPr>
                <a:grpSpLocks/>
              </p:cNvGrpSpPr>
              <p:nvPr/>
            </p:nvGrpSpPr>
            <p:grpSpPr bwMode="auto">
              <a:xfrm>
                <a:off x="3837" y="2941"/>
                <a:ext cx="456" cy="918"/>
                <a:chOff x="3837" y="2941"/>
                <a:chExt cx="456" cy="918"/>
              </a:xfrm>
            </p:grpSpPr>
            <p:sp>
              <p:nvSpPr>
                <p:cNvPr id="172" name="Line 67"/>
                <p:cNvSpPr>
                  <a:spLocks noChangeShapeType="1"/>
                </p:cNvSpPr>
                <p:nvPr/>
              </p:nvSpPr>
              <p:spPr bwMode="auto">
                <a:xfrm>
                  <a:off x="3837" y="3002"/>
                  <a:ext cx="0" cy="237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3" name="Arc 68"/>
                <p:cNvSpPr>
                  <a:spLocks/>
                </p:cNvSpPr>
                <p:nvPr/>
              </p:nvSpPr>
              <p:spPr bwMode="auto">
                <a:xfrm flipH="1">
                  <a:off x="3837" y="2941"/>
                  <a:ext cx="70" cy="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4" name="Line 69"/>
                <p:cNvSpPr>
                  <a:spLocks noChangeShapeType="1"/>
                </p:cNvSpPr>
                <p:nvPr/>
              </p:nvSpPr>
              <p:spPr bwMode="auto">
                <a:xfrm>
                  <a:off x="3903" y="2941"/>
                  <a:ext cx="325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5" name="Line 70"/>
                <p:cNvSpPr>
                  <a:spLocks noChangeShapeType="1"/>
                </p:cNvSpPr>
                <p:nvPr/>
              </p:nvSpPr>
              <p:spPr bwMode="auto">
                <a:xfrm>
                  <a:off x="3837" y="3046"/>
                  <a:ext cx="456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6" name="Rectangle 71"/>
                <p:cNvSpPr>
                  <a:spLocks noChangeArrowheads="1"/>
                </p:cNvSpPr>
                <p:nvPr/>
              </p:nvSpPr>
              <p:spPr bwMode="auto">
                <a:xfrm>
                  <a:off x="3837" y="3082"/>
                  <a:ext cx="53" cy="3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77" name="Arc 72"/>
                <p:cNvSpPr>
                  <a:spLocks/>
                </p:cNvSpPr>
                <p:nvPr/>
              </p:nvSpPr>
              <p:spPr bwMode="auto">
                <a:xfrm>
                  <a:off x="4223" y="2941"/>
                  <a:ext cx="70" cy="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8" name="Arc 73"/>
                <p:cNvSpPr>
                  <a:spLocks/>
                </p:cNvSpPr>
                <p:nvPr/>
              </p:nvSpPr>
              <p:spPr bwMode="auto">
                <a:xfrm flipH="1" flipV="1">
                  <a:off x="3837" y="3789"/>
                  <a:ext cx="70" cy="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9" name="Line 74"/>
                <p:cNvSpPr>
                  <a:spLocks noChangeShapeType="1"/>
                </p:cNvSpPr>
                <p:nvPr/>
              </p:nvSpPr>
              <p:spPr bwMode="auto">
                <a:xfrm>
                  <a:off x="3902" y="3859"/>
                  <a:ext cx="330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0" name="Arc 75"/>
                <p:cNvSpPr>
                  <a:spLocks/>
                </p:cNvSpPr>
                <p:nvPr/>
              </p:nvSpPr>
              <p:spPr bwMode="auto">
                <a:xfrm flipV="1">
                  <a:off x="4223" y="3789"/>
                  <a:ext cx="70" cy="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1" name="Line 76"/>
                <p:cNvSpPr>
                  <a:spLocks noChangeShapeType="1"/>
                </p:cNvSpPr>
                <p:nvPr/>
              </p:nvSpPr>
              <p:spPr bwMode="auto">
                <a:xfrm>
                  <a:off x="4293" y="3006"/>
                  <a:ext cx="0" cy="786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2" name="Line 77"/>
                <p:cNvSpPr>
                  <a:spLocks noChangeShapeType="1"/>
                </p:cNvSpPr>
                <p:nvPr/>
              </p:nvSpPr>
              <p:spPr bwMode="auto">
                <a:xfrm>
                  <a:off x="3837" y="3082"/>
                  <a:ext cx="456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3" name="Rectangle 78"/>
                <p:cNvSpPr>
                  <a:spLocks noChangeArrowheads="1"/>
                </p:cNvSpPr>
                <p:nvPr/>
              </p:nvSpPr>
              <p:spPr bwMode="auto">
                <a:xfrm>
                  <a:off x="3890" y="3116"/>
                  <a:ext cx="52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84" name="Rectangle 79"/>
                <p:cNvSpPr>
                  <a:spLocks noChangeArrowheads="1"/>
                </p:cNvSpPr>
                <p:nvPr/>
              </p:nvSpPr>
              <p:spPr bwMode="auto">
                <a:xfrm>
                  <a:off x="4012" y="3082"/>
                  <a:ext cx="53" cy="3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85" name="Rectangle 80"/>
                <p:cNvSpPr>
                  <a:spLocks noChangeArrowheads="1"/>
                </p:cNvSpPr>
                <p:nvPr/>
              </p:nvSpPr>
              <p:spPr bwMode="auto">
                <a:xfrm>
                  <a:off x="4118" y="3082"/>
                  <a:ext cx="52" cy="3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86" name="Rectangle 81"/>
                <p:cNvSpPr>
                  <a:spLocks noChangeArrowheads="1"/>
                </p:cNvSpPr>
                <p:nvPr/>
              </p:nvSpPr>
              <p:spPr bwMode="auto">
                <a:xfrm>
                  <a:off x="4223" y="3082"/>
                  <a:ext cx="52" cy="3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87" name="Rectangle 82"/>
                <p:cNvSpPr>
                  <a:spLocks noChangeArrowheads="1"/>
                </p:cNvSpPr>
                <p:nvPr/>
              </p:nvSpPr>
              <p:spPr bwMode="auto">
                <a:xfrm>
                  <a:off x="4170" y="3116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88" name="Line 83"/>
                <p:cNvSpPr>
                  <a:spLocks noChangeShapeType="1"/>
                </p:cNvSpPr>
                <p:nvPr/>
              </p:nvSpPr>
              <p:spPr bwMode="auto">
                <a:xfrm>
                  <a:off x="3837" y="3151"/>
                  <a:ext cx="456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9" name="Line 84"/>
                <p:cNvSpPr>
                  <a:spLocks noChangeShapeType="1"/>
                </p:cNvSpPr>
                <p:nvPr/>
              </p:nvSpPr>
              <p:spPr bwMode="auto">
                <a:xfrm>
                  <a:off x="3924" y="3256"/>
                  <a:ext cx="369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90" name="Rectangle 85"/>
                <p:cNvSpPr>
                  <a:spLocks noChangeArrowheads="1"/>
                </p:cNvSpPr>
                <p:nvPr/>
              </p:nvSpPr>
              <p:spPr bwMode="auto">
                <a:xfrm>
                  <a:off x="3942" y="3292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91" name="Rectangle 86"/>
                <p:cNvSpPr>
                  <a:spLocks noChangeArrowheads="1"/>
                </p:cNvSpPr>
                <p:nvPr/>
              </p:nvSpPr>
              <p:spPr bwMode="auto">
                <a:xfrm>
                  <a:off x="4012" y="3256"/>
                  <a:ext cx="53" cy="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92" name="Rectangle 87"/>
                <p:cNvSpPr>
                  <a:spLocks noChangeArrowheads="1"/>
                </p:cNvSpPr>
                <p:nvPr/>
              </p:nvSpPr>
              <p:spPr bwMode="auto">
                <a:xfrm>
                  <a:off x="4118" y="3256"/>
                  <a:ext cx="52" cy="3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93" name="Rectangle 88"/>
                <p:cNvSpPr>
                  <a:spLocks noChangeArrowheads="1"/>
                </p:cNvSpPr>
                <p:nvPr/>
              </p:nvSpPr>
              <p:spPr bwMode="auto">
                <a:xfrm>
                  <a:off x="4065" y="3292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94" name="Rectangle 89"/>
                <p:cNvSpPr>
                  <a:spLocks noChangeArrowheads="1"/>
                </p:cNvSpPr>
                <p:nvPr/>
              </p:nvSpPr>
              <p:spPr bwMode="auto">
                <a:xfrm>
                  <a:off x="4170" y="3292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95" name="Line 90"/>
                <p:cNvSpPr>
                  <a:spLocks noChangeShapeType="1"/>
                </p:cNvSpPr>
                <p:nvPr/>
              </p:nvSpPr>
              <p:spPr bwMode="auto">
                <a:xfrm>
                  <a:off x="3942" y="3327"/>
                  <a:ext cx="351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96" name="Line 91"/>
                <p:cNvSpPr>
                  <a:spLocks noChangeShapeType="1"/>
                </p:cNvSpPr>
                <p:nvPr/>
              </p:nvSpPr>
              <p:spPr bwMode="auto">
                <a:xfrm>
                  <a:off x="3837" y="3432"/>
                  <a:ext cx="456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97" name="Rectangle 92"/>
                <p:cNvSpPr>
                  <a:spLocks noChangeArrowheads="1"/>
                </p:cNvSpPr>
                <p:nvPr/>
              </p:nvSpPr>
              <p:spPr bwMode="auto">
                <a:xfrm>
                  <a:off x="4012" y="3432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98" name="Rectangle 93"/>
                <p:cNvSpPr>
                  <a:spLocks noChangeArrowheads="1"/>
                </p:cNvSpPr>
                <p:nvPr/>
              </p:nvSpPr>
              <p:spPr bwMode="auto">
                <a:xfrm>
                  <a:off x="4223" y="3432"/>
                  <a:ext cx="52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199" name="Rectangle 94"/>
                <p:cNvSpPr>
                  <a:spLocks noChangeArrowheads="1"/>
                </p:cNvSpPr>
                <p:nvPr/>
              </p:nvSpPr>
              <p:spPr bwMode="auto">
                <a:xfrm>
                  <a:off x="4170" y="3467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200" name="Line 95"/>
                <p:cNvSpPr>
                  <a:spLocks noChangeShapeType="1"/>
                </p:cNvSpPr>
                <p:nvPr/>
              </p:nvSpPr>
              <p:spPr bwMode="auto">
                <a:xfrm>
                  <a:off x="3942" y="3502"/>
                  <a:ext cx="351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01" name="Rectangle 96"/>
                <p:cNvSpPr>
                  <a:spLocks noChangeArrowheads="1"/>
                </p:cNvSpPr>
                <p:nvPr/>
              </p:nvSpPr>
              <p:spPr bwMode="auto">
                <a:xfrm>
                  <a:off x="3837" y="3590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202" name="Line 97"/>
                <p:cNvSpPr>
                  <a:spLocks noChangeShapeType="1"/>
                </p:cNvSpPr>
                <p:nvPr/>
              </p:nvSpPr>
              <p:spPr bwMode="auto">
                <a:xfrm>
                  <a:off x="3837" y="3590"/>
                  <a:ext cx="456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03" name="Rectangle 98"/>
                <p:cNvSpPr>
                  <a:spLocks noChangeArrowheads="1"/>
                </p:cNvSpPr>
                <p:nvPr/>
              </p:nvSpPr>
              <p:spPr bwMode="auto">
                <a:xfrm>
                  <a:off x="3890" y="3625"/>
                  <a:ext cx="52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204" name="Rectangle 99"/>
                <p:cNvSpPr>
                  <a:spLocks noChangeArrowheads="1"/>
                </p:cNvSpPr>
                <p:nvPr/>
              </p:nvSpPr>
              <p:spPr bwMode="auto">
                <a:xfrm>
                  <a:off x="3942" y="3590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205" name="Rectangle 100"/>
                <p:cNvSpPr>
                  <a:spLocks noChangeArrowheads="1"/>
                </p:cNvSpPr>
                <p:nvPr/>
              </p:nvSpPr>
              <p:spPr bwMode="auto">
                <a:xfrm>
                  <a:off x="4118" y="3625"/>
                  <a:ext cx="52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206" name="Rectangle 101"/>
                <p:cNvSpPr>
                  <a:spLocks noChangeArrowheads="1"/>
                </p:cNvSpPr>
                <p:nvPr/>
              </p:nvSpPr>
              <p:spPr bwMode="auto">
                <a:xfrm>
                  <a:off x="4223" y="3625"/>
                  <a:ext cx="52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207" name="Rectangle 102"/>
                <p:cNvSpPr>
                  <a:spLocks noChangeArrowheads="1"/>
                </p:cNvSpPr>
                <p:nvPr/>
              </p:nvSpPr>
              <p:spPr bwMode="auto">
                <a:xfrm>
                  <a:off x="4170" y="3590"/>
                  <a:ext cx="53" cy="3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208" name="Line 103"/>
                <p:cNvSpPr>
                  <a:spLocks noChangeShapeType="1"/>
                </p:cNvSpPr>
                <p:nvPr/>
              </p:nvSpPr>
              <p:spPr bwMode="auto">
                <a:xfrm>
                  <a:off x="3837" y="3660"/>
                  <a:ext cx="456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09" name="Line 104"/>
                <p:cNvSpPr>
                  <a:spLocks noChangeShapeType="1"/>
                </p:cNvSpPr>
                <p:nvPr/>
              </p:nvSpPr>
              <p:spPr bwMode="auto">
                <a:xfrm>
                  <a:off x="3837" y="3695"/>
                  <a:ext cx="456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10" name="Line 105"/>
                <p:cNvSpPr>
                  <a:spLocks noChangeShapeType="1"/>
                </p:cNvSpPr>
                <p:nvPr/>
              </p:nvSpPr>
              <p:spPr bwMode="auto">
                <a:xfrm>
                  <a:off x="3837" y="3572"/>
                  <a:ext cx="0" cy="218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11" name="Line 106"/>
                <p:cNvSpPr>
                  <a:spLocks noChangeShapeType="1"/>
                </p:cNvSpPr>
                <p:nvPr/>
              </p:nvSpPr>
              <p:spPr bwMode="auto">
                <a:xfrm>
                  <a:off x="3837" y="3432"/>
                  <a:ext cx="0" cy="3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69" name="Text Box 107"/>
            <p:cNvSpPr txBox="1">
              <a:spLocks noChangeArrowheads="1"/>
            </p:cNvSpPr>
            <p:nvPr/>
          </p:nvSpPr>
          <p:spPr bwMode="auto">
            <a:xfrm>
              <a:off x="3875" y="3679"/>
              <a:ext cx="39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40000"/>
                </a:spcBef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0000"/>
                </a:spcBef>
                <a:buBlip>
                  <a:blip r:embed="rId3"/>
                </a:buBlip>
                <a:defRPr sz="22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0000"/>
                </a:spcBef>
                <a:buBlip>
                  <a:blip r:embed="rId3"/>
                </a:buBlip>
                <a:defRPr sz="20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0000"/>
                </a:spcBef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700" b="1"/>
                <a:t>Service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700" b="1"/>
                <a:t>Center</a:t>
              </a:r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10584162" y="2955925"/>
            <a:ext cx="855621" cy="1130300"/>
            <a:chOff x="3696" y="2736"/>
            <a:chExt cx="624" cy="1152"/>
          </a:xfrm>
        </p:grpSpPr>
        <p:grpSp>
          <p:nvGrpSpPr>
            <p:cNvPr id="146" name="Group 109"/>
            <p:cNvGrpSpPr>
              <a:grpSpLocks/>
            </p:cNvGrpSpPr>
            <p:nvPr/>
          </p:nvGrpSpPr>
          <p:grpSpPr bwMode="auto">
            <a:xfrm>
              <a:off x="3696" y="2736"/>
              <a:ext cx="624" cy="1152"/>
              <a:chOff x="3696" y="2736"/>
              <a:chExt cx="624" cy="1152"/>
            </a:xfrm>
          </p:grpSpPr>
          <p:sp>
            <p:nvSpPr>
              <p:cNvPr id="150" name="Oval 110"/>
              <p:cNvSpPr>
                <a:spLocks noChangeArrowheads="1"/>
              </p:cNvSpPr>
              <p:nvPr/>
            </p:nvSpPr>
            <p:spPr bwMode="auto">
              <a:xfrm>
                <a:off x="3864" y="2736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4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spcBef>
                    <a:spcPct val="40000"/>
                  </a:spcBef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40000"/>
                  </a:spcBef>
                  <a:buBlip>
                    <a:blip r:embed="rId3"/>
                  </a:buBlip>
                  <a:defRPr sz="2200"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40000"/>
                  </a:spcBef>
                  <a:buBlip>
                    <a:blip r:embed="rId3"/>
                  </a:buBlip>
                  <a:defRPr sz="2000"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40000"/>
                  </a:spcBef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solidFill>
                    <a:schemeClr val="tx1"/>
                  </a:solidFill>
                  <a:latin typeface="Verdana" charset="0"/>
                </a:endParaRPr>
              </a:p>
            </p:txBody>
          </p:sp>
          <p:grpSp>
            <p:nvGrpSpPr>
              <p:cNvPr id="151" name="Group 111"/>
              <p:cNvGrpSpPr>
                <a:grpSpLocks/>
              </p:cNvGrpSpPr>
              <p:nvPr/>
            </p:nvGrpSpPr>
            <p:grpSpPr bwMode="auto">
              <a:xfrm>
                <a:off x="3696" y="3072"/>
                <a:ext cx="624" cy="816"/>
                <a:chOff x="3696" y="3072"/>
                <a:chExt cx="624" cy="816"/>
              </a:xfrm>
            </p:grpSpPr>
            <p:sp>
              <p:nvSpPr>
                <p:cNvPr id="158" name="Arc 112"/>
                <p:cNvSpPr>
                  <a:spLocks/>
                </p:cNvSpPr>
                <p:nvPr/>
              </p:nvSpPr>
              <p:spPr bwMode="auto">
                <a:xfrm flipH="1">
                  <a:off x="3696" y="3072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59" name="Arc 113"/>
                <p:cNvSpPr>
                  <a:spLocks/>
                </p:cNvSpPr>
                <p:nvPr/>
              </p:nvSpPr>
              <p:spPr bwMode="auto">
                <a:xfrm rot="10800000" flipH="1">
                  <a:off x="4224" y="3792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0" name="Arc 114"/>
                <p:cNvSpPr>
                  <a:spLocks/>
                </p:cNvSpPr>
                <p:nvPr/>
              </p:nvSpPr>
              <p:spPr bwMode="auto">
                <a:xfrm rot="5400000" flipH="1">
                  <a:off x="4224" y="3072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1" name="Arc 115"/>
                <p:cNvSpPr>
                  <a:spLocks/>
                </p:cNvSpPr>
                <p:nvPr/>
              </p:nvSpPr>
              <p:spPr bwMode="auto">
                <a:xfrm rot="16200000" flipH="1">
                  <a:off x="3696" y="3792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2" name="Line 116"/>
                <p:cNvSpPr>
                  <a:spLocks noChangeShapeType="1"/>
                </p:cNvSpPr>
                <p:nvPr/>
              </p:nvSpPr>
              <p:spPr bwMode="auto">
                <a:xfrm>
                  <a:off x="3792" y="388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3" name="Line 117"/>
                <p:cNvSpPr>
                  <a:spLocks noChangeShapeType="1"/>
                </p:cNvSpPr>
                <p:nvPr/>
              </p:nvSpPr>
              <p:spPr bwMode="auto">
                <a:xfrm>
                  <a:off x="3696" y="3168"/>
                  <a:ext cx="0" cy="624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4" name="Line 118"/>
                <p:cNvSpPr>
                  <a:spLocks noChangeShapeType="1"/>
                </p:cNvSpPr>
                <p:nvPr/>
              </p:nvSpPr>
              <p:spPr bwMode="auto">
                <a:xfrm>
                  <a:off x="4320" y="3168"/>
                  <a:ext cx="0" cy="624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5" name="Line 119"/>
                <p:cNvSpPr>
                  <a:spLocks noChangeShapeType="1"/>
                </p:cNvSpPr>
                <p:nvPr/>
              </p:nvSpPr>
              <p:spPr bwMode="auto">
                <a:xfrm>
                  <a:off x="3792" y="307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6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3840" y="3360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7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176" y="3360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2" name="Group 122"/>
              <p:cNvGrpSpPr>
                <a:grpSpLocks/>
              </p:cNvGrpSpPr>
              <p:nvPr/>
            </p:nvGrpSpPr>
            <p:grpSpPr bwMode="auto">
              <a:xfrm>
                <a:off x="3816" y="3072"/>
                <a:ext cx="384" cy="507"/>
                <a:chOff x="3840" y="3120"/>
                <a:chExt cx="384" cy="507"/>
              </a:xfrm>
            </p:grpSpPr>
            <p:sp>
              <p:nvSpPr>
                <p:cNvPr id="153" name="Oval 123"/>
                <p:cNvSpPr>
                  <a:spLocks noChangeArrowheads="1"/>
                </p:cNvSpPr>
                <p:nvPr/>
              </p:nvSpPr>
              <p:spPr bwMode="auto">
                <a:xfrm flipH="1">
                  <a:off x="3994" y="3552"/>
                  <a:ext cx="75" cy="75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grpSp>
              <p:nvGrpSpPr>
                <p:cNvPr id="154" name="Group 124"/>
                <p:cNvGrpSpPr>
                  <a:grpSpLocks/>
                </p:cNvGrpSpPr>
                <p:nvPr/>
              </p:nvGrpSpPr>
              <p:grpSpPr bwMode="auto">
                <a:xfrm>
                  <a:off x="3840" y="3120"/>
                  <a:ext cx="384" cy="432"/>
                  <a:chOff x="3840" y="3120"/>
                  <a:chExt cx="384" cy="432"/>
                </a:xfrm>
              </p:grpSpPr>
              <p:sp>
                <p:nvSpPr>
                  <p:cNvPr id="155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32" y="3312"/>
                    <a:ext cx="0" cy="240"/>
                  </a:xfrm>
                  <a:prstGeom prst="line">
                    <a:avLst/>
                  </a:pr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6" name="Arc 126"/>
                  <p:cNvSpPr>
                    <a:spLocks/>
                  </p:cNvSpPr>
                  <p:nvPr/>
                </p:nvSpPr>
                <p:spPr bwMode="auto">
                  <a:xfrm rot="5400000">
                    <a:off x="4032" y="3120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57" name="Arc 127"/>
                  <p:cNvSpPr>
                    <a:spLocks/>
                  </p:cNvSpPr>
                  <p:nvPr/>
                </p:nvSpPr>
                <p:spPr bwMode="auto">
                  <a:xfrm rot="16200000" flipH="1">
                    <a:off x="3840" y="3120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7" name="Group 128"/>
            <p:cNvGrpSpPr>
              <a:grpSpLocks/>
            </p:cNvGrpSpPr>
            <p:nvPr/>
          </p:nvGrpSpPr>
          <p:grpSpPr bwMode="auto">
            <a:xfrm>
              <a:off x="4050" y="3312"/>
              <a:ext cx="96" cy="96"/>
              <a:chOff x="3936" y="3984"/>
              <a:chExt cx="96" cy="96"/>
            </a:xfrm>
          </p:grpSpPr>
          <p:sp>
            <p:nvSpPr>
              <p:cNvPr id="148" name="Line 129"/>
              <p:cNvSpPr>
                <a:spLocks noChangeShapeType="1"/>
              </p:cNvSpPr>
              <p:nvPr/>
            </p:nvSpPr>
            <p:spPr bwMode="auto">
              <a:xfrm>
                <a:off x="3936" y="403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49" name="Line 130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11" name="Freeform 131"/>
          <p:cNvSpPr>
            <a:spLocks/>
          </p:cNvSpPr>
          <p:nvPr/>
        </p:nvSpPr>
        <p:spPr bwMode="auto">
          <a:xfrm>
            <a:off x="4964992" y="3319463"/>
            <a:ext cx="937637" cy="427037"/>
          </a:xfrm>
          <a:custGeom>
            <a:avLst/>
            <a:gdLst>
              <a:gd name="T0" fmla="*/ 0 w 3624"/>
              <a:gd name="T1" fmla="*/ 2147483646 h 3615"/>
              <a:gd name="T2" fmla="*/ 2147483646 w 3624"/>
              <a:gd name="T3" fmla="*/ 2147483646 h 3615"/>
              <a:gd name="T4" fmla="*/ 2147483646 w 3624"/>
              <a:gd name="T5" fmla="*/ 2147483646 h 3615"/>
              <a:gd name="T6" fmla="*/ 2147483646 w 3624"/>
              <a:gd name="T7" fmla="*/ 2147483646 h 3615"/>
              <a:gd name="T8" fmla="*/ 2147483646 w 3624"/>
              <a:gd name="T9" fmla="*/ 2147483646 h 3615"/>
              <a:gd name="T10" fmla="*/ 2147483646 w 3624"/>
              <a:gd name="T11" fmla="*/ 2147483646 h 3615"/>
              <a:gd name="T12" fmla="*/ 2147483646 w 3624"/>
              <a:gd name="T13" fmla="*/ 2147483646 h 3615"/>
              <a:gd name="T14" fmla="*/ 2147483646 w 3624"/>
              <a:gd name="T15" fmla="*/ 2147483646 h 3615"/>
              <a:gd name="T16" fmla="*/ 2147483646 w 3624"/>
              <a:gd name="T17" fmla="*/ 2147483646 h 3615"/>
              <a:gd name="T18" fmla="*/ 2147483646 w 3624"/>
              <a:gd name="T19" fmla="*/ 2147483646 h 3615"/>
              <a:gd name="T20" fmla="*/ 2147483646 w 3624"/>
              <a:gd name="T21" fmla="*/ 2147483646 h 3615"/>
              <a:gd name="T22" fmla="*/ 2147483646 w 3624"/>
              <a:gd name="T23" fmla="*/ 2147483646 h 3615"/>
              <a:gd name="T24" fmla="*/ 2147483646 w 3624"/>
              <a:gd name="T25" fmla="*/ 2147483646 h 3615"/>
              <a:gd name="T26" fmla="*/ 2147483646 w 3624"/>
              <a:gd name="T27" fmla="*/ 2147483646 h 3615"/>
              <a:gd name="T28" fmla="*/ 2147483646 w 3624"/>
              <a:gd name="T29" fmla="*/ 2147483646 h 3615"/>
              <a:gd name="T30" fmla="*/ 2147483646 w 3624"/>
              <a:gd name="T31" fmla="*/ 2147483646 h 3615"/>
              <a:gd name="T32" fmla="*/ 2147483646 w 3624"/>
              <a:gd name="T33" fmla="*/ 2147483646 h 3615"/>
              <a:gd name="T34" fmla="*/ 2147483646 w 3624"/>
              <a:gd name="T35" fmla="*/ 2147483646 h 3615"/>
              <a:gd name="T36" fmla="*/ 2147483646 w 3624"/>
              <a:gd name="T37" fmla="*/ 2147483646 h 3615"/>
              <a:gd name="T38" fmla="*/ 2147483646 w 3624"/>
              <a:gd name="T39" fmla="*/ 2147483646 h 3615"/>
              <a:gd name="T40" fmla="*/ 2147483646 w 3624"/>
              <a:gd name="T41" fmla="*/ 2147483646 h 3615"/>
              <a:gd name="T42" fmla="*/ 2147483646 w 3624"/>
              <a:gd name="T43" fmla="*/ 2147483646 h 3615"/>
              <a:gd name="T44" fmla="*/ 2147483646 w 3624"/>
              <a:gd name="T45" fmla="*/ 2147483646 h 3615"/>
              <a:gd name="T46" fmla="*/ 2147483646 w 3624"/>
              <a:gd name="T47" fmla="*/ 2147483646 h 3615"/>
              <a:gd name="T48" fmla="*/ 2147483646 w 3624"/>
              <a:gd name="T49" fmla="*/ 2147483646 h 3615"/>
              <a:gd name="T50" fmla="*/ 2147483646 w 3624"/>
              <a:gd name="T51" fmla="*/ 2147483646 h 3615"/>
              <a:gd name="T52" fmla="*/ 2147483646 w 3624"/>
              <a:gd name="T53" fmla="*/ 2147483646 h 3615"/>
              <a:gd name="T54" fmla="*/ 2147483646 w 3624"/>
              <a:gd name="T55" fmla="*/ 2147483646 h 3615"/>
              <a:gd name="T56" fmla="*/ 2147483646 w 3624"/>
              <a:gd name="T57" fmla="*/ 2147483646 h 3615"/>
              <a:gd name="T58" fmla="*/ 2147483646 w 3624"/>
              <a:gd name="T59" fmla="*/ 2147483646 h 3615"/>
              <a:gd name="T60" fmla="*/ 2147483646 w 3624"/>
              <a:gd name="T61" fmla="*/ 2147483646 h 3615"/>
              <a:gd name="T62" fmla="*/ 2147483646 w 3624"/>
              <a:gd name="T63" fmla="*/ 2147483646 h 3615"/>
              <a:gd name="T64" fmla="*/ 2147483646 w 3624"/>
              <a:gd name="T65" fmla="*/ 2147483646 h 3615"/>
              <a:gd name="T66" fmla="*/ 2147483646 w 3624"/>
              <a:gd name="T67" fmla="*/ 2147483646 h 3615"/>
              <a:gd name="T68" fmla="*/ 2147483646 w 3624"/>
              <a:gd name="T69" fmla="*/ 2147483646 h 3615"/>
              <a:gd name="T70" fmla="*/ 2147483646 w 3624"/>
              <a:gd name="T71" fmla="*/ 2147483646 h 3615"/>
              <a:gd name="T72" fmla="*/ 2147483646 w 3624"/>
              <a:gd name="T73" fmla="*/ 2147483646 h 3615"/>
              <a:gd name="T74" fmla="*/ 2147483646 w 3624"/>
              <a:gd name="T75" fmla="*/ 2147483646 h 3615"/>
              <a:gd name="T76" fmla="*/ 2147483646 w 3624"/>
              <a:gd name="T77" fmla="*/ 2147483646 h 3615"/>
              <a:gd name="T78" fmla="*/ 2147483646 w 3624"/>
              <a:gd name="T79" fmla="*/ 2147483646 h 3615"/>
              <a:gd name="T80" fmla="*/ 2147483646 w 3624"/>
              <a:gd name="T81" fmla="*/ 2147483646 h 3615"/>
              <a:gd name="T82" fmla="*/ 2147483646 w 3624"/>
              <a:gd name="T83" fmla="*/ 2147483646 h 3615"/>
              <a:gd name="T84" fmla="*/ 2147483646 w 3624"/>
              <a:gd name="T85" fmla="*/ 2147483646 h 3615"/>
              <a:gd name="T86" fmla="*/ 2147483646 w 3624"/>
              <a:gd name="T87" fmla="*/ 2147483646 h 3615"/>
              <a:gd name="T88" fmla="*/ 2147483646 w 3624"/>
              <a:gd name="T89" fmla="*/ 2147483646 h 3615"/>
              <a:gd name="T90" fmla="*/ 2147483646 w 3624"/>
              <a:gd name="T91" fmla="*/ 2147483646 h 3615"/>
              <a:gd name="T92" fmla="*/ 2147483646 w 3624"/>
              <a:gd name="T93" fmla="*/ 2147483646 h 3615"/>
              <a:gd name="T94" fmla="*/ 2147483646 w 3624"/>
              <a:gd name="T95" fmla="*/ 2147483646 h 3615"/>
              <a:gd name="T96" fmla="*/ 2147483646 w 3624"/>
              <a:gd name="T97" fmla="*/ 2147483646 h 3615"/>
              <a:gd name="T98" fmla="*/ 2147483646 w 3624"/>
              <a:gd name="T99" fmla="*/ 2147483646 h 361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24" h="3615">
                <a:moveTo>
                  <a:pt x="0" y="1829"/>
                </a:moveTo>
                <a:cubicBezTo>
                  <a:pt x="28" y="1791"/>
                  <a:pt x="56" y="1753"/>
                  <a:pt x="84" y="1733"/>
                </a:cubicBezTo>
                <a:cubicBezTo>
                  <a:pt x="112" y="1713"/>
                  <a:pt x="142" y="1661"/>
                  <a:pt x="168" y="1709"/>
                </a:cubicBezTo>
                <a:cubicBezTo>
                  <a:pt x="194" y="1757"/>
                  <a:pt x="220" y="1937"/>
                  <a:pt x="240" y="2021"/>
                </a:cubicBezTo>
                <a:cubicBezTo>
                  <a:pt x="260" y="2105"/>
                  <a:pt x="264" y="2245"/>
                  <a:pt x="288" y="2213"/>
                </a:cubicBezTo>
                <a:cubicBezTo>
                  <a:pt x="312" y="2181"/>
                  <a:pt x="357" y="1985"/>
                  <a:pt x="384" y="1829"/>
                </a:cubicBezTo>
                <a:cubicBezTo>
                  <a:pt x="411" y="1673"/>
                  <a:pt x="427" y="1342"/>
                  <a:pt x="450" y="1277"/>
                </a:cubicBezTo>
                <a:cubicBezTo>
                  <a:pt x="473" y="1212"/>
                  <a:pt x="499" y="1273"/>
                  <a:pt x="522" y="1439"/>
                </a:cubicBezTo>
                <a:cubicBezTo>
                  <a:pt x="545" y="1605"/>
                  <a:pt x="564" y="2074"/>
                  <a:pt x="588" y="2273"/>
                </a:cubicBezTo>
                <a:cubicBezTo>
                  <a:pt x="612" y="2472"/>
                  <a:pt x="640" y="2709"/>
                  <a:pt x="666" y="2633"/>
                </a:cubicBezTo>
                <a:cubicBezTo>
                  <a:pt x="692" y="2557"/>
                  <a:pt x="719" y="2109"/>
                  <a:pt x="744" y="1817"/>
                </a:cubicBezTo>
                <a:cubicBezTo>
                  <a:pt x="769" y="1525"/>
                  <a:pt x="791" y="982"/>
                  <a:pt x="816" y="881"/>
                </a:cubicBezTo>
                <a:cubicBezTo>
                  <a:pt x="841" y="780"/>
                  <a:pt x="871" y="941"/>
                  <a:pt x="894" y="1211"/>
                </a:cubicBezTo>
                <a:cubicBezTo>
                  <a:pt x="917" y="1481"/>
                  <a:pt x="931" y="2207"/>
                  <a:pt x="954" y="2501"/>
                </a:cubicBezTo>
                <a:cubicBezTo>
                  <a:pt x="977" y="2795"/>
                  <a:pt x="1007" y="3091"/>
                  <a:pt x="1032" y="2975"/>
                </a:cubicBezTo>
                <a:cubicBezTo>
                  <a:pt x="1057" y="2859"/>
                  <a:pt x="1081" y="2207"/>
                  <a:pt x="1104" y="1805"/>
                </a:cubicBezTo>
                <a:cubicBezTo>
                  <a:pt x="1127" y="1403"/>
                  <a:pt x="1145" y="693"/>
                  <a:pt x="1170" y="563"/>
                </a:cubicBezTo>
                <a:cubicBezTo>
                  <a:pt x="1195" y="433"/>
                  <a:pt x="1229" y="673"/>
                  <a:pt x="1254" y="1025"/>
                </a:cubicBezTo>
                <a:cubicBezTo>
                  <a:pt x="1279" y="1377"/>
                  <a:pt x="1298" y="2307"/>
                  <a:pt x="1320" y="2675"/>
                </a:cubicBezTo>
                <a:cubicBezTo>
                  <a:pt x="1342" y="3043"/>
                  <a:pt x="1351" y="3615"/>
                  <a:pt x="1386" y="3233"/>
                </a:cubicBezTo>
                <a:cubicBezTo>
                  <a:pt x="1421" y="2851"/>
                  <a:pt x="1495" y="766"/>
                  <a:pt x="1530" y="383"/>
                </a:cubicBezTo>
                <a:cubicBezTo>
                  <a:pt x="1565" y="0"/>
                  <a:pt x="1574" y="540"/>
                  <a:pt x="1596" y="935"/>
                </a:cubicBezTo>
                <a:cubicBezTo>
                  <a:pt x="1618" y="1330"/>
                  <a:pt x="1637" y="2353"/>
                  <a:pt x="1662" y="2753"/>
                </a:cubicBezTo>
                <a:cubicBezTo>
                  <a:pt x="1687" y="3153"/>
                  <a:pt x="1719" y="3493"/>
                  <a:pt x="1746" y="3335"/>
                </a:cubicBezTo>
                <a:cubicBezTo>
                  <a:pt x="1773" y="3177"/>
                  <a:pt x="1800" y="2306"/>
                  <a:pt x="1824" y="1805"/>
                </a:cubicBezTo>
                <a:cubicBezTo>
                  <a:pt x="1848" y="1304"/>
                  <a:pt x="1868" y="474"/>
                  <a:pt x="1890" y="329"/>
                </a:cubicBezTo>
                <a:cubicBezTo>
                  <a:pt x="1912" y="184"/>
                  <a:pt x="1932" y="532"/>
                  <a:pt x="1956" y="935"/>
                </a:cubicBezTo>
                <a:cubicBezTo>
                  <a:pt x="1980" y="1338"/>
                  <a:pt x="2008" y="2357"/>
                  <a:pt x="2034" y="2747"/>
                </a:cubicBezTo>
                <a:cubicBezTo>
                  <a:pt x="2060" y="3137"/>
                  <a:pt x="2088" y="3432"/>
                  <a:pt x="2112" y="3275"/>
                </a:cubicBezTo>
                <a:cubicBezTo>
                  <a:pt x="2136" y="3118"/>
                  <a:pt x="2155" y="2280"/>
                  <a:pt x="2178" y="1805"/>
                </a:cubicBezTo>
                <a:cubicBezTo>
                  <a:pt x="2201" y="1330"/>
                  <a:pt x="2227" y="557"/>
                  <a:pt x="2250" y="425"/>
                </a:cubicBezTo>
                <a:cubicBezTo>
                  <a:pt x="2273" y="293"/>
                  <a:pt x="2294" y="645"/>
                  <a:pt x="2316" y="1013"/>
                </a:cubicBezTo>
                <a:cubicBezTo>
                  <a:pt x="2338" y="1381"/>
                  <a:pt x="2356" y="2285"/>
                  <a:pt x="2382" y="2633"/>
                </a:cubicBezTo>
                <a:cubicBezTo>
                  <a:pt x="2408" y="2981"/>
                  <a:pt x="2447" y="3236"/>
                  <a:pt x="2472" y="3101"/>
                </a:cubicBezTo>
                <a:cubicBezTo>
                  <a:pt x="2497" y="2966"/>
                  <a:pt x="2511" y="2225"/>
                  <a:pt x="2532" y="1823"/>
                </a:cubicBezTo>
                <a:cubicBezTo>
                  <a:pt x="2553" y="1421"/>
                  <a:pt x="2574" y="799"/>
                  <a:pt x="2598" y="689"/>
                </a:cubicBezTo>
                <a:cubicBezTo>
                  <a:pt x="2622" y="579"/>
                  <a:pt x="2650" y="865"/>
                  <a:pt x="2676" y="1163"/>
                </a:cubicBezTo>
                <a:cubicBezTo>
                  <a:pt x="2702" y="1461"/>
                  <a:pt x="2728" y="2210"/>
                  <a:pt x="2754" y="2477"/>
                </a:cubicBezTo>
                <a:cubicBezTo>
                  <a:pt x="2780" y="2744"/>
                  <a:pt x="2809" y="2873"/>
                  <a:pt x="2832" y="2765"/>
                </a:cubicBezTo>
                <a:cubicBezTo>
                  <a:pt x="2855" y="2657"/>
                  <a:pt x="2870" y="2121"/>
                  <a:pt x="2892" y="1829"/>
                </a:cubicBezTo>
                <a:cubicBezTo>
                  <a:pt x="2914" y="1537"/>
                  <a:pt x="2938" y="1087"/>
                  <a:pt x="2964" y="1013"/>
                </a:cubicBezTo>
                <a:cubicBezTo>
                  <a:pt x="2990" y="939"/>
                  <a:pt x="3023" y="1182"/>
                  <a:pt x="3048" y="1385"/>
                </a:cubicBezTo>
                <a:cubicBezTo>
                  <a:pt x="3073" y="1588"/>
                  <a:pt x="3090" y="2065"/>
                  <a:pt x="3114" y="2231"/>
                </a:cubicBezTo>
                <a:cubicBezTo>
                  <a:pt x="3138" y="2397"/>
                  <a:pt x="3169" y="2448"/>
                  <a:pt x="3192" y="2381"/>
                </a:cubicBezTo>
                <a:cubicBezTo>
                  <a:pt x="3215" y="2314"/>
                  <a:pt x="3229" y="1985"/>
                  <a:pt x="3252" y="1829"/>
                </a:cubicBezTo>
                <a:cubicBezTo>
                  <a:pt x="3275" y="1673"/>
                  <a:pt x="3305" y="1472"/>
                  <a:pt x="3330" y="1445"/>
                </a:cubicBezTo>
                <a:cubicBezTo>
                  <a:pt x="3355" y="1418"/>
                  <a:pt x="3378" y="1583"/>
                  <a:pt x="3402" y="1667"/>
                </a:cubicBezTo>
                <a:cubicBezTo>
                  <a:pt x="3426" y="1751"/>
                  <a:pt x="3449" y="1906"/>
                  <a:pt x="3474" y="1949"/>
                </a:cubicBezTo>
                <a:cubicBezTo>
                  <a:pt x="3499" y="1992"/>
                  <a:pt x="3527" y="1945"/>
                  <a:pt x="3552" y="1925"/>
                </a:cubicBezTo>
                <a:cubicBezTo>
                  <a:pt x="3577" y="1905"/>
                  <a:pt x="3600" y="1867"/>
                  <a:pt x="3624" y="182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ru-RU"/>
          </a:p>
        </p:txBody>
      </p:sp>
      <p:pic>
        <p:nvPicPr>
          <p:cNvPr id="12" name="Picture 132" descr="BIO023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45" y="2840038"/>
            <a:ext cx="1190334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4"/>
          <p:cNvSpPr>
            <a:spLocks noChangeArrowheads="1"/>
          </p:cNvSpPr>
          <p:nvPr/>
        </p:nvSpPr>
        <p:spPr bwMode="gray">
          <a:xfrm>
            <a:off x="1739789" y="2152849"/>
            <a:ext cx="84498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4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 sz="22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1" dirty="0">
                <a:solidFill>
                  <a:srgbClr val="FF0000"/>
                </a:solidFill>
              </a:rPr>
              <a:t>Постоянный </a:t>
            </a:r>
            <a:r>
              <a:rPr lang="ru-RU" altLang="de-DE" sz="2000" b="1" dirty="0" err="1">
                <a:solidFill>
                  <a:srgbClr val="FF0000"/>
                </a:solidFill>
              </a:rPr>
              <a:t>телемониторинг</a:t>
            </a:r>
            <a:r>
              <a:rPr lang="ru-RU" altLang="de-DE" sz="2000" b="1" dirty="0">
                <a:solidFill>
                  <a:srgbClr val="FF0000"/>
                </a:solidFill>
              </a:rPr>
              <a:t>: </a:t>
            </a:r>
            <a:br>
              <a:rPr lang="ru-RU" altLang="de-DE" sz="2000" b="1" dirty="0"/>
            </a:br>
            <a:r>
              <a:rPr lang="ru-RU" altLang="de-DE" sz="2000" b="1" dirty="0">
                <a:solidFill>
                  <a:srgbClr val="0070C0"/>
                </a:solidFill>
              </a:rPr>
              <a:t>автоматическая передача данных каждые 24 часа</a:t>
            </a:r>
          </a:p>
        </p:txBody>
      </p:sp>
      <p:pic>
        <p:nvPicPr>
          <p:cNvPr id="14" name="Picture 135" descr="Lumax-340-DR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3801" y="3175000"/>
            <a:ext cx="1584893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136"/>
          <p:cNvSpPr>
            <a:spLocks noChangeArrowheads="1"/>
          </p:cNvSpPr>
          <p:nvPr/>
        </p:nvSpPr>
        <p:spPr bwMode="auto">
          <a:xfrm>
            <a:off x="241344" y="2051052"/>
            <a:ext cx="11688314" cy="222091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4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 sz="22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6" name="Line 137"/>
          <p:cNvSpPr>
            <a:spLocks noChangeShapeType="1"/>
          </p:cNvSpPr>
          <p:nvPr/>
        </p:nvSpPr>
        <p:spPr bwMode="auto">
          <a:xfrm>
            <a:off x="1535394" y="2062628"/>
            <a:ext cx="465" cy="221568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" name="Text Box 138"/>
          <p:cNvSpPr txBox="1">
            <a:spLocks noChangeArrowheads="1"/>
          </p:cNvSpPr>
          <p:nvPr/>
        </p:nvSpPr>
        <p:spPr bwMode="auto">
          <a:xfrm>
            <a:off x="188145" y="2800350"/>
            <a:ext cx="129405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4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 sz="22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400" b="1" dirty="0">
                <a:solidFill>
                  <a:schemeClr val="tx1"/>
                </a:solidFill>
              </a:rPr>
              <a:t>Удаленное </a:t>
            </a:r>
            <a:br>
              <a:rPr lang="ru-RU" altLang="de-DE" sz="1400" b="1" dirty="0">
                <a:solidFill>
                  <a:schemeClr val="tx1"/>
                </a:solidFill>
              </a:rPr>
            </a:br>
            <a:r>
              <a:rPr lang="ru-RU" altLang="de-DE" sz="1400" b="1" dirty="0">
                <a:solidFill>
                  <a:schemeClr val="tx1"/>
                </a:solidFill>
              </a:rPr>
              <a:t>наблюдение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400" b="1" dirty="0">
                <a:solidFill>
                  <a:schemeClr val="tx1"/>
                </a:solidFill>
              </a:rPr>
              <a:t>пациента</a:t>
            </a:r>
          </a:p>
        </p:txBody>
      </p:sp>
      <p:grpSp>
        <p:nvGrpSpPr>
          <p:cNvPr id="18" name="Group 139"/>
          <p:cNvGrpSpPr>
            <a:grpSpLocks/>
          </p:cNvGrpSpPr>
          <p:nvPr/>
        </p:nvGrpSpPr>
        <p:grpSpPr bwMode="auto">
          <a:xfrm>
            <a:off x="245778" y="4411663"/>
            <a:ext cx="11688314" cy="2146300"/>
            <a:chOff x="380" y="2430"/>
            <a:chExt cx="5273" cy="1352"/>
          </a:xfrm>
        </p:grpSpPr>
        <p:grpSp>
          <p:nvGrpSpPr>
            <p:cNvPr id="19" name="Group 140"/>
            <p:cNvGrpSpPr>
              <a:grpSpLocks/>
            </p:cNvGrpSpPr>
            <p:nvPr/>
          </p:nvGrpSpPr>
          <p:grpSpPr bwMode="auto">
            <a:xfrm>
              <a:off x="1054" y="2430"/>
              <a:ext cx="4536" cy="1327"/>
              <a:chOff x="1054" y="2430"/>
              <a:chExt cx="4536" cy="1327"/>
            </a:xfrm>
          </p:grpSpPr>
          <p:sp>
            <p:nvSpPr>
              <p:cNvPr id="23" name="Text Box 141"/>
              <p:cNvSpPr txBox="1">
                <a:spLocks noChangeArrowheads="1"/>
              </p:cNvSpPr>
              <p:nvPr/>
            </p:nvSpPr>
            <p:spPr bwMode="auto">
              <a:xfrm>
                <a:off x="1054" y="2430"/>
                <a:ext cx="4536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40000"/>
                  </a:spcBef>
                  <a:buChar char="•"/>
                  <a:defRPr sz="2400"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spcBef>
                    <a:spcPct val="40000"/>
                  </a:spcBef>
                  <a:buBlip>
                    <a:blip r:embed="rId3"/>
                  </a:buBlip>
                  <a:defRPr sz="2400"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40000"/>
                  </a:spcBef>
                  <a:buBlip>
                    <a:blip r:embed="rId3"/>
                  </a:buBlip>
                  <a:defRPr sz="2200"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40000"/>
                  </a:spcBef>
                  <a:buBlip>
                    <a:blip r:embed="rId3"/>
                  </a:buBlip>
                  <a:defRPr sz="2000"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40000"/>
                  </a:spcBef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Blip>
                    <a:blip r:embed="rId3"/>
                  </a:buBlip>
                  <a:defRPr>
                    <a:solidFill>
                      <a:schemeClr val="folHlink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50000"/>
                  </a:spcAft>
                  <a:buFontTx/>
                  <a:buNone/>
                </a:pPr>
                <a:r>
                  <a:rPr lang="ru-RU" altLang="de-DE" sz="2000" b="1" dirty="0">
                    <a:solidFill>
                      <a:srgbClr val="FF0000"/>
                    </a:solidFill>
                    <a:sym typeface="Wingdings" charset="2"/>
                  </a:rPr>
                  <a:t>Дополнительная передача данных</a:t>
                </a:r>
                <a:r>
                  <a:rPr lang="ru-RU" altLang="de-DE" sz="2000" dirty="0">
                    <a:solidFill>
                      <a:srgbClr val="FF0000"/>
                    </a:solidFill>
                    <a:sym typeface="Wingdings" charset="2"/>
                  </a:rPr>
                  <a:t> </a:t>
                </a:r>
                <a:br>
                  <a:rPr lang="ru-RU" altLang="de-DE" sz="2000" dirty="0">
                    <a:solidFill>
                      <a:srgbClr val="FF0000"/>
                    </a:solidFill>
                    <a:sym typeface="Wingdings" charset="2"/>
                  </a:rPr>
                </a:br>
                <a:r>
                  <a:rPr lang="ru-RU" altLang="de-DE" sz="2000" b="1" dirty="0">
                    <a:solidFill>
                      <a:srgbClr val="0070C0"/>
                    </a:solidFill>
                    <a:sym typeface="Wingdings" charset="2"/>
                  </a:rPr>
                  <a:t>автоматически запускается клинически значимыми событиями</a:t>
                </a:r>
              </a:p>
            </p:txBody>
          </p:sp>
          <p:grpSp>
            <p:nvGrpSpPr>
              <p:cNvPr id="24" name="Group 142"/>
              <p:cNvGrpSpPr>
                <a:grpSpLocks/>
              </p:cNvGrpSpPr>
              <p:nvPr/>
            </p:nvGrpSpPr>
            <p:grpSpPr bwMode="auto">
              <a:xfrm>
                <a:off x="1067" y="2952"/>
                <a:ext cx="4410" cy="805"/>
                <a:chOff x="1067" y="2952"/>
                <a:chExt cx="4410" cy="805"/>
              </a:xfrm>
            </p:grpSpPr>
            <p:grpSp>
              <p:nvGrpSpPr>
                <p:cNvPr id="25" name="Group 143"/>
                <p:cNvGrpSpPr>
                  <a:grpSpLocks/>
                </p:cNvGrpSpPr>
                <p:nvPr/>
              </p:nvGrpSpPr>
              <p:grpSpPr bwMode="auto">
                <a:xfrm>
                  <a:off x="1067" y="3100"/>
                  <a:ext cx="759" cy="522"/>
                  <a:chOff x="432" y="3144"/>
                  <a:chExt cx="768" cy="528"/>
                </a:xfrm>
              </p:grpSpPr>
              <p:sp>
                <p:nvSpPr>
                  <p:cNvPr id="136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3144"/>
                    <a:ext cx="480" cy="52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40 w 21600"/>
                      <a:gd name="T13" fmla="*/ 2291 h 21600"/>
                      <a:gd name="T14" fmla="*/ 16560 w 21600"/>
                      <a:gd name="T15" fmla="*/ 1366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37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432" y="3264"/>
                    <a:ext cx="768" cy="254"/>
                    <a:chOff x="816" y="2064"/>
                    <a:chExt cx="3920" cy="1296"/>
                  </a:xfrm>
                </p:grpSpPr>
                <p:sp>
                  <p:nvSpPr>
                    <p:cNvPr id="1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816" y="2064"/>
                      <a:ext cx="576" cy="1112"/>
                    </a:xfrm>
                    <a:custGeom>
                      <a:avLst/>
                      <a:gdLst>
                        <a:gd name="T0" fmla="*/ 0 w 576"/>
                        <a:gd name="T1" fmla="*/ 872 h 1112"/>
                        <a:gd name="T2" fmla="*/ 144 w 576"/>
                        <a:gd name="T3" fmla="*/ 872 h 1112"/>
                        <a:gd name="T4" fmla="*/ 192 w 576"/>
                        <a:gd name="T5" fmla="*/ 920 h 1112"/>
                        <a:gd name="T6" fmla="*/ 288 w 576"/>
                        <a:gd name="T7" fmla="*/ 8 h 1112"/>
                        <a:gd name="T8" fmla="*/ 336 w 576"/>
                        <a:gd name="T9" fmla="*/ 968 h 1112"/>
                        <a:gd name="T10" fmla="*/ 384 w 576"/>
                        <a:gd name="T11" fmla="*/ 872 h 1112"/>
                        <a:gd name="T12" fmla="*/ 576 w 576"/>
                        <a:gd name="T13" fmla="*/ 872 h 1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576" h="1112">
                          <a:moveTo>
                            <a:pt x="0" y="872"/>
                          </a:moveTo>
                          <a:cubicBezTo>
                            <a:pt x="56" y="868"/>
                            <a:pt x="112" y="864"/>
                            <a:pt x="144" y="872"/>
                          </a:cubicBezTo>
                          <a:cubicBezTo>
                            <a:pt x="176" y="880"/>
                            <a:pt x="168" y="1064"/>
                            <a:pt x="192" y="920"/>
                          </a:cubicBezTo>
                          <a:cubicBezTo>
                            <a:pt x="216" y="776"/>
                            <a:pt x="264" y="0"/>
                            <a:pt x="288" y="8"/>
                          </a:cubicBezTo>
                          <a:cubicBezTo>
                            <a:pt x="312" y="16"/>
                            <a:pt x="320" y="824"/>
                            <a:pt x="336" y="968"/>
                          </a:cubicBezTo>
                          <a:cubicBezTo>
                            <a:pt x="352" y="1112"/>
                            <a:pt x="344" y="888"/>
                            <a:pt x="384" y="872"/>
                          </a:cubicBezTo>
                          <a:cubicBezTo>
                            <a:pt x="424" y="856"/>
                            <a:pt x="500" y="864"/>
                            <a:pt x="576" y="872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1823" y="2072"/>
                      <a:ext cx="579" cy="1112"/>
                    </a:xfrm>
                    <a:custGeom>
                      <a:avLst/>
                      <a:gdLst>
                        <a:gd name="T0" fmla="*/ 0 w 579"/>
                        <a:gd name="T1" fmla="*/ 865 h 1112"/>
                        <a:gd name="T2" fmla="*/ 145 w 579"/>
                        <a:gd name="T3" fmla="*/ 872 h 1112"/>
                        <a:gd name="T4" fmla="*/ 193 w 579"/>
                        <a:gd name="T5" fmla="*/ 920 h 1112"/>
                        <a:gd name="T6" fmla="*/ 289 w 579"/>
                        <a:gd name="T7" fmla="*/ 8 h 1112"/>
                        <a:gd name="T8" fmla="*/ 337 w 579"/>
                        <a:gd name="T9" fmla="*/ 968 h 1112"/>
                        <a:gd name="T10" fmla="*/ 385 w 579"/>
                        <a:gd name="T11" fmla="*/ 872 h 1112"/>
                        <a:gd name="T12" fmla="*/ 579 w 579"/>
                        <a:gd name="T13" fmla="*/ 864 h 1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579" h="1112">
                          <a:moveTo>
                            <a:pt x="0" y="865"/>
                          </a:moveTo>
                          <a:cubicBezTo>
                            <a:pt x="24" y="866"/>
                            <a:pt x="113" y="863"/>
                            <a:pt x="145" y="872"/>
                          </a:cubicBezTo>
                          <a:cubicBezTo>
                            <a:pt x="177" y="881"/>
                            <a:pt x="169" y="1064"/>
                            <a:pt x="193" y="920"/>
                          </a:cubicBezTo>
                          <a:cubicBezTo>
                            <a:pt x="217" y="776"/>
                            <a:pt x="265" y="0"/>
                            <a:pt x="289" y="8"/>
                          </a:cubicBezTo>
                          <a:cubicBezTo>
                            <a:pt x="313" y="16"/>
                            <a:pt x="321" y="824"/>
                            <a:pt x="337" y="968"/>
                          </a:cubicBezTo>
                          <a:cubicBezTo>
                            <a:pt x="353" y="1112"/>
                            <a:pt x="345" y="889"/>
                            <a:pt x="385" y="872"/>
                          </a:cubicBezTo>
                          <a:cubicBezTo>
                            <a:pt x="425" y="855"/>
                            <a:pt x="539" y="866"/>
                            <a:pt x="579" y="864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877" y="2072"/>
                      <a:ext cx="449" cy="1112"/>
                    </a:xfrm>
                    <a:custGeom>
                      <a:avLst/>
                      <a:gdLst>
                        <a:gd name="T0" fmla="*/ 0 w 449"/>
                        <a:gd name="T1" fmla="*/ 864 h 1112"/>
                        <a:gd name="T2" fmla="*/ 147 w 449"/>
                        <a:gd name="T3" fmla="*/ 872 h 1112"/>
                        <a:gd name="T4" fmla="*/ 195 w 449"/>
                        <a:gd name="T5" fmla="*/ 920 h 1112"/>
                        <a:gd name="T6" fmla="*/ 291 w 449"/>
                        <a:gd name="T7" fmla="*/ 8 h 1112"/>
                        <a:gd name="T8" fmla="*/ 339 w 449"/>
                        <a:gd name="T9" fmla="*/ 968 h 1112"/>
                        <a:gd name="T10" fmla="*/ 387 w 449"/>
                        <a:gd name="T11" fmla="*/ 872 h 1112"/>
                        <a:gd name="T12" fmla="*/ 449 w 449"/>
                        <a:gd name="T13" fmla="*/ 873 h 11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49" h="1112">
                          <a:moveTo>
                            <a:pt x="0" y="864"/>
                          </a:moveTo>
                          <a:cubicBezTo>
                            <a:pt x="24" y="866"/>
                            <a:pt x="115" y="863"/>
                            <a:pt x="147" y="872"/>
                          </a:cubicBezTo>
                          <a:cubicBezTo>
                            <a:pt x="179" y="881"/>
                            <a:pt x="171" y="1064"/>
                            <a:pt x="195" y="920"/>
                          </a:cubicBezTo>
                          <a:cubicBezTo>
                            <a:pt x="219" y="776"/>
                            <a:pt x="267" y="0"/>
                            <a:pt x="291" y="8"/>
                          </a:cubicBezTo>
                          <a:cubicBezTo>
                            <a:pt x="315" y="16"/>
                            <a:pt x="323" y="824"/>
                            <a:pt x="339" y="968"/>
                          </a:cubicBezTo>
                          <a:cubicBezTo>
                            <a:pt x="355" y="1112"/>
                            <a:pt x="369" y="888"/>
                            <a:pt x="387" y="872"/>
                          </a:cubicBezTo>
                          <a:cubicBezTo>
                            <a:pt x="405" y="856"/>
                            <a:pt x="436" y="873"/>
                            <a:pt x="449" y="87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1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3317" y="2614"/>
                      <a:ext cx="493" cy="744"/>
                    </a:xfrm>
                    <a:custGeom>
                      <a:avLst/>
                      <a:gdLst>
                        <a:gd name="T0" fmla="*/ 0 w 493"/>
                        <a:gd name="T1" fmla="*/ 331 h 744"/>
                        <a:gd name="T2" fmla="*/ 139 w 493"/>
                        <a:gd name="T3" fmla="*/ 330 h 744"/>
                        <a:gd name="T4" fmla="*/ 188 w 493"/>
                        <a:gd name="T5" fmla="*/ 66 h 744"/>
                        <a:gd name="T6" fmla="*/ 291 w 493"/>
                        <a:gd name="T7" fmla="*/ 727 h 744"/>
                        <a:gd name="T8" fmla="*/ 369 w 493"/>
                        <a:gd name="T9" fmla="*/ 169 h 744"/>
                        <a:gd name="T10" fmla="*/ 430 w 493"/>
                        <a:gd name="T11" fmla="*/ 339 h 744"/>
                        <a:gd name="T12" fmla="*/ 493 w 493"/>
                        <a:gd name="T13" fmla="*/ 362 h 74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93" h="744">
                          <a:moveTo>
                            <a:pt x="0" y="331"/>
                          </a:moveTo>
                          <a:cubicBezTo>
                            <a:pt x="23" y="331"/>
                            <a:pt x="108" y="374"/>
                            <a:pt x="139" y="330"/>
                          </a:cubicBezTo>
                          <a:cubicBezTo>
                            <a:pt x="170" y="286"/>
                            <a:pt x="163" y="0"/>
                            <a:pt x="188" y="66"/>
                          </a:cubicBezTo>
                          <a:cubicBezTo>
                            <a:pt x="213" y="132"/>
                            <a:pt x="261" y="710"/>
                            <a:pt x="291" y="727"/>
                          </a:cubicBezTo>
                          <a:cubicBezTo>
                            <a:pt x="321" y="744"/>
                            <a:pt x="346" y="234"/>
                            <a:pt x="369" y="169"/>
                          </a:cubicBezTo>
                          <a:cubicBezTo>
                            <a:pt x="392" y="104"/>
                            <a:pt x="409" y="307"/>
                            <a:pt x="430" y="339"/>
                          </a:cubicBezTo>
                          <a:cubicBezTo>
                            <a:pt x="451" y="371"/>
                            <a:pt x="480" y="357"/>
                            <a:pt x="493" y="362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1392" y="2936"/>
                      <a:ext cx="432" cy="1"/>
                    </a:xfrm>
                    <a:custGeom>
                      <a:avLst/>
                      <a:gdLst>
                        <a:gd name="T0" fmla="*/ 0 w 432"/>
                        <a:gd name="T1" fmla="*/ 0 h 1"/>
                        <a:gd name="T2" fmla="*/ 432 w 432"/>
                        <a:gd name="T3" fmla="*/ 0 h 1"/>
                        <a:gd name="T4" fmla="*/ 0 60000 65536"/>
                        <a:gd name="T5" fmla="*/ 0 60000 6553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0" t="0" r="r" b="b"/>
                      <a:pathLst>
                        <a:path w="432" h="1">
                          <a:moveTo>
                            <a:pt x="0" y="0"/>
                          </a:moveTo>
                          <a:cubicBezTo>
                            <a:pt x="0" y="0"/>
                            <a:pt x="216" y="0"/>
                            <a:pt x="432" y="0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2400" y="2936"/>
                      <a:ext cx="480" cy="1"/>
                    </a:xfrm>
                    <a:custGeom>
                      <a:avLst/>
                      <a:gdLst>
                        <a:gd name="T0" fmla="*/ 0 w 480"/>
                        <a:gd name="T1" fmla="*/ 0 h 1"/>
                        <a:gd name="T2" fmla="*/ 480 w 480"/>
                        <a:gd name="T3" fmla="*/ 0 h 1"/>
                        <a:gd name="T4" fmla="*/ 0 60000 65536"/>
                        <a:gd name="T5" fmla="*/ 0 60000 6553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0" t="0" r="r" b="b"/>
                      <a:pathLst>
                        <a:path w="480" h="1">
                          <a:moveTo>
                            <a:pt x="0" y="0"/>
                          </a:moveTo>
                          <a:cubicBezTo>
                            <a:pt x="0" y="0"/>
                            <a:pt x="240" y="0"/>
                            <a:pt x="480" y="0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3795" y="2616"/>
                      <a:ext cx="443" cy="744"/>
                    </a:xfrm>
                    <a:custGeom>
                      <a:avLst/>
                      <a:gdLst>
                        <a:gd name="T0" fmla="*/ 0 w 443"/>
                        <a:gd name="T1" fmla="*/ 359 h 744"/>
                        <a:gd name="T2" fmla="*/ 93 w 443"/>
                        <a:gd name="T3" fmla="*/ 330 h 744"/>
                        <a:gd name="T4" fmla="*/ 142 w 443"/>
                        <a:gd name="T5" fmla="*/ 66 h 744"/>
                        <a:gd name="T6" fmla="*/ 245 w 443"/>
                        <a:gd name="T7" fmla="*/ 727 h 744"/>
                        <a:gd name="T8" fmla="*/ 323 w 443"/>
                        <a:gd name="T9" fmla="*/ 169 h 744"/>
                        <a:gd name="T10" fmla="*/ 384 w 443"/>
                        <a:gd name="T11" fmla="*/ 339 h 744"/>
                        <a:gd name="T12" fmla="*/ 443 w 443"/>
                        <a:gd name="T13" fmla="*/ 361 h 74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43" h="744">
                          <a:moveTo>
                            <a:pt x="0" y="359"/>
                          </a:moveTo>
                          <a:cubicBezTo>
                            <a:pt x="15" y="354"/>
                            <a:pt x="69" y="379"/>
                            <a:pt x="93" y="330"/>
                          </a:cubicBezTo>
                          <a:cubicBezTo>
                            <a:pt x="117" y="281"/>
                            <a:pt x="117" y="0"/>
                            <a:pt x="142" y="66"/>
                          </a:cubicBezTo>
                          <a:cubicBezTo>
                            <a:pt x="167" y="132"/>
                            <a:pt x="215" y="710"/>
                            <a:pt x="245" y="727"/>
                          </a:cubicBezTo>
                          <a:cubicBezTo>
                            <a:pt x="275" y="744"/>
                            <a:pt x="300" y="234"/>
                            <a:pt x="323" y="169"/>
                          </a:cubicBezTo>
                          <a:cubicBezTo>
                            <a:pt x="346" y="104"/>
                            <a:pt x="364" y="307"/>
                            <a:pt x="384" y="339"/>
                          </a:cubicBezTo>
                          <a:cubicBezTo>
                            <a:pt x="404" y="371"/>
                            <a:pt x="431" y="357"/>
                            <a:pt x="443" y="361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220" y="2616"/>
                      <a:ext cx="516" cy="744"/>
                    </a:xfrm>
                    <a:custGeom>
                      <a:avLst/>
                      <a:gdLst>
                        <a:gd name="T0" fmla="*/ 0 w 516"/>
                        <a:gd name="T1" fmla="*/ 359 h 744"/>
                        <a:gd name="T2" fmla="*/ 84 w 516"/>
                        <a:gd name="T3" fmla="*/ 330 h 744"/>
                        <a:gd name="T4" fmla="*/ 133 w 516"/>
                        <a:gd name="T5" fmla="*/ 66 h 744"/>
                        <a:gd name="T6" fmla="*/ 236 w 516"/>
                        <a:gd name="T7" fmla="*/ 727 h 744"/>
                        <a:gd name="T8" fmla="*/ 314 w 516"/>
                        <a:gd name="T9" fmla="*/ 169 h 744"/>
                        <a:gd name="T10" fmla="*/ 375 w 516"/>
                        <a:gd name="T11" fmla="*/ 339 h 744"/>
                        <a:gd name="T12" fmla="*/ 516 w 516"/>
                        <a:gd name="T13" fmla="*/ 330 h 74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516" h="744">
                          <a:moveTo>
                            <a:pt x="0" y="359"/>
                          </a:moveTo>
                          <a:cubicBezTo>
                            <a:pt x="14" y="354"/>
                            <a:pt x="62" y="379"/>
                            <a:pt x="84" y="330"/>
                          </a:cubicBezTo>
                          <a:cubicBezTo>
                            <a:pt x="106" y="281"/>
                            <a:pt x="108" y="0"/>
                            <a:pt x="133" y="66"/>
                          </a:cubicBezTo>
                          <a:cubicBezTo>
                            <a:pt x="158" y="132"/>
                            <a:pt x="206" y="710"/>
                            <a:pt x="236" y="727"/>
                          </a:cubicBezTo>
                          <a:cubicBezTo>
                            <a:pt x="266" y="744"/>
                            <a:pt x="291" y="234"/>
                            <a:pt x="314" y="169"/>
                          </a:cubicBezTo>
                          <a:cubicBezTo>
                            <a:pt x="337" y="104"/>
                            <a:pt x="341" y="312"/>
                            <a:pt x="375" y="339"/>
                          </a:cubicBezTo>
                          <a:cubicBezTo>
                            <a:pt x="409" y="366"/>
                            <a:pt x="487" y="332"/>
                            <a:pt x="516" y="330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pic>
              <p:nvPicPr>
                <p:cNvPr id="26" name="Picture 154" descr="Lumax-340-DR_T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826" y="3110"/>
                  <a:ext cx="715" cy="5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7" name="Group 155"/>
                <p:cNvGrpSpPr>
                  <a:grpSpLocks/>
                </p:cNvGrpSpPr>
                <p:nvPr/>
              </p:nvGrpSpPr>
              <p:grpSpPr bwMode="auto">
                <a:xfrm>
                  <a:off x="4058" y="2986"/>
                  <a:ext cx="479" cy="758"/>
                  <a:chOff x="3696" y="2941"/>
                  <a:chExt cx="597" cy="945"/>
                </a:xfrm>
              </p:grpSpPr>
              <p:grpSp>
                <p:nvGrpSpPr>
                  <p:cNvPr id="55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3696" y="2941"/>
                    <a:ext cx="597" cy="918"/>
                    <a:chOff x="3696" y="2941"/>
                    <a:chExt cx="597" cy="918"/>
                  </a:xfrm>
                </p:grpSpPr>
                <p:grpSp>
                  <p:nvGrpSpPr>
                    <p:cNvPr id="57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3239"/>
                      <a:ext cx="276" cy="331"/>
                      <a:chOff x="3696" y="3239"/>
                      <a:chExt cx="276" cy="331"/>
                    </a:xfrm>
                  </p:grpSpPr>
                  <p:grpSp>
                    <p:nvGrpSpPr>
                      <p:cNvPr id="99" name="Group 1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21" y="3239"/>
                        <a:ext cx="228" cy="194"/>
                        <a:chOff x="3721" y="3239"/>
                        <a:chExt cx="228" cy="194"/>
                      </a:xfrm>
                    </p:grpSpPr>
                    <p:sp>
                      <p:nvSpPr>
                        <p:cNvPr id="128" name="Arc 159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3721" y="3239"/>
                          <a:ext cx="53" cy="53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444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9" name="Arc 1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96" y="3239"/>
                          <a:ext cx="53" cy="53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444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0" name="Arc 161"/>
                        <p:cNvSpPr>
                          <a:spLocks/>
                        </p:cNvSpPr>
                        <p:nvPr/>
                      </p:nvSpPr>
                      <p:spPr bwMode="auto">
                        <a:xfrm flipH="1" flipV="1">
                          <a:off x="3721" y="3380"/>
                          <a:ext cx="53" cy="53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444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" name="Arc 162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896" y="3380"/>
                          <a:ext cx="53" cy="53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444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" name="Line 1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71" y="3239"/>
                          <a:ext cx="129" cy="0"/>
                        </a:xfrm>
                        <a:prstGeom prst="line">
                          <a:avLst/>
                        </a:prstGeom>
                        <a:noFill/>
                        <a:ln w="444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3" name="Line 1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21" y="3287"/>
                          <a:ext cx="0" cy="100"/>
                        </a:xfrm>
                        <a:prstGeom prst="line">
                          <a:avLst/>
                        </a:prstGeom>
                        <a:noFill/>
                        <a:ln w="444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4" name="Line 1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64" y="3433"/>
                          <a:ext cx="140" cy="0"/>
                        </a:xfrm>
                        <a:prstGeom prst="line">
                          <a:avLst/>
                        </a:prstGeom>
                        <a:noFill/>
                        <a:ln w="444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Line 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49" y="3292"/>
                          <a:ext cx="0" cy="93"/>
                        </a:xfrm>
                        <a:prstGeom prst="line">
                          <a:avLst/>
                        </a:prstGeom>
                        <a:noFill/>
                        <a:ln w="444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0" name="Group 1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6" y="3464"/>
                        <a:ext cx="276" cy="106"/>
                        <a:chOff x="3696" y="3468"/>
                        <a:chExt cx="276" cy="106"/>
                      </a:xfrm>
                    </p:grpSpPr>
                    <p:grpSp>
                      <p:nvGrpSpPr>
                        <p:cNvPr id="101" name="Group 1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6" y="3468"/>
                          <a:ext cx="276" cy="106"/>
                          <a:chOff x="3720" y="3495"/>
                          <a:chExt cx="247" cy="95"/>
                        </a:xfrm>
                      </p:grpSpPr>
                      <p:sp>
                        <p:nvSpPr>
                          <p:cNvPr id="120" name="Line 1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726" y="3512"/>
                            <a:ext cx="31" cy="62"/>
                          </a:xfrm>
                          <a:prstGeom prst="line">
                            <a:avLst/>
                          </a:prstGeom>
                          <a:noFill/>
                          <a:ln w="444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1" name="Line 1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30" y="3512"/>
                            <a:ext cx="31" cy="62"/>
                          </a:xfrm>
                          <a:prstGeom prst="line">
                            <a:avLst/>
                          </a:prstGeom>
                          <a:noFill/>
                          <a:ln w="444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2" name="Line 1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42" y="3590"/>
                            <a:ext cx="204" cy="0"/>
                          </a:xfrm>
                          <a:prstGeom prst="line">
                            <a:avLst/>
                          </a:prstGeom>
                          <a:noFill/>
                          <a:ln w="444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3" name="Line 1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73" y="3496"/>
                            <a:ext cx="141" cy="0"/>
                          </a:xfrm>
                          <a:prstGeom prst="line">
                            <a:avLst/>
                          </a:prstGeom>
                          <a:noFill/>
                          <a:ln w="444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4" name="Freeform 1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06" y="3495"/>
                            <a:ext cx="25" cy="19"/>
                          </a:xfrm>
                          <a:custGeom>
                            <a:avLst/>
                            <a:gdLst>
                              <a:gd name="T0" fmla="*/ 0 w 75"/>
                              <a:gd name="T1" fmla="*/ 0 h 57"/>
                              <a:gd name="T2" fmla="*/ 0 w 75"/>
                              <a:gd name="T3" fmla="*/ 0 h 57"/>
                              <a:gd name="T4" fmla="*/ 0 w 75"/>
                              <a:gd name="T5" fmla="*/ 0 h 57"/>
                              <a:gd name="T6" fmla="*/ 0 w 75"/>
                              <a:gd name="T7" fmla="*/ 0 h 57"/>
                              <a:gd name="T8" fmla="*/ 0 w 75"/>
                              <a:gd name="T9" fmla="*/ 0 h 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5" h="57">
                                <a:moveTo>
                                  <a:pt x="75" y="57"/>
                                </a:moveTo>
                                <a:cubicBezTo>
                                  <a:pt x="75" y="56"/>
                                  <a:pt x="74" y="56"/>
                                  <a:pt x="71" y="50"/>
                                </a:cubicBezTo>
                                <a:cubicBezTo>
                                  <a:pt x="68" y="44"/>
                                  <a:pt x="65" y="31"/>
                                  <a:pt x="57" y="23"/>
                                </a:cubicBezTo>
                                <a:cubicBezTo>
                                  <a:pt x="49" y="15"/>
                                  <a:pt x="33" y="6"/>
                                  <a:pt x="24" y="3"/>
                                </a:cubicBezTo>
                                <a:cubicBezTo>
                                  <a:pt x="15" y="0"/>
                                  <a:pt x="5" y="3"/>
                                  <a:pt x="0" y="3"/>
                                </a:cubicBezTo>
                              </a:path>
                            </a:pathLst>
                          </a:custGeom>
                          <a:noFill/>
                          <a:ln w="44450" cap="flat" cmpd="sng">
                            <a:solidFill>
                              <a:schemeClr val="folHlink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5" name="Freeform 174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757" y="3495"/>
                            <a:ext cx="24" cy="19"/>
                          </a:xfrm>
                          <a:custGeom>
                            <a:avLst/>
                            <a:gdLst>
                              <a:gd name="T0" fmla="*/ 0 w 75"/>
                              <a:gd name="T1" fmla="*/ 0 h 57"/>
                              <a:gd name="T2" fmla="*/ 0 w 75"/>
                              <a:gd name="T3" fmla="*/ 0 h 57"/>
                              <a:gd name="T4" fmla="*/ 0 w 75"/>
                              <a:gd name="T5" fmla="*/ 0 h 57"/>
                              <a:gd name="T6" fmla="*/ 0 w 75"/>
                              <a:gd name="T7" fmla="*/ 0 h 57"/>
                              <a:gd name="T8" fmla="*/ 0 w 75"/>
                              <a:gd name="T9" fmla="*/ 0 h 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5" h="57">
                                <a:moveTo>
                                  <a:pt x="75" y="57"/>
                                </a:moveTo>
                                <a:cubicBezTo>
                                  <a:pt x="75" y="56"/>
                                  <a:pt x="74" y="56"/>
                                  <a:pt x="71" y="50"/>
                                </a:cubicBezTo>
                                <a:cubicBezTo>
                                  <a:pt x="68" y="44"/>
                                  <a:pt x="65" y="31"/>
                                  <a:pt x="57" y="23"/>
                                </a:cubicBezTo>
                                <a:cubicBezTo>
                                  <a:pt x="49" y="15"/>
                                  <a:pt x="33" y="6"/>
                                  <a:pt x="24" y="3"/>
                                </a:cubicBezTo>
                                <a:cubicBezTo>
                                  <a:pt x="15" y="0"/>
                                  <a:pt x="5" y="3"/>
                                  <a:pt x="0" y="3"/>
                                </a:cubicBezTo>
                              </a:path>
                            </a:pathLst>
                          </a:custGeom>
                          <a:noFill/>
                          <a:ln w="44450" cap="flat" cmpd="sng">
                            <a:solidFill>
                              <a:schemeClr val="folHlink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6" name="Freeform 1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1" y="3570"/>
                            <a:ext cx="26" cy="20"/>
                          </a:xfrm>
                          <a:custGeom>
                            <a:avLst/>
                            <a:gdLst>
                              <a:gd name="T0" fmla="*/ 0 w 81"/>
                              <a:gd name="T1" fmla="*/ 0 h 60"/>
                              <a:gd name="T2" fmla="*/ 0 w 81"/>
                              <a:gd name="T3" fmla="*/ 0 h 60"/>
                              <a:gd name="T4" fmla="*/ 0 w 81"/>
                              <a:gd name="T5" fmla="*/ 0 h 60"/>
                              <a:gd name="T6" fmla="*/ 0 w 81"/>
                              <a:gd name="T7" fmla="*/ 0 h 60"/>
                              <a:gd name="T8" fmla="*/ 0 w 81"/>
                              <a:gd name="T9" fmla="*/ 0 h 60"/>
                              <a:gd name="T10" fmla="*/ 0 w 81"/>
                              <a:gd name="T11" fmla="*/ 0 h 60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81" h="60">
                                <a:moveTo>
                                  <a:pt x="58" y="0"/>
                                </a:moveTo>
                                <a:cubicBezTo>
                                  <a:pt x="60" y="4"/>
                                  <a:pt x="67" y="19"/>
                                  <a:pt x="70" y="27"/>
                                </a:cubicBezTo>
                                <a:cubicBezTo>
                                  <a:pt x="73" y="35"/>
                                  <a:pt x="81" y="46"/>
                                  <a:pt x="79" y="51"/>
                                </a:cubicBezTo>
                                <a:cubicBezTo>
                                  <a:pt x="77" y="56"/>
                                  <a:pt x="71" y="58"/>
                                  <a:pt x="59" y="59"/>
                                </a:cubicBezTo>
                                <a:cubicBezTo>
                                  <a:pt x="47" y="60"/>
                                  <a:pt x="14" y="60"/>
                                  <a:pt x="7" y="60"/>
                                </a:cubicBezTo>
                                <a:cubicBezTo>
                                  <a:pt x="0" y="60"/>
                                  <a:pt x="17" y="60"/>
                                  <a:pt x="19" y="60"/>
                                </a:cubicBezTo>
                              </a:path>
                            </a:pathLst>
                          </a:custGeom>
                          <a:noFill/>
                          <a:ln w="44450" cap="flat" cmpd="sng">
                            <a:solidFill>
                              <a:schemeClr val="folHlink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27" name="Freeform 176"/>
                          <p:cNvSpPr>
                            <a:spLocks/>
                          </p:cNvSpPr>
                          <p:nvPr/>
                        </p:nvSpPr>
                        <p:spPr bwMode="auto">
                          <a:xfrm flipH="1">
                            <a:off x="3720" y="3570"/>
                            <a:ext cx="26" cy="20"/>
                          </a:xfrm>
                          <a:custGeom>
                            <a:avLst/>
                            <a:gdLst>
                              <a:gd name="T0" fmla="*/ 0 w 81"/>
                              <a:gd name="T1" fmla="*/ 0 h 60"/>
                              <a:gd name="T2" fmla="*/ 0 w 81"/>
                              <a:gd name="T3" fmla="*/ 0 h 60"/>
                              <a:gd name="T4" fmla="*/ 0 w 81"/>
                              <a:gd name="T5" fmla="*/ 0 h 60"/>
                              <a:gd name="T6" fmla="*/ 0 w 81"/>
                              <a:gd name="T7" fmla="*/ 0 h 60"/>
                              <a:gd name="T8" fmla="*/ 0 w 81"/>
                              <a:gd name="T9" fmla="*/ 0 h 60"/>
                              <a:gd name="T10" fmla="*/ 0 w 81"/>
                              <a:gd name="T11" fmla="*/ 0 h 60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81" h="60">
                                <a:moveTo>
                                  <a:pt x="58" y="0"/>
                                </a:moveTo>
                                <a:cubicBezTo>
                                  <a:pt x="60" y="4"/>
                                  <a:pt x="67" y="19"/>
                                  <a:pt x="70" y="27"/>
                                </a:cubicBezTo>
                                <a:cubicBezTo>
                                  <a:pt x="73" y="35"/>
                                  <a:pt x="81" y="46"/>
                                  <a:pt x="79" y="51"/>
                                </a:cubicBezTo>
                                <a:cubicBezTo>
                                  <a:pt x="77" y="56"/>
                                  <a:pt x="71" y="58"/>
                                  <a:pt x="59" y="59"/>
                                </a:cubicBezTo>
                                <a:cubicBezTo>
                                  <a:pt x="47" y="60"/>
                                  <a:pt x="14" y="60"/>
                                  <a:pt x="7" y="60"/>
                                </a:cubicBezTo>
                                <a:cubicBezTo>
                                  <a:pt x="0" y="60"/>
                                  <a:pt x="17" y="60"/>
                                  <a:pt x="19" y="60"/>
                                </a:cubicBezTo>
                              </a:path>
                            </a:pathLst>
                          </a:custGeom>
                          <a:noFill/>
                          <a:ln w="44450" cap="flat" cmpd="sng">
                            <a:solidFill>
                              <a:schemeClr val="folHlink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102" name="Group 1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03" y="3487"/>
                          <a:ext cx="262" cy="69"/>
                          <a:chOff x="3726" y="3512"/>
                          <a:chExt cx="235" cy="62"/>
                        </a:xfrm>
                      </p:grpSpPr>
                      <p:sp>
                        <p:nvSpPr>
                          <p:cNvPr id="115" name="Line 1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57" y="3512"/>
                            <a:ext cx="17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6" name="Line 1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49" y="3528"/>
                            <a:ext cx="18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7" name="Line 1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42" y="3543"/>
                            <a:ext cx="203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8" name="Line 1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34" y="3559"/>
                            <a:ext cx="219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19" name="Line 1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726" y="3574"/>
                            <a:ext cx="235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103" name="Group 1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8" y="3469"/>
                          <a:ext cx="272" cy="105"/>
                          <a:chOff x="3722" y="3496"/>
                          <a:chExt cx="243" cy="94"/>
                        </a:xfrm>
                      </p:grpSpPr>
                      <p:cxnSp>
                        <p:nvCxnSpPr>
                          <p:cNvPr id="104" name="AutoShape 18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3722" y="3496"/>
                            <a:ext cx="43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05" name="AutoShape 18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3746" y="3496"/>
                            <a:ext cx="35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06" name="AutoShape 18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3771" y="3496"/>
                            <a:ext cx="25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07" name="AutoShape 18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3795" y="3496"/>
                            <a:ext cx="17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08" name="AutoShape 18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3819" y="3496"/>
                            <a:ext cx="9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09" name="AutoShape 18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859" y="3496"/>
                            <a:ext cx="9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10" name="AutoShape 19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844" y="3496"/>
                            <a:ext cx="0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11" name="AutoShape 19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875" y="3496"/>
                            <a:ext cx="17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12" name="AutoShape 19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891" y="3496"/>
                            <a:ext cx="26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13" name="AutoShape 19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906" y="3496"/>
                            <a:ext cx="35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  <p:cxnSp>
                        <p:nvCxnSpPr>
                          <p:cNvPr id="114" name="AutoShape 19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3922" y="3496"/>
                            <a:ext cx="43" cy="94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cxnSp>
                    </p:grpSp>
                  </p:grpSp>
                </p:grpSp>
                <p:grpSp>
                  <p:nvGrpSpPr>
                    <p:cNvPr id="58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7" y="2941"/>
                      <a:ext cx="456" cy="918"/>
                      <a:chOff x="3837" y="2941"/>
                      <a:chExt cx="456" cy="918"/>
                    </a:xfrm>
                  </p:grpSpPr>
                  <p:sp>
                    <p:nvSpPr>
                      <p:cNvPr id="59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002"/>
                        <a:ext cx="0" cy="237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0" name="Arc 19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837" y="2941"/>
                        <a:ext cx="70" cy="7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3" y="2941"/>
                        <a:ext cx="325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" name="Line 1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046"/>
                        <a:ext cx="45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" name="Rectangle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7" y="3082"/>
                        <a:ext cx="53" cy="3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64" name="Arc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3" y="2941"/>
                        <a:ext cx="70" cy="7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5" name="Arc 20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3837" y="3789"/>
                        <a:ext cx="70" cy="7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6" name="Line 2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2" y="3859"/>
                        <a:ext cx="330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7" name="Arc 204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4223" y="3789"/>
                        <a:ext cx="70" cy="7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8" name="Line 2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3" y="3006"/>
                        <a:ext cx="0" cy="786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9" name="Line 2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082"/>
                        <a:ext cx="45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" name="Rectangle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0" y="3116"/>
                        <a:ext cx="52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71" name="Rectangle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3082"/>
                        <a:ext cx="53" cy="3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72" name="Rectangle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8" y="3082"/>
                        <a:ext cx="52" cy="3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73" name="Rectangle 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3" y="3082"/>
                        <a:ext cx="52" cy="3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74" name="Rectangle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0" y="3116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75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151"/>
                        <a:ext cx="45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6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4" y="3256"/>
                        <a:ext cx="36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7" name="Rectangle 2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42" y="3292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78" name="Rectangle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3256"/>
                        <a:ext cx="53" cy="3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79" name="Rectangle 2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8" y="3256"/>
                        <a:ext cx="52" cy="3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80" name="Rectangle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65" y="3292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81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0" y="3292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82" name="Line 2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2" y="3327"/>
                        <a:ext cx="35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3" name="Line 2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432"/>
                        <a:ext cx="45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4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3432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85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3" y="3432"/>
                        <a:ext cx="52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86" name="Rectangle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0" y="3467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87" name="Line 2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2" y="3502"/>
                        <a:ext cx="35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8" name="Rectangl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37" y="3590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89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590"/>
                        <a:ext cx="45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" name="Rectangl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0" y="3625"/>
                        <a:ext cx="52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91" name="Rectangle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42" y="3590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92" name="Rectangle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8" y="3625"/>
                        <a:ext cx="52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93" name="Rectangle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3" y="3625"/>
                        <a:ext cx="52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94" name="Rectangle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0" y="3590"/>
                        <a:ext cx="53" cy="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sp>
                    <p:nvSpPr>
                      <p:cNvPr id="95" name="Line 2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660"/>
                        <a:ext cx="45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6" name="Line 2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695"/>
                        <a:ext cx="45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7" name="Line 2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572"/>
                        <a:ext cx="0" cy="218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8" name="Line 2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7" y="3432"/>
                        <a:ext cx="0" cy="35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56" name="Text Box 2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5" y="3679"/>
                    <a:ext cx="393" cy="2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40000"/>
                      </a:spcBef>
                      <a:buChar char="•"/>
                      <a:defRPr sz="2400"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1pPr>
                    <a:lvl2pPr marL="742950" indent="-285750">
                      <a:spcBef>
                        <a:spcPct val="40000"/>
                      </a:spcBef>
                      <a:buBlip>
                        <a:blip r:embed="rId3"/>
                      </a:buBlip>
                      <a:defRPr sz="2400"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40000"/>
                      </a:spcBef>
                      <a:buBlip>
                        <a:blip r:embed="rId3"/>
                      </a:buBlip>
                      <a:defRPr sz="2200"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40000"/>
                      </a:spcBef>
                      <a:buBlip>
                        <a:blip r:embed="rId3"/>
                      </a:buBlip>
                      <a:defRPr sz="2000"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40000"/>
                      </a:spcBef>
                      <a:buBlip>
                        <a:blip r:embed="rId3"/>
                      </a:buBlip>
                      <a:defRPr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40000"/>
                      </a:spcBef>
                      <a:spcAft>
                        <a:spcPct val="0"/>
                      </a:spcAft>
                      <a:buBlip>
                        <a:blip r:embed="rId3"/>
                      </a:buBlip>
                      <a:defRPr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40000"/>
                      </a:spcBef>
                      <a:spcAft>
                        <a:spcPct val="0"/>
                      </a:spcAft>
                      <a:buBlip>
                        <a:blip r:embed="rId3"/>
                      </a:buBlip>
                      <a:defRPr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40000"/>
                      </a:spcBef>
                      <a:spcAft>
                        <a:spcPct val="0"/>
                      </a:spcAft>
                      <a:buBlip>
                        <a:blip r:embed="rId3"/>
                      </a:buBlip>
                      <a:defRPr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40000"/>
                      </a:spcBef>
                      <a:spcAft>
                        <a:spcPct val="0"/>
                      </a:spcAft>
                      <a:buBlip>
                        <a:blip r:embed="rId3"/>
                      </a:buBlip>
                      <a:defRPr>
                        <a:solidFill>
                          <a:schemeClr val="folHlink"/>
                        </a:solidFill>
                        <a:latin typeface="Arial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lnSpc>
                        <a:spcPct val="8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700" b="1"/>
                      <a:t>Service</a:t>
                    </a:r>
                  </a:p>
                  <a:p>
                    <a:pPr algn="ctr" eaLnBrk="1" hangingPunct="1">
                      <a:lnSpc>
                        <a:spcPct val="8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700" b="1"/>
                      <a:t>Center</a:t>
                    </a:r>
                  </a:p>
                </p:txBody>
              </p:sp>
            </p:grpSp>
            <p:grpSp>
              <p:nvGrpSpPr>
                <p:cNvPr id="28" name="Group 237"/>
                <p:cNvGrpSpPr>
                  <a:grpSpLocks/>
                </p:cNvGrpSpPr>
                <p:nvPr/>
              </p:nvGrpSpPr>
              <p:grpSpPr bwMode="auto">
                <a:xfrm>
                  <a:off x="5091" y="3009"/>
                  <a:ext cx="386" cy="712"/>
                  <a:chOff x="3696" y="2736"/>
                  <a:chExt cx="624" cy="1152"/>
                </a:xfrm>
              </p:grpSpPr>
              <p:grpSp>
                <p:nvGrpSpPr>
                  <p:cNvPr id="33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3696" y="2736"/>
                    <a:ext cx="624" cy="1152"/>
                    <a:chOff x="3696" y="2736"/>
                    <a:chExt cx="624" cy="1152"/>
                  </a:xfrm>
                </p:grpSpPr>
                <p:sp>
                  <p:nvSpPr>
                    <p:cNvPr id="37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4" y="2736"/>
                      <a:ext cx="288" cy="28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tx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spcBef>
                          <a:spcPct val="40000"/>
                        </a:spcBef>
                        <a:buChar char="•"/>
                        <a:defRPr sz="2400"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Blip>
                          <a:blip r:embed="rId3"/>
                        </a:buBlip>
                        <a:defRPr sz="2400"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buBlip>
                          <a:blip r:embed="rId3"/>
                        </a:buBlip>
                        <a:defRPr sz="2200"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buBlip>
                          <a:blip r:embed="rId3"/>
                        </a:buBlip>
                        <a:defRPr sz="2000"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buBlip>
                          <a:blip r:embed="rId3"/>
                        </a:buBlip>
                        <a:defRPr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Blip>
                          <a:blip r:embed="rId3"/>
                        </a:buBlip>
                        <a:defRPr>
                          <a:solidFill>
                            <a:schemeClr val="folHlink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1800">
                        <a:solidFill>
                          <a:schemeClr val="tx1"/>
                        </a:solidFill>
                        <a:latin typeface="Verdana" charset="0"/>
                      </a:endParaRPr>
                    </a:p>
                  </p:txBody>
                </p:sp>
                <p:grpSp>
                  <p:nvGrpSpPr>
                    <p:cNvPr id="38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3072"/>
                      <a:ext cx="624" cy="816"/>
                      <a:chOff x="3696" y="3072"/>
                      <a:chExt cx="624" cy="816"/>
                    </a:xfrm>
                  </p:grpSpPr>
                  <p:sp>
                    <p:nvSpPr>
                      <p:cNvPr id="45" name="Arc 24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3696" y="3072"/>
                        <a:ext cx="96" cy="9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" name="Arc 242"/>
                      <p:cNvSpPr>
                        <a:spLocks/>
                      </p:cNvSpPr>
                      <p:nvPr/>
                    </p:nvSpPr>
                    <p:spPr bwMode="auto">
                      <a:xfrm rot="10800000" flipH="1">
                        <a:off x="4224" y="3792"/>
                        <a:ext cx="96" cy="9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" name="Arc 243"/>
                      <p:cNvSpPr>
                        <a:spLocks/>
                      </p:cNvSpPr>
                      <p:nvPr/>
                    </p:nvSpPr>
                    <p:spPr bwMode="auto">
                      <a:xfrm rot="5400000" flipH="1">
                        <a:off x="4224" y="3072"/>
                        <a:ext cx="96" cy="9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" name="Arc 244"/>
                      <p:cNvSpPr>
                        <a:spLocks/>
                      </p:cNvSpPr>
                      <p:nvPr/>
                    </p:nvSpPr>
                    <p:spPr bwMode="auto">
                      <a:xfrm rot="16200000" flipH="1">
                        <a:off x="3696" y="3792"/>
                        <a:ext cx="96" cy="9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3888"/>
                        <a:ext cx="432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0" name="Line 2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3168"/>
                        <a:ext cx="0" cy="62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" name="Line 2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0" y="3168"/>
                        <a:ext cx="0" cy="62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" name="Line 2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3072"/>
                        <a:ext cx="432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3" name="Line 2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840" y="3360"/>
                        <a:ext cx="0" cy="52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4" name="Line 2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76" y="3360"/>
                        <a:ext cx="0" cy="52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9" name="Group 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6" y="3072"/>
                      <a:ext cx="384" cy="507"/>
                      <a:chOff x="3840" y="3120"/>
                      <a:chExt cx="384" cy="507"/>
                    </a:xfrm>
                  </p:grpSpPr>
                  <p:sp>
                    <p:nvSpPr>
                      <p:cNvPr id="40" name="Oval 252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3994" y="3552"/>
                        <a:ext cx="75" cy="7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>
                        <a:lvl1pPr>
                          <a:spcBef>
                            <a:spcPct val="40000"/>
                          </a:spcBef>
                          <a:buChar char="•"/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1pPr>
                        <a:lvl2pPr marL="742950" indent="-28575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4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2pPr>
                        <a:lvl3pPr marL="11430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2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3pPr>
                        <a:lvl4pPr marL="16002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 sz="2000"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4pPr>
                        <a:lvl5pPr marL="2057400" indent="-228600">
                          <a:spcBef>
                            <a:spcPct val="40000"/>
                          </a:spcBef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40000"/>
                          </a:spcBef>
                          <a:spcAft>
                            <a:spcPct val="0"/>
                          </a:spcAft>
                          <a:buBlip>
                            <a:blip r:embed="rId3"/>
                          </a:buBlip>
                          <a:defRPr>
                            <a:solidFill>
                              <a:schemeClr val="folHlink"/>
                            </a:solidFill>
                            <a:latin typeface="Arial" charset="0"/>
                            <a:ea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de-DE" altLang="de-DE" sz="1800">
                          <a:solidFill>
                            <a:schemeClr val="tx1"/>
                          </a:solidFill>
                          <a:latin typeface="Verdana" charset="0"/>
                        </a:endParaRPr>
                      </a:p>
                    </p:txBody>
                  </p:sp>
                  <p:grpSp>
                    <p:nvGrpSpPr>
                      <p:cNvPr id="41" name="Group 2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0" y="3120"/>
                        <a:ext cx="384" cy="432"/>
                        <a:chOff x="3840" y="3120"/>
                        <a:chExt cx="384" cy="432"/>
                      </a:xfrm>
                    </p:grpSpPr>
                    <p:sp>
                      <p:nvSpPr>
                        <p:cNvPr id="42" name="Line 2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032" y="3312"/>
                          <a:ext cx="0" cy="24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3" name="Arc 255"/>
                        <p:cNvSpPr>
                          <a:spLocks/>
                        </p:cNvSpPr>
                        <p:nvPr/>
                      </p:nvSpPr>
                      <p:spPr bwMode="auto">
                        <a:xfrm rot="5400000">
                          <a:off x="4032" y="3120"/>
                          <a:ext cx="192" cy="192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4" name="Arc 256"/>
                        <p:cNvSpPr>
                          <a:spLocks/>
                        </p:cNvSpPr>
                        <p:nvPr/>
                      </p:nvSpPr>
                      <p:spPr bwMode="auto">
                        <a:xfrm rot="16200000" flipH="1">
                          <a:off x="3840" y="3120"/>
                          <a:ext cx="192" cy="192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34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4050" y="3312"/>
                    <a:ext cx="96" cy="96"/>
                    <a:chOff x="3936" y="3984"/>
                    <a:chExt cx="96" cy="96"/>
                  </a:xfrm>
                </p:grpSpPr>
                <p:sp>
                  <p:nvSpPr>
                    <p:cNvPr id="35" name="Line 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4032"/>
                      <a:ext cx="9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3984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pic>
              <p:nvPicPr>
                <p:cNvPr id="29" name="Picture 260" descr="BIO0236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35" y="2952"/>
                  <a:ext cx="537" cy="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AutoShape 261"/>
                <p:cNvSpPr>
                  <a:spLocks noChangeArrowheads="1"/>
                </p:cNvSpPr>
                <p:nvPr/>
              </p:nvSpPr>
              <p:spPr bwMode="auto">
                <a:xfrm>
                  <a:off x="3619" y="3265"/>
                  <a:ext cx="346" cy="192"/>
                </a:xfrm>
                <a:prstGeom prst="rightArrow">
                  <a:avLst>
                    <a:gd name="adj1" fmla="val 50000"/>
                    <a:gd name="adj2" fmla="val 45052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1" name="AutoShape 262"/>
                <p:cNvSpPr>
                  <a:spLocks noChangeArrowheads="1"/>
                </p:cNvSpPr>
                <p:nvPr/>
              </p:nvSpPr>
              <p:spPr bwMode="auto">
                <a:xfrm>
                  <a:off x="4635" y="3270"/>
                  <a:ext cx="346" cy="192"/>
                </a:xfrm>
                <a:prstGeom prst="rightArrow">
                  <a:avLst>
                    <a:gd name="adj1" fmla="val 50000"/>
                    <a:gd name="adj2" fmla="val 45052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40000"/>
                    </a:spcBef>
                    <a:buChar char="•"/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40000"/>
                    </a:spcBef>
                    <a:buBlip>
                      <a:blip r:embed="rId3"/>
                    </a:buBlip>
                    <a:defRPr sz="24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40000"/>
                    </a:spcBef>
                    <a:buBlip>
                      <a:blip r:embed="rId3"/>
                    </a:buBlip>
                    <a:defRPr sz="22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40000"/>
                    </a:spcBef>
                    <a:buBlip>
                      <a:blip r:embed="rId3"/>
                    </a:buBlip>
                    <a:defRPr sz="2000"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40000"/>
                    </a:spcBef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40000"/>
                    </a:spcBef>
                    <a:spcAft>
                      <a:spcPct val="0"/>
                    </a:spcAft>
                    <a:buBlip>
                      <a:blip r:embed="rId3"/>
                    </a:buBlip>
                    <a:defRPr>
                      <a:solidFill>
                        <a:schemeClr val="folHlink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>
                    <a:solidFill>
                      <a:schemeClr val="tx1"/>
                    </a:solidFill>
                    <a:latin typeface="Verdana" charset="0"/>
                  </a:endParaRPr>
                </a:p>
              </p:txBody>
            </p:sp>
            <p:sp>
              <p:nvSpPr>
                <p:cNvPr id="32" name="Freeform 263"/>
                <p:cNvSpPr>
                  <a:spLocks/>
                </p:cNvSpPr>
                <p:nvPr/>
              </p:nvSpPr>
              <p:spPr bwMode="auto">
                <a:xfrm>
                  <a:off x="2591" y="3232"/>
                  <a:ext cx="423" cy="269"/>
                </a:xfrm>
                <a:custGeom>
                  <a:avLst/>
                  <a:gdLst>
                    <a:gd name="T0" fmla="*/ 0 w 3624"/>
                    <a:gd name="T1" fmla="*/ 0 h 3615"/>
                    <a:gd name="T2" fmla="*/ 0 w 3624"/>
                    <a:gd name="T3" fmla="*/ 0 h 3615"/>
                    <a:gd name="T4" fmla="*/ 0 w 3624"/>
                    <a:gd name="T5" fmla="*/ 0 h 3615"/>
                    <a:gd name="T6" fmla="*/ 0 w 3624"/>
                    <a:gd name="T7" fmla="*/ 0 h 3615"/>
                    <a:gd name="T8" fmla="*/ 0 w 3624"/>
                    <a:gd name="T9" fmla="*/ 0 h 3615"/>
                    <a:gd name="T10" fmla="*/ 0 w 3624"/>
                    <a:gd name="T11" fmla="*/ 0 h 3615"/>
                    <a:gd name="T12" fmla="*/ 0 w 3624"/>
                    <a:gd name="T13" fmla="*/ 0 h 3615"/>
                    <a:gd name="T14" fmla="*/ 0 w 3624"/>
                    <a:gd name="T15" fmla="*/ 0 h 3615"/>
                    <a:gd name="T16" fmla="*/ 0 w 3624"/>
                    <a:gd name="T17" fmla="*/ 0 h 3615"/>
                    <a:gd name="T18" fmla="*/ 0 w 3624"/>
                    <a:gd name="T19" fmla="*/ 0 h 3615"/>
                    <a:gd name="T20" fmla="*/ 0 w 3624"/>
                    <a:gd name="T21" fmla="*/ 0 h 3615"/>
                    <a:gd name="T22" fmla="*/ 0 w 3624"/>
                    <a:gd name="T23" fmla="*/ 0 h 3615"/>
                    <a:gd name="T24" fmla="*/ 0 w 3624"/>
                    <a:gd name="T25" fmla="*/ 0 h 3615"/>
                    <a:gd name="T26" fmla="*/ 0 w 3624"/>
                    <a:gd name="T27" fmla="*/ 0 h 3615"/>
                    <a:gd name="T28" fmla="*/ 0 w 3624"/>
                    <a:gd name="T29" fmla="*/ 0 h 3615"/>
                    <a:gd name="T30" fmla="*/ 0 w 3624"/>
                    <a:gd name="T31" fmla="*/ 0 h 3615"/>
                    <a:gd name="T32" fmla="*/ 0 w 3624"/>
                    <a:gd name="T33" fmla="*/ 0 h 3615"/>
                    <a:gd name="T34" fmla="*/ 0 w 3624"/>
                    <a:gd name="T35" fmla="*/ 0 h 3615"/>
                    <a:gd name="T36" fmla="*/ 0 w 3624"/>
                    <a:gd name="T37" fmla="*/ 0 h 3615"/>
                    <a:gd name="T38" fmla="*/ 0 w 3624"/>
                    <a:gd name="T39" fmla="*/ 0 h 3615"/>
                    <a:gd name="T40" fmla="*/ 0 w 3624"/>
                    <a:gd name="T41" fmla="*/ 0 h 3615"/>
                    <a:gd name="T42" fmla="*/ 0 w 3624"/>
                    <a:gd name="T43" fmla="*/ 0 h 3615"/>
                    <a:gd name="T44" fmla="*/ 0 w 3624"/>
                    <a:gd name="T45" fmla="*/ 0 h 3615"/>
                    <a:gd name="T46" fmla="*/ 0 w 3624"/>
                    <a:gd name="T47" fmla="*/ 0 h 3615"/>
                    <a:gd name="T48" fmla="*/ 0 w 3624"/>
                    <a:gd name="T49" fmla="*/ 0 h 3615"/>
                    <a:gd name="T50" fmla="*/ 0 w 3624"/>
                    <a:gd name="T51" fmla="*/ 0 h 3615"/>
                    <a:gd name="T52" fmla="*/ 0 w 3624"/>
                    <a:gd name="T53" fmla="*/ 0 h 3615"/>
                    <a:gd name="T54" fmla="*/ 0 w 3624"/>
                    <a:gd name="T55" fmla="*/ 0 h 3615"/>
                    <a:gd name="T56" fmla="*/ 0 w 3624"/>
                    <a:gd name="T57" fmla="*/ 0 h 3615"/>
                    <a:gd name="T58" fmla="*/ 0 w 3624"/>
                    <a:gd name="T59" fmla="*/ 0 h 3615"/>
                    <a:gd name="T60" fmla="*/ 0 w 3624"/>
                    <a:gd name="T61" fmla="*/ 0 h 3615"/>
                    <a:gd name="T62" fmla="*/ 0 w 3624"/>
                    <a:gd name="T63" fmla="*/ 0 h 3615"/>
                    <a:gd name="T64" fmla="*/ 0 w 3624"/>
                    <a:gd name="T65" fmla="*/ 0 h 3615"/>
                    <a:gd name="T66" fmla="*/ 0 w 3624"/>
                    <a:gd name="T67" fmla="*/ 0 h 3615"/>
                    <a:gd name="T68" fmla="*/ 0 w 3624"/>
                    <a:gd name="T69" fmla="*/ 0 h 3615"/>
                    <a:gd name="T70" fmla="*/ 0 w 3624"/>
                    <a:gd name="T71" fmla="*/ 0 h 3615"/>
                    <a:gd name="T72" fmla="*/ 0 w 3624"/>
                    <a:gd name="T73" fmla="*/ 0 h 3615"/>
                    <a:gd name="T74" fmla="*/ 0 w 3624"/>
                    <a:gd name="T75" fmla="*/ 0 h 3615"/>
                    <a:gd name="T76" fmla="*/ 0 w 3624"/>
                    <a:gd name="T77" fmla="*/ 0 h 3615"/>
                    <a:gd name="T78" fmla="*/ 0 w 3624"/>
                    <a:gd name="T79" fmla="*/ 0 h 3615"/>
                    <a:gd name="T80" fmla="*/ 0 w 3624"/>
                    <a:gd name="T81" fmla="*/ 0 h 3615"/>
                    <a:gd name="T82" fmla="*/ 0 w 3624"/>
                    <a:gd name="T83" fmla="*/ 0 h 3615"/>
                    <a:gd name="T84" fmla="*/ 0 w 3624"/>
                    <a:gd name="T85" fmla="*/ 0 h 3615"/>
                    <a:gd name="T86" fmla="*/ 0 w 3624"/>
                    <a:gd name="T87" fmla="*/ 0 h 3615"/>
                    <a:gd name="T88" fmla="*/ 0 w 3624"/>
                    <a:gd name="T89" fmla="*/ 0 h 3615"/>
                    <a:gd name="T90" fmla="*/ 0 w 3624"/>
                    <a:gd name="T91" fmla="*/ 0 h 3615"/>
                    <a:gd name="T92" fmla="*/ 0 w 3624"/>
                    <a:gd name="T93" fmla="*/ 0 h 3615"/>
                    <a:gd name="T94" fmla="*/ 0 w 3624"/>
                    <a:gd name="T95" fmla="*/ 0 h 3615"/>
                    <a:gd name="T96" fmla="*/ 0 w 3624"/>
                    <a:gd name="T97" fmla="*/ 0 h 3615"/>
                    <a:gd name="T98" fmla="*/ 0 w 3624"/>
                    <a:gd name="T99" fmla="*/ 0 h 361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624" h="3615">
                      <a:moveTo>
                        <a:pt x="0" y="1829"/>
                      </a:moveTo>
                      <a:cubicBezTo>
                        <a:pt x="28" y="1791"/>
                        <a:pt x="56" y="1753"/>
                        <a:pt x="84" y="1733"/>
                      </a:cubicBezTo>
                      <a:cubicBezTo>
                        <a:pt x="112" y="1713"/>
                        <a:pt x="142" y="1661"/>
                        <a:pt x="168" y="1709"/>
                      </a:cubicBezTo>
                      <a:cubicBezTo>
                        <a:pt x="194" y="1757"/>
                        <a:pt x="220" y="1937"/>
                        <a:pt x="240" y="2021"/>
                      </a:cubicBezTo>
                      <a:cubicBezTo>
                        <a:pt x="260" y="2105"/>
                        <a:pt x="264" y="2245"/>
                        <a:pt x="288" y="2213"/>
                      </a:cubicBezTo>
                      <a:cubicBezTo>
                        <a:pt x="312" y="2181"/>
                        <a:pt x="357" y="1985"/>
                        <a:pt x="384" y="1829"/>
                      </a:cubicBezTo>
                      <a:cubicBezTo>
                        <a:pt x="411" y="1673"/>
                        <a:pt x="427" y="1342"/>
                        <a:pt x="450" y="1277"/>
                      </a:cubicBezTo>
                      <a:cubicBezTo>
                        <a:pt x="473" y="1212"/>
                        <a:pt x="499" y="1273"/>
                        <a:pt x="522" y="1439"/>
                      </a:cubicBezTo>
                      <a:cubicBezTo>
                        <a:pt x="545" y="1605"/>
                        <a:pt x="564" y="2074"/>
                        <a:pt x="588" y="2273"/>
                      </a:cubicBezTo>
                      <a:cubicBezTo>
                        <a:pt x="612" y="2472"/>
                        <a:pt x="640" y="2709"/>
                        <a:pt x="666" y="2633"/>
                      </a:cubicBezTo>
                      <a:cubicBezTo>
                        <a:pt x="692" y="2557"/>
                        <a:pt x="719" y="2109"/>
                        <a:pt x="744" y="1817"/>
                      </a:cubicBezTo>
                      <a:cubicBezTo>
                        <a:pt x="769" y="1525"/>
                        <a:pt x="791" y="982"/>
                        <a:pt x="816" y="881"/>
                      </a:cubicBezTo>
                      <a:cubicBezTo>
                        <a:pt x="841" y="780"/>
                        <a:pt x="871" y="941"/>
                        <a:pt x="894" y="1211"/>
                      </a:cubicBezTo>
                      <a:cubicBezTo>
                        <a:pt x="917" y="1481"/>
                        <a:pt x="931" y="2207"/>
                        <a:pt x="954" y="2501"/>
                      </a:cubicBezTo>
                      <a:cubicBezTo>
                        <a:pt x="977" y="2795"/>
                        <a:pt x="1007" y="3091"/>
                        <a:pt x="1032" y="2975"/>
                      </a:cubicBezTo>
                      <a:cubicBezTo>
                        <a:pt x="1057" y="2859"/>
                        <a:pt x="1081" y="2207"/>
                        <a:pt x="1104" y="1805"/>
                      </a:cubicBezTo>
                      <a:cubicBezTo>
                        <a:pt x="1127" y="1403"/>
                        <a:pt x="1145" y="693"/>
                        <a:pt x="1170" y="563"/>
                      </a:cubicBezTo>
                      <a:cubicBezTo>
                        <a:pt x="1195" y="433"/>
                        <a:pt x="1229" y="673"/>
                        <a:pt x="1254" y="1025"/>
                      </a:cubicBezTo>
                      <a:cubicBezTo>
                        <a:pt x="1279" y="1377"/>
                        <a:pt x="1298" y="2307"/>
                        <a:pt x="1320" y="2675"/>
                      </a:cubicBezTo>
                      <a:cubicBezTo>
                        <a:pt x="1342" y="3043"/>
                        <a:pt x="1351" y="3615"/>
                        <a:pt x="1386" y="3233"/>
                      </a:cubicBezTo>
                      <a:cubicBezTo>
                        <a:pt x="1421" y="2851"/>
                        <a:pt x="1495" y="766"/>
                        <a:pt x="1530" y="383"/>
                      </a:cubicBezTo>
                      <a:cubicBezTo>
                        <a:pt x="1565" y="0"/>
                        <a:pt x="1574" y="540"/>
                        <a:pt x="1596" y="935"/>
                      </a:cubicBezTo>
                      <a:cubicBezTo>
                        <a:pt x="1618" y="1330"/>
                        <a:pt x="1637" y="2353"/>
                        <a:pt x="1662" y="2753"/>
                      </a:cubicBezTo>
                      <a:cubicBezTo>
                        <a:pt x="1687" y="3153"/>
                        <a:pt x="1719" y="3493"/>
                        <a:pt x="1746" y="3335"/>
                      </a:cubicBezTo>
                      <a:cubicBezTo>
                        <a:pt x="1773" y="3177"/>
                        <a:pt x="1800" y="2306"/>
                        <a:pt x="1824" y="1805"/>
                      </a:cubicBezTo>
                      <a:cubicBezTo>
                        <a:pt x="1848" y="1304"/>
                        <a:pt x="1868" y="474"/>
                        <a:pt x="1890" y="329"/>
                      </a:cubicBezTo>
                      <a:cubicBezTo>
                        <a:pt x="1912" y="184"/>
                        <a:pt x="1932" y="532"/>
                        <a:pt x="1956" y="935"/>
                      </a:cubicBezTo>
                      <a:cubicBezTo>
                        <a:pt x="1980" y="1338"/>
                        <a:pt x="2008" y="2357"/>
                        <a:pt x="2034" y="2747"/>
                      </a:cubicBezTo>
                      <a:cubicBezTo>
                        <a:pt x="2060" y="3137"/>
                        <a:pt x="2088" y="3432"/>
                        <a:pt x="2112" y="3275"/>
                      </a:cubicBezTo>
                      <a:cubicBezTo>
                        <a:pt x="2136" y="3118"/>
                        <a:pt x="2155" y="2280"/>
                        <a:pt x="2178" y="1805"/>
                      </a:cubicBezTo>
                      <a:cubicBezTo>
                        <a:pt x="2201" y="1330"/>
                        <a:pt x="2227" y="557"/>
                        <a:pt x="2250" y="425"/>
                      </a:cubicBezTo>
                      <a:cubicBezTo>
                        <a:pt x="2273" y="293"/>
                        <a:pt x="2294" y="645"/>
                        <a:pt x="2316" y="1013"/>
                      </a:cubicBezTo>
                      <a:cubicBezTo>
                        <a:pt x="2338" y="1381"/>
                        <a:pt x="2356" y="2285"/>
                        <a:pt x="2382" y="2633"/>
                      </a:cubicBezTo>
                      <a:cubicBezTo>
                        <a:pt x="2408" y="2981"/>
                        <a:pt x="2447" y="3236"/>
                        <a:pt x="2472" y="3101"/>
                      </a:cubicBezTo>
                      <a:cubicBezTo>
                        <a:pt x="2497" y="2966"/>
                        <a:pt x="2511" y="2225"/>
                        <a:pt x="2532" y="1823"/>
                      </a:cubicBezTo>
                      <a:cubicBezTo>
                        <a:pt x="2553" y="1421"/>
                        <a:pt x="2574" y="799"/>
                        <a:pt x="2598" y="689"/>
                      </a:cubicBezTo>
                      <a:cubicBezTo>
                        <a:pt x="2622" y="579"/>
                        <a:pt x="2650" y="865"/>
                        <a:pt x="2676" y="1163"/>
                      </a:cubicBezTo>
                      <a:cubicBezTo>
                        <a:pt x="2702" y="1461"/>
                        <a:pt x="2728" y="2210"/>
                        <a:pt x="2754" y="2477"/>
                      </a:cubicBezTo>
                      <a:cubicBezTo>
                        <a:pt x="2780" y="2744"/>
                        <a:pt x="2809" y="2873"/>
                        <a:pt x="2832" y="2765"/>
                      </a:cubicBezTo>
                      <a:cubicBezTo>
                        <a:pt x="2855" y="2657"/>
                        <a:pt x="2870" y="2121"/>
                        <a:pt x="2892" y="1829"/>
                      </a:cubicBezTo>
                      <a:cubicBezTo>
                        <a:pt x="2914" y="1537"/>
                        <a:pt x="2938" y="1087"/>
                        <a:pt x="2964" y="1013"/>
                      </a:cubicBezTo>
                      <a:cubicBezTo>
                        <a:pt x="2990" y="939"/>
                        <a:pt x="3023" y="1182"/>
                        <a:pt x="3048" y="1385"/>
                      </a:cubicBezTo>
                      <a:cubicBezTo>
                        <a:pt x="3073" y="1588"/>
                        <a:pt x="3090" y="2065"/>
                        <a:pt x="3114" y="2231"/>
                      </a:cubicBezTo>
                      <a:cubicBezTo>
                        <a:pt x="3138" y="2397"/>
                        <a:pt x="3169" y="2448"/>
                        <a:pt x="3192" y="2381"/>
                      </a:cubicBezTo>
                      <a:cubicBezTo>
                        <a:pt x="3215" y="2314"/>
                        <a:pt x="3229" y="1985"/>
                        <a:pt x="3252" y="1829"/>
                      </a:cubicBezTo>
                      <a:cubicBezTo>
                        <a:pt x="3275" y="1673"/>
                        <a:pt x="3305" y="1472"/>
                        <a:pt x="3330" y="1445"/>
                      </a:cubicBezTo>
                      <a:cubicBezTo>
                        <a:pt x="3355" y="1418"/>
                        <a:pt x="3378" y="1583"/>
                        <a:pt x="3402" y="1667"/>
                      </a:cubicBezTo>
                      <a:cubicBezTo>
                        <a:pt x="3426" y="1751"/>
                        <a:pt x="3449" y="1906"/>
                        <a:pt x="3474" y="1949"/>
                      </a:cubicBezTo>
                      <a:cubicBezTo>
                        <a:pt x="3499" y="1992"/>
                        <a:pt x="3527" y="1945"/>
                        <a:pt x="3552" y="1925"/>
                      </a:cubicBezTo>
                      <a:cubicBezTo>
                        <a:pt x="3577" y="1905"/>
                        <a:pt x="3600" y="1867"/>
                        <a:pt x="3624" y="182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0" name="Rectangle 264"/>
            <p:cNvSpPr>
              <a:spLocks noChangeArrowheads="1"/>
            </p:cNvSpPr>
            <p:nvPr/>
          </p:nvSpPr>
          <p:spPr bwMode="auto">
            <a:xfrm>
              <a:off x="380" y="2440"/>
              <a:ext cx="5273" cy="1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4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40000"/>
                </a:spcBef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0000"/>
                </a:spcBef>
                <a:buBlip>
                  <a:blip r:embed="rId3"/>
                </a:buBlip>
                <a:defRPr sz="22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0000"/>
                </a:spcBef>
                <a:buBlip>
                  <a:blip r:embed="rId3"/>
                </a:buBlip>
                <a:defRPr sz="20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0000"/>
                </a:spcBef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1" name="Line 265"/>
            <p:cNvSpPr>
              <a:spLocks noChangeShapeType="1"/>
            </p:cNvSpPr>
            <p:nvPr/>
          </p:nvSpPr>
          <p:spPr bwMode="auto">
            <a:xfrm>
              <a:off x="964" y="2444"/>
              <a:ext cx="0" cy="1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2" name="Text Box 266"/>
            <p:cNvSpPr txBox="1">
              <a:spLocks noChangeArrowheads="1"/>
            </p:cNvSpPr>
            <p:nvPr/>
          </p:nvSpPr>
          <p:spPr bwMode="auto">
            <a:xfrm>
              <a:off x="388" y="2851"/>
              <a:ext cx="57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4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40000"/>
                </a:spcBef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0000"/>
                </a:spcBef>
                <a:buBlip>
                  <a:blip r:embed="rId3"/>
                </a:buBlip>
                <a:defRPr sz="22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0000"/>
                </a:spcBef>
                <a:buBlip>
                  <a:blip r:embed="rId3"/>
                </a:buBlip>
                <a:defRPr sz="20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0000"/>
                </a:spcBef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de-DE" sz="1400" b="1" dirty="0">
                  <a:solidFill>
                    <a:schemeClr val="tx1"/>
                  </a:solidFill>
                </a:rPr>
                <a:t>Ранняя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de-DE" sz="1400" b="1" dirty="0">
                  <a:solidFill>
                    <a:schemeClr val="tx1"/>
                  </a:solidFill>
                </a:rPr>
                <a:t>диагностика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1344" y="856608"/>
            <a:ext cx="11688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Мониторинг пациентов с имплантируемыми </a:t>
            </a:r>
            <a:r>
              <a:rPr lang="ru-RU" sz="2400" dirty="0" err="1"/>
              <a:t>кардиовертер</a:t>
            </a:r>
            <a:r>
              <a:rPr lang="ru-RU" sz="2400" dirty="0"/>
              <a:t>-дефибрилляторами производства компании </a:t>
            </a:r>
            <a:r>
              <a:rPr lang="en-US" sz="2400" dirty="0" err="1"/>
              <a:t>Biotronik</a:t>
            </a:r>
            <a:r>
              <a:rPr lang="en-US" sz="2400" dirty="0"/>
              <a:t> </a:t>
            </a:r>
            <a:r>
              <a:rPr lang="ru-RU" sz="2400" dirty="0"/>
              <a:t>на базе ряда сердечно-сосудистых центров в России</a:t>
            </a:r>
            <a:r>
              <a:rPr lang="en-US" sz="2400" dirty="0"/>
              <a:t> </a:t>
            </a:r>
            <a:r>
              <a:rPr lang="ru-RU" sz="2400" dirty="0"/>
              <a:t>и Казахстане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782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10128163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Участники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145" y="876429"/>
            <a:ext cx="118541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Институт хирургии им</a:t>
            </a:r>
            <a:r>
              <a:rPr lang="en-US" altLang="de-DE" sz="2000" dirty="0"/>
              <a:t>. </a:t>
            </a:r>
            <a:r>
              <a:rPr lang="ru-RU" altLang="de-DE" sz="2000" dirty="0"/>
              <a:t>А.В. Вишневского (Москва)</a:t>
            </a:r>
            <a:r>
              <a:rPr lang="en-US" altLang="de-DE" sz="2000" dirty="0"/>
              <a:t>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Томский НИИ кардиологии</a:t>
            </a:r>
            <a:r>
              <a:rPr lang="en-US" altLang="de-DE" sz="2000" dirty="0"/>
              <a:t>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ФЦ сердечно-сосудистой хирургии (Красноярск)</a:t>
            </a:r>
            <a:r>
              <a:rPr lang="en-US" altLang="de-DE" sz="2000" dirty="0"/>
              <a:t>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e-DE" altLang="de-DE" sz="2000" dirty="0"/>
              <a:t>НМИ</a:t>
            </a:r>
            <a:r>
              <a:rPr lang="ru-RU" altLang="de-DE" sz="2000" dirty="0"/>
              <a:t>Ц им. В.А. </a:t>
            </a:r>
            <a:r>
              <a:rPr lang="ru-RU" altLang="de-DE" sz="2000" dirty="0" err="1"/>
              <a:t>Алмазова</a:t>
            </a:r>
            <a:r>
              <a:rPr lang="ru-RU" altLang="de-DE" sz="2000" dirty="0"/>
              <a:t> (Санкт-Петербург)</a:t>
            </a:r>
            <a:r>
              <a:rPr lang="en-US" altLang="de-DE" sz="2000" dirty="0"/>
              <a:t>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ФЦ сердечно-сосудистой хирургии</a:t>
            </a:r>
            <a:r>
              <a:rPr lang="en-US" altLang="de-DE" sz="2000" dirty="0"/>
              <a:t> (</a:t>
            </a:r>
            <a:r>
              <a:rPr lang="ru-RU" altLang="de-DE" sz="2000" dirty="0"/>
              <a:t>Астрахань</a:t>
            </a:r>
            <a:r>
              <a:rPr lang="en-US" altLang="de-DE" sz="2000" dirty="0"/>
              <a:t>);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Свердловский ОКПНГ ВВ (Екатеринбург)</a:t>
            </a:r>
            <a:r>
              <a:rPr lang="en-US" altLang="de-DE" sz="2000" dirty="0"/>
              <a:t>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Свердловская ОКБ №1 (Екатеринбург)</a:t>
            </a:r>
            <a:r>
              <a:rPr lang="en-US" altLang="de-DE" sz="2000" dirty="0"/>
              <a:t>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НИИПК им. Е.Н. Мешалкина</a:t>
            </a:r>
            <a:r>
              <a:rPr lang="en-US" altLang="de-DE" sz="2000" dirty="0"/>
              <a:t> (</a:t>
            </a:r>
            <a:r>
              <a:rPr lang="ru-RU" altLang="de-DE" sz="2000" dirty="0"/>
              <a:t>Новосибирск)</a:t>
            </a:r>
            <a:r>
              <a:rPr lang="en-US" altLang="de-DE" sz="2000" dirty="0"/>
              <a:t>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Н</a:t>
            </a:r>
            <a:r>
              <a:rPr lang="de-DE" altLang="de-DE" sz="2000" dirty="0" err="1"/>
              <a:t>И</a:t>
            </a:r>
            <a:r>
              <a:rPr lang="ru-RU" altLang="de-DE" sz="2000" dirty="0"/>
              <a:t>И КП сердечно-сосудистых заболеваний (Кемерово)</a:t>
            </a:r>
            <a:r>
              <a:rPr lang="en-US" altLang="de-DE" sz="2000" dirty="0"/>
              <a:t>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ФЦ сердечно-сосудистой хирургии </a:t>
            </a:r>
            <a:r>
              <a:rPr lang="en-US" altLang="de-DE" sz="2000" dirty="0"/>
              <a:t>(</a:t>
            </a:r>
            <a:r>
              <a:rPr lang="ru-RU" altLang="de-DE" sz="2000" dirty="0"/>
              <a:t>Челябинск</a:t>
            </a:r>
            <a:r>
              <a:rPr lang="en-US" altLang="de-DE" sz="2000" dirty="0"/>
              <a:t>);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Национальный научный кардиохирургический центр</a:t>
            </a:r>
            <a:r>
              <a:rPr lang="en-US" altLang="de-DE" sz="2000" dirty="0"/>
              <a:t> (</a:t>
            </a:r>
            <a:r>
              <a:rPr lang="ru-RU" altLang="de-DE" sz="2000" dirty="0"/>
              <a:t>Астана</a:t>
            </a:r>
            <a:r>
              <a:rPr lang="en-US" altLang="de-DE" sz="2000" dirty="0"/>
              <a:t>);</a:t>
            </a:r>
            <a:endParaRPr lang="ru-RU" altLang="de-DE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altLang="de-DE" sz="2000" dirty="0"/>
              <a:t>НИИ кардиологии и внутренних болезней</a:t>
            </a:r>
            <a:r>
              <a:rPr lang="en-US" altLang="de-DE" sz="2000" dirty="0"/>
              <a:t> (</a:t>
            </a:r>
            <a:r>
              <a:rPr lang="ru-RU" altLang="de-DE" sz="2000" dirty="0"/>
              <a:t>Алматы</a:t>
            </a:r>
            <a:r>
              <a:rPr lang="en-US" altLang="de-DE" sz="2000" dirty="0"/>
              <a:t>).</a:t>
            </a:r>
            <a:endParaRPr lang="ru-RU" altLang="de-DE" sz="2000" dirty="0"/>
          </a:p>
          <a:p>
            <a:pPr marL="342900" indent="-342900">
              <a:buFont typeface="Arial" charset="0"/>
              <a:buChar char="•"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3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9763125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Мобильное приложение для пациента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9874" y="1017876"/>
            <a:ext cx="5021480" cy="558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000" dirty="0">
                <a:latin typeface="Arial Narrow" panose="020B0606020202030204" pitchFamily="34" charset="0"/>
              </a:rPr>
              <a:t>Помимо ведения целевых параметров удаленного мониторинга для пациента предоставлен инструмент для ведения графика приема медикаментозных препаратов с настроенными оповещениями о предстоящем приеме через </a:t>
            </a:r>
            <a:r>
              <a:rPr lang="en-US" sz="2000" dirty="0">
                <a:latin typeface="Arial Narrow" panose="020B0606020202030204" pitchFamily="34" charset="0"/>
              </a:rPr>
              <a:t>email, </a:t>
            </a:r>
            <a:r>
              <a:rPr lang="en-US" sz="2000" dirty="0" err="1">
                <a:latin typeface="Arial Narrow" panose="020B0606020202030204" pitchFamily="34" charset="0"/>
              </a:rPr>
              <a:t>sms</a:t>
            </a:r>
            <a:r>
              <a:rPr lang="ru-RU" sz="2000" dirty="0">
                <a:latin typeface="Arial Narrow" panose="020B0606020202030204" pitchFamily="34" charset="0"/>
              </a:rPr>
              <a:t> или </a:t>
            </a:r>
            <a:r>
              <a:rPr lang="en-US" sz="2000" dirty="0">
                <a:latin typeface="Arial Narrow" panose="020B0606020202030204" pitchFamily="34" charset="0"/>
              </a:rPr>
              <a:t>push </a:t>
            </a:r>
            <a:r>
              <a:rPr lang="ru-RU" sz="2000" dirty="0">
                <a:latin typeface="Arial Narrow" panose="020B0606020202030204" pitchFamily="34" charset="0"/>
              </a:rPr>
              <a:t>уведомления.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000" dirty="0">
                <a:latin typeface="Arial Narrow" panose="020B0606020202030204" pitchFamily="34" charset="0"/>
              </a:rPr>
              <a:t>Врач имеет доступ к данному графику и может корректировать дозировку препаратов на основании показателей крови и их динамики.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000" dirty="0">
                <a:latin typeface="Arial Narrow" panose="020B0606020202030204" pitchFamily="34" charset="0"/>
              </a:rPr>
              <a:t>Пациент может загрузить в систему или сделать фотографию со смартфона своей послеоперационной раны для мониторинга ее состояния и раннего предупреждения </a:t>
            </a:r>
            <a:r>
              <a:rPr lang="ru-RU" sz="2000" dirty="0" err="1">
                <a:latin typeface="Arial Narrow" panose="020B0606020202030204" pitchFamily="34" charset="0"/>
              </a:rPr>
              <a:t>загноения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5" y="1017876"/>
            <a:ext cx="2874395" cy="557812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581" y="1017876"/>
            <a:ext cx="2969942" cy="55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 Unicode MS"/>
                <a:cs typeface="Arial Unicode MS"/>
              </a:rPr>
              <a:t>Как снизить потери в качестве?</a:t>
            </a:r>
            <a:endParaRPr lang="en-US" sz="2800" dirty="0">
              <a:latin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88" y="1116008"/>
            <a:ext cx="1149444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Объективные данные – использование медицинских устройств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Повышение доверия к данным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Анализ данных</a:t>
            </a:r>
            <a:r>
              <a:rPr lang="en-US" sz="2800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Поддержка принятия решений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Выделение групп риска среди пациентов.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795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10128163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Предиктор осложнений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5137" y="914401"/>
            <a:ext cx="11535510" cy="5697414"/>
            <a:chOff x="1689099" y="1279525"/>
            <a:chExt cx="7292975" cy="4811713"/>
          </a:xfrm>
        </p:grpSpPr>
        <p:sp>
          <p:nvSpPr>
            <p:cNvPr id="5" name="Biotronik_Subtitle"/>
            <p:cNvSpPr txBox="1">
              <a:spLocks noChangeArrowheads="1"/>
            </p:cNvSpPr>
            <p:nvPr/>
          </p:nvSpPr>
          <p:spPr bwMode="auto">
            <a:xfrm>
              <a:off x="3786571" y="1279525"/>
              <a:ext cx="5195503" cy="415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40000"/>
                </a:spcBef>
                <a:buChar char="•"/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40000"/>
                </a:spcBef>
                <a:buBlip>
                  <a:blip r:embed="rId3"/>
                </a:buBlip>
                <a:defRPr sz="24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0000"/>
                </a:spcBef>
                <a:buBlip>
                  <a:blip r:embed="rId3"/>
                </a:buBlip>
                <a:defRPr sz="22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0000"/>
                </a:spcBef>
                <a:buBlip>
                  <a:blip r:embed="rId3"/>
                </a:buBlip>
                <a:defRPr sz="2000"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0000"/>
                </a:spcBef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Blip>
                  <a:blip r:embed="rId3"/>
                </a:buBlip>
                <a:defRPr>
                  <a:solidFill>
                    <a:schemeClr val="folHlink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Отдельно анализируемые параметры, –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PPVar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  =  вариабельность P-P интервалов, VES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/h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  =  желудочков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ых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экстрасистол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в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час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,</a:t>
              </a:r>
              <a:endParaRPr lang="de-DE" altLang="de-DE" sz="20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MHR24  =  средняя ЧСС за 24 часа,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MHRR  =  средняя ЧСС в покое,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PSHImp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  =  импеданс шокового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электрода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ИКД,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RVImp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  =  импеданс ПЖ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-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электрода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ActP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  =  активность пациента,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не выявляют угрозы здоровью больного.</a:t>
              </a:r>
              <a:endParaRPr lang="de-DE" altLang="de-DE" sz="20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de-DE" sz="20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К</a:t>
              </a:r>
              <a:r>
                <a:rPr lang="ru-RU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омплексный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предиктор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осложнений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демонстрирует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“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т</a:t>
              </a:r>
              <a:r>
                <a:rPr lang="ru-RU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рево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жные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“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значения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за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несколько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дней до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вынужденной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ru-RU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госпитализации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пациента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Дополнение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параметров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повышает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чувствительность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de-DE" altLang="de-DE" sz="2000" b="1" dirty="0" err="1">
                  <a:solidFill>
                    <a:schemeClr val="accent4">
                      <a:lumMod val="50000"/>
                    </a:schemeClr>
                  </a:solidFill>
                </a:rPr>
                <a:t>предиктора</a:t>
              </a:r>
              <a:r>
                <a:rPr lang="de-DE" altLang="de-DE" sz="2000" b="1" dirty="0">
                  <a:solidFill>
                    <a:schemeClr val="accent4">
                      <a:lumMod val="50000"/>
                    </a:schemeClr>
                  </a:solidFill>
                </a:rPr>
                <a:t>!</a:t>
              </a:r>
              <a:endParaRPr lang="en-US" altLang="de-DE" sz="2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6" name="Picture 1" descr="D:\Posao\2 Biotronik projects\Papers\2 HomeCare\With UW\HomeCare_Fig_3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099" y="1279525"/>
              <a:ext cx="1971475" cy="481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579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10128163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Клинический эффект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08125" y="2044700"/>
            <a:ext cx="50641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78179" y="903987"/>
            <a:ext cx="73136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de-DE" sz="2200" dirty="0">
                <a:latin typeface="Arial" charset="0"/>
              </a:rPr>
              <a:t>Снижение общей смертности более чем на</a:t>
            </a:r>
            <a:r>
              <a:rPr lang="en-US" altLang="de-DE" sz="2200" dirty="0">
                <a:latin typeface="Arial" charset="0"/>
              </a:rPr>
              <a:t> 50 %</a:t>
            </a:r>
            <a:r>
              <a:rPr lang="ru-RU" altLang="de-DE" sz="2200" dirty="0">
                <a:latin typeface="Arial" charset="0"/>
              </a:rPr>
              <a:t>.</a:t>
            </a:r>
            <a:endParaRPr lang="en-US" altLang="de-DE" sz="2200" dirty="0">
              <a:latin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08125" y="1892300"/>
            <a:ext cx="50641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015" y="1461414"/>
            <a:ext cx="6618777" cy="526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7603518" y="4094334"/>
            <a:ext cx="1782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4"/>
              </a:buBlip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4"/>
              </a:buBlip>
              <a:defRPr sz="22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4"/>
              </a:buBlip>
              <a:defRPr sz="20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234C"/>
                </a:solidFill>
              </a:rPr>
              <a:t>27 </a:t>
            </a:r>
            <a:r>
              <a:rPr lang="ru-RU" altLang="de-DE" sz="1400" b="1" dirty="0">
                <a:solidFill>
                  <a:srgbClr val="00234C"/>
                </a:solidFill>
              </a:rPr>
              <a:t>смертей</a:t>
            </a:r>
            <a:r>
              <a:rPr lang="en-US" altLang="de-DE" sz="1400" b="1" dirty="0">
                <a:solidFill>
                  <a:srgbClr val="00234C"/>
                </a:solidFill>
              </a:rPr>
              <a:t> (8,7 %)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7559005" y="2890838"/>
            <a:ext cx="1782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4"/>
              </a:buBlip>
              <a:defRPr sz="24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4"/>
              </a:buBlip>
              <a:defRPr sz="22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4"/>
              </a:buBlip>
              <a:defRPr sz="2000"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folHlink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234C"/>
                </a:solidFill>
              </a:rPr>
              <a:t>10 </a:t>
            </a:r>
            <a:r>
              <a:rPr lang="ru-RU" altLang="de-DE" sz="1400" b="1" dirty="0">
                <a:solidFill>
                  <a:srgbClr val="00234C"/>
                </a:solidFill>
              </a:rPr>
              <a:t>смертей</a:t>
            </a:r>
            <a:r>
              <a:rPr lang="en-US" altLang="de-DE" sz="1400" b="1" dirty="0">
                <a:solidFill>
                  <a:srgbClr val="00234C"/>
                </a:solidFill>
              </a:rPr>
              <a:t> (3,4 %)</a:t>
            </a:r>
          </a:p>
        </p:txBody>
      </p:sp>
    </p:spTree>
    <p:extLst>
      <p:ext uri="{BB962C8B-B14F-4D97-AF65-F5344CB8AC3E}">
        <p14:creationId xmlns:p14="http://schemas.microsoft.com/office/powerpoint/2010/main" val="413287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 Unicode MS"/>
                <a:cs typeface="Arial Unicode MS"/>
              </a:rPr>
              <a:t>Как снизить потери в качестве?</a:t>
            </a:r>
            <a:endParaRPr lang="en-US" sz="2800" dirty="0">
              <a:latin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88" y="1116008"/>
            <a:ext cx="1149444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Объективные данные – использование медицинских устройств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Повышение доверия к данным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Анализ данных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Поддержка принятия решений</a:t>
            </a:r>
            <a:r>
              <a:rPr lang="en-US" sz="2800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Выделение групп риска среди пациентов.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8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10128163" cy="655637"/>
          </a:xfrm>
        </p:spPr>
        <p:txBody>
          <a:bodyPr>
            <a:normAutofit fontScale="90000"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Платформа для </a:t>
            </a:r>
            <a:r>
              <a:rPr lang="ru-RU" sz="240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мониторинга пациентов с хроническими заболеваниями</a:t>
            </a:r>
            <a:endParaRPr lang="ru-RU" sz="2400" dirty="0">
              <a:solidFill>
                <a:schemeClr val="lt1"/>
              </a:solidFill>
              <a:latin typeface="Helvetica" panose="020B0604020202020204" pitchFamily="34" charset="0"/>
              <a:ea typeface="Quattrocento Sans"/>
              <a:cs typeface="Helvetica" panose="020B0604020202020204" pitchFamily="34" charset="0"/>
              <a:sym typeface="Quattrocento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145" y="876429"/>
            <a:ext cx="11854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Подключение к системе медицинских датчиков различных производителей;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Обеспечение сбора показаний и измерений с подключенных датчиков;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Организация личных кабинетов для пациента, врача и исследователя;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Реализация сервисов персонального мониторинга пациентов;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Статистическая и динамическая обработка всех собранных данных без привязки к персонифицированным данным пациентов;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Создание, управление и ведение научных и медико-клинических исследований;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Разработка новых подходов к созданию превентивной и персонифицированной медицины.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Современная технологическая платформа для автоматического ежедневного  удаленного скрининга диагностических данных является основой создания и постоянного развития превентивной медицины с применением многопараметрических алгоритмов предсказания ухудшения состояния пациента. 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Треугольник здравоохранения</a:t>
            </a:r>
          </a:p>
        </p:txBody>
      </p:sp>
      <p:sp>
        <p:nvSpPr>
          <p:cNvPr id="4" name="Isosceles Triangle 8"/>
          <p:cNvSpPr/>
          <p:nvPr/>
        </p:nvSpPr>
        <p:spPr>
          <a:xfrm>
            <a:off x="3244172" y="1075696"/>
            <a:ext cx="5219890" cy="4563104"/>
          </a:xfrm>
          <a:prstGeom prst="triangle">
            <a:avLst/>
          </a:prstGeom>
          <a:solidFill>
            <a:srgbClr val="1AAA9E"/>
          </a:solidFill>
          <a:ln w="38100">
            <a:solidFill>
              <a:schemeClr val="bg1"/>
            </a:solidFill>
          </a:ln>
        </p:spPr>
        <p:txBody>
          <a:bodyPr lIns="0" rtlCol="0" anchor="ctr">
            <a:noAutofit/>
          </a:bodyPr>
          <a:lstStyle/>
          <a:p>
            <a:pPr algn="ctr"/>
            <a:endParaRPr lang="x-none" sz="11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988" y="5791200"/>
            <a:ext cx="3750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СТОИМОСТЬ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5077" y="2972527"/>
            <a:ext cx="3129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КАЧЕСТВО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2770" y="2972527"/>
            <a:ext cx="4525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ДОСТУПНОСТЬ</a:t>
            </a:r>
          </a:p>
        </p:txBody>
      </p:sp>
    </p:spTree>
    <p:extLst>
      <p:ext uri="{BB962C8B-B14F-4D97-AF65-F5344CB8AC3E}">
        <p14:creationId xmlns:p14="http://schemas.microsoft.com/office/powerpoint/2010/main" val="856508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dirty="0">
                <a:latin typeface="Arial Unicode MS"/>
                <a:cs typeface="Arial Unicode MS"/>
              </a:rPr>
              <a:t>Динамика показателей здоровья пациента</a:t>
            </a:r>
            <a:endParaRPr lang="en-US" sz="2400" dirty="0">
              <a:latin typeface="Arial Unicode MS"/>
              <a:cs typeface="Arial Unicode M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7" y="875358"/>
            <a:ext cx="7318375" cy="410091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83" y="3348025"/>
            <a:ext cx="5299593" cy="33303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7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 Unicode MS"/>
                <a:cs typeface="Arial Unicode MS"/>
              </a:rPr>
              <a:t>Как снизить потери в качестве?</a:t>
            </a:r>
            <a:endParaRPr lang="en-US" sz="2800" dirty="0">
              <a:latin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88" y="1116008"/>
            <a:ext cx="1149444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Объективные данные – использование медицинских устройств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Повышение доверия к данным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Анализ данных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Поддержка принятия решений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Выделение групп риска среди пациентов.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9763125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Мониторинг беременных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144" y="747812"/>
            <a:ext cx="12003856" cy="510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Основные цели автоматизации мониторинга беременных: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800" dirty="0"/>
              <a:t>Контроль правильности ведения беременной на амбулаторном этапе оказания помощи;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800" dirty="0"/>
              <a:t>Контроль принадлежности беременной к группе риска</a:t>
            </a:r>
            <a:r>
              <a:rPr lang="en-US" sz="2800" dirty="0"/>
              <a:t>;</a:t>
            </a:r>
            <a:endParaRPr lang="ru-RU" sz="28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800" dirty="0"/>
              <a:t>Контроль соблюдения порядка маршрутизации беременных, рожениц, родильниц и их новорожденных;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800" dirty="0"/>
              <a:t>Оценка исходов беременности в реальном режиме времени. 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3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9763125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Анализ принадлежности беременных к группам риска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1134"/>
            <a:ext cx="12098214" cy="61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3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 Unicode MS"/>
                <a:cs typeface="Arial Unicode MS"/>
              </a:rPr>
              <a:t>Производственная медицина</a:t>
            </a:r>
            <a:endParaRPr lang="en-US" sz="2800" dirty="0">
              <a:latin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88" y="1116008"/>
            <a:ext cx="11494444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Увеличение производительности труда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Снижение количества случаев невыхода сотрудников на работу по причине временной нетрудоспособности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Повышение эффективности расходования средств на медицинское страхование персонала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Снижение риска несчастных случаев на производстве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Медицинское обслуживание в удаленных точках.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0575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 Unicode MS"/>
                <a:cs typeface="Arial Unicode MS"/>
              </a:rPr>
              <a:t>Определение групп риска развития заболеваний</a:t>
            </a:r>
            <a:endParaRPr lang="en-US" sz="2800" dirty="0">
              <a:latin typeface="Arial Unicode MS"/>
              <a:cs typeface="Arial Unicode M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69863" y="817561"/>
            <a:ext cx="11834568" cy="5923207"/>
            <a:chOff x="169863" y="817563"/>
            <a:chExt cx="8670925" cy="3789362"/>
          </a:xfrm>
        </p:grpSpPr>
        <p:sp>
          <p:nvSpPr>
            <p:cNvPr id="23" name="Прямоугольник 1"/>
            <p:cNvSpPr>
              <a:spLocks noChangeArrowheads="1"/>
            </p:cNvSpPr>
            <p:nvPr/>
          </p:nvSpPr>
          <p:spPr bwMode="auto">
            <a:xfrm>
              <a:off x="169863" y="817563"/>
              <a:ext cx="5653087" cy="297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indent="449263"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014538" indent="2714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471738" indent="2714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2928938" indent="2714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386138" indent="2714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ru-RU" altLang="ru-RU" sz="1600" dirty="0">
                  <a:latin typeface="Times New Roman" charset="0"/>
                  <a:ea typeface="Times New Roman" charset="0"/>
                  <a:cs typeface="Times New Roman" charset="0"/>
                </a:rPr>
                <a:t> </a:t>
              </a:r>
              <a:r>
                <a:rPr lang="ru-RU" altLang="ru-RU" sz="1600" b="0" dirty="0">
                  <a:solidFill>
                    <a:srgbClr val="000000"/>
                  </a:solidFill>
                  <a:latin typeface="Etelka Light Pro" charset="0"/>
                  <a:ea typeface="Etelka Light Pro" charset="0"/>
                  <a:cs typeface="Etelka Light Pro" charset="0"/>
                </a:rPr>
                <a:t>Позволяет представителям работодателя иметь полную картину рисков развития заболеваний у сотрудников предприятия. </a:t>
              </a:r>
              <a:endParaRPr lang="en-US" altLang="ru-RU" sz="1600" b="0" dirty="0">
                <a:solidFill>
                  <a:srgbClr val="000000"/>
                </a:solidFill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endParaRPr lang="ru-RU" altLang="ru-RU" sz="160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ru-RU" sz="1600" dirty="0">
                  <a:latin typeface="Etelka Light Pro" charset="0"/>
                  <a:ea typeface="Etelka Light Pro" charset="0"/>
                  <a:cs typeface="Etelka Light Pro" charset="0"/>
                </a:rPr>
                <a:t> </a:t>
              </a:r>
              <a:r>
                <a:rPr lang="ru-RU" altLang="ru-RU" sz="1600" dirty="0">
                  <a:latin typeface="Etelka Light Pro" charset="0"/>
                  <a:ea typeface="Etelka Light Pro" charset="0"/>
                  <a:cs typeface="Etelka Light Pro" charset="0"/>
                </a:rPr>
                <a:t>Суммарный риск</a:t>
              </a:r>
              <a:r>
                <a:rPr lang="ru-RU" altLang="ru-RU" sz="1600" b="0" dirty="0">
                  <a:latin typeface="Etelka Light Pro" charset="0"/>
                  <a:ea typeface="Etelka Light Pro" charset="0"/>
                  <a:cs typeface="Etelka Light Pro" charset="0"/>
                </a:rPr>
                <a:t> возникновения заболеваний разных типов;</a:t>
              </a:r>
              <a:endParaRPr lang="en-US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endParaRPr lang="ru-RU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r>
                <a:rPr lang="ru-RU" altLang="ru-RU" sz="1600" dirty="0">
                  <a:latin typeface="Etelka Light Pro" charset="0"/>
                  <a:ea typeface="Etelka Light Pro" charset="0"/>
                  <a:cs typeface="Etelka Light Pro" charset="0"/>
                </a:rPr>
                <a:t> Динамика изменения</a:t>
              </a:r>
              <a:r>
                <a:rPr lang="ru-RU" altLang="ru-RU" sz="1600" b="0" dirty="0">
                  <a:latin typeface="Etelka Light Pro" charset="0"/>
                  <a:ea typeface="Etelka Light Pro" charset="0"/>
                  <a:cs typeface="Etelka Light Pro" charset="0"/>
                </a:rPr>
                <a:t> численности сотрудников в группах риска за год (по месяцам);</a:t>
              </a:r>
              <a:endParaRPr lang="en-US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endParaRPr lang="en-US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r>
                <a:rPr lang="ru-RU" altLang="ru-RU" sz="1600" dirty="0">
                  <a:latin typeface="Etelka Light Pro" charset="0"/>
                  <a:ea typeface="Etelka Light Pro" charset="0"/>
                  <a:cs typeface="Etelka Light Pro" charset="0"/>
                </a:rPr>
                <a:t> Информация о структуре</a:t>
              </a:r>
              <a:r>
                <a:rPr lang="ru-RU" altLang="ru-RU" sz="1600" b="0" dirty="0">
                  <a:latin typeface="Etelka Light Pro" charset="0"/>
                  <a:ea typeface="Etelka Light Pro" charset="0"/>
                  <a:cs typeface="Etelka Light Pro" charset="0"/>
                </a:rPr>
                <a:t> распределения сотрудников по группам риска; Динамика изменения количества сотрудников в группах риска за заданный период;</a:t>
              </a:r>
              <a:endParaRPr lang="en-US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endParaRPr lang="en-US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r>
                <a:rPr lang="ru-RU" altLang="ru-RU" sz="1600" dirty="0">
                  <a:latin typeface="Etelka Light Pro" charset="0"/>
                  <a:ea typeface="Etelka Light Pro" charset="0"/>
                  <a:cs typeface="Etelka Light Pro" charset="0"/>
                </a:rPr>
                <a:t> Оценка эффективности </a:t>
              </a:r>
              <a:r>
                <a:rPr lang="ru-RU" altLang="ru-RU" sz="1600" b="0" dirty="0">
                  <a:latin typeface="Etelka Light Pro" charset="0"/>
                  <a:ea typeface="Etelka Light Pro" charset="0"/>
                  <a:cs typeface="Etelka Light Pro" charset="0"/>
                </a:rPr>
                <a:t>проводимых медицинской службой мероприятий в динамике;</a:t>
              </a:r>
              <a:endParaRPr lang="en-US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endParaRPr lang="en-US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>
                <a:buFont typeface="Arial" charset="0"/>
                <a:buChar char="•"/>
              </a:pPr>
              <a:r>
                <a:rPr lang="ru-RU" altLang="ru-RU" sz="1600" dirty="0">
                  <a:latin typeface="Etelka Light Pro" charset="0"/>
                  <a:ea typeface="Etelka Light Pro" charset="0"/>
                  <a:cs typeface="Etelka Light Pro" charset="0"/>
                </a:rPr>
                <a:t> Инструмент </a:t>
              </a:r>
              <a:r>
                <a:rPr lang="ru-RU" altLang="ru-RU" sz="1600" b="0" dirty="0">
                  <a:latin typeface="Etelka Light Pro" charset="0"/>
                  <a:ea typeface="Etelka Light Pro" charset="0"/>
                  <a:cs typeface="Etelka Light Pro" charset="0"/>
                </a:rPr>
                <a:t>для принятия управленческих решений</a:t>
              </a:r>
              <a:r>
                <a:rPr lang="en-US" altLang="ru-RU" sz="1600" b="0" dirty="0">
                  <a:latin typeface="Etelka Light Pro" charset="0"/>
                  <a:ea typeface="Etelka Light Pro" charset="0"/>
                  <a:cs typeface="Etelka Light Pro" charset="0"/>
                </a:rPr>
                <a:t>.</a:t>
              </a:r>
              <a:endParaRPr lang="ru-RU" altLang="ru-RU" sz="16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endParaRPr lang="ru-RU" altLang="ru-RU" sz="9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endParaRPr lang="ru-RU" altLang="ru-RU" sz="9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 marL="0" lvl="2" algn="just"/>
              <a:endParaRPr lang="en-US" altLang="ru-RU" sz="9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 marL="0" lvl="2" algn="just"/>
              <a:endParaRPr lang="ru-RU" altLang="ru-RU" sz="900" b="0" dirty="0"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 algn="just"/>
              <a:endParaRPr lang="en-US" altLang="ru-RU" sz="1000" b="0" dirty="0">
                <a:solidFill>
                  <a:srgbClr val="000000"/>
                </a:solidFill>
                <a:latin typeface="Etelka Light Pro" charset="0"/>
                <a:ea typeface="Etelka Light Pro" charset="0"/>
                <a:cs typeface="Etelka Light Pro" charset="0"/>
              </a:endParaRPr>
            </a:p>
            <a:p>
              <a:pPr algn="just"/>
              <a:endParaRPr lang="ru-RU" altLang="ru-RU" sz="1000" b="0" dirty="0">
                <a:latin typeface="Etelka Light Pro" charset="0"/>
                <a:ea typeface="Etelka Light Pro" charset="0"/>
                <a:cs typeface="Etelka Light Pro" charset="0"/>
              </a:endParaRPr>
            </a:p>
          </p:txBody>
        </p:sp>
        <p:pic>
          <p:nvPicPr>
            <p:cNvPr id="25" name="Изображение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99" y="3444454"/>
              <a:ext cx="3104564" cy="116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Изображение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513" y="3444454"/>
              <a:ext cx="1335087" cy="116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Изображение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44454"/>
              <a:ext cx="2109788" cy="116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Изображение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528" y="1938338"/>
              <a:ext cx="2682659" cy="128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Изображение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528" y="817563"/>
              <a:ext cx="2682659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Изображение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288" y="3444454"/>
              <a:ext cx="1714500" cy="115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0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" y="0"/>
            <a:ext cx="12204878" cy="49712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32284" y="1783916"/>
            <a:ext cx="11171581" cy="219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r>
              <a:rPr lang="ru-RU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Спасибо</a:t>
            </a:r>
            <a:endParaRPr lang="en-US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2" descr="C:\Users\RSULEYMANOV\Desktop\Для презентации\DC_logo_H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419" y="5313727"/>
            <a:ext cx="2947943" cy="15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27" y="46760"/>
            <a:ext cx="10186288" cy="654627"/>
          </a:xfrm>
        </p:spPr>
        <p:txBody>
          <a:bodyPr>
            <a:normAutofit/>
          </a:bodyPr>
          <a:lstStyle/>
          <a:p>
            <a:r>
              <a:rPr lang="ru-RU" dirty="0"/>
              <a:t>Треугольник здравоохранения - телемедицина</a:t>
            </a:r>
          </a:p>
        </p:txBody>
      </p:sp>
      <p:sp>
        <p:nvSpPr>
          <p:cNvPr id="4" name="Isosceles Triangle 8"/>
          <p:cNvSpPr/>
          <p:nvPr/>
        </p:nvSpPr>
        <p:spPr>
          <a:xfrm>
            <a:off x="3244172" y="1075696"/>
            <a:ext cx="5219890" cy="4563104"/>
          </a:xfrm>
          <a:prstGeom prst="triangle">
            <a:avLst/>
          </a:prstGeom>
          <a:solidFill>
            <a:srgbClr val="1AAA9E"/>
          </a:solidFill>
          <a:ln w="38100">
            <a:solidFill>
              <a:schemeClr val="bg1"/>
            </a:solidFill>
          </a:ln>
        </p:spPr>
        <p:txBody>
          <a:bodyPr lIns="0" rtlCol="0" anchor="ctr">
            <a:noAutofit/>
          </a:bodyPr>
          <a:lstStyle/>
          <a:p>
            <a:pPr algn="ctr"/>
            <a:endParaRPr lang="x-none" sz="11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988" y="5791200"/>
            <a:ext cx="4188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СТОИМОСТЬ 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708" y="2972527"/>
            <a:ext cx="3662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КАЧЕСТВО 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6923" y="2972527"/>
            <a:ext cx="4865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ДОСТУПНОСТЬ ↑</a:t>
            </a:r>
          </a:p>
        </p:txBody>
      </p:sp>
    </p:spTree>
    <p:extLst>
      <p:ext uri="{BB962C8B-B14F-4D97-AF65-F5344CB8AC3E}">
        <p14:creationId xmlns:p14="http://schemas.microsoft.com/office/powerpoint/2010/main" val="288431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 Unicode MS"/>
                <a:cs typeface="Arial Unicode MS"/>
              </a:rPr>
              <a:t>Как снизить потери в качестве?</a:t>
            </a:r>
            <a:endParaRPr lang="en-US" sz="2800" dirty="0">
              <a:latin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88" y="1116008"/>
            <a:ext cx="1149444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Объективные данные – использование медицинских устройств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Повышение доверия к данным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Анализ данных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Поддержка принятия решений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Выделение групп риска среди пациентов.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3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Удаленный мониторинг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792060" y="996462"/>
            <a:ext cx="4130311" cy="1906676"/>
            <a:chOff x="1137821" y="1075696"/>
            <a:chExt cx="10890057" cy="5536333"/>
          </a:xfrm>
        </p:grpSpPr>
        <p:sp>
          <p:nvSpPr>
            <p:cNvPr id="4" name="Isosceles Triangle 8"/>
            <p:cNvSpPr/>
            <p:nvPr/>
          </p:nvSpPr>
          <p:spPr>
            <a:xfrm>
              <a:off x="3244172" y="1075696"/>
              <a:ext cx="5219890" cy="4563104"/>
            </a:xfrm>
            <a:prstGeom prst="triangle">
              <a:avLst/>
            </a:prstGeom>
            <a:solidFill>
              <a:srgbClr val="1AAA9E"/>
            </a:solidFill>
            <a:ln w="38100">
              <a:solidFill>
                <a:schemeClr val="bg1"/>
              </a:solidFill>
            </a:ln>
          </p:spPr>
          <p:txBody>
            <a:bodyPr lIns="0" rtlCol="0" anchor="ctr">
              <a:noAutofit/>
            </a:bodyPr>
            <a:lstStyle/>
            <a:p>
              <a:pPr algn="ctr"/>
              <a:endParaRPr lang="x-none" sz="11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66975" y="5807719"/>
              <a:ext cx="5197085" cy="804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/>
                <a:t>ВЫСОКАЯ СТОИМОСТЬ</a:t>
              </a:r>
              <a:endParaRPr lang="ru-RU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7821" y="2972528"/>
              <a:ext cx="3317275" cy="134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НИЗКОЕ</a:t>
              </a:r>
            </a:p>
            <a:p>
              <a:r>
                <a:rPr lang="ru-RU" sz="1200" dirty="0"/>
                <a:t>КАЧЕСТВО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02770" y="2972528"/>
              <a:ext cx="4525108" cy="134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ПЛОХАЯ</a:t>
              </a:r>
            </a:p>
            <a:p>
              <a:r>
                <a:rPr lang="ru-RU" sz="1200" dirty="0"/>
                <a:t>ДОСТУПНОСТЬ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555805" y="3014449"/>
            <a:ext cx="4366566" cy="1910917"/>
            <a:chOff x="514908" y="1075696"/>
            <a:chExt cx="11512970" cy="5548648"/>
          </a:xfrm>
        </p:grpSpPr>
        <p:sp>
          <p:nvSpPr>
            <p:cNvPr id="10" name="Isosceles Triangle 8"/>
            <p:cNvSpPr/>
            <p:nvPr/>
          </p:nvSpPr>
          <p:spPr>
            <a:xfrm>
              <a:off x="3244172" y="1075696"/>
              <a:ext cx="5219890" cy="4563104"/>
            </a:xfrm>
            <a:prstGeom prst="triangle">
              <a:avLst/>
            </a:prstGeom>
            <a:solidFill>
              <a:srgbClr val="1AAA9E"/>
            </a:solidFill>
            <a:ln w="38100">
              <a:solidFill>
                <a:schemeClr val="bg1"/>
              </a:solidFill>
            </a:ln>
          </p:spPr>
          <p:txBody>
            <a:bodyPr lIns="0" rtlCol="0" anchor="ctr">
              <a:noAutofit/>
            </a:bodyPr>
            <a:lstStyle/>
            <a:p>
              <a:pPr algn="ctr"/>
              <a:endParaRPr lang="x-none" sz="11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3896" y="5820034"/>
              <a:ext cx="5197084" cy="804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/>
                <a:t>ВЫСОКАЯ СТОИМОСТЬ</a:t>
              </a:r>
              <a:endParaRPr lang="ru-RU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908" y="2972528"/>
              <a:ext cx="4372598" cy="134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ОГРАНИЧЕННОЕ</a:t>
              </a:r>
            </a:p>
            <a:p>
              <a:r>
                <a:rPr lang="ru-RU" sz="1200" dirty="0"/>
                <a:t>КАЧЕСТВО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02770" y="2972528"/>
              <a:ext cx="4525108" cy="134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ОГРАНИЧЕННАЯ ДОСТУПНОСТЬ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678615" y="4982308"/>
            <a:ext cx="4275140" cy="1905443"/>
            <a:chOff x="755963" y="1075696"/>
            <a:chExt cx="11271915" cy="5532753"/>
          </a:xfrm>
        </p:grpSpPr>
        <p:sp>
          <p:nvSpPr>
            <p:cNvPr id="15" name="Isosceles Triangle 8"/>
            <p:cNvSpPr/>
            <p:nvPr/>
          </p:nvSpPr>
          <p:spPr>
            <a:xfrm>
              <a:off x="3244172" y="1075696"/>
              <a:ext cx="5219890" cy="4563104"/>
            </a:xfrm>
            <a:prstGeom prst="triangle">
              <a:avLst/>
            </a:prstGeom>
            <a:solidFill>
              <a:srgbClr val="1AAA9E"/>
            </a:solidFill>
            <a:ln w="38100">
              <a:solidFill>
                <a:schemeClr val="bg1"/>
              </a:solidFill>
            </a:ln>
          </p:spPr>
          <p:txBody>
            <a:bodyPr lIns="0" rtlCol="0" anchor="ctr">
              <a:noAutofit/>
            </a:bodyPr>
            <a:lstStyle/>
            <a:p>
              <a:pPr algn="ctr"/>
              <a:endParaRPr lang="x-none" sz="11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148" y="5804139"/>
              <a:ext cx="5197084" cy="804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/>
                <a:t>ВЫСОКАЯ СТОИМОСТЬ</a:t>
              </a:r>
              <a:endParaRPr lang="ru-RU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5963" y="2972527"/>
              <a:ext cx="4131542" cy="134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ОГРАНИЧЕННОЕ</a:t>
              </a:r>
            </a:p>
            <a:p>
              <a:r>
                <a:rPr lang="ru-RU" sz="1200" dirty="0"/>
                <a:t>КАЧЕСТВО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02770" y="2972527"/>
              <a:ext cx="4525108" cy="134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НИЗКАЯ</a:t>
              </a:r>
            </a:p>
            <a:p>
              <a:r>
                <a:rPr lang="ru-RU" sz="1200" dirty="0"/>
                <a:t>ДОСТУПНОСТЬ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1354" y="1089715"/>
            <a:ext cx="7244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</a:t>
            </a:r>
            <a:r>
              <a:rPr lang="en-US" sz="2800" dirty="0"/>
              <a:t>. </a:t>
            </a:r>
            <a:r>
              <a:rPr lang="ru-RU" sz="2800" dirty="0"/>
              <a:t>Пациенты, находящиеся в труднодоступных местоположениях (военные, </a:t>
            </a:r>
            <a:r>
              <a:rPr lang="ru-RU" sz="2800" dirty="0" err="1"/>
              <a:t>вахтовики</a:t>
            </a:r>
            <a:r>
              <a:rPr lang="ru-RU" sz="2800" dirty="0"/>
              <a:t>, заключенные и т.п.).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354" y="3323146"/>
            <a:ext cx="7244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</a:t>
            </a:r>
            <a:r>
              <a:rPr lang="en-US" sz="2800" dirty="0"/>
              <a:t>. </a:t>
            </a:r>
            <a:r>
              <a:rPr lang="ru-RU" sz="2800" dirty="0"/>
              <a:t>Пациенты, требующие постоянного контроля врача (беременные, лица после перенесенных операций).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0944" y="5168815"/>
            <a:ext cx="7244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3</a:t>
            </a:r>
            <a:r>
              <a:rPr lang="en-US" sz="2800" dirty="0"/>
              <a:t>. </a:t>
            </a:r>
            <a:r>
              <a:rPr lang="ru-RU" sz="2800" dirty="0"/>
              <a:t>Пациенты с хроническими диагнозами (сердечно-сосудистые заболевания, сахарный диабет, астма и т.д.).</a:t>
            </a:r>
          </a:p>
        </p:txBody>
      </p:sp>
    </p:spTree>
    <p:extLst>
      <p:ext uri="{BB962C8B-B14F-4D97-AF65-F5344CB8AC3E}">
        <p14:creationId xmlns:p14="http://schemas.microsoft.com/office/powerpoint/2010/main" val="117546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35131" y="0"/>
            <a:ext cx="10784654" cy="654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>
                <a:latin typeface="Arial Unicode MS"/>
                <a:cs typeface="Arial Unicode MS"/>
              </a:rPr>
              <a:t>Как снизить потери в качестве?</a:t>
            </a:r>
            <a:endParaRPr lang="en-US" sz="2800" dirty="0">
              <a:latin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688" y="1116008"/>
            <a:ext cx="1149444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Объективные данные – использование медицинских устройств</a:t>
            </a:r>
            <a:r>
              <a:rPr lang="en-US" sz="2800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Повышение доверия к данным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Анализ данных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Поддержка принятия решений</a:t>
            </a:r>
            <a:r>
              <a:rPr lang="en-US" sz="2800" dirty="0"/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ru-RU" sz="2800" dirty="0"/>
              <a:t>Выделение групп риска среди пациентов.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90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9763125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Работа с пациентами в труднодоступных местоположениях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144" y="747812"/>
            <a:ext cx="12003856" cy="334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Примеры использования: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Медицинское обслуживание в удаленных воинских частях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Производственная медицина на удаленных дислокациях (буровые, шахты, заводы, транспортные объекты)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Медицинское обслуживание в рамках пенитенциарной системы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44" y="3405568"/>
            <a:ext cx="11745948" cy="334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Основные задачи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Помощь медицинскому персоналу «на местах» в правильной постановке диагноза и определения стратегии и тактики лечения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взаимодействие «врач-врач»)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Проведение базовых анализов и исследований в удаленных локациях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Удаленные медицинские консультации (взаимодействие «врач-пациент»)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9763125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Пример</a:t>
            </a:r>
            <a:r>
              <a:rPr lang="en-US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: </a:t>
            </a: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телемедицинский комплекс для Министерства обороны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145" y="1005981"/>
            <a:ext cx="74828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Система удаленных телемедицинских консультаций представляет собой взаимосвязанный комплекс, включающий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диагностические устройства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аппаратные и программные средства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обеспечивающих возможность диагностирования жизненных показателей пациентов в условиях труднодоступных территорий и ограниченного уровня медицинского персонала, передачи медицинских данных в диагностическом качестве и их удаленного консультирования профильными медицинскими специалистами.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998677" y="1301263"/>
            <a:ext cx="5099537" cy="4267200"/>
            <a:chOff x="7620620" y="1606685"/>
            <a:chExt cx="4157397" cy="3505721"/>
          </a:xfrm>
        </p:grpSpPr>
        <p:sp>
          <p:nvSpPr>
            <p:cNvPr id="7" name="Isosceles Triangle 16"/>
            <p:cNvSpPr/>
            <p:nvPr/>
          </p:nvSpPr>
          <p:spPr>
            <a:xfrm flipV="1">
              <a:off x="7620699" y="3389096"/>
              <a:ext cx="2014932" cy="1723310"/>
            </a:xfrm>
            <a:prstGeom prst="triangle">
              <a:avLst/>
            </a:prstGeom>
            <a:solidFill>
              <a:srgbClr val="17AA9C"/>
            </a:solidFill>
            <a:ln w="38100">
              <a:noFill/>
            </a:ln>
          </p:spPr>
          <p:txBody>
            <a:bodyPr lIns="0" rtlCol="0" anchor="ctr">
              <a:noAutofit/>
            </a:bodyPr>
            <a:lstStyle/>
            <a:p>
              <a:pPr algn="ctr"/>
              <a:endParaRPr lang="x-none" sz="1200" dirty="0">
                <a:latin typeface="Helvetica" pitchFamily="34" charset="0"/>
              </a:endParaRPr>
            </a:p>
          </p:txBody>
        </p:sp>
        <p:sp>
          <p:nvSpPr>
            <p:cNvPr id="8" name="Isosceles Triangle 13"/>
            <p:cNvSpPr/>
            <p:nvPr/>
          </p:nvSpPr>
          <p:spPr>
            <a:xfrm>
              <a:off x="8691892" y="3382455"/>
              <a:ext cx="2014932" cy="1723310"/>
            </a:xfrm>
            <a:prstGeom prst="triangle">
              <a:avLst/>
            </a:prstGeom>
            <a:solidFill>
              <a:srgbClr val="444545"/>
            </a:solidFill>
            <a:ln w="38100">
              <a:noFill/>
            </a:ln>
          </p:spPr>
          <p:txBody>
            <a:bodyPr lIns="0" rtlCol="0" anchor="ctr">
              <a:no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Helvetica" pitchFamily="34" charset="0"/>
                </a:rPr>
                <a:t>ИССЛЕДОВАНИЯ</a:t>
              </a:r>
              <a:endParaRPr lang="x-none" sz="14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9" name="Isosceles Triangle 15"/>
            <p:cNvSpPr/>
            <p:nvPr/>
          </p:nvSpPr>
          <p:spPr>
            <a:xfrm flipV="1">
              <a:off x="9763085" y="3382455"/>
              <a:ext cx="2014932" cy="1723310"/>
            </a:xfrm>
            <a:prstGeom prst="triangle">
              <a:avLst/>
            </a:prstGeom>
            <a:solidFill>
              <a:srgbClr val="17AA9C"/>
            </a:solidFill>
            <a:ln w="38100">
              <a:noFill/>
            </a:ln>
          </p:spPr>
          <p:txBody>
            <a:bodyPr lIns="0" rtlCol="0" anchor="ctr">
              <a:noAutofit/>
            </a:bodyPr>
            <a:lstStyle/>
            <a:p>
              <a:pPr algn="ctr"/>
              <a:endParaRPr lang="x-none" sz="1200" dirty="0">
                <a:latin typeface="Helvetica" pitchFamily="34" charset="0"/>
              </a:endParaRPr>
            </a:p>
          </p:txBody>
        </p:sp>
        <p:sp>
          <p:nvSpPr>
            <p:cNvPr id="10" name="Isosceles Triangle 17"/>
            <p:cNvSpPr/>
            <p:nvPr/>
          </p:nvSpPr>
          <p:spPr>
            <a:xfrm>
              <a:off x="7620620" y="1613326"/>
              <a:ext cx="2014932" cy="1723310"/>
            </a:xfrm>
            <a:prstGeom prst="triangle">
              <a:avLst/>
            </a:prstGeom>
            <a:solidFill>
              <a:srgbClr val="444545"/>
            </a:solidFill>
            <a:ln w="38100">
              <a:noFill/>
            </a:ln>
          </p:spPr>
          <p:txBody>
            <a:bodyPr lIns="0" rtlCol="0" anchor="ctr">
              <a:no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Helvetica" pitchFamily="34" charset="0"/>
                </a:rPr>
                <a:t>ХРАНЕНИЕ</a:t>
              </a:r>
              <a:endParaRPr lang="x-none" sz="14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1" name="Isosceles Triangle 18"/>
            <p:cNvSpPr/>
            <p:nvPr/>
          </p:nvSpPr>
          <p:spPr>
            <a:xfrm>
              <a:off x="9763085" y="1628285"/>
              <a:ext cx="2014932" cy="1723310"/>
            </a:xfrm>
            <a:prstGeom prst="triangle">
              <a:avLst/>
            </a:prstGeom>
            <a:solidFill>
              <a:srgbClr val="444545"/>
            </a:solidFill>
            <a:ln w="38100">
              <a:noFill/>
            </a:ln>
            <a:effectLst/>
          </p:spPr>
          <p:txBody>
            <a:bodyPr lIns="0" rtlCol="0" anchor="ctr">
              <a:no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Helvetica" pitchFamily="34" charset="0"/>
                </a:rPr>
                <a:t>ДИСПЕТЧЕРИЗАЦИЯ</a:t>
              </a:r>
              <a:endParaRPr lang="x-none" sz="14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2" name="Isosceles Triangle 19"/>
            <p:cNvSpPr/>
            <p:nvPr/>
          </p:nvSpPr>
          <p:spPr>
            <a:xfrm flipV="1">
              <a:off x="8691892" y="1606685"/>
              <a:ext cx="2014932" cy="1723310"/>
            </a:xfrm>
            <a:prstGeom prst="triangle">
              <a:avLst/>
            </a:prstGeom>
            <a:solidFill>
              <a:srgbClr val="17AA9C"/>
            </a:solidFill>
            <a:ln w="38100">
              <a:noFill/>
            </a:ln>
          </p:spPr>
          <p:txBody>
            <a:bodyPr lIns="0" rtlCol="0" anchor="ctr">
              <a:noAutofit/>
            </a:bodyPr>
            <a:lstStyle/>
            <a:p>
              <a:pPr algn="ctr"/>
              <a:endParaRPr lang="x-none" sz="1200" dirty="0">
                <a:latin typeface="Helvetica" pitchFamily="34" charset="0"/>
              </a:endParaRPr>
            </a:p>
          </p:txBody>
        </p:sp>
        <p:pic>
          <p:nvPicPr>
            <p:cNvPr id="13" name="Picture 3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5B4A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273359" y="1709804"/>
              <a:ext cx="851997" cy="851997"/>
            </a:xfrm>
            <a:prstGeom prst="rect">
              <a:avLst/>
            </a:prstGeom>
          </p:spPr>
        </p:pic>
        <p:pic>
          <p:nvPicPr>
            <p:cNvPr id="15" name="Picture 3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35B4A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417" y="3565650"/>
              <a:ext cx="677761" cy="677761"/>
            </a:xfrm>
            <a:prstGeom prst="rect">
              <a:avLst/>
            </a:prstGeom>
          </p:spPr>
        </p:pic>
        <p:pic>
          <p:nvPicPr>
            <p:cNvPr id="16" name="Picture 3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5B4A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560134" y="3695823"/>
              <a:ext cx="548287" cy="548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40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188145" y="74141"/>
            <a:ext cx="9763125" cy="655637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ru-RU" sz="2400" dirty="0">
                <a:solidFill>
                  <a:schemeClr val="lt1"/>
                </a:solidFill>
                <a:latin typeface="Helvetica" panose="020B0604020202020204" pitchFamily="34" charset="0"/>
                <a:ea typeface="Quattrocento Sans"/>
                <a:cs typeface="Helvetica" panose="020B0604020202020204" pitchFamily="34" charset="0"/>
                <a:sym typeface="Quattrocento Sans"/>
              </a:rPr>
              <a:t>Оснащенные точки в рамках первой очереди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144" y="747812"/>
            <a:ext cx="12003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Консультативные центры: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Военно-медицинская академия им. С.М. Кирова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Главный военный клинический госпиталь им. академика Н.Н. Бурденко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44" y="2327045"/>
            <a:ext cx="11745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Воинские части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Поселок Алакуртти (Мурманская область)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Остров Земля Александры (острова Франца-Иосифа)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Остров Котельный (Новосибирские острова)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Остров Врангеля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Мыс Шмидта (Чукотский АО)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Подольск (Московская область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Ростов-на-Дону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28662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Macintosh PowerPoint</Application>
  <PresentationFormat>Широкоэкранный</PresentationFormat>
  <Paragraphs>200</Paragraphs>
  <Slides>26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 Unicode MS</vt:lpstr>
      <vt:lpstr>Arial</vt:lpstr>
      <vt:lpstr>Arial Narrow</vt:lpstr>
      <vt:lpstr>Calibri</vt:lpstr>
      <vt:lpstr>Etelka Light Pro</vt:lpstr>
      <vt:lpstr>Helvetica</vt:lpstr>
      <vt:lpstr>Quattrocento Sans</vt:lpstr>
      <vt:lpstr>Segoe UI</vt:lpstr>
      <vt:lpstr>Segoe UI Light</vt:lpstr>
      <vt:lpstr>Tahoma</vt:lpstr>
      <vt:lpstr>Times New Roman</vt:lpstr>
      <vt:lpstr>Verdana</vt:lpstr>
      <vt:lpstr>Wingdings</vt:lpstr>
      <vt:lpstr>WelcomeDoc</vt:lpstr>
      <vt:lpstr>Презентация PowerPoint</vt:lpstr>
      <vt:lpstr>Треугольник здравоохранения</vt:lpstr>
      <vt:lpstr>Треугольник здравоохранения - телемедицина</vt:lpstr>
      <vt:lpstr>Как снизить потери в качестве?</vt:lpstr>
      <vt:lpstr>Удаленный мониторинг</vt:lpstr>
      <vt:lpstr>Как снизить потери в качестве?</vt:lpstr>
      <vt:lpstr>Работа с пациентами в труднодоступных местоположениях</vt:lpstr>
      <vt:lpstr>Пример: телемедицинский комплекс для Министерства обороны</vt:lpstr>
      <vt:lpstr>Оснащенные точки в рамках первой очереди проекта</vt:lpstr>
      <vt:lpstr>Удаленный медицинский пункт</vt:lpstr>
      <vt:lpstr>Как снизить потери в качестве?</vt:lpstr>
      <vt:lpstr>Пример – мониторинг пациентов с нарушениями сердечного ритма</vt:lpstr>
      <vt:lpstr>Участники проекта</vt:lpstr>
      <vt:lpstr>Мобильное приложение для пациента</vt:lpstr>
      <vt:lpstr>Как снизить потери в качестве?</vt:lpstr>
      <vt:lpstr>Предиктор осложнений</vt:lpstr>
      <vt:lpstr>Клинический эффект</vt:lpstr>
      <vt:lpstr>Как снизить потери в качестве?</vt:lpstr>
      <vt:lpstr>Платформа для мониторинга пациентов с хроническими заболеваниями</vt:lpstr>
      <vt:lpstr>Динамика показателей здоровья пациента</vt:lpstr>
      <vt:lpstr>Как снизить потери в качестве?</vt:lpstr>
      <vt:lpstr>Мониторинг беременных</vt:lpstr>
      <vt:lpstr>Анализ принадлежности беременных к группам риска</vt:lpstr>
      <vt:lpstr>Производственная медицина</vt:lpstr>
      <vt:lpstr>Определение групп риска развития заболеваний</vt:lpstr>
      <vt:lpstr>Презентация PowerPoint</vt:lpstr>
    </vt:vector>
  </TitlesOfParts>
  <Manager/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Helterbook – технологическая платформа современной медицины</dc:title>
  <dc:creator/>
  <cp:keywords/>
  <cp:lastModifiedBy/>
  <cp:revision>2</cp:revision>
  <dcterms:created xsi:type="dcterms:W3CDTF">2013-12-24T20:59:44Z</dcterms:created>
  <dcterms:modified xsi:type="dcterms:W3CDTF">2018-04-10T16:13:48Z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