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2" r:id="rId3"/>
    <p:sldId id="258" r:id="rId4"/>
    <p:sldId id="257" r:id="rId5"/>
    <p:sldId id="260" r:id="rId6"/>
    <p:sldId id="261" r:id="rId7"/>
    <p:sldId id="262" r:id="rId8"/>
    <p:sldId id="264" r:id="rId9"/>
    <p:sldId id="285" r:id="rId10"/>
    <p:sldId id="267" r:id="rId11"/>
    <p:sldId id="268" r:id="rId12"/>
    <p:sldId id="269" r:id="rId13"/>
    <p:sldId id="273" r:id="rId14"/>
    <p:sldId id="270" r:id="rId15"/>
    <p:sldId id="272" r:id="rId16"/>
    <p:sldId id="277" r:id="rId17"/>
    <p:sldId id="281" r:id="rId18"/>
    <p:sldId id="271" r:id="rId19"/>
    <p:sldId id="283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8B0"/>
    <a:srgbClr val="1539AB"/>
    <a:srgbClr val="084BB8"/>
    <a:srgbClr val="0606BA"/>
    <a:srgbClr val="3C7F31"/>
    <a:srgbClr val="0635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233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НИИ Неотложной Детской Хирургии и Травматологии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F4D9E-A342-4E3D-BE2C-CE9FD7E65D31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0F640-1B04-4594-BF0D-A39BBEF03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НИИ Неотложной Детской Хирургии и Травматологии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19E25-5083-4296-BC56-1FBBC6B476CB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CDFD4-F2AC-44D5-B8FB-2752F791B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НИИ Неотложной Детской Хирургии и Травматологии</a:t>
            </a: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НИИ Неотложной Детской Хирургии и Травматологии</a:t>
            </a:r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НИИ Неотложной Детской Хирургии и Травматологии</a:t>
            </a:r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НИИ Неотложной Детской Хирургии и Травматологии</a:t>
            </a:r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НИИ Неотложной Детской Хирургии и Травматологии</a:t>
            </a:r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НИИ Неотложной Детской Хирургии и Травматологии</a:t>
            </a:r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НИИ Неотложной Детской Хирургии и Травматологии</a:t>
            </a:r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НИИ Неотложной Детской Хирургии и Травматологии</a:t>
            </a:r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НИИ Неотложной Детской Хирургии и Травматологии</a:t>
            </a:r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НИИ Неотложной Детской Хирургии и Травматологии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НИИ Неотложной Детской Хирургии и Травматологии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НИИ Неотложной Детской Хирургии и Травматологии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НИИ Неотложной Детской Хирургии и Травматологии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НИИ Неотложной Детской Хирургии и Травматологии</a:t>
            </a: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НИИ Неотложной Детской Хирургии и Травматологии</a:t>
            </a: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НИИ Неотложной Детской Хирургии и Травматологии</a:t>
            </a: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НИИ Неотложной Детской Хирургии и Травматологии</a:t>
            </a:r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НИИ Неотложной Детской Хирургии и Травматологии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071546"/>
            <a:ext cx="7786742" cy="245746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100" b="1" dirty="0" smtClean="0">
                <a:solidFill>
                  <a:srgbClr val="084BB8"/>
                </a:solidFill>
                <a:cs typeface="Calibri" pitchFamily="34" charset="0"/>
              </a:rPr>
              <a:t/>
            </a:r>
            <a:br>
              <a:rPr lang="ru-RU" sz="3100" b="1" dirty="0" smtClean="0">
                <a:solidFill>
                  <a:srgbClr val="084BB8"/>
                </a:solidFill>
                <a:cs typeface="Calibri" pitchFamily="34" charset="0"/>
              </a:rPr>
            </a:br>
            <a:r>
              <a:rPr lang="ru-RU" sz="4000" b="1" dirty="0" smtClean="0">
                <a:solidFill>
                  <a:srgbClr val="084BB8"/>
                </a:solidFill>
                <a:cs typeface="Calibri" pitchFamily="34" charset="0"/>
              </a:rPr>
              <a:t/>
            </a:r>
            <a:br>
              <a:rPr lang="ru-RU" sz="4000" b="1" dirty="0" smtClean="0">
                <a:solidFill>
                  <a:srgbClr val="084BB8"/>
                </a:solidFill>
                <a:cs typeface="Calibri" pitchFamily="34" charset="0"/>
              </a:rPr>
            </a:br>
            <a:r>
              <a:rPr lang="ru-RU" sz="3600" b="1" dirty="0" smtClean="0">
                <a:solidFill>
                  <a:srgbClr val="1058B0"/>
                </a:solidFill>
              </a:rPr>
              <a:t>Многопараметрический мониторинг и информационные технологии обеспечения безопасности интенсивной терапии детей в критических состояниях </a:t>
            </a:r>
            <a:r>
              <a:rPr lang="ru-RU" sz="3600" b="1" dirty="0" smtClean="0">
                <a:solidFill>
                  <a:srgbClr val="1539AB"/>
                </a:solidFill>
                <a:cs typeface="Calibri" pitchFamily="34" charset="0"/>
              </a:rPr>
              <a:t/>
            </a:r>
            <a:br>
              <a:rPr lang="ru-RU" sz="3600" b="1" dirty="0" smtClean="0">
                <a:solidFill>
                  <a:srgbClr val="1539AB"/>
                </a:solidFill>
                <a:cs typeface="Calibri" pitchFamily="34" charset="0"/>
              </a:rPr>
            </a:br>
            <a:endParaRPr lang="ru-RU" sz="3600" b="1" dirty="0">
              <a:solidFill>
                <a:srgbClr val="1539AB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092" y="5105400"/>
            <a:ext cx="4714908" cy="17526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ru-RU" sz="1600" i="1" dirty="0" smtClean="0">
                <a:solidFill>
                  <a:srgbClr val="1058B0"/>
                </a:solidFill>
              </a:rPr>
              <a:t>С.Б. Арсеньев,  В.Г. </a:t>
            </a:r>
            <a:r>
              <a:rPr lang="ru-RU" sz="1600" i="1" dirty="0" err="1" smtClean="0">
                <a:solidFill>
                  <a:srgbClr val="1058B0"/>
                </a:solidFill>
              </a:rPr>
              <a:t>Амчеславский</a:t>
            </a:r>
            <a:endParaRPr lang="ru-RU" sz="1600" i="1" dirty="0" smtClean="0">
              <a:solidFill>
                <a:srgbClr val="1058B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600" i="1" dirty="0" smtClean="0">
                <a:solidFill>
                  <a:srgbClr val="1058B0"/>
                </a:solidFill>
              </a:rPr>
              <a:t>arseniev@doctor-roshal.ru</a:t>
            </a:r>
            <a:endParaRPr lang="ru-RU" sz="1600" i="1" dirty="0" smtClean="0">
              <a:solidFill>
                <a:srgbClr val="1058B0"/>
              </a:solidFill>
            </a:endParaRPr>
          </a:p>
          <a:p>
            <a:endParaRPr lang="ru-RU" sz="1600" dirty="0"/>
          </a:p>
        </p:txBody>
      </p:sp>
      <p:pic>
        <p:nvPicPr>
          <p:cNvPr id="4" name="Picture 2" descr="C:\Локальный диск (D)\актовая речь\Доклад\исходные\Актовая речь доклад\Ребен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876"/>
            <a:ext cx="4325937" cy="3141663"/>
          </a:xfrm>
          <a:prstGeom prst="rect">
            <a:avLst/>
          </a:prstGeo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9144000" cy="47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1058B0"/>
                </a:solidFill>
                <a:cs typeface="Calibri" pitchFamily="34" charset="0"/>
              </a:rPr>
              <a:t>НИИ Неотложной </a:t>
            </a: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 Детской Хирургии </a:t>
            </a:r>
            <a:r>
              <a:rPr lang="ru-RU" sz="1400" b="1" dirty="0">
                <a:solidFill>
                  <a:srgbClr val="1058B0"/>
                </a:solidFill>
                <a:cs typeface="Calibri" pitchFamily="34" charset="0"/>
              </a:rPr>
              <a:t>и </a:t>
            </a: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Травматологии</a:t>
            </a:r>
            <a:endParaRPr lang="ru-RU" sz="1400" b="1" dirty="0">
              <a:solidFill>
                <a:srgbClr val="1058B0"/>
              </a:solidFill>
              <a:cs typeface="Calibri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Отдел новых технологий, Отделение анестезиологии и реанимации</a:t>
            </a:r>
            <a:endParaRPr lang="ru-RU" sz="1400" b="1" dirty="0">
              <a:solidFill>
                <a:srgbClr val="1058B0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282" y="642918"/>
            <a:ext cx="8610600" cy="1588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9144000" cy="71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НИИ Неотложной  Детской Хирургии и Травматологии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Отдел новых технологий, Отделение анестезиологии и реанимации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ru-RU" sz="1400" b="1" dirty="0">
              <a:solidFill>
                <a:srgbClr val="1058B0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282" y="642918"/>
            <a:ext cx="8610600" cy="1588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1058B0"/>
                </a:solidFill>
              </a:rPr>
              <a:t>Интерфейс ПО визуализации архива мониторинга</a:t>
            </a:r>
            <a:endParaRPr lang="ru-RU" sz="3200" b="1" dirty="0">
              <a:solidFill>
                <a:srgbClr val="1058B0"/>
              </a:solidFill>
            </a:endParaRPr>
          </a:p>
        </p:txBody>
      </p:sp>
      <p:pic>
        <p:nvPicPr>
          <p:cNvPr id="9" name="Содержимое 8" descr="Рис 5 интерфейс вьюер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1785926"/>
            <a:ext cx="6429420" cy="49952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9144000" cy="71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НИИ Неотложной  Детской Хирургии и Травматологии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Отдел новых технологий, Отделение анестезиологии и реанимации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ru-RU" sz="1400" b="1" dirty="0">
              <a:solidFill>
                <a:srgbClr val="1058B0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282" y="642918"/>
            <a:ext cx="8610600" cy="1588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774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058B0"/>
                </a:solidFill>
              </a:rPr>
              <a:t>Мониторинг </a:t>
            </a:r>
            <a:r>
              <a:rPr lang="ru-RU" sz="3200" b="1" dirty="0" err="1" smtClean="0">
                <a:solidFill>
                  <a:srgbClr val="1058B0"/>
                </a:solidFill>
              </a:rPr>
              <a:t>ауторегуляции</a:t>
            </a:r>
            <a:r>
              <a:rPr lang="ru-RU" sz="3200" b="1" dirty="0" smtClean="0">
                <a:solidFill>
                  <a:srgbClr val="1058B0"/>
                </a:solidFill>
              </a:rPr>
              <a:t> мозга</a:t>
            </a:r>
            <a:endParaRPr lang="ru-RU" sz="3200" b="1" dirty="0">
              <a:solidFill>
                <a:srgbClr val="1058B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1058B0"/>
                </a:solidFill>
              </a:rPr>
              <a:t>Тяжелая черепно-мозговая и сочетанная травма детей – одно из важнейших направлений клинической работы нашего Института</a:t>
            </a:r>
          </a:p>
          <a:p>
            <a:r>
              <a:rPr lang="ru-RU" sz="2400" dirty="0" smtClean="0">
                <a:solidFill>
                  <a:srgbClr val="1058B0"/>
                </a:solidFill>
              </a:rPr>
              <a:t>Накоплена и развивается уникальная база данных  </a:t>
            </a:r>
            <a:r>
              <a:rPr lang="ru-RU" sz="2400" dirty="0" err="1" smtClean="0">
                <a:solidFill>
                  <a:srgbClr val="1058B0"/>
                </a:solidFill>
              </a:rPr>
              <a:t>инвазивного</a:t>
            </a:r>
            <a:r>
              <a:rPr lang="ru-RU" sz="2400" dirty="0" smtClean="0">
                <a:solidFill>
                  <a:srgbClr val="1058B0"/>
                </a:solidFill>
              </a:rPr>
              <a:t> мониторинга центральной и церебральной гемодинамики </a:t>
            </a:r>
          </a:p>
          <a:p>
            <a:r>
              <a:rPr lang="ru-RU" sz="2400" dirty="0" smtClean="0">
                <a:solidFill>
                  <a:srgbClr val="1058B0"/>
                </a:solidFill>
              </a:rPr>
              <a:t>Более 100 пациентов </a:t>
            </a:r>
            <a:r>
              <a:rPr lang="ru-RU" sz="2400" dirty="0" smtClean="0">
                <a:solidFill>
                  <a:srgbClr val="1058B0"/>
                </a:solidFill>
              </a:rPr>
              <a:t>с мониторингом ВЧД и </a:t>
            </a:r>
            <a:r>
              <a:rPr lang="ru-RU" sz="2400" dirty="0" err="1" smtClean="0">
                <a:solidFill>
                  <a:srgbClr val="1058B0"/>
                </a:solidFill>
              </a:rPr>
              <a:t>инвазивным</a:t>
            </a:r>
            <a:r>
              <a:rPr lang="ru-RU" sz="2400" dirty="0" smtClean="0">
                <a:solidFill>
                  <a:srgbClr val="1058B0"/>
                </a:solidFill>
              </a:rPr>
              <a:t> измерением АД, от 1 до 65 суток пребывания в ОАР (в среднем 15)</a:t>
            </a:r>
            <a:endParaRPr lang="ru-RU" sz="2400" dirty="0">
              <a:solidFill>
                <a:srgbClr val="1058B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9144000" cy="71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НИИ Неотложной  Детской Хирургии и Травматологии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Отдел новых технологий, Отделение анестезиологии и реанимации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ru-RU" sz="1400" b="1" dirty="0">
              <a:solidFill>
                <a:srgbClr val="084BB8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282" y="642918"/>
            <a:ext cx="8610600" cy="1588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77472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058B0"/>
                </a:solidFill>
              </a:rPr>
              <a:t>Pressure Reactivity index (</a:t>
            </a:r>
            <a:r>
              <a:rPr lang="en-US" sz="3200" b="1" i="1" dirty="0" err="1" smtClean="0">
                <a:solidFill>
                  <a:srgbClr val="1058B0"/>
                </a:solidFill>
              </a:rPr>
              <a:t>PRx</a:t>
            </a:r>
            <a:r>
              <a:rPr lang="en-US" sz="3200" b="1" dirty="0" smtClean="0">
                <a:solidFill>
                  <a:srgbClr val="1058B0"/>
                </a:solidFill>
              </a:rPr>
              <a:t>)</a:t>
            </a:r>
            <a:endParaRPr lang="ru-RU" sz="3200" b="1" dirty="0">
              <a:solidFill>
                <a:srgbClr val="1058B0"/>
              </a:solidFill>
            </a:endParaRPr>
          </a:p>
        </p:txBody>
      </p:sp>
      <p:pic>
        <p:nvPicPr>
          <p:cNvPr id="8" name="Содержимое 7" descr="Рис 8 классический PRx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7760" y="1779111"/>
            <a:ext cx="6888480" cy="4168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9144000" cy="71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НИИ Неотложной  Детской Хирургии и Травматологии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Отдел новых технологий, Отделение анестезиологии и реанимации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ru-RU" sz="1400" b="1" dirty="0">
              <a:solidFill>
                <a:srgbClr val="084BB8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282" y="642918"/>
            <a:ext cx="8610600" cy="1588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1058B0"/>
                </a:solidFill>
              </a:rPr>
              <a:t>Новые индексы </a:t>
            </a:r>
            <a:r>
              <a:rPr lang="ru-RU" sz="3200" b="1" dirty="0" err="1" smtClean="0">
                <a:solidFill>
                  <a:srgbClr val="1058B0"/>
                </a:solidFill>
              </a:rPr>
              <a:t>ауторегуляции</a:t>
            </a:r>
            <a:r>
              <a:rPr lang="ru-RU" sz="3200" b="1" dirty="0" smtClean="0">
                <a:solidFill>
                  <a:srgbClr val="1058B0"/>
                </a:solidFill>
              </a:rPr>
              <a:t> </a:t>
            </a:r>
            <a:endParaRPr lang="ru-RU" sz="3200" b="1" dirty="0">
              <a:solidFill>
                <a:srgbClr val="1058B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i="1" dirty="0" err="1" smtClean="0">
                <a:solidFill>
                  <a:srgbClr val="1058B0"/>
                </a:solidFill>
              </a:rPr>
              <a:t>VRx</a:t>
            </a:r>
            <a:r>
              <a:rPr lang="en-US" sz="2000" i="1" dirty="0" smtClean="0">
                <a:solidFill>
                  <a:srgbClr val="1058B0"/>
                </a:solidFill>
              </a:rPr>
              <a:t> </a:t>
            </a:r>
            <a:r>
              <a:rPr lang="en-US" sz="2000" dirty="0" smtClean="0">
                <a:solidFill>
                  <a:srgbClr val="1058B0"/>
                </a:solidFill>
              </a:rPr>
              <a:t>– Variation Reactivity index</a:t>
            </a:r>
          </a:p>
          <a:p>
            <a:r>
              <a:rPr lang="en-US" sz="2000" i="1" dirty="0" err="1" smtClean="0">
                <a:solidFill>
                  <a:srgbClr val="1058B0"/>
                </a:solidFill>
              </a:rPr>
              <a:t>IRx</a:t>
            </a:r>
            <a:r>
              <a:rPr lang="en-US" sz="2000" i="1" dirty="0" smtClean="0">
                <a:solidFill>
                  <a:srgbClr val="1058B0"/>
                </a:solidFill>
              </a:rPr>
              <a:t> </a:t>
            </a:r>
            <a:r>
              <a:rPr lang="en-US" sz="2000" dirty="0" smtClean="0">
                <a:solidFill>
                  <a:srgbClr val="1058B0"/>
                </a:solidFill>
              </a:rPr>
              <a:t>–   Information Reactivity index</a:t>
            </a:r>
          </a:p>
          <a:p>
            <a:r>
              <a:rPr lang="en-US" sz="2000" i="1" dirty="0" err="1" smtClean="0">
                <a:solidFill>
                  <a:srgbClr val="1058B0"/>
                </a:solidFill>
              </a:rPr>
              <a:t>LPRx</a:t>
            </a:r>
            <a:r>
              <a:rPr lang="en-US" sz="2000" dirty="0" smtClean="0">
                <a:solidFill>
                  <a:srgbClr val="1058B0"/>
                </a:solidFill>
              </a:rPr>
              <a:t> – </a:t>
            </a:r>
            <a:r>
              <a:rPr lang="ru-RU" sz="2000" dirty="0" smtClean="0">
                <a:solidFill>
                  <a:srgbClr val="1058B0"/>
                </a:solidFill>
              </a:rPr>
              <a:t>длинный </a:t>
            </a:r>
            <a:r>
              <a:rPr lang="en-US" sz="2000" dirty="0" err="1" smtClean="0">
                <a:solidFill>
                  <a:srgbClr val="1058B0"/>
                </a:solidFill>
              </a:rPr>
              <a:t>PRx</a:t>
            </a:r>
            <a:endParaRPr lang="ru-RU" sz="2000" dirty="0">
              <a:solidFill>
                <a:srgbClr val="1058B0"/>
              </a:solidFill>
            </a:endParaRPr>
          </a:p>
        </p:txBody>
      </p:sp>
      <p:pic>
        <p:nvPicPr>
          <p:cNvPr id="8" name="Рисунок 7" descr="ф мониторниг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714620"/>
            <a:ext cx="5657858" cy="1785949"/>
          </a:xfrm>
          <a:prstGeom prst="rect">
            <a:avLst/>
          </a:prstGeom>
        </p:spPr>
      </p:pic>
      <p:pic>
        <p:nvPicPr>
          <p:cNvPr id="10" name="Рисунок 9" descr="ф мониторинг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4714883"/>
            <a:ext cx="5638808" cy="1785951"/>
          </a:xfrm>
          <a:prstGeom prst="rect">
            <a:avLst/>
          </a:prstGeom>
        </p:spPr>
      </p:pic>
      <p:pic>
        <p:nvPicPr>
          <p:cNvPr id="12" name="Рисунок 11" descr="ф1 диаграмм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3214686"/>
            <a:ext cx="833428" cy="652706"/>
          </a:xfrm>
          <a:prstGeom prst="rect">
            <a:avLst/>
          </a:prstGeom>
        </p:spPr>
      </p:pic>
      <p:pic>
        <p:nvPicPr>
          <p:cNvPr id="13" name="Рисунок 12" descr="ф2 диаграмм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3214686"/>
            <a:ext cx="750099" cy="642942"/>
          </a:xfrm>
          <a:prstGeom prst="rect">
            <a:avLst/>
          </a:prstGeom>
        </p:spPr>
      </p:pic>
      <p:pic>
        <p:nvPicPr>
          <p:cNvPr id="14" name="Рисунок 13" descr="ф3 диаграмм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5214950"/>
            <a:ext cx="827356" cy="623880"/>
          </a:xfrm>
          <a:prstGeom prst="rect">
            <a:avLst/>
          </a:prstGeom>
        </p:spPr>
      </p:pic>
      <p:pic>
        <p:nvPicPr>
          <p:cNvPr id="15" name="Рисунок 14" descr="ф4 диаграмм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57884" y="5286378"/>
            <a:ext cx="785818" cy="552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9144000" cy="71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НИИ Неотложной  Детской Хирургии и Травматологии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Отдел новых технологий, Отделение анестезиологии и реанимации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ru-RU" sz="1400" b="1" dirty="0">
              <a:solidFill>
                <a:srgbClr val="084BB8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282" y="642918"/>
            <a:ext cx="8610600" cy="1588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774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84BB8"/>
                </a:solidFill>
              </a:rPr>
              <a:t> </a:t>
            </a:r>
            <a:r>
              <a:rPr lang="ru-RU" sz="3200" b="1" dirty="0" smtClean="0">
                <a:solidFill>
                  <a:srgbClr val="1058B0"/>
                </a:solidFill>
              </a:rPr>
              <a:t>ПО мониторинга </a:t>
            </a:r>
            <a:r>
              <a:rPr lang="ru-RU" sz="3200" b="1" dirty="0" err="1" smtClean="0">
                <a:solidFill>
                  <a:srgbClr val="1058B0"/>
                </a:solidFill>
              </a:rPr>
              <a:t>ауторегуляции</a:t>
            </a:r>
            <a:r>
              <a:rPr lang="ru-RU" sz="3200" b="1" dirty="0" smtClean="0">
                <a:solidFill>
                  <a:srgbClr val="1058B0"/>
                </a:solidFill>
              </a:rPr>
              <a:t> мозга</a:t>
            </a:r>
            <a:endParaRPr lang="ru-RU" sz="3200" b="1" dirty="0">
              <a:solidFill>
                <a:srgbClr val="1058B0"/>
              </a:solidFill>
            </a:endParaRPr>
          </a:p>
        </p:txBody>
      </p:sp>
      <p:pic>
        <p:nvPicPr>
          <p:cNvPr id="10" name="Содержимое 9" descr="Интерфейс ПО ауторегуляции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714488"/>
            <a:ext cx="599618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9144000" cy="71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НИИ Неотложной  Детской Хирургии и Травматологии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Отдел новых технологий, Отделение анестезиологии и реанимации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ru-RU" sz="1400" b="1" dirty="0">
              <a:solidFill>
                <a:srgbClr val="1058B0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282" y="642918"/>
            <a:ext cx="8610600" cy="1588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774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058B0"/>
                </a:solidFill>
              </a:rPr>
              <a:t>Интегральный КЩС</a:t>
            </a:r>
            <a:endParaRPr lang="ru-RU" sz="3200" b="1" dirty="0">
              <a:solidFill>
                <a:srgbClr val="1058B0"/>
              </a:solidFill>
            </a:endParaRPr>
          </a:p>
        </p:txBody>
      </p:sp>
      <p:pic>
        <p:nvPicPr>
          <p:cNvPr id="8" name="Содержимое 7" descr="DRB-lar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43306" y="1928802"/>
            <a:ext cx="1990635" cy="37576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9144000" cy="71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НИИ Неотложной  Детской Хирургии и Травматологии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Отдел новых технологий, Отделение анестезиологии и реанимации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ru-RU" sz="1400" b="1" dirty="0">
              <a:solidFill>
                <a:srgbClr val="084BB8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282" y="642918"/>
            <a:ext cx="8610600" cy="1588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7747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1058B0"/>
                </a:solidFill>
              </a:rPr>
              <a:t>Обученный </a:t>
            </a:r>
            <a:r>
              <a:rPr lang="ru-RU" sz="2800" b="1" dirty="0" err="1" smtClean="0">
                <a:solidFill>
                  <a:srgbClr val="1058B0"/>
                </a:solidFill>
              </a:rPr>
              <a:t>нейросетевой</a:t>
            </a:r>
            <a:r>
              <a:rPr lang="ru-RU" sz="2800" b="1" dirty="0" smtClean="0">
                <a:solidFill>
                  <a:srgbClr val="1058B0"/>
                </a:solidFill>
              </a:rPr>
              <a:t> классификатор</a:t>
            </a:r>
            <a:endParaRPr lang="ru-RU" sz="2800" b="1" dirty="0">
              <a:solidFill>
                <a:srgbClr val="1058B0"/>
              </a:solidFill>
            </a:endParaRPr>
          </a:p>
        </p:txBody>
      </p:sp>
      <p:pic>
        <p:nvPicPr>
          <p:cNvPr id="12" name="Содержимое 11" descr="нейронная сеть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86182" y="2643182"/>
            <a:ext cx="1857388" cy="1609725"/>
          </a:xfrm>
          <a:solidFill>
            <a:schemeClr val="accent5">
              <a:lumMod val="75000"/>
              <a:alpha val="25000"/>
            </a:schemeClr>
          </a:solidFill>
        </p:spPr>
      </p:pic>
      <p:sp>
        <p:nvSpPr>
          <p:cNvPr id="8" name="Овал 7"/>
          <p:cNvSpPr/>
          <p:nvPr/>
        </p:nvSpPr>
        <p:spPr>
          <a:xfrm>
            <a:off x="3143240" y="2000240"/>
            <a:ext cx="3000396" cy="2928958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рисунок для кщ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857760"/>
            <a:ext cx="1530919" cy="16430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57950" y="2714620"/>
            <a:ext cx="2143140" cy="714380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3429000"/>
            <a:ext cx="2143140" cy="71438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357950" y="3427412"/>
            <a:ext cx="21431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357950" y="2000240"/>
            <a:ext cx="21431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357950" y="4786322"/>
            <a:ext cx="21431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01090" y="1857364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8501090" y="3286124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0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8429652" y="4572008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-10</a:t>
            </a:r>
            <a:endParaRPr lang="ru-RU" sz="1400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5500694" y="3357562"/>
            <a:ext cx="571504" cy="14287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286116" y="3357562"/>
            <a:ext cx="571504" cy="14287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3071810"/>
            <a:ext cx="1713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84BB8"/>
                </a:solidFill>
              </a:rPr>
              <a:t>Интегральный КЩС</a:t>
            </a:r>
            <a:endParaRPr lang="ru-RU" sz="14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6643702" y="2357430"/>
            <a:ext cx="1357322" cy="71438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643702" y="3643314"/>
            <a:ext cx="1357322" cy="78581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715272" y="2000240"/>
            <a:ext cx="784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3C7F31"/>
                </a:solidFill>
              </a:rPr>
              <a:t>хорошо</a:t>
            </a:r>
            <a:endParaRPr lang="ru-RU" sz="1400" dirty="0">
              <a:solidFill>
                <a:srgbClr val="3C7F3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786710" y="4500570"/>
            <a:ext cx="643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rgbClr val="C00000"/>
                </a:solidFill>
              </a:rPr>
              <a:t>плохо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00694" y="3071810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выход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14678" y="3071810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C7F31"/>
                </a:solidFill>
              </a:rPr>
              <a:t>вход</a:t>
            </a:r>
            <a:endParaRPr lang="ru-RU" sz="1400" dirty="0">
              <a:solidFill>
                <a:srgbClr val="3C7F3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43042" y="1714488"/>
            <a:ext cx="10715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84BB8"/>
                </a:solidFill>
              </a:rPr>
              <a:t>pH</a:t>
            </a:r>
          </a:p>
          <a:p>
            <a:r>
              <a:rPr lang="en-US" sz="1400" dirty="0" smtClean="0">
                <a:solidFill>
                  <a:srgbClr val="084BB8"/>
                </a:solidFill>
              </a:rPr>
              <a:t>pO</a:t>
            </a:r>
            <a:r>
              <a:rPr lang="en-US" sz="1600" baseline="-25000" dirty="0" smtClean="0">
                <a:solidFill>
                  <a:srgbClr val="084BB8"/>
                </a:solidFill>
              </a:rPr>
              <a:t>2</a:t>
            </a:r>
          </a:p>
          <a:p>
            <a:r>
              <a:rPr lang="en-US" sz="1600" dirty="0" smtClean="0">
                <a:solidFill>
                  <a:srgbClr val="084BB8"/>
                </a:solidFill>
              </a:rPr>
              <a:t>pCO</a:t>
            </a:r>
            <a:r>
              <a:rPr lang="en-US" sz="1600" baseline="-25000" dirty="0" smtClean="0">
                <a:solidFill>
                  <a:srgbClr val="084BB8"/>
                </a:solidFill>
              </a:rPr>
              <a:t>2</a:t>
            </a:r>
          </a:p>
          <a:p>
            <a:r>
              <a:rPr lang="en-US" sz="1600" dirty="0" smtClean="0">
                <a:solidFill>
                  <a:srgbClr val="084BB8"/>
                </a:solidFill>
              </a:rPr>
              <a:t>sO</a:t>
            </a:r>
            <a:r>
              <a:rPr lang="en-US" sz="1600" baseline="-25000" dirty="0" smtClean="0">
                <a:solidFill>
                  <a:srgbClr val="084BB8"/>
                </a:solidFill>
              </a:rPr>
              <a:t>2</a:t>
            </a:r>
          </a:p>
          <a:p>
            <a:r>
              <a:rPr lang="en-US" sz="1600" dirty="0" err="1" smtClean="0">
                <a:solidFill>
                  <a:srgbClr val="084BB8"/>
                </a:solidFill>
              </a:rPr>
              <a:t>sBE</a:t>
            </a:r>
            <a:endParaRPr lang="en-US" sz="1600" dirty="0" smtClean="0">
              <a:solidFill>
                <a:srgbClr val="084BB8"/>
              </a:solidFill>
            </a:endParaRPr>
          </a:p>
          <a:p>
            <a:r>
              <a:rPr lang="en-US" sz="1400" dirty="0" smtClean="0">
                <a:solidFill>
                  <a:srgbClr val="084BB8"/>
                </a:solidFill>
              </a:rPr>
              <a:t>Na</a:t>
            </a:r>
          </a:p>
          <a:p>
            <a:r>
              <a:rPr lang="en-US" sz="1400" dirty="0" smtClean="0">
                <a:solidFill>
                  <a:srgbClr val="084BB8"/>
                </a:solidFill>
              </a:rPr>
              <a:t>K</a:t>
            </a:r>
          </a:p>
          <a:p>
            <a:r>
              <a:rPr lang="en-US" sz="1400" dirty="0" smtClean="0">
                <a:solidFill>
                  <a:srgbClr val="084BB8"/>
                </a:solidFill>
              </a:rPr>
              <a:t>Ca</a:t>
            </a:r>
          </a:p>
          <a:p>
            <a:r>
              <a:rPr lang="en-US" sz="1400" dirty="0" err="1" smtClean="0">
                <a:solidFill>
                  <a:srgbClr val="084BB8"/>
                </a:solidFill>
              </a:rPr>
              <a:t>Cl</a:t>
            </a:r>
            <a:endParaRPr lang="en-US" sz="1400" dirty="0" smtClean="0">
              <a:solidFill>
                <a:srgbClr val="084BB8"/>
              </a:solidFill>
            </a:endParaRPr>
          </a:p>
          <a:p>
            <a:r>
              <a:rPr lang="ru-RU" sz="1400" dirty="0" err="1" smtClean="0">
                <a:solidFill>
                  <a:srgbClr val="084BB8"/>
                </a:solidFill>
              </a:rPr>
              <a:t>Лактат</a:t>
            </a:r>
            <a:endParaRPr lang="ru-RU" sz="1400" dirty="0" smtClean="0">
              <a:solidFill>
                <a:srgbClr val="084BB8"/>
              </a:solidFill>
            </a:endParaRPr>
          </a:p>
          <a:p>
            <a:r>
              <a:rPr lang="ru-RU" sz="1400" dirty="0" smtClean="0">
                <a:solidFill>
                  <a:srgbClr val="084BB8"/>
                </a:solidFill>
              </a:rPr>
              <a:t>Билирубин</a:t>
            </a:r>
          </a:p>
          <a:p>
            <a:r>
              <a:rPr lang="ru-RU" sz="1400" dirty="0" smtClean="0">
                <a:solidFill>
                  <a:srgbClr val="084BB8"/>
                </a:solidFill>
              </a:rPr>
              <a:t>Гемоглобин</a:t>
            </a:r>
          </a:p>
          <a:p>
            <a:r>
              <a:rPr lang="ru-RU" sz="1400" dirty="0" smtClean="0">
                <a:solidFill>
                  <a:srgbClr val="084BB8"/>
                </a:solidFill>
              </a:rPr>
              <a:t>Гематокрит</a:t>
            </a:r>
          </a:p>
          <a:p>
            <a:r>
              <a:rPr lang="ru-RU" sz="1400" dirty="0" smtClean="0">
                <a:solidFill>
                  <a:srgbClr val="084BB8"/>
                </a:solidFill>
              </a:rPr>
              <a:t>Анионы</a:t>
            </a:r>
          </a:p>
          <a:p>
            <a:r>
              <a:rPr lang="ru-RU" sz="1400" dirty="0" smtClean="0">
                <a:solidFill>
                  <a:srgbClr val="084BB8"/>
                </a:solidFill>
              </a:rPr>
              <a:t>Глюкоз</a:t>
            </a:r>
            <a:r>
              <a:rPr lang="ru-RU" sz="1400" dirty="0" smtClean="0">
                <a:solidFill>
                  <a:srgbClr val="0606BA"/>
                </a:solidFill>
              </a:rPr>
              <a:t>а</a:t>
            </a:r>
            <a:endParaRPr lang="en-US" sz="1600" baseline="-25000" dirty="0" smtClean="0">
              <a:solidFill>
                <a:srgbClr val="0606BA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72978" y="5072074"/>
            <a:ext cx="5550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058B0"/>
                </a:solidFill>
              </a:rPr>
              <a:t>Обучение  и  тестирование</a:t>
            </a:r>
          </a:p>
          <a:p>
            <a:r>
              <a:rPr lang="ru-RU" b="1" smtClean="0">
                <a:solidFill>
                  <a:srgbClr val="1058B0"/>
                </a:solidFill>
              </a:rPr>
              <a:t>367 </a:t>
            </a:r>
            <a:r>
              <a:rPr lang="ru-RU" b="1" smtClean="0">
                <a:solidFill>
                  <a:srgbClr val="1058B0"/>
                </a:solidFill>
              </a:rPr>
              <a:t>пациентов </a:t>
            </a:r>
            <a:r>
              <a:rPr lang="ru-RU" b="1" smtClean="0">
                <a:solidFill>
                  <a:srgbClr val="1058B0"/>
                </a:solidFill>
              </a:rPr>
              <a:t>с </a:t>
            </a:r>
            <a:r>
              <a:rPr lang="ru-RU" b="1" smtClean="0">
                <a:solidFill>
                  <a:srgbClr val="1058B0"/>
                </a:solidFill>
              </a:rPr>
              <a:t>2012 по 2015 годы, </a:t>
            </a:r>
            <a:r>
              <a:rPr lang="ru-RU" b="1" smtClean="0">
                <a:solidFill>
                  <a:srgbClr val="1058B0"/>
                </a:solidFill>
              </a:rPr>
              <a:t>более </a:t>
            </a:r>
            <a:r>
              <a:rPr lang="ru-RU" b="1" smtClean="0">
                <a:solidFill>
                  <a:srgbClr val="1058B0"/>
                </a:solidFill>
              </a:rPr>
              <a:t>16000 </a:t>
            </a:r>
            <a:r>
              <a:rPr lang="ru-RU" b="1" dirty="0" smtClean="0">
                <a:solidFill>
                  <a:srgbClr val="1058B0"/>
                </a:solidFill>
              </a:rPr>
              <a:t>КЩС</a:t>
            </a:r>
            <a:endParaRPr lang="ru-RU" dirty="0">
              <a:solidFill>
                <a:srgbClr val="1058B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9144000" cy="94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НИИ Неотложной  Детской Хирургии и Травматологии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Отдел новых технологий, Отделение анестезиологии и реанимации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ru-RU" sz="1400" b="1" dirty="0" smtClean="0">
              <a:solidFill>
                <a:srgbClr val="084BB8"/>
              </a:solidFill>
              <a:cs typeface="Calibri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ru-RU" sz="1400" b="1" dirty="0">
              <a:solidFill>
                <a:srgbClr val="084BB8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282" y="642918"/>
            <a:ext cx="8610600" cy="1588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774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84BB8"/>
                </a:solidFill>
              </a:rPr>
              <a:t>Эффект ГБО</a:t>
            </a:r>
            <a:endParaRPr lang="ru-RU" sz="3200" b="1" dirty="0">
              <a:solidFill>
                <a:srgbClr val="084BB8"/>
              </a:solidFill>
            </a:endParaRPr>
          </a:p>
        </p:txBody>
      </p:sp>
      <p:pic>
        <p:nvPicPr>
          <p:cNvPr id="8" name="Содержимое 7" descr="Рис 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1571612"/>
            <a:ext cx="7286676" cy="4525963"/>
          </a:xfrm>
        </p:spPr>
      </p:pic>
      <p:sp>
        <p:nvSpPr>
          <p:cNvPr id="9" name="Прямоугольник 8"/>
          <p:cNvSpPr/>
          <p:nvPr/>
        </p:nvSpPr>
        <p:spPr>
          <a:xfrm>
            <a:off x="2000232" y="1643050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606BA"/>
                </a:solidFill>
              </a:rPr>
              <a:t>Пациентка Ф., 12 лет</a:t>
            </a:r>
          </a:p>
          <a:p>
            <a:r>
              <a:rPr lang="ru-RU" sz="1200" dirty="0" smtClean="0">
                <a:solidFill>
                  <a:srgbClr val="0606BA"/>
                </a:solidFill>
              </a:rPr>
              <a:t>Открытая ЧМТ</a:t>
            </a:r>
          </a:p>
          <a:p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1643050"/>
            <a:ext cx="1755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606BA"/>
                </a:solidFill>
              </a:rPr>
              <a:t>Выздоровление</a:t>
            </a:r>
            <a:endParaRPr lang="ru-RU" dirty="0">
              <a:solidFill>
                <a:srgbClr val="0606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9144000" cy="71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НИИ Неотложной  Детской Хирургии и Травматологии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Отдел новых технологий, Отделение анестезиологии и реанимации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ru-RU" sz="1400" b="1" dirty="0">
              <a:solidFill>
                <a:srgbClr val="084BB8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282" y="642918"/>
            <a:ext cx="8610600" cy="1588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058B0"/>
                </a:solidFill>
              </a:rPr>
              <a:t>Принцип «</a:t>
            </a:r>
            <a:r>
              <a:rPr lang="en-US" sz="3200" b="1" dirty="0" smtClean="0">
                <a:solidFill>
                  <a:srgbClr val="1058B0"/>
                </a:solidFill>
              </a:rPr>
              <a:t>ANY TIME, ANY PLACE</a:t>
            </a:r>
            <a:r>
              <a:rPr lang="ru-RU" sz="3200" b="1" dirty="0" smtClean="0">
                <a:solidFill>
                  <a:srgbClr val="1058B0"/>
                </a:solidFill>
              </a:rPr>
              <a:t>»</a:t>
            </a:r>
            <a:endParaRPr lang="ru-RU" sz="3200" b="1" dirty="0">
              <a:solidFill>
                <a:srgbClr val="1058B0"/>
              </a:solidFill>
            </a:endParaRPr>
          </a:p>
        </p:txBody>
      </p:sp>
      <p:pic>
        <p:nvPicPr>
          <p:cNvPr id="12" name="Содержимое 11" descr="с пленшетом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500174"/>
            <a:ext cx="6826823" cy="50808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9144000" cy="71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НИИ Неотложной  Детской Хирургии и Травматологии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Отдел новых технологий, Отделение анестезиологии и реанимации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ru-RU" sz="1400" b="1" dirty="0">
              <a:solidFill>
                <a:srgbClr val="1058B0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282" y="642918"/>
            <a:ext cx="8610600" cy="1588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74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058B0"/>
                </a:solidFill>
              </a:rPr>
              <a:t>Спасибо</a:t>
            </a:r>
            <a:endParaRPr lang="ru-RU" sz="3200" b="1" dirty="0">
              <a:solidFill>
                <a:srgbClr val="1058B0"/>
              </a:solidFill>
            </a:endParaRPr>
          </a:p>
        </p:txBody>
      </p:sp>
      <p:pic>
        <p:nvPicPr>
          <p:cNvPr id="14" name="Содержимое 13" descr="спасибо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1428736"/>
            <a:ext cx="7158067" cy="50660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86742" cy="2457466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3200" i="1" dirty="0" smtClean="0">
                <a:solidFill>
                  <a:srgbClr val="1058B0"/>
                </a:solidFill>
              </a:rPr>
              <a:t>«Мы столько можем,</a:t>
            </a:r>
            <a:br>
              <a:rPr lang="ru-RU" sz="3200" i="1" dirty="0" smtClean="0">
                <a:solidFill>
                  <a:srgbClr val="1058B0"/>
                </a:solidFill>
              </a:rPr>
            </a:br>
            <a:r>
              <a:rPr lang="ru-RU" sz="3200" i="1" dirty="0" smtClean="0">
                <a:solidFill>
                  <a:srgbClr val="1058B0"/>
                </a:solidFill>
              </a:rPr>
              <a:t>Сколько знаем»</a:t>
            </a:r>
            <a:br>
              <a:rPr lang="ru-RU" sz="3200" i="1" dirty="0" smtClean="0">
                <a:solidFill>
                  <a:srgbClr val="1058B0"/>
                </a:solidFill>
              </a:rPr>
            </a:br>
            <a:r>
              <a:rPr lang="ru-RU" sz="3200" i="1" dirty="0" smtClean="0">
                <a:solidFill>
                  <a:srgbClr val="1058B0"/>
                </a:solidFill>
              </a:rPr>
              <a:t/>
            </a:r>
            <a:br>
              <a:rPr lang="ru-RU" sz="3200" i="1" dirty="0" smtClean="0">
                <a:solidFill>
                  <a:srgbClr val="1058B0"/>
                </a:solidFill>
              </a:rPr>
            </a:br>
            <a:r>
              <a:rPr lang="ru-RU" sz="2400" i="1" dirty="0" smtClean="0">
                <a:solidFill>
                  <a:srgbClr val="1058B0"/>
                </a:solidFill>
              </a:rPr>
              <a:t>Френсис Бэкон</a:t>
            </a:r>
            <a:endParaRPr lang="ru-RU" sz="2400" i="1" dirty="0">
              <a:solidFill>
                <a:srgbClr val="1058B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092" y="4857760"/>
            <a:ext cx="4714908" cy="1752600"/>
          </a:xfrm>
        </p:spPr>
        <p:txBody>
          <a:bodyPr/>
          <a:lstStyle/>
          <a:p>
            <a:endParaRPr lang="ru-RU" sz="1600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9144000" cy="71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НИИ Неотложной  Детской Хирургии и Травматологии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Отдел новых технологий, Отделение анестезиологии и реанимации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ru-RU" sz="1400" b="1" dirty="0">
              <a:solidFill>
                <a:srgbClr val="1058B0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282" y="642918"/>
            <a:ext cx="8610600" cy="1588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бата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609856"/>
            <a:ext cx="3025103" cy="3033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9144000" cy="47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1058B0"/>
                </a:solidFill>
                <a:cs typeface="Calibri" pitchFamily="34" charset="0"/>
              </a:rPr>
              <a:t>НИИ Неотложной </a:t>
            </a: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 Детской Хирургии </a:t>
            </a:r>
            <a:r>
              <a:rPr lang="ru-RU" sz="1400" b="1" dirty="0">
                <a:solidFill>
                  <a:srgbClr val="1058B0"/>
                </a:solidFill>
                <a:cs typeface="Calibri" pitchFamily="34" charset="0"/>
              </a:rPr>
              <a:t>и </a:t>
            </a: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Травматологии</a:t>
            </a:r>
            <a:endParaRPr lang="ru-RU" sz="1400" b="1" dirty="0">
              <a:solidFill>
                <a:srgbClr val="1058B0"/>
              </a:solidFill>
              <a:cs typeface="Calibri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Отдел Новых Технологий</a:t>
            </a:r>
            <a:endParaRPr lang="ru-RU" sz="1400" b="1" dirty="0">
              <a:solidFill>
                <a:srgbClr val="1058B0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282" y="642918"/>
            <a:ext cx="8610600" cy="1588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Содержимое 9" descr="ВГ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2000240"/>
            <a:ext cx="4864387" cy="4045211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058B0"/>
                </a:solidFill>
              </a:rPr>
              <a:t>Говорит Профессор Валерий Генрихович </a:t>
            </a:r>
            <a:r>
              <a:rPr lang="ru-RU" sz="3200" b="1" dirty="0" err="1" smtClean="0">
                <a:solidFill>
                  <a:srgbClr val="1058B0"/>
                </a:solidFill>
              </a:rPr>
              <a:t>Амчеславский</a:t>
            </a:r>
            <a:endParaRPr lang="ru-RU" sz="3200" b="1" dirty="0">
              <a:solidFill>
                <a:srgbClr val="1058B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058B0"/>
                </a:solidFill>
                <a:latin typeface="Calibri" pitchFamily="34" charset="0"/>
              </a:rPr>
              <a:t>План доклада</a:t>
            </a:r>
            <a:endParaRPr lang="ru-RU" sz="3200" dirty="0">
              <a:solidFill>
                <a:srgbClr val="1058B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00024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1058B0"/>
                </a:solidFill>
                <a:cs typeface="Calibri" pitchFamily="34" charset="0"/>
              </a:rPr>
              <a:t>Концепция </a:t>
            </a:r>
            <a:r>
              <a:rPr lang="ru-RU" sz="2400" dirty="0" err="1" smtClean="0">
                <a:solidFill>
                  <a:srgbClr val="1058B0"/>
                </a:solidFill>
                <a:cs typeface="Calibri" pitchFamily="34" charset="0"/>
              </a:rPr>
              <a:t>мультимедийного</a:t>
            </a:r>
            <a:r>
              <a:rPr lang="ru-RU" sz="2400" dirty="0" smtClean="0">
                <a:solidFill>
                  <a:srgbClr val="1058B0"/>
                </a:solidFill>
                <a:cs typeface="Calibri" pitchFamily="34" charset="0"/>
              </a:rPr>
              <a:t> многопараметрического мониторинга</a:t>
            </a:r>
          </a:p>
          <a:p>
            <a:r>
              <a:rPr lang="ru-RU" sz="2400" dirty="0" smtClean="0">
                <a:solidFill>
                  <a:srgbClr val="1058B0"/>
                </a:solidFill>
                <a:cs typeface="Calibri" pitchFamily="34" charset="0"/>
              </a:rPr>
              <a:t>Мониторинг </a:t>
            </a:r>
            <a:r>
              <a:rPr lang="ru-RU" sz="2400" dirty="0" err="1" smtClean="0">
                <a:solidFill>
                  <a:srgbClr val="1058B0"/>
                </a:solidFill>
                <a:cs typeface="Calibri" pitchFamily="34" charset="0"/>
              </a:rPr>
              <a:t>ауторегуляции</a:t>
            </a:r>
            <a:r>
              <a:rPr lang="ru-RU" sz="2400" dirty="0" smtClean="0">
                <a:solidFill>
                  <a:srgbClr val="1058B0"/>
                </a:solidFill>
                <a:cs typeface="Calibri" pitchFamily="34" charset="0"/>
              </a:rPr>
              <a:t> мозгового кровотока	</a:t>
            </a:r>
          </a:p>
          <a:p>
            <a:r>
              <a:rPr lang="ru-RU" sz="2400" dirty="0" smtClean="0">
                <a:solidFill>
                  <a:srgbClr val="1058B0"/>
                </a:solidFill>
                <a:cs typeface="Calibri" pitchFamily="34" charset="0"/>
              </a:rPr>
              <a:t>Интегральный индекс КЩС	</a:t>
            </a:r>
          </a:p>
          <a:p>
            <a:r>
              <a:rPr lang="ru-RU" sz="2400" dirty="0" smtClean="0">
                <a:solidFill>
                  <a:srgbClr val="1058B0"/>
                </a:solidFill>
                <a:cs typeface="Calibri" pitchFamily="34" charset="0"/>
              </a:rPr>
              <a:t>Заключение. Принцип «</a:t>
            </a:r>
            <a:r>
              <a:rPr lang="en-US" sz="2400" dirty="0" smtClean="0">
                <a:solidFill>
                  <a:srgbClr val="1058B0"/>
                </a:solidFill>
                <a:cs typeface="Calibri" pitchFamily="34" charset="0"/>
              </a:rPr>
              <a:t>ANY TIME ANY PLACE</a:t>
            </a:r>
            <a:r>
              <a:rPr lang="ru-RU" sz="2400" dirty="0" smtClean="0">
                <a:solidFill>
                  <a:srgbClr val="1058B0"/>
                </a:solidFill>
                <a:cs typeface="Calibri" pitchFamily="34" charset="0"/>
              </a:rPr>
              <a:t>»</a:t>
            </a:r>
          </a:p>
          <a:p>
            <a:r>
              <a:rPr lang="ru-RU" sz="2400" dirty="0" smtClean="0">
                <a:solidFill>
                  <a:srgbClr val="1058B0"/>
                </a:solidFill>
                <a:cs typeface="Calibri" pitchFamily="34" charset="0"/>
              </a:rPr>
              <a:t>Говорит профессор В.Г. </a:t>
            </a:r>
            <a:r>
              <a:rPr lang="ru-RU" sz="2400" dirty="0" err="1" smtClean="0">
                <a:solidFill>
                  <a:srgbClr val="1058B0"/>
                </a:solidFill>
                <a:cs typeface="Calibri" pitchFamily="34" charset="0"/>
              </a:rPr>
              <a:t>Амчеславский</a:t>
            </a:r>
            <a:endParaRPr lang="ru-RU" sz="2400" dirty="0" smtClean="0">
              <a:solidFill>
                <a:srgbClr val="1058B0"/>
              </a:solidFill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9144000" cy="71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НИИ Неотложной  Детской Хирургии и Травматологии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Отдел новых технологий, Отделение анестезиологии и реанимации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ru-RU" sz="1400" b="1" dirty="0">
              <a:solidFill>
                <a:srgbClr val="084BB8"/>
              </a:solidFill>
              <a:cs typeface="Calibri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4282" y="642918"/>
            <a:ext cx="8610600" cy="1588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дево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4786322"/>
            <a:ext cx="1872998" cy="1476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9144000" cy="71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НИИ Неотложной  Детской Хирургии и Травматологии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Отдел новых технологий, Отделение анестезиологии и реанимации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ru-RU" sz="1400" b="1" dirty="0">
              <a:solidFill>
                <a:srgbClr val="1058B0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282" y="642918"/>
            <a:ext cx="8610600" cy="1588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1058B0"/>
                </a:solidFill>
              </a:rPr>
              <a:t>Мультимедийные</a:t>
            </a:r>
            <a:r>
              <a:rPr lang="ru-RU" sz="2800" b="1" dirty="0" smtClean="0">
                <a:solidFill>
                  <a:srgbClr val="1058B0"/>
                </a:solidFill>
              </a:rPr>
              <a:t> информационные потоки</a:t>
            </a:r>
            <a:br>
              <a:rPr lang="ru-RU" sz="2800" b="1" dirty="0" smtClean="0">
                <a:solidFill>
                  <a:srgbClr val="1058B0"/>
                </a:solidFill>
              </a:rPr>
            </a:br>
            <a:r>
              <a:rPr lang="ru-RU" sz="2800" b="1" dirty="0" smtClean="0">
                <a:solidFill>
                  <a:srgbClr val="1058B0"/>
                </a:solidFill>
              </a:rPr>
              <a:t>в ОАР</a:t>
            </a:r>
            <a:endParaRPr lang="ru-RU" sz="2800" b="1" dirty="0">
              <a:solidFill>
                <a:srgbClr val="1058B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285984" y="2000240"/>
            <a:ext cx="5757874" cy="32861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1058B0"/>
                </a:solidFill>
              </a:rPr>
              <a:t>Медицинские документы</a:t>
            </a:r>
          </a:p>
          <a:p>
            <a:r>
              <a:rPr lang="ru-RU" sz="2400" dirty="0" smtClean="0">
                <a:solidFill>
                  <a:srgbClr val="1058B0"/>
                </a:solidFill>
              </a:rPr>
              <a:t>Лабораторные данные</a:t>
            </a:r>
          </a:p>
          <a:p>
            <a:r>
              <a:rPr lang="ru-RU" sz="2400" dirty="0" smtClean="0">
                <a:solidFill>
                  <a:srgbClr val="1058B0"/>
                </a:solidFill>
              </a:rPr>
              <a:t>Изображения</a:t>
            </a:r>
          </a:p>
          <a:p>
            <a:r>
              <a:rPr lang="ru-RU" sz="2400" dirty="0" smtClean="0">
                <a:solidFill>
                  <a:srgbClr val="1058B0"/>
                </a:solidFill>
              </a:rPr>
              <a:t>Живое видео</a:t>
            </a:r>
          </a:p>
          <a:p>
            <a:r>
              <a:rPr lang="ru-RU" sz="2400" dirty="0" smtClean="0">
                <a:solidFill>
                  <a:srgbClr val="1058B0"/>
                </a:solidFill>
              </a:rPr>
              <a:t>Мониторинг в реальном времени</a:t>
            </a:r>
          </a:p>
          <a:p>
            <a:r>
              <a:rPr lang="ru-RU" sz="2400" dirty="0" smtClean="0">
                <a:solidFill>
                  <a:srgbClr val="1058B0"/>
                </a:solidFill>
              </a:rPr>
              <a:t>Электронный архив мониторинга </a:t>
            </a:r>
            <a:endParaRPr lang="ru-RU" sz="2400" dirty="0">
              <a:solidFill>
                <a:srgbClr val="1058B0"/>
              </a:solidFill>
            </a:endParaRPr>
          </a:p>
        </p:txBody>
      </p:sp>
      <p:pic>
        <p:nvPicPr>
          <p:cNvPr id="7" name="Рисунок 6" descr="с ноутбук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17" y="4643447"/>
            <a:ext cx="208135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9144000" cy="47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1058B0"/>
                </a:solidFill>
                <a:cs typeface="Calibri" pitchFamily="34" charset="0"/>
              </a:rPr>
              <a:t>НИИ Неотложной </a:t>
            </a: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 Детской Хирургии </a:t>
            </a:r>
            <a:r>
              <a:rPr lang="ru-RU" sz="1400" b="1" dirty="0">
                <a:solidFill>
                  <a:srgbClr val="1058B0"/>
                </a:solidFill>
                <a:cs typeface="Calibri" pitchFamily="34" charset="0"/>
              </a:rPr>
              <a:t>и </a:t>
            </a: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Травматологии</a:t>
            </a:r>
            <a:endParaRPr lang="ru-RU" sz="1400" b="1" dirty="0">
              <a:solidFill>
                <a:srgbClr val="1058B0"/>
              </a:solidFill>
              <a:cs typeface="Calibri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Отдел Новых Технологий</a:t>
            </a:r>
            <a:endParaRPr lang="ru-RU" sz="1400" b="1" dirty="0">
              <a:solidFill>
                <a:srgbClr val="1058B0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282" y="642918"/>
            <a:ext cx="8610600" cy="1588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1058B0"/>
                </a:solidFill>
              </a:rPr>
              <a:t>Медицинские документы</a:t>
            </a:r>
            <a:endParaRPr lang="ru-RU" sz="3200" b="1" dirty="0">
              <a:solidFill>
                <a:srgbClr val="1058B0"/>
              </a:solidFill>
            </a:endParaRPr>
          </a:p>
        </p:txBody>
      </p:sp>
      <p:pic>
        <p:nvPicPr>
          <p:cNvPr id="9" name="Picture 4" descr="Новый рисунок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3786214" cy="220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Новый рисунок (4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857364"/>
            <a:ext cx="3794563" cy="21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Новый рисунок (5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071678"/>
            <a:ext cx="2588150" cy="39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9882" y="2981447"/>
            <a:ext cx="2519968" cy="347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мальчик с компьютером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1000100" y="4286256"/>
            <a:ext cx="3016944" cy="183990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9144000" cy="71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НИИ Неотложной  Детской Хирургии и Травматологии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Отдел новых технологий, Отделение анестезиологии и реанимации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ru-RU" sz="1400" b="1" dirty="0">
              <a:solidFill>
                <a:srgbClr val="1058B0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282" y="642918"/>
            <a:ext cx="8610600" cy="1588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1058B0"/>
                </a:solidFill>
              </a:rPr>
              <a:t>Лабораторные тесты</a:t>
            </a:r>
            <a:endParaRPr lang="ru-RU" sz="3200" b="1" dirty="0">
              <a:solidFill>
                <a:srgbClr val="1058B0"/>
              </a:solidFill>
            </a:endParaRPr>
          </a:p>
        </p:txBody>
      </p:sp>
      <p:pic>
        <p:nvPicPr>
          <p:cNvPr id="9" name="Picture 2" descr="C:\Documents and Settings\ivasileva\Рабочий стол\Слайды\snapОАК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4419624" cy="419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ivasileva\Рабочий стол\Слайды\snapОАМ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214686"/>
            <a:ext cx="3982547" cy="302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ivasileva\Рабочий стол\Слайды\snapбиохим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428736"/>
            <a:ext cx="2778013" cy="444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Documents and Settings\ivasileva\Рабочий стол\Слайды\snapКЩС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9992" y="4194496"/>
            <a:ext cx="3636742" cy="240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9144000" cy="71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НИИ Неотложной  Детской Хирургии и Травматологии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Отдел новых технологий, Отделение анестезиологии и реанимации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ru-RU" sz="1400" b="1" dirty="0">
              <a:solidFill>
                <a:srgbClr val="1058B0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282" y="642918"/>
            <a:ext cx="8610600" cy="1588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1058B0"/>
                </a:solidFill>
              </a:rPr>
              <a:t>Медицинские изображения</a:t>
            </a:r>
            <a:endParaRPr lang="ru-RU" sz="3200" b="1" dirty="0">
              <a:solidFill>
                <a:srgbClr val="1058B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828800"/>
            <a:ext cx="367665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0463" y="1828800"/>
            <a:ext cx="3332162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9144000" cy="71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НИИ Неотложной  Детской Хирургии и Травматологии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1058B0"/>
                </a:solidFill>
                <a:cs typeface="Calibri" pitchFamily="34" charset="0"/>
              </a:rPr>
              <a:t>Отдел новых технологий, Отделение анестезиологии и реанимации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ru-RU" sz="1400" b="1" dirty="0">
              <a:solidFill>
                <a:srgbClr val="1058B0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282" y="642918"/>
            <a:ext cx="8610600" cy="1588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058B0"/>
                </a:solidFill>
              </a:rPr>
              <a:t>Интеграция с оборудованием</a:t>
            </a:r>
            <a:endParaRPr lang="ru-RU" sz="3200" b="1" dirty="0">
              <a:solidFill>
                <a:srgbClr val="1058B0"/>
              </a:solidFill>
            </a:endParaRPr>
          </a:p>
        </p:txBody>
      </p:sp>
      <p:pic>
        <p:nvPicPr>
          <p:cNvPr id="9" name="Содержимое 8" descr="Рис 3 прикроватная аппаратур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406" y="88924"/>
          <a:ext cx="8934450" cy="6697662"/>
        </p:xfrm>
        <a:graphic>
          <a:graphicData uri="http://schemas.openxmlformats.org/presentationml/2006/ole">
            <p:oleObj spid="_x0000_s1026" name="Презентация" r:id="rId3" imgW="4535580" imgH="3399899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569</Words>
  <PresentationFormat>Экран (4:3)</PresentationFormat>
  <Paragraphs>122</Paragraphs>
  <Slides>20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Презентация</vt:lpstr>
      <vt:lpstr>  Многопараметрический мониторинг и информационные технологии обеспечения безопасности интенсивной терапии детей в критических состояниях  </vt:lpstr>
      <vt:lpstr>«Мы столько можем, Сколько знаем»  Френсис Бэкон</vt:lpstr>
      <vt:lpstr>План доклада</vt:lpstr>
      <vt:lpstr>Мультимедийные информационные потоки в ОАР</vt:lpstr>
      <vt:lpstr>Медицинские документы</vt:lpstr>
      <vt:lpstr>Лабораторные тесты</vt:lpstr>
      <vt:lpstr>Медицинские изображения</vt:lpstr>
      <vt:lpstr>Интеграция с оборудованием</vt:lpstr>
      <vt:lpstr>Слайд 9</vt:lpstr>
      <vt:lpstr>Интерфейс ПО визуализации архива мониторинга</vt:lpstr>
      <vt:lpstr>Мониторинг ауторегуляции мозга</vt:lpstr>
      <vt:lpstr>Pressure Reactivity index (PRx)</vt:lpstr>
      <vt:lpstr>Новые индексы ауторегуляции </vt:lpstr>
      <vt:lpstr> ПО мониторинга ауторегуляции мозга</vt:lpstr>
      <vt:lpstr>Интегральный КЩС</vt:lpstr>
      <vt:lpstr>Обученный нейросетевой классификатор</vt:lpstr>
      <vt:lpstr>Эффект ГБО</vt:lpstr>
      <vt:lpstr>Принцип «ANY TIME, ANY PLACE»</vt:lpstr>
      <vt:lpstr>Спасибо</vt:lpstr>
      <vt:lpstr>Говорит Профессор Валерий Генрихович Амчеславский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АКТОВАЯ РЕЧЬ  Информационные технологии  в интенсивной терапии детей в тяжелом состоянии</dc:title>
  <dc:creator>Арсеньев Сергей Борисович</dc:creator>
  <cp:lastModifiedBy>Арсеньев Сергей Борисович</cp:lastModifiedBy>
  <cp:revision>169</cp:revision>
  <dcterms:created xsi:type="dcterms:W3CDTF">2015-10-07T09:54:28Z</dcterms:created>
  <dcterms:modified xsi:type="dcterms:W3CDTF">2017-10-10T10:44:46Z</dcterms:modified>
</cp:coreProperties>
</file>