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9" r:id="rId3"/>
    <p:sldMasterId id="2147483671" r:id="rId4"/>
    <p:sldMasterId id="2147483673" r:id="rId5"/>
  </p:sldMasterIdLst>
  <p:notesMasterIdLst>
    <p:notesMasterId r:id="rId40"/>
  </p:notesMasterIdLst>
  <p:sldIdLst>
    <p:sldId id="309" r:id="rId6"/>
    <p:sldId id="303" r:id="rId7"/>
    <p:sldId id="300" r:id="rId8"/>
    <p:sldId id="277" r:id="rId9"/>
    <p:sldId id="279" r:id="rId10"/>
    <p:sldId id="280" r:id="rId11"/>
    <p:sldId id="301" r:id="rId12"/>
    <p:sldId id="282" r:id="rId13"/>
    <p:sldId id="283" r:id="rId14"/>
    <p:sldId id="302" r:id="rId15"/>
    <p:sldId id="278" r:id="rId16"/>
    <p:sldId id="288" r:id="rId17"/>
    <p:sldId id="289" r:id="rId18"/>
    <p:sldId id="285" r:id="rId19"/>
    <p:sldId id="290" r:id="rId20"/>
    <p:sldId id="292" r:id="rId21"/>
    <p:sldId id="286" r:id="rId22"/>
    <p:sldId id="287" r:id="rId23"/>
    <p:sldId id="291" r:id="rId24"/>
    <p:sldId id="293" r:id="rId25"/>
    <p:sldId id="294" r:id="rId26"/>
    <p:sldId id="295" r:id="rId27"/>
    <p:sldId id="296" r:id="rId28"/>
    <p:sldId id="305" r:id="rId29"/>
    <p:sldId id="307" r:id="rId30"/>
    <p:sldId id="308" r:id="rId31"/>
    <p:sldId id="297" r:id="rId32"/>
    <p:sldId id="298" r:id="rId33"/>
    <p:sldId id="310" r:id="rId34"/>
    <p:sldId id="312" r:id="rId35"/>
    <p:sldId id="313" r:id="rId36"/>
    <p:sldId id="314" r:id="rId37"/>
    <p:sldId id="315" r:id="rId38"/>
    <p:sldId id="316"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8EA"/>
    <a:srgbClr val="BFECEE"/>
    <a:srgbClr val="FBDCBF"/>
    <a:srgbClr val="0069AD"/>
    <a:srgbClr val="00B8BE"/>
    <a:srgbClr val="FF7B24"/>
    <a:srgbClr val="00ACE8"/>
    <a:srgbClr val="BFEAF9"/>
    <a:srgbClr val="FEFEFE"/>
    <a:srgbClr val="FFA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3515" autoAdjust="0"/>
  </p:normalViewPr>
  <p:slideViewPr>
    <p:cSldViewPr snapToGrid="0">
      <p:cViewPr varScale="1">
        <p:scale>
          <a:sx n="71" d="100"/>
          <a:sy n="71" d="100"/>
        </p:scale>
        <p:origin x="630" y="5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3080961033723E-2"/>
          <c:y val="3.4285714285714287E-2"/>
          <c:w val="0.8959733494851605"/>
          <c:h val="0.88362433862433865"/>
        </c:manualLayout>
      </c:layout>
      <c:lineChart>
        <c:grouping val="standard"/>
        <c:varyColors val="0"/>
        <c:ser>
          <c:idx val="0"/>
          <c:order val="0"/>
          <c:tx>
            <c:strRef>
              <c:f>Sheet1!$B$1</c:f>
              <c:strCache>
                <c:ptCount val="1"/>
                <c:pt idx="0">
                  <c:v>Inpatient</c:v>
                </c:pt>
              </c:strCache>
            </c:strRef>
          </c:tx>
          <c:spPr>
            <a:ln w="28575" cap="rnd">
              <a:solidFill>
                <a:schemeClr val="accent5"/>
              </a:solidFill>
              <a:round/>
            </a:ln>
            <a:effectLst/>
          </c:spPr>
          <c:marker>
            <c:symbol val="none"/>
          </c:marker>
          <c:dPt>
            <c:idx val="11"/>
            <c:marker>
              <c:symbol val="none"/>
            </c:marker>
            <c:bubble3D val="0"/>
            <c:spPr>
              <a:ln w="28575" cap="rnd">
                <a:solidFill>
                  <a:schemeClr val="accent5"/>
                </a:solidFill>
                <a:prstDash val="sysDot"/>
                <a:round/>
              </a:ln>
              <a:effectLst/>
            </c:spPr>
            <c:extLst>
              <c:ext xmlns:c16="http://schemas.microsoft.com/office/drawing/2014/chart" uri="{C3380CC4-5D6E-409C-BE32-E72D297353CC}">
                <c16:uniqueId val="{00000005-1DEC-4210-8FC9-C145B85C790E}"/>
              </c:ext>
            </c:extLst>
          </c:dPt>
          <c:dPt>
            <c:idx val="12"/>
            <c:marker>
              <c:symbol val="none"/>
            </c:marker>
            <c:bubble3D val="0"/>
            <c:spPr>
              <a:ln w="28575" cap="rnd">
                <a:solidFill>
                  <a:schemeClr val="accent5"/>
                </a:solidFill>
                <a:prstDash val="sysDot"/>
                <a:round/>
              </a:ln>
              <a:effectLst/>
            </c:spPr>
            <c:extLst>
              <c:ext xmlns:c16="http://schemas.microsoft.com/office/drawing/2014/chart" uri="{C3380CC4-5D6E-409C-BE32-E72D297353CC}">
                <c16:uniqueId val="{00000003-1DEC-4210-8FC9-C145B85C790E}"/>
              </c:ext>
            </c:extLst>
          </c:dPt>
          <c:dPt>
            <c:idx val="13"/>
            <c:marker>
              <c:symbol val="none"/>
            </c:marker>
            <c:bubble3D val="0"/>
            <c:spPr>
              <a:ln w="28575" cap="rnd">
                <a:solidFill>
                  <a:schemeClr val="accent5"/>
                </a:solidFill>
                <a:prstDash val="sysDot"/>
                <a:round/>
              </a:ln>
              <a:effectLst/>
            </c:spPr>
            <c:extLst>
              <c:ext xmlns:c16="http://schemas.microsoft.com/office/drawing/2014/chart" uri="{C3380CC4-5D6E-409C-BE32-E72D297353CC}">
                <c16:uniqueId val="{00000004-1DEC-4210-8FC9-C145B85C790E}"/>
              </c:ext>
            </c:extLst>
          </c:dPt>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General</c:formatCode>
                <c:ptCount val="14"/>
                <c:pt idx="0">
                  <c:v>120</c:v>
                </c:pt>
                <c:pt idx="1">
                  <c:v>119</c:v>
                </c:pt>
                <c:pt idx="2">
                  <c:v>118</c:v>
                </c:pt>
                <c:pt idx="3">
                  <c:v>118</c:v>
                </c:pt>
                <c:pt idx="4">
                  <c:v>119</c:v>
                </c:pt>
                <c:pt idx="5">
                  <c:v>120</c:v>
                </c:pt>
                <c:pt idx="6">
                  <c:v>116</c:v>
                </c:pt>
                <c:pt idx="7">
                  <c:v>112</c:v>
                </c:pt>
                <c:pt idx="8">
                  <c:v>108</c:v>
                </c:pt>
                <c:pt idx="9">
                  <c:v>104</c:v>
                </c:pt>
                <c:pt idx="10">
                  <c:v>102</c:v>
                </c:pt>
                <c:pt idx="11">
                  <c:v>100</c:v>
                </c:pt>
                <c:pt idx="12">
                  <c:v>98</c:v>
                </c:pt>
                <c:pt idx="13">
                  <c:v>96</c:v>
                </c:pt>
              </c:numCache>
            </c:numRef>
          </c:val>
          <c:smooth val="0"/>
          <c:extLst>
            <c:ext xmlns:c16="http://schemas.microsoft.com/office/drawing/2014/chart" uri="{C3380CC4-5D6E-409C-BE32-E72D297353CC}">
              <c16:uniqueId val="{00000000-1DEC-4210-8FC9-C145B85C790E}"/>
            </c:ext>
          </c:extLst>
        </c:ser>
        <c:ser>
          <c:idx val="1"/>
          <c:order val="1"/>
          <c:tx>
            <c:strRef>
              <c:f>Sheet1!$C$1</c:f>
              <c:strCache>
                <c:ptCount val="1"/>
                <c:pt idx="0">
                  <c:v>Outpatient</c:v>
                </c:pt>
              </c:strCache>
            </c:strRef>
          </c:tx>
          <c:spPr>
            <a:ln w="28575" cap="rnd">
              <a:solidFill>
                <a:schemeClr val="tx2"/>
              </a:solidFill>
              <a:round/>
            </a:ln>
            <a:effectLst/>
          </c:spPr>
          <c:marker>
            <c:symbol val="none"/>
          </c:marker>
          <c:dPt>
            <c:idx val="11"/>
            <c:marker>
              <c:symbol val="none"/>
            </c:marker>
            <c:bubble3D val="0"/>
            <c:spPr>
              <a:ln w="28575" cap="rnd">
                <a:solidFill>
                  <a:schemeClr val="tx2"/>
                </a:solidFill>
                <a:prstDash val="sysDot"/>
                <a:round/>
              </a:ln>
              <a:effectLst/>
            </c:spPr>
            <c:extLst>
              <c:ext xmlns:c16="http://schemas.microsoft.com/office/drawing/2014/chart" uri="{C3380CC4-5D6E-409C-BE32-E72D297353CC}">
                <c16:uniqueId val="{00000006-1DEC-4210-8FC9-C145B85C790E}"/>
              </c:ext>
            </c:extLst>
          </c:dPt>
          <c:dPt>
            <c:idx val="12"/>
            <c:marker>
              <c:symbol val="none"/>
            </c:marker>
            <c:bubble3D val="0"/>
            <c:spPr>
              <a:ln w="28575" cap="rnd">
                <a:solidFill>
                  <a:schemeClr val="tx2"/>
                </a:solidFill>
                <a:prstDash val="sysDot"/>
                <a:round/>
              </a:ln>
              <a:effectLst/>
            </c:spPr>
            <c:extLst>
              <c:ext xmlns:c16="http://schemas.microsoft.com/office/drawing/2014/chart" uri="{C3380CC4-5D6E-409C-BE32-E72D297353CC}">
                <c16:uniqueId val="{00000008-1DEC-4210-8FC9-C145B85C790E}"/>
              </c:ext>
            </c:extLst>
          </c:dPt>
          <c:dPt>
            <c:idx val="13"/>
            <c:marker>
              <c:symbol val="none"/>
            </c:marker>
            <c:bubble3D val="0"/>
            <c:spPr>
              <a:ln w="28575" cap="rnd">
                <a:solidFill>
                  <a:schemeClr val="tx2"/>
                </a:solidFill>
                <a:prstDash val="sysDot"/>
                <a:round/>
              </a:ln>
              <a:effectLst/>
            </c:spPr>
            <c:extLst>
              <c:ext xmlns:c16="http://schemas.microsoft.com/office/drawing/2014/chart" uri="{C3380CC4-5D6E-409C-BE32-E72D297353CC}">
                <c16:uniqueId val="{00000007-1DEC-4210-8FC9-C145B85C790E}"/>
              </c:ext>
            </c:extLst>
          </c:dPt>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General</c:formatCode>
                <c:ptCount val="14"/>
                <c:pt idx="0">
                  <c:v>50</c:v>
                </c:pt>
                <c:pt idx="1">
                  <c:v>55</c:v>
                </c:pt>
                <c:pt idx="2">
                  <c:v>60</c:v>
                </c:pt>
                <c:pt idx="3">
                  <c:v>70</c:v>
                </c:pt>
                <c:pt idx="4">
                  <c:v>70</c:v>
                </c:pt>
                <c:pt idx="5">
                  <c:v>80</c:v>
                </c:pt>
                <c:pt idx="6">
                  <c:v>100</c:v>
                </c:pt>
                <c:pt idx="7">
                  <c:v>105</c:v>
                </c:pt>
                <c:pt idx="8">
                  <c:v>105</c:v>
                </c:pt>
                <c:pt idx="9">
                  <c:v>125</c:v>
                </c:pt>
                <c:pt idx="10">
                  <c:v>127</c:v>
                </c:pt>
                <c:pt idx="11">
                  <c:v>130</c:v>
                </c:pt>
                <c:pt idx="12">
                  <c:v>132</c:v>
                </c:pt>
                <c:pt idx="13">
                  <c:v>135</c:v>
                </c:pt>
              </c:numCache>
            </c:numRef>
          </c:val>
          <c:smooth val="0"/>
          <c:extLst>
            <c:ext xmlns:c16="http://schemas.microsoft.com/office/drawing/2014/chart" uri="{C3380CC4-5D6E-409C-BE32-E72D297353CC}">
              <c16:uniqueId val="{00000001-1DEC-4210-8FC9-C145B85C790E}"/>
            </c:ext>
          </c:extLst>
        </c:ser>
        <c:dLbls>
          <c:showLegendKey val="0"/>
          <c:showVal val="0"/>
          <c:showCatName val="0"/>
          <c:showSerName val="0"/>
          <c:showPercent val="0"/>
          <c:showBubbleSize val="0"/>
        </c:dLbls>
        <c:smooth val="0"/>
        <c:axId val="302782616"/>
        <c:axId val="389852288"/>
      </c:lineChart>
      <c:catAx>
        <c:axId val="302782616"/>
        <c:scaling>
          <c:orientation val="minMax"/>
        </c:scaling>
        <c:delete val="0"/>
        <c:axPos val="b"/>
        <c:numFmt formatCode="General" sourceLinked="1"/>
        <c:majorTickMark val="none"/>
        <c:minorTickMark val="none"/>
        <c:tickLblPos val="nextTo"/>
        <c:spPr>
          <a:noFill/>
          <a:ln w="9525" cap="flat" cmpd="sng" algn="ctr">
            <a:solidFill>
              <a:schemeClr val="tx1">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389852288"/>
        <c:crosses val="autoZero"/>
        <c:auto val="1"/>
        <c:lblAlgn val="ctr"/>
        <c:lblOffset val="100"/>
        <c:noMultiLvlLbl val="0"/>
      </c:catAx>
      <c:valAx>
        <c:axId val="389852288"/>
        <c:scaling>
          <c:orientation val="minMax"/>
          <c:max val="140"/>
        </c:scaling>
        <c:delete val="0"/>
        <c:axPos val="l"/>
        <c:majorGridlines>
          <c:spPr>
            <a:ln w="9525" cap="flat" cmpd="sng" algn="ctr">
              <a:solidFill>
                <a:schemeClr val="tx1">
                  <a:lumMod val="20000"/>
                  <a:lumOff val="8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ru-RU" dirty="0">
                    <a:solidFill>
                      <a:schemeClr val="tx1"/>
                    </a:solidFill>
                  </a:rPr>
                  <a:t>Стационарные больные на </a:t>
                </a:r>
                <a:r>
                  <a:rPr lang="en-US" dirty="0">
                    <a:solidFill>
                      <a:schemeClr val="tx1"/>
                    </a:solidFill>
                  </a:rPr>
                  <a:t> 1,000 </a:t>
                </a:r>
                <a:r>
                  <a:rPr lang="ru-RU" dirty="0">
                    <a:solidFill>
                      <a:schemeClr val="tx1"/>
                    </a:solidFill>
                  </a:rPr>
                  <a:t>чел.</a:t>
                </a:r>
                <a:r>
                  <a:rPr lang="en-US" dirty="0">
                    <a:solidFill>
                      <a:schemeClr val="tx1"/>
                    </a:solidFill>
                  </a:rPr>
                  <a:t> </a:t>
                </a:r>
              </a:p>
            </c:rich>
          </c:tx>
          <c:layout>
            <c:manualLayout>
              <c:xMode val="edge"/>
              <c:yMode val="edge"/>
              <c:x val="1.3029315960912053E-2"/>
              <c:y val="0.1731348164812731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ru-RU"/>
            </a:p>
          </c:txPr>
        </c:title>
        <c:numFmt formatCode="General" sourceLinked="1"/>
        <c:majorTickMark val="none"/>
        <c:minorTickMark val="none"/>
        <c:tickLblPos val="nextTo"/>
        <c:spPr>
          <a:noFill/>
          <a:ln>
            <a:solidFill>
              <a:schemeClr val="tx1">
                <a:lumMod val="20000"/>
                <a:lumOff val="80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302782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A4BC2-F07D-450D-AE58-2E8266803ED3}" type="datetimeFigureOut">
              <a:rPr lang="ru-RU" smtClean="0"/>
              <a:t>12.10.2017</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D4CEE-7C23-4D48-96F7-04094BA8838A}" type="slidenum">
              <a:rPr lang="ru-RU" smtClean="0"/>
              <a:t>‹#›</a:t>
            </a:fld>
            <a:endParaRPr lang="ru-RU"/>
          </a:p>
        </p:txBody>
      </p:sp>
    </p:spTree>
    <p:extLst>
      <p:ext uri="{BB962C8B-B14F-4D97-AF65-F5344CB8AC3E}">
        <p14:creationId xmlns:p14="http://schemas.microsoft.com/office/powerpoint/2010/main" val="177277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allery.cortanaintelligence.com/Solution/Predicting-Length-of-Stay-in-Hospitals-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dc.com/getdoc.jsp?containerId=prUS2526251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Название</a:t>
            </a:r>
            <a:r>
              <a:rPr lang="ru-RU" baseline="0" dirty="0"/>
              <a:t> в оригинале: «</a:t>
            </a:r>
            <a:r>
              <a:rPr lang="en-US" dirty="0"/>
              <a:t>Empowering Health: The Innovator’s Perspective</a:t>
            </a:r>
            <a:r>
              <a:rPr lang="ru-R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основе этой презентации слайды из двух</a:t>
            </a:r>
            <a:r>
              <a:rPr lang="ru-RU" baseline="0" dirty="0"/>
              <a:t> презентаций: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“Empowering Health: The Innovator’s Perspective”</a:t>
            </a:r>
            <a:r>
              <a:rPr lang="ru-RU" dirty="0"/>
              <a:t> (файл </a:t>
            </a:r>
            <a:r>
              <a:rPr lang="en-US" dirty="0"/>
              <a:t>“BrusselsFramingPresentationJan25Final”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“Transforming the Health Industry Through Trusted Technology” (</a:t>
            </a:r>
            <a:r>
              <a:rPr lang="ru-RU" baseline="0" dirty="0"/>
              <a:t>файл </a:t>
            </a:r>
            <a:r>
              <a:rPr lang="en-US" baseline="0" dirty="0"/>
              <a:t>“CAPITA workshop Oct 12 2016”)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dirty="0"/>
              <a:t>Эти презентации были также сделаны </a:t>
            </a:r>
            <a:r>
              <a:rPr lang="en-US" baseline="0" dirty="0"/>
              <a:t>Neil Jordan </a:t>
            </a:r>
            <a:r>
              <a:rPr lang="ru-RU" baseline="0" dirty="0"/>
              <a:t>в рамках курса в </a:t>
            </a:r>
            <a:r>
              <a:rPr lang="en-US" baseline="0" dirty="0"/>
              <a:t>London Business School </a:t>
            </a:r>
            <a:r>
              <a:rPr lang="ru-RU" baseline="0" dirty="0"/>
              <a:t>в </a:t>
            </a:r>
            <a:r>
              <a:rPr lang="en-US" baseline="0" dirty="0"/>
              <a:t>FY16-FY17.</a:t>
            </a:r>
            <a:br>
              <a:rPr lang="en-US" baseline="0" dirty="0"/>
            </a:br>
            <a:r>
              <a:rPr lang="en-US" baseline="0" dirty="0"/>
              <a:t>https://microsoft.intrepidagile.com/class/lbs-digital-transformation/content/category/digital-transformation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569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BC6D4CEE-7C23-4D48-96F7-04094BA8838A}" type="slidenum">
              <a:rPr lang="ru-RU" smtClean="0"/>
              <a:t>10</a:t>
            </a:fld>
            <a:endParaRPr lang="ru-RU"/>
          </a:p>
        </p:txBody>
      </p:sp>
    </p:spTree>
    <p:extLst>
      <p:ext uri="{BB962C8B-B14F-4D97-AF65-F5344CB8AC3E}">
        <p14:creationId xmlns:p14="http://schemas.microsoft.com/office/powerpoint/2010/main" val="2162395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mn-lt"/>
                <a:ea typeface="+mn-ea"/>
                <a:cs typeface="+mn-cs"/>
              </a:rPr>
              <a:t>So how do you do this? That's where we come in. Today I’d like to describe how Microsoft’s platforms can help transform:</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The way you engage with your patients</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How your care teams communicate and collaborate using productivity tools</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How cloud analytics can increase the effectiveness of how you treat people and run your operations</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How you can innovate along the Care Continuum using advanced, emerging technologies like </a:t>
            </a:r>
            <a:r>
              <a:rPr lang="en-US" sz="800" kern="1200" dirty="0" err="1">
                <a:solidFill>
                  <a:schemeClr val="tx1"/>
                </a:solidFill>
                <a:effectLst/>
                <a:latin typeface="+mn-lt"/>
                <a:ea typeface="+mn-ea"/>
                <a:cs typeface="+mn-cs"/>
              </a:rPr>
              <a:t>IoT</a:t>
            </a:r>
            <a:r>
              <a:rPr lang="en-US" sz="8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199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http://research.microsoft.com/en-us/people/antcrim/</a:t>
            </a:r>
          </a:p>
          <a:p>
            <a:endParaRPr lang="en-US" dirty="0"/>
          </a:p>
          <a:p>
            <a:r>
              <a:rPr lang="en-US" dirty="0"/>
              <a:t>The Inner Eye research project focuses on the automatic analysis of patients' medical scans.</a:t>
            </a:r>
            <a:r>
              <a:rPr lang="en-US" baseline="0" dirty="0"/>
              <a:t> By</a:t>
            </a:r>
            <a:r>
              <a:rPr lang="en-US" dirty="0"/>
              <a:t> </a:t>
            </a:r>
            <a:r>
              <a:rPr lang="en-US" baseline="0" dirty="0"/>
              <a:t>extracting image pixels and attributing to them a sematic meaning it could present a strong diagnostic tool available to doctors </a:t>
            </a:r>
            <a:r>
              <a:rPr lang="en-US" dirty="0"/>
              <a:t>. It uses state of the art machine learning techniques for the:</a:t>
            </a:r>
          </a:p>
          <a:p>
            <a:r>
              <a:rPr lang="en-US" dirty="0"/>
              <a:t>• automatic delineation and measurement of healthy anatomy and anomalies;</a:t>
            </a:r>
          </a:p>
          <a:p>
            <a:endParaRPr lang="en-US" dirty="0"/>
          </a:p>
          <a:p>
            <a:r>
              <a:rPr lang="en-US" dirty="0"/>
              <a:t>•robust registration for monitoring disease progression;</a:t>
            </a:r>
          </a:p>
          <a:p>
            <a:endParaRPr lang="en-US" dirty="0"/>
          </a:p>
          <a:p>
            <a:r>
              <a:rPr lang="en-US" dirty="0"/>
              <a:t>•semantic navigation and visualization for improved clinical workflow;</a:t>
            </a:r>
          </a:p>
          <a:p>
            <a:endParaRPr lang="en-US" dirty="0"/>
          </a:p>
          <a:p>
            <a:r>
              <a:rPr lang="en-US" dirty="0"/>
              <a:t>•development of natural user interfaces for medical practitioners.</a:t>
            </a:r>
          </a:p>
          <a:p>
            <a:endParaRPr lang="en-US" dirty="0"/>
          </a:p>
          <a:p>
            <a:endParaRPr lang="en-US" dirty="0"/>
          </a:p>
          <a:p>
            <a:r>
              <a:rPr lang="en-US" dirty="0"/>
              <a:t>Some recent achievements. In Sep 2012 our algorithm for the automatic detection and localization of anatomy within Computed Tomography scans has obtained FDA approval. </a:t>
            </a:r>
          </a:p>
          <a:p>
            <a:r>
              <a:rPr lang="en-US" dirty="0"/>
              <a:t>Some of this technology is now incorporated within the </a:t>
            </a:r>
            <a:r>
              <a:rPr lang="en-US" dirty="0" err="1"/>
              <a:t>Caradigm's</a:t>
            </a:r>
            <a:r>
              <a:rPr lang="en-US" dirty="0"/>
              <a:t> Amalga System.</a:t>
            </a:r>
          </a:p>
          <a:p>
            <a:r>
              <a:rPr lang="en-US" dirty="0"/>
              <a:t>Not</a:t>
            </a:r>
            <a:r>
              <a:rPr lang="en-US" baseline="0" dirty="0"/>
              <a:t> only it is possible to process images faster and intuitively with NUI, but by using Cloud get practically unlimited and much less expensive image storage . This will help to avoid additional CT scan which in principle is not 100% harmless for a patient.</a:t>
            </a:r>
          </a:p>
          <a:p>
            <a:r>
              <a:rPr lang="en-US" baseline="0" dirty="0"/>
              <a:t>The advantage of such an approach for patient therapy is to give a complex </a:t>
            </a:r>
            <a:r>
              <a:rPr lang="en-US" baseline="0" dirty="0" err="1"/>
              <a:t>introscopia</a:t>
            </a:r>
            <a:r>
              <a:rPr lang="en-US" baseline="0" dirty="0"/>
              <a:t> of human organs and possible impact of a therapy (e.g. radiation) on various other parts of the organism.</a:t>
            </a:r>
          </a:p>
          <a:p>
            <a:endParaRPr lang="en-US" baseline="0" dirty="0"/>
          </a:p>
          <a:p>
            <a:r>
              <a:rPr lang="en-US" baseline="0" dirty="0"/>
              <a:t>By using Microsoft BI  and Search algorithms medical professional could map images to the large DB of similar disease profile, compare the dynamics of e.g., tumor growth  in a specific localization </a:t>
            </a:r>
            <a:endParaRPr lang="en-US" dirty="0"/>
          </a:p>
          <a:p>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160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13</a:t>
            </a:fld>
            <a:endParaRPr lang="en-US"/>
          </a:p>
        </p:txBody>
      </p:sp>
    </p:spTree>
    <p:extLst>
      <p:ext uri="{BB962C8B-B14F-4D97-AF65-F5344CB8AC3E}">
        <p14:creationId xmlns:p14="http://schemas.microsoft.com/office/powerpoint/2010/main" val="389022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14</a:t>
            </a:fld>
            <a:endParaRPr lang="en-US"/>
          </a:p>
        </p:txBody>
      </p:sp>
    </p:spTree>
    <p:extLst>
      <p:ext uri="{BB962C8B-B14F-4D97-AF65-F5344CB8AC3E}">
        <p14:creationId xmlns:p14="http://schemas.microsoft.com/office/powerpoint/2010/main" val="109727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Predicting Length of Stay in Hospitals</a:t>
            </a:r>
          </a:p>
          <a:p>
            <a:r>
              <a:rPr lang="en-US" dirty="0"/>
              <a:t>This solution enables a predictive model for Length of Stay for in-hospital admissions. Length of Stay (LOS) is defined in number of days from the initial admit date to the date that the patient is discharged from any given hospital facility. </a:t>
            </a:r>
          </a:p>
          <a:p>
            <a:r>
              <a:rPr lang="en-US" dirty="0"/>
              <a:t>Binary Classification: Breast cancer detection</a:t>
            </a:r>
            <a:endParaRPr lang="ru-RU" dirty="0"/>
          </a:p>
        </p:txBody>
      </p:sp>
      <p:sp>
        <p:nvSpPr>
          <p:cNvPr id="4" name="Slide Number Placeholder 3"/>
          <p:cNvSpPr>
            <a:spLocks noGrp="1"/>
          </p:cNvSpPr>
          <p:nvPr>
            <p:ph type="sldNum" sz="quarter" idx="10"/>
          </p:nvPr>
        </p:nvSpPr>
        <p:spPr/>
        <p:txBody>
          <a:bodyPr/>
          <a:lstStyle/>
          <a:p>
            <a:fld id="{301E6F55-6F51-4430-A169-11417488D096}" type="slidenum">
              <a:rPr lang="en-US" smtClean="0"/>
              <a:t>15</a:t>
            </a:fld>
            <a:endParaRPr lang="en-US"/>
          </a:p>
        </p:txBody>
      </p:sp>
    </p:spTree>
    <p:extLst>
      <p:ext uri="{BB962C8B-B14F-4D97-AF65-F5344CB8AC3E}">
        <p14:creationId xmlns:p14="http://schemas.microsoft.com/office/powerpoint/2010/main" val="314872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16</a:t>
            </a:fld>
            <a:endParaRPr lang="en-US"/>
          </a:p>
        </p:txBody>
      </p:sp>
    </p:spTree>
    <p:extLst>
      <p:ext uri="{BB962C8B-B14F-4D97-AF65-F5344CB8AC3E}">
        <p14:creationId xmlns:p14="http://schemas.microsoft.com/office/powerpoint/2010/main" val="369226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Starting on the foundation: </a:t>
            </a:r>
            <a:r>
              <a:rPr lang="en-US" sz="1200" b="0" kern="1200" dirty="0">
                <a:solidFill>
                  <a:schemeClr val="tx1"/>
                </a:solidFill>
                <a:effectLst/>
                <a:latin typeface="+mn-lt"/>
                <a:ea typeface="+mn-ea"/>
                <a:cs typeface="+mn-cs"/>
              </a:rPr>
              <a:t>And if you’re familiar with HealthVault, you know it has </a:t>
            </a:r>
            <a:r>
              <a:rPr lang="en-US" sz="1200" kern="1200" dirty="0">
                <a:solidFill>
                  <a:schemeClr val="tx1"/>
                </a:solidFill>
                <a:effectLst/>
                <a:latin typeface="+mn-lt"/>
                <a:ea typeface="+mn-ea"/>
                <a:cs typeface="+mn-cs"/>
              </a:rPr>
              <a:t>the capacity to quickly pull in data from a host of devices and platforms.  Its benefit is that it cuts across platforms and addresses some of the challenges around interoperability:  it can collect streaming data from apps or Bluetooth connected devices like fitness trackers or glucometers, it connects to existing sources like Apple HealthKit or Google Fit and Validic.    But it can also ingest and share data share data across traditional storage systems from lab record facilities or EMR databases.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8E066-1B64-4ED0-9211-602980E788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88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18</a:t>
            </a:fld>
            <a:endParaRPr lang="en-US"/>
          </a:p>
        </p:txBody>
      </p:sp>
    </p:spTree>
    <p:extLst>
      <p:ext uri="{BB962C8B-B14F-4D97-AF65-F5344CB8AC3E}">
        <p14:creationId xmlns:p14="http://schemas.microsoft.com/office/powerpoint/2010/main" val="224635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19</a:t>
            </a:fld>
            <a:endParaRPr lang="en-US"/>
          </a:p>
        </p:txBody>
      </p:sp>
    </p:spTree>
    <p:extLst>
      <p:ext uri="{BB962C8B-B14F-4D97-AF65-F5344CB8AC3E}">
        <p14:creationId xmlns:p14="http://schemas.microsoft.com/office/powerpoint/2010/main" val="89812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egoe UI" panose="020B0502040204020203" pitchFamily="34" charset="0"/>
                <a:cs typeface="Segoe UI" panose="020B0502040204020203" pitchFamily="34" charset="0"/>
              </a:rPr>
              <a:t>Whether a health expert or a consumer…Most agree that current health systems are not geared toward meeting the current and future health needs.</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There have been many attempts at incremental fixes to the existing systems…None have had much impact. It’s time for new thinking and new approaches.  </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It’s hard to fix any problem unless you are familiar with the key factors that are at the heart of the problem itself.</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With this in mind we’ve taken the complexities of healthcare and boiled them down to seven key trends….These are the fundamental drivers of most of the issues you see first hand or read and hear about in the media today</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Understanding these seven trends provides a framework by which to assess specific issues and formulate your own ideas about what should be done.</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So, let’s dive in…</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This first trend may seem obvious but it’s an important trend to  know and understand.</a:t>
            </a:r>
          </a:p>
          <a:p>
            <a:endParaRPr lang="en-US" sz="1000" dirty="0">
              <a:latin typeface="Segoe UI" panose="020B0502040204020203" pitchFamily="34" charset="0"/>
              <a:cs typeface="Segoe UI" panose="020B0502040204020203" pitchFamily="34" charset="0"/>
            </a:endParaRPr>
          </a:p>
          <a:p>
            <a:r>
              <a:rPr lang="en-US" sz="1000" dirty="0">
                <a:latin typeface="Segoe UI" panose="020B0502040204020203" pitchFamily="34" charset="0"/>
                <a:cs typeface="Segoe UI" panose="020B0502040204020203" pitchFamily="34" charset="0"/>
              </a:rPr>
              <a:t>And that is….We spend a lot of money taking care of people once they are </a:t>
            </a:r>
            <a:r>
              <a:rPr lang="en-US" sz="1000" i="1" u="sng" dirty="0">
                <a:latin typeface="Segoe UI" panose="020B0502040204020203" pitchFamily="34" charset="0"/>
                <a:cs typeface="Segoe UI" panose="020B0502040204020203" pitchFamily="34" charset="0"/>
              </a:rPr>
              <a:t>really sick.</a:t>
            </a:r>
          </a:p>
          <a:p>
            <a:endParaRPr lang="en-US" sz="10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10/12/2017 10:57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2461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20</a:t>
            </a:fld>
            <a:endParaRPr lang="en-US"/>
          </a:p>
        </p:txBody>
      </p:sp>
    </p:spTree>
    <p:extLst>
      <p:ext uri="{BB962C8B-B14F-4D97-AF65-F5344CB8AC3E}">
        <p14:creationId xmlns:p14="http://schemas.microsoft.com/office/powerpoint/2010/main" val="199359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21</a:t>
            </a:fld>
            <a:endParaRPr lang="en-US"/>
          </a:p>
        </p:txBody>
      </p:sp>
    </p:spTree>
    <p:extLst>
      <p:ext uri="{BB962C8B-B14F-4D97-AF65-F5344CB8AC3E}">
        <p14:creationId xmlns:p14="http://schemas.microsoft.com/office/powerpoint/2010/main" val="177119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1821"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7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811821" rtl="0" eaLnBrk="1" fontAlgn="auto" latinLnBrk="0" hangingPunct="1">
                <a:lnSpc>
                  <a:spcPct val="100000"/>
                </a:lnSpc>
                <a:spcBef>
                  <a:spcPts val="0"/>
                </a:spcBef>
                <a:spcAft>
                  <a:spcPts val="0"/>
                </a:spcAft>
                <a:buClrTx/>
                <a:buSzTx/>
                <a:buFontTx/>
                <a:buNone/>
                <a:tabLst/>
                <a:defRPr/>
              </a:pPr>
              <a:t>22</a:t>
            </a:fld>
            <a:endParaRPr kumimoji="0" lang="en-US" sz="17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035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623"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a:ln>
                  <a:noFill/>
                </a:ln>
                <a:solidFill>
                  <a:srgbClr val="505050"/>
                </a:solidFill>
                <a:effectLst/>
                <a:uLnTx/>
                <a:uFillTx/>
                <a:latin typeface="Segoe UI" pitchFamily="34" charset="0"/>
                <a:ea typeface="+mn-ea"/>
                <a:cs typeface="+mn-cs"/>
              </a:rPr>
              <a:pPr marL="0" marR="0" lvl="0" indent="0" algn="r" defTabSz="93162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505050"/>
              </a:solidFill>
              <a:effectLst/>
              <a:uLnTx/>
              <a:uFillTx/>
              <a:latin typeface="Segoe UI" pitchFamily="34" charset="0"/>
              <a:ea typeface="+mn-ea"/>
              <a:cs typeface="+mn-cs"/>
            </a:endParaRPr>
          </a:p>
        </p:txBody>
      </p:sp>
    </p:spTree>
    <p:extLst>
      <p:ext uri="{BB962C8B-B14F-4D97-AF65-F5344CB8AC3E}">
        <p14:creationId xmlns:p14="http://schemas.microsoft.com/office/powerpoint/2010/main" val="2004873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do it:</a:t>
            </a:r>
          </a:p>
          <a:p>
            <a:r>
              <a:rPr lang="en-US" dirty="0"/>
              <a:t>Augment Reality helps physicians in transitioning to innovative methods of performing heart surgery without opening it up on the example of TAVI, TAVR, pulmonary vein isolation procedure </a:t>
            </a:r>
          </a:p>
          <a:p>
            <a:endParaRPr lang="en-US" dirty="0"/>
          </a:p>
          <a:p>
            <a:r>
              <a:rPr lang="en-US" dirty="0"/>
              <a:t>Visualizing patients internal organs, not only assists the doctors in performing difficult and risky surgeries, but also guides them by providing a virtual map of the patients, just as GPS-navigation guides the driver.</a:t>
            </a:r>
          </a:p>
          <a:p>
            <a:endParaRPr lang="ru-RU" dirty="0"/>
          </a:p>
        </p:txBody>
      </p:sp>
      <p:sp>
        <p:nvSpPr>
          <p:cNvPr id="4" name="Slide Number Placeholder 3"/>
          <p:cNvSpPr>
            <a:spLocks noGrp="1"/>
          </p:cNvSpPr>
          <p:nvPr>
            <p:ph type="sldNum" sz="quarter" idx="10"/>
          </p:nvPr>
        </p:nvSpPr>
        <p:spPr/>
        <p:txBody>
          <a:bodyPr/>
          <a:lstStyle/>
          <a:p>
            <a:fld id="{BC6D4CEE-7C23-4D48-96F7-04094BA8838A}" type="slidenum">
              <a:rPr lang="ru-RU" smtClean="0"/>
              <a:t>24</a:t>
            </a:fld>
            <a:endParaRPr lang="ru-RU"/>
          </a:p>
        </p:txBody>
      </p:sp>
    </p:spTree>
    <p:extLst>
      <p:ext uri="{BB962C8B-B14F-4D97-AF65-F5344CB8AC3E}">
        <p14:creationId xmlns:p14="http://schemas.microsoft.com/office/powerpoint/2010/main" val="2368781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Carna Life Holo visualizes individual patient’s heart as an interactive hologram based on CT or MRI scans of the patient.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Possible interactions include visualizing the heart during its cardiac cycle, slicing and partitioning the heart.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Users see and interact with those holograms via Microsoft HoloLens head mounted display.</a:t>
            </a:r>
            <a:endParaRPr kumimoji="0" lang="en-GB" sz="105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kumimoji="0" lang="pl-PL" sz="1200" b="0" i="0" u="none" strike="noStrike" kern="1200" cap="none" spc="0" normalizeH="0" baseline="0" noProof="0" dirty="0">
              <a:ln>
                <a:noFill/>
              </a:ln>
              <a:solidFill>
                <a:prstClr val="black"/>
              </a:solidFill>
              <a:effectLst/>
              <a:uLnTx/>
              <a:uFillTx/>
              <a:latin typeface="Montserrat Light" charset="0"/>
              <a:ea typeface="Montserrat Light" charset="0"/>
              <a:cs typeface="Montserrat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Light" charset="0"/>
                <a:ea typeface="Montserrat Light" charset="0"/>
                <a:cs typeface="Montserrat Light" charset="0"/>
              </a:rPr>
              <a:t>Features</a:t>
            </a:r>
            <a:endParaRPr kumimoji="0" lang="pl-PL" sz="1200" b="0" i="0" u="none" strike="noStrike" kern="1200" cap="none" spc="0" normalizeH="0" baseline="0" noProof="0" dirty="0">
              <a:ln>
                <a:noFill/>
              </a:ln>
              <a:solidFill>
                <a:prstClr val="black"/>
              </a:solidFill>
              <a:effectLst/>
              <a:uLnTx/>
              <a:uFillTx/>
              <a:latin typeface="Montserrat Light" charset="0"/>
              <a:ea typeface="Montserrat Light" charset="0"/>
              <a:cs typeface="Montserrat 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ü"/>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Gestures recognition (tap to move) and speech recognition (currently with English language support)</a:t>
            </a:r>
            <a:endParaRPr kumimoji="0" lang="pl-PL" sz="11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ü"/>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3D and 4D data input from CT or MRI (DICOM, RAW) with multiple binary masks suport for segmentation</a:t>
            </a:r>
            <a:endParaRPr kumimoji="0" lang="pl-PL" sz="11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ü"/>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Adapted cross-sections visualization using axis oriented and position-dependent arbitrary cutting planes</a:t>
            </a:r>
            <a:endParaRPr kumimoji="0" lang="pl-PL" sz="11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ü"/>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Voice commands for color rendering, rotation, zoom, animation, cut, segmentation, quality, position</a:t>
            </a:r>
            <a:endParaRPr kumimoji="0" lang="pl-PL" sz="11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ü"/>
              <a:tabLst/>
              <a:defRPr/>
            </a:pPr>
            <a:r>
              <a:rPr kumimoji="0" lang="pl-PL" sz="12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rPr>
              <a:t>The system will soon support the imaging of data acquired in real-time from hospital systems (HIS/PACS)</a:t>
            </a:r>
            <a:endParaRPr kumimoji="0" lang="pl-PL" sz="1100" b="0" i="0" u="none" strike="noStrike" kern="1200" cap="none" spc="0" normalizeH="0" baseline="0" noProof="0" dirty="0">
              <a:ln>
                <a:noFill/>
              </a:ln>
              <a:solidFill>
                <a:prstClr val="black"/>
              </a:solidFill>
              <a:effectLst/>
              <a:uLnTx/>
              <a:uFillTx/>
              <a:latin typeface="Montserrat ExtraLight" charset="0"/>
              <a:ea typeface="Montserrat ExtraLight" charset="0"/>
              <a:cs typeface="Montserrat Extra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ru-RU" dirty="0"/>
          </a:p>
        </p:txBody>
      </p:sp>
      <p:sp>
        <p:nvSpPr>
          <p:cNvPr id="4" name="Slide Number Placeholder 3"/>
          <p:cNvSpPr>
            <a:spLocks noGrp="1"/>
          </p:cNvSpPr>
          <p:nvPr>
            <p:ph type="sldNum" sz="quarter" idx="10"/>
          </p:nvPr>
        </p:nvSpPr>
        <p:spPr/>
        <p:txBody>
          <a:bodyPr/>
          <a:lstStyle/>
          <a:p>
            <a:fld id="{BC6D4CEE-7C23-4D48-96F7-04094BA8838A}" type="slidenum">
              <a:rPr lang="ru-RU" smtClean="0"/>
              <a:t>25</a:t>
            </a:fld>
            <a:endParaRPr lang="ru-RU"/>
          </a:p>
        </p:txBody>
      </p:sp>
    </p:spTree>
    <p:extLst>
      <p:ext uri="{BB962C8B-B14F-4D97-AF65-F5344CB8AC3E}">
        <p14:creationId xmlns:p14="http://schemas.microsoft.com/office/powerpoint/2010/main" val="2715917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BC6D4CEE-7C23-4D48-96F7-04094BA8838A}" type="slidenum">
              <a:rPr lang="ru-RU" smtClean="0"/>
              <a:t>26</a:t>
            </a:fld>
            <a:endParaRPr lang="ru-RU"/>
          </a:p>
        </p:txBody>
      </p:sp>
    </p:spTree>
    <p:extLst>
      <p:ext uri="{BB962C8B-B14F-4D97-AF65-F5344CB8AC3E}">
        <p14:creationId xmlns:p14="http://schemas.microsoft.com/office/powerpoint/2010/main" val="3791597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27</a:t>
            </a:fld>
            <a:endParaRPr lang="en-US"/>
          </a:p>
        </p:txBody>
      </p:sp>
    </p:spTree>
    <p:extLst>
      <p:ext uri="{BB962C8B-B14F-4D97-AF65-F5344CB8AC3E}">
        <p14:creationId xmlns:p14="http://schemas.microsoft.com/office/powerpoint/2010/main" val="1820513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rPr>
              <a:t>We also live in a world in motion.</a:t>
            </a:r>
            <a:r>
              <a:rPr lang="en-US" dirty="0">
                <a:latin typeface="Calibri"/>
              </a:rPr>
              <a:t> Our ability to thrive in a mobile world requires a pervasive source of up to date information that moves at the speed of life. </a:t>
            </a:r>
            <a:br>
              <a:rPr lang="en-US" dirty="0">
                <a:latin typeface="Segoe UI Light"/>
                <a:cs typeface="Segoe UI Light"/>
              </a:rPr>
            </a:br>
            <a:r>
              <a:rPr lang="en-US" dirty="0">
                <a:latin typeface="Calibri"/>
              </a:rPr>
              <a:t>The cloud is where our truth lives, so our second ambition is that the services we just talked about will be powered by an intelligent cloud platform. </a:t>
            </a:r>
          </a:p>
          <a:p>
            <a:br>
              <a:rPr lang="en-US" dirty="0">
                <a:latin typeface="Segoe UI Light"/>
                <a:cs typeface="Segoe UI Light"/>
              </a:rPr>
            </a:br>
            <a:r>
              <a:rPr lang="en-US" dirty="0">
                <a:latin typeface="Calibri"/>
              </a:rPr>
              <a:t>And this intelligent cloud won’t just power </a:t>
            </a:r>
            <a:r>
              <a:rPr lang="en-US" b="1" dirty="0">
                <a:latin typeface="Calibri"/>
              </a:rPr>
              <a:t>our</a:t>
            </a:r>
            <a:r>
              <a:rPr lang="en-US" dirty="0">
                <a:latin typeface="Calibri"/>
              </a:rPr>
              <a:t> services, it will be available on tap to our customers, whether they go all in, or go hybrid. </a:t>
            </a:r>
          </a:p>
          <a:p>
            <a:br>
              <a:rPr lang="en-US" dirty="0">
                <a:latin typeface="Segoe UI Light"/>
                <a:cs typeface="Segoe UI Light"/>
              </a:rPr>
            </a:br>
            <a:r>
              <a:rPr lang="en-US" dirty="0">
                <a:latin typeface="Calibri"/>
              </a:rPr>
              <a:t>We built it to help businesses be more responsive and competitive – whether you’re an enterprise building your own customer-facing app or a developer building a commercial SaaS offering. When data and computing power are available on demand,  developers and businesses can extend them to fit their unique needs without having to worry about basics like identity &amp; data management, alongside higher level services like machine learning and analytics. </a:t>
            </a:r>
          </a:p>
          <a:p>
            <a:br>
              <a:rPr lang="en-US" dirty="0">
                <a:latin typeface="Segoe UI Light"/>
                <a:cs typeface="Segoe UI Light"/>
              </a:rPr>
            </a:br>
            <a:endParaRPr lang="en-US" dirty="0">
              <a:latin typeface="Calibri"/>
              <a:cs typeface="Segoe UI Light"/>
            </a:endParaRPr>
          </a:p>
          <a:p>
            <a:r>
              <a:rPr lang="en-US" dirty="0">
                <a:latin typeface="Calibri"/>
              </a:rPr>
              <a:t>The ubiquity, power, and flexibility of a cloud that is literally everywhere you need it to be and intelligent enough to adapt to your needs will make </a:t>
            </a:r>
            <a:r>
              <a:rPr lang="en-US" b="1" dirty="0">
                <a:latin typeface="Calibri"/>
              </a:rPr>
              <a:t>limits imposed by location and physics a thing of the past.</a:t>
            </a:r>
          </a:p>
          <a:p>
            <a:br>
              <a:rPr lang="en-US" dirty="0">
                <a:latin typeface="Segoe UI Light"/>
                <a:cs typeface="Segoe UI Light"/>
              </a:rPr>
            </a:b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296"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10/12/2017 10:57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5526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BC6D4CEE-7C23-4D48-96F7-04094BA8838A}" type="slidenum">
              <a:rPr lang="ru-RU" smtClean="0"/>
              <a:t>29</a:t>
            </a:fld>
            <a:endParaRPr lang="ru-RU"/>
          </a:p>
        </p:txBody>
      </p:sp>
    </p:spTree>
    <p:extLst>
      <p:ext uri="{BB962C8B-B14F-4D97-AF65-F5344CB8AC3E}">
        <p14:creationId xmlns:p14="http://schemas.microsoft.com/office/powerpoint/2010/main" val="181920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303760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316" fontAlgn="auto">
              <a:lnSpc>
                <a:spcPct val="115000"/>
              </a:lnSpc>
              <a:spcBef>
                <a:spcPts val="0"/>
              </a:spcBef>
              <a:spcAft>
                <a:spcPts val="1000"/>
              </a:spcAft>
              <a:defRPr/>
            </a:pPr>
            <a:r>
              <a:rPr lang="en-US" dirty="0"/>
              <a:t>As</a:t>
            </a:r>
            <a:r>
              <a:rPr lang="en-US" baseline="0" dirty="0"/>
              <a:t> I mentioned earlier, many health organizations have already been adopting Microsoft cloud technologies. This is a list of some of the scenarios that our cloud is enabling in health. You can step into the cloud a bit at a time. Many companies start with Office 365, for example, since many people are already familiar with Office. I’m not going to go into any details here, but the point is that there’s a broad range of things you can do.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3256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10/12/2017 10:57 AM</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9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1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2894674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787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546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There are two consumer experiences that will fundamentally change the practice of medicine in the near future:</a:t>
            </a:r>
          </a:p>
          <a:p>
            <a:pPr rtl="0" fontAlgn="ctr"/>
            <a:r>
              <a:rPr lang="en-US" sz="1200" b="1" i="0" kern="1200" dirty="0">
                <a:solidFill>
                  <a:schemeClr val="tx1"/>
                </a:solidFill>
                <a:effectLst/>
                <a:latin typeface="+mn-lt"/>
                <a:ea typeface="+mn-ea"/>
                <a:cs typeface="+mn-cs"/>
              </a:rPr>
              <a:t>Between visit interactions</a:t>
            </a:r>
            <a:r>
              <a:rPr lang="en-US" sz="1200" b="0" i="0" kern="1200" dirty="0">
                <a:solidFill>
                  <a:schemeClr val="tx1"/>
                </a:solidFill>
                <a:effectLst/>
                <a:latin typeface="+mn-lt"/>
                <a:ea typeface="+mn-ea"/>
                <a:cs typeface="+mn-cs"/>
              </a:rPr>
              <a:t> (BVIs) – mediated by partners and delivered via IoT Apps, Advanced Analytics, Agents (like a Cortana coach), and Communications This is the core area where Band/Health will play.  Note that these capabilities reside mostly in AZURE, except for devices, wearables, </a:t>
            </a:r>
            <a:r>
              <a:rPr lang="en-US" sz="1200" b="0" i="0" kern="1200" dirty="0" err="1">
                <a:solidFill>
                  <a:schemeClr val="tx1"/>
                </a:solidFill>
                <a:effectLst/>
                <a:latin typeface="+mn-lt"/>
                <a:ea typeface="+mn-ea"/>
                <a:cs typeface="+mn-cs"/>
              </a:rPr>
              <a:t>appcessories</a:t>
            </a:r>
            <a:r>
              <a:rPr lang="en-US" sz="1200" b="0" i="0" kern="1200" dirty="0">
                <a:solidFill>
                  <a:schemeClr val="tx1"/>
                </a:solidFill>
                <a:effectLst/>
                <a:latin typeface="+mn-lt"/>
                <a:ea typeface="+mn-ea"/>
                <a:cs typeface="+mn-cs"/>
              </a:rPr>
              <a:t>, and agents.   This makes C&amp;E and ASG (Cortana) natural partners for us to offer the partner ecosystem the complete platform they need to deliver BVI services to care providers looking to offer cost-effective and engaging population </a:t>
            </a:r>
            <a:r>
              <a:rPr lang="en-US" sz="1200" b="0" i="0" kern="1200" dirty="0" err="1">
                <a:solidFill>
                  <a:schemeClr val="tx1"/>
                </a:solidFill>
                <a:effectLst/>
                <a:latin typeface="+mn-lt"/>
                <a:ea typeface="+mn-ea"/>
                <a:cs typeface="+mn-cs"/>
              </a:rPr>
              <a:t>healht</a:t>
            </a:r>
            <a:r>
              <a:rPr lang="en-US" sz="1200" b="0" i="0" kern="1200" dirty="0">
                <a:solidFill>
                  <a:schemeClr val="tx1"/>
                </a:solidFill>
                <a:effectLst/>
                <a:latin typeface="+mn-lt"/>
                <a:ea typeface="+mn-ea"/>
                <a:cs typeface="+mn-cs"/>
              </a:rPr>
              <a:t> and corporate wellness services to employers, patients, and the </a:t>
            </a:r>
            <a:r>
              <a:rPr lang="en-US" sz="1200" b="0" i="0" kern="1200" dirty="0" err="1">
                <a:solidFill>
                  <a:schemeClr val="tx1"/>
                </a:solidFill>
                <a:effectLst/>
                <a:latin typeface="+mn-lt"/>
                <a:ea typeface="+mn-ea"/>
                <a:cs typeface="+mn-cs"/>
              </a:rPr>
              <a:t>communiites</a:t>
            </a:r>
            <a:r>
              <a:rPr lang="en-US" sz="1200" b="0" i="0" kern="1200" dirty="0">
                <a:solidFill>
                  <a:schemeClr val="tx1"/>
                </a:solidFill>
                <a:effectLst/>
                <a:latin typeface="+mn-lt"/>
                <a:ea typeface="+mn-ea"/>
                <a:cs typeface="+mn-cs"/>
              </a:rPr>
              <a:t> they serve &amp;</a:t>
            </a:r>
          </a:p>
          <a:p>
            <a:pPr rtl="0" fontAlgn="ctr"/>
            <a:r>
              <a:rPr lang="en-US" sz="1200" b="1" i="0" kern="1200" dirty="0">
                <a:solidFill>
                  <a:schemeClr val="tx1"/>
                </a:solidFill>
                <a:effectLst/>
                <a:latin typeface="+mn-lt"/>
                <a:ea typeface="+mn-ea"/>
                <a:cs typeface="+mn-cs"/>
              </a:rPr>
              <a:t>Virtual care</a:t>
            </a:r>
            <a:r>
              <a:rPr lang="en-US" sz="1200" b="0" i="0" kern="1200" dirty="0">
                <a:solidFill>
                  <a:schemeClr val="tx1"/>
                </a:solidFill>
                <a:effectLst/>
                <a:latin typeface="+mn-lt"/>
                <a:ea typeface="+mn-ea"/>
                <a:cs typeface="+mn-cs"/>
              </a:rPr>
              <a:t> – mediated by partners via a core platform and mobile consumer and provider endpoints.  This is the area where Skype 4 Business (</a:t>
            </a:r>
            <a:r>
              <a:rPr lang="en-US" sz="1200" b="0" i="0" kern="1200" dirty="0" err="1">
                <a:solidFill>
                  <a:schemeClr val="tx1"/>
                </a:solidFill>
                <a:effectLst/>
                <a:latin typeface="+mn-lt"/>
                <a:ea typeface="+mn-ea"/>
                <a:cs typeface="+mn-cs"/>
              </a:rPr>
              <a:t>platofrm</a:t>
            </a:r>
            <a:r>
              <a:rPr lang="en-US" sz="1200" b="0" i="0" kern="1200" dirty="0">
                <a:solidFill>
                  <a:schemeClr val="tx1"/>
                </a:solidFill>
                <a:effectLst/>
                <a:latin typeface="+mn-lt"/>
                <a:ea typeface="+mn-ea"/>
                <a:cs typeface="+mn-cs"/>
              </a:rPr>
              <a:t> and provider endpoint) and Skype (consumer endpoint) play.  Currently we are neither the platform of choice for partners nor do we hold a meaningful share of endpoints—which is why we’re proposing all of the above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like the </a:t>
            </a:r>
            <a:r>
              <a:rPr lang="en-US" sz="1200" kern="1200" dirty="0" err="1">
                <a:solidFill>
                  <a:schemeClr val="tx1"/>
                </a:solidFill>
                <a:effectLst/>
                <a:latin typeface="+mn-lt"/>
                <a:ea typeface="+mn-ea"/>
                <a:cs typeface="+mn-cs"/>
              </a:rPr>
              <a:t>CoIT</a:t>
            </a:r>
            <a:r>
              <a:rPr lang="en-US" sz="1200" kern="1200" dirty="0">
                <a:solidFill>
                  <a:schemeClr val="tx1"/>
                </a:solidFill>
                <a:effectLst/>
                <a:latin typeface="+mn-lt"/>
                <a:ea typeface="+mn-ea"/>
                <a:cs typeface="+mn-cs"/>
              </a:rPr>
              <a:t> threatened our OS and device primacy in both the enterprise and EDU, the Consumerization of HIT (</a:t>
            </a:r>
            <a:r>
              <a:rPr lang="en-US" sz="1200" kern="1200" dirty="0" err="1">
                <a:solidFill>
                  <a:schemeClr val="tx1"/>
                </a:solidFill>
                <a:effectLst/>
                <a:latin typeface="+mn-lt"/>
                <a:ea typeface="+mn-ea"/>
                <a:cs typeface="+mn-cs"/>
              </a:rPr>
              <a:t>CoHIT</a:t>
            </a:r>
            <a:r>
              <a:rPr lang="en-US" sz="1200" kern="1200" dirty="0">
                <a:solidFill>
                  <a:schemeClr val="tx1"/>
                </a:solidFill>
                <a:effectLst/>
                <a:latin typeface="+mn-lt"/>
                <a:ea typeface="+mn-ea"/>
                <a:cs typeface="+mn-cs"/>
              </a:rPr>
              <a:t>) is moving the center of gravity for health computing from enterprise LOB apps to the individual --sensors, phones, devices, and wearables will monitor, alert, diagnose, and improve our health behaviors and empower and assist consumers in self managing their well being, risks and chronic conditions.</a:t>
            </a:r>
          </a:p>
          <a:p>
            <a:endParaRPr lang="en-US" dirty="0"/>
          </a:p>
          <a:p>
            <a:r>
              <a:rPr lang="en-US" sz="1200" kern="1200" dirty="0">
                <a:solidFill>
                  <a:schemeClr val="tx1"/>
                </a:solidFill>
                <a:effectLst/>
                <a:latin typeface="+mn-lt"/>
                <a:ea typeface="+mn-ea"/>
                <a:cs typeface="+mn-cs"/>
              </a:rPr>
              <a:t>MSFT uniquely offers an end to end presence in the health market that spans the entire ecosystem across commercial and public sector health, business and education, the home, consumers, and mobile devices in between.  This is important because:</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the determinants of health and consumer engagement that impact runaway cost growth are mostly about choices and behaviors that happen where we live, work, play, and learn rather than in the hospital, clinic, or ED </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the interdisciplinary team communication, collaboration, machine interactions, and ambient intelligence needed to engage and keep consumers engaged in their health, risks, and care span the digital work and lives of consumers across organizational boundaries and are, therefore, beyond the reach of conventional EHR apps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this places Microsoft and its partners in a unique position to innovate and collaborate with the industry to design and automate the end to end interventions and between visit interactions that improve the health, outcomes and experience of care for more people, securely, in less time and at a lower cost—i.e., bend the cost curve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two consumer experiences that will fundamentally change the practice of medicine in the near future:</a:t>
            </a:r>
          </a:p>
          <a:p>
            <a:pPr rtl="0" fontAlgn="ctr"/>
            <a:r>
              <a:rPr lang="en-US" sz="1200" b="1" i="0" kern="1200" dirty="0">
                <a:solidFill>
                  <a:schemeClr val="tx1"/>
                </a:solidFill>
                <a:effectLst/>
                <a:latin typeface="+mn-lt"/>
                <a:ea typeface="+mn-ea"/>
                <a:cs typeface="+mn-cs"/>
              </a:rPr>
              <a:t>Between visit interactions</a:t>
            </a:r>
            <a:r>
              <a:rPr lang="en-US" sz="1200" b="0" i="0" kern="1200" dirty="0">
                <a:solidFill>
                  <a:schemeClr val="tx1"/>
                </a:solidFill>
                <a:effectLst/>
                <a:latin typeface="+mn-lt"/>
                <a:ea typeface="+mn-ea"/>
                <a:cs typeface="+mn-cs"/>
              </a:rPr>
              <a:t> (BVIs) – mediated by partners and delivered via IoT Apps, Advanced Analytics, Agents (like a Cortana coach), and Communications This is the core area where Band/Health will play.  Note that these capabilities reside mostly in AZURE, except for devices, wearables, </a:t>
            </a:r>
            <a:r>
              <a:rPr lang="en-US" sz="1200" b="0" i="0" kern="1200" dirty="0" err="1">
                <a:solidFill>
                  <a:schemeClr val="tx1"/>
                </a:solidFill>
                <a:effectLst/>
                <a:latin typeface="+mn-lt"/>
                <a:ea typeface="+mn-ea"/>
                <a:cs typeface="+mn-cs"/>
              </a:rPr>
              <a:t>appcessories</a:t>
            </a:r>
            <a:r>
              <a:rPr lang="en-US" sz="1200" b="0" i="0" kern="1200" dirty="0">
                <a:solidFill>
                  <a:schemeClr val="tx1"/>
                </a:solidFill>
                <a:effectLst/>
                <a:latin typeface="+mn-lt"/>
                <a:ea typeface="+mn-ea"/>
                <a:cs typeface="+mn-cs"/>
              </a:rPr>
              <a:t>, and agents.   This makes C&amp;E and ASG (Cortana) natural partners for us to offer the partner ecosystem the complete platform they need to deliver BVI services to care providers looking to offer cost-effective and engaging population </a:t>
            </a:r>
            <a:r>
              <a:rPr lang="en-US" sz="1200" b="0" i="0" kern="1200" dirty="0" err="1">
                <a:solidFill>
                  <a:schemeClr val="tx1"/>
                </a:solidFill>
                <a:effectLst/>
                <a:latin typeface="+mn-lt"/>
                <a:ea typeface="+mn-ea"/>
                <a:cs typeface="+mn-cs"/>
              </a:rPr>
              <a:t>healht</a:t>
            </a:r>
            <a:r>
              <a:rPr lang="en-US" sz="1200" b="0" i="0" kern="1200" dirty="0">
                <a:solidFill>
                  <a:schemeClr val="tx1"/>
                </a:solidFill>
                <a:effectLst/>
                <a:latin typeface="+mn-lt"/>
                <a:ea typeface="+mn-ea"/>
                <a:cs typeface="+mn-cs"/>
              </a:rPr>
              <a:t> and corporate wellness services to employers, patients, and the </a:t>
            </a:r>
            <a:r>
              <a:rPr lang="en-US" sz="1200" b="0" i="0" kern="1200" dirty="0" err="1">
                <a:solidFill>
                  <a:schemeClr val="tx1"/>
                </a:solidFill>
                <a:effectLst/>
                <a:latin typeface="+mn-lt"/>
                <a:ea typeface="+mn-ea"/>
                <a:cs typeface="+mn-cs"/>
              </a:rPr>
              <a:t>communiites</a:t>
            </a:r>
            <a:r>
              <a:rPr lang="en-US" sz="1200" b="0" i="0" kern="1200" dirty="0">
                <a:solidFill>
                  <a:schemeClr val="tx1"/>
                </a:solidFill>
                <a:effectLst/>
                <a:latin typeface="+mn-lt"/>
                <a:ea typeface="+mn-ea"/>
                <a:cs typeface="+mn-cs"/>
              </a:rPr>
              <a:t> they serve &amp;</a:t>
            </a:r>
          </a:p>
          <a:p>
            <a:pPr rtl="0" fontAlgn="ctr"/>
            <a:r>
              <a:rPr lang="en-US" sz="1200" b="1" i="0" kern="1200" dirty="0">
                <a:solidFill>
                  <a:schemeClr val="tx1"/>
                </a:solidFill>
                <a:effectLst/>
                <a:latin typeface="+mn-lt"/>
                <a:ea typeface="+mn-ea"/>
                <a:cs typeface="+mn-cs"/>
              </a:rPr>
              <a:t>Virtual care</a:t>
            </a:r>
            <a:r>
              <a:rPr lang="en-US" sz="1200" b="0" i="0" kern="1200" dirty="0">
                <a:solidFill>
                  <a:schemeClr val="tx1"/>
                </a:solidFill>
                <a:effectLst/>
                <a:latin typeface="+mn-lt"/>
                <a:ea typeface="+mn-ea"/>
                <a:cs typeface="+mn-cs"/>
              </a:rPr>
              <a:t> – mediated by partners via a core platform and mobile consumer and provider endpoints.  This is the area where Skype 4 Business (</a:t>
            </a:r>
            <a:r>
              <a:rPr lang="en-US" sz="1200" b="0" i="0" kern="1200" dirty="0" err="1">
                <a:solidFill>
                  <a:schemeClr val="tx1"/>
                </a:solidFill>
                <a:effectLst/>
                <a:latin typeface="+mn-lt"/>
                <a:ea typeface="+mn-ea"/>
                <a:cs typeface="+mn-cs"/>
              </a:rPr>
              <a:t>platofrm</a:t>
            </a:r>
            <a:r>
              <a:rPr lang="en-US" sz="1200" b="0" i="0" kern="1200" dirty="0">
                <a:solidFill>
                  <a:schemeClr val="tx1"/>
                </a:solidFill>
                <a:effectLst/>
                <a:latin typeface="+mn-lt"/>
                <a:ea typeface="+mn-ea"/>
                <a:cs typeface="+mn-cs"/>
              </a:rPr>
              <a:t> and provider endpoint) and Skype (consumer endpoint) play.  Currently we are neither the platform of choice for partners nor do we hold a meaningful share of endpoints—which is why we’re proposing all of the above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Apple and IBM have made a decisive move to lead the Consumerization of the HIT market with remote patient monitoring, wearables, mobile apps, IoT and cognitive technology (Watson Health) capabilities. RBC Capital Market forecasts as $88B market opportunity above and beyond the current $58B HIT market.  Due to compliance barriers and branding fragmentation we are not even in the game and EHR ISVs are looking to Apple and IBM for one stop IoT/RPM/pop health solutions .  As a result we are at risk from being locked out of this $88B Consumerization of HIT market, as occurred in </a:t>
            </a:r>
            <a:r>
              <a:rPr lang="en-US" sz="1200" kern="1200" dirty="0" err="1">
                <a:solidFill>
                  <a:schemeClr val="tx1"/>
                </a:solidFill>
                <a:effectLst/>
                <a:latin typeface="+mn-lt"/>
                <a:ea typeface="+mn-ea"/>
                <a:cs typeface="+mn-cs"/>
              </a:rPr>
              <a:t>edu</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CoIT</a:t>
            </a:r>
            <a:r>
              <a:rPr lang="en-US" sz="1200" kern="1200" dirty="0">
                <a:solidFill>
                  <a:schemeClr val="tx1"/>
                </a:solidFill>
                <a:effectLst/>
                <a:latin typeface="+mn-lt"/>
                <a:ea typeface="+mn-ea"/>
                <a:cs typeface="+mn-cs"/>
              </a:rPr>
              <a:t> where we waited too long to act.</a:t>
            </a:r>
          </a:p>
          <a:p>
            <a:endParaRPr lang="en-US" dirty="0"/>
          </a:p>
          <a:p>
            <a:r>
              <a:rPr lang="en-US" dirty="0"/>
              <a:t>IDC</a:t>
            </a:r>
            <a:r>
              <a:rPr lang="en-US" baseline="0" dirty="0"/>
              <a:t> Health Insights:  </a:t>
            </a:r>
            <a:r>
              <a:rPr lang="en-US" dirty="0"/>
              <a:t>To control spiraling healthcare costs related to managing patients with chronic conditions, 70% of healthcare organizations worldwide will invest in consumer-facing mobile applications, wearables, remote health monitoring, and virtual care by 2018  (Source: </a:t>
            </a:r>
            <a:r>
              <a:rPr lang="en-GB" sz="1200" u="none" strike="noStrike" kern="1200" dirty="0">
                <a:solidFill>
                  <a:schemeClr val="tx1"/>
                </a:solidFill>
                <a:effectLst/>
                <a:latin typeface="+mn-lt"/>
                <a:ea typeface="+mn-ea"/>
                <a:cs typeface="+mn-cs"/>
                <a:hlinkClick r:id="rId3"/>
              </a:rPr>
              <a:t>IDC Health Insights</a:t>
            </a:r>
            <a:r>
              <a:rPr lang="en-GB" sz="120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9C03B-B9FF-49AE-9EEA-CDC681031598}"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326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5</a:t>
            </a:fld>
            <a:endParaRPr lang="en-US"/>
          </a:p>
        </p:txBody>
      </p:sp>
    </p:spTree>
    <p:extLst>
      <p:ext uri="{BB962C8B-B14F-4D97-AF65-F5344CB8AC3E}">
        <p14:creationId xmlns:p14="http://schemas.microsoft.com/office/powerpoint/2010/main" val="198952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8 </a:t>
            </a:r>
            <a:r>
              <a:rPr lang="en-US" dirty="0"/>
              <a:t>Hadoop </a:t>
            </a:r>
            <a:r>
              <a:rPr lang="ru-RU" dirty="0"/>
              <a:t>кластеров</a:t>
            </a:r>
            <a:r>
              <a:rPr lang="en-US" dirty="0"/>
              <a:t> </a:t>
            </a:r>
            <a:r>
              <a:rPr lang="ru-RU" dirty="0"/>
              <a:t>в</a:t>
            </a:r>
            <a:r>
              <a:rPr lang="en-US" dirty="0"/>
              <a:t> 4 </a:t>
            </a:r>
            <a:r>
              <a:rPr lang="ru-RU" dirty="0" err="1"/>
              <a:t>ЦОДах</a:t>
            </a:r>
            <a:r>
              <a:rPr lang="ru-RU" baseline="0" dirty="0"/>
              <a:t> для вычисления генетического кода</a:t>
            </a:r>
          </a:p>
          <a:p>
            <a:r>
              <a:rPr lang="ru-RU" baseline="0" dirty="0"/>
              <a:t>По другим данным </a:t>
            </a:r>
            <a:r>
              <a:rPr lang="en-US" baseline="0" dirty="0"/>
              <a:t>u</a:t>
            </a:r>
            <a:r>
              <a:rPr lang="ru-RU" baseline="0" dirty="0" err="1"/>
              <a:t>енетический</a:t>
            </a:r>
            <a:r>
              <a:rPr lang="ru-RU" baseline="0" dirty="0"/>
              <a:t> код человека – это 2 Гб.</a:t>
            </a:r>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93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BC6D4CEE-7C23-4D48-96F7-04094BA8838A}" type="slidenum">
              <a:rPr lang="ru-RU" smtClean="0"/>
              <a:t>7</a:t>
            </a:fld>
            <a:endParaRPr lang="ru-RU"/>
          </a:p>
        </p:txBody>
      </p:sp>
    </p:spTree>
    <p:extLst>
      <p:ext uri="{BB962C8B-B14F-4D97-AF65-F5344CB8AC3E}">
        <p14:creationId xmlns:p14="http://schemas.microsoft.com/office/powerpoint/2010/main" val="1909427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301E6F55-6F51-4430-A169-11417488D096}" type="slidenum">
              <a:rPr lang="en-US" smtClean="0"/>
              <a:t>8</a:t>
            </a:fld>
            <a:endParaRPr lang="en-US"/>
          </a:p>
        </p:txBody>
      </p:sp>
    </p:spTree>
    <p:extLst>
      <p:ext uri="{BB962C8B-B14F-4D97-AF65-F5344CB8AC3E}">
        <p14:creationId xmlns:p14="http://schemas.microsoft.com/office/powerpoint/2010/main" val="345034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effectLst/>
              </a:rPr>
              <a:t>Быстро создавать и разрабатывать сложные алгоритмы и модели прогнозирования с помощью </a:t>
            </a:r>
            <a:r>
              <a:rPr lang="en-US" dirty="0">
                <a:effectLst/>
              </a:rPr>
              <a:t>ML</a:t>
            </a:r>
            <a:r>
              <a:rPr lang="ru-RU" dirty="0">
                <a:effectLst/>
              </a:rPr>
              <a:t> студии. Через этот портал, данные устройств могут быть легко доступны и разбиты на столбцы для тестирования и обучения модели. Оценка модели для точности, генерации R-квадратичного</a:t>
            </a:r>
            <a:r>
              <a:rPr lang="ru-RU" baseline="0" dirty="0">
                <a:effectLst/>
              </a:rPr>
              <a:t> </a:t>
            </a:r>
            <a:r>
              <a:rPr lang="ru-RU" dirty="0">
                <a:effectLst/>
              </a:rPr>
              <a:t>% рейтинга. Пользователь комфортно может</a:t>
            </a:r>
            <a:r>
              <a:rPr lang="ru-RU" baseline="0" dirty="0">
                <a:effectLst/>
              </a:rPr>
              <a:t> перейти от моделирования к быстрому </a:t>
            </a:r>
            <a:r>
              <a:rPr lang="ru-RU" dirty="0">
                <a:effectLst/>
              </a:rPr>
              <a:t>развертыванию</a:t>
            </a:r>
            <a:r>
              <a:rPr lang="ru-RU" baseline="0" dirty="0">
                <a:effectLst/>
              </a:rPr>
              <a:t> модели </a:t>
            </a:r>
            <a:r>
              <a:rPr lang="ru-RU" dirty="0">
                <a:effectLst/>
              </a:rPr>
              <a:t> в службу </a:t>
            </a:r>
            <a:r>
              <a:rPr lang="en-US" dirty="0">
                <a:effectLst/>
              </a:rPr>
              <a:t>ML</a:t>
            </a:r>
            <a:r>
              <a:rPr lang="ru-RU" dirty="0">
                <a:effectLst/>
              </a:rPr>
              <a:t> API. Это позволяет невероятно быстро развертывать</a:t>
            </a:r>
            <a:r>
              <a:rPr lang="ru-RU" baseline="0" dirty="0">
                <a:effectLst/>
              </a:rPr>
              <a:t> модели и их</a:t>
            </a:r>
            <a:r>
              <a:rPr lang="ru-RU" dirty="0">
                <a:effectLst/>
              </a:rPr>
              <a:t> интегрировать, не требуя для этого научных команд для разработки и развертывания пользовательских решений.</a:t>
            </a:r>
          </a:p>
          <a:p>
            <a:r>
              <a:rPr lang="en-US" baseline="0" dirty="0"/>
              <a:t>. </a:t>
            </a:r>
          </a:p>
          <a:p>
            <a:endParaRPr lang="en-US" baseline="0" dirty="0"/>
          </a:p>
          <a:p>
            <a:r>
              <a:rPr lang="en-US" b="1" baseline="0" dirty="0"/>
              <a:t>Machine Learning</a:t>
            </a:r>
            <a:endParaRPr lang="en-US" b="0" baseline="0" dirty="0"/>
          </a:p>
          <a:p>
            <a:pPr marL="171450" indent="-171450">
              <a:buFontTx/>
              <a:buChar char="-"/>
            </a:pPr>
            <a:r>
              <a:rPr lang="ru-RU" b="0" baseline="0" dirty="0"/>
              <a:t>Тренировка и тестирование </a:t>
            </a:r>
            <a:r>
              <a:rPr lang="en-US" b="0" baseline="0" dirty="0"/>
              <a:t>AML </a:t>
            </a:r>
            <a:r>
              <a:rPr lang="ru-RU" b="0" baseline="0" dirty="0"/>
              <a:t>моделей</a:t>
            </a:r>
          </a:p>
          <a:p>
            <a:pPr marL="171450" indent="-171450">
              <a:buFontTx/>
              <a:buChar char="-"/>
            </a:pPr>
            <a:r>
              <a:rPr lang="ru-RU" b="0" baseline="0" dirty="0"/>
              <a:t>Быстрое внедрение</a:t>
            </a:r>
            <a:endParaRPr lang="en-US" b="1"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prstClr val="black">
                        <a:lumMod val="50000"/>
                      </a:prstClr>
                    </a:gs>
                    <a:gs pos="100000">
                      <a:prstClr val="black">
                        <a:lumMod val="50000"/>
                      </a:prstClr>
                    </a:gs>
                  </a:gsLst>
                  <a:lin ang="5400000" scaled="0"/>
                </a:gradFill>
                <a:effectLst/>
                <a:uLnTx/>
                <a:uFillTx/>
                <a:latin typeface="Calibri" panose="020F0502020204030204"/>
                <a:ea typeface="+mn-ea"/>
                <a:cs typeface="+mn-cs"/>
              </a:rPr>
              <a:t>Server &amp; Tools Business</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66933-99B4-4F95-BC11-4D84C1E6C28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10/12/2017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093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dirty="0"/>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63FC3E1-63EC-4424-8316-37B959F8204D}" type="datetimeFigureOut">
              <a:rPr lang="ru-RU" smtClean="0"/>
              <a:t>12.10.2017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174948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63FC3E1-63EC-4424-8316-37B959F8204D}" type="datetimeFigureOut">
              <a:rPr lang="ru-RU" smtClean="0"/>
              <a:t>12.10.2017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228103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63FC3E1-63EC-4424-8316-37B959F8204D}" type="datetimeFigureOut">
              <a:rPr lang="ru-RU" smtClean="0"/>
              <a:t>12.10.2017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2167857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6957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defTabSz="914367"/>
            <a:fld id="{FAADACFB-7C71-4E89-89D2-7BBA40B7BFA9}" type="slidenum">
              <a:rPr lang="en-US" smtClean="0">
                <a:solidFill>
                  <a:srgbClr val="505050"/>
                </a:solidFill>
              </a:rPr>
              <a:pPr defTabSz="914367"/>
              <a:t>‹#›</a:t>
            </a:fld>
            <a:endParaRPr lang="en-US" dirty="0">
              <a:solidFill>
                <a:srgbClr val="505050"/>
              </a:solidFill>
            </a:endParaRPr>
          </a:p>
        </p:txBody>
      </p:sp>
      <p:sp>
        <p:nvSpPr>
          <p:cNvPr id="20" name="Footer Placeholder 19"/>
          <p:cNvSpPr>
            <a:spLocks noGrp="1"/>
          </p:cNvSpPr>
          <p:nvPr>
            <p:ph type="ftr" sz="quarter" idx="16"/>
          </p:nvPr>
        </p:nvSpPr>
        <p:spPr>
          <a:xfrm>
            <a:off x="228601" y="6553201"/>
            <a:ext cx="11201400" cy="304801"/>
          </a:xfrm>
        </p:spPr>
        <p:txBody>
          <a:bodyPr/>
          <a:lstStyle/>
          <a:p>
            <a:pPr defTabSz="914367"/>
            <a:endParaRPr lang="en-US" dirty="0">
              <a:solidFill>
                <a:srgbClr val="505050"/>
              </a:solidFill>
            </a:endParaRPr>
          </a:p>
        </p:txBody>
      </p:sp>
    </p:spTree>
    <p:extLst>
      <p:ext uri="{BB962C8B-B14F-4D97-AF65-F5344CB8AC3E}">
        <p14:creationId xmlns:p14="http://schemas.microsoft.com/office/powerpoint/2010/main" val="340358360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519251" y="228608"/>
            <a:ext cx="11151917" cy="814873"/>
          </a:xfrm>
        </p:spPr>
        <p:txBody>
          <a:bodyPr lIns="137160" rIns="137160" bIns="137160"/>
          <a:lstStyle/>
          <a:p>
            <a:r>
              <a:rPr lang="en-US"/>
              <a:t>Click to edit Master title style</a:t>
            </a:r>
            <a:endParaRPr lang="en-US" dirty="0"/>
          </a:p>
        </p:txBody>
      </p:sp>
      <p:sp>
        <p:nvSpPr>
          <p:cNvPr id="6" name="Footer Placeholder 5"/>
          <p:cNvSpPr>
            <a:spLocks noGrp="1"/>
          </p:cNvSpPr>
          <p:nvPr>
            <p:ph type="ftr" sz="quarter" idx="11"/>
          </p:nvPr>
        </p:nvSpPr>
        <p:spPr>
          <a:xfrm>
            <a:off x="228601" y="6553201"/>
            <a:ext cx="11201400" cy="304801"/>
          </a:xfrm>
        </p:spPr>
        <p:txBody>
          <a:bodyPr/>
          <a:lstStyle/>
          <a:p>
            <a:pPr defTabSz="716351"/>
            <a:endParaRPr lang="en-US" sz="1324" dirty="0">
              <a:solidFill>
                <a:srgbClr val="737373"/>
              </a:solidFill>
            </a:endParaRPr>
          </a:p>
        </p:txBody>
      </p:sp>
      <p:sp>
        <p:nvSpPr>
          <p:cNvPr id="7" name="Slide Number Placeholder 6"/>
          <p:cNvSpPr>
            <a:spLocks noGrp="1"/>
          </p:cNvSpPr>
          <p:nvPr>
            <p:ph type="sldNum" sz="quarter" idx="12"/>
          </p:nvPr>
        </p:nvSpPr>
        <p:spPr/>
        <p:txBody>
          <a:bodyPr/>
          <a:lstStyle/>
          <a:p>
            <a:pPr defTabSz="716351"/>
            <a:fld id="{FB729ABE-044A-472F-86F1-BEFBB904A5C9}" type="slidenum">
              <a:rPr lang="en-US" sz="1324" smtClean="0">
                <a:solidFill>
                  <a:srgbClr val="737373"/>
                </a:solidFill>
              </a:rPr>
              <a:pPr defTabSz="716351"/>
              <a:t>‹#›</a:t>
            </a:fld>
            <a:endParaRPr lang="en-US" sz="1324">
              <a:solidFill>
                <a:srgbClr val="737373"/>
              </a:solidFill>
            </a:endParaRPr>
          </a:p>
        </p:txBody>
      </p:sp>
      <p:sp>
        <p:nvSpPr>
          <p:cNvPr id="9" name="Content Placeholder 8"/>
          <p:cNvSpPr>
            <a:spLocks noGrp="1"/>
          </p:cNvSpPr>
          <p:nvPr>
            <p:ph sz="quarter" idx="13"/>
          </p:nvPr>
        </p:nvSpPr>
        <p:spPr>
          <a:xfrm>
            <a:off x="228598" y="1597153"/>
            <a:ext cx="3840480" cy="2467342"/>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0025" y="1597153"/>
            <a:ext cx="3843119" cy="2467342"/>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3"/>
            <a:ext cx="3840480" cy="2467342"/>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3338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28600" y="1600200"/>
            <a:ext cx="11812548" cy="4577051"/>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1"/>
            <a:ext cx="11201400" cy="304801"/>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442083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1"/>
            <a:ext cx="11201400" cy="304801"/>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3" name="Slide Number Placeholder 2"/>
          <p:cNvSpPr>
            <a:spLocks noGrp="1"/>
          </p:cNvSpPr>
          <p:nvPr>
            <p:ph type="sldNum" sz="quarter" idx="16"/>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4505515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1"/>
            <a:ext cx="11201400" cy="304801"/>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6270900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0"/>
            <a:ext cx="11201400" cy="3048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34320152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15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63FC3E1-63EC-4424-8316-37B959F8204D}" type="datetimeFigureOut">
              <a:rPr lang="ru-RU" smtClean="0"/>
              <a:t>12.10.2017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120357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817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63FC3E1-63EC-4424-8316-37B959F8204D}" type="datetimeFigureOut">
              <a:rPr lang="ru-RU" smtClean="0"/>
              <a:t>12.10.2017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381127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63FC3E1-63EC-4424-8316-37B959F8204D}" type="datetimeFigureOut">
              <a:rPr lang="ru-RU" smtClean="0"/>
              <a:t>12.10.2017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258318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63FC3E1-63EC-4424-8316-37B959F8204D}" type="datetimeFigureOut">
              <a:rPr lang="ru-RU" smtClean="0"/>
              <a:t>12.10.2017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402536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63FC3E1-63EC-4424-8316-37B959F8204D}" type="datetimeFigureOut">
              <a:rPr lang="ru-RU" smtClean="0"/>
              <a:t>12.10.2017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319521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3FC3E1-63EC-4424-8316-37B959F8204D}" type="datetimeFigureOut">
              <a:rPr lang="ru-RU" smtClean="0"/>
              <a:t>12.10.2017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183966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63FC3E1-63EC-4424-8316-37B959F8204D}" type="datetimeFigureOut">
              <a:rPr lang="ru-RU" smtClean="0"/>
              <a:t>12.10.2017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3821749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63FC3E1-63EC-4424-8316-37B959F8204D}" type="datetimeFigureOut">
              <a:rPr lang="ru-RU" smtClean="0"/>
              <a:t>12.10.2017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D9B55C-6A54-40B1-A91C-4D718D2F6AA5}" type="slidenum">
              <a:rPr lang="ru-RU" smtClean="0"/>
              <a:t>‹#›</a:t>
            </a:fld>
            <a:endParaRPr lang="ru-RU"/>
          </a:p>
        </p:txBody>
      </p:sp>
    </p:spTree>
    <p:extLst>
      <p:ext uri="{BB962C8B-B14F-4D97-AF65-F5344CB8AC3E}">
        <p14:creationId xmlns:p14="http://schemas.microsoft.com/office/powerpoint/2010/main" val="283814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5.xml"/><Relationship Id="rId13" Type="http://schemas.openxmlformats.org/officeDocument/2006/relationships/tags" Target="../tags/tag10.xml"/><Relationship Id="rId18" Type="http://schemas.openxmlformats.org/officeDocument/2006/relationships/tags" Target="../tags/tag15.xml"/><Relationship Id="rId26" Type="http://schemas.openxmlformats.org/officeDocument/2006/relationships/image" Target="../media/image3.emf"/><Relationship Id="rId3" Type="http://schemas.openxmlformats.org/officeDocument/2006/relationships/vmlDrawing" Target="../drawings/vmlDrawing1.vml"/><Relationship Id="rId21" Type="http://schemas.openxmlformats.org/officeDocument/2006/relationships/tags" Target="../tags/tag18.xml"/><Relationship Id="rId7" Type="http://schemas.openxmlformats.org/officeDocument/2006/relationships/tags" Target="../tags/tag4.xml"/><Relationship Id="rId12" Type="http://schemas.openxmlformats.org/officeDocument/2006/relationships/tags" Target="../tags/tag9.xml"/><Relationship Id="rId17" Type="http://schemas.openxmlformats.org/officeDocument/2006/relationships/tags" Target="../tags/tag14.xml"/><Relationship Id="rId25" Type="http://schemas.openxmlformats.org/officeDocument/2006/relationships/oleObject" Target="../embeddings/oleObject1.bin"/><Relationship Id="rId2" Type="http://schemas.openxmlformats.org/officeDocument/2006/relationships/theme" Target="../theme/theme5.xml"/><Relationship Id="rId16" Type="http://schemas.openxmlformats.org/officeDocument/2006/relationships/tags" Target="../tags/tag13.xml"/><Relationship Id="rId20" Type="http://schemas.openxmlformats.org/officeDocument/2006/relationships/tags" Target="../tags/tag17.xml"/><Relationship Id="rId1" Type="http://schemas.openxmlformats.org/officeDocument/2006/relationships/slideLayout" Target="../slideLayouts/slideLayout20.xml"/><Relationship Id="rId6" Type="http://schemas.openxmlformats.org/officeDocument/2006/relationships/tags" Target="../tags/tag3.xml"/><Relationship Id="rId11" Type="http://schemas.openxmlformats.org/officeDocument/2006/relationships/tags" Target="../tags/tag8.xml"/><Relationship Id="rId24" Type="http://schemas.openxmlformats.org/officeDocument/2006/relationships/tags" Target="../tags/tag21.xml"/><Relationship Id="rId5" Type="http://schemas.openxmlformats.org/officeDocument/2006/relationships/tags" Target="../tags/tag2.xml"/><Relationship Id="rId15" Type="http://schemas.openxmlformats.org/officeDocument/2006/relationships/tags" Target="../tags/tag12.xml"/><Relationship Id="rId23" Type="http://schemas.openxmlformats.org/officeDocument/2006/relationships/tags" Target="../tags/tag20.xml"/><Relationship Id="rId10" Type="http://schemas.openxmlformats.org/officeDocument/2006/relationships/tags" Target="../tags/tag7.xml"/><Relationship Id="rId19" Type="http://schemas.openxmlformats.org/officeDocument/2006/relationships/tags" Target="../tags/tag16.xml"/><Relationship Id="rId4" Type="http://schemas.openxmlformats.org/officeDocument/2006/relationships/tags" Target="../tags/tag1.xml"/><Relationship Id="rId9" Type="http://schemas.openxmlformats.org/officeDocument/2006/relationships/tags" Target="../tags/tag6.xml"/><Relationship Id="rId14" Type="http://schemas.openxmlformats.org/officeDocument/2006/relationships/tags" Target="../tags/tag11.xml"/><Relationship Id="rId22" Type="http://schemas.openxmlformats.org/officeDocument/2006/relationships/tags" Target="../tags/tag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FC3E1-63EC-4424-8316-37B959F8204D}" type="datetimeFigureOut">
              <a:rPr lang="ru-RU" smtClean="0"/>
              <a:t>12.10.2017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9B55C-6A54-40B1-A91C-4D718D2F6AA5}" type="slidenum">
              <a:rPr lang="ru-RU" smtClean="0"/>
              <a:t>‹#›</a:t>
            </a:fld>
            <a:endParaRPr lang="ru-RU"/>
          </a:p>
        </p:txBody>
      </p:sp>
    </p:spTree>
    <p:extLst>
      <p:ext uri="{BB962C8B-B14F-4D97-AF65-F5344CB8AC3E}">
        <p14:creationId xmlns:p14="http://schemas.microsoft.com/office/powerpoint/2010/main" val="334065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90"/>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1"/>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69"/>
            <a:endParaRPr lang="en-US" dirty="0">
              <a:solidFill>
                <a:srgbClr val="505050"/>
              </a:solidFill>
            </a:endParaRPr>
          </a:p>
        </p:txBody>
      </p:sp>
      <p:sp>
        <p:nvSpPr>
          <p:cNvPr id="15" name="Text Placeholder 14"/>
          <p:cNvSpPr>
            <a:spLocks noGrp="1"/>
          </p:cNvSpPr>
          <p:nvPr>
            <p:ph type="body" idx="1"/>
          </p:nvPr>
        </p:nvSpPr>
        <p:spPr>
          <a:xfrm>
            <a:off x="228600" y="1600202"/>
            <a:ext cx="11696700" cy="4559531"/>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3" y="6553201"/>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69"/>
            <a:fld id="{FAADACFB-7C71-4E89-89D2-7BBA40B7BFA9}" type="slidenum">
              <a:rPr lang="en-US" smtClean="0">
                <a:solidFill>
                  <a:srgbClr val="505050"/>
                </a:solidFill>
              </a:rPr>
              <a:pPr defTabSz="1087869"/>
              <a:t>‹#›</a:t>
            </a:fld>
            <a:endParaRPr lang="en-US" dirty="0">
              <a:solidFill>
                <a:srgbClr val="505050"/>
              </a:solidFill>
            </a:endParaRPr>
          </a:p>
        </p:txBody>
      </p:sp>
      <p:pic>
        <p:nvPicPr>
          <p:cNvPr id="6" name="Picture 5"/>
          <p:cNvPicPr>
            <a:picLocks noChangeAspect="1"/>
          </p:cNvPicPr>
          <p:nvPr/>
        </p:nvPicPr>
        <p:blipFill>
          <a:blip r:embed="rId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423972312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ransition>
    <p:fade/>
  </p:transition>
  <p:hf hdr="0" ftr="0" dt="0"/>
  <p:txStyles>
    <p:titleStyle>
      <a:lvl1pPr marL="0" algn="l" defTabSz="1087869"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7869"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9" rtl="0" eaLnBrk="1" latinLnBrk="0" hangingPunct="1">
        <a:defRPr sz="2200" kern="1200">
          <a:solidFill>
            <a:schemeClr val="tx1"/>
          </a:solidFill>
          <a:latin typeface="+mn-lt"/>
          <a:ea typeface="+mn-ea"/>
          <a:cs typeface="+mn-cs"/>
        </a:defRPr>
      </a:lvl1pPr>
      <a:lvl2pPr marL="543935" algn="l" defTabSz="1087869" rtl="0" eaLnBrk="1" latinLnBrk="0" hangingPunct="1">
        <a:defRPr sz="2200" kern="1200">
          <a:solidFill>
            <a:schemeClr val="tx1"/>
          </a:solidFill>
          <a:latin typeface="+mn-lt"/>
          <a:ea typeface="+mn-ea"/>
          <a:cs typeface="+mn-cs"/>
        </a:defRPr>
      </a:lvl2pPr>
      <a:lvl3pPr marL="1087869" algn="l" defTabSz="1087869" rtl="0" eaLnBrk="1" latinLnBrk="0" hangingPunct="1">
        <a:defRPr sz="2200" kern="1200">
          <a:solidFill>
            <a:schemeClr val="tx1"/>
          </a:solidFill>
          <a:latin typeface="+mn-lt"/>
          <a:ea typeface="+mn-ea"/>
          <a:cs typeface="+mn-cs"/>
        </a:defRPr>
      </a:lvl3pPr>
      <a:lvl4pPr marL="1631804" algn="l" defTabSz="1087869" rtl="0" eaLnBrk="1" latinLnBrk="0" hangingPunct="1">
        <a:defRPr sz="2200" kern="1200">
          <a:solidFill>
            <a:schemeClr val="tx1"/>
          </a:solidFill>
          <a:latin typeface="+mn-lt"/>
          <a:ea typeface="+mn-ea"/>
          <a:cs typeface="+mn-cs"/>
        </a:defRPr>
      </a:lvl4pPr>
      <a:lvl5pPr marL="2175739" algn="l" defTabSz="1087869" rtl="0" eaLnBrk="1" latinLnBrk="0" hangingPunct="1">
        <a:defRPr sz="2200" kern="1200">
          <a:solidFill>
            <a:schemeClr val="tx1"/>
          </a:solidFill>
          <a:latin typeface="+mn-lt"/>
          <a:ea typeface="+mn-ea"/>
          <a:cs typeface="+mn-cs"/>
        </a:defRPr>
      </a:lvl5pPr>
      <a:lvl6pPr marL="2719674" algn="l" defTabSz="1087869" rtl="0" eaLnBrk="1" latinLnBrk="0" hangingPunct="1">
        <a:defRPr sz="2200" kern="1200">
          <a:solidFill>
            <a:schemeClr val="tx1"/>
          </a:solidFill>
          <a:latin typeface="+mn-lt"/>
          <a:ea typeface="+mn-ea"/>
          <a:cs typeface="+mn-cs"/>
        </a:defRPr>
      </a:lvl6pPr>
      <a:lvl7pPr marL="3263607" algn="l" defTabSz="1087869" rtl="0" eaLnBrk="1" latinLnBrk="0" hangingPunct="1">
        <a:defRPr sz="2200" kern="1200">
          <a:solidFill>
            <a:schemeClr val="tx1"/>
          </a:solidFill>
          <a:latin typeface="+mn-lt"/>
          <a:ea typeface="+mn-ea"/>
          <a:cs typeface="+mn-cs"/>
        </a:defRPr>
      </a:lvl7pPr>
      <a:lvl8pPr marL="3807543" algn="l" defTabSz="1087869" rtl="0" eaLnBrk="1" latinLnBrk="0" hangingPunct="1">
        <a:defRPr sz="2200" kern="1200">
          <a:solidFill>
            <a:schemeClr val="tx1"/>
          </a:solidFill>
          <a:latin typeface="+mn-lt"/>
          <a:ea typeface="+mn-ea"/>
          <a:cs typeface="+mn-cs"/>
        </a:defRPr>
      </a:lvl8pPr>
      <a:lvl9pPr marL="4351478" algn="l" defTabSz="1087869"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078"/>
            <a:endParaRPr lang="en-US" dirty="0">
              <a:solidFill>
                <a:srgbClr val="505050"/>
              </a:solidFill>
            </a:endParaRPr>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078"/>
            <a:fld id="{FAADACFB-7C71-4E89-89D2-7BBA40B7BFA9}" type="slidenum">
              <a:rPr lang="en-US" smtClean="0">
                <a:solidFill>
                  <a:srgbClr val="505050"/>
                </a:solidFill>
              </a:rPr>
              <a:pPr defTabSz="1088078"/>
              <a:t>‹#›</a:t>
            </a:fld>
            <a:endParaRPr lang="en-US" dirty="0">
              <a:solidFill>
                <a:srgbClr val="505050"/>
              </a:solidFill>
            </a:endParaRPr>
          </a:p>
        </p:txBody>
      </p:sp>
      <p:pic>
        <p:nvPicPr>
          <p:cNvPr id="6" name="Picture 5"/>
          <p:cNvPicPr>
            <a:picLocks noChangeAspect="1"/>
          </p:cNvPicPr>
          <p:nvPr/>
        </p:nvPicPr>
        <p:blipFill>
          <a:blip r:embed="rId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734303311"/>
      </p:ext>
    </p:extLst>
  </p:cSld>
  <p:clrMap bg1="lt1" tx1="dk1" bg2="lt2" tx2="dk2" accent1="accent1" accent2="accent2" accent3="accent3" accent4="accent4" accent5="accent5" accent6="accent6" hlink="hlink" folHlink="folHlink"/>
  <p:sldLayoutIdLst>
    <p:sldLayoutId id="2147483670" r:id="rId1"/>
  </p:sldLayoutIdLst>
  <p:transition>
    <p:fade/>
  </p:transition>
  <p:hf hdr="0" ftr="0" dt="0"/>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724718968"/>
      </p:ext>
    </p:extLst>
  </p:cSld>
  <p:clrMap bg1="lt1" tx1="dk1" bg2="lt2" tx2="dk2" accent1="accent1" accent2="accent2" accent3="accent3" accent4="accent4" accent5="accent5" accent6="accent6" hlink="hlink" folHlink="folHlink"/>
  <p:sldLayoutIdLst>
    <p:sldLayoutId id="2147483672"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
            </p:custDataLst>
            <p:extLst/>
          </p:nvPr>
        </p:nvGraphicFramePr>
        <p:xfrm>
          <a:off x="2" y="0"/>
          <a:ext cx="215978" cy="161974"/>
        </p:xfrm>
        <a:graphic>
          <a:graphicData uri="http://schemas.openxmlformats.org/presentationml/2006/ole">
            <mc:AlternateContent xmlns:mc="http://schemas.openxmlformats.org/markup-compatibility/2006">
              <mc:Choice xmlns:v="urn:schemas-microsoft-com:vml" Requires="v">
                <p:oleObj spid="_x0000_s1031" name="think-cell Slide" r:id="rId25" imgW="270" imgH="270" progId="TCLayout.ActiveDocument.1">
                  <p:embed/>
                </p:oleObj>
              </mc:Choice>
              <mc:Fallback>
                <p:oleObj name="think-cell Slide" r:id="rId25" imgW="270" imgH="270" progId="TCLayout.ActiveDocument.1">
                  <p:embed/>
                  <p:pic>
                    <p:nvPicPr>
                      <p:cNvPr id="2" name="Object 1"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 y="0"/>
                        <a:ext cx="215978"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6" name="Rectangle 286"/>
          <p:cNvSpPr>
            <a:spLocks noGrp="1" noChangeArrowheads="1"/>
          </p:cNvSpPr>
          <p:nvPr>
            <p:ph type="body" idx="1"/>
          </p:nvPr>
        </p:nvSpPr>
        <p:spPr bwMode="auto">
          <a:xfrm>
            <a:off x="3169490" y="2484127"/>
            <a:ext cx="5853024"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Placeholder 2"/>
          <p:cNvSpPr>
            <a:spLocks noGrp="1" noChangeArrowheads="1"/>
          </p:cNvSpPr>
          <p:nvPr>
            <p:ph type="title"/>
          </p:nvPr>
        </p:nvSpPr>
        <p:spPr bwMode="auto">
          <a:xfrm>
            <a:off x="233261" y="271744"/>
            <a:ext cx="117254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233259" y="17821"/>
            <a:ext cx="8340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600">
                <a:solidFill>
                  <a:srgbClr val="808080"/>
                </a:solidFill>
                <a:latin typeface="Segoe UI"/>
              </a:rPr>
              <a:t>TRACKER</a:t>
            </a:r>
          </a:p>
        </p:txBody>
      </p:sp>
      <p:sp>
        <p:nvSpPr>
          <p:cNvPr id="11" name="McK 3. Unit of measure" hidden="1"/>
          <p:cNvSpPr txBox="1">
            <a:spLocks noChangeArrowheads="1"/>
          </p:cNvSpPr>
          <p:nvPr/>
        </p:nvSpPr>
        <p:spPr bwMode="auto">
          <a:xfrm>
            <a:off x="233257" y="679556"/>
            <a:ext cx="105932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800">
                <a:solidFill>
                  <a:srgbClr val="808080"/>
                </a:solidFill>
                <a:latin typeface="Segoe UI"/>
              </a:rPr>
              <a:t>Unit of measure</a:t>
            </a:r>
          </a:p>
        </p:txBody>
      </p:sp>
      <p:grpSp>
        <p:nvGrpSpPr>
          <p:cNvPr id="15" name="ACET" hidden="1"/>
          <p:cNvGrpSpPr>
            <a:grpSpLocks/>
          </p:cNvGrpSpPr>
          <p:nvPr/>
        </p:nvGrpSpPr>
        <p:grpSpPr bwMode="auto">
          <a:xfrm>
            <a:off x="3169490" y="1837846"/>
            <a:ext cx="5853024" cy="583108"/>
            <a:chOff x="915" y="670"/>
            <a:chExt cx="2686" cy="36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70"/>
              <a:ext cx="2686" cy="36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800" b="1">
                  <a:solidFill>
                    <a:srgbClr val="000000"/>
                  </a:solidFill>
                  <a:latin typeface="Segoe UI"/>
                </a:rPr>
                <a:t>Title</a:t>
              </a:r>
            </a:p>
            <a:p>
              <a:r>
                <a:rPr lang="en-US" sz="1800">
                  <a:solidFill>
                    <a:srgbClr val="808080"/>
                  </a:solidFill>
                  <a:latin typeface="Segoe UI"/>
                </a:rPr>
                <a:t>Unit of measure</a:t>
              </a:r>
            </a:p>
          </p:txBody>
        </p:sp>
      </p:grpSp>
      <p:grpSp>
        <p:nvGrpSpPr>
          <p:cNvPr id="60" name="Slide Elements" hidden="1"/>
          <p:cNvGrpSpPr/>
          <p:nvPr/>
        </p:nvGrpSpPr>
        <p:grpSpPr bwMode="auto">
          <a:xfrm>
            <a:off x="233257" y="6289178"/>
            <a:ext cx="11725486" cy="433517"/>
            <a:chOff x="119062" y="6163982"/>
            <a:chExt cx="8618538" cy="424887"/>
          </a:xfrm>
        </p:grpSpPr>
        <p:sp>
          <p:nvSpPr>
            <p:cNvPr id="61" name="4. Footnote"/>
            <p:cNvSpPr txBox="1">
              <a:spLocks noChangeArrowheads="1"/>
            </p:cNvSpPr>
            <p:nvPr>
              <p:custDataLst>
                <p:tags r:id="rId23"/>
              </p:custDataLst>
            </p:nvPr>
          </p:nvSpPr>
          <p:spPr bwMode="auto">
            <a:xfrm>
              <a:off x="119063" y="6163982"/>
              <a:ext cx="8618537"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23778" indent="-123778">
                <a:defRPr/>
              </a:pPr>
              <a:r>
                <a:rPr lang="en-US" sz="1200">
                  <a:solidFill>
                    <a:srgbClr val="000000"/>
                  </a:solidFill>
                  <a:latin typeface="Segoe UI"/>
                </a:rPr>
                <a:t>1 Footnote</a:t>
              </a:r>
            </a:p>
          </p:txBody>
        </p:sp>
        <p:sp>
          <p:nvSpPr>
            <p:cNvPr id="62" name="5. Source"/>
            <p:cNvSpPr>
              <a:spLocks noChangeArrowheads="1"/>
            </p:cNvSpPr>
            <p:nvPr>
              <p:custDataLst>
                <p:tags r:id="rId24"/>
              </p:custDataLst>
            </p:nvPr>
          </p:nvSpPr>
          <p:spPr bwMode="auto">
            <a:xfrm>
              <a:off x="119062" y="6407879"/>
              <a:ext cx="8085090"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28436" indent="-528436" defTabSz="1086896">
                <a:tabLst>
                  <a:tab pos="533196" algn="l"/>
                </a:tabLst>
              </a:pPr>
              <a:r>
                <a:rPr lang="en-US" sz="1200">
                  <a:solidFill>
                    <a:srgbClr val="000000"/>
                  </a:solidFill>
                  <a:latin typeface="Segoe UI"/>
                </a:rPr>
                <a:t>Source: Source</a:t>
              </a:r>
            </a:p>
          </p:txBody>
        </p:sp>
      </p:grpSp>
      <p:sp>
        <p:nvSpPr>
          <p:cNvPr id="63" name="Slide Number"/>
          <p:cNvSpPr txBox="1">
            <a:spLocks/>
          </p:cNvSpPr>
          <p:nvPr/>
        </p:nvSpPr>
        <p:spPr bwMode="auto">
          <a:xfrm>
            <a:off x="11771191" y="6538028"/>
            <a:ext cx="187552" cy="184666"/>
          </a:xfrm>
          <a:prstGeom prst="rect">
            <a:avLst/>
          </a:prstGeom>
        </p:spPr>
        <p:txBody>
          <a:bodyPr vert="horz" wrap="none" lIns="0" tIns="0" rIns="0" bIns="0" rtlCol="0" anchor="b" anchorCtr="0">
            <a:spAutoFit/>
          </a:bodyPr>
          <a:lstStyle>
            <a:defPPr>
              <a:defRPr lang="en-US"/>
            </a:defPPr>
            <a:lvl1pPr>
              <a:defRPr sz="1000" baseline="0">
                <a:latin typeface="+mn-lt"/>
              </a:defRPr>
            </a:lvl1pPr>
          </a:lstStyle>
          <a:p>
            <a:pPr algn="r"/>
            <a:fld id="{42C328C1-A84F-4A39-A664-DBA00541A8C6}" type="slidenum">
              <a:rPr lang="en-US" sz="1200" smtClean="0">
                <a:solidFill>
                  <a:srgbClr val="000000"/>
                </a:solidFill>
              </a:rPr>
              <a:pPr algn="r"/>
              <a:t>‹#›</a:t>
            </a:fld>
            <a:endParaRPr lang="en-US" sz="1200">
              <a:solidFill>
                <a:srgbClr val="000000"/>
              </a:solidFill>
            </a:endParaRPr>
          </a:p>
        </p:txBody>
      </p:sp>
      <p:grpSp>
        <p:nvGrpSpPr>
          <p:cNvPr id="58" name="LegendBoxes" hidden="1"/>
          <p:cNvGrpSpPr>
            <a:grpSpLocks/>
          </p:cNvGrpSpPr>
          <p:nvPr/>
        </p:nvGrpSpPr>
        <p:grpSpPr bwMode="auto">
          <a:xfrm>
            <a:off x="11086281" y="356962"/>
            <a:ext cx="862139" cy="1095887"/>
            <a:chOff x="4936" y="176"/>
            <a:chExt cx="501" cy="637"/>
          </a:xfrm>
        </p:grpSpPr>
        <p:sp>
          <p:nvSpPr>
            <p:cNvPr id="59" name="Legend1"/>
            <p:cNvSpPr>
              <a:spLocks noChangeArrowheads="1"/>
            </p:cNvSpPr>
            <p:nvPr/>
          </p:nvSpPr>
          <p:spPr bwMode="auto">
            <a:xfrm>
              <a:off x="5096" y="176"/>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88"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89" name="Legend2"/>
            <p:cNvSpPr>
              <a:spLocks noChangeArrowheads="1"/>
            </p:cNvSpPr>
            <p:nvPr/>
          </p:nvSpPr>
          <p:spPr bwMode="auto">
            <a:xfrm>
              <a:off x="5096" y="346"/>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90"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91" name="Legend3"/>
            <p:cNvSpPr>
              <a:spLocks noChangeArrowheads="1"/>
            </p:cNvSpPr>
            <p:nvPr/>
          </p:nvSpPr>
          <p:spPr bwMode="auto">
            <a:xfrm>
              <a:off x="5096" y="517"/>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92"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93" name="Legend4"/>
            <p:cNvSpPr>
              <a:spLocks noChangeArrowheads="1"/>
            </p:cNvSpPr>
            <p:nvPr/>
          </p:nvSpPr>
          <p:spPr bwMode="auto">
            <a:xfrm>
              <a:off x="5096" y="688"/>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94"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grpSp>
      <p:grpSp>
        <p:nvGrpSpPr>
          <p:cNvPr id="95" name="LegendLines" hidden="1"/>
          <p:cNvGrpSpPr>
            <a:grpSpLocks/>
          </p:cNvGrpSpPr>
          <p:nvPr/>
        </p:nvGrpSpPr>
        <p:grpSpPr bwMode="auto">
          <a:xfrm>
            <a:off x="10752440" y="356964"/>
            <a:ext cx="1195980" cy="806864"/>
            <a:chOff x="4750" y="176"/>
            <a:chExt cx="695" cy="469"/>
          </a:xfrm>
        </p:grpSpPr>
        <p:sp>
          <p:nvSpPr>
            <p:cNvPr id="96"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solidFill>
                  <a:srgbClr val="000000"/>
                </a:solidFill>
                <a:latin typeface="Segoe UI"/>
              </a:endParaRPr>
            </a:p>
          </p:txBody>
        </p:sp>
        <p:sp>
          <p:nvSpPr>
            <p:cNvPr id="97"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solidFill>
                  <a:srgbClr val="000000"/>
                </a:solidFill>
                <a:latin typeface="Segoe UI"/>
              </a:endParaRPr>
            </a:p>
          </p:txBody>
        </p:sp>
        <p:sp>
          <p:nvSpPr>
            <p:cNvPr id="98"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solidFill>
                  <a:srgbClr val="000000"/>
                </a:solidFill>
                <a:latin typeface="Segoe UI"/>
              </a:endParaRPr>
            </a:p>
          </p:txBody>
        </p:sp>
        <p:sp>
          <p:nvSpPr>
            <p:cNvPr id="99" name="Legend1"/>
            <p:cNvSpPr>
              <a:spLocks noChangeArrowheads="1"/>
            </p:cNvSpPr>
            <p:nvPr/>
          </p:nvSpPr>
          <p:spPr bwMode="auto">
            <a:xfrm>
              <a:off x="5104" y="176"/>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100" name="Legend2"/>
            <p:cNvSpPr>
              <a:spLocks noChangeArrowheads="1"/>
            </p:cNvSpPr>
            <p:nvPr/>
          </p:nvSpPr>
          <p:spPr bwMode="auto">
            <a:xfrm>
              <a:off x="5104" y="344"/>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101" name="Legend3"/>
            <p:cNvSpPr>
              <a:spLocks noChangeArrowheads="1"/>
            </p:cNvSpPr>
            <p:nvPr/>
          </p:nvSpPr>
          <p:spPr bwMode="auto">
            <a:xfrm>
              <a:off x="5104" y="520"/>
              <a:ext cx="341"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grpSp>
      <p:grpSp>
        <p:nvGrpSpPr>
          <p:cNvPr id="102" name="McKSticker" hidden="1"/>
          <p:cNvGrpSpPr/>
          <p:nvPr/>
        </p:nvGrpSpPr>
        <p:grpSpPr bwMode="auto">
          <a:xfrm>
            <a:off x="10816914" y="356962"/>
            <a:ext cx="1141828" cy="247440"/>
            <a:chOff x="7687418" y="285750"/>
            <a:chExt cx="1053357" cy="228328"/>
          </a:xfrm>
        </p:grpSpPr>
        <p:sp>
          <p:nvSpPr>
            <p:cNvPr id="103" name="StickerRectangle"/>
            <p:cNvSpPr>
              <a:spLocks noChangeArrowheads="1"/>
            </p:cNvSpPr>
            <p:nvPr/>
          </p:nvSpPr>
          <p:spPr bwMode="auto">
            <a:xfrm>
              <a:off x="7687418" y="285750"/>
              <a:ext cx="1053357" cy="228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006">
                <a:buClr>
                  <a:srgbClr val="0072C6"/>
                </a:buClr>
              </a:pPr>
              <a:r>
                <a:rPr lang="en-US" sz="1400">
                  <a:solidFill>
                    <a:srgbClr val="808080"/>
                  </a:solidFill>
                  <a:latin typeface="Segoe UI"/>
                </a:rPr>
                <a:t>PRELIMINARY</a:t>
              </a:r>
            </a:p>
          </p:txBody>
        </p:sp>
        <p:cxnSp>
          <p:nvCxnSpPr>
            <p:cNvPr id="104" name="AutoShape 31"/>
            <p:cNvCxnSpPr>
              <a:cxnSpLocks noChangeShapeType="1"/>
              <a:stCxn id="103" idx="2"/>
              <a:endCxn id="103" idx="4"/>
            </p:cNvCxnSpPr>
            <p:nvPr/>
          </p:nvCxnSpPr>
          <p:spPr bwMode="auto">
            <a:xfrm>
              <a:off x="7687418" y="285750"/>
              <a:ext cx="0" cy="228328"/>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5" name="AutoShape 32"/>
            <p:cNvCxnSpPr>
              <a:cxnSpLocks noChangeShapeType="1"/>
              <a:stCxn id="103" idx="4"/>
              <a:endCxn id="103" idx="6"/>
            </p:cNvCxnSpPr>
            <p:nvPr/>
          </p:nvCxnSpPr>
          <p:spPr bwMode="auto">
            <a:xfrm>
              <a:off x="7687418" y="514078"/>
              <a:ext cx="1053357"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06" name="McK Moon" hidden="1"/>
          <p:cNvGrpSpPr>
            <a:grpSpLocks noChangeAspect="1"/>
          </p:cNvGrpSpPr>
          <p:nvPr>
            <p:custDataLst>
              <p:tags r:id="rId5"/>
            </p:custDataLst>
          </p:nvPr>
        </p:nvGrpSpPr>
        <p:grpSpPr bwMode="auto">
          <a:xfrm>
            <a:off x="10232524" y="928329"/>
            <a:ext cx="275334" cy="275262"/>
            <a:chOff x="1600" y="1600"/>
            <a:chExt cx="160" cy="160"/>
          </a:xfrm>
        </p:grpSpPr>
        <p:sp>
          <p:nvSpPr>
            <p:cNvPr id="107" name="Oval 90"/>
            <p:cNvSpPr>
              <a:spLocks noChangeAspect="1" noChangeArrowheads="1"/>
            </p:cNvSpPr>
            <p:nvPr>
              <p:custDataLst>
                <p:tags r:id="rId21"/>
              </p:custDataLst>
            </p:nvPr>
          </p:nvSpPr>
          <p:spPr bwMode="auto">
            <a:xfrm>
              <a:off x="1600" y="160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endParaRPr>
            </a:p>
          </p:txBody>
        </p:sp>
        <p:sp>
          <p:nvSpPr>
            <p:cNvPr id="108" name="Arc 91"/>
            <p:cNvSpPr>
              <a:spLocks noChangeAspect="1"/>
            </p:cNvSpPr>
            <p:nvPr>
              <p:custDataLst>
                <p:tags r:id="rId22"/>
              </p:custDataLst>
            </p:nvPr>
          </p:nvSpPr>
          <p:spPr bwMode="auto">
            <a:xfrm>
              <a:off x="1600" y="1600"/>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endParaRPr>
            </a:p>
          </p:txBody>
        </p:sp>
      </p:grpSp>
      <p:grpSp>
        <p:nvGrpSpPr>
          <p:cNvPr id="109" name="LegendMoons" hidden="1"/>
          <p:cNvGrpSpPr/>
          <p:nvPr/>
        </p:nvGrpSpPr>
        <p:grpSpPr bwMode="auto">
          <a:xfrm>
            <a:off x="11014666" y="356964"/>
            <a:ext cx="934308" cy="1417995"/>
            <a:chOff x="5428012" y="273840"/>
            <a:chExt cx="861916" cy="1308468"/>
          </a:xfrm>
        </p:grpSpPr>
        <p:sp>
          <p:nvSpPr>
            <p:cNvPr id="110" name="Legend1"/>
            <p:cNvSpPr>
              <a:spLocks noChangeArrowheads="1"/>
            </p:cNvSpPr>
            <p:nvPr/>
          </p:nvSpPr>
          <p:spPr bwMode="auto">
            <a:xfrm>
              <a:off x="5748687" y="286540"/>
              <a:ext cx="541241" cy="19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111" name="Legend2"/>
            <p:cNvSpPr>
              <a:spLocks noChangeArrowheads="1"/>
            </p:cNvSpPr>
            <p:nvPr/>
          </p:nvSpPr>
          <p:spPr bwMode="auto">
            <a:xfrm>
              <a:off x="5748687" y="561178"/>
              <a:ext cx="541240" cy="19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112" name="Legend3"/>
            <p:cNvSpPr>
              <a:spLocks noChangeArrowheads="1"/>
            </p:cNvSpPr>
            <p:nvPr/>
          </p:nvSpPr>
          <p:spPr bwMode="auto">
            <a:xfrm>
              <a:off x="5748687" y="835817"/>
              <a:ext cx="541240" cy="19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113" name="Legend4"/>
            <p:cNvSpPr>
              <a:spLocks noChangeArrowheads="1"/>
            </p:cNvSpPr>
            <p:nvPr/>
          </p:nvSpPr>
          <p:spPr bwMode="auto">
            <a:xfrm>
              <a:off x="5748687" y="1107280"/>
              <a:ext cx="541240" cy="19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sp>
          <p:nvSpPr>
            <p:cNvPr id="114" name="Legend5"/>
            <p:cNvSpPr>
              <a:spLocks noChangeArrowheads="1"/>
            </p:cNvSpPr>
            <p:nvPr/>
          </p:nvSpPr>
          <p:spPr bwMode="auto">
            <a:xfrm>
              <a:off x="5748687" y="1383505"/>
              <a:ext cx="541240" cy="19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006">
                <a:buClr>
                  <a:srgbClr val="0072C6"/>
                </a:buClr>
              </a:pPr>
              <a:r>
                <a:rPr lang="en-US" sz="1400">
                  <a:solidFill>
                    <a:srgbClr val="000000"/>
                  </a:solidFill>
                  <a:latin typeface="Segoe UI"/>
                </a:rPr>
                <a:t>Legend</a:t>
              </a:r>
            </a:p>
          </p:txBody>
        </p:sp>
        <p:grpSp>
          <p:nvGrpSpPr>
            <p:cNvPr id="115" name="MoonLegend1"/>
            <p:cNvGrpSpPr>
              <a:grpSpLocks noChangeAspect="1"/>
            </p:cNvGrpSpPr>
            <p:nvPr userDrawn="1">
              <p:custDataLst>
                <p:tags r:id="rId6"/>
              </p:custDataLst>
            </p:nvPr>
          </p:nvGrpSpPr>
          <p:grpSpPr bwMode="auto">
            <a:xfrm>
              <a:off x="5428012" y="273840"/>
              <a:ext cx="209550" cy="209551"/>
              <a:chOff x="1694" y="2044"/>
              <a:chExt cx="160" cy="160"/>
            </a:xfrm>
          </p:grpSpPr>
          <p:sp>
            <p:nvSpPr>
              <p:cNvPr id="128"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129" name="Arc 42"/>
              <p:cNvSpPr>
                <a:spLocks noChangeAspect="1"/>
              </p:cNvSpPr>
              <p:nvPr>
                <p:custDataLst>
                  <p:tags r:id="rId20"/>
                </p:custDataLst>
              </p:nvPr>
            </p:nvSpPr>
            <p:spPr bwMode="auto">
              <a:xfrm>
                <a:off x="1694" y="2044"/>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grpSp>
        <p:grpSp>
          <p:nvGrpSpPr>
            <p:cNvPr id="116" name="MoonLegend2"/>
            <p:cNvGrpSpPr>
              <a:grpSpLocks noChangeAspect="1"/>
            </p:cNvGrpSpPr>
            <p:nvPr userDrawn="1">
              <p:custDataLst>
                <p:tags r:id="rId7"/>
              </p:custDataLst>
            </p:nvPr>
          </p:nvGrpSpPr>
          <p:grpSpPr bwMode="auto">
            <a:xfrm>
              <a:off x="5428012" y="548081"/>
              <a:ext cx="209550" cy="209551"/>
              <a:chOff x="1694" y="2044"/>
              <a:chExt cx="160" cy="160"/>
            </a:xfrm>
          </p:grpSpPr>
          <p:sp>
            <p:nvSpPr>
              <p:cNvPr id="126" name="Oval 41"/>
              <p:cNvSpPr>
                <a:spLocks noChangeAspect="1" noChangeArrowheads="1"/>
              </p:cNvSpPr>
              <p:nvPr>
                <p:custDataLst>
                  <p:tags r:id="rId17"/>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127" name="Arc 42"/>
              <p:cNvSpPr>
                <a:spLocks noChangeAspect="1"/>
              </p:cNvSpPr>
              <p:nvPr>
                <p:custDataLst>
                  <p:tags r:id="rId18"/>
                </p:custDataLst>
              </p:nvPr>
            </p:nvSpPr>
            <p:spPr bwMode="auto">
              <a:xfrm>
                <a:off x="1694" y="2044"/>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grpSp>
        <p:grpSp>
          <p:nvGrpSpPr>
            <p:cNvPr id="117" name="MoonLegend3"/>
            <p:cNvGrpSpPr>
              <a:grpSpLocks noChangeAspect="1"/>
            </p:cNvGrpSpPr>
            <p:nvPr userDrawn="1">
              <p:custDataLst>
                <p:tags r:id="rId8"/>
              </p:custDataLst>
            </p:nvPr>
          </p:nvGrpSpPr>
          <p:grpSpPr bwMode="auto">
            <a:xfrm>
              <a:off x="5428012" y="822322"/>
              <a:ext cx="209550" cy="209551"/>
              <a:chOff x="1694" y="2044"/>
              <a:chExt cx="160" cy="160"/>
            </a:xfrm>
          </p:grpSpPr>
          <p:sp>
            <p:nvSpPr>
              <p:cNvPr id="124" name="Oval 41"/>
              <p:cNvSpPr>
                <a:spLocks noChangeAspect="1" noChangeArrowheads="1"/>
              </p:cNvSpPr>
              <p:nvPr>
                <p:custDataLst>
                  <p:tags r:id="rId15"/>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125" name="Arc 42"/>
              <p:cNvSpPr>
                <a:spLocks noChangeAspect="1"/>
              </p:cNvSpPr>
              <p:nvPr>
                <p:custDataLst>
                  <p:tags r:id="rId16"/>
                </p:custDataLst>
              </p:nvPr>
            </p:nvSpPr>
            <p:spPr bwMode="auto">
              <a:xfrm>
                <a:off x="1694" y="2044"/>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grpSp>
        <p:grpSp>
          <p:nvGrpSpPr>
            <p:cNvPr id="118" name="MoonLegend4"/>
            <p:cNvGrpSpPr>
              <a:grpSpLocks noChangeAspect="1"/>
            </p:cNvGrpSpPr>
            <p:nvPr userDrawn="1">
              <p:custDataLst>
                <p:tags r:id="rId9"/>
              </p:custDataLst>
            </p:nvPr>
          </p:nvGrpSpPr>
          <p:grpSpPr bwMode="auto">
            <a:xfrm>
              <a:off x="5428012" y="1096563"/>
              <a:ext cx="209550" cy="209551"/>
              <a:chOff x="1694" y="2044"/>
              <a:chExt cx="160" cy="160"/>
            </a:xfrm>
          </p:grpSpPr>
          <p:sp>
            <p:nvSpPr>
              <p:cNvPr id="122" name="Oval 41"/>
              <p:cNvSpPr>
                <a:spLocks noChangeAspect="1" noChangeArrowheads="1"/>
              </p:cNvSpPr>
              <p:nvPr>
                <p:custDataLst>
                  <p:tags r:id="rId1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123" name="Arc 42"/>
              <p:cNvSpPr>
                <a:spLocks noChangeAspect="1"/>
              </p:cNvSpPr>
              <p:nvPr>
                <p:custDataLst>
                  <p:tags r:id="rId14"/>
                </p:custDataLst>
              </p:nvPr>
            </p:nvSpPr>
            <p:spPr bwMode="auto">
              <a:xfrm>
                <a:off x="1694" y="2044"/>
                <a:ext cx="160" cy="160"/>
              </a:xfrm>
              <a:prstGeom prst="arc">
                <a:avLst>
                  <a:gd name="adj1" fmla="val 16200000"/>
                  <a:gd name="adj2" fmla="val 108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grpSp>
        <p:grpSp>
          <p:nvGrpSpPr>
            <p:cNvPr id="119" name="MoonLegend5"/>
            <p:cNvGrpSpPr>
              <a:grpSpLocks noChangeAspect="1"/>
            </p:cNvGrpSpPr>
            <p:nvPr userDrawn="1">
              <p:custDataLst>
                <p:tags r:id="rId10"/>
              </p:custDataLst>
            </p:nvPr>
          </p:nvGrpSpPr>
          <p:grpSpPr bwMode="auto">
            <a:xfrm>
              <a:off x="5428012" y="1370805"/>
              <a:ext cx="209550" cy="209551"/>
              <a:chOff x="1694" y="2044"/>
              <a:chExt cx="160" cy="160"/>
            </a:xfrm>
          </p:grpSpPr>
          <p:sp>
            <p:nvSpPr>
              <p:cNvPr id="120" name="Oval 41"/>
              <p:cNvSpPr>
                <a:spLocks noChangeAspect="1" noChangeArrowheads="1"/>
              </p:cNvSpPr>
              <p:nvPr>
                <p:custDataLst>
                  <p:tags r:id="rId1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sp>
            <p:nvSpPr>
              <p:cNvPr id="121" name="Arc 42"/>
              <p:cNvSpPr>
                <a:spLocks noChangeAspect="1"/>
              </p:cNvSpPr>
              <p:nvPr>
                <p:custDataLst>
                  <p:tags r:id="rId12"/>
                </p:custDataLst>
              </p:nvPr>
            </p:nvSpPr>
            <p:spPr bwMode="auto">
              <a:xfrm>
                <a:off x="1694" y="2044"/>
                <a:ext cx="160" cy="160"/>
              </a:xfrm>
              <a:prstGeom prst="arc">
                <a:avLst>
                  <a:gd name="adj1" fmla="val 16200000"/>
                  <a:gd name="adj2" fmla="val 162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00000"/>
                  </a:solidFill>
                  <a:latin typeface="Segoe UI"/>
                </a:endParaRPr>
              </a:p>
            </p:txBody>
          </p:sp>
        </p:grpSp>
      </p:grpSp>
    </p:spTree>
    <p:extLst>
      <p:ext uri="{BB962C8B-B14F-4D97-AF65-F5344CB8AC3E}">
        <p14:creationId xmlns:p14="http://schemas.microsoft.com/office/powerpoint/2010/main" val="3773029697"/>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1086896" rtl="0" eaLnBrk="1" fontAlgn="base" hangingPunct="1">
        <a:spcBef>
          <a:spcPct val="0"/>
        </a:spcBef>
        <a:spcAft>
          <a:spcPct val="0"/>
        </a:spcAft>
        <a:tabLst>
          <a:tab pos="327610" algn="l"/>
        </a:tabLst>
        <a:defRPr sz="2600" b="1" baseline="0">
          <a:solidFill>
            <a:schemeClr val="tx2"/>
          </a:solidFill>
          <a:latin typeface="+mj-lt"/>
          <a:ea typeface="Arial Unicode MS" pitchFamily="34" charset="-128"/>
          <a:cs typeface="Arial Unicode MS" pitchFamily="34" charset="-128"/>
        </a:defRPr>
      </a:lvl1pPr>
      <a:lvl2pPr algn="l" defTabSz="1086896" rtl="0" eaLnBrk="1" fontAlgn="base" hangingPunct="1">
        <a:spcBef>
          <a:spcPct val="0"/>
        </a:spcBef>
        <a:spcAft>
          <a:spcPct val="0"/>
        </a:spcAft>
        <a:defRPr sz="2300" b="1">
          <a:solidFill>
            <a:schemeClr val="tx2"/>
          </a:solidFill>
          <a:latin typeface="Arial" charset="0"/>
        </a:defRPr>
      </a:lvl2pPr>
      <a:lvl3pPr algn="l" defTabSz="1086896" rtl="0" eaLnBrk="1" fontAlgn="base" hangingPunct="1">
        <a:spcBef>
          <a:spcPct val="0"/>
        </a:spcBef>
        <a:spcAft>
          <a:spcPct val="0"/>
        </a:spcAft>
        <a:defRPr sz="2300" b="1">
          <a:solidFill>
            <a:schemeClr val="tx2"/>
          </a:solidFill>
          <a:latin typeface="Arial" charset="0"/>
        </a:defRPr>
      </a:lvl3pPr>
      <a:lvl4pPr algn="l" defTabSz="1086896" rtl="0" eaLnBrk="1" fontAlgn="base" hangingPunct="1">
        <a:spcBef>
          <a:spcPct val="0"/>
        </a:spcBef>
        <a:spcAft>
          <a:spcPct val="0"/>
        </a:spcAft>
        <a:defRPr sz="2300" b="1">
          <a:solidFill>
            <a:schemeClr val="tx2"/>
          </a:solidFill>
          <a:latin typeface="Arial" charset="0"/>
        </a:defRPr>
      </a:lvl4pPr>
      <a:lvl5pPr algn="l" defTabSz="1086896" rtl="0" eaLnBrk="1" fontAlgn="base" hangingPunct="1">
        <a:spcBef>
          <a:spcPct val="0"/>
        </a:spcBef>
        <a:spcAft>
          <a:spcPct val="0"/>
        </a:spcAft>
        <a:defRPr sz="2300" b="1">
          <a:solidFill>
            <a:schemeClr val="tx2"/>
          </a:solidFill>
          <a:latin typeface="Arial" charset="0"/>
        </a:defRPr>
      </a:lvl5pPr>
      <a:lvl6pPr marL="555011" algn="l" defTabSz="1086896" rtl="0" eaLnBrk="1" fontAlgn="base" hangingPunct="1">
        <a:spcBef>
          <a:spcPct val="0"/>
        </a:spcBef>
        <a:spcAft>
          <a:spcPct val="0"/>
        </a:spcAft>
        <a:defRPr sz="2300" b="1">
          <a:solidFill>
            <a:schemeClr val="tx2"/>
          </a:solidFill>
          <a:latin typeface="Arial" charset="0"/>
        </a:defRPr>
      </a:lvl6pPr>
      <a:lvl7pPr marL="1110021" algn="l" defTabSz="1086896" rtl="0" eaLnBrk="1" fontAlgn="base" hangingPunct="1">
        <a:spcBef>
          <a:spcPct val="0"/>
        </a:spcBef>
        <a:spcAft>
          <a:spcPct val="0"/>
        </a:spcAft>
        <a:defRPr sz="2300" b="1">
          <a:solidFill>
            <a:schemeClr val="tx2"/>
          </a:solidFill>
          <a:latin typeface="Arial" charset="0"/>
        </a:defRPr>
      </a:lvl7pPr>
      <a:lvl8pPr marL="1665031" algn="l" defTabSz="1086896" rtl="0" eaLnBrk="1" fontAlgn="base" hangingPunct="1">
        <a:spcBef>
          <a:spcPct val="0"/>
        </a:spcBef>
        <a:spcAft>
          <a:spcPct val="0"/>
        </a:spcAft>
        <a:defRPr sz="2300" b="1">
          <a:solidFill>
            <a:schemeClr val="tx2"/>
          </a:solidFill>
          <a:latin typeface="Arial" charset="0"/>
        </a:defRPr>
      </a:lvl8pPr>
      <a:lvl9pPr marL="2220042" algn="l" defTabSz="1086896" rtl="0" eaLnBrk="1" fontAlgn="base" hangingPunct="1">
        <a:spcBef>
          <a:spcPct val="0"/>
        </a:spcBef>
        <a:spcAft>
          <a:spcPct val="0"/>
        </a:spcAft>
        <a:defRPr sz="2300" b="1">
          <a:solidFill>
            <a:schemeClr val="tx2"/>
          </a:solidFill>
          <a:latin typeface="Arial" charset="0"/>
        </a:defRPr>
      </a:lvl9pPr>
    </p:titleStyle>
    <p:bodyStyle>
      <a:lvl1pPr marL="0" indent="0" algn="l" defTabSz="1086896" rtl="0" eaLnBrk="1" fontAlgn="base" hangingPunct="1">
        <a:spcBef>
          <a:spcPct val="0"/>
        </a:spcBef>
        <a:spcAft>
          <a:spcPct val="0"/>
        </a:spcAft>
        <a:buClr>
          <a:schemeClr val="tx2"/>
        </a:buClr>
        <a:defRPr sz="1800" baseline="0">
          <a:solidFill>
            <a:schemeClr val="tx1"/>
          </a:solidFill>
          <a:latin typeface="+mn-lt"/>
          <a:ea typeface="Arial Unicode MS" pitchFamily="34" charset="-128"/>
          <a:cs typeface="Arial Unicode MS" pitchFamily="34" charset="-128"/>
        </a:defRPr>
      </a:lvl1pPr>
      <a:lvl2pPr marL="235108" indent="-233182" algn="l" defTabSz="1086896" rtl="0" eaLnBrk="1" fontAlgn="base" hangingPunct="1">
        <a:spcBef>
          <a:spcPct val="0"/>
        </a:spcBef>
        <a:spcAft>
          <a:spcPct val="0"/>
        </a:spcAft>
        <a:buClr>
          <a:schemeClr val="tx2"/>
        </a:buClr>
        <a:buSzPct val="125000"/>
        <a:buFont typeface="Arial" charset="0"/>
        <a:buChar char="▪"/>
        <a:defRPr sz="1800" baseline="0">
          <a:solidFill>
            <a:schemeClr val="tx1"/>
          </a:solidFill>
          <a:latin typeface="+mn-lt"/>
          <a:ea typeface="Arial Unicode MS" pitchFamily="34" charset="-128"/>
          <a:cs typeface="Arial Unicode MS" pitchFamily="34" charset="-128"/>
        </a:defRPr>
      </a:lvl2pPr>
      <a:lvl3pPr marL="555011" indent="-317976" algn="l" defTabSz="1086896"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3pPr>
      <a:lvl4pPr marL="745796" indent="-188858" algn="l" defTabSz="1086896"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4pPr>
      <a:lvl5pPr marL="910217" indent="-158024" algn="l" defTabSz="1086896" rtl="0" eaLnBrk="1" fontAlgn="base" hangingPunct="1">
        <a:spcBef>
          <a:spcPct val="0"/>
        </a:spcBef>
        <a:spcAft>
          <a:spcPct val="0"/>
        </a:spcAft>
        <a:buClr>
          <a:schemeClr val="tx2"/>
        </a:buClr>
        <a:buSzPct val="89000"/>
        <a:buFont typeface="Arial" charset="0"/>
        <a:buChar char="-"/>
        <a:defRPr sz="1800" baseline="0">
          <a:solidFill>
            <a:schemeClr val="tx1"/>
          </a:solidFill>
          <a:latin typeface="+mn-lt"/>
          <a:ea typeface="Arial Unicode MS" pitchFamily="34" charset="-128"/>
          <a:cs typeface="Arial Unicode MS" pitchFamily="34" charset="-128"/>
        </a:defRPr>
      </a:lvl5pPr>
      <a:lvl6pPr marL="910217" indent="-158024" algn="l" defTabSz="108689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217" indent="-158024" algn="l" defTabSz="108689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217" indent="-158024" algn="l" defTabSz="108689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217" indent="-158024" algn="l" defTabSz="108689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021" rtl="0" eaLnBrk="1" latinLnBrk="0" hangingPunct="1">
        <a:defRPr sz="2200" kern="1200">
          <a:solidFill>
            <a:schemeClr val="tx1"/>
          </a:solidFill>
          <a:latin typeface="+mn-lt"/>
          <a:ea typeface="+mn-ea"/>
          <a:cs typeface="+mn-cs"/>
        </a:defRPr>
      </a:lvl1pPr>
      <a:lvl2pPr marL="555011" algn="l" defTabSz="1110021" rtl="0" eaLnBrk="1" latinLnBrk="0" hangingPunct="1">
        <a:defRPr sz="2200" kern="1200">
          <a:solidFill>
            <a:schemeClr val="tx1"/>
          </a:solidFill>
          <a:latin typeface="+mn-lt"/>
          <a:ea typeface="+mn-ea"/>
          <a:cs typeface="+mn-cs"/>
        </a:defRPr>
      </a:lvl2pPr>
      <a:lvl3pPr marL="1110021" algn="l" defTabSz="1110021" rtl="0" eaLnBrk="1" latinLnBrk="0" hangingPunct="1">
        <a:defRPr sz="2200" kern="1200">
          <a:solidFill>
            <a:schemeClr val="tx1"/>
          </a:solidFill>
          <a:latin typeface="+mn-lt"/>
          <a:ea typeface="+mn-ea"/>
          <a:cs typeface="+mn-cs"/>
        </a:defRPr>
      </a:lvl3pPr>
      <a:lvl4pPr marL="1665031" algn="l" defTabSz="1110021" rtl="0" eaLnBrk="1" latinLnBrk="0" hangingPunct="1">
        <a:defRPr sz="2200" kern="1200">
          <a:solidFill>
            <a:schemeClr val="tx1"/>
          </a:solidFill>
          <a:latin typeface="+mn-lt"/>
          <a:ea typeface="+mn-ea"/>
          <a:cs typeface="+mn-cs"/>
        </a:defRPr>
      </a:lvl4pPr>
      <a:lvl5pPr marL="2220042" algn="l" defTabSz="1110021" rtl="0" eaLnBrk="1" latinLnBrk="0" hangingPunct="1">
        <a:defRPr sz="2200" kern="1200">
          <a:solidFill>
            <a:schemeClr val="tx1"/>
          </a:solidFill>
          <a:latin typeface="+mn-lt"/>
          <a:ea typeface="+mn-ea"/>
          <a:cs typeface="+mn-cs"/>
        </a:defRPr>
      </a:lvl5pPr>
      <a:lvl6pPr marL="2775052" algn="l" defTabSz="1110021" rtl="0" eaLnBrk="1" latinLnBrk="0" hangingPunct="1">
        <a:defRPr sz="2200" kern="1200">
          <a:solidFill>
            <a:schemeClr val="tx1"/>
          </a:solidFill>
          <a:latin typeface="+mn-lt"/>
          <a:ea typeface="+mn-ea"/>
          <a:cs typeface="+mn-cs"/>
        </a:defRPr>
      </a:lvl6pPr>
      <a:lvl7pPr marL="3330063" algn="l" defTabSz="1110021" rtl="0" eaLnBrk="1" latinLnBrk="0" hangingPunct="1">
        <a:defRPr sz="2200" kern="1200">
          <a:solidFill>
            <a:schemeClr val="tx1"/>
          </a:solidFill>
          <a:latin typeface="+mn-lt"/>
          <a:ea typeface="+mn-ea"/>
          <a:cs typeface="+mn-cs"/>
        </a:defRPr>
      </a:lvl7pPr>
      <a:lvl8pPr marL="3885074" algn="l" defTabSz="1110021" rtl="0" eaLnBrk="1" latinLnBrk="0" hangingPunct="1">
        <a:defRPr sz="2200" kern="1200">
          <a:solidFill>
            <a:schemeClr val="tx1"/>
          </a:solidFill>
          <a:latin typeface="+mn-lt"/>
          <a:ea typeface="+mn-ea"/>
          <a:cs typeface="+mn-cs"/>
        </a:defRPr>
      </a:lvl8pPr>
      <a:lvl9pPr marL="4440084" algn="l" defTabSz="1110021"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ustomers.microsoft.com/Pages/CustomerStory.aspx?recid=15263"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12.xml"/><Relationship Id="rId7" Type="http://schemas.openxmlformats.org/officeDocument/2006/relationships/hyperlink" Target="http://www.bbc.com/news/technology-34210351"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microsoft.com/en-us/research/project/medical-image-analysis/" TargetMode="External"/><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vault.com/en-us/health-bo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hyperlink" Target="https://microsoft.github.io/r-server-hospital-length-of-sta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gallery.cortanaintelligence.com/industries/healthcar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hyperlink" Target="https://docs.microsoft.com/en-us/healthvault/concepts/data/"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play.google.com/store/search?q=mindpax&amp;c=apps" TargetMode="External"/><Relationship Id="rId3" Type="http://schemas.openxmlformats.org/officeDocument/2006/relationships/hyperlink" Target="http://doi.org/10.1016/j.smrv.2016.05.003" TargetMode="External"/><Relationship Id="rId7" Type="http://schemas.openxmlformats.org/officeDocument/2006/relationships/hyperlink" Target="http://www.mindpax.me/" TargetMode="External"/><Relationship Id="rId12"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doi.org/10.1111/j.1399-5618.2007.00505.x" TargetMode="External"/><Relationship Id="rId11" Type="http://schemas.openxmlformats.org/officeDocument/2006/relationships/image" Target="../media/image54.tiff"/><Relationship Id="rId5" Type="http://schemas.openxmlformats.org/officeDocument/2006/relationships/hyperlink" Target="http://doi.org/10.1016/j.slsci.2014.09.013" TargetMode="External"/><Relationship Id="rId10" Type="http://schemas.openxmlformats.org/officeDocument/2006/relationships/image" Target="../media/image53.tiff"/><Relationship Id="rId4" Type="http://schemas.openxmlformats.org/officeDocument/2006/relationships/hyperlink" Target="http://doi.org/10.1016/j.jad.2012.06.006" TargetMode="External"/><Relationship Id="rId9" Type="http://schemas.openxmlformats.org/officeDocument/2006/relationships/hyperlink" Target="http://www.youtube.com/watch?v=6Z3SLiSle3o"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ev.office.com/skyp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gi.com/en/solutions/properpa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hyperlink" Target="https://enterprise.microsoft.com/en-us/industries/health/genomic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69.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www.youtube.com/watch?v=SKpKlh1-en0"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tiff"/></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7.tif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71.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tags" Target="../tags/tag25.xml"/><Relationship Id="rId7" Type="http://schemas.openxmlformats.org/officeDocument/2006/relationships/notesSlide" Target="../notesSlides/notesSlide30.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8.xml"/><Relationship Id="rId5" Type="http://schemas.openxmlformats.org/officeDocument/2006/relationships/tags" Target="../tags/tag27.xml"/><Relationship Id="rId4" Type="http://schemas.openxmlformats.org/officeDocument/2006/relationships/tags" Target="../tags/tag26.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94.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www.healthcareitnews.com/news/deluge-data-hashospitals-swimming-upstrea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hyperlink" Target="http://www.microsoft.com/health"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4" name="Subtitle 2">
            <a:hlinkClick r:id="rId3"/>
          </p:cNvPr>
          <p:cNvSpPr txBox="1">
            <a:spLocks/>
          </p:cNvSpPr>
          <p:nvPr/>
        </p:nvSpPr>
        <p:spPr>
          <a:xfrm>
            <a:off x="561526" y="5420854"/>
            <a:ext cx="1896855" cy="444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Segoe Pro Display" panose="020B0502040504020203" pitchFamily="34" charset="0"/>
                <a:ea typeface="+mn-ea"/>
                <a:cs typeface="+mn-cs"/>
              </a:rPr>
              <a:t>Learn more</a:t>
            </a:r>
          </a:p>
        </p:txBody>
      </p:sp>
      <p:sp>
        <p:nvSpPr>
          <p:cNvPr id="5" name="Title 6"/>
          <p:cNvSpPr txBox="1">
            <a:spLocks/>
          </p:cNvSpPr>
          <p:nvPr/>
        </p:nvSpPr>
        <p:spPr>
          <a:xfrm>
            <a:off x="0" y="1583618"/>
            <a:ext cx="5476973" cy="2624501"/>
          </a:xfrm>
          <a:prstGeom prst="rect">
            <a:avLst/>
          </a:prstGeom>
        </p:spPr>
        <p:txBody>
          <a:bodyPr/>
          <a:lstStyle>
            <a:lvl1pPr marL="0" algn="l" defTabSz="1087869"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87869" rtl="0" eaLnBrk="1" fontAlgn="auto" latinLnBrk="0" hangingPunct="1">
              <a:lnSpc>
                <a:spcPct val="90000"/>
              </a:lnSpc>
              <a:spcBef>
                <a:spcPct val="0"/>
              </a:spcBef>
              <a:spcAft>
                <a:spcPts val="0"/>
              </a:spcAft>
              <a:buClrTx/>
              <a:buSzTx/>
              <a:buFontTx/>
              <a:buNone/>
              <a:tabLst/>
              <a:defRPr/>
            </a:pPr>
            <a:r>
              <a:rPr kumimoji="0" lang="ru-RU" sz="4400" b="1" i="0" u="none" strike="noStrike" kern="1200" cap="none" spc="-100" normalizeH="0" baseline="0" noProof="0" dirty="0">
                <a:ln>
                  <a:noFill/>
                </a:ln>
                <a:solidFill>
                  <a:srgbClr val="505050"/>
                </a:solidFill>
                <a:effectLst/>
                <a:uLnTx/>
                <a:uFillTx/>
                <a:latin typeface="Segoe UI Light"/>
                <a:cs typeface="Segoe UI Semibold" panose="020B0702040204020203" pitchFamily="34" charset="0"/>
              </a:rPr>
              <a:t>Цифровая трансформация в здравоохранении.</a:t>
            </a:r>
            <a:br>
              <a:rPr kumimoji="0" lang="ru-RU" sz="4400" b="1" i="0" u="none" strike="noStrike" kern="1200" cap="none" spc="-100" normalizeH="0" baseline="0" noProof="0" dirty="0">
                <a:ln>
                  <a:noFill/>
                </a:ln>
                <a:solidFill>
                  <a:srgbClr val="505050"/>
                </a:solidFill>
                <a:effectLst/>
                <a:uLnTx/>
                <a:uFillTx/>
                <a:latin typeface="Segoe UI Light"/>
                <a:cs typeface="Segoe UI Semibold" panose="020B0702040204020203" pitchFamily="34" charset="0"/>
              </a:rPr>
            </a:br>
            <a:r>
              <a:rPr kumimoji="0" lang="ru-RU" sz="4400" b="1" i="0" u="none" strike="noStrike" kern="1200" cap="none" spc="-100" normalizeH="0" baseline="0" noProof="0" dirty="0">
                <a:ln>
                  <a:noFill/>
                </a:ln>
                <a:solidFill>
                  <a:srgbClr val="505050"/>
                </a:solidFill>
                <a:effectLst/>
                <a:uLnTx/>
                <a:uFillTx/>
                <a:latin typeface="Segoe UI Light"/>
                <a:cs typeface="Segoe UI Semibold" panose="020B0702040204020203" pitchFamily="34" charset="0"/>
              </a:rPr>
              <a:t>Взгляд Microsoft</a:t>
            </a:r>
          </a:p>
        </p:txBody>
      </p:sp>
      <p:sp>
        <p:nvSpPr>
          <p:cNvPr id="6" name="Subtitle 2"/>
          <p:cNvSpPr txBox="1">
            <a:spLocks/>
          </p:cNvSpPr>
          <p:nvPr/>
        </p:nvSpPr>
        <p:spPr>
          <a:xfrm>
            <a:off x="232463" y="4969909"/>
            <a:ext cx="4886292" cy="1657134"/>
          </a:xfrm>
          <a:prstGeom prst="rect">
            <a:avLst/>
          </a:prstGeom>
        </p:spPr>
        <p:txBody>
          <a:bodyPr>
            <a:noAutofit/>
          </a:bodyPr>
          <a:lstStyle>
            <a:lvl1pPr marL="0" indent="0" algn="l" defTabSz="1087869"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marR="0" lvl="0" indent="0" algn="l" defTabSz="1087869" rtl="0" eaLnBrk="1" fontAlgn="auto" latinLnBrk="0" hangingPunct="1">
              <a:lnSpc>
                <a:spcPct val="100000"/>
              </a:lnSpc>
              <a:spcBef>
                <a:spcPts val="0"/>
              </a:spcBef>
              <a:spcAft>
                <a:spcPts val="0"/>
              </a:spcAft>
              <a:buClr>
                <a:srgbClr val="0072C6"/>
              </a:buClr>
              <a:buSzPct val="100000"/>
              <a:buFont typeface="Wingdings" pitchFamily="2" charset="2"/>
              <a:buNone/>
              <a:tabLst/>
              <a:defRPr/>
            </a:pPr>
            <a:r>
              <a:rPr kumimoji="0" lang="ru-RU" sz="2400" b="0" i="0" u="none" strike="noStrike" kern="1200" cap="none" spc="0" normalizeH="0" baseline="0" noProof="0" dirty="0">
                <a:ln>
                  <a:noFill/>
                </a:ln>
                <a:solidFill>
                  <a:srgbClr val="505050"/>
                </a:solidFill>
                <a:effectLst/>
                <a:uLnTx/>
                <a:uFillTx/>
                <a:latin typeface="Segoe UI" pitchFamily="34" charset="0"/>
                <a:cs typeface="Segoe UI" pitchFamily="34" charset="0"/>
              </a:rPr>
              <a:t>Александр Данилин, </a:t>
            </a:r>
            <a:r>
              <a:rPr kumimoji="0" lang="en-US" sz="2400" b="0" i="0" u="none" strike="noStrike" kern="1200" cap="none" spc="0" normalizeH="0" baseline="0" noProof="0" dirty="0">
                <a:ln>
                  <a:noFill/>
                </a:ln>
                <a:solidFill>
                  <a:srgbClr val="505050"/>
                </a:solidFill>
                <a:effectLst/>
                <a:uLnTx/>
                <a:uFillTx/>
                <a:latin typeface="Segoe UI" pitchFamily="34" charset="0"/>
                <a:cs typeface="Segoe UI" pitchFamily="34" charset="0"/>
              </a:rPr>
              <a:t>Microsoft</a:t>
            </a:r>
          </a:p>
          <a:p>
            <a:pPr marL="0" marR="0" lvl="0" indent="0" algn="l" defTabSz="1087869" rtl="0" eaLnBrk="1" fontAlgn="auto" latinLnBrk="0" hangingPunct="1">
              <a:lnSpc>
                <a:spcPct val="100000"/>
              </a:lnSpc>
              <a:spcBef>
                <a:spcPts val="0"/>
              </a:spcBef>
              <a:spcAft>
                <a:spcPts val="0"/>
              </a:spcAft>
              <a:buClr>
                <a:srgbClr val="0072C6"/>
              </a:buClr>
              <a:buSzPct val="100000"/>
              <a:buFont typeface="Wingdings" pitchFamily="2" charset="2"/>
              <a:buNone/>
              <a:tabLst/>
              <a:defRPr/>
            </a:pPr>
            <a:r>
              <a:rPr kumimoji="0" lang="en-US" sz="2400" b="0" i="0" u="none" strike="noStrike" kern="1200" cap="none" spc="0" normalizeH="0" baseline="0" noProof="0" dirty="0">
                <a:ln>
                  <a:noFill/>
                </a:ln>
                <a:solidFill>
                  <a:srgbClr val="505050"/>
                </a:solidFill>
                <a:effectLst/>
                <a:uLnTx/>
                <a:uFillTx/>
                <a:latin typeface="Segoe UI" pitchFamily="34" charset="0"/>
                <a:cs typeface="Segoe UI" pitchFamily="34" charset="0"/>
              </a:rPr>
              <a:t>e-mail: adanilin@microsoft.com</a:t>
            </a:r>
          </a:p>
          <a:p>
            <a:pPr marL="0" marR="0" lvl="0" indent="0" algn="l" defTabSz="1087869" rtl="0" eaLnBrk="1" fontAlgn="auto" latinLnBrk="0" hangingPunct="1">
              <a:lnSpc>
                <a:spcPct val="100000"/>
              </a:lnSpc>
              <a:spcBef>
                <a:spcPts val="0"/>
              </a:spcBef>
              <a:spcAft>
                <a:spcPts val="0"/>
              </a:spcAft>
              <a:buClr>
                <a:srgbClr val="0072C6"/>
              </a:buClr>
              <a:buSzPct val="100000"/>
              <a:buFont typeface="Wingdings" pitchFamily="2" charset="2"/>
              <a:buNone/>
              <a:tabLst/>
              <a:defRPr/>
            </a:pPr>
            <a:r>
              <a:rPr lang="ru-RU" dirty="0">
                <a:solidFill>
                  <a:srgbClr val="505050"/>
                </a:solidFill>
              </a:rPr>
              <a:t>октябрь</a:t>
            </a:r>
            <a:r>
              <a:rPr kumimoji="0" lang="ru-RU" sz="2400" b="0" i="0" u="none" strike="noStrike" kern="1200" cap="none" spc="0" normalizeH="0" baseline="0" noProof="0" dirty="0">
                <a:ln>
                  <a:noFill/>
                </a:ln>
                <a:solidFill>
                  <a:srgbClr val="505050"/>
                </a:solidFill>
                <a:effectLst/>
                <a:uLnTx/>
                <a:uFillTx/>
                <a:latin typeface="Segoe UI" pitchFamily="34" charset="0"/>
                <a:cs typeface="Segoe UI" pitchFamily="34" charset="0"/>
              </a:rPr>
              <a:t> 2017 г.</a:t>
            </a:r>
          </a:p>
        </p:txBody>
      </p:sp>
      <p:pic>
        <p:nvPicPr>
          <p:cNvPr id="7"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7646" t="8493" r="14543" b="3823"/>
          <a:stretch/>
        </p:blipFill>
        <p:spPr>
          <a:xfrm>
            <a:off x="5295767" y="-1"/>
            <a:ext cx="6896234" cy="6858001"/>
          </a:xfrm>
          <a:prstGeom prst="rect">
            <a:avLst/>
          </a:prstGeom>
        </p:spPr>
      </p:pic>
      <p:sp>
        <p:nvSpPr>
          <p:cNvPr id="3" name="Rectangle 2"/>
          <p:cNvSpPr/>
          <p:nvPr/>
        </p:nvSpPr>
        <p:spPr>
          <a:xfrm>
            <a:off x="0" y="0"/>
            <a:ext cx="5295767"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ru-RU" sz="1200" dirty="0" err="1"/>
          </a:p>
        </p:txBody>
      </p:sp>
      <p:pic>
        <p:nvPicPr>
          <p:cNvPr id="8" name="MS logo white - EMF"/>
          <p:cNvPicPr>
            <a:picLocks noChangeAspect="1"/>
          </p:cNvPicPr>
          <p:nvPr/>
        </p:nvPicPr>
        <p:blipFill>
          <a:blip r:embed="rId5"/>
          <a:stretch>
            <a:fillRect/>
          </a:stretch>
        </p:blipFill>
        <p:spPr bwMode="black">
          <a:xfrm>
            <a:off x="1191749" y="425957"/>
            <a:ext cx="2912267" cy="623630"/>
          </a:xfrm>
          <a:prstGeom prst="rect">
            <a:avLst/>
          </a:prstGeom>
        </p:spPr>
      </p:pic>
    </p:spTree>
    <p:extLst>
      <p:ext uri="{BB962C8B-B14F-4D97-AF65-F5344CB8AC3E}">
        <p14:creationId xmlns:p14="http://schemas.microsoft.com/office/powerpoint/2010/main" val="363791854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980" y="117988"/>
            <a:ext cx="11203858" cy="700548"/>
          </a:xfrm>
        </p:spPr>
        <p:txBody>
          <a:bodyPr>
            <a:normAutofit fontScale="90000"/>
          </a:bodyPr>
          <a:lstStyle/>
          <a:p>
            <a:r>
              <a:rPr lang="en-US" sz="3600" dirty="0"/>
              <a:t>Microsoft Healthcare </a:t>
            </a:r>
            <a:r>
              <a:rPr lang="en-US" sz="3600" dirty="0" err="1"/>
              <a:t>NExT</a:t>
            </a:r>
            <a:r>
              <a:rPr lang="ru-RU" sz="3600" dirty="0"/>
              <a:t> </a:t>
            </a:r>
            <a:r>
              <a:rPr lang="en-US" sz="3600" dirty="0"/>
              <a:t>(New Experiences and Technologies)</a:t>
            </a:r>
            <a:endParaRPr lang="ru-RU" sz="3600" dirty="0"/>
          </a:p>
        </p:txBody>
      </p:sp>
      <p:grpSp>
        <p:nvGrpSpPr>
          <p:cNvPr id="3" name="Group 2"/>
          <p:cNvGrpSpPr/>
          <p:nvPr/>
        </p:nvGrpSpPr>
        <p:grpSpPr>
          <a:xfrm>
            <a:off x="376084" y="926266"/>
            <a:ext cx="3982852" cy="4663373"/>
            <a:chOff x="-128586" y="798021"/>
            <a:chExt cx="4385155" cy="5134413"/>
          </a:xfrm>
        </p:grpSpPr>
        <p:pic>
          <p:nvPicPr>
            <p:cNvPr id="4" name="Picture 3"/>
            <p:cNvPicPr>
              <a:picLocks noChangeAspect="1"/>
            </p:cNvPicPr>
            <p:nvPr/>
          </p:nvPicPr>
          <p:blipFill rotWithShape="1">
            <a:blip r:embed="rId3"/>
            <a:srcRect l="14626" r="22567"/>
            <a:stretch/>
          </p:blipFill>
          <p:spPr>
            <a:xfrm>
              <a:off x="533814" y="798021"/>
              <a:ext cx="3322223" cy="3505200"/>
            </a:xfrm>
            <a:prstGeom prst="rect">
              <a:avLst/>
            </a:prstGeom>
          </p:spPr>
        </p:pic>
        <p:sp>
          <p:nvSpPr>
            <p:cNvPr id="5" name="Rectangle 4"/>
            <p:cNvSpPr/>
            <p:nvPr/>
          </p:nvSpPr>
          <p:spPr bwMode="auto">
            <a:xfrm>
              <a:off x="-128586" y="4394519"/>
              <a:ext cx="4385155" cy="1537915"/>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166102" tIns="132881" rIns="166102" bIns="132881" numCol="1" spcCol="0" rtlCol="0" fromWordArt="0" anchor="ctr" anchorCtr="0" forceAA="0" compatLnSpc="1">
              <a:prstTxWarp prst="textNoShape">
                <a:avLst/>
              </a:prstTxWarp>
              <a:noAutofit/>
            </a:bodyPr>
            <a:lstStyle/>
            <a:p>
              <a:pPr marL="0" marR="0" lvl="0" indent="0" defTabSz="846934" eaLnBrk="1" fontAlgn="base" latinLnBrk="0" hangingPunct="1">
                <a:lnSpc>
                  <a:spcPct val="90000"/>
                </a:lnSpc>
                <a:spcBef>
                  <a:spcPct val="0"/>
                </a:spcBef>
                <a:spcAft>
                  <a:spcPct val="0"/>
                </a:spcAft>
                <a:buClrTx/>
                <a:buSzTx/>
                <a:buFontTx/>
                <a:buNone/>
                <a:tabLst/>
                <a:defRPr/>
              </a:pPr>
              <a:r>
                <a:rPr kumimoji="0" lang="ru-RU" sz="2180" b="0" i="0" u="none" strike="noStrike" kern="0" cap="none" spc="0" normalizeH="0" noProof="0" dirty="0" err="1">
                  <a:ln>
                    <a:noFill/>
                  </a:ln>
                  <a:effectLst/>
                  <a:uLnTx/>
                  <a:uFillTx/>
                  <a:latin typeface="Segoe Pro Light" charset="0"/>
                  <a:ea typeface="Segoe Pro Light" charset="0"/>
                  <a:cs typeface="Segoe Pro Light" charset="0"/>
                </a:rPr>
                <a:t>Гипер</a:t>
              </a:r>
              <a:r>
                <a:rPr kumimoji="0" lang="ru-RU" sz="2180" b="0" i="0" u="none" strike="noStrike" kern="0" cap="none" spc="0" normalizeH="0" noProof="0" dirty="0">
                  <a:ln>
                    <a:noFill/>
                  </a:ln>
                  <a:effectLst/>
                  <a:uLnTx/>
                  <a:uFillTx/>
                  <a:latin typeface="Segoe Pro Light" charset="0"/>
                  <a:ea typeface="Segoe Pro Light" charset="0"/>
                  <a:cs typeface="Segoe Pro Light" charset="0"/>
                </a:rPr>
                <a:t>-масштабируемое, безопасное облако, сервисы и платформы Искусственного интеллекта</a:t>
              </a:r>
              <a:endParaRPr kumimoji="0" lang="en-US" sz="2180" b="0" i="0" u="none" strike="noStrike" kern="0" cap="none" spc="0" normalizeH="0" noProof="0" dirty="0">
                <a:ln>
                  <a:noFill/>
                </a:ln>
                <a:effectLst/>
                <a:uLnTx/>
                <a:uFillTx/>
                <a:latin typeface="Segoe Pro Light" charset="0"/>
                <a:ea typeface="Segoe Pro Light" charset="0"/>
                <a:cs typeface="Segoe Pro Light" charset="0"/>
              </a:endParaRPr>
            </a:p>
          </p:txBody>
        </p:sp>
      </p:grpSp>
      <p:grpSp>
        <p:nvGrpSpPr>
          <p:cNvPr id="6" name="Group 5"/>
          <p:cNvGrpSpPr/>
          <p:nvPr/>
        </p:nvGrpSpPr>
        <p:grpSpPr>
          <a:xfrm>
            <a:off x="4587284" y="926266"/>
            <a:ext cx="3278332" cy="4553695"/>
            <a:chOff x="4557126" y="798021"/>
            <a:chExt cx="3609472" cy="5013657"/>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198" t="16892" r="53605" b="5856"/>
            <a:stretch/>
          </p:blipFill>
          <p:spPr>
            <a:xfrm>
              <a:off x="4557126" y="798021"/>
              <a:ext cx="3322223" cy="3520298"/>
            </a:xfrm>
            <a:prstGeom prst="rect">
              <a:avLst/>
            </a:prstGeom>
          </p:spPr>
        </p:pic>
        <p:sp>
          <p:nvSpPr>
            <p:cNvPr id="8" name="Rectangle 7"/>
            <p:cNvSpPr/>
            <p:nvPr/>
          </p:nvSpPr>
          <p:spPr bwMode="auto">
            <a:xfrm>
              <a:off x="4557126" y="4575335"/>
              <a:ext cx="3609472" cy="123634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166102" tIns="132881" rIns="166102" bIns="132881" numCol="1" spcCol="0" rtlCol="0" fromWordArt="0" anchor="ctr" anchorCtr="0" forceAA="0" compatLnSpc="1">
              <a:prstTxWarp prst="textNoShape">
                <a:avLst/>
              </a:prstTxWarp>
              <a:noAutofit/>
            </a:bodyPr>
            <a:lstStyle/>
            <a:p>
              <a:pPr marL="0" marR="0" lvl="0" indent="0" defTabSz="846934" eaLnBrk="1" fontAlgn="base" latinLnBrk="0" hangingPunct="1">
                <a:lnSpc>
                  <a:spcPct val="90000"/>
                </a:lnSpc>
                <a:spcBef>
                  <a:spcPct val="0"/>
                </a:spcBef>
                <a:spcAft>
                  <a:spcPct val="0"/>
                </a:spcAft>
                <a:buClrTx/>
                <a:buSzTx/>
                <a:buFontTx/>
                <a:buNone/>
                <a:tabLst/>
                <a:defRPr/>
              </a:pPr>
              <a:r>
                <a:rPr kumimoji="0" lang="ru-RU" sz="2180" b="0" i="0" u="none" strike="noStrike" kern="0" cap="none" spc="0" normalizeH="0" noProof="0" dirty="0">
                  <a:ln>
                    <a:noFill/>
                  </a:ln>
                  <a:effectLst/>
                  <a:uLnTx/>
                  <a:uFillTx/>
                  <a:latin typeface="Segoe Pro Light" charset="0"/>
                  <a:ea typeface="Segoe Pro Light" charset="0"/>
                  <a:cs typeface="Segoe Pro Light" charset="0"/>
                </a:rPr>
                <a:t>Отношения с </a:t>
              </a:r>
              <a:r>
                <a:rPr kumimoji="0" lang="en-US" sz="2180" b="0" i="0" u="none" strike="noStrike" kern="0" cap="none" spc="0" normalizeH="0" noProof="0" dirty="0">
                  <a:ln>
                    <a:noFill/>
                  </a:ln>
                  <a:effectLst/>
                  <a:uLnTx/>
                  <a:uFillTx/>
                  <a:latin typeface="Segoe Pro Light" charset="0"/>
                  <a:ea typeface="Segoe Pro Light" charset="0"/>
                  <a:cs typeface="Segoe Pro Light" charset="0"/>
                </a:rPr>
                <a:t>168,000 </a:t>
              </a:r>
              <a:r>
                <a:rPr kumimoji="0" lang="ru-RU" sz="2180" b="0" i="0" u="none" strike="noStrike" kern="0" cap="none" spc="0" normalizeH="0" noProof="0" dirty="0">
                  <a:ln>
                    <a:noFill/>
                  </a:ln>
                  <a:effectLst/>
                  <a:uLnTx/>
                  <a:uFillTx/>
                  <a:latin typeface="Segoe Pro Light" charset="0"/>
                  <a:ea typeface="Segoe Pro Light" charset="0"/>
                  <a:cs typeface="Segoe Pro Light" charset="0"/>
                </a:rPr>
                <a:t>организациями сферы здравоохранения по всему миру</a:t>
              </a:r>
              <a:endParaRPr kumimoji="0" lang="en-US" sz="2180" b="0" i="0" u="none" strike="noStrike" kern="0" cap="none" spc="0" normalizeH="0" noProof="0" dirty="0">
                <a:ln>
                  <a:noFill/>
                </a:ln>
                <a:effectLst/>
                <a:uLnTx/>
                <a:uFillTx/>
                <a:latin typeface="Segoe Pro Light" charset="0"/>
                <a:ea typeface="Segoe Pro Light" charset="0"/>
                <a:cs typeface="Segoe Pro Light" charset="0"/>
              </a:endParaRPr>
            </a:p>
          </p:txBody>
        </p:sp>
      </p:grpSp>
      <p:grpSp>
        <p:nvGrpSpPr>
          <p:cNvPr id="9" name="Group 8"/>
          <p:cNvGrpSpPr/>
          <p:nvPr/>
        </p:nvGrpSpPr>
        <p:grpSpPr>
          <a:xfrm>
            <a:off x="7865616" y="926266"/>
            <a:ext cx="3586577" cy="4607896"/>
            <a:chOff x="8215745" y="798021"/>
            <a:chExt cx="3948853" cy="5073333"/>
          </a:xfrm>
        </p:grpSpPr>
        <p:pic>
          <p:nvPicPr>
            <p:cNvPr id="10" name="Picture 9"/>
            <p:cNvPicPr>
              <a:picLocks noChangeAspect="1"/>
            </p:cNvPicPr>
            <p:nvPr/>
          </p:nvPicPr>
          <p:blipFill rotWithShape="1">
            <a:blip r:embed="rId5"/>
            <a:srcRect l="18721" r="19382"/>
            <a:stretch/>
          </p:blipFill>
          <p:spPr>
            <a:xfrm>
              <a:off x="8580437" y="798021"/>
              <a:ext cx="3322223" cy="3579973"/>
            </a:xfrm>
            <a:prstGeom prst="rect">
              <a:avLst/>
            </a:prstGeom>
          </p:spPr>
        </p:pic>
        <p:sp>
          <p:nvSpPr>
            <p:cNvPr id="11" name="Rectangle 10"/>
            <p:cNvSpPr/>
            <p:nvPr/>
          </p:nvSpPr>
          <p:spPr bwMode="auto">
            <a:xfrm>
              <a:off x="8215745" y="4635011"/>
              <a:ext cx="3948853" cy="123634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166102" tIns="132881" rIns="166102" bIns="132881" numCol="1" spcCol="0" rtlCol="0" fromWordArt="0" anchor="ctr" anchorCtr="0" forceAA="0" compatLnSpc="1">
              <a:prstTxWarp prst="textNoShape">
                <a:avLst/>
              </a:prstTxWarp>
              <a:noAutofit/>
            </a:bodyPr>
            <a:lstStyle/>
            <a:p>
              <a:pPr marL="0" marR="0" lvl="0" indent="0" defTabSz="846934" eaLnBrk="1" fontAlgn="base" latinLnBrk="0" hangingPunct="1">
                <a:lnSpc>
                  <a:spcPct val="90000"/>
                </a:lnSpc>
                <a:spcBef>
                  <a:spcPct val="0"/>
                </a:spcBef>
                <a:spcAft>
                  <a:spcPct val="0"/>
                </a:spcAft>
                <a:buClrTx/>
                <a:buSzTx/>
                <a:buFontTx/>
                <a:buNone/>
                <a:tabLst/>
                <a:defRPr/>
              </a:pPr>
              <a:r>
                <a:rPr kumimoji="0" lang="en-US" sz="2180" b="0" i="0" u="none" strike="noStrike" kern="0" cap="none" spc="0" normalizeH="0" noProof="0" dirty="0">
                  <a:ln>
                    <a:noFill/>
                  </a:ln>
                  <a:effectLst/>
                  <a:uLnTx/>
                  <a:uFillTx/>
                  <a:latin typeface="Segoe Pro Light" charset="0"/>
                  <a:ea typeface="Segoe Pro Light" charset="0"/>
                  <a:cs typeface="Segoe Pro Light" charset="0"/>
                </a:rPr>
                <a:t>Microsoft</a:t>
              </a:r>
              <a:r>
                <a:rPr kumimoji="0" lang="en-US" sz="2180" b="0" i="0" u="none" strike="noStrike" kern="0" cap="none" spc="0" normalizeH="0" baseline="0" noProof="0" dirty="0">
                  <a:ln>
                    <a:noFill/>
                  </a:ln>
                  <a:effectLst/>
                  <a:uLnTx/>
                  <a:uFillTx/>
                  <a:latin typeface="Segoe Pro Light" charset="0"/>
                  <a:ea typeface="Segoe Pro Light" charset="0"/>
                  <a:cs typeface="Segoe Pro Light" charset="0"/>
                </a:rPr>
                <a:t> Research</a:t>
              </a:r>
              <a:r>
                <a:rPr kumimoji="0" lang="ru-RU" sz="2180" b="0" i="0" u="none" strike="noStrike" kern="0" cap="none" spc="0" normalizeH="0" baseline="0" noProof="0" dirty="0">
                  <a:ln>
                    <a:noFill/>
                  </a:ln>
                  <a:effectLst/>
                  <a:uLnTx/>
                  <a:uFillTx/>
                  <a:latin typeface="Segoe Pro Light" charset="0"/>
                  <a:ea typeface="Segoe Pro Light" charset="0"/>
                  <a:cs typeface="Segoe Pro Light" charset="0"/>
                </a:rPr>
                <a:t>:</a:t>
              </a:r>
              <a:r>
                <a:rPr kumimoji="0" lang="en-US" sz="2180" b="0" i="0" u="none" strike="noStrike" kern="0" cap="none" spc="0" normalizeH="0" baseline="0" noProof="0" dirty="0">
                  <a:ln>
                    <a:noFill/>
                  </a:ln>
                  <a:effectLst/>
                  <a:uLnTx/>
                  <a:uFillTx/>
                  <a:latin typeface="Segoe Pro Light" charset="0"/>
                  <a:ea typeface="Segoe Pro Light" charset="0"/>
                  <a:cs typeface="Segoe Pro Light" charset="0"/>
                </a:rPr>
                <a:t> 75</a:t>
              </a:r>
              <a:r>
                <a:rPr kumimoji="0" lang="ru-RU" sz="2180" b="0" i="0" u="none" strike="noStrike" kern="0" cap="none" spc="0" normalizeH="0" baseline="0" noProof="0" dirty="0">
                  <a:ln>
                    <a:noFill/>
                  </a:ln>
                  <a:effectLst/>
                  <a:uLnTx/>
                  <a:uFillTx/>
                  <a:latin typeface="Segoe Pro Light" charset="0"/>
                  <a:ea typeface="Segoe Pro Light" charset="0"/>
                  <a:cs typeface="Segoe Pro Light" charset="0"/>
                </a:rPr>
                <a:t>+</a:t>
              </a:r>
              <a:r>
                <a:rPr kumimoji="0" lang="en-US" sz="2180" b="0" i="0" u="none" strike="noStrike" kern="0" cap="none" spc="0" normalizeH="0" baseline="0" noProof="0" dirty="0">
                  <a:ln>
                    <a:noFill/>
                  </a:ln>
                  <a:effectLst/>
                  <a:uLnTx/>
                  <a:uFillTx/>
                  <a:latin typeface="Segoe Pro Light" charset="0"/>
                  <a:ea typeface="Segoe Pro Light" charset="0"/>
                  <a:cs typeface="Segoe Pro Light" charset="0"/>
                </a:rPr>
                <a:t> </a:t>
              </a:r>
              <a:r>
                <a:rPr kumimoji="0" lang="ru-RU" sz="2180" b="0" i="0" u="none" strike="noStrike" kern="0" cap="none" spc="0" normalizeH="0" baseline="0" noProof="0" dirty="0">
                  <a:ln>
                    <a:noFill/>
                  </a:ln>
                  <a:effectLst/>
                  <a:uLnTx/>
                  <a:uFillTx/>
                  <a:latin typeface="Segoe Pro Light" charset="0"/>
                  <a:ea typeface="Segoe Pro Light" charset="0"/>
                  <a:cs typeface="Segoe Pro Light" charset="0"/>
                </a:rPr>
                <a:t>проектов, связанных со здравоохранением, медициной, биологией</a:t>
              </a:r>
              <a:endParaRPr kumimoji="0" lang="en-US" sz="2180" b="0" i="0" u="none" strike="noStrike" kern="0" cap="none" spc="0" normalizeH="0" baseline="0" noProof="0" dirty="0">
                <a:ln>
                  <a:noFill/>
                </a:ln>
                <a:effectLst/>
                <a:uLnTx/>
                <a:uFillTx/>
                <a:latin typeface="Segoe Pro Light" charset="0"/>
                <a:ea typeface="Segoe Pro Light" charset="0"/>
                <a:cs typeface="Segoe Pro Light" charset="0"/>
              </a:endParaRPr>
            </a:p>
          </p:txBody>
        </p:sp>
      </p:grpSp>
      <p:sp>
        <p:nvSpPr>
          <p:cNvPr id="12" name="TextBox 11"/>
          <p:cNvSpPr txBox="1"/>
          <p:nvPr/>
        </p:nvSpPr>
        <p:spPr>
          <a:xfrm>
            <a:off x="121676" y="5534162"/>
            <a:ext cx="11948651" cy="1292662"/>
          </a:xfrm>
          <a:prstGeom prst="rect">
            <a:avLst/>
          </a:prstGeom>
          <a:noFill/>
        </p:spPr>
        <p:txBody>
          <a:bodyPr wrap="square" rtlCol="0">
            <a:spAutoFit/>
          </a:bodyPr>
          <a:lstStyle/>
          <a:p>
            <a:r>
              <a:rPr lang="ru-RU" dirty="0"/>
              <a:t>«</a:t>
            </a:r>
            <a:r>
              <a:rPr lang="ru-RU" b="1" dirty="0"/>
              <a:t>Смешанная реальность</a:t>
            </a:r>
            <a:r>
              <a:rPr lang="ru-RU" dirty="0"/>
              <a:t> (</a:t>
            </a:r>
            <a:r>
              <a:rPr lang="ru-RU" dirty="0" err="1"/>
              <a:t>mixed</a:t>
            </a:r>
            <a:r>
              <a:rPr lang="ru-RU" dirty="0"/>
              <a:t> </a:t>
            </a:r>
            <a:r>
              <a:rPr lang="ru-RU" dirty="0" err="1"/>
              <a:t>reality</a:t>
            </a:r>
            <a:r>
              <a:rPr lang="ru-RU" dirty="0"/>
              <a:t>), </a:t>
            </a:r>
            <a:r>
              <a:rPr lang="ru-RU" b="1" dirty="0"/>
              <a:t>искусственный интеллект</a:t>
            </a:r>
            <a:r>
              <a:rPr lang="ru-RU" dirty="0"/>
              <a:t> (AI) и </a:t>
            </a:r>
            <a:r>
              <a:rPr lang="ru-RU" b="1" dirty="0"/>
              <a:t>квантовые компьютеры</a:t>
            </a:r>
            <a:r>
              <a:rPr lang="ru-RU" dirty="0"/>
              <a:t> (</a:t>
            </a:r>
            <a:r>
              <a:rPr lang="ru-RU" dirty="0" err="1"/>
              <a:t>quantum</a:t>
            </a:r>
            <a:r>
              <a:rPr lang="ru-RU" dirty="0"/>
              <a:t> </a:t>
            </a:r>
            <a:r>
              <a:rPr lang="ru-RU" dirty="0" err="1"/>
              <a:t>computing</a:t>
            </a:r>
            <a:r>
              <a:rPr lang="ru-RU" dirty="0"/>
              <a:t>) — три ключевых технологии в текущей стратегии Microsoft…. Эти технологии — двигатели революции в мире, они меняют общество, экономику и личное восприятие» (</a:t>
            </a:r>
            <a:r>
              <a:rPr lang="ru-RU" dirty="0" err="1"/>
              <a:t>Сатья</a:t>
            </a:r>
            <a:r>
              <a:rPr lang="ru-RU" dirty="0"/>
              <a:t> </a:t>
            </a:r>
            <a:r>
              <a:rPr lang="ru-RU" dirty="0" err="1"/>
              <a:t>Наелла</a:t>
            </a:r>
            <a:r>
              <a:rPr lang="ru-RU" dirty="0"/>
              <a:t>, генеральный исполнительный директор Microsoft)</a:t>
            </a:r>
          </a:p>
          <a:p>
            <a:r>
              <a:rPr lang="ru-RU" sz="1200" dirty="0"/>
              <a:t>Интервью </a:t>
            </a:r>
            <a:r>
              <a:rPr lang="ru-RU" sz="1200" dirty="0" err="1"/>
              <a:t>Forbes</a:t>
            </a:r>
            <a:r>
              <a:rPr lang="ru-RU" sz="1200" dirty="0"/>
              <a:t> (03.10.2017) </a:t>
            </a:r>
          </a:p>
          <a:p>
            <a:r>
              <a:rPr lang="ru-RU" sz="1200" dirty="0"/>
              <a:t>http://www.forbes.ru/tehnologii/350973-glava-microsoft-satya-nadella-mir-izmenyat-tri-tehnologii-i-nemnogo-empatii</a:t>
            </a:r>
          </a:p>
        </p:txBody>
      </p:sp>
    </p:spTree>
    <p:extLst>
      <p:ext uri="{BB962C8B-B14F-4D97-AF65-F5344CB8AC3E}">
        <p14:creationId xmlns:p14="http://schemas.microsoft.com/office/powerpoint/2010/main" val="314784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8354"/>
          <a:stretch/>
        </p:blipFill>
        <p:spPr>
          <a:xfrm>
            <a:off x="0" y="976184"/>
            <a:ext cx="12192000" cy="5881815"/>
          </a:xfrm>
          <a:prstGeom prst="rect">
            <a:avLst/>
          </a:prstGeom>
        </p:spPr>
      </p:pic>
      <p:sp>
        <p:nvSpPr>
          <p:cNvPr id="28" name="Rectangle 27"/>
          <p:cNvSpPr/>
          <p:nvPr/>
        </p:nvSpPr>
        <p:spPr>
          <a:xfrm>
            <a:off x="18915" y="2739351"/>
            <a:ext cx="12190271" cy="4093480"/>
          </a:xfrm>
          <a:prstGeom prst="rect">
            <a:avLst/>
          </a:prstGeom>
          <a:gradFill flip="none" rotWithShape="1">
            <a:gsLst>
              <a:gs pos="0">
                <a:schemeClr val="bg2">
                  <a:alpha val="9000"/>
                </a:schemeClr>
              </a:gs>
              <a:gs pos="100000">
                <a:schemeClr val="bg2">
                  <a:alpha val="2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ysClr val="windowText" lastClr="000000"/>
              </a:solidFill>
              <a:effectLst/>
              <a:uLnTx/>
              <a:uFillTx/>
              <a:latin typeface="Segoe UI"/>
              <a:ea typeface="+mn-ea"/>
              <a:cs typeface="+mn-cs"/>
            </a:endParaRPr>
          </a:p>
        </p:txBody>
      </p:sp>
      <p:grpSp>
        <p:nvGrpSpPr>
          <p:cNvPr id="6" name="OPTIMIZE YOUR CLINICAL EFFECTIVENESS"/>
          <p:cNvGrpSpPr/>
          <p:nvPr/>
        </p:nvGrpSpPr>
        <p:grpSpPr>
          <a:xfrm>
            <a:off x="6192401" y="2599762"/>
            <a:ext cx="2742811" cy="2742811"/>
            <a:chOff x="6192415" y="2599644"/>
            <a:chExt cx="2743200" cy="2743200"/>
          </a:xfrm>
        </p:grpSpPr>
        <p:sp>
          <p:nvSpPr>
            <p:cNvPr id="56" name="Oval 55"/>
            <p:cNvSpPr/>
            <p:nvPr/>
          </p:nvSpPr>
          <p:spPr>
            <a:xfrm>
              <a:off x="6192415" y="2599644"/>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31417" rIns="0"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Оптимизация всех аспектов</a:t>
              </a:r>
              <a:b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b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управления ЛПУ и системой</a:t>
              </a:r>
              <a:b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b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здравоохранения в целом,</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в том числе за счет</a:t>
              </a:r>
              <a:br>
                <a:rPr kumimoji="0" lang="ru-RU" sz="1600" b="0" i="0" u="none" strike="noStrike" kern="0" cap="none" spc="0" normalizeH="0" baseline="0" noProof="0" dirty="0">
                  <a:ln>
                    <a:noFill/>
                  </a:ln>
                  <a:solidFill>
                    <a:srgbClr val="505050"/>
                  </a:solidFill>
                  <a:effectLst/>
                  <a:uLnTx/>
                  <a:uFillTx/>
                  <a:latin typeface="Segoe UI"/>
                  <a:ea typeface="+mn-ea"/>
                  <a:cs typeface="+mn-cs"/>
                </a:rPr>
              </a:br>
              <a:r>
                <a:rPr kumimoji="0" lang="ru-RU" sz="1600" b="0" i="0" u="none" strike="noStrike" kern="0" cap="none" spc="0" normalizeH="0" baseline="0" noProof="0" dirty="0">
                  <a:ln>
                    <a:noFill/>
                  </a:ln>
                  <a:solidFill>
                    <a:srgbClr val="505050"/>
                  </a:solidFill>
                  <a:effectLst/>
                  <a:uLnTx/>
                  <a:uFillTx/>
                  <a:latin typeface="Segoe UI"/>
                  <a:ea typeface="+mn-ea"/>
                  <a:cs typeface="+mn-cs"/>
                </a:rPr>
                <a:t>анализа данных</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7" name="Picture 16"/>
            <p:cNvPicPr>
              <a:picLocks noChangeAspect="1"/>
            </p:cNvPicPr>
            <p:nvPr/>
          </p:nvPicPr>
          <p:blipFill>
            <a:blip r:embed="rId4"/>
            <a:stretch>
              <a:fillRect/>
            </a:stretch>
          </p:blipFill>
          <p:spPr>
            <a:xfrm>
              <a:off x="7271884" y="2814829"/>
              <a:ext cx="584263" cy="588032"/>
            </a:xfrm>
            <a:prstGeom prst="rect">
              <a:avLst/>
            </a:prstGeom>
          </p:spPr>
        </p:pic>
      </p:grpSp>
      <p:grpSp>
        <p:nvGrpSpPr>
          <p:cNvPr id="4" name="ENGAGE YOUR PATIENTS"/>
          <p:cNvGrpSpPr/>
          <p:nvPr/>
        </p:nvGrpSpPr>
        <p:grpSpPr>
          <a:xfrm>
            <a:off x="192804" y="2599761"/>
            <a:ext cx="2742811" cy="2742811"/>
            <a:chOff x="-191303" y="3710223"/>
            <a:chExt cx="2743200" cy="2743200"/>
          </a:xfrm>
        </p:grpSpPr>
        <p:sp>
          <p:nvSpPr>
            <p:cNvPr id="30" name="Oval 29"/>
            <p:cNvSpPr/>
            <p:nvPr/>
          </p:nvSpPr>
          <p:spPr>
            <a:xfrm>
              <a:off x="-191303" y="3710223"/>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731417" rIns="91427"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120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Взаимодействие с пациентами</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для улучшения их опыта получения услуг и конечного результата</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5" name="Picture 14"/>
            <p:cNvPicPr>
              <a:picLocks noChangeAspect="1"/>
            </p:cNvPicPr>
            <p:nvPr/>
          </p:nvPicPr>
          <p:blipFill>
            <a:blip r:embed="rId5"/>
            <a:stretch>
              <a:fillRect/>
            </a:stretch>
          </p:blipFill>
          <p:spPr>
            <a:xfrm>
              <a:off x="996207" y="3781366"/>
              <a:ext cx="744343" cy="588031"/>
            </a:xfrm>
            <a:prstGeom prst="rect">
              <a:avLst/>
            </a:prstGeom>
          </p:spPr>
        </p:pic>
      </p:grpSp>
      <p:grpSp>
        <p:nvGrpSpPr>
          <p:cNvPr id="5" name="EMPOWER YOUR CARE TEAMS"/>
          <p:cNvGrpSpPr/>
          <p:nvPr/>
        </p:nvGrpSpPr>
        <p:grpSpPr>
          <a:xfrm>
            <a:off x="3254995" y="2599762"/>
            <a:ext cx="2742811" cy="2742811"/>
            <a:chOff x="3254592" y="2599644"/>
            <a:chExt cx="2743200" cy="2743200"/>
          </a:xfrm>
        </p:grpSpPr>
        <p:sp>
          <p:nvSpPr>
            <p:cNvPr id="41" name="Oval 40"/>
            <p:cNvSpPr/>
            <p:nvPr/>
          </p:nvSpPr>
          <p:spPr>
            <a:xfrm>
              <a:off x="3254592" y="2599644"/>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731417" rIns="91427"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120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Больше возможностей для медработников</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качество и эффективность работы</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6" name="Picture 15"/>
            <p:cNvPicPr>
              <a:picLocks noChangeAspect="1"/>
            </p:cNvPicPr>
            <p:nvPr/>
          </p:nvPicPr>
          <p:blipFill>
            <a:blip r:embed="rId6"/>
            <a:stretch>
              <a:fillRect/>
            </a:stretch>
          </p:blipFill>
          <p:spPr>
            <a:xfrm>
              <a:off x="4241836" y="2814829"/>
              <a:ext cx="768712" cy="588032"/>
            </a:xfrm>
            <a:prstGeom prst="rect">
              <a:avLst/>
            </a:prstGeom>
          </p:spPr>
        </p:pic>
      </p:grpSp>
      <p:grpSp>
        <p:nvGrpSpPr>
          <p:cNvPr id="7" name="TRANSFORM"/>
          <p:cNvGrpSpPr/>
          <p:nvPr/>
        </p:nvGrpSpPr>
        <p:grpSpPr>
          <a:xfrm>
            <a:off x="9129809" y="2599762"/>
            <a:ext cx="2742811" cy="2742811"/>
            <a:chOff x="9130239" y="2599644"/>
            <a:chExt cx="2743200" cy="2743200"/>
          </a:xfrm>
        </p:grpSpPr>
        <p:sp>
          <p:nvSpPr>
            <p:cNvPr id="62" name="Oval 61"/>
            <p:cNvSpPr/>
            <p:nvPr/>
          </p:nvSpPr>
          <p:spPr>
            <a:xfrm>
              <a:off x="9130239" y="2599644"/>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31417" rIns="0"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120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Трансформация оказания услуг,</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30" normalizeH="0" baseline="0" noProof="0" dirty="0">
                  <a:ln>
                    <a:noFill/>
                  </a:ln>
                  <a:solidFill>
                    <a:srgbClr val="505050"/>
                  </a:solidFill>
                  <a:effectLst/>
                  <a:uLnTx/>
                  <a:uFillTx/>
                  <a:latin typeface="Segoe UI"/>
                  <a:ea typeface="+mn-ea"/>
                  <a:cs typeface="+mn-cs"/>
                </a:rPr>
                <a:t>в том числе за счет использования «умных устройств»</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8" name="Picture 17"/>
            <p:cNvPicPr>
              <a:picLocks noChangeAspect="1"/>
            </p:cNvPicPr>
            <p:nvPr/>
          </p:nvPicPr>
          <p:blipFill>
            <a:blip r:embed="rId7"/>
            <a:stretch>
              <a:fillRect/>
            </a:stretch>
          </p:blipFill>
          <p:spPr>
            <a:xfrm>
              <a:off x="10166724" y="2814829"/>
              <a:ext cx="670229" cy="588031"/>
            </a:xfrm>
            <a:prstGeom prst="rect">
              <a:avLst/>
            </a:prstGeom>
          </p:spPr>
        </p:pic>
      </p:grpSp>
      <p:sp>
        <p:nvSpPr>
          <p:cNvPr id="8" name="Title 7"/>
          <p:cNvSpPr>
            <a:spLocks noGrp="1"/>
          </p:cNvSpPr>
          <p:nvPr>
            <p:ph type="title"/>
          </p:nvPr>
        </p:nvSpPr>
        <p:spPr>
          <a:xfrm>
            <a:off x="192804" y="148553"/>
            <a:ext cx="11696700" cy="682195"/>
          </a:xfrm>
        </p:spPr>
        <p:txBody>
          <a:bodyPr/>
          <a:lstStyle/>
          <a:p>
            <a:r>
              <a:rPr lang="ru-RU" sz="4400" b="1" spc="-120" dirty="0"/>
              <a:t>Цифровая трансформация</a:t>
            </a:r>
            <a:r>
              <a:rPr lang="en-US" sz="4400" b="1" spc="-120" dirty="0"/>
              <a:t> </a:t>
            </a:r>
            <a:r>
              <a:rPr lang="ru-RU" sz="4400" b="1" spc="-120" dirty="0"/>
              <a:t>в здравоохранении</a:t>
            </a:r>
            <a:endParaRPr lang="en-US" sz="4400" b="1" dirty="0"/>
          </a:p>
        </p:txBody>
      </p:sp>
      <p:sp>
        <p:nvSpPr>
          <p:cNvPr id="19" name="Rectangle 18"/>
          <p:cNvSpPr/>
          <p:nvPr/>
        </p:nvSpPr>
        <p:spPr bwMode="auto">
          <a:xfrm>
            <a:off x="1" y="5934075"/>
            <a:ext cx="12192000" cy="896065"/>
          </a:xfrm>
          <a:prstGeom prst="rect">
            <a:avLst/>
          </a:prstGeom>
          <a:solidFill>
            <a:schemeClr val="tx1">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074" y="6133609"/>
            <a:ext cx="1778875" cy="654348"/>
          </a:xfrm>
          <a:prstGeom prst="rect">
            <a:avLst/>
          </a:prstGeom>
        </p:spPr>
      </p:pic>
      <p:sp>
        <p:nvSpPr>
          <p:cNvPr id="31" name="Rectangle 30"/>
          <p:cNvSpPr/>
          <p:nvPr/>
        </p:nvSpPr>
        <p:spPr>
          <a:xfrm>
            <a:off x="2874114" y="6174892"/>
            <a:ext cx="1555512" cy="523220"/>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Современное рабочее место</a:t>
            </a:r>
            <a:endParaRPr kumimoji="0" lang="en-US" sz="1400" b="0" i="0"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32" name="Rectangle 31"/>
          <p:cNvSpPr/>
          <p:nvPr/>
        </p:nvSpPr>
        <p:spPr>
          <a:xfrm>
            <a:off x="5191726" y="6181953"/>
            <a:ext cx="1380524" cy="523220"/>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Бизнес-приложения</a:t>
            </a:r>
            <a:endParaRPr kumimoji="0" lang="en-US" sz="1400" b="0" i="0"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33" name="Rectangle 32"/>
          <p:cNvSpPr/>
          <p:nvPr/>
        </p:nvSpPr>
        <p:spPr>
          <a:xfrm>
            <a:off x="7503649" y="6113082"/>
            <a:ext cx="1600988" cy="738664"/>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Приложения и облачная инфраструктура</a:t>
            </a:r>
            <a:endParaRPr kumimoji="0" lang="en-US" sz="1400" b="0" i="0"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grpSp>
        <p:nvGrpSpPr>
          <p:cNvPr id="43" name="Group 42">
            <a:extLst>
              <a:ext uri="{FF2B5EF4-FFF2-40B4-BE49-F238E27FC236}">
                <a16:creationId xmlns:a16="http://schemas.microsoft.com/office/drawing/2014/main" id="{D49276AE-2541-4BE8-A6CA-1D519F949F9D}"/>
              </a:ext>
            </a:extLst>
          </p:cNvPr>
          <p:cNvGrpSpPr/>
          <p:nvPr/>
        </p:nvGrpSpPr>
        <p:grpSpPr>
          <a:xfrm>
            <a:off x="2246955" y="6199173"/>
            <a:ext cx="552909" cy="553032"/>
            <a:chOff x="5895404" y="1194633"/>
            <a:chExt cx="909256" cy="909254"/>
          </a:xfrm>
        </p:grpSpPr>
        <p:sp>
          <p:nvSpPr>
            <p:cNvPr id="44" name="Oval 43">
              <a:extLst>
                <a:ext uri="{FF2B5EF4-FFF2-40B4-BE49-F238E27FC236}">
                  <a16:creationId xmlns:a16="http://schemas.microsoft.com/office/drawing/2014/main" id="{83193AD3-21A8-4A86-ACE4-E21A04B21024}"/>
                </a:ext>
              </a:extLst>
            </p:cNvPr>
            <p:cNvSpPr>
              <a:spLocks noChangeAspect="1"/>
            </p:cNvSpPr>
            <p:nvPr/>
          </p:nvSpPr>
          <p:spPr bwMode="auto">
            <a:xfrm>
              <a:off x="5895404" y="1194633"/>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algn="ctr" defTabSz="806350">
                <a:lnSpc>
                  <a:spcPct val="90000"/>
                </a:lnSpc>
                <a:defRPr/>
              </a:pPr>
              <a:endParaRPr lang="en-US" sz="980" kern="0" spc="29" dirty="0">
                <a:gradFill>
                  <a:gsLst>
                    <a:gs pos="5618">
                      <a:srgbClr val="FFFFFF"/>
                    </a:gs>
                    <a:gs pos="17134">
                      <a:srgbClr val="FFFFFF"/>
                    </a:gs>
                  </a:gsLst>
                  <a:lin ang="5400000" scaled="0"/>
                </a:gradFill>
                <a:latin typeface="Segoe UI Semilight"/>
                <a:ea typeface="ＭＳ Ｐゴシック"/>
                <a:cs typeface="Segoe UI" panose="020B0502040204020203" pitchFamily="34" charset="0"/>
              </a:endParaRPr>
            </a:p>
          </p:txBody>
        </p:sp>
        <p:sp>
          <p:nvSpPr>
            <p:cNvPr id="45" name="Modern Workplace icon">
              <a:extLst>
                <a:ext uri="{FF2B5EF4-FFF2-40B4-BE49-F238E27FC236}">
                  <a16:creationId xmlns:a16="http://schemas.microsoft.com/office/drawing/2014/main" id="{5A2E3885-8387-410E-B67C-0487936B0087}"/>
                </a:ext>
              </a:extLst>
            </p:cNvPr>
            <p:cNvSpPr>
              <a:spLocks noChangeAspect="1" noEditPoints="1"/>
            </p:cNvSpPr>
            <p:nvPr/>
          </p:nvSpPr>
          <p:spPr bwMode="auto">
            <a:xfrm>
              <a:off x="6169317" y="1517412"/>
              <a:ext cx="393192" cy="285808"/>
            </a:xfrm>
            <a:custGeom>
              <a:avLst/>
              <a:gdLst>
                <a:gd name="T0" fmla="*/ 476 w 476"/>
                <a:gd name="T1" fmla="*/ 279 h 346"/>
                <a:gd name="T2" fmla="*/ 64 w 476"/>
                <a:gd name="T3" fmla="*/ 279 h 346"/>
                <a:gd name="T4" fmla="*/ 64 w 476"/>
                <a:gd name="T5" fmla="*/ 0 h 346"/>
                <a:gd name="T6" fmla="*/ 476 w 476"/>
                <a:gd name="T7" fmla="*/ 0 h 346"/>
                <a:gd name="T8" fmla="*/ 476 w 476"/>
                <a:gd name="T9" fmla="*/ 279 h 346"/>
                <a:gd name="T10" fmla="*/ 404 w 476"/>
                <a:gd name="T11" fmla="*/ 121 h 346"/>
                <a:gd name="T12" fmla="*/ 102 w 476"/>
                <a:gd name="T13" fmla="*/ 121 h 346"/>
                <a:gd name="T14" fmla="*/ 102 w 476"/>
                <a:gd name="T15" fmla="*/ 221 h 346"/>
                <a:gd name="T16" fmla="*/ 404 w 476"/>
                <a:gd name="T17" fmla="*/ 221 h 346"/>
                <a:gd name="T18" fmla="*/ 404 w 476"/>
                <a:gd name="T19" fmla="*/ 121 h 346"/>
                <a:gd name="T20" fmla="*/ 202 w 476"/>
                <a:gd name="T21" fmla="*/ 70 h 346"/>
                <a:gd name="T22" fmla="*/ 202 w 476"/>
                <a:gd name="T23" fmla="*/ 221 h 346"/>
                <a:gd name="T24" fmla="*/ 304 w 476"/>
                <a:gd name="T25" fmla="*/ 70 h 346"/>
                <a:gd name="T26" fmla="*/ 304 w 476"/>
                <a:gd name="T27" fmla="*/ 221 h 346"/>
                <a:gd name="T28" fmla="*/ 102 w 476"/>
                <a:gd name="T29" fmla="*/ 171 h 346"/>
                <a:gd name="T30" fmla="*/ 404 w 476"/>
                <a:gd name="T31" fmla="*/ 171 h 346"/>
                <a:gd name="T32" fmla="*/ 404 w 476"/>
                <a:gd name="T33" fmla="*/ 70 h 346"/>
                <a:gd name="T34" fmla="*/ 0 w 476"/>
                <a:gd name="T35" fmla="*/ 70 h 346"/>
                <a:gd name="T36" fmla="*/ 0 w 476"/>
                <a:gd name="T37" fmla="*/ 346 h 346"/>
                <a:gd name="T38" fmla="*/ 404 w 476"/>
                <a:gd name="T39" fmla="*/ 346 h 346"/>
                <a:gd name="T40" fmla="*/ 404 w 476"/>
                <a:gd name="T41" fmla="*/ 7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346">
                  <a:moveTo>
                    <a:pt x="476" y="279"/>
                  </a:moveTo>
                  <a:lnTo>
                    <a:pt x="64" y="279"/>
                  </a:lnTo>
                  <a:lnTo>
                    <a:pt x="64" y="0"/>
                  </a:lnTo>
                  <a:lnTo>
                    <a:pt x="476" y="0"/>
                  </a:lnTo>
                  <a:lnTo>
                    <a:pt x="476" y="279"/>
                  </a:lnTo>
                  <a:moveTo>
                    <a:pt x="404" y="121"/>
                  </a:moveTo>
                  <a:lnTo>
                    <a:pt x="102" y="121"/>
                  </a:lnTo>
                  <a:lnTo>
                    <a:pt x="102" y="221"/>
                  </a:lnTo>
                  <a:lnTo>
                    <a:pt x="404" y="221"/>
                  </a:lnTo>
                  <a:lnTo>
                    <a:pt x="404" y="121"/>
                  </a:lnTo>
                  <a:moveTo>
                    <a:pt x="202" y="70"/>
                  </a:moveTo>
                  <a:lnTo>
                    <a:pt x="202" y="221"/>
                  </a:lnTo>
                  <a:moveTo>
                    <a:pt x="304" y="70"/>
                  </a:moveTo>
                  <a:lnTo>
                    <a:pt x="304" y="221"/>
                  </a:lnTo>
                  <a:moveTo>
                    <a:pt x="102" y="171"/>
                  </a:moveTo>
                  <a:lnTo>
                    <a:pt x="404" y="171"/>
                  </a:lnTo>
                  <a:moveTo>
                    <a:pt x="404" y="70"/>
                  </a:moveTo>
                  <a:lnTo>
                    <a:pt x="0" y="70"/>
                  </a:lnTo>
                  <a:lnTo>
                    <a:pt x="0" y="346"/>
                  </a:lnTo>
                  <a:lnTo>
                    <a:pt x="404" y="346"/>
                  </a:lnTo>
                  <a:lnTo>
                    <a:pt x="404" y="7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6">
                <a:defRPr/>
              </a:pPr>
              <a:endParaRPr lang="en-US" sz="1764" kern="0" dirty="0">
                <a:solidFill>
                  <a:srgbClr val="353535"/>
                </a:solidFill>
                <a:latin typeface="Segoe UI Semilight"/>
                <a:ea typeface="ＭＳ Ｐゴシック"/>
              </a:endParaRPr>
            </a:p>
          </p:txBody>
        </p:sp>
      </p:grpSp>
      <p:grpSp>
        <p:nvGrpSpPr>
          <p:cNvPr id="46" name="Group 45">
            <a:extLst>
              <a:ext uri="{FF2B5EF4-FFF2-40B4-BE49-F238E27FC236}">
                <a16:creationId xmlns:a16="http://schemas.microsoft.com/office/drawing/2014/main" id="{7B8FFD52-3656-4E27-8933-7909B1AFE3E1}"/>
              </a:ext>
            </a:extLst>
          </p:cNvPr>
          <p:cNvGrpSpPr/>
          <p:nvPr/>
        </p:nvGrpSpPr>
        <p:grpSpPr>
          <a:xfrm>
            <a:off x="4684771" y="6207817"/>
            <a:ext cx="490456" cy="490295"/>
            <a:chOff x="5895404" y="2422966"/>
            <a:chExt cx="909256" cy="909254"/>
          </a:xfrm>
        </p:grpSpPr>
        <p:sp>
          <p:nvSpPr>
            <p:cNvPr id="47" name="Oval 46">
              <a:extLst>
                <a:ext uri="{FF2B5EF4-FFF2-40B4-BE49-F238E27FC236}">
                  <a16:creationId xmlns:a16="http://schemas.microsoft.com/office/drawing/2014/main" id="{8995F5F3-979F-4F46-A04B-34B17187F538}"/>
                </a:ext>
              </a:extLst>
            </p:cNvPr>
            <p:cNvSpPr>
              <a:spLocks noChangeAspect="1"/>
            </p:cNvSpPr>
            <p:nvPr/>
          </p:nvSpPr>
          <p:spPr bwMode="auto">
            <a:xfrm rot="21215117">
              <a:off x="5895404" y="242296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algn="ctr" defTabSz="806350">
                <a:lnSpc>
                  <a:spcPct val="90000"/>
                </a:lnSpc>
                <a:defRPr/>
              </a:pPr>
              <a:endParaRPr lang="en-US" sz="980" kern="0" spc="29" dirty="0">
                <a:gradFill>
                  <a:gsLst>
                    <a:gs pos="5618">
                      <a:srgbClr val="FFFFFF"/>
                    </a:gs>
                    <a:gs pos="17134">
                      <a:srgbClr val="FFFFFF"/>
                    </a:gs>
                  </a:gsLst>
                  <a:lin ang="5400000" scaled="0"/>
                </a:gradFill>
                <a:latin typeface="Segoe UI Semilight"/>
                <a:ea typeface="ＭＳ Ｐゴシック"/>
                <a:cs typeface="Segoe UI" panose="020B0502040204020203" pitchFamily="34" charset="0"/>
              </a:endParaRPr>
            </a:p>
          </p:txBody>
        </p:sp>
        <p:sp>
          <p:nvSpPr>
            <p:cNvPr id="48" name="Business applications icon">
              <a:extLst>
                <a:ext uri="{FF2B5EF4-FFF2-40B4-BE49-F238E27FC236}">
                  <a16:creationId xmlns:a16="http://schemas.microsoft.com/office/drawing/2014/main" id="{2E12C287-68A6-42EE-A804-E6B769287584}"/>
                </a:ext>
              </a:extLst>
            </p:cNvPr>
            <p:cNvSpPr>
              <a:spLocks noChangeAspect="1" noEditPoints="1"/>
            </p:cNvSpPr>
            <p:nvPr/>
          </p:nvSpPr>
          <p:spPr bwMode="auto">
            <a:xfrm>
              <a:off x="6141120" y="2689499"/>
              <a:ext cx="373345" cy="307418"/>
            </a:xfrm>
            <a:custGeom>
              <a:avLst/>
              <a:gdLst>
                <a:gd name="T0" fmla="*/ 227 w 521"/>
                <a:gd name="T1" fmla="*/ 429 h 429"/>
                <a:gd name="T2" fmla="*/ 0 w 521"/>
                <a:gd name="T3" fmla="*/ 429 h 429"/>
                <a:gd name="T4" fmla="*/ 114 w 521"/>
                <a:gd name="T5" fmla="*/ 279 h 429"/>
                <a:gd name="T6" fmla="*/ 227 w 521"/>
                <a:gd name="T7" fmla="*/ 429 h 429"/>
                <a:gd name="T8" fmla="*/ 513 w 521"/>
                <a:gd name="T9" fmla="*/ 78 h 429"/>
                <a:gd name="T10" fmla="*/ 265 w 521"/>
                <a:gd name="T11" fmla="*/ 429 h 429"/>
                <a:gd name="T12" fmla="*/ 521 w 521"/>
                <a:gd name="T13" fmla="*/ 429 h 429"/>
                <a:gd name="T14" fmla="*/ 513 w 521"/>
                <a:gd name="T15" fmla="*/ 78 h 429"/>
                <a:gd name="T16" fmla="*/ 278 w 521"/>
                <a:gd name="T17" fmla="*/ 195 h 429"/>
                <a:gd name="T18" fmla="*/ 117 w 521"/>
                <a:gd name="T19" fmla="*/ 429 h 429"/>
                <a:gd name="T20" fmla="*/ 440 w 521"/>
                <a:gd name="T21" fmla="*/ 429 h 429"/>
                <a:gd name="T22" fmla="*/ 278 w 521"/>
                <a:gd name="T23" fmla="*/ 195 h 429"/>
                <a:gd name="T24" fmla="*/ 462 w 521"/>
                <a:gd name="T25" fmla="*/ 55 h 429"/>
                <a:gd name="T26" fmla="*/ 462 w 521"/>
                <a:gd name="T27" fmla="*/ 55 h 429"/>
                <a:gd name="T28" fmla="*/ 431 w 521"/>
                <a:gd name="T29" fmla="*/ 90 h 429"/>
                <a:gd name="T30" fmla="*/ 443 w 521"/>
                <a:gd name="T31" fmla="*/ 75 h 429"/>
                <a:gd name="T32" fmla="*/ 405 w 521"/>
                <a:gd name="T33" fmla="*/ 118 h 429"/>
                <a:gd name="T34" fmla="*/ 418 w 521"/>
                <a:gd name="T35" fmla="*/ 103 h 429"/>
                <a:gd name="T36" fmla="*/ 380 w 521"/>
                <a:gd name="T37" fmla="*/ 146 h 429"/>
                <a:gd name="T38" fmla="*/ 393 w 521"/>
                <a:gd name="T39" fmla="*/ 132 h 429"/>
                <a:gd name="T40" fmla="*/ 355 w 521"/>
                <a:gd name="T41" fmla="*/ 175 h 429"/>
                <a:gd name="T42" fmla="*/ 367 w 521"/>
                <a:gd name="T43" fmla="*/ 160 h 429"/>
                <a:gd name="T44" fmla="*/ 329 w 521"/>
                <a:gd name="T45" fmla="*/ 203 h 429"/>
                <a:gd name="T46" fmla="*/ 342 w 521"/>
                <a:gd name="T47" fmla="*/ 189 h 429"/>
                <a:gd name="T48" fmla="*/ 303 w 521"/>
                <a:gd name="T49" fmla="*/ 231 h 429"/>
                <a:gd name="T50" fmla="*/ 316 w 521"/>
                <a:gd name="T51" fmla="*/ 217 h 429"/>
                <a:gd name="T52" fmla="*/ 277 w 521"/>
                <a:gd name="T53" fmla="*/ 260 h 429"/>
                <a:gd name="T54" fmla="*/ 290 w 521"/>
                <a:gd name="T55" fmla="*/ 246 h 429"/>
                <a:gd name="T56" fmla="*/ 252 w 521"/>
                <a:gd name="T57" fmla="*/ 288 h 429"/>
                <a:gd name="T58" fmla="*/ 264 w 521"/>
                <a:gd name="T59" fmla="*/ 274 h 429"/>
                <a:gd name="T60" fmla="*/ 226 w 521"/>
                <a:gd name="T61" fmla="*/ 316 h 429"/>
                <a:gd name="T62" fmla="*/ 239 w 521"/>
                <a:gd name="T63" fmla="*/ 302 h 429"/>
                <a:gd name="T64" fmla="*/ 201 w 521"/>
                <a:gd name="T65" fmla="*/ 344 h 429"/>
                <a:gd name="T66" fmla="*/ 214 w 521"/>
                <a:gd name="T67" fmla="*/ 331 h 429"/>
                <a:gd name="T68" fmla="*/ 175 w 521"/>
                <a:gd name="T69" fmla="*/ 372 h 429"/>
                <a:gd name="T70" fmla="*/ 188 w 521"/>
                <a:gd name="T71" fmla="*/ 359 h 429"/>
                <a:gd name="T72" fmla="*/ 150 w 521"/>
                <a:gd name="T73" fmla="*/ 401 h 429"/>
                <a:gd name="T74" fmla="*/ 163 w 521"/>
                <a:gd name="T75" fmla="*/ 387 h 429"/>
                <a:gd name="T76" fmla="*/ 125 w 521"/>
                <a:gd name="T77" fmla="*/ 429 h 429"/>
                <a:gd name="T78" fmla="*/ 137 w 521"/>
                <a:gd name="T79" fmla="*/ 415 h 429"/>
                <a:gd name="T80" fmla="*/ 509 w 521"/>
                <a:gd name="T81" fmla="*/ 32 h 429"/>
                <a:gd name="T82" fmla="*/ 509 w 521"/>
                <a:gd name="T83" fmla="*/ 32 h 429"/>
                <a:gd name="T84" fmla="*/ 515 w 521"/>
                <a:gd name="T85" fmla="*/ 29 h 429"/>
                <a:gd name="T86" fmla="*/ 515 w 521"/>
                <a:gd name="T87" fmla="*/ 0 h 429"/>
                <a:gd name="T88" fmla="*/ 487 w 521"/>
                <a:gd name="T89" fmla="*/ 0 h 429"/>
                <a:gd name="T90" fmla="*/ 515 w 521"/>
                <a:gd name="T91" fmla="*/ 0 h 429"/>
                <a:gd name="T92" fmla="*/ 459 w 521"/>
                <a:gd name="T93" fmla="*/ 5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1" h="429">
                  <a:moveTo>
                    <a:pt x="227" y="429"/>
                  </a:moveTo>
                  <a:lnTo>
                    <a:pt x="0" y="429"/>
                  </a:lnTo>
                  <a:lnTo>
                    <a:pt x="114" y="279"/>
                  </a:lnTo>
                  <a:lnTo>
                    <a:pt x="227" y="429"/>
                  </a:lnTo>
                  <a:moveTo>
                    <a:pt x="513" y="78"/>
                  </a:moveTo>
                  <a:lnTo>
                    <a:pt x="265" y="429"/>
                  </a:lnTo>
                  <a:lnTo>
                    <a:pt x="521" y="429"/>
                  </a:lnTo>
                  <a:lnTo>
                    <a:pt x="513" y="78"/>
                  </a:lnTo>
                  <a:moveTo>
                    <a:pt x="278" y="195"/>
                  </a:moveTo>
                  <a:lnTo>
                    <a:pt x="117" y="429"/>
                  </a:lnTo>
                  <a:lnTo>
                    <a:pt x="440" y="429"/>
                  </a:lnTo>
                  <a:lnTo>
                    <a:pt x="278" y="195"/>
                  </a:lnTo>
                  <a:moveTo>
                    <a:pt x="462" y="55"/>
                  </a:moveTo>
                  <a:lnTo>
                    <a:pt x="462" y="55"/>
                  </a:lnTo>
                  <a:moveTo>
                    <a:pt x="431" y="90"/>
                  </a:moveTo>
                  <a:lnTo>
                    <a:pt x="443" y="75"/>
                  </a:lnTo>
                  <a:moveTo>
                    <a:pt x="405" y="118"/>
                  </a:moveTo>
                  <a:lnTo>
                    <a:pt x="418" y="103"/>
                  </a:lnTo>
                  <a:moveTo>
                    <a:pt x="380" y="146"/>
                  </a:moveTo>
                  <a:lnTo>
                    <a:pt x="393" y="132"/>
                  </a:lnTo>
                  <a:moveTo>
                    <a:pt x="355" y="175"/>
                  </a:moveTo>
                  <a:lnTo>
                    <a:pt x="367" y="160"/>
                  </a:lnTo>
                  <a:moveTo>
                    <a:pt x="329" y="203"/>
                  </a:moveTo>
                  <a:lnTo>
                    <a:pt x="342" y="189"/>
                  </a:lnTo>
                  <a:moveTo>
                    <a:pt x="303" y="231"/>
                  </a:moveTo>
                  <a:lnTo>
                    <a:pt x="316" y="217"/>
                  </a:lnTo>
                  <a:moveTo>
                    <a:pt x="277" y="260"/>
                  </a:moveTo>
                  <a:lnTo>
                    <a:pt x="290" y="246"/>
                  </a:lnTo>
                  <a:moveTo>
                    <a:pt x="252" y="288"/>
                  </a:moveTo>
                  <a:lnTo>
                    <a:pt x="264" y="274"/>
                  </a:lnTo>
                  <a:moveTo>
                    <a:pt x="226" y="316"/>
                  </a:moveTo>
                  <a:lnTo>
                    <a:pt x="239" y="302"/>
                  </a:lnTo>
                  <a:moveTo>
                    <a:pt x="201" y="344"/>
                  </a:moveTo>
                  <a:lnTo>
                    <a:pt x="214" y="331"/>
                  </a:lnTo>
                  <a:moveTo>
                    <a:pt x="175" y="372"/>
                  </a:moveTo>
                  <a:lnTo>
                    <a:pt x="188" y="359"/>
                  </a:lnTo>
                  <a:moveTo>
                    <a:pt x="150" y="401"/>
                  </a:moveTo>
                  <a:lnTo>
                    <a:pt x="163" y="387"/>
                  </a:lnTo>
                  <a:moveTo>
                    <a:pt x="125" y="429"/>
                  </a:moveTo>
                  <a:lnTo>
                    <a:pt x="137" y="415"/>
                  </a:lnTo>
                  <a:moveTo>
                    <a:pt x="509" y="32"/>
                  </a:moveTo>
                  <a:lnTo>
                    <a:pt x="509" y="32"/>
                  </a:lnTo>
                  <a:moveTo>
                    <a:pt x="515" y="29"/>
                  </a:moveTo>
                  <a:lnTo>
                    <a:pt x="515" y="0"/>
                  </a:lnTo>
                  <a:lnTo>
                    <a:pt x="487" y="0"/>
                  </a:lnTo>
                  <a:moveTo>
                    <a:pt x="515" y="0"/>
                  </a:moveTo>
                  <a:lnTo>
                    <a:pt x="459" y="58"/>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6">
                <a:defRPr/>
              </a:pPr>
              <a:endParaRPr lang="en-US" sz="1764" kern="0" dirty="0">
                <a:solidFill>
                  <a:srgbClr val="353535"/>
                </a:solidFill>
                <a:latin typeface="Segoe UI Semilight"/>
                <a:ea typeface="ＭＳ Ｐゴシック"/>
              </a:endParaRPr>
            </a:p>
          </p:txBody>
        </p:sp>
      </p:grpSp>
      <p:grpSp>
        <p:nvGrpSpPr>
          <p:cNvPr id="49" name="Group 48">
            <a:extLst>
              <a:ext uri="{FF2B5EF4-FFF2-40B4-BE49-F238E27FC236}">
                <a16:creationId xmlns:a16="http://schemas.microsoft.com/office/drawing/2014/main" id="{749D681F-9A01-47A7-970E-CF761E54862F}"/>
              </a:ext>
            </a:extLst>
          </p:cNvPr>
          <p:cNvGrpSpPr/>
          <p:nvPr/>
        </p:nvGrpSpPr>
        <p:grpSpPr>
          <a:xfrm>
            <a:off x="7046799" y="6209641"/>
            <a:ext cx="488345" cy="547335"/>
            <a:chOff x="5895404" y="3675286"/>
            <a:chExt cx="909256" cy="909254"/>
          </a:xfrm>
        </p:grpSpPr>
        <p:sp>
          <p:nvSpPr>
            <p:cNvPr id="50" name="Oval 49">
              <a:extLst>
                <a:ext uri="{FF2B5EF4-FFF2-40B4-BE49-F238E27FC236}">
                  <a16:creationId xmlns:a16="http://schemas.microsoft.com/office/drawing/2014/main" id="{54BD10FD-47B3-48AC-BE3C-9CCCBC36BE05}"/>
                </a:ext>
              </a:extLst>
            </p:cNvPr>
            <p:cNvSpPr>
              <a:spLocks noChangeAspect="1"/>
            </p:cNvSpPr>
            <p:nvPr/>
          </p:nvSpPr>
          <p:spPr bwMode="auto">
            <a:xfrm rot="368436">
              <a:off x="5895404" y="367528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algn="ctr" defTabSz="806350">
                <a:lnSpc>
                  <a:spcPct val="90000"/>
                </a:lnSpc>
                <a:defRPr/>
              </a:pPr>
              <a:endParaRPr lang="en-US" sz="980" kern="0" spc="29" dirty="0">
                <a:gradFill>
                  <a:gsLst>
                    <a:gs pos="5618">
                      <a:srgbClr val="FFFFFF"/>
                    </a:gs>
                    <a:gs pos="17134">
                      <a:srgbClr val="FFFFFF"/>
                    </a:gs>
                  </a:gsLst>
                  <a:lin ang="5400000" scaled="0"/>
                </a:gradFill>
                <a:latin typeface="Segoe UI Semilight"/>
                <a:ea typeface="ＭＳ Ｐゴシック"/>
                <a:cs typeface="Segoe UI" panose="020B0502040204020203" pitchFamily="34" charset="0"/>
              </a:endParaRPr>
            </a:p>
          </p:txBody>
        </p:sp>
        <p:sp>
          <p:nvSpPr>
            <p:cNvPr id="51" name="Apps &amp; Infrastructure icon">
              <a:extLst>
                <a:ext uri="{FF2B5EF4-FFF2-40B4-BE49-F238E27FC236}">
                  <a16:creationId xmlns:a16="http://schemas.microsoft.com/office/drawing/2014/main" id="{2FE8BCE3-572A-44B0-BE29-87885B7AA20E}"/>
                </a:ext>
              </a:extLst>
            </p:cNvPr>
            <p:cNvSpPr>
              <a:spLocks noChangeAspect="1" noEditPoints="1"/>
            </p:cNvSpPr>
            <p:nvPr/>
          </p:nvSpPr>
          <p:spPr bwMode="auto">
            <a:xfrm>
              <a:off x="6112288" y="3986861"/>
              <a:ext cx="475488" cy="286105"/>
            </a:xfrm>
            <a:custGeom>
              <a:avLst/>
              <a:gdLst>
                <a:gd name="T0" fmla="*/ 334 w 812"/>
                <a:gd name="T1" fmla="*/ 320 h 487"/>
                <a:gd name="T2" fmla="*/ 167 w 812"/>
                <a:gd name="T3" fmla="*/ 487 h 487"/>
                <a:gd name="T4" fmla="*/ 0 w 812"/>
                <a:gd name="T5" fmla="*/ 320 h 487"/>
                <a:gd name="T6" fmla="*/ 167 w 812"/>
                <a:gd name="T7" fmla="*/ 153 h 487"/>
                <a:gd name="T8" fmla="*/ 334 w 812"/>
                <a:gd name="T9" fmla="*/ 320 h 487"/>
                <a:gd name="T10" fmla="*/ 427 w 812"/>
                <a:gd name="T11" fmla="*/ 0 h 487"/>
                <a:gd name="T12" fmla="*/ 228 w 812"/>
                <a:gd name="T13" fmla="*/ 198 h 487"/>
                <a:gd name="T14" fmla="*/ 427 w 812"/>
                <a:gd name="T15" fmla="*/ 396 h 487"/>
                <a:gd name="T16" fmla="*/ 625 w 812"/>
                <a:gd name="T17" fmla="*/ 198 h 487"/>
                <a:gd name="T18" fmla="*/ 427 w 812"/>
                <a:gd name="T19" fmla="*/ 0 h 487"/>
                <a:gd name="T20" fmla="*/ 675 w 812"/>
                <a:gd name="T21" fmla="*/ 214 h 487"/>
                <a:gd name="T22" fmla="*/ 539 w 812"/>
                <a:gd name="T23" fmla="*/ 350 h 487"/>
                <a:gd name="T24" fmla="*/ 675 w 812"/>
                <a:gd name="T25" fmla="*/ 487 h 487"/>
                <a:gd name="T26" fmla="*/ 812 w 812"/>
                <a:gd name="T27" fmla="*/ 350 h 487"/>
                <a:gd name="T28" fmla="*/ 675 w 812"/>
                <a:gd name="T29" fmla="*/ 214 h 487"/>
                <a:gd name="T30" fmla="*/ 167 w 812"/>
                <a:gd name="T31" fmla="*/ 487 h 487"/>
                <a:gd name="T32" fmla="*/ 675 w 812"/>
                <a:gd name="T33" fmla="*/ 4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487">
                  <a:moveTo>
                    <a:pt x="334" y="320"/>
                  </a:moveTo>
                  <a:cubicBezTo>
                    <a:pt x="334" y="412"/>
                    <a:pt x="259" y="487"/>
                    <a:pt x="167" y="487"/>
                  </a:cubicBezTo>
                  <a:cubicBezTo>
                    <a:pt x="75" y="487"/>
                    <a:pt x="0" y="412"/>
                    <a:pt x="0" y="320"/>
                  </a:cubicBezTo>
                  <a:cubicBezTo>
                    <a:pt x="0" y="227"/>
                    <a:pt x="75" y="153"/>
                    <a:pt x="167" y="153"/>
                  </a:cubicBezTo>
                  <a:cubicBezTo>
                    <a:pt x="259" y="153"/>
                    <a:pt x="334" y="227"/>
                    <a:pt x="334" y="320"/>
                  </a:cubicBezTo>
                  <a:close/>
                  <a:moveTo>
                    <a:pt x="427" y="0"/>
                  </a:moveTo>
                  <a:cubicBezTo>
                    <a:pt x="317" y="0"/>
                    <a:pt x="228" y="89"/>
                    <a:pt x="228" y="198"/>
                  </a:cubicBezTo>
                  <a:cubicBezTo>
                    <a:pt x="228" y="308"/>
                    <a:pt x="317" y="396"/>
                    <a:pt x="427" y="396"/>
                  </a:cubicBezTo>
                  <a:cubicBezTo>
                    <a:pt x="536" y="396"/>
                    <a:pt x="625" y="308"/>
                    <a:pt x="625" y="198"/>
                  </a:cubicBezTo>
                  <a:cubicBezTo>
                    <a:pt x="625" y="89"/>
                    <a:pt x="536" y="0"/>
                    <a:pt x="427" y="0"/>
                  </a:cubicBezTo>
                  <a:close/>
                  <a:moveTo>
                    <a:pt x="675" y="214"/>
                  </a:moveTo>
                  <a:cubicBezTo>
                    <a:pt x="600" y="214"/>
                    <a:pt x="539" y="275"/>
                    <a:pt x="539" y="350"/>
                  </a:cubicBezTo>
                  <a:cubicBezTo>
                    <a:pt x="539" y="426"/>
                    <a:pt x="600" y="487"/>
                    <a:pt x="675" y="487"/>
                  </a:cubicBezTo>
                  <a:cubicBezTo>
                    <a:pt x="751" y="487"/>
                    <a:pt x="812" y="426"/>
                    <a:pt x="812" y="350"/>
                  </a:cubicBezTo>
                  <a:cubicBezTo>
                    <a:pt x="812" y="275"/>
                    <a:pt x="751" y="214"/>
                    <a:pt x="675" y="214"/>
                  </a:cubicBezTo>
                  <a:close/>
                  <a:moveTo>
                    <a:pt x="167" y="487"/>
                  </a:moveTo>
                  <a:cubicBezTo>
                    <a:pt x="675" y="487"/>
                    <a:pt x="675" y="487"/>
                    <a:pt x="675" y="487"/>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6">
                <a:defRPr/>
              </a:pPr>
              <a:endParaRPr lang="en-US" sz="1764" kern="0">
                <a:solidFill>
                  <a:srgbClr val="353535"/>
                </a:solidFill>
                <a:latin typeface="Segoe UI Semilight"/>
                <a:ea typeface="ＭＳ Ｐゴシック"/>
              </a:endParaRPr>
            </a:p>
          </p:txBody>
        </p:sp>
      </p:grpSp>
      <p:grpSp>
        <p:nvGrpSpPr>
          <p:cNvPr id="55" name="Group 54">
            <a:extLst>
              <a:ext uri="{FF2B5EF4-FFF2-40B4-BE49-F238E27FC236}">
                <a16:creationId xmlns:a16="http://schemas.microsoft.com/office/drawing/2014/main" id="{F8563AEF-60F0-4095-99D3-0538F721DEBD}"/>
              </a:ext>
            </a:extLst>
          </p:cNvPr>
          <p:cNvGrpSpPr/>
          <p:nvPr/>
        </p:nvGrpSpPr>
        <p:grpSpPr>
          <a:xfrm>
            <a:off x="9661171" y="6199173"/>
            <a:ext cx="597254" cy="553032"/>
            <a:chOff x="5895404" y="4890638"/>
            <a:chExt cx="909256" cy="909254"/>
          </a:xfrm>
        </p:grpSpPr>
        <p:sp>
          <p:nvSpPr>
            <p:cNvPr id="57" name="Oval 56">
              <a:extLst>
                <a:ext uri="{FF2B5EF4-FFF2-40B4-BE49-F238E27FC236}">
                  <a16:creationId xmlns:a16="http://schemas.microsoft.com/office/drawing/2014/main" id="{82F660B6-4A6B-412A-A193-F05E3383E52D}"/>
                </a:ext>
              </a:extLst>
            </p:cNvPr>
            <p:cNvSpPr>
              <a:spLocks noChangeAspect="1"/>
            </p:cNvSpPr>
            <p:nvPr/>
          </p:nvSpPr>
          <p:spPr bwMode="auto">
            <a:xfrm>
              <a:off x="5895404" y="4890638"/>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algn="ctr" defTabSz="806350">
                <a:lnSpc>
                  <a:spcPct val="90000"/>
                </a:lnSpc>
                <a:defRPr/>
              </a:pPr>
              <a:endParaRPr lang="en-US" sz="980" kern="0" spc="29" dirty="0">
                <a:gradFill>
                  <a:gsLst>
                    <a:gs pos="5618">
                      <a:srgbClr val="FFFFFF"/>
                    </a:gs>
                    <a:gs pos="17134">
                      <a:srgbClr val="FFFFFF"/>
                    </a:gs>
                  </a:gsLst>
                  <a:lin ang="5400000" scaled="0"/>
                </a:gradFill>
                <a:latin typeface="Segoe UI Semilight"/>
                <a:ea typeface="ＭＳ Ｐゴシック"/>
                <a:cs typeface="Segoe UI" panose="020B0502040204020203" pitchFamily="34" charset="0"/>
              </a:endParaRPr>
            </a:p>
          </p:txBody>
        </p:sp>
        <p:sp>
          <p:nvSpPr>
            <p:cNvPr id="58" name="Data &amp; AI icon">
              <a:extLst>
                <a:ext uri="{FF2B5EF4-FFF2-40B4-BE49-F238E27FC236}">
                  <a16:creationId xmlns:a16="http://schemas.microsoft.com/office/drawing/2014/main" id="{310BCCC1-D00A-4A9C-B2C3-3D1EC4587DE0}"/>
                </a:ext>
              </a:extLst>
            </p:cNvPr>
            <p:cNvSpPr>
              <a:spLocks noChangeAspect="1" noEditPoints="1"/>
            </p:cNvSpPr>
            <p:nvPr/>
          </p:nvSpPr>
          <p:spPr bwMode="auto">
            <a:xfrm>
              <a:off x="6090666" y="5136969"/>
              <a:ext cx="457772" cy="416592"/>
            </a:xfrm>
            <a:custGeom>
              <a:avLst/>
              <a:gdLst>
                <a:gd name="T0" fmla="*/ 663 w 663"/>
                <a:gd name="T1" fmla="*/ 115 h 603"/>
                <a:gd name="T2" fmla="*/ 574 w 663"/>
                <a:gd name="T3" fmla="*/ 204 h 603"/>
                <a:gd name="T4" fmla="*/ 485 w 663"/>
                <a:gd name="T5" fmla="*/ 115 h 603"/>
                <a:gd name="T6" fmla="*/ 574 w 663"/>
                <a:gd name="T7" fmla="*/ 26 h 603"/>
                <a:gd name="T8" fmla="*/ 663 w 663"/>
                <a:gd name="T9" fmla="*/ 115 h 603"/>
                <a:gd name="T10" fmla="*/ 324 w 663"/>
                <a:gd name="T11" fmla="*/ 0 h 603"/>
                <a:gd name="T12" fmla="*/ 274 w 663"/>
                <a:gd name="T13" fmla="*/ 50 h 603"/>
                <a:gd name="T14" fmla="*/ 324 w 663"/>
                <a:gd name="T15" fmla="*/ 100 h 603"/>
                <a:gd name="T16" fmla="*/ 374 w 663"/>
                <a:gd name="T17" fmla="*/ 50 h 603"/>
                <a:gd name="T18" fmla="*/ 324 w 663"/>
                <a:gd name="T19" fmla="*/ 0 h 603"/>
                <a:gd name="T20" fmla="*/ 527 w 663"/>
                <a:gd name="T21" fmla="*/ 353 h 603"/>
                <a:gd name="T22" fmla="*/ 402 w 663"/>
                <a:gd name="T23" fmla="*/ 478 h 603"/>
                <a:gd name="T24" fmla="*/ 527 w 663"/>
                <a:gd name="T25" fmla="*/ 603 h 603"/>
                <a:gd name="T26" fmla="*/ 652 w 663"/>
                <a:gd name="T27" fmla="*/ 478 h 603"/>
                <a:gd name="T28" fmla="*/ 527 w 663"/>
                <a:gd name="T29" fmla="*/ 353 h 603"/>
                <a:gd name="T30" fmla="*/ 325 w 663"/>
                <a:gd name="T31" fmla="*/ 53 h 603"/>
                <a:gd name="T32" fmla="*/ 527 w 663"/>
                <a:gd name="T33" fmla="*/ 478 h 603"/>
                <a:gd name="T34" fmla="*/ 87 w 663"/>
                <a:gd name="T35" fmla="*/ 258 h 603"/>
                <a:gd name="T36" fmla="*/ 578 w 663"/>
                <a:gd name="T37" fmla="*/ 120 h 603"/>
                <a:gd name="T38" fmla="*/ 89 w 663"/>
                <a:gd name="T39" fmla="*/ 169 h 603"/>
                <a:gd name="T40" fmla="*/ 0 w 663"/>
                <a:gd name="T41" fmla="*/ 258 h 603"/>
                <a:gd name="T42" fmla="*/ 89 w 663"/>
                <a:gd name="T43" fmla="*/ 347 h 603"/>
                <a:gd name="T44" fmla="*/ 178 w 663"/>
                <a:gd name="T45" fmla="*/ 258 h 603"/>
                <a:gd name="T46" fmla="*/ 89 w 663"/>
                <a:gd name="T47" fmla="*/ 169 h 603"/>
                <a:gd name="T48" fmla="*/ 275 w 663"/>
                <a:gd name="T49" fmla="*/ 402 h 603"/>
                <a:gd name="T50" fmla="*/ 89 w 663"/>
                <a:gd name="T51" fmla="*/ 258 h 603"/>
                <a:gd name="T52" fmla="*/ 275 w 663"/>
                <a:gd name="T53" fmla="*/ 334 h 603"/>
                <a:gd name="T54" fmla="*/ 207 w 663"/>
                <a:gd name="T55" fmla="*/ 402 h 603"/>
                <a:gd name="T56" fmla="*/ 275 w 663"/>
                <a:gd name="T57" fmla="*/ 469 h 603"/>
                <a:gd name="T58" fmla="*/ 342 w 663"/>
                <a:gd name="T59" fmla="*/ 402 h 603"/>
                <a:gd name="T60" fmla="*/ 275 w 663"/>
                <a:gd name="T61" fmla="*/ 334 h 603"/>
                <a:gd name="T62" fmla="*/ 225 w 663"/>
                <a:gd name="T63" fmla="*/ 139 h 603"/>
                <a:gd name="T64" fmla="*/ 225 w 663"/>
                <a:gd name="T65" fmla="*/ 139 h 603"/>
                <a:gd name="T66" fmla="*/ 275 w 663"/>
                <a:gd name="T67" fmla="*/ 402 h 603"/>
                <a:gd name="T68" fmla="*/ 579 w 663"/>
                <a:gd name="T69" fmla="*/ 11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3" h="603">
                  <a:moveTo>
                    <a:pt x="663" y="115"/>
                  </a:moveTo>
                  <a:cubicBezTo>
                    <a:pt x="663" y="164"/>
                    <a:pt x="623" y="204"/>
                    <a:pt x="574" y="204"/>
                  </a:cubicBezTo>
                  <a:cubicBezTo>
                    <a:pt x="525" y="204"/>
                    <a:pt x="485" y="164"/>
                    <a:pt x="485" y="115"/>
                  </a:cubicBezTo>
                  <a:cubicBezTo>
                    <a:pt x="485" y="65"/>
                    <a:pt x="525" y="26"/>
                    <a:pt x="574" y="26"/>
                  </a:cubicBezTo>
                  <a:cubicBezTo>
                    <a:pt x="623" y="26"/>
                    <a:pt x="663" y="65"/>
                    <a:pt x="663" y="115"/>
                  </a:cubicBezTo>
                  <a:close/>
                  <a:moveTo>
                    <a:pt x="324" y="0"/>
                  </a:moveTo>
                  <a:cubicBezTo>
                    <a:pt x="297" y="0"/>
                    <a:pt x="274" y="22"/>
                    <a:pt x="274" y="50"/>
                  </a:cubicBezTo>
                  <a:cubicBezTo>
                    <a:pt x="274" y="78"/>
                    <a:pt x="297" y="100"/>
                    <a:pt x="324" y="100"/>
                  </a:cubicBezTo>
                  <a:cubicBezTo>
                    <a:pt x="352" y="100"/>
                    <a:pt x="374" y="78"/>
                    <a:pt x="374" y="50"/>
                  </a:cubicBezTo>
                  <a:cubicBezTo>
                    <a:pt x="374" y="22"/>
                    <a:pt x="352" y="0"/>
                    <a:pt x="324" y="0"/>
                  </a:cubicBezTo>
                  <a:close/>
                  <a:moveTo>
                    <a:pt x="527" y="353"/>
                  </a:moveTo>
                  <a:cubicBezTo>
                    <a:pt x="458" y="353"/>
                    <a:pt x="402" y="409"/>
                    <a:pt x="402" y="478"/>
                  </a:cubicBezTo>
                  <a:cubicBezTo>
                    <a:pt x="402" y="547"/>
                    <a:pt x="458" y="603"/>
                    <a:pt x="527" y="603"/>
                  </a:cubicBezTo>
                  <a:cubicBezTo>
                    <a:pt x="596" y="603"/>
                    <a:pt x="652" y="547"/>
                    <a:pt x="652" y="478"/>
                  </a:cubicBezTo>
                  <a:cubicBezTo>
                    <a:pt x="652" y="409"/>
                    <a:pt x="596" y="353"/>
                    <a:pt x="527" y="353"/>
                  </a:cubicBezTo>
                  <a:close/>
                  <a:moveTo>
                    <a:pt x="325" y="53"/>
                  </a:moveTo>
                  <a:cubicBezTo>
                    <a:pt x="527" y="478"/>
                    <a:pt x="527" y="478"/>
                    <a:pt x="527" y="478"/>
                  </a:cubicBezTo>
                  <a:moveTo>
                    <a:pt x="87" y="258"/>
                  </a:moveTo>
                  <a:cubicBezTo>
                    <a:pt x="578" y="120"/>
                    <a:pt x="578" y="120"/>
                    <a:pt x="578" y="120"/>
                  </a:cubicBezTo>
                  <a:moveTo>
                    <a:pt x="89" y="169"/>
                  </a:moveTo>
                  <a:cubicBezTo>
                    <a:pt x="40" y="169"/>
                    <a:pt x="0" y="209"/>
                    <a:pt x="0" y="258"/>
                  </a:cubicBezTo>
                  <a:cubicBezTo>
                    <a:pt x="0" y="307"/>
                    <a:pt x="40" y="347"/>
                    <a:pt x="89" y="347"/>
                  </a:cubicBezTo>
                  <a:cubicBezTo>
                    <a:pt x="138" y="347"/>
                    <a:pt x="178" y="307"/>
                    <a:pt x="178" y="258"/>
                  </a:cubicBezTo>
                  <a:cubicBezTo>
                    <a:pt x="178" y="209"/>
                    <a:pt x="138" y="169"/>
                    <a:pt x="89" y="169"/>
                  </a:cubicBezTo>
                  <a:close/>
                  <a:moveTo>
                    <a:pt x="275" y="402"/>
                  </a:moveTo>
                  <a:cubicBezTo>
                    <a:pt x="89" y="258"/>
                    <a:pt x="89" y="258"/>
                    <a:pt x="89" y="258"/>
                  </a:cubicBezTo>
                  <a:moveTo>
                    <a:pt x="275" y="334"/>
                  </a:moveTo>
                  <a:cubicBezTo>
                    <a:pt x="237" y="334"/>
                    <a:pt x="207" y="365"/>
                    <a:pt x="207" y="402"/>
                  </a:cubicBezTo>
                  <a:cubicBezTo>
                    <a:pt x="207" y="439"/>
                    <a:pt x="237" y="469"/>
                    <a:pt x="275" y="469"/>
                  </a:cubicBezTo>
                  <a:cubicBezTo>
                    <a:pt x="312" y="469"/>
                    <a:pt x="342" y="439"/>
                    <a:pt x="342" y="402"/>
                  </a:cubicBezTo>
                  <a:cubicBezTo>
                    <a:pt x="342" y="365"/>
                    <a:pt x="312" y="334"/>
                    <a:pt x="275" y="334"/>
                  </a:cubicBezTo>
                  <a:close/>
                  <a:moveTo>
                    <a:pt x="225" y="139"/>
                  </a:moveTo>
                  <a:cubicBezTo>
                    <a:pt x="225" y="139"/>
                    <a:pt x="225" y="139"/>
                    <a:pt x="225" y="139"/>
                  </a:cubicBezTo>
                  <a:moveTo>
                    <a:pt x="275" y="402"/>
                  </a:moveTo>
                  <a:cubicBezTo>
                    <a:pt x="579" y="119"/>
                    <a:pt x="579" y="119"/>
                    <a:pt x="579" y="119"/>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6">
                <a:defRPr/>
              </a:pPr>
              <a:endParaRPr lang="en-US" sz="1764" kern="0">
                <a:solidFill>
                  <a:srgbClr val="353535"/>
                </a:solidFill>
                <a:latin typeface="Segoe UI Semilight"/>
                <a:ea typeface="ＭＳ Ｐゴシック"/>
              </a:endParaRPr>
            </a:p>
          </p:txBody>
        </p:sp>
      </p:grpSp>
      <p:sp>
        <p:nvSpPr>
          <p:cNvPr id="59" name="Rectangle 58"/>
          <p:cNvSpPr/>
          <p:nvPr/>
        </p:nvSpPr>
        <p:spPr>
          <a:xfrm>
            <a:off x="10399249" y="6113082"/>
            <a:ext cx="1600988" cy="738664"/>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Данные и искусственный интеллект</a:t>
            </a:r>
            <a:endParaRPr kumimoji="0" lang="en-US" sz="1400" b="0" i="0"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0287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4"/>
                                        </p:tgtEl>
                                      </p:cBhvr>
                                      <p:by x="0" y="100000"/>
                                    </p:animScale>
                                  </p:childTnLst>
                                </p:cTn>
                              </p:par>
                              <p:par>
                                <p:cTn id="9" presetID="1"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5"/>
                                        </p:tgtEl>
                                      </p:cBhvr>
                                      <p:by x="0" y="100000"/>
                                    </p:animScale>
                                  </p:childTnLst>
                                </p:cTn>
                              </p:par>
                              <p:par>
                                <p:cTn id="13" presetID="1" presetClass="entr" presetSubtype="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6"/>
                                        </p:tgtEl>
                                      </p:cBhvr>
                                      <p:by x="0" y="100000"/>
                                    </p:animScale>
                                  </p:childTnLst>
                                </p:cTn>
                              </p:par>
                              <p:par>
                                <p:cTn id="17" presetID="1" presetClass="entr" presetSubtype="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7"/>
                                        </p:tgtEl>
                                      </p:cBhvr>
                                      <p:by x="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18" y="-51778"/>
            <a:ext cx="11862924" cy="1325563"/>
          </a:xfrm>
        </p:spPr>
        <p:txBody>
          <a:bodyPr>
            <a:noAutofit/>
          </a:bodyPr>
          <a:lstStyle/>
          <a:p>
            <a:r>
              <a:rPr lang="en-US" sz="3600" dirty="0" err="1"/>
              <a:t>InnerEye</a:t>
            </a:r>
            <a:r>
              <a:rPr lang="en-US" sz="3600" dirty="0"/>
              <a:t>. </a:t>
            </a:r>
            <a:r>
              <a:rPr lang="ru-RU" sz="3600" dirty="0"/>
              <a:t>Пример возможностей технологий </a:t>
            </a:r>
            <a:r>
              <a:rPr lang="ru-RU" sz="3600" b="1" dirty="0"/>
              <a:t>искусственного интеллекта и машинного обучения в медицине</a:t>
            </a:r>
          </a:p>
        </p:txBody>
      </p:sp>
      <p:sp>
        <p:nvSpPr>
          <p:cNvPr id="3" name="Content Placeholder 2"/>
          <p:cNvSpPr>
            <a:spLocks noGrp="1"/>
          </p:cNvSpPr>
          <p:nvPr>
            <p:ph idx="1"/>
          </p:nvPr>
        </p:nvSpPr>
        <p:spPr>
          <a:xfrm>
            <a:off x="354886" y="1070394"/>
            <a:ext cx="11620156" cy="1918112"/>
          </a:xfrm>
        </p:spPr>
        <p:txBody>
          <a:bodyPr>
            <a:normAutofit fontScale="62500" lnSpcReduction="20000"/>
          </a:bodyPr>
          <a:lstStyle/>
          <a:p>
            <a:r>
              <a:rPr lang="ru-RU" dirty="0"/>
              <a:t>Проект MS Research по разработке </a:t>
            </a:r>
            <a:r>
              <a:rPr lang="ru-RU" b="1" dirty="0"/>
              <a:t>ПО с использованием ИИ для планирования радиотерапии</a:t>
            </a:r>
          </a:p>
          <a:p>
            <a:r>
              <a:rPr lang="ru-RU" b="1" dirty="0"/>
              <a:t>Построение на основе стандартных снимков КТ 3</a:t>
            </a:r>
            <a:r>
              <a:rPr lang="en-US" b="1" dirty="0"/>
              <a:t>D</a:t>
            </a:r>
            <a:r>
              <a:rPr lang="ru-RU" b="1" dirty="0"/>
              <a:t>-модели</a:t>
            </a:r>
            <a:r>
              <a:rPr lang="ru-RU" dirty="0"/>
              <a:t> участков, пораженных раковой опухолью, </a:t>
            </a:r>
            <a:r>
              <a:rPr lang="ru-RU" b="1" dirty="0"/>
              <a:t>в течение </a:t>
            </a:r>
            <a:r>
              <a:rPr lang="en-US" b="1" dirty="0"/>
              <a:t>~5 </a:t>
            </a:r>
            <a:r>
              <a:rPr lang="ru-RU" b="1" dirty="0"/>
              <a:t>минут вместо нескольких </a:t>
            </a:r>
            <a:r>
              <a:rPr lang="en-US" b="1" dirty="0"/>
              <a:t>60-90 </a:t>
            </a:r>
            <a:r>
              <a:rPr lang="ru-RU" b="1" dirty="0"/>
              <a:t>минут</a:t>
            </a:r>
            <a:r>
              <a:rPr lang="ru-RU" dirty="0"/>
              <a:t> для последующего лечения </a:t>
            </a:r>
            <a:r>
              <a:rPr lang="ru-RU" b="1" dirty="0"/>
              <a:t>(быстрее в 12-18 раз!!!)</a:t>
            </a:r>
          </a:p>
          <a:p>
            <a:r>
              <a:rPr lang="ru-RU" dirty="0"/>
              <a:t>Обеспечивает более быструю и точную классификацию болезни и лучший конечный результат радиотерапии</a:t>
            </a:r>
          </a:p>
          <a:p>
            <a:r>
              <a:rPr lang="ru-RU" dirty="0"/>
              <a:t>Не требует использования труда врачей супер-высокой квалификации (экономия средств)</a:t>
            </a:r>
          </a:p>
          <a:p>
            <a:r>
              <a:rPr lang="ru-RU" b="1" dirty="0"/>
              <a:t>Облачные технологии и алгоритмы машинного обучения</a:t>
            </a:r>
          </a:p>
          <a:p>
            <a:endParaRPr lang="ru-RU" dirty="0"/>
          </a:p>
        </p:txBody>
      </p:sp>
      <p:pic>
        <p:nvPicPr>
          <p:cNvPr id="4" name="Picture 3"/>
          <p:cNvPicPr>
            <a:picLocks noChangeAspect="1"/>
          </p:cNvPicPr>
          <p:nvPr/>
        </p:nvPicPr>
        <p:blipFill>
          <a:blip r:embed="rId4"/>
          <a:stretch>
            <a:fillRect/>
          </a:stretch>
        </p:blipFill>
        <p:spPr>
          <a:xfrm>
            <a:off x="8825452" y="2574745"/>
            <a:ext cx="2321905" cy="1547937"/>
          </a:xfrm>
          <a:prstGeom prst="rect">
            <a:avLst/>
          </a:prstGeom>
        </p:spPr>
      </p:pic>
      <p:sp>
        <p:nvSpPr>
          <p:cNvPr id="5" name="TextBox 4"/>
          <p:cNvSpPr txBox="1"/>
          <p:nvPr/>
        </p:nvSpPr>
        <p:spPr>
          <a:xfrm>
            <a:off x="10906590" y="4677571"/>
            <a:ext cx="1367216" cy="1099879"/>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ru-RU" sz="1765" b="1" i="0" u="none" strike="noStrike" kern="1200" cap="none" spc="0" normalizeH="0" baseline="0" noProof="0" dirty="0">
                <a:ln>
                  <a:noFill/>
                </a:ln>
                <a:solidFill>
                  <a:srgbClr val="505050"/>
                </a:solidFill>
                <a:effectLst/>
                <a:uLnTx/>
                <a:uFillTx/>
                <a:latin typeface="Segoe UI"/>
                <a:ea typeface="+mn-ea"/>
                <a:cs typeface="+mn-cs"/>
              </a:rPr>
              <a:t>Анализ снимка</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765" b="0" i="0" u="none" strike="noStrike" kern="1200" cap="none" spc="0" normalizeH="0" baseline="0" noProof="0" dirty="0" err="1">
                <a:ln>
                  <a:noFill/>
                </a:ln>
                <a:solidFill>
                  <a:srgbClr val="505050"/>
                </a:solidFill>
                <a:effectLst/>
                <a:uLnTx/>
                <a:uFillTx/>
                <a:latin typeface="Segoe UI"/>
                <a:ea typeface="+mn-ea"/>
                <a:cs typeface="+mn-cs"/>
              </a:rPr>
              <a:t>InnerEye</a:t>
            </a:r>
            <a:endParaRPr kumimoji="0" lang="en-GB"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7" name="Rectangle 6"/>
          <p:cNvSpPr/>
          <p:nvPr>
            <p:custDataLst>
              <p:tags r:id="rId1"/>
            </p:custDataLst>
          </p:nvPr>
        </p:nvSpPr>
        <p:spPr bwMode="auto">
          <a:xfrm>
            <a:off x="6556400" y="2598464"/>
            <a:ext cx="2026285" cy="1512214"/>
          </a:xfrm>
          <a:prstGeom prst="rect">
            <a:avLst/>
          </a:prstGeom>
          <a:solidFill>
            <a:srgbClr val="4668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ct val="0"/>
              </a:spcAft>
              <a:buClrTx/>
              <a:buSzTx/>
              <a:buFontTx/>
              <a:buNone/>
              <a:tabLst/>
              <a:defRPr/>
            </a:pPr>
            <a:r>
              <a:rPr kumimoji="0" lang="ru-RU" sz="1600" b="0" i="0" u="none" strike="noStrike" kern="1200" cap="none" spc="0" normalizeH="0" baseline="0" noProof="0" dirty="0">
                <a:ln>
                  <a:noFill/>
                </a:ln>
                <a:solidFill>
                  <a:srgbClr val="FFC000"/>
                </a:solidFill>
                <a:effectLst/>
                <a:uLnTx/>
                <a:uFillTx/>
                <a:latin typeface="Segoe UI"/>
                <a:ea typeface="+mn-ea"/>
                <a:cs typeface="+mn-cs"/>
              </a:rPr>
              <a:t>Комплексная диагностика</a:t>
            </a:r>
            <a:endParaRPr kumimoji="0" lang="en-US" sz="1600" b="0" i="0" u="none" strike="noStrike" kern="1200" cap="none" spc="0" normalizeH="0" baseline="0" noProof="0" dirty="0">
              <a:ln>
                <a:noFill/>
              </a:ln>
              <a:solidFill>
                <a:srgbClr val="FFC000"/>
              </a:solidFill>
              <a:effectLst/>
              <a:uLnTx/>
              <a:uFillTx/>
              <a:latin typeface="Segoe UI"/>
              <a:ea typeface="+mn-ea"/>
              <a:cs typeface="+mn-cs"/>
            </a:endParaRPr>
          </a:p>
          <a:p>
            <a:pPr marL="0" marR="0" lvl="0" indent="0" algn="l" defTabSz="914099" rtl="0" eaLnBrk="1" fontAlgn="base" latinLnBrk="0" hangingPunct="1">
              <a:lnSpc>
                <a:spcPct val="100000"/>
              </a:lnSpc>
              <a:spcBef>
                <a:spcPct val="0"/>
              </a:spcBef>
              <a:spcAft>
                <a:spcPct val="0"/>
              </a:spcAft>
              <a:buClrTx/>
              <a:buSzTx/>
              <a:buFontTx/>
              <a:buNone/>
              <a:tabLst/>
              <a:defRPr/>
            </a:pPr>
            <a:r>
              <a:rPr kumimoji="0" lang="ru-RU" sz="1600" b="0" i="0" u="none" strike="noStrike" kern="1200" cap="none" spc="0" normalizeH="0" baseline="0" noProof="0" dirty="0">
                <a:ln>
                  <a:noFill/>
                </a:ln>
                <a:solidFill>
                  <a:srgbClr val="FFC000"/>
                </a:solidFill>
                <a:effectLst/>
                <a:uLnTx/>
                <a:uFillTx/>
                <a:latin typeface="Segoe UI"/>
                <a:ea typeface="+mn-ea"/>
                <a:cs typeface="+mn-cs"/>
              </a:rPr>
              <a:t>Предиктивный анализ</a:t>
            </a:r>
            <a:endParaRPr kumimoji="0" lang="en-US" sz="1600" b="0" i="0" u="none" strike="noStrike" kern="1200" cap="none" spc="0" normalizeH="0" baseline="0" noProof="0" dirty="0">
              <a:ln>
                <a:noFill/>
              </a:ln>
              <a:solidFill>
                <a:srgbClr val="FFC000"/>
              </a:solidFill>
              <a:effectLst/>
              <a:uLnTx/>
              <a:uFillTx/>
              <a:latin typeface="Segoe UI"/>
              <a:ea typeface="+mn-ea"/>
              <a:cs typeface="+mn-cs"/>
            </a:endParaRPr>
          </a:p>
        </p:txBody>
      </p:sp>
      <p:pic>
        <p:nvPicPr>
          <p:cNvPr id="1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2876550"/>
            <a:ext cx="5229225" cy="324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7368" y="6142234"/>
            <a:ext cx="74088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https://www.microsoft.com/en-us/research/project/medical-image-analysis/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http://www.bbc.com/news/technology-34210351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видео)</a:t>
            </a:r>
          </a:p>
        </p:txBody>
      </p:sp>
      <p:grpSp>
        <p:nvGrpSpPr>
          <p:cNvPr id="11" name="Group 10"/>
          <p:cNvGrpSpPr/>
          <p:nvPr/>
        </p:nvGrpSpPr>
        <p:grpSpPr>
          <a:xfrm>
            <a:off x="6556400" y="4147004"/>
            <a:ext cx="4181010" cy="2117993"/>
            <a:chOff x="5415520" y="1700807"/>
            <a:chExt cx="6408712" cy="3327027"/>
          </a:xfrm>
        </p:grpSpPr>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r="5920"/>
            <a:stretch/>
          </p:blipFill>
          <p:spPr>
            <a:xfrm>
              <a:off x="7680176" y="1700807"/>
              <a:ext cx="4144056" cy="332702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5520" y="1700807"/>
              <a:ext cx="2657105" cy="3327027"/>
            </a:xfrm>
            <a:prstGeom prst="rect">
              <a:avLst/>
            </a:prstGeom>
          </p:spPr>
        </p:pic>
      </p:grpSp>
    </p:spTree>
    <p:extLst>
      <p:ext uri="{BB962C8B-B14F-4D97-AF65-F5344CB8AC3E}">
        <p14:creationId xmlns:p14="http://schemas.microsoft.com/office/powerpoint/2010/main" val="1805330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98" y="89919"/>
            <a:ext cx="11887200" cy="575474"/>
          </a:xfrm>
        </p:spPr>
        <p:txBody>
          <a:bodyPr>
            <a:normAutofit fontScale="90000"/>
          </a:bodyPr>
          <a:lstStyle/>
          <a:p>
            <a:r>
              <a:rPr lang="ru-RU" sz="4000" dirty="0"/>
              <a:t>Использование алгоритмов, апробированных в </a:t>
            </a:r>
            <a:r>
              <a:rPr lang="en-US" sz="4000" dirty="0"/>
              <a:t>Kinect</a:t>
            </a:r>
            <a:endParaRPr lang="ru-RU" sz="4000" dirty="0"/>
          </a:p>
        </p:txBody>
      </p:sp>
      <p:sp>
        <p:nvSpPr>
          <p:cNvPr id="3" name="Rectangle 2"/>
          <p:cNvSpPr/>
          <p:nvPr/>
        </p:nvSpPr>
        <p:spPr>
          <a:xfrm>
            <a:off x="3840703" y="1336241"/>
            <a:ext cx="3680705" cy="1811820"/>
          </a:xfrm>
          <a:prstGeom prst="rect">
            <a:avLst/>
          </a:prstGeom>
          <a:noFill/>
          <a:ln w="31750"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Segoe UI"/>
              <a:ea typeface="+mn-ea"/>
              <a:cs typeface="+mn-cs"/>
            </a:endParaRPr>
          </a:p>
        </p:txBody>
      </p:sp>
      <p:sp>
        <p:nvSpPr>
          <p:cNvPr id="4" name="Rectangle 3"/>
          <p:cNvSpPr/>
          <p:nvPr/>
        </p:nvSpPr>
        <p:spPr>
          <a:xfrm>
            <a:off x="159798" y="1363109"/>
            <a:ext cx="3497802" cy="1790442"/>
          </a:xfrm>
          <a:prstGeom prst="rect">
            <a:avLst/>
          </a:prstGeom>
          <a:noFill/>
          <a:ln w="31750"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Segoe UI"/>
              <a:ea typeface="+mn-ea"/>
              <a:cs typeface="+mn-cs"/>
            </a:endParaRP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8" t="5125" r="3193" b="4073"/>
          <a:stretch/>
        </p:blipFill>
        <p:spPr>
          <a:xfrm>
            <a:off x="5521821" y="1668023"/>
            <a:ext cx="1863233" cy="1063698"/>
          </a:xfrm>
          <a:prstGeom prst="rect">
            <a:avLst/>
          </a:prstGeom>
        </p:spPr>
      </p:pic>
      <p:sp>
        <p:nvSpPr>
          <p:cNvPr id="6" name="TextBox 5"/>
          <p:cNvSpPr txBox="1"/>
          <p:nvPr/>
        </p:nvSpPr>
        <p:spPr>
          <a:xfrm>
            <a:off x="115296" y="692231"/>
            <a:ext cx="119317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AEEF">
                    <a:lumMod val="50000"/>
                  </a:srgbClr>
                </a:solidFill>
                <a:effectLst/>
                <a:uLnTx/>
                <a:uFillTx/>
                <a:latin typeface="Segoe UI"/>
                <a:ea typeface="+mn-ea"/>
                <a:cs typeface="+mn-cs"/>
              </a:rPr>
              <a:t>Используются одни и те же алгоритмы машинного бучения для интерпретации различных типов изображений</a:t>
            </a:r>
            <a:endParaRPr kumimoji="0" lang="en-GB" sz="1800" b="0" i="0" u="none" strike="noStrike" kern="1200" cap="none" spc="0" normalizeH="0" baseline="0" noProof="0" dirty="0">
              <a:ln>
                <a:noFill/>
              </a:ln>
              <a:solidFill>
                <a:srgbClr val="00AEEF">
                  <a:lumMod val="50000"/>
                </a:srgbClr>
              </a:solidFill>
              <a:effectLst/>
              <a:uLnTx/>
              <a:uFillTx/>
              <a:latin typeface="Segoe U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123" y="1397405"/>
            <a:ext cx="1388408" cy="172830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336" r="23194"/>
          <a:stretch/>
        </p:blipFill>
        <p:spPr>
          <a:xfrm>
            <a:off x="3954828" y="1375433"/>
            <a:ext cx="1396227" cy="1750281"/>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900" y="1505583"/>
            <a:ext cx="1718537" cy="1388578"/>
          </a:xfrm>
          <a:prstGeom prst="rect">
            <a:avLst/>
          </a:prstGeom>
        </p:spPr>
      </p:pic>
      <p:sp>
        <p:nvSpPr>
          <p:cNvPr id="10" name="TextBox 9"/>
          <p:cNvSpPr txBox="1"/>
          <p:nvPr/>
        </p:nvSpPr>
        <p:spPr>
          <a:xfrm>
            <a:off x="872647" y="1090841"/>
            <a:ext cx="572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0000">
                    <a:lumMod val="50000"/>
                    <a:lumOff val="50000"/>
                  </a:srgbClr>
                </a:solidFill>
                <a:effectLst/>
                <a:uLnTx/>
                <a:uFillTx/>
                <a:latin typeface="Segoe UI"/>
                <a:ea typeface="+mn-ea"/>
                <a:cs typeface="+mn-cs"/>
              </a:rPr>
              <a:t>МРТ</a:t>
            </a:r>
            <a:endParaRPr kumimoji="0" lang="en-GB" sz="1400" b="1" i="0" u="none" strike="noStrike" kern="1200" cap="none" spc="0" normalizeH="0" baseline="0" noProof="0" dirty="0">
              <a:ln>
                <a:noFill/>
              </a:ln>
              <a:solidFill>
                <a:srgbClr val="000000">
                  <a:lumMod val="50000"/>
                  <a:lumOff val="50000"/>
                </a:srgbClr>
              </a:solidFill>
              <a:effectLst/>
              <a:uLnTx/>
              <a:uFillTx/>
              <a:latin typeface="Segoe UI"/>
              <a:ea typeface="+mn-ea"/>
              <a:cs typeface="+mn-cs"/>
            </a:endParaRPr>
          </a:p>
        </p:txBody>
      </p:sp>
      <p:sp>
        <p:nvSpPr>
          <p:cNvPr id="11" name="TextBox 10"/>
          <p:cNvSpPr txBox="1"/>
          <p:nvPr/>
        </p:nvSpPr>
        <p:spPr>
          <a:xfrm>
            <a:off x="3850368" y="1082236"/>
            <a:ext cx="35346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0000">
                    <a:lumMod val="50000"/>
                    <a:lumOff val="50000"/>
                  </a:srgbClr>
                </a:solidFill>
                <a:effectLst/>
                <a:uLnTx/>
                <a:uFillTx/>
                <a:latin typeface="Segoe UI"/>
                <a:ea typeface="+mn-ea"/>
                <a:cs typeface="+mn-cs"/>
              </a:rPr>
              <a:t>Глубокий анализ изображения </a:t>
            </a:r>
            <a:r>
              <a:rPr kumimoji="0" lang="en-GB" sz="1400" b="1" i="0" u="none" strike="noStrike" kern="1200" cap="none" spc="0" normalizeH="0" baseline="0" noProof="0" dirty="0">
                <a:ln>
                  <a:noFill/>
                </a:ln>
                <a:solidFill>
                  <a:srgbClr val="000000">
                    <a:lumMod val="50000"/>
                    <a:lumOff val="50000"/>
                  </a:srgbClr>
                </a:solidFill>
                <a:effectLst/>
                <a:uLnTx/>
                <a:uFillTx/>
                <a:latin typeface="Segoe UI"/>
                <a:ea typeface="+mn-ea"/>
                <a:cs typeface="+mn-cs"/>
              </a:rPr>
              <a:t>Kinect</a:t>
            </a:r>
          </a:p>
        </p:txBody>
      </p:sp>
      <p:sp>
        <p:nvSpPr>
          <p:cNvPr id="12" name="Rectangle 11"/>
          <p:cNvSpPr/>
          <p:nvPr/>
        </p:nvSpPr>
        <p:spPr>
          <a:xfrm>
            <a:off x="342900" y="788751"/>
            <a:ext cx="6357938" cy="18000"/>
          </a:xfrm>
          <a:prstGeom prst="rect">
            <a:avLst/>
          </a:prstGeom>
          <a:gradFill>
            <a:gsLst>
              <a:gs pos="0">
                <a:srgbClr val="3F3F3F">
                  <a:lumMod val="50000"/>
                  <a:alpha val="0"/>
                </a:srgbClr>
              </a:gs>
              <a:gs pos="82725">
                <a:srgbClr val="73849B"/>
              </a:gs>
              <a:gs pos="14900">
                <a:srgbClr val="313A47"/>
              </a:gs>
              <a:gs pos="100000">
                <a:srgbClr val="3F3F3F">
                  <a:lumMod val="60000"/>
                  <a:lumOff val="40000"/>
                  <a:alpha val="0"/>
                </a:srgbClr>
              </a:gs>
            </a:gsLst>
            <a:lin ang="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Box 12"/>
          <p:cNvSpPr txBox="1"/>
          <p:nvPr/>
        </p:nvSpPr>
        <p:spPr>
          <a:xfrm>
            <a:off x="5549908" y="3810049"/>
            <a:ext cx="204937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AEEF">
                    <a:lumMod val="50000"/>
                  </a:srgbClr>
                </a:solidFill>
                <a:effectLst/>
                <a:uLnTx/>
                <a:uFillTx/>
                <a:latin typeface="Segoe UI"/>
                <a:ea typeface="+mn-ea"/>
                <a:cs typeface="+mn-cs"/>
              </a:rPr>
              <a:t>Леса и деревья принятия решений для семантической сегментации изображений</a:t>
            </a:r>
            <a:endParaRPr kumimoji="0" lang="en-GB" sz="1800" b="0" i="0" u="none" strike="noStrike" kern="1200" cap="none" spc="0" normalizeH="0" baseline="0" noProof="0" dirty="0">
              <a:ln>
                <a:noFill/>
              </a:ln>
              <a:solidFill>
                <a:srgbClr val="00AEEF">
                  <a:lumMod val="50000"/>
                </a:srgbClr>
              </a:solidFill>
              <a:effectLst/>
              <a:uLnTx/>
              <a:uFillTx/>
              <a:latin typeface="Segoe UI"/>
              <a:ea typeface="+mn-ea"/>
              <a:cs typeface="+mn-cs"/>
            </a:endParaRPr>
          </a:p>
        </p:txBody>
      </p:sp>
      <p:pic>
        <p:nvPicPr>
          <p:cNvPr id="14" name="Picture 13"/>
          <p:cNvPicPr>
            <a:picLocks noChangeAspect="1"/>
          </p:cNvPicPr>
          <p:nvPr/>
        </p:nvPicPr>
        <p:blipFill>
          <a:blip r:embed="rId7"/>
          <a:stretch>
            <a:fillRect/>
          </a:stretch>
        </p:blipFill>
        <p:spPr>
          <a:xfrm>
            <a:off x="8850454" y="1054091"/>
            <a:ext cx="3103049" cy="1748449"/>
          </a:xfrm>
          <a:prstGeom prst="rect">
            <a:avLst/>
          </a:prstGeom>
        </p:spPr>
      </p:pic>
      <p:pic>
        <p:nvPicPr>
          <p:cNvPr id="15" name="Picture 14"/>
          <p:cNvPicPr>
            <a:picLocks noChangeAspect="1"/>
          </p:cNvPicPr>
          <p:nvPr/>
        </p:nvPicPr>
        <p:blipFill>
          <a:blip r:embed="rId8">
            <a:clrChange>
              <a:clrFrom>
                <a:srgbClr val="FFFFFF"/>
              </a:clrFrom>
              <a:clrTo>
                <a:srgbClr val="FFFFFF">
                  <a:alpha val="0"/>
                </a:srgbClr>
              </a:clrTo>
            </a:clrChange>
          </a:blip>
          <a:stretch>
            <a:fillRect/>
          </a:stretch>
        </p:blipFill>
        <p:spPr>
          <a:xfrm>
            <a:off x="7181186" y="3544231"/>
            <a:ext cx="4962881" cy="2731894"/>
          </a:xfrm>
          <a:prstGeom prst="rect">
            <a:avLst/>
          </a:prstGeom>
        </p:spPr>
      </p:pic>
      <p:sp>
        <p:nvSpPr>
          <p:cNvPr id="16" name="TextBox 15"/>
          <p:cNvSpPr txBox="1"/>
          <p:nvPr/>
        </p:nvSpPr>
        <p:spPr>
          <a:xfrm>
            <a:off x="8232605" y="2784218"/>
            <a:ext cx="27882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Тестовые данные на входе</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ight Arrow 16"/>
          <p:cNvSpPr/>
          <p:nvPr/>
        </p:nvSpPr>
        <p:spPr>
          <a:xfrm rot="5400000">
            <a:off x="9559653" y="3150203"/>
            <a:ext cx="348549" cy="492775"/>
          </a:xfrm>
          <a:prstGeom prst="rightArrow">
            <a:avLst/>
          </a:prstGeom>
          <a:gradFill>
            <a:gsLst>
              <a:gs pos="0">
                <a:srgbClr val="FFEFD1"/>
              </a:gs>
              <a:gs pos="64999">
                <a:srgbClr val="F0EBD5">
                  <a:alpha val="95000"/>
                </a:srgbClr>
              </a:gs>
              <a:gs pos="100000">
                <a:srgbClr val="D1C39F"/>
              </a:gs>
            </a:gsLst>
            <a:lin ang="5400000" scaled="0"/>
          </a:gra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364454"/>
              </a:solidFill>
              <a:effectLst/>
              <a:uLnTx/>
              <a:uFillTx/>
              <a:latin typeface="Calibri" panose="020F0502020204030204"/>
              <a:ea typeface="+mn-ea"/>
              <a:cs typeface="+mn-cs"/>
            </a:endParaRPr>
          </a:p>
        </p:txBody>
      </p:sp>
      <p:sp>
        <p:nvSpPr>
          <p:cNvPr id="18" name="TextBox 17"/>
          <p:cNvSpPr txBox="1"/>
          <p:nvPr/>
        </p:nvSpPr>
        <p:spPr>
          <a:xfrm>
            <a:off x="9571462" y="6141431"/>
            <a:ext cx="16610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Вероятностное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предсказание</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6" descr="\\cam-01-srv\dfsroot\Groups\vision\antcrim\Data\matlabExperiments\DecisionForestsTutorial\background\3.pn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9053" t="45452" r="9542" b="37167"/>
          <a:stretch/>
        </p:blipFill>
        <p:spPr bwMode="auto">
          <a:xfrm>
            <a:off x="8536268" y="5925817"/>
            <a:ext cx="1118601" cy="7942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114" y="3212797"/>
            <a:ext cx="1939750" cy="2916201"/>
          </a:xfrm>
          <a:prstGeom prst="rect">
            <a:avLst/>
          </a:prstGeom>
          <a:effectLst>
            <a:outerShdw blurRad="63500" sx="102000" sy="102000" algn="ctr" rotWithShape="0">
              <a:prstClr val="black">
                <a:alpha val="40000"/>
              </a:prstClr>
            </a:outerShdw>
          </a:effectLst>
        </p:spPr>
      </p:pic>
      <p:sp>
        <p:nvSpPr>
          <p:cNvPr id="21" name="Rectangle 20"/>
          <p:cNvSpPr/>
          <p:nvPr/>
        </p:nvSpPr>
        <p:spPr>
          <a:xfrm>
            <a:off x="124286" y="6097632"/>
            <a:ext cx="2122343" cy="707886"/>
          </a:xfrm>
          <a:prstGeom prst="rect">
            <a:avLst/>
          </a:prstGeom>
          <a:solidFill>
            <a:schemeClr val="bg1">
              <a:lumMod val="95000"/>
            </a:schemeClr>
          </a:solidFill>
          <a:ln>
            <a:solidFill>
              <a:schemeClr val="tx1"/>
            </a:solidFill>
          </a:ln>
          <a:effectLst>
            <a:outerShdw blurRad="50800" dist="38100" dir="13500000" algn="b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 Criminisi and J. Shotton, </a:t>
            </a:r>
            <a:r>
              <a:rPr kumimoji="0" lang="en-GB"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Decision Forests for Computer Vision and Medical Image Analysis</a:t>
            </a: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Springer, February 2013</a:t>
            </a:r>
          </a:p>
        </p:txBody>
      </p:sp>
      <p:pic>
        <p:nvPicPr>
          <p:cNvPr id="22" name="Content Placeholder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5446" y="3595862"/>
            <a:ext cx="3295344" cy="2057347"/>
          </a:xfrm>
          <a:prstGeom prst="rect">
            <a:avLst/>
          </a:prstGeom>
        </p:spPr>
      </p:pic>
      <p:pic>
        <p:nvPicPr>
          <p:cNvPr id="23" name="Picture 22"/>
          <p:cNvPicPr>
            <a:picLocks noChangeAspect="1"/>
          </p:cNvPicPr>
          <p:nvPr/>
        </p:nvPicPr>
        <p:blipFill>
          <a:blip r:embed="rId12"/>
          <a:stretch>
            <a:fillRect/>
          </a:stretch>
        </p:blipFill>
        <p:spPr>
          <a:xfrm>
            <a:off x="2407259" y="3810049"/>
            <a:ext cx="2905685" cy="1634448"/>
          </a:xfrm>
          <a:prstGeom prst="rect">
            <a:avLst/>
          </a:prstGeom>
        </p:spPr>
      </p:pic>
    </p:spTree>
    <p:extLst>
      <p:ext uri="{BB962C8B-B14F-4D97-AF65-F5344CB8AC3E}">
        <p14:creationId xmlns:p14="http://schemas.microsoft.com/office/powerpoint/2010/main" val="150857342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07" y="-110036"/>
            <a:ext cx="11869093" cy="1325563"/>
          </a:xfrm>
        </p:spPr>
        <p:txBody>
          <a:bodyPr>
            <a:noAutofit/>
          </a:bodyPr>
          <a:lstStyle/>
          <a:p>
            <a:r>
              <a:rPr lang="ru-RU" sz="3600" dirty="0"/>
              <a:t>Инструментарий для </a:t>
            </a:r>
            <a:r>
              <a:rPr lang="ru-RU" sz="3600" b="1" dirty="0"/>
              <a:t>создания роботов (ботов) в интересах здравоохранения</a:t>
            </a:r>
            <a:r>
              <a:rPr lang="ru-RU" sz="3600" dirty="0"/>
              <a:t> “</a:t>
            </a:r>
            <a:r>
              <a:rPr lang="ru-RU" sz="3600" dirty="0" err="1"/>
              <a:t>Microsoft’s</a:t>
            </a:r>
            <a:r>
              <a:rPr lang="ru-RU" sz="3600" dirty="0"/>
              <a:t> AI </a:t>
            </a:r>
            <a:r>
              <a:rPr lang="ru-RU" sz="3600" dirty="0" err="1"/>
              <a:t>health</a:t>
            </a:r>
            <a:r>
              <a:rPr lang="ru-RU" sz="3600" dirty="0"/>
              <a:t> </a:t>
            </a:r>
            <a:r>
              <a:rPr lang="ru-RU" sz="3600" dirty="0" err="1"/>
              <a:t>chatbot</a:t>
            </a:r>
            <a:r>
              <a:rPr lang="ru-RU" sz="3600" dirty="0"/>
              <a:t> </a:t>
            </a:r>
            <a:r>
              <a:rPr lang="ru-RU" sz="3600" dirty="0" err="1"/>
              <a:t>technology</a:t>
            </a:r>
            <a:r>
              <a:rPr lang="ru-RU" sz="3600" dirty="0"/>
              <a:t>”</a:t>
            </a:r>
          </a:p>
        </p:txBody>
      </p:sp>
      <p:sp>
        <p:nvSpPr>
          <p:cNvPr id="3" name="Content Placeholder 2"/>
          <p:cNvSpPr>
            <a:spLocks noGrp="1"/>
          </p:cNvSpPr>
          <p:nvPr>
            <p:ph idx="1"/>
          </p:nvPr>
        </p:nvSpPr>
        <p:spPr>
          <a:xfrm>
            <a:off x="109839" y="1855433"/>
            <a:ext cx="7888938" cy="4554246"/>
          </a:xfrm>
        </p:spPr>
        <p:txBody>
          <a:bodyPr>
            <a:normAutofit fontScale="70000" lnSpcReduction="20000"/>
          </a:bodyPr>
          <a:lstStyle/>
          <a:p>
            <a:r>
              <a:rPr lang="ru-RU" dirty="0"/>
              <a:t>Различные сценарии использования</a:t>
            </a:r>
          </a:p>
          <a:p>
            <a:pPr lvl="1"/>
            <a:r>
              <a:rPr lang="ru-RU" dirty="0"/>
              <a:t>Работа с естественным языком</a:t>
            </a:r>
          </a:p>
          <a:p>
            <a:pPr lvl="1"/>
            <a:r>
              <a:rPr lang="ru-RU" dirty="0"/>
              <a:t>Разветвленные сценарии разговоров</a:t>
            </a:r>
          </a:p>
          <a:p>
            <a:pPr lvl="1"/>
            <a:r>
              <a:rPr lang="ru-RU" dirty="0"/>
              <a:t>Различные устройства для использования</a:t>
            </a:r>
          </a:p>
          <a:p>
            <a:pPr lvl="1"/>
            <a:r>
              <a:rPr lang="ru-RU" dirty="0"/>
              <a:t>Различные интерфейсы API</a:t>
            </a:r>
          </a:p>
          <a:p>
            <a:pPr lvl="1"/>
            <a:r>
              <a:rPr lang="ru-RU" dirty="0"/>
              <a:t>Первичная сортировка пациентов на основе стандартных медицинских протоколов или полностью адаптированных</a:t>
            </a:r>
          </a:p>
          <a:p>
            <a:pPr lvl="1"/>
            <a:r>
              <a:rPr lang="ru-RU" b="1" dirty="0"/>
              <a:t>Возможность полной настройки</a:t>
            </a:r>
            <a:r>
              <a:rPr lang="ru-RU" dirty="0"/>
              <a:t> и встраивания в </a:t>
            </a:r>
            <a:r>
              <a:rPr lang="ru-RU" dirty="0" err="1"/>
              <a:t>МИСы</a:t>
            </a:r>
            <a:r>
              <a:rPr lang="ru-RU" dirty="0"/>
              <a:t> и порталы взаимодействия с пациентами</a:t>
            </a:r>
            <a:endParaRPr lang="en-US" dirty="0"/>
          </a:p>
          <a:p>
            <a:r>
              <a:rPr lang="ru-RU" dirty="0"/>
              <a:t>Интеллектуальные возможности настройки диалога</a:t>
            </a:r>
          </a:p>
          <a:p>
            <a:pPr lvl="1"/>
            <a:r>
              <a:rPr lang="ru-RU" dirty="0"/>
              <a:t>«Коробочная» готовая функциональность</a:t>
            </a:r>
          </a:p>
          <a:p>
            <a:pPr lvl="1"/>
            <a:r>
              <a:rPr lang="ru-RU" dirty="0"/>
              <a:t>Поддержка динамической интерактивный настройки диалога</a:t>
            </a:r>
          </a:p>
          <a:p>
            <a:pPr lvl="1"/>
            <a:r>
              <a:rPr lang="ru-RU" dirty="0"/>
              <a:t>Использование знаний от предыдущих контактов с пациентом</a:t>
            </a:r>
          </a:p>
          <a:p>
            <a:pPr lvl="1"/>
            <a:r>
              <a:rPr lang="ru-RU" dirty="0"/>
              <a:t>Использование информации из МИС и </a:t>
            </a:r>
            <a:r>
              <a:rPr lang="en-US" dirty="0"/>
              <a:t>HealthVault </a:t>
            </a:r>
            <a:r>
              <a:rPr lang="ru-RU" dirty="0"/>
              <a:t>с данными по пациенту, включая используемые препараты, данные с носимых устройств</a:t>
            </a:r>
            <a:r>
              <a:rPr lang="en-US" dirty="0"/>
              <a:t> </a:t>
            </a:r>
            <a:endParaRPr lang="ru-RU" dirty="0"/>
          </a:p>
          <a:p>
            <a:pPr lvl="1"/>
            <a:r>
              <a:rPr lang="ru-RU" dirty="0"/>
              <a:t>Планирование и назначение консультаций</a:t>
            </a:r>
          </a:p>
          <a:p>
            <a:r>
              <a:rPr lang="ru-RU" dirty="0"/>
              <a:t>Использование индустриальных баз знаний для генерации более релевантных ответов</a:t>
            </a:r>
          </a:p>
          <a:p>
            <a:endParaRPr lang="ru-RU" dirty="0"/>
          </a:p>
        </p:txBody>
      </p:sp>
      <p:sp>
        <p:nvSpPr>
          <p:cNvPr id="4" name="TextBox 3"/>
          <p:cNvSpPr txBox="1"/>
          <p:nvPr/>
        </p:nvSpPr>
        <p:spPr>
          <a:xfrm flipH="1">
            <a:off x="322907" y="1085405"/>
            <a:ext cx="6268953" cy="461665"/>
          </a:xfrm>
          <a:prstGeom prst="rect">
            <a:avLst/>
          </a:prstGeom>
          <a:noFill/>
        </p:spPr>
        <p:txBody>
          <a:bodyPr wrap="square" rtlCol="0">
            <a:spAutoFit/>
          </a:bodyPr>
          <a:lstStyle/>
          <a:p>
            <a:r>
              <a:rPr lang="en-US" sz="2400" dirty="0">
                <a:hlinkClick r:id="rId3"/>
              </a:rPr>
              <a:t>https://www.healthvault.com/en-us/health-bot/</a:t>
            </a:r>
            <a:r>
              <a:rPr lang="ru-RU" sz="2400"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637" y="790113"/>
            <a:ext cx="6628661" cy="372862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6440"/>
          <a:stretch/>
        </p:blipFill>
        <p:spPr>
          <a:xfrm>
            <a:off x="8453629" y="4204012"/>
            <a:ext cx="2571139" cy="2520389"/>
          </a:xfrm>
          <a:prstGeom prst="rect">
            <a:avLst/>
          </a:prstGeom>
        </p:spPr>
      </p:pic>
    </p:spTree>
    <p:extLst>
      <p:ext uri="{BB962C8B-B14F-4D97-AF65-F5344CB8AC3E}">
        <p14:creationId xmlns:p14="http://schemas.microsoft.com/office/powerpoint/2010/main" val="2782576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05" y="0"/>
            <a:ext cx="11715185" cy="1325563"/>
          </a:xfrm>
        </p:spPr>
        <p:txBody>
          <a:bodyPr>
            <a:normAutofit/>
          </a:bodyPr>
          <a:lstStyle/>
          <a:p>
            <a:r>
              <a:rPr lang="ru-RU" sz="3600" dirty="0"/>
              <a:t>Галерея </a:t>
            </a:r>
            <a:r>
              <a:rPr lang="ru-RU" sz="3600" dirty="0" err="1"/>
              <a:t>демо</a:t>
            </a:r>
            <a:r>
              <a:rPr lang="ru-RU" sz="3600" dirty="0"/>
              <a:t>-шаблонов решений для здравоохранения с использованием технологий машинного обучения</a:t>
            </a:r>
          </a:p>
        </p:txBody>
      </p:sp>
      <p:sp>
        <p:nvSpPr>
          <p:cNvPr id="3" name="Content Placeholder 2"/>
          <p:cNvSpPr>
            <a:spLocks noGrp="1"/>
          </p:cNvSpPr>
          <p:nvPr>
            <p:ph idx="1"/>
          </p:nvPr>
        </p:nvSpPr>
        <p:spPr>
          <a:xfrm>
            <a:off x="367684" y="2115257"/>
            <a:ext cx="6121893" cy="4542995"/>
          </a:xfrm>
        </p:spPr>
        <p:txBody>
          <a:bodyPr>
            <a:normAutofit fontScale="92500" lnSpcReduction="20000"/>
          </a:bodyPr>
          <a:lstStyle/>
          <a:p>
            <a:r>
              <a:rPr lang="ru-RU" dirty="0"/>
              <a:t>Предсказание продолжительности пребывания пациента в госпитале</a:t>
            </a:r>
          </a:p>
          <a:p>
            <a:pPr lvl="1"/>
            <a:r>
              <a:rPr lang="en-US" dirty="0">
                <a:hlinkClick r:id="rId3"/>
              </a:rPr>
              <a:t>https://microsoft.github.io/r-server-hospital-length-of-stay/</a:t>
            </a:r>
            <a:r>
              <a:rPr lang="ru-RU" dirty="0"/>
              <a:t> </a:t>
            </a:r>
          </a:p>
          <a:p>
            <a:r>
              <a:rPr lang="ru-RU" dirty="0"/>
              <a:t>Бинарная классификация данных для идентификации рака груди</a:t>
            </a:r>
          </a:p>
          <a:p>
            <a:r>
              <a:rPr lang="ru-RU" dirty="0"/>
              <a:t>Предсказание рака груди с использованием </a:t>
            </a:r>
            <a:r>
              <a:rPr lang="en-US" dirty="0"/>
              <a:t>Azure Machine Learning </a:t>
            </a:r>
            <a:r>
              <a:rPr lang="ru-RU" dirty="0"/>
              <a:t>для анализа данных</a:t>
            </a:r>
          </a:p>
          <a:p>
            <a:r>
              <a:rPr lang="ru-RU" dirty="0"/>
              <a:t>Предсказание болезней сердца с использованием набора</a:t>
            </a:r>
            <a:r>
              <a:rPr lang="en-US" dirty="0"/>
              <a:t> </a:t>
            </a:r>
            <a:r>
              <a:rPr lang="ru-RU" dirty="0"/>
              <a:t>данных из </a:t>
            </a:r>
            <a:r>
              <a:rPr lang="ru-RU" dirty="0" err="1"/>
              <a:t>репозитория</a:t>
            </a:r>
            <a:r>
              <a:rPr lang="ru-RU" dirty="0"/>
              <a:t> Калифорнийский университет в </a:t>
            </a:r>
            <a:r>
              <a:rPr lang="ru-RU" dirty="0" err="1"/>
              <a:t>Ирвайне</a:t>
            </a:r>
            <a:r>
              <a:rPr lang="ru-RU" dirty="0"/>
              <a:t> </a:t>
            </a:r>
            <a:r>
              <a:rPr lang="en-US" dirty="0"/>
              <a:t>UCI Machine Learning repository</a:t>
            </a:r>
            <a:endParaRPr lang="ru-RU" dirty="0"/>
          </a:p>
        </p:txBody>
      </p:sp>
      <p:sp>
        <p:nvSpPr>
          <p:cNvPr id="4" name="TextBox 3"/>
          <p:cNvSpPr txBox="1"/>
          <p:nvPr/>
        </p:nvSpPr>
        <p:spPr>
          <a:xfrm>
            <a:off x="233105" y="1196903"/>
            <a:ext cx="9174243" cy="523220"/>
          </a:xfrm>
          <a:prstGeom prst="rect">
            <a:avLst/>
          </a:prstGeom>
          <a:noFill/>
        </p:spPr>
        <p:txBody>
          <a:bodyPr wrap="none" rtlCol="0">
            <a:spAutoFit/>
          </a:bodyPr>
          <a:lstStyle/>
          <a:p>
            <a:r>
              <a:rPr lang="en-US" sz="2800" dirty="0">
                <a:hlinkClick r:id="rId4"/>
              </a:rPr>
              <a:t>https://gallery.cortanaintelligence.com/industries/healthcare</a:t>
            </a:r>
            <a:r>
              <a:rPr lang="ru-RU" sz="2800" dirty="0"/>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917" y="1720123"/>
            <a:ext cx="5723635" cy="2834122"/>
          </a:xfrm>
          <a:prstGeom prst="rect">
            <a:avLst/>
          </a:prstGeom>
        </p:spPr>
      </p:pic>
      <p:sp>
        <p:nvSpPr>
          <p:cNvPr id="6" name="TextBox 5"/>
          <p:cNvSpPr txBox="1"/>
          <p:nvPr/>
        </p:nvSpPr>
        <p:spPr>
          <a:xfrm>
            <a:off x="6444918" y="4443963"/>
            <a:ext cx="5128582" cy="923330"/>
          </a:xfrm>
          <a:prstGeom prst="rect">
            <a:avLst/>
          </a:prstGeom>
          <a:noFill/>
        </p:spPr>
        <p:txBody>
          <a:bodyPr wrap="square" rtlCol="0">
            <a:spAutoFit/>
          </a:bodyPr>
          <a:lstStyle/>
          <a:p>
            <a:r>
              <a:rPr lang="ru-RU" dirty="0"/>
              <a:t>Архитектура </a:t>
            </a:r>
            <a:r>
              <a:rPr lang="en-US" dirty="0" err="1"/>
              <a:t>on-premise</a:t>
            </a:r>
            <a:r>
              <a:rPr lang="en-US" dirty="0"/>
              <a:t> </a:t>
            </a:r>
            <a:r>
              <a:rPr lang="ru-RU" dirty="0"/>
              <a:t>решения по предсказанию пребывания пациента в госпитале</a:t>
            </a:r>
            <a:r>
              <a:rPr lang="en-US" dirty="0"/>
              <a:t> </a:t>
            </a:r>
            <a:r>
              <a:rPr lang="ru-RU" dirty="0"/>
              <a:t>с использованием </a:t>
            </a:r>
            <a:r>
              <a:rPr lang="en-US" dirty="0"/>
              <a:t>SQL Server R Services </a:t>
            </a:r>
            <a:endParaRPr lang="ru-RU" dirty="0"/>
          </a:p>
        </p:txBody>
      </p:sp>
    </p:spTree>
    <p:extLst>
      <p:ext uri="{BB962C8B-B14F-4D97-AF65-F5344CB8AC3E}">
        <p14:creationId xmlns:p14="http://schemas.microsoft.com/office/powerpoint/2010/main" val="2845447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Технология распознавания речи для замены ручного ввода</a:t>
            </a:r>
          </a:p>
        </p:txBody>
      </p:sp>
      <p:sp>
        <p:nvSpPr>
          <p:cNvPr id="3" name="Content Placeholder 2"/>
          <p:cNvSpPr>
            <a:spLocks noGrp="1"/>
          </p:cNvSpPr>
          <p:nvPr>
            <p:ph idx="1"/>
          </p:nvPr>
        </p:nvSpPr>
        <p:spPr/>
        <p:txBody>
          <a:bodyPr>
            <a:normAutofit lnSpcReduction="10000"/>
          </a:bodyPr>
          <a:lstStyle/>
          <a:p>
            <a:r>
              <a:rPr lang="ru-RU" dirty="0"/>
              <a:t>Партнером проекта Microsoft </a:t>
            </a:r>
            <a:r>
              <a:rPr lang="ru-RU" dirty="0" err="1"/>
              <a:t>Healthcare</a:t>
            </a:r>
            <a:r>
              <a:rPr lang="ru-RU" dirty="0"/>
              <a:t> </a:t>
            </a:r>
            <a:r>
              <a:rPr lang="ru-RU" dirty="0" err="1"/>
              <a:t>NExT</a:t>
            </a:r>
            <a:r>
              <a:rPr lang="ru-RU" dirty="0"/>
              <a:t> стал медицинский центр </a:t>
            </a:r>
            <a:r>
              <a:rPr lang="ru-RU" dirty="0" err="1"/>
              <a:t>Питтсбургского</a:t>
            </a:r>
            <a:r>
              <a:rPr lang="ru-RU" dirty="0"/>
              <a:t> университета, совместно с которым Microsoft использует технологию распознавания речи для замены ручного ввода.</a:t>
            </a:r>
          </a:p>
          <a:p>
            <a:r>
              <a:rPr lang="ru-RU" dirty="0"/>
              <a:t>Сегодня бумажная работа доставляет слишком много хлопот докторам и вынуждает их отвлекаться от лечения пациентов.</a:t>
            </a:r>
          </a:p>
          <a:p>
            <a:r>
              <a:rPr lang="ru-RU" dirty="0"/>
              <a:t>В обслуживании медицинского центра </a:t>
            </a:r>
            <a:r>
              <a:rPr lang="ru-RU" dirty="0" err="1"/>
              <a:t>Питтсбургского</a:t>
            </a:r>
            <a:r>
              <a:rPr lang="ru-RU" dirty="0"/>
              <a:t> университета более 25 больниц и около 3 млн пациентов. Учреждение было пионером в отрасли, начав использовать электронные медицинские записи и помогать врачам применять технологические новшества.</a:t>
            </a:r>
          </a:p>
        </p:txBody>
      </p:sp>
    </p:spTree>
    <p:extLst>
      <p:ext uri="{BB962C8B-B14F-4D97-AF65-F5344CB8AC3E}">
        <p14:creationId xmlns:p14="http://schemas.microsoft.com/office/powerpoint/2010/main" val="3319595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2A3E0-3260-44BF-B49D-F7799B629351}"/>
              </a:ext>
            </a:extLst>
          </p:cNvPr>
          <p:cNvSpPr/>
          <p:nvPr/>
        </p:nvSpPr>
        <p:spPr>
          <a:xfrm>
            <a:off x="448236" y="252133"/>
            <a:ext cx="5122856" cy="635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7210">
              <a:defRPr/>
            </a:pPr>
            <a:endParaRPr lang="en-US" sz="1668" dirty="0">
              <a:solidFill>
                <a:prstClr val="white"/>
              </a:solidFill>
              <a:latin typeface="Calibri" panose="020F0502020204030204"/>
            </a:endParaRPr>
          </a:p>
        </p:txBody>
      </p:sp>
      <p:pic>
        <p:nvPicPr>
          <p:cNvPr id="8" name="Picture 7">
            <a:extLst>
              <a:ext uri="{FF2B5EF4-FFF2-40B4-BE49-F238E27FC236}">
                <a16:creationId xmlns:a16="http://schemas.microsoft.com/office/drawing/2014/main" id="{6209D583-6975-4432-A2BA-C5BEF0F75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18" y="1913354"/>
            <a:ext cx="4212291" cy="3776943"/>
          </a:xfrm>
          <a:prstGeom prst="rect">
            <a:avLst/>
          </a:prstGeom>
        </p:spPr>
      </p:pic>
      <p:sp>
        <p:nvSpPr>
          <p:cNvPr id="10" name="Subtitle 10">
            <a:extLst>
              <a:ext uri="{FF2B5EF4-FFF2-40B4-BE49-F238E27FC236}">
                <a16:creationId xmlns:a16="http://schemas.microsoft.com/office/drawing/2014/main" id="{E196C328-2785-4425-A8EB-B028B03D2194}"/>
              </a:ext>
            </a:extLst>
          </p:cNvPr>
          <p:cNvSpPr txBox="1">
            <a:spLocks/>
          </p:cNvSpPr>
          <p:nvPr/>
        </p:nvSpPr>
        <p:spPr>
          <a:xfrm>
            <a:off x="5571092" y="765543"/>
            <a:ext cx="6100450" cy="3103627"/>
          </a:xfrm>
          <a:prstGeom prst="rect">
            <a:avLst/>
          </a:prstGeom>
        </p:spPr>
        <p:txBody>
          <a:bodyPr/>
          <a:lstStyle>
            <a:lvl1pPr marL="230188" indent="-230188" algn="l" defTabSz="914400" rtl="0" eaLnBrk="1" latinLnBrk="0" hangingPunct="1">
              <a:spcBef>
                <a:spcPts val="0"/>
              </a:spcBef>
              <a:spcAft>
                <a:spcPts val="600"/>
              </a:spcAft>
              <a:buSzPct val="90000"/>
              <a:buFont typeface="Wingdings" pitchFamily="2" charset="2"/>
              <a:buChar char=""/>
              <a:defRPr sz="2400" kern="1200">
                <a:solidFill>
                  <a:schemeClr val="tx1">
                    <a:lumMod val="65000"/>
                    <a:lumOff val="35000"/>
                    <a:alpha val="99000"/>
                  </a:schemeClr>
                </a:solidFill>
                <a:latin typeface="+mn-lt"/>
                <a:ea typeface="+mn-ea"/>
                <a:cs typeface="+mn-cs"/>
              </a:defRPr>
            </a:lvl1pPr>
            <a:lvl2pPr marL="403225" indent="-173038" algn="l" defTabSz="914400" rtl="0" eaLnBrk="1" latinLnBrk="0" hangingPunct="1">
              <a:spcBef>
                <a:spcPts val="0"/>
              </a:spcBef>
              <a:spcAft>
                <a:spcPts val="1200"/>
              </a:spcAft>
              <a:buSzPct val="90000"/>
              <a:buFont typeface="Wingdings" pitchFamily="2" charset="2"/>
              <a:buChar char=""/>
              <a:defRPr sz="1800" kern="1200">
                <a:solidFill>
                  <a:schemeClr val="tx1">
                    <a:lumMod val="65000"/>
                    <a:lumOff val="35000"/>
                    <a:alpha val="99000"/>
                  </a:schemeClr>
                </a:solidFill>
                <a:latin typeface="+mn-lt"/>
                <a:ea typeface="+mn-ea"/>
                <a:cs typeface="+mn-cs"/>
              </a:defRPr>
            </a:lvl2pPr>
            <a:lvl3pPr marL="568325" indent="-165100" algn="l" defTabSz="914400" rtl="0" eaLnBrk="1" latinLnBrk="0" hangingPunct="1">
              <a:spcBef>
                <a:spcPts val="0"/>
              </a:spcBef>
              <a:spcAft>
                <a:spcPts val="1200"/>
              </a:spcAft>
              <a:buSzPct val="90000"/>
              <a:buFont typeface="Wingdings" pitchFamily="2" charset="2"/>
              <a:buChar char=""/>
              <a:defRPr sz="1600" kern="1200">
                <a:solidFill>
                  <a:schemeClr val="tx1">
                    <a:lumMod val="65000"/>
                    <a:lumOff val="35000"/>
                    <a:alpha val="99000"/>
                  </a:schemeClr>
                </a:solidFill>
                <a:latin typeface="+mn-lt"/>
                <a:ea typeface="+mn-ea"/>
                <a:cs typeface="+mn-cs"/>
              </a:defRPr>
            </a:lvl3pPr>
            <a:lvl4pPr marL="741363" indent="-173038" algn="l" defTabSz="914400" rtl="0" eaLnBrk="1" latinLnBrk="0" hangingPunct="1">
              <a:spcBef>
                <a:spcPts val="0"/>
              </a:spcBef>
              <a:spcAft>
                <a:spcPts val="1200"/>
              </a:spcAft>
              <a:buSzPct val="90000"/>
              <a:buFont typeface="Wingdings" pitchFamily="2" charset="2"/>
              <a:buChar char=""/>
              <a:defRPr sz="1400" kern="1200">
                <a:solidFill>
                  <a:schemeClr val="tx1">
                    <a:lumMod val="65000"/>
                    <a:lumOff val="35000"/>
                    <a:alpha val="99000"/>
                  </a:schemeClr>
                </a:solidFill>
                <a:latin typeface="+mn-lt"/>
                <a:ea typeface="+mn-ea"/>
                <a:cs typeface="+mn-cs"/>
              </a:defRPr>
            </a:lvl4pPr>
            <a:lvl5pPr marL="914400" indent="-173038" algn="l" defTabSz="914400" rtl="0" eaLnBrk="1" latinLnBrk="0" hangingPunct="1">
              <a:spcBef>
                <a:spcPts val="0"/>
              </a:spcBef>
              <a:spcAft>
                <a:spcPts val="1200"/>
              </a:spcAft>
              <a:buSzPct val="90000"/>
              <a:buFont typeface="Wingdings" pitchFamily="2" charset="2"/>
              <a:buChar char=""/>
              <a:defRPr sz="1400" kern="1200">
                <a:solidFill>
                  <a:schemeClr val="tx1">
                    <a:lumMod val="65000"/>
                    <a:lumOff val="35000"/>
                    <a:alpha val="99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3273" indent="-213273" defTabSz="847210">
              <a:spcAft>
                <a:spcPts val="556"/>
              </a:spcAft>
              <a:defRPr/>
            </a:pPr>
            <a:r>
              <a:rPr lang="ru-RU" sz="1600" dirty="0">
                <a:solidFill>
                  <a:schemeClr val="tx1"/>
                </a:solidFill>
                <a:latin typeface="Calibri" panose="020F0502020204030204"/>
              </a:rPr>
              <a:t>Безопасный облачный сервис для сбора, хранения и совместного использования специалистами персональной информации, связанной со здоровьем</a:t>
            </a:r>
            <a:endParaRPr lang="en-US" sz="1600" dirty="0">
              <a:solidFill>
                <a:schemeClr val="tx1"/>
              </a:solidFill>
              <a:latin typeface="Calibri" panose="020F0502020204030204"/>
            </a:endParaRPr>
          </a:p>
          <a:p>
            <a:pPr marL="213273" indent="-213273" defTabSz="847210">
              <a:spcAft>
                <a:spcPts val="556"/>
              </a:spcAft>
              <a:defRPr/>
            </a:pPr>
            <a:r>
              <a:rPr lang="ru-RU" sz="1600" dirty="0">
                <a:solidFill>
                  <a:schemeClr val="tx1"/>
                </a:solidFill>
                <a:latin typeface="Calibri" panose="020F0502020204030204"/>
              </a:rPr>
              <a:t>Возможность получать данные из носимых устройств и медицинских устройств, используемых дома</a:t>
            </a:r>
            <a:endParaRPr lang="en-US" sz="1600" dirty="0">
              <a:solidFill>
                <a:schemeClr val="tx1"/>
              </a:solidFill>
              <a:latin typeface="Calibri" panose="020F0502020204030204"/>
            </a:endParaRPr>
          </a:p>
          <a:p>
            <a:pPr marL="213273" indent="-213273" defTabSz="847210">
              <a:spcAft>
                <a:spcPts val="556"/>
              </a:spcAft>
              <a:defRPr/>
            </a:pPr>
            <a:r>
              <a:rPr lang="ru-RU" sz="1600" dirty="0">
                <a:solidFill>
                  <a:schemeClr val="tx1"/>
                </a:solidFill>
                <a:latin typeface="Calibri" panose="020F0502020204030204"/>
              </a:rPr>
              <a:t>Безопасные </a:t>
            </a:r>
            <a:r>
              <a:rPr lang="en-US" sz="1600" dirty="0">
                <a:solidFill>
                  <a:schemeClr val="tx1"/>
                </a:solidFill>
                <a:latin typeface="Calibri" panose="020F0502020204030204"/>
              </a:rPr>
              <a:t>web</a:t>
            </a:r>
            <a:r>
              <a:rPr lang="ru-RU" sz="1600" dirty="0">
                <a:solidFill>
                  <a:schemeClr val="tx1"/>
                </a:solidFill>
                <a:latin typeface="Calibri" panose="020F0502020204030204"/>
              </a:rPr>
              <a:t>-сервисы для получения и передачи данных</a:t>
            </a:r>
            <a:endParaRPr lang="en-US" sz="1600" dirty="0">
              <a:solidFill>
                <a:schemeClr val="tx1"/>
              </a:solidFill>
              <a:latin typeface="Calibri" panose="020F0502020204030204"/>
            </a:endParaRPr>
          </a:p>
          <a:p>
            <a:pPr marL="213273" indent="-213273" defTabSz="847210">
              <a:spcAft>
                <a:spcPts val="556"/>
              </a:spcAft>
              <a:defRPr/>
            </a:pPr>
            <a:r>
              <a:rPr lang="ru-RU" sz="1600" dirty="0">
                <a:solidFill>
                  <a:schemeClr val="tx1"/>
                </a:solidFill>
                <a:latin typeface="Calibri" panose="020F0502020204030204"/>
              </a:rPr>
              <a:t>Встроенные средства обеспечения защиты персональных данных</a:t>
            </a:r>
            <a:r>
              <a:rPr lang="en-US" sz="1600" dirty="0">
                <a:solidFill>
                  <a:schemeClr val="tx1"/>
                </a:solidFill>
                <a:latin typeface="Calibri" panose="020F0502020204030204"/>
              </a:rPr>
              <a:t>, </a:t>
            </a:r>
            <a:r>
              <a:rPr lang="ru-RU" sz="1600" dirty="0">
                <a:solidFill>
                  <a:schemeClr val="tx1"/>
                </a:solidFill>
                <a:latin typeface="Calibri" panose="020F0502020204030204"/>
              </a:rPr>
              <a:t>безопасности и контроля со стороны пользователя</a:t>
            </a:r>
            <a:endParaRPr lang="en-US" sz="1600" dirty="0">
              <a:solidFill>
                <a:schemeClr val="tx1"/>
              </a:solidFill>
              <a:latin typeface="Calibri" panose="020F0502020204030204"/>
            </a:endParaRPr>
          </a:p>
          <a:p>
            <a:pPr marL="213273" indent="-213273" defTabSz="847210">
              <a:spcAft>
                <a:spcPts val="556"/>
              </a:spcAft>
              <a:defRPr/>
            </a:pPr>
            <a:r>
              <a:rPr lang="ru-RU" sz="1600" dirty="0">
                <a:solidFill>
                  <a:schemeClr val="tx1"/>
                </a:solidFill>
                <a:latin typeface="Calibri" panose="020F0502020204030204"/>
              </a:rPr>
              <a:t>Обмен данных в стандарте </a:t>
            </a:r>
            <a:r>
              <a:rPr lang="en-US" sz="1600" dirty="0">
                <a:solidFill>
                  <a:schemeClr val="tx1"/>
                </a:solidFill>
                <a:latin typeface="Calibri" panose="020F0502020204030204"/>
              </a:rPr>
              <a:t>CCD</a:t>
            </a:r>
          </a:p>
          <a:p>
            <a:pPr marL="213273" indent="-213273" defTabSz="847210">
              <a:spcAft>
                <a:spcPts val="556"/>
              </a:spcAft>
              <a:defRPr/>
            </a:pPr>
            <a:r>
              <a:rPr lang="ru-RU" sz="1600" dirty="0">
                <a:solidFill>
                  <a:schemeClr val="tx1"/>
                </a:solidFill>
                <a:latin typeface="Calibri" panose="020F0502020204030204"/>
              </a:rPr>
              <a:t>Хранение медицинских снимков </a:t>
            </a:r>
            <a:r>
              <a:rPr lang="en-US" sz="1600" dirty="0">
                <a:solidFill>
                  <a:schemeClr val="tx1"/>
                </a:solidFill>
                <a:latin typeface="Calibri" panose="020F0502020204030204"/>
              </a:rPr>
              <a:t>DICOM</a:t>
            </a:r>
          </a:p>
        </p:txBody>
      </p:sp>
      <p:sp>
        <p:nvSpPr>
          <p:cNvPr id="2" name="TextBox 1"/>
          <p:cNvSpPr txBox="1"/>
          <p:nvPr/>
        </p:nvSpPr>
        <p:spPr>
          <a:xfrm>
            <a:off x="5863784" y="6091096"/>
            <a:ext cx="6100450" cy="646331"/>
          </a:xfrm>
          <a:prstGeom prst="rect">
            <a:avLst/>
          </a:prstGeom>
          <a:noFill/>
        </p:spPr>
        <p:txBody>
          <a:bodyPr wrap="square" rtlCol="0">
            <a:spAutoFit/>
          </a:bodyPr>
          <a:lstStyle/>
          <a:p>
            <a:r>
              <a:rPr lang="ru-RU" dirty="0"/>
              <a:t>Архитектура хранения данных: </a:t>
            </a:r>
            <a:r>
              <a:rPr lang="en-US" dirty="0">
                <a:hlinkClick r:id="rId4"/>
              </a:rPr>
              <a:t>https://docs.microsoft.com/en-us/healthvault/concepts/data/</a:t>
            </a:r>
            <a:r>
              <a:rPr lang="ru-RU" dirty="0"/>
              <a:t> </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642" r="33300" b="-1"/>
          <a:stretch/>
        </p:blipFill>
        <p:spPr>
          <a:xfrm>
            <a:off x="2288527" y="3536930"/>
            <a:ext cx="1365318" cy="36896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3642" r="33300" b="-1"/>
          <a:stretch/>
        </p:blipFill>
        <p:spPr>
          <a:xfrm>
            <a:off x="6107404" y="278218"/>
            <a:ext cx="1900253" cy="513524"/>
          </a:xfrm>
          <a:prstGeom prst="rect">
            <a:avLst/>
          </a:prstGeom>
        </p:spPr>
      </p:pic>
      <p:sp>
        <p:nvSpPr>
          <p:cNvPr id="3" name="TextBox 2"/>
          <p:cNvSpPr txBox="1"/>
          <p:nvPr/>
        </p:nvSpPr>
        <p:spPr>
          <a:xfrm>
            <a:off x="5863784" y="3820810"/>
            <a:ext cx="2011641" cy="369332"/>
          </a:xfrm>
          <a:prstGeom prst="rect">
            <a:avLst/>
          </a:prstGeom>
          <a:noFill/>
        </p:spPr>
        <p:txBody>
          <a:bodyPr wrap="none" rtlCol="0">
            <a:spAutoFit/>
          </a:bodyPr>
          <a:lstStyle/>
          <a:p>
            <a:r>
              <a:rPr lang="en-US" b="1" dirty="0"/>
              <a:t>HealthVault Insight</a:t>
            </a:r>
            <a:endParaRPr lang="ru-RU" b="1" dirty="0"/>
          </a:p>
        </p:txBody>
      </p:sp>
      <p:sp>
        <p:nvSpPr>
          <p:cNvPr id="13" name="Subtitle 10">
            <a:extLst>
              <a:ext uri="{FF2B5EF4-FFF2-40B4-BE49-F238E27FC236}">
                <a16:creationId xmlns:a16="http://schemas.microsoft.com/office/drawing/2014/main" id="{E196C328-2785-4425-A8EB-B028B03D2194}"/>
              </a:ext>
            </a:extLst>
          </p:cNvPr>
          <p:cNvSpPr txBox="1">
            <a:spLocks/>
          </p:cNvSpPr>
          <p:nvPr/>
        </p:nvSpPr>
        <p:spPr>
          <a:xfrm>
            <a:off x="5571092" y="4178173"/>
            <a:ext cx="6479162" cy="1571207"/>
          </a:xfrm>
          <a:prstGeom prst="rect">
            <a:avLst/>
          </a:prstGeom>
        </p:spPr>
        <p:txBody>
          <a:bodyPr/>
          <a:lstStyle>
            <a:lvl1pPr marL="230188" indent="-230188" algn="l" defTabSz="914400" rtl="0" eaLnBrk="1" latinLnBrk="0" hangingPunct="1">
              <a:spcBef>
                <a:spcPts val="0"/>
              </a:spcBef>
              <a:spcAft>
                <a:spcPts val="600"/>
              </a:spcAft>
              <a:buSzPct val="90000"/>
              <a:buFont typeface="Wingdings" pitchFamily="2" charset="2"/>
              <a:buChar char=""/>
              <a:defRPr sz="2400" kern="1200">
                <a:solidFill>
                  <a:schemeClr val="tx1">
                    <a:lumMod val="65000"/>
                    <a:lumOff val="35000"/>
                    <a:alpha val="99000"/>
                  </a:schemeClr>
                </a:solidFill>
                <a:latin typeface="+mn-lt"/>
                <a:ea typeface="+mn-ea"/>
                <a:cs typeface="+mn-cs"/>
              </a:defRPr>
            </a:lvl1pPr>
            <a:lvl2pPr marL="403225" indent="-173038" algn="l" defTabSz="914400" rtl="0" eaLnBrk="1" latinLnBrk="0" hangingPunct="1">
              <a:spcBef>
                <a:spcPts val="0"/>
              </a:spcBef>
              <a:spcAft>
                <a:spcPts val="1200"/>
              </a:spcAft>
              <a:buSzPct val="90000"/>
              <a:buFont typeface="Wingdings" pitchFamily="2" charset="2"/>
              <a:buChar char=""/>
              <a:defRPr sz="1800" kern="1200">
                <a:solidFill>
                  <a:schemeClr val="tx1">
                    <a:lumMod val="65000"/>
                    <a:lumOff val="35000"/>
                    <a:alpha val="99000"/>
                  </a:schemeClr>
                </a:solidFill>
                <a:latin typeface="+mn-lt"/>
                <a:ea typeface="+mn-ea"/>
                <a:cs typeface="+mn-cs"/>
              </a:defRPr>
            </a:lvl2pPr>
            <a:lvl3pPr marL="568325" indent="-165100" algn="l" defTabSz="914400" rtl="0" eaLnBrk="1" latinLnBrk="0" hangingPunct="1">
              <a:spcBef>
                <a:spcPts val="0"/>
              </a:spcBef>
              <a:spcAft>
                <a:spcPts val="1200"/>
              </a:spcAft>
              <a:buSzPct val="90000"/>
              <a:buFont typeface="Wingdings" pitchFamily="2" charset="2"/>
              <a:buChar char=""/>
              <a:defRPr sz="1600" kern="1200">
                <a:solidFill>
                  <a:schemeClr val="tx1">
                    <a:lumMod val="65000"/>
                    <a:lumOff val="35000"/>
                    <a:alpha val="99000"/>
                  </a:schemeClr>
                </a:solidFill>
                <a:latin typeface="+mn-lt"/>
                <a:ea typeface="+mn-ea"/>
                <a:cs typeface="+mn-cs"/>
              </a:defRPr>
            </a:lvl3pPr>
            <a:lvl4pPr marL="741363" indent="-173038" algn="l" defTabSz="914400" rtl="0" eaLnBrk="1" latinLnBrk="0" hangingPunct="1">
              <a:spcBef>
                <a:spcPts val="0"/>
              </a:spcBef>
              <a:spcAft>
                <a:spcPts val="1200"/>
              </a:spcAft>
              <a:buSzPct val="90000"/>
              <a:buFont typeface="Wingdings" pitchFamily="2" charset="2"/>
              <a:buChar char=""/>
              <a:defRPr sz="1400" kern="1200">
                <a:solidFill>
                  <a:schemeClr val="tx1">
                    <a:lumMod val="65000"/>
                    <a:lumOff val="35000"/>
                    <a:alpha val="99000"/>
                  </a:schemeClr>
                </a:solidFill>
                <a:latin typeface="+mn-lt"/>
                <a:ea typeface="+mn-ea"/>
                <a:cs typeface="+mn-cs"/>
              </a:defRPr>
            </a:lvl4pPr>
            <a:lvl5pPr marL="914400" indent="-173038" algn="l" defTabSz="914400" rtl="0" eaLnBrk="1" latinLnBrk="0" hangingPunct="1">
              <a:spcBef>
                <a:spcPts val="0"/>
              </a:spcBef>
              <a:spcAft>
                <a:spcPts val="1200"/>
              </a:spcAft>
              <a:buSzPct val="90000"/>
              <a:buFont typeface="Wingdings" pitchFamily="2" charset="2"/>
              <a:buChar char=""/>
              <a:defRPr sz="1400" kern="1200">
                <a:solidFill>
                  <a:schemeClr val="tx1">
                    <a:lumMod val="65000"/>
                    <a:lumOff val="35000"/>
                    <a:alpha val="99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3273" indent="-213273" defTabSz="847210">
              <a:spcAft>
                <a:spcPts val="556"/>
              </a:spcAft>
              <a:defRPr/>
            </a:pPr>
            <a:r>
              <a:rPr lang="ru-RU" sz="1600" dirty="0">
                <a:solidFill>
                  <a:schemeClr val="tx1"/>
                </a:solidFill>
              </a:rPr>
              <a:t>Персонализированная аналитика для к</a:t>
            </a:r>
            <a:r>
              <a:rPr lang="ru-RU" sz="1600" dirty="0">
                <a:solidFill>
                  <a:schemeClr val="tx1"/>
                </a:solidFill>
                <a:latin typeface="Calibri" panose="020F0502020204030204"/>
              </a:rPr>
              <a:t>онтроля состояния пациентов на основе алгоритмов машинного обучения</a:t>
            </a:r>
          </a:p>
          <a:p>
            <a:pPr marL="213273" indent="-213273" defTabSz="847210">
              <a:spcAft>
                <a:spcPts val="556"/>
              </a:spcAft>
              <a:defRPr/>
            </a:pPr>
            <a:r>
              <a:rPr lang="ru-RU" sz="1600" dirty="0">
                <a:solidFill>
                  <a:schemeClr val="tx1"/>
                </a:solidFill>
                <a:latin typeface="Calibri" panose="020F0502020204030204"/>
              </a:rPr>
              <a:t>Идентификация трендов, аномалий, взаимозависимостей</a:t>
            </a:r>
          </a:p>
          <a:p>
            <a:pPr marL="213273" indent="-213273" defTabSz="847210">
              <a:spcAft>
                <a:spcPts val="556"/>
              </a:spcAft>
              <a:defRPr/>
            </a:pPr>
            <a:r>
              <a:rPr lang="ru-RU" sz="1600" dirty="0">
                <a:solidFill>
                  <a:schemeClr val="tx1"/>
                </a:solidFill>
                <a:latin typeface="Calibri" panose="020F0502020204030204"/>
              </a:rPr>
              <a:t>Предупреждения в случае выхода за границы нормального состояния</a:t>
            </a:r>
          </a:p>
          <a:p>
            <a:pPr marL="213273" indent="-213273" defTabSz="847210">
              <a:spcAft>
                <a:spcPts val="556"/>
              </a:spcAft>
              <a:defRPr/>
            </a:pPr>
            <a:r>
              <a:rPr lang="ru-RU" sz="1600" dirty="0">
                <a:solidFill>
                  <a:schemeClr val="tx1"/>
                </a:solidFill>
                <a:latin typeface="Calibri" panose="020F0502020204030204"/>
              </a:rPr>
              <a:t>Использование моделей состояния здоровья различных групп населения</a:t>
            </a:r>
            <a:endParaRPr lang="en-US" sz="1600" dirty="0">
              <a:solidFill>
                <a:schemeClr val="tx1"/>
              </a:solidFill>
              <a:latin typeface="Calibri" panose="020F0502020204030204"/>
            </a:endParaRPr>
          </a:p>
        </p:txBody>
      </p:sp>
      <p:sp>
        <p:nvSpPr>
          <p:cNvPr id="4" name="Title 3"/>
          <p:cNvSpPr>
            <a:spLocks noGrp="1"/>
          </p:cNvSpPr>
          <p:nvPr>
            <p:ph type="title"/>
          </p:nvPr>
        </p:nvSpPr>
        <p:spPr>
          <a:xfrm>
            <a:off x="144790" y="344128"/>
            <a:ext cx="5729748" cy="1325563"/>
          </a:xfrm>
        </p:spPr>
        <p:txBody>
          <a:bodyPr>
            <a:normAutofit fontScale="90000"/>
          </a:bodyPr>
          <a:lstStyle/>
          <a:p>
            <a:r>
              <a:rPr lang="en-US" dirty="0"/>
              <a:t>HealthVault: </a:t>
            </a:r>
            <a:r>
              <a:rPr lang="ru-RU" dirty="0"/>
              <a:t>инфраструктура хранения информации</a:t>
            </a:r>
          </a:p>
        </p:txBody>
      </p:sp>
    </p:spTree>
    <p:extLst>
      <p:ext uri="{BB962C8B-B14F-4D97-AF65-F5344CB8AC3E}">
        <p14:creationId xmlns:p14="http://schemas.microsoft.com/office/powerpoint/2010/main" val="2833895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98" y="81040"/>
            <a:ext cx="11353800" cy="806727"/>
          </a:xfrm>
        </p:spPr>
        <p:txBody>
          <a:bodyPr>
            <a:normAutofit/>
          </a:bodyPr>
          <a:lstStyle/>
          <a:p>
            <a:r>
              <a:rPr lang="en-US" dirty="0"/>
              <a:t>Digital Health – </a:t>
            </a:r>
            <a:r>
              <a:rPr lang="en-US" dirty="0" err="1"/>
              <a:t>mHealth</a:t>
            </a:r>
            <a:r>
              <a:rPr lang="en-US" dirty="0"/>
              <a:t> – </a:t>
            </a:r>
            <a:r>
              <a:rPr lang="en-US" dirty="0" err="1"/>
              <a:t>Mindpax</a:t>
            </a:r>
            <a:r>
              <a:rPr lang="en-US" dirty="0"/>
              <a:t> (</a:t>
            </a:r>
            <a:r>
              <a:rPr lang="ru-RU" dirty="0"/>
              <a:t>Чехия</a:t>
            </a:r>
            <a:r>
              <a:rPr lang="en-US" dirty="0"/>
              <a:t>)</a:t>
            </a:r>
            <a:endParaRPr lang="ru-RU" dirty="0"/>
          </a:p>
        </p:txBody>
      </p:sp>
      <p:sp>
        <p:nvSpPr>
          <p:cNvPr id="3" name="Content Placeholder 2"/>
          <p:cNvSpPr>
            <a:spLocks noGrp="1"/>
          </p:cNvSpPr>
          <p:nvPr>
            <p:ph idx="1"/>
          </p:nvPr>
        </p:nvSpPr>
        <p:spPr>
          <a:xfrm>
            <a:off x="154989" y="1642517"/>
            <a:ext cx="6742961" cy="3122267"/>
          </a:xfrm>
        </p:spPr>
        <p:txBody>
          <a:bodyPr>
            <a:normAutofit fontScale="55000" lnSpcReduction="20000"/>
          </a:bodyPr>
          <a:lstStyle/>
          <a:p>
            <a:r>
              <a:rPr lang="ru-RU" dirty="0" err="1"/>
              <a:t>Mindpax</a:t>
            </a:r>
            <a:r>
              <a:rPr lang="ru-RU" dirty="0"/>
              <a:t> – система контроля и помощи для пациентов, страдающих биполярными расстройствами психики. Предоставляет врачам на постоянной основе информацию о качестве сна  и физической активности пациента. Это дает объективную информацию в отношении хода заболевания</a:t>
            </a:r>
          </a:p>
          <a:p>
            <a:r>
              <a:rPr lang="ru-RU" dirty="0" err="1"/>
              <a:t>Mindpax</a:t>
            </a:r>
            <a:r>
              <a:rPr lang="ru-RU" dirty="0"/>
              <a:t> визуализирует 9 показателей, которые связаны с рецидивами заболеваний и сравнивает их с контрольной группой</a:t>
            </a:r>
          </a:p>
          <a:p>
            <a:r>
              <a:rPr lang="ru-RU" dirty="0" err="1"/>
              <a:t>Mindpax</a:t>
            </a:r>
            <a:r>
              <a:rPr lang="ru-RU" dirty="0"/>
              <a:t> работает над механизмом предсказания, которые идентифицируют рецидивы (манию или депрессию) пациентов с биполярными расстройствами за 6-8 недель до того, как они произойдут. Это уменьшает потребность в дорогой госпитализации. </a:t>
            </a:r>
          </a:p>
          <a:p>
            <a:r>
              <a:rPr lang="ru-RU" dirty="0" err="1"/>
              <a:t>Mindpax</a:t>
            </a:r>
            <a:r>
              <a:rPr lang="ru-RU" dirty="0"/>
              <a:t> предоставляется как </a:t>
            </a:r>
            <a:r>
              <a:rPr lang="ru-RU" dirty="0" err="1"/>
              <a:t>SaaS</a:t>
            </a:r>
            <a:r>
              <a:rPr lang="ru-RU" dirty="0"/>
              <a:t>-сервис. Пациенты получают специализированное носимое устройство </a:t>
            </a:r>
            <a:r>
              <a:rPr lang="ru-RU" dirty="0" err="1"/>
              <a:t>MindG</a:t>
            </a:r>
            <a:r>
              <a:rPr lang="ru-RU" dirty="0"/>
              <a:t> бесплатно. Устройство сертифицировано и работает 9 месяцев без зарядки.  Устройство передает данные через мобильное приложение. Используется технология работы Microsoft Azure </a:t>
            </a:r>
            <a:r>
              <a:rPr lang="ru-RU" dirty="0" err="1"/>
              <a:t>IoT</a:t>
            </a:r>
            <a:r>
              <a:rPr lang="ru-RU" dirty="0"/>
              <a:t> </a:t>
            </a:r>
            <a:r>
              <a:rPr lang="ru-RU" dirty="0" err="1"/>
              <a:t>Suite</a:t>
            </a:r>
            <a:r>
              <a:rPr lang="ru-RU" dirty="0"/>
              <a:t>.</a:t>
            </a:r>
          </a:p>
        </p:txBody>
      </p:sp>
      <p:sp>
        <p:nvSpPr>
          <p:cNvPr id="4" name="Line 3"/>
          <p:cNvSpPr>
            <a:spLocks noChangeShapeType="1"/>
          </p:cNvSpPr>
          <p:nvPr/>
        </p:nvSpPr>
        <p:spPr bwMode="auto">
          <a:xfrm>
            <a:off x="1795316" y="1576502"/>
            <a:ext cx="5417885" cy="0"/>
          </a:xfrm>
          <a:prstGeom prst="line">
            <a:avLst/>
          </a:prstGeom>
          <a:noFill/>
          <a:ln w="19050">
            <a:solidFill>
              <a:srgbClr val="1F497D"/>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
                <a:srgbClr val="113388"/>
              </a:buClr>
              <a:buSzTx/>
              <a:buFontTx/>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endParaRPr>
          </a:p>
        </p:txBody>
      </p:sp>
      <p:sp>
        <p:nvSpPr>
          <p:cNvPr id="5" name="Rechteck 63"/>
          <p:cNvSpPr/>
          <p:nvPr/>
        </p:nvSpPr>
        <p:spPr>
          <a:xfrm>
            <a:off x="7459500" y="1766806"/>
            <a:ext cx="3261902"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1" i="0" u="sng" strike="noStrike" kern="1200" cap="all" spc="0" normalizeH="0" noProof="0" dirty="0">
                <a:ln>
                  <a:noFill/>
                </a:ln>
                <a:effectLst/>
                <a:uLnTx/>
                <a:uFillTx/>
                <a:latin typeface="Calibri"/>
                <a:ea typeface="+mn-ea"/>
              </a:rPr>
              <a:t>Работоспособность решения</a:t>
            </a:r>
            <a:endParaRPr kumimoji="0" lang="en-US" sz="1000" b="1" i="0" u="sng" strike="noStrike" kern="1200" cap="all" spc="0" normalizeH="0" noProof="0" dirty="0">
              <a:ln>
                <a:noFill/>
              </a:ln>
              <a:effectLst/>
              <a:uLnTx/>
              <a:uFillTx/>
              <a:latin typeface="Calibri"/>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noProof="0" dirty="0">
                <a:ln>
                  <a:noFill/>
                </a:ln>
                <a:effectLst/>
                <a:uLnTx/>
                <a:uFillTx/>
                <a:latin typeface="Calibri"/>
                <a:ea typeface="+mn-ea"/>
              </a:rPr>
              <a:t>#</a:t>
            </a:r>
            <a:r>
              <a:rPr kumimoji="0" lang="ru-RU" sz="1000" b="1" i="0" u="none" strike="noStrike" kern="1200" cap="none" spc="0" normalizeH="0" noProof="0" dirty="0">
                <a:ln>
                  <a:noFill/>
                </a:ln>
                <a:effectLst/>
                <a:uLnTx/>
                <a:uFillTx/>
                <a:latin typeface="Calibri"/>
                <a:ea typeface="+mn-ea"/>
              </a:rPr>
              <a:t> пользователей</a:t>
            </a:r>
            <a:r>
              <a:rPr kumimoji="0" lang="en-US" sz="1000" b="1" i="0" u="none" strike="noStrike" kern="1200" cap="none" spc="0" normalizeH="0" noProof="0" dirty="0">
                <a:ln>
                  <a:noFill/>
                </a:ln>
                <a:effectLst/>
                <a:uLnTx/>
                <a:uFillTx/>
                <a:latin typeface="Calibri"/>
                <a:ea typeface="+mn-ea"/>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noProof="0" dirty="0">
                <a:ln>
                  <a:noFill/>
                </a:ln>
                <a:effectLst/>
                <a:uLnTx/>
                <a:uFillTx/>
                <a:latin typeface="Calibri"/>
                <a:ea typeface="+mn-ea"/>
              </a:rPr>
              <a:t>90 </a:t>
            </a:r>
            <a:r>
              <a:rPr kumimoji="0" lang="ru-RU" sz="1000" b="0" i="0" u="none" strike="noStrike" kern="1200" cap="none" spc="0" normalizeH="0" noProof="0" dirty="0">
                <a:ln>
                  <a:noFill/>
                </a:ln>
                <a:effectLst/>
                <a:uLnTx/>
                <a:uFillTx/>
                <a:latin typeface="Calibri"/>
                <a:ea typeface="+mn-ea"/>
              </a:rPr>
              <a:t>пациентов с биполярными расстройствами</a:t>
            </a:r>
            <a:endParaRPr kumimoji="0" lang="en-US" sz="1000" b="0" i="0" u="none" strike="noStrike" kern="1200" cap="none" spc="0" normalizeH="0" noProof="0" dirty="0">
              <a:ln>
                <a:noFill/>
              </a:ln>
              <a:effectLst/>
              <a:uLnTx/>
              <a:uFillTx/>
              <a:latin typeface="Calibri"/>
              <a:ea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noProof="0" dirty="0">
                <a:ln>
                  <a:noFill/>
                </a:ln>
                <a:effectLst/>
                <a:uLnTx/>
                <a:uFillTx/>
                <a:latin typeface="Calibri"/>
                <a:ea typeface="+mn-ea"/>
              </a:rPr>
              <a:t>60</a:t>
            </a:r>
            <a:r>
              <a:rPr kumimoji="0" lang="ru-RU" sz="1000" b="0" i="0" u="none" strike="noStrike" kern="1200" cap="none" spc="0" normalizeH="0" noProof="0" dirty="0">
                <a:ln>
                  <a:noFill/>
                </a:ln>
                <a:effectLst/>
                <a:uLnTx/>
                <a:uFillTx/>
                <a:latin typeface="Calibri"/>
                <a:ea typeface="+mn-ea"/>
              </a:rPr>
              <a:t> пациентов с проблемами питания</a:t>
            </a:r>
            <a:endParaRPr kumimoji="0" lang="en-US" sz="1000" b="0" i="0" u="none" strike="noStrike" kern="1200" cap="none" spc="0" normalizeH="0" noProof="0" dirty="0">
              <a:ln>
                <a:noFill/>
              </a:ln>
              <a:effectLst/>
              <a:uLnTx/>
              <a:uFillTx/>
              <a:latin typeface="Calibri"/>
              <a:ea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0" i="0" u="none" strike="noStrike" kern="1200" cap="none" spc="0" normalizeH="0" noProof="0" dirty="0">
                <a:ln>
                  <a:noFill/>
                </a:ln>
                <a:effectLst/>
                <a:uLnTx/>
                <a:uFillTx/>
                <a:latin typeface="Calibri"/>
                <a:ea typeface="+mn-ea"/>
              </a:rPr>
              <a:t>100 </a:t>
            </a:r>
            <a:r>
              <a:rPr kumimoji="0" lang="ru-RU" sz="1000" b="0" i="0" u="none" strike="noStrike" kern="1200" cap="none" spc="0" normalizeH="0" noProof="0" dirty="0">
                <a:ln>
                  <a:noFill/>
                </a:ln>
                <a:effectLst/>
                <a:uLnTx/>
                <a:uFillTx/>
                <a:latin typeface="Calibri"/>
                <a:ea typeface="+mn-ea"/>
              </a:rPr>
              <a:t>контрольных групп</a:t>
            </a:r>
            <a:endParaRPr kumimoji="0" lang="en-US" sz="1000" b="0" i="0" u="none" strike="noStrike" kern="1200" cap="none" spc="0" normalizeH="0" noProof="0" dirty="0">
              <a:ln>
                <a:noFill/>
              </a:ln>
              <a:effectLst/>
              <a:uLnTx/>
              <a:uFillTx/>
              <a:latin typeface="Calibri"/>
              <a:ea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1000" b="0" i="0" u="none" strike="noStrike" kern="1200" cap="none" spc="0" normalizeH="0" noProof="0" dirty="0">
                <a:ln>
                  <a:noFill/>
                </a:ln>
                <a:effectLst/>
                <a:uLnTx/>
                <a:uFillTx/>
                <a:latin typeface="Calibri"/>
                <a:ea typeface="+mn-ea"/>
              </a:rPr>
              <a:t>Март</a:t>
            </a:r>
            <a:r>
              <a:rPr kumimoji="0" lang="en-US" sz="1000" b="0" i="0" u="none" strike="noStrike" kern="1200" cap="none" spc="0" normalizeH="0" noProof="0" dirty="0">
                <a:ln>
                  <a:noFill/>
                </a:ln>
                <a:effectLst/>
                <a:uLnTx/>
                <a:uFillTx/>
                <a:latin typeface="Calibri"/>
                <a:ea typeface="+mn-ea"/>
              </a:rPr>
              <a:t> 2017 </a:t>
            </a:r>
            <a:r>
              <a:rPr kumimoji="0" lang="mr-IN" sz="1000" b="0" i="0" u="none" strike="noStrike" kern="1200" cap="none" spc="0" normalizeH="0" noProof="0" dirty="0">
                <a:ln>
                  <a:noFill/>
                </a:ln>
                <a:effectLst/>
                <a:uLnTx/>
                <a:uFillTx/>
                <a:latin typeface="Calibri"/>
                <a:ea typeface="+mn-ea"/>
              </a:rPr>
              <a:t>–</a:t>
            </a:r>
            <a:r>
              <a:rPr kumimoji="0" lang="en-US" sz="1000" b="0" i="0" u="none" strike="noStrike" kern="1200" cap="none" spc="0" normalizeH="0" noProof="0" dirty="0">
                <a:ln>
                  <a:noFill/>
                </a:ln>
                <a:effectLst/>
                <a:uLnTx/>
                <a:uFillTx/>
                <a:latin typeface="Calibri"/>
                <a:ea typeface="+mn-ea"/>
              </a:rPr>
              <a:t> </a:t>
            </a:r>
            <a:r>
              <a:rPr kumimoji="0" lang="ru-RU" sz="1000" b="0" i="0" u="none" strike="noStrike" kern="1200" cap="none" spc="0" normalizeH="0" noProof="0" dirty="0">
                <a:ln>
                  <a:noFill/>
                </a:ln>
                <a:effectLst/>
                <a:uLnTx/>
                <a:uFillTx/>
                <a:latin typeface="Calibri"/>
                <a:ea typeface="+mn-ea"/>
              </a:rPr>
              <a:t>дополнительно </a:t>
            </a:r>
            <a:r>
              <a:rPr kumimoji="0" lang="en-US" sz="1000" b="0" i="0" u="none" strike="noStrike" kern="1200" cap="none" spc="0" normalizeH="0" noProof="0" dirty="0">
                <a:ln>
                  <a:noFill/>
                </a:ln>
                <a:effectLst/>
                <a:uLnTx/>
                <a:uFillTx/>
                <a:latin typeface="Calibri"/>
                <a:ea typeface="+mn-ea"/>
              </a:rPr>
              <a:t>300 </a:t>
            </a:r>
            <a:r>
              <a:rPr kumimoji="0" lang="ru-RU" sz="1000" b="0" i="0" u="none" strike="noStrike" kern="1200" cap="none" spc="0" normalizeH="0" noProof="0" dirty="0">
                <a:ln>
                  <a:noFill/>
                </a:ln>
                <a:effectLst/>
                <a:uLnTx/>
                <a:uFillTx/>
                <a:latin typeface="Calibri"/>
                <a:ea typeface="+mn-ea"/>
              </a:rPr>
              <a:t>пациентов в Оттаве, Лондоне, </a:t>
            </a:r>
            <a:r>
              <a:rPr kumimoji="0" lang="ru-RU" sz="1000" b="0" i="0" u="none" strike="noStrike" kern="1200" cap="none" spc="0" normalizeH="0" noProof="0" dirty="0" err="1">
                <a:ln>
                  <a:noFill/>
                </a:ln>
                <a:effectLst/>
                <a:uLnTx/>
                <a:uFillTx/>
                <a:latin typeface="Calibri"/>
                <a:ea typeface="+mn-ea"/>
              </a:rPr>
              <a:t>Станфорде</a:t>
            </a:r>
            <a:r>
              <a:rPr kumimoji="0" lang="ru-RU" sz="1000" b="0" i="0" u="none" strike="noStrike" kern="1200" cap="none" spc="0" normalizeH="0" noProof="0" dirty="0">
                <a:ln>
                  <a:noFill/>
                </a:ln>
                <a:effectLst/>
                <a:uLnTx/>
                <a:uFillTx/>
                <a:latin typeface="Calibri"/>
                <a:ea typeface="+mn-ea"/>
              </a:rPr>
              <a:t> и Бостоне</a:t>
            </a:r>
            <a:r>
              <a:rPr kumimoji="0" lang="en-US" sz="1000" b="0" i="0" u="none" strike="noStrike" kern="1200" cap="none" spc="0" normalizeH="0" noProof="0" dirty="0">
                <a:ln>
                  <a:noFill/>
                </a:ln>
                <a:effectLst/>
                <a:uLnTx/>
                <a:uFillTx/>
                <a:latin typeface="Calibri"/>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noProof="0" dirty="0">
              <a:ln>
                <a:noFill/>
              </a:ln>
              <a:effectLst/>
              <a:uLnTx/>
              <a:uFillTx/>
              <a:latin typeface="Calibri"/>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noProof="0" dirty="0">
                <a:ln>
                  <a:noFill/>
                </a:ln>
                <a:effectLst/>
                <a:uLnTx/>
                <a:uFillTx/>
                <a:latin typeface="Calibri"/>
                <a:ea typeface="+mn-ea"/>
              </a:rPr>
              <a:t>Публикации</a:t>
            </a:r>
            <a:r>
              <a:rPr kumimoji="0" lang="en-US" sz="1000" b="1" i="0" u="none" strike="noStrike" kern="1200" cap="none" spc="0" normalizeH="0" noProof="0" dirty="0">
                <a:ln>
                  <a:noFill/>
                </a:ln>
                <a:effectLst/>
                <a:uLnTx/>
                <a:uFillTx/>
                <a:latin typeface="Calibri"/>
                <a:ea typeface="+mn-ea"/>
              </a:rPr>
              <a: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800" b="0" i="0" u="none" strike="noStrike" kern="1200" cap="none" spc="0" normalizeH="0" noProof="0" dirty="0">
                <a:ln>
                  <a:noFill/>
                </a:ln>
                <a:effectLst/>
                <a:uLnTx/>
                <a:uFillTx/>
                <a:latin typeface="Calibri"/>
                <a:ea typeface="+mn-ea"/>
              </a:rPr>
              <a:t>De </a:t>
            </a:r>
            <a:r>
              <a:rPr kumimoji="0" lang="en-US" sz="800" b="0" i="0" u="none" strike="noStrike" kern="1200" cap="none" spc="0" normalizeH="0" noProof="0" dirty="0" err="1">
                <a:ln>
                  <a:noFill/>
                </a:ln>
                <a:effectLst/>
                <a:uLnTx/>
                <a:uFillTx/>
                <a:latin typeface="Calibri"/>
                <a:ea typeface="+mn-ea"/>
              </a:rPr>
              <a:t>Crescenzo</a:t>
            </a:r>
            <a:r>
              <a:rPr kumimoji="0" lang="en-US" sz="800" b="0" i="0" u="none" strike="noStrike" kern="1200" cap="none" spc="0" normalizeH="0" noProof="0" dirty="0">
                <a:ln>
                  <a:noFill/>
                </a:ln>
                <a:effectLst/>
                <a:uLnTx/>
                <a:uFillTx/>
                <a:latin typeface="Calibri"/>
                <a:ea typeface="+mn-ea"/>
              </a:rPr>
              <a:t>, F., </a:t>
            </a:r>
            <a:r>
              <a:rPr kumimoji="0" lang="en-US" sz="800" b="0" i="0" u="none" strike="noStrike" kern="1200" cap="none" spc="0" normalizeH="0" noProof="0" dirty="0" err="1">
                <a:ln>
                  <a:noFill/>
                </a:ln>
                <a:effectLst/>
                <a:uLnTx/>
                <a:uFillTx/>
                <a:latin typeface="Calibri"/>
                <a:ea typeface="+mn-ea"/>
              </a:rPr>
              <a:t>Economou</a:t>
            </a:r>
            <a:r>
              <a:rPr kumimoji="0" lang="en-US" sz="800" b="0" i="0" u="none" strike="noStrike" kern="1200" cap="none" spc="0" normalizeH="0" noProof="0" dirty="0">
                <a:ln>
                  <a:noFill/>
                </a:ln>
                <a:effectLst/>
                <a:uLnTx/>
                <a:uFillTx/>
                <a:latin typeface="Calibri"/>
                <a:ea typeface="+mn-ea"/>
              </a:rPr>
              <a:t>, A., </a:t>
            </a:r>
            <a:r>
              <a:rPr kumimoji="0" lang="en-US" sz="800" b="0" i="0" u="none" strike="noStrike" kern="1200" cap="none" spc="0" normalizeH="0" noProof="0" dirty="0" err="1">
                <a:ln>
                  <a:noFill/>
                </a:ln>
                <a:effectLst/>
                <a:uLnTx/>
                <a:uFillTx/>
                <a:latin typeface="Calibri"/>
                <a:ea typeface="+mn-ea"/>
              </a:rPr>
              <a:t>Sharpley</a:t>
            </a:r>
            <a:r>
              <a:rPr kumimoji="0" lang="en-US" sz="800" b="0" i="0" u="none" strike="noStrike" kern="1200" cap="none" spc="0" normalizeH="0" noProof="0" dirty="0">
                <a:ln>
                  <a:noFill/>
                </a:ln>
                <a:effectLst/>
                <a:uLnTx/>
                <a:uFillTx/>
                <a:latin typeface="Calibri"/>
                <a:ea typeface="+mn-ea"/>
              </a:rPr>
              <a:t>, A. L., </a:t>
            </a:r>
            <a:r>
              <a:rPr kumimoji="0" lang="en-US" sz="800" b="0" i="0" u="none" strike="noStrike" kern="1200" cap="none" spc="0" normalizeH="0" noProof="0" dirty="0" err="1">
                <a:ln>
                  <a:noFill/>
                </a:ln>
                <a:effectLst/>
                <a:uLnTx/>
                <a:uFillTx/>
                <a:latin typeface="Calibri"/>
                <a:ea typeface="+mn-ea"/>
              </a:rPr>
              <a:t>Gormez</a:t>
            </a:r>
            <a:r>
              <a:rPr kumimoji="0" lang="en-US" sz="800" b="0" i="0" u="none" strike="noStrike" kern="1200" cap="none" spc="0" normalizeH="0" noProof="0" dirty="0">
                <a:ln>
                  <a:noFill/>
                </a:ln>
                <a:effectLst/>
                <a:uLnTx/>
                <a:uFillTx/>
                <a:latin typeface="Calibri"/>
                <a:ea typeface="+mn-ea"/>
              </a:rPr>
              <a:t>, A., &amp; Quested, D. J. (2016). </a:t>
            </a:r>
            <a:r>
              <a:rPr kumimoji="0" lang="en-US" sz="800" b="0" i="0" u="none" strike="noStrike" kern="1200" cap="none" spc="0" normalizeH="0" noProof="0" dirty="0" err="1">
                <a:ln>
                  <a:noFill/>
                </a:ln>
                <a:effectLst/>
                <a:uLnTx/>
                <a:uFillTx/>
                <a:latin typeface="Calibri"/>
                <a:ea typeface="+mn-ea"/>
              </a:rPr>
              <a:t>Actigraphic</a:t>
            </a:r>
            <a:r>
              <a:rPr kumimoji="0" lang="en-US" sz="800" b="0" i="0" u="none" strike="noStrike" kern="1200" cap="none" spc="0" normalizeH="0" noProof="0" dirty="0">
                <a:ln>
                  <a:noFill/>
                </a:ln>
                <a:effectLst/>
                <a:uLnTx/>
                <a:uFillTx/>
                <a:latin typeface="Calibri"/>
                <a:ea typeface="+mn-ea"/>
              </a:rPr>
              <a:t> features of bipolar disorder: a systematic review and meta-analysis. </a:t>
            </a:r>
            <a:r>
              <a:rPr kumimoji="0" lang="en-US" sz="800" b="0" i="1" u="none" strike="noStrike" kern="1200" cap="none" spc="0" normalizeH="0" noProof="0" dirty="0">
                <a:ln>
                  <a:noFill/>
                </a:ln>
                <a:effectLst/>
                <a:uLnTx/>
                <a:uFillTx/>
                <a:latin typeface="Calibri"/>
                <a:ea typeface="+mn-ea"/>
              </a:rPr>
              <a:t>Sleep Medicine Reviews</a:t>
            </a:r>
            <a:r>
              <a:rPr kumimoji="0" lang="en-US" sz="800" b="0" i="0" u="none" strike="noStrike" kern="1200" cap="none" spc="0" normalizeH="0" noProof="0" dirty="0">
                <a:ln>
                  <a:noFill/>
                </a:ln>
                <a:effectLst/>
                <a:uLnTx/>
                <a:uFillTx/>
                <a:latin typeface="Calibri"/>
                <a:ea typeface="+mn-ea"/>
              </a:rPr>
              <a:t>.</a:t>
            </a:r>
            <a:r>
              <a:rPr kumimoji="0" lang="en-US" sz="800" b="0" i="0" u="none" strike="noStrike" kern="1200" cap="none" spc="0" normalizeH="0" noProof="0" dirty="0">
                <a:ln>
                  <a:noFill/>
                </a:ln>
                <a:effectLst/>
                <a:uLnTx/>
                <a:uFillTx/>
                <a:latin typeface="Calibri"/>
                <a:ea typeface="+mn-ea"/>
                <a:hlinkClick r:id="rId3"/>
              </a:rPr>
              <a:t> </a:t>
            </a:r>
            <a:r>
              <a:rPr kumimoji="0" lang="en-US" sz="800" b="0" i="0" u="sng" strike="noStrike" kern="1200" cap="none" spc="0" normalizeH="0" noProof="0" dirty="0">
                <a:ln>
                  <a:noFill/>
                </a:ln>
                <a:effectLst/>
                <a:uLnTx/>
                <a:uFillTx/>
                <a:latin typeface="Calibri"/>
                <a:ea typeface="+mn-ea"/>
                <a:hlinkClick r:id="rId3"/>
              </a:rPr>
              <a:t>http://doi.org/10.1016/j.smrv.2016.05.003</a:t>
            </a:r>
            <a:endParaRPr kumimoji="0" lang="en-US" sz="800" b="0" i="0" u="none" strike="noStrike" kern="1200" cap="none" spc="0" normalizeH="0" noProof="0" dirty="0">
              <a:ln>
                <a:noFill/>
              </a:ln>
              <a:effectLst/>
              <a:uLnTx/>
              <a:uFillTx/>
              <a:latin typeface="Calibri"/>
              <a:ea typeface="+mn-ea"/>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800" b="0" i="0" u="none" strike="noStrike" kern="1200" cap="none" spc="0" normalizeH="0" noProof="0" dirty="0" err="1">
                <a:ln>
                  <a:noFill/>
                </a:ln>
                <a:effectLst/>
                <a:uLnTx/>
                <a:uFillTx/>
                <a:latin typeface="Calibri"/>
                <a:ea typeface="+mn-ea"/>
              </a:rPr>
              <a:t>Robillard</a:t>
            </a:r>
            <a:r>
              <a:rPr kumimoji="0" lang="en-US" sz="800" b="0" i="0" u="none" strike="noStrike" kern="1200" cap="none" spc="0" normalizeH="0" noProof="0" dirty="0">
                <a:ln>
                  <a:noFill/>
                </a:ln>
                <a:effectLst/>
                <a:uLnTx/>
                <a:uFillTx/>
                <a:latin typeface="Calibri"/>
                <a:ea typeface="+mn-ea"/>
              </a:rPr>
              <a:t>, R., Naismith, S. L., Rogers, N. L., </a:t>
            </a:r>
            <a:r>
              <a:rPr kumimoji="0" lang="en-US" sz="800" b="0" i="0" u="none" strike="noStrike" kern="1200" cap="none" spc="0" normalizeH="0" noProof="0" dirty="0" err="1">
                <a:ln>
                  <a:noFill/>
                </a:ln>
                <a:effectLst/>
                <a:uLnTx/>
                <a:uFillTx/>
                <a:latin typeface="Calibri"/>
                <a:ea typeface="+mn-ea"/>
              </a:rPr>
              <a:t>Ip</a:t>
            </a:r>
            <a:r>
              <a:rPr kumimoji="0" lang="en-US" sz="800" b="0" i="0" u="none" strike="noStrike" kern="1200" cap="none" spc="0" normalizeH="0" noProof="0" dirty="0">
                <a:ln>
                  <a:noFill/>
                </a:ln>
                <a:effectLst/>
                <a:uLnTx/>
                <a:uFillTx/>
                <a:latin typeface="Calibri"/>
                <a:ea typeface="+mn-ea"/>
              </a:rPr>
              <a:t>, T. K. C., </a:t>
            </a:r>
            <a:r>
              <a:rPr kumimoji="0" lang="en-US" sz="800" b="0" i="0" u="none" strike="noStrike" kern="1200" cap="none" spc="0" normalizeH="0" noProof="0" dirty="0" err="1">
                <a:ln>
                  <a:noFill/>
                </a:ln>
                <a:effectLst/>
                <a:uLnTx/>
                <a:uFillTx/>
                <a:latin typeface="Calibri"/>
                <a:ea typeface="+mn-ea"/>
              </a:rPr>
              <a:t>Hermens</a:t>
            </a:r>
            <a:r>
              <a:rPr kumimoji="0" lang="en-US" sz="800" b="0" i="0" u="none" strike="noStrike" kern="1200" cap="none" spc="0" normalizeH="0" noProof="0" dirty="0">
                <a:ln>
                  <a:noFill/>
                </a:ln>
                <a:effectLst/>
                <a:uLnTx/>
                <a:uFillTx/>
                <a:latin typeface="Calibri"/>
                <a:ea typeface="+mn-ea"/>
              </a:rPr>
              <a:t>, D. F., Scott, E. M., &amp; </a:t>
            </a:r>
            <a:r>
              <a:rPr kumimoji="0" lang="en-US" sz="800" b="0" i="0" u="none" strike="noStrike" kern="1200" cap="none" spc="0" normalizeH="0" noProof="0" dirty="0" err="1">
                <a:ln>
                  <a:noFill/>
                </a:ln>
                <a:effectLst/>
                <a:uLnTx/>
                <a:uFillTx/>
                <a:latin typeface="Calibri"/>
                <a:ea typeface="+mn-ea"/>
              </a:rPr>
              <a:t>Hickie</a:t>
            </a:r>
            <a:r>
              <a:rPr kumimoji="0" lang="en-US" sz="800" b="0" i="0" u="none" strike="noStrike" kern="1200" cap="none" spc="0" normalizeH="0" noProof="0" dirty="0">
                <a:ln>
                  <a:noFill/>
                </a:ln>
                <a:effectLst/>
                <a:uLnTx/>
                <a:uFillTx/>
                <a:latin typeface="Calibri"/>
                <a:ea typeface="+mn-ea"/>
              </a:rPr>
              <a:t>, I. B. (2013). Delayed sleep phase in young people with unipolar or bipolar affective disorders. </a:t>
            </a:r>
            <a:r>
              <a:rPr kumimoji="0" lang="en-US" sz="800" b="0" i="1" u="none" strike="noStrike" kern="1200" cap="none" spc="0" normalizeH="0" noProof="0" dirty="0">
                <a:ln>
                  <a:noFill/>
                </a:ln>
                <a:effectLst/>
                <a:uLnTx/>
                <a:uFillTx/>
                <a:latin typeface="Calibri"/>
                <a:ea typeface="+mn-ea"/>
              </a:rPr>
              <a:t>Journal of Affective Disorders</a:t>
            </a:r>
            <a:r>
              <a:rPr kumimoji="0" lang="en-US" sz="800" b="0" i="0" u="none" strike="noStrike" kern="1200" cap="none" spc="0" normalizeH="0" noProof="0" dirty="0">
                <a:ln>
                  <a:noFill/>
                </a:ln>
                <a:effectLst/>
                <a:uLnTx/>
                <a:uFillTx/>
                <a:latin typeface="Calibri"/>
                <a:ea typeface="+mn-ea"/>
              </a:rPr>
              <a:t>, </a:t>
            </a:r>
            <a:r>
              <a:rPr kumimoji="0" lang="en-US" sz="800" b="0" i="1" u="none" strike="noStrike" kern="1200" cap="none" spc="0" normalizeH="0" noProof="0" dirty="0">
                <a:ln>
                  <a:noFill/>
                </a:ln>
                <a:effectLst/>
                <a:uLnTx/>
                <a:uFillTx/>
                <a:latin typeface="Calibri"/>
                <a:ea typeface="+mn-ea"/>
              </a:rPr>
              <a:t>145</a:t>
            </a:r>
            <a:r>
              <a:rPr kumimoji="0" lang="en-US" sz="800" b="0" i="0" u="none" strike="noStrike" kern="1200" cap="none" spc="0" normalizeH="0" noProof="0" dirty="0">
                <a:ln>
                  <a:noFill/>
                </a:ln>
                <a:effectLst/>
                <a:uLnTx/>
                <a:uFillTx/>
                <a:latin typeface="Calibri"/>
                <a:ea typeface="+mn-ea"/>
              </a:rPr>
              <a:t>(2), 260–263.</a:t>
            </a:r>
            <a:r>
              <a:rPr kumimoji="0" lang="en-US" sz="800" b="0" i="0" u="none" strike="noStrike" kern="1200" cap="none" spc="0" normalizeH="0" noProof="0" dirty="0">
                <a:ln>
                  <a:noFill/>
                </a:ln>
                <a:effectLst/>
                <a:uLnTx/>
                <a:uFillTx/>
                <a:latin typeface="Calibri"/>
                <a:ea typeface="+mn-ea"/>
                <a:hlinkClick r:id="rId4"/>
              </a:rPr>
              <a:t> </a:t>
            </a:r>
            <a:r>
              <a:rPr kumimoji="0" lang="en-US" sz="800" b="0" i="0" u="sng" strike="noStrike" kern="1200" cap="none" spc="0" normalizeH="0" noProof="0" dirty="0">
                <a:ln>
                  <a:noFill/>
                </a:ln>
                <a:effectLst/>
                <a:uLnTx/>
                <a:uFillTx/>
                <a:latin typeface="Calibri"/>
                <a:ea typeface="+mn-ea"/>
                <a:hlinkClick r:id="rId4"/>
              </a:rPr>
              <a:t>http://doi.org/10.1016/j.jad.2012.06.006</a:t>
            </a:r>
            <a:endParaRPr kumimoji="0" lang="en-US" sz="800" b="0" i="0" u="none" strike="noStrike" kern="1200" cap="none" spc="0" normalizeH="0" noProof="0" dirty="0">
              <a:ln>
                <a:noFill/>
              </a:ln>
              <a:effectLst/>
              <a:uLnTx/>
              <a:uFillTx/>
              <a:latin typeface="Calibri"/>
              <a:ea typeface="+mn-ea"/>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800" b="0" i="0" u="none" strike="noStrike" kern="1200" cap="none" spc="0" normalizeH="0" noProof="0" dirty="0" err="1">
                <a:ln>
                  <a:noFill/>
                </a:ln>
                <a:effectLst/>
                <a:uLnTx/>
                <a:uFillTx/>
                <a:latin typeface="Calibri"/>
                <a:ea typeface="+mn-ea"/>
              </a:rPr>
              <a:t>Gonzalves</a:t>
            </a:r>
            <a:r>
              <a:rPr kumimoji="0" lang="en-US" sz="800" b="0" i="0" u="none" strike="noStrike" kern="1200" cap="none" spc="0" normalizeH="0" noProof="0" dirty="0">
                <a:ln>
                  <a:noFill/>
                </a:ln>
                <a:effectLst/>
                <a:uLnTx/>
                <a:uFillTx/>
                <a:latin typeface="Calibri"/>
                <a:ea typeface="+mn-ea"/>
              </a:rPr>
              <a:t>, B. S. B., </a:t>
            </a:r>
            <a:r>
              <a:rPr kumimoji="0" lang="en-US" sz="800" b="0" i="0" u="none" strike="noStrike" kern="1200" cap="none" spc="0" normalizeH="0" noProof="0" dirty="0" err="1">
                <a:ln>
                  <a:noFill/>
                </a:ln>
                <a:effectLst/>
                <a:uLnTx/>
                <a:uFillTx/>
                <a:latin typeface="Calibri"/>
                <a:ea typeface="+mn-ea"/>
              </a:rPr>
              <a:t>Cavalcanti</a:t>
            </a:r>
            <a:r>
              <a:rPr kumimoji="0" lang="en-US" sz="800" b="0" i="0" u="none" strike="noStrike" kern="1200" cap="none" spc="0" normalizeH="0" noProof="0" dirty="0">
                <a:ln>
                  <a:noFill/>
                </a:ln>
                <a:effectLst/>
                <a:uLnTx/>
                <a:uFillTx/>
                <a:latin typeface="Calibri"/>
                <a:ea typeface="+mn-ea"/>
              </a:rPr>
              <a:t>, P. R. A., Tavares, G. R., Campos, T. F., &amp; Araujo, J. F. (2014). Nonparametric methods in </a:t>
            </a:r>
            <a:r>
              <a:rPr kumimoji="0" lang="en-US" sz="800" b="0" i="0" u="none" strike="noStrike" kern="1200" cap="none" spc="0" normalizeH="0" noProof="0" dirty="0" err="1">
                <a:ln>
                  <a:noFill/>
                </a:ln>
                <a:effectLst/>
                <a:uLnTx/>
                <a:uFillTx/>
                <a:latin typeface="Calibri"/>
                <a:ea typeface="+mn-ea"/>
              </a:rPr>
              <a:t>actigraphy</a:t>
            </a:r>
            <a:r>
              <a:rPr kumimoji="0" lang="en-US" sz="800" b="0" i="0" u="none" strike="noStrike" kern="1200" cap="none" spc="0" normalizeH="0" noProof="0" dirty="0">
                <a:ln>
                  <a:noFill/>
                </a:ln>
                <a:effectLst/>
                <a:uLnTx/>
                <a:uFillTx/>
                <a:latin typeface="Calibri"/>
                <a:ea typeface="+mn-ea"/>
              </a:rPr>
              <a:t>: An update. </a:t>
            </a:r>
            <a:r>
              <a:rPr kumimoji="0" lang="en-US" sz="800" b="0" i="1" u="none" strike="noStrike" kern="1200" cap="none" spc="0" normalizeH="0" noProof="0" dirty="0">
                <a:ln>
                  <a:noFill/>
                </a:ln>
                <a:effectLst/>
                <a:uLnTx/>
                <a:uFillTx/>
                <a:latin typeface="Calibri"/>
                <a:ea typeface="+mn-ea"/>
              </a:rPr>
              <a:t>Sleep Science</a:t>
            </a:r>
            <a:r>
              <a:rPr kumimoji="0" lang="en-US" sz="800" b="0" i="0" u="none" strike="noStrike" kern="1200" cap="none" spc="0" normalizeH="0" noProof="0" dirty="0">
                <a:ln>
                  <a:noFill/>
                </a:ln>
                <a:effectLst/>
                <a:uLnTx/>
                <a:uFillTx/>
                <a:latin typeface="Calibri"/>
                <a:ea typeface="+mn-ea"/>
              </a:rPr>
              <a:t>, </a:t>
            </a:r>
            <a:r>
              <a:rPr kumimoji="0" lang="en-US" sz="800" b="0" i="1" u="none" strike="noStrike" kern="1200" cap="none" spc="0" normalizeH="0" noProof="0" dirty="0">
                <a:ln>
                  <a:noFill/>
                </a:ln>
                <a:effectLst/>
                <a:uLnTx/>
                <a:uFillTx/>
                <a:latin typeface="Calibri"/>
                <a:ea typeface="+mn-ea"/>
              </a:rPr>
              <a:t>7</a:t>
            </a:r>
            <a:r>
              <a:rPr kumimoji="0" lang="en-US" sz="800" b="0" i="0" u="none" strike="noStrike" kern="1200" cap="none" spc="0" normalizeH="0" noProof="0" dirty="0">
                <a:ln>
                  <a:noFill/>
                </a:ln>
                <a:effectLst/>
                <a:uLnTx/>
                <a:uFillTx/>
                <a:latin typeface="Calibri"/>
                <a:ea typeface="+mn-ea"/>
              </a:rPr>
              <a:t>(3), 158–164. </a:t>
            </a:r>
            <a:r>
              <a:rPr kumimoji="0" lang="en-US" sz="800" b="0" i="0" u="sng" strike="noStrike" kern="1200" cap="none" spc="0" normalizeH="0" noProof="0" dirty="0">
                <a:ln>
                  <a:noFill/>
                </a:ln>
                <a:effectLst/>
                <a:uLnTx/>
                <a:uFillTx/>
                <a:latin typeface="Calibri"/>
                <a:ea typeface="+mn-ea"/>
                <a:hlinkClick r:id="rId5"/>
              </a:rPr>
              <a:t>http://doi.org/10.1016/j.slsci.2014.09.013</a:t>
            </a:r>
            <a:endParaRPr kumimoji="0" lang="en-US" sz="800" b="0" i="0" u="sng" strike="noStrike" kern="1200" cap="none" spc="0" normalizeH="0" noProof="0" dirty="0">
              <a:ln>
                <a:noFill/>
              </a:ln>
              <a:effectLst/>
              <a:uLnTx/>
              <a:uFillTx/>
              <a:latin typeface="Calibri"/>
              <a:ea typeface="+mn-ea"/>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800" b="0" i="0" u="none" strike="noStrike" kern="1200" cap="none" spc="0" normalizeH="0" noProof="0" dirty="0">
                <a:ln>
                  <a:noFill/>
                </a:ln>
                <a:effectLst/>
                <a:uLnTx/>
                <a:uFillTx/>
                <a:latin typeface="Calibri"/>
                <a:ea typeface="+mn-ea"/>
              </a:rPr>
              <a:t>Salvatore, P., </a:t>
            </a:r>
            <a:r>
              <a:rPr kumimoji="0" lang="en-US" sz="800" b="0" i="0" u="none" strike="noStrike" kern="1200" cap="none" spc="0" normalizeH="0" noProof="0" dirty="0" err="1">
                <a:ln>
                  <a:noFill/>
                </a:ln>
                <a:effectLst/>
                <a:uLnTx/>
                <a:uFillTx/>
                <a:latin typeface="Calibri"/>
                <a:ea typeface="+mn-ea"/>
              </a:rPr>
              <a:t>Ghidini</a:t>
            </a:r>
            <a:r>
              <a:rPr kumimoji="0" lang="en-US" sz="800" b="0" i="0" u="none" strike="noStrike" kern="1200" cap="none" spc="0" normalizeH="0" noProof="0" dirty="0">
                <a:ln>
                  <a:noFill/>
                </a:ln>
                <a:effectLst/>
                <a:uLnTx/>
                <a:uFillTx/>
                <a:latin typeface="Calibri"/>
                <a:ea typeface="+mn-ea"/>
              </a:rPr>
              <a:t>, S., Zita, G., De </a:t>
            </a:r>
            <a:r>
              <a:rPr kumimoji="0" lang="en-US" sz="800" b="0" i="0" u="none" strike="noStrike" kern="1200" cap="none" spc="0" normalizeH="0" noProof="0" dirty="0" err="1">
                <a:ln>
                  <a:noFill/>
                </a:ln>
                <a:effectLst/>
                <a:uLnTx/>
                <a:uFillTx/>
                <a:latin typeface="Calibri"/>
                <a:ea typeface="+mn-ea"/>
              </a:rPr>
              <a:t>Panfilis</a:t>
            </a:r>
            <a:r>
              <a:rPr kumimoji="0" lang="en-US" sz="800" b="0" i="0" u="none" strike="noStrike" kern="1200" cap="none" spc="0" normalizeH="0" noProof="0" dirty="0">
                <a:ln>
                  <a:noFill/>
                </a:ln>
                <a:effectLst/>
                <a:uLnTx/>
                <a:uFillTx/>
                <a:latin typeface="Calibri"/>
                <a:ea typeface="+mn-ea"/>
              </a:rPr>
              <a:t>, C., </a:t>
            </a:r>
            <a:r>
              <a:rPr kumimoji="0" lang="en-US" sz="800" b="0" i="0" u="none" strike="noStrike" kern="1200" cap="none" spc="0" normalizeH="0" noProof="0" dirty="0" err="1">
                <a:ln>
                  <a:noFill/>
                </a:ln>
                <a:effectLst/>
                <a:uLnTx/>
                <a:uFillTx/>
                <a:latin typeface="Calibri"/>
                <a:ea typeface="+mn-ea"/>
              </a:rPr>
              <a:t>Lambertino</a:t>
            </a:r>
            <a:r>
              <a:rPr kumimoji="0" lang="en-US" sz="800" b="0" i="0" u="none" strike="noStrike" kern="1200" cap="none" spc="0" normalizeH="0" noProof="0" dirty="0">
                <a:ln>
                  <a:noFill/>
                </a:ln>
                <a:effectLst/>
                <a:uLnTx/>
                <a:uFillTx/>
                <a:latin typeface="Calibri"/>
                <a:ea typeface="+mn-ea"/>
              </a:rPr>
              <a:t>, S., </a:t>
            </a:r>
            <a:r>
              <a:rPr kumimoji="0" lang="en-US" sz="800" b="0" i="0" u="none" strike="noStrike" kern="1200" cap="none" spc="0" normalizeH="0" noProof="0" dirty="0" err="1">
                <a:ln>
                  <a:noFill/>
                </a:ln>
                <a:effectLst/>
                <a:uLnTx/>
                <a:uFillTx/>
                <a:latin typeface="Calibri"/>
                <a:ea typeface="+mn-ea"/>
              </a:rPr>
              <a:t>Maggini</a:t>
            </a:r>
            <a:r>
              <a:rPr kumimoji="0" lang="en-US" sz="800" b="0" i="0" u="none" strike="noStrike" kern="1200" cap="none" spc="0" normalizeH="0" noProof="0" dirty="0">
                <a:ln>
                  <a:noFill/>
                </a:ln>
                <a:effectLst/>
                <a:uLnTx/>
                <a:uFillTx/>
                <a:latin typeface="Calibri"/>
                <a:ea typeface="+mn-ea"/>
              </a:rPr>
              <a:t>, C., &amp; </a:t>
            </a:r>
            <a:r>
              <a:rPr kumimoji="0" lang="en-US" sz="800" b="0" i="0" u="none" strike="noStrike" kern="1200" cap="none" spc="0" normalizeH="0" noProof="0" dirty="0" err="1">
                <a:ln>
                  <a:noFill/>
                </a:ln>
                <a:effectLst/>
                <a:uLnTx/>
                <a:uFillTx/>
                <a:latin typeface="Calibri"/>
                <a:ea typeface="+mn-ea"/>
              </a:rPr>
              <a:t>Baldessarini</a:t>
            </a:r>
            <a:r>
              <a:rPr kumimoji="0" lang="en-US" sz="800" b="0" i="0" u="none" strike="noStrike" kern="1200" cap="none" spc="0" normalizeH="0" noProof="0" dirty="0">
                <a:ln>
                  <a:noFill/>
                </a:ln>
                <a:effectLst/>
                <a:uLnTx/>
                <a:uFillTx/>
                <a:latin typeface="Calibri"/>
                <a:ea typeface="+mn-ea"/>
              </a:rPr>
              <a:t>, R. J. (2008). Circadian activity rhythm abnormalities in ill and recovered bipolar I disorder patients. </a:t>
            </a:r>
            <a:r>
              <a:rPr kumimoji="0" lang="en-US" sz="800" b="0" i="1" u="none" strike="noStrike" kern="1200" cap="none" spc="0" normalizeH="0" noProof="0" dirty="0">
                <a:ln>
                  <a:noFill/>
                </a:ln>
                <a:effectLst/>
                <a:uLnTx/>
                <a:uFillTx/>
                <a:latin typeface="Calibri"/>
                <a:ea typeface="+mn-ea"/>
              </a:rPr>
              <a:t>Bipolar Disorders</a:t>
            </a:r>
            <a:r>
              <a:rPr kumimoji="0" lang="en-US" sz="800" b="0" i="0" u="none" strike="noStrike" kern="1200" cap="none" spc="0" normalizeH="0" noProof="0" dirty="0">
                <a:ln>
                  <a:noFill/>
                </a:ln>
                <a:effectLst/>
                <a:uLnTx/>
                <a:uFillTx/>
                <a:latin typeface="Calibri"/>
                <a:ea typeface="+mn-ea"/>
              </a:rPr>
              <a:t>, </a:t>
            </a:r>
            <a:r>
              <a:rPr kumimoji="0" lang="en-US" sz="800" b="0" i="1" u="none" strike="noStrike" kern="1200" cap="none" spc="0" normalizeH="0" noProof="0" dirty="0">
                <a:ln>
                  <a:noFill/>
                </a:ln>
                <a:effectLst/>
                <a:uLnTx/>
                <a:uFillTx/>
                <a:latin typeface="Calibri"/>
                <a:ea typeface="+mn-ea"/>
              </a:rPr>
              <a:t>10</a:t>
            </a:r>
            <a:r>
              <a:rPr kumimoji="0" lang="en-US" sz="800" b="0" i="0" u="none" strike="noStrike" kern="1200" cap="none" spc="0" normalizeH="0" noProof="0" dirty="0">
                <a:ln>
                  <a:noFill/>
                </a:ln>
                <a:effectLst/>
                <a:uLnTx/>
                <a:uFillTx/>
                <a:latin typeface="Calibri"/>
                <a:ea typeface="+mn-ea"/>
              </a:rPr>
              <a:t>(2), 256–265. </a:t>
            </a:r>
            <a:r>
              <a:rPr kumimoji="0" lang="en-US" sz="800" b="0" i="0" u="sng" strike="noStrike" kern="1200" cap="none" spc="0" normalizeH="0" noProof="0" dirty="0">
                <a:ln>
                  <a:noFill/>
                </a:ln>
                <a:effectLst/>
                <a:uLnTx/>
                <a:uFillTx/>
                <a:latin typeface="Calibri"/>
                <a:ea typeface="+mn-ea"/>
                <a:hlinkClick r:id="rId6"/>
              </a:rPr>
              <a:t>http://doi.org/10.1111/j.1399-5618.2007.00505.x</a:t>
            </a:r>
            <a:endParaRPr kumimoji="0" lang="en-US" sz="800" b="0" i="0" u="none" strike="noStrike" kern="1200" cap="none" spc="0" normalizeH="0" noProof="0" dirty="0">
              <a:ln>
                <a:noFill/>
              </a:ln>
              <a:effectLst/>
              <a:uLnTx/>
              <a:uFillTx/>
              <a:latin typeface="Calibri"/>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sng" strike="noStrike" kern="0" cap="all" spc="0" normalizeH="0" noProof="0" dirty="0">
              <a:ln>
                <a:noFill/>
              </a:ln>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1" i="0" u="sng" strike="noStrike" kern="0" cap="all" spc="0" normalizeH="0" noProof="0" dirty="0">
                <a:ln>
                  <a:noFill/>
                </a:ln>
                <a:effectLst/>
                <a:uLnTx/>
                <a:uFillTx/>
                <a:latin typeface="Calibri"/>
                <a:ea typeface="+mn-ea"/>
                <a:cs typeface="Arial" panose="020B0604020202020204" pitchFamily="34" charset="0"/>
              </a:rPr>
              <a:t>Цены</a:t>
            </a:r>
            <a:endParaRPr kumimoji="0" lang="en-US" sz="1000" b="1" i="0" u="sng" strike="noStrike" kern="0" cap="all" spc="0" normalizeH="0" noProof="0" dirty="0">
              <a:ln>
                <a:noFill/>
              </a:ln>
              <a:effectLst/>
              <a:uLnTx/>
              <a:uFillTx/>
              <a:latin typeface="Calibri"/>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113388"/>
              </a:buClr>
              <a:buSzTx/>
              <a:buFont typeface="Wingdings" pitchFamily="2" charset="2"/>
              <a:buChar char="§"/>
              <a:tabLst/>
              <a:defRPr/>
            </a:pPr>
            <a:r>
              <a:rPr kumimoji="0" lang="en-US" sz="1000" b="0" i="0" u="none" strike="noStrike" kern="1200" cap="none" spc="0" normalizeH="0" noProof="0" dirty="0">
                <a:ln>
                  <a:noFill/>
                </a:ln>
                <a:effectLst/>
                <a:uLnTx/>
                <a:uFillTx/>
                <a:latin typeface="Calibri"/>
                <a:ea typeface="+mn-ea"/>
              </a:rPr>
              <a:t>1 </a:t>
            </a:r>
            <a:r>
              <a:rPr kumimoji="0" lang="ru-RU" sz="1000" b="0" i="0" u="none" strike="noStrike" kern="1200" cap="none" spc="0" normalizeH="0" noProof="0" dirty="0">
                <a:ln>
                  <a:noFill/>
                </a:ln>
                <a:effectLst/>
                <a:uLnTx/>
                <a:uFillTx/>
                <a:latin typeface="Calibri"/>
                <a:ea typeface="+mn-ea"/>
              </a:rPr>
              <a:t>пациент</a:t>
            </a:r>
            <a:r>
              <a:rPr kumimoji="0" lang="en-US" sz="1000" b="0" i="0" u="none" strike="noStrike" kern="1200" cap="none" spc="0" normalizeH="0" noProof="0" dirty="0">
                <a:ln>
                  <a:noFill/>
                </a:ln>
                <a:effectLst/>
                <a:uLnTx/>
                <a:uFillTx/>
                <a:latin typeface="Calibri"/>
                <a:ea typeface="+mn-ea"/>
              </a:rPr>
              <a:t> @ 15EUR </a:t>
            </a:r>
            <a:r>
              <a:rPr kumimoji="0" lang="ru-RU" sz="1000" b="0" i="0" u="none" strike="noStrike" kern="1200" cap="none" spc="0" normalizeH="0" noProof="0" dirty="0">
                <a:ln>
                  <a:noFill/>
                </a:ln>
                <a:effectLst/>
                <a:uLnTx/>
                <a:uFillTx/>
                <a:latin typeface="Calibri"/>
                <a:ea typeface="+mn-ea"/>
              </a:rPr>
              <a:t>в месяц. </a:t>
            </a:r>
            <a:r>
              <a:rPr kumimoji="0" lang="en-US" sz="1000" b="0" i="0" u="none" strike="noStrike" kern="1200" cap="none" spc="0" normalizeH="0" noProof="0" dirty="0">
                <a:ln>
                  <a:noFill/>
                </a:ln>
                <a:effectLst/>
                <a:uLnTx/>
                <a:uFillTx/>
                <a:latin typeface="Calibri"/>
                <a:ea typeface="+mn-ea"/>
              </a:rPr>
              <a:t> 1:2 </a:t>
            </a:r>
            <a:r>
              <a:rPr kumimoji="0" lang="ru-RU" sz="1000" b="0" i="0" u="none" strike="noStrike" kern="1200" cap="none" spc="0" normalizeH="0" noProof="0" dirty="0">
                <a:ln>
                  <a:noFill/>
                </a:ln>
                <a:effectLst/>
                <a:uLnTx/>
                <a:uFillTx/>
                <a:latin typeface="Calibri"/>
                <a:ea typeface="+mn-ea"/>
              </a:rPr>
              <a:t>эффективность по сравнению со стоимостью госпитализации</a:t>
            </a:r>
            <a:endParaRPr kumimoji="0" lang="en-US" sz="1000" b="0" i="0" u="none" strike="noStrike" kern="1200" cap="none" spc="0" normalizeH="0" noProof="0" dirty="0">
              <a:ln>
                <a:noFill/>
              </a:ln>
              <a:effectLst/>
              <a:uLnTx/>
              <a:uFillTx/>
              <a:latin typeface="Calibri"/>
              <a:ea typeface="+mn-ea"/>
            </a:endParaRPr>
          </a:p>
        </p:txBody>
      </p:sp>
      <p:sp>
        <p:nvSpPr>
          <p:cNvPr id="6" name="Rechteck 35"/>
          <p:cNvSpPr/>
          <p:nvPr/>
        </p:nvSpPr>
        <p:spPr>
          <a:xfrm>
            <a:off x="6460068" y="871236"/>
            <a:ext cx="16337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a:ea typeface="+mn-ea"/>
                <a:cs typeface="+mn-cs"/>
              </a:rPr>
              <a:t>Website: </a:t>
            </a:r>
            <a:r>
              <a:rPr kumimoji="0" lang="de-DE" sz="1000" b="0" i="0" u="none" strike="noStrike" kern="1200" cap="none" spc="0" normalizeH="0" baseline="0" noProof="0" dirty="0">
                <a:ln>
                  <a:noFill/>
                </a:ln>
                <a:solidFill>
                  <a:prstClr val="black"/>
                </a:solidFill>
                <a:effectLst/>
                <a:uLnTx/>
                <a:uFillTx/>
                <a:latin typeface="Calibri"/>
                <a:ea typeface="+mn-ea"/>
                <a:cs typeface="+mn-cs"/>
                <a:hlinkClick r:id="rId7"/>
              </a:rPr>
              <a:t>www.mindpax.me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25"/>
          <p:cNvSpPr txBox="1"/>
          <p:nvPr/>
        </p:nvSpPr>
        <p:spPr>
          <a:xfrm>
            <a:off x="6457921" y="1046198"/>
            <a:ext cx="37106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a:ea typeface="+mn-ea"/>
                <a:cs typeface="+mn-cs"/>
              </a:rPr>
              <a:t>App: </a:t>
            </a:r>
            <a:r>
              <a:rPr kumimoji="0" lang="de-DE" sz="1000" b="0" i="0" u="none" strike="noStrike" kern="1200" cap="none" spc="0" normalizeH="0" baseline="0" noProof="0" dirty="0">
                <a:ln>
                  <a:noFill/>
                </a:ln>
                <a:solidFill>
                  <a:prstClr val="black"/>
                </a:solidFill>
                <a:effectLst/>
                <a:uLnTx/>
                <a:uFillTx/>
                <a:latin typeface="Calibri"/>
                <a:ea typeface="+mn-ea"/>
                <a:cs typeface="+mn-cs"/>
                <a:hlinkClick r:id="rId8"/>
              </a:rPr>
              <a:t>https://play.google.com/store/search?q=mindpax&amp;c=apps</a:t>
            </a:r>
            <a:endParaRPr kumimoji="0" lang="de-DE"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black"/>
                </a:solidFill>
                <a:effectLst/>
                <a:uLnTx/>
                <a:uFillTx/>
                <a:latin typeface="Calibri"/>
                <a:ea typeface="+mn-ea"/>
                <a:cs typeface="+mn-cs"/>
              </a:rPr>
              <a:t>Видео</a:t>
            </a:r>
            <a:r>
              <a:rPr kumimoji="0" lang="de-DE" sz="1000" b="0" i="0" u="none" strike="noStrike" kern="1200" cap="none" spc="0" normalizeH="0" baseline="0" noProof="0" dirty="0">
                <a:ln>
                  <a:noFill/>
                </a:ln>
                <a:solidFill>
                  <a:prstClr val="black"/>
                </a:solidFill>
                <a:effectLst/>
                <a:uLnTx/>
                <a:uFillTx/>
                <a:latin typeface="Calibri"/>
                <a:ea typeface="+mn-ea"/>
                <a:cs typeface="+mn-cs"/>
              </a:rPr>
              <a:t>: </a:t>
            </a:r>
            <a:r>
              <a:rPr kumimoji="0" lang="de-DE" sz="1000" b="0" i="0" u="none" strike="noStrike" kern="1200" cap="none" spc="0" normalizeH="0" baseline="0" noProof="0" dirty="0">
                <a:ln>
                  <a:noFill/>
                </a:ln>
                <a:solidFill>
                  <a:prstClr val="black"/>
                </a:solidFill>
                <a:effectLst/>
                <a:uLnTx/>
                <a:uFillTx/>
                <a:latin typeface="Calibri"/>
                <a:ea typeface="+mn-ea"/>
                <a:cs typeface="+mn-cs"/>
                <a:hlinkClick r:id="rId9"/>
              </a:rPr>
              <a:t>http://www.youtube.com/watch?v=6Z3SLiSle3o</a:t>
            </a:r>
            <a:endParaRPr kumimoji="0" lang="de-DE"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Obrázek 1"/>
          <p:cNvPicPr>
            <a:picLocks noChangeAspect="1"/>
          </p:cNvPicPr>
          <p:nvPr/>
        </p:nvPicPr>
        <p:blipFill>
          <a:blip r:embed="rId10"/>
          <a:stretch>
            <a:fillRect/>
          </a:stretch>
        </p:blipFill>
        <p:spPr>
          <a:xfrm>
            <a:off x="11167624" y="176477"/>
            <a:ext cx="691948" cy="790506"/>
          </a:xfrm>
          <a:prstGeom prst="rect">
            <a:avLst/>
          </a:prstGeom>
        </p:spPr>
      </p:pic>
      <p:grpSp>
        <p:nvGrpSpPr>
          <p:cNvPr id="9" name="Gruppieren 19"/>
          <p:cNvGrpSpPr/>
          <p:nvPr/>
        </p:nvGrpSpPr>
        <p:grpSpPr>
          <a:xfrm>
            <a:off x="390903" y="4673629"/>
            <a:ext cx="2514956" cy="1422138"/>
            <a:chOff x="4692062" y="2383151"/>
            <a:chExt cx="3983630" cy="1422138"/>
          </a:xfrm>
        </p:grpSpPr>
        <p:sp>
          <p:nvSpPr>
            <p:cNvPr id="10" name="Text12"/>
            <p:cNvSpPr>
              <a:spLocks noChangeArrowheads="1"/>
            </p:cNvSpPr>
            <p:nvPr/>
          </p:nvSpPr>
          <p:spPr bwMode="auto">
            <a:xfrm>
              <a:off x="4692062" y="2383151"/>
              <a:ext cx="39147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defTabSz="330200">
                <a:defRPr kumimoji="1" sz="1300" b="1">
                  <a:solidFill>
                    <a:srgbClr val="000000"/>
                  </a:solidFill>
                  <a:latin typeface="Arial" pitchFamily="34" charset="0"/>
                </a:defRPr>
              </a:lvl1pPr>
              <a:lvl2pPr marL="742950" indent="-285750" defTabSz="330200">
                <a:defRPr kumimoji="1" sz="1300" b="1">
                  <a:solidFill>
                    <a:srgbClr val="000000"/>
                  </a:solidFill>
                  <a:latin typeface="Arial" pitchFamily="34" charset="0"/>
                </a:defRPr>
              </a:lvl2pPr>
              <a:lvl3pPr marL="1143000" indent="-228600" defTabSz="330200">
                <a:defRPr kumimoji="1" sz="1300" b="1">
                  <a:solidFill>
                    <a:srgbClr val="000000"/>
                  </a:solidFill>
                  <a:latin typeface="Arial" pitchFamily="34" charset="0"/>
                </a:defRPr>
              </a:lvl3pPr>
              <a:lvl4pPr marL="1600200" indent="-228600" defTabSz="330200">
                <a:defRPr kumimoji="1" sz="1300" b="1">
                  <a:solidFill>
                    <a:srgbClr val="000000"/>
                  </a:solidFill>
                  <a:latin typeface="Arial" pitchFamily="34" charset="0"/>
                </a:defRPr>
              </a:lvl4pPr>
              <a:lvl5pPr marL="2057400" indent="-228600" defTabSz="330200">
                <a:defRPr kumimoji="1" sz="1300" b="1">
                  <a:solidFill>
                    <a:srgbClr val="000000"/>
                  </a:solidFill>
                  <a:latin typeface="Arial" pitchFamily="34" charset="0"/>
                </a:defRPr>
              </a:lvl5pPr>
              <a:lvl6pPr marL="2514600" indent="-228600" defTabSz="330200" eaLnBrk="0" fontAlgn="base" hangingPunct="0">
                <a:spcBef>
                  <a:spcPct val="0"/>
                </a:spcBef>
                <a:spcAft>
                  <a:spcPct val="0"/>
                </a:spcAft>
                <a:defRPr kumimoji="1" sz="1300" b="1">
                  <a:solidFill>
                    <a:srgbClr val="000000"/>
                  </a:solidFill>
                  <a:latin typeface="Arial" pitchFamily="34" charset="0"/>
                </a:defRPr>
              </a:lvl6pPr>
              <a:lvl7pPr marL="2971800" indent="-228600" defTabSz="330200" eaLnBrk="0" fontAlgn="base" hangingPunct="0">
                <a:spcBef>
                  <a:spcPct val="0"/>
                </a:spcBef>
                <a:spcAft>
                  <a:spcPct val="0"/>
                </a:spcAft>
                <a:defRPr kumimoji="1" sz="1300" b="1">
                  <a:solidFill>
                    <a:srgbClr val="000000"/>
                  </a:solidFill>
                  <a:latin typeface="Arial" pitchFamily="34" charset="0"/>
                </a:defRPr>
              </a:lvl7pPr>
              <a:lvl8pPr marL="3429000" indent="-228600" defTabSz="330200" eaLnBrk="0" fontAlgn="base" hangingPunct="0">
                <a:spcBef>
                  <a:spcPct val="0"/>
                </a:spcBef>
                <a:spcAft>
                  <a:spcPct val="0"/>
                </a:spcAft>
                <a:defRPr kumimoji="1" sz="1300" b="1">
                  <a:solidFill>
                    <a:srgbClr val="000000"/>
                  </a:solidFill>
                  <a:latin typeface="Arial" pitchFamily="34" charset="0"/>
                </a:defRPr>
              </a:lvl8pPr>
              <a:lvl9pPr marL="3886200" indent="-228600" defTabSz="330200" eaLnBrk="0" fontAlgn="base" hangingPunct="0">
                <a:spcBef>
                  <a:spcPct val="0"/>
                </a:spcBef>
                <a:spcAft>
                  <a:spcPct val="0"/>
                </a:spcAft>
                <a:defRPr kumimoji="1" sz="1300" b="1">
                  <a:solidFill>
                    <a:srgbClr val="000000"/>
                  </a:solidFill>
                  <a:latin typeface="Arial" pitchFamily="34" charset="0"/>
                </a:defRPr>
              </a:lvl9pPr>
            </a:lstStyle>
            <a:p>
              <a:pPr marL="0" marR="0" lvl="0" indent="0" algn="l" defTabSz="330200" rtl="0" eaLnBrk="1" fontAlgn="base" latinLnBrk="0" hangingPunct="1">
                <a:lnSpc>
                  <a:spcPct val="100000"/>
                </a:lnSpc>
                <a:spcBef>
                  <a:spcPct val="0"/>
                </a:spcBef>
                <a:spcAft>
                  <a:spcPct val="30000"/>
                </a:spcAft>
                <a:buClr>
                  <a:srgbClr val="113388"/>
                </a:buClr>
                <a:buSzTx/>
                <a:buFontTx/>
                <a:buNone/>
                <a:tabLst/>
                <a:defRPr/>
              </a:pPr>
              <a:r>
                <a:rPr kumimoji="1" lang="ru-RU" altLang="de-DE" sz="1400" b="1" i="0" u="none" strike="noStrike" kern="1200" cap="none" spc="0" normalizeH="0" baseline="0" noProof="0" dirty="0">
                  <a:ln>
                    <a:noFill/>
                  </a:ln>
                  <a:solidFill>
                    <a:srgbClr val="000000"/>
                  </a:solidFill>
                  <a:effectLst/>
                  <a:uLnTx/>
                  <a:uFillTx/>
                  <a:latin typeface="Arial" pitchFamily="34" charset="0"/>
                  <a:ea typeface="+mn-ea"/>
                  <a:cs typeface="+mn-cs"/>
                </a:rPr>
                <a:t>Ключевые метрики</a:t>
              </a:r>
              <a:r>
                <a:rPr kumimoji="1" lang="en-US" altLang="de-DE" sz="1400" b="1" i="0" u="none" strike="noStrike" kern="1200" cap="none" spc="0" normalizeH="0" baseline="0" noProof="0" dirty="0">
                  <a:ln>
                    <a:noFill/>
                  </a:ln>
                  <a:solidFill>
                    <a:srgbClr val="000000"/>
                  </a:solidFill>
                  <a:effectLst/>
                  <a:uLnTx/>
                  <a:uFillTx/>
                  <a:latin typeface="Arial" pitchFamily="34" charset="0"/>
                  <a:ea typeface="+mn-ea"/>
                  <a:cs typeface="+mn-cs"/>
                </a:rPr>
                <a:t> (KPIs)</a:t>
              </a:r>
            </a:p>
          </p:txBody>
        </p:sp>
        <p:sp>
          <p:nvSpPr>
            <p:cNvPr id="11" name="Line 3"/>
            <p:cNvSpPr>
              <a:spLocks noChangeShapeType="1"/>
            </p:cNvSpPr>
            <p:nvPr/>
          </p:nvSpPr>
          <p:spPr bwMode="auto">
            <a:xfrm>
              <a:off x="4695241" y="2658258"/>
              <a:ext cx="3980451"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base" latinLnBrk="0" hangingPunct="1">
                <a:lnSpc>
                  <a:spcPct val="100000"/>
                </a:lnSpc>
                <a:spcBef>
                  <a:spcPct val="0"/>
                </a:spcBef>
                <a:spcAft>
                  <a:spcPct val="30000"/>
                </a:spcAft>
                <a:buClr>
                  <a:srgbClr val="113388"/>
                </a:buClr>
                <a:buSzTx/>
                <a:buFont typeface="Wingdings" pitchFamily="2" charset="2"/>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2" name="Rectangle 30"/>
            <p:cNvSpPr/>
            <p:nvPr/>
          </p:nvSpPr>
          <p:spPr>
            <a:xfrm>
              <a:off x="4692062" y="2743460"/>
              <a:ext cx="3980453" cy="1061829"/>
            </a:xfrm>
            <a:prstGeom prst="rect">
              <a:avLst/>
            </a:prstGeom>
          </p:spPr>
          <p:txBody>
            <a:bodyPr wrap="square" lIns="0" tIns="0">
              <a:spAutoFit/>
            </a:bodyPr>
            <a:lstStyle/>
            <a:p>
              <a:pPr marL="171450" marR="0" lvl="0" indent="-171450" algn="l"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Char char="§"/>
                <a:tabLst/>
                <a:defRPr/>
              </a:pPr>
              <a:r>
                <a:rPr kumimoji="0" lang="ru-RU" sz="1000" b="0" i="0" u="none" strike="noStrike" kern="1200" cap="none" spc="0" normalizeH="0" baseline="0" noProof="0" dirty="0">
                  <a:ln>
                    <a:noFill/>
                  </a:ln>
                  <a:solidFill>
                    <a:srgbClr val="000000"/>
                  </a:solidFill>
                  <a:effectLst/>
                  <a:uLnTx/>
                  <a:uFillTx/>
                  <a:latin typeface="Calibri"/>
                  <a:ea typeface="+mn-ea"/>
                  <a:cs typeface="+mn-cs"/>
                </a:rPr>
                <a:t>В марте </a:t>
              </a:r>
              <a:r>
                <a:rPr kumimoji="0" lang="en-US" sz="1000" b="0" i="0" u="none" strike="noStrike" kern="1200" cap="none" spc="0" normalizeH="0" baseline="0" noProof="0" dirty="0">
                  <a:ln>
                    <a:noFill/>
                  </a:ln>
                  <a:solidFill>
                    <a:srgbClr val="000000"/>
                  </a:solidFill>
                  <a:effectLst/>
                  <a:uLnTx/>
                  <a:uFillTx/>
                  <a:latin typeface="Calibri"/>
                  <a:ea typeface="+mn-ea"/>
                  <a:cs typeface="+mn-cs"/>
                </a:rPr>
                <a:t>2017 </a:t>
              </a:r>
              <a:r>
                <a:rPr kumimoji="0" lang="ru-RU" sz="1000" b="0" i="0" u="none" strike="noStrike" kern="1200" cap="none" spc="0" normalizeH="0" baseline="0" noProof="0" dirty="0">
                  <a:ln>
                    <a:noFill/>
                  </a:ln>
                  <a:solidFill>
                    <a:srgbClr val="000000"/>
                  </a:solidFill>
                  <a:effectLst/>
                  <a:uLnTx/>
                  <a:uFillTx/>
                  <a:latin typeface="Calibri"/>
                  <a:ea typeface="+mn-ea"/>
                  <a:cs typeface="+mn-cs"/>
                </a:rPr>
                <a:t>начали поставки в Канаду</a:t>
              </a:r>
              <a:r>
                <a:rPr kumimoji="0" lang="en-US" sz="1000" b="0" i="0" u="none" strike="noStrike" kern="1200" cap="none" spc="0" normalizeH="0" baseline="0" noProof="0" dirty="0">
                  <a:ln>
                    <a:noFill/>
                  </a:ln>
                  <a:solidFill>
                    <a:srgbClr val="000000"/>
                  </a:solidFill>
                  <a:effectLst/>
                  <a:uLnTx/>
                  <a:uFillTx/>
                  <a:latin typeface="Calibri"/>
                  <a:ea typeface="+mn-ea"/>
                  <a:cs typeface="+mn-cs"/>
                </a:rPr>
                <a:t> Canada</a:t>
              </a:r>
              <a:r>
                <a:rPr kumimoji="0" lang="ru-RU" sz="1000" b="0" i="0" u="none" strike="noStrike" kern="1200" cap="none" spc="0" normalizeH="0" baseline="0" noProof="0" dirty="0">
                  <a:ln>
                    <a:noFill/>
                  </a:ln>
                  <a:solidFill>
                    <a:srgbClr val="000000"/>
                  </a:solidFill>
                  <a:effectLst/>
                  <a:uLnTx/>
                  <a:uFillTx/>
                  <a:latin typeface="Calibri"/>
                  <a:ea typeface="+mn-ea"/>
                  <a:cs typeface="+mn-cs"/>
                </a:rPr>
                <a:t>, Великобританию и США</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a:p>
              <a:pPr marL="171450" marR="0" lvl="0" indent="-171450" algn="l"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Char char="§"/>
                <a:tabLst/>
                <a:defRPr/>
              </a:pPr>
              <a:r>
                <a:rPr kumimoji="0" lang="ru-RU" sz="1000" b="0" i="0" u="none" strike="noStrike" kern="1200" cap="none" spc="0" normalizeH="0" baseline="0" noProof="0" dirty="0">
                  <a:ln>
                    <a:noFill/>
                  </a:ln>
                  <a:solidFill>
                    <a:srgbClr val="000000"/>
                  </a:solidFill>
                  <a:effectLst/>
                  <a:uLnTx/>
                  <a:uFillTx/>
                  <a:latin typeface="Calibri"/>
                  <a:ea typeface="+mn-ea"/>
                  <a:cs typeface="+mn-cs"/>
                </a:rPr>
                <a:t>Цель – </a:t>
              </a:r>
              <a:r>
                <a:rPr kumimoji="0" lang="en-US" sz="1000" b="0" i="0" u="none" strike="noStrike" kern="1200" cap="none" spc="0" normalizeH="0" baseline="0" noProof="0" dirty="0">
                  <a:ln>
                    <a:noFill/>
                  </a:ln>
                  <a:solidFill>
                    <a:srgbClr val="000000"/>
                  </a:solidFill>
                  <a:effectLst/>
                  <a:uLnTx/>
                  <a:uFillTx/>
                  <a:latin typeface="Calibri"/>
                  <a:ea typeface="+mn-ea"/>
                  <a:cs typeface="+mn-cs"/>
                </a:rPr>
                <a:t>75</a:t>
              </a:r>
              <a:r>
                <a:rPr kumimoji="0" lang="ru-RU" sz="1000" b="0" i="0" u="none" strike="noStrike" kern="1200" cap="none" spc="0" normalizeH="0" baseline="0" noProof="0" dirty="0">
                  <a:ln>
                    <a:noFill/>
                  </a:ln>
                  <a:solidFill>
                    <a:srgbClr val="000000"/>
                  </a:solidFill>
                  <a:effectLst/>
                  <a:uLnTx/>
                  <a:uFillTx/>
                  <a:latin typeface="Calibri"/>
                  <a:ea typeface="+mn-ea"/>
                  <a:cs typeface="+mn-cs"/>
                </a:rPr>
                <a:t>% точности предсказания шизофрении</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a:p>
              <a:pPr marL="171450" marR="0" lvl="0" indent="-171450" algn="l" defTabSz="914400" rtl="0" eaLnBrk="1" fontAlgn="base" latinLnBrk="0" hangingPunct="1">
                <a:lnSpc>
                  <a:spcPct val="100000"/>
                </a:lnSpc>
                <a:spcBef>
                  <a:spcPct val="0"/>
                </a:spcBef>
                <a:spcAft>
                  <a:spcPct val="30000"/>
                </a:spcAft>
                <a:buClr>
                  <a:srgbClr val="113388"/>
                </a:buClr>
                <a:buSzTx/>
                <a:buFont typeface="Wingdings" panose="05000000000000000000" pitchFamily="2" charset="2"/>
                <a:buChar char="§"/>
                <a:tabLst/>
                <a:defRPr/>
              </a:pPr>
              <a:r>
                <a:rPr kumimoji="0" lang="ru-RU" sz="1000" b="0" i="0" u="none" strike="noStrike" kern="1200" cap="none" spc="0" normalizeH="0" baseline="0" noProof="0" dirty="0">
                  <a:ln>
                    <a:noFill/>
                  </a:ln>
                  <a:solidFill>
                    <a:srgbClr val="000000"/>
                  </a:solidFill>
                  <a:effectLst/>
                  <a:uLnTx/>
                  <a:uFillTx/>
                  <a:latin typeface="Calibri"/>
                  <a:ea typeface="+mn-ea"/>
                  <a:cs typeface="+mn-cs"/>
                </a:rPr>
                <a:t>Используются данные о стандартах сна, собранные глобально от 10 млн. людей</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3" name="Obrázek 40"/>
          <p:cNvPicPr>
            <a:picLocks noChangeAspect="1"/>
          </p:cNvPicPr>
          <p:nvPr/>
        </p:nvPicPr>
        <p:blipFill>
          <a:blip r:embed="rId11"/>
          <a:stretch>
            <a:fillRect/>
          </a:stretch>
        </p:blipFill>
        <p:spPr>
          <a:xfrm>
            <a:off x="4955344" y="4533372"/>
            <a:ext cx="2205688" cy="2082900"/>
          </a:xfrm>
          <a:prstGeom prst="rect">
            <a:avLst/>
          </a:prstGeom>
        </p:spPr>
      </p:pic>
      <p:pic>
        <p:nvPicPr>
          <p:cNvPr id="14" name="Obrázek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5049" y="4557331"/>
            <a:ext cx="1639291" cy="1955425"/>
          </a:xfrm>
          <a:prstGeom prst="rect">
            <a:avLst/>
          </a:prstGeom>
        </p:spPr>
      </p:pic>
      <p:sp>
        <p:nvSpPr>
          <p:cNvPr id="15" name="Line 3"/>
          <p:cNvSpPr>
            <a:spLocks noChangeShapeType="1"/>
          </p:cNvSpPr>
          <p:nvPr/>
        </p:nvSpPr>
        <p:spPr bwMode="auto">
          <a:xfrm>
            <a:off x="7517403" y="1576502"/>
            <a:ext cx="2674328" cy="0"/>
          </a:xfrm>
          <a:prstGeom prst="line">
            <a:avLst/>
          </a:prstGeom>
          <a:noFill/>
          <a:ln w="19050">
            <a:solidFill>
              <a:srgbClr val="1F497D"/>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
                <a:srgbClr val="113388"/>
              </a:buClr>
              <a:buSzTx/>
              <a:buFontTx/>
              <a:buNone/>
              <a:tabLst/>
              <a:defRPr/>
            </a:pPr>
            <a:endParaRPr kumimoji="0" lang="en-US" sz="1400" b="0" i="0" u="none" strike="noStrike" kern="0" cap="none" spc="0" normalizeH="0" baseline="0" noProof="0">
              <a:ln>
                <a:noFill/>
              </a:ln>
              <a:solidFill>
                <a:srgbClr val="000000"/>
              </a:solidFill>
              <a:effectLst/>
              <a:uLnTx/>
              <a:uFillTx/>
              <a:latin typeface="Calibri"/>
              <a:ea typeface="+mn-ea"/>
              <a:cs typeface="+mn-cs"/>
            </a:endParaRPr>
          </a:p>
        </p:txBody>
      </p:sp>
      <p:cxnSp>
        <p:nvCxnSpPr>
          <p:cNvPr id="16" name="Gerade Verbindung 132"/>
          <p:cNvCxnSpPr/>
          <p:nvPr/>
        </p:nvCxnSpPr>
        <p:spPr bwMode="auto">
          <a:xfrm>
            <a:off x="7360574" y="1587701"/>
            <a:ext cx="1" cy="4880472"/>
          </a:xfrm>
          <a:prstGeom prst="line">
            <a:avLst/>
          </a:prstGeom>
          <a:solidFill>
            <a:schemeClr val="bg1"/>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84470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94" y="64635"/>
            <a:ext cx="11995212" cy="762339"/>
          </a:xfrm>
        </p:spPr>
        <p:txBody>
          <a:bodyPr>
            <a:normAutofit/>
          </a:bodyPr>
          <a:lstStyle/>
          <a:p>
            <a:r>
              <a:rPr lang="ru-RU" sz="3200" b="1" dirty="0"/>
              <a:t>Шаблоны </a:t>
            </a:r>
            <a:r>
              <a:rPr lang="en-US" sz="3200" b="1" dirty="0"/>
              <a:t>Skype for Business </a:t>
            </a:r>
            <a:r>
              <a:rPr lang="ru-RU" sz="3200" b="1" dirty="0"/>
              <a:t>для использования в телемедицине</a:t>
            </a:r>
          </a:p>
        </p:txBody>
      </p:sp>
      <p:sp>
        <p:nvSpPr>
          <p:cNvPr id="3" name="Content Placeholder 2"/>
          <p:cNvSpPr>
            <a:spLocks noGrp="1"/>
          </p:cNvSpPr>
          <p:nvPr>
            <p:ph idx="1"/>
          </p:nvPr>
        </p:nvSpPr>
        <p:spPr>
          <a:xfrm>
            <a:off x="353997" y="822358"/>
            <a:ext cx="11341962" cy="1192783"/>
          </a:xfrm>
        </p:spPr>
        <p:txBody>
          <a:bodyPr>
            <a:normAutofit fontScale="62500" lnSpcReduction="20000"/>
          </a:bodyPr>
          <a:lstStyle/>
          <a:p>
            <a:r>
              <a:rPr lang="ru-RU" b="1" dirty="0" err="1"/>
              <a:t>Open</a:t>
            </a:r>
            <a:r>
              <a:rPr lang="ru-RU" b="1" dirty="0"/>
              <a:t> </a:t>
            </a:r>
            <a:r>
              <a:rPr lang="ru-RU" b="1" dirty="0" err="1"/>
              <a:t>Source</a:t>
            </a:r>
            <a:r>
              <a:rPr lang="ru-RU" b="1" dirty="0"/>
              <a:t> шаблоны для </a:t>
            </a:r>
            <a:r>
              <a:rPr lang="ru-RU" b="1" dirty="0" err="1"/>
              <a:t>Skype</a:t>
            </a:r>
            <a:r>
              <a:rPr lang="ru-RU" b="1" dirty="0"/>
              <a:t> </a:t>
            </a:r>
            <a:r>
              <a:rPr lang="ru-RU" b="1" dirty="0" err="1"/>
              <a:t>for</a:t>
            </a:r>
            <a:r>
              <a:rPr lang="ru-RU" b="1" dirty="0"/>
              <a:t> Business</a:t>
            </a:r>
            <a:r>
              <a:rPr lang="ru-RU" dirty="0"/>
              <a:t>, которые позволяют партнерам, клиникам создавать решения для удаленного взаимодействия врачей между собой и с пациентами в различных ситуациях и сценариях (</a:t>
            </a:r>
            <a:r>
              <a:rPr lang="ru-RU" dirty="0">
                <a:hlinkClick r:id="rId3"/>
              </a:rPr>
              <a:t>https://dev.office.com/skype</a:t>
            </a:r>
            <a:r>
              <a:rPr lang="ru-RU" dirty="0"/>
              <a:t>)</a:t>
            </a:r>
            <a:endParaRPr lang="en-US" dirty="0"/>
          </a:p>
          <a:p>
            <a:r>
              <a:rPr lang="ru-RU" b="1" dirty="0"/>
              <a:t>Различные варианты развертывания</a:t>
            </a:r>
            <a:r>
              <a:rPr lang="ru-RU" dirty="0"/>
              <a:t> – локальные сервера, облачные сценарии или гибрид, для соответствия требованиям масштабирования, безопасности, надежности и структуре затрат</a:t>
            </a:r>
          </a:p>
          <a:p>
            <a:endParaRPr lang="ru-RU" dirty="0"/>
          </a:p>
        </p:txBody>
      </p:sp>
      <p:pic>
        <p:nvPicPr>
          <p:cNvPr id="7" name="Picture 6"/>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96788" y="3156041"/>
            <a:ext cx="4287257" cy="25783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259" y="3136043"/>
            <a:ext cx="2800992" cy="2818020"/>
          </a:xfrm>
          <a:prstGeom prst="rect">
            <a:avLst/>
          </a:prstGeom>
        </p:spPr>
      </p:pic>
      <p:sp>
        <p:nvSpPr>
          <p:cNvPr id="9" name="TextBox 8"/>
          <p:cNvSpPr txBox="1"/>
          <p:nvPr/>
        </p:nvSpPr>
        <p:spPr>
          <a:xfrm>
            <a:off x="4643578" y="2302529"/>
            <a:ext cx="26725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noProof="0" dirty="0">
                <a:ln>
                  <a:noFill/>
                </a:ln>
                <a:effectLst/>
                <a:uLnTx/>
                <a:uFillTx/>
                <a:latin typeface="Calibri" panose="020F0502020204030204"/>
                <a:ea typeface="+mn-ea"/>
                <a:cs typeface="+mn-cs"/>
              </a:rPr>
              <a:t>Консультации между врачом и пациентом</a:t>
            </a:r>
          </a:p>
        </p:txBody>
      </p:sp>
      <p:sp>
        <p:nvSpPr>
          <p:cNvPr id="10" name="TextBox 9"/>
          <p:cNvSpPr txBox="1"/>
          <p:nvPr/>
        </p:nvSpPr>
        <p:spPr>
          <a:xfrm>
            <a:off x="179761" y="2232711"/>
            <a:ext cx="3245632"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noProof="0" dirty="0">
                <a:ln>
                  <a:noFill/>
                </a:ln>
                <a:effectLst/>
                <a:uLnTx/>
                <a:uFillTx/>
                <a:latin typeface="Calibri" panose="020F0502020204030204"/>
                <a:ea typeface="+mn-ea"/>
                <a:cs typeface="+mn-cs"/>
              </a:rPr>
              <a:t>Консультации «врач-врач»</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noProof="0" dirty="0">
                <a:ln>
                  <a:noFill/>
                </a:ln>
                <a:effectLst/>
                <a:uLnTx/>
                <a:uFillTx/>
                <a:latin typeface="Calibri" panose="020F0502020204030204"/>
                <a:ea typeface="+mn-ea"/>
                <a:cs typeface="+mn-cs"/>
              </a:rPr>
              <a:t>Консилиумы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noProof="0" dirty="0">
                <a:ln>
                  <a:noFill/>
                </a:ln>
                <a:effectLst/>
                <a:uLnTx/>
                <a:uFillTx/>
                <a:latin typeface="Calibri" panose="020F0502020204030204"/>
                <a:ea typeface="+mn-ea"/>
                <a:cs typeface="+mn-cs"/>
              </a:rPr>
              <a:t>Сервисы «второго мнения»</a:t>
            </a:r>
          </a:p>
        </p:txBody>
      </p:sp>
      <p:sp>
        <p:nvSpPr>
          <p:cNvPr id="11" name="Rectangle 10"/>
          <p:cNvSpPr/>
          <p:nvPr/>
        </p:nvSpPr>
        <p:spPr bwMode="auto">
          <a:xfrm>
            <a:off x="1" y="6140374"/>
            <a:ext cx="12191999" cy="717140"/>
          </a:xfrm>
          <a:prstGeom prst="rect">
            <a:avLst/>
          </a:prstGeom>
          <a:solidFill>
            <a:srgbClr val="00AFF0"/>
          </a:solidFill>
          <a:ln w="9525" cap="flat" cmpd="sng" algn="ctr">
            <a:noFill/>
            <a:prstDash val="solid"/>
            <a:headEnd type="none" w="med" len="med"/>
            <a:tailEnd type="none" w="med" len="med"/>
          </a:ln>
          <a:effectLst/>
        </p:spPr>
        <p:txBody>
          <a:bodyPr rot="0" spcFirstLastPara="0" vertOverflow="overflow" horzOverflow="overflow" vert="horz" wrap="square" lIns="182889" tIns="143428" rIns="182889" bIns="143428" numCol="1" spcCol="0" rtlCol="0" fromWordArt="0" anchor="t" anchorCtr="0" forceAA="0" compatLnSpc="1">
            <a:prstTxWarp prst="textNoShape">
              <a:avLst/>
            </a:prstTxWarp>
            <a:noAutofit/>
          </a:bodyPr>
          <a:lstStyle/>
          <a:p>
            <a:pPr marL="0" marR="0" lvl="0" indent="0" algn="l" defTabSz="91392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Box 11"/>
          <p:cNvSpPr txBox="1"/>
          <p:nvPr/>
        </p:nvSpPr>
        <p:spPr bwMode="black">
          <a:xfrm>
            <a:off x="970041" y="6607042"/>
            <a:ext cx="859646" cy="258253"/>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DESKTOP</a:t>
            </a:r>
            <a:endParaRPr kumimoji="0" lang="en-US" sz="1176"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grpSp>
        <p:nvGrpSpPr>
          <p:cNvPr id="13" name="Group 12"/>
          <p:cNvGrpSpPr/>
          <p:nvPr/>
        </p:nvGrpSpPr>
        <p:grpSpPr>
          <a:xfrm>
            <a:off x="1086116" y="6211652"/>
            <a:ext cx="627497" cy="403391"/>
            <a:chOff x="453698" y="2199382"/>
            <a:chExt cx="1047884" cy="672516"/>
          </a:xfrm>
          <a:solidFill>
            <a:srgbClr val="FFFFFF"/>
          </a:solidFill>
        </p:grpSpPr>
        <p:sp>
          <p:nvSpPr>
            <p:cNvPr id="14" name="Freeform 13"/>
            <p:cNvSpPr>
              <a:spLocks noChangeAspect="1"/>
            </p:cNvSpPr>
            <p:nvPr/>
          </p:nvSpPr>
          <p:spPr bwMode="black">
            <a:xfrm flipH="1">
              <a:off x="453698" y="2199382"/>
              <a:ext cx="1047884" cy="672516"/>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noFill/>
            </a:ln>
          </p:spPr>
          <p:txBody>
            <a:bodyPr vert="horz" wrap="square" lIns="67226" tIns="33613" rIns="67226" bIns="33613"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6E6E73"/>
                </a:solidFill>
                <a:effectLst/>
                <a:uLnTx/>
                <a:uFillTx/>
                <a:latin typeface="Segoe UI"/>
                <a:ea typeface="+mn-ea"/>
                <a:cs typeface="+mn-cs"/>
              </a:endParaRPr>
            </a:p>
          </p:txBody>
        </p:sp>
        <p:sp>
          <p:nvSpPr>
            <p:cNvPr id="15" name="Freeform 14"/>
            <p:cNvSpPr>
              <a:spLocks noChangeAspect="1" noEditPoints="1"/>
            </p:cNvSpPr>
            <p:nvPr/>
          </p:nvSpPr>
          <p:spPr bwMode="black">
            <a:xfrm>
              <a:off x="837695" y="2362408"/>
              <a:ext cx="279887" cy="278751"/>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grpFill/>
            <a:ln>
              <a:noFill/>
            </a:ln>
            <a:extLst/>
          </p:spPr>
          <p:txBody>
            <a:bodyPr vert="horz" wrap="square" lIns="67226" tIns="33613" rIns="67226" bIns="336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6E6E73"/>
                </a:solidFill>
                <a:effectLst/>
                <a:uLnTx/>
                <a:uFillTx/>
                <a:latin typeface="Segoe UI"/>
                <a:ea typeface="+mn-ea"/>
                <a:cs typeface="+mn-cs"/>
              </a:endParaRPr>
            </a:p>
          </p:txBody>
        </p:sp>
      </p:grpSp>
      <p:sp>
        <p:nvSpPr>
          <p:cNvPr id="16" name="Freeform 13"/>
          <p:cNvSpPr>
            <a:spLocks noChangeAspect="1" noEditPoints="1"/>
          </p:cNvSpPr>
          <p:nvPr/>
        </p:nvSpPr>
        <p:spPr bwMode="black">
          <a:xfrm>
            <a:off x="2052667" y="6246274"/>
            <a:ext cx="143230" cy="268927"/>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rgbClr val="FFFFFF"/>
          </a:solidFill>
          <a:ln>
            <a:noFill/>
          </a:ln>
        </p:spPr>
        <p:txBody>
          <a:bodyPr vert="horz" wrap="square" lIns="67226" tIns="33613" rIns="67226" bIns="336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TextBox 16"/>
          <p:cNvSpPr txBox="1"/>
          <p:nvPr/>
        </p:nvSpPr>
        <p:spPr bwMode="black">
          <a:xfrm>
            <a:off x="1732545" y="6569441"/>
            <a:ext cx="783474" cy="260760"/>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MOBILE</a:t>
            </a:r>
          </a:p>
        </p:txBody>
      </p:sp>
      <p:sp>
        <p:nvSpPr>
          <p:cNvPr id="18" name="TextBox 17"/>
          <p:cNvSpPr txBox="1"/>
          <p:nvPr/>
        </p:nvSpPr>
        <p:spPr bwMode="black">
          <a:xfrm>
            <a:off x="2452240" y="6588113"/>
            <a:ext cx="854291" cy="260761"/>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WEB APP</a:t>
            </a:r>
          </a:p>
        </p:txBody>
      </p:sp>
      <p:grpSp>
        <p:nvGrpSpPr>
          <p:cNvPr id="19" name="Group 18"/>
          <p:cNvGrpSpPr/>
          <p:nvPr/>
        </p:nvGrpSpPr>
        <p:grpSpPr>
          <a:xfrm>
            <a:off x="2565944" y="6229375"/>
            <a:ext cx="627497" cy="403391"/>
            <a:chOff x="3635401" y="5881050"/>
            <a:chExt cx="640080" cy="411480"/>
          </a:xfrm>
          <a:solidFill>
            <a:srgbClr val="FFFFFF"/>
          </a:solidFill>
        </p:grpSpPr>
        <p:sp>
          <p:nvSpPr>
            <p:cNvPr id="20" name="Freeform 23"/>
            <p:cNvSpPr>
              <a:spLocks noChangeAspect="1"/>
            </p:cNvSpPr>
            <p:nvPr/>
          </p:nvSpPr>
          <p:spPr bwMode="black">
            <a:xfrm flipH="1">
              <a:off x="3635401" y="5881050"/>
              <a:ext cx="640080" cy="41148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noFill/>
            </a:ln>
          </p:spPr>
          <p:txBody>
            <a:bodyPr vert="horz" wrap="square" lIns="67226" tIns="33613" rIns="67226" bIns="33613"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FFFFFF"/>
                </a:solidFill>
                <a:effectLst/>
                <a:uLnTx/>
                <a:uFillTx/>
                <a:latin typeface="Segoe UI"/>
                <a:ea typeface="+mn-ea"/>
                <a:cs typeface="+mn-cs"/>
              </a:endParaRPr>
            </a:p>
          </p:txBody>
        </p:sp>
        <p:sp>
          <p:nvSpPr>
            <p:cNvPr id="21" name="Freeform 166"/>
            <p:cNvSpPr>
              <a:spLocks noChangeAspect="1" noEditPoints="1"/>
            </p:cNvSpPr>
            <p:nvPr/>
          </p:nvSpPr>
          <p:spPr bwMode="black">
            <a:xfrm>
              <a:off x="3831031" y="5950687"/>
              <a:ext cx="248819" cy="238897"/>
            </a:xfrm>
            <a:custGeom>
              <a:avLst/>
              <a:gdLst>
                <a:gd name="T0" fmla="*/ 511 w 538"/>
                <a:gd name="T1" fmla="*/ 164 h 521"/>
                <a:gd name="T2" fmla="*/ 509 w 538"/>
                <a:gd name="T3" fmla="*/ 31 h 521"/>
                <a:gd name="T4" fmla="*/ 322 w 538"/>
                <a:gd name="T5" fmla="*/ 47 h 521"/>
                <a:gd name="T6" fmla="*/ 312 w 538"/>
                <a:gd name="T7" fmla="*/ 46 h 521"/>
                <a:gd name="T8" fmla="*/ 160 w 538"/>
                <a:gd name="T9" fmla="*/ 104 h 521"/>
                <a:gd name="T10" fmla="*/ 89 w 538"/>
                <a:gd name="T11" fmla="*/ 222 h 521"/>
                <a:gd name="T12" fmla="*/ 192 w 538"/>
                <a:gd name="T13" fmla="*/ 132 h 521"/>
                <a:gd name="T14" fmla="*/ 206 w 538"/>
                <a:gd name="T15" fmla="*/ 125 h 521"/>
                <a:gd name="T16" fmla="*/ 176 w 538"/>
                <a:gd name="T17" fmla="*/ 153 h 521"/>
                <a:gd name="T18" fmla="*/ 50 w 538"/>
                <a:gd name="T19" fmla="*/ 488 h 521"/>
                <a:gd name="T20" fmla="*/ 213 w 538"/>
                <a:gd name="T21" fmla="*/ 475 h 521"/>
                <a:gd name="T22" fmla="*/ 312 w 538"/>
                <a:gd name="T23" fmla="*/ 496 h 521"/>
                <a:gd name="T24" fmla="*/ 441 w 538"/>
                <a:gd name="T25" fmla="*/ 458 h 521"/>
                <a:gd name="T26" fmla="*/ 526 w 538"/>
                <a:gd name="T27" fmla="*/ 348 h 521"/>
                <a:gd name="T28" fmla="*/ 403 w 538"/>
                <a:gd name="T29" fmla="*/ 348 h 521"/>
                <a:gd name="T30" fmla="*/ 313 w 538"/>
                <a:gd name="T31" fmla="*/ 399 h 521"/>
                <a:gd name="T32" fmla="*/ 215 w 538"/>
                <a:gd name="T33" fmla="*/ 304 h 521"/>
                <a:gd name="T34" fmla="*/ 215 w 538"/>
                <a:gd name="T35" fmla="*/ 302 h 521"/>
                <a:gd name="T36" fmla="*/ 214 w 538"/>
                <a:gd name="T37" fmla="*/ 299 h 521"/>
                <a:gd name="T38" fmla="*/ 217 w 538"/>
                <a:gd name="T39" fmla="*/ 299 h 521"/>
                <a:gd name="T40" fmla="*/ 535 w 538"/>
                <a:gd name="T41" fmla="*/ 299 h 521"/>
                <a:gd name="T42" fmla="*/ 535 w 538"/>
                <a:gd name="T43" fmla="*/ 294 h 521"/>
                <a:gd name="T44" fmla="*/ 537 w 538"/>
                <a:gd name="T45" fmla="*/ 270 h 521"/>
                <a:gd name="T46" fmla="*/ 511 w 538"/>
                <a:gd name="T47" fmla="*/ 164 h 521"/>
                <a:gd name="T48" fmla="*/ 85 w 538"/>
                <a:gd name="T49" fmla="*/ 479 h 521"/>
                <a:gd name="T50" fmla="*/ 98 w 538"/>
                <a:gd name="T51" fmla="*/ 346 h 521"/>
                <a:gd name="T52" fmla="*/ 166 w 538"/>
                <a:gd name="T53" fmla="*/ 446 h 521"/>
                <a:gd name="T54" fmla="*/ 197 w 538"/>
                <a:gd name="T55" fmla="*/ 467 h 521"/>
                <a:gd name="T56" fmla="*/ 85 w 538"/>
                <a:gd name="T57" fmla="*/ 479 h 521"/>
                <a:gd name="T58" fmla="*/ 204 w 538"/>
                <a:gd name="T59" fmla="*/ 471 h 521"/>
                <a:gd name="T60" fmla="*/ 205 w 538"/>
                <a:gd name="T61" fmla="*/ 472 h 521"/>
                <a:gd name="T62" fmla="*/ 204 w 538"/>
                <a:gd name="T63" fmla="*/ 471 h 521"/>
                <a:gd name="T64" fmla="*/ 409 w 538"/>
                <a:gd name="T65" fmla="*/ 239 h 521"/>
                <a:gd name="T66" fmla="*/ 217 w 538"/>
                <a:gd name="T67" fmla="*/ 239 h 521"/>
                <a:gd name="T68" fmla="*/ 215 w 538"/>
                <a:gd name="T69" fmla="*/ 239 h 521"/>
                <a:gd name="T70" fmla="*/ 215 w 538"/>
                <a:gd name="T71" fmla="*/ 237 h 521"/>
                <a:gd name="T72" fmla="*/ 316 w 538"/>
                <a:gd name="T73" fmla="*/ 146 h 521"/>
                <a:gd name="T74" fmla="*/ 411 w 538"/>
                <a:gd name="T75" fmla="*/ 237 h 521"/>
                <a:gd name="T76" fmla="*/ 411 w 538"/>
                <a:gd name="T77" fmla="*/ 239 h 521"/>
                <a:gd name="T78" fmla="*/ 409 w 538"/>
                <a:gd name="T79" fmla="*/ 239 h 521"/>
                <a:gd name="T80" fmla="*/ 468 w 538"/>
                <a:gd name="T81" fmla="*/ 108 h 521"/>
                <a:gd name="T82" fmla="*/ 392 w 538"/>
                <a:gd name="T83" fmla="*/ 61 h 521"/>
                <a:gd name="T84" fmla="*/ 507 w 538"/>
                <a:gd name="T85" fmla="*/ 57 h 521"/>
                <a:gd name="T86" fmla="*/ 504 w 538"/>
                <a:gd name="T87" fmla="*/ 152 h 521"/>
                <a:gd name="T88" fmla="*/ 504 w 538"/>
                <a:gd name="T89" fmla="*/ 152 h 521"/>
                <a:gd name="T90" fmla="*/ 468 w 538"/>
                <a:gd name="T91" fmla="*/ 108 h 521"/>
                <a:gd name="T92" fmla="*/ 508 w 538"/>
                <a:gd name="T93" fmla="*/ 158 h 521"/>
                <a:gd name="T94" fmla="*/ 508 w 538"/>
                <a:gd name="T95" fmla="*/ 158 h 521"/>
                <a:gd name="T96" fmla="*/ 508 w 538"/>
                <a:gd name="T97" fmla="*/ 15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8" h="521">
                  <a:moveTo>
                    <a:pt x="511" y="164"/>
                  </a:moveTo>
                  <a:cubicBezTo>
                    <a:pt x="536" y="107"/>
                    <a:pt x="538" y="60"/>
                    <a:pt x="509" y="31"/>
                  </a:cubicBezTo>
                  <a:cubicBezTo>
                    <a:pt x="478" y="0"/>
                    <a:pt x="402" y="9"/>
                    <a:pt x="322" y="47"/>
                  </a:cubicBezTo>
                  <a:cubicBezTo>
                    <a:pt x="319" y="47"/>
                    <a:pt x="315" y="46"/>
                    <a:pt x="312" y="46"/>
                  </a:cubicBezTo>
                  <a:cubicBezTo>
                    <a:pt x="256" y="46"/>
                    <a:pt x="201" y="67"/>
                    <a:pt x="160" y="104"/>
                  </a:cubicBezTo>
                  <a:cubicBezTo>
                    <a:pt x="125" y="135"/>
                    <a:pt x="100" y="176"/>
                    <a:pt x="89" y="222"/>
                  </a:cubicBezTo>
                  <a:cubicBezTo>
                    <a:pt x="97" y="212"/>
                    <a:pt x="142" y="160"/>
                    <a:pt x="192" y="132"/>
                  </a:cubicBezTo>
                  <a:cubicBezTo>
                    <a:pt x="193" y="132"/>
                    <a:pt x="205" y="125"/>
                    <a:pt x="206" y="125"/>
                  </a:cubicBezTo>
                  <a:cubicBezTo>
                    <a:pt x="206" y="125"/>
                    <a:pt x="181" y="148"/>
                    <a:pt x="176" y="153"/>
                  </a:cubicBezTo>
                  <a:cubicBezTo>
                    <a:pt x="65" y="265"/>
                    <a:pt x="0" y="437"/>
                    <a:pt x="50" y="488"/>
                  </a:cubicBezTo>
                  <a:cubicBezTo>
                    <a:pt x="83" y="521"/>
                    <a:pt x="143" y="513"/>
                    <a:pt x="213" y="475"/>
                  </a:cubicBezTo>
                  <a:cubicBezTo>
                    <a:pt x="243" y="489"/>
                    <a:pt x="276" y="496"/>
                    <a:pt x="312" y="496"/>
                  </a:cubicBezTo>
                  <a:cubicBezTo>
                    <a:pt x="359" y="496"/>
                    <a:pt x="404" y="483"/>
                    <a:pt x="441" y="458"/>
                  </a:cubicBezTo>
                  <a:cubicBezTo>
                    <a:pt x="480" y="433"/>
                    <a:pt x="509" y="394"/>
                    <a:pt x="526" y="348"/>
                  </a:cubicBezTo>
                  <a:cubicBezTo>
                    <a:pt x="403" y="348"/>
                    <a:pt x="403" y="348"/>
                    <a:pt x="403" y="348"/>
                  </a:cubicBezTo>
                  <a:cubicBezTo>
                    <a:pt x="388" y="378"/>
                    <a:pt x="351" y="399"/>
                    <a:pt x="313" y="399"/>
                  </a:cubicBezTo>
                  <a:cubicBezTo>
                    <a:pt x="260" y="399"/>
                    <a:pt x="215" y="355"/>
                    <a:pt x="215" y="304"/>
                  </a:cubicBezTo>
                  <a:cubicBezTo>
                    <a:pt x="215" y="302"/>
                    <a:pt x="215" y="302"/>
                    <a:pt x="215" y="302"/>
                  </a:cubicBezTo>
                  <a:cubicBezTo>
                    <a:pt x="214" y="299"/>
                    <a:pt x="214" y="299"/>
                    <a:pt x="214" y="299"/>
                  </a:cubicBezTo>
                  <a:cubicBezTo>
                    <a:pt x="217" y="299"/>
                    <a:pt x="217" y="299"/>
                    <a:pt x="217" y="299"/>
                  </a:cubicBezTo>
                  <a:cubicBezTo>
                    <a:pt x="535" y="299"/>
                    <a:pt x="535" y="299"/>
                    <a:pt x="535" y="299"/>
                  </a:cubicBezTo>
                  <a:cubicBezTo>
                    <a:pt x="535" y="298"/>
                    <a:pt x="535" y="296"/>
                    <a:pt x="535" y="294"/>
                  </a:cubicBezTo>
                  <a:cubicBezTo>
                    <a:pt x="536" y="286"/>
                    <a:pt x="537" y="277"/>
                    <a:pt x="537" y="270"/>
                  </a:cubicBezTo>
                  <a:cubicBezTo>
                    <a:pt x="537" y="232"/>
                    <a:pt x="528" y="196"/>
                    <a:pt x="511" y="164"/>
                  </a:cubicBezTo>
                  <a:close/>
                  <a:moveTo>
                    <a:pt x="85" y="479"/>
                  </a:moveTo>
                  <a:cubicBezTo>
                    <a:pt x="60" y="454"/>
                    <a:pt x="67" y="405"/>
                    <a:pt x="98" y="346"/>
                  </a:cubicBezTo>
                  <a:cubicBezTo>
                    <a:pt x="113" y="386"/>
                    <a:pt x="136" y="420"/>
                    <a:pt x="166" y="446"/>
                  </a:cubicBezTo>
                  <a:cubicBezTo>
                    <a:pt x="176" y="454"/>
                    <a:pt x="186" y="461"/>
                    <a:pt x="197" y="467"/>
                  </a:cubicBezTo>
                  <a:cubicBezTo>
                    <a:pt x="147" y="494"/>
                    <a:pt x="106" y="500"/>
                    <a:pt x="85" y="479"/>
                  </a:cubicBezTo>
                  <a:close/>
                  <a:moveTo>
                    <a:pt x="204" y="471"/>
                  </a:moveTo>
                  <a:cubicBezTo>
                    <a:pt x="204" y="471"/>
                    <a:pt x="205" y="471"/>
                    <a:pt x="205" y="472"/>
                  </a:cubicBezTo>
                  <a:cubicBezTo>
                    <a:pt x="205" y="471"/>
                    <a:pt x="204" y="471"/>
                    <a:pt x="204" y="471"/>
                  </a:cubicBezTo>
                  <a:close/>
                  <a:moveTo>
                    <a:pt x="409" y="239"/>
                  </a:moveTo>
                  <a:cubicBezTo>
                    <a:pt x="217" y="239"/>
                    <a:pt x="217" y="239"/>
                    <a:pt x="217" y="239"/>
                  </a:cubicBezTo>
                  <a:cubicBezTo>
                    <a:pt x="215" y="239"/>
                    <a:pt x="215" y="239"/>
                    <a:pt x="215" y="239"/>
                  </a:cubicBezTo>
                  <a:cubicBezTo>
                    <a:pt x="215" y="237"/>
                    <a:pt x="215" y="237"/>
                    <a:pt x="215" y="237"/>
                  </a:cubicBezTo>
                  <a:cubicBezTo>
                    <a:pt x="217" y="188"/>
                    <a:pt x="264" y="146"/>
                    <a:pt x="316" y="146"/>
                  </a:cubicBezTo>
                  <a:cubicBezTo>
                    <a:pt x="367" y="146"/>
                    <a:pt x="408" y="186"/>
                    <a:pt x="411" y="237"/>
                  </a:cubicBezTo>
                  <a:cubicBezTo>
                    <a:pt x="411" y="239"/>
                    <a:pt x="411" y="239"/>
                    <a:pt x="411" y="239"/>
                  </a:cubicBezTo>
                  <a:lnTo>
                    <a:pt x="409" y="239"/>
                  </a:lnTo>
                  <a:close/>
                  <a:moveTo>
                    <a:pt x="468" y="108"/>
                  </a:moveTo>
                  <a:cubicBezTo>
                    <a:pt x="446" y="87"/>
                    <a:pt x="420" y="72"/>
                    <a:pt x="392" y="61"/>
                  </a:cubicBezTo>
                  <a:cubicBezTo>
                    <a:pt x="443" y="38"/>
                    <a:pt x="485" y="35"/>
                    <a:pt x="507" y="57"/>
                  </a:cubicBezTo>
                  <a:cubicBezTo>
                    <a:pt x="525" y="75"/>
                    <a:pt x="523" y="109"/>
                    <a:pt x="504" y="152"/>
                  </a:cubicBezTo>
                  <a:cubicBezTo>
                    <a:pt x="504" y="152"/>
                    <a:pt x="504" y="152"/>
                    <a:pt x="504" y="152"/>
                  </a:cubicBezTo>
                  <a:cubicBezTo>
                    <a:pt x="494" y="136"/>
                    <a:pt x="482" y="121"/>
                    <a:pt x="468" y="108"/>
                  </a:cubicBezTo>
                  <a:close/>
                  <a:moveTo>
                    <a:pt x="508" y="158"/>
                  </a:moveTo>
                  <a:cubicBezTo>
                    <a:pt x="508" y="158"/>
                    <a:pt x="508" y="158"/>
                    <a:pt x="508" y="158"/>
                  </a:cubicBezTo>
                  <a:cubicBezTo>
                    <a:pt x="508" y="158"/>
                    <a:pt x="508" y="158"/>
                    <a:pt x="508" y="158"/>
                  </a:cubicBezTo>
                  <a:close/>
                </a:path>
              </a:pathLst>
            </a:custGeom>
            <a:grpFill/>
            <a:ln>
              <a:noFill/>
            </a:ln>
            <a:extLst/>
          </p:spPr>
          <p:txBody>
            <a:bodyPr vert="horz" wrap="square" lIns="67226" tIns="33613" rIns="67226" bIns="336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2" name="TextBox 21"/>
          <p:cNvSpPr txBox="1"/>
          <p:nvPr/>
        </p:nvSpPr>
        <p:spPr bwMode="black">
          <a:xfrm>
            <a:off x="3329977" y="6600007"/>
            <a:ext cx="1880009" cy="254440"/>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SKYPE ROOM SYSTEM</a:t>
            </a:r>
          </a:p>
        </p:txBody>
      </p:sp>
      <p:grpSp>
        <p:nvGrpSpPr>
          <p:cNvPr id="23" name="Group 22"/>
          <p:cNvGrpSpPr/>
          <p:nvPr/>
        </p:nvGrpSpPr>
        <p:grpSpPr>
          <a:xfrm>
            <a:off x="3511616" y="6144419"/>
            <a:ext cx="1527736" cy="537855"/>
            <a:chOff x="7961328" y="-30687"/>
            <a:chExt cx="3805164" cy="1479085"/>
          </a:xfrm>
          <a:solidFill>
            <a:schemeClr val="bg1"/>
          </a:solidFill>
        </p:grpSpPr>
        <p:grpSp>
          <p:nvGrpSpPr>
            <p:cNvPr id="24" name="Group 23"/>
            <p:cNvGrpSpPr/>
            <p:nvPr/>
          </p:nvGrpSpPr>
          <p:grpSpPr>
            <a:xfrm>
              <a:off x="7961328" y="-30687"/>
              <a:ext cx="3805164" cy="1479085"/>
              <a:chOff x="5608636" y="1868280"/>
              <a:chExt cx="3805164" cy="1479085"/>
            </a:xfrm>
            <a:grpFill/>
          </p:grpSpPr>
          <p:sp>
            <p:nvSpPr>
              <p:cNvPr id="27" name="Freeform 16"/>
              <p:cNvSpPr>
                <a:spLocks noChangeAspect="1" noEditPoints="1"/>
              </p:cNvSpPr>
              <p:nvPr/>
            </p:nvSpPr>
            <p:spPr bwMode="black">
              <a:xfrm>
                <a:off x="5608636" y="2125662"/>
                <a:ext cx="1900163" cy="122170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2" tIns="107562" rIns="134452" bIns="107562" numCol="1" spcCol="0" rtlCol="0" fromWordArt="0" anchor="t" anchorCtr="0" forceAA="0" compatLnSpc="1">
                <a:prstTxWarp prst="textNoShape">
                  <a:avLst/>
                </a:prstTxWarp>
                <a:noAutofit/>
              </a:bodyPr>
              <a:lstStyle/>
              <a:p>
                <a:pPr marL="0" marR="0" lvl="0" indent="0" algn="ctr" defTabSz="685486"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8" name="Freeform 16"/>
              <p:cNvSpPr>
                <a:spLocks noChangeAspect="1" noEditPoints="1"/>
              </p:cNvSpPr>
              <p:nvPr/>
            </p:nvSpPr>
            <p:spPr bwMode="black">
              <a:xfrm>
                <a:off x="7513637" y="2123159"/>
                <a:ext cx="1900163" cy="122170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2" tIns="107562" rIns="134452" bIns="107562" numCol="1" spcCol="0" rtlCol="0" fromWordArt="0" anchor="t" anchorCtr="0" forceAA="0" compatLnSpc="1">
                <a:prstTxWarp prst="textNoShape">
                  <a:avLst/>
                </a:prstTxWarp>
                <a:noAutofit/>
              </a:bodyPr>
              <a:lstStyle/>
              <a:p>
                <a:pPr marL="0" marR="0" lvl="0" indent="0" algn="ctr" defTabSz="685486"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9" name="Freeform 36"/>
              <p:cNvSpPr>
                <a:spLocks noChangeAspect="1" noChangeArrowheads="1"/>
              </p:cNvSpPr>
              <p:nvPr/>
            </p:nvSpPr>
            <p:spPr bwMode="black">
              <a:xfrm>
                <a:off x="7381541" y="1868280"/>
                <a:ext cx="259354" cy="330809"/>
              </a:xfrm>
              <a:custGeom>
                <a:avLst/>
                <a:gdLst>
                  <a:gd name="connsiteX0" fmla="*/ 559482 w 1107662"/>
                  <a:gd name="connsiteY0" fmla="*/ 339080 h 1412834"/>
                  <a:gd name="connsiteX1" fmla="*/ 367336 w 1107662"/>
                  <a:gd name="connsiteY1" fmla="*/ 534052 h 1412834"/>
                  <a:gd name="connsiteX2" fmla="*/ 559482 w 1107662"/>
                  <a:gd name="connsiteY2" fmla="*/ 729024 h 1412834"/>
                  <a:gd name="connsiteX3" fmla="*/ 751628 w 1107662"/>
                  <a:gd name="connsiteY3" fmla="*/ 534052 h 1412834"/>
                  <a:gd name="connsiteX4" fmla="*/ 559482 w 1107662"/>
                  <a:gd name="connsiteY4" fmla="*/ 339080 h 1412834"/>
                  <a:gd name="connsiteX5" fmla="*/ 559481 w 1107662"/>
                  <a:gd name="connsiteY5" fmla="*/ 0 h 1412834"/>
                  <a:gd name="connsiteX6" fmla="*/ 1090707 w 1107662"/>
                  <a:gd name="connsiteY6" fmla="*/ 534052 h 1412834"/>
                  <a:gd name="connsiteX7" fmla="*/ 766258 w 1107662"/>
                  <a:gd name="connsiteY7" fmla="*/ 1026136 h 1412834"/>
                  <a:gd name="connsiteX8" fmla="*/ 710926 w 1107662"/>
                  <a:gd name="connsiteY8" fmla="*/ 1043403 h 1412834"/>
                  <a:gd name="connsiteX9" fmla="*/ 1107662 w 1107662"/>
                  <a:gd name="connsiteY9" fmla="*/ 1209385 h 1412834"/>
                  <a:gd name="connsiteX10" fmla="*/ 1107662 w 1107662"/>
                  <a:gd name="connsiteY10" fmla="*/ 1412834 h 1412834"/>
                  <a:gd name="connsiteX11" fmla="*/ 0 w 1107662"/>
                  <a:gd name="connsiteY11" fmla="*/ 1412834 h 1412834"/>
                  <a:gd name="connsiteX12" fmla="*/ 0 w 1107662"/>
                  <a:gd name="connsiteY12" fmla="*/ 1209385 h 1412834"/>
                  <a:gd name="connsiteX13" fmla="*/ 401563 w 1107662"/>
                  <a:gd name="connsiteY13" fmla="*/ 1041383 h 1412834"/>
                  <a:gd name="connsiteX14" fmla="*/ 352704 w 1107662"/>
                  <a:gd name="connsiteY14" fmla="*/ 1026136 h 1412834"/>
                  <a:gd name="connsiteX15" fmla="*/ 28255 w 1107662"/>
                  <a:gd name="connsiteY15" fmla="*/ 534052 h 1412834"/>
                  <a:gd name="connsiteX16" fmla="*/ 559481 w 1107662"/>
                  <a:gd name="connsiteY16" fmla="*/ 0 h 141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7662" h="1412834">
                    <a:moveTo>
                      <a:pt x="559482" y="339080"/>
                    </a:moveTo>
                    <a:cubicBezTo>
                      <a:pt x="453363" y="339080"/>
                      <a:pt x="367336" y="426372"/>
                      <a:pt x="367336" y="534052"/>
                    </a:cubicBezTo>
                    <a:cubicBezTo>
                      <a:pt x="367336" y="641732"/>
                      <a:pt x="453363" y="729024"/>
                      <a:pt x="559482" y="729024"/>
                    </a:cubicBezTo>
                    <a:cubicBezTo>
                      <a:pt x="665601" y="729024"/>
                      <a:pt x="751628" y="641732"/>
                      <a:pt x="751628" y="534052"/>
                    </a:cubicBezTo>
                    <a:cubicBezTo>
                      <a:pt x="751628" y="426372"/>
                      <a:pt x="665601" y="339080"/>
                      <a:pt x="559482" y="339080"/>
                    </a:cubicBezTo>
                    <a:close/>
                    <a:moveTo>
                      <a:pt x="559481" y="0"/>
                    </a:moveTo>
                    <a:cubicBezTo>
                      <a:pt x="852869" y="0"/>
                      <a:pt x="1090707" y="239103"/>
                      <a:pt x="1090707" y="534052"/>
                    </a:cubicBezTo>
                    <a:cubicBezTo>
                      <a:pt x="1090707" y="755264"/>
                      <a:pt x="956923" y="945062"/>
                      <a:pt x="766258" y="1026136"/>
                    </a:cubicBezTo>
                    <a:lnTo>
                      <a:pt x="710926" y="1043403"/>
                    </a:lnTo>
                    <a:lnTo>
                      <a:pt x="1107662" y="1209385"/>
                    </a:lnTo>
                    <a:lnTo>
                      <a:pt x="1107662" y="1412834"/>
                    </a:lnTo>
                    <a:lnTo>
                      <a:pt x="0" y="1412834"/>
                    </a:lnTo>
                    <a:lnTo>
                      <a:pt x="0" y="1209385"/>
                    </a:lnTo>
                    <a:lnTo>
                      <a:pt x="401563" y="1041383"/>
                    </a:lnTo>
                    <a:lnTo>
                      <a:pt x="352704" y="1026136"/>
                    </a:lnTo>
                    <a:cubicBezTo>
                      <a:pt x="162039" y="945062"/>
                      <a:pt x="28255" y="755264"/>
                      <a:pt x="28255" y="534052"/>
                    </a:cubicBezTo>
                    <a:cubicBezTo>
                      <a:pt x="28255" y="239103"/>
                      <a:pt x="266093" y="0"/>
                      <a:pt x="559481"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25" name="Oval 24"/>
            <p:cNvSpPr/>
            <p:nvPr/>
          </p:nvSpPr>
          <p:spPr bwMode="auto">
            <a:xfrm>
              <a:off x="8887596" y="238149"/>
              <a:ext cx="76200" cy="740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26" name="Oval 25"/>
            <p:cNvSpPr/>
            <p:nvPr/>
          </p:nvSpPr>
          <p:spPr bwMode="auto">
            <a:xfrm>
              <a:off x="10780729" y="233045"/>
              <a:ext cx="76200" cy="740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sp>
        <p:nvSpPr>
          <p:cNvPr id="30" name="Rectangle 29"/>
          <p:cNvSpPr/>
          <p:nvPr/>
        </p:nvSpPr>
        <p:spPr bwMode="auto">
          <a:xfrm>
            <a:off x="7474999" y="2255400"/>
            <a:ext cx="4645241" cy="3659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t" anchorCtr="0" forceAA="0" compatLnSpc="1">
            <a:prstTxWarp prst="textNoShape">
              <a:avLst/>
            </a:prstTxWarp>
            <a:noAutofit/>
          </a:bodyPr>
          <a:lstStyle/>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Все необходимые инструменты коммуникаций </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под рукой</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a:t>
            </a:r>
            <a:r>
              <a:rPr kumimoji="0" lang="en-US" sz="1568" b="0" i="0" u="none" strike="noStrike" kern="1200" cap="none" spc="0" normalizeH="0" noProof="0" dirty="0">
                <a:ln>
                  <a:noFill/>
                </a:ln>
                <a:solidFill>
                  <a:schemeClr val="tx1"/>
                </a:solidFill>
                <a:effectLst/>
                <a:uLnTx/>
                <a:uFillTx/>
                <a:latin typeface="Calibri" panose="020F0502020204030204"/>
              </a:rPr>
              <a:t> –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чат</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голос</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видео</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статус присутствия</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и</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место нахождения</a:t>
            </a:r>
            <a:endParaRPr kumimoji="0" lang="en-US"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Спонтанные и запланированные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конференции</a:t>
            </a:r>
            <a:endParaRPr kumimoji="0" lang="en-US"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Поддержка передачи видео в формате </a:t>
            </a:r>
            <a:r>
              <a:rPr kumimoji="0" lang="en-US"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H.264</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режим</a:t>
            </a:r>
            <a:r>
              <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совместной работы </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с материалами и возможность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передачи данных </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с других систем в режиме реального времени</a:t>
            </a:r>
            <a:endParaRPr kumimoji="0" lang="en-US"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1" i="0" u="none" strike="noStrike" kern="1200" cap="none" spc="0" normalizeH="0" noProof="0" dirty="0" err="1">
                <a:ln>
                  <a:noFill/>
                </a:ln>
                <a:solidFill>
                  <a:schemeClr val="tx1"/>
                </a:solidFill>
                <a:effectLst/>
                <a:uLnTx/>
                <a:uFillTx/>
                <a:latin typeface="Calibri" panose="020F0502020204030204"/>
                <a:ea typeface="Segoe UI" pitchFamily="34" charset="0"/>
                <a:cs typeface="Segoe UI" pitchFamily="34" charset="0"/>
              </a:rPr>
              <a:t>Web</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-приложение </a:t>
            </a:r>
            <a:r>
              <a:rPr kumimoji="0" lang="ru-RU" sz="1568" b="1" i="0" u="none" strike="noStrike" kern="1200" cap="none" spc="0" normalizeH="0" noProof="0" dirty="0" err="1">
                <a:ln>
                  <a:noFill/>
                </a:ln>
                <a:solidFill>
                  <a:schemeClr val="tx1"/>
                </a:solidFill>
                <a:effectLst/>
                <a:uLnTx/>
                <a:uFillTx/>
                <a:latin typeface="Calibri" panose="020F0502020204030204"/>
                <a:ea typeface="Segoe UI" pitchFamily="34" charset="0"/>
                <a:cs typeface="Segoe UI" pitchFamily="34" charset="0"/>
              </a:rPr>
              <a:t>Skype</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noProof="0" dirty="0" err="1">
                <a:ln>
                  <a:noFill/>
                </a:ln>
                <a:solidFill>
                  <a:schemeClr val="tx1"/>
                </a:solidFill>
                <a:effectLst/>
                <a:uLnTx/>
                <a:uFillTx/>
                <a:latin typeface="Calibri" panose="020F0502020204030204"/>
                <a:ea typeface="Segoe UI" pitchFamily="34" charset="0"/>
                <a:cs typeface="Segoe UI" pitchFamily="34" charset="0"/>
              </a:rPr>
              <a:t>for</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Business</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предоставляет возможность подключения из любого места с полным набором функций совещаний доступных в версии клиента для ПК</a:t>
            </a: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SDK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и </a:t>
            </a:r>
            <a:r>
              <a:rPr kumimoji="0" lang="en-US"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API </a:t>
            </a:r>
            <a:r>
              <a:rPr kumimoji="0" lang="ru-RU" sz="1568" b="1"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для разработчиков</a:t>
            </a:r>
            <a:r>
              <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rPr>
              <a:t> (встраивание в функционал МИС)</a:t>
            </a:r>
          </a:p>
          <a:p>
            <a:pPr marL="0" marR="0" lvl="0" indent="0" algn="l" defTabSz="913924" rtl="0" eaLnBrk="1" fontAlgn="base" latinLnBrk="0" hangingPunct="1">
              <a:lnSpc>
                <a:spcPct val="100000"/>
              </a:lnSpc>
              <a:spcBef>
                <a:spcPts val="0"/>
              </a:spcBef>
              <a:spcAft>
                <a:spcPts val="1765"/>
              </a:spcAft>
              <a:buClrTx/>
              <a:buSzTx/>
              <a:buFontTx/>
              <a:buNone/>
              <a:tabLst/>
              <a:defRPr/>
            </a:pPr>
            <a:endParaRPr kumimoji="0" lang="ru-RU" sz="1568" b="0" i="0" u="none" strike="noStrike" kern="1200" cap="none" spc="0" normalizeH="0" noProof="0" dirty="0">
              <a:ln>
                <a:noFill/>
              </a:ln>
              <a:solidFill>
                <a:schemeClr val="tx1"/>
              </a:solidFill>
              <a:effectLst/>
              <a:uLnTx/>
              <a:uFillTx/>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val="39904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256121" y="2341078"/>
            <a:ext cx="2868559" cy="286855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0078D7"/>
                  </a:gs>
                  <a:gs pos="100000">
                    <a:srgbClr val="0078D7"/>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15" name="Isosceles Triangle 114"/>
          <p:cNvSpPr/>
          <p:nvPr/>
        </p:nvSpPr>
        <p:spPr bwMode="auto">
          <a:xfrm rot="1856080">
            <a:off x="3354255" y="21764"/>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Rectangle 42"/>
          <p:cNvSpPr/>
          <p:nvPr/>
        </p:nvSpPr>
        <p:spPr bwMode="auto">
          <a:xfrm>
            <a:off x="1743966" y="140110"/>
            <a:ext cx="2868559" cy="2086897"/>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ТРЕНД 1</a:t>
            </a:r>
            <a:r>
              <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 </a:t>
            </a:r>
          </a:p>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Огромные средства тратятся на лечение людей тогда, КОГДА они уже больны</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grpSp>
        <p:nvGrpSpPr>
          <p:cNvPr id="71" name="Group 4"/>
          <p:cNvGrpSpPr>
            <a:grpSpLocks noChangeAspect="1"/>
          </p:cNvGrpSpPr>
          <p:nvPr/>
        </p:nvGrpSpPr>
        <p:grpSpPr bwMode="auto">
          <a:xfrm>
            <a:off x="3934421" y="438244"/>
            <a:ext cx="265769" cy="476226"/>
            <a:chOff x="1914" y="266"/>
            <a:chExt cx="197" cy="353"/>
          </a:xfrm>
        </p:grpSpPr>
        <p:sp>
          <p:nvSpPr>
            <p:cNvPr id="73" name="Line 5"/>
            <p:cNvSpPr>
              <a:spLocks noChangeShapeType="1"/>
            </p:cNvSpPr>
            <p:nvPr/>
          </p:nvSpPr>
          <p:spPr bwMode="auto">
            <a:xfrm>
              <a:off x="2012" y="266"/>
              <a:ext cx="0" cy="353"/>
            </a:xfrm>
            <a:prstGeom prst="line">
              <a:avLst/>
            </a:prstGeom>
            <a:noFill/>
            <a:ln w="28575" cap="flat">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74" name="Freeform 6"/>
            <p:cNvSpPr>
              <a:spLocks/>
            </p:cNvSpPr>
            <p:nvPr/>
          </p:nvSpPr>
          <p:spPr bwMode="auto">
            <a:xfrm>
              <a:off x="1914" y="336"/>
              <a:ext cx="197" cy="219"/>
            </a:xfrm>
            <a:custGeom>
              <a:avLst/>
              <a:gdLst>
                <a:gd name="T0" fmla="*/ 0 w 36"/>
                <a:gd name="T1" fmla="*/ 41 h 41"/>
                <a:gd name="T2" fmla="*/ 25 w 36"/>
                <a:gd name="T3" fmla="*/ 41 h 41"/>
                <a:gd name="T4" fmla="*/ 36 w 36"/>
                <a:gd name="T5" fmla="*/ 31 h 41"/>
                <a:gd name="T6" fmla="*/ 25 w 36"/>
                <a:gd name="T7" fmla="*/ 20 h 41"/>
                <a:gd name="T8" fmla="*/ 10 w 36"/>
                <a:gd name="T9" fmla="*/ 20 h 41"/>
                <a:gd name="T10" fmla="*/ 0 w 36"/>
                <a:gd name="T11" fmla="*/ 10 h 41"/>
                <a:gd name="T12" fmla="*/ 10 w 36"/>
                <a:gd name="T13" fmla="*/ 0 h 41"/>
                <a:gd name="T14" fmla="*/ 36 w 3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1">
                  <a:moveTo>
                    <a:pt x="0" y="41"/>
                  </a:moveTo>
                  <a:cubicBezTo>
                    <a:pt x="25" y="41"/>
                    <a:pt x="25" y="41"/>
                    <a:pt x="25" y="41"/>
                  </a:cubicBezTo>
                  <a:cubicBezTo>
                    <a:pt x="31" y="41"/>
                    <a:pt x="36" y="36"/>
                    <a:pt x="36" y="31"/>
                  </a:cubicBezTo>
                  <a:cubicBezTo>
                    <a:pt x="36" y="25"/>
                    <a:pt x="31" y="20"/>
                    <a:pt x="25" y="20"/>
                  </a:cubicBezTo>
                  <a:cubicBezTo>
                    <a:pt x="10" y="20"/>
                    <a:pt x="10" y="20"/>
                    <a:pt x="10" y="20"/>
                  </a:cubicBezTo>
                  <a:cubicBezTo>
                    <a:pt x="5" y="20"/>
                    <a:pt x="0" y="16"/>
                    <a:pt x="0" y="10"/>
                  </a:cubicBezTo>
                  <a:cubicBezTo>
                    <a:pt x="0" y="4"/>
                    <a:pt x="5" y="0"/>
                    <a:pt x="10" y="0"/>
                  </a:cubicBezTo>
                  <a:cubicBezTo>
                    <a:pt x="36" y="0"/>
                    <a:pt x="36" y="0"/>
                    <a:pt x="36" y="0"/>
                  </a:cubicBezTo>
                </a:path>
              </a:pathLst>
            </a:custGeom>
            <a:noFill/>
            <a:ln w="28575" cap="flat">
              <a:solidFill>
                <a:srgbClr val="BAD80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sp>
        <p:nvSpPr>
          <p:cNvPr id="110" name="Rectangle 109"/>
          <p:cNvSpPr/>
          <p:nvPr/>
        </p:nvSpPr>
        <p:spPr bwMode="auto">
          <a:xfrm>
            <a:off x="3590602" y="360437"/>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2" name="Isosceles Triangle 121"/>
          <p:cNvSpPr/>
          <p:nvPr/>
        </p:nvSpPr>
        <p:spPr bwMode="auto">
          <a:xfrm rot="1856080">
            <a:off x="6272009" y="-22480"/>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9" name="Isosceles Triangle 128"/>
          <p:cNvSpPr/>
          <p:nvPr/>
        </p:nvSpPr>
        <p:spPr bwMode="auto">
          <a:xfrm rot="1856080">
            <a:off x="9186056" y="-15106"/>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6" name="Isosceles Triangle 135"/>
          <p:cNvSpPr/>
          <p:nvPr/>
        </p:nvSpPr>
        <p:spPr bwMode="auto">
          <a:xfrm rot="1856080">
            <a:off x="1863298" y="2263348"/>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3" name="Isosceles Triangle 142"/>
          <p:cNvSpPr/>
          <p:nvPr/>
        </p:nvSpPr>
        <p:spPr bwMode="auto">
          <a:xfrm rot="1856080">
            <a:off x="4778836" y="2263348"/>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0" name="Isosceles Triangle 149"/>
          <p:cNvSpPr/>
          <p:nvPr/>
        </p:nvSpPr>
        <p:spPr bwMode="auto">
          <a:xfrm rot="1856080">
            <a:off x="7698804" y="2263348"/>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7" name="Isosceles Triangle 156"/>
          <p:cNvSpPr/>
          <p:nvPr/>
        </p:nvSpPr>
        <p:spPr bwMode="auto">
          <a:xfrm rot="1856080">
            <a:off x="10627643" y="2263348"/>
            <a:ext cx="329636" cy="284169"/>
          </a:xfrm>
          <a:prstGeom prst="triangl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6" name="Rectangle 45"/>
          <p:cNvSpPr/>
          <p:nvPr/>
        </p:nvSpPr>
        <p:spPr bwMode="auto">
          <a:xfrm>
            <a:off x="4661721" y="140110"/>
            <a:ext cx="2868559" cy="2086897"/>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ТРЕНД 2</a:t>
            </a:r>
            <a:endPar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lvl="0" defTabSz="914102" fontAlgn="base">
              <a:lnSpc>
                <a:spcPct val="90000"/>
              </a:lnSpc>
              <a:spcBef>
                <a:spcPct val="0"/>
              </a:spcBef>
              <a:spcAft>
                <a:spcPts val="1176"/>
              </a:spcAft>
              <a:defRPr/>
            </a:pP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Б</a:t>
            </a:r>
            <a:r>
              <a:rPr lang="ru-RU" sz="1400" b="1" i="1"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о</a:t>
            </a: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льшая часть средств тратится на очень небольшую группу людей, которые серьезно больны</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50" name="Rectangle 49"/>
          <p:cNvSpPr/>
          <p:nvPr/>
        </p:nvSpPr>
        <p:spPr bwMode="auto">
          <a:xfrm>
            <a:off x="7579474" y="151688"/>
            <a:ext cx="2868559" cy="2024491"/>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lang="ru-RU" sz="1400" kern="0" dirty="0">
                <a:gradFill>
                  <a:gsLst>
                    <a:gs pos="0">
                      <a:srgbClr val="EAEAEA"/>
                    </a:gs>
                    <a:gs pos="100000">
                      <a:srgbClr val="EAEAEA"/>
                    </a:gs>
                  </a:gsLst>
                  <a:lin ang="5400000" scaled="0"/>
                </a:gradFill>
                <a:latin typeface="Segoe UI Semibold" panose="020B0702040204020203" pitchFamily="34" charset="0"/>
                <a:ea typeface="Segoe UI" pitchFamily="34" charset="0"/>
                <a:cs typeface="Segoe UI Semibold" panose="020B0702040204020203" pitchFamily="34" charset="0"/>
              </a:rPr>
              <a:t>ТРЕНД 3</a:t>
            </a:r>
            <a:r>
              <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 </a:t>
            </a:r>
          </a:p>
          <a:p>
            <a:pPr lvl="0" defTabSz="914102" fontAlgn="base">
              <a:lnSpc>
                <a:spcPct val="90000"/>
              </a:lnSpc>
              <a:spcBef>
                <a:spcPct val="0"/>
              </a:spcBef>
              <a:spcAft>
                <a:spcPts val="1176"/>
              </a:spcAft>
              <a:defRPr/>
            </a:pP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Изменения в демографии меняют требования к системе здравоохранения</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54" name="Rectangle 53"/>
          <p:cNvSpPr/>
          <p:nvPr/>
        </p:nvSpPr>
        <p:spPr bwMode="auto">
          <a:xfrm>
            <a:off x="256121" y="2385899"/>
            <a:ext cx="2868559" cy="2001747"/>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ТРЕНД 4</a:t>
            </a:r>
            <a:endPar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lvl="0" defTabSz="914102" fontAlgn="base">
              <a:lnSpc>
                <a:spcPct val="90000"/>
              </a:lnSpc>
              <a:spcBef>
                <a:spcPct val="0"/>
              </a:spcBef>
              <a:spcAft>
                <a:spcPts val="1176"/>
              </a:spcAft>
              <a:defRPr/>
            </a:pP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Драматический рост хронических заболеваний</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58" name="Rectangle 57"/>
          <p:cNvSpPr/>
          <p:nvPr/>
        </p:nvSpPr>
        <p:spPr bwMode="auto">
          <a:xfrm>
            <a:off x="3173874" y="2385899"/>
            <a:ext cx="2868559" cy="2001747"/>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ТРЕНД 5</a:t>
            </a:r>
            <a:endPar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lvl="0" defTabSz="914102" fontAlgn="base">
              <a:lnSpc>
                <a:spcPct val="90000"/>
              </a:lnSpc>
              <a:spcBef>
                <a:spcPct val="0"/>
              </a:spcBef>
              <a:spcAft>
                <a:spcPts val="1176"/>
              </a:spcAft>
              <a:defRPr/>
            </a:pP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Нехватка врачей и медицинского персонала вообще</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62" name="Rectangle 61"/>
          <p:cNvSpPr/>
          <p:nvPr/>
        </p:nvSpPr>
        <p:spPr bwMode="auto">
          <a:xfrm>
            <a:off x="6091627" y="2385899"/>
            <a:ext cx="2868559" cy="2001747"/>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ТРЕНД 6</a:t>
            </a:r>
            <a:endPar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lvl="0" defTabSz="914102" fontAlgn="base">
              <a:lnSpc>
                <a:spcPct val="90000"/>
              </a:lnSpc>
              <a:spcBef>
                <a:spcPct val="0"/>
              </a:spcBef>
              <a:spcAft>
                <a:spcPts val="1176"/>
              </a:spcAft>
              <a:defRPr/>
            </a:pP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Высокая цена потери здоровья, которая происходит по собственной вине людей</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66" name="Rectangle 65"/>
          <p:cNvSpPr/>
          <p:nvPr/>
        </p:nvSpPr>
        <p:spPr bwMode="auto">
          <a:xfrm>
            <a:off x="9013754" y="2385899"/>
            <a:ext cx="2868559" cy="2001747"/>
          </a:xfrm>
          <a:prstGeom prst="rect">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986067"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ts val="1176"/>
              </a:spcAft>
              <a:buClrTx/>
              <a:buSzTx/>
              <a:buFontTx/>
              <a:buNone/>
              <a:tabLst/>
              <a:defRPr/>
            </a:pPr>
            <a:r>
              <a:rPr kumimoji="0" lang="ru-RU"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ТРЕНД 7</a:t>
            </a:r>
            <a:endParaRPr kumimoji="0" lang="en-US" sz="1400" b="0" i="0" u="none" strike="noStrike" kern="0" cap="none" spc="0" normalizeH="0" baseline="0" noProof="0" dirty="0">
              <a:ln>
                <a:noFill/>
              </a:ln>
              <a:gradFill>
                <a:gsLst>
                  <a:gs pos="0">
                    <a:srgbClr val="EAEAEA"/>
                  </a:gs>
                  <a:gs pos="100000">
                    <a:srgbClr val="EAEAEA"/>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lvl="0" defTabSz="914102" fontAlgn="base">
              <a:lnSpc>
                <a:spcPct val="90000"/>
              </a:lnSpc>
              <a:spcBef>
                <a:spcPct val="0"/>
              </a:spcBef>
              <a:spcAft>
                <a:spcPts val="1176"/>
              </a:spcAft>
              <a:defRPr/>
            </a:pPr>
            <a:r>
              <a:rPr lang="ru-RU" sz="1400" kern="0" dirty="0">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rPr>
              <a:t>Высокие потери, связанные с неровным качеством оказываемых услуг</a:t>
            </a: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26" name="Rectangle 125"/>
          <p:cNvSpPr/>
          <p:nvPr/>
        </p:nvSpPr>
        <p:spPr bwMode="auto">
          <a:xfrm>
            <a:off x="6508356" y="72842"/>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3" name="Rectangle 132"/>
          <p:cNvSpPr/>
          <p:nvPr/>
        </p:nvSpPr>
        <p:spPr bwMode="auto">
          <a:xfrm>
            <a:off x="9422403" y="50719"/>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0" name="Rectangle 139"/>
          <p:cNvSpPr/>
          <p:nvPr/>
        </p:nvSpPr>
        <p:spPr bwMode="auto">
          <a:xfrm>
            <a:off x="2099645" y="2284930"/>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7" name="Rectangle 146"/>
          <p:cNvSpPr/>
          <p:nvPr/>
        </p:nvSpPr>
        <p:spPr bwMode="auto">
          <a:xfrm>
            <a:off x="5015183" y="2284930"/>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4" name="Rectangle 153"/>
          <p:cNvSpPr/>
          <p:nvPr/>
        </p:nvSpPr>
        <p:spPr bwMode="auto">
          <a:xfrm>
            <a:off x="7935151" y="2284930"/>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1" name="Rectangle 160"/>
          <p:cNvSpPr/>
          <p:nvPr/>
        </p:nvSpPr>
        <p:spPr bwMode="auto">
          <a:xfrm>
            <a:off x="10863990" y="2284930"/>
            <a:ext cx="941557" cy="941557"/>
          </a:xfrm>
          <a:prstGeom prst="rect">
            <a:avLst/>
          </a:prstGeom>
          <a:solidFill>
            <a:schemeClr val="bg1">
              <a:alpha val="1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9" name="Freeform 21"/>
          <p:cNvSpPr>
            <a:spLocks noEditPoints="1"/>
          </p:cNvSpPr>
          <p:nvPr/>
        </p:nvSpPr>
        <p:spPr bwMode="auto">
          <a:xfrm>
            <a:off x="2329975" y="2529267"/>
            <a:ext cx="480895" cy="452882"/>
          </a:xfrm>
          <a:custGeom>
            <a:avLst/>
            <a:gdLst>
              <a:gd name="T0" fmla="*/ 116 w 128"/>
              <a:gd name="T1" fmla="*/ 12 h 120"/>
              <a:gd name="T2" fmla="*/ 88 w 128"/>
              <a:gd name="T3" fmla="*/ 0 h 120"/>
              <a:gd name="T4" fmla="*/ 64 w 128"/>
              <a:gd name="T5" fmla="*/ 8 h 120"/>
              <a:gd name="T6" fmla="*/ 40 w 128"/>
              <a:gd name="T7" fmla="*/ 0 h 120"/>
              <a:gd name="T8" fmla="*/ 12 w 128"/>
              <a:gd name="T9" fmla="*/ 12 h 120"/>
              <a:gd name="T10" fmla="*/ 0 w 128"/>
              <a:gd name="T11" fmla="*/ 40 h 120"/>
              <a:gd name="T12" fmla="*/ 12 w 128"/>
              <a:gd name="T13" fmla="*/ 68 h 120"/>
              <a:gd name="T14" fmla="*/ 64 w 128"/>
              <a:gd name="T15" fmla="*/ 120 h 120"/>
              <a:gd name="T16" fmla="*/ 116 w 128"/>
              <a:gd name="T17" fmla="*/ 68 h 120"/>
              <a:gd name="T18" fmla="*/ 128 w 128"/>
              <a:gd name="T19" fmla="*/ 40 h 120"/>
              <a:gd name="T20" fmla="*/ 116 w 128"/>
              <a:gd name="T21" fmla="*/ 12 h 120"/>
              <a:gd name="T22" fmla="*/ 116 w 128"/>
              <a:gd name="T23" fmla="*/ 55 h 120"/>
              <a:gd name="T24" fmla="*/ 116 w 128"/>
              <a:gd name="T25" fmla="*/ 55 h 120"/>
              <a:gd name="T26" fmla="*/ 116 w 128"/>
              <a:gd name="T27" fmla="*/ 56 h 120"/>
              <a:gd name="T28" fmla="*/ 116 w 128"/>
              <a:gd name="T29" fmla="*/ 56 h 120"/>
              <a:gd name="T30" fmla="*/ 116 w 128"/>
              <a:gd name="T31" fmla="*/ 56 h 120"/>
              <a:gd name="T32" fmla="*/ 109 w 128"/>
              <a:gd name="T33" fmla="*/ 64 h 120"/>
              <a:gd name="T34" fmla="*/ 109 w 128"/>
              <a:gd name="T35" fmla="*/ 64 h 120"/>
              <a:gd name="T36" fmla="*/ 64 w 128"/>
              <a:gd name="T37" fmla="*/ 109 h 120"/>
              <a:gd name="T38" fmla="*/ 19 w 128"/>
              <a:gd name="T39" fmla="*/ 64 h 120"/>
              <a:gd name="T40" fmla="*/ 19 w 128"/>
              <a:gd name="T41" fmla="*/ 64 h 120"/>
              <a:gd name="T42" fmla="*/ 12 w 128"/>
              <a:gd name="T43" fmla="*/ 56 h 120"/>
              <a:gd name="T44" fmla="*/ 12 w 128"/>
              <a:gd name="T45" fmla="*/ 56 h 120"/>
              <a:gd name="T46" fmla="*/ 12 w 128"/>
              <a:gd name="T47" fmla="*/ 56 h 120"/>
              <a:gd name="T48" fmla="*/ 12 w 128"/>
              <a:gd name="T49" fmla="*/ 55 h 120"/>
              <a:gd name="T50" fmla="*/ 12 w 128"/>
              <a:gd name="T51" fmla="*/ 55 h 120"/>
              <a:gd name="T52" fmla="*/ 8 w 128"/>
              <a:gd name="T53" fmla="*/ 40 h 120"/>
              <a:gd name="T54" fmla="*/ 17 w 128"/>
              <a:gd name="T55" fmla="*/ 18 h 120"/>
              <a:gd name="T56" fmla="*/ 40 w 128"/>
              <a:gd name="T57" fmla="*/ 8 h 120"/>
              <a:gd name="T58" fmla="*/ 61 w 128"/>
              <a:gd name="T59" fmla="*/ 16 h 120"/>
              <a:gd name="T60" fmla="*/ 64 w 128"/>
              <a:gd name="T61" fmla="*/ 19 h 120"/>
              <a:gd name="T62" fmla="*/ 67 w 128"/>
              <a:gd name="T63" fmla="*/ 16 h 120"/>
              <a:gd name="T64" fmla="*/ 88 w 128"/>
              <a:gd name="T65" fmla="*/ 8 h 120"/>
              <a:gd name="T66" fmla="*/ 111 w 128"/>
              <a:gd name="T67" fmla="*/ 18 h 120"/>
              <a:gd name="T68" fmla="*/ 120 w 128"/>
              <a:gd name="T69" fmla="*/ 40 h 120"/>
              <a:gd name="T70" fmla="*/ 116 w 128"/>
              <a:gd name="T71" fmla="*/ 5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20">
                <a:moveTo>
                  <a:pt x="116" y="12"/>
                </a:moveTo>
                <a:cubicBezTo>
                  <a:pt x="109" y="4"/>
                  <a:pt x="99" y="0"/>
                  <a:pt x="88" y="0"/>
                </a:cubicBezTo>
                <a:cubicBezTo>
                  <a:pt x="79" y="0"/>
                  <a:pt x="71" y="3"/>
                  <a:pt x="64" y="8"/>
                </a:cubicBezTo>
                <a:cubicBezTo>
                  <a:pt x="57" y="3"/>
                  <a:pt x="49" y="0"/>
                  <a:pt x="40" y="0"/>
                </a:cubicBezTo>
                <a:cubicBezTo>
                  <a:pt x="29" y="0"/>
                  <a:pt x="19" y="4"/>
                  <a:pt x="12" y="12"/>
                </a:cubicBezTo>
                <a:cubicBezTo>
                  <a:pt x="4" y="19"/>
                  <a:pt x="0" y="30"/>
                  <a:pt x="0" y="40"/>
                </a:cubicBezTo>
                <a:cubicBezTo>
                  <a:pt x="0" y="51"/>
                  <a:pt x="4" y="61"/>
                  <a:pt x="12" y="68"/>
                </a:cubicBezTo>
                <a:cubicBezTo>
                  <a:pt x="64" y="120"/>
                  <a:pt x="64" y="120"/>
                  <a:pt x="64" y="120"/>
                </a:cubicBezTo>
                <a:cubicBezTo>
                  <a:pt x="116" y="68"/>
                  <a:pt x="116" y="68"/>
                  <a:pt x="116" y="68"/>
                </a:cubicBezTo>
                <a:cubicBezTo>
                  <a:pt x="124" y="61"/>
                  <a:pt x="128" y="51"/>
                  <a:pt x="128" y="40"/>
                </a:cubicBezTo>
                <a:cubicBezTo>
                  <a:pt x="128" y="30"/>
                  <a:pt x="124" y="19"/>
                  <a:pt x="116" y="12"/>
                </a:cubicBezTo>
                <a:close/>
                <a:moveTo>
                  <a:pt x="116" y="55"/>
                </a:moveTo>
                <a:cubicBezTo>
                  <a:pt x="116" y="55"/>
                  <a:pt x="116" y="55"/>
                  <a:pt x="116" y="55"/>
                </a:cubicBezTo>
                <a:cubicBezTo>
                  <a:pt x="116" y="55"/>
                  <a:pt x="116" y="56"/>
                  <a:pt x="116" y="56"/>
                </a:cubicBezTo>
                <a:cubicBezTo>
                  <a:pt x="116" y="56"/>
                  <a:pt x="116" y="56"/>
                  <a:pt x="116" y="56"/>
                </a:cubicBezTo>
                <a:cubicBezTo>
                  <a:pt x="116" y="56"/>
                  <a:pt x="116" y="56"/>
                  <a:pt x="116" y="56"/>
                </a:cubicBezTo>
                <a:cubicBezTo>
                  <a:pt x="114" y="59"/>
                  <a:pt x="111" y="63"/>
                  <a:pt x="109" y="64"/>
                </a:cubicBezTo>
                <a:cubicBezTo>
                  <a:pt x="109" y="64"/>
                  <a:pt x="109" y="64"/>
                  <a:pt x="109" y="64"/>
                </a:cubicBezTo>
                <a:cubicBezTo>
                  <a:pt x="64" y="109"/>
                  <a:pt x="64" y="109"/>
                  <a:pt x="64" y="109"/>
                </a:cubicBezTo>
                <a:cubicBezTo>
                  <a:pt x="19" y="64"/>
                  <a:pt x="19" y="64"/>
                  <a:pt x="19" y="64"/>
                </a:cubicBezTo>
                <a:cubicBezTo>
                  <a:pt x="19" y="64"/>
                  <a:pt x="19" y="64"/>
                  <a:pt x="19" y="64"/>
                </a:cubicBezTo>
                <a:cubicBezTo>
                  <a:pt x="17" y="63"/>
                  <a:pt x="14" y="59"/>
                  <a:pt x="12" y="56"/>
                </a:cubicBezTo>
                <a:cubicBezTo>
                  <a:pt x="12" y="56"/>
                  <a:pt x="12" y="56"/>
                  <a:pt x="12" y="56"/>
                </a:cubicBezTo>
                <a:cubicBezTo>
                  <a:pt x="12" y="56"/>
                  <a:pt x="12" y="56"/>
                  <a:pt x="12" y="56"/>
                </a:cubicBezTo>
                <a:cubicBezTo>
                  <a:pt x="12" y="56"/>
                  <a:pt x="12" y="56"/>
                  <a:pt x="12" y="55"/>
                </a:cubicBezTo>
                <a:cubicBezTo>
                  <a:pt x="12" y="55"/>
                  <a:pt x="12" y="55"/>
                  <a:pt x="12" y="55"/>
                </a:cubicBezTo>
                <a:cubicBezTo>
                  <a:pt x="9" y="50"/>
                  <a:pt x="8" y="45"/>
                  <a:pt x="8" y="40"/>
                </a:cubicBezTo>
                <a:cubicBezTo>
                  <a:pt x="8" y="32"/>
                  <a:pt x="11" y="24"/>
                  <a:pt x="17" y="18"/>
                </a:cubicBezTo>
                <a:cubicBezTo>
                  <a:pt x="23" y="12"/>
                  <a:pt x="31" y="8"/>
                  <a:pt x="40" y="8"/>
                </a:cubicBezTo>
                <a:cubicBezTo>
                  <a:pt x="48" y="8"/>
                  <a:pt x="55" y="11"/>
                  <a:pt x="61" y="16"/>
                </a:cubicBezTo>
                <a:cubicBezTo>
                  <a:pt x="64" y="19"/>
                  <a:pt x="64" y="19"/>
                  <a:pt x="64" y="19"/>
                </a:cubicBezTo>
                <a:cubicBezTo>
                  <a:pt x="67" y="16"/>
                  <a:pt x="67" y="16"/>
                  <a:pt x="67" y="16"/>
                </a:cubicBezTo>
                <a:cubicBezTo>
                  <a:pt x="73" y="11"/>
                  <a:pt x="80" y="8"/>
                  <a:pt x="88" y="8"/>
                </a:cubicBezTo>
                <a:cubicBezTo>
                  <a:pt x="97" y="8"/>
                  <a:pt x="105" y="12"/>
                  <a:pt x="111" y="18"/>
                </a:cubicBezTo>
                <a:cubicBezTo>
                  <a:pt x="117" y="24"/>
                  <a:pt x="120" y="32"/>
                  <a:pt x="120" y="40"/>
                </a:cubicBezTo>
                <a:cubicBezTo>
                  <a:pt x="120" y="45"/>
                  <a:pt x="119" y="50"/>
                  <a:pt x="116" y="55"/>
                </a:cubicBezTo>
                <a:close/>
              </a:path>
            </a:pathLst>
          </a:custGeom>
          <a:solidFill>
            <a:srgbClr val="BAD80A"/>
          </a:solidFill>
          <a:ln>
            <a:noFill/>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93" name="Freeform 25"/>
          <p:cNvSpPr>
            <a:spLocks noEditPoints="1"/>
          </p:cNvSpPr>
          <p:nvPr/>
        </p:nvSpPr>
        <p:spPr bwMode="auto">
          <a:xfrm>
            <a:off x="5260298" y="2529267"/>
            <a:ext cx="451325" cy="452882"/>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rgbClr val="BAD80A"/>
          </a:solidFill>
          <a:ln>
            <a:noFill/>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105" name="Freeform 37"/>
          <p:cNvSpPr>
            <a:spLocks noEditPoints="1"/>
          </p:cNvSpPr>
          <p:nvPr/>
        </p:nvSpPr>
        <p:spPr bwMode="auto">
          <a:xfrm>
            <a:off x="8165481" y="2529267"/>
            <a:ext cx="480894" cy="452882"/>
          </a:xfrm>
          <a:custGeom>
            <a:avLst/>
            <a:gdLst>
              <a:gd name="T0" fmla="*/ 88 w 128"/>
              <a:gd name="T1" fmla="*/ 0 h 120"/>
              <a:gd name="T2" fmla="*/ 64 w 128"/>
              <a:gd name="T3" fmla="*/ 8 h 120"/>
              <a:gd name="T4" fmla="*/ 40 w 128"/>
              <a:gd name="T5" fmla="*/ 0 h 120"/>
              <a:gd name="T6" fmla="*/ 12 w 128"/>
              <a:gd name="T7" fmla="*/ 12 h 120"/>
              <a:gd name="T8" fmla="*/ 0 w 128"/>
              <a:gd name="T9" fmla="*/ 40 h 120"/>
              <a:gd name="T10" fmla="*/ 12 w 128"/>
              <a:gd name="T11" fmla="*/ 68 h 120"/>
              <a:gd name="T12" fmla="*/ 64 w 128"/>
              <a:gd name="T13" fmla="*/ 120 h 120"/>
              <a:gd name="T14" fmla="*/ 116 w 128"/>
              <a:gd name="T15" fmla="*/ 68 h 120"/>
              <a:gd name="T16" fmla="*/ 128 w 128"/>
              <a:gd name="T17" fmla="*/ 40 h 120"/>
              <a:gd name="T18" fmla="*/ 116 w 128"/>
              <a:gd name="T19" fmla="*/ 12 h 120"/>
              <a:gd name="T20" fmla="*/ 88 w 128"/>
              <a:gd name="T21" fmla="*/ 0 h 120"/>
              <a:gd name="T22" fmla="*/ 19 w 128"/>
              <a:gd name="T23" fmla="*/ 64 h 120"/>
              <a:gd name="T24" fmla="*/ 30 w 128"/>
              <a:gd name="T25" fmla="*/ 64 h 120"/>
              <a:gd name="T26" fmla="*/ 36 w 128"/>
              <a:gd name="T27" fmla="*/ 58 h 120"/>
              <a:gd name="T28" fmla="*/ 64 w 128"/>
              <a:gd name="T29" fmla="*/ 86 h 120"/>
              <a:gd name="T30" fmla="*/ 96 w 128"/>
              <a:gd name="T31" fmla="*/ 54 h 120"/>
              <a:gd name="T32" fmla="*/ 106 w 128"/>
              <a:gd name="T33" fmla="*/ 64 h 120"/>
              <a:gd name="T34" fmla="*/ 109 w 128"/>
              <a:gd name="T35" fmla="*/ 64 h 120"/>
              <a:gd name="T36" fmla="*/ 64 w 128"/>
              <a:gd name="T37" fmla="*/ 109 h 120"/>
              <a:gd name="T38" fmla="*/ 19 w 128"/>
              <a:gd name="T39" fmla="*/ 64 h 120"/>
              <a:gd name="T40" fmla="*/ 116 w 128"/>
              <a:gd name="T41" fmla="*/ 56 h 120"/>
              <a:gd name="T42" fmla="*/ 110 w 128"/>
              <a:gd name="T43" fmla="*/ 56 h 120"/>
              <a:gd name="T44" fmla="*/ 96 w 128"/>
              <a:gd name="T45" fmla="*/ 43 h 120"/>
              <a:gd name="T46" fmla="*/ 64 w 128"/>
              <a:gd name="T47" fmla="*/ 75 h 120"/>
              <a:gd name="T48" fmla="*/ 36 w 128"/>
              <a:gd name="T49" fmla="*/ 47 h 120"/>
              <a:gd name="T50" fmla="*/ 26 w 128"/>
              <a:gd name="T51" fmla="*/ 56 h 120"/>
              <a:gd name="T52" fmla="*/ 12 w 128"/>
              <a:gd name="T53" fmla="*/ 56 h 120"/>
              <a:gd name="T54" fmla="*/ 8 w 128"/>
              <a:gd name="T55" fmla="*/ 40 h 120"/>
              <a:gd name="T56" fmla="*/ 17 w 128"/>
              <a:gd name="T57" fmla="*/ 18 h 120"/>
              <a:gd name="T58" fmla="*/ 40 w 128"/>
              <a:gd name="T59" fmla="*/ 8 h 120"/>
              <a:gd name="T60" fmla="*/ 61 w 128"/>
              <a:gd name="T61" fmla="*/ 16 h 120"/>
              <a:gd name="T62" fmla="*/ 64 w 128"/>
              <a:gd name="T63" fmla="*/ 19 h 120"/>
              <a:gd name="T64" fmla="*/ 67 w 128"/>
              <a:gd name="T65" fmla="*/ 16 h 120"/>
              <a:gd name="T66" fmla="*/ 88 w 128"/>
              <a:gd name="T67" fmla="*/ 8 h 120"/>
              <a:gd name="T68" fmla="*/ 111 w 128"/>
              <a:gd name="T69" fmla="*/ 18 h 120"/>
              <a:gd name="T70" fmla="*/ 120 w 128"/>
              <a:gd name="T71" fmla="*/ 40 h 120"/>
              <a:gd name="T72" fmla="*/ 116 w 128"/>
              <a:gd name="T73" fmla="*/ 5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0">
                <a:moveTo>
                  <a:pt x="88" y="0"/>
                </a:moveTo>
                <a:cubicBezTo>
                  <a:pt x="79" y="0"/>
                  <a:pt x="71" y="3"/>
                  <a:pt x="64" y="8"/>
                </a:cubicBezTo>
                <a:cubicBezTo>
                  <a:pt x="57" y="3"/>
                  <a:pt x="49" y="0"/>
                  <a:pt x="40" y="0"/>
                </a:cubicBezTo>
                <a:cubicBezTo>
                  <a:pt x="29" y="0"/>
                  <a:pt x="19" y="4"/>
                  <a:pt x="12" y="12"/>
                </a:cubicBezTo>
                <a:cubicBezTo>
                  <a:pt x="4" y="19"/>
                  <a:pt x="0" y="30"/>
                  <a:pt x="0" y="40"/>
                </a:cubicBezTo>
                <a:cubicBezTo>
                  <a:pt x="0" y="51"/>
                  <a:pt x="4" y="61"/>
                  <a:pt x="12" y="68"/>
                </a:cubicBezTo>
                <a:cubicBezTo>
                  <a:pt x="64" y="120"/>
                  <a:pt x="64" y="120"/>
                  <a:pt x="64" y="120"/>
                </a:cubicBezTo>
                <a:cubicBezTo>
                  <a:pt x="116" y="68"/>
                  <a:pt x="116" y="68"/>
                  <a:pt x="116" y="68"/>
                </a:cubicBezTo>
                <a:cubicBezTo>
                  <a:pt x="124" y="61"/>
                  <a:pt x="128" y="51"/>
                  <a:pt x="128" y="40"/>
                </a:cubicBezTo>
                <a:cubicBezTo>
                  <a:pt x="128" y="30"/>
                  <a:pt x="124" y="19"/>
                  <a:pt x="116" y="12"/>
                </a:cubicBezTo>
                <a:cubicBezTo>
                  <a:pt x="109" y="4"/>
                  <a:pt x="99" y="0"/>
                  <a:pt x="88" y="0"/>
                </a:cubicBezTo>
                <a:moveTo>
                  <a:pt x="19" y="64"/>
                </a:moveTo>
                <a:cubicBezTo>
                  <a:pt x="30" y="64"/>
                  <a:pt x="30" y="64"/>
                  <a:pt x="30" y="64"/>
                </a:cubicBezTo>
                <a:cubicBezTo>
                  <a:pt x="36" y="58"/>
                  <a:pt x="36" y="58"/>
                  <a:pt x="36" y="58"/>
                </a:cubicBezTo>
                <a:cubicBezTo>
                  <a:pt x="64" y="86"/>
                  <a:pt x="64" y="86"/>
                  <a:pt x="64" y="86"/>
                </a:cubicBezTo>
                <a:cubicBezTo>
                  <a:pt x="96" y="54"/>
                  <a:pt x="96" y="54"/>
                  <a:pt x="96" y="54"/>
                </a:cubicBezTo>
                <a:cubicBezTo>
                  <a:pt x="106" y="64"/>
                  <a:pt x="106" y="64"/>
                  <a:pt x="106" y="64"/>
                </a:cubicBezTo>
                <a:cubicBezTo>
                  <a:pt x="109" y="64"/>
                  <a:pt x="109" y="64"/>
                  <a:pt x="109" y="64"/>
                </a:cubicBezTo>
                <a:cubicBezTo>
                  <a:pt x="64" y="109"/>
                  <a:pt x="64" y="109"/>
                  <a:pt x="64" y="109"/>
                </a:cubicBezTo>
                <a:lnTo>
                  <a:pt x="19" y="64"/>
                </a:lnTo>
                <a:close/>
                <a:moveTo>
                  <a:pt x="116" y="56"/>
                </a:moveTo>
                <a:cubicBezTo>
                  <a:pt x="110" y="56"/>
                  <a:pt x="110" y="56"/>
                  <a:pt x="110" y="56"/>
                </a:cubicBezTo>
                <a:cubicBezTo>
                  <a:pt x="96" y="43"/>
                  <a:pt x="96" y="43"/>
                  <a:pt x="96" y="43"/>
                </a:cubicBezTo>
                <a:cubicBezTo>
                  <a:pt x="64" y="75"/>
                  <a:pt x="64" y="75"/>
                  <a:pt x="64" y="75"/>
                </a:cubicBezTo>
                <a:cubicBezTo>
                  <a:pt x="36" y="47"/>
                  <a:pt x="36" y="47"/>
                  <a:pt x="36" y="47"/>
                </a:cubicBezTo>
                <a:cubicBezTo>
                  <a:pt x="26" y="56"/>
                  <a:pt x="26" y="56"/>
                  <a:pt x="26" y="56"/>
                </a:cubicBezTo>
                <a:cubicBezTo>
                  <a:pt x="12" y="56"/>
                  <a:pt x="12" y="56"/>
                  <a:pt x="12" y="56"/>
                </a:cubicBezTo>
                <a:cubicBezTo>
                  <a:pt x="10" y="51"/>
                  <a:pt x="8" y="46"/>
                  <a:pt x="8" y="40"/>
                </a:cubicBezTo>
                <a:cubicBezTo>
                  <a:pt x="8" y="32"/>
                  <a:pt x="11" y="24"/>
                  <a:pt x="17" y="18"/>
                </a:cubicBezTo>
                <a:cubicBezTo>
                  <a:pt x="23" y="12"/>
                  <a:pt x="31" y="8"/>
                  <a:pt x="40" y="8"/>
                </a:cubicBezTo>
                <a:cubicBezTo>
                  <a:pt x="48" y="8"/>
                  <a:pt x="55" y="11"/>
                  <a:pt x="61" y="16"/>
                </a:cubicBezTo>
                <a:cubicBezTo>
                  <a:pt x="64" y="19"/>
                  <a:pt x="64" y="19"/>
                  <a:pt x="64" y="19"/>
                </a:cubicBezTo>
                <a:cubicBezTo>
                  <a:pt x="67" y="16"/>
                  <a:pt x="67" y="16"/>
                  <a:pt x="67" y="16"/>
                </a:cubicBezTo>
                <a:cubicBezTo>
                  <a:pt x="73" y="11"/>
                  <a:pt x="80" y="8"/>
                  <a:pt x="88" y="8"/>
                </a:cubicBezTo>
                <a:cubicBezTo>
                  <a:pt x="97" y="8"/>
                  <a:pt x="105" y="12"/>
                  <a:pt x="111" y="18"/>
                </a:cubicBezTo>
                <a:cubicBezTo>
                  <a:pt x="117" y="24"/>
                  <a:pt x="120" y="32"/>
                  <a:pt x="120" y="40"/>
                </a:cubicBezTo>
                <a:cubicBezTo>
                  <a:pt x="120" y="46"/>
                  <a:pt x="118" y="51"/>
                  <a:pt x="116" y="56"/>
                </a:cubicBezTo>
              </a:path>
            </a:pathLst>
          </a:custGeom>
          <a:solidFill>
            <a:srgbClr val="BAD80A"/>
          </a:solidFill>
          <a:ln>
            <a:noFill/>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nvGrpSpPr>
          <p:cNvPr id="107" name="Group 40"/>
          <p:cNvGrpSpPr>
            <a:grpSpLocks noChangeAspect="1"/>
          </p:cNvGrpSpPr>
          <p:nvPr/>
        </p:nvGrpSpPr>
        <p:grpSpPr bwMode="auto">
          <a:xfrm>
            <a:off x="11124915" y="2574400"/>
            <a:ext cx="431093" cy="362616"/>
            <a:chOff x="6575" y="2467"/>
            <a:chExt cx="277" cy="233"/>
          </a:xfrm>
        </p:grpSpPr>
        <p:sp>
          <p:nvSpPr>
            <p:cNvPr id="108" name="AutoShape 39"/>
            <p:cNvSpPr>
              <a:spLocks noChangeAspect="1" noChangeArrowheads="1" noTextEdit="1"/>
            </p:cNvSpPr>
            <p:nvPr/>
          </p:nvSpPr>
          <p:spPr bwMode="auto">
            <a:xfrm>
              <a:off x="6575" y="2467"/>
              <a:ext cx="27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109" name="Freeform 41"/>
            <p:cNvSpPr>
              <a:spLocks noEditPoints="1"/>
            </p:cNvSpPr>
            <p:nvPr/>
          </p:nvSpPr>
          <p:spPr bwMode="auto">
            <a:xfrm>
              <a:off x="6577" y="2467"/>
              <a:ext cx="273" cy="233"/>
            </a:xfrm>
            <a:custGeom>
              <a:avLst/>
              <a:gdLst>
                <a:gd name="T0" fmla="*/ 0 w 273"/>
                <a:gd name="T1" fmla="*/ 0 h 233"/>
                <a:gd name="T2" fmla="*/ 0 w 273"/>
                <a:gd name="T3" fmla="*/ 10 h 233"/>
                <a:gd name="T4" fmla="*/ 0 w 273"/>
                <a:gd name="T5" fmla="*/ 19 h 233"/>
                <a:gd name="T6" fmla="*/ 0 w 273"/>
                <a:gd name="T7" fmla="*/ 214 h 233"/>
                <a:gd name="T8" fmla="*/ 0 w 273"/>
                <a:gd name="T9" fmla="*/ 223 h 233"/>
                <a:gd name="T10" fmla="*/ 0 w 273"/>
                <a:gd name="T11" fmla="*/ 233 h 233"/>
                <a:gd name="T12" fmla="*/ 253 w 273"/>
                <a:gd name="T13" fmla="*/ 233 h 233"/>
                <a:gd name="T14" fmla="*/ 273 w 273"/>
                <a:gd name="T15" fmla="*/ 233 h 233"/>
                <a:gd name="T16" fmla="*/ 273 w 273"/>
                <a:gd name="T17" fmla="*/ 214 h 233"/>
                <a:gd name="T18" fmla="*/ 273 w 273"/>
                <a:gd name="T19" fmla="*/ 19 h 233"/>
                <a:gd name="T20" fmla="*/ 273 w 273"/>
                <a:gd name="T21" fmla="*/ 10 h 233"/>
                <a:gd name="T22" fmla="*/ 273 w 273"/>
                <a:gd name="T23" fmla="*/ 0 h 233"/>
                <a:gd name="T24" fmla="*/ 0 w 273"/>
                <a:gd name="T25" fmla="*/ 0 h 233"/>
                <a:gd name="T26" fmla="*/ 253 w 273"/>
                <a:gd name="T27" fmla="*/ 19 h 233"/>
                <a:gd name="T28" fmla="*/ 253 w 273"/>
                <a:gd name="T29" fmla="*/ 97 h 233"/>
                <a:gd name="T30" fmla="*/ 239 w 273"/>
                <a:gd name="T31" fmla="*/ 97 h 233"/>
                <a:gd name="T32" fmla="*/ 205 w 273"/>
                <a:gd name="T33" fmla="*/ 63 h 233"/>
                <a:gd name="T34" fmla="*/ 127 w 273"/>
                <a:gd name="T35" fmla="*/ 141 h 233"/>
                <a:gd name="T36" fmla="*/ 59 w 273"/>
                <a:gd name="T37" fmla="*/ 73 h 233"/>
                <a:gd name="T38" fmla="*/ 34 w 273"/>
                <a:gd name="T39" fmla="*/ 97 h 233"/>
                <a:gd name="T40" fmla="*/ 20 w 273"/>
                <a:gd name="T41" fmla="*/ 97 h 233"/>
                <a:gd name="T42" fmla="*/ 20 w 273"/>
                <a:gd name="T43" fmla="*/ 19 h 233"/>
                <a:gd name="T44" fmla="*/ 253 w 273"/>
                <a:gd name="T45" fmla="*/ 19 h 233"/>
                <a:gd name="T46" fmla="*/ 253 w 273"/>
                <a:gd name="T47" fmla="*/ 194 h 233"/>
                <a:gd name="T48" fmla="*/ 253 w 273"/>
                <a:gd name="T49" fmla="*/ 214 h 233"/>
                <a:gd name="T50" fmla="*/ 20 w 273"/>
                <a:gd name="T51" fmla="*/ 214 h 233"/>
                <a:gd name="T52" fmla="*/ 20 w 273"/>
                <a:gd name="T53" fmla="*/ 194 h 233"/>
                <a:gd name="T54" fmla="*/ 20 w 273"/>
                <a:gd name="T55" fmla="*/ 175 h 233"/>
                <a:gd name="T56" fmla="*/ 20 w 273"/>
                <a:gd name="T57" fmla="*/ 117 h 233"/>
                <a:gd name="T58" fmla="*/ 44 w 273"/>
                <a:gd name="T59" fmla="*/ 117 h 233"/>
                <a:gd name="T60" fmla="*/ 59 w 273"/>
                <a:gd name="T61" fmla="*/ 102 h 233"/>
                <a:gd name="T62" fmla="*/ 127 w 273"/>
                <a:gd name="T63" fmla="*/ 170 h 233"/>
                <a:gd name="T64" fmla="*/ 205 w 273"/>
                <a:gd name="T65" fmla="*/ 92 h 233"/>
                <a:gd name="T66" fmla="*/ 229 w 273"/>
                <a:gd name="T67" fmla="*/ 117 h 233"/>
                <a:gd name="T68" fmla="*/ 253 w 273"/>
                <a:gd name="T69" fmla="*/ 117 h 233"/>
                <a:gd name="T70" fmla="*/ 253 w 273"/>
                <a:gd name="T71" fmla="*/ 175 h 233"/>
                <a:gd name="T72" fmla="*/ 253 w 273"/>
                <a:gd name="T73" fmla="*/ 19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3" h="233">
                  <a:moveTo>
                    <a:pt x="0" y="0"/>
                  </a:moveTo>
                  <a:lnTo>
                    <a:pt x="0" y="10"/>
                  </a:lnTo>
                  <a:lnTo>
                    <a:pt x="0" y="19"/>
                  </a:lnTo>
                  <a:lnTo>
                    <a:pt x="0" y="214"/>
                  </a:lnTo>
                  <a:lnTo>
                    <a:pt x="0" y="223"/>
                  </a:lnTo>
                  <a:lnTo>
                    <a:pt x="0" y="233"/>
                  </a:lnTo>
                  <a:lnTo>
                    <a:pt x="253" y="233"/>
                  </a:lnTo>
                  <a:lnTo>
                    <a:pt x="273" y="233"/>
                  </a:lnTo>
                  <a:lnTo>
                    <a:pt x="273" y="214"/>
                  </a:lnTo>
                  <a:lnTo>
                    <a:pt x="273" y="19"/>
                  </a:lnTo>
                  <a:lnTo>
                    <a:pt x="273" y="10"/>
                  </a:lnTo>
                  <a:lnTo>
                    <a:pt x="273" y="0"/>
                  </a:lnTo>
                  <a:lnTo>
                    <a:pt x="0" y="0"/>
                  </a:lnTo>
                  <a:close/>
                  <a:moveTo>
                    <a:pt x="253" y="19"/>
                  </a:moveTo>
                  <a:lnTo>
                    <a:pt x="253" y="97"/>
                  </a:lnTo>
                  <a:lnTo>
                    <a:pt x="239" y="97"/>
                  </a:lnTo>
                  <a:lnTo>
                    <a:pt x="205" y="63"/>
                  </a:lnTo>
                  <a:lnTo>
                    <a:pt x="127" y="141"/>
                  </a:lnTo>
                  <a:lnTo>
                    <a:pt x="59" y="73"/>
                  </a:lnTo>
                  <a:lnTo>
                    <a:pt x="34" y="97"/>
                  </a:lnTo>
                  <a:lnTo>
                    <a:pt x="20" y="97"/>
                  </a:lnTo>
                  <a:lnTo>
                    <a:pt x="20" y="19"/>
                  </a:lnTo>
                  <a:lnTo>
                    <a:pt x="253" y="19"/>
                  </a:lnTo>
                  <a:close/>
                  <a:moveTo>
                    <a:pt x="253" y="194"/>
                  </a:moveTo>
                  <a:lnTo>
                    <a:pt x="253" y="214"/>
                  </a:lnTo>
                  <a:lnTo>
                    <a:pt x="20" y="214"/>
                  </a:lnTo>
                  <a:lnTo>
                    <a:pt x="20" y="194"/>
                  </a:lnTo>
                  <a:lnTo>
                    <a:pt x="20" y="175"/>
                  </a:lnTo>
                  <a:lnTo>
                    <a:pt x="20" y="117"/>
                  </a:lnTo>
                  <a:lnTo>
                    <a:pt x="44" y="117"/>
                  </a:lnTo>
                  <a:lnTo>
                    <a:pt x="59" y="102"/>
                  </a:lnTo>
                  <a:lnTo>
                    <a:pt x="127" y="170"/>
                  </a:lnTo>
                  <a:lnTo>
                    <a:pt x="205" y="92"/>
                  </a:lnTo>
                  <a:lnTo>
                    <a:pt x="229" y="117"/>
                  </a:lnTo>
                  <a:lnTo>
                    <a:pt x="253" y="117"/>
                  </a:lnTo>
                  <a:lnTo>
                    <a:pt x="253" y="175"/>
                  </a:lnTo>
                  <a:lnTo>
                    <a:pt x="253" y="194"/>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sp>
        <p:nvSpPr>
          <p:cNvPr id="78" name="Freeform 10"/>
          <p:cNvSpPr>
            <a:spLocks noEditPoints="1"/>
          </p:cNvSpPr>
          <p:nvPr/>
        </p:nvSpPr>
        <p:spPr bwMode="auto">
          <a:xfrm>
            <a:off x="6767477" y="317179"/>
            <a:ext cx="423312" cy="452882"/>
          </a:xfrm>
          <a:custGeom>
            <a:avLst/>
            <a:gdLst>
              <a:gd name="T0" fmla="*/ 94 w 112"/>
              <a:gd name="T1" fmla="*/ 43 h 120"/>
              <a:gd name="T2" fmla="*/ 104 w 112"/>
              <a:gd name="T3" fmla="*/ 24 h 120"/>
              <a:gd name="T4" fmla="*/ 80 w 112"/>
              <a:gd name="T5" fmla="*/ 0 h 120"/>
              <a:gd name="T6" fmla="*/ 56 w 112"/>
              <a:gd name="T7" fmla="*/ 24 h 120"/>
              <a:gd name="T8" fmla="*/ 66 w 112"/>
              <a:gd name="T9" fmla="*/ 43 h 120"/>
              <a:gd name="T10" fmla="*/ 51 w 112"/>
              <a:gd name="T11" fmla="*/ 58 h 120"/>
              <a:gd name="T12" fmla="*/ 32 w 112"/>
              <a:gd name="T13" fmla="*/ 48 h 120"/>
              <a:gd name="T14" fmla="*/ 8 w 112"/>
              <a:gd name="T15" fmla="*/ 72 h 120"/>
              <a:gd name="T16" fmla="*/ 18 w 112"/>
              <a:gd name="T17" fmla="*/ 91 h 120"/>
              <a:gd name="T18" fmla="*/ 0 w 112"/>
              <a:gd name="T19" fmla="*/ 120 h 120"/>
              <a:gd name="T20" fmla="*/ 8 w 112"/>
              <a:gd name="T21" fmla="*/ 120 h 120"/>
              <a:gd name="T22" fmla="*/ 32 w 112"/>
              <a:gd name="T23" fmla="*/ 96 h 120"/>
              <a:gd name="T24" fmla="*/ 56 w 112"/>
              <a:gd name="T25" fmla="*/ 120 h 120"/>
              <a:gd name="T26" fmla="*/ 64 w 112"/>
              <a:gd name="T27" fmla="*/ 120 h 120"/>
              <a:gd name="T28" fmla="*/ 46 w 112"/>
              <a:gd name="T29" fmla="*/ 91 h 120"/>
              <a:gd name="T30" fmla="*/ 56 w 112"/>
              <a:gd name="T31" fmla="*/ 72 h 120"/>
              <a:gd name="T32" fmla="*/ 80 w 112"/>
              <a:gd name="T33" fmla="*/ 48 h 120"/>
              <a:gd name="T34" fmla="*/ 104 w 112"/>
              <a:gd name="T35" fmla="*/ 72 h 120"/>
              <a:gd name="T36" fmla="*/ 112 w 112"/>
              <a:gd name="T37" fmla="*/ 72 h 120"/>
              <a:gd name="T38" fmla="*/ 94 w 112"/>
              <a:gd name="T39" fmla="*/ 43 h 120"/>
              <a:gd name="T40" fmla="*/ 32 w 112"/>
              <a:gd name="T41" fmla="*/ 88 h 120"/>
              <a:gd name="T42" fmla="*/ 16 w 112"/>
              <a:gd name="T43" fmla="*/ 72 h 120"/>
              <a:gd name="T44" fmla="*/ 32 w 112"/>
              <a:gd name="T45" fmla="*/ 56 h 120"/>
              <a:gd name="T46" fmla="*/ 48 w 112"/>
              <a:gd name="T47" fmla="*/ 72 h 120"/>
              <a:gd name="T48" fmla="*/ 32 w 112"/>
              <a:gd name="T49" fmla="*/ 88 h 120"/>
              <a:gd name="T50" fmla="*/ 80 w 112"/>
              <a:gd name="T51" fmla="*/ 40 h 120"/>
              <a:gd name="T52" fmla="*/ 64 w 112"/>
              <a:gd name="T53" fmla="*/ 24 h 120"/>
              <a:gd name="T54" fmla="*/ 80 w 112"/>
              <a:gd name="T55" fmla="*/ 8 h 120"/>
              <a:gd name="T56" fmla="*/ 96 w 112"/>
              <a:gd name="T57" fmla="*/ 24 h 120"/>
              <a:gd name="T58" fmla="*/ 80 w 112"/>
              <a:gd name="T59" fmla="*/ 4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20">
                <a:moveTo>
                  <a:pt x="94" y="43"/>
                </a:moveTo>
                <a:cubicBezTo>
                  <a:pt x="100" y="39"/>
                  <a:pt x="104" y="32"/>
                  <a:pt x="104" y="24"/>
                </a:cubicBezTo>
                <a:cubicBezTo>
                  <a:pt x="104" y="11"/>
                  <a:pt x="93" y="0"/>
                  <a:pt x="80" y="0"/>
                </a:cubicBezTo>
                <a:cubicBezTo>
                  <a:pt x="67" y="0"/>
                  <a:pt x="56" y="11"/>
                  <a:pt x="56" y="24"/>
                </a:cubicBezTo>
                <a:cubicBezTo>
                  <a:pt x="56" y="32"/>
                  <a:pt x="60" y="39"/>
                  <a:pt x="66" y="43"/>
                </a:cubicBezTo>
                <a:cubicBezTo>
                  <a:pt x="60" y="46"/>
                  <a:pt x="54" y="52"/>
                  <a:pt x="51" y="58"/>
                </a:cubicBezTo>
                <a:cubicBezTo>
                  <a:pt x="47" y="52"/>
                  <a:pt x="40" y="48"/>
                  <a:pt x="32" y="48"/>
                </a:cubicBezTo>
                <a:cubicBezTo>
                  <a:pt x="19" y="48"/>
                  <a:pt x="8" y="59"/>
                  <a:pt x="8" y="72"/>
                </a:cubicBezTo>
                <a:cubicBezTo>
                  <a:pt x="8" y="80"/>
                  <a:pt x="12" y="87"/>
                  <a:pt x="18" y="91"/>
                </a:cubicBezTo>
                <a:cubicBezTo>
                  <a:pt x="7" y="97"/>
                  <a:pt x="0" y="107"/>
                  <a:pt x="0" y="120"/>
                </a:cubicBezTo>
                <a:cubicBezTo>
                  <a:pt x="8" y="120"/>
                  <a:pt x="8" y="120"/>
                  <a:pt x="8" y="120"/>
                </a:cubicBezTo>
                <a:cubicBezTo>
                  <a:pt x="8" y="107"/>
                  <a:pt x="19" y="96"/>
                  <a:pt x="32" y="96"/>
                </a:cubicBezTo>
                <a:cubicBezTo>
                  <a:pt x="45" y="96"/>
                  <a:pt x="56" y="107"/>
                  <a:pt x="56" y="120"/>
                </a:cubicBezTo>
                <a:cubicBezTo>
                  <a:pt x="64" y="120"/>
                  <a:pt x="64" y="120"/>
                  <a:pt x="64" y="120"/>
                </a:cubicBezTo>
                <a:cubicBezTo>
                  <a:pt x="64" y="107"/>
                  <a:pt x="57" y="97"/>
                  <a:pt x="46" y="91"/>
                </a:cubicBezTo>
                <a:cubicBezTo>
                  <a:pt x="52" y="87"/>
                  <a:pt x="56" y="80"/>
                  <a:pt x="56" y="72"/>
                </a:cubicBezTo>
                <a:cubicBezTo>
                  <a:pt x="56" y="59"/>
                  <a:pt x="67" y="48"/>
                  <a:pt x="80" y="48"/>
                </a:cubicBezTo>
                <a:cubicBezTo>
                  <a:pt x="93" y="48"/>
                  <a:pt x="104" y="59"/>
                  <a:pt x="104" y="72"/>
                </a:cubicBezTo>
                <a:cubicBezTo>
                  <a:pt x="112" y="72"/>
                  <a:pt x="112" y="72"/>
                  <a:pt x="112" y="72"/>
                </a:cubicBezTo>
                <a:cubicBezTo>
                  <a:pt x="112" y="59"/>
                  <a:pt x="105" y="49"/>
                  <a:pt x="94" y="43"/>
                </a:cubicBezTo>
                <a:close/>
                <a:moveTo>
                  <a:pt x="32" y="88"/>
                </a:moveTo>
                <a:cubicBezTo>
                  <a:pt x="23" y="88"/>
                  <a:pt x="16" y="81"/>
                  <a:pt x="16" y="72"/>
                </a:cubicBezTo>
                <a:cubicBezTo>
                  <a:pt x="16" y="63"/>
                  <a:pt x="23" y="56"/>
                  <a:pt x="32" y="56"/>
                </a:cubicBezTo>
                <a:cubicBezTo>
                  <a:pt x="41" y="56"/>
                  <a:pt x="48" y="63"/>
                  <a:pt x="48" y="72"/>
                </a:cubicBezTo>
                <a:cubicBezTo>
                  <a:pt x="48" y="81"/>
                  <a:pt x="41" y="88"/>
                  <a:pt x="32" y="88"/>
                </a:cubicBezTo>
                <a:close/>
                <a:moveTo>
                  <a:pt x="80" y="40"/>
                </a:moveTo>
                <a:cubicBezTo>
                  <a:pt x="71" y="40"/>
                  <a:pt x="64" y="33"/>
                  <a:pt x="64" y="24"/>
                </a:cubicBezTo>
                <a:cubicBezTo>
                  <a:pt x="64" y="15"/>
                  <a:pt x="71" y="8"/>
                  <a:pt x="80" y="8"/>
                </a:cubicBezTo>
                <a:cubicBezTo>
                  <a:pt x="89" y="8"/>
                  <a:pt x="96" y="15"/>
                  <a:pt x="96" y="24"/>
                </a:cubicBezTo>
                <a:cubicBezTo>
                  <a:pt x="96" y="33"/>
                  <a:pt x="89" y="40"/>
                  <a:pt x="80" y="40"/>
                </a:cubicBezTo>
                <a:close/>
              </a:path>
            </a:pathLst>
          </a:custGeom>
          <a:solidFill>
            <a:srgbClr val="BAD80A"/>
          </a:solidFill>
          <a:ln>
            <a:noFill/>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nvGrpSpPr>
          <p:cNvPr id="80" name="Group 13"/>
          <p:cNvGrpSpPr>
            <a:grpSpLocks noChangeAspect="1"/>
          </p:cNvGrpSpPr>
          <p:nvPr/>
        </p:nvGrpSpPr>
        <p:grpSpPr bwMode="auto">
          <a:xfrm>
            <a:off x="9653512" y="368980"/>
            <a:ext cx="479338" cy="305034"/>
            <a:chOff x="5635" y="392"/>
            <a:chExt cx="308" cy="196"/>
          </a:xfrm>
          <a:solidFill>
            <a:srgbClr val="BAD80A"/>
          </a:solidFill>
        </p:grpSpPr>
        <p:sp>
          <p:nvSpPr>
            <p:cNvPr id="82" name="Rectangle 14"/>
            <p:cNvSpPr>
              <a:spLocks noChangeArrowheads="1"/>
            </p:cNvSpPr>
            <p:nvPr/>
          </p:nvSpPr>
          <p:spPr bwMode="auto">
            <a:xfrm>
              <a:off x="5635" y="568"/>
              <a:ext cx="30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83" name="Rectangle 15"/>
            <p:cNvSpPr>
              <a:spLocks noChangeArrowheads="1"/>
            </p:cNvSpPr>
            <p:nvPr/>
          </p:nvSpPr>
          <p:spPr bwMode="auto">
            <a:xfrm>
              <a:off x="5635" y="529"/>
              <a:ext cx="3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84" name="Rectangle 16"/>
            <p:cNvSpPr>
              <a:spLocks noChangeArrowheads="1"/>
            </p:cNvSpPr>
            <p:nvPr/>
          </p:nvSpPr>
          <p:spPr bwMode="auto">
            <a:xfrm>
              <a:off x="5692" y="529"/>
              <a:ext cx="39"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85" name="Freeform 17"/>
            <p:cNvSpPr>
              <a:spLocks/>
            </p:cNvSpPr>
            <p:nvPr/>
          </p:nvSpPr>
          <p:spPr bwMode="auto">
            <a:xfrm>
              <a:off x="5750" y="392"/>
              <a:ext cx="193" cy="156"/>
            </a:xfrm>
            <a:custGeom>
              <a:avLst/>
              <a:gdLst>
                <a:gd name="T0" fmla="*/ 126 w 193"/>
                <a:gd name="T1" fmla="*/ 0 h 156"/>
                <a:gd name="T2" fmla="*/ 126 w 193"/>
                <a:gd name="T3" fmla="*/ 19 h 156"/>
                <a:gd name="T4" fmla="*/ 160 w 193"/>
                <a:gd name="T5" fmla="*/ 19 h 156"/>
                <a:gd name="T6" fmla="*/ 44 w 193"/>
                <a:gd name="T7" fmla="*/ 137 h 156"/>
                <a:gd name="T8" fmla="*/ 0 w 193"/>
                <a:gd name="T9" fmla="*/ 137 h 156"/>
                <a:gd name="T10" fmla="*/ 0 w 193"/>
                <a:gd name="T11" fmla="*/ 156 h 156"/>
                <a:gd name="T12" fmla="*/ 53 w 193"/>
                <a:gd name="T13" fmla="*/ 156 h 156"/>
                <a:gd name="T14" fmla="*/ 174 w 193"/>
                <a:gd name="T15" fmla="*/ 34 h 156"/>
                <a:gd name="T16" fmla="*/ 174 w 193"/>
                <a:gd name="T17" fmla="*/ 68 h 156"/>
                <a:gd name="T18" fmla="*/ 193 w 193"/>
                <a:gd name="T19" fmla="*/ 68 h 156"/>
                <a:gd name="T20" fmla="*/ 193 w 193"/>
                <a:gd name="T21" fmla="*/ 0 h 156"/>
                <a:gd name="T22" fmla="*/ 126 w 193"/>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56">
                  <a:moveTo>
                    <a:pt x="126" y="0"/>
                  </a:moveTo>
                  <a:lnTo>
                    <a:pt x="126" y="19"/>
                  </a:lnTo>
                  <a:lnTo>
                    <a:pt x="160" y="19"/>
                  </a:lnTo>
                  <a:lnTo>
                    <a:pt x="44" y="137"/>
                  </a:lnTo>
                  <a:lnTo>
                    <a:pt x="0" y="137"/>
                  </a:lnTo>
                  <a:lnTo>
                    <a:pt x="0" y="156"/>
                  </a:lnTo>
                  <a:lnTo>
                    <a:pt x="53" y="156"/>
                  </a:lnTo>
                  <a:lnTo>
                    <a:pt x="174" y="34"/>
                  </a:lnTo>
                  <a:lnTo>
                    <a:pt x="174" y="68"/>
                  </a:lnTo>
                  <a:lnTo>
                    <a:pt x="193" y="68"/>
                  </a:lnTo>
                  <a:lnTo>
                    <a:pt x="193" y="0"/>
                  </a:lnTo>
                  <a:lnTo>
                    <a:pt x="1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sp>
        <p:nvSpPr>
          <p:cNvPr id="39" name="Content Placeholder 2"/>
          <p:cNvSpPr txBox="1">
            <a:spLocks/>
          </p:cNvSpPr>
          <p:nvPr/>
        </p:nvSpPr>
        <p:spPr>
          <a:xfrm>
            <a:off x="429994" y="4866034"/>
            <a:ext cx="11366375" cy="194206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«Эффект цунами» с точки зрения нагрузки на систему здравоохранения (расходы на поддержание здоровья людей в возрасте 65+ в 4-5 выше, чем на людей моложе 65 лет)</a:t>
            </a:r>
          </a:p>
          <a:p>
            <a:r>
              <a:rPr lang="ru-RU" dirty="0"/>
              <a:t>Изменения  в возрастной структуре населения, рост хронических заболеваний создают новые долгосрочные потребности в области оказания медицинских услуг и ИТ-решений, обеспечивающих постоянное взаимодействие с пациентами</a:t>
            </a:r>
          </a:p>
          <a:p>
            <a:r>
              <a:rPr lang="ru-RU" dirty="0"/>
              <a:t>Все это требует другого профиля и моделей оказания медицинских услуг (телемедицина; постоянные, долгосрочные контакты с пациентами, особенно пожилыми и страдающими хроническими заболеваниями; интернет вещей, и пр.) и новых типов ИТ-систем</a:t>
            </a:r>
          </a:p>
          <a:p>
            <a:r>
              <a:rPr lang="ru-RU" dirty="0"/>
              <a:t>ИТ-решения должны быть интегрированы с медицинскими услугами в рамках всей системы взаимодействия: дома, на работе, в обществе, в системе медицинского и социального обеспечения. </a:t>
            </a:r>
          </a:p>
          <a:p>
            <a:pPr marL="0" indent="0">
              <a:buFont typeface="Arial" panose="020B0604020202020204" pitchFamily="34" charset="0"/>
              <a:buNone/>
            </a:pPr>
            <a:endParaRPr lang="ru-RU" dirty="0"/>
          </a:p>
        </p:txBody>
      </p:sp>
      <p:sp>
        <p:nvSpPr>
          <p:cNvPr id="2" name="TextBox 1"/>
          <p:cNvSpPr txBox="1"/>
          <p:nvPr/>
        </p:nvSpPr>
        <p:spPr>
          <a:xfrm>
            <a:off x="830063" y="4426785"/>
            <a:ext cx="3667992" cy="400110"/>
          </a:xfrm>
          <a:prstGeom prst="rect">
            <a:avLst/>
          </a:prstGeom>
          <a:noFill/>
        </p:spPr>
        <p:txBody>
          <a:bodyPr wrap="none" rtlCol="0">
            <a:spAutoFit/>
          </a:bodyPr>
          <a:lstStyle/>
          <a:p>
            <a:r>
              <a:rPr lang="ru-RU" sz="2000" b="1" dirty="0"/>
              <a:t>Итоговый эффект этих трендов</a:t>
            </a:r>
          </a:p>
        </p:txBody>
      </p:sp>
    </p:spTree>
    <p:extLst>
      <p:ext uri="{BB962C8B-B14F-4D97-AF65-F5344CB8AC3E}">
        <p14:creationId xmlns:p14="http://schemas.microsoft.com/office/powerpoint/2010/main" val="3900418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64" presetClass="path" presetSubtype="0" decel="100000" fill="hold" grpId="1" nodeType="withEffect">
                                  <p:stCondLst>
                                    <p:cond delay="0"/>
                                  </p:stCondLst>
                                  <p:childTnLst>
                                    <p:animMotion origin="layout" path="M -4.54174E-6 0.01498 L -4.54174E-6 -3.84022E-6 " pathEditMode="relative" rAng="0" ptsTypes="AA">
                                      <p:cBhvr>
                                        <p:cTn id="9" dur="500" fill="hold"/>
                                        <p:tgtEl>
                                          <p:spTgt spid="43"/>
                                        </p:tgtEl>
                                        <p:attrNameLst>
                                          <p:attrName>ppt_x</p:attrName>
                                          <p:attrName>ppt_y</p:attrName>
                                        </p:attrNameLst>
                                      </p:cBhvr>
                                      <p:rCtr x="0" y="-749"/>
                                    </p:animMotion>
                                  </p:childTnLst>
                                </p:cTn>
                              </p:par>
                              <p:par>
                                <p:cTn id="10" presetID="10" presetClass="entr" presetSubtype="0" fill="hold" grpId="0" nodeType="withEffect">
                                  <p:stCondLst>
                                    <p:cond delay="45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250"/>
                                        <p:tgtEl>
                                          <p:spTgt spid="115"/>
                                        </p:tgtEl>
                                      </p:cBhvr>
                                    </p:animEffect>
                                  </p:childTnLst>
                                </p:cTn>
                              </p:par>
                              <p:par>
                                <p:cTn id="13" presetID="64" presetClass="path" presetSubtype="0" decel="100000" fill="hold" grpId="1" nodeType="withEffect">
                                  <p:stCondLst>
                                    <p:cond delay="450"/>
                                  </p:stCondLst>
                                  <p:childTnLst>
                                    <p:animMotion origin="layout" path="M -3.735E-6 0.01816 L -3.735E-6 4.80254E-6 " pathEditMode="relative" rAng="0" ptsTypes="AA">
                                      <p:cBhvr>
                                        <p:cTn id="14" dur="250" fill="hold"/>
                                        <p:tgtEl>
                                          <p:spTgt spid="115"/>
                                        </p:tgtEl>
                                        <p:attrNameLst>
                                          <p:attrName>ppt_x</p:attrName>
                                          <p:attrName>ppt_y</p:attrName>
                                        </p:attrNameLst>
                                      </p:cBhvr>
                                      <p:rCtr x="0" y="-931"/>
                                    </p:animMotion>
                                  </p:childTnLst>
                                </p:cTn>
                              </p:par>
                              <p:par>
                                <p:cTn id="15" presetID="22" presetClass="entr" presetSubtype="1" fill="hold" grpId="0" nodeType="withEffect">
                                  <p:stCondLst>
                                    <p:cond delay="750"/>
                                  </p:stCondLst>
                                  <p:childTnLst>
                                    <p:set>
                                      <p:cBhvr>
                                        <p:cTn id="16" dur="1" fill="hold">
                                          <p:stCondLst>
                                            <p:cond delay="0"/>
                                          </p:stCondLst>
                                        </p:cTn>
                                        <p:tgtEl>
                                          <p:spTgt spid="110"/>
                                        </p:tgtEl>
                                        <p:attrNameLst>
                                          <p:attrName>style.visibility</p:attrName>
                                        </p:attrNameLst>
                                      </p:cBhvr>
                                      <p:to>
                                        <p:strVal val="visible"/>
                                      </p:to>
                                    </p:set>
                                    <p:animEffect transition="in" filter="wipe(up)">
                                      <p:cBhvr>
                                        <p:cTn id="17" dur="250"/>
                                        <p:tgtEl>
                                          <p:spTgt spid="110"/>
                                        </p:tgtEl>
                                      </p:cBhvr>
                                    </p:animEffect>
                                  </p:childTnLst>
                                </p:cTn>
                              </p:par>
                              <p:par>
                                <p:cTn id="18" presetID="10" presetClass="entr" presetSubtype="0" fill="hold" nodeType="withEffect">
                                  <p:stCondLst>
                                    <p:cond delay="95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250"/>
                                        <p:tgtEl>
                                          <p:spTgt spid="71"/>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64" presetClass="path" presetSubtype="0" decel="100000" fill="hold" grpId="1" nodeType="withEffect">
                                  <p:stCondLst>
                                    <p:cond delay="100"/>
                                  </p:stCondLst>
                                  <p:childTnLst>
                                    <p:animMotion origin="layout" path="M -4.54174E-6 0.01498 L -4.54174E-6 -3.84022E-6 " pathEditMode="relative" rAng="0" ptsTypes="AA">
                                      <p:cBhvr>
                                        <p:cTn id="25" dur="500" fill="hold"/>
                                        <p:tgtEl>
                                          <p:spTgt spid="46"/>
                                        </p:tgtEl>
                                        <p:attrNameLst>
                                          <p:attrName>ppt_x</p:attrName>
                                          <p:attrName>ppt_y</p:attrName>
                                        </p:attrNameLst>
                                      </p:cBhvr>
                                      <p:rCtr x="0" y="-749"/>
                                    </p:animMotion>
                                  </p:childTnLst>
                                </p:cTn>
                              </p:par>
                              <p:par>
                                <p:cTn id="26" presetID="10" presetClass="entr" presetSubtype="0" fill="hold" grpId="0" nodeType="withEffect">
                                  <p:stCondLst>
                                    <p:cond delay="550"/>
                                  </p:stCondLst>
                                  <p:childTnLst>
                                    <p:set>
                                      <p:cBhvr>
                                        <p:cTn id="27" dur="1" fill="hold">
                                          <p:stCondLst>
                                            <p:cond delay="0"/>
                                          </p:stCondLst>
                                        </p:cTn>
                                        <p:tgtEl>
                                          <p:spTgt spid="122"/>
                                        </p:tgtEl>
                                        <p:attrNameLst>
                                          <p:attrName>style.visibility</p:attrName>
                                        </p:attrNameLst>
                                      </p:cBhvr>
                                      <p:to>
                                        <p:strVal val="visible"/>
                                      </p:to>
                                    </p:set>
                                    <p:animEffect transition="in" filter="fade">
                                      <p:cBhvr>
                                        <p:cTn id="28" dur="250"/>
                                        <p:tgtEl>
                                          <p:spTgt spid="122"/>
                                        </p:tgtEl>
                                      </p:cBhvr>
                                    </p:animEffect>
                                  </p:childTnLst>
                                </p:cTn>
                              </p:par>
                              <p:par>
                                <p:cTn id="29" presetID="64" presetClass="path" presetSubtype="0" decel="100000" fill="hold" grpId="1" nodeType="withEffect">
                                  <p:stCondLst>
                                    <p:cond delay="550"/>
                                  </p:stCondLst>
                                  <p:childTnLst>
                                    <p:animMotion origin="layout" path="M -3.735E-6 0.01816 L -3.735E-6 4.80254E-6 " pathEditMode="relative" rAng="0" ptsTypes="AA">
                                      <p:cBhvr>
                                        <p:cTn id="30" dur="250" fill="hold"/>
                                        <p:tgtEl>
                                          <p:spTgt spid="122"/>
                                        </p:tgtEl>
                                        <p:attrNameLst>
                                          <p:attrName>ppt_x</p:attrName>
                                          <p:attrName>ppt_y</p:attrName>
                                        </p:attrNameLst>
                                      </p:cBhvr>
                                      <p:rCtr x="0" y="-931"/>
                                    </p:animMotion>
                                  </p:childTnLst>
                                </p:cTn>
                              </p:par>
                              <p:par>
                                <p:cTn id="31" presetID="22" presetClass="entr" presetSubtype="1" fill="hold" grpId="0" nodeType="withEffect">
                                  <p:stCondLst>
                                    <p:cond delay="800"/>
                                  </p:stCondLst>
                                  <p:childTnLst>
                                    <p:set>
                                      <p:cBhvr>
                                        <p:cTn id="32" dur="1" fill="hold">
                                          <p:stCondLst>
                                            <p:cond delay="0"/>
                                          </p:stCondLst>
                                        </p:cTn>
                                        <p:tgtEl>
                                          <p:spTgt spid="126"/>
                                        </p:tgtEl>
                                        <p:attrNameLst>
                                          <p:attrName>style.visibility</p:attrName>
                                        </p:attrNameLst>
                                      </p:cBhvr>
                                      <p:to>
                                        <p:strVal val="visible"/>
                                      </p:to>
                                    </p:set>
                                    <p:animEffect transition="in" filter="wipe(up)">
                                      <p:cBhvr>
                                        <p:cTn id="33" dur="250"/>
                                        <p:tgtEl>
                                          <p:spTgt spid="126"/>
                                        </p:tgtEl>
                                      </p:cBhvr>
                                    </p:animEffect>
                                  </p:childTnLst>
                                </p:cTn>
                              </p:par>
                              <p:par>
                                <p:cTn id="34" presetID="10" presetClass="entr" presetSubtype="0" fill="hold" grpId="0" nodeType="withEffect">
                                  <p:stCondLst>
                                    <p:cond delay="105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250"/>
                                        <p:tgtEl>
                                          <p:spTgt spid="78"/>
                                        </p:tgtEl>
                                      </p:cBhvr>
                                    </p:animEffect>
                                  </p:childTnLst>
                                </p:cTn>
                              </p:par>
                              <p:par>
                                <p:cTn id="37" presetID="10" presetClass="entr" presetSubtype="0" fill="hold" grpId="0" nodeType="withEffect">
                                  <p:stCondLst>
                                    <p:cond delay="20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64" presetClass="path" presetSubtype="0" decel="100000" fill="hold" grpId="1" nodeType="withEffect">
                                  <p:stCondLst>
                                    <p:cond delay="200"/>
                                  </p:stCondLst>
                                  <p:childTnLst>
                                    <p:animMotion origin="layout" path="M -4.54174E-6 0.01498 L -4.54174E-6 -3.84022E-6 " pathEditMode="relative" rAng="0" ptsTypes="AA">
                                      <p:cBhvr>
                                        <p:cTn id="41" dur="500" fill="hold"/>
                                        <p:tgtEl>
                                          <p:spTgt spid="50"/>
                                        </p:tgtEl>
                                        <p:attrNameLst>
                                          <p:attrName>ppt_x</p:attrName>
                                          <p:attrName>ppt_y</p:attrName>
                                        </p:attrNameLst>
                                      </p:cBhvr>
                                      <p:rCtr x="0" y="-749"/>
                                    </p:animMotion>
                                  </p:childTnLst>
                                </p:cTn>
                              </p:par>
                              <p:par>
                                <p:cTn id="42" presetID="10" presetClass="entr" presetSubtype="0" fill="hold" grpId="0" nodeType="withEffect">
                                  <p:stCondLst>
                                    <p:cond delay="650"/>
                                  </p:stCondLst>
                                  <p:childTnLst>
                                    <p:set>
                                      <p:cBhvr>
                                        <p:cTn id="43" dur="1" fill="hold">
                                          <p:stCondLst>
                                            <p:cond delay="0"/>
                                          </p:stCondLst>
                                        </p:cTn>
                                        <p:tgtEl>
                                          <p:spTgt spid="129"/>
                                        </p:tgtEl>
                                        <p:attrNameLst>
                                          <p:attrName>style.visibility</p:attrName>
                                        </p:attrNameLst>
                                      </p:cBhvr>
                                      <p:to>
                                        <p:strVal val="visible"/>
                                      </p:to>
                                    </p:set>
                                    <p:animEffect transition="in" filter="fade">
                                      <p:cBhvr>
                                        <p:cTn id="44" dur="250"/>
                                        <p:tgtEl>
                                          <p:spTgt spid="129"/>
                                        </p:tgtEl>
                                      </p:cBhvr>
                                    </p:animEffect>
                                  </p:childTnLst>
                                </p:cTn>
                              </p:par>
                              <p:par>
                                <p:cTn id="45" presetID="64" presetClass="path" presetSubtype="0" decel="100000" fill="hold" grpId="1" nodeType="withEffect">
                                  <p:stCondLst>
                                    <p:cond delay="650"/>
                                  </p:stCondLst>
                                  <p:childTnLst>
                                    <p:animMotion origin="layout" path="M -3.735E-6 0.01816 L -3.735E-6 4.80254E-6 " pathEditMode="relative" rAng="0" ptsTypes="AA">
                                      <p:cBhvr>
                                        <p:cTn id="46" dur="250" fill="hold"/>
                                        <p:tgtEl>
                                          <p:spTgt spid="129"/>
                                        </p:tgtEl>
                                        <p:attrNameLst>
                                          <p:attrName>ppt_x</p:attrName>
                                          <p:attrName>ppt_y</p:attrName>
                                        </p:attrNameLst>
                                      </p:cBhvr>
                                      <p:rCtr x="0" y="-931"/>
                                    </p:animMotion>
                                  </p:childTnLst>
                                </p:cTn>
                              </p:par>
                              <p:par>
                                <p:cTn id="47" presetID="22" presetClass="entr" presetSubtype="1" fill="hold" grpId="0" nodeType="withEffect">
                                  <p:stCondLst>
                                    <p:cond delay="900"/>
                                  </p:stCondLst>
                                  <p:childTnLst>
                                    <p:set>
                                      <p:cBhvr>
                                        <p:cTn id="48" dur="1" fill="hold">
                                          <p:stCondLst>
                                            <p:cond delay="0"/>
                                          </p:stCondLst>
                                        </p:cTn>
                                        <p:tgtEl>
                                          <p:spTgt spid="133"/>
                                        </p:tgtEl>
                                        <p:attrNameLst>
                                          <p:attrName>style.visibility</p:attrName>
                                        </p:attrNameLst>
                                      </p:cBhvr>
                                      <p:to>
                                        <p:strVal val="visible"/>
                                      </p:to>
                                    </p:set>
                                    <p:animEffect transition="in" filter="wipe(up)">
                                      <p:cBhvr>
                                        <p:cTn id="49" dur="250"/>
                                        <p:tgtEl>
                                          <p:spTgt spid="133"/>
                                        </p:tgtEl>
                                      </p:cBhvr>
                                    </p:animEffect>
                                  </p:childTnLst>
                                </p:cTn>
                              </p:par>
                              <p:par>
                                <p:cTn id="50" presetID="10" presetClass="entr" presetSubtype="0" fill="hold" grpId="0" nodeType="withEffect">
                                  <p:stCondLst>
                                    <p:cond delay="115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250"/>
                                        <p:tgtEl>
                                          <p:spTgt spid="89"/>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64" presetClass="path" presetSubtype="0" decel="100000" fill="hold" grpId="1" nodeType="withEffect">
                                  <p:stCondLst>
                                    <p:cond delay="300"/>
                                  </p:stCondLst>
                                  <p:childTnLst>
                                    <p:animMotion origin="layout" path="M -4.54174E-6 0.01498 L -4.54174E-6 -3.84022E-6 " pathEditMode="relative" rAng="0" ptsTypes="AA">
                                      <p:cBhvr>
                                        <p:cTn id="57" dur="500" fill="hold"/>
                                        <p:tgtEl>
                                          <p:spTgt spid="54"/>
                                        </p:tgtEl>
                                        <p:attrNameLst>
                                          <p:attrName>ppt_x</p:attrName>
                                          <p:attrName>ppt_y</p:attrName>
                                        </p:attrNameLst>
                                      </p:cBhvr>
                                      <p:rCtr x="0" y="-749"/>
                                    </p:animMotion>
                                  </p:childTnLst>
                                </p:cTn>
                              </p:par>
                              <p:par>
                                <p:cTn id="58" presetID="10" presetClass="entr" presetSubtype="0" fill="hold" grpId="0" nodeType="withEffect">
                                  <p:stCondLst>
                                    <p:cond delay="75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250"/>
                                        <p:tgtEl>
                                          <p:spTgt spid="136"/>
                                        </p:tgtEl>
                                      </p:cBhvr>
                                    </p:animEffect>
                                  </p:childTnLst>
                                </p:cTn>
                              </p:par>
                              <p:par>
                                <p:cTn id="61" presetID="64" presetClass="path" presetSubtype="0" decel="100000" fill="hold" grpId="1" nodeType="withEffect">
                                  <p:stCondLst>
                                    <p:cond delay="750"/>
                                  </p:stCondLst>
                                  <p:childTnLst>
                                    <p:animMotion origin="layout" path="M -3.735E-6 0.01816 L -3.735E-6 4.80254E-6 " pathEditMode="relative" rAng="0" ptsTypes="AA">
                                      <p:cBhvr>
                                        <p:cTn id="62" dur="250" fill="hold"/>
                                        <p:tgtEl>
                                          <p:spTgt spid="136"/>
                                        </p:tgtEl>
                                        <p:attrNameLst>
                                          <p:attrName>ppt_x</p:attrName>
                                          <p:attrName>ppt_y</p:attrName>
                                        </p:attrNameLst>
                                      </p:cBhvr>
                                      <p:rCtr x="0" y="-931"/>
                                    </p:animMotion>
                                  </p:childTnLst>
                                </p:cTn>
                              </p:par>
                              <p:par>
                                <p:cTn id="63" presetID="22" presetClass="entr" presetSubtype="1" fill="hold" grpId="0" nodeType="withEffect">
                                  <p:stCondLst>
                                    <p:cond delay="1000"/>
                                  </p:stCondLst>
                                  <p:childTnLst>
                                    <p:set>
                                      <p:cBhvr>
                                        <p:cTn id="64" dur="1" fill="hold">
                                          <p:stCondLst>
                                            <p:cond delay="0"/>
                                          </p:stCondLst>
                                        </p:cTn>
                                        <p:tgtEl>
                                          <p:spTgt spid="140"/>
                                        </p:tgtEl>
                                        <p:attrNameLst>
                                          <p:attrName>style.visibility</p:attrName>
                                        </p:attrNameLst>
                                      </p:cBhvr>
                                      <p:to>
                                        <p:strVal val="visible"/>
                                      </p:to>
                                    </p:set>
                                    <p:animEffect transition="in" filter="wipe(up)">
                                      <p:cBhvr>
                                        <p:cTn id="65" dur="250"/>
                                        <p:tgtEl>
                                          <p:spTgt spid="140"/>
                                        </p:tgtEl>
                                      </p:cBhvr>
                                    </p:animEffect>
                                  </p:childTnLst>
                                </p:cTn>
                              </p:par>
                              <p:par>
                                <p:cTn id="66" presetID="10" presetClass="entr" presetSubtype="0" fill="hold" grpId="0" nodeType="withEffect">
                                  <p:stCondLst>
                                    <p:cond delay="1250"/>
                                  </p:stCondLst>
                                  <p:childTnLst>
                                    <p:set>
                                      <p:cBhvr>
                                        <p:cTn id="67" dur="1" fill="hold">
                                          <p:stCondLst>
                                            <p:cond delay="0"/>
                                          </p:stCondLst>
                                        </p:cTn>
                                        <p:tgtEl>
                                          <p:spTgt spid="93"/>
                                        </p:tgtEl>
                                        <p:attrNameLst>
                                          <p:attrName>style.visibility</p:attrName>
                                        </p:attrNameLst>
                                      </p:cBhvr>
                                      <p:to>
                                        <p:strVal val="visible"/>
                                      </p:to>
                                    </p:set>
                                    <p:animEffect transition="in" filter="fade">
                                      <p:cBhvr>
                                        <p:cTn id="68" dur="250"/>
                                        <p:tgtEl>
                                          <p:spTgt spid="93"/>
                                        </p:tgtEl>
                                      </p:cBhvr>
                                    </p:animEffect>
                                  </p:childTnLst>
                                </p:cTn>
                              </p:par>
                              <p:par>
                                <p:cTn id="69" presetID="10" presetClass="entr" presetSubtype="0" fill="hold" grpId="0" nodeType="withEffect">
                                  <p:stCondLst>
                                    <p:cond delay="40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par>
                                <p:cTn id="72" presetID="64" presetClass="path" presetSubtype="0" decel="100000" fill="hold" grpId="1" nodeType="withEffect">
                                  <p:stCondLst>
                                    <p:cond delay="400"/>
                                  </p:stCondLst>
                                  <p:childTnLst>
                                    <p:animMotion origin="layout" path="M -4.54174E-6 0.01498 L -4.54174E-6 -3.84022E-6 " pathEditMode="relative" rAng="0" ptsTypes="AA">
                                      <p:cBhvr>
                                        <p:cTn id="73" dur="500" fill="hold"/>
                                        <p:tgtEl>
                                          <p:spTgt spid="58"/>
                                        </p:tgtEl>
                                        <p:attrNameLst>
                                          <p:attrName>ppt_x</p:attrName>
                                          <p:attrName>ppt_y</p:attrName>
                                        </p:attrNameLst>
                                      </p:cBhvr>
                                      <p:rCtr x="0" y="-749"/>
                                    </p:animMotion>
                                  </p:childTnLst>
                                </p:cTn>
                              </p:par>
                              <p:par>
                                <p:cTn id="74" presetID="10" presetClass="entr" presetSubtype="0" fill="hold" grpId="0" nodeType="withEffect">
                                  <p:stCondLst>
                                    <p:cond delay="850"/>
                                  </p:stCondLst>
                                  <p:childTnLst>
                                    <p:set>
                                      <p:cBhvr>
                                        <p:cTn id="75" dur="1" fill="hold">
                                          <p:stCondLst>
                                            <p:cond delay="0"/>
                                          </p:stCondLst>
                                        </p:cTn>
                                        <p:tgtEl>
                                          <p:spTgt spid="143"/>
                                        </p:tgtEl>
                                        <p:attrNameLst>
                                          <p:attrName>style.visibility</p:attrName>
                                        </p:attrNameLst>
                                      </p:cBhvr>
                                      <p:to>
                                        <p:strVal val="visible"/>
                                      </p:to>
                                    </p:set>
                                    <p:animEffect transition="in" filter="fade">
                                      <p:cBhvr>
                                        <p:cTn id="76" dur="250"/>
                                        <p:tgtEl>
                                          <p:spTgt spid="143"/>
                                        </p:tgtEl>
                                      </p:cBhvr>
                                    </p:animEffect>
                                  </p:childTnLst>
                                </p:cTn>
                              </p:par>
                              <p:par>
                                <p:cTn id="77" presetID="64" presetClass="path" presetSubtype="0" decel="100000" fill="hold" grpId="1" nodeType="withEffect">
                                  <p:stCondLst>
                                    <p:cond delay="850"/>
                                  </p:stCondLst>
                                  <p:childTnLst>
                                    <p:animMotion origin="layout" path="M -3.735E-6 0.01816 L -3.735E-6 4.80254E-6 " pathEditMode="relative" rAng="0" ptsTypes="AA">
                                      <p:cBhvr>
                                        <p:cTn id="78" dur="250" fill="hold"/>
                                        <p:tgtEl>
                                          <p:spTgt spid="143"/>
                                        </p:tgtEl>
                                        <p:attrNameLst>
                                          <p:attrName>ppt_x</p:attrName>
                                          <p:attrName>ppt_y</p:attrName>
                                        </p:attrNameLst>
                                      </p:cBhvr>
                                      <p:rCtr x="0" y="-931"/>
                                    </p:animMotion>
                                  </p:childTnLst>
                                </p:cTn>
                              </p:par>
                              <p:par>
                                <p:cTn id="79" presetID="22" presetClass="entr" presetSubtype="1" fill="hold" grpId="0" nodeType="withEffect">
                                  <p:stCondLst>
                                    <p:cond delay="1100"/>
                                  </p:stCondLst>
                                  <p:childTnLst>
                                    <p:set>
                                      <p:cBhvr>
                                        <p:cTn id="80" dur="1" fill="hold">
                                          <p:stCondLst>
                                            <p:cond delay="0"/>
                                          </p:stCondLst>
                                        </p:cTn>
                                        <p:tgtEl>
                                          <p:spTgt spid="147"/>
                                        </p:tgtEl>
                                        <p:attrNameLst>
                                          <p:attrName>style.visibility</p:attrName>
                                        </p:attrNameLst>
                                      </p:cBhvr>
                                      <p:to>
                                        <p:strVal val="visible"/>
                                      </p:to>
                                    </p:set>
                                    <p:animEffect transition="in" filter="wipe(up)">
                                      <p:cBhvr>
                                        <p:cTn id="81" dur="250"/>
                                        <p:tgtEl>
                                          <p:spTgt spid="147"/>
                                        </p:tgtEl>
                                      </p:cBhvr>
                                    </p:animEffect>
                                  </p:childTnLst>
                                </p:cTn>
                              </p:par>
                              <p:par>
                                <p:cTn id="82" presetID="10" presetClass="entr" presetSubtype="0" fill="hold" nodeType="withEffect">
                                  <p:stCondLst>
                                    <p:cond delay="135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250"/>
                                        <p:tgtEl>
                                          <p:spTgt spid="80"/>
                                        </p:tgtEl>
                                      </p:cBhvr>
                                    </p:animEffect>
                                  </p:childTnLst>
                                </p:cTn>
                              </p:par>
                              <p:par>
                                <p:cTn id="85" presetID="10" presetClass="entr" presetSubtype="0" fill="hold" grpId="0" nodeType="withEffect">
                                  <p:stCondLst>
                                    <p:cond delay="50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par>
                                <p:cTn id="88" presetID="64" presetClass="path" presetSubtype="0" decel="100000" fill="hold" grpId="1" nodeType="withEffect">
                                  <p:stCondLst>
                                    <p:cond delay="500"/>
                                  </p:stCondLst>
                                  <p:childTnLst>
                                    <p:animMotion origin="layout" path="M -4.54174E-6 0.01498 L -4.54174E-6 -3.84022E-6 " pathEditMode="relative" rAng="0" ptsTypes="AA">
                                      <p:cBhvr>
                                        <p:cTn id="89" dur="500" fill="hold"/>
                                        <p:tgtEl>
                                          <p:spTgt spid="62"/>
                                        </p:tgtEl>
                                        <p:attrNameLst>
                                          <p:attrName>ppt_x</p:attrName>
                                          <p:attrName>ppt_y</p:attrName>
                                        </p:attrNameLst>
                                      </p:cBhvr>
                                      <p:rCtr x="0" y="-749"/>
                                    </p:animMotion>
                                  </p:childTnLst>
                                </p:cTn>
                              </p:par>
                              <p:par>
                                <p:cTn id="90" presetID="10" presetClass="entr" presetSubtype="0" fill="hold" grpId="0" nodeType="withEffect">
                                  <p:stCondLst>
                                    <p:cond delay="950"/>
                                  </p:stCondLst>
                                  <p:childTnLst>
                                    <p:set>
                                      <p:cBhvr>
                                        <p:cTn id="91" dur="1" fill="hold">
                                          <p:stCondLst>
                                            <p:cond delay="0"/>
                                          </p:stCondLst>
                                        </p:cTn>
                                        <p:tgtEl>
                                          <p:spTgt spid="150"/>
                                        </p:tgtEl>
                                        <p:attrNameLst>
                                          <p:attrName>style.visibility</p:attrName>
                                        </p:attrNameLst>
                                      </p:cBhvr>
                                      <p:to>
                                        <p:strVal val="visible"/>
                                      </p:to>
                                    </p:set>
                                    <p:animEffect transition="in" filter="fade">
                                      <p:cBhvr>
                                        <p:cTn id="92" dur="240"/>
                                        <p:tgtEl>
                                          <p:spTgt spid="150"/>
                                        </p:tgtEl>
                                      </p:cBhvr>
                                    </p:animEffect>
                                  </p:childTnLst>
                                </p:cTn>
                              </p:par>
                              <p:par>
                                <p:cTn id="93" presetID="64" presetClass="path" presetSubtype="0" decel="100000" fill="hold" grpId="1" nodeType="withEffect">
                                  <p:stCondLst>
                                    <p:cond delay="950"/>
                                  </p:stCondLst>
                                  <p:childTnLst>
                                    <p:animMotion origin="layout" path="M -3.735E-6 0.01816 L -3.735E-6 4.80254E-6 " pathEditMode="relative" rAng="0" ptsTypes="AA">
                                      <p:cBhvr>
                                        <p:cTn id="94" dur="240" fill="hold"/>
                                        <p:tgtEl>
                                          <p:spTgt spid="150"/>
                                        </p:tgtEl>
                                        <p:attrNameLst>
                                          <p:attrName>ppt_x</p:attrName>
                                          <p:attrName>ppt_y</p:attrName>
                                        </p:attrNameLst>
                                      </p:cBhvr>
                                      <p:rCtr x="0" y="-931"/>
                                    </p:animMotion>
                                  </p:childTnLst>
                                </p:cTn>
                              </p:par>
                              <p:par>
                                <p:cTn id="95" presetID="22" presetClass="entr" presetSubtype="1" fill="hold" grpId="0" nodeType="withEffect">
                                  <p:stCondLst>
                                    <p:cond delay="1200"/>
                                  </p:stCondLst>
                                  <p:childTnLst>
                                    <p:set>
                                      <p:cBhvr>
                                        <p:cTn id="96" dur="1" fill="hold">
                                          <p:stCondLst>
                                            <p:cond delay="0"/>
                                          </p:stCondLst>
                                        </p:cTn>
                                        <p:tgtEl>
                                          <p:spTgt spid="154"/>
                                        </p:tgtEl>
                                        <p:attrNameLst>
                                          <p:attrName>style.visibility</p:attrName>
                                        </p:attrNameLst>
                                      </p:cBhvr>
                                      <p:to>
                                        <p:strVal val="visible"/>
                                      </p:to>
                                    </p:set>
                                    <p:animEffect transition="in" filter="wipe(up)">
                                      <p:cBhvr>
                                        <p:cTn id="97" dur="240"/>
                                        <p:tgtEl>
                                          <p:spTgt spid="154"/>
                                        </p:tgtEl>
                                      </p:cBhvr>
                                    </p:animEffect>
                                  </p:childTnLst>
                                </p:cTn>
                              </p:par>
                              <p:par>
                                <p:cTn id="98" presetID="10" presetClass="entr" presetSubtype="0" fill="hold" grpId="0" nodeType="withEffect">
                                  <p:stCondLst>
                                    <p:cond delay="145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240"/>
                                        <p:tgtEl>
                                          <p:spTgt spid="105"/>
                                        </p:tgtEl>
                                      </p:cBhvr>
                                    </p:animEffect>
                                  </p:childTnLst>
                                </p:cTn>
                              </p:par>
                              <p:par>
                                <p:cTn id="101" presetID="10" presetClass="entr" presetSubtype="0" fill="hold" grpId="0" nodeType="withEffect">
                                  <p:stCondLst>
                                    <p:cond delay="60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par>
                                <p:cTn id="104" presetID="64" presetClass="path" presetSubtype="0" decel="100000" fill="hold" grpId="1" nodeType="withEffect">
                                  <p:stCondLst>
                                    <p:cond delay="600"/>
                                  </p:stCondLst>
                                  <p:childTnLst>
                                    <p:animMotion origin="layout" path="M -4.54174E-6 0.01498 L -4.54174E-6 -3.84022E-6 " pathEditMode="relative" rAng="0" ptsTypes="AA">
                                      <p:cBhvr>
                                        <p:cTn id="105" dur="500" fill="hold"/>
                                        <p:tgtEl>
                                          <p:spTgt spid="66"/>
                                        </p:tgtEl>
                                        <p:attrNameLst>
                                          <p:attrName>ppt_x</p:attrName>
                                          <p:attrName>ppt_y</p:attrName>
                                        </p:attrNameLst>
                                      </p:cBhvr>
                                      <p:rCtr x="0" y="-749"/>
                                    </p:animMotion>
                                  </p:childTnLst>
                                </p:cTn>
                              </p:par>
                              <p:par>
                                <p:cTn id="106" presetID="10" presetClass="entr" presetSubtype="0" fill="hold" grpId="0" nodeType="withEffect">
                                  <p:stCondLst>
                                    <p:cond delay="1050"/>
                                  </p:stCondLst>
                                  <p:childTnLst>
                                    <p:set>
                                      <p:cBhvr>
                                        <p:cTn id="107" dur="1" fill="hold">
                                          <p:stCondLst>
                                            <p:cond delay="0"/>
                                          </p:stCondLst>
                                        </p:cTn>
                                        <p:tgtEl>
                                          <p:spTgt spid="157"/>
                                        </p:tgtEl>
                                        <p:attrNameLst>
                                          <p:attrName>style.visibility</p:attrName>
                                        </p:attrNameLst>
                                      </p:cBhvr>
                                      <p:to>
                                        <p:strVal val="visible"/>
                                      </p:to>
                                    </p:set>
                                    <p:animEffect transition="in" filter="fade">
                                      <p:cBhvr>
                                        <p:cTn id="108" dur="250"/>
                                        <p:tgtEl>
                                          <p:spTgt spid="157"/>
                                        </p:tgtEl>
                                      </p:cBhvr>
                                    </p:animEffect>
                                  </p:childTnLst>
                                </p:cTn>
                              </p:par>
                              <p:par>
                                <p:cTn id="109" presetID="64" presetClass="path" presetSubtype="0" decel="100000" fill="hold" grpId="1" nodeType="withEffect">
                                  <p:stCondLst>
                                    <p:cond delay="1050"/>
                                  </p:stCondLst>
                                  <p:childTnLst>
                                    <p:animMotion origin="layout" path="M -3.735E-6 0.01816 L -3.735E-6 4.80254E-6 " pathEditMode="relative" rAng="0" ptsTypes="AA">
                                      <p:cBhvr>
                                        <p:cTn id="110" dur="250" fill="hold"/>
                                        <p:tgtEl>
                                          <p:spTgt spid="157"/>
                                        </p:tgtEl>
                                        <p:attrNameLst>
                                          <p:attrName>ppt_x</p:attrName>
                                          <p:attrName>ppt_y</p:attrName>
                                        </p:attrNameLst>
                                      </p:cBhvr>
                                      <p:rCtr x="0" y="-931"/>
                                    </p:animMotion>
                                  </p:childTnLst>
                                </p:cTn>
                              </p:par>
                              <p:par>
                                <p:cTn id="111" presetID="22" presetClass="entr" presetSubtype="1" fill="hold" grpId="0" nodeType="withEffect">
                                  <p:stCondLst>
                                    <p:cond delay="1300"/>
                                  </p:stCondLst>
                                  <p:childTnLst>
                                    <p:set>
                                      <p:cBhvr>
                                        <p:cTn id="112" dur="1" fill="hold">
                                          <p:stCondLst>
                                            <p:cond delay="0"/>
                                          </p:stCondLst>
                                        </p:cTn>
                                        <p:tgtEl>
                                          <p:spTgt spid="161"/>
                                        </p:tgtEl>
                                        <p:attrNameLst>
                                          <p:attrName>style.visibility</p:attrName>
                                        </p:attrNameLst>
                                      </p:cBhvr>
                                      <p:to>
                                        <p:strVal val="visible"/>
                                      </p:to>
                                    </p:set>
                                    <p:animEffect transition="in" filter="wipe(up)">
                                      <p:cBhvr>
                                        <p:cTn id="113" dur="250"/>
                                        <p:tgtEl>
                                          <p:spTgt spid="161"/>
                                        </p:tgtEl>
                                      </p:cBhvr>
                                    </p:animEffect>
                                  </p:childTnLst>
                                </p:cTn>
                              </p:par>
                              <p:par>
                                <p:cTn id="114" presetID="10" presetClass="entr" presetSubtype="0" fill="hold" nodeType="withEffect">
                                  <p:stCondLst>
                                    <p:cond delay="1550"/>
                                  </p:stCondLst>
                                  <p:childTnLst>
                                    <p:set>
                                      <p:cBhvr>
                                        <p:cTn id="115" dur="1" fill="hold">
                                          <p:stCondLst>
                                            <p:cond delay="0"/>
                                          </p:stCondLst>
                                        </p:cTn>
                                        <p:tgtEl>
                                          <p:spTgt spid="107"/>
                                        </p:tgtEl>
                                        <p:attrNameLst>
                                          <p:attrName>style.visibility</p:attrName>
                                        </p:attrNameLst>
                                      </p:cBhvr>
                                      <p:to>
                                        <p:strVal val="visible"/>
                                      </p:to>
                                    </p:set>
                                    <p:animEffect transition="in" filter="fade">
                                      <p:cBhvr>
                                        <p:cTn id="116" dur="250"/>
                                        <p:tgtEl>
                                          <p:spTgt spid="107"/>
                                        </p:tgtEl>
                                      </p:cBhvr>
                                    </p:animEffect>
                                  </p:childTnLst>
                                </p:cTn>
                              </p:par>
                            </p:childTnLst>
                          </p:cTn>
                        </p:par>
                        <p:par>
                          <p:cTn id="117" fill="hold">
                            <p:stCondLst>
                              <p:cond delay="1800"/>
                            </p:stCondLst>
                            <p:childTnLst>
                              <p:par>
                                <p:cTn id="118" presetID="1" presetClass="entr" presetSubtype="0" fill="hold" grpId="0" nodeType="afterEffect">
                                  <p:stCondLst>
                                    <p:cond delay="0"/>
                                  </p:stCondLst>
                                  <p:childTnLst>
                                    <p:set>
                                      <p:cBhvr>
                                        <p:cTn id="119" dur="1" fill="hold">
                                          <p:stCondLst>
                                            <p:cond delay="0"/>
                                          </p:stCondLst>
                                        </p:cTn>
                                        <p:tgtEl>
                                          <p:spTgt spid="2"/>
                                        </p:tgtEl>
                                        <p:attrNameLst>
                                          <p:attrName>style.visibility</p:attrName>
                                        </p:attrNameLst>
                                      </p:cBhvr>
                                      <p:to>
                                        <p:strVal val="visible"/>
                                      </p:to>
                                    </p:set>
                                  </p:childTnLst>
                                </p:cTn>
                              </p:par>
                            </p:childTnLst>
                          </p:cTn>
                        </p:par>
                        <p:par>
                          <p:cTn id="120" fill="hold">
                            <p:stCondLst>
                              <p:cond delay="1800"/>
                            </p:stCondLst>
                            <p:childTnLst>
                              <p:par>
                                <p:cTn id="121" presetID="1" presetClass="entr" presetSubtype="0" fill="hold" grpId="0" nodeType="afterEffect">
                                  <p:stCondLst>
                                    <p:cond delay="0"/>
                                  </p:stCondLst>
                                  <p:childTnLst>
                                    <p:set>
                                      <p:cBhvr>
                                        <p:cTn id="1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P spid="43" grpId="0" animBg="1"/>
      <p:bldP spid="43" grpId="1" animBg="1"/>
      <p:bldP spid="110" grpId="0" animBg="1"/>
      <p:bldP spid="122" grpId="0" animBg="1"/>
      <p:bldP spid="122" grpId="1" animBg="1"/>
      <p:bldP spid="129" grpId="0" animBg="1"/>
      <p:bldP spid="129" grpId="1" animBg="1"/>
      <p:bldP spid="136" grpId="0" animBg="1"/>
      <p:bldP spid="136" grpId="1" animBg="1"/>
      <p:bldP spid="143" grpId="0" animBg="1"/>
      <p:bldP spid="143" grpId="1" animBg="1"/>
      <p:bldP spid="150" grpId="0" animBg="1"/>
      <p:bldP spid="150" grpId="1" animBg="1"/>
      <p:bldP spid="157" grpId="0" animBg="1"/>
      <p:bldP spid="157" grpId="1" animBg="1"/>
      <p:bldP spid="46" grpId="0" animBg="1"/>
      <p:bldP spid="46" grpId="1" animBg="1"/>
      <p:bldP spid="50" grpId="0" animBg="1"/>
      <p:bldP spid="50" grpId="1" animBg="1"/>
      <p:bldP spid="54" grpId="0" animBg="1"/>
      <p:bldP spid="54" grpId="1" animBg="1"/>
      <p:bldP spid="58" grpId="0" animBg="1"/>
      <p:bldP spid="58" grpId="1" animBg="1"/>
      <p:bldP spid="62" grpId="0" animBg="1"/>
      <p:bldP spid="62" grpId="1" animBg="1"/>
      <p:bldP spid="66" grpId="0" animBg="1"/>
      <p:bldP spid="66" grpId="1" animBg="1"/>
      <p:bldP spid="126" grpId="0" animBg="1"/>
      <p:bldP spid="133" grpId="0" animBg="1"/>
      <p:bldP spid="140" grpId="0" animBg="1"/>
      <p:bldP spid="147" grpId="0" animBg="1"/>
      <p:bldP spid="154" grpId="0" animBg="1"/>
      <p:bldP spid="161" grpId="0" animBg="1"/>
      <p:bldP spid="89" grpId="0" animBg="1"/>
      <p:bldP spid="93" grpId="0" animBg="1"/>
      <p:bldP spid="105" grpId="0" animBg="1"/>
      <p:bldP spid="78" grpId="0" animBg="1"/>
      <p:bldP spid="3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59" y="177253"/>
            <a:ext cx="12038251" cy="1018613"/>
          </a:xfrm>
        </p:spPr>
        <p:txBody>
          <a:bodyPr>
            <a:noAutofit/>
          </a:bodyPr>
          <a:lstStyle/>
          <a:p>
            <a:r>
              <a:rPr lang="en-US" sz="2400" b="1" dirty="0"/>
              <a:t>CGI </a:t>
            </a:r>
            <a:r>
              <a:rPr lang="en-US" sz="2400" b="1" dirty="0" err="1"/>
              <a:t>ProperPay</a:t>
            </a:r>
            <a:r>
              <a:rPr lang="en-US" sz="2400" b="1" dirty="0"/>
              <a:t>.</a:t>
            </a:r>
            <a:br>
              <a:rPr lang="ru-RU" sz="2400" b="1" dirty="0"/>
            </a:br>
            <a:r>
              <a:rPr lang="ru-RU" sz="2400" dirty="0"/>
              <a:t>Решение по предотвращению мошенничества, нерациональному использованию средств и злоупотреблений в системе здравоохранения</a:t>
            </a:r>
          </a:p>
        </p:txBody>
      </p:sp>
      <p:sp>
        <p:nvSpPr>
          <p:cNvPr id="3" name="Content Placeholder 2"/>
          <p:cNvSpPr>
            <a:spLocks noGrp="1"/>
          </p:cNvSpPr>
          <p:nvPr>
            <p:ph idx="1"/>
          </p:nvPr>
        </p:nvSpPr>
        <p:spPr>
          <a:xfrm>
            <a:off x="76874" y="1760512"/>
            <a:ext cx="6909852" cy="4184557"/>
          </a:xfrm>
        </p:spPr>
        <p:txBody>
          <a:bodyPr>
            <a:normAutofit fontScale="77500" lnSpcReduction="20000"/>
          </a:bodyPr>
          <a:lstStyle/>
          <a:p>
            <a:r>
              <a:rPr lang="ru-RU" dirty="0"/>
              <a:t>Формы этой проблемы:</a:t>
            </a:r>
          </a:p>
          <a:p>
            <a:pPr lvl="1"/>
            <a:r>
              <a:rPr lang="ru-RU" dirty="0"/>
              <a:t>Преднамеренное искажение отчетности об услугах</a:t>
            </a:r>
          </a:p>
          <a:p>
            <a:pPr lvl="1"/>
            <a:r>
              <a:rPr lang="ru-RU" dirty="0"/>
              <a:t>Неправильные коды услуг, завышающие их стоимость</a:t>
            </a:r>
          </a:p>
          <a:p>
            <a:pPr lvl="1"/>
            <a:r>
              <a:rPr lang="ru-RU" dirty="0"/>
              <a:t>Нерациональная медицинская практика (лишняя диагностика)</a:t>
            </a:r>
          </a:p>
          <a:p>
            <a:pPr lvl="1"/>
            <a:r>
              <a:rPr lang="ru-RU" dirty="0"/>
              <a:t>Ненужные процедуры, в </a:t>
            </a:r>
            <a:r>
              <a:rPr lang="ru-RU" dirty="0" err="1"/>
              <a:t>т.ч</a:t>
            </a:r>
            <a:r>
              <a:rPr lang="ru-RU" dirty="0"/>
              <a:t>. наносящие вред пациентам</a:t>
            </a:r>
          </a:p>
          <a:p>
            <a:pPr lvl="1"/>
            <a:r>
              <a:rPr lang="ru-RU" dirty="0"/>
              <a:t>Случайные ошибки</a:t>
            </a:r>
          </a:p>
          <a:p>
            <a:r>
              <a:rPr lang="ru-RU" dirty="0"/>
              <a:t>CGI </a:t>
            </a:r>
            <a:r>
              <a:rPr lang="ru-RU" dirty="0" err="1"/>
              <a:t>ProperPay</a:t>
            </a:r>
            <a:r>
              <a:rPr lang="ru-RU" dirty="0"/>
              <a:t> анализирует массивы данных для идентификации трендов, сценариев неправильной оплаты услуг и выбора случаев для последующего исследования. Используются алгоритмы машинного обучения</a:t>
            </a:r>
          </a:p>
          <a:p>
            <a:r>
              <a:rPr lang="ru-RU" dirty="0"/>
              <a:t>Используются облачные технологии, поскольку объемы анализируемы данных велики и требуются огромные ресурсы по хранению и вычислениям</a:t>
            </a:r>
          </a:p>
        </p:txBody>
      </p:sp>
      <p:sp>
        <p:nvSpPr>
          <p:cNvPr id="4" name="TextBox 3"/>
          <p:cNvSpPr txBox="1"/>
          <p:nvPr/>
        </p:nvSpPr>
        <p:spPr>
          <a:xfrm>
            <a:off x="2708554" y="5945069"/>
            <a:ext cx="4537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https://www.cgi.com/en/solutions/properpay</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Rectangle 4"/>
          <p:cNvSpPr/>
          <p:nvPr/>
        </p:nvSpPr>
        <p:spPr>
          <a:xfrm flipH="1">
            <a:off x="8926711" y="1101039"/>
            <a:ext cx="3171721" cy="1969770"/>
          </a:xfrm>
          <a:prstGeom prst="rect">
            <a:avLst/>
          </a:prstGeom>
          <a:noFill/>
          <a:ln w="25400">
            <a:solidFill>
              <a:schemeClr val="tx1"/>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Мошенничество, неэффективность и злоупотребления оцениваются примерно в</a:t>
            </a:r>
            <a:b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3200" b="0" i="0" u="none" strike="noStrike" kern="0" cap="none" spc="0" normalizeH="0" baseline="0" noProof="0" dirty="0">
                <a:ln>
                  <a:noFill/>
                </a:ln>
                <a:solidFill>
                  <a:srgbClr val="5B9BD5"/>
                </a:solidFill>
                <a:effectLst/>
                <a:uLnTx/>
                <a:uFillTx/>
                <a:latin typeface="Segoe UI Semibold" panose="020B0702040204020203" pitchFamily="34" charset="0"/>
                <a:ea typeface="Segoe UI" pitchFamily="34" charset="0"/>
                <a:cs typeface="Segoe UI Semibold" panose="020B0702040204020203" pitchFamily="34" charset="0"/>
              </a:rPr>
              <a:t>7% </a:t>
            </a:r>
            <a:br>
              <a:rPr kumimoji="0" lang="en-US" sz="1800" b="0" i="0" u="none" strike="noStrike" kern="0" cap="none" spc="0" normalizeH="0" baseline="0" noProof="0" dirty="0">
                <a:ln>
                  <a:noFill/>
                </a:ln>
                <a:solidFill>
                  <a:srgbClr val="5B9BD5"/>
                </a:solidFill>
                <a:effectLst/>
                <a:uLnTx/>
                <a:uFillTx/>
                <a:latin typeface="Segoe UI Semibold" panose="020B0702040204020203" pitchFamily="34" charset="0"/>
                <a:ea typeface="Segoe UI" pitchFamily="34" charset="0"/>
                <a:cs typeface="Segoe UI Semibold" panose="020B0702040204020203" pitchFamily="34" charset="0"/>
              </a:rPr>
            </a:br>
            <a:r>
              <a:rPr kumimoji="0" lang="ru-RU"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потерь от мировых расходов на здравоохранение</a:t>
            </a: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6" name="TextBox 5"/>
          <p:cNvSpPr txBox="1"/>
          <p:nvPr/>
        </p:nvSpPr>
        <p:spPr>
          <a:xfrm>
            <a:off x="201159" y="1195635"/>
            <a:ext cx="8587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Прозрачность и доверие граждан к системе здравоохранения </a:t>
            </a:r>
          </a:p>
        </p:txBody>
      </p:sp>
      <p:pic>
        <p:nvPicPr>
          <p:cNvPr id="7" name="CGI logo"/>
          <p:cNvPicPr>
            <a:picLocks noChangeAspect="1"/>
          </p:cNvPicPr>
          <p:nvPr/>
        </p:nvPicPr>
        <p:blipFill>
          <a:blip r:embed="rId4"/>
          <a:stretch>
            <a:fillRect/>
          </a:stretch>
        </p:blipFill>
        <p:spPr>
          <a:xfrm>
            <a:off x="333220" y="6092198"/>
            <a:ext cx="1429565" cy="664747"/>
          </a:xfrm>
          <a:prstGeom prst="rect">
            <a:avLst/>
          </a:prstGeom>
        </p:spPr>
      </p:pic>
      <p:pic>
        <p:nvPicPr>
          <p:cNvPr id="8" name="Picture 7"/>
          <p:cNvPicPr>
            <a:picLocks noChangeAspect="1"/>
          </p:cNvPicPr>
          <p:nvPr/>
        </p:nvPicPr>
        <p:blipFill rotWithShape="1">
          <a:blip r:embed="rId5"/>
          <a:srcRect l="36013"/>
          <a:stretch/>
        </p:blipFill>
        <p:spPr>
          <a:xfrm>
            <a:off x="8788892" y="3213180"/>
            <a:ext cx="3309539" cy="3620562"/>
          </a:xfrm>
          <a:prstGeom prst="rect">
            <a:avLst/>
          </a:prstGeom>
        </p:spPr>
      </p:pic>
    </p:spTree>
    <p:extLst>
      <p:ext uri="{BB962C8B-B14F-4D97-AF65-F5344CB8AC3E}">
        <p14:creationId xmlns:p14="http://schemas.microsoft.com/office/powerpoint/2010/main" val="948391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822" y="161547"/>
            <a:ext cx="11816178" cy="1325563"/>
          </a:xfrm>
        </p:spPr>
        <p:txBody>
          <a:bodyPr>
            <a:noAutofit/>
          </a:bodyPr>
          <a:lstStyle/>
          <a:p>
            <a:r>
              <a:rPr lang="en-US" sz="3200" b="1" dirty="0" err="1"/>
              <a:t>Bismart</a:t>
            </a:r>
            <a:r>
              <a:rPr lang="en-US" sz="3200" b="1" dirty="0"/>
              <a:t> Hospital readmission prevention.</a:t>
            </a:r>
            <a:r>
              <a:rPr lang="en-US" sz="3200" dirty="0"/>
              <a:t> </a:t>
            </a:r>
            <a:r>
              <a:rPr lang="ru-RU" sz="3200" dirty="0"/>
              <a:t>Уменьшение случаев повторной госпитализации на основе анализа больших данных </a:t>
            </a:r>
          </a:p>
        </p:txBody>
      </p:sp>
      <p:sp>
        <p:nvSpPr>
          <p:cNvPr id="3" name="Content Placeholder 2"/>
          <p:cNvSpPr>
            <a:spLocks noGrp="1"/>
          </p:cNvSpPr>
          <p:nvPr>
            <p:ph idx="1"/>
          </p:nvPr>
        </p:nvSpPr>
        <p:spPr>
          <a:xfrm>
            <a:off x="72042" y="1487111"/>
            <a:ext cx="5497945" cy="4932886"/>
          </a:xfrm>
        </p:spPr>
        <p:txBody>
          <a:bodyPr>
            <a:normAutofit fontScale="85000" lnSpcReduction="10000"/>
          </a:bodyPr>
          <a:lstStyle/>
          <a:p>
            <a:r>
              <a:rPr lang="ru-RU" dirty="0"/>
              <a:t>Цели: уменьшение непродуктивных расходов на здравоохранение и улучшение качества медицинского обслуживания населения</a:t>
            </a:r>
          </a:p>
          <a:p>
            <a:r>
              <a:rPr lang="ru-RU" dirty="0"/>
              <a:t>Решение, основанное на технологиях анализа больших данных и машинного обучения, которое обеспечивает минимизацию повторной госпитализации, уменьшает время пребывания в больнице за счет идентификации среди населения групп риска и анализа причин повторной госпитализации, выявления фактов неэффективной работы отдельных медицинских учреждений</a:t>
            </a:r>
          </a:p>
        </p:txBody>
      </p:sp>
      <p:pic>
        <p:nvPicPr>
          <p:cNvPr id="4" name="Picture 3"/>
          <p:cNvPicPr>
            <a:picLocks noChangeAspect="1"/>
          </p:cNvPicPr>
          <p:nvPr/>
        </p:nvPicPr>
        <p:blipFill>
          <a:blip r:embed="rId3"/>
          <a:stretch>
            <a:fillRect/>
          </a:stretch>
        </p:blipFill>
        <p:spPr>
          <a:xfrm>
            <a:off x="5419067" y="2634657"/>
            <a:ext cx="2935854" cy="1665445"/>
          </a:xfrm>
          <a:prstGeom prst="rect">
            <a:avLst/>
          </a:prstGeom>
        </p:spPr>
      </p:pic>
      <p:pic>
        <p:nvPicPr>
          <p:cNvPr id="5" name="Picture 4"/>
          <p:cNvPicPr>
            <a:picLocks noChangeAspect="1"/>
          </p:cNvPicPr>
          <p:nvPr/>
        </p:nvPicPr>
        <p:blipFill>
          <a:blip r:embed="rId4"/>
          <a:stretch>
            <a:fillRect/>
          </a:stretch>
        </p:blipFill>
        <p:spPr>
          <a:xfrm>
            <a:off x="8631950" y="2634656"/>
            <a:ext cx="3269266" cy="1665445"/>
          </a:xfrm>
          <a:prstGeom prst="rect">
            <a:avLst/>
          </a:prstGeom>
        </p:spPr>
      </p:pic>
      <p:pic>
        <p:nvPicPr>
          <p:cNvPr id="6" name="Picture 5"/>
          <p:cNvPicPr>
            <a:picLocks noChangeAspect="1"/>
          </p:cNvPicPr>
          <p:nvPr/>
        </p:nvPicPr>
        <p:blipFill>
          <a:blip r:embed="rId5"/>
          <a:stretch>
            <a:fillRect/>
          </a:stretch>
        </p:blipFill>
        <p:spPr>
          <a:xfrm>
            <a:off x="5402005" y="4749799"/>
            <a:ext cx="2952916" cy="1670197"/>
          </a:xfrm>
          <a:prstGeom prst="rect">
            <a:avLst/>
          </a:prstGeom>
        </p:spPr>
      </p:pic>
      <p:pic>
        <p:nvPicPr>
          <p:cNvPr id="7" name="Picture 6"/>
          <p:cNvPicPr>
            <a:picLocks noChangeAspect="1"/>
          </p:cNvPicPr>
          <p:nvPr/>
        </p:nvPicPr>
        <p:blipFill>
          <a:blip r:embed="rId6"/>
          <a:stretch>
            <a:fillRect/>
          </a:stretch>
        </p:blipFill>
        <p:spPr>
          <a:xfrm>
            <a:off x="8631950" y="4717175"/>
            <a:ext cx="3467146" cy="1735443"/>
          </a:xfrm>
          <a:prstGeom prst="rect">
            <a:avLst/>
          </a:prstGeom>
        </p:spPr>
      </p:pic>
    </p:spTree>
    <p:extLst>
      <p:ext uri="{BB962C8B-B14F-4D97-AF65-F5344CB8AC3E}">
        <p14:creationId xmlns:p14="http://schemas.microsoft.com/office/powerpoint/2010/main" val="62888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p:nvPr/>
        </p:nvSpPr>
        <p:spPr bwMode="auto">
          <a:xfrm>
            <a:off x="443823" y="5711406"/>
            <a:ext cx="11299942" cy="638801"/>
          </a:xfrm>
          <a:prstGeom prst="rect">
            <a:avLst/>
          </a:prstGeom>
          <a:solidFill>
            <a:schemeClr val="tx1">
              <a:lumMod val="40000"/>
              <a:lumOff val="60000"/>
            </a:schemeClr>
          </a:solidFill>
          <a:ln w="9525" cap="flat" cmpd="sng" algn="ctr">
            <a:noFill/>
            <a:prstDash val="solid"/>
            <a:headEnd type="none" w="med" len="med"/>
            <a:tailEnd type="none" w="med" len="med"/>
          </a:ln>
          <a:effectLst/>
        </p:spPr>
        <p:txBody>
          <a:bodyPr rot="0" spcFirstLastPara="0" vertOverflow="overflow" horzOverflow="overflow" vert="horz" wrap="square" lIns="165889" tIns="132711" rIns="165889" bIns="132711" numCol="1" spcCol="0" rtlCol="0" fromWordArt="0" anchor="t" anchorCtr="0" forceAA="0" compatLnSpc="1">
            <a:prstTxWarp prst="textNoShape">
              <a:avLst/>
            </a:prstTxWarp>
            <a:noAutofit/>
          </a:bodyPr>
          <a:lstStyle/>
          <a:p>
            <a:pPr algn="ctr" defTabSz="845836" fontAlgn="base">
              <a:lnSpc>
                <a:spcPct val="90000"/>
              </a:lnSpc>
              <a:spcBef>
                <a:spcPct val="0"/>
              </a:spcBef>
              <a:spcAft>
                <a:spcPct val="0"/>
              </a:spcAft>
              <a:defRPr/>
            </a:pPr>
            <a:endParaRPr lang="en-US" sz="2176"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TextBox 10"/>
          <p:cNvSpPr txBox="1"/>
          <p:nvPr/>
        </p:nvSpPr>
        <p:spPr>
          <a:xfrm>
            <a:off x="5255236" y="5711406"/>
            <a:ext cx="1137329" cy="338015"/>
          </a:xfrm>
          <a:prstGeom prst="rect">
            <a:avLst/>
          </a:prstGeom>
        </p:spPr>
        <p:txBody>
          <a:bodyPr vert="horz" wrap="square" lIns="84716" tIns="84716" rIns="84716" bIns="84716"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6867"/>
            <a:r>
              <a:rPr lang="en-US" sz="1575">
                <a:solidFill>
                  <a:srgbClr val="FFFFFF"/>
                </a:solidFill>
                <a:latin typeface="Segoe UI"/>
              </a:rPr>
              <a:t>SQL Server</a:t>
            </a:r>
            <a:endParaRPr lang="en-US" sz="1575" dirty="0">
              <a:solidFill>
                <a:srgbClr val="FFFFFF"/>
              </a:solidFill>
              <a:latin typeface="Segoe UI"/>
            </a:endParaRPr>
          </a:p>
        </p:txBody>
      </p:sp>
      <p:sp>
        <p:nvSpPr>
          <p:cNvPr id="2" name="Title 1"/>
          <p:cNvSpPr>
            <a:spLocks noGrp="1"/>
          </p:cNvSpPr>
          <p:nvPr>
            <p:ph type="title"/>
          </p:nvPr>
        </p:nvSpPr>
        <p:spPr>
          <a:xfrm>
            <a:off x="562116" y="30319"/>
            <a:ext cx="8995958" cy="1055419"/>
          </a:xfrm>
        </p:spPr>
        <p:txBody>
          <a:bodyPr/>
          <a:lstStyle/>
          <a:p>
            <a:r>
              <a:rPr lang="ru-RU" sz="3177" dirty="0"/>
              <a:t>ГЕНОМИКА</a:t>
            </a:r>
            <a:r>
              <a:rPr lang="en-US" sz="3177" dirty="0"/>
              <a:t>: </a:t>
            </a:r>
            <a:r>
              <a:rPr lang="ru-RU" sz="3177" dirty="0"/>
              <a:t>эффективные облачные вычисления для новых методов </a:t>
            </a:r>
            <a:r>
              <a:rPr lang="ru-RU" sz="3177" dirty="0" err="1"/>
              <a:t>секвенирования</a:t>
            </a:r>
            <a:r>
              <a:rPr lang="ru-RU" sz="3177" dirty="0"/>
              <a:t> </a:t>
            </a:r>
            <a:r>
              <a:rPr lang="ru-RU" sz="3177" dirty="0" err="1"/>
              <a:t>геномана</a:t>
            </a:r>
            <a:endParaRPr lang="en-US" sz="2118" dirty="0"/>
          </a:p>
        </p:txBody>
      </p:sp>
      <p:sp>
        <p:nvSpPr>
          <p:cNvPr id="3" name="Slide Number Placeholder 2"/>
          <p:cNvSpPr>
            <a:spLocks noGrp="1"/>
          </p:cNvSpPr>
          <p:nvPr>
            <p:ph type="sldNum" sz="quarter" idx="12"/>
          </p:nvPr>
        </p:nvSpPr>
        <p:spPr>
          <a:xfrm>
            <a:off x="0" y="-301841"/>
            <a:ext cx="0" cy="0"/>
          </a:xfrm>
        </p:spPr>
        <p:txBody>
          <a:bodyPr/>
          <a:lstStyle/>
          <a:p>
            <a:pPr defTabSz="716351"/>
            <a:endParaRPr lang="en-US" sz="1324" dirty="0">
              <a:solidFill>
                <a:srgbClr val="737373"/>
              </a:solidFill>
              <a:latin typeface="Segoe UI"/>
            </a:endParaRPr>
          </a:p>
        </p:txBody>
      </p:sp>
      <p:sp>
        <p:nvSpPr>
          <p:cNvPr id="8" name="Slide Number Placeholder 3"/>
          <p:cNvSpPr txBox="1">
            <a:spLocks/>
          </p:cNvSpPr>
          <p:nvPr/>
        </p:nvSpPr>
        <p:spPr>
          <a:xfrm>
            <a:off x="10560304" y="6602787"/>
            <a:ext cx="705970" cy="282389"/>
          </a:xfrm>
          <a:prstGeom prst="rect">
            <a:avLst/>
          </a:prstGeom>
        </p:spPr>
        <p:txBody>
          <a:bodyPr vert="horz" lIns="127075" tIns="84716" rIns="127075" bIns="127075" rtlCol="0">
            <a:normAutofit fontScale="25000" lnSpcReduction="20000"/>
          </a:bodyPr>
          <a:lst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60120">
              <a:spcBef>
                <a:spcPts val="1588"/>
              </a:spcBef>
            </a:pPr>
            <a:fld id="{FAADACFB-7C71-4E89-89D2-7BBA40B7BFA9}" type="slidenum">
              <a:rPr lang="en-US" sz="2224">
                <a:solidFill>
                  <a:srgbClr val="505050"/>
                </a:solidFill>
              </a:rPr>
              <a:pPr defTabSz="960120">
                <a:spcBef>
                  <a:spcPts val="1588"/>
                </a:spcBef>
              </a:pPr>
              <a:t>22</a:t>
            </a:fld>
            <a:endParaRPr lang="en-US" sz="2224" dirty="0">
              <a:solidFill>
                <a:srgbClr val="505050"/>
              </a:solidFill>
            </a:endParaRPr>
          </a:p>
        </p:txBody>
      </p:sp>
      <p:grpSp>
        <p:nvGrpSpPr>
          <p:cNvPr id="4" name="Group 3">
            <a:extLst>
              <a:ext uri="{FF2B5EF4-FFF2-40B4-BE49-F238E27FC236}">
                <a16:creationId xmlns:a16="http://schemas.microsoft.com/office/drawing/2014/main" id="{ECFA0FA3-662A-4CCB-82AF-56B739307483}"/>
              </a:ext>
            </a:extLst>
          </p:cNvPr>
          <p:cNvGrpSpPr/>
          <p:nvPr/>
        </p:nvGrpSpPr>
        <p:grpSpPr>
          <a:xfrm>
            <a:off x="262965" y="1212714"/>
            <a:ext cx="11704134" cy="3781461"/>
            <a:chOff x="-118179" y="2416976"/>
            <a:chExt cx="13264686" cy="4285657"/>
          </a:xfrm>
        </p:grpSpPr>
        <p:sp>
          <p:nvSpPr>
            <p:cNvPr id="40" name="Chevron 39"/>
            <p:cNvSpPr/>
            <p:nvPr/>
          </p:nvSpPr>
          <p:spPr>
            <a:xfrm>
              <a:off x="9773474" y="4786914"/>
              <a:ext cx="642804" cy="1326835"/>
            </a:xfrm>
            <a:prstGeom prst="chevron">
              <a:avLst/>
            </a:prstGeom>
            <a:gradFill flip="none" rotWithShape="1">
              <a:gsLst>
                <a:gs pos="48000">
                  <a:schemeClr val="accent5">
                    <a:lumMod val="0"/>
                    <a:lumOff val="100000"/>
                    <a:alpha val="27000"/>
                  </a:schemeClr>
                </a:gs>
                <a:gs pos="11000">
                  <a:schemeClr val="accent5">
                    <a:lumMod val="0"/>
                    <a:lumOff val="100000"/>
                  </a:schemeClr>
                </a:gs>
                <a:gs pos="87000">
                  <a:schemeClr val="tx1">
                    <a:lumMod val="40000"/>
                    <a:lumOff val="60000"/>
                    <a:alpha val="16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716" tIns="84716" rIns="84716" bIns="84716" numCol="1" spcCol="0" rtlCol="0" fromWordArt="0" anchor="b" anchorCtr="0" forceAA="0" compatLnSpc="1">
              <a:prstTxWarp prst="textNoShape">
                <a:avLst/>
              </a:prstTxWarp>
              <a:noAutofit/>
            </a:bodyPr>
            <a:lstStyle/>
            <a:p>
              <a:pPr algn="r" defTabSz="716351"/>
              <a:endParaRPr lang="en-US" sz="1112" dirty="0" err="1">
                <a:solidFill>
                  <a:srgbClr val="505050"/>
                </a:solidFill>
                <a:latin typeface="Segoe UI"/>
              </a:endParaRPr>
            </a:p>
          </p:txBody>
        </p:sp>
        <p:sp>
          <p:nvSpPr>
            <p:cNvPr id="39" name="Chevron 38"/>
            <p:cNvSpPr/>
            <p:nvPr/>
          </p:nvSpPr>
          <p:spPr>
            <a:xfrm>
              <a:off x="9773474" y="3541174"/>
              <a:ext cx="642804" cy="1326835"/>
            </a:xfrm>
            <a:prstGeom prst="chevron">
              <a:avLst/>
            </a:prstGeom>
            <a:gradFill flip="none" rotWithShape="1">
              <a:gsLst>
                <a:gs pos="48000">
                  <a:schemeClr val="accent5">
                    <a:lumMod val="0"/>
                    <a:lumOff val="100000"/>
                    <a:alpha val="27000"/>
                  </a:schemeClr>
                </a:gs>
                <a:gs pos="11000">
                  <a:schemeClr val="accent5">
                    <a:lumMod val="0"/>
                    <a:lumOff val="100000"/>
                  </a:schemeClr>
                </a:gs>
                <a:gs pos="87000">
                  <a:schemeClr val="tx1">
                    <a:lumMod val="40000"/>
                    <a:lumOff val="60000"/>
                    <a:alpha val="16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716" tIns="84716" rIns="84716" bIns="84716" numCol="1" spcCol="0" rtlCol="0" fromWordArt="0" anchor="b" anchorCtr="0" forceAA="0" compatLnSpc="1">
              <a:prstTxWarp prst="textNoShape">
                <a:avLst/>
              </a:prstTxWarp>
              <a:noAutofit/>
            </a:bodyPr>
            <a:lstStyle/>
            <a:p>
              <a:pPr algn="r" defTabSz="716351"/>
              <a:endParaRPr lang="en-US" sz="1112" dirty="0" err="1">
                <a:solidFill>
                  <a:srgbClr val="505050"/>
                </a:solidFill>
                <a:latin typeface="Segoe UI"/>
              </a:endParaRPr>
            </a:p>
          </p:txBody>
        </p:sp>
        <p:sp>
          <p:nvSpPr>
            <p:cNvPr id="38" name="Chevron 37"/>
            <p:cNvSpPr/>
            <p:nvPr/>
          </p:nvSpPr>
          <p:spPr>
            <a:xfrm>
              <a:off x="9773474" y="2416976"/>
              <a:ext cx="642804" cy="1326835"/>
            </a:xfrm>
            <a:prstGeom prst="chevron">
              <a:avLst/>
            </a:prstGeom>
            <a:gradFill flip="none" rotWithShape="1">
              <a:gsLst>
                <a:gs pos="48000">
                  <a:schemeClr val="accent5">
                    <a:lumMod val="0"/>
                    <a:lumOff val="100000"/>
                    <a:alpha val="27000"/>
                  </a:schemeClr>
                </a:gs>
                <a:gs pos="11000">
                  <a:schemeClr val="accent5">
                    <a:lumMod val="0"/>
                    <a:lumOff val="100000"/>
                  </a:schemeClr>
                </a:gs>
                <a:gs pos="87000">
                  <a:schemeClr val="tx1">
                    <a:lumMod val="40000"/>
                    <a:lumOff val="60000"/>
                    <a:alpha val="16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716" tIns="84716" rIns="84716" bIns="84716" numCol="1" spcCol="0" rtlCol="0" fromWordArt="0" anchor="b" anchorCtr="0" forceAA="0" compatLnSpc="1">
              <a:prstTxWarp prst="textNoShape">
                <a:avLst/>
              </a:prstTxWarp>
              <a:noAutofit/>
            </a:bodyPr>
            <a:lstStyle/>
            <a:p>
              <a:pPr algn="r" defTabSz="716351"/>
              <a:endParaRPr lang="en-US" sz="1112" dirty="0" err="1">
                <a:solidFill>
                  <a:srgbClr val="505050"/>
                </a:solidFill>
                <a:latin typeface="Segoe UI"/>
              </a:endParaRPr>
            </a:p>
          </p:txBody>
        </p:sp>
        <p:sp>
          <p:nvSpPr>
            <p:cNvPr id="7" name="Chevron 6"/>
            <p:cNvSpPr/>
            <p:nvPr/>
          </p:nvSpPr>
          <p:spPr>
            <a:xfrm>
              <a:off x="1769050" y="2500008"/>
              <a:ext cx="1604583" cy="3643288"/>
            </a:xfrm>
            <a:prstGeom prst="chevron">
              <a:avLst/>
            </a:prstGeom>
            <a:gradFill flip="none" rotWithShape="1">
              <a:gsLst>
                <a:gs pos="48000">
                  <a:schemeClr val="accent5">
                    <a:lumMod val="0"/>
                    <a:lumOff val="100000"/>
                    <a:alpha val="27000"/>
                  </a:schemeClr>
                </a:gs>
                <a:gs pos="11000">
                  <a:schemeClr val="accent5">
                    <a:lumMod val="0"/>
                    <a:lumOff val="100000"/>
                  </a:schemeClr>
                </a:gs>
                <a:gs pos="87000">
                  <a:schemeClr val="tx1">
                    <a:lumMod val="40000"/>
                    <a:lumOff val="60000"/>
                    <a:alpha val="16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716" tIns="84716" rIns="84716" bIns="84716" numCol="1" spcCol="0" rtlCol="0" fromWordArt="0" anchor="b" anchorCtr="0" forceAA="0" compatLnSpc="1">
              <a:prstTxWarp prst="textNoShape">
                <a:avLst/>
              </a:prstTxWarp>
              <a:noAutofit/>
            </a:bodyPr>
            <a:lstStyle/>
            <a:p>
              <a:pPr algn="r" defTabSz="716351"/>
              <a:endParaRPr lang="en-US" sz="1112" dirty="0" err="1">
                <a:solidFill>
                  <a:srgbClr val="505050"/>
                </a:solidFill>
                <a:latin typeface="Segoe UI"/>
              </a:endParaRPr>
            </a:p>
          </p:txBody>
        </p:sp>
        <p:pic>
          <p:nvPicPr>
            <p:cNvPr id="106" name="Picture 105"/>
            <p:cNvPicPr>
              <a:picLocks noChangeAspect="1"/>
            </p:cNvPicPr>
            <p:nvPr/>
          </p:nvPicPr>
          <p:blipFill>
            <a:blip r:embed="rId3"/>
            <a:stretch>
              <a:fillRect/>
            </a:stretch>
          </p:blipFill>
          <p:spPr>
            <a:xfrm>
              <a:off x="355896" y="2460547"/>
              <a:ext cx="2562324" cy="1736215"/>
            </a:xfrm>
            <a:prstGeom prst="rect">
              <a:avLst/>
            </a:prstGeom>
          </p:spPr>
        </p:pic>
        <p:sp>
          <p:nvSpPr>
            <p:cNvPr id="107" name="TextBox 106"/>
            <p:cNvSpPr txBox="1"/>
            <p:nvPr/>
          </p:nvSpPr>
          <p:spPr>
            <a:xfrm>
              <a:off x="-118179" y="4602263"/>
              <a:ext cx="3491812" cy="1656283"/>
            </a:xfrm>
            <a:prstGeom prst="rect">
              <a:avLst/>
            </a:prstGeom>
            <a:noFill/>
          </p:spPr>
          <p:txBody>
            <a:bodyPr wrap="square" rtlCol="0">
              <a:spAutoFit/>
            </a:bodyPr>
            <a:lstStyle/>
            <a:p>
              <a:pPr defTabSz="716351"/>
              <a:r>
                <a:rPr lang="ru-RU" sz="1112" dirty="0">
                  <a:latin typeface="Segoe UI"/>
                </a:rPr>
                <a:t>Цель – </a:t>
              </a:r>
              <a:r>
                <a:rPr lang="ru-RU" sz="1112" dirty="0" err="1">
                  <a:latin typeface="Segoe UI"/>
                </a:rPr>
                <a:t>бесшовно</a:t>
              </a:r>
              <a:r>
                <a:rPr lang="ru-RU" sz="1112" dirty="0">
                  <a:latin typeface="Segoe UI"/>
                </a:rPr>
                <a:t> связать новое поколение технологий </a:t>
              </a:r>
              <a:r>
                <a:rPr lang="ru-RU" sz="1112" dirty="0" err="1">
                  <a:latin typeface="Segoe UI"/>
                </a:rPr>
                <a:t>секвенирования</a:t>
              </a:r>
              <a:r>
                <a:rPr lang="ru-RU" sz="1112" dirty="0">
                  <a:latin typeface="Segoe UI"/>
                </a:rPr>
                <a:t> (</a:t>
              </a:r>
              <a:r>
                <a:rPr lang="en-US" sz="1112" dirty="0">
                  <a:latin typeface="Segoe UI"/>
                </a:rPr>
                <a:t>Next Generation Sequencer</a:t>
              </a:r>
              <a:r>
                <a:rPr lang="ru-RU" sz="1112" dirty="0">
                  <a:latin typeface="Segoe UI"/>
                </a:rPr>
                <a:t>) с облаком</a:t>
              </a:r>
              <a:r>
                <a:rPr lang="en-US" sz="1112" dirty="0">
                  <a:latin typeface="Segoe UI"/>
                </a:rPr>
                <a:t> Azure, </a:t>
              </a:r>
              <a:r>
                <a:rPr lang="ru-RU" sz="1112" dirty="0">
                  <a:latin typeface="Segoe UI"/>
                </a:rPr>
                <a:t>предоставить возможности для супер-быстрой, безопасной передачи данных для </a:t>
              </a:r>
              <a:r>
                <a:rPr lang="ru-RU" sz="1112" dirty="0" err="1">
                  <a:latin typeface="Segoe UI"/>
                </a:rPr>
                <a:t>геномики</a:t>
              </a:r>
              <a:r>
                <a:rPr lang="en-US" sz="1112" dirty="0">
                  <a:latin typeface="Segoe UI"/>
                </a:rPr>
                <a:t>, </a:t>
              </a:r>
              <a:r>
                <a:rPr lang="ru-RU" sz="1112" dirty="0">
                  <a:latin typeface="Segoe UI"/>
                </a:rPr>
                <a:t>обеспечить первичный анализ</a:t>
              </a:r>
              <a:r>
                <a:rPr lang="en-US" sz="1112" dirty="0">
                  <a:latin typeface="Segoe UI"/>
                </a:rPr>
                <a:t>, </a:t>
              </a:r>
              <a:r>
                <a:rPr lang="ru-RU" sz="1112" dirty="0">
                  <a:latin typeface="Segoe UI"/>
                </a:rPr>
                <a:t>предсказательное обслуживание, мониторинг и поддержку оборудования.</a:t>
              </a:r>
              <a:endParaRPr lang="en-US" sz="1112" dirty="0">
                <a:latin typeface="Segoe UI"/>
              </a:endParaRPr>
            </a:p>
          </p:txBody>
        </p:sp>
        <p:sp>
          <p:nvSpPr>
            <p:cNvPr id="109" name="Rectangle 108"/>
            <p:cNvSpPr/>
            <p:nvPr/>
          </p:nvSpPr>
          <p:spPr>
            <a:xfrm>
              <a:off x="3445388" y="2500217"/>
              <a:ext cx="1997256" cy="1104336"/>
            </a:xfrm>
            <a:prstGeom prst="rect">
              <a:avLst/>
            </a:prstGeom>
            <a:noFill/>
            <a:ln w="63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84716" rIns="0" bIns="135546" numCol="1" spcCol="0" rtlCol="0" fromWordArt="0" anchor="t" anchorCtr="0" forceAA="0" compatLnSpc="1">
              <a:prstTxWarp prst="textNoShape">
                <a:avLst/>
              </a:prstTxWarp>
              <a:noAutofit/>
            </a:bodyPr>
            <a:lstStyle/>
            <a:p>
              <a:pPr algn="ctr" defTabSz="540564">
                <a:spcAft>
                  <a:spcPts val="556"/>
                </a:spcAft>
              </a:pPr>
              <a:r>
                <a:rPr lang="ru-RU" sz="1112" kern="0" dirty="0">
                  <a:solidFill>
                    <a:srgbClr val="008A00"/>
                  </a:solidFill>
                  <a:latin typeface="Segoe UI Semibold" panose="020B0702040204020203" pitchFamily="34" charset="0"/>
                  <a:cs typeface="Segoe UI Semibold" panose="020B0702040204020203" pitchFamily="34" charset="0"/>
                </a:rPr>
                <a:t>Вторичный анализ</a:t>
              </a:r>
              <a:endParaRPr lang="en-US" sz="1112" kern="0" dirty="0">
                <a:solidFill>
                  <a:srgbClr val="008A00"/>
                </a:solidFill>
                <a:latin typeface="Segoe UI Semibold" panose="020B0702040204020203" pitchFamily="34" charset="0"/>
                <a:cs typeface="Segoe UI Semibold" panose="020B0702040204020203" pitchFamily="34" charset="0"/>
              </a:endParaRPr>
            </a:p>
            <a:p>
              <a:pPr algn="ctr" defTabSz="540564">
                <a:spcAft>
                  <a:spcPts val="278"/>
                </a:spcAft>
              </a:pPr>
              <a:r>
                <a:rPr lang="ru-RU" sz="834" kern="0" dirty="0">
                  <a:solidFill>
                    <a:srgbClr val="505050">
                      <a:lumMod val="50000"/>
                    </a:srgbClr>
                  </a:solidFill>
                  <a:latin typeface="Segoe UI Semibold" panose="020B0702040204020203" pitchFamily="34" charset="0"/>
                  <a:cs typeface="Segoe UI Semibold" panose="020B0702040204020203" pitchFamily="34" charset="0"/>
                </a:rPr>
                <a:t>Сравнение с эталонным геномом</a:t>
              </a:r>
              <a:endParaRPr lang="en-GB" sz="834" kern="0" dirty="0">
                <a:solidFill>
                  <a:srgbClr val="505050">
                    <a:lumMod val="50000"/>
                  </a:srgbClr>
                </a:solidFill>
                <a:latin typeface="Segoe UI Semibold" panose="020B0702040204020203" pitchFamily="34" charset="0"/>
                <a:cs typeface="Segoe UI Semibold" panose="020B0702040204020203" pitchFamily="34" charset="0"/>
              </a:endParaRPr>
            </a:p>
            <a:p>
              <a:pPr algn="ctr" defTabSz="540564">
                <a:spcAft>
                  <a:spcPts val="278"/>
                </a:spcAft>
              </a:pPr>
              <a:r>
                <a:rPr lang="ru-RU" sz="834" kern="0" dirty="0">
                  <a:solidFill>
                    <a:srgbClr val="505050">
                      <a:lumMod val="50000"/>
                    </a:srgbClr>
                  </a:solidFill>
                  <a:latin typeface="Segoe UI Semibold" panose="020B0702040204020203" pitchFamily="34" charset="0"/>
                  <a:cs typeface="Segoe UI Semibold" panose="020B0702040204020203" pitchFamily="34" charset="0"/>
                </a:rPr>
                <a:t>Идентификация различий (</a:t>
              </a:r>
              <a:r>
                <a:rPr lang="en-GB" sz="834" kern="0" dirty="0">
                  <a:solidFill>
                    <a:srgbClr val="505050">
                      <a:lumMod val="50000"/>
                    </a:srgbClr>
                  </a:solidFill>
                  <a:latin typeface="Segoe UI Semibold" panose="020B0702040204020203" pitchFamily="34" charset="0"/>
                  <a:cs typeface="Segoe UI Semibold" panose="020B0702040204020203" pitchFamily="34" charset="0"/>
                </a:rPr>
                <a:t>Variant Calling</a:t>
              </a:r>
              <a:r>
                <a:rPr lang="ru-RU" sz="834" kern="0" dirty="0">
                  <a:solidFill>
                    <a:srgbClr val="505050">
                      <a:lumMod val="50000"/>
                    </a:srgbClr>
                  </a:solidFill>
                  <a:latin typeface="Segoe UI Semibold" panose="020B0702040204020203" pitchFamily="34" charset="0"/>
                  <a:cs typeface="Segoe UI Semibold" panose="020B0702040204020203" pitchFamily="34" charset="0"/>
                </a:rPr>
                <a:t>)</a:t>
              </a:r>
              <a:endParaRPr lang="en-GB" sz="834" kern="0" dirty="0">
                <a:solidFill>
                  <a:srgbClr val="505050">
                    <a:lumMod val="50000"/>
                  </a:srgbClr>
                </a:solidFill>
                <a:latin typeface="Segoe UI Semibold" panose="020B0702040204020203" pitchFamily="34" charset="0"/>
                <a:cs typeface="Segoe UI Semibold" panose="020B0702040204020203" pitchFamily="34" charset="0"/>
              </a:endParaRPr>
            </a:p>
            <a:p>
              <a:pPr algn="ctr" defTabSz="540564">
                <a:spcAft>
                  <a:spcPts val="278"/>
                </a:spcAft>
              </a:pPr>
              <a:r>
                <a:rPr lang="ru-RU" sz="834" kern="0" dirty="0">
                  <a:solidFill>
                    <a:srgbClr val="505050">
                      <a:lumMod val="50000"/>
                    </a:srgbClr>
                  </a:solidFill>
                  <a:latin typeface="Segoe UI Semibold" panose="020B0702040204020203" pitchFamily="34" charset="0"/>
                  <a:cs typeface="Segoe UI Semibold" panose="020B0702040204020203" pitchFamily="34" charset="0"/>
                </a:rPr>
                <a:t>Оркестровка потока работ</a:t>
              </a:r>
              <a:endParaRPr lang="en-GB" sz="834" kern="0" dirty="0">
                <a:solidFill>
                  <a:srgbClr val="505050">
                    <a:lumMod val="50000"/>
                  </a:srgbClr>
                </a:solidFill>
                <a:latin typeface="Segoe UI Semibold" panose="020B0702040204020203" pitchFamily="34" charset="0"/>
                <a:cs typeface="Segoe UI Semibold" panose="020B0702040204020203" pitchFamily="34" charset="0"/>
              </a:endParaRPr>
            </a:p>
          </p:txBody>
        </p:sp>
        <p:sp>
          <p:nvSpPr>
            <p:cNvPr id="110" name="Rectangle 109"/>
            <p:cNvSpPr/>
            <p:nvPr/>
          </p:nvSpPr>
          <p:spPr>
            <a:xfrm>
              <a:off x="5442643" y="2500009"/>
              <a:ext cx="2653368" cy="1100454"/>
            </a:xfrm>
            <a:prstGeom prst="rect">
              <a:avLst/>
            </a:prstGeom>
            <a:noFill/>
            <a:ln w="63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4716" tIns="84716" rIns="84716" bIns="135546" numCol="1" spcCol="0" rtlCol="0" fromWordArt="0" anchor="t" anchorCtr="0" forceAA="0" compatLnSpc="1">
              <a:prstTxWarp prst="textNoShape">
                <a:avLst/>
              </a:prstTxWarp>
              <a:noAutofit/>
            </a:bodyPr>
            <a:lstStyle/>
            <a:p>
              <a:pPr algn="ctr" defTabSz="540564">
                <a:spcAft>
                  <a:spcPts val="556"/>
                </a:spcAft>
              </a:pPr>
              <a:r>
                <a:rPr lang="ru-RU" sz="1112" b="1" kern="0" dirty="0">
                  <a:solidFill>
                    <a:srgbClr val="008A00"/>
                  </a:solidFill>
                  <a:latin typeface="Segoe UI Semibold" panose="020B0702040204020203" pitchFamily="34" charset="0"/>
                  <a:cs typeface="Segoe UI Semibold" panose="020B0702040204020203" pitchFamily="34" charset="0"/>
                </a:rPr>
                <a:t>Третичный анализ</a:t>
              </a:r>
              <a:endParaRPr lang="en-US" sz="1112" b="1" kern="0" dirty="0">
                <a:solidFill>
                  <a:srgbClr val="008A00"/>
                </a:solidFill>
                <a:latin typeface="Segoe UI Semibold" panose="020B0702040204020203" pitchFamily="34" charset="0"/>
                <a:cs typeface="Segoe UI Semibold" panose="020B0702040204020203" pitchFamily="34" charset="0"/>
              </a:endParaRPr>
            </a:p>
            <a:p>
              <a:pPr algn="ctr" defTabSz="540564"/>
              <a:r>
                <a:rPr lang="ru-RU" sz="834" kern="0" dirty="0">
                  <a:solidFill>
                    <a:srgbClr val="505050">
                      <a:lumMod val="50000"/>
                    </a:srgbClr>
                  </a:solidFill>
                  <a:latin typeface="Segoe UI Semibold" panose="020B0702040204020203" pitchFamily="34" charset="0"/>
                  <a:cs typeface="Segoe UI Semibold" panose="020B0702040204020203" pitchFamily="34" charset="0"/>
                </a:rPr>
                <a:t>Идентификация того, что геномы содержат варианты, которые уже ранее встречались и анализировались в научном сообществе и идентифицируются с определенными заболеваниями</a:t>
              </a:r>
              <a:endParaRPr lang="en-GB" sz="834" kern="0" dirty="0">
                <a:solidFill>
                  <a:srgbClr val="505050">
                    <a:lumMod val="50000"/>
                  </a:srgbClr>
                </a:solidFill>
                <a:latin typeface="Segoe UI Semibold" panose="020B0702040204020203" pitchFamily="34" charset="0"/>
                <a:cs typeface="Segoe UI Semibold" panose="020B0702040204020203" pitchFamily="34" charset="0"/>
              </a:endParaRPr>
            </a:p>
          </p:txBody>
        </p:sp>
        <p:sp>
          <p:nvSpPr>
            <p:cNvPr id="111" name="Rectangle 110"/>
            <p:cNvSpPr/>
            <p:nvPr/>
          </p:nvSpPr>
          <p:spPr>
            <a:xfrm>
              <a:off x="8096012" y="2500217"/>
              <a:ext cx="2011061" cy="1104336"/>
            </a:xfrm>
            <a:prstGeom prst="rect">
              <a:avLst/>
            </a:prstGeom>
            <a:noFill/>
            <a:ln w="63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84716" tIns="84716" rIns="84716" bIns="135546" numCol="1" spcCol="0" rtlCol="0" fromWordArt="0" anchor="t" anchorCtr="0" forceAA="0" compatLnSpc="1">
              <a:prstTxWarp prst="textNoShape">
                <a:avLst/>
              </a:prstTxWarp>
              <a:noAutofit/>
            </a:bodyPr>
            <a:lstStyle/>
            <a:p>
              <a:pPr algn="ctr" defTabSz="540564">
                <a:spcAft>
                  <a:spcPts val="556"/>
                </a:spcAft>
              </a:pPr>
              <a:r>
                <a:rPr lang="ru-RU" sz="1112" b="1" kern="0" dirty="0">
                  <a:solidFill>
                    <a:srgbClr val="008A00"/>
                  </a:solidFill>
                  <a:latin typeface="Segoe UI Semibold" panose="020B0702040204020203" pitchFamily="34" charset="0"/>
                  <a:cs typeface="Segoe UI Semibold" panose="020B0702040204020203" pitchFamily="34" charset="0"/>
                </a:rPr>
                <a:t>Лечение</a:t>
              </a:r>
              <a:endParaRPr lang="en-US" sz="1112" b="1" kern="0" dirty="0">
                <a:solidFill>
                  <a:srgbClr val="008A00"/>
                </a:solidFill>
                <a:latin typeface="Segoe UI Semibold" panose="020B0702040204020203" pitchFamily="34" charset="0"/>
                <a:cs typeface="Segoe UI Semibold" panose="020B0702040204020203" pitchFamily="34" charset="0"/>
              </a:endParaRPr>
            </a:p>
            <a:p>
              <a:pPr algn="ctr" defTabSz="540564"/>
              <a:r>
                <a:rPr lang="ru-RU" sz="834" kern="0" dirty="0">
                  <a:solidFill>
                    <a:srgbClr val="505050">
                      <a:lumMod val="50000"/>
                    </a:srgbClr>
                  </a:solidFill>
                  <a:latin typeface="Segoe UI Semibold" panose="020B0702040204020203" pitchFamily="34" charset="0"/>
                  <a:cs typeface="Segoe UI Semibold" panose="020B0702040204020203" pitchFamily="34" charset="0"/>
                </a:rPr>
                <a:t>Мед. специалисты делают определенные выводы, даются рекомендации, и информация фиксируется в электронной истории болезни.</a:t>
              </a:r>
              <a:endParaRPr lang="en-GB" sz="834" kern="0" dirty="0">
                <a:solidFill>
                  <a:srgbClr val="505050">
                    <a:lumMod val="50000"/>
                  </a:srgbClr>
                </a:solidFill>
                <a:latin typeface="Segoe UI Semibold" panose="020B0702040204020203" pitchFamily="34" charset="0"/>
                <a:cs typeface="Segoe UI Semibold" panose="020B0702040204020203" pitchFamily="34" charset="0"/>
              </a:endParaRPr>
            </a:p>
          </p:txBody>
        </p:sp>
        <p:sp>
          <p:nvSpPr>
            <p:cNvPr id="112" name="Rectangle 111"/>
            <p:cNvSpPr/>
            <p:nvPr/>
          </p:nvSpPr>
          <p:spPr>
            <a:xfrm>
              <a:off x="3445385" y="4773999"/>
              <a:ext cx="6661687" cy="1334449"/>
            </a:xfrm>
            <a:prstGeom prst="rect">
              <a:avLst/>
            </a:prstGeom>
            <a:noFill/>
            <a:ln w="63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5546" tIns="84716" rIns="169433" bIns="135546" numCol="1" spcCol="0" rtlCol="0" fromWordArt="0" anchor="t" anchorCtr="0" forceAA="0" compatLnSpc="1">
              <a:prstTxWarp prst="textNoShape">
                <a:avLst/>
              </a:prstTxWarp>
              <a:noAutofit/>
            </a:bodyPr>
            <a:lstStyle/>
            <a:p>
              <a:pPr algn="ctr" defTabSz="540564"/>
              <a:r>
                <a:rPr lang="ru-RU" sz="1297" kern="0" dirty="0">
                  <a:solidFill>
                    <a:srgbClr val="002050"/>
                  </a:solidFill>
                  <a:latin typeface="Segoe UI Semibold" panose="020B0702040204020203" pitchFamily="34" charset="0"/>
                  <a:cs typeface="Segoe UI Semibold" panose="020B0702040204020203" pitchFamily="34" charset="0"/>
                </a:rPr>
                <a:t>Облачная инфраструктура, соответствующая требованиям</a:t>
              </a:r>
              <a:endParaRPr lang="en-US" sz="1297" kern="0" dirty="0">
                <a:solidFill>
                  <a:srgbClr val="002050"/>
                </a:solidFill>
                <a:latin typeface="Segoe UI Semibold" panose="020B0702040204020203" pitchFamily="34" charset="0"/>
                <a:cs typeface="Segoe UI Semibold" panose="020B0702040204020203" pitchFamily="34" charset="0"/>
              </a:endParaRPr>
            </a:p>
          </p:txBody>
        </p:sp>
        <p:sp>
          <p:nvSpPr>
            <p:cNvPr id="113" name="Rectangle 112"/>
            <p:cNvSpPr/>
            <p:nvPr/>
          </p:nvSpPr>
          <p:spPr>
            <a:xfrm>
              <a:off x="3568115" y="5214740"/>
              <a:ext cx="785684"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en-US" sz="741" b="1" dirty="0">
                  <a:solidFill>
                    <a:srgbClr val="FFFFFF"/>
                  </a:solidFill>
                  <a:latin typeface="Segoe UI"/>
                </a:rPr>
                <a:t>Express</a:t>
              </a:r>
            </a:p>
            <a:p>
              <a:pPr algn="ctr" defTabSz="716351"/>
              <a:r>
                <a:rPr lang="en-US" sz="741" b="1" dirty="0">
                  <a:solidFill>
                    <a:srgbClr val="FFFFFF"/>
                  </a:solidFill>
                  <a:latin typeface="Segoe UI"/>
                </a:rPr>
                <a:t>Route (Signiant, </a:t>
              </a:r>
              <a:r>
                <a:rPr lang="en-US" sz="741" b="1" dirty="0" err="1">
                  <a:solidFill>
                    <a:srgbClr val="FFFFFF"/>
                  </a:solidFill>
                  <a:latin typeface="Segoe UI"/>
                </a:rPr>
                <a:t>Aspera</a:t>
              </a:r>
              <a:r>
                <a:rPr lang="en-US" sz="741" b="1" dirty="0">
                  <a:solidFill>
                    <a:srgbClr val="FFFFFF"/>
                  </a:solidFill>
                  <a:latin typeface="Segoe UI"/>
                </a:rPr>
                <a:t>)</a:t>
              </a:r>
            </a:p>
          </p:txBody>
        </p:sp>
        <p:sp>
          <p:nvSpPr>
            <p:cNvPr id="114" name="Rectangle 113"/>
            <p:cNvSpPr/>
            <p:nvPr/>
          </p:nvSpPr>
          <p:spPr>
            <a:xfrm>
              <a:off x="4425552" y="5214740"/>
              <a:ext cx="882700"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Высоко-произв. </a:t>
              </a:r>
              <a:r>
                <a:rPr lang="en-US" sz="741" b="1" dirty="0">
                  <a:solidFill>
                    <a:srgbClr val="FFFFFF"/>
                  </a:solidFill>
                  <a:latin typeface="Segoe UI"/>
                </a:rPr>
                <a:t>d</a:t>
              </a:r>
              <a:r>
                <a:rPr lang="ru-RU" sz="741" b="1" dirty="0" err="1">
                  <a:solidFill>
                    <a:srgbClr val="FFFFFF"/>
                  </a:solidFill>
                  <a:latin typeface="Segoe UI"/>
                </a:rPr>
                <a:t>ычисления</a:t>
              </a:r>
              <a:r>
                <a:rPr lang="ru-RU" sz="741" b="1" dirty="0">
                  <a:solidFill>
                    <a:srgbClr val="FFFFFF"/>
                  </a:solidFill>
                  <a:latin typeface="Segoe UI"/>
                </a:rPr>
                <a:t> </a:t>
              </a:r>
              <a:r>
                <a:rPr lang="en-US" sz="741" b="1" dirty="0">
                  <a:solidFill>
                    <a:srgbClr val="FFFFFF"/>
                  </a:solidFill>
                  <a:latin typeface="Segoe UI"/>
                </a:rPr>
                <a:t>HPC (RDMA)</a:t>
              </a:r>
            </a:p>
          </p:txBody>
        </p:sp>
        <p:sp>
          <p:nvSpPr>
            <p:cNvPr id="115" name="Rectangle 114"/>
            <p:cNvSpPr/>
            <p:nvPr/>
          </p:nvSpPr>
          <p:spPr>
            <a:xfrm>
              <a:off x="5380004" y="5214740"/>
              <a:ext cx="872993"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en-US" sz="741" b="1" dirty="0">
                  <a:solidFill>
                    <a:srgbClr val="FFFFFF"/>
                  </a:solidFill>
                  <a:latin typeface="Segoe UI"/>
                </a:rPr>
                <a:t>GPU Compute </a:t>
              </a:r>
              <a:r>
                <a:rPr lang="ru-RU" sz="741" b="1" dirty="0">
                  <a:solidFill>
                    <a:srgbClr val="FFFFFF"/>
                  </a:solidFill>
                  <a:latin typeface="Segoe UI"/>
                </a:rPr>
                <a:t>и </a:t>
              </a:r>
              <a:r>
                <a:rPr lang="ru-RU" sz="741" b="1" dirty="0" err="1">
                  <a:solidFill>
                    <a:srgbClr val="FFFFFF"/>
                  </a:solidFill>
                  <a:latin typeface="Segoe UI"/>
                </a:rPr>
                <a:t>визуализа-ция</a:t>
              </a:r>
              <a:endParaRPr lang="en-US" sz="741" b="1" dirty="0">
                <a:solidFill>
                  <a:srgbClr val="FFFFFF"/>
                </a:solidFill>
                <a:latin typeface="Segoe UI"/>
              </a:endParaRPr>
            </a:p>
          </p:txBody>
        </p:sp>
        <p:sp>
          <p:nvSpPr>
            <p:cNvPr id="116" name="Rectangle 115"/>
            <p:cNvSpPr/>
            <p:nvPr/>
          </p:nvSpPr>
          <p:spPr>
            <a:xfrm>
              <a:off x="6355993" y="5214740"/>
              <a:ext cx="785684"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en-US" sz="741" b="1" dirty="0">
                  <a:solidFill>
                    <a:srgbClr val="FFFFFF"/>
                  </a:solidFill>
                  <a:latin typeface="Segoe UI"/>
                </a:rPr>
                <a:t>FPGA</a:t>
              </a:r>
            </a:p>
          </p:txBody>
        </p:sp>
        <p:sp>
          <p:nvSpPr>
            <p:cNvPr id="117" name="Rectangle 116"/>
            <p:cNvSpPr/>
            <p:nvPr/>
          </p:nvSpPr>
          <p:spPr>
            <a:xfrm>
              <a:off x="7244673" y="5214740"/>
              <a:ext cx="941425"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Хранение данных</a:t>
              </a:r>
              <a:r>
                <a:rPr lang="en-US" sz="741" b="1" dirty="0">
                  <a:solidFill>
                    <a:srgbClr val="FFFFFF"/>
                  </a:solidFill>
                  <a:latin typeface="Segoe UI"/>
                </a:rPr>
                <a:t> (Blob, Data Lake, Database, NOSQL)</a:t>
              </a:r>
            </a:p>
          </p:txBody>
        </p:sp>
        <p:sp>
          <p:nvSpPr>
            <p:cNvPr id="118" name="Rectangle 117"/>
            <p:cNvSpPr/>
            <p:nvPr/>
          </p:nvSpPr>
          <p:spPr>
            <a:xfrm>
              <a:off x="8289093" y="5214740"/>
              <a:ext cx="824781"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Продвину-тая аналитика </a:t>
              </a:r>
              <a:r>
                <a:rPr lang="en-US" sz="741" b="1" dirty="0">
                  <a:solidFill>
                    <a:srgbClr val="FFFFFF"/>
                  </a:solidFill>
                  <a:latin typeface="Segoe UI"/>
                </a:rPr>
                <a:t>(R,</a:t>
              </a:r>
              <a:r>
                <a:rPr lang="ru-RU" sz="741" b="1" dirty="0">
                  <a:solidFill>
                    <a:srgbClr val="FFFFFF"/>
                  </a:solidFill>
                  <a:latin typeface="Segoe UI"/>
                </a:rPr>
                <a:t> </a:t>
              </a:r>
              <a:r>
                <a:rPr lang="en-US" sz="741" b="1" dirty="0">
                  <a:solidFill>
                    <a:srgbClr val="FFFFFF"/>
                  </a:solidFill>
                  <a:latin typeface="Segoe UI"/>
                </a:rPr>
                <a:t>Hadoop, Spark, ML)</a:t>
              </a:r>
            </a:p>
          </p:txBody>
        </p:sp>
        <p:sp>
          <p:nvSpPr>
            <p:cNvPr id="119" name="Rectangle 118"/>
            <p:cNvSpPr/>
            <p:nvPr/>
          </p:nvSpPr>
          <p:spPr>
            <a:xfrm>
              <a:off x="9191317" y="5214740"/>
              <a:ext cx="915755" cy="748424"/>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Интеграция</a:t>
              </a:r>
              <a:endParaRPr lang="en-US" sz="741" b="1" dirty="0">
                <a:solidFill>
                  <a:srgbClr val="FFFFFF"/>
                </a:solidFill>
                <a:latin typeface="Segoe UI"/>
              </a:endParaRPr>
            </a:p>
          </p:txBody>
        </p:sp>
        <p:sp>
          <p:nvSpPr>
            <p:cNvPr id="120" name="Rectangle 119"/>
            <p:cNvSpPr/>
            <p:nvPr/>
          </p:nvSpPr>
          <p:spPr>
            <a:xfrm>
              <a:off x="3445385" y="3697697"/>
              <a:ext cx="6661687" cy="979068"/>
            </a:xfrm>
            <a:prstGeom prst="rect">
              <a:avLst/>
            </a:prstGeom>
            <a:noFill/>
            <a:ln w="6350">
              <a:solidFill>
                <a:schemeClr val="tx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5546" tIns="84716" rIns="169433" bIns="135546" numCol="1" spcCol="0" rtlCol="0" fromWordArt="0" anchor="t" anchorCtr="0" forceAA="0" compatLnSpc="1">
              <a:prstTxWarp prst="textNoShape">
                <a:avLst/>
              </a:prstTxWarp>
              <a:noAutofit/>
            </a:bodyPr>
            <a:lstStyle/>
            <a:p>
              <a:pPr algn="ctr" defTabSz="540564"/>
              <a:r>
                <a:rPr lang="ru-RU" sz="1297" kern="0" dirty="0">
                  <a:solidFill>
                    <a:srgbClr val="002050"/>
                  </a:solidFill>
                  <a:latin typeface="Segoe UI Semibold" panose="020B0702040204020203" pitchFamily="34" charset="0"/>
                  <a:cs typeface="Segoe UI Semibold" panose="020B0702040204020203" pitchFamily="34" charset="0"/>
                </a:rPr>
                <a:t>Сервисы </a:t>
              </a:r>
              <a:r>
                <a:rPr lang="en-US" sz="1297" kern="0" dirty="0">
                  <a:solidFill>
                    <a:srgbClr val="002050"/>
                  </a:solidFill>
                  <a:latin typeface="Segoe UI Semibold" panose="020B0702040204020203" pitchFamily="34" charset="0"/>
                  <a:cs typeface="Segoe UI Semibold" panose="020B0702040204020203" pitchFamily="34" charset="0"/>
                </a:rPr>
                <a:t>Microsoft Genomics</a:t>
              </a:r>
            </a:p>
          </p:txBody>
        </p:sp>
        <p:sp>
          <p:nvSpPr>
            <p:cNvPr id="121" name="Rectangle 120"/>
            <p:cNvSpPr/>
            <p:nvPr/>
          </p:nvSpPr>
          <p:spPr>
            <a:xfrm>
              <a:off x="3568115" y="4142582"/>
              <a:ext cx="2093245" cy="398809"/>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Акселераторы алгоритмов</a:t>
              </a:r>
              <a:r>
                <a:rPr lang="en-US" sz="741" b="1" dirty="0">
                  <a:solidFill>
                    <a:srgbClr val="FFFFFF"/>
                  </a:solidFill>
                  <a:latin typeface="Segoe UI"/>
                </a:rPr>
                <a:t> (BLAST &amp; BWA)</a:t>
              </a:r>
            </a:p>
          </p:txBody>
        </p:sp>
        <p:sp>
          <p:nvSpPr>
            <p:cNvPr id="122" name="Rectangle 121"/>
            <p:cNvSpPr/>
            <p:nvPr/>
          </p:nvSpPr>
          <p:spPr>
            <a:xfrm>
              <a:off x="5868217" y="4142582"/>
              <a:ext cx="2112346" cy="398809"/>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Эталонные данные</a:t>
              </a:r>
              <a:endParaRPr lang="en-US" sz="741" b="1" dirty="0">
                <a:solidFill>
                  <a:srgbClr val="FFFFFF"/>
                </a:solidFill>
                <a:latin typeface="Segoe UI"/>
              </a:endParaRPr>
            </a:p>
          </p:txBody>
        </p:sp>
        <p:sp>
          <p:nvSpPr>
            <p:cNvPr id="123" name="Rectangle 122"/>
            <p:cNvSpPr/>
            <p:nvPr/>
          </p:nvSpPr>
          <p:spPr>
            <a:xfrm>
              <a:off x="8186560" y="4142582"/>
              <a:ext cx="1790442" cy="398809"/>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16351"/>
              <a:r>
                <a:rPr lang="ru-RU" sz="741" b="1" dirty="0">
                  <a:solidFill>
                    <a:srgbClr val="FFFFFF"/>
                  </a:solidFill>
                  <a:latin typeface="Segoe UI"/>
                </a:rPr>
                <a:t>Инструментарий (</a:t>
              </a:r>
              <a:r>
                <a:rPr lang="en-US" sz="741" b="1" dirty="0">
                  <a:solidFill>
                    <a:srgbClr val="FFFFFF"/>
                  </a:solidFill>
                  <a:latin typeface="Segoe UI"/>
                </a:rPr>
                <a:t>Toolkits</a:t>
              </a:r>
              <a:r>
                <a:rPr lang="ru-RU" sz="741" b="1" dirty="0">
                  <a:solidFill>
                    <a:srgbClr val="FFFFFF"/>
                  </a:solidFill>
                  <a:latin typeface="Segoe UI"/>
                </a:rPr>
                <a:t>)</a:t>
              </a:r>
              <a:endParaRPr lang="en-US" sz="741" b="1" dirty="0">
                <a:solidFill>
                  <a:srgbClr val="FFFFFF"/>
                </a:solidFill>
                <a:latin typeface="Segoe UI"/>
              </a:endParaRPr>
            </a:p>
          </p:txBody>
        </p:sp>
        <p:sp>
          <p:nvSpPr>
            <p:cNvPr id="132" name="TextBox 131"/>
            <p:cNvSpPr txBox="1"/>
            <p:nvPr/>
          </p:nvSpPr>
          <p:spPr>
            <a:xfrm>
              <a:off x="10229802" y="4853921"/>
              <a:ext cx="2916705" cy="1848712"/>
            </a:xfrm>
            <a:prstGeom prst="rect">
              <a:avLst/>
            </a:prstGeom>
            <a:noFill/>
          </p:spPr>
          <p:txBody>
            <a:bodyPr wrap="square" rtlCol="0">
              <a:spAutoFit/>
            </a:bodyPr>
            <a:lstStyle/>
            <a:p>
              <a:pPr defTabSz="716351"/>
              <a:r>
                <a:rPr lang="ru-RU" sz="1000" dirty="0">
                  <a:latin typeface="Segoe UI"/>
                </a:rPr>
                <a:t>Предоставление экономически эффективной, доверенной и высоко производительной платформы для выполнения вычислений, связанных с </a:t>
              </a:r>
              <a:r>
                <a:rPr lang="ru-RU" sz="1000" dirty="0" err="1">
                  <a:latin typeface="Segoe UI"/>
                </a:rPr>
                <a:t>геномикой</a:t>
              </a:r>
              <a:r>
                <a:rPr lang="ru-RU" sz="1000" dirty="0">
                  <a:latin typeface="Segoe UI"/>
                </a:rPr>
                <a:t> и безопасного хранения</a:t>
              </a:r>
              <a:r>
                <a:rPr lang="en-US" sz="1000" dirty="0">
                  <a:latin typeface="Segoe UI"/>
                </a:rPr>
                <a:t> </a:t>
              </a:r>
              <a:r>
                <a:rPr lang="ru-RU" sz="1000" dirty="0">
                  <a:latin typeface="Segoe UI"/>
                </a:rPr>
                <a:t>данных</a:t>
              </a:r>
              <a:r>
                <a:rPr lang="en-US" sz="1000" dirty="0">
                  <a:latin typeface="Segoe UI"/>
                </a:rPr>
                <a:t>. </a:t>
              </a:r>
              <a:r>
                <a:rPr lang="ru-RU" sz="1000" dirty="0">
                  <a:latin typeface="Segoe UI"/>
                </a:rPr>
                <a:t>Доступ к производительным, продвинутым возможностям анализа данных, которые основаны на параллельных вычислениях</a:t>
              </a:r>
              <a:r>
                <a:rPr lang="en-US" sz="1000" dirty="0">
                  <a:latin typeface="Segoe UI"/>
                </a:rPr>
                <a:t>n </a:t>
              </a:r>
              <a:r>
                <a:rPr lang="ru-RU" sz="1000" dirty="0">
                  <a:latin typeface="Segoe UI"/>
                </a:rPr>
                <a:t>на тысячах компьютерах (</a:t>
              </a:r>
              <a:r>
                <a:rPr lang="en-US" sz="1000" dirty="0">
                  <a:latin typeface="Segoe UI"/>
                </a:rPr>
                <a:t>nodes</a:t>
              </a:r>
              <a:r>
                <a:rPr lang="ru-RU" sz="1000" dirty="0">
                  <a:latin typeface="Segoe UI"/>
                </a:rPr>
                <a:t>) одновременно</a:t>
              </a:r>
              <a:r>
                <a:rPr lang="en-US" sz="1000" dirty="0">
                  <a:latin typeface="Segoe UI"/>
                </a:rPr>
                <a:t>l.</a:t>
              </a:r>
            </a:p>
          </p:txBody>
        </p:sp>
        <p:sp>
          <p:nvSpPr>
            <p:cNvPr id="133" name="TextBox 132"/>
            <p:cNvSpPr txBox="1"/>
            <p:nvPr/>
          </p:nvSpPr>
          <p:spPr>
            <a:xfrm>
              <a:off x="10229802" y="3647762"/>
              <a:ext cx="2663593" cy="976677"/>
            </a:xfrm>
            <a:prstGeom prst="rect">
              <a:avLst/>
            </a:prstGeom>
            <a:noFill/>
          </p:spPr>
          <p:txBody>
            <a:bodyPr wrap="square" rtlCol="0">
              <a:spAutoFit/>
            </a:bodyPr>
            <a:lstStyle/>
            <a:p>
              <a:pPr defTabSz="716351"/>
              <a:r>
                <a:rPr lang="ru-RU" sz="1000" dirty="0">
                  <a:latin typeface="Segoe UI"/>
                </a:rPr>
                <a:t>Технические возможности производить вычисления, связанные с анализом генома в семь раз быстрее, доступ к результатам исследований</a:t>
              </a:r>
              <a:endParaRPr lang="en-US" sz="1000" dirty="0">
                <a:latin typeface="Segoe UI"/>
              </a:endParaRPr>
            </a:p>
          </p:txBody>
        </p:sp>
        <p:sp>
          <p:nvSpPr>
            <p:cNvPr id="134" name="TextBox 133"/>
            <p:cNvSpPr txBox="1"/>
            <p:nvPr/>
          </p:nvSpPr>
          <p:spPr>
            <a:xfrm>
              <a:off x="10228887" y="2959442"/>
              <a:ext cx="2786822" cy="627865"/>
            </a:xfrm>
            <a:prstGeom prst="rect">
              <a:avLst/>
            </a:prstGeom>
            <a:noFill/>
          </p:spPr>
          <p:txBody>
            <a:bodyPr wrap="square" rtlCol="0">
              <a:spAutoFit/>
            </a:bodyPr>
            <a:lstStyle/>
            <a:p>
              <a:pPr defTabSz="716351"/>
              <a:r>
                <a:rPr lang="ru-RU" sz="1000" dirty="0">
                  <a:latin typeface="Segoe UI"/>
                </a:rPr>
                <a:t>Богатая партнерская экосистема для создания приложений в области </a:t>
              </a:r>
              <a:r>
                <a:rPr lang="ru-RU" sz="1000" dirty="0" err="1">
                  <a:latin typeface="Segoe UI"/>
                </a:rPr>
                <a:t>геномики</a:t>
              </a:r>
              <a:endParaRPr lang="en-US" sz="1000" dirty="0">
                <a:latin typeface="Segoe UI"/>
              </a:endParaRPr>
            </a:p>
          </p:txBody>
        </p:sp>
      </p:grpSp>
      <p:sp>
        <p:nvSpPr>
          <p:cNvPr id="29" name="TextBox 10"/>
          <p:cNvSpPr txBox="1"/>
          <p:nvPr/>
        </p:nvSpPr>
        <p:spPr>
          <a:xfrm>
            <a:off x="731481" y="5711406"/>
            <a:ext cx="1569030" cy="338015"/>
          </a:xfrm>
          <a:prstGeom prst="rect">
            <a:avLst/>
          </a:prstGeom>
        </p:spPr>
        <p:txBody>
          <a:bodyPr vert="horz" wrap="square" lIns="84716" tIns="84716" rIns="84716" bIns="84716"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6867"/>
            <a:r>
              <a:rPr lang="en-US" sz="1575" dirty="0">
                <a:solidFill>
                  <a:srgbClr val="FFFFFF"/>
                </a:solidFill>
                <a:latin typeface="Segoe UI"/>
              </a:rPr>
              <a:t>Microsoft Azure</a:t>
            </a:r>
          </a:p>
        </p:txBody>
      </p:sp>
      <p:sp>
        <p:nvSpPr>
          <p:cNvPr id="30" name="TextBox 10"/>
          <p:cNvSpPr txBox="1"/>
          <p:nvPr/>
        </p:nvSpPr>
        <p:spPr>
          <a:xfrm>
            <a:off x="2809747" y="5711406"/>
            <a:ext cx="1936254" cy="338015"/>
          </a:xfrm>
          <a:prstGeom prst="rect">
            <a:avLst/>
          </a:prstGeom>
        </p:spPr>
        <p:txBody>
          <a:bodyPr vert="horz" wrap="square" lIns="84716" tIns="84716" rIns="84716" bIns="84716"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6867"/>
            <a:r>
              <a:rPr lang="en-US" sz="1575">
                <a:solidFill>
                  <a:srgbClr val="FFFFFF"/>
                </a:solidFill>
                <a:latin typeface="Segoe UI"/>
              </a:rPr>
              <a:t>Microsoft Genomics</a:t>
            </a:r>
            <a:endParaRPr lang="en-US" sz="1575" dirty="0">
              <a:solidFill>
                <a:srgbClr val="FFFFFF"/>
              </a:solidFill>
              <a:latin typeface="Segoe UI"/>
            </a:endParaRPr>
          </a:p>
        </p:txBody>
      </p:sp>
      <p:sp>
        <p:nvSpPr>
          <p:cNvPr id="31" name="TextBox 10"/>
          <p:cNvSpPr txBox="1"/>
          <p:nvPr/>
        </p:nvSpPr>
        <p:spPr>
          <a:xfrm>
            <a:off x="6901801" y="5711406"/>
            <a:ext cx="2432141" cy="338015"/>
          </a:xfrm>
          <a:prstGeom prst="rect">
            <a:avLst/>
          </a:prstGeom>
        </p:spPr>
        <p:txBody>
          <a:bodyPr vert="horz" wrap="square" lIns="84716" tIns="84716" rIns="84716" bIns="84716"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6867"/>
            <a:r>
              <a:rPr lang="en-US" sz="1575">
                <a:solidFill>
                  <a:srgbClr val="FFFFFF"/>
                </a:solidFill>
                <a:latin typeface="Segoe UI"/>
              </a:rPr>
              <a:t>Cortana Intelligence Suite</a:t>
            </a:r>
            <a:endParaRPr lang="en-US" sz="1575" dirty="0">
              <a:solidFill>
                <a:srgbClr val="FFFFFF"/>
              </a:solidFill>
              <a:latin typeface="Segoe UI"/>
            </a:endParaRPr>
          </a:p>
        </p:txBody>
      </p:sp>
      <p:sp>
        <p:nvSpPr>
          <p:cNvPr id="32" name="TextBox 10"/>
          <p:cNvSpPr txBox="1"/>
          <p:nvPr/>
        </p:nvSpPr>
        <p:spPr>
          <a:xfrm>
            <a:off x="9843176" y="5711406"/>
            <a:ext cx="1345302" cy="338015"/>
          </a:xfrm>
          <a:prstGeom prst="rect">
            <a:avLst/>
          </a:prstGeom>
        </p:spPr>
        <p:txBody>
          <a:bodyPr vert="horz" wrap="square" lIns="84716" tIns="84716" rIns="84716" bIns="84716"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6867"/>
            <a:r>
              <a:rPr lang="en-US" sz="1575">
                <a:solidFill>
                  <a:srgbClr val="FFFFFF"/>
                </a:solidFill>
                <a:latin typeface="Segoe UI"/>
              </a:rPr>
              <a:t>Dynamics360</a:t>
            </a:r>
          </a:p>
        </p:txBody>
      </p:sp>
      <p:sp>
        <p:nvSpPr>
          <p:cNvPr id="36" name="TextBox 35"/>
          <p:cNvSpPr txBox="1"/>
          <p:nvPr/>
        </p:nvSpPr>
        <p:spPr>
          <a:xfrm>
            <a:off x="1154096" y="6368678"/>
            <a:ext cx="8789586" cy="461665"/>
          </a:xfrm>
          <a:prstGeom prst="rect">
            <a:avLst/>
          </a:prstGeom>
          <a:noFill/>
        </p:spPr>
        <p:txBody>
          <a:bodyPr wrap="none" rtlCol="0">
            <a:spAutoFit/>
          </a:bodyPr>
          <a:lstStyle/>
          <a:p>
            <a:r>
              <a:rPr lang="en-US" sz="2400" dirty="0">
                <a:hlinkClick r:id="rId4"/>
              </a:rPr>
              <a:t>https://enterprise.microsoft.com/en-us/industries/health/genomics/</a:t>
            </a:r>
            <a:r>
              <a:rPr lang="ru-RU" sz="2400" dirty="0"/>
              <a:t> </a:t>
            </a:r>
          </a:p>
        </p:txBody>
      </p:sp>
      <p:pic>
        <p:nvPicPr>
          <p:cNvPr id="37" name="Picture Placeholder 12"/>
          <p:cNvPicPr>
            <a:picLocks noChangeAspect="1"/>
          </p:cNvPicPr>
          <p:nvPr/>
        </p:nvPicPr>
        <p:blipFill rotWithShape="1">
          <a:blip r:embed="rId5" cstate="print">
            <a:extLst>
              <a:ext uri="{28A0092B-C50C-407E-A947-70E740481C1C}">
                <a14:useLocalDpi xmlns:a14="http://schemas.microsoft.com/office/drawing/2010/main" val="0"/>
              </a:ext>
            </a:extLst>
          </a:blip>
          <a:srcRect l="6034" r="27065"/>
          <a:stretch/>
        </p:blipFill>
        <p:spPr>
          <a:xfrm>
            <a:off x="10560304" y="38446"/>
            <a:ext cx="1507724" cy="1654633"/>
          </a:xfrm>
          <a:prstGeom prst="rect">
            <a:avLst/>
          </a:prstGeom>
        </p:spPr>
      </p:pic>
      <p:sp>
        <p:nvSpPr>
          <p:cNvPr id="5" name="TextBox 4"/>
          <p:cNvSpPr txBox="1"/>
          <p:nvPr/>
        </p:nvSpPr>
        <p:spPr>
          <a:xfrm>
            <a:off x="159798" y="5116397"/>
            <a:ext cx="11807301" cy="489365"/>
          </a:xfrm>
          <a:prstGeom prst="rect">
            <a:avLst/>
          </a:prstGeom>
          <a:noFill/>
        </p:spPr>
        <p:txBody>
          <a:bodyPr wrap="square" lIns="182880" tIns="146304" rIns="182880" bIns="146304" rtlCol="0">
            <a:spAutoFit/>
          </a:bodyPr>
          <a:lstStyle/>
          <a:p>
            <a:pPr>
              <a:lnSpc>
                <a:spcPct val="90000"/>
              </a:lnSpc>
              <a:spcAft>
                <a:spcPts val="600"/>
              </a:spcAft>
            </a:pPr>
            <a:r>
              <a:rPr lang="ru-RU" sz="1400" b="1" dirty="0">
                <a:gradFill>
                  <a:gsLst>
                    <a:gs pos="2917">
                      <a:schemeClr val="tx1"/>
                    </a:gs>
                    <a:gs pos="30000">
                      <a:schemeClr val="tx1"/>
                    </a:gs>
                  </a:gsLst>
                  <a:lin ang="5400000" scaled="0"/>
                </a:gradFill>
              </a:rPr>
              <a:t>Январь 2016 г.: Была сформирована выделенная команда специалистов и инженеров, выделены ресурсы Microsoft Research</a:t>
            </a:r>
          </a:p>
        </p:txBody>
      </p:sp>
    </p:spTree>
    <p:extLst>
      <p:ext uri="{BB962C8B-B14F-4D97-AF65-F5344CB8AC3E}">
        <p14:creationId xmlns:p14="http://schemas.microsoft.com/office/powerpoint/2010/main" val="2115568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162" y="4749047"/>
            <a:ext cx="7237974" cy="2108467"/>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5999" y="4977291"/>
            <a:ext cx="1723114" cy="1348523"/>
          </a:xfrm>
          <a:prstGeom prst="rect">
            <a:avLst/>
          </a:prstGeom>
        </p:spPr>
      </p:pic>
      <p:sp>
        <p:nvSpPr>
          <p:cNvPr id="376" name="Title 1"/>
          <p:cNvSpPr txBox="1">
            <a:spLocks/>
          </p:cNvSpPr>
          <p:nvPr/>
        </p:nvSpPr>
        <p:spPr>
          <a:xfrm>
            <a:off x="77174" y="71350"/>
            <a:ext cx="4875988" cy="594066"/>
          </a:xfrm>
          <a:prstGeom prst="rect">
            <a:avLst/>
          </a:prstGeom>
        </p:spPr>
        <p:txBody>
          <a:bodyPr vert="horz" lIns="134445" tIns="89630" rIns="134445" bIns="134445"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lang="ru-RU" sz="2800" b="1" spc="-98" noProof="0" dirty="0">
                <a:solidFill>
                  <a:srgbClr val="0072C6"/>
                </a:solidFill>
                <a:latin typeface="Segoe UI"/>
              </a:rPr>
              <a:t>Технологии дополненной реальности</a:t>
            </a:r>
            <a:endParaRPr kumimoji="0" lang="en-US" sz="2800" b="1" i="0" u="none" strike="noStrike" kern="1200" cap="none" spc="-98" normalizeH="0" baseline="0" noProof="0" dirty="0">
              <a:ln>
                <a:noFill/>
              </a:ln>
              <a:solidFill>
                <a:srgbClr val="0072C6"/>
              </a:solidFill>
              <a:effectLst/>
              <a:uLnTx/>
              <a:uFillTx/>
              <a:latin typeface="Segoe UI"/>
            </a:endParaRP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10592" y="4982746"/>
            <a:ext cx="1719036" cy="1343068"/>
          </a:xfrm>
          <a:prstGeom prst="rect">
            <a:avLst/>
          </a:prstGeom>
        </p:spPr>
      </p:pic>
      <p:sp>
        <p:nvSpPr>
          <p:cNvPr id="17" name="TextBox 16"/>
          <p:cNvSpPr txBox="1"/>
          <p:nvPr/>
        </p:nvSpPr>
        <p:spPr>
          <a:xfrm>
            <a:off x="5235999" y="6369415"/>
            <a:ext cx="1723114" cy="33855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egoe UI"/>
                <a:ea typeface="+mn-ea"/>
                <a:cs typeface="+mn-cs"/>
              </a:rPr>
              <a:t>HoloLens </a:t>
            </a:r>
            <a:r>
              <a:rPr kumimoji="0" lang="ru-RU" sz="1100" b="0" i="0" u="none" strike="noStrike" kern="1200" cap="none" spc="0" normalizeH="0" baseline="0" noProof="0" dirty="0">
                <a:ln>
                  <a:noFill/>
                </a:ln>
                <a:solidFill>
                  <a:prstClr val="white"/>
                </a:solidFill>
                <a:effectLst/>
                <a:uLnTx/>
                <a:uFillTx/>
                <a:latin typeface="Segoe UI"/>
                <a:ea typeface="+mn-ea"/>
                <a:cs typeface="+mn-cs"/>
              </a:rPr>
              <a:t>для обучения врачей</a:t>
            </a:r>
            <a:endParaRPr kumimoji="0" lang="en-US" sz="11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8" name="TextBox 17"/>
          <p:cNvSpPr txBox="1"/>
          <p:nvPr/>
        </p:nvSpPr>
        <p:spPr>
          <a:xfrm>
            <a:off x="7710592" y="6369415"/>
            <a:ext cx="1821703" cy="33855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egoe UI"/>
                <a:ea typeface="+mn-ea"/>
                <a:cs typeface="+mn-cs"/>
              </a:rPr>
              <a:t>Cortana Analytics</a:t>
            </a:r>
            <a:r>
              <a:rPr kumimoji="0" lang="ru-RU" sz="1100" b="0" i="0" u="none" strike="noStrike" kern="1200" cap="none" spc="0" normalizeH="0" baseline="0" noProof="0" dirty="0">
                <a:ln>
                  <a:noFill/>
                </a:ln>
                <a:solidFill>
                  <a:prstClr val="white"/>
                </a:solidFill>
                <a:effectLst/>
                <a:uLnTx/>
                <a:uFillTx/>
                <a:latin typeface="Segoe UI"/>
                <a:ea typeface="+mn-ea"/>
                <a:cs typeface="+mn-cs"/>
              </a:rPr>
              <a:t> в здравоохранении</a:t>
            </a:r>
            <a:endParaRPr kumimoji="0" lang="en-US" sz="11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9" name="TextBox 18"/>
          <p:cNvSpPr txBox="1"/>
          <p:nvPr/>
        </p:nvSpPr>
        <p:spPr>
          <a:xfrm>
            <a:off x="10225689" y="6369415"/>
            <a:ext cx="1723114" cy="1692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Segoe UI"/>
                <a:ea typeface="+mn-ea"/>
                <a:cs typeface="+mn-cs"/>
              </a:rPr>
              <a:t>Носимые устройства</a:t>
            </a:r>
            <a:endParaRPr kumimoji="0" lang="en-US" sz="11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81108" y="4977291"/>
            <a:ext cx="1727191" cy="1348523"/>
          </a:xfrm>
          <a:prstGeom prst="rect">
            <a:avLst/>
          </a:prstGeom>
        </p:spPr>
      </p:pic>
      <p:sp>
        <p:nvSpPr>
          <p:cNvPr id="15" name="Title 1"/>
          <p:cNvSpPr txBox="1">
            <a:spLocks/>
          </p:cNvSpPr>
          <p:nvPr/>
        </p:nvSpPr>
        <p:spPr>
          <a:xfrm>
            <a:off x="312143" y="863089"/>
            <a:ext cx="4406049" cy="862472"/>
          </a:xfrm>
          <a:prstGeom prst="rect">
            <a:avLst/>
          </a:prstGeom>
        </p:spPr>
        <p:txBody>
          <a:bodyPr vert="horz" lIns="134445" tIns="89630" rIns="134445" bIns="134445"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kumimoji="0" lang="en-US" sz="1961" b="1" i="0" u="none" strike="noStrike" kern="1200" cap="none" spc="0" normalizeH="0" baseline="0" noProof="0" dirty="0">
                <a:ln>
                  <a:noFill/>
                </a:ln>
                <a:solidFill>
                  <a:srgbClr val="505050"/>
                </a:solidFill>
                <a:effectLst/>
                <a:uLnTx/>
                <a:uFillTx/>
                <a:latin typeface="Segoe UI"/>
                <a:cs typeface="Segoe UI Semibold" panose="020B0702040204020203" pitchFamily="34" charset="0"/>
              </a:rPr>
              <a:t>Microsoft HoloLens</a:t>
            </a:r>
          </a:p>
          <a:p>
            <a:pPr marL="0" marR="0" lvl="0" indent="0" algn="l" defTabSz="1066643" rtl="0" eaLnBrk="1" fontAlgn="auto" latinLnBrk="0" hangingPunct="1">
              <a:lnSpc>
                <a:spcPct val="90000"/>
              </a:lnSpc>
              <a:spcBef>
                <a:spcPct val="0"/>
              </a:spcBef>
              <a:spcAft>
                <a:spcPts val="0"/>
              </a:spcAft>
              <a:buClrTx/>
              <a:buSzTx/>
              <a:buFontTx/>
              <a:buNone/>
              <a:tabLst/>
              <a:defRPr/>
            </a:pPr>
            <a:endParaRPr kumimoji="0" lang="en-US" sz="882" b="0" i="0" u="none" strike="noStrike" kern="1200" cap="none" spc="-98" normalizeH="0" baseline="0" noProof="0" dirty="0">
              <a:ln>
                <a:noFill/>
              </a:ln>
              <a:solidFill>
                <a:srgbClr val="505050"/>
              </a:solidFill>
              <a:effectLst/>
              <a:uLnTx/>
              <a:uFillTx/>
              <a:latin typeface="Segoe UI Light"/>
              <a:cs typeface="Segoe UI Semibold" panose="020B0702040204020203" pitchFamily="34" charset="0"/>
            </a:endParaRPr>
          </a:p>
          <a:p>
            <a:pPr marL="0" marR="0" lvl="0" indent="0" algn="l" defTabSz="1066643" rtl="0" eaLnBrk="1" fontAlgn="auto" latinLnBrk="0" hangingPunct="1">
              <a:lnSpc>
                <a:spcPct val="90000"/>
              </a:lnSpc>
              <a:spcBef>
                <a:spcPct val="0"/>
              </a:spcBef>
              <a:spcAft>
                <a:spcPts val="0"/>
              </a:spcAft>
              <a:buClrTx/>
              <a:buSzTx/>
              <a:buFontTx/>
              <a:buNone/>
              <a:tabLst/>
              <a:defRPr/>
            </a:pPr>
            <a:r>
              <a:rPr kumimoji="0" lang="en-US" sz="1800" b="1" i="0" u="sng" strike="noStrike" kern="1200" cap="none" spc="-98" normalizeH="0" baseline="0" noProof="0" dirty="0">
                <a:ln>
                  <a:noFill/>
                </a:ln>
                <a:solidFill>
                  <a:srgbClr val="000000"/>
                </a:solidFill>
                <a:effectLst/>
                <a:uLnTx/>
                <a:uFillTx/>
                <a:latin typeface="Segoe UI Light"/>
                <a:cs typeface="Segoe UI Semibold" panose="020B0702040204020203" pitchFamily="34" charset="0"/>
                <a:hlinkClick r:id="rId6"/>
              </a:rPr>
              <a:t>https://www.youtube.com/watch?v=SKpKlh1-en0</a:t>
            </a:r>
            <a:endParaRPr kumimoji="0" lang="en-US" sz="1800" b="1" i="0" u="none" strike="noStrike" kern="1200" cap="none" spc="-98" normalizeH="0" baseline="0" noProof="0" dirty="0">
              <a:ln>
                <a:noFill/>
              </a:ln>
              <a:solidFill>
                <a:srgbClr val="000000"/>
              </a:solidFill>
              <a:effectLst/>
              <a:uLnTx/>
              <a:uFillTx/>
              <a:latin typeface="Segoe UI Light"/>
              <a:cs typeface="Segoe UI Semibold" panose="020B0702040204020203" pitchFamily="34" charset="0"/>
            </a:endParaRPr>
          </a:p>
        </p:txBody>
      </p:sp>
      <p:sp>
        <p:nvSpPr>
          <p:cNvPr id="21" name="Rectangle 20"/>
          <p:cNvSpPr/>
          <p:nvPr/>
        </p:nvSpPr>
        <p:spPr>
          <a:xfrm>
            <a:off x="5259576" y="4977291"/>
            <a:ext cx="1723114" cy="134852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6856" y="5592464"/>
            <a:ext cx="2444158" cy="1167297"/>
          </a:xfrm>
          <a:prstGeom prst="rect">
            <a:avLst/>
          </a:prstGeom>
        </p:spPr>
      </p:pic>
      <p:sp>
        <p:nvSpPr>
          <p:cNvPr id="23" name="Rectangle 22"/>
          <p:cNvSpPr/>
          <p:nvPr/>
        </p:nvSpPr>
        <p:spPr bwMode="auto">
          <a:xfrm>
            <a:off x="31725" y="1543540"/>
            <a:ext cx="4828534" cy="30505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t" anchorCtr="0" forceAA="0" compatLnSpc="1">
            <a:prstTxWarp prst="textNoShape">
              <a:avLst/>
            </a:prstTxWarp>
            <a:noAutofit/>
          </a:bodyPr>
          <a:lstStyle/>
          <a:p>
            <a:pPr marL="285750" lvl="0" indent="-285750" defTabSz="913924" fontAlgn="base">
              <a:buFont typeface="Arial" panose="020B0604020202020204" pitchFamily="34" charset="0"/>
              <a:buChar char="•"/>
              <a:defRPr/>
            </a:pPr>
            <a:r>
              <a:rPr kumimoji="0" lang="ru-RU" sz="1568" b="1" i="0" u="none" strike="noStrike" kern="1200" cap="none" spc="0" normalizeH="0" noProof="0" dirty="0">
                <a:ln>
                  <a:noFill/>
                </a:ln>
                <a:solidFill>
                  <a:schemeClr val="tx1"/>
                </a:solidFill>
                <a:effectLst/>
                <a:uLnTx/>
                <a:uFillTx/>
                <a:latin typeface="Segoe UI"/>
                <a:ea typeface="Segoe UI" pitchFamily="34" charset="0"/>
                <a:cs typeface="Segoe UI" pitchFamily="34" charset="0"/>
              </a:rPr>
              <a:t>Кейс Вестерн Резерв </a:t>
            </a:r>
            <a:r>
              <a:rPr kumimoji="0" lang="ru-RU" sz="1568" b="0" i="0" u="none" strike="noStrike" kern="1200" cap="none" spc="0" normalizeH="0" noProof="0" dirty="0">
                <a:ln>
                  <a:noFill/>
                </a:ln>
                <a:solidFill>
                  <a:schemeClr val="tx1"/>
                </a:solidFill>
                <a:effectLst/>
                <a:uLnTx/>
                <a:uFillTx/>
                <a:latin typeface="Segoe UI"/>
                <a:ea typeface="Segoe UI" pitchFamily="34" charset="0"/>
                <a:cs typeface="Segoe UI" pitchFamily="34" charset="0"/>
              </a:rPr>
              <a:t>—  один из ведущих частных исследовательских институтов в США</a:t>
            </a:r>
            <a:r>
              <a:rPr kumimoji="0" lang="en-US" sz="1568" b="0" i="0" u="none" strike="noStrike" kern="1200" cap="none" spc="0" normalizeH="0" noProof="0" dirty="0">
                <a:ln>
                  <a:noFill/>
                </a:ln>
                <a:solidFill>
                  <a:schemeClr val="tx1"/>
                </a:solidFill>
                <a:effectLst/>
                <a:uLnTx/>
                <a:uFillTx/>
                <a:latin typeface="Segoe UI"/>
                <a:ea typeface="Segoe UI" pitchFamily="34" charset="0"/>
                <a:cs typeface="Segoe UI" pitchFamily="34" charset="0"/>
              </a:rPr>
              <a:t> (</a:t>
            </a:r>
            <a:r>
              <a:rPr lang="ru-RU" sz="1568" dirty="0">
                <a:solidFill>
                  <a:schemeClr val="tx1"/>
                </a:solidFill>
                <a:latin typeface="Segoe UI"/>
                <a:ea typeface="Segoe UI" pitchFamily="34" charset="0"/>
                <a:cs typeface="Segoe UI" pitchFamily="34" charset="0"/>
              </a:rPr>
              <a:t>Кливленд, штат Огайо.</a:t>
            </a:r>
            <a:endParaRPr kumimoji="0" lang="ru-RU" sz="1568" b="0" i="0" u="none" strike="noStrike" kern="1200" cap="none" spc="0" normalizeH="0" noProof="0" dirty="0">
              <a:ln>
                <a:noFill/>
              </a:ln>
              <a:solidFill>
                <a:schemeClr val="tx1"/>
              </a:solidFill>
              <a:effectLst/>
              <a:uLnTx/>
              <a:uFillTx/>
              <a:latin typeface="Segoe UI"/>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noProof="0" dirty="0">
                <a:ln>
                  <a:noFill/>
                </a:ln>
                <a:solidFill>
                  <a:schemeClr val="tx1"/>
                </a:solidFill>
                <a:effectLst/>
                <a:uLnTx/>
                <a:uFillTx/>
                <a:latin typeface="Segoe UI"/>
                <a:ea typeface="Segoe UI" pitchFamily="34" charset="0"/>
                <a:cs typeface="Segoe UI" pitchFamily="34" charset="0"/>
              </a:rPr>
              <a:t>Студенты в процессе обучения смотрят соответствующие иллюстрации, которые двумерные по своей сути. А тело человека – оно </a:t>
            </a:r>
            <a:r>
              <a:rPr kumimoji="0" lang="ru-RU" sz="1568" b="1" i="0" u="none" strike="noStrike" kern="1200" cap="none" spc="0" normalizeH="0" noProof="0" dirty="0">
                <a:ln>
                  <a:noFill/>
                </a:ln>
                <a:solidFill>
                  <a:schemeClr val="tx1"/>
                </a:solidFill>
                <a:effectLst/>
                <a:uLnTx/>
                <a:uFillTx/>
                <a:latin typeface="Segoe UI"/>
                <a:ea typeface="Segoe UI" pitchFamily="34" charset="0"/>
                <a:cs typeface="Segoe UI" pitchFamily="34" charset="0"/>
              </a:rPr>
              <a:t>трехмерное!</a:t>
            </a: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1" i="0" u="none" strike="noStrike" kern="1200" cap="none" spc="0" normalizeH="0" noProof="0" dirty="0">
                <a:ln>
                  <a:noFill/>
                </a:ln>
                <a:solidFill>
                  <a:schemeClr val="tx1"/>
                </a:solidFill>
                <a:effectLst/>
                <a:uLnTx/>
                <a:uFillTx/>
                <a:latin typeface="Segoe UI"/>
                <a:ea typeface="Segoe UI" pitchFamily="34" charset="0"/>
                <a:cs typeface="Segoe UI" pitchFamily="34" charset="0"/>
              </a:rPr>
              <a:t>Microsoft </a:t>
            </a:r>
            <a:r>
              <a:rPr kumimoji="0" lang="ru-RU" sz="1568" b="1" i="0" u="none" strike="noStrike" kern="1200" cap="none" spc="0" normalizeH="0" noProof="0" dirty="0" err="1">
                <a:ln>
                  <a:noFill/>
                </a:ln>
                <a:solidFill>
                  <a:schemeClr val="tx1"/>
                </a:solidFill>
                <a:effectLst/>
                <a:uLnTx/>
                <a:uFillTx/>
                <a:latin typeface="Segoe UI"/>
                <a:ea typeface="Segoe UI" pitchFamily="34" charset="0"/>
                <a:cs typeface="Segoe UI" pitchFamily="34" charset="0"/>
              </a:rPr>
              <a:t>HoloLens</a:t>
            </a:r>
            <a:r>
              <a:rPr kumimoji="0" lang="ru-RU" sz="1568" b="1" i="0" u="none" strike="noStrike" kern="1200" cap="none" spc="0" normalizeH="0" noProof="0" dirty="0">
                <a:ln>
                  <a:noFill/>
                </a:ln>
                <a:solidFill>
                  <a:schemeClr val="tx1"/>
                </a:solidFill>
                <a:effectLst/>
                <a:uLnTx/>
                <a:uFillTx/>
                <a:latin typeface="Segoe UI"/>
                <a:ea typeface="Segoe UI" pitchFamily="34" charset="0"/>
                <a:cs typeface="Segoe UI" pitchFamily="34" charset="0"/>
              </a:rPr>
              <a:t> </a:t>
            </a:r>
            <a:r>
              <a:rPr kumimoji="0" lang="ru-RU" sz="1568" b="0" i="0" u="none" strike="noStrike" kern="1200" cap="none" spc="0" normalizeH="0" noProof="0" dirty="0">
                <a:ln>
                  <a:noFill/>
                </a:ln>
                <a:solidFill>
                  <a:schemeClr val="tx1"/>
                </a:solidFill>
                <a:effectLst/>
                <a:uLnTx/>
                <a:uFillTx/>
                <a:latin typeface="Segoe UI"/>
                <a:ea typeface="Segoe UI" pitchFamily="34" charset="0"/>
                <a:cs typeface="Segoe UI" pitchFamily="34" charset="0"/>
              </a:rPr>
              <a:t>– это носимый голографический компьютер</a:t>
            </a:r>
            <a:r>
              <a:rPr lang="ru-RU" sz="1568" dirty="0">
                <a:solidFill>
                  <a:schemeClr val="tx1"/>
                </a:solidFill>
                <a:latin typeface="Segoe UI"/>
                <a:ea typeface="Segoe UI" pitchFamily="34" charset="0"/>
                <a:cs typeface="Segoe UI" pitchFamily="34" charset="0"/>
              </a:rPr>
              <a:t>:</a:t>
            </a:r>
            <a:r>
              <a:rPr kumimoji="0" lang="ru-RU" sz="1568" b="0" i="0" u="none" strike="noStrike" kern="1200" cap="none" spc="0" normalizeH="0" noProof="0" dirty="0">
                <a:ln>
                  <a:noFill/>
                </a:ln>
                <a:solidFill>
                  <a:schemeClr val="tx1"/>
                </a:solidFill>
                <a:effectLst/>
                <a:uLnTx/>
                <a:uFillTx/>
                <a:latin typeface="Segoe UI"/>
                <a:ea typeface="Segoe UI" pitchFamily="34" charset="0"/>
                <a:cs typeface="Segoe UI" pitchFamily="34" charset="0"/>
              </a:rPr>
              <a:t> технология дополненной реальности, которая позволяет привнести цифровой мир в реальный мир. </a:t>
            </a:r>
          </a:p>
        </p:txBody>
      </p:sp>
      <p:pic>
        <p:nvPicPr>
          <p:cNvPr id="24" name="Picture 23"/>
          <p:cNvPicPr>
            <a:picLocks noChangeAspect="1"/>
          </p:cNvPicPr>
          <p:nvPr/>
        </p:nvPicPr>
        <p:blipFill>
          <a:blip r:embed="rId8"/>
          <a:stretch>
            <a:fillRect/>
          </a:stretch>
        </p:blipFill>
        <p:spPr>
          <a:xfrm>
            <a:off x="4905969" y="272193"/>
            <a:ext cx="7120745" cy="4005419"/>
          </a:xfrm>
          <a:prstGeom prst="rect">
            <a:avLst/>
          </a:prstGeom>
        </p:spPr>
      </p:pic>
      <p:sp>
        <p:nvSpPr>
          <p:cNvPr id="2" name="TextBox 1"/>
          <p:cNvSpPr txBox="1"/>
          <p:nvPr/>
        </p:nvSpPr>
        <p:spPr>
          <a:xfrm>
            <a:off x="312143" y="4594123"/>
            <a:ext cx="4593826" cy="923330"/>
          </a:xfrm>
          <a:prstGeom prst="rect">
            <a:avLst/>
          </a:prstGeom>
          <a:noFill/>
        </p:spPr>
        <p:txBody>
          <a:bodyPr wrap="square" rtlCol="0">
            <a:spAutoFit/>
          </a:bodyPr>
          <a:lstStyle/>
          <a:p>
            <a:r>
              <a:rPr lang="ru-RU" dirty="0"/>
              <a:t>«Смешанная реальность – это воплощение абсолютного компьютера» (</a:t>
            </a:r>
            <a:r>
              <a:rPr lang="ru-RU" dirty="0" err="1"/>
              <a:t>Сатья</a:t>
            </a:r>
            <a:r>
              <a:rPr lang="ru-RU" dirty="0"/>
              <a:t> </a:t>
            </a:r>
            <a:r>
              <a:rPr lang="ru-RU" dirty="0" err="1"/>
              <a:t>Наделла</a:t>
            </a:r>
            <a:r>
              <a:rPr lang="ru-RU" dirty="0"/>
              <a:t>, Генеральный директор </a:t>
            </a:r>
            <a:r>
              <a:rPr lang="en-US" dirty="0"/>
              <a:t>Microsoft)</a:t>
            </a:r>
            <a:endParaRPr lang="ru-RU" dirty="0"/>
          </a:p>
        </p:txBody>
      </p:sp>
    </p:spTree>
    <p:extLst>
      <p:ext uri="{BB962C8B-B14F-4D97-AF65-F5344CB8AC3E}">
        <p14:creationId xmlns:p14="http://schemas.microsoft.com/office/powerpoint/2010/main" val="29387173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89" y="107030"/>
            <a:ext cx="8273845" cy="1552164"/>
          </a:xfrm>
        </p:spPr>
        <p:txBody>
          <a:bodyPr>
            <a:noAutofit/>
          </a:bodyPr>
          <a:lstStyle/>
          <a:p>
            <a:r>
              <a:rPr lang="ru-RU" sz="4000" dirty="0"/>
              <a:t>Технологии дополненной реальности в медицинской практике</a:t>
            </a:r>
          </a:p>
        </p:txBody>
      </p:sp>
      <p:sp>
        <p:nvSpPr>
          <p:cNvPr id="3" name="Content Placeholder 2"/>
          <p:cNvSpPr>
            <a:spLocks noGrp="1"/>
          </p:cNvSpPr>
          <p:nvPr>
            <p:ph idx="1"/>
          </p:nvPr>
        </p:nvSpPr>
        <p:spPr>
          <a:xfrm>
            <a:off x="432471" y="1847748"/>
            <a:ext cx="6071567" cy="4351338"/>
          </a:xfrm>
        </p:spPr>
        <p:txBody>
          <a:bodyPr>
            <a:normAutofit fontScale="92500" lnSpcReduction="20000"/>
          </a:bodyPr>
          <a:lstStyle/>
          <a:p>
            <a:pPr marL="0" indent="0">
              <a:buNone/>
            </a:pPr>
            <a:r>
              <a:rPr lang="ru-RU" b="1" dirty="0"/>
              <a:t>Дополненная реальность</a:t>
            </a:r>
            <a:endParaRPr lang="en-US" b="1" dirty="0"/>
          </a:p>
          <a:p>
            <a:r>
              <a:rPr lang="ru-RU" dirty="0"/>
              <a:t>Преимущества для врачей</a:t>
            </a:r>
          </a:p>
          <a:p>
            <a:pPr lvl="1"/>
            <a:r>
              <a:rPr lang="ru-RU" dirty="0"/>
              <a:t>Визуализация внутренних органов пациентов</a:t>
            </a:r>
          </a:p>
          <a:p>
            <a:pPr lvl="1"/>
            <a:r>
              <a:rPr lang="ru-RU" dirty="0"/>
              <a:t>Более качественная предоперационная подготовка</a:t>
            </a:r>
          </a:p>
          <a:p>
            <a:pPr lvl="1"/>
            <a:r>
              <a:rPr lang="ru-RU" dirty="0"/>
              <a:t>Помощь во время процедур</a:t>
            </a:r>
          </a:p>
          <a:p>
            <a:r>
              <a:rPr lang="ru-RU" dirty="0"/>
              <a:t>Преимущества для системы здравоохранения </a:t>
            </a:r>
          </a:p>
          <a:p>
            <a:pPr lvl="1"/>
            <a:r>
              <a:rPr lang="ru-RU" dirty="0"/>
              <a:t>Ускорение процессов принятия решений</a:t>
            </a:r>
          </a:p>
          <a:p>
            <a:pPr lvl="1"/>
            <a:r>
              <a:rPr lang="ru-RU" dirty="0"/>
              <a:t>Более быстрое и качественное хирургическое вмешательство</a:t>
            </a:r>
          </a:p>
          <a:p>
            <a:pPr lvl="1"/>
            <a:r>
              <a:rPr lang="en-US" dirty="0"/>
              <a:t>“</a:t>
            </a:r>
            <a:r>
              <a:rPr lang="ru-RU" dirty="0"/>
              <a:t>Эффект присутствия</a:t>
            </a:r>
            <a:r>
              <a:rPr lang="en-US" dirty="0"/>
              <a:t>” </a:t>
            </a:r>
            <a:r>
              <a:rPr lang="ru-RU" dirty="0"/>
              <a:t>в рамках образовательного процесса</a:t>
            </a:r>
          </a:p>
          <a:p>
            <a:pPr lvl="1"/>
            <a:endParaRPr lang="en-US" dirty="0"/>
          </a:p>
          <a:p>
            <a:endParaRPr lang="ru-RU" dirty="0"/>
          </a:p>
        </p:txBody>
      </p:sp>
      <p:grpSp>
        <p:nvGrpSpPr>
          <p:cNvPr id="8" name="Group 7"/>
          <p:cNvGrpSpPr/>
          <p:nvPr/>
        </p:nvGrpSpPr>
        <p:grpSpPr>
          <a:xfrm>
            <a:off x="8785209" y="107030"/>
            <a:ext cx="3217372" cy="759074"/>
            <a:chOff x="1551125" y="856240"/>
            <a:chExt cx="3217372" cy="759074"/>
          </a:xfrm>
        </p:grpSpPr>
        <p:sp>
          <p:nvSpPr>
            <p:cNvPr id="5" name="Rectangle 4"/>
            <p:cNvSpPr/>
            <p:nvPr/>
          </p:nvSpPr>
          <p:spPr>
            <a:xfrm>
              <a:off x="1551125" y="856240"/>
              <a:ext cx="3217372" cy="75907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Obraz 7">
              <a:extLst>
                <a:ext uri="{FF2B5EF4-FFF2-40B4-BE49-F238E27FC236}">
                  <a16:creationId xmlns:a16="http://schemas.microsoft.com/office/drawing/2014/main" id="{B2DA2811-626A-4611-BEAB-C06A9EB1C980}"/>
                </a:ext>
              </a:extLst>
            </p:cNvPr>
            <p:cNvPicPr>
              <a:picLocks noChangeAspect="1"/>
            </p:cNvPicPr>
            <p:nvPr/>
          </p:nvPicPr>
          <p:blipFill>
            <a:blip r:embed="rId3"/>
            <a:stretch>
              <a:fillRect/>
            </a:stretch>
          </p:blipFill>
          <p:spPr>
            <a:xfrm>
              <a:off x="1860158" y="878444"/>
              <a:ext cx="2590461" cy="666703"/>
            </a:xfrm>
            <a:prstGeom prst="rect">
              <a:avLst/>
            </a:prstGeom>
          </p:spPr>
        </p:pic>
      </p:grpSp>
      <p:pic>
        <p:nvPicPr>
          <p:cNvPr id="6" name="Obraz 18">
            <a:extLst>
              <a:ext uri="{FF2B5EF4-FFF2-40B4-BE49-F238E27FC236}">
                <a16:creationId xmlns:a16="http://schemas.microsoft.com/office/drawing/2014/main" id="{5CA9418E-6D54-458E-A114-88CBC3EC9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041" y="987346"/>
            <a:ext cx="4087755" cy="2804474"/>
          </a:xfrm>
          <a:prstGeom prst="rect">
            <a:avLst/>
          </a:prstGeom>
        </p:spPr>
      </p:pic>
      <p:pic>
        <p:nvPicPr>
          <p:cNvPr id="7" name="Obraz 19">
            <a:extLst>
              <a:ext uri="{FF2B5EF4-FFF2-40B4-BE49-F238E27FC236}">
                <a16:creationId xmlns:a16="http://schemas.microsoft.com/office/drawing/2014/main" id="{FF00D4DE-2721-44FD-95BE-7681D37C50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723" y="3925933"/>
            <a:ext cx="4087755" cy="2675764"/>
          </a:xfrm>
          <a:prstGeom prst="rect">
            <a:avLst/>
          </a:prstGeom>
        </p:spPr>
      </p:pic>
    </p:spTree>
    <p:extLst>
      <p:ext uri="{BB962C8B-B14F-4D97-AF65-F5344CB8AC3E}">
        <p14:creationId xmlns:p14="http://schemas.microsoft.com/office/powerpoint/2010/main" val="286421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22" y="129234"/>
            <a:ext cx="10533185" cy="1325563"/>
          </a:xfrm>
        </p:spPr>
        <p:txBody>
          <a:bodyPr>
            <a:normAutofit fontScale="90000"/>
          </a:bodyPr>
          <a:lstStyle/>
          <a:p>
            <a:r>
              <a:rPr lang="en-US" dirty="0" err="1"/>
              <a:t>Carna</a:t>
            </a:r>
            <a:r>
              <a:rPr lang="en-US" dirty="0"/>
              <a:t> Life </a:t>
            </a:r>
            <a:r>
              <a:rPr lang="en-US" dirty="0" err="1"/>
              <a:t>Holo</a:t>
            </a:r>
            <a:r>
              <a:rPr lang="ru-RU" dirty="0"/>
              <a:t>: визуализация сердца пациента в виде интерактивной голограммы</a:t>
            </a:r>
          </a:p>
        </p:txBody>
      </p:sp>
      <p:grpSp>
        <p:nvGrpSpPr>
          <p:cNvPr id="3" name="Group 2"/>
          <p:cNvGrpSpPr/>
          <p:nvPr/>
        </p:nvGrpSpPr>
        <p:grpSpPr>
          <a:xfrm>
            <a:off x="8832102" y="792015"/>
            <a:ext cx="3217372" cy="759074"/>
            <a:chOff x="1551125" y="856240"/>
            <a:chExt cx="3217372" cy="759074"/>
          </a:xfrm>
        </p:grpSpPr>
        <p:sp>
          <p:nvSpPr>
            <p:cNvPr id="4" name="Rectangle 3"/>
            <p:cNvSpPr/>
            <p:nvPr/>
          </p:nvSpPr>
          <p:spPr>
            <a:xfrm>
              <a:off x="1551125" y="856240"/>
              <a:ext cx="3217372" cy="75907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Obraz 7">
              <a:extLst>
                <a:ext uri="{FF2B5EF4-FFF2-40B4-BE49-F238E27FC236}">
                  <a16:creationId xmlns:a16="http://schemas.microsoft.com/office/drawing/2014/main" id="{B2DA2811-626A-4611-BEAB-C06A9EB1C980}"/>
                </a:ext>
              </a:extLst>
            </p:cNvPr>
            <p:cNvPicPr>
              <a:picLocks noChangeAspect="1"/>
            </p:cNvPicPr>
            <p:nvPr/>
          </p:nvPicPr>
          <p:blipFill>
            <a:blip r:embed="rId3"/>
            <a:stretch>
              <a:fillRect/>
            </a:stretch>
          </p:blipFill>
          <p:spPr>
            <a:xfrm>
              <a:off x="1860158" y="878444"/>
              <a:ext cx="2590461" cy="666703"/>
            </a:xfrm>
            <a:prstGeom prst="rect">
              <a:avLst/>
            </a:prstGeom>
          </p:spPr>
        </p:pic>
      </p:grpSp>
      <p:pic>
        <p:nvPicPr>
          <p:cNvPr id="7" name="Picture 79">
            <a:extLst>
              <a:ext uri="{FF2B5EF4-FFF2-40B4-BE49-F238E27FC236}">
                <a16:creationId xmlns:a16="http://schemas.microsoft.com/office/drawing/2014/main" id="{AF756369-8EA5-44FA-BC83-65B7AF1E9DA4}"/>
              </a:ext>
            </a:extLst>
          </p:cNvPr>
          <p:cNvPicPr/>
          <p:nvPr/>
        </p:nvPicPr>
        <p:blipFill>
          <a:blip r:embed="rId4"/>
          <a:stretch>
            <a:fillRect/>
          </a:stretch>
        </p:blipFill>
        <p:spPr>
          <a:xfrm>
            <a:off x="162734" y="2297151"/>
            <a:ext cx="3860225" cy="2570702"/>
          </a:xfrm>
          <a:prstGeom prst="rect">
            <a:avLst/>
          </a:prstGeom>
        </p:spPr>
      </p:pic>
      <p:sp>
        <p:nvSpPr>
          <p:cNvPr id="8" name="Shape 2247">
            <a:extLst>
              <a:ext uri="{FF2B5EF4-FFF2-40B4-BE49-F238E27FC236}">
                <a16:creationId xmlns:a16="http://schemas.microsoft.com/office/drawing/2014/main" id="{AF324360-E6BB-4225-9793-6A2F12C6ECC1}"/>
              </a:ext>
            </a:extLst>
          </p:cNvPr>
          <p:cNvSpPr/>
          <p:nvPr/>
        </p:nvSpPr>
        <p:spPr>
          <a:xfrm>
            <a:off x="162377" y="4867872"/>
            <a:ext cx="3860572" cy="887344"/>
          </a:xfrm>
          <a:custGeom>
            <a:avLst/>
            <a:gdLst/>
            <a:ahLst/>
            <a:cxnLst/>
            <a:rect l="0" t="0" r="0" b="0"/>
            <a:pathLst>
              <a:path w="1848265" h="424854">
                <a:moveTo>
                  <a:pt x="0" y="0"/>
                </a:moveTo>
                <a:lnTo>
                  <a:pt x="1848265" y="0"/>
                </a:lnTo>
                <a:lnTo>
                  <a:pt x="1848265" y="424854"/>
                </a:lnTo>
                <a:lnTo>
                  <a:pt x="0" y="424854"/>
                </a:lnTo>
                <a:lnTo>
                  <a:pt x="0" y="0"/>
                </a:lnTo>
              </a:path>
            </a:pathLst>
          </a:custGeom>
          <a:solidFill>
            <a:srgbClr val="64B2DA"/>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9" name="Rectangle 83">
            <a:extLst>
              <a:ext uri="{FF2B5EF4-FFF2-40B4-BE49-F238E27FC236}">
                <a16:creationId xmlns:a16="http://schemas.microsoft.com/office/drawing/2014/main" id="{4E71FC1A-1A3A-4EEC-AB8B-9C36C8F3C1C8}"/>
              </a:ext>
            </a:extLst>
          </p:cNvPr>
          <p:cNvSpPr/>
          <p:nvPr/>
        </p:nvSpPr>
        <p:spPr>
          <a:xfrm>
            <a:off x="1078630" y="5116836"/>
            <a:ext cx="4827899" cy="424040"/>
          </a:xfrm>
          <a:prstGeom prst="rect">
            <a:avLst/>
          </a:prstGeom>
          <a:ln>
            <a:noFill/>
          </a:ln>
        </p:spPr>
        <p:txBody>
          <a:bodyPr vert="horz" lIns="0" tIns="0" rIns="0" bIns="0" rtlCol="0">
            <a:noAutofit/>
          </a:bodyPr>
          <a:lstStyle/>
          <a:p>
            <a:pPr marL="6350" marR="2111375" indent="-6350">
              <a:lnSpc>
                <a:spcPct val="107000"/>
              </a:lnSpc>
              <a:spcAft>
                <a:spcPts val="800"/>
              </a:spcAft>
            </a:pPr>
            <a:r>
              <a:rPr lang="ru-RU" b="1" dirty="0">
                <a:solidFill>
                  <a:srgbClr val="FFFEFD"/>
                </a:solidFill>
                <a:latin typeface="Arial" panose="020B0604020202020204" pitchFamily="34" charset="0"/>
                <a:ea typeface="Arial" panose="020B0604020202020204" pitchFamily="34" charset="0"/>
              </a:rPr>
              <a:t>Снимки КТ или МРТ</a:t>
            </a:r>
            <a:endParaRPr lang="pl-PL" sz="1100" dirty="0">
              <a:solidFill>
                <a:srgbClr val="FFFEFD"/>
              </a:solidFill>
              <a:ea typeface="Calibri" panose="020F0502020204030204" pitchFamily="34" charset="0"/>
            </a:endParaRPr>
          </a:p>
        </p:txBody>
      </p:sp>
      <p:sp>
        <p:nvSpPr>
          <p:cNvPr id="10" name="Shape 2248">
            <a:extLst>
              <a:ext uri="{FF2B5EF4-FFF2-40B4-BE49-F238E27FC236}">
                <a16:creationId xmlns:a16="http://schemas.microsoft.com/office/drawing/2014/main" id="{79E351A9-493D-4C2A-8197-D6B35211AF24}"/>
              </a:ext>
            </a:extLst>
          </p:cNvPr>
          <p:cNvSpPr/>
          <p:nvPr/>
        </p:nvSpPr>
        <p:spPr>
          <a:xfrm>
            <a:off x="4158567" y="4867873"/>
            <a:ext cx="3860561" cy="887343"/>
          </a:xfrm>
          <a:custGeom>
            <a:avLst/>
            <a:gdLst/>
            <a:ahLst/>
            <a:cxnLst/>
            <a:rect l="0" t="0" r="0" b="0"/>
            <a:pathLst>
              <a:path w="1848257" h="424853">
                <a:moveTo>
                  <a:pt x="0" y="0"/>
                </a:moveTo>
                <a:lnTo>
                  <a:pt x="1848257" y="0"/>
                </a:lnTo>
                <a:lnTo>
                  <a:pt x="1848257" y="424853"/>
                </a:lnTo>
                <a:lnTo>
                  <a:pt x="0" y="424853"/>
                </a:lnTo>
                <a:lnTo>
                  <a:pt x="0" y="0"/>
                </a:lnTo>
              </a:path>
            </a:pathLst>
          </a:custGeom>
          <a:solidFill>
            <a:srgbClr val="64B2DA"/>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sp>
        <p:nvSpPr>
          <p:cNvPr id="11" name="Rectangle 84">
            <a:extLst>
              <a:ext uri="{FF2B5EF4-FFF2-40B4-BE49-F238E27FC236}">
                <a16:creationId xmlns:a16="http://schemas.microsoft.com/office/drawing/2014/main" id="{81FDCC78-444A-412E-83A2-38F48BA3C13A}"/>
              </a:ext>
            </a:extLst>
          </p:cNvPr>
          <p:cNvSpPr/>
          <p:nvPr/>
        </p:nvSpPr>
        <p:spPr>
          <a:xfrm>
            <a:off x="4576732" y="5112074"/>
            <a:ext cx="5115272" cy="532679"/>
          </a:xfrm>
          <a:prstGeom prst="rect">
            <a:avLst/>
          </a:prstGeom>
          <a:ln>
            <a:noFill/>
          </a:ln>
        </p:spPr>
        <p:txBody>
          <a:bodyPr vert="horz" lIns="0" tIns="0" rIns="0" bIns="0" rtlCol="0">
            <a:noAutofit/>
          </a:bodyPr>
          <a:lstStyle/>
          <a:p>
            <a:pPr marL="6350" marR="2111375" indent="-6350">
              <a:lnSpc>
                <a:spcPct val="107000"/>
              </a:lnSpc>
              <a:spcAft>
                <a:spcPts val="800"/>
              </a:spcAft>
            </a:pPr>
            <a:r>
              <a:rPr lang="ru-RU" b="1" dirty="0">
                <a:solidFill>
                  <a:srgbClr val="FFFEFD"/>
                </a:solidFill>
                <a:latin typeface="Arial" panose="020B0604020202020204" pitchFamily="34" charset="0"/>
                <a:ea typeface="Arial" panose="020B0604020202020204" pitchFamily="34" charset="0"/>
              </a:rPr>
              <a:t>Стандартная</a:t>
            </a:r>
            <a:r>
              <a:rPr lang="pl-PL" b="1" dirty="0">
                <a:solidFill>
                  <a:srgbClr val="FFFEFD"/>
                </a:solidFill>
                <a:latin typeface="Arial" panose="020B0604020202020204" pitchFamily="34" charset="0"/>
                <a:ea typeface="Arial" panose="020B0604020202020204" pitchFamily="34" charset="0"/>
              </a:rPr>
              <a:t> 3D</a:t>
            </a:r>
            <a:r>
              <a:rPr lang="ru-RU" b="1" dirty="0">
                <a:solidFill>
                  <a:srgbClr val="FFFEFD"/>
                </a:solidFill>
                <a:latin typeface="Arial" panose="020B0604020202020204" pitchFamily="34" charset="0"/>
                <a:ea typeface="Arial" panose="020B0604020202020204" pitchFamily="34" charset="0"/>
              </a:rPr>
              <a:t>-визуализация</a:t>
            </a:r>
            <a:endParaRPr lang="pl-PL" sz="1100" dirty="0">
              <a:solidFill>
                <a:srgbClr val="FFFEFD"/>
              </a:solidFill>
              <a:ea typeface="Calibri" panose="020F0502020204030204" pitchFamily="34" charset="0"/>
            </a:endParaRPr>
          </a:p>
        </p:txBody>
      </p:sp>
      <p:sp>
        <p:nvSpPr>
          <p:cNvPr id="12" name="Shape 2250">
            <a:extLst>
              <a:ext uri="{FF2B5EF4-FFF2-40B4-BE49-F238E27FC236}">
                <a16:creationId xmlns:a16="http://schemas.microsoft.com/office/drawing/2014/main" id="{B50AA58F-ADCB-4788-93DE-EEACE90E5AC6}"/>
              </a:ext>
            </a:extLst>
          </p:cNvPr>
          <p:cNvSpPr/>
          <p:nvPr/>
        </p:nvSpPr>
        <p:spPr>
          <a:xfrm>
            <a:off x="4158726" y="2297164"/>
            <a:ext cx="3860400" cy="2570705"/>
          </a:xfrm>
          <a:custGeom>
            <a:avLst/>
            <a:gdLst/>
            <a:ahLst/>
            <a:cxnLst/>
            <a:rect l="0" t="0" r="0" b="0"/>
            <a:pathLst>
              <a:path w="1848180" h="1230833">
                <a:moveTo>
                  <a:pt x="0" y="0"/>
                </a:moveTo>
                <a:lnTo>
                  <a:pt x="1848180" y="0"/>
                </a:lnTo>
                <a:lnTo>
                  <a:pt x="1848180" y="1230833"/>
                </a:lnTo>
                <a:lnTo>
                  <a:pt x="0" y="1230833"/>
                </a:lnTo>
                <a:lnTo>
                  <a:pt x="0" y="0"/>
                </a:lnTo>
              </a:path>
            </a:pathLst>
          </a:custGeom>
          <a:solidFill>
            <a:srgbClr val="110F0D"/>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pic>
        <p:nvPicPr>
          <p:cNvPr id="13" name="Picture 94">
            <a:extLst>
              <a:ext uri="{FF2B5EF4-FFF2-40B4-BE49-F238E27FC236}">
                <a16:creationId xmlns:a16="http://schemas.microsoft.com/office/drawing/2014/main" id="{EBC198D3-2982-49A4-9209-C48F0647F5A9}"/>
              </a:ext>
            </a:extLst>
          </p:cNvPr>
          <p:cNvPicPr/>
          <p:nvPr/>
        </p:nvPicPr>
        <p:blipFill>
          <a:blip r:embed="rId5"/>
          <a:stretch>
            <a:fillRect/>
          </a:stretch>
        </p:blipFill>
        <p:spPr>
          <a:xfrm>
            <a:off x="4463090" y="2297151"/>
            <a:ext cx="3234690" cy="2553161"/>
          </a:xfrm>
          <a:prstGeom prst="rect">
            <a:avLst/>
          </a:prstGeom>
        </p:spPr>
      </p:pic>
      <p:grpSp>
        <p:nvGrpSpPr>
          <p:cNvPr id="14" name="Grupa 28">
            <a:extLst>
              <a:ext uri="{FF2B5EF4-FFF2-40B4-BE49-F238E27FC236}">
                <a16:creationId xmlns:a16="http://schemas.microsoft.com/office/drawing/2014/main" id="{E3B6E92D-E029-43D4-A49E-C7F629FB038A}"/>
              </a:ext>
            </a:extLst>
          </p:cNvPr>
          <p:cNvGrpSpPr/>
          <p:nvPr/>
        </p:nvGrpSpPr>
        <p:grpSpPr>
          <a:xfrm>
            <a:off x="8147534" y="2297151"/>
            <a:ext cx="3915757" cy="3458065"/>
            <a:chOff x="7466250" y="4919089"/>
            <a:chExt cx="1848629" cy="1646684"/>
          </a:xfrm>
        </p:grpSpPr>
        <p:sp>
          <p:nvSpPr>
            <p:cNvPr id="15" name="Shape 2249">
              <a:extLst>
                <a:ext uri="{FF2B5EF4-FFF2-40B4-BE49-F238E27FC236}">
                  <a16:creationId xmlns:a16="http://schemas.microsoft.com/office/drawing/2014/main" id="{436ACB7A-DDBB-4464-BD94-3D124727831E}"/>
                </a:ext>
              </a:extLst>
            </p:cNvPr>
            <p:cNvSpPr/>
            <p:nvPr/>
          </p:nvSpPr>
          <p:spPr>
            <a:xfrm>
              <a:off x="7466250" y="6140955"/>
              <a:ext cx="1848249" cy="424818"/>
            </a:xfrm>
            <a:custGeom>
              <a:avLst/>
              <a:gdLst/>
              <a:ahLst/>
              <a:cxnLst/>
              <a:rect l="0" t="0" r="0" b="0"/>
              <a:pathLst>
                <a:path w="1848256" h="424854">
                  <a:moveTo>
                    <a:pt x="0" y="0"/>
                  </a:moveTo>
                  <a:lnTo>
                    <a:pt x="1848256" y="0"/>
                  </a:lnTo>
                  <a:lnTo>
                    <a:pt x="1848256" y="424854"/>
                  </a:lnTo>
                  <a:lnTo>
                    <a:pt x="0" y="424854"/>
                  </a:lnTo>
                  <a:lnTo>
                    <a:pt x="0" y="0"/>
                  </a:lnTo>
                </a:path>
              </a:pathLst>
            </a:custGeom>
            <a:solidFill>
              <a:srgbClr val="64B2DA"/>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black"/>
                </a:solidFill>
                <a:effectLst/>
                <a:uLnTx/>
                <a:uFillTx/>
              </a:endParaRPr>
            </a:p>
          </p:txBody>
        </p:sp>
        <p:pic>
          <p:nvPicPr>
            <p:cNvPr id="16" name="Picture 96">
              <a:extLst>
                <a:ext uri="{FF2B5EF4-FFF2-40B4-BE49-F238E27FC236}">
                  <a16:creationId xmlns:a16="http://schemas.microsoft.com/office/drawing/2014/main" id="{0F8E0692-97D9-4E2F-90AA-B7DFE1BCB8CD}"/>
                </a:ext>
              </a:extLst>
            </p:cNvPr>
            <p:cNvPicPr/>
            <p:nvPr/>
          </p:nvPicPr>
          <p:blipFill>
            <a:blip r:embed="rId6"/>
            <a:stretch>
              <a:fillRect/>
            </a:stretch>
          </p:blipFill>
          <p:spPr>
            <a:xfrm>
              <a:off x="7469650" y="4919089"/>
              <a:ext cx="1845229" cy="1224143"/>
            </a:xfrm>
            <a:prstGeom prst="rect">
              <a:avLst/>
            </a:prstGeom>
          </p:spPr>
        </p:pic>
      </p:grpSp>
      <p:sp>
        <p:nvSpPr>
          <p:cNvPr id="17" name="Rectangle 85">
            <a:extLst>
              <a:ext uri="{FF2B5EF4-FFF2-40B4-BE49-F238E27FC236}">
                <a16:creationId xmlns:a16="http://schemas.microsoft.com/office/drawing/2014/main" id="{87C0C226-CE84-4F71-862D-06E926900DED}"/>
              </a:ext>
            </a:extLst>
          </p:cNvPr>
          <p:cNvSpPr/>
          <p:nvPr/>
        </p:nvSpPr>
        <p:spPr>
          <a:xfrm>
            <a:off x="8701315" y="5107203"/>
            <a:ext cx="4248566" cy="532973"/>
          </a:xfrm>
          <a:prstGeom prst="rect">
            <a:avLst/>
          </a:prstGeom>
          <a:ln>
            <a:noFill/>
          </a:ln>
        </p:spPr>
        <p:txBody>
          <a:bodyPr vert="horz" lIns="0" tIns="0" rIns="0" bIns="0" rtlCol="0">
            <a:noAutofit/>
          </a:bodyPr>
          <a:lstStyle/>
          <a:p>
            <a:pPr marL="6350" marR="2111375" indent="-6350">
              <a:lnSpc>
                <a:spcPct val="107000"/>
              </a:lnSpc>
              <a:spcAft>
                <a:spcPts val="800"/>
              </a:spcAft>
            </a:pPr>
            <a:r>
              <a:rPr lang="ru-RU" b="1" dirty="0">
                <a:solidFill>
                  <a:srgbClr val="FFFEFD"/>
                </a:solidFill>
                <a:latin typeface="Arial" panose="020B0604020202020204" pitchFamily="34" charset="0"/>
                <a:ea typeface="Arial" panose="020B0604020202020204" pitchFamily="34" charset="0"/>
              </a:rPr>
              <a:t>Голографическая визуализация</a:t>
            </a:r>
            <a:endParaRPr lang="pl-PL" sz="1100" dirty="0">
              <a:solidFill>
                <a:srgbClr val="FFFEFD"/>
              </a:solidFill>
              <a:ea typeface="Calibri" panose="020F0502020204030204" pitchFamily="34" charset="0"/>
            </a:endParaRPr>
          </a:p>
        </p:txBody>
      </p:sp>
      <p:sp>
        <p:nvSpPr>
          <p:cNvPr id="18" name="Strzałka: w prawo 3">
            <a:extLst>
              <a:ext uri="{FF2B5EF4-FFF2-40B4-BE49-F238E27FC236}">
                <a16:creationId xmlns:a16="http://schemas.microsoft.com/office/drawing/2014/main" id="{556B0C7C-B28F-4DF0-8F7A-D5A44E771F2A}"/>
              </a:ext>
            </a:extLst>
          </p:cNvPr>
          <p:cNvSpPr/>
          <p:nvPr/>
        </p:nvSpPr>
        <p:spPr>
          <a:xfrm>
            <a:off x="2554514" y="2960914"/>
            <a:ext cx="6408057" cy="1378857"/>
          </a:xfrm>
          <a:prstGeom prst="rightArrow">
            <a:avLst>
              <a:gd name="adj1" fmla="val 38421"/>
              <a:gd name="adj2" fmla="val 104737"/>
            </a:avLst>
          </a:prstGeom>
          <a:solidFill>
            <a:srgbClr val="E7E6E6">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9" name="Obraz 6"/>
          <p:cNvPicPr>
            <a:picLocks noChangeAspect="1"/>
          </p:cNvPicPr>
          <p:nvPr/>
        </p:nvPicPr>
        <p:blipFill>
          <a:blip r:embed="rId7"/>
          <a:stretch>
            <a:fillRect/>
          </a:stretch>
        </p:blipFill>
        <p:spPr>
          <a:xfrm>
            <a:off x="189522" y="1315585"/>
            <a:ext cx="1955573" cy="732583"/>
          </a:xfrm>
          <a:prstGeom prst="rect">
            <a:avLst/>
          </a:prstGeom>
        </p:spPr>
      </p:pic>
    </p:spTree>
    <p:extLst>
      <p:ext uri="{BB962C8B-B14F-4D97-AF65-F5344CB8AC3E}">
        <p14:creationId xmlns:p14="http://schemas.microsoft.com/office/powerpoint/2010/main" val="293925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6" y="155359"/>
            <a:ext cx="8344877" cy="821563"/>
          </a:xfrm>
        </p:spPr>
        <p:txBody>
          <a:bodyPr>
            <a:normAutofit fontScale="90000"/>
          </a:bodyPr>
          <a:lstStyle/>
          <a:p>
            <a:r>
              <a:rPr lang="ru-RU" dirty="0"/>
              <a:t>Трансформационные возможности технологии</a:t>
            </a:r>
          </a:p>
        </p:txBody>
      </p:sp>
      <p:grpSp>
        <p:nvGrpSpPr>
          <p:cNvPr id="3" name="Group 2"/>
          <p:cNvGrpSpPr/>
          <p:nvPr/>
        </p:nvGrpSpPr>
        <p:grpSpPr>
          <a:xfrm>
            <a:off x="8871179" y="155359"/>
            <a:ext cx="3217372" cy="759074"/>
            <a:chOff x="1551125" y="856240"/>
            <a:chExt cx="3217372" cy="759074"/>
          </a:xfrm>
        </p:grpSpPr>
        <p:sp>
          <p:nvSpPr>
            <p:cNvPr id="4" name="Rectangle 3"/>
            <p:cNvSpPr/>
            <p:nvPr/>
          </p:nvSpPr>
          <p:spPr>
            <a:xfrm>
              <a:off x="1551125" y="856240"/>
              <a:ext cx="3217372" cy="759074"/>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Obraz 7">
              <a:extLst>
                <a:ext uri="{FF2B5EF4-FFF2-40B4-BE49-F238E27FC236}">
                  <a16:creationId xmlns:a16="http://schemas.microsoft.com/office/drawing/2014/main" id="{B2DA2811-626A-4611-BEAB-C06A9EB1C980}"/>
                </a:ext>
              </a:extLst>
            </p:cNvPr>
            <p:cNvPicPr>
              <a:picLocks noChangeAspect="1"/>
            </p:cNvPicPr>
            <p:nvPr/>
          </p:nvPicPr>
          <p:blipFill>
            <a:blip r:embed="rId5"/>
            <a:stretch>
              <a:fillRect/>
            </a:stretch>
          </p:blipFill>
          <p:spPr>
            <a:xfrm>
              <a:off x="1860158" y="878444"/>
              <a:ext cx="2590461" cy="666703"/>
            </a:xfrm>
            <a:prstGeom prst="rect">
              <a:avLst/>
            </a:prstGeom>
          </p:spPr>
        </p:pic>
      </p:grpSp>
      <p:pic>
        <p:nvPicPr>
          <p:cNvPr id="6" name="hololens">
            <a:hlinkClick r:id="" action="ppaction://media"/>
            <a:extLst>
              <a:ext uri="{FF2B5EF4-FFF2-40B4-BE49-F238E27FC236}">
                <a16:creationId xmlns:a16="http://schemas.microsoft.com/office/drawing/2014/main" id="{9B7B1352-2DE3-4A0A-AAF8-4C80D22FD0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9661" y="1061525"/>
            <a:ext cx="9748638" cy="5483609"/>
          </a:xfrm>
          <a:prstGeom prst="rect">
            <a:avLst/>
          </a:prstGeom>
        </p:spPr>
      </p:pic>
    </p:spTree>
    <p:extLst>
      <p:ext uri="{BB962C8B-B14F-4D97-AF65-F5344CB8AC3E}">
        <p14:creationId xmlns:p14="http://schemas.microsoft.com/office/powerpoint/2010/main" val="249382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82" y="124537"/>
            <a:ext cx="11754035" cy="913259"/>
          </a:xfrm>
        </p:spPr>
        <p:txBody>
          <a:bodyPr>
            <a:normAutofit fontScale="90000"/>
          </a:bodyPr>
          <a:lstStyle/>
          <a:p>
            <a:r>
              <a:rPr lang="ru-RU" dirty="0"/>
              <a:t>Метод отбора пептидов-маркёров рака молочной железы с использованием сервисов Microsoft Azure</a:t>
            </a:r>
          </a:p>
        </p:txBody>
      </p:sp>
      <p:sp>
        <p:nvSpPr>
          <p:cNvPr id="3" name="Content Placeholder 2"/>
          <p:cNvSpPr>
            <a:spLocks noGrp="1"/>
          </p:cNvSpPr>
          <p:nvPr>
            <p:ph idx="1"/>
          </p:nvPr>
        </p:nvSpPr>
        <p:spPr>
          <a:xfrm>
            <a:off x="319597" y="2108686"/>
            <a:ext cx="4730860" cy="4681812"/>
          </a:xfrm>
        </p:spPr>
        <p:txBody>
          <a:bodyPr>
            <a:normAutofit fontScale="70000" lnSpcReduction="20000"/>
          </a:bodyPr>
          <a:lstStyle/>
          <a:p>
            <a:pPr marL="0" indent="0">
              <a:buNone/>
            </a:pPr>
            <a:r>
              <a:rPr lang="ru-RU" b="1" dirty="0"/>
              <a:t>Результаты</a:t>
            </a:r>
          </a:p>
          <a:p>
            <a:r>
              <a:rPr lang="ru-RU" dirty="0"/>
              <a:t>В течение 5 месяцев был разработан прототип инновационного метода диагностики рака молочной железы на пептидных чипах с аналитической поддержкой Microsoft Azure</a:t>
            </a:r>
          </a:p>
          <a:p>
            <a:r>
              <a:rPr lang="ru-RU" dirty="0"/>
              <a:t>Показана возможность использования метода </a:t>
            </a:r>
            <a:r>
              <a:rPr lang="ru-RU" dirty="0" err="1"/>
              <a:t>иммуносигнатур</a:t>
            </a:r>
            <a:r>
              <a:rPr lang="ru-RU" dirty="0"/>
              <a:t> для диагностики заболеваний</a:t>
            </a:r>
          </a:p>
          <a:p>
            <a:r>
              <a:rPr lang="ru-RU" dirty="0"/>
              <a:t>Продемонстрирована возможность использования сервисов Microsoft Azure для анализа больших данных в </a:t>
            </a:r>
            <a:r>
              <a:rPr lang="ru-RU" dirty="0" err="1"/>
              <a:t>био</a:t>
            </a:r>
            <a:r>
              <a:rPr lang="ru-RU" dirty="0"/>
              <a:t>-медицинских приложениях</a:t>
            </a:r>
          </a:p>
          <a:p>
            <a:r>
              <a:rPr lang="ru-RU" dirty="0"/>
              <a:t>Планируется широкое тестирование метода и развертывание </a:t>
            </a:r>
            <a:r>
              <a:rPr lang="ru-RU" dirty="0" err="1"/>
              <a:t>web</a:t>
            </a:r>
            <a:r>
              <a:rPr lang="ru-RU" dirty="0"/>
              <a:t>- приложения для классификации новых клинических образцов</a:t>
            </a:r>
          </a:p>
        </p:txBody>
      </p:sp>
      <p:grpSp>
        <p:nvGrpSpPr>
          <p:cNvPr id="6" name="Группа 13"/>
          <p:cNvGrpSpPr/>
          <p:nvPr/>
        </p:nvGrpSpPr>
        <p:grpSpPr>
          <a:xfrm>
            <a:off x="9573082" y="3454891"/>
            <a:ext cx="2578425" cy="2135819"/>
            <a:chOff x="5508746" y="3850549"/>
            <a:chExt cx="3865862" cy="2744972"/>
          </a:xfrm>
        </p:grpSpPr>
        <p:pic>
          <p:nvPicPr>
            <p:cNvPr id="7" name="Рисунок 7"/>
            <p:cNvPicPr>
              <a:picLocks noChangeAspect="1"/>
            </p:cNvPicPr>
            <p:nvPr/>
          </p:nvPicPr>
          <p:blipFill rotWithShape="1">
            <a:blip r:embed="rId3"/>
            <a:srcRect l="2158" r="37967" b="9741"/>
            <a:stretch/>
          </p:blipFill>
          <p:spPr>
            <a:xfrm>
              <a:off x="5508746" y="3850549"/>
              <a:ext cx="3865862" cy="2744972"/>
            </a:xfrm>
            <a:prstGeom prst="rect">
              <a:avLst/>
            </a:prstGeom>
          </p:spPr>
        </p:pic>
        <p:sp>
          <p:nvSpPr>
            <p:cNvPr id="8" name="Прямоугольник 10"/>
            <p:cNvSpPr/>
            <p:nvPr/>
          </p:nvSpPr>
          <p:spPr>
            <a:xfrm>
              <a:off x="5592636" y="4420998"/>
              <a:ext cx="1118555" cy="4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Прямоугольник 14"/>
            <p:cNvSpPr/>
            <p:nvPr/>
          </p:nvSpPr>
          <p:spPr>
            <a:xfrm>
              <a:off x="5813569" y="5478424"/>
              <a:ext cx="823519" cy="374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Рисунок 3"/>
          <p:cNvPicPr>
            <a:picLocks noChangeAspect="1"/>
          </p:cNvPicPr>
          <p:nvPr/>
        </p:nvPicPr>
        <p:blipFill>
          <a:blip r:embed="rId4"/>
          <a:stretch>
            <a:fillRect/>
          </a:stretch>
        </p:blipFill>
        <p:spPr>
          <a:xfrm>
            <a:off x="4773457" y="1763106"/>
            <a:ext cx="495672" cy="1149648"/>
          </a:xfrm>
          <a:prstGeom prst="rect">
            <a:avLst/>
          </a:prstGeom>
        </p:spPr>
      </p:pic>
      <p:pic>
        <p:nvPicPr>
          <p:cNvPr id="11" name="Рисунок 4"/>
          <p:cNvPicPr>
            <a:picLocks noChangeAspect="1"/>
          </p:cNvPicPr>
          <p:nvPr/>
        </p:nvPicPr>
        <p:blipFill rotWithShape="1">
          <a:blip r:embed="rId5"/>
          <a:srcRect l="21773" t="11837" r="24832" b="12925"/>
          <a:stretch/>
        </p:blipFill>
        <p:spPr>
          <a:xfrm>
            <a:off x="6202557" y="1695328"/>
            <a:ext cx="1051639" cy="1111397"/>
          </a:xfrm>
          <a:prstGeom prst="rect">
            <a:avLst/>
          </a:prstGeom>
        </p:spPr>
      </p:pic>
      <p:pic>
        <p:nvPicPr>
          <p:cNvPr id="12" name="Рисунок 6"/>
          <p:cNvPicPr>
            <a:picLocks noChangeAspect="1"/>
          </p:cNvPicPr>
          <p:nvPr/>
        </p:nvPicPr>
        <p:blipFill>
          <a:blip r:embed="rId6"/>
          <a:stretch>
            <a:fillRect/>
          </a:stretch>
        </p:blipFill>
        <p:spPr>
          <a:xfrm>
            <a:off x="8329840" y="1738007"/>
            <a:ext cx="1090807" cy="1026040"/>
          </a:xfrm>
          <a:prstGeom prst="rect">
            <a:avLst/>
          </a:prstGeom>
        </p:spPr>
      </p:pic>
      <p:sp>
        <p:nvSpPr>
          <p:cNvPr id="13" name="Стрелка: вниз 8"/>
          <p:cNvSpPr/>
          <p:nvPr/>
        </p:nvSpPr>
        <p:spPr>
          <a:xfrm rot="16200000">
            <a:off x="5738251" y="1757603"/>
            <a:ext cx="212233" cy="914400"/>
          </a:xfrm>
          <a:prstGeom prst="downArrow">
            <a:avLst>
              <a:gd name="adj1" fmla="val 43104"/>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003308" y="1661629"/>
            <a:ext cx="16811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ndalus" panose="02020603050405020304" pitchFamily="18" charset="-78"/>
              </a:rPr>
              <a:t>Забор крови</a:t>
            </a:r>
          </a:p>
        </p:txBody>
      </p:sp>
      <p:sp>
        <p:nvSpPr>
          <p:cNvPr id="15" name="TextBox 14"/>
          <p:cNvSpPr txBox="1"/>
          <p:nvPr/>
        </p:nvSpPr>
        <p:spPr>
          <a:xfrm>
            <a:off x="9245433" y="2509835"/>
            <a:ext cx="2511017"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Связывание антител с пептидами на чипе</a:t>
            </a:r>
          </a:p>
        </p:txBody>
      </p:sp>
      <p:sp>
        <p:nvSpPr>
          <p:cNvPr id="16" name="TextBox 15"/>
          <p:cNvSpPr txBox="1"/>
          <p:nvPr/>
        </p:nvSpPr>
        <p:spPr>
          <a:xfrm>
            <a:off x="9573082" y="5794537"/>
            <a:ext cx="27417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Чип с библиотекой </a:t>
            </a:r>
            <a:r>
              <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300 </a:t>
            </a: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тыс. пептидов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Инновационная разработка США</a:t>
            </a:r>
          </a:p>
        </p:txBody>
      </p:sp>
      <p:sp>
        <p:nvSpPr>
          <p:cNvPr id="17" name="TextBox 16"/>
          <p:cNvSpPr txBox="1"/>
          <p:nvPr/>
        </p:nvSpPr>
        <p:spPr>
          <a:xfrm>
            <a:off x="6876308" y="1814710"/>
            <a:ext cx="15282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ndalus" panose="02020603050405020304" pitchFamily="18" charset="-78"/>
              </a:rPr>
              <a:t>Выделение антител</a:t>
            </a:r>
          </a:p>
        </p:txBody>
      </p:sp>
      <p:sp>
        <p:nvSpPr>
          <p:cNvPr id="18" name="Стрелка: вниз 8"/>
          <p:cNvSpPr/>
          <p:nvPr/>
        </p:nvSpPr>
        <p:spPr>
          <a:xfrm rot="5400000">
            <a:off x="9412674" y="4247046"/>
            <a:ext cx="212233" cy="1287093"/>
          </a:xfrm>
          <a:prstGeom prst="downArrow">
            <a:avLst>
              <a:gd name="adj1" fmla="val 43104"/>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4" descr="Image result for microsoft az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471" y="4001607"/>
            <a:ext cx="1679453" cy="8668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272131" y="4992520"/>
            <a:ext cx="27849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Обработка больших данных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методами искусственного интеллекта</a:t>
            </a:r>
          </a:p>
        </p:txBody>
      </p:sp>
      <p:sp>
        <p:nvSpPr>
          <p:cNvPr id="21" name="Стрелка: вниз 8"/>
          <p:cNvSpPr/>
          <p:nvPr/>
        </p:nvSpPr>
        <p:spPr>
          <a:xfrm rot="8100000">
            <a:off x="6380519" y="2847011"/>
            <a:ext cx="210312" cy="1371600"/>
          </a:xfrm>
          <a:prstGeom prst="downArrow">
            <a:avLst>
              <a:gd name="adj1" fmla="val 43104"/>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4956730" y="3612654"/>
            <a:ext cx="151166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Высокоточный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диагноз</a:t>
            </a:r>
          </a:p>
        </p:txBody>
      </p:sp>
      <p:sp>
        <p:nvSpPr>
          <p:cNvPr id="23" name="Стрелка: вниз 8"/>
          <p:cNvSpPr/>
          <p:nvPr/>
        </p:nvSpPr>
        <p:spPr>
          <a:xfrm rot="16200000">
            <a:off x="7605280" y="1987671"/>
            <a:ext cx="212233" cy="914400"/>
          </a:xfrm>
          <a:prstGeom prst="downArrow">
            <a:avLst>
              <a:gd name="adj1" fmla="val 43104"/>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Стрелка: вниз 8"/>
          <p:cNvSpPr/>
          <p:nvPr/>
        </p:nvSpPr>
        <p:spPr>
          <a:xfrm rot="18900000">
            <a:off x="9724576" y="2420827"/>
            <a:ext cx="210312" cy="1371600"/>
          </a:xfrm>
          <a:prstGeom prst="downArrow">
            <a:avLst>
              <a:gd name="adj1" fmla="val 43104"/>
              <a:gd name="adj2" fmla="val 5000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5308107" y="5959501"/>
            <a:ext cx="48065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Пептиды – фрагменты белков</a:t>
            </a:r>
            <a:endParaRPr kumimoji="0" 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Антитела – элементы иммунной системы,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избирательно связывающиеся с белками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и др. молекулами</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8506822" y="4342239"/>
            <a:ext cx="1802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ndalus" panose="02020603050405020304" pitchFamily="18" charset="-78"/>
              </a:rPr>
              <a:t>Сканирование сигнала</a:t>
            </a:r>
          </a:p>
        </p:txBody>
      </p:sp>
      <p:sp>
        <p:nvSpPr>
          <p:cNvPr id="27" name="TextBox 26"/>
          <p:cNvSpPr txBox="1"/>
          <p:nvPr/>
        </p:nvSpPr>
        <p:spPr>
          <a:xfrm>
            <a:off x="8012907" y="1188666"/>
            <a:ext cx="2088392" cy="369332"/>
          </a:xfrm>
          <a:prstGeom prst="rect">
            <a:avLst/>
          </a:prstGeom>
          <a:noFill/>
        </p:spPr>
        <p:txBody>
          <a:bodyPr wrap="none" rtlCol="0">
            <a:spAutoFit/>
          </a:bodyPr>
          <a:lstStyle/>
          <a:p>
            <a:r>
              <a:rPr lang="ru-RU" b="1" dirty="0"/>
              <a:t>Концепция метода</a:t>
            </a:r>
          </a:p>
        </p:txBody>
      </p:sp>
      <p:pic>
        <p:nvPicPr>
          <p:cNvPr id="28" name="Picture 27"/>
          <p:cNvPicPr>
            <a:picLocks noChangeAspect="1"/>
          </p:cNvPicPr>
          <p:nvPr/>
        </p:nvPicPr>
        <p:blipFill>
          <a:blip r:embed="rId8"/>
          <a:stretch>
            <a:fillRect/>
          </a:stretch>
        </p:blipFill>
        <p:spPr>
          <a:xfrm>
            <a:off x="218982" y="1144224"/>
            <a:ext cx="2233662" cy="906487"/>
          </a:xfrm>
          <a:prstGeom prst="rect">
            <a:avLst/>
          </a:prstGeom>
        </p:spPr>
      </p:pic>
      <p:pic>
        <p:nvPicPr>
          <p:cNvPr id="29" name="Picture 28"/>
          <p:cNvPicPr>
            <a:picLocks noChangeAspect="1"/>
          </p:cNvPicPr>
          <p:nvPr/>
        </p:nvPicPr>
        <p:blipFill>
          <a:blip r:embed="rId9"/>
          <a:stretch>
            <a:fillRect/>
          </a:stretch>
        </p:blipFill>
        <p:spPr>
          <a:xfrm>
            <a:off x="2733382" y="1177076"/>
            <a:ext cx="1632380" cy="822421"/>
          </a:xfrm>
          <a:prstGeom prst="rect">
            <a:avLst/>
          </a:prstGeom>
        </p:spPr>
      </p:pic>
    </p:spTree>
    <p:extLst>
      <p:ext uri="{BB962C8B-B14F-4D97-AF65-F5344CB8AC3E}">
        <p14:creationId xmlns:p14="http://schemas.microsoft.com/office/powerpoint/2010/main" val="333388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hidden="1"/>
          <p:cNvSpPr/>
          <p:nvPr/>
        </p:nvSpPr>
        <p:spPr bwMode="auto">
          <a:xfrm>
            <a:off x="5573256" y="1718517"/>
            <a:ext cx="437778" cy="437778"/>
          </a:xfrm>
          <a:prstGeom prst="ellipse">
            <a:avLst/>
          </a:prstGeom>
          <a:solidFill>
            <a:srgbClr val="C7C7C7"/>
          </a:solidFill>
          <a:ln w="19050">
            <a:solidFill>
              <a:srgbClr val="C7C7C7"/>
            </a:solidFill>
            <a:prstDash val="solid"/>
            <a:miter lim="800000"/>
          </a:ln>
        </p:spPr>
        <p:txBody>
          <a:bodyPr wrap="square" lIns="233070" tIns="197213" rIns="179285" bIns="179285" rtlCol="0" anchor="ctr">
            <a:noAutofit/>
          </a:bodyPr>
          <a:lstStyle/>
          <a:p>
            <a:pPr algn="ctr" defTabSz="896386">
              <a:defRPr/>
            </a:pPr>
            <a:endParaRPr lang="en-US" sz="2745" kern="0" spc="49" dirty="0">
              <a:solidFill>
                <a:srgbClr val="FFFFFF"/>
              </a:solidFill>
              <a:latin typeface="Segoe UI"/>
              <a:cs typeface="Segoe UI Semibold" panose="020B0702040204020203" pitchFamily="34" charset="0"/>
            </a:endParaRPr>
          </a:p>
        </p:txBody>
      </p:sp>
      <p:sp>
        <p:nvSpPr>
          <p:cNvPr id="20" name="microsoft"/>
          <p:cNvSpPr/>
          <p:nvPr/>
        </p:nvSpPr>
        <p:spPr>
          <a:xfrm>
            <a:off x="317225" y="-10170"/>
            <a:ext cx="5181159" cy="1983813"/>
          </a:xfrm>
          <a:prstGeom prst="rect">
            <a:avLst/>
          </a:prstGeom>
        </p:spPr>
        <p:txBody>
          <a:bodyPr wrap="square" anchor="ctr">
            <a:spAutoFit/>
          </a:bodyPr>
          <a:lstStyle/>
          <a:p>
            <a:pPr defTabSz="914102" fontAlgn="base">
              <a:lnSpc>
                <a:spcPct val="95000"/>
              </a:lnSpc>
              <a:spcBef>
                <a:spcPct val="0"/>
              </a:spcBef>
              <a:spcAft>
                <a:spcPts val="1176"/>
              </a:spcAft>
              <a:defRPr/>
            </a:pPr>
            <a:r>
              <a:rPr lang="ru-RU" sz="4313" kern="0" spc="-98" dirty="0">
                <a:ln w="3175">
                  <a:noFill/>
                </a:ln>
                <a:latin typeface="Segoe UI Light"/>
                <a:ea typeface="Segoe UI" pitchFamily="34" charset="0"/>
                <a:cs typeface="Segoe UI" pitchFamily="34" charset="0"/>
              </a:rPr>
              <a:t>Цифровая трансформация в здравоохранении</a:t>
            </a:r>
            <a:endParaRPr lang="en-US" sz="4313" spc="-98" dirty="0">
              <a:ln w="3175">
                <a:noFill/>
              </a:ln>
              <a:latin typeface="Segoe UI Light"/>
              <a:ea typeface="Segoe UI" pitchFamily="34" charset="0"/>
              <a:cs typeface="Segoe UI" pitchFamily="34" charset="0"/>
            </a:endParaRPr>
          </a:p>
        </p:txBody>
      </p:sp>
      <p:sp>
        <p:nvSpPr>
          <p:cNvPr id="25" name="Oval 24" hidden="1"/>
          <p:cNvSpPr/>
          <p:nvPr/>
        </p:nvSpPr>
        <p:spPr bwMode="auto">
          <a:xfrm>
            <a:off x="5501492" y="1602396"/>
            <a:ext cx="717140" cy="717140"/>
          </a:xfrm>
          <a:prstGeom prst="ellipse">
            <a:avLst/>
          </a:prstGeom>
          <a:solidFill>
            <a:schemeClr val="tx2"/>
          </a:solidFill>
          <a:ln w="24130">
            <a:noFill/>
            <a:prstDash val="solid"/>
            <a:miter lim="800000"/>
          </a:ln>
        </p:spPr>
        <p:txBody>
          <a:bodyPr wrap="square" lIns="233070" tIns="197213" rIns="179285" bIns="179285" rtlCol="0" anchor="ctr">
            <a:noAutofit/>
          </a:bodyPr>
          <a:lstStyle/>
          <a:p>
            <a:pPr algn="ctr" defTabSz="896386">
              <a:defRPr/>
            </a:pPr>
            <a:endParaRPr lang="en-US" sz="2745" kern="0" spc="49" dirty="0">
              <a:solidFill>
                <a:srgbClr val="FFFFFF"/>
              </a:solidFill>
              <a:latin typeface="Segoe UI"/>
              <a:cs typeface="Segoe UI Semibold" panose="020B0702040204020203" pitchFamily="34" charset="0"/>
            </a:endParaRPr>
          </a:p>
        </p:txBody>
      </p:sp>
      <p:sp>
        <p:nvSpPr>
          <p:cNvPr id="33" name="Freeform: Shape 32"/>
          <p:cNvSpPr/>
          <p:nvPr/>
        </p:nvSpPr>
        <p:spPr bwMode="auto">
          <a:xfrm>
            <a:off x="-781" y="2387431"/>
            <a:ext cx="2363867" cy="3438599"/>
          </a:xfrm>
          <a:custGeom>
            <a:avLst/>
            <a:gdLst>
              <a:gd name="connsiteX0" fmla="*/ 757443 w 2747962"/>
              <a:gd name="connsiteY0" fmla="*/ 0 h 3997324"/>
              <a:gd name="connsiteX1" fmla="*/ 2747962 w 2747962"/>
              <a:gd name="connsiteY1" fmla="*/ 1998662 h 3997324"/>
              <a:gd name="connsiteX2" fmla="*/ 757443 w 2747962"/>
              <a:gd name="connsiteY2" fmla="*/ 3997324 h 3997324"/>
              <a:gd name="connsiteX3" fmla="*/ 165524 w 2747962"/>
              <a:gd name="connsiteY3" fmla="*/ 3907468 h 3997324"/>
              <a:gd name="connsiteX4" fmla="*/ 0 w 2747962"/>
              <a:gd name="connsiteY4" fmla="*/ 3846638 h 3997324"/>
              <a:gd name="connsiteX5" fmla="*/ 0 w 2747962"/>
              <a:gd name="connsiteY5" fmla="*/ 150686 h 3997324"/>
              <a:gd name="connsiteX6" fmla="*/ 165524 w 2747962"/>
              <a:gd name="connsiteY6" fmla="*/ 89856 h 3997324"/>
              <a:gd name="connsiteX7" fmla="*/ 757443 w 2747962"/>
              <a:gd name="connsiteY7" fmla="*/ 0 h 399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7962" h="3997324">
                <a:moveTo>
                  <a:pt x="757443" y="0"/>
                </a:moveTo>
                <a:cubicBezTo>
                  <a:pt x="1856776" y="0"/>
                  <a:pt x="2747962" y="894831"/>
                  <a:pt x="2747962" y="1998662"/>
                </a:cubicBezTo>
                <a:cubicBezTo>
                  <a:pt x="2747962" y="3102493"/>
                  <a:pt x="1856776" y="3997324"/>
                  <a:pt x="757443" y="3997324"/>
                </a:cubicBezTo>
                <a:cubicBezTo>
                  <a:pt x="551318" y="3997324"/>
                  <a:pt x="352511" y="3965865"/>
                  <a:pt x="165524" y="3907468"/>
                </a:cubicBezTo>
                <a:lnTo>
                  <a:pt x="0" y="3846638"/>
                </a:lnTo>
                <a:lnTo>
                  <a:pt x="0" y="150686"/>
                </a:lnTo>
                <a:lnTo>
                  <a:pt x="165524" y="89856"/>
                </a:lnTo>
                <a:cubicBezTo>
                  <a:pt x="352511" y="31459"/>
                  <a:pt x="551318" y="0"/>
                  <a:pt x="757443" y="0"/>
                </a:cubicBezTo>
                <a:close/>
              </a:path>
            </a:pathLst>
          </a:custGeom>
          <a:solidFill>
            <a:schemeClr val="bg1">
              <a:lumMod val="65000"/>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17140" rIns="179285" bIns="143428" numCol="1" spcCol="0" rtlCol="0" fromWordArt="0" anchor="ctr" anchorCtr="0" forceAA="0" compatLnSpc="1">
            <a:prstTxWarp prst="textNoShape">
              <a:avLst/>
            </a:prstTxWarp>
            <a:noAutofit/>
          </a:bodyPr>
          <a:lstStyle/>
          <a:p>
            <a:pPr defTabSz="914049">
              <a:lnSpc>
                <a:spcPct val="90000"/>
              </a:lnSpc>
              <a:defRPr/>
            </a:pPr>
            <a:endParaRPr lang="en-US" sz="1961" kern="0" dirty="0">
              <a:solidFill>
                <a:prstClr val="white"/>
              </a:solidFill>
              <a:latin typeface="Segoe UI Semibold" panose="020B0702040204020203" pitchFamily="34" charset="0"/>
              <a:cs typeface="Segoe UI Semibold" panose="020B0702040204020203" pitchFamily="34" charset="0"/>
            </a:endParaRPr>
          </a:p>
        </p:txBody>
      </p:sp>
      <p:sp>
        <p:nvSpPr>
          <p:cNvPr id="34" name="Oval 33"/>
          <p:cNvSpPr/>
          <p:nvPr/>
        </p:nvSpPr>
        <p:spPr bwMode="auto">
          <a:xfrm>
            <a:off x="-701888" y="2853982"/>
            <a:ext cx="2459944" cy="2505497"/>
          </a:xfrm>
          <a:prstGeom prst="ellipse">
            <a:avLst/>
          </a:prstGeom>
          <a:noFill/>
          <a:ln>
            <a:solidFill>
              <a:schemeClr val="bg2">
                <a:lumMod val="90000"/>
                <a:lumOff val="1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893" y="5017471"/>
            <a:ext cx="537855" cy="537855"/>
          </a:xfrm>
          <a:prstGeom prst="rect">
            <a:avLst/>
          </a:prstGeom>
        </p:spPr>
      </p:pic>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917" y="4338770"/>
            <a:ext cx="537855" cy="537855"/>
          </a:xfrm>
          <a:prstGeom prst="rect">
            <a:avLst/>
          </a:prstGeom>
        </p:spPr>
      </p:pic>
      <p:pic>
        <p:nvPicPr>
          <p:cNvPr id="37" name="Picture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893" y="2677141"/>
            <a:ext cx="537855" cy="537855"/>
          </a:xfrm>
          <a:prstGeom prst="rect">
            <a:avLst/>
          </a:prstGeom>
        </p:spPr>
      </p:pic>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1917" y="3261632"/>
            <a:ext cx="537855" cy="537855"/>
          </a:xfrm>
          <a:prstGeom prst="rect">
            <a:avLst/>
          </a:prstGeom>
        </p:spPr>
      </p:pic>
      <p:sp>
        <p:nvSpPr>
          <p:cNvPr id="24" name="TextBox 23"/>
          <p:cNvSpPr txBox="1"/>
          <p:nvPr/>
        </p:nvSpPr>
        <p:spPr>
          <a:xfrm>
            <a:off x="1636928" y="2897824"/>
            <a:ext cx="3861456" cy="1143129"/>
          </a:xfrm>
          <a:custGeom>
            <a:avLst/>
            <a:gdLst>
              <a:gd name="connsiteX0" fmla="*/ 0 w 3938886"/>
              <a:gd name="connsiteY0" fmla="*/ 0 h 1166051"/>
              <a:gd name="connsiteX1" fmla="*/ 2864829 w 3938886"/>
              <a:gd name="connsiteY1" fmla="*/ 0 h 1166051"/>
              <a:gd name="connsiteX2" fmla="*/ 3179183 w 3938886"/>
              <a:gd name="connsiteY2" fmla="*/ 0 h 1166051"/>
              <a:gd name="connsiteX3" fmla="*/ 3938886 w 3938886"/>
              <a:gd name="connsiteY3" fmla="*/ 0 h 1166051"/>
              <a:gd name="connsiteX4" fmla="*/ 3938886 w 3938886"/>
              <a:gd name="connsiteY4" fmla="*/ 1166051 h 1166051"/>
              <a:gd name="connsiteX5" fmla="*/ 3179183 w 3938886"/>
              <a:gd name="connsiteY5" fmla="*/ 1166051 h 1166051"/>
              <a:gd name="connsiteX6" fmla="*/ 2864829 w 3938886"/>
              <a:gd name="connsiteY6" fmla="*/ 1166051 h 1166051"/>
              <a:gd name="connsiteX7" fmla="*/ 457653 w 3938886"/>
              <a:gd name="connsiteY7" fmla="*/ 1166051 h 1166051"/>
              <a:gd name="connsiteX8" fmla="*/ 450175 w 3938886"/>
              <a:gd name="connsiteY8" fmla="*/ 1017958 h 1166051"/>
              <a:gd name="connsiteX9" fmla="*/ 45543 w 3938886"/>
              <a:gd name="connsiteY9" fmla="*/ 50110 h 116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886" h="1166051">
                <a:moveTo>
                  <a:pt x="0" y="0"/>
                </a:moveTo>
                <a:lnTo>
                  <a:pt x="2864829" y="0"/>
                </a:lnTo>
                <a:lnTo>
                  <a:pt x="3179183" y="0"/>
                </a:lnTo>
                <a:lnTo>
                  <a:pt x="3938886" y="0"/>
                </a:lnTo>
                <a:lnTo>
                  <a:pt x="3938886" y="1166051"/>
                </a:lnTo>
                <a:lnTo>
                  <a:pt x="3179183" y="1166051"/>
                </a:lnTo>
                <a:lnTo>
                  <a:pt x="2864829" y="1166051"/>
                </a:lnTo>
                <a:lnTo>
                  <a:pt x="457653" y="1166051"/>
                </a:lnTo>
                <a:lnTo>
                  <a:pt x="450175" y="1017958"/>
                </a:lnTo>
                <a:cubicBezTo>
                  <a:pt x="413039" y="652279"/>
                  <a:pt x="267225" y="318728"/>
                  <a:pt x="45543" y="50110"/>
                </a:cubicBezTo>
                <a:close/>
              </a:path>
            </a:pathLst>
          </a:custGeom>
          <a:noFill/>
          <a:ln>
            <a:noFill/>
          </a:ln>
        </p:spPr>
        <p:txBody>
          <a:bodyPr vert="horz" wrap="square" lIns="806782" tIns="45706" rIns="0" bIns="45706" rtlCol="0" anchor="ctr">
            <a:noAutofit/>
          </a:bodyPr>
          <a:lstStyle/>
          <a:p>
            <a:pPr defTabSz="914049">
              <a:lnSpc>
                <a:spcPct val="90000"/>
              </a:lnSpc>
              <a:buClr>
                <a:prstClr val="white"/>
              </a:buClr>
              <a:defRPr/>
            </a:pPr>
            <a:r>
              <a:rPr lang="ru-RU" sz="1961" kern="0" dirty="0">
                <a:ln w="0" cap="rnd">
                  <a:noFill/>
                </a:ln>
                <a:latin typeface="Segoe UI Semilight" panose="020B0402040204020203" pitchFamily="34" charset="0"/>
                <a:cs typeface="Segoe UI Semilight" panose="020B0402040204020203" pitchFamily="34" charset="0"/>
              </a:rPr>
              <a:t>Больше возможностей для медработников</a:t>
            </a:r>
          </a:p>
        </p:txBody>
      </p:sp>
      <p:sp>
        <p:nvSpPr>
          <p:cNvPr id="26" name="TextBox 25"/>
          <p:cNvSpPr txBox="1"/>
          <p:nvPr/>
        </p:nvSpPr>
        <p:spPr>
          <a:xfrm>
            <a:off x="-253524" y="1710853"/>
            <a:ext cx="5839850" cy="1143129"/>
          </a:xfrm>
          <a:custGeom>
            <a:avLst/>
            <a:gdLst>
              <a:gd name="connsiteX0" fmla="*/ 0 w 5956951"/>
              <a:gd name="connsiteY0" fmla="*/ 0 h 1166051"/>
              <a:gd name="connsiteX1" fmla="*/ 4882894 w 5956951"/>
              <a:gd name="connsiteY1" fmla="*/ 0 h 1166051"/>
              <a:gd name="connsiteX2" fmla="*/ 5197248 w 5956951"/>
              <a:gd name="connsiteY2" fmla="*/ 0 h 1166051"/>
              <a:gd name="connsiteX3" fmla="*/ 5956951 w 5956951"/>
              <a:gd name="connsiteY3" fmla="*/ 0 h 1166051"/>
              <a:gd name="connsiteX4" fmla="*/ 5956951 w 5956951"/>
              <a:gd name="connsiteY4" fmla="*/ 1166051 h 1166051"/>
              <a:gd name="connsiteX5" fmla="*/ 5197248 w 5956951"/>
              <a:gd name="connsiteY5" fmla="*/ 1166051 h 1166051"/>
              <a:gd name="connsiteX6" fmla="*/ 4882894 w 5956951"/>
              <a:gd name="connsiteY6" fmla="*/ 1166051 h 1166051"/>
              <a:gd name="connsiteX7" fmla="*/ 1950314 w 5956951"/>
              <a:gd name="connsiteY7" fmla="*/ 1166051 h 1166051"/>
              <a:gd name="connsiteX8" fmla="*/ 1946596 w 5956951"/>
              <a:gd name="connsiteY8" fmla="*/ 1161960 h 1166051"/>
              <a:gd name="connsiteX9" fmla="*/ 664637 w 5956951"/>
              <a:gd name="connsiteY9" fmla="*/ 630956 h 1166051"/>
              <a:gd name="connsiteX10" fmla="*/ 125518 w 5956951"/>
              <a:gd name="connsiteY10" fmla="*/ 712464 h 1166051"/>
              <a:gd name="connsiteX11" fmla="*/ 0 w 5956951"/>
              <a:gd name="connsiteY11" fmla="*/ 758403 h 116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6951" h="1166051">
                <a:moveTo>
                  <a:pt x="0" y="0"/>
                </a:moveTo>
                <a:lnTo>
                  <a:pt x="4882894" y="0"/>
                </a:lnTo>
                <a:lnTo>
                  <a:pt x="5197248" y="0"/>
                </a:lnTo>
                <a:lnTo>
                  <a:pt x="5956951" y="0"/>
                </a:lnTo>
                <a:lnTo>
                  <a:pt x="5956951" y="1166051"/>
                </a:lnTo>
                <a:lnTo>
                  <a:pt x="5197248" y="1166051"/>
                </a:lnTo>
                <a:lnTo>
                  <a:pt x="4882894" y="1166051"/>
                </a:lnTo>
                <a:lnTo>
                  <a:pt x="1950314" y="1166051"/>
                </a:lnTo>
                <a:lnTo>
                  <a:pt x="1946596" y="1161960"/>
                </a:lnTo>
                <a:cubicBezTo>
                  <a:pt x="1618514" y="833879"/>
                  <a:pt x="1165273" y="630956"/>
                  <a:pt x="664637" y="630956"/>
                </a:cubicBezTo>
                <a:cubicBezTo>
                  <a:pt x="476899" y="630956"/>
                  <a:pt x="295825" y="659492"/>
                  <a:pt x="125518" y="712464"/>
                </a:cubicBezTo>
                <a:lnTo>
                  <a:pt x="0" y="758403"/>
                </a:lnTo>
                <a:close/>
              </a:path>
            </a:pathLst>
          </a:custGeom>
          <a:noFill/>
          <a:ln>
            <a:noFill/>
          </a:ln>
        </p:spPr>
        <p:txBody>
          <a:bodyPr vert="horz" wrap="square" lIns="2241062" tIns="45706" rIns="0" bIns="45706" rtlCol="0" anchor="ctr">
            <a:noAutofit/>
          </a:bodyPr>
          <a:lstStyle/>
          <a:p>
            <a:pPr defTabSz="914049">
              <a:lnSpc>
                <a:spcPct val="90000"/>
              </a:lnSpc>
              <a:buClr>
                <a:prstClr val="white"/>
              </a:buClr>
              <a:defRPr/>
            </a:pPr>
            <a:r>
              <a:rPr lang="ru-RU" sz="1961" kern="0" dirty="0">
                <a:ln w="0" cap="rnd">
                  <a:noFill/>
                </a:ln>
                <a:latin typeface="Segoe UI Semilight" panose="020B0402040204020203" pitchFamily="34" charset="0"/>
                <a:cs typeface="Segoe UI Semilight" panose="020B0402040204020203" pitchFamily="34" charset="0"/>
              </a:rPr>
              <a:t>Взаимодействие с пациентами</a:t>
            </a:r>
            <a:endParaRPr lang="en-US" sz="1961" kern="0" dirty="0">
              <a:ln w="0" cap="rnd">
                <a:noFill/>
              </a:ln>
              <a:latin typeface="Segoe UI Semibold" panose="020B0702040204020203" pitchFamily="34" charset="0"/>
              <a:cs typeface="Segoe UI Semibold" panose="020B0702040204020203" pitchFamily="34" charset="0"/>
            </a:endParaRPr>
          </a:p>
        </p:txBody>
      </p:sp>
      <p:sp>
        <p:nvSpPr>
          <p:cNvPr id="27" name="TextBox 26"/>
          <p:cNvSpPr txBox="1"/>
          <p:nvPr/>
        </p:nvSpPr>
        <p:spPr>
          <a:xfrm>
            <a:off x="-180596" y="4998507"/>
            <a:ext cx="5839850" cy="643393"/>
          </a:xfrm>
          <a:custGeom>
            <a:avLst/>
            <a:gdLst>
              <a:gd name="connsiteX0" fmla="*/ 1950313 w 5956951"/>
              <a:gd name="connsiteY0" fmla="*/ 0 h 1166051"/>
              <a:gd name="connsiteX1" fmla="*/ 4882894 w 5956951"/>
              <a:gd name="connsiteY1" fmla="*/ 0 h 1166051"/>
              <a:gd name="connsiteX2" fmla="*/ 5197248 w 5956951"/>
              <a:gd name="connsiteY2" fmla="*/ 0 h 1166051"/>
              <a:gd name="connsiteX3" fmla="*/ 5956951 w 5956951"/>
              <a:gd name="connsiteY3" fmla="*/ 0 h 1166051"/>
              <a:gd name="connsiteX4" fmla="*/ 5956951 w 5956951"/>
              <a:gd name="connsiteY4" fmla="*/ 1166051 h 1166051"/>
              <a:gd name="connsiteX5" fmla="*/ 5197248 w 5956951"/>
              <a:gd name="connsiteY5" fmla="*/ 1166051 h 1166051"/>
              <a:gd name="connsiteX6" fmla="*/ 4882894 w 5956951"/>
              <a:gd name="connsiteY6" fmla="*/ 1166051 h 1166051"/>
              <a:gd name="connsiteX7" fmla="*/ 0 w 5956951"/>
              <a:gd name="connsiteY7" fmla="*/ 1166051 h 1166051"/>
              <a:gd name="connsiteX8" fmla="*/ 0 w 5956951"/>
              <a:gd name="connsiteY8" fmla="*/ 407648 h 1166051"/>
              <a:gd name="connsiteX9" fmla="*/ 125518 w 5956951"/>
              <a:gd name="connsiteY9" fmla="*/ 453588 h 1166051"/>
              <a:gd name="connsiteX10" fmla="*/ 664637 w 5956951"/>
              <a:gd name="connsiteY10" fmla="*/ 535095 h 1166051"/>
              <a:gd name="connsiteX11" fmla="*/ 1946596 w 5956951"/>
              <a:gd name="connsiteY11" fmla="*/ 4090 h 116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6951" h="1166051">
                <a:moveTo>
                  <a:pt x="1950313" y="0"/>
                </a:moveTo>
                <a:lnTo>
                  <a:pt x="4882894" y="0"/>
                </a:lnTo>
                <a:lnTo>
                  <a:pt x="5197248" y="0"/>
                </a:lnTo>
                <a:lnTo>
                  <a:pt x="5956951" y="0"/>
                </a:lnTo>
                <a:lnTo>
                  <a:pt x="5956951" y="1166051"/>
                </a:lnTo>
                <a:lnTo>
                  <a:pt x="5197248" y="1166051"/>
                </a:lnTo>
                <a:lnTo>
                  <a:pt x="4882894" y="1166051"/>
                </a:lnTo>
                <a:lnTo>
                  <a:pt x="0" y="1166051"/>
                </a:lnTo>
                <a:lnTo>
                  <a:pt x="0" y="407648"/>
                </a:lnTo>
                <a:lnTo>
                  <a:pt x="125518" y="453588"/>
                </a:lnTo>
                <a:cubicBezTo>
                  <a:pt x="295825" y="506559"/>
                  <a:pt x="476899" y="535095"/>
                  <a:pt x="664637" y="535095"/>
                </a:cubicBezTo>
                <a:cubicBezTo>
                  <a:pt x="1165273" y="535095"/>
                  <a:pt x="1618514" y="332173"/>
                  <a:pt x="1946596" y="4090"/>
                </a:cubicBezTo>
                <a:close/>
              </a:path>
            </a:pathLst>
          </a:custGeom>
          <a:noFill/>
          <a:ln>
            <a:noFill/>
          </a:ln>
        </p:spPr>
        <p:txBody>
          <a:bodyPr vert="horz" wrap="square" lIns="2241062" tIns="45706" rIns="0" bIns="45706" rtlCol="0" anchor="ctr">
            <a:noAutofit/>
          </a:bodyPr>
          <a:lstStyle/>
          <a:p>
            <a:pPr defTabSz="914049">
              <a:lnSpc>
                <a:spcPct val="90000"/>
              </a:lnSpc>
              <a:buClr>
                <a:prstClr val="white"/>
              </a:buClr>
              <a:defRPr/>
            </a:pPr>
            <a:r>
              <a:rPr lang="ru-RU" sz="1961" kern="0" dirty="0">
                <a:ln w="0" cap="rnd">
                  <a:noFill/>
                </a:ln>
                <a:latin typeface="Segoe UI Semilight" panose="020B0402040204020203" pitchFamily="34" charset="0"/>
                <a:cs typeface="Segoe UI Semilight" panose="020B0402040204020203" pitchFamily="34" charset="0"/>
              </a:rPr>
              <a:t>Трансформация оказания услуг</a:t>
            </a:r>
          </a:p>
        </p:txBody>
      </p:sp>
      <p:sp>
        <p:nvSpPr>
          <p:cNvPr id="28" name="TextBox 27"/>
          <p:cNvSpPr txBox="1"/>
          <p:nvPr/>
        </p:nvSpPr>
        <p:spPr>
          <a:xfrm>
            <a:off x="1647331" y="4053840"/>
            <a:ext cx="4011923" cy="1143129"/>
          </a:xfrm>
          <a:custGeom>
            <a:avLst/>
            <a:gdLst>
              <a:gd name="connsiteX0" fmla="*/ 457655 w 3938888"/>
              <a:gd name="connsiteY0" fmla="*/ 0 h 1166051"/>
              <a:gd name="connsiteX1" fmla="*/ 2864831 w 3938888"/>
              <a:gd name="connsiteY1" fmla="*/ 0 h 1166051"/>
              <a:gd name="connsiteX2" fmla="*/ 3179185 w 3938888"/>
              <a:gd name="connsiteY2" fmla="*/ 0 h 1166051"/>
              <a:gd name="connsiteX3" fmla="*/ 3938888 w 3938888"/>
              <a:gd name="connsiteY3" fmla="*/ 0 h 1166051"/>
              <a:gd name="connsiteX4" fmla="*/ 3938888 w 3938888"/>
              <a:gd name="connsiteY4" fmla="*/ 1166051 h 1166051"/>
              <a:gd name="connsiteX5" fmla="*/ 3179185 w 3938888"/>
              <a:gd name="connsiteY5" fmla="*/ 1166051 h 1166051"/>
              <a:gd name="connsiteX6" fmla="*/ 2864831 w 3938888"/>
              <a:gd name="connsiteY6" fmla="*/ 1166051 h 1166051"/>
              <a:gd name="connsiteX7" fmla="*/ 0 w 3938888"/>
              <a:gd name="connsiteY7" fmla="*/ 1166051 h 1166051"/>
              <a:gd name="connsiteX8" fmla="*/ 45545 w 3938888"/>
              <a:gd name="connsiteY8" fmla="*/ 1115940 h 1166051"/>
              <a:gd name="connsiteX9" fmla="*/ 450177 w 3938888"/>
              <a:gd name="connsiteY9" fmla="*/ 148091 h 116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8888" h="1166051">
                <a:moveTo>
                  <a:pt x="457655" y="0"/>
                </a:moveTo>
                <a:lnTo>
                  <a:pt x="2864831" y="0"/>
                </a:lnTo>
                <a:lnTo>
                  <a:pt x="3179185" y="0"/>
                </a:lnTo>
                <a:lnTo>
                  <a:pt x="3938888" y="0"/>
                </a:lnTo>
                <a:lnTo>
                  <a:pt x="3938888" y="1166051"/>
                </a:lnTo>
                <a:lnTo>
                  <a:pt x="3179185" y="1166051"/>
                </a:lnTo>
                <a:lnTo>
                  <a:pt x="2864831" y="1166051"/>
                </a:lnTo>
                <a:lnTo>
                  <a:pt x="0" y="1166051"/>
                </a:lnTo>
                <a:lnTo>
                  <a:pt x="45545" y="1115940"/>
                </a:lnTo>
                <a:cubicBezTo>
                  <a:pt x="267227" y="847323"/>
                  <a:pt x="413041" y="513771"/>
                  <a:pt x="450177" y="148091"/>
                </a:cubicBezTo>
                <a:close/>
              </a:path>
            </a:pathLst>
          </a:custGeom>
          <a:noFill/>
          <a:ln>
            <a:noFill/>
          </a:ln>
        </p:spPr>
        <p:txBody>
          <a:bodyPr vert="horz" wrap="square" lIns="806782" tIns="45706" rIns="0" bIns="45706" rtlCol="0" anchor="ctr">
            <a:noAutofit/>
          </a:bodyPr>
          <a:lstStyle/>
          <a:p>
            <a:pPr defTabSz="914049">
              <a:lnSpc>
                <a:spcPct val="90000"/>
              </a:lnSpc>
              <a:spcAft>
                <a:spcPts val="1200"/>
              </a:spcAft>
              <a:buClr>
                <a:prstClr val="white"/>
              </a:buClr>
              <a:defRPr/>
            </a:pPr>
            <a:r>
              <a:rPr lang="ru-RU" sz="1961" kern="0" dirty="0">
                <a:ln w="0" cap="rnd">
                  <a:noFill/>
                </a:ln>
                <a:latin typeface="Segoe UI Semilight" panose="020B0402040204020203" pitchFamily="34" charset="0"/>
                <a:cs typeface="Segoe UI Semilight" panose="020B0402040204020203" pitchFamily="34" charset="0"/>
              </a:rPr>
              <a:t>Оптимизация всех аспектов</a:t>
            </a:r>
            <a:br>
              <a:rPr lang="ru-RU" sz="1961" kern="0" dirty="0">
                <a:ln w="0" cap="rnd">
                  <a:noFill/>
                </a:ln>
                <a:latin typeface="Segoe UI Semilight" panose="020B0402040204020203" pitchFamily="34" charset="0"/>
                <a:cs typeface="Segoe UI Semilight" panose="020B0402040204020203" pitchFamily="34" charset="0"/>
              </a:rPr>
            </a:br>
            <a:r>
              <a:rPr lang="ru-RU" sz="1961" kern="0" dirty="0">
                <a:ln w="0" cap="rnd">
                  <a:noFill/>
                </a:ln>
                <a:latin typeface="Segoe UI Semilight" panose="020B0402040204020203" pitchFamily="34" charset="0"/>
                <a:cs typeface="Segoe UI Semilight" panose="020B0402040204020203" pitchFamily="34" charset="0"/>
              </a:rPr>
              <a:t>управления ЛПУ</a:t>
            </a:r>
          </a:p>
        </p:txBody>
      </p:sp>
      <p:pic>
        <p:nvPicPr>
          <p:cNvPr id="2" name="Picture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49562" y="-29817"/>
            <a:ext cx="6572008" cy="6899420"/>
          </a:xfrm>
          <a:prstGeom prst="rect">
            <a:avLst/>
          </a:prstGeom>
        </p:spPr>
      </p:pic>
      <p:sp>
        <p:nvSpPr>
          <p:cNvPr id="17" name="TextBox 16"/>
          <p:cNvSpPr txBox="1"/>
          <p:nvPr/>
        </p:nvSpPr>
        <p:spPr>
          <a:xfrm>
            <a:off x="-2023902" y="3469349"/>
            <a:ext cx="3671233" cy="1143129"/>
          </a:xfrm>
          <a:custGeom>
            <a:avLst/>
            <a:gdLst>
              <a:gd name="connsiteX0" fmla="*/ 0 w 5956951"/>
              <a:gd name="connsiteY0" fmla="*/ 0 h 1166051"/>
              <a:gd name="connsiteX1" fmla="*/ 4882894 w 5956951"/>
              <a:gd name="connsiteY1" fmla="*/ 0 h 1166051"/>
              <a:gd name="connsiteX2" fmla="*/ 5197248 w 5956951"/>
              <a:gd name="connsiteY2" fmla="*/ 0 h 1166051"/>
              <a:gd name="connsiteX3" fmla="*/ 5956951 w 5956951"/>
              <a:gd name="connsiteY3" fmla="*/ 0 h 1166051"/>
              <a:gd name="connsiteX4" fmla="*/ 5956951 w 5956951"/>
              <a:gd name="connsiteY4" fmla="*/ 1166051 h 1166051"/>
              <a:gd name="connsiteX5" fmla="*/ 5197248 w 5956951"/>
              <a:gd name="connsiteY5" fmla="*/ 1166051 h 1166051"/>
              <a:gd name="connsiteX6" fmla="*/ 4882894 w 5956951"/>
              <a:gd name="connsiteY6" fmla="*/ 1166051 h 1166051"/>
              <a:gd name="connsiteX7" fmla="*/ 1950314 w 5956951"/>
              <a:gd name="connsiteY7" fmla="*/ 1166051 h 1166051"/>
              <a:gd name="connsiteX8" fmla="*/ 1946596 w 5956951"/>
              <a:gd name="connsiteY8" fmla="*/ 1161960 h 1166051"/>
              <a:gd name="connsiteX9" fmla="*/ 664637 w 5956951"/>
              <a:gd name="connsiteY9" fmla="*/ 630956 h 1166051"/>
              <a:gd name="connsiteX10" fmla="*/ 125518 w 5956951"/>
              <a:gd name="connsiteY10" fmla="*/ 712464 h 1166051"/>
              <a:gd name="connsiteX11" fmla="*/ 0 w 5956951"/>
              <a:gd name="connsiteY11" fmla="*/ 758403 h 116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6951" h="1166051">
                <a:moveTo>
                  <a:pt x="0" y="0"/>
                </a:moveTo>
                <a:lnTo>
                  <a:pt x="4882894" y="0"/>
                </a:lnTo>
                <a:lnTo>
                  <a:pt x="5197248" y="0"/>
                </a:lnTo>
                <a:lnTo>
                  <a:pt x="5956951" y="0"/>
                </a:lnTo>
                <a:lnTo>
                  <a:pt x="5956951" y="1166051"/>
                </a:lnTo>
                <a:lnTo>
                  <a:pt x="5197248" y="1166051"/>
                </a:lnTo>
                <a:lnTo>
                  <a:pt x="4882894" y="1166051"/>
                </a:lnTo>
                <a:lnTo>
                  <a:pt x="1950314" y="1166051"/>
                </a:lnTo>
                <a:lnTo>
                  <a:pt x="1946596" y="1161960"/>
                </a:lnTo>
                <a:cubicBezTo>
                  <a:pt x="1618514" y="833879"/>
                  <a:pt x="1165273" y="630956"/>
                  <a:pt x="664637" y="630956"/>
                </a:cubicBezTo>
                <a:cubicBezTo>
                  <a:pt x="476899" y="630956"/>
                  <a:pt x="295825" y="659492"/>
                  <a:pt x="125518" y="712464"/>
                </a:cubicBezTo>
                <a:lnTo>
                  <a:pt x="0" y="758403"/>
                </a:lnTo>
                <a:close/>
              </a:path>
            </a:pathLst>
          </a:custGeom>
          <a:noFill/>
          <a:ln>
            <a:noFill/>
          </a:ln>
        </p:spPr>
        <p:txBody>
          <a:bodyPr vert="horz" wrap="square" lIns="2241062" tIns="45706" rIns="0" bIns="45706" rtlCol="0" anchor="ctr">
            <a:noAutofit/>
          </a:bodyPr>
          <a:lstStyle/>
          <a:p>
            <a:pPr defTabSz="914049">
              <a:lnSpc>
                <a:spcPct val="90000"/>
              </a:lnSpc>
              <a:buClr>
                <a:prstClr val="white"/>
              </a:buClr>
              <a:defRPr/>
            </a:pPr>
            <a:r>
              <a:rPr lang="ru-RU" sz="1961" kern="0" dirty="0">
                <a:ln w="0" cap="rnd">
                  <a:noFill/>
                </a:ln>
                <a:latin typeface="Segoe UI Semilight" panose="020B0402040204020203" pitchFamily="34" charset="0"/>
                <a:cs typeface="Segoe UI Semilight" panose="020B0402040204020203" pitchFamily="34" charset="0"/>
              </a:rPr>
              <a:t>Доверенные технологии</a:t>
            </a:r>
            <a:endParaRPr lang="en-US" sz="1961" kern="0" dirty="0">
              <a:ln w="0" cap="rnd">
                <a:noFill/>
              </a:ln>
              <a:latin typeface="Segoe UI Semibold" panose="020B0702040204020203" pitchFamily="34" charset="0"/>
              <a:cs typeface="Segoe UI Semibold" panose="020B0702040204020203" pitchFamily="34" charset="0"/>
            </a:endParaRPr>
          </a:p>
        </p:txBody>
      </p:sp>
      <p:sp>
        <p:nvSpPr>
          <p:cNvPr id="4" name="TextBox 3"/>
          <p:cNvSpPr txBox="1"/>
          <p:nvPr/>
        </p:nvSpPr>
        <p:spPr>
          <a:xfrm>
            <a:off x="5835430" y="-54321"/>
            <a:ext cx="6200272" cy="615516"/>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sz="2353" kern="0" dirty="0">
                <a:solidFill>
                  <a:srgbClr val="000000"/>
                </a:solidFill>
                <a:latin typeface="Segoe UI"/>
              </a:rPr>
              <a:t>http://www.healthdigitaltransformation.com</a:t>
            </a:r>
            <a:endParaRPr lang="ru-RU" sz="2353" kern="0" dirty="0">
              <a:solidFill>
                <a:srgbClr val="000000"/>
              </a:solidFill>
              <a:latin typeface="Segoe UI"/>
            </a:endParaRPr>
          </a:p>
        </p:txBody>
      </p:sp>
      <p:sp>
        <p:nvSpPr>
          <p:cNvPr id="22" name="TextBox 21"/>
          <p:cNvSpPr txBox="1"/>
          <p:nvPr/>
        </p:nvSpPr>
        <p:spPr>
          <a:xfrm>
            <a:off x="8435032" y="764693"/>
            <a:ext cx="3756968" cy="538956"/>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kern="0" dirty="0">
                <a:solidFill>
                  <a:srgbClr val="000000"/>
                </a:solidFill>
              </a:rPr>
              <a:t>microsoft.com/health</a:t>
            </a:r>
            <a:endParaRPr lang="ru-RU" kern="0" dirty="0">
              <a:solidFill>
                <a:srgbClr val="000000"/>
              </a:solidFill>
              <a:latin typeface="Segoe UI"/>
            </a:endParaRPr>
          </a:p>
        </p:txBody>
      </p:sp>
      <p:sp>
        <p:nvSpPr>
          <p:cNvPr id="23" name="TextBox 22"/>
          <p:cNvSpPr txBox="1"/>
          <p:nvPr/>
        </p:nvSpPr>
        <p:spPr>
          <a:xfrm>
            <a:off x="6609358" y="253437"/>
            <a:ext cx="5705146" cy="511256"/>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sz="1600" kern="0" dirty="0">
                <a:solidFill>
                  <a:srgbClr val="000000"/>
                </a:solidFill>
              </a:rPr>
              <a:t>https://enterprise.microsoft.com/ru-ru/industries/health/</a:t>
            </a:r>
          </a:p>
        </p:txBody>
      </p:sp>
    </p:spTree>
    <p:extLst>
      <p:ext uri="{BB962C8B-B14F-4D97-AF65-F5344CB8AC3E}">
        <p14:creationId xmlns:p14="http://schemas.microsoft.com/office/powerpoint/2010/main" val="209892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0000" decel="80000" fill="hold" grpId="0" nodeType="withEffect">
                                  <p:stCondLst>
                                    <p:cond delay="0"/>
                                  </p:stCondLst>
                                  <p:childTnLst>
                                    <p:animScale>
                                      <p:cBhvr>
                                        <p:cTn id="6" dur="1000" fill="hold"/>
                                        <p:tgtEl>
                                          <p:spTgt spid="25"/>
                                        </p:tgtEl>
                                      </p:cBhvr>
                                      <p:by x="161700" y="161700"/>
                                    </p:animScale>
                                  </p:childTnLst>
                                </p:cTn>
                              </p:par>
                              <p:par>
                                <p:cTn id="7" presetID="37" presetClass="path" presetSubtype="0" accel="25000" decel="75000" fill="hold" grpId="1" nodeType="withEffect">
                                  <p:stCondLst>
                                    <p:cond delay="0"/>
                                  </p:stCondLst>
                                  <p:childTnLst>
                                    <p:animMotion origin="layout" path="M -0.00064 -0.00068 C -0.00817 -0.05788 0.02987 -0.10055 0.05897 -0.069 " pathEditMode="relative" rAng="0" ptsTypes="AA">
                                      <p:cBhvr>
                                        <p:cTn id="8" dur="1000" fill="hold"/>
                                        <p:tgtEl>
                                          <p:spTgt spid="25"/>
                                        </p:tgtEl>
                                        <p:attrNameLst>
                                          <p:attrName>ppt_x</p:attrName>
                                          <p:attrName>ppt_y</p:attrName>
                                        </p:attrNameLst>
                                      </p:cBhvr>
                                      <p:rCtr x="2923" y="-3972"/>
                                    </p:animMotion>
                                  </p:childTnLst>
                                </p:cTn>
                              </p:par>
                              <p:par>
                                <p:cTn id="9" presetID="10" presetClass="entr" presetSubtype="0" fill="hold" grpId="0" nodeType="withEffect">
                                  <p:stCondLst>
                                    <p:cond delay="7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400"/>
                                        <p:tgtEl>
                                          <p:spTgt spid="20"/>
                                        </p:tgtEl>
                                      </p:cBhvr>
                                    </p:animEffect>
                                  </p:childTnLst>
                                </p:cTn>
                              </p:par>
                              <p:par>
                                <p:cTn id="12" presetID="35" presetClass="path" presetSubtype="0" decel="100000" fill="hold" grpId="1" nodeType="withEffect">
                                  <p:stCondLst>
                                    <p:cond delay="0"/>
                                  </p:stCondLst>
                                  <p:childTnLst>
                                    <p:animMotion origin="layout" path="M 7.99081E-7 3.16387E-6 L -0.29704 3.16387E-6 " pathEditMode="relative" rAng="0" ptsTypes="AA">
                                      <p:cBhvr>
                                        <p:cTn id="13" dur="1250" spd="-100000" fill="hold"/>
                                        <p:tgtEl>
                                          <p:spTgt spid="20"/>
                                        </p:tgtEl>
                                        <p:attrNameLst>
                                          <p:attrName>ppt_x</p:attrName>
                                          <p:attrName>ppt_y</p:attrName>
                                        </p:attrNameLst>
                                      </p:cBhvr>
                                      <p:rCtr x="-14858" y="0"/>
                                    </p:animMotion>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35" presetClass="path" presetSubtype="0" decel="100000" fill="hold" grpId="1" nodeType="withEffect">
                                  <p:stCondLst>
                                    <p:cond delay="0"/>
                                  </p:stCondLst>
                                  <p:childTnLst>
                                    <p:animMotion origin="layout" path="M -2.24151E-6 1.90195E-6 L -0.03165 1.90195E-6 " pathEditMode="relative" rAng="0" ptsTypes="AA">
                                      <p:cBhvr>
                                        <p:cTn id="18" dur="750" spd="-100000" fill="hold"/>
                                        <p:tgtEl>
                                          <p:spTgt spid="26"/>
                                        </p:tgtEl>
                                        <p:attrNameLst>
                                          <p:attrName>ppt_x</p:attrName>
                                          <p:attrName>ppt_y</p:attrName>
                                        </p:attrNameLst>
                                      </p:cBhvr>
                                      <p:rCtr x="-1583" y="0"/>
                                    </p:animMotion>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35" presetClass="path" presetSubtype="0" decel="100000" fill="hold" grpId="1" nodeType="withEffect">
                                  <p:stCondLst>
                                    <p:cond delay="0"/>
                                  </p:stCondLst>
                                  <p:childTnLst>
                                    <p:animMotion origin="layout" path="M 1.875E-6 2.96296E-6 L -0.03164 2.96296E-6 " pathEditMode="relative" rAng="0" ptsTypes="AA">
                                      <p:cBhvr>
                                        <p:cTn id="23" dur="750" spd="-100000" fill="hold"/>
                                        <p:tgtEl>
                                          <p:spTgt spid="24"/>
                                        </p:tgtEl>
                                        <p:attrNameLst>
                                          <p:attrName>ppt_x</p:attrName>
                                          <p:attrName>ppt_y</p:attrName>
                                        </p:attrNameLst>
                                      </p:cBhvr>
                                      <p:rCtr x="-1589" y="0"/>
                                    </p:animMotion>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35" presetClass="path" presetSubtype="0" decel="100000" fill="hold" grpId="1" nodeType="withEffect">
                                  <p:stCondLst>
                                    <p:cond delay="0"/>
                                  </p:stCondLst>
                                  <p:childTnLst>
                                    <p:animMotion origin="layout" path="M 6.25E-7 2.96296E-6 L -0.03164 2.96296E-6 " pathEditMode="relative" rAng="0" ptsTypes="AA">
                                      <p:cBhvr>
                                        <p:cTn id="28" dur="750" spd="-100000" fill="hold"/>
                                        <p:tgtEl>
                                          <p:spTgt spid="28"/>
                                        </p:tgtEl>
                                        <p:attrNameLst>
                                          <p:attrName>ppt_x</p:attrName>
                                          <p:attrName>ppt_y</p:attrName>
                                        </p:attrNameLst>
                                      </p:cBhvr>
                                      <p:rCtr x="-1589" y="0"/>
                                    </p:animMotion>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35" presetClass="path" presetSubtype="0" decel="100000" fill="hold" grpId="1" nodeType="withEffect">
                                  <p:stCondLst>
                                    <p:cond delay="0"/>
                                  </p:stCondLst>
                                  <p:childTnLst>
                                    <p:animMotion origin="layout" path="M 6.25E-7 -4.44444E-6 L -0.03164 -4.44444E-6 " pathEditMode="relative" rAng="0" ptsTypes="AA">
                                      <p:cBhvr>
                                        <p:cTn id="33" dur="750" spd="-100000" fill="hold"/>
                                        <p:tgtEl>
                                          <p:spTgt spid="27"/>
                                        </p:tgtEl>
                                        <p:attrNameLst>
                                          <p:attrName>ppt_x</p:attrName>
                                          <p:attrName>ppt_y</p:attrName>
                                        </p:attrNameLst>
                                      </p:cBhvr>
                                      <p:rCtr x="-1589" y="0"/>
                                    </p:animMotion>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35" presetClass="path" presetSubtype="0" decel="100000" fill="hold" grpId="1" nodeType="withEffect">
                                  <p:stCondLst>
                                    <p:cond delay="0"/>
                                  </p:stCondLst>
                                  <p:childTnLst>
                                    <p:animMotion origin="layout" path="M -1.02119E-6 -4.77077E-6 L -0.03166 -4.77077E-6 " pathEditMode="relative" rAng="0" ptsTypes="AA">
                                      <p:cBhvr>
                                        <p:cTn id="38" dur="750" spd="-100000" fill="hold"/>
                                        <p:tgtEl>
                                          <p:spTgt spid="17"/>
                                        </p:tgtEl>
                                        <p:attrNameLst>
                                          <p:attrName>ppt_x</p:attrName>
                                          <p:attrName>ppt_y</p:attrName>
                                        </p:attrNameLst>
                                      </p:cBhvr>
                                      <p:rCtr x="-1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5" grpId="0" animBg="1"/>
      <p:bldP spid="25" grpId="1" animBg="1"/>
      <p:bldP spid="24" grpId="0"/>
      <p:bldP spid="24" grpId="1"/>
      <p:bldP spid="26" grpId="0"/>
      <p:bldP spid="26" grpId="1"/>
      <p:bldP spid="27" grpId="0"/>
      <p:bldP spid="27" grpId="1"/>
      <p:bldP spid="28" grpId="0"/>
      <p:bldP spid="28" grpId="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Дополнительные слайды</a:t>
            </a:r>
          </a:p>
        </p:txBody>
      </p:sp>
    </p:spTree>
    <p:extLst>
      <p:ext uri="{BB962C8B-B14F-4D97-AF65-F5344CB8AC3E}">
        <p14:creationId xmlns:p14="http://schemas.microsoft.com/office/powerpoint/2010/main" val="2372799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865" y="487"/>
            <a:ext cx="12190271" cy="6857513"/>
          </a:xfrm>
          <a:prstGeom prst="rect">
            <a:avLst/>
          </a:prstGeom>
        </p:spPr>
      </p:pic>
      <p:grpSp>
        <p:nvGrpSpPr>
          <p:cNvPr id="39" name="Group 38"/>
          <p:cNvGrpSpPr/>
          <p:nvPr/>
        </p:nvGrpSpPr>
        <p:grpSpPr>
          <a:xfrm>
            <a:off x="8300013" y="2017072"/>
            <a:ext cx="2734317" cy="2734316"/>
            <a:chOff x="1345453" y="2327595"/>
            <a:chExt cx="2734705" cy="2734705"/>
          </a:xfrm>
        </p:grpSpPr>
        <p:sp>
          <p:nvSpPr>
            <p:cNvPr id="40" name="Oval 39"/>
            <p:cNvSpPr/>
            <p:nvPr/>
          </p:nvSpPr>
          <p:spPr>
            <a:xfrm>
              <a:off x="1345453" y="2327595"/>
              <a:ext cx="2734705" cy="2734705"/>
            </a:xfrm>
            <a:prstGeom prst="ellipse">
              <a:avLst/>
            </a:prstGeom>
            <a:solidFill>
              <a:schemeClr val="tx2">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78D7"/>
                </a:solidFill>
                <a:effectLst/>
                <a:uLnTx/>
                <a:uFillTx/>
                <a:latin typeface="Segoe UI"/>
                <a:ea typeface="+mn-ea"/>
                <a:cs typeface="+mn-cs"/>
              </a:endParaRPr>
            </a:p>
          </p:txBody>
        </p:sp>
        <p:sp>
          <p:nvSpPr>
            <p:cNvPr id="41" name="Rectangle 40"/>
            <p:cNvSpPr/>
            <p:nvPr/>
          </p:nvSpPr>
          <p:spPr>
            <a:xfrm>
              <a:off x="1357960" y="2452236"/>
              <a:ext cx="2709690" cy="1816140"/>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Системы, обеспечиваю-</a:t>
              </a:r>
              <a:r>
                <a:rPr kumimoji="0" lang="ru-RU" sz="2800" b="1" i="0" u="none" strike="noStrike" kern="0" cap="none" spc="0" normalizeH="0" baseline="0" noProof="0" dirty="0" err="1">
                  <a:ln w="3175">
                    <a:noFill/>
                  </a:ln>
                  <a:solidFill>
                    <a:prstClr val="white"/>
                  </a:solidFill>
                  <a:effectLst/>
                  <a:uLnTx/>
                  <a:uFillTx/>
                  <a:latin typeface="Segoe UI Light"/>
                  <a:ea typeface="Segoe UI Semibold" panose="020B0702040204020203" pitchFamily="34" charset="0"/>
                  <a:cs typeface="Segoe UI" panose="020B0502040204020203" pitchFamily="34" charset="0"/>
                </a:rPr>
                <a:t>щие</a:t>
              </a: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 </a:t>
              </a:r>
              <a:r>
                <a:rPr kumimoji="0" lang="ru-RU" sz="2800" b="1" i="0" u="none" strike="noStrike" kern="0" cap="none" spc="0" normalizeH="0" baseline="0" noProof="0" dirty="0" err="1">
                  <a:ln w="3175">
                    <a:noFill/>
                  </a:ln>
                  <a:solidFill>
                    <a:prstClr val="white"/>
                  </a:solidFill>
                  <a:effectLst/>
                  <a:uLnTx/>
                  <a:uFillTx/>
                  <a:latin typeface="Segoe UI Light"/>
                  <a:ea typeface="Segoe UI Semibold" panose="020B0702040204020203" pitchFamily="34" charset="0"/>
                  <a:cs typeface="Segoe UI" panose="020B0502040204020203" pitchFamily="34" charset="0"/>
                </a:rPr>
                <a:t>взаимо</a:t>
              </a: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-действие</a:t>
              </a:r>
              <a:endParaRPr kumimoji="0" lang="en-US"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cxnSp>
        <p:nvCxnSpPr>
          <p:cNvPr id="47" name="Straight Connector 46"/>
          <p:cNvCxnSpPr/>
          <p:nvPr/>
        </p:nvCxnSpPr>
        <p:spPr>
          <a:xfrm>
            <a:off x="7434357" y="3511257"/>
            <a:ext cx="86202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a:srcRect r="50013"/>
          <a:stretch/>
        </p:blipFill>
        <p:spPr>
          <a:xfrm>
            <a:off x="865" y="487"/>
            <a:ext cx="6093549" cy="6622255"/>
          </a:xfrm>
          <a:prstGeom prst="rect">
            <a:avLst/>
          </a:prstGeom>
        </p:spPr>
      </p:pic>
      <p:sp>
        <p:nvSpPr>
          <p:cNvPr id="2" name="Chord 1"/>
          <p:cNvSpPr/>
          <p:nvPr/>
        </p:nvSpPr>
        <p:spPr>
          <a:xfrm rot="20160000">
            <a:off x="2326731" y="-5860833"/>
            <a:ext cx="7779486" cy="8082397"/>
          </a:xfrm>
          <a:prstGeom prst="chord">
            <a:avLst>
              <a:gd name="adj1" fmla="val 2700000"/>
              <a:gd name="adj2" fmla="val 10971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ysClr val="windowText" lastClr="000000"/>
              </a:solidFill>
              <a:effectLst/>
              <a:uLnTx/>
              <a:uFillTx/>
              <a:latin typeface="Segoe UI"/>
              <a:ea typeface="+mn-ea"/>
              <a:cs typeface="+mn-cs"/>
            </a:endParaRPr>
          </a:p>
        </p:txBody>
      </p:sp>
      <p:sp>
        <p:nvSpPr>
          <p:cNvPr id="42" name="Title 1"/>
          <p:cNvSpPr txBox="1">
            <a:spLocks/>
          </p:cNvSpPr>
          <p:nvPr/>
        </p:nvSpPr>
        <p:spPr>
          <a:xfrm>
            <a:off x="3602295" y="268261"/>
            <a:ext cx="5175565" cy="660967"/>
          </a:xfrm>
          <a:prstGeom prst="rect">
            <a:avLst/>
          </a:prstGeom>
        </p:spPr>
        <p:txBody>
          <a:bodyPr vert="horz" lIns="137141" tIns="91427" rIns="137141" bIns="137141"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a:ln w="3175">
                  <a:noFill/>
                </a:ln>
                <a:solidFill>
                  <a:srgbClr val="0078D7"/>
                </a:solidFill>
                <a:effectLst/>
                <a:uLnTx/>
                <a:uFillTx/>
                <a:latin typeface="Segoe UI Light"/>
                <a:cs typeface="Segoe UI" panose="020B0502040204020203" pitchFamily="34" charset="0"/>
              </a:rPr>
              <a:t>Эволюция ИТ-решений в здравоохранении</a:t>
            </a:r>
            <a:endParaRPr kumimoji="0" lang="en-US" sz="3200" b="0" i="0" u="none" strike="noStrike" kern="1200" cap="none" spc="0" normalizeH="0" baseline="0" noProof="0" dirty="0">
              <a:ln w="3175">
                <a:noFill/>
              </a:ln>
              <a:solidFill>
                <a:srgbClr val="0078D7"/>
              </a:solidFill>
              <a:effectLst/>
              <a:uLnTx/>
              <a:uFillTx/>
              <a:latin typeface="Segoe UI Light"/>
              <a:cs typeface="Segoe UI" panose="020B0502040204020203" pitchFamily="34" charset="0"/>
            </a:endParaRPr>
          </a:p>
        </p:txBody>
      </p:sp>
      <p:grpSp>
        <p:nvGrpSpPr>
          <p:cNvPr id="36" name="Group 35"/>
          <p:cNvGrpSpPr/>
          <p:nvPr/>
        </p:nvGrpSpPr>
        <p:grpSpPr>
          <a:xfrm>
            <a:off x="4703669" y="2083441"/>
            <a:ext cx="2757903" cy="2734317"/>
            <a:chOff x="1345453" y="2858609"/>
            <a:chExt cx="2758294" cy="2734705"/>
          </a:xfrm>
        </p:grpSpPr>
        <p:sp>
          <p:nvSpPr>
            <p:cNvPr id="37" name="Oval 36"/>
            <p:cNvSpPr/>
            <p:nvPr/>
          </p:nvSpPr>
          <p:spPr>
            <a:xfrm>
              <a:off x="1345453" y="2858609"/>
              <a:ext cx="2734705" cy="2734705"/>
            </a:xfrm>
            <a:prstGeom prst="ellipse">
              <a:avLst/>
            </a:prstGeom>
            <a:solidFill>
              <a:schemeClr val="tx2">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78D7"/>
                </a:solidFill>
                <a:effectLst/>
                <a:uLnTx/>
                <a:uFillTx/>
                <a:latin typeface="Segoe UI"/>
                <a:ea typeface="+mn-ea"/>
                <a:cs typeface="+mn-cs"/>
              </a:endParaRPr>
            </a:p>
          </p:txBody>
        </p:sp>
        <p:sp>
          <p:nvSpPr>
            <p:cNvPr id="38" name="Rectangle 37"/>
            <p:cNvSpPr/>
            <p:nvPr/>
          </p:nvSpPr>
          <p:spPr>
            <a:xfrm>
              <a:off x="1394057" y="3066652"/>
              <a:ext cx="2709690" cy="1816140"/>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Системы анализа информации, дающие знания</a:t>
              </a:r>
              <a:endParaRPr kumimoji="0" lang="en-US"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pic>
        <p:nvPicPr>
          <p:cNvPr id="17" name="Picture 16"/>
          <p:cNvPicPr>
            <a:picLocks noChangeAspect="1"/>
          </p:cNvPicPr>
          <p:nvPr/>
        </p:nvPicPr>
        <p:blipFill rotWithShape="1">
          <a:blip r:embed="rId3"/>
          <a:srcRect r="79225"/>
          <a:stretch/>
        </p:blipFill>
        <p:spPr>
          <a:xfrm>
            <a:off x="-24669" y="929229"/>
            <a:ext cx="2532529" cy="5693514"/>
          </a:xfrm>
          <a:prstGeom prst="rect">
            <a:avLst/>
          </a:prstGeom>
        </p:spPr>
      </p:pic>
      <p:grpSp>
        <p:nvGrpSpPr>
          <p:cNvPr id="6" name="Group 5"/>
          <p:cNvGrpSpPr/>
          <p:nvPr/>
        </p:nvGrpSpPr>
        <p:grpSpPr>
          <a:xfrm>
            <a:off x="1107325" y="2076064"/>
            <a:ext cx="2734317" cy="2734317"/>
            <a:chOff x="1345453" y="2858609"/>
            <a:chExt cx="2734705" cy="2734705"/>
          </a:xfrm>
        </p:grpSpPr>
        <p:sp>
          <p:nvSpPr>
            <p:cNvPr id="71" name="Oval 70"/>
            <p:cNvSpPr/>
            <p:nvPr/>
          </p:nvSpPr>
          <p:spPr>
            <a:xfrm>
              <a:off x="1345453" y="2858609"/>
              <a:ext cx="2734705" cy="2734705"/>
            </a:xfrm>
            <a:prstGeom prst="ellipse">
              <a:avLst/>
            </a:prstGeom>
            <a:solidFill>
              <a:schemeClr val="tx2">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78D7"/>
                </a:solidFill>
                <a:effectLst/>
                <a:uLnTx/>
                <a:uFillTx/>
                <a:latin typeface="Segoe UI"/>
                <a:ea typeface="+mn-ea"/>
                <a:cs typeface="+mn-cs"/>
              </a:endParaRPr>
            </a:p>
          </p:txBody>
        </p:sp>
        <p:sp>
          <p:nvSpPr>
            <p:cNvPr id="72" name="Rectangle 71"/>
            <p:cNvSpPr/>
            <p:nvPr/>
          </p:nvSpPr>
          <p:spPr>
            <a:xfrm>
              <a:off x="1357960" y="3075989"/>
              <a:ext cx="2709690" cy="2247088"/>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Системы электронных записей (эл. медицинские карты и пр.)</a:t>
              </a:r>
              <a:endParaRPr kumimoji="0" lang="en-US"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cxnSp>
        <p:nvCxnSpPr>
          <p:cNvPr id="44" name="Straight Connector 43"/>
          <p:cNvCxnSpPr>
            <a:stCxn id="71" idx="6"/>
            <a:endCxn id="37" idx="2"/>
          </p:cNvCxnSpPr>
          <p:nvPr/>
        </p:nvCxnSpPr>
        <p:spPr>
          <a:xfrm>
            <a:off x="3841642" y="3443223"/>
            <a:ext cx="862027" cy="73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rot="5400000">
            <a:off x="7581353" y="2723482"/>
            <a:ext cx="976543" cy="4820575"/>
          </a:xfrm>
          <a:prstGeom prst="rightBrac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505050"/>
              </a:solidFill>
              <a:effectLst/>
              <a:uLnTx/>
              <a:uFillTx/>
              <a:latin typeface="Segoe UI"/>
              <a:ea typeface="+mn-ea"/>
              <a:cs typeface="+mn-cs"/>
            </a:endParaRPr>
          </a:p>
        </p:txBody>
      </p:sp>
      <p:sp>
        <p:nvSpPr>
          <p:cNvPr id="20" name="Rectangle 19"/>
          <p:cNvSpPr/>
          <p:nvPr/>
        </p:nvSpPr>
        <p:spPr>
          <a:xfrm>
            <a:off x="6070827" y="5719851"/>
            <a:ext cx="4312388" cy="805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2 </a:t>
            </a:r>
            <a:r>
              <a:rPr kumimoji="0" lang="ru-RU" sz="1800" b="0" i="0" u="none" strike="noStrike" kern="1200" cap="none" spc="0" normalizeH="0" baseline="0" noProof="0" dirty="0">
                <a:ln>
                  <a:noFill/>
                </a:ln>
                <a:solidFill>
                  <a:prstClr val="white"/>
                </a:solidFill>
                <a:effectLst/>
                <a:uLnTx/>
                <a:uFillTx/>
                <a:latin typeface="Segoe UI"/>
                <a:ea typeface="+mn-ea"/>
                <a:cs typeface="+mn-cs"/>
              </a:rPr>
              <a:t>тренда, которые будут двигателями </a:t>
            </a:r>
            <a:r>
              <a:rPr kumimoji="0" lang="ru-RU" sz="1800" b="1" i="0" u="none" strike="noStrike" kern="1200" cap="none" spc="0" normalizeH="0" baseline="0" noProof="0" dirty="0">
                <a:ln>
                  <a:noFill/>
                </a:ln>
                <a:solidFill>
                  <a:prstClr val="white"/>
                </a:solidFill>
                <a:effectLst/>
                <a:uLnTx/>
                <a:uFillTx/>
                <a:latin typeface="Segoe UI"/>
                <a:ea typeface="+mn-ea"/>
                <a:cs typeface="+mn-cs"/>
              </a:rPr>
              <a:t>цифровой трансформации</a:t>
            </a:r>
            <a:r>
              <a:rPr kumimoji="0" lang="ru-RU" sz="1800" b="0" i="0" u="none" strike="noStrike" kern="1200" cap="none" spc="0" normalizeH="0" baseline="0" noProof="0" dirty="0">
                <a:ln>
                  <a:noFill/>
                </a:ln>
                <a:solidFill>
                  <a:prstClr val="white"/>
                </a:solidFill>
                <a:effectLst/>
                <a:uLnTx/>
                <a:uFillTx/>
                <a:latin typeface="Segoe UI"/>
                <a:ea typeface="+mn-ea"/>
                <a:cs typeface="+mn-cs"/>
              </a:rPr>
              <a:t> в здравоохранении</a:t>
            </a:r>
            <a:endParaRPr kumimoji="0" lang="ru-RU" sz="1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1" name="Right Brace 20"/>
          <p:cNvSpPr/>
          <p:nvPr/>
        </p:nvSpPr>
        <p:spPr>
          <a:xfrm rot="5400000">
            <a:off x="2029150" y="3857549"/>
            <a:ext cx="976543" cy="2111516"/>
          </a:xfrm>
          <a:prstGeom prst="rightBrac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Rectangle 21"/>
          <p:cNvSpPr/>
          <p:nvPr/>
        </p:nvSpPr>
        <p:spPr>
          <a:xfrm>
            <a:off x="18622" y="5285965"/>
            <a:ext cx="5867274" cy="15272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white"/>
                </a:solidFill>
                <a:effectLst/>
                <a:uLnTx/>
                <a:uFillTx/>
                <a:latin typeface="Segoe UI"/>
                <a:ea typeface="+mn-ea"/>
                <a:cs typeface="+mn-cs"/>
              </a:rPr>
              <a:t>Цифровизация</a:t>
            </a:r>
            <a:endParaRPr kumimoji="0" lang="ru-RU" sz="1800"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Segoe UI"/>
                <a:ea typeface="+mn-ea"/>
                <a:cs typeface="+mn-cs"/>
              </a:rPr>
              <a:t>В системе здравоохранения генерируется 30% мировых данных в цифровой форме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Segoe UI"/>
                <a:ea typeface="+mn-ea"/>
                <a:cs typeface="+mn-cs"/>
              </a:rPr>
              <a:t>Источник: </a:t>
            </a:r>
            <a:r>
              <a:rPr kumimoji="0" lang="en-US" sz="1000" b="0" i="0" u="none" strike="noStrike" kern="1200" cap="none" spc="0" normalizeH="0" baseline="0" noProof="0" dirty="0">
                <a:ln>
                  <a:noFill/>
                </a:ln>
                <a:solidFill>
                  <a:prstClr val="white"/>
                </a:solidFill>
                <a:effectLst/>
                <a:uLnTx/>
                <a:uFillTx/>
                <a:latin typeface="Segoe UI"/>
                <a:ea typeface="+mn-ea"/>
                <a:cs typeface="+mn-cs"/>
              </a:rPr>
              <a:t> Milliard, Mike. Deluge of data has hospitals swimming upstream. Healthcare IT News, 03.08.2012.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a:ea typeface="+mn-ea"/>
                <a:cs typeface="+mn-cs"/>
              </a:rPr>
              <a:t>http://www.healthcareitnews.com/news/deluge-data-hashospitals-swimming-upstream </a:t>
            </a:r>
            <a:endParaRPr kumimoji="0" lang="ru-RU" sz="1000"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63901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75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250"/>
                            </p:stCondLst>
                            <p:childTnLst>
                              <p:par>
                                <p:cTn id="13" presetID="2" presetClass="entr" presetSubtype="8" decel="10000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500" fill="hold"/>
                                        <p:tgtEl>
                                          <p:spTgt spid="36"/>
                                        </p:tgtEl>
                                        <p:attrNameLst>
                                          <p:attrName>ppt_x</p:attrName>
                                        </p:attrNameLst>
                                      </p:cBhvr>
                                      <p:tavLst>
                                        <p:tav tm="0">
                                          <p:val>
                                            <p:strVal val="0-#ppt_w/2"/>
                                          </p:val>
                                        </p:tav>
                                        <p:tav tm="100000">
                                          <p:val>
                                            <p:strVal val="#ppt_x"/>
                                          </p:val>
                                        </p:tav>
                                      </p:tavLst>
                                    </p:anim>
                                    <p:anim calcmode="lin" valueType="num">
                                      <p:cBhvr additive="base">
                                        <p:cTn id="16" dur="1500" fill="hold"/>
                                        <p:tgtEl>
                                          <p:spTgt spid="36"/>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125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3000"/>
                            </p:stCondLst>
                            <p:childTnLst>
                              <p:par>
                                <p:cTn id="21" presetID="2" presetClass="entr" presetSubtype="8" decel="10000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2000" fill="hold"/>
                                        <p:tgtEl>
                                          <p:spTgt spid="39"/>
                                        </p:tgtEl>
                                        <p:attrNameLst>
                                          <p:attrName>ppt_x</p:attrName>
                                        </p:attrNameLst>
                                      </p:cBhvr>
                                      <p:tavLst>
                                        <p:tav tm="0">
                                          <p:val>
                                            <p:strVal val="0-#ppt_w/2"/>
                                          </p:val>
                                        </p:tav>
                                        <p:tav tm="100000">
                                          <p:val>
                                            <p:strVal val="#ppt_x"/>
                                          </p:val>
                                        </p:tav>
                                      </p:tavLst>
                                    </p:anim>
                                    <p:anim calcmode="lin" valueType="num">
                                      <p:cBhvr additive="base">
                                        <p:cTn id="24" dur="2000" fill="hold"/>
                                        <p:tgtEl>
                                          <p:spTgt spid="39"/>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49420" y="2998127"/>
            <a:ext cx="2231136" cy="2479395"/>
            <a:chOff x="9549420" y="3806000"/>
            <a:chExt cx="2231136" cy="2747200"/>
          </a:xfrm>
        </p:grpSpPr>
        <p:sp>
          <p:nvSpPr>
            <p:cNvPr id="169" name="Rectangle 168"/>
            <p:cNvSpPr/>
            <p:nvPr/>
          </p:nvSpPr>
          <p:spPr>
            <a:xfrm>
              <a:off x="9549420" y="3806000"/>
              <a:ext cx="2231136" cy="2747200"/>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3" name="TextBox 2"/>
            <p:cNvSpPr txBox="1"/>
            <p:nvPr/>
          </p:nvSpPr>
          <p:spPr>
            <a:xfrm>
              <a:off x="9549420" y="4692929"/>
              <a:ext cx="2230457" cy="1093679"/>
            </a:xfrm>
            <a:prstGeom prst="rect">
              <a:avLst/>
            </a:prstGeom>
          </p:spPr>
          <p:txBody>
            <a:bodyPr vert="horz" wrap="square" lIns="91440" tIns="91440" rIns="45720" bIns="9144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Управление и обеспечение безопасности использования мобильных устройств</a:t>
              </a:r>
              <a:endParaRPr kumimoji="0" lang="en-US" sz="16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endParaRPr>
            </a:p>
          </p:txBody>
        </p:sp>
      </p:grpSp>
      <p:grpSp>
        <p:nvGrpSpPr>
          <p:cNvPr id="7" name="Group 6"/>
          <p:cNvGrpSpPr/>
          <p:nvPr/>
        </p:nvGrpSpPr>
        <p:grpSpPr>
          <a:xfrm>
            <a:off x="7277088" y="2998129"/>
            <a:ext cx="2231136" cy="2479393"/>
            <a:chOff x="7277088" y="3806002"/>
            <a:chExt cx="2231136" cy="2747200"/>
          </a:xfrm>
        </p:grpSpPr>
        <p:sp>
          <p:nvSpPr>
            <p:cNvPr id="170" name="Rectangle 169"/>
            <p:cNvSpPr/>
            <p:nvPr/>
          </p:nvSpPr>
          <p:spPr>
            <a:xfrm>
              <a:off x="7277088" y="3806002"/>
              <a:ext cx="2231136" cy="2747200"/>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55" name="TextBox 54"/>
            <p:cNvSpPr txBox="1"/>
            <p:nvPr/>
          </p:nvSpPr>
          <p:spPr>
            <a:xfrm>
              <a:off x="7277088" y="4404439"/>
              <a:ext cx="2230457" cy="2067625"/>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Клиническая аналитика</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Аналитика по работе медучреждений</a:t>
              </a: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Машинное обучение и ИИ для анализа мед</a:t>
              </a:r>
              <a:r>
                <a:rPr kumimoji="0" lang="en-US" sz="1371" b="0" i="0" u="none" strike="noStrike" kern="0" cap="none" spc="0" normalizeH="0" baseline="0" noProof="0" dirty="0">
                  <a:ln>
                    <a:noFill/>
                  </a:ln>
                  <a:solidFill>
                    <a:srgbClr val="505050"/>
                  </a:solidFill>
                  <a:effectLst/>
                  <a:uLnTx/>
                  <a:uFillTx/>
                  <a:latin typeface="Segoe UI"/>
                  <a:ea typeface="+mn-ea"/>
                  <a:cs typeface="+mn-cs"/>
                </a:rPr>
                <a:t>.</a:t>
              </a:r>
              <a:r>
                <a:rPr kumimoji="0" lang="ru-RU" sz="1371" b="0" i="0" u="none" strike="noStrike" kern="0" cap="none" spc="0" normalizeH="0" baseline="0" noProof="0" dirty="0">
                  <a:ln>
                    <a:noFill/>
                  </a:ln>
                  <a:solidFill>
                    <a:srgbClr val="505050"/>
                  </a:solidFill>
                  <a:effectLst/>
                  <a:uLnTx/>
                  <a:uFillTx/>
                  <a:latin typeface="Segoe UI"/>
                  <a:ea typeface="+mn-ea"/>
                  <a:cs typeface="+mn-cs"/>
                </a:rPr>
                <a:t> информации</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Идентификация мошенничества</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6" name="Group 5"/>
          <p:cNvGrpSpPr/>
          <p:nvPr/>
        </p:nvGrpSpPr>
        <p:grpSpPr>
          <a:xfrm>
            <a:off x="5002198" y="2616382"/>
            <a:ext cx="2251394" cy="2878885"/>
            <a:chOff x="5002198" y="3805999"/>
            <a:chExt cx="2251394" cy="2878885"/>
          </a:xfrm>
        </p:grpSpPr>
        <p:sp>
          <p:nvSpPr>
            <p:cNvPr id="172" name="Rectangle 171"/>
            <p:cNvSpPr/>
            <p:nvPr/>
          </p:nvSpPr>
          <p:spPr>
            <a:xfrm>
              <a:off x="5002198" y="3805999"/>
              <a:ext cx="2231136" cy="2878885"/>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56" name="TextBox 55"/>
            <p:cNvSpPr txBox="1"/>
            <p:nvPr/>
          </p:nvSpPr>
          <p:spPr>
            <a:xfrm>
              <a:off x="5023135" y="4565048"/>
              <a:ext cx="2230457" cy="1748968"/>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Удаленный мониторинг пациентов</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Превентивное обслуживание </a:t>
              </a:r>
              <a:r>
                <a:rPr kumimoji="0" lang="ru-RU" sz="1371" b="0" i="0" u="none" strike="noStrike" kern="0" cap="none" spc="0" normalizeH="0" baseline="0" noProof="0" dirty="0" err="1">
                  <a:ln>
                    <a:noFill/>
                  </a:ln>
                  <a:solidFill>
                    <a:srgbClr val="505050"/>
                  </a:solidFill>
                  <a:effectLst/>
                  <a:uLnTx/>
                  <a:uFillTx/>
                  <a:latin typeface="Segoe UI"/>
                  <a:ea typeface="+mn-ea"/>
                  <a:cs typeface="+mn-cs"/>
                </a:rPr>
                <a:t>медиц</a:t>
              </a:r>
              <a:r>
                <a:rPr kumimoji="0" lang="en-US" sz="1371" b="0" i="0" u="none" strike="noStrike" kern="0" cap="none" spc="0" normalizeH="0" baseline="0" noProof="0" dirty="0">
                  <a:ln>
                    <a:noFill/>
                  </a:ln>
                  <a:solidFill>
                    <a:srgbClr val="505050"/>
                  </a:solidFill>
                  <a:effectLst/>
                  <a:uLnTx/>
                  <a:uFillTx/>
                  <a:latin typeface="Segoe UI"/>
                  <a:ea typeface="+mn-ea"/>
                  <a:cs typeface="+mn-cs"/>
                </a:rPr>
                <a:t>.</a:t>
              </a:r>
              <a:r>
                <a:rPr kumimoji="0" lang="ru-RU" sz="1371" b="0" i="0" u="none" strike="noStrike" kern="0" cap="none" spc="0" normalizeH="0" baseline="0" noProof="0" dirty="0">
                  <a:ln>
                    <a:noFill/>
                  </a:ln>
                  <a:solidFill>
                    <a:srgbClr val="505050"/>
                  </a:solidFill>
                  <a:effectLst/>
                  <a:uLnTx/>
                  <a:uFillTx/>
                  <a:latin typeface="Segoe UI"/>
                  <a:ea typeface="+mn-ea"/>
                  <a:cs typeface="+mn-cs"/>
                </a:rPr>
                <a:t> оборудования</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Контроль устройств и пациентов</a:t>
              </a: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Умные здания и кампусы</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5" name="Group 4"/>
          <p:cNvGrpSpPr/>
          <p:nvPr/>
        </p:nvGrpSpPr>
        <p:grpSpPr>
          <a:xfrm>
            <a:off x="2708255" y="2998130"/>
            <a:ext cx="2252285" cy="2479392"/>
            <a:chOff x="2708255" y="3806003"/>
            <a:chExt cx="2252285" cy="2878882"/>
          </a:xfrm>
        </p:grpSpPr>
        <p:sp>
          <p:nvSpPr>
            <p:cNvPr id="84" name="Rectangle 83"/>
            <p:cNvSpPr/>
            <p:nvPr/>
          </p:nvSpPr>
          <p:spPr>
            <a:xfrm>
              <a:off x="2729404" y="3806003"/>
              <a:ext cx="2231136" cy="2878882"/>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63" name="TextBox 62"/>
            <p:cNvSpPr txBox="1"/>
            <p:nvPr/>
          </p:nvSpPr>
          <p:spPr>
            <a:xfrm>
              <a:off x="2708255" y="4133850"/>
              <a:ext cx="2230457" cy="2302927"/>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Хранение медицинских снимков</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Гибридное развертывание </a:t>
              </a:r>
              <a:r>
                <a:rPr kumimoji="0" lang="ru-RU" sz="1371" b="0" i="0" u="none" strike="noStrike" kern="0" cap="none" spc="0" normalizeH="0" baseline="0" noProof="0" dirty="0" err="1">
                  <a:ln>
                    <a:noFill/>
                  </a:ln>
                  <a:solidFill>
                    <a:srgbClr val="505050"/>
                  </a:solidFill>
                  <a:effectLst/>
                  <a:uLnTx/>
                  <a:uFillTx/>
                  <a:latin typeface="Segoe UI"/>
                  <a:ea typeface="+mn-ea"/>
                  <a:cs typeface="+mn-cs"/>
                </a:rPr>
                <a:t>медиц</a:t>
              </a:r>
              <a:r>
                <a:rPr kumimoji="0" lang="ru-RU" sz="1371" b="0" i="0" u="none" strike="noStrike" kern="0" cap="none" spc="0" normalizeH="0" baseline="0" noProof="0" dirty="0">
                  <a:ln>
                    <a:noFill/>
                  </a:ln>
                  <a:solidFill>
                    <a:srgbClr val="505050"/>
                  </a:solidFill>
                  <a:effectLst/>
                  <a:uLnTx/>
                  <a:uFillTx/>
                  <a:latin typeface="Segoe UI"/>
                  <a:ea typeface="+mn-ea"/>
                  <a:cs typeface="+mn-cs"/>
                </a:rPr>
                <a:t>. приложений</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Резервные копий систем и данных для </a:t>
              </a:r>
              <a:r>
                <a:rPr kumimoji="0" lang="ru-RU" sz="1371" b="0" i="0" u="none" strike="noStrike" kern="0" cap="none" spc="0" normalizeH="0" baseline="0" noProof="0" dirty="0" err="1">
                  <a:ln>
                    <a:noFill/>
                  </a:ln>
                  <a:solidFill>
                    <a:srgbClr val="505050"/>
                  </a:solidFill>
                  <a:effectLst/>
                  <a:uLnTx/>
                  <a:uFillTx/>
                  <a:latin typeface="Segoe UI"/>
                  <a:ea typeface="+mn-ea"/>
                  <a:cs typeface="+mn-cs"/>
                </a:rPr>
                <a:t>восстанов</a:t>
              </a:r>
              <a:r>
                <a:rPr kumimoji="0" lang="en-US" sz="1371" b="0" i="0" u="none" strike="noStrike" kern="0" cap="none" spc="0" normalizeH="0" baseline="0" noProof="0" dirty="0">
                  <a:ln>
                    <a:noFill/>
                  </a:ln>
                  <a:solidFill>
                    <a:srgbClr val="505050"/>
                  </a:solidFill>
                  <a:effectLst/>
                  <a:uLnTx/>
                  <a:uFillTx/>
                  <a:latin typeface="Segoe UI"/>
                  <a:ea typeface="+mn-ea"/>
                  <a:cs typeface="+mn-cs"/>
                </a:rPr>
                <a:t>-</a:t>
              </a:r>
              <a:r>
                <a:rPr kumimoji="0" lang="ru-RU" sz="1371" b="0" i="0" u="none" strike="noStrike" kern="0" cap="none" spc="0" normalizeH="0" baseline="0" noProof="0" dirty="0" err="1">
                  <a:ln>
                    <a:noFill/>
                  </a:ln>
                  <a:solidFill>
                    <a:srgbClr val="505050"/>
                  </a:solidFill>
                  <a:effectLst/>
                  <a:uLnTx/>
                  <a:uFillTx/>
                  <a:latin typeface="Segoe UI"/>
                  <a:ea typeface="+mn-ea"/>
                  <a:cs typeface="+mn-cs"/>
                </a:rPr>
                <a:t>ления</a:t>
              </a:r>
              <a:r>
                <a:rPr kumimoji="0" lang="ru-RU" sz="1371" b="0" i="0" u="none" strike="noStrike" kern="0" cap="none" spc="0" normalizeH="0" baseline="0" noProof="0" dirty="0">
                  <a:ln>
                    <a:noFill/>
                  </a:ln>
                  <a:solidFill>
                    <a:srgbClr val="505050"/>
                  </a:solidFill>
                  <a:effectLst/>
                  <a:uLnTx/>
                  <a:uFillTx/>
                  <a:latin typeface="Segoe UI"/>
                  <a:ea typeface="+mn-ea"/>
                  <a:cs typeface="+mn-cs"/>
                </a:rPr>
                <a:t> после сбоев</a:t>
              </a: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Порталы пациентов в облаке</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4" name="Group 3"/>
          <p:cNvGrpSpPr/>
          <p:nvPr/>
        </p:nvGrpSpPr>
        <p:grpSpPr>
          <a:xfrm>
            <a:off x="436602" y="2998128"/>
            <a:ext cx="2237502" cy="2479394"/>
            <a:chOff x="436602" y="3806001"/>
            <a:chExt cx="2237502" cy="2878884"/>
          </a:xfrm>
        </p:grpSpPr>
        <p:sp>
          <p:nvSpPr>
            <p:cNvPr id="171" name="Rectangle 170"/>
            <p:cNvSpPr/>
            <p:nvPr/>
          </p:nvSpPr>
          <p:spPr>
            <a:xfrm>
              <a:off x="442968" y="3806001"/>
              <a:ext cx="2231136" cy="2878884"/>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br>
                <a:rPr kumimoji="0" lang="en-US" sz="1371" b="0" i="0" u="none" strike="noStrike" kern="0" cap="none" spc="0" normalizeH="0" baseline="0" noProof="0" dirty="0">
                  <a:ln>
                    <a:noFill/>
                  </a:ln>
                  <a:solidFill>
                    <a:srgbClr val="505050"/>
                  </a:solidFill>
                  <a:effectLst/>
                  <a:uLnTx/>
                  <a:uFillTx/>
                  <a:latin typeface="Segoe UI"/>
                  <a:ea typeface="+mn-ea"/>
                  <a:cs typeface="+mn-cs"/>
                </a:rPr>
              </a:b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64" name="TextBox 63"/>
            <p:cNvSpPr txBox="1"/>
            <p:nvPr/>
          </p:nvSpPr>
          <p:spPr>
            <a:xfrm>
              <a:off x="436602" y="4141978"/>
              <a:ext cx="2230457" cy="2123380"/>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Академические и клинические исследования</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err="1">
                  <a:ln>
                    <a:noFill/>
                  </a:ln>
                  <a:solidFill>
                    <a:srgbClr val="505050"/>
                  </a:solidFill>
                  <a:effectLst/>
                  <a:uLnTx/>
                  <a:uFillTx/>
                  <a:latin typeface="Segoe UI"/>
                  <a:ea typeface="+mn-ea"/>
                  <a:cs typeface="+mn-cs"/>
                </a:rPr>
                <a:t>Секвенирование</a:t>
              </a:r>
              <a:r>
                <a:rPr kumimoji="0" lang="ru-RU" sz="1371" b="0" i="0" u="none" strike="noStrike" kern="0" cap="none" spc="0" normalizeH="0" baseline="0" noProof="0" dirty="0">
                  <a:ln>
                    <a:noFill/>
                  </a:ln>
                  <a:solidFill>
                    <a:srgbClr val="505050"/>
                  </a:solidFill>
                  <a:effectLst/>
                  <a:uLnTx/>
                  <a:uFillTx/>
                  <a:latin typeface="Segoe UI"/>
                  <a:ea typeface="+mn-ea"/>
                  <a:cs typeface="+mn-cs"/>
                </a:rPr>
                <a:t> генома и точная медицина</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err="1">
                  <a:ln>
                    <a:noFill/>
                  </a:ln>
                  <a:solidFill>
                    <a:srgbClr val="505050"/>
                  </a:solidFill>
                  <a:effectLst/>
                  <a:uLnTx/>
                  <a:uFillTx/>
                  <a:latin typeface="Segoe UI"/>
                  <a:ea typeface="+mn-ea"/>
                  <a:cs typeface="+mn-cs"/>
                </a:rPr>
                <a:t>МИСы</a:t>
              </a:r>
              <a:endParaRPr kumimoji="0" lang="ru-RU"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Виртуальная (теле-) медицина</a:t>
              </a:r>
            </a:p>
          </p:txBody>
        </p:sp>
      </p:grpSp>
      <p:sp>
        <p:nvSpPr>
          <p:cNvPr id="11" name="Rectangle 10"/>
          <p:cNvSpPr/>
          <p:nvPr/>
        </p:nvSpPr>
        <p:spPr>
          <a:xfrm>
            <a:off x="0" y="-26940"/>
            <a:ext cx="12192000" cy="814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2" name="Title 1"/>
          <p:cNvSpPr>
            <a:spLocks noGrp="1"/>
          </p:cNvSpPr>
          <p:nvPr>
            <p:ph type="title"/>
          </p:nvPr>
        </p:nvSpPr>
        <p:spPr>
          <a:xfrm>
            <a:off x="134585" y="16138"/>
            <a:ext cx="11696700" cy="727214"/>
          </a:xfrm>
        </p:spPr>
        <p:txBody>
          <a:bodyPr/>
          <a:lstStyle/>
          <a:p>
            <a:r>
              <a:rPr lang="ru-RU" sz="3200" b="1" dirty="0"/>
              <a:t>Типовые сценарии использования облачной платформы</a:t>
            </a:r>
            <a:r>
              <a:rPr lang="en-US" sz="3200" b="1" dirty="0"/>
              <a:t> Microsoft</a:t>
            </a:r>
          </a:p>
        </p:txBody>
      </p:sp>
      <p:sp>
        <p:nvSpPr>
          <p:cNvPr id="128" name="Rectangle 4"/>
          <p:cNvSpPr/>
          <p:nvPr>
            <p:custDataLst>
              <p:tags r:id="rId1"/>
            </p:custDataLst>
          </p:nvPr>
        </p:nvSpPr>
        <p:spPr bwMode="auto">
          <a:xfrm>
            <a:off x="7277087" y="1191316"/>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Анализ данных</a:t>
            </a:r>
            <a:b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 извлечение</a:t>
            </a:r>
            <a:b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знаний</a:t>
            </a: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57" name="Rectangle 9"/>
          <p:cNvSpPr/>
          <p:nvPr>
            <p:custDataLst>
              <p:tags r:id="rId2"/>
            </p:custDataLst>
          </p:nvPr>
        </p:nvSpPr>
        <p:spPr bwMode="auto">
          <a:xfrm>
            <a:off x="9548741" y="1164681"/>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Обеспечение</a:t>
            </a:r>
            <a:b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мобильной</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р</a:t>
            </a:r>
            <a:r>
              <a:rPr kumimoji="0" lang="ru-RU" sz="2000" b="0" i="0" u="none" strike="noStrike" kern="0" cap="none" spc="-28" normalizeH="0" baseline="0" noProof="0" dirty="0" err="1">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аботы</a:t>
            </a:r>
            <a:endPar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br>
              <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62" name="Rectangle 5"/>
          <p:cNvSpPr/>
          <p:nvPr>
            <p:custDataLst>
              <p:tags r:id="rId3"/>
            </p:custDataLst>
          </p:nvPr>
        </p:nvSpPr>
        <p:spPr bwMode="auto">
          <a:xfrm>
            <a:off x="5002198" y="1200192"/>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Использование</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интернета вещей</a:t>
            </a: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64" name="AutoShape 8"/>
          <p:cNvSpPr>
            <a:spLocks noChangeAspect="1" noChangeArrowheads="1" noTextEdit="1"/>
          </p:cNvSpPr>
          <p:nvPr/>
        </p:nvSpPr>
        <p:spPr bwMode="auto">
          <a:xfrm>
            <a:off x="6254432" y="3175387"/>
            <a:ext cx="689979" cy="684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46" name="Rectangle 7"/>
          <p:cNvSpPr/>
          <p:nvPr>
            <p:custDataLst>
              <p:tags r:id="rId4"/>
            </p:custDataLst>
          </p:nvPr>
        </p:nvSpPr>
        <p:spPr bwMode="auto">
          <a:xfrm>
            <a:off x="2728889" y="1173556"/>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Трансформа-</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err="1">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ция</a:t>
            </a: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a:t>
            </a:r>
            <a:r>
              <a:rPr kumimoji="0" lang="ru-RU" sz="2000" b="0" i="0" u="none" strike="noStrike" kern="0" cap="none" spc="-28" normalizeH="0" baseline="0" noProof="0" dirty="0" err="1">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ЦОДов</a:t>
            </a:r>
            <a:endPar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59" name="Group 58"/>
          <p:cNvGrpSpPr>
            <a:grpSpLocks noChangeAspect="1"/>
          </p:cNvGrpSpPr>
          <p:nvPr/>
        </p:nvGrpSpPr>
        <p:grpSpPr bwMode="auto">
          <a:xfrm>
            <a:off x="4188072" y="2998127"/>
            <a:ext cx="531033" cy="824290"/>
            <a:chOff x="6417" y="1965"/>
            <a:chExt cx="402" cy="624"/>
          </a:xfrm>
        </p:grpSpPr>
        <p:sp>
          <p:nvSpPr>
            <p:cNvPr id="60" name="AutoShape 3"/>
            <p:cNvSpPr>
              <a:spLocks noChangeAspect="1" noChangeArrowheads="1" noTextEdit="1"/>
            </p:cNvSpPr>
            <p:nvPr/>
          </p:nvSpPr>
          <p:spPr bwMode="auto">
            <a:xfrm>
              <a:off x="6417" y="1965"/>
              <a:ext cx="402"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61" name="Rectangle 5"/>
            <p:cNvSpPr>
              <a:spLocks noChangeArrowheads="1"/>
            </p:cNvSpPr>
            <p:nvPr/>
          </p:nvSpPr>
          <p:spPr bwMode="auto">
            <a:xfrm>
              <a:off x="6417" y="1965"/>
              <a:ext cx="402" cy="624"/>
            </a:xfrm>
            <a:prstGeom prst="rect">
              <a:avLst/>
            </a:prstGeom>
            <a:noFill/>
            <a:ln w="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sp>
        <p:nvSpPr>
          <p:cNvPr id="151" name="Rectangle 6"/>
          <p:cNvSpPr/>
          <p:nvPr>
            <p:custDataLst>
              <p:tags r:id="rId5"/>
            </p:custDataLst>
          </p:nvPr>
        </p:nvSpPr>
        <p:spPr bwMode="auto">
          <a:xfrm>
            <a:off x="442965" y="1182441"/>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Инновации</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в прикладных</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системах</a:t>
            </a: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70" name="AutoShape 14"/>
          <p:cNvSpPr>
            <a:spLocks noChangeAspect="1" noChangeArrowheads="1" noTextEdit="1"/>
          </p:cNvSpPr>
          <p:nvPr/>
        </p:nvSpPr>
        <p:spPr bwMode="auto">
          <a:xfrm>
            <a:off x="1854170" y="3116615"/>
            <a:ext cx="697267" cy="81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pic>
        <p:nvPicPr>
          <p:cNvPr id="73" name="Picture 72"/>
          <p:cNvPicPr>
            <a:picLocks noChangeAspect="1"/>
          </p:cNvPicPr>
          <p:nvPr/>
        </p:nvPicPr>
        <p:blipFill>
          <a:blip r:embed="rId8">
            <a:lum bright="100000" contrast="100000"/>
          </a:blip>
          <a:stretch>
            <a:fillRect/>
          </a:stretch>
        </p:blipFill>
        <p:spPr>
          <a:xfrm>
            <a:off x="3595017" y="2547602"/>
            <a:ext cx="498880" cy="693249"/>
          </a:xfrm>
          <a:prstGeom prst="rect">
            <a:avLst/>
          </a:prstGeom>
        </p:spPr>
      </p:pic>
      <p:grpSp>
        <p:nvGrpSpPr>
          <p:cNvPr id="16" name="Group 14"/>
          <p:cNvGrpSpPr>
            <a:grpSpLocks noChangeAspect="1"/>
          </p:cNvGrpSpPr>
          <p:nvPr/>
        </p:nvGrpSpPr>
        <p:grpSpPr bwMode="auto">
          <a:xfrm>
            <a:off x="10359136" y="2568524"/>
            <a:ext cx="610346" cy="615893"/>
            <a:chOff x="1194" y="2156"/>
            <a:chExt cx="550" cy="555"/>
          </a:xfrm>
        </p:grpSpPr>
        <p:sp>
          <p:nvSpPr>
            <p:cNvPr id="17" name="AutoShape 13"/>
            <p:cNvSpPr>
              <a:spLocks noChangeAspect="1" noChangeArrowheads="1" noTextEdit="1"/>
            </p:cNvSpPr>
            <p:nvPr/>
          </p:nvSpPr>
          <p:spPr bwMode="auto">
            <a:xfrm>
              <a:off x="1194" y="2156"/>
              <a:ext cx="550" cy="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8" name="Freeform 15"/>
            <p:cNvSpPr>
              <a:spLocks/>
            </p:cNvSpPr>
            <p:nvPr/>
          </p:nvSpPr>
          <p:spPr bwMode="auto">
            <a:xfrm>
              <a:off x="1313" y="2175"/>
              <a:ext cx="312" cy="519"/>
            </a:xfrm>
            <a:custGeom>
              <a:avLst/>
              <a:gdLst>
                <a:gd name="T0" fmla="*/ 170 w 180"/>
                <a:gd name="T1" fmla="*/ 300 h 300"/>
                <a:gd name="T2" fmla="*/ 10 w 180"/>
                <a:gd name="T3" fmla="*/ 300 h 300"/>
                <a:gd name="T4" fmla="*/ 0 w 180"/>
                <a:gd name="T5" fmla="*/ 290 h 300"/>
                <a:gd name="T6" fmla="*/ 0 w 180"/>
                <a:gd name="T7" fmla="*/ 10 h 300"/>
                <a:gd name="T8" fmla="*/ 10 w 180"/>
                <a:gd name="T9" fmla="*/ 0 h 300"/>
                <a:gd name="T10" fmla="*/ 170 w 180"/>
                <a:gd name="T11" fmla="*/ 0 h 300"/>
                <a:gd name="T12" fmla="*/ 180 w 180"/>
                <a:gd name="T13" fmla="*/ 10 h 300"/>
                <a:gd name="T14" fmla="*/ 180 w 180"/>
                <a:gd name="T15" fmla="*/ 290 h 300"/>
                <a:gd name="T16" fmla="*/ 170 w 18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00">
                  <a:moveTo>
                    <a:pt x="170" y="300"/>
                  </a:moveTo>
                  <a:cubicBezTo>
                    <a:pt x="10" y="300"/>
                    <a:pt x="10" y="300"/>
                    <a:pt x="10" y="300"/>
                  </a:cubicBezTo>
                  <a:cubicBezTo>
                    <a:pt x="4" y="300"/>
                    <a:pt x="0" y="295"/>
                    <a:pt x="0" y="290"/>
                  </a:cubicBezTo>
                  <a:cubicBezTo>
                    <a:pt x="0" y="10"/>
                    <a:pt x="0" y="10"/>
                    <a:pt x="0" y="10"/>
                  </a:cubicBezTo>
                  <a:cubicBezTo>
                    <a:pt x="0" y="4"/>
                    <a:pt x="4" y="0"/>
                    <a:pt x="10" y="0"/>
                  </a:cubicBezTo>
                  <a:cubicBezTo>
                    <a:pt x="170" y="0"/>
                    <a:pt x="170" y="0"/>
                    <a:pt x="170" y="0"/>
                  </a:cubicBezTo>
                  <a:cubicBezTo>
                    <a:pt x="175" y="0"/>
                    <a:pt x="180" y="4"/>
                    <a:pt x="180" y="10"/>
                  </a:cubicBezTo>
                  <a:cubicBezTo>
                    <a:pt x="180" y="290"/>
                    <a:pt x="180" y="290"/>
                    <a:pt x="180" y="290"/>
                  </a:cubicBezTo>
                  <a:cubicBezTo>
                    <a:pt x="180" y="295"/>
                    <a:pt x="175" y="300"/>
                    <a:pt x="170" y="300"/>
                  </a:cubicBezTo>
                  <a:close/>
                </a:path>
              </a:pathLst>
            </a:custGeom>
            <a:noFill/>
            <a:ln w="55563"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9" name="Rectangle 16"/>
            <p:cNvSpPr>
              <a:spLocks noChangeArrowheads="1"/>
            </p:cNvSpPr>
            <p:nvPr/>
          </p:nvSpPr>
          <p:spPr bwMode="auto">
            <a:xfrm>
              <a:off x="1435" y="2607"/>
              <a:ext cx="69"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20" name="Group 19"/>
          <p:cNvGrpSpPr>
            <a:grpSpLocks noChangeAspect="1"/>
          </p:cNvGrpSpPr>
          <p:nvPr/>
        </p:nvGrpSpPr>
        <p:grpSpPr bwMode="auto">
          <a:xfrm>
            <a:off x="5810929" y="2634549"/>
            <a:ext cx="613674" cy="608126"/>
            <a:chOff x="2576" y="2163"/>
            <a:chExt cx="553" cy="548"/>
          </a:xfrm>
        </p:grpSpPr>
        <p:sp>
          <p:nvSpPr>
            <p:cNvPr id="21" name="AutoShape 18"/>
            <p:cNvSpPr>
              <a:spLocks noChangeAspect="1" noChangeArrowheads="1" noTextEdit="1"/>
            </p:cNvSpPr>
            <p:nvPr/>
          </p:nvSpPr>
          <p:spPr bwMode="auto">
            <a:xfrm>
              <a:off x="2576" y="2163"/>
              <a:ext cx="553"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2" name="Oval 20"/>
            <p:cNvSpPr>
              <a:spLocks noChangeArrowheads="1"/>
            </p:cNvSpPr>
            <p:nvPr/>
          </p:nvSpPr>
          <p:spPr bwMode="auto">
            <a:xfrm>
              <a:off x="2593" y="2179"/>
              <a:ext cx="517" cy="517"/>
            </a:xfrm>
            <a:prstGeom prst="ellipse">
              <a:avLst/>
            </a:prstGeom>
            <a:noFill/>
            <a:ln w="55563"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3" name="Oval 21"/>
            <p:cNvSpPr>
              <a:spLocks noChangeArrowheads="1"/>
            </p:cNvSpPr>
            <p:nvPr/>
          </p:nvSpPr>
          <p:spPr bwMode="auto">
            <a:xfrm>
              <a:off x="2731" y="2179"/>
              <a:ext cx="241" cy="517"/>
            </a:xfrm>
            <a:prstGeom prst="ellipse">
              <a:avLst/>
            </a:prstGeom>
            <a:noFill/>
            <a:ln w="55563"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4" name="Line 22"/>
            <p:cNvSpPr>
              <a:spLocks noChangeShapeType="1"/>
            </p:cNvSpPr>
            <p:nvPr/>
          </p:nvSpPr>
          <p:spPr bwMode="auto">
            <a:xfrm>
              <a:off x="2602" y="2523"/>
              <a:ext cx="496" cy="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5" name="Line 23"/>
            <p:cNvSpPr>
              <a:spLocks noChangeShapeType="1"/>
            </p:cNvSpPr>
            <p:nvPr/>
          </p:nvSpPr>
          <p:spPr bwMode="auto">
            <a:xfrm>
              <a:off x="2604" y="2351"/>
              <a:ext cx="498" cy="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42" name="Group 43"/>
          <p:cNvGrpSpPr>
            <a:grpSpLocks noChangeAspect="1"/>
          </p:cNvGrpSpPr>
          <p:nvPr/>
        </p:nvGrpSpPr>
        <p:grpSpPr bwMode="auto">
          <a:xfrm>
            <a:off x="8175150" y="2597932"/>
            <a:ext cx="435011" cy="610345"/>
            <a:chOff x="5661" y="2182"/>
            <a:chExt cx="392" cy="550"/>
          </a:xfrm>
        </p:grpSpPr>
        <p:sp>
          <p:nvSpPr>
            <p:cNvPr id="43" name="AutoShape 42"/>
            <p:cNvSpPr>
              <a:spLocks noChangeAspect="1" noChangeArrowheads="1" noTextEdit="1"/>
            </p:cNvSpPr>
            <p:nvPr/>
          </p:nvSpPr>
          <p:spPr bwMode="auto">
            <a:xfrm>
              <a:off x="5661" y="2182"/>
              <a:ext cx="392" cy="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44" name="Freeform 44"/>
            <p:cNvSpPr>
              <a:spLocks/>
            </p:cNvSpPr>
            <p:nvPr/>
          </p:nvSpPr>
          <p:spPr bwMode="auto">
            <a:xfrm>
              <a:off x="5677" y="2198"/>
              <a:ext cx="358" cy="515"/>
            </a:xfrm>
            <a:custGeom>
              <a:avLst/>
              <a:gdLst>
                <a:gd name="T0" fmla="*/ 200 w 200"/>
                <a:gd name="T1" fmla="*/ 170 h 289"/>
                <a:gd name="T2" fmla="*/ 200 w 200"/>
                <a:gd name="T3" fmla="*/ 239 h 289"/>
                <a:gd name="T4" fmla="*/ 100 w 200"/>
                <a:gd name="T5" fmla="*/ 289 h 289"/>
                <a:gd name="T6" fmla="*/ 0 w 200"/>
                <a:gd name="T7" fmla="*/ 240 h 289"/>
                <a:gd name="T8" fmla="*/ 0 w 200"/>
                <a:gd name="T9" fmla="*/ 170 h 289"/>
                <a:gd name="T10" fmla="*/ 0 w 200"/>
                <a:gd name="T11" fmla="*/ 120 h 289"/>
                <a:gd name="T12" fmla="*/ 0 w 200"/>
                <a:gd name="T13" fmla="*/ 51 h 289"/>
                <a:gd name="T14" fmla="*/ 100 w 200"/>
                <a:gd name="T15" fmla="*/ 0 h 289"/>
                <a:gd name="T16" fmla="*/ 200 w 200"/>
                <a:gd name="T17" fmla="*/ 49 h 289"/>
                <a:gd name="T18" fmla="*/ 200 w 200"/>
                <a:gd name="T19" fmla="*/ 120 h 289"/>
                <a:gd name="T20" fmla="*/ 200 w 200"/>
                <a:gd name="T21" fmla="*/ 17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89">
                  <a:moveTo>
                    <a:pt x="200" y="170"/>
                  </a:moveTo>
                  <a:cubicBezTo>
                    <a:pt x="200" y="239"/>
                    <a:pt x="200" y="239"/>
                    <a:pt x="200" y="239"/>
                  </a:cubicBezTo>
                  <a:cubicBezTo>
                    <a:pt x="200" y="266"/>
                    <a:pt x="144" y="289"/>
                    <a:pt x="100" y="289"/>
                  </a:cubicBezTo>
                  <a:cubicBezTo>
                    <a:pt x="56" y="289"/>
                    <a:pt x="0" y="267"/>
                    <a:pt x="0" y="240"/>
                  </a:cubicBezTo>
                  <a:cubicBezTo>
                    <a:pt x="0" y="170"/>
                    <a:pt x="0" y="170"/>
                    <a:pt x="0" y="170"/>
                  </a:cubicBezTo>
                  <a:cubicBezTo>
                    <a:pt x="0" y="120"/>
                    <a:pt x="0" y="120"/>
                    <a:pt x="0" y="120"/>
                  </a:cubicBezTo>
                  <a:cubicBezTo>
                    <a:pt x="0" y="51"/>
                    <a:pt x="0" y="51"/>
                    <a:pt x="0" y="51"/>
                  </a:cubicBezTo>
                  <a:cubicBezTo>
                    <a:pt x="0" y="23"/>
                    <a:pt x="56" y="0"/>
                    <a:pt x="100" y="0"/>
                  </a:cubicBezTo>
                  <a:cubicBezTo>
                    <a:pt x="144" y="0"/>
                    <a:pt x="200" y="22"/>
                    <a:pt x="200" y="49"/>
                  </a:cubicBezTo>
                  <a:cubicBezTo>
                    <a:pt x="200" y="120"/>
                    <a:pt x="200" y="120"/>
                    <a:pt x="200" y="120"/>
                  </a:cubicBezTo>
                  <a:lnTo>
                    <a:pt x="200" y="170"/>
                  </a:lnTo>
                  <a:close/>
                </a:path>
              </a:pathLst>
            </a:custGeom>
            <a:noFill/>
            <a:ln w="5715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45" name="Oval 45"/>
            <p:cNvSpPr>
              <a:spLocks noChangeArrowheads="1"/>
            </p:cNvSpPr>
            <p:nvPr/>
          </p:nvSpPr>
          <p:spPr bwMode="auto">
            <a:xfrm>
              <a:off x="5734" y="2252"/>
              <a:ext cx="251" cy="89"/>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05" name="Group 26"/>
          <p:cNvGrpSpPr>
            <a:grpSpLocks noChangeAspect="1"/>
          </p:cNvGrpSpPr>
          <p:nvPr/>
        </p:nvGrpSpPr>
        <p:grpSpPr bwMode="auto">
          <a:xfrm>
            <a:off x="1208750" y="2520945"/>
            <a:ext cx="699567" cy="693299"/>
            <a:chOff x="4085" y="2208"/>
            <a:chExt cx="558" cy="553"/>
          </a:xfrm>
        </p:grpSpPr>
        <p:sp>
          <p:nvSpPr>
            <p:cNvPr id="106" name="AutoShape 25"/>
            <p:cNvSpPr>
              <a:spLocks noChangeAspect="1" noChangeArrowheads="1" noTextEdit="1"/>
            </p:cNvSpPr>
            <p:nvPr/>
          </p:nvSpPr>
          <p:spPr bwMode="auto">
            <a:xfrm>
              <a:off x="4085" y="2208"/>
              <a:ext cx="558"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07" name="Line 27"/>
            <p:cNvSpPr>
              <a:spLocks noChangeShapeType="1"/>
            </p:cNvSpPr>
            <p:nvPr/>
          </p:nvSpPr>
          <p:spPr bwMode="auto">
            <a:xfrm>
              <a:off x="4346" y="2580"/>
              <a:ext cx="0" cy="7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08" name="Line 28"/>
            <p:cNvSpPr>
              <a:spLocks noChangeShapeType="1"/>
            </p:cNvSpPr>
            <p:nvPr/>
          </p:nvSpPr>
          <p:spPr bwMode="auto">
            <a:xfrm>
              <a:off x="4259" y="2641"/>
              <a:ext cx="174" cy="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09" name="Freeform 108"/>
            <p:cNvSpPr>
              <a:spLocks noEditPoints="1"/>
            </p:cNvSpPr>
            <p:nvPr/>
          </p:nvSpPr>
          <p:spPr bwMode="auto">
            <a:xfrm>
              <a:off x="4085" y="2276"/>
              <a:ext cx="521" cy="313"/>
            </a:xfrm>
            <a:custGeom>
              <a:avLst/>
              <a:gdLst>
                <a:gd name="T0" fmla="*/ 487 w 521"/>
                <a:gd name="T1" fmla="*/ 35 h 313"/>
                <a:gd name="T2" fmla="*/ 487 w 521"/>
                <a:gd name="T3" fmla="*/ 278 h 313"/>
                <a:gd name="T4" fmla="*/ 35 w 521"/>
                <a:gd name="T5" fmla="*/ 278 h 313"/>
                <a:gd name="T6" fmla="*/ 35 w 521"/>
                <a:gd name="T7" fmla="*/ 35 h 313"/>
                <a:gd name="T8" fmla="*/ 487 w 521"/>
                <a:gd name="T9" fmla="*/ 35 h 313"/>
                <a:gd name="T10" fmla="*/ 521 w 521"/>
                <a:gd name="T11" fmla="*/ 0 h 313"/>
                <a:gd name="T12" fmla="*/ 0 w 521"/>
                <a:gd name="T13" fmla="*/ 0 h 313"/>
                <a:gd name="T14" fmla="*/ 0 w 521"/>
                <a:gd name="T15" fmla="*/ 313 h 313"/>
                <a:gd name="T16" fmla="*/ 521 w 521"/>
                <a:gd name="T17" fmla="*/ 313 h 313"/>
                <a:gd name="T18" fmla="*/ 521 w 521"/>
                <a:gd name="T19" fmla="*/ 0 h 313"/>
                <a:gd name="T20" fmla="*/ 521 w 521"/>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313">
                  <a:moveTo>
                    <a:pt x="487" y="35"/>
                  </a:moveTo>
                  <a:lnTo>
                    <a:pt x="487" y="278"/>
                  </a:lnTo>
                  <a:lnTo>
                    <a:pt x="35" y="278"/>
                  </a:lnTo>
                  <a:lnTo>
                    <a:pt x="35" y="35"/>
                  </a:lnTo>
                  <a:lnTo>
                    <a:pt x="487" y="35"/>
                  </a:lnTo>
                  <a:close/>
                  <a:moveTo>
                    <a:pt x="521" y="0"/>
                  </a:moveTo>
                  <a:lnTo>
                    <a:pt x="0" y="0"/>
                  </a:lnTo>
                  <a:lnTo>
                    <a:pt x="0" y="313"/>
                  </a:lnTo>
                  <a:lnTo>
                    <a:pt x="521" y="313"/>
                  </a:lnTo>
                  <a:lnTo>
                    <a:pt x="521" y="0"/>
                  </a:lnTo>
                  <a:lnTo>
                    <a:pt x="521" y="0"/>
                  </a:lnTo>
                  <a:close/>
                </a:path>
              </a:pathLst>
            </a:custGeom>
            <a:solidFill>
              <a:schemeClr val="bg1"/>
            </a:solidFill>
            <a:ln w="9525">
              <a:noFill/>
              <a:round/>
              <a:headEnd/>
              <a:tailEnd/>
            </a:ln>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0" name="Freeform 109"/>
            <p:cNvSpPr>
              <a:spLocks noEditPoints="1"/>
            </p:cNvSpPr>
            <p:nvPr/>
          </p:nvSpPr>
          <p:spPr bwMode="auto">
            <a:xfrm>
              <a:off x="4085" y="2276"/>
              <a:ext cx="521" cy="313"/>
            </a:xfrm>
            <a:custGeom>
              <a:avLst/>
              <a:gdLst>
                <a:gd name="T0" fmla="*/ 487 w 521"/>
                <a:gd name="T1" fmla="*/ 35 h 313"/>
                <a:gd name="T2" fmla="*/ 487 w 521"/>
                <a:gd name="T3" fmla="*/ 278 h 313"/>
                <a:gd name="T4" fmla="*/ 35 w 521"/>
                <a:gd name="T5" fmla="*/ 278 h 313"/>
                <a:gd name="T6" fmla="*/ 35 w 521"/>
                <a:gd name="T7" fmla="*/ 35 h 313"/>
                <a:gd name="T8" fmla="*/ 487 w 521"/>
                <a:gd name="T9" fmla="*/ 35 h 313"/>
                <a:gd name="T10" fmla="*/ 521 w 521"/>
                <a:gd name="T11" fmla="*/ 0 h 313"/>
                <a:gd name="T12" fmla="*/ 0 w 521"/>
                <a:gd name="T13" fmla="*/ 0 h 313"/>
                <a:gd name="T14" fmla="*/ 0 w 521"/>
                <a:gd name="T15" fmla="*/ 313 h 313"/>
                <a:gd name="T16" fmla="*/ 521 w 521"/>
                <a:gd name="T17" fmla="*/ 313 h 313"/>
                <a:gd name="T18" fmla="*/ 521 w 521"/>
                <a:gd name="T19" fmla="*/ 0 h 313"/>
                <a:gd name="T20" fmla="*/ 521 w 521"/>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313">
                  <a:moveTo>
                    <a:pt x="487" y="35"/>
                  </a:moveTo>
                  <a:lnTo>
                    <a:pt x="487" y="278"/>
                  </a:lnTo>
                  <a:lnTo>
                    <a:pt x="35" y="278"/>
                  </a:lnTo>
                  <a:lnTo>
                    <a:pt x="35" y="35"/>
                  </a:lnTo>
                  <a:lnTo>
                    <a:pt x="487" y="35"/>
                  </a:lnTo>
                  <a:moveTo>
                    <a:pt x="521" y="0"/>
                  </a:moveTo>
                  <a:lnTo>
                    <a:pt x="0" y="0"/>
                  </a:lnTo>
                  <a:lnTo>
                    <a:pt x="0" y="313"/>
                  </a:lnTo>
                  <a:lnTo>
                    <a:pt x="521" y="313"/>
                  </a:lnTo>
                  <a:lnTo>
                    <a:pt x="521" y="0"/>
                  </a:lnTo>
                  <a:lnTo>
                    <a:pt x="52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1" name="Rectangle 110"/>
            <p:cNvSpPr>
              <a:spLocks noChangeArrowheads="1"/>
            </p:cNvSpPr>
            <p:nvPr/>
          </p:nvSpPr>
          <p:spPr bwMode="auto">
            <a:xfrm>
              <a:off x="4189"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2" name="Rectangle 111"/>
            <p:cNvSpPr>
              <a:spLocks noChangeArrowheads="1"/>
            </p:cNvSpPr>
            <p:nvPr/>
          </p:nvSpPr>
          <p:spPr bwMode="auto">
            <a:xfrm>
              <a:off x="4189"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3" name="Rectangle 112"/>
            <p:cNvSpPr>
              <a:spLocks noChangeArrowheads="1"/>
            </p:cNvSpPr>
            <p:nvPr/>
          </p:nvSpPr>
          <p:spPr bwMode="auto">
            <a:xfrm>
              <a:off x="4259"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4" name="Rectangle 113"/>
            <p:cNvSpPr>
              <a:spLocks noChangeArrowheads="1"/>
            </p:cNvSpPr>
            <p:nvPr/>
          </p:nvSpPr>
          <p:spPr bwMode="auto">
            <a:xfrm>
              <a:off x="4259"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5" name="Rectangle 114"/>
            <p:cNvSpPr>
              <a:spLocks noChangeArrowheads="1"/>
            </p:cNvSpPr>
            <p:nvPr/>
          </p:nvSpPr>
          <p:spPr bwMode="auto">
            <a:xfrm>
              <a:off x="4328"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6" name="Rectangle 115"/>
            <p:cNvSpPr>
              <a:spLocks noChangeArrowheads="1"/>
            </p:cNvSpPr>
            <p:nvPr/>
          </p:nvSpPr>
          <p:spPr bwMode="auto">
            <a:xfrm>
              <a:off x="4328"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7" name="Rectangle 116"/>
            <p:cNvSpPr>
              <a:spLocks noChangeArrowheads="1"/>
            </p:cNvSpPr>
            <p:nvPr/>
          </p:nvSpPr>
          <p:spPr bwMode="auto">
            <a:xfrm>
              <a:off x="4398"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8" name="Rectangle 117"/>
            <p:cNvSpPr>
              <a:spLocks noChangeArrowheads="1"/>
            </p:cNvSpPr>
            <p:nvPr/>
          </p:nvSpPr>
          <p:spPr bwMode="auto">
            <a:xfrm>
              <a:off x="4398"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9" name="Rectangle 118"/>
            <p:cNvSpPr>
              <a:spLocks noChangeArrowheads="1"/>
            </p:cNvSpPr>
            <p:nvPr/>
          </p:nvSpPr>
          <p:spPr bwMode="auto">
            <a:xfrm>
              <a:off x="4467"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20" name="Rectangle 119"/>
            <p:cNvSpPr>
              <a:spLocks noChangeArrowheads="1"/>
            </p:cNvSpPr>
            <p:nvPr/>
          </p:nvSpPr>
          <p:spPr bwMode="auto">
            <a:xfrm>
              <a:off x="4467"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sp>
        <p:nvSpPr>
          <p:cNvPr id="57" name="Freeform 5"/>
          <p:cNvSpPr>
            <a:spLocks noChangeAspect="1" noEditPoints="1"/>
          </p:cNvSpPr>
          <p:nvPr/>
        </p:nvSpPr>
        <p:spPr bwMode="black">
          <a:xfrm>
            <a:off x="687382" y="596962"/>
            <a:ext cx="1800779" cy="398182"/>
          </a:xfrm>
          <a:custGeom>
            <a:avLst/>
            <a:gdLst>
              <a:gd name="T0" fmla="*/ 477 w 1529"/>
              <a:gd name="T1" fmla="*/ 273 h 336"/>
              <a:gd name="T2" fmla="*/ 394 w 1529"/>
              <a:gd name="T3" fmla="*/ 115 h 336"/>
              <a:gd name="T4" fmla="*/ 561 w 1529"/>
              <a:gd name="T5" fmla="*/ 113 h 336"/>
              <a:gd name="T6" fmla="*/ 479 w 1529"/>
              <a:gd name="T7" fmla="*/ 85 h 336"/>
              <a:gd name="T8" fmla="*/ 416 w 1529"/>
              <a:gd name="T9" fmla="*/ 212 h 336"/>
              <a:gd name="T10" fmla="*/ 548 w 1529"/>
              <a:gd name="T11" fmla="*/ 169 h 336"/>
              <a:gd name="T12" fmla="*/ 635 w 1529"/>
              <a:gd name="T13" fmla="*/ 125 h 336"/>
              <a:gd name="T14" fmla="*/ 635 w 1529"/>
              <a:gd name="T15" fmla="*/ 269 h 336"/>
              <a:gd name="T16" fmla="*/ 587 w 1529"/>
              <a:gd name="T17" fmla="*/ 125 h 336"/>
              <a:gd name="T18" fmla="*/ 658 w 1529"/>
              <a:gd name="T19" fmla="*/ 53 h 336"/>
              <a:gd name="T20" fmla="*/ 739 w 1529"/>
              <a:gd name="T21" fmla="*/ 73 h 336"/>
              <a:gd name="T22" fmla="*/ 748 w 1529"/>
              <a:gd name="T23" fmla="*/ 145 h 336"/>
              <a:gd name="T24" fmla="*/ 691 w 1529"/>
              <a:gd name="T25" fmla="*/ 145 h 336"/>
              <a:gd name="T26" fmla="*/ 691 w 1529"/>
              <a:gd name="T27" fmla="*/ 102 h 336"/>
              <a:gd name="T28" fmla="*/ 754 w 1529"/>
              <a:gd name="T29" fmla="*/ 76 h 336"/>
              <a:gd name="T30" fmla="*/ 771 w 1529"/>
              <a:gd name="T31" fmla="*/ 85 h 336"/>
              <a:gd name="T32" fmla="*/ 792 w 1529"/>
              <a:gd name="T33" fmla="*/ 63 h 336"/>
              <a:gd name="T34" fmla="*/ 769 w 1529"/>
              <a:gd name="T35" fmla="*/ 125 h 336"/>
              <a:gd name="T36" fmla="*/ 885 w 1529"/>
              <a:gd name="T37" fmla="*/ 273 h 336"/>
              <a:gd name="T38" fmla="*/ 837 w 1529"/>
              <a:gd name="T39" fmla="*/ 143 h 336"/>
              <a:gd name="T40" fmla="*/ 890 w 1529"/>
              <a:gd name="T41" fmla="*/ 141 h 336"/>
              <a:gd name="T42" fmla="*/ 889 w 1529"/>
              <a:gd name="T43" fmla="*/ 253 h 336"/>
              <a:gd name="T44" fmla="*/ 964 w 1529"/>
              <a:gd name="T45" fmla="*/ 203 h 336"/>
              <a:gd name="T46" fmla="*/ 1056 w 1529"/>
              <a:gd name="T47" fmla="*/ 259 h 336"/>
              <a:gd name="T48" fmla="*/ 949 w 1529"/>
              <a:gd name="T49" fmla="*/ 159 h 336"/>
              <a:gd name="T50" fmla="*/ 1066 w 1529"/>
              <a:gd name="T51" fmla="*/ 191 h 336"/>
              <a:gd name="T52" fmla="*/ 1006 w 1529"/>
              <a:gd name="T53" fmla="*/ 141 h 336"/>
              <a:gd name="T54" fmla="*/ 1241 w 1529"/>
              <a:gd name="T55" fmla="*/ 212 h 336"/>
              <a:gd name="T56" fmla="*/ 1125 w 1529"/>
              <a:gd name="T57" fmla="*/ 237 h 336"/>
              <a:gd name="T58" fmla="*/ 1161 w 1529"/>
              <a:gd name="T59" fmla="*/ 175 h 336"/>
              <a:gd name="T60" fmla="*/ 1210 w 1529"/>
              <a:gd name="T61" fmla="*/ 118 h 336"/>
              <a:gd name="T62" fmla="*/ 1178 w 1529"/>
              <a:gd name="T63" fmla="*/ 64 h 336"/>
              <a:gd name="T64" fmla="*/ 1194 w 1529"/>
              <a:gd name="T65" fmla="*/ 164 h 336"/>
              <a:gd name="T66" fmla="*/ 1385 w 1529"/>
              <a:gd name="T67" fmla="*/ 240 h 336"/>
              <a:gd name="T68" fmla="*/ 1265 w 1529"/>
              <a:gd name="T69" fmla="*/ 181 h 336"/>
              <a:gd name="T70" fmla="*/ 1381 w 1529"/>
              <a:gd name="T71" fmla="*/ 70 h 336"/>
              <a:gd name="T72" fmla="*/ 1289 w 1529"/>
              <a:gd name="T73" fmla="*/ 172 h 336"/>
              <a:gd name="T74" fmla="*/ 1393 w 1529"/>
              <a:gd name="T75" fmla="*/ 205 h 336"/>
              <a:gd name="T76" fmla="*/ 1302 w 1529"/>
              <a:gd name="T77" fmla="*/ 175 h 336"/>
              <a:gd name="T78" fmla="*/ 1359 w 1529"/>
              <a:gd name="T79" fmla="*/ 241 h 336"/>
              <a:gd name="T80" fmla="*/ 1457 w 1529"/>
              <a:gd name="T81" fmla="*/ 273 h 336"/>
              <a:gd name="T82" fmla="*/ 1492 w 1529"/>
              <a:gd name="T83" fmla="*/ 241 h 336"/>
              <a:gd name="T84" fmla="*/ 1419 w 1529"/>
              <a:gd name="T85" fmla="*/ 169 h 336"/>
              <a:gd name="T86" fmla="*/ 1446 w 1529"/>
              <a:gd name="T87" fmla="*/ 88 h 336"/>
              <a:gd name="T88" fmla="*/ 1529 w 1529"/>
              <a:gd name="T89" fmla="*/ 208 h 336"/>
              <a:gd name="T90" fmla="*/ 180 w 1529"/>
              <a:gd name="T91" fmla="*/ 0 h 336"/>
              <a:gd name="T92" fmla="*/ 61 w 1529"/>
              <a:gd name="T93" fmla="*/ 246 h 336"/>
              <a:gd name="T94" fmla="*/ 0 w 1529"/>
              <a:gd name="T95" fmla="*/ 270 h 336"/>
              <a:gd name="T96" fmla="*/ 281 w 1529"/>
              <a:gd name="T97" fmla="*/ 30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9" h="336">
                <a:moveTo>
                  <a:pt x="573" y="166"/>
                </a:moveTo>
                <a:cubicBezTo>
                  <a:pt x="573" y="187"/>
                  <a:pt x="569" y="206"/>
                  <a:pt x="561" y="222"/>
                </a:cubicBezTo>
                <a:cubicBezTo>
                  <a:pt x="553" y="239"/>
                  <a:pt x="542" y="251"/>
                  <a:pt x="528" y="260"/>
                </a:cubicBezTo>
                <a:cubicBezTo>
                  <a:pt x="513" y="268"/>
                  <a:pt x="496" y="273"/>
                  <a:pt x="477" y="273"/>
                </a:cubicBezTo>
                <a:cubicBezTo>
                  <a:pt x="458" y="273"/>
                  <a:pt x="442" y="269"/>
                  <a:pt x="428" y="260"/>
                </a:cubicBezTo>
                <a:cubicBezTo>
                  <a:pt x="413" y="252"/>
                  <a:pt x="402" y="240"/>
                  <a:pt x="394" y="224"/>
                </a:cubicBezTo>
                <a:cubicBezTo>
                  <a:pt x="386" y="208"/>
                  <a:pt x="382" y="191"/>
                  <a:pt x="382" y="171"/>
                </a:cubicBezTo>
                <a:cubicBezTo>
                  <a:pt x="382" y="150"/>
                  <a:pt x="386" y="131"/>
                  <a:pt x="394" y="115"/>
                </a:cubicBezTo>
                <a:cubicBezTo>
                  <a:pt x="402" y="98"/>
                  <a:pt x="414" y="86"/>
                  <a:pt x="429" y="77"/>
                </a:cubicBezTo>
                <a:cubicBezTo>
                  <a:pt x="444" y="69"/>
                  <a:pt x="461" y="64"/>
                  <a:pt x="480" y="64"/>
                </a:cubicBezTo>
                <a:cubicBezTo>
                  <a:pt x="498" y="64"/>
                  <a:pt x="514" y="68"/>
                  <a:pt x="529" y="77"/>
                </a:cubicBezTo>
                <a:cubicBezTo>
                  <a:pt x="543" y="86"/>
                  <a:pt x="554" y="98"/>
                  <a:pt x="561" y="113"/>
                </a:cubicBezTo>
                <a:cubicBezTo>
                  <a:pt x="569" y="128"/>
                  <a:pt x="573" y="146"/>
                  <a:pt x="573" y="166"/>
                </a:cubicBezTo>
                <a:close/>
                <a:moveTo>
                  <a:pt x="548" y="169"/>
                </a:moveTo>
                <a:cubicBezTo>
                  <a:pt x="548" y="143"/>
                  <a:pt x="542" y="122"/>
                  <a:pt x="530" y="108"/>
                </a:cubicBezTo>
                <a:cubicBezTo>
                  <a:pt x="518" y="93"/>
                  <a:pt x="500" y="85"/>
                  <a:pt x="479" y="85"/>
                </a:cubicBezTo>
                <a:cubicBezTo>
                  <a:pt x="465" y="85"/>
                  <a:pt x="452" y="89"/>
                  <a:pt x="441" y="96"/>
                </a:cubicBezTo>
                <a:cubicBezTo>
                  <a:pt x="431" y="103"/>
                  <a:pt x="422" y="113"/>
                  <a:pt x="416" y="126"/>
                </a:cubicBezTo>
                <a:cubicBezTo>
                  <a:pt x="410" y="139"/>
                  <a:pt x="407" y="153"/>
                  <a:pt x="407" y="169"/>
                </a:cubicBezTo>
                <a:cubicBezTo>
                  <a:pt x="407" y="185"/>
                  <a:pt x="410" y="199"/>
                  <a:pt x="416" y="212"/>
                </a:cubicBezTo>
                <a:cubicBezTo>
                  <a:pt x="422" y="224"/>
                  <a:pt x="430" y="234"/>
                  <a:pt x="440" y="241"/>
                </a:cubicBezTo>
                <a:cubicBezTo>
                  <a:pt x="451" y="248"/>
                  <a:pt x="463" y="251"/>
                  <a:pt x="477" y="251"/>
                </a:cubicBezTo>
                <a:cubicBezTo>
                  <a:pt x="499" y="251"/>
                  <a:pt x="517" y="244"/>
                  <a:pt x="529" y="229"/>
                </a:cubicBezTo>
                <a:cubicBezTo>
                  <a:pt x="542" y="215"/>
                  <a:pt x="548" y="195"/>
                  <a:pt x="548" y="169"/>
                </a:cubicBezTo>
                <a:close/>
                <a:moveTo>
                  <a:pt x="674" y="76"/>
                </a:moveTo>
                <a:cubicBezTo>
                  <a:pt x="670" y="74"/>
                  <a:pt x="665" y="73"/>
                  <a:pt x="659" y="73"/>
                </a:cubicBezTo>
                <a:cubicBezTo>
                  <a:pt x="643" y="73"/>
                  <a:pt x="635" y="83"/>
                  <a:pt x="635" y="103"/>
                </a:cubicBezTo>
                <a:cubicBezTo>
                  <a:pt x="635" y="125"/>
                  <a:pt x="635" y="125"/>
                  <a:pt x="635" y="125"/>
                </a:cubicBezTo>
                <a:cubicBezTo>
                  <a:pt x="669" y="125"/>
                  <a:pt x="669" y="125"/>
                  <a:pt x="669" y="125"/>
                </a:cubicBezTo>
                <a:cubicBezTo>
                  <a:pt x="669" y="145"/>
                  <a:pt x="669" y="145"/>
                  <a:pt x="669" y="145"/>
                </a:cubicBezTo>
                <a:cubicBezTo>
                  <a:pt x="635" y="145"/>
                  <a:pt x="635" y="145"/>
                  <a:pt x="635" y="145"/>
                </a:cubicBezTo>
                <a:cubicBezTo>
                  <a:pt x="635" y="269"/>
                  <a:pt x="635" y="269"/>
                  <a:pt x="635" y="269"/>
                </a:cubicBezTo>
                <a:cubicBezTo>
                  <a:pt x="612" y="269"/>
                  <a:pt x="612" y="269"/>
                  <a:pt x="612" y="269"/>
                </a:cubicBezTo>
                <a:cubicBezTo>
                  <a:pt x="612" y="145"/>
                  <a:pt x="612" y="145"/>
                  <a:pt x="612" y="145"/>
                </a:cubicBezTo>
                <a:cubicBezTo>
                  <a:pt x="587" y="145"/>
                  <a:pt x="587" y="145"/>
                  <a:pt x="587" y="145"/>
                </a:cubicBezTo>
                <a:cubicBezTo>
                  <a:pt x="587" y="125"/>
                  <a:pt x="587" y="125"/>
                  <a:pt x="587" y="125"/>
                </a:cubicBezTo>
                <a:cubicBezTo>
                  <a:pt x="612" y="125"/>
                  <a:pt x="612" y="125"/>
                  <a:pt x="612" y="125"/>
                </a:cubicBezTo>
                <a:cubicBezTo>
                  <a:pt x="612" y="102"/>
                  <a:pt x="612" y="102"/>
                  <a:pt x="612" y="102"/>
                </a:cubicBezTo>
                <a:cubicBezTo>
                  <a:pt x="612" y="87"/>
                  <a:pt x="616" y="75"/>
                  <a:pt x="625" y="66"/>
                </a:cubicBezTo>
                <a:cubicBezTo>
                  <a:pt x="633" y="57"/>
                  <a:pt x="644" y="53"/>
                  <a:pt x="658" y="53"/>
                </a:cubicBezTo>
                <a:cubicBezTo>
                  <a:pt x="665" y="53"/>
                  <a:pt x="670" y="54"/>
                  <a:pt x="674" y="55"/>
                </a:cubicBezTo>
                <a:lnTo>
                  <a:pt x="674" y="76"/>
                </a:lnTo>
                <a:close/>
                <a:moveTo>
                  <a:pt x="754" y="76"/>
                </a:moveTo>
                <a:cubicBezTo>
                  <a:pt x="749" y="74"/>
                  <a:pt x="744" y="73"/>
                  <a:pt x="739" y="73"/>
                </a:cubicBezTo>
                <a:cubicBezTo>
                  <a:pt x="722" y="73"/>
                  <a:pt x="714" y="83"/>
                  <a:pt x="714" y="103"/>
                </a:cubicBezTo>
                <a:cubicBezTo>
                  <a:pt x="714" y="125"/>
                  <a:pt x="714" y="125"/>
                  <a:pt x="714" y="125"/>
                </a:cubicBezTo>
                <a:cubicBezTo>
                  <a:pt x="748" y="125"/>
                  <a:pt x="748" y="125"/>
                  <a:pt x="748" y="125"/>
                </a:cubicBezTo>
                <a:cubicBezTo>
                  <a:pt x="748" y="145"/>
                  <a:pt x="748" y="145"/>
                  <a:pt x="748" y="145"/>
                </a:cubicBezTo>
                <a:cubicBezTo>
                  <a:pt x="714" y="145"/>
                  <a:pt x="714" y="145"/>
                  <a:pt x="714" y="145"/>
                </a:cubicBezTo>
                <a:cubicBezTo>
                  <a:pt x="714" y="269"/>
                  <a:pt x="714" y="269"/>
                  <a:pt x="714" y="269"/>
                </a:cubicBezTo>
                <a:cubicBezTo>
                  <a:pt x="691" y="269"/>
                  <a:pt x="691" y="269"/>
                  <a:pt x="691" y="269"/>
                </a:cubicBezTo>
                <a:cubicBezTo>
                  <a:pt x="691" y="145"/>
                  <a:pt x="691" y="145"/>
                  <a:pt x="691" y="145"/>
                </a:cubicBezTo>
                <a:cubicBezTo>
                  <a:pt x="667" y="145"/>
                  <a:pt x="667" y="145"/>
                  <a:pt x="667" y="145"/>
                </a:cubicBezTo>
                <a:cubicBezTo>
                  <a:pt x="667" y="125"/>
                  <a:pt x="667" y="125"/>
                  <a:pt x="667" y="125"/>
                </a:cubicBezTo>
                <a:cubicBezTo>
                  <a:pt x="691" y="125"/>
                  <a:pt x="691" y="125"/>
                  <a:pt x="691" y="125"/>
                </a:cubicBezTo>
                <a:cubicBezTo>
                  <a:pt x="691" y="102"/>
                  <a:pt x="691" y="102"/>
                  <a:pt x="691" y="102"/>
                </a:cubicBezTo>
                <a:cubicBezTo>
                  <a:pt x="691" y="87"/>
                  <a:pt x="696" y="75"/>
                  <a:pt x="704" y="66"/>
                </a:cubicBezTo>
                <a:cubicBezTo>
                  <a:pt x="713" y="57"/>
                  <a:pt x="724" y="53"/>
                  <a:pt x="737" y="53"/>
                </a:cubicBezTo>
                <a:cubicBezTo>
                  <a:pt x="744" y="53"/>
                  <a:pt x="750" y="54"/>
                  <a:pt x="754" y="55"/>
                </a:cubicBezTo>
                <a:lnTo>
                  <a:pt x="754" y="76"/>
                </a:lnTo>
                <a:close/>
                <a:moveTo>
                  <a:pt x="796" y="74"/>
                </a:moveTo>
                <a:cubicBezTo>
                  <a:pt x="796" y="78"/>
                  <a:pt x="795" y="82"/>
                  <a:pt x="792" y="84"/>
                </a:cubicBezTo>
                <a:cubicBezTo>
                  <a:pt x="789" y="87"/>
                  <a:pt x="785" y="89"/>
                  <a:pt x="781" y="89"/>
                </a:cubicBezTo>
                <a:cubicBezTo>
                  <a:pt x="777" y="89"/>
                  <a:pt x="773" y="87"/>
                  <a:pt x="771" y="85"/>
                </a:cubicBezTo>
                <a:cubicBezTo>
                  <a:pt x="768" y="82"/>
                  <a:pt x="766" y="78"/>
                  <a:pt x="766" y="74"/>
                </a:cubicBezTo>
                <a:cubicBezTo>
                  <a:pt x="766" y="70"/>
                  <a:pt x="768" y="66"/>
                  <a:pt x="770" y="63"/>
                </a:cubicBezTo>
                <a:cubicBezTo>
                  <a:pt x="773" y="60"/>
                  <a:pt x="777" y="59"/>
                  <a:pt x="781" y="59"/>
                </a:cubicBezTo>
                <a:cubicBezTo>
                  <a:pt x="786" y="59"/>
                  <a:pt x="789" y="60"/>
                  <a:pt x="792" y="63"/>
                </a:cubicBezTo>
                <a:cubicBezTo>
                  <a:pt x="795" y="66"/>
                  <a:pt x="796" y="70"/>
                  <a:pt x="796" y="74"/>
                </a:cubicBezTo>
                <a:close/>
                <a:moveTo>
                  <a:pt x="792" y="269"/>
                </a:moveTo>
                <a:cubicBezTo>
                  <a:pt x="769" y="269"/>
                  <a:pt x="769" y="269"/>
                  <a:pt x="769" y="269"/>
                </a:cubicBezTo>
                <a:cubicBezTo>
                  <a:pt x="769" y="125"/>
                  <a:pt x="769" y="125"/>
                  <a:pt x="769" y="125"/>
                </a:cubicBezTo>
                <a:cubicBezTo>
                  <a:pt x="792" y="125"/>
                  <a:pt x="792" y="125"/>
                  <a:pt x="792" y="125"/>
                </a:cubicBezTo>
                <a:lnTo>
                  <a:pt x="792" y="269"/>
                </a:lnTo>
                <a:close/>
                <a:moveTo>
                  <a:pt x="924" y="263"/>
                </a:moveTo>
                <a:cubicBezTo>
                  <a:pt x="913" y="269"/>
                  <a:pt x="900" y="273"/>
                  <a:pt x="885" y="273"/>
                </a:cubicBezTo>
                <a:cubicBezTo>
                  <a:pt x="871" y="273"/>
                  <a:pt x="860" y="270"/>
                  <a:pt x="849" y="264"/>
                </a:cubicBezTo>
                <a:cubicBezTo>
                  <a:pt x="839" y="258"/>
                  <a:pt x="831" y="249"/>
                  <a:pt x="825" y="238"/>
                </a:cubicBezTo>
                <a:cubicBezTo>
                  <a:pt x="819" y="227"/>
                  <a:pt x="816" y="215"/>
                  <a:pt x="816" y="201"/>
                </a:cubicBezTo>
                <a:cubicBezTo>
                  <a:pt x="816" y="177"/>
                  <a:pt x="823" y="158"/>
                  <a:pt x="837" y="143"/>
                </a:cubicBezTo>
                <a:cubicBezTo>
                  <a:pt x="850" y="129"/>
                  <a:pt x="868" y="122"/>
                  <a:pt x="891" y="122"/>
                </a:cubicBezTo>
                <a:cubicBezTo>
                  <a:pt x="904" y="122"/>
                  <a:pt x="915" y="124"/>
                  <a:pt x="924" y="129"/>
                </a:cubicBezTo>
                <a:cubicBezTo>
                  <a:pt x="924" y="153"/>
                  <a:pt x="924" y="153"/>
                  <a:pt x="924" y="153"/>
                </a:cubicBezTo>
                <a:cubicBezTo>
                  <a:pt x="914" y="145"/>
                  <a:pt x="902" y="141"/>
                  <a:pt x="890" y="141"/>
                </a:cubicBezTo>
                <a:cubicBezTo>
                  <a:pt x="875" y="141"/>
                  <a:pt x="863" y="147"/>
                  <a:pt x="854" y="157"/>
                </a:cubicBezTo>
                <a:cubicBezTo>
                  <a:pt x="844" y="168"/>
                  <a:pt x="840" y="182"/>
                  <a:pt x="840" y="199"/>
                </a:cubicBezTo>
                <a:cubicBezTo>
                  <a:pt x="840" y="215"/>
                  <a:pt x="844" y="229"/>
                  <a:pt x="853" y="238"/>
                </a:cubicBezTo>
                <a:cubicBezTo>
                  <a:pt x="862" y="248"/>
                  <a:pt x="874" y="253"/>
                  <a:pt x="889" y="253"/>
                </a:cubicBezTo>
                <a:cubicBezTo>
                  <a:pt x="901" y="253"/>
                  <a:pt x="913" y="249"/>
                  <a:pt x="924" y="241"/>
                </a:cubicBezTo>
                <a:lnTo>
                  <a:pt x="924" y="263"/>
                </a:lnTo>
                <a:close/>
                <a:moveTo>
                  <a:pt x="1066" y="203"/>
                </a:moveTo>
                <a:cubicBezTo>
                  <a:pt x="964" y="203"/>
                  <a:pt x="964" y="203"/>
                  <a:pt x="964" y="203"/>
                </a:cubicBezTo>
                <a:cubicBezTo>
                  <a:pt x="965" y="219"/>
                  <a:pt x="969" y="232"/>
                  <a:pt x="977" y="240"/>
                </a:cubicBezTo>
                <a:cubicBezTo>
                  <a:pt x="985" y="249"/>
                  <a:pt x="997" y="253"/>
                  <a:pt x="1011" y="253"/>
                </a:cubicBezTo>
                <a:cubicBezTo>
                  <a:pt x="1027" y="253"/>
                  <a:pt x="1042" y="248"/>
                  <a:pt x="1056" y="237"/>
                </a:cubicBezTo>
                <a:cubicBezTo>
                  <a:pt x="1056" y="259"/>
                  <a:pt x="1056" y="259"/>
                  <a:pt x="1056" y="259"/>
                </a:cubicBezTo>
                <a:cubicBezTo>
                  <a:pt x="1043" y="268"/>
                  <a:pt x="1026" y="273"/>
                  <a:pt x="1006" y="273"/>
                </a:cubicBezTo>
                <a:cubicBezTo>
                  <a:pt x="985" y="273"/>
                  <a:pt x="969" y="266"/>
                  <a:pt x="958" y="253"/>
                </a:cubicBezTo>
                <a:cubicBezTo>
                  <a:pt x="946" y="240"/>
                  <a:pt x="940" y="221"/>
                  <a:pt x="940" y="198"/>
                </a:cubicBezTo>
                <a:cubicBezTo>
                  <a:pt x="940" y="184"/>
                  <a:pt x="943" y="171"/>
                  <a:pt x="949" y="159"/>
                </a:cubicBezTo>
                <a:cubicBezTo>
                  <a:pt x="955" y="147"/>
                  <a:pt x="963" y="138"/>
                  <a:pt x="973" y="131"/>
                </a:cubicBezTo>
                <a:cubicBezTo>
                  <a:pt x="983" y="125"/>
                  <a:pt x="994" y="122"/>
                  <a:pt x="1006" y="122"/>
                </a:cubicBezTo>
                <a:cubicBezTo>
                  <a:pt x="1025" y="122"/>
                  <a:pt x="1040" y="128"/>
                  <a:pt x="1050" y="140"/>
                </a:cubicBezTo>
                <a:cubicBezTo>
                  <a:pt x="1061" y="152"/>
                  <a:pt x="1066" y="169"/>
                  <a:pt x="1066" y="191"/>
                </a:cubicBezTo>
                <a:lnTo>
                  <a:pt x="1066" y="203"/>
                </a:lnTo>
                <a:close/>
                <a:moveTo>
                  <a:pt x="1042" y="183"/>
                </a:moveTo>
                <a:cubicBezTo>
                  <a:pt x="1042" y="170"/>
                  <a:pt x="1039" y="160"/>
                  <a:pt x="1033" y="152"/>
                </a:cubicBezTo>
                <a:cubicBezTo>
                  <a:pt x="1026" y="145"/>
                  <a:pt x="1018" y="141"/>
                  <a:pt x="1006" y="141"/>
                </a:cubicBezTo>
                <a:cubicBezTo>
                  <a:pt x="996" y="141"/>
                  <a:pt x="986" y="145"/>
                  <a:pt x="979" y="153"/>
                </a:cubicBezTo>
                <a:cubicBezTo>
                  <a:pt x="971" y="161"/>
                  <a:pt x="966" y="171"/>
                  <a:pt x="964" y="183"/>
                </a:cubicBezTo>
                <a:lnTo>
                  <a:pt x="1042" y="183"/>
                </a:lnTo>
                <a:close/>
                <a:moveTo>
                  <a:pt x="1241" y="212"/>
                </a:moveTo>
                <a:cubicBezTo>
                  <a:pt x="1241" y="230"/>
                  <a:pt x="1235" y="245"/>
                  <a:pt x="1222" y="256"/>
                </a:cubicBezTo>
                <a:cubicBezTo>
                  <a:pt x="1209" y="267"/>
                  <a:pt x="1192" y="273"/>
                  <a:pt x="1170" y="273"/>
                </a:cubicBezTo>
                <a:cubicBezTo>
                  <a:pt x="1151" y="273"/>
                  <a:pt x="1136" y="269"/>
                  <a:pt x="1125" y="262"/>
                </a:cubicBezTo>
                <a:cubicBezTo>
                  <a:pt x="1125" y="237"/>
                  <a:pt x="1125" y="237"/>
                  <a:pt x="1125" y="237"/>
                </a:cubicBezTo>
                <a:cubicBezTo>
                  <a:pt x="1138" y="248"/>
                  <a:pt x="1154" y="253"/>
                  <a:pt x="1171" y="253"/>
                </a:cubicBezTo>
                <a:cubicBezTo>
                  <a:pt x="1185" y="253"/>
                  <a:pt x="1197" y="250"/>
                  <a:pt x="1205" y="243"/>
                </a:cubicBezTo>
                <a:cubicBezTo>
                  <a:pt x="1213" y="236"/>
                  <a:pt x="1218" y="226"/>
                  <a:pt x="1218" y="214"/>
                </a:cubicBezTo>
                <a:cubicBezTo>
                  <a:pt x="1218" y="188"/>
                  <a:pt x="1199" y="175"/>
                  <a:pt x="1161" y="175"/>
                </a:cubicBezTo>
                <a:cubicBezTo>
                  <a:pt x="1145" y="175"/>
                  <a:pt x="1145" y="175"/>
                  <a:pt x="1145" y="175"/>
                </a:cubicBezTo>
                <a:cubicBezTo>
                  <a:pt x="1145" y="155"/>
                  <a:pt x="1145" y="155"/>
                  <a:pt x="1145" y="155"/>
                </a:cubicBezTo>
                <a:cubicBezTo>
                  <a:pt x="1161" y="155"/>
                  <a:pt x="1161" y="155"/>
                  <a:pt x="1161" y="155"/>
                </a:cubicBezTo>
                <a:cubicBezTo>
                  <a:pt x="1194" y="155"/>
                  <a:pt x="1210" y="143"/>
                  <a:pt x="1210" y="118"/>
                </a:cubicBezTo>
                <a:cubicBezTo>
                  <a:pt x="1210" y="95"/>
                  <a:pt x="1198" y="84"/>
                  <a:pt x="1172" y="84"/>
                </a:cubicBezTo>
                <a:cubicBezTo>
                  <a:pt x="1158" y="84"/>
                  <a:pt x="1145" y="89"/>
                  <a:pt x="1132" y="98"/>
                </a:cubicBezTo>
                <a:cubicBezTo>
                  <a:pt x="1132" y="76"/>
                  <a:pt x="1132" y="76"/>
                  <a:pt x="1132" y="76"/>
                </a:cubicBezTo>
                <a:cubicBezTo>
                  <a:pt x="1145" y="68"/>
                  <a:pt x="1160" y="64"/>
                  <a:pt x="1178" y="64"/>
                </a:cubicBezTo>
                <a:cubicBezTo>
                  <a:pt x="1195" y="64"/>
                  <a:pt x="1208" y="69"/>
                  <a:pt x="1219" y="78"/>
                </a:cubicBezTo>
                <a:cubicBezTo>
                  <a:pt x="1229" y="86"/>
                  <a:pt x="1234" y="98"/>
                  <a:pt x="1234" y="112"/>
                </a:cubicBezTo>
                <a:cubicBezTo>
                  <a:pt x="1234" y="139"/>
                  <a:pt x="1221" y="156"/>
                  <a:pt x="1194" y="163"/>
                </a:cubicBezTo>
                <a:cubicBezTo>
                  <a:pt x="1194" y="164"/>
                  <a:pt x="1194" y="164"/>
                  <a:pt x="1194" y="164"/>
                </a:cubicBezTo>
                <a:cubicBezTo>
                  <a:pt x="1208" y="166"/>
                  <a:pt x="1219" y="171"/>
                  <a:pt x="1228" y="180"/>
                </a:cubicBezTo>
                <a:cubicBezTo>
                  <a:pt x="1237" y="188"/>
                  <a:pt x="1241" y="199"/>
                  <a:pt x="1241" y="212"/>
                </a:cubicBezTo>
                <a:close/>
                <a:moveTo>
                  <a:pt x="1393" y="205"/>
                </a:moveTo>
                <a:cubicBezTo>
                  <a:pt x="1393" y="218"/>
                  <a:pt x="1390" y="230"/>
                  <a:pt x="1385" y="240"/>
                </a:cubicBezTo>
                <a:cubicBezTo>
                  <a:pt x="1379" y="250"/>
                  <a:pt x="1372" y="258"/>
                  <a:pt x="1362" y="264"/>
                </a:cubicBezTo>
                <a:cubicBezTo>
                  <a:pt x="1352" y="270"/>
                  <a:pt x="1342" y="273"/>
                  <a:pt x="1330" y="273"/>
                </a:cubicBezTo>
                <a:cubicBezTo>
                  <a:pt x="1309" y="273"/>
                  <a:pt x="1294" y="265"/>
                  <a:pt x="1282" y="248"/>
                </a:cubicBezTo>
                <a:cubicBezTo>
                  <a:pt x="1271" y="232"/>
                  <a:pt x="1265" y="210"/>
                  <a:pt x="1265" y="181"/>
                </a:cubicBezTo>
                <a:cubicBezTo>
                  <a:pt x="1265" y="157"/>
                  <a:pt x="1268" y="137"/>
                  <a:pt x="1275" y="119"/>
                </a:cubicBezTo>
                <a:cubicBezTo>
                  <a:pt x="1282" y="102"/>
                  <a:pt x="1292" y="88"/>
                  <a:pt x="1304" y="79"/>
                </a:cubicBezTo>
                <a:cubicBezTo>
                  <a:pt x="1316" y="69"/>
                  <a:pt x="1331" y="64"/>
                  <a:pt x="1347" y="64"/>
                </a:cubicBezTo>
                <a:cubicBezTo>
                  <a:pt x="1361" y="64"/>
                  <a:pt x="1372" y="66"/>
                  <a:pt x="1381" y="70"/>
                </a:cubicBezTo>
                <a:cubicBezTo>
                  <a:pt x="1381" y="92"/>
                  <a:pt x="1381" y="92"/>
                  <a:pt x="1381" y="92"/>
                </a:cubicBezTo>
                <a:cubicBezTo>
                  <a:pt x="1370" y="86"/>
                  <a:pt x="1359" y="84"/>
                  <a:pt x="1348" y="84"/>
                </a:cubicBezTo>
                <a:cubicBezTo>
                  <a:pt x="1330" y="84"/>
                  <a:pt x="1316" y="92"/>
                  <a:pt x="1305" y="108"/>
                </a:cubicBezTo>
                <a:cubicBezTo>
                  <a:pt x="1294" y="124"/>
                  <a:pt x="1289" y="145"/>
                  <a:pt x="1289" y="172"/>
                </a:cubicBezTo>
                <a:cubicBezTo>
                  <a:pt x="1289" y="172"/>
                  <a:pt x="1289" y="172"/>
                  <a:pt x="1289" y="172"/>
                </a:cubicBezTo>
                <a:cubicBezTo>
                  <a:pt x="1299" y="153"/>
                  <a:pt x="1314" y="143"/>
                  <a:pt x="1335" y="143"/>
                </a:cubicBezTo>
                <a:cubicBezTo>
                  <a:pt x="1353" y="143"/>
                  <a:pt x="1367" y="149"/>
                  <a:pt x="1377" y="160"/>
                </a:cubicBezTo>
                <a:cubicBezTo>
                  <a:pt x="1388" y="172"/>
                  <a:pt x="1393" y="187"/>
                  <a:pt x="1393" y="205"/>
                </a:cubicBezTo>
                <a:close/>
                <a:moveTo>
                  <a:pt x="1369" y="208"/>
                </a:moveTo>
                <a:cubicBezTo>
                  <a:pt x="1369" y="194"/>
                  <a:pt x="1366" y="183"/>
                  <a:pt x="1359" y="175"/>
                </a:cubicBezTo>
                <a:cubicBezTo>
                  <a:pt x="1352" y="167"/>
                  <a:pt x="1343" y="163"/>
                  <a:pt x="1330" y="163"/>
                </a:cubicBezTo>
                <a:cubicBezTo>
                  <a:pt x="1319" y="163"/>
                  <a:pt x="1309" y="167"/>
                  <a:pt x="1302" y="175"/>
                </a:cubicBezTo>
                <a:cubicBezTo>
                  <a:pt x="1294" y="182"/>
                  <a:pt x="1290" y="192"/>
                  <a:pt x="1290" y="203"/>
                </a:cubicBezTo>
                <a:cubicBezTo>
                  <a:pt x="1290" y="217"/>
                  <a:pt x="1294" y="229"/>
                  <a:pt x="1302" y="239"/>
                </a:cubicBezTo>
                <a:cubicBezTo>
                  <a:pt x="1309" y="248"/>
                  <a:pt x="1319" y="253"/>
                  <a:pt x="1331" y="253"/>
                </a:cubicBezTo>
                <a:cubicBezTo>
                  <a:pt x="1342" y="253"/>
                  <a:pt x="1351" y="249"/>
                  <a:pt x="1359" y="241"/>
                </a:cubicBezTo>
                <a:cubicBezTo>
                  <a:pt x="1366" y="232"/>
                  <a:pt x="1369" y="222"/>
                  <a:pt x="1369" y="208"/>
                </a:cubicBezTo>
                <a:close/>
                <a:moveTo>
                  <a:pt x="1529" y="208"/>
                </a:moveTo>
                <a:cubicBezTo>
                  <a:pt x="1529" y="227"/>
                  <a:pt x="1522" y="243"/>
                  <a:pt x="1509" y="255"/>
                </a:cubicBezTo>
                <a:cubicBezTo>
                  <a:pt x="1496" y="267"/>
                  <a:pt x="1479" y="273"/>
                  <a:pt x="1457" y="273"/>
                </a:cubicBezTo>
                <a:cubicBezTo>
                  <a:pt x="1439" y="273"/>
                  <a:pt x="1425" y="270"/>
                  <a:pt x="1416" y="264"/>
                </a:cubicBezTo>
                <a:cubicBezTo>
                  <a:pt x="1416" y="240"/>
                  <a:pt x="1416" y="240"/>
                  <a:pt x="1416" y="240"/>
                </a:cubicBezTo>
                <a:cubicBezTo>
                  <a:pt x="1429" y="249"/>
                  <a:pt x="1443" y="253"/>
                  <a:pt x="1458" y="253"/>
                </a:cubicBezTo>
                <a:cubicBezTo>
                  <a:pt x="1472" y="253"/>
                  <a:pt x="1483" y="249"/>
                  <a:pt x="1492" y="241"/>
                </a:cubicBezTo>
                <a:cubicBezTo>
                  <a:pt x="1501" y="233"/>
                  <a:pt x="1505" y="222"/>
                  <a:pt x="1505" y="209"/>
                </a:cubicBezTo>
                <a:cubicBezTo>
                  <a:pt x="1505" y="196"/>
                  <a:pt x="1501" y="186"/>
                  <a:pt x="1492" y="178"/>
                </a:cubicBezTo>
                <a:cubicBezTo>
                  <a:pt x="1483" y="171"/>
                  <a:pt x="1470" y="167"/>
                  <a:pt x="1453" y="167"/>
                </a:cubicBezTo>
                <a:cubicBezTo>
                  <a:pt x="1440" y="167"/>
                  <a:pt x="1429" y="168"/>
                  <a:pt x="1419" y="169"/>
                </a:cubicBezTo>
                <a:cubicBezTo>
                  <a:pt x="1426" y="68"/>
                  <a:pt x="1426" y="68"/>
                  <a:pt x="1426" y="68"/>
                </a:cubicBezTo>
                <a:cubicBezTo>
                  <a:pt x="1519" y="68"/>
                  <a:pt x="1519" y="68"/>
                  <a:pt x="1519" y="68"/>
                </a:cubicBezTo>
                <a:cubicBezTo>
                  <a:pt x="1519" y="88"/>
                  <a:pt x="1519" y="88"/>
                  <a:pt x="1519" y="88"/>
                </a:cubicBezTo>
                <a:cubicBezTo>
                  <a:pt x="1446" y="88"/>
                  <a:pt x="1446" y="88"/>
                  <a:pt x="1446" y="88"/>
                </a:cubicBezTo>
                <a:cubicBezTo>
                  <a:pt x="1442" y="148"/>
                  <a:pt x="1442" y="148"/>
                  <a:pt x="1442" y="148"/>
                </a:cubicBezTo>
                <a:cubicBezTo>
                  <a:pt x="1461" y="147"/>
                  <a:pt x="1461" y="147"/>
                  <a:pt x="1461" y="147"/>
                </a:cubicBezTo>
                <a:cubicBezTo>
                  <a:pt x="1482" y="147"/>
                  <a:pt x="1498" y="152"/>
                  <a:pt x="1510" y="163"/>
                </a:cubicBezTo>
                <a:cubicBezTo>
                  <a:pt x="1523" y="173"/>
                  <a:pt x="1529" y="188"/>
                  <a:pt x="1529" y="208"/>
                </a:cubicBezTo>
                <a:close/>
                <a:moveTo>
                  <a:pt x="281" y="308"/>
                </a:moveTo>
                <a:cubicBezTo>
                  <a:pt x="281" y="308"/>
                  <a:pt x="281" y="308"/>
                  <a:pt x="281" y="308"/>
                </a:cubicBezTo>
                <a:cubicBezTo>
                  <a:pt x="281" y="29"/>
                  <a:pt x="281" y="29"/>
                  <a:pt x="281" y="29"/>
                </a:cubicBezTo>
                <a:cubicBezTo>
                  <a:pt x="180" y="0"/>
                  <a:pt x="180" y="0"/>
                  <a:pt x="180" y="0"/>
                </a:cubicBezTo>
                <a:cubicBezTo>
                  <a:pt x="0" y="68"/>
                  <a:pt x="0" y="68"/>
                  <a:pt x="0" y="68"/>
                </a:cubicBezTo>
                <a:cubicBezTo>
                  <a:pt x="0" y="68"/>
                  <a:pt x="0" y="68"/>
                  <a:pt x="0" y="68"/>
                </a:cubicBezTo>
                <a:cubicBezTo>
                  <a:pt x="0" y="270"/>
                  <a:pt x="0" y="270"/>
                  <a:pt x="0" y="270"/>
                </a:cubicBezTo>
                <a:cubicBezTo>
                  <a:pt x="61" y="246"/>
                  <a:pt x="61" y="246"/>
                  <a:pt x="61" y="246"/>
                </a:cubicBezTo>
                <a:cubicBezTo>
                  <a:pt x="61" y="81"/>
                  <a:pt x="61" y="81"/>
                  <a:pt x="61" y="81"/>
                </a:cubicBezTo>
                <a:cubicBezTo>
                  <a:pt x="180" y="53"/>
                  <a:pt x="180" y="53"/>
                  <a:pt x="180" y="53"/>
                </a:cubicBezTo>
                <a:cubicBezTo>
                  <a:pt x="180" y="295"/>
                  <a:pt x="180" y="295"/>
                  <a:pt x="180" y="295"/>
                </a:cubicBezTo>
                <a:cubicBezTo>
                  <a:pt x="0" y="270"/>
                  <a:pt x="0" y="270"/>
                  <a:pt x="0" y="270"/>
                </a:cubicBezTo>
                <a:cubicBezTo>
                  <a:pt x="180" y="336"/>
                  <a:pt x="180" y="336"/>
                  <a:pt x="180" y="336"/>
                </a:cubicBezTo>
                <a:cubicBezTo>
                  <a:pt x="180" y="336"/>
                  <a:pt x="180" y="336"/>
                  <a:pt x="180" y="336"/>
                </a:cubicBezTo>
                <a:cubicBezTo>
                  <a:pt x="281" y="309"/>
                  <a:pt x="281" y="309"/>
                  <a:pt x="281" y="309"/>
                </a:cubicBezTo>
                <a:cubicBezTo>
                  <a:pt x="281" y="308"/>
                  <a:pt x="281" y="308"/>
                  <a:pt x="281" y="308"/>
                </a:cubicBezTo>
                <a:close/>
              </a:path>
            </a:pathLst>
          </a:custGeom>
          <a:solidFill>
            <a:srgbClr val="DC3C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57"/>
          <p:cNvSpPr>
            <a:spLocks noChangeAspect="1" noEditPoints="1"/>
          </p:cNvSpPr>
          <p:nvPr/>
        </p:nvSpPr>
        <p:spPr bwMode="black">
          <a:xfrm>
            <a:off x="9326350" y="647567"/>
            <a:ext cx="2065571" cy="249538"/>
          </a:xfrm>
          <a:custGeom>
            <a:avLst/>
            <a:gdLst>
              <a:gd name="T0" fmla="*/ 184 w 1840"/>
              <a:gd name="T1" fmla="*/ 42 h 220"/>
              <a:gd name="T2" fmla="*/ 97 w 1840"/>
              <a:gd name="T3" fmla="*/ 216 h 220"/>
              <a:gd name="T4" fmla="*/ 23 w 1840"/>
              <a:gd name="T5" fmla="*/ 81 h 220"/>
              <a:gd name="T6" fmla="*/ 31 w 1840"/>
              <a:gd name="T7" fmla="*/ 15 h 220"/>
              <a:gd name="T8" fmla="*/ 113 w 1840"/>
              <a:gd name="T9" fmla="*/ 155 h 220"/>
              <a:gd name="T10" fmla="*/ 275 w 1840"/>
              <a:gd name="T11" fmla="*/ 21 h 220"/>
              <a:gd name="T12" fmla="*/ 244 w 1840"/>
              <a:gd name="T13" fmla="*/ 21 h 220"/>
              <a:gd name="T14" fmla="*/ 275 w 1840"/>
              <a:gd name="T15" fmla="*/ 21 h 220"/>
              <a:gd name="T16" fmla="*/ 271 w 1840"/>
              <a:gd name="T17" fmla="*/ 72 h 220"/>
              <a:gd name="T18" fmla="*/ 332 w 1840"/>
              <a:gd name="T19" fmla="*/ 211 h 220"/>
              <a:gd name="T20" fmla="*/ 373 w 1840"/>
              <a:gd name="T21" fmla="*/ 69 h 220"/>
              <a:gd name="T22" fmla="*/ 336 w 1840"/>
              <a:gd name="T23" fmla="*/ 104 h 220"/>
              <a:gd name="T24" fmla="*/ 407 w 1840"/>
              <a:gd name="T25" fmla="*/ 188 h 220"/>
              <a:gd name="T26" fmla="*/ 466 w 1840"/>
              <a:gd name="T27" fmla="*/ 105 h 220"/>
              <a:gd name="T28" fmla="*/ 434 w 1840"/>
              <a:gd name="T29" fmla="*/ 72 h 220"/>
              <a:gd name="T30" fmla="*/ 472 w 1840"/>
              <a:gd name="T31" fmla="*/ 78 h 220"/>
              <a:gd name="T32" fmla="*/ 653 w 1840"/>
              <a:gd name="T33" fmla="*/ 144 h 220"/>
              <a:gd name="T34" fmla="*/ 511 w 1840"/>
              <a:gd name="T35" fmla="*/ 146 h 220"/>
              <a:gd name="T36" fmla="*/ 653 w 1840"/>
              <a:gd name="T37" fmla="*/ 144 h 220"/>
              <a:gd name="T38" fmla="*/ 548 w 1840"/>
              <a:gd name="T39" fmla="*/ 103 h 220"/>
              <a:gd name="T40" fmla="*/ 618 w 1840"/>
              <a:gd name="T41" fmla="*/ 186 h 220"/>
              <a:gd name="T42" fmla="*/ 707 w 1840"/>
              <a:gd name="T43" fmla="*/ 220 h 220"/>
              <a:gd name="T44" fmla="*/ 736 w 1840"/>
              <a:gd name="T45" fmla="*/ 180 h 220"/>
              <a:gd name="T46" fmla="*/ 671 w 1840"/>
              <a:gd name="T47" fmla="*/ 111 h 220"/>
              <a:gd name="T48" fmla="*/ 753 w 1840"/>
              <a:gd name="T49" fmla="*/ 99 h 220"/>
              <a:gd name="T50" fmla="*/ 700 w 1840"/>
              <a:gd name="T51" fmla="*/ 123 h 220"/>
              <a:gd name="T52" fmla="*/ 916 w 1840"/>
              <a:gd name="T53" fmla="*/ 144 h 220"/>
              <a:gd name="T54" fmla="*/ 775 w 1840"/>
              <a:gd name="T55" fmla="*/ 146 h 220"/>
              <a:gd name="T56" fmla="*/ 916 w 1840"/>
              <a:gd name="T57" fmla="*/ 144 h 220"/>
              <a:gd name="T58" fmla="*/ 811 w 1840"/>
              <a:gd name="T59" fmla="*/ 103 h 220"/>
              <a:gd name="T60" fmla="*/ 881 w 1840"/>
              <a:gd name="T61" fmla="*/ 186 h 220"/>
              <a:gd name="T62" fmla="*/ 971 w 1840"/>
              <a:gd name="T63" fmla="*/ 50 h 220"/>
              <a:gd name="T64" fmla="*/ 971 w 1840"/>
              <a:gd name="T65" fmla="*/ 92 h 220"/>
              <a:gd name="T66" fmla="*/ 923 w 1840"/>
              <a:gd name="T67" fmla="*/ 92 h 220"/>
              <a:gd name="T68" fmla="*/ 961 w 1840"/>
              <a:gd name="T69" fmla="*/ 14 h 220"/>
              <a:gd name="T70" fmla="*/ 1088 w 1840"/>
              <a:gd name="T71" fmla="*/ 215 h 220"/>
              <a:gd name="T72" fmla="*/ 1004 w 1840"/>
              <a:gd name="T73" fmla="*/ 92 h 220"/>
              <a:gd name="T74" fmla="*/ 1052 w 1840"/>
              <a:gd name="T75" fmla="*/ 30 h 220"/>
              <a:gd name="T76" fmla="*/ 1052 w 1840"/>
              <a:gd name="T77" fmla="*/ 92 h 220"/>
              <a:gd name="T78" fmla="*/ 1088 w 1840"/>
              <a:gd name="T79" fmla="*/ 195 h 220"/>
              <a:gd name="T80" fmla="*/ 1282 w 1840"/>
              <a:gd name="T81" fmla="*/ 160 h 220"/>
              <a:gd name="T82" fmla="*/ 1228 w 1840"/>
              <a:gd name="T83" fmla="*/ 15 h 220"/>
              <a:gd name="T84" fmla="*/ 1243 w 1840"/>
              <a:gd name="T85" fmla="*/ 53 h 220"/>
              <a:gd name="T86" fmla="*/ 1205 w 1840"/>
              <a:gd name="T87" fmla="*/ 139 h 220"/>
              <a:gd name="T88" fmla="*/ 1458 w 1840"/>
              <a:gd name="T89" fmla="*/ 197 h 220"/>
              <a:gd name="T90" fmla="*/ 1425 w 1840"/>
              <a:gd name="T91" fmla="*/ 92 h 220"/>
              <a:gd name="T92" fmla="*/ 1459 w 1840"/>
              <a:gd name="T93" fmla="*/ 79 h 220"/>
              <a:gd name="T94" fmla="*/ 1574 w 1840"/>
              <a:gd name="T95" fmla="*/ 194 h 220"/>
              <a:gd name="T96" fmla="*/ 1501 w 1840"/>
              <a:gd name="T97" fmla="*/ 72 h 220"/>
              <a:gd name="T98" fmla="*/ 1574 w 1840"/>
              <a:gd name="T99" fmla="*/ 155 h 220"/>
              <a:gd name="T100" fmla="*/ 1711 w 1840"/>
              <a:gd name="T101" fmla="*/ 96 h 220"/>
              <a:gd name="T102" fmla="*/ 1659 w 1840"/>
              <a:gd name="T103" fmla="*/ 216 h 220"/>
              <a:gd name="T104" fmla="*/ 1659 w 1840"/>
              <a:gd name="T105" fmla="*/ 102 h 220"/>
              <a:gd name="T106" fmla="*/ 1711 w 1840"/>
              <a:gd name="T107" fmla="*/ 72 h 220"/>
              <a:gd name="T108" fmla="*/ 1751 w 1840"/>
              <a:gd name="T109" fmla="*/ 187 h 220"/>
              <a:gd name="T110" fmla="*/ 1779 w 1840"/>
              <a:gd name="T111" fmla="*/ 220 h 220"/>
              <a:gd name="T112" fmla="*/ 1747 w 1840"/>
              <a:gd name="T113" fmla="*/ 79 h 220"/>
              <a:gd name="T114" fmla="*/ 1840 w 1840"/>
              <a:gd name="T115" fmla="*/ 150 h 220"/>
              <a:gd name="T116" fmla="*/ 1753 w 1840"/>
              <a:gd name="T117"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20">
                <a:moveTo>
                  <a:pt x="206" y="216"/>
                </a:moveTo>
                <a:cubicBezTo>
                  <a:pt x="182" y="216"/>
                  <a:pt x="182" y="216"/>
                  <a:pt x="182" y="216"/>
                </a:cubicBezTo>
                <a:cubicBezTo>
                  <a:pt x="182" y="81"/>
                  <a:pt x="182" y="81"/>
                  <a:pt x="182" y="81"/>
                </a:cubicBezTo>
                <a:cubicBezTo>
                  <a:pt x="182" y="70"/>
                  <a:pt x="183" y="57"/>
                  <a:pt x="184" y="42"/>
                </a:cubicBezTo>
                <a:cubicBezTo>
                  <a:pt x="183" y="42"/>
                  <a:pt x="183" y="42"/>
                  <a:pt x="183" y="42"/>
                </a:cubicBezTo>
                <a:cubicBezTo>
                  <a:pt x="181" y="51"/>
                  <a:pt x="179" y="57"/>
                  <a:pt x="177" y="61"/>
                </a:cubicBezTo>
                <a:cubicBezTo>
                  <a:pt x="108" y="216"/>
                  <a:pt x="108" y="216"/>
                  <a:pt x="108" y="216"/>
                </a:cubicBezTo>
                <a:cubicBezTo>
                  <a:pt x="97" y="216"/>
                  <a:pt x="97" y="216"/>
                  <a:pt x="97" y="216"/>
                </a:cubicBezTo>
                <a:cubicBezTo>
                  <a:pt x="28" y="63"/>
                  <a:pt x="28" y="63"/>
                  <a:pt x="28" y="63"/>
                </a:cubicBezTo>
                <a:cubicBezTo>
                  <a:pt x="26" y="58"/>
                  <a:pt x="24" y="51"/>
                  <a:pt x="22" y="42"/>
                </a:cubicBezTo>
                <a:cubicBezTo>
                  <a:pt x="21" y="42"/>
                  <a:pt x="21" y="42"/>
                  <a:pt x="21" y="42"/>
                </a:cubicBezTo>
                <a:cubicBezTo>
                  <a:pt x="22" y="50"/>
                  <a:pt x="23" y="63"/>
                  <a:pt x="23" y="81"/>
                </a:cubicBezTo>
                <a:cubicBezTo>
                  <a:pt x="23" y="216"/>
                  <a:pt x="23" y="216"/>
                  <a:pt x="23" y="216"/>
                </a:cubicBezTo>
                <a:cubicBezTo>
                  <a:pt x="0" y="216"/>
                  <a:pt x="0" y="216"/>
                  <a:pt x="0" y="216"/>
                </a:cubicBezTo>
                <a:cubicBezTo>
                  <a:pt x="0" y="15"/>
                  <a:pt x="0" y="15"/>
                  <a:pt x="0" y="15"/>
                </a:cubicBezTo>
                <a:cubicBezTo>
                  <a:pt x="31" y="15"/>
                  <a:pt x="31" y="15"/>
                  <a:pt x="31" y="15"/>
                </a:cubicBezTo>
                <a:cubicBezTo>
                  <a:pt x="93" y="155"/>
                  <a:pt x="93" y="155"/>
                  <a:pt x="93" y="155"/>
                </a:cubicBezTo>
                <a:cubicBezTo>
                  <a:pt x="98" y="166"/>
                  <a:pt x="101" y="174"/>
                  <a:pt x="102" y="180"/>
                </a:cubicBezTo>
                <a:cubicBezTo>
                  <a:pt x="103" y="180"/>
                  <a:pt x="103" y="180"/>
                  <a:pt x="103" y="180"/>
                </a:cubicBezTo>
                <a:cubicBezTo>
                  <a:pt x="108" y="167"/>
                  <a:pt x="111" y="158"/>
                  <a:pt x="113" y="155"/>
                </a:cubicBezTo>
                <a:cubicBezTo>
                  <a:pt x="176" y="15"/>
                  <a:pt x="176" y="15"/>
                  <a:pt x="176" y="15"/>
                </a:cubicBezTo>
                <a:cubicBezTo>
                  <a:pt x="206" y="15"/>
                  <a:pt x="206" y="15"/>
                  <a:pt x="206" y="15"/>
                </a:cubicBezTo>
                <a:lnTo>
                  <a:pt x="206" y="216"/>
                </a:lnTo>
                <a:close/>
                <a:moveTo>
                  <a:pt x="275" y="21"/>
                </a:moveTo>
                <a:cubicBezTo>
                  <a:pt x="275" y="25"/>
                  <a:pt x="273" y="29"/>
                  <a:pt x="270" y="32"/>
                </a:cubicBezTo>
                <a:cubicBezTo>
                  <a:pt x="267" y="34"/>
                  <a:pt x="263" y="36"/>
                  <a:pt x="259" y="36"/>
                </a:cubicBezTo>
                <a:cubicBezTo>
                  <a:pt x="255" y="36"/>
                  <a:pt x="252" y="34"/>
                  <a:pt x="249" y="32"/>
                </a:cubicBezTo>
                <a:cubicBezTo>
                  <a:pt x="246" y="29"/>
                  <a:pt x="244" y="25"/>
                  <a:pt x="244" y="21"/>
                </a:cubicBezTo>
                <a:cubicBezTo>
                  <a:pt x="244" y="17"/>
                  <a:pt x="246" y="13"/>
                  <a:pt x="249" y="10"/>
                </a:cubicBezTo>
                <a:cubicBezTo>
                  <a:pt x="251" y="7"/>
                  <a:pt x="255" y="6"/>
                  <a:pt x="259" y="6"/>
                </a:cubicBezTo>
                <a:cubicBezTo>
                  <a:pt x="264" y="6"/>
                  <a:pt x="267" y="7"/>
                  <a:pt x="270" y="10"/>
                </a:cubicBezTo>
                <a:cubicBezTo>
                  <a:pt x="273" y="13"/>
                  <a:pt x="275" y="17"/>
                  <a:pt x="275" y="21"/>
                </a:cubicBezTo>
                <a:close/>
                <a:moveTo>
                  <a:pt x="271" y="216"/>
                </a:moveTo>
                <a:cubicBezTo>
                  <a:pt x="248" y="216"/>
                  <a:pt x="248" y="216"/>
                  <a:pt x="248" y="216"/>
                </a:cubicBezTo>
                <a:cubicBezTo>
                  <a:pt x="248" y="72"/>
                  <a:pt x="248" y="72"/>
                  <a:pt x="248" y="72"/>
                </a:cubicBezTo>
                <a:cubicBezTo>
                  <a:pt x="271" y="72"/>
                  <a:pt x="271" y="72"/>
                  <a:pt x="271" y="72"/>
                </a:cubicBezTo>
                <a:lnTo>
                  <a:pt x="271" y="216"/>
                </a:lnTo>
                <a:close/>
                <a:moveTo>
                  <a:pt x="407" y="210"/>
                </a:moveTo>
                <a:cubicBezTo>
                  <a:pt x="395" y="216"/>
                  <a:pt x="382" y="220"/>
                  <a:pt x="367" y="220"/>
                </a:cubicBezTo>
                <a:cubicBezTo>
                  <a:pt x="354" y="220"/>
                  <a:pt x="342" y="217"/>
                  <a:pt x="332" y="211"/>
                </a:cubicBezTo>
                <a:cubicBezTo>
                  <a:pt x="321" y="205"/>
                  <a:pt x="313" y="196"/>
                  <a:pt x="307" y="185"/>
                </a:cubicBezTo>
                <a:cubicBezTo>
                  <a:pt x="301" y="174"/>
                  <a:pt x="299" y="162"/>
                  <a:pt x="299" y="148"/>
                </a:cubicBezTo>
                <a:cubicBezTo>
                  <a:pt x="299" y="124"/>
                  <a:pt x="305" y="105"/>
                  <a:pt x="319" y="90"/>
                </a:cubicBezTo>
                <a:cubicBezTo>
                  <a:pt x="333" y="76"/>
                  <a:pt x="351" y="69"/>
                  <a:pt x="373" y="69"/>
                </a:cubicBezTo>
                <a:cubicBezTo>
                  <a:pt x="386" y="69"/>
                  <a:pt x="397" y="71"/>
                  <a:pt x="407" y="76"/>
                </a:cubicBezTo>
                <a:cubicBezTo>
                  <a:pt x="407" y="100"/>
                  <a:pt x="407" y="100"/>
                  <a:pt x="407" y="100"/>
                </a:cubicBezTo>
                <a:cubicBezTo>
                  <a:pt x="396" y="92"/>
                  <a:pt x="385" y="89"/>
                  <a:pt x="373" y="89"/>
                </a:cubicBezTo>
                <a:cubicBezTo>
                  <a:pt x="358" y="89"/>
                  <a:pt x="345" y="94"/>
                  <a:pt x="336" y="104"/>
                </a:cubicBezTo>
                <a:cubicBezTo>
                  <a:pt x="327" y="115"/>
                  <a:pt x="322" y="129"/>
                  <a:pt x="322" y="146"/>
                </a:cubicBezTo>
                <a:cubicBezTo>
                  <a:pt x="322" y="163"/>
                  <a:pt x="327" y="176"/>
                  <a:pt x="335" y="186"/>
                </a:cubicBezTo>
                <a:cubicBezTo>
                  <a:pt x="344" y="195"/>
                  <a:pt x="356" y="200"/>
                  <a:pt x="371" y="200"/>
                </a:cubicBezTo>
                <a:cubicBezTo>
                  <a:pt x="384" y="200"/>
                  <a:pt x="395" y="196"/>
                  <a:pt x="407" y="188"/>
                </a:cubicBezTo>
                <a:lnTo>
                  <a:pt x="407" y="210"/>
                </a:lnTo>
                <a:close/>
                <a:moveTo>
                  <a:pt x="509" y="96"/>
                </a:moveTo>
                <a:cubicBezTo>
                  <a:pt x="505" y="93"/>
                  <a:pt x="499" y="91"/>
                  <a:pt x="491" y="91"/>
                </a:cubicBezTo>
                <a:cubicBezTo>
                  <a:pt x="481" y="91"/>
                  <a:pt x="473" y="96"/>
                  <a:pt x="466" y="105"/>
                </a:cubicBezTo>
                <a:cubicBezTo>
                  <a:pt x="460" y="115"/>
                  <a:pt x="457" y="128"/>
                  <a:pt x="457" y="143"/>
                </a:cubicBezTo>
                <a:cubicBezTo>
                  <a:pt x="457" y="216"/>
                  <a:pt x="457" y="216"/>
                  <a:pt x="457" y="216"/>
                </a:cubicBezTo>
                <a:cubicBezTo>
                  <a:pt x="434" y="216"/>
                  <a:pt x="434" y="216"/>
                  <a:pt x="434" y="216"/>
                </a:cubicBezTo>
                <a:cubicBezTo>
                  <a:pt x="434" y="72"/>
                  <a:pt x="434" y="72"/>
                  <a:pt x="434" y="72"/>
                </a:cubicBezTo>
                <a:cubicBezTo>
                  <a:pt x="457" y="72"/>
                  <a:pt x="457" y="72"/>
                  <a:pt x="457" y="72"/>
                </a:cubicBezTo>
                <a:cubicBezTo>
                  <a:pt x="457" y="102"/>
                  <a:pt x="457" y="102"/>
                  <a:pt x="457" y="102"/>
                </a:cubicBezTo>
                <a:cubicBezTo>
                  <a:pt x="457" y="102"/>
                  <a:pt x="457" y="102"/>
                  <a:pt x="457" y="102"/>
                </a:cubicBezTo>
                <a:cubicBezTo>
                  <a:pt x="460" y="92"/>
                  <a:pt x="465" y="84"/>
                  <a:pt x="472" y="78"/>
                </a:cubicBezTo>
                <a:cubicBezTo>
                  <a:pt x="479" y="73"/>
                  <a:pt x="486" y="70"/>
                  <a:pt x="495" y="70"/>
                </a:cubicBezTo>
                <a:cubicBezTo>
                  <a:pt x="501" y="70"/>
                  <a:pt x="506" y="70"/>
                  <a:pt x="509" y="72"/>
                </a:cubicBezTo>
                <a:lnTo>
                  <a:pt x="509" y="96"/>
                </a:lnTo>
                <a:close/>
                <a:moveTo>
                  <a:pt x="653" y="144"/>
                </a:moveTo>
                <a:cubicBezTo>
                  <a:pt x="653" y="167"/>
                  <a:pt x="647" y="185"/>
                  <a:pt x="634" y="199"/>
                </a:cubicBezTo>
                <a:cubicBezTo>
                  <a:pt x="621" y="213"/>
                  <a:pt x="603" y="220"/>
                  <a:pt x="581" y="220"/>
                </a:cubicBezTo>
                <a:cubicBezTo>
                  <a:pt x="560" y="220"/>
                  <a:pt x="543" y="213"/>
                  <a:pt x="530" y="200"/>
                </a:cubicBezTo>
                <a:cubicBezTo>
                  <a:pt x="518" y="186"/>
                  <a:pt x="511" y="168"/>
                  <a:pt x="511" y="146"/>
                </a:cubicBezTo>
                <a:cubicBezTo>
                  <a:pt x="511" y="122"/>
                  <a:pt x="518" y="103"/>
                  <a:pt x="531" y="90"/>
                </a:cubicBezTo>
                <a:cubicBezTo>
                  <a:pt x="544" y="76"/>
                  <a:pt x="562" y="69"/>
                  <a:pt x="585" y="69"/>
                </a:cubicBezTo>
                <a:cubicBezTo>
                  <a:pt x="606" y="69"/>
                  <a:pt x="623" y="76"/>
                  <a:pt x="635" y="89"/>
                </a:cubicBezTo>
                <a:cubicBezTo>
                  <a:pt x="647" y="102"/>
                  <a:pt x="653" y="121"/>
                  <a:pt x="653" y="144"/>
                </a:cubicBezTo>
                <a:close/>
                <a:moveTo>
                  <a:pt x="629" y="145"/>
                </a:moveTo>
                <a:cubicBezTo>
                  <a:pt x="629" y="127"/>
                  <a:pt x="625" y="113"/>
                  <a:pt x="617" y="103"/>
                </a:cubicBezTo>
                <a:cubicBezTo>
                  <a:pt x="609" y="93"/>
                  <a:pt x="598" y="89"/>
                  <a:pt x="583" y="89"/>
                </a:cubicBezTo>
                <a:cubicBezTo>
                  <a:pt x="568" y="89"/>
                  <a:pt x="557" y="93"/>
                  <a:pt x="548" y="103"/>
                </a:cubicBezTo>
                <a:cubicBezTo>
                  <a:pt x="539" y="113"/>
                  <a:pt x="535" y="127"/>
                  <a:pt x="535" y="145"/>
                </a:cubicBezTo>
                <a:cubicBezTo>
                  <a:pt x="535" y="162"/>
                  <a:pt x="539" y="176"/>
                  <a:pt x="548" y="186"/>
                </a:cubicBezTo>
                <a:cubicBezTo>
                  <a:pt x="557" y="195"/>
                  <a:pt x="568" y="200"/>
                  <a:pt x="583" y="200"/>
                </a:cubicBezTo>
                <a:cubicBezTo>
                  <a:pt x="598" y="200"/>
                  <a:pt x="610" y="195"/>
                  <a:pt x="618" y="186"/>
                </a:cubicBezTo>
                <a:cubicBezTo>
                  <a:pt x="625" y="176"/>
                  <a:pt x="629" y="163"/>
                  <a:pt x="629" y="145"/>
                </a:cubicBezTo>
                <a:close/>
                <a:moveTo>
                  <a:pt x="760" y="178"/>
                </a:moveTo>
                <a:cubicBezTo>
                  <a:pt x="760" y="190"/>
                  <a:pt x="755" y="200"/>
                  <a:pt x="745" y="208"/>
                </a:cubicBezTo>
                <a:cubicBezTo>
                  <a:pt x="736" y="216"/>
                  <a:pt x="723" y="220"/>
                  <a:pt x="707" y="220"/>
                </a:cubicBezTo>
                <a:cubicBezTo>
                  <a:pt x="693" y="220"/>
                  <a:pt x="681" y="217"/>
                  <a:pt x="671" y="211"/>
                </a:cubicBezTo>
                <a:cubicBezTo>
                  <a:pt x="671" y="186"/>
                  <a:pt x="671" y="186"/>
                  <a:pt x="671" y="186"/>
                </a:cubicBezTo>
                <a:cubicBezTo>
                  <a:pt x="683" y="196"/>
                  <a:pt x="695" y="200"/>
                  <a:pt x="709" y="200"/>
                </a:cubicBezTo>
                <a:cubicBezTo>
                  <a:pt x="727" y="200"/>
                  <a:pt x="736" y="193"/>
                  <a:pt x="736" y="180"/>
                </a:cubicBezTo>
                <a:cubicBezTo>
                  <a:pt x="736" y="175"/>
                  <a:pt x="734" y="170"/>
                  <a:pt x="731" y="167"/>
                </a:cubicBezTo>
                <a:cubicBezTo>
                  <a:pt x="727" y="163"/>
                  <a:pt x="719" y="159"/>
                  <a:pt x="706" y="153"/>
                </a:cubicBezTo>
                <a:cubicBezTo>
                  <a:pt x="694" y="148"/>
                  <a:pt x="685" y="142"/>
                  <a:pt x="679" y="135"/>
                </a:cubicBezTo>
                <a:cubicBezTo>
                  <a:pt x="674" y="129"/>
                  <a:pt x="671" y="121"/>
                  <a:pt x="671" y="111"/>
                </a:cubicBezTo>
                <a:cubicBezTo>
                  <a:pt x="671" y="99"/>
                  <a:pt x="676" y="89"/>
                  <a:pt x="686" y="81"/>
                </a:cubicBezTo>
                <a:cubicBezTo>
                  <a:pt x="695" y="73"/>
                  <a:pt x="708" y="69"/>
                  <a:pt x="722" y="69"/>
                </a:cubicBezTo>
                <a:cubicBezTo>
                  <a:pt x="734" y="69"/>
                  <a:pt x="744" y="71"/>
                  <a:pt x="753" y="76"/>
                </a:cubicBezTo>
                <a:cubicBezTo>
                  <a:pt x="753" y="99"/>
                  <a:pt x="753" y="99"/>
                  <a:pt x="753" y="99"/>
                </a:cubicBezTo>
                <a:cubicBezTo>
                  <a:pt x="744" y="92"/>
                  <a:pt x="733" y="89"/>
                  <a:pt x="720" y="89"/>
                </a:cubicBezTo>
                <a:cubicBezTo>
                  <a:pt x="713" y="89"/>
                  <a:pt x="707" y="90"/>
                  <a:pt x="702" y="94"/>
                </a:cubicBezTo>
                <a:cubicBezTo>
                  <a:pt x="697" y="98"/>
                  <a:pt x="695" y="103"/>
                  <a:pt x="695" y="109"/>
                </a:cubicBezTo>
                <a:cubicBezTo>
                  <a:pt x="695" y="115"/>
                  <a:pt x="697" y="120"/>
                  <a:pt x="700" y="123"/>
                </a:cubicBezTo>
                <a:cubicBezTo>
                  <a:pt x="704" y="127"/>
                  <a:pt x="711" y="131"/>
                  <a:pt x="723" y="135"/>
                </a:cubicBezTo>
                <a:cubicBezTo>
                  <a:pt x="736" y="141"/>
                  <a:pt x="746" y="147"/>
                  <a:pt x="751" y="154"/>
                </a:cubicBezTo>
                <a:cubicBezTo>
                  <a:pt x="757" y="160"/>
                  <a:pt x="760" y="168"/>
                  <a:pt x="760" y="178"/>
                </a:cubicBezTo>
                <a:close/>
                <a:moveTo>
                  <a:pt x="916" y="144"/>
                </a:moveTo>
                <a:cubicBezTo>
                  <a:pt x="916" y="167"/>
                  <a:pt x="910" y="185"/>
                  <a:pt x="897" y="199"/>
                </a:cubicBezTo>
                <a:cubicBezTo>
                  <a:pt x="884" y="213"/>
                  <a:pt x="867" y="220"/>
                  <a:pt x="845" y="220"/>
                </a:cubicBezTo>
                <a:cubicBezTo>
                  <a:pt x="823" y="220"/>
                  <a:pt x="806" y="213"/>
                  <a:pt x="794" y="200"/>
                </a:cubicBezTo>
                <a:cubicBezTo>
                  <a:pt x="781" y="186"/>
                  <a:pt x="775" y="168"/>
                  <a:pt x="775" y="146"/>
                </a:cubicBezTo>
                <a:cubicBezTo>
                  <a:pt x="775" y="122"/>
                  <a:pt x="781" y="103"/>
                  <a:pt x="794" y="90"/>
                </a:cubicBezTo>
                <a:cubicBezTo>
                  <a:pt x="807" y="76"/>
                  <a:pt x="825" y="69"/>
                  <a:pt x="848" y="69"/>
                </a:cubicBezTo>
                <a:cubicBezTo>
                  <a:pt x="869" y="69"/>
                  <a:pt x="886" y="76"/>
                  <a:pt x="898" y="89"/>
                </a:cubicBezTo>
                <a:cubicBezTo>
                  <a:pt x="910" y="102"/>
                  <a:pt x="916" y="121"/>
                  <a:pt x="916" y="144"/>
                </a:cubicBezTo>
                <a:close/>
                <a:moveTo>
                  <a:pt x="893" y="145"/>
                </a:moveTo>
                <a:cubicBezTo>
                  <a:pt x="893" y="127"/>
                  <a:pt x="889" y="113"/>
                  <a:pt x="881" y="103"/>
                </a:cubicBezTo>
                <a:cubicBezTo>
                  <a:pt x="873" y="93"/>
                  <a:pt x="861" y="89"/>
                  <a:pt x="846" y="89"/>
                </a:cubicBezTo>
                <a:cubicBezTo>
                  <a:pt x="832" y="89"/>
                  <a:pt x="820" y="93"/>
                  <a:pt x="811" y="103"/>
                </a:cubicBezTo>
                <a:cubicBezTo>
                  <a:pt x="803" y="113"/>
                  <a:pt x="798" y="127"/>
                  <a:pt x="798" y="145"/>
                </a:cubicBezTo>
                <a:cubicBezTo>
                  <a:pt x="798" y="162"/>
                  <a:pt x="803" y="176"/>
                  <a:pt x="811" y="186"/>
                </a:cubicBezTo>
                <a:cubicBezTo>
                  <a:pt x="820" y="195"/>
                  <a:pt x="832" y="200"/>
                  <a:pt x="846" y="200"/>
                </a:cubicBezTo>
                <a:cubicBezTo>
                  <a:pt x="861" y="200"/>
                  <a:pt x="873" y="195"/>
                  <a:pt x="881" y="186"/>
                </a:cubicBezTo>
                <a:cubicBezTo>
                  <a:pt x="889" y="176"/>
                  <a:pt x="893" y="163"/>
                  <a:pt x="893" y="145"/>
                </a:cubicBezTo>
                <a:close/>
                <a:moveTo>
                  <a:pt x="1010" y="23"/>
                </a:moveTo>
                <a:cubicBezTo>
                  <a:pt x="1006" y="21"/>
                  <a:pt x="1001" y="20"/>
                  <a:pt x="995" y="20"/>
                </a:cubicBezTo>
                <a:cubicBezTo>
                  <a:pt x="979" y="20"/>
                  <a:pt x="971" y="30"/>
                  <a:pt x="971" y="50"/>
                </a:cubicBezTo>
                <a:cubicBezTo>
                  <a:pt x="971" y="72"/>
                  <a:pt x="971" y="72"/>
                  <a:pt x="971" y="72"/>
                </a:cubicBezTo>
                <a:cubicBezTo>
                  <a:pt x="1005" y="72"/>
                  <a:pt x="1005" y="72"/>
                  <a:pt x="1005" y="72"/>
                </a:cubicBezTo>
                <a:cubicBezTo>
                  <a:pt x="1005" y="92"/>
                  <a:pt x="1005" y="92"/>
                  <a:pt x="1005" y="92"/>
                </a:cubicBezTo>
                <a:cubicBezTo>
                  <a:pt x="971" y="92"/>
                  <a:pt x="971" y="92"/>
                  <a:pt x="971" y="92"/>
                </a:cubicBezTo>
                <a:cubicBezTo>
                  <a:pt x="971" y="216"/>
                  <a:pt x="971" y="216"/>
                  <a:pt x="971" y="216"/>
                </a:cubicBezTo>
                <a:cubicBezTo>
                  <a:pt x="948" y="216"/>
                  <a:pt x="948" y="216"/>
                  <a:pt x="948" y="216"/>
                </a:cubicBezTo>
                <a:cubicBezTo>
                  <a:pt x="948" y="92"/>
                  <a:pt x="948" y="92"/>
                  <a:pt x="948" y="92"/>
                </a:cubicBezTo>
                <a:cubicBezTo>
                  <a:pt x="923" y="92"/>
                  <a:pt x="923" y="92"/>
                  <a:pt x="923" y="92"/>
                </a:cubicBezTo>
                <a:cubicBezTo>
                  <a:pt x="923" y="72"/>
                  <a:pt x="923" y="72"/>
                  <a:pt x="923" y="72"/>
                </a:cubicBezTo>
                <a:cubicBezTo>
                  <a:pt x="948" y="72"/>
                  <a:pt x="948" y="72"/>
                  <a:pt x="948" y="72"/>
                </a:cubicBezTo>
                <a:cubicBezTo>
                  <a:pt x="948" y="49"/>
                  <a:pt x="948" y="49"/>
                  <a:pt x="948" y="49"/>
                </a:cubicBezTo>
                <a:cubicBezTo>
                  <a:pt x="948" y="34"/>
                  <a:pt x="952" y="23"/>
                  <a:pt x="961" y="14"/>
                </a:cubicBezTo>
                <a:cubicBezTo>
                  <a:pt x="969" y="5"/>
                  <a:pt x="980" y="0"/>
                  <a:pt x="994" y="0"/>
                </a:cubicBezTo>
                <a:cubicBezTo>
                  <a:pt x="1001" y="0"/>
                  <a:pt x="1006" y="1"/>
                  <a:pt x="1010" y="3"/>
                </a:cubicBezTo>
                <a:lnTo>
                  <a:pt x="1010" y="23"/>
                </a:lnTo>
                <a:close/>
                <a:moveTo>
                  <a:pt x="1088" y="215"/>
                </a:moveTo>
                <a:cubicBezTo>
                  <a:pt x="1083" y="218"/>
                  <a:pt x="1076" y="220"/>
                  <a:pt x="1067" y="220"/>
                </a:cubicBezTo>
                <a:cubicBezTo>
                  <a:pt x="1042" y="220"/>
                  <a:pt x="1029" y="205"/>
                  <a:pt x="1029" y="177"/>
                </a:cubicBezTo>
                <a:cubicBezTo>
                  <a:pt x="1029" y="92"/>
                  <a:pt x="1029" y="92"/>
                  <a:pt x="1029" y="92"/>
                </a:cubicBezTo>
                <a:cubicBezTo>
                  <a:pt x="1004" y="92"/>
                  <a:pt x="1004" y="92"/>
                  <a:pt x="1004" y="92"/>
                </a:cubicBezTo>
                <a:cubicBezTo>
                  <a:pt x="1004" y="72"/>
                  <a:pt x="1004" y="72"/>
                  <a:pt x="1004" y="72"/>
                </a:cubicBezTo>
                <a:cubicBezTo>
                  <a:pt x="1029" y="72"/>
                  <a:pt x="1029" y="72"/>
                  <a:pt x="1029" y="72"/>
                </a:cubicBezTo>
                <a:cubicBezTo>
                  <a:pt x="1029" y="37"/>
                  <a:pt x="1029" y="37"/>
                  <a:pt x="1029" y="37"/>
                </a:cubicBezTo>
                <a:cubicBezTo>
                  <a:pt x="1052" y="30"/>
                  <a:pt x="1052" y="30"/>
                  <a:pt x="1052" y="30"/>
                </a:cubicBezTo>
                <a:cubicBezTo>
                  <a:pt x="1052" y="72"/>
                  <a:pt x="1052" y="72"/>
                  <a:pt x="1052" y="72"/>
                </a:cubicBezTo>
                <a:cubicBezTo>
                  <a:pt x="1088" y="72"/>
                  <a:pt x="1088" y="72"/>
                  <a:pt x="1088" y="72"/>
                </a:cubicBezTo>
                <a:cubicBezTo>
                  <a:pt x="1088" y="92"/>
                  <a:pt x="1088" y="92"/>
                  <a:pt x="1088" y="92"/>
                </a:cubicBezTo>
                <a:cubicBezTo>
                  <a:pt x="1052" y="92"/>
                  <a:pt x="1052" y="92"/>
                  <a:pt x="1052" y="92"/>
                </a:cubicBezTo>
                <a:cubicBezTo>
                  <a:pt x="1052" y="173"/>
                  <a:pt x="1052" y="173"/>
                  <a:pt x="1052" y="173"/>
                </a:cubicBezTo>
                <a:cubicBezTo>
                  <a:pt x="1052" y="183"/>
                  <a:pt x="1054" y="190"/>
                  <a:pt x="1057" y="194"/>
                </a:cubicBezTo>
                <a:cubicBezTo>
                  <a:pt x="1060" y="198"/>
                  <a:pt x="1066" y="200"/>
                  <a:pt x="1073" y="200"/>
                </a:cubicBezTo>
                <a:cubicBezTo>
                  <a:pt x="1079" y="200"/>
                  <a:pt x="1084" y="198"/>
                  <a:pt x="1088" y="195"/>
                </a:cubicBezTo>
                <a:lnTo>
                  <a:pt x="1088" y="215"/>
                </a:lnTo>
                <a:close/>
                <a:moveTo>
                  <a:pt x="1330" y="216"/>
                </a:moveTo>
                <a:cubicBezTo>
                  <a:pt x="1304" y="216"/>
                  <a:pt x="1304" y="216"/>
                  <a:pt x="1304" y="216"/>
                </a:cubicBezTo>
                <a:cubicBezTo>
                  <a:pt x="1282" y="160"/>
                  <a:pt x="1282" y="160"/>
                  <a:pt x="1282" y="160"/>
                </a:cubicBezTo>
                <a:cubicBezTo>
                  <a:pt x="1197" y="160"/>
                  <a:pt x="1197" y="160"/>
                  <a:pt x="1197" y="160"/>
                </a:cubicBezTo>
                <a:cubicBezTo>
                  <a:pt x="1177" y="216"/>
                  <a:pt x="1177" y="216"/>
                  <a:pt x="1177" y="216"/>
                </a:cubicBezTo>
                <a:cubicBezTo>
                  <a:pt x="1151" y="216"/>
                  <a:pt x="1151" y="216"/>
                  <a:pt x="1151" y="216"/>
                </a:cubicBezTo>
                <a:cubicBezTo>
                  <a:pt x="1228" y="15"/>
                  <a:pt x="1228" y="15"/>
                  <a:pt x="1228" y="15"/>
                </a:cubicBezTo>
                <a:cubicBezTo>
                  <a:pt x="1252" y="15"/>
                  <a:pt x="1252" y="15"/>
                  <a:pt x="1252" y="15"/>
                </a:cubicBezTo>
                <a:lnTo>
                  <a:pt x="1330" y="216"/>
                </a:lnTo>
                <a:close/>
                <a:moveTo>
                  <a:pt x="1275" y="139"/>
                </a:moveTo>
                <a:cubicBezTo>
                  <a:pt x="1243" y="53"/>
                  <a:pt x="1243" y="53"/>
                  <a:pt x="1243" y="53"/>
                </a:cubicBezTo>
                <a:cubicBezTo>
                  <a:pt x="1242" y="51"/>
                  <a:pt x="1241" y="46"/>
                  <a:pt x="1240" y="39"/>
                </a:cubicBezTo>
                <a:cubicBezTo>
                  <a:pt x="1239" y="39"/>
                  <a:pt x="1239" y="39"/>
                  <a:pt x="1239" y="39"/>
                </a:cubicBezTo>
                <a:cubicBezTo>
                  <a:pt x="1238" y="45"/>
                  <a:pt x="1237" y="50"/>
                  <a:pt x="1236" y="53"/>
                </a:cubicBezTo>
                <a:cubicBezTo>
                  <a:pt x="1205" y="139"/>
                  <a:pt x="1205" y="139"/>
                  <a:pt x="1205" y="139"/>
                </a:cubicBezTo>
                <a:lnTo>
                  <a:pt x="1275" y="139"/>
                </a:lnTo>
                <a:close/>
                <a:moveTo>
                  <a:pt x="1459" y="79"/>
                </a:moveTo>
                <a:cubicBezTo>
                  <a:pt x="1374" y="197"/>
                  <a:pt x="1374" y="197"/>
                  <a:pt x="1374" y="197"/>
                </a:cubicBezTo>
                <a:cubicBezTo>
                  <a:pt x="1458" y="197"/>
                  <a:pt x="1458" y="197"/>
                  <a:pt x="1458" y="197"/>
                </a:cubicBezTo>
                <a:cubicBezTo>
                  <a:pt x="1458" y="216"/>
                  <a:pt x="1458" y="216"/>
                  <a:pt x="1458" y="216"/>
                </a:cubicBezTo>
                <a:cubicBezTo>
                  <a:pt x="1340" y="216"/>
                  <a:pt x="1340" y="216"/>
                  <a:pt x="1340" y="216"/>
                </a:cubicBezTo>
                <a:cubicBezTo>
                  <a:pt x="1340" y="209"/>
                  <a:pt x="1340" y="209"/>
                  <a:pt x="1340" y="209"/>
                </a:cubicBezTo>
                <a:cubicBezTo>
                  <a:pt x="1425" y="92"/>
                  <a:pt x="1425" y="92"/>
                  <a:pt x="1425" y="92"/>
                </a:cubicBezTo>
                <a:cubicBezTo>
                  <a:pt x="1348" y="92"/>
                  <a:pt x="1348" y="92"/>
                  <a:pt x="1348" y="92"/>
                </a:cubicBezTo>
                <a:cubicBezTo>
                  <a:pt x="1348" y="72"/>
                  <a:pt x="1348" y="72"/>
                  <a:pt x="1348" y="72"/>
                </a:cubicBezTo>
                <a:cubicBezTo>
                  <a:pt x="1459" y="72"/>
                  <a:pt x="1459" y="72"/>
                  <a:pt x="1459" y="72"/>
                </a:cubicBezTo>
                <a:lnTo>
                  <a:pt x="1459" y="79"/>
                </a:lnTo>
                <a:close/>
                <a:moveTo>
                  <a:pt x="1597" y="216"/>
                </a:moveTo>
                <a:cubicBezTo>
                  <a:pt x="1574" y="216"/>
                  <a:pt x="1574" y="216"/>
                  <a:pt x="1574" y="216"/>
                </a:cubicBezTo>
                <a:cubicBezTo>
                  <a:pt x="1574" y="194"/>
                  <a:pt x="1574" y="194"/>
                  <a:pt x="1574" y="194"/>
                </a:cubicBezTo>
                <a:cubicBezTo>
                  <a:pt x="1574" y="194"/>
                  <a:pt x="1574" y="194"/>
                  <a:pt x="1574" y="194"/>
                </a:cubicBezTo>
                <a:cubicBezTo>
                  <a:pt x="1564" y="211"/>
                  <a:pt x="1549" y="220"/>
                  <a:pt x="1530" y="220"/>
                </a:cubicBezTo>
                <a:cubicBezTo>
                  <a:pt x="1495" y="220"/>
                  <a:pt x="1478" y="199"/>
                  <a:pt x="1478" y="158"/>
                </a:cubicBezTo>
                <a:cubicBezTo>
                  <a:pt x="1478" y="72"/>
                  <a:pt x="1478" y="72"/>
                  <a:pt x="1478" y="72"/>
                </a:cubicBezTo>
                <a:cubicBezTo>
                  <a:pt x="1501" y="72"/>
                  <a:pt x="1501" y="72"/>
                  <a:pt x="1501" y="72"/>
                </a:cubicBezTo>
                <a:cubicBezTo>
                  <a:pt x="1501" y="155"/>
                  <a:pt x="1501" y="155"/>
                  <a:pt x="1501" y="155"/>
                </a:cubicBezTo>
                <a:cubicBezTo>
                  <a:pt x="1501" y="185"/>
                  <a:pt x="1513" y="200"/>
                  <a:pt x="1536" y="200"/>
                </a:cubicBezTo>
                <a:cubicBezTo>
                  <a:pt x="1547" y="200"/>
                  <a:pt x="1557" y="196"/>
                  <a:pt x="1564" y="188"/>
                </a:cubicBezTo>
                <a:cubicBezTo>
                  <a:pt x="1571" y="179"/>
                  <a:pt x="1574" y="169"/>
                  <a:pt x="1574" y="155"/>
                </a:cubicBezTo>
                <a:cubicBezTo>
                  <a:pt x="1574" y="72"/>
                  <a:pt x="1574" y="72"/>
                  <a:pt x="1574" y="72"/>
                </a:cubicBezTo>
                <a:cubicBezTo>
                  <a:pt x="1597" y="72"/>
                  <a:pt x="1597" y="72"/>
                  <a:pt x="1597" y="72"/>
                </a:cubicBezTo>
                <a:lnTo>
                  <a:pt x="1597" y="216"/>
                </a:lnTo>
                <a:close/>
                <a:moveTo>
                  <a:pt x="1711" y="96"/>
                </a:moveTo>
                <a:cubicBezTo>
                  <a:pt x="1707" y="93"/>
                  <a:pt x="1701" y="91"/>
                  <a:pt x="1694" y="91"/>
                </a:cubicBezTo>
                <a:cubicBezTo>
                  <a:pt x="1684" y="91"/>
                  <a:pt x="1675" y="96"/>
                  <a:pt x="1669" y="105"/>
                </a:cubicBezTo>
                <a:cubicBezTo>
                  <a:pt x="1663" y="115"/>
                  <a:pt x="1659" y="128"/>
                  <a:pt x="1659" y="143"/>
                </a:cubicBezTo>
                <a:cubicBezTo>
                  <a:pt x="1659" y="216"/>
                  <a:pt x="1659" y="216"/>
                  <a:pt x="1659" y="216"/>
                </a:cubicBezTo>
                <a:cubicBezTo>
                  <a:pt x="1636" y="216"/>
                  <a:pt x="1636" y="216"/>
                  <a:pt x="1636" y="216"/>
                </a:cubicBezTo>
                <a:cubicBezTo>
                  <a:pt x="1636" y="72"/>
                  <a:pt x="1636" y="72"/>
                  <a:pt x="1636" y="72"/>
                </a:cubicBezTo>
                <a:cubicBezTo>
                  <a:pt x="1659" y="72"/>
                  <a:pt x="1659" y="72"/>
                  <a:pt x="1659" y="72"/>
                </a:cubicBezTo>
                <a:cubicBezTo>
                  <a:pt x="1659" y="102"/>
                  <a:pt x="1659" y="102"/>
                  <a:pt x="1659" y="102"/>
                </a:cubicBezTo>
                <a:cubicBezTo>
                  <a:pt x="1660" y="102"/>
                  <a:pt x="1660" y="102"/>
                  <a:pt x="1660" y="102"/>
                </a:cubicBezTo>
                <a:cubicBezTo>
                  <a:pt x="1663" y="92"/>
                  <a:pt x="1668" y="84"/>
                  <a:pt x="1675" y="78"/>
                </a:cubicBezTo>
                <a:cubicBezTo>
                  <a:pt x="1681" y="73"/>
                  <a:pt x="1689" y="70"/>
                  <a:pt x="1698" y="70"/>
                </a:cubicBezTo>
                <a:cubicBezTo>
                  <a:pt x="1704" y="70"/>
                  <a:pt x="1708" y="70"/>
                  <a:pt x="1711" y="72"/>
                </a:cubicBezTo>
                <a:lnTo>
                  <a:pt x="1711" y="96"/>
                </a:lnTo>
                <a:close/>
                <a:moveTo>
                  <a:pt x="1840" y="150"/>
                </a:moveTo>
                <a:cubicBezTo>
                  <a:pt x="1738" y="150"/>
                  <a:pt x="1738" y="150"/>
                  <a:pt x="1738" y="150"/>
                </a:cubicBezTo>
                <a:cubicBezTo>
                  <a:pt x="1738" y="166"/>
                  <a:pt x="1743" y="179"/>
                  <a:pt x="1751" y="187"/>
                </a:cubicBezTo>
                <a:cubicBezTo>
                  <a:pt x="1759" y="196"/>
                  <a:pt x="1770" y="200"/>
                  <a:pt x="1785" y="200"/>
                </a:cubicBezTo>
                <a:cubicBezTo>
                  <a:pt x="1801" y="200"/>
                  <a:pt x="1816" y="195"/>
                  <a:pt x="1830" y="184"/>
                </a:cubicBezTo>
                <a:cubicBezTo>
                  <a:pt x="1830" y="206"/>
                  <a:pt x="1830" y="206"/>
                  <a:pt x="1830" y="206"/>
                </a:cubicBezTo>
                <a:cubicBezTo>
                  <a:pt x="1817" y="215"/>
                  <a:pt x="1800" y="220"/>
                  <a:pt x="1779" y="220"/>
                </a:cubicBezTo>
                <a:cubicBezTo>
                  <a:pt x="1759" y="220"/>
                  <a:pt x="1743" y="213"/>
                  <a:pt x="1731" y="200"/>
                </a:cubicBezTo>
                <a:cubicBezTo>
                  <a:pt x="1720" y="187"/>
                  <a:pt x="1714" y="168"/>
                  <a:pt x="1714" y="145"/>
                </a:cubicBezTo>
                <a:cubicBezTo>
                  <a:pt x="1714" y="131"/>
                  <a:pt x="1717" y="118"/>
                  <a:pt x="1723" y="106"/>
                </a:cubicBezTo>
                <a:cubicBezTo>
                  <a:pt x="1728" y="94"/>
                  <a:pt x="1736" y="85"/>
                  <a:pt x="1747" y="79"/>
                </a:cubicBezTo>
                <a:cubicBezTo>
                  <a:pt x="1757" y="72"/>
                  <a:pt x="1768" y="69"/>
                  <a:pt x="1780" y="69"/>
                </a:cubicBezTo>
                <a:cubicBezTo>
                  <a:pt x="1799" y="69"/>
                  <a:pt x="1814" y="75"/>
                  <a:pt x="1824" y="87"/>
                </a:cubicBezTo>
                <a:cubicBezTo>
                  <a:pt x="1834" y="99"/>
                  <a:pt x="1840" y="116"/>
                  <a:pt x="1840" y="138"/>
                </a:cubicBezTo>
                <a:lnTo>
                  <a:pt x="1840" y="150"/>
                </a:lnTo>
                <a:close/>
                <a:moveTo>
                  <a:pt x="1816" y="131"/>
                </a:moveTo>
                <a:cubicBezTo>
                  <a:pt x="1816" y="117"/>
                  <a:pt x="1813" y="107"/>
                  <a:pt x="1806" y="100"/>
                </a:cubicBezTo>
                <a:cubicBezTo>
                  <a:pt x="1800" y="92"/>
                  <a:pt x="1791" y="89"/>
                  <a:pt x="1780" y="89"/>
                </a:cubicBezTo>
                <a:cubicBezTo>
                  <a:pt x="1769" y="89"/>
                  <a:pt x="1760" y="92"/>
                  <a:pt x="1753" y="100"/>
                </a:cubicBezTo>
                <a:cubicBezTo>
                  <a:pt x="1745" y="108"/>
                  <a:pt x="1740" y="118"/>
                  <a:pt x="1738" y="131"/>
                </a:cubicBezTo>
                <a:lnTo>
                  <a:pt x="1816" y="131"/>
                </a:lnTo>
                <a:close/>
              </a:path>
            </a:pathLst>
          </a:custGeom>
          <a:solidFill>
            <a:srgbClr val="29A6E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nvGrpSpPr>
          <p:cNvPr id="10" name="Group 9"/>
          <p:cNvGrpSpPr/>
          <p:nvPr/>
        </p:nvGrpSpPr>
        <p:grpSpPr>
          <a:xfrm>
            <a:off x="3471538" y="496230"/>
            <a:ext cx="4920008" cy="555195"/>
            <a:chOff x="3540573" y="1917165"/>
            <a:chExt cx="4920008" cy="555195"/>
          </a:xfrm>
        </p:grpSpPr>
        <p:sp>
          <p:nvSpPr>
            <p:cNvPr id="62" name="Freeform 5"/>
            <p:cNvSpPr>
              <a:spLocks noChangeAspect="1" noEditPoints="1"/>
            </p:cNvSpPr>
            <p:nvPr/>
          </p:nvSpPr>
          <p:spPr bwMode="black">
            <a:xfrm>
              <a:off x="3540573" y="1973327"/>
              <a:ext cx="3772173" cy="432312"/>
            </a:xfrm>
            <a:custGeom>
              <a:avLst/>
              <a:gdLst>
                <a:gd name="T0" fmla="*/ 2864 w 3362"/>
                <a:gd name="T1" fmla="*/ 123 h 382"/>
                <a:gd name="T2" fmla="*/ 2839 w 3362"/>
                <a:gd name="T3" fmla="*/ 215 h 382"/>
                <a:gd name="T4" fmla="*/ 3100 w 3362"/>
                <a:gd name="T5" fmla="*/ 314 h 382"/>
                <a:gd name="T6" fmla="*/ 3058 w 3362"/>
                <a:gd name="T7" fmla="*/ 112 h 382"/>
                <a:gd name="T8" fmla="*/ 3128 w 3362"/>
                <a:gd name="T9" fmla="*/ 314 h 382"/>
                <a:gd name="T10" fmla="*/ 3084 w 3362"/>
                <a:gd name="T11" fmla="*/ 196 h 382"/>
                <a:gd name="T12" fmla="*/ 3334 w 3362"/>
                <a:gd name="T13" fmla="*/ 159 h 382"/>
                <a:gd name="T14" fmla="*/ 3180 w 3362"/>
                <a:gd name="T15" fmla="*/ 314 h 382"/>
                <a:gd name="T16" fmla="*/ 3270 w 3362"/>
                <a:gd name="T17" fmla="*/ 252 h 382"/>
                <a:gd name="T18" fmla="*/ 687 w 3362"/>
                <a:gd name="T19" fmla="*/ 133 h 382"/>
                <a:gd name="T20" fmla="*/ 686 w 3362"/>
                <a:gd name="T21" fmla="*/ 314 h 382"/>
                <a:gd name="T22" fmla="*/ 622 w 3362"/>
                <a:gd name="T23" fmla="*/ 139 h 382"/>
                <a:gd name="T24" fmla="*/ 459 w 3362"/>
                <a:gd name="T25" fmla="*/ 139 h 382"/>
                <a:gd name="T26" fmla="*/ 540 w 3362"/>
                <a:gd name="T27" fmla="*/ 277 h 382"/>
                <a:gd name="T28" fmla="*/ 806 w 3362"/>
                <a:gd name="T29" fmla="*/ 317 h 382"/>
                <a:gd name="T30" fmla="*/ 846 w 3362"/>
                <a:gd name="T31" fmla="*/ 197 h 382"/>
                <a:gd name="T32" fmla="*/ 845 w 3362"/>
                <a:gd name="T33" fmla="*/ 307 h 382"/>
                <a:gd name="T34" fmla="*/ 873 w 3362"/>
                <a:gd name="T35" fmla="*/ 170 h 382"/>
                <a:gd name="T36" fmla="*/ 948 w 3362"/>
                <a:gd name="T37" fmla="*/ 193 h 382"/>
                <a:gd name="T38" fmla="*/ 1025 w 3362"/>
                <a:gd name="T39" fmla="*/ 166 h 382"/>
                <a:gd name="T40" fmla="*/ 975 w 3362"/>
                <a:gd name="T41" fmla="*/ 243 h 382"/>
                <a:gd name="T42" fmla="*/ 1148 w 3362"/>
                <a:gd name="T43" fmla="*/ 317 h 382"/>
                <a:gd name="T44" fmla="*/ 1120 w 3362"/>
                <a:gd name="T45" fmla="*/ 233 h 382"/>
                <a:gd name="T46" fmla="*/ 1143 w 3362"/>
                <a:gd name="T47" fmla="*/ 192 h 382"/>
                <a:gd name="T48" fmla="*/ 1338 w 3362"/>
                <a:gd name="T49" fmla="*/ 297 h 382"/>
                <a:gd name="T50" fmla="*/ 1358 w 3362"/>
                <a:gd name="T51" fmla="*/ 241 h 382"/>
                <a:gd name="T52" fmla="*/ 1288 w 3362"/>
                <a:gd name="T53" fmla="*/ 298 h 382"/>
                <a:gd name="T54" fmla="*/ 1446 w 3362"/>
                <a:gd name="T55" fmla="*/ 170 h 382"/>
                <a:gd name="T56" fmla="*/ 1365 w 3362"/>
                <a:gd name="T57" fmla="*/ 170 h 382"/>
                <a:gd name="T58" fmla="*/ 1528 w 3362"/>
                <a:gd name="T59" fmla="*/ 312 h 382"/>
                <a:gd name="T60" fmla="*/ 1468 w 3362"/>
                <a:gd name="T61" fmla="*/ 135 h 382"/>
                <a:gd name="T62" fmla="*/ 1496 w 3362"/>
                <a:gd name="T63" fmla="*/ 291 h 382"/>
                <a:gd name="T64" fmla="*/ 1668 w 3362"/>
                <a:gd name="T65" fmla="*/ 314 h 382"/>
                <a:gd name="T66" fmla="*/ 1638 w 3362"/>
                <a:gd name="T67" fmla="*/ 134 h 382"/>
                <a:gd name="T68" fmla="*/ 1805 w 3362"/>
                <a:gd name="T69" fmla="*/ 382 h 382"/>
                <a:gd name="T70" fmla="*/ 1810 w 3362"/>
                <a:gd name="T71" fmla="*/ 170 h 382"/>
                <a:gd name="T72" fmla="*/ 2058 w 3362"/>
                <a:gd name="T73" fmla="*/ 314 h 382"/>
                <a:gd name="T74" fmla="*/ 1938 w 3362"/>
                <a:gd name="T75" fmla="*/ 314 h 382"/>
                <a:gd name="T76" fmla="*/ 2058 w 3362"/>
                <a:gd name="T77" fmla="*/ 226 h 382"/>
                <a:gd name="T78" fmla="*/ 2095 w 3362"/>
                <a:gd name="T79" fmla="*/ 306 h 382"/>
                <a:gd name="T80" fmla="*/ 2118 w 3362"/>
                <a:gd name="T81" fmla="*/ 171 h 382"/>
                <a:gd name="T82" fmla="*/ 2106 w 3362"/>
                <a:gd name="T83" fmla="*/ 274 h 382"/>
                <a:gd name="T84" fmla="*/ 2414 w 3362"/>
                <a:gd name="T85" fmla="*/ 314 h 382"/>
                <a:gd name="T86" fmla="*/ 2323 w 3362"/>
                <a:gd name="T87" fmla="*/ 314 h 382"/>
                <a:gd name="T88" fmla="*/ 2232 w 3362"/>
                <a:gd name="T89" fmla="*/ 170 h 382"/>
                <a:gd name="T90" fmla="*/ 2389 w 3362"/>
                <a:gd name="T91" fmla="*/ 166 h 382"/>
                <a:gd name="T92" fmla="*/ 2524 w 3362"/>
                <a:gd name="T93" fmla="*/ 245 h 382"/>
                <a:gd name="T94" fmla="*/ 2548 w 3362"/>
                <a:gd name="T95" fmla="*/ 243 h 382"/>
                <a:gd name="T96" fmla="*/ 2686 w 3362"/>
                <a:gd name="T97" fmla="*/ 317 h 382"/>
                <a:gd name="T98" fmla="*/ 2658 w 3362"/>
                <a:gd name="T99" fmla="*/ 233 h 382"/>
                <a:gd name="T100" fmla="*/ 2681 w 3362"/>
                <a:gd name="T101" fmla="*/ 192 h 382"/>
                <a:gd name="T102" fmla="*/ 2495 w 3362"/>
                <a:gd name="T103" fmla="*/ 133 h 382"/>
                <a:gd name="T104" fmla="*/ 2500 w 3362"/>
                <a:gd name="T105" fmla="*/ 122 h 382"/>
                <a:gd name="T106" fmla="*/ 253 w 3362"/>
                <a:gd name="T107" fmla="*/ 55 h 382"/>
                <a:gd name="T108" fmla="*/ 260 w 3362"/>
                <a:gd name="T109" fmla="*/ 275 h 382"/>
                <a:gd name="T110" fmla="*/ 266 w 3362"/>
                <a:gd name="T111" fmla="*/ 282 h 382"/>
                <a:gd name="T112" fmla="*/ 337 w 3362"/>
                <a:gd name="T113" fmla="*/ 314 h 382"/>
                <a:gd name="T114" fmla="*/ 159 w 3362"/>
                <a:gd name="T115" fmla="*/ 0 h 382"/>
                <a:gd name="T116" fmla="*/ 167 w 3362"/>
                <a:gd name="T117" fmla="*/ 24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2" h="382">
                  <a:moveTo>
                    <a:pt x="2964" y="306"/>
                  </a:moveTo>
                  <a:cubicBezTo>
                    <a:pt x="2949" y="313"/>
                    <a:pt x="2931" y="317"/>
                    <a:pt x="2909" y="317"/>
                  </a:cubicBezTo>
                  <a:cubicBezTo>
                    <a:pt x="2890" y="317"/>
                    <a:pt x="2874" y="313"/>
                    <a:pt x="2859" y="305"/>
                  </a:cubicBezTo>
                  <a:cubicBezTo>
                    <a:pt x="2845" y="297"/>
                    <a:pt x="2834" y="285"/>
                    <a:pt x="2826" y="269"/>
                  </a:cubicBezTo>
                  <a:cubicBezTo>
                    <a:pt x="2818" y="254"/>
                    <a:pt x="2814" y="237"/>
                    <a:pt x="2814" y="217"/>
                  </a:cubicBezTo>
                  <a:cubicBezTo>
                    <a:pt x="2814" y="196"/>
                    <a:pt x="2818" y="178"/>
                    <a:pt x="2827" y="161"/>
                  </a:cubicBezTo>
                  <a:cubicBezTo>
                    <a:pt x="2836" y="145"/>
                    <a:pt x="2848" y="132"/>
                    <a:pt x="2864" y="123"/>
                  </a:cubicBezTo>
                  <a:cubicBezTo>
                    <a:pt x="2879" y="113"/>
                    <a:pt x="2897" y="109"/>
                    <a:pt x="2917" y="109"/>
                  </a:cubicBezTo>
                  <a:cubicBezTo>
                    <a:pt x="2936" y="109"/>
                    <a:pt x="2952" y="112"/>
                    <a:pt x="2964" y="117"/>
                  </a:cubicBezTo>
                  <a:cubicBezTo>
                    <a:pt x="2964" y="142"/>
                    <a:pt x="2964" y="142"/>
                    <a:pt x="2964" y="142"/>
                  </a:cubicBezTo>
                  <a:cubicBezTo>
                    <a:pt x="2950" y="134"/>
                    <a:pt x="2934" y="130"/>
                    <a:pt x="2916" y="130"/>
                  </a:cubicBezTo>
                  <a:cubicBezTo>
                    <a:pt x="2901" y="130"/>
                    <a:pt x="2888" y="134"/>
                    <a:pt x="2876" y="141"/>
                  </a:cubicBezTo>
                  <a:cubicBezTo>
                    <a:pt x="2864" y="148"/>
                    <a:pt x="2855" y="158"/>
                    <a:pt x="2848" y="171"/>
                  </a:cubicBezTo>
                  <a:cubicBezTo>
                    <a:pt x="2842" y="184"/>
                    <a:pt x="2839" y="199"/>
                    <a:pt x="2839" y="215"/>
                  </a:cubicBezTo>
                  <a:cubicBezTo>
                    <a:pt x="2839" y="231"/>
                    <a:pt x="2842" y="246"/>
                    <a:pt x="2848" y="258"/>
                  </a:cubicBezTo>
                  <a:cubicBezTo>
                    <a:pt x="2854" y="270"/>
                    <a:pt x="2863" y="280"/>
                    <a:pt x="2874" y="286"/>
                  </a:cubicBezTo>
                  <a:cubicBezTo>
                    <a:pt x="2885" y="293"/>
                    <a:pt x="2898" y="296"/>
                    <a:pt x="2912" y="296"/>
                  </a:cubicBezTo>
                  <a:cubicBezTo>
                    <a:pt x="2932" y="296"/>
                    <a:pt x="2950" y="292"/>
                    <a:pt x="2964" y="283"/>
                  </a:cubicBezTo>
                  <a:lnTo>
                    <a:pt x="2964" y="306"/>
                  </a:lnTo>
                  <a:close/>
                  <a:moveTo>
                    <a:pt x="3128" y="314"/>
                  </a:moveTo>
                  <a:cubicBezTo>
                    <a:pt x="3100" y="314"/>
                    <a:pt x="3100" y="314"/>
                    <a:pt x="3100" y="314"/>
                  </a:cubicBezTo>
                  <a:cubicBezTo>
                    <a:pt x="3073" y="253"/>
                    <a:pt x="3073" y="253"/>
                    <a:pt x="3073" y="253"/>
                  </a:cubicBezTo>
                  <a:cubicBezTo>
                    <a:pt x="3066" y="236"/>
                    <a:pt x="3056" y="228"/>
                    <a:pt x="3042" y="228"/>
                  </a:cubicBezTo>
                  <a:cubicBezTo>
                    <a:pt x="3022" y="228"/>
                    <a:pt x="3022" y="228"/>
                    <a:pt x="3022" y="228"/>
                  </a:cubicBezTo>
                  <a:cubicBezTo>
                    <a:pt x="3022" y="314"/>
                    <a:pt x="3022" y="314"/>
                    <a:pt x="3022" y="314"/>
                  </a:cubicBezTo>
                  <a:cubicBezTo>
                    <a:pt x="2998" y="314"/>
                    <a:pt x="2998" y="314"/>
                    <a:pt x="2998" y="314"/>
                  </a:cubicBezTo>
                  <a:cubicBezTo>
                    <a:pt x="2998" y="112"/>
                    <a:pt x="2998" y="112"/>
                    <a:pt x="2998" y="112"/>
                  </a:cubicBezTo>
                  <a:cubicBezTo>
                    <a:pt x="3058" y="112"/>
                    <a:pt x="3058" y="112"/>
                    <a:pt x="3058" y="112"/>
                  </a:cubicBezTo>
                  <a:cubicBezTo>
                    <a:pt x="3078" y="112"/>
                    <a:pt x="3093" y="117"/>
                    <a:pt x="3104" y="127"/>
                  </a:cubicBezTo>
                  <a:cubicBezTo>
                    <a:pt x="3114" y="136"/>
                    <a:pt x="3120" y="149"/>
                    <a:pt x="3120" y="166"/>
                  </a:cubicBezTo>
                  <a:cubicBezTo>
                    <a:pt x="3120" y="180"/>
                    <a:pt x="3116" y="192"/>
                    <a:pt x="3108" y="202"/>
                  </a:cubicBezTo>
                  <a:cubicBezTo>
                    <a:pt x="3099" y="212"/>
                    <a:pt x="3089" y="219"/>
                    <a:pt x="3075" y="222"/>
                  </a:cubicBezTo>
                  <a:cubicBezTo>
                    <a:pt x="3075" y="222"/>
                    <a:pt x="3075" y="222"/>
                    <a:pt x="3075" y="222"/>
                  </a:cubicBezTo>
                  <a:cubicBezTo>
                    <a:pt x="3083" y="225"/>
                    <a:pt x="3089" y="233"/>
                    <a:pt x="3096" y="246"/>
                  </a:cubicBezTo>
                  <a:lnTo>
                    <a:pt x="3128" y="314"/>
                  </a:lnTo>
                  <a:close/>
                  <a:moveTo>
                    <a:pt x="3095" y="168"/>
                  </a:moveTo>
                  <a:cubicBezTo>
                    <a:pt x="3095" y="157"/>
                    <a:pt x="3092" y="149"/>
                    <a:pt x="3085" y="143"/>
                  </a:cubicBezTo>
                  <a:cubicBezTo>
                    <a:pt x="3078" y="137"/>
                    <a:pt x="3068" y="134"/>
                    <a:pt x="3054" y="134"/>
                  </a:cubicBezTo>
                  <a:cubicBezTo>
                    <a:pt x="3022" y="134"/>
                    <a:pt x="3022" y="134"/>
                    <a:pt x="3022" y="134"/>
                  </a:cubicBezTo>
                  <a:cubicBezTo>
                    <a:pt x="3022" y="207"/>
                    <a:pt x="3022" y="207"/>
                    <a:pt x="3022" y="207"/>
                  </a:cubicBezTo>
                  <a:cubicBezTo>
                    <a:pt x="3053" y="207"/>
                    <a:pt x="3053" y="207"/>
                    <a:pt x="3053" y="207"/>
                  </a:cubicBezTo>
                  <a:cubicBezTo>
                    <a:pt x="3066" y="207"/>
                    <a:pt x="3076" y="203"/>
                    <a:pt x="3084" y="196"/>
                  </a:cubicBezTo>
                  <a:cubicBezTo>
                    <a:pt x="3091" y="189"/>
                    <a:pt x="3095" y="179"/>
                    <a:pt x="3095" y="168"/>
                  </a:cubicBezTo>
                  <a:close/>
                  <a:moveTo>
                    <a:pt x="3362" y="314"/>
                  </a:moveTo>
                  <a:cubicBezTo>
                    <a:pt x="3339" y="314"/>
                    <a:pt x="3339" y="314"/>
                    <a:pt x="3339" y="314"/>
                  </a:cubicBezTo>
                  <a:cubicBezTo>
                    <a:pt x="3339" y="178"/>
                    <a:pt x="3339" y="178"/>
                    <a:pt x="3339" y="178"/>
                  </a:cubicBezTo>
                  <a:cubicBezTo>
                    <a:pt x="3339" y="168"/>
                    <a:pt x="3340" y="155"/>
                    <a:pt x="3341" y="139"/>
                  </a:cubicBezTo>
                  <a:cubicBezTo>
                    <a:pt x="3340" y="139"/>
                    <a:pt x="3340" y="139"/>
                    <a:pt x="3340" y="139"/>
                  </a:cubicBezTo>
                  <a:cubicBezTo>
                    <a:pt x="3338" y="148"/>
                    <a:pt x="3336" y="155"/>
                    <a:pt x="3334" y="159"/>
                  </a:cubicBezTo>
                  <a:cubicBezTo>
                    <a:pt x="3265" y="314"/>
                    <a:pt x="3265" y="314"/>
                    <a:pt x="3265" y="314"/>
                  </a:cubicBezTo>
                  <a:cubicBezTo>
                    <a:pt x="3254" y="314"/>
                    <a:pt x="3254" y="314"/>
                    <a:pt x="3254" y="314"/>
                  </a:cubicBezTo>
                  <a:cubicBezTo>
                    <a:pt x="3185" y="160"/>
                    <a:pt x="3185" y="160"/>
                    <a:pt x="3185" y="160"/>
                  </a:cubicBezTo>
                  <a:cubicBezTo>
                    <a:pt x="3183" y="156"/>
                    <a:pt x="3181" y="149"/>
                    <a:pt x="3179" y="139"/>
                  </a:cubicBezTo>
                  <a:cubicBezTo>
                    <a:pt x="3178" y="139"/>
                    <a:pt x="3178" y="139"/>
                    <a:pt x="3178" y="139"/>
                  </a:cubicBezTo>
                  <a:cubicBezTo>
                    <a:pt x="3179" y="147"/>
                    <a:pt x="3180" y="161"/>
                    <a:pt x="3180" y="179"/>
                  </a:cubicBezTo>
                  <a:cubicBezTo>
                    <a:pt x="3180" y="314"/>
                    <a:pt x="3180" y="314"/>
                    <a:pt x="3180" y="314"/>
                  </a:cubicBezTo>
                  <a:cubicBezTo>
                    <a:pt x="3157" y="314"/>
                    <a:pt x="3157" y="314"/>
                    <a:pt x="3157" y="314"/>
                  </a:cubicBezTo>
                  <a:cubicBezTo>
                    <a:pt x="3157" y="112"/>
                    <a:pt x="3157" y="112"/>
                    <a:pt x="3157" y="112"/>
                  </a:cubicBezTo>
                  <a:cubicBezTo>
                    <a:pt x="3188" y="112"/>
                    <a:pt x="3188" y="112"/>
                    <a:pt x="3188" y="112"/>
                  </a:cubicBezTo>
                  <a:cubicBezTo>
                    <a:pt x="3250" y="253"/>
                    <a:pt x="3250" y="253"/>
                    <a:pt x="3250" y="253"/>
                  </a:cubicBezTo>
                  <a:cubicBezTo>
                    <a:pt x="3255" y="264"/>
                    <a:pt x="3258" y="272"/>
                    <a:pt x="3259" y="277"/>
                  </a:cubicBezTo>
                  <a:cubicBezTo>
                    <a:pt x="3260" y="277"/>
                    <a:pt x="3260" y="277"/>
                    <a:pt x="3260" y="277"/>
                  </a:cubicBezTo>
                  <a:cubicBezTo>
                    <a:pt x="3265" y="264"/>
                    <a:pt x="3268" y="256"/>
                    <a:pt x="3270" y="252"/>
                  </a:cubicBezTo>
                  <a:cubicBezTo>
                    <a:pt x="3333" y="112"/>
                    <a:pt x="3333" y="112"/>
                    <a:pt x="3333" y="112"/>
                  </a:cubicBezTo>
                  <a:cubicBezTo>
                    <a:pt x="3362" y="112"/>
                    <a:pt x="3362" y="112"/>
                    <a:pt x="3362" y="112"/>
                  </a:cubicBezTo>
                  <a:lnTo>
                    <a:pt x="3362" y="314"/>
                  </a:lnTo>
                  <a:close/>
                  <a:moveTo>
                    <a:pt x="713" y="122"/>
                  </a:moveTo>
                  <a:cubicBezTo>
                    <a:pt x="713" y="127"/>
                    <a:pt x="711" y="130"/>
                    <a:pt x="708" y="133"/>
                  </a:cubicBezTo>
                  <a:cubicBezTo>
                    <a:pt x="705" y="136"/>
                    <a:pt x="702" y="137"/>
                    <a:pt x="698" y="137"/>
                  </a:cubicBezTo>
                  <a:cubicBezTo>
                    <a:pt x="693" y="137"/>
                    <a:pt x="690" y="136"/>
                    <a:pt x="687" y="133"/>
                  </a:cubicBezTo>
                  <a:cubicBezTo>
                    <a:pt x="684" y="130"/>
                    <a:pt x="683" y="127"/>
                    <a:pt x="683" y="122"/>
                  </a:cubicBezTo>
                  <a:cubicBezTo>
                    <a:pt x="683" y="118"/>
                    <a:pt x="684" y="115"/>
                    <a:pt x="687" y="112"/>
                  </a:cubicBezTo>
                  <a:cubicBezTo>
                    <a:pt x="690" y="109"/>
                    <a:pt x="693" y="107"/>
                    <a:pt x="698" y="107"/>
                  </a:cubicBezTo>
                  <a:cubicBezTo>
                    <a:pt x="702" y="107"/>
                    <a:pt x="706" y="109"/>
                    <a:pt x="709" y="112"/>
                  </a:cubicBezTo>
                  <a:cubicBezTo>
                    <a:pt x="711" y="115"/>
                    <a:pt x="713" y="118"/>
                    <a:pt x="713" y="122"/>
                  </a:cubicBezTo>
                  <a:close/>
                  <a:moveTo>
                    <a:pt x="709" y="314"/>
                  </a:moveTo>
                  <a:cubicBezTo>
                    <a:pt x="686" y="314"/>
                    <a:pt x="686" y="314"/>
                    <a:pt x="686" y="314"/>
                  </a:cubicBezTo>
                  <a:cubicBezTo>
                    <a:pt x="686" y="170"/>
                    <a:pt x="686" y="170"/>
                    <a:pt x="686" y="170"/>
                  </a:cubicBezTo>
                  <a:cubicBezTo>
                    <a:pt x="709" y="170"/>
                    <a:pt x="709" y="170"/>
                    <a:pt x="709" y="170"/>
                  </a:cubicBezTo>
                  <a:lnTo>
                    <a:pt x="709" y="314"/>
                  </a:lnTo>
                  <a:close/>
                  <a:moveTo>
                    <a:pt x="643" y="314"/>
                  </a:moveTo>
                  <a:cubicBezTo>
                    <a:pt x="620" y="314"/>
                    <a:pt x="620" y="314"/>
                    <a:pt x="620" y="314"/>
                  </a:cubicBezTo>
                  <a:cubicBezTo>
                    <a:pt x="620" y="178"/>
                    <a:pt x="620" y="178"/>
                    <a:pt x="620" y="178"/>
                  </a:cubicBezTo>
                  <a:cubicBezTo>
                    <a:pt x="620" y="168"/>
                    <a:pt x="620" y="155"/>
                    <a:pt x="622" y="139"/>
                  </a:cubicBezTo>
                  <a:cubicBezTo>
                    <a:pt x="621" y="139"/>
                    <a:pt x="621" y="139"/>
                    <a:pt x="621" y="139"/>
                  </a:cubicBezTo>
                  <a:cubicBezTo>
                    <a:pt x="619" y="148"/>
                    <a:pt x="617" y="155"/>
                    <a:pt x="615" y="159"/>
                  </a:cubicBezTo>
                  <a:cubicBezTo>
                    <a:pt x="546" y="314"/>
                    <a:pt x="546" y="314"/>
                    <a:pt x="546" y="314"/>
                  </a:cubicBezTo>
                  <a:cubicBezTo>
                    <a:pt x="535" y="314"/>
                    <a:pt x="535" y="314"/>
                    <a:pt x="535" y="314"/>
                  </a:cubicBezTo>
                  <a:cubicBezTo>
                    <a:pt x="466" y="160"/>
                    <a:pt x="466" y="160"/>
                    <a:pt x="466" y="160"/>
                  </a:cubicBezTo>
                  <a:cubicBezTo>
                    <a:pt x="464" y="156"/>
                    <a:pt x="462" y="149"/>
                    <a:pt x="460" y="139"/>
                  </a:cubicBezTo>
                  <a:cubicBezTo>
                    <a:pt x="459" y="139"/>
                    <a:pt x="459" y="139"/>
                    <a:pt x="459" y="139"/>
                  </a:cubicBezTo>
                  <a:cubicBezTo>
                    <a:pt x="460" y="147"/>
                    <a:pt x="460" y="161"/>
                    <a:pt x="460" y="179"/>
                  </a:cubicBezTo>
                  <a:cubicBezTo>
                    <a:pt x="460" y="314"/>
                    <a:pt x="460" y="314"/>
                    <a:pt x="460" y="314"/>
                  </a:cubicBezTo>
                  <a:cubicBezTo>
                    <a:pt x="438" y="314"/>
                    <a:pt x="438" y="314"/>
                    <a:pt x="438" y="314"/>
                  </a:cubicBezTo>
                  <a:cubicBezTo>
                    <a:pt x="438" y="112"/>
                    <a:pt x="438" y="112"/>
                    <a:pt x="438" y="112"/>
                  </a:cubicBezTo>
                  <a:cubicBezTo>
                    <a:pt x="469" y="112"/>
                    <a:pt x="469" y="112"/>
                    <a:pt x="469" y="112"/>
                  </a:cubicBezTo>
                  <a:cubicBezTo>
                    <a:pt x="531" y="253"/>
                    <a:pt x="531" y="253"/>
                    <a:pt x="531" y="253"/>
                  </a:cubicBezTo>
                  <a:cubicBezTo>
                    <a:pt x="535" y="264"/>
                    <a:pt x="538" y="272"/>
                    <a:pt x="540" y="277"/>
                  </a:cubicBezTo>
                  <a:cubicBezTo>
                    <a:pt x="541" y="277"/>
                    <a:pt x="541" y="277"/>
                    <a:pt x="541" y="277"/>
                  </a:cubicBezTo>
                  <a:cubicBezTo>
                    <a:pt x="545" y="264"/>
                    <a:pt x="549" y="256"/>
                    <a:pt x="550" y="252"/>
                  </a:cubicBezTo>
                  <a:cubicBezTo>
                    <a:pt x="614" y="112"/>
                    <a:pt x="614" y="112"/>
                    <a:pt x="614" y="112"/>
                  </a:cubicBezTo>
                  <a:cubicBezTo>
                    <a:pt x="643" y="112"/>
                    <a:pt x="643" y="112"/>
                    <a:pt x="643" y="112"/>
                  </a:cubicBezTo>
                  <a:lnTo>
                    <a:pt x="643" y="314"/>
                  </a:lnTo>
                  <a:close/>
                  <a:moveTo>
                    <a:pt x="845" y="307"/>
                  </a:moveTo>
                  <a:cubicBezTo>
                    <a:pt x="834" y="314"/>
                    <a:pt x="821" y="317"/>
                    <a:pt x="806" y="317"/>
                  </a:cubicBezTo>
                  <a:cubicBezTo>
                    <a:pt x="793" y="317"/>
                    <a:pt x="781" y="314"/>
                    <a:pt x="771" y="308"/>
                  </a:cubicBezTo>
                  <a:cubicBezTo>
                    <a:pt x="760" y="302"/>
                    <a:pt x="752" y="294"/>
                    <a:pt x="746" y="283"/>
                  </a:cubicBezTo>
                  <a:cubicBezTo>
                    <a:pt x="740" y="272"/>
                    <a:pt x="737" y="259"/>
                    <a:pt x="737" y="245"/>
                  </a:cubicBezTo>
                  <a:cubicBezTo>
                    <a:pt x="737" y="222"/>
                    <a:pt x="744" y="202"/>
                    <a:pt x="758" y="188"/>
                  </a:cubicBezTo>
                  <a:cubicBezTo>
                    <a:pt x="772" y="174"/>
                    <a:pt x="790" y="166"/>
                    <a:pt x="812" y="166"/>
                  </a:cubicBezTo>
                  <a:cubicBezTo>
                    <a:pt x="825" y="166"/>
                    <a:pt x="836" y="169"/>
                    <a:pt x="846" y="174"/>
                  </a:cubicBezTo>
                  <a:cubicBezTo>
                    <a:pt x="846" y="197"/>
                    <a:pt x="846" y="197"/>
                    <a:pt x="846" y="197"/>
                  </a:cubicBezTo>
                  <a:cubicBezTo>
                    <a:pt x="835" y="190"/>
                    <a:pt x="823" y="186"/>
                    <a:pt x="811" y="186"/>
                  </a:cubicBezTo>
                  <a:cubicBezTo>
                    <a:pt x="796" y="186"/>
                    <a:pt x="784" y="191"/>
                    <a:pt x="775" y="202"/>
                  </a:cubicBezTo>
                  <a:cubicBezTo>
                    <a:pt x="766" y="213"/>
                    <a:pt x="761" y="226"/>
                    <a:pt x="761" y="243"/>
                  </a:cubicBezTo>
                  <a:cubicBezTo>
                    <a:pt x="761" y="260"/>
                    <a:pt x="765" y="273"/>
                    <a:pt x="774" y="283"/>
                  </a:cubicBezTo>
                  <a:cubicBezTo>
                    <a:pt x="783" y="293"/>
                    <a:pt x="795" y="298"/>
                    <a:pt x="810" y="298"/>
                  </a:cubicBezTo>
                  <a:cubicBezTo>
                    <a:pt x="823" y="298"/>
                    <a:pt x="834" y="294"/>
                    <a:pt x="845" y="285"/>
                  </a:cubicBezTo>
                  <a:lnTo>
                    <a:pt x="845" y="307"/>
                  </a:lnTo>
                  <a:close/>
                  <a:moveTo>
                    <a:pt x="948" y="193"/>
                  </a:moveTo>
                  <a:cubicBezTo>
                    <a:pt x="944" y="190"/>
                    <a:pt x="938" y="189"/>
                    <a:pt x="931" y="189"/>
                  </a:cubicBezTo>
                  <a:cubicBezTo>
                    <a:pt x="920" y="189"/>
                    <a:pt x="912" y="193"/>
                    <a:pt x="906" y="203"/>
                  </a:cubicBezTo>
                  <a:cubicBezTo>
                    <a:pt x="899" y="213"/>
                    <a:pt x="896" y="225"/>
                    <a:pt x="896" y="240"/>
                  </a:cubicBezTo>
                  <a:cubicBezTo>
                    <a:pt x="896" y="314"/>
                    <a:pt x="896" y="314"/>
                    <a:pt x="896" y="314"/>
                  </a:cubicBezTo>
                  <a:cubicBezTo>
                    <a:pt x="873" y="314"/>
                    <a:pt x="873" y="314"/>
                    <a:pt x="873" y="314"/>
                  </a:cubicBezTo>
                  <a:cubicBezTo>
                    <a:pt x="873" y="170"/>
                    <a:pt x="873" y="170"/>
                    <a:pt x="873" y="170"/>
                  </a:cubicBezTo>
                  <a:cubicBezTo>
                    <a:pt x="896" y="170"/>
                    <a:pt x="896" y="170"/>
                    <a:pt x="896" y="170"/>
                  </a:cubicBezTo>
                  <a:cubicBezTo>
                    <a:pt x="896" y="200"/>
                    <a:pt x="896" y="200"/>
                    <a:pt x="896" y="200"/>
                  </a:cubicBezTo>
                  <a:cubicBezTo>
                    <a:pt x="897" y="200"/>
                    <a:pt x="897" y="200"/>
                    <a:pt x="897" y="200"/>
                  </a:cubicBezTo>
                  <a:cubicBezTo>
                    <a:pt x="900" y="190"/>
                    <a:pt x="905" y="182"/>
                    <a:pt x="911" y="176"/>
                  </a:cubicBezTo>
                  <a:cubicBezTo>
                    <a:pt x="918" y="170"/>
                    <a:pt x="926" y="167"/>
                    <a:pt x="934" y="167"/>
                  </a:cubicBezTo>
                  <a:cubicBezTo>
                    <a:pt x="940" y="167"/>
                    <a:pt x="945" y="168"/>
                    <a:pt x="948" y="169"/>
                  </a:cubicBezTo>
                  <a:lnTo>
                    <a:pt x="948" y="193"/>
                  </a:lnTo>
                  <a:close/>
                  <a:moveTo>
                    <a:pt x="1093" y="241"/>
                  </a:moveTo>
                  <a:cubicBezTo>
                    <a:pt x="1093" y="264"/>
                    <a:pt x="1087" y="283"/>
                    <a:pt x="1074" y="297"/>
                  </a:cubicBezTo>
                  <a:cubicBezTo>
                    <a:pt x="1061" y="310"/>
                    <a:pt x="1043" y="317"/>
                    <a:pt x="1021" y="317"/>
                  </a:cubicBezTo>
                  <a:cubicBezTo>
                    <a:pt x="1000" y="317"/>
                    <a:pt x="983" y="311"/>
                    <a:pt x="970" y="297"/>
                  </a:cubicBezTo>
                  <a:cubicBezTo>
                    <a:pt x="958" y="284"/>
                    <a:pt x="951" y="266"/>
                    <a:pt x="951" y="244"/>
                  </a:cubicBezTo>
                  <a:cubicBezTo>
                    <a:pt x="951" y="220"/>
                    <a:pt x="958" y="201"/>
                    <a:pt x="971" y="187"/>
                  </a:cubicBezTo>
                  <a:cubicBezTo>
                    <a:pt x="984" y="173"/>
                    <a:pt x="1002" y="166"/>
                    <a:pt x="1025" y="166"/>
                  </a:cubicBezTo>
                  <a:cubicBezTo>
                    <a:pt x="1046" y="166"/>
                    <a:pt x="1063" y="173"/>
                    <a:pt x="1075" y="186"/>
                  </a:cubicBezTo>
                  <a:cubicBezTo>
                    <a:pt x="1087" y="200"/>
                    <a:pt x="1093" y="218"/>
                    <a:pt x="1093" y="241"/>
                  </a:cubicBezTo>
                  <a:close/>
                  <a:moveTo>
                    <a:pt x="1070" y="242"/>
                  </a:moveTo>
                  <a:cubicBezTo>
                    <a:pt x="1070" y="224"/>
                    <a:pt x="1066" y="210"/>
                    <a:pt x="1058" y="201"/>
                  </a:cubicBezTo>
                  <a:cubicBezTo>
                    <a:pt x="1049" y="191"/>
                    <a:pt x="1038" y="186"/>
                    <a:pt x="1023" y="186"/>
                  </a:cubicBezTo>
                  <a:cubicBezTo>
                    <a:pt x="1008" y="186"/>
                    <a:pt x="997" y="191"/>
                    <a:pt x="988" y="201"/>
                  </a:cubicBezTo>
                  <a:cubicBezTo>
                    <a:pt x="979" y="211"/>
                    <a:pt x="975" y="225"/>
                    <a:pt x="975" y="243"/>
                  </a:cubicBezTo>
                  <a:cubicBezTo>
                    <a:pt x="975" y="260"/>
                    <a:pt x="979" y="273"/>
                    <a:pt x="988" y="283"/>
                  </a:cubicBezTo>
                  <a:cubicBezTo>
                    <a:pt x="997" y="293"/>
                    <a:pt x="1008" y="298"/>
                    <a:pt x="1023" y="298"/>
                  </a:cubicBezTo>
                  <a:cubicBezTo>
                    <a:pt x="1038" y="298"/>
                    <a:pt x="1050" y="293"/>
                    <a:pt x="1058" y="283"/>
                  </a:cubicBezTo>
                  <a:cubicBezTo>
                    <a:pt x="1066" y="274"/>
                    <a:pt x="1070" y="260"/>
                    <a:pt x="1070" y="242"/>
                  </a:cubicBezTo>
                  <a:close/>
                  <a:moveTo>
                    <a:pt x="1200" y="275"/>
                  </a:moveTo>
                  <a:cubicBezTo>
                    <a:pt x="1200" y="288"/>
                    <a:pt x="1195" y="298"/>
                    <a:pt x="1186" y="306"/>
                  </a:cubicBezTo>
                  <a:cubicBezTo>
                    <a:pt x="1176" y="314"/>
                    <a:pt x="1163" y="317"/>
                    <a:pt x="1148" y="317"/>
                  </a:cubicBezTo>
                  <a:cubicBezTo>
                    <a:pt x="1134" y="317"/>
                    <a:pt x="1122" y="314"/>
                    <a:pt x="1112" y="309"/>
                  </a:cubicBezTo>
                  <a:cubicBezTo>
                    <a:pt x="1112" y="284"/>
                    <a:pt x="1112" y="284"/>
                    <a:pt x="1112" y="284"/>
                  </a:cubicBezTo>
                  <a:cubicBezTo>
                    <a:pt x="1123" y="293"/>
                    <a:pt x="1136" y="298"/>
                    <a:pt x="1149" y="298"/>
                  </a:cubicBezTo>
                  <a:cubicBezTo>
                    <a:pt x="1168" y="298"/>
                    <a:pt x="1177" y="291"/>
                    <a:pt x="1177" y="278"/>
                  </a:cubicBezTo>
                  <a:cubicBezTo>
                    <a:pt x="1177" y="272"/>
                    <a:pt x="1175" y="268"/>
                    <a:pt x="1171" y="264"/>
                  </a:cubicBezTo>
                  <a:cubicBezTo>
                    <a:pt x="1168" y="261"/>
                    <a:pt x="1160" y="256"/>
                    <a:pt x="1147" y="250"/>
                  </a:cubicBezTo>
                  <a:cubicBezTo>
                    <a:pt x="1134" y="245"/>
                    <a:pt x="1125" y="239"/>
                    <a:pt x="1120" y="233"/>
                  </a:cubicBezTo>
                  <a:cubicBezTo>
                    <a:pt x="1115" y="227"/>
                    <a:pt x="1112" y="218"/>
                    <a:pt x="1112" y="208"/>
                  </a:cubicBezTo>
                  <a:cubicBezTo>
                    <a:pt x="1112" y="196"/>
                    <a:pt x="1117" y="186"/>
                    <a:pt x="1126" y="178"/>
                  </a:cubicBezTo>
                  <a:cubicBezTo>
                    <a:pt x="1136" y="170"/>
                    <a:pt x="1148" y="166"/>
                    <a:pt x="1163" y="166"/>
                  </a:cubicBezTo>
                  <a:cubicBezTo>
                    <a:pt x="1174" y="166"/>
                    <a:pt x="1184" y="169"/>
                    <a:pt x="1194" y="173"/>
                  </a:cubicBezTo>
                  <a:cubicBezTo>
                    <a:pt x="1194" y="196"/>
                    <a:pt x="1194" y="196"/>
                    <a:pt x="1194" y="196"/>
                  </a:cubicBezTo>
                  <a:cubicBezTo>
                    <a:pt x="1184" y="189"/>
                    <a:pt x="1173" y="186"/>
                    <a:pt x="1161" y="186"/>
                  </a:cubicBezTo>
                  <a:cubicBezTo>
                    <a:pt x="1153" y="186"/>
                    <a:pt x="1147" y="188"/>
                    <a:pt x="1143" y="192"/>
                  </a:cubicBezTo>
                  <a:cubicBezTo>
                    <a:pt x="1138" y="195"/>
                    <a:pt x="1136" y="200"/>
                    <a:pt x="1136" y="206"/>
                  </a:cubicBezTo>
                  <a:cubicBezTo>
                    <a:pt x="1136" y="213"/>
                    <a:pt x="1138" y="217"/>
                    <a:pt x="1141" y="221"/>
                  </a:cubicBezTo>
                  <a:cubicBezTo>
                    <a:pt x="1145" y="224"/>
                    <a:pt x="1152" y="228"/>
                    <a:pt x="1163" y="233"/>
                  </a:cubicBezTo>
                  <a:cubicBezTo>
                    <a:pt x="1177" y="239"/>
                    <a:pt x="1186" y="245"/>
                    <a:pt x="1192" y="251"/>
                  </a:cubicBezTo>
                  <a:cubicBezTo>
                    <a:pt x="1198" y="258"/>
                    <a:pt x="1200" y="266"/>
                    <a:pt x="1200" y="275"/>
                  </a:cubicBezTo>
                  <a:close/>
                  <a:moveTo>
                    <a:pt x="1358" y="241"/>
                  </a:moveTo>
                  <a:cubicBezTo>
                    <a:pt x="1358" y="264"/>
                    <a:pt x="1351" y="283"/>
                    <a:pt x="1338" y="297"/>
                  </a:cubicBezTo>
                  <a:cubicBezTo>
                    <a:pt x="1325" y="310"/>
                    <a:pt x="1308" y="317"/>
                    <a:pt x="1286" y="317"/>
                  </a:cubicBezTo>
                  <a:cubicBezTo>
                    <a:pt x="1265" y="317"/>
                    <a:pt x="1248" y="311"/>
                    <a:pt x="1235" y="297"/>
                  </a:cubicBezTo>
                  <a:cubicBezTo>
                    <a:pt x="1222" y="284"/>
                    <a:pt x="1216" y="266"/>
                    <a:pt x="1216" y="244"/>
                  </a:cubicBezTo>
                  <a:cubicBezTo>
                    <a:pt x="1216" y="220"/>
                    <a:pt x="1222" y="201"/>
                    <a:pt x="1235" y="187"/>
                  </a:cubicBezTo>
                  <a:cubicBezTo>
                    <a:pt x="1248" y="173"/>
                    <a:pt x="1266" y="166"/>
                    <a:pt x="1289" y="166"/>
                  </a:cubicBezTo>
                  <a:cubicBezTo>
                    <a:pt x="1311" y="166"/>
                    <a:pt x="1327" y="173"/>
                    <a:pt x="1339" y="186"/>
                  </a:cubicBezTo>
                  <a:cubicBezTo>
                    <a:pt x="1352" y="200"/>
                    <a:pt x="1358" y="218"/>
                    <a:pt x="1358" y="241"/>
                  </a:cubicBezTo>
                  <a:close/>
                  <a:moveTo>
                    <a:pt x="1334" y="242"/>
                  </a:moveTo>
                  <a:cubicBezTo>
                    <a:pt x="1334" y="224"/>
                    <a:pt x="1330" y="210"/>
                    <a:pt x="1322" y="201"/>
                  </a:cubicBezTo>
                  <a:cubicBezTo>
                    <a:pt x="1314" y="191"/>
                    <a:pt x="1302" y="186"/>
                    <a:pt x="1288" y="186"/>
                  </a:cubicBezTo>
                  <a:cubicBezTo>
                    <a:pt x="1273" y="186"/>
                    <a:pt x="1261" y="191"/>
                    <a:pt x="1252" y="201"/>
                  </a:cubicBezTo>
                  <a:cubicBezTo>
                    <a:pt x="1244" y="211"/>
                    <a:pt x="1239" y="225"/>
                    <a:pt x="1239" y="243"/>
                  </a:cubicBezTo>
                  <a:cubicBezTo>
                    <a:pt x="1239" y="260"/>
                    <a:pt x="1244" y="273"/>
                    <a:pt x="1252" y="283"/>
                  </a:cubicBezTo>
                  <a:cubicBezTo>
                    <a:pt x="1261" y="293"/>
                    <a:pt x="1273" y="298"/>
                    <a:pt x="1288" y="298"/>
                  </a:cubicBezTo>
                  <a:cubicBezTo>
                    <a:pt x="1303" y="298"/>
                    <a:pt x="1314" y="293"/>
                    <a:pt x="1322" y="283"/>
                  </a:cubicBezTo>
                  <a:cubicBezTo>
                    <a:pt x="1330" y="274"/>
                    <a:pt x="1334" y="260"/>
                    <a:pt x="1334" y="242"/>
                  </a:cubicBezTo>
                  <a:close/>
                  <a:moveTo>
                    <a:pt x="1452" y="121"/>
                  </a:moveTo>
                  <a:cubicBezTo>
                    <a:pt x="1448" y="118"/>
                    <a:pt x="1442" y="117"/>
                    <a:pt x="1437" y="117"/>
                  </a:cubicBezTo>
                  <a:cubicBezTo>
                    <a:pt x="1421" y="117"/>
                    <a:pt x="1413" y="127"/>
                    <a:pt x="1413" y="148"/>
                  </a:cubicBezTo>
                  <a:cubicBezTo>
                    <a:pt x="1413" y="170"/>
                    <a:pt x="1413" y="170"/>
                    <a:pt x="1413" y="170"/>
                  </a:cubicBezTo>
                  <a:cubicBezTo>
                    <a:pt x="1446" y="170"/>
                    <a:pt x="1446" y="170"/>
                    <a:pt x="1446" y="170"/>
                  </a:cubicBezTo>
                  <a:cubicBezTo>
                    <a:pt x="1446" y="189"/>
                    <a:pt x="1446" y="189"/>
                    <a:pt x="1446" y="189"/>
                  </a:cubicBezTo>
                  <a:cubicBezTo>
                    <a:pt x="1413" y="189"/>
                    <a:pt x="1413" y="189"/>
                    <a:pt x="1413" y="189"/>
                  </a:cubicBezTo>
                  <a:cubicBezTo>
                    <a:pt x="1413" y="314"/>
                    <a:pt x="1413" y="314"/>
                    <a:pt x="1413" y="314"/>
                  </a:cubicBezTo>
                  <a:cubicBezTo>
                    <a:pt x="1390" y="314"/>
                    <a:pt x="1390" y="314"/>
                    <a:pt x="1390" y="314"/>
                  </a:cubicBezTo>
                  <a:cubicBezTo>
                    <a:pt x="1390" y="189"/>
                    <a:pt x="1390" y="189"/>
                    <a:pt x="1390" y="189"/>
                  </a:cubicBezTo>
                  <a:cubicBezTo>
                    <a:pt x="1365" y="189"/>
                    <a:pt x="1365" y="189"/>
                    <a:pt x="1365" y="189"/>
                  </a:cubicBezTo>
                  <a:cubicBezTo>
                    <a:pt x="1365" y="170"/>
                    <a:pt x="1365" y="170"/>
                    <a:pt x="1365" y="170"/>
                  </a:cubicBezTo>
                  <a:cubicBezTo>
                    <a:pt x="1390" y="170"/>
                    <a:pt x="1390" y="170"/>
                    <a:pt x="1390" y="170"/>
                  </a:cubicBezTo>
                  <a:cubicBezTo>
                    <a:pt x="1390" y="147"/>
                    <a:pt x="1390" y="147"/>
                    <a:pt x="1390" y="147"/>
                  </a:cubicBezTo>
                  <a:cubicBezTo>
                    <a:pt x="1390" y="132"/>
                    <a:pt x="1394" y="120"/>
                    <a:pt x="1402" y="111"/>
                  </a:cubicBezTo>
                  <a:cubicBezTo>
                    <a:pt x="1411" y="102"/>
                    <a:pt x="1422" y="98"/>
                    <a:pt x="1435" y="98"/>
                  </a:cubicBezTo>
                  <a:cubicBezTo>
                    <a:pt x="1442" y="98"/>
                    <a:pt x="1448" y="98"/>
                    <a:pt x="1452" y="100"/>
                  </a:cubicBezTo>
                  <a:lnTo>
                    <a:pt x="1452" y="121"/>
                  </a:lnTo>
                  <a:close/>
                  <a:moveTo>
                    <a:pt x="1528" y="312"/>
                  </a:moveTo>
                  <a:cubicBezTo>
                    <a:pt x="1522" y="316"/>
                    <a:pt x="1515" y="317"/>
                    <a:pt x="1506" y="317"/>
                  </a:cubicBezTo>
                  <a:cubicBezTo>
                    <a:pt x="1481" y="317"/>
                    <a:pt x="1468" y="303"/>
                    <a:pt x="1468" y="275"/>
                  </a:cubicBezTo>
                  <a:cubicBezTo>
                    <a:pt x="1468" y="189"/>
                    <a:pt x="1468" y="189"/>
                    <a:pt x="1468" y="189"/>
                  </a:cubicBezTo>
                  <a:cubicBezTo>
                    <a:pt x="1444" y="189"/>
                    <a:pt x="1444" y="189"/>
                    <a:pt x="1444" y="189"/>
                  </a:cubicBezTo>
                  <a:cubicBezTo>
                    <a:pt x="1444" y="170"/>
                    <a:pt x="1444" y="170"/>
                    <a:pt x="1444" y="170"/>
                  </a:cubicBezTo>
                  <a:cubicBezTo>
                    <a:pt x="1468" y="170"/>
                    <a:pt x="1468" y="170"/>
                    <a:pt x="1468" y="170"/>
                  </a:cubicBezTo>
                  <a:cubicBezTo>
                    <a:pt x="1468" y="135"/>
                    <a:pt x="1468" y="135"/>
                    <a:pt x="1468" y="135"/>
                  </a:cubicBezTo>
                  <a:cubicBezTo>
                    <a:pt x="1492" y="127"/>
                    <a:pt x="1492" y="127"/>
                    <a:pt x="1492" y="127"/>
                  </a:cubicBezTo>
                  <a:cubicBezTo>
                    <a:pt x="1492" y="170"/>
                    <a:pt x="1492" y="170"/>
                    <a:pt x="1492" y="170"/>
                  </a:cubicBezTo>
                  <a:cubicBezTo>
                    <a:pt x="1528" y="170"/>
                    <a:pt x="1528" y="170"/>
                    <a:pt x="1528" y="170"/>
                  </a:cubicBezTo>
                  <a:cubicBezTo>
                    <a:pt x="1528" y="189"/>
                    <a:pt x="1528" y="189"/>
                    <a:pt x="1528" y="189"/>
                  </a:cubicBezTo>
                  <a:cubicBezTo>
                    <a:pt x="1492" y="189"/>
                    <a:pt x="1492" y="189"/>
                    <a:pt x="1492" y="189"/>
                  </a:cubicBezTo>
                  <a:cubicBezTo>
                    <a:pt x="1492" y="271"/>
                    <a:pt x="1492" y="271"/>
                    <a:pt x="1492" y="271"/>
                  </a:cubicBezTo>
                  <a:cubicBezTo>
                    <a:pt x="1492" y="280"/>
                    <a:pt x="1493" y="287"/>
                    <a:pt x="1496" y="291"/>
                  </a:cubicBezTo>
                  <a:cubicBezTo>
                    <a:pt x="1500" y="295"/>
                    <a:pt x="1505" y="297"/>
                    <a:pt x="1513" y="297"/>
                  </a:cubicBezTo>
                  <a:cubicBezTo>
                    <a:pt x="1519" y="297"/>
                    <a:pt x="1524" y="296"/>
                    <a:pt x="1528" y="293"/>
                  </a:cubicBezTo>
                  <a:lnTo>
                    <a:pt x="1528" y="312"/>
                  </a:lnTo>
                  <a:close/>
                  <a:moveTo>
                    <a:pt x="1776" y="211"/>
                  </a:moveTo>
                  <a:cubicBezTo>
                    <a:pt x="1776" y="231"/>
                    <a:pt x="1772" y="249"/>
                    <a:pt x="1763" y="265"/>
                  </a:cubicBezTo>
                  <a:cubicBezTo>
                    <a:pt x="1754" y="281"/>
                    <a:pt x="1741" y="293"/>
                    <a:pt x="1725" y="301"/>
                  </a:cubicBezTo>
                  <a:cubicBezTo>
                    <a:pt x="1708" y="310"/>
                    <a:pt x="1689" y="314"/>
                    <a:pt x="1668" y="314"/>
                  </a:cubicBezTo>
                  <a:cubicBezTo>
                    <a:pt x="1614" y="314"/>
                    <a:pt x="1614" y="314"/>
                    <a:pt x="1614" y="314"/>
                  </a:cubicBezTo>
                  <a:cubicBezTo>
                    <a:pt x="1614" y="112"/>
                    <a:pt x="1614" y="112"/>
                    <a:pt x="1614" y="112"/>
                  </a:cubicBezTo>
                  <a:cubicBezTo>
                    <a:pt x="1670" y="112"/>
                    <a:pt x="1670" y="112"/>
                    <a:pt x="1670" y="112"/>
                  </a:cubicBezTo>
                  <a:cubicBezTo>
                    <a:pt x="1741" y="112"/>
                    <a:pt x="1776" y="145"/>
                    <a:pt x="1776" y="211"/>
                  </a:cubicBezTo>
                  <a:close/>
                  <a:moveTo>
                    <a:pt x="1752" y="211"/>
                  </a:moveTo>
                  <a:cubicBezTo>
                    <a:pt x="1752" y="159"/>
                    <a:pt x="1724" y="134"/>
                    <a:pt x="1669" y="134"/>
                  </a:cubicBezTo>
                  <a:cubicBezTo>
                    <a:pt x="1638" y="134"/>
                    <a:pt x="1638" y="134"/>
                    <a:pt x="1638" y="134"/>
                  </a:cubicBezTo>
                  <a:cubicBezTo>
                    <a:pt x="1638" y="293"/>
                    <a:pt x="1638" y="293"/>
                    <a:pt x="1638" y="293"/>
                  </a:cubicBezTo>
                  <a:cubicBezTo>
                    <a:pt x="1668" y="293"/>
                    <a:pt x="1668" y="293"/>
                    <a:pt x="1668" y="293"/>
                  </a:cubicBezTo>
                  <a:cubicBezTo>
                    <a:pt x="1695" y="293"/>
                    <a:pt x="1715" y="285"/>
                    <a:pt x="1730" y="271"/>
                  </a:cubicBezTo>
                  <a:cubicBezTo>
                    <a:pt x="1744" y="257"/>
                    <a:pt x="1752" y="237"/>
                    <a:pt x="1752" y="211"/>
                  </a:cubicBezTo>
                  <a:close/>
                  <a:moveTo>
                    <a:pt x="1921" y="170"/>
                  </a:moveTo>
                  <a:cubicBezTo>
                    <a:pt x="1854" y="337"/>
                    <a:pt x="1854" y="337"/>
                    <a:pt x="1854" y="337"/>
                  </a:cubicBezTo>
                  <a:cubicBezTo>
                    <a:pt x="1843" y="367"/>
                    <a:pt x="1826" y="382"/>
                    <a:pt x="1805" y="382"/>
                  </a:cubicBezTo>
                  <a:cubicBezTo>
                    <a:pt x="1799" y="382"/>
                    <a:pt x="1794" y="381"/>
                    <a:pt x="1790" y="380"/>
                  </a:cubicBezTo>
                  <a:cubicBezTo>
                    <a:pt x="1790" y="359"/>
                    <a:pt x="1790" y="359"/>
                    <a:pt x="1790" y="359"/>
                  </a:cubicBezTo>
                  <a:cubicBezTo>
                    <a:pt x="1794" y="361"/>
                    <a:pt x="1799" y="362"/>
                    <a:pt x="1803" y="362"/>
                  </a:cubicBezTo>
                  <a:cubicBezTo>
                    <a:pt x="1815" y="362"/>
                    <a:pt x="1824" y="355"/>
                    <a:pt x="1829" y="341"/>
                  </a:cubicBezTo>
                  <a:cubicBezTo>
                    <a:pt x="1841" y="314"/>
                    <a:pt x="1841" y="314"/>
                    <a:pt x="1841" y="314"/>
                  </a:cubicBezTo>
                  <a:cubicBezTo>
                    <a:pt x="1785" y="170"/>
                    <a:pt x="1785" y="170"/>
                    <a:pt x="1785" y="170"/>
                  </a:cubicBezTo>
                  <a:cubicBezTo>
                    <a:pt x="1810" y="170"/>
                    <a:pt x="1810" y="170"/>
                    <a:pt x="1810" y="170"/>
                  </a:cubicBezTo>
                  <a:cubicBezTo>
                    <a:pt x="1849" y="281"/>
                    <a:pt x="1849" y="281"/>
                    <a:pt x="1849" y="281"/>
                  </a:cubicBezTo>
                  <a:cubicBezTo>
                    <a:pt x="1852" y="292"/>
                    <a:pt x="1852" y="292"/>
                    <a:pt x="1852" y="292"/>
                  </a:cubicBezTo>
                  <a:cubicBezTo>
                    <a:pt x="1853" y="292"/>
                    <a:pt x="1853" y="292"/>
                    <a:pt x="1853" y="292"/>
                  </a:cubicBezTo>
                  <a:cubicBezTo>
                    <a:pt x="1853" y="290"/>
                    <a:pt x="1854" y="286"/>
                    <a:pt x="1856" y="281"/>
                  </a:cubicBezTo>
                  <a:cubicBezTo>
                    <a:pt x="1897" y="170"/>
                    <a:pt x="1897" y="170"/>
                    <a:pt x="1897" y="170"/>
                  </a:cubicBezTo>
                  <a:lnTo>
                    <a:pt x="1921" y="170"/>
                  </a:lnTo>
                  <a:close/>
                  <a:moveTo>
                    <a:pt x="2058" y="314"/>
                  </a:moveTo>
                  <a:cubicBezTo>
                    <a:pt x="2035" y="314"/>
                    <a:pt x="2035" y="314"/>
                    <a:pt x="2035" y="314"/>
                  </a:cubicBezTo>
                  <a:cubicBezTo>
                    <a:pt x="2035" y="232"/>
                    <a:pt x="2035" y="232"/>
                    <a:pt x="2035" y="232"/>
                  </a:cubicBezTo>
                  <a:cubicBezTo>
                    <a:pt x="2035" y="201"/>
                    <a:pt x="2023" y="186"/>
                    <a:pt x="2001" y="186"/>
                  </a:cubicBezTo>
                  <a:cubicBezTo>
                    <a:pt x="1990" y="186"/>
                    <a:pt x="1980" y="190"/>
                    <a:pt x="1973" y="199"/>
                  </a:cubicBezTo>
                  <a:cubicBezTo>
                    <a:pt x="1965" y="207"/>
                    <a:pt x="1961" y="218"/>
                    <a:pt x="1961" y="232"/>
                  </a:cubicBezTo>
                  <a:cubicBezTo>
                    <a:pt x="1961" y="314"/>
                    <a:pt x="1961" y="314"/>
                    <a:pt x="1961" y="314"/>
                  </a:cubicBezTo>
                  <a:cubicBezTo>
                    <a:pt x="1938" y="314"/>
                    <a:pt x="1938" y="314"/>
                    <a:pt x="1938" y="314"/>
                  </a:cubicBezTo>
                  <a:cubicBezTo>
                    <a:pt x="1938" y="170"/>
                    <a:pt x="1938" y="170"/>
                    <a:pt x="1938" y="170"/>
                  </a:cubicBezTo>
                  <a:cubicBezTo>
                    <a:pt x="1961" y="170"/>
                    <a:pt x="1961" y="170"/>
                    <a:pt x="1961" y="170"/>
                  </a:cubicBezTo>
                  <a:cubicBezTo>
                    <a:pt x="1961" y="194"/>
                    <a:pt x="1961" y="194"/>
                    <a:pt x="1961" y="194"/>
                  </a:cubicBezTo>
                  <a:cubicBezTo>
                    <a:pt x="1962" y="194"/>
                    <a:pt x="1962" y="194"/>
                    <a:pt x="1962" y="194"/>
                  </a:cubicBezTo>
                  <a:cubicBezTo>
                    <a:pt x="1973" y="176"/>
                    <a:pt x="1988" y="166"/>
                    <a:pt x="2009" y="166"/>
                  </a:cubicBezTo>
                  <a:cubicBezTo>
                    <a:pt x="2025" y="166"/>
                    <a:pt x="2037" y="172"/>
                    <a:pt x="2045" y="182"/>
                  </a:cubicBezTo>
                  <a:cubicBezTo>
                    <a:pt x="2054" y="192"/>
                    <a:pt x="2058" y="207"/>
                    <a:pt x="2058" y="226"/>
                  </a:cubicBezTo>
                  <a:lnTo>
                    <a:pt x="2058" y="314"/>
                  </a:lnTo>
                  <a:close/>
                  <a:moveTo>
                    <a:pt x="2196" y="314"/>
                  </a:moveTo>
                  <a:cubicBezTo>
                    <a:pt x="2173" y="314"/>
                    <a:pt x="2173" y="314"/>
                    <a:pt x="2173" y="314"/>
                  </a:cubicBezTo>
                  <a:cubicBezTo>
                    <a:pt x="2173" y="291"/>
                    <a:pt x="2173" y="291"/>
                    <a:pt x="2173" y="291"/>
                  </a:cubicBezTo>
                  <a:cubicBezTo>
                    <a:pt x="2172" y="291"/>
                    <a:pt x="2172" y="291"/>
                    <a:pt x="2172" y="291"/>
                  </a:cubicBezTo>
                  <a:cubicBezTo>
                    <a:pt x="2162" y="309"/>
                    <a:pt x="2147" y="317"/>
                    <a:pt x="2128" y="317"/>
                  </a:cubicBezTo>
                  <a:cubicBezTo>
                    <a:pt x="2114" y="317"/>
                    <a:pt x="2103" y="314"/>
                    <a:pt x="2095" y="306"/>
                  </a:cubicBezTo>
                  <a:cubicBezTo>
                    <a:pt x="2086" y="299"/>
                    <a:pt x="2082" y="288"/>
                    <a:pt x="2082" y="276"/>
                  </a:cubicBezTo>
                  <a:cubicBezTo>
                    <a:pt x="2082" y="249"/>
                    <a:pt x="2098" y="233"/>
                    <a:pt x="2130" y="229"/>
                  </a:cubicBezTo>
                  <a:cubicBezTo>
                    <a:pt x="2173" y="223"/>
                    <a:pt x="2173" y="223"/>
                    <a:pt x="2173" y="223"/>
                  </a:cubicBezTo>
                  <a:cubicBezTo>
                    <a:pt x="2173" y="198"/>
                    <a:pt x="2163" y="186"/>
                    <a:pt x="2143" y="186"/>
                  </a:cubicBezTo>
                  <a:cubicBezTo>
                    <a:pt x="2126" y="186"/>
                    <a:pt x="2110" y="192"/>
                    <a:pt x="2096" y="204"/>
                  </a:cubicBezTo>
                  <a:cubicBezTo>
                    <a:pt x="2096" y="180"/>
                    <a:pt x="2096" y="180"/>
                    <a:pt x="2096" y="180"/>
                  </a:cubicBezTo>
                  <a:cubicBezTo>
                    <a:pt x="2100" y="177"/>
                    <a:pt x="2108" y="174"/>
                    <a:pt x="2118" y="171"/>
                  </a:cubicBezTo>
                  <a:cubicBezTo>
                    <a:pt x="2128" y="168"/>
                    <a:pt x="2137" y="166"/>
                    <a:pt x="2145" y="166"/>
                  </a:cubicBezTo>
                  <a:cubicBezTo>
                    <a:pt x="2179" y="166"/>
                    <a:pt x="2196" y="184"/>
                    <a:pt x="2196" y="220"/>
                  </a:cubicBezTo>
                  <a:lnTo>
                    <a:pt x="2196" y="314"/>
                  </a:lnTo>
                  <a:close/>
                  <a:moveTo>
                    <a:pt x="2173" y="241"/>
                  </a:moveTo>
                  <a:cubicBezTo>
                    <a:pt x="2138" y="246"/>
                    <a:pt x="2138" y="246"/>
                    <a:pt x="2138" y="246"/>
                  </a:cubicBezTo>
                  <a:cubicBezTo>
                    <a:pt x="2126" y="248"/>
                    <a:pt x="2118" y="250"/>
                    <a:pt x="2113" y="254"/>
                  </a:cubicBezTo>
                  <a:cubicBezTo>
                    <a:pt x="2108" y="258"/>
                    <a:pt x="2106" y="265"/>
                    <a:pt x="2106" y="274"/>
                  </a:cubicBezTo>
                  <a:cubicBezTo>
                    <a:pt x="2106" y="281"/>
                    <a:pt x="2108" y="287"/>
                    <a:pt x="2113" y="291"/>
                  </a:cubicBezTo>
                  <a:cubicBezTo>
                    <a:pt x="2119" y="296"/>
                    <a:pt x="2125" y="298"/>
                    <a:pt x="2133" y="298"/>
                  </a:cubicBezTo>
                  <a:cubicBezTo>
                    <a:pt x="2145" y="298"/>
                    <a:pt x="2154" y="294"/>
                    <a:pt x="2162" y="286"/>
                  </a:cubicBezTo>
                  <a:cubicBezTo>
                    <a:pt x="2169" y="278"/>
                    <a:pt x="2173" y="267"/>
                    <a:pt x="2173" y="255"/>
                  </a:cubicBezTo>
                  <a:lnTo>
                    <a:pt x="2173" y="241"/>
                  </a:lnTo>
                  <a:close/>
                  <a:moveTo>
                    <a:pt x="2437" y="314"/>
                  </a:moveTo>
                  <a:cubicBezTo>
                    <a:pt x="2414" y="314"/>
                    <a:pt x="2414" y="314"/>
                    <a:pt x="2414" y="314"/>
                  </a:cubicBezTo>
                  <a:cubicBezTo>
                    <a:pt x="2414" y="231"/>
                    <a:pt x="2414" y="231"/>
                    <a:pt x="2414" y="231"/>
                  </a:cubicBezTo>
                  <a:cubicBezTo>
                    <a:pt x="2414" y="215"/>
                    <a:pt x="2411" y="204"/>
                    <a:pt x="2406" y="197"/>
                  </a:cubicBezTo>
                  <a:cubicBezTo>
                    <a:pt x="2401" y="190"/>
                    <a:pt x="2393" y="186"/>
                    <a:pt x="2381" y="186"/>
                  </a:cubicBezTo>
                  <a:cubicBezTo>
                    <a:pt x="2372" y="186"/>
                    <a:pt x="2363" y="191"/>
                    <a:pt x="2356" y="200"/>
                  </a:cubicBezTo>
                  <a:cubicBezTo>
                    <a:pt x="2349" y="209"/>
                    <a:pt x="2346" y="219"/>
                    <a:pt x="2346" y="232"/>
                  </a:cubicBezTo>
                  <a:cubicBezTo>
                    <a:pt x="2346" y="314"/>
                    <a:pt x="2346" y="314"/>
                    <a:pt x="2346" y="314"/>
                  </a:cubicBezTo>
                  <a:cubicBezTo>
                    <a:pt x="2323" y="314"/>
                    <a:pt x="2323" y="314"/>
                    <a:pt x="2323" y="314"/>
                  </a:cubicBezTo>
                  <a:cubicBezTo>
                    <a:pt x="2323" y="228"/>
                    <a:pt x="2323" y="228"/>
                    <a:pt x="2323" y="228"/>
                  </a:cubicBezTo>
                  <a:cubicBezTo>
                    <a:pt x="2323" y="200"/>
                    <a:pt x="2312" y="186"/>
                    <a:pt x="2290" y="186"/>
                  </a:cubicBezTo>
                  <a:cubicBezTo>
                    <a:pt x="2280" y="186"/>
                    <a:pt x="2272" y="190"/>
                    <a:pt x="2265" y="199"/>
                  </a:cubicBezTo>
                  <a:cubicBezTo>
                    <a:pt x="2258" y="207"/>
                    <a:pt x="2255" y="218"/>
                    <a:pt x="2255" y="232"/>
                  </a:cubicBezTo>
                  <a:cubicBezTo>
                    <a:pt x="2255" y="314"/>
                    <a:pt x="2255" y="314"/>
                    <a:pt x="2255" y="314"/>
                  </a:cubicBezTo>
                  <a:cubicBezTo>
                    <a:pt x="2232" y="314"/>
                    <a:pt x="2232" y="314"/>
                    <a:pt x="2232" y="314"/>
                  </a:cubicBezTo>
                  <a:cubicBezTo>
                    <a:pt x="2232" y="170"/>
                    <a:pt x="2232" y="170"/>
                    <a:pt x="2232" y="170"/>
                  </a:cubicBezTo>
                  <a:cubicBezTo>
                    <a:pt x="2255" y="170"/>
                    <a:pt x="2255" y="170"/>
                    <a:pt x="2255" y="170"/>
                  </a:cubicBezTo>
                  <a:cubicBezTo>
                    <a:pt x="2255" y="193"/>
                    <a:pt x="2255" y="193"/>
                    <a:pt x="2255" y="193"/>
                  </a:cubicBezTo>
                  <a:cubicBezTo>
                    <a:pt x="2256" y="193"/>
                    <a:pt x="2256" y="193"/>
                    <a:pt x="2256" y="193"/>
                  </a:cubicBezTo>
                  <a:cubicBezTo>
                    <a:pt x="2266" y="175"/>
                    <a:pt x="2281" y="166"/>
                    <a:pt x="2300" y="166"/>
                  </a:cubicBezTo>
                  <a:cubicBezTo>
                    <a:pt x="2310" y="166"/>
                    <a:pt x="2318" y="169"/>
                    <a:pt x="2326" y="174"/>
                  </a:cubicBezTo>
                  <a:cubicBezTo>
                    <a:pt x="2333" y="179"/>
                    <a:pt x="2338" y="187"/>
                    <a:pt x="2341" y="196"/>
                  </a:cubicBezTo>
                  <a:cubicBezTo>
                    <a:pt x="2352" y="176"/>
                    <a:pt x="2368" y="166"/>
                    <a:pt x="2389" y="166"/>
                  </a:cubicBezTo>
                  <a:cubicBezTo>
                    <a:pt x="2421" y="166"/>
                    <a:pt x="2437" y="186"/>
                    <a:pt x="2437" y="225"/>
                  </a:cubicBezTo>
                  <a:lnTo>
                    <a:pt x="2437" y="314"/>
                  </a:lnTo>
                  <a:close/>
                  <a:moveTo>
                    <a:pt x="2632" y="307"/>
                  </a:moveTo>
                  <a:cubicBezTo>
                    <a:pt x="2621" y="314"/>
                    <a:pt x="2608" y="317"/>
                    <a:pt x="2593" y="317"/>
                  </a:cubicBezTo>
                  <a:cubicBezTo>
                    <a:pt x="2580" y="317"/>
                    <a:pt x="2568" y="314"/>
                    <a:pt x="2558" y="308"/>
                  </a:cubicBezTo>
                  <a:cubicBezTo>
                    <a:pt x="2547" y="302"/>
                    <a:pt x="2539" y="294"/>
                    <a:pt x="2533" y="283"/>
                  </a:cubicBezTo>
                  <a:cubicBezTo>
                    <a:pt x="2527" y="272"/>
                    <a:pt x="2524" y="259"/>
                    <a:pt x="2524" y="245"/>
                  </a:cubicBezTo>
                  <a:cubicBezTo>
                    <a:pt x="2524" y="222"/>
                    <a:pt x="2531" y="202"/>
                    <a:pt x="2545" y="188"/>
                  </a:cubicBezTo>
                  <a:cubicBezTo>
                    <a:pt x="2559" y="174"/>
                    <a:pt x="2577" y="166"/>
                    <a:pt x="2599" y="166"/>
                  </a:cubicBezTo>
                  <a:cubicBezTo>
                    <a:pt x="2612" y="166"/>
                    <a:pt x="2623" y="169"/>
                    <a:pt x="2633" y="174"/>
                  </a:cubicBezTo>
                  <a:cubicBezTo>
                    <a:pt x="2633" y="197"/>
                    <a:pt x="2633" y="197"/>
                    <a:pt x="2633" y="197"/>
                  </a:cubicBezTo>
                  <a:cubicBezTo>
                    <a:pt x="2622" y="190"/>
                    <a:pt x="2611" y="186"/>
                    <a:pt x="2598" y="186"/>
                  </a:cubicBezTo>
                  <a:cubicBezTo>
                    <a:pt x="2584" y="186"/>
                    <a:pt x="2571" y="191"/>
                    <a:pt x="2562" y="202"/>
                  </a:cubicBezTo>
                  <a:cubicBezTo>
                    <a:pt x="2553" y="213"/>
                    <a:pt x="2548" y="226"/>
                    <a:pt x="2548" y="243"/>
                  </a:cubicBezTo>
                  <a:cubicBezTo>
                    <a:pt x="2548" y="260"/>
                    <a:pt x="2553" y="273"/>
                    <a:pt x="2561" y="283"/>
                  </a:cubicBezTo>
                  <a:cubicBezTo>
                    <a:pt x="2570" y="293"/>
                    <a:pt x="2582" y="298"/>
                    <a:pt x="2597" y="298"/>
                  </a:cubicBezTo>
                  <a:cubicBezTo>
                    <a:pt x="2610" y="298"/>
                    <a:pt x="2621" y="294"/>
                    <a:pt x="2632" y="285"/>
                  </a:cubicBezTo>
                  <a:lnTo>
                    <a:pt x="2632" y="307"/>
                  </a:lnTo>
                  <a:close/>
                  <a:moveTo>
                    <a:pt x="2739" y="275"/>
                  </a:moveTo>
                  <a:cubicBezTo>
                    <a:pt x="2739" y="288"/>
                    <a:pt x="2734" y="298"/>
                    <a:pt x="2724" y="306"/>
                  </a:cubicBezTo>
                  <a:cubicBezTo>
                    <a:pt x="2715" y="314"/>
                    <a:pt x="2702" y="317"/>
                    <a:pt x="2686" y="317"/>
                  </a:cubicBezTo>
                  <a:cubicBezTo>
                    <a:pt x="2672" y="317"/>
                    <a:pt x="2661" y="314"/>
                    <a:pt x="2650" y="309"/>
                  </a:cubicBezTo>
                  <a:cubicBezTo>
                    <a:pt x="2650" y="284"/>
                    <a:pt x="2650" y="284"/>
                    <a:pt x="2650" y="284"/>
                  </a:cubicBezTo>
                  <a:cubicBezTo>
                    <a:pt x="2662" y="293"/>
                    <a:pt x="2674" y="298"/>
                    <a:pt x="2688" y="298"/>
                  </a:cubicBezTo>
                  <a:cubicBezTo>
                    <a:pt x="2706" y="298"/>
                    <a:pt x="2715" y="291"/>
                    <a:pt x="2715" y="278"/>
                  </a:cubicBezTo>
                  <a:cubicBezTo>
                    <a:pt x="2715" y="272"/>
                    <a:pt x="2713" y="268"/>
                    <a:pt x="2710" y="264"/>
                  </a:cubicBezTo>
                  <a:cubicBezTo>
                    <a:pt x="2706" y="261"/>
                    <a:pt x="2698" y="256"/>
                    <a:pt x="2685" y="250"/>
                  </a:cubicBezTo>
                  <a:cubicBezTo>
                    <a:pt x="2673" y="245"/>
                    <a:pt x="2664" y="239"/>
                    <a:pt x="2658" y="233"/>
                  </a:cubicBezTo>
                  <a:cubicBezTo>
                    <a:pt x="2653" y="227"/>
                    <a:pt x="2651" y="218"/>
                    <a:pt x="2651" y="208"/>
                  </a:cubicBezTo>
                  <a:cubicBezTo>
                    <a:pt x="2651" y="196"/>
                    <a:pt x="2655" y="186"/>
                    <a:pt x="2665" y="178"/>
                  </a:cubicBezTo>
                  <a:cubicBezTo>
                    <a:pt x="2674" y="170"/>
                    <a:pt x="2687" y="166"/>
                    <a:pt x="2701" y="166"/>
                  </a:cubicBezTo>
                  <a:cubicBezTo>
                    <a:pt x="2713" y="166"/>
                    <a:pt x="2723" y="169"/>
                    <a:pt x="2732" y="173"/>
                  </a:cubicBezTo>
                  <a:cubicBezTo>
                    <a:pt x="2732" y="196"/>
                    <a:pt x="2732" y="196"/>
                    <a:pt x="2732" y="196"/>
                  </a:cubicBezTo>
                  <a:cubicBezTo>
                    <a:pt x="2723" y="189"/>
                    <a:pt x="2712" y="186"/>
                    <a:pt x="2700" y="186"/>
                  </a:cubicBezTo>
                  <a:cubicBezTo>
                    <a:pt x="2692" y="186"/>
                    <a:pt x="2686" y="188"/>
                    <a:pt x="2681" y="192"/>
                  </a:cubicBezTo>
                  <a:cubicBezTo>
                    <a:pt x="2677" y="195"/>
                    <a:pt x="2674" y="200"/>
                    <a:pt x="2674" y="206"/>
                  </a:cubicBezTo>
                  <a:cubicBezTo>
                    <a:pt x="2674" y="213"/>
                    <a:pt x="2676" y="217"/>
                    <a:pt x="2680" y="221"/>
                  </a:cubicBezTo>
                  <a:cubicBezTo>
                    <a:pt x="2683" y="224"/>
                    <a:pt x="2690" y="228"/>
                    <a:pt x="2702" y="233"/>
                  </a:cubicBezTo>
                  <a:cubicBezTo>
                    <a:pt x="2715" y="239"/>
                    <a:pt x="2725" y="245"/>
                    <a:pt x="2730" y="251"/>
                  </a:cubicBezTo>
                  <a:cubicBezTo>
                    <a:pt x="2736" y="258"/>
                    <a:pt x="2739" y="266"/>
                    <a:pt x="2739" y="275"/>
                  </a:cubicBezTo>
                  <a:close/>
                  <a:moveTo>
                    <a:pt x="2500" y="122"/>
                  </a:moveTo>
                  <a:cubicBezTo>
                    <a:pt x="2500" y="127"/>
                    <a:pt x="2498" y="130"/>
                    <a:pt x="2495" y="133"/>
                  </a:cubicBezTo>
                  <a:cubicBezTo>
                    <a:pt x="2492" y="136"/>
                    <a:pt x="2489" y="137"/>
                    <a:pt x="2485" y="137"/>
                  </a:cubicBezTo>
                  <a:cubicBezTo>
                    <a:pt x="2480" y="137"/>
                    <a:pt x="2477" y="136"/>
                    <a:pt x="2474" y="133"/>
                  </a:cubicBezTo>
                  <a:cubicBezTo>
                    <a:pt x="2471" y="130"/>
                    <a:pt x="2470" y="127"/>
                    <a:pt x="2470" y="122"/>
                  </a:cubicBezTo>
                  <a:cubicBezTo>
                    <a:pt x="2470" y="118"/>
                    <a:pt x="2471" y="115"/>
                    <a:pt x="2474" y="112"/>
                  </a:cubicBezTo>
                  <a:cubicBezTo>
                    <a:pt x="2477" y="109"/>
                    <a:pt x="2480" y="107"/>
                    <a:pt x="2485" y="107"/>
                  </a:cubicBezTo>
                  <a:cubicBezTo>
                    <a:pt x="2489" y="107"/>
                    <a:pt x="2493" y="109"/>
                    <a:pt x="2496" y="112"/>
                  </a:cubicBezTo>
                  <a:cubicBezTo>
                    <a:pt x="2498" y="115"/>
                    <a:pt x="2500" y="118"/>
                    <a:pt x="2500" y="122"/>
                  </a:cubicBezTo>
                  <a:close/>
                  <a:moveTo>
                    <a:pt x="2496" y="314"/>
                  </a:moveTo>
                  <a:cubicBezTo>
                    <a:pt x="2473" y="314"/>
                    <a:pt x="2473" y="314"/>
                    <a:pt x="2473" y="314"/>
                  </a:cubicBezTo>
                  <a:cubicBezTo>
                    <a:pt x="2473" y="170"/>
                    <a:pt x="2473" y="170"/>
                    <a:pt x="2473" y="170"/>
                  </a:cubicBezTo>
                  <a:cubicBezTo>
                    <a:pt x="2496" y="170"/>
                    <a:pt x="2496" y="170"/>
                    <a:pt x="2496" y="170"/>
                  </a:cubicBezTo>
                  <a:lnTo>
                    <a:pt x="2496" y="314"/>
                  </a:lnTo>
                  <a:close/>
                  <a:moveTo>
                    <a:pt x="253" y="55"/>
                  </a:moveTo>
                  <a:cubicBezTo>
                    <a:pt x="253" y="55"/>
                    <a:pt x="253" y="55"/>
                    <a:pt x="253" y="55"/>
                  </a:cubicBezTo>
                  <a:cubicBezTo>
                    <a:pt x="234" y="103"/>
                    <a:pt x="204" y="148"/>
                    <a:pt x="173" y="179"/>
                  </a:cubicBezTo>
                  <a:cubicBezTo>
                    <a:pt x="173" y="254"/>
                    <a:pt x="173" y="254"/>
                    <a:pt x="173" y="254"/>
                  </a:cubicBezTo>
                  <a:cubicBezTo>
                    <a:pt x="171" y="256"/>
                    <a:pt x="171" y="256"/>
                    <a:pt x="171" y="256"/>
                  </a:cubicBezTo>
                  <a:cubicBezTo>
                    <a:pt x="166" y="256"/>
                    <a:pt x="166" y="256"/>
                    <a:pt x="166" y="256"/>
                  </a:cubicBezTo>
                  <a:cubicBezTo>
                    <a:pt x="61" y="263"/>
                    <a:pt x="0" y="315"/>
                    <a:pt x="0" y="315"/>
                  </a:cubicBezTo>
                  <a:cubicBezTo>
                    <a:pt x="117" y="243"/>
                    <a:pt x="250" y="276"/>
                    <a:pt x="250" y="276"/>
                  </a:cubicBezTo>
                  <a:cubicBezTo>
                    <a:pt x="260" y="275"/>
                    <a:pt x="260" y="275"/>
                    <a:pt x="260" y="275"/>
                  </a:cubicBezTo>
                  <a:cubicBezTo>
                    <a:pt x="260" y="57"/>
                    <a:pt x="260" y="57"/>
                    <a:pt x="260" y="57"/>
                  </a:cubicBezTo>
                  <a:lnTo>
                    <a:pt x="253" y="55"/>
                  </a:lnTo>
                  <a:close/>
                  <a:moveTo>
                    <a:pt x="331" y="107"/>
                  </a:moveTo>
                  <a:cubicBezTo>
                    <a:pt x="331" y="107"/>
                    <a:pt x="331" y="107"/>
                    <a:pt x="331" y="107"/>
                  </a:cubicBezTo>
                  <a:cubicBezTo>
                    <a:pt x="331" y="107"/>
                    <a:pt x="320" y="122"/>
                    <a:pt x="286" y="152"/>
                  </a:cubicBezTo>
                  <a:cubicBezTo>
                    <a:pt x="278" y="159"/>
                    <a:pt x="274" y="164"/>
                    <a:pt x="266" y="170"/>
                  </a:cubicBezTo>
                  <a:cubicBezTo>
                    <a:pt x="266" y="282"/>
                    <a:pt x="266" y="282"/>
                    <a:pt x="266" y="282"/>
                  </a:cubicBezTo>
                  <a:cubicBezTo>
                    <a:pt x="260" y="284"/>
                    <a:pt x="260" y="284"/>
                    <a:pt x="260" y="284"/>
                  </a:cubicBezTo>
                  <a:cubicBezTo>
                    <a:pt x="259" y="283"/>
                    <a:pt x="230" y="274"/>
                    <a:pt x="180" y="273"/>
                  </a:cubicBezTo>
                  <a:cubicBezTo>
                    <a:pt x="131" y="271"/>
                    <a:pt x="57" y="285"/>
                    <a:pt x="0" y="315"/>
                  </a:cubicBezTo>
                  <a:cubicBezTo>
                    <a:pt x="3" y="315"/>
                    <a:pt x="3" y="315"/>
                    <a:pt x="3" y="315"/>
                  </a:cubicBezTo>
                  <a:cubicBezTo>
                    <a:pt x="3" y="315"/>
                    <a:pt x="154" y="256"/>
                    <a:pt x="330" y="316"/>
                  </a:cubicBezTo>
                  <a:cubicBezTo>
                    <a:pt x="330" y="316"/>
                    <a:pt x="330" y="316"/>
                    <a:pt x="330" y="316"/>
                  </a:cubicBezTo>
                  <a:cubicBezTo>
                    <a:pt x="337" y="314"/>
                    <a:pt x="337" y="314"/>
                    <a:pt x="337" y="314"/>
                  </a:cubicBezTo>
                  <a:cubicBezTo>
                    <a:pt x="337" y="110"/>
                    <a:pt x="337" y="110"/>
                    <a:pt x="337" y="110"/>
                  </a:cubicBezTo>
                  <a:lnTo>
                    <a:pt x="331" y="107"/>
                  </a:lnTo>
                  <a:close/>
                  <a:moveTo>
                    <a:pt x="167" y="2"/>
                  </a:moveTo>
                  <a:cubicBezTo>
                    <a:pt x="159" y="0"/>
                    <a:pt x="159" y="0"/>
                    <a:pt x="159" y="0"/>
                  </a:cubicBezTo>
                  <a:cubicBezTo>
                    <a:pt x="159" y="0"/>
                    <a:pt x="159" y="0"/>
                    <a:pt x="159" y="0"/>
                  </a:cubicBezTo>
                  <a:cubicBezTo>
                    <a:pt x="159" y="0"/>
                    <a:pt x="159" y="0"/>
                    <a:pt x="159" y="0"/>
                  </a:cubicBezTo>
                  <a:cubicBezTo>
                    <a:pt x="159" y="0"/>
                    <a:pt x="159" y="0"/>
                    <a:pt x="159" y="0"/>
                  </a:cubicBezTo>
                  <a:cubicBezTo>
                    <a:pt x="159" y="1"/>
                    <a:pt x="159" y="1"/>
                    <a:pt x="159" y="1"/>
                  </a:cubicBezTo>
                  <a:cubicBezTo>
                    <a:pt x="158" y="8"/>
                    <a:pt x="149" y="61"/>
                    <a:pt x="111" y="135"/>
                  </a:cubicBezTo>
                  <a:cubicBezTo>
                    <a:pt x="88" y="179"/>
                    <a:pt x="53" y="235"/>
                    <a:pt x="0" y="290"/>
                  </a:cubicBezTo>
                  <a:cubicBezTo>
                    <a:pt x="0" y="315"/>
                    <a:pt x="0" y="315"/>
                    <a:pt x="0" y="315"/>
                  </a:cubicBezTo>
                  <a:cubicBezTo>
                    <a:pt x="0" y="315"/>
                    <a:pt x="57" y="261"/>
                    <a:pt x="158" y="251"/>
                  </a:cubicBezTo>
                  <a:cubicBezTo>
                    <a:pt x="161" y="251"/>
                    <a:pt x="161" y="251"/>
                    <a:pt x="161" y="251"/>
                  </a:cubicBezTo>
                  <a:cubicBezTo>
                    <a:pt x="167" y="249"/>
                    <a:pt x="167" y="249"/>
                    <a:pt x="167" y="249"/>
                  </a:cubicBezTo>
                  <a:lnTo>
                    <a:pt x="167" y="2"/>
                  </a:lnTo>
                  <a:close/>
                </a:path>
              </a:pathLst>
            </a:custGeom>
            <a:solidFill>
              <a:srgbClr val="022E8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 name="TextBox 8"/>
            <p:cNvSpPr txBox="1"/>
            <p:nvPr/>
          </p:nvSpPr>
          <p:spPr>
            <a:xfrm>
              <a:off x="7312746" y="1917165"/>
              <a:ext cx="1147835" cy="555195"/>
            </a:xfrm>
            <a:prstGeom prst="rect">
              <a:avLst/>
            </a:prstGeom>
          </p:spPr>
          <p:txBody>
            <a:bodyPr vert="horz" wrap="square" lIns="91440" tIns="91440" rIns="91440" bIns="9144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0" i="0" u="none" strike="noStrike" kern="1200" cap="none" spc="0" normalizeH="0" baseline="0" noProof="0" dirty="0">
                  <a:ln>
                    <a:noFill/>
                  </a:ln>
                  <a:solidFill>
                    <a:srgbClr val="022E81"/>
                  </a:solidFill>
                  <a:effectLst/>
                  <a:uLnTx/>
                  <a:uFillTx/>
                  <a:latin typeface="Segoe UI" pitchFamily="34" charset="0"/>
                  <a:ea typeface="Segoe UI" pitchFamily="34" charset="0"/>
                  <a:cs typeface="Segoe UI" pitchFamily="34" charset="0"/>
                </a:rPr>
                <a:t>Online</a:t>
              </a:r>
            </a:p>
          </p:txBody>
        </p:sp>
      </p:grpSp>
      <p:grpSp>
        <p:nvGrpSpPr>
          <p:cNvPr id="13" name="Group 12"/>
          <p:cNvGrpSpPr/>
          <p:nvPr/>
        </p:nvGrpSpPr>
        <p:grpSpPr>
          <a:xfrm>
            <a:off x="319277" y="5433802"/>
            <a:ext cx="11736598" cy="1477328"/>
            <a:chOff x="319277" y="5433802"/>
            <a:chExt cx="11736598" cy="1477328"/>
          </a:xfrm>
        </p:grpSpPr>
        <p:sp>
          <p:nvSpPr>
            <p:cNvPr id="66" name="Rectangle 65"/>
            <p:cNvSpPr/>
            <p:nvPr/>
          </p:nvSpPr>
          <p:spPr>
            <a:xfrm>
              <a:off x="319277" y="5433802"/>
              <a:ext cx="22321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Office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SharePoint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Skype for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Exchange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SQL</a:t>
              </a:r>
            </a:p>
          </p:txBody>
        </p:sp>
        <p:sp>
          <p:nvSpPr>
            <p:cNvPr id="67" name="Rectangle 66"/>
            <p:cNvSpPr/>
            <p:nvPr/>
          </p:nvSpPr>
          <p:spPr>
            <a:xfrm>
              <a:off x="2737352" y="5895467"/>
              <a:ext cx="22321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SQL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Stack</a:t>
              </a:r>
            </a:p>
          </p:txBody>
        </p:sp>
        <p:sp>
          <p:nvSpPr>
            <p:cNvPr id="68" name="Rectangle 67"/>
            <p:cNvSpPr/>
            <p:nvPr/>
          </p:nvSpPr>
          <p:spPr>
            <a:xfrm>
              <a:off x="4958444" y="5610278"/>
              <a:ext cx="223216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IOT Suite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Events Hub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Stream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Dynamics CRM</a:t>
              </a:r>
            </a:p>
          </p:txBody>
        </p:sp>
        <p:sp>
          <p:nvSpPr>
            <p:cNvPr id="69" name="Rectangle 68"/>
            <p:cNvSpPr/>
            <p:nvPr/>
          </p:nvSpPr>
          <p:spPr>
            <a:xfrm>
              <a:off x="7233334" y="5433802"/>
              <a:ext cx="22321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SQL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Power 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Cortana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HD Insights (Hadoop)</a:t>
              </a:r>
            </a:p>
          </p:txBody>
        </p:sp>
        <p:sp>
          <p:nvSpPr>
            <p:cNvPr id="71" name="Rectangle 70"/>
            <p:cNvSpPr/>
            <p:nvPr/>
          </p:nvSpPr>
          <p:spPr>
            <a:xfrm>
              <a:off x="9547716" y="5880301"/>
              <a:ext cx="250815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Windows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Microsoft Intune &amp; 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Active Directory</a:t>
              </a:r>
            </a:p>
          </p:txBody>
        </p:sp>
      </p:grpSp>
    </p:spTree>
    <p:extLst>
      <p:ext uri="{BB962C8B-B14F-4D97-AF65-F5344CB8AC3E}">
        <p14:creationId xmlns:p14="http://schemas.microsoft.com/office/powerpoint/2010/main" val="1323826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6"/>
                                        </p:tgtEl>
                                        <p:attrNameLst>
                                          <p:attrName>style.visibility</p:attrName>
                                        </p:attrNameLst>
                                      </p:cBhvr>
                                      <p:to>
                                        <p:strVal val="visible"/>
                                      </p:to>
                                    </p:set>
                                    <p:animEffect transition="in" filter="fade">
                                      <p:cBhvr>
                                        <p:cTn id="23" dur="500"/>
                                        <p:tgtEl>
                                          <p:spTgt spid="14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2"/>
                                        </p:tgtEl>
                                        <p:attrNameLst>
                                          <p:attrName>style.visibility</p:attrName>
                                        </p:attrNameLst>
                                      </p:cBhvr>
                                      <p:to>
                                        <p:strVal val="visible"/>
                                      </p:to>
                                    </p:set>
                                    <p:animEffect transition="in" filter="fade">
                                      <p:cBhvr>
                                        <p:cTn id="27" dur="500"/>
                                        <p:tgtEl>
                                          <p:spTgt spid="1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fade">
                                      <p:cBhvr>
                                        <p:cTn id="35" dur="500"/>
                                        <p:tgtEl>
                                          <p:spTgt spid="157"/>
                                        </p:tgtEl>
                                      </p:cBhvr>
                                    </p:animEffect>
                                  </p:childTnLst>
                                </p:cTn>
                              </p:par>
                            </p:childTnLst>
                          </p:cTn>
                        </p:par>
                        <p:par>
                          <p:cTn id="36" fill="hold">
                            <p:stCondLst>
                              <p:cond delay="4000"/>
                            </p:stCondLst>
                            <p:childTnLst>
                              <p:par>
                                <p:cTn id="37" presetID="2"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0-#ppt_h/2"/>
                                          </p:val>
                                        </p:tav>
                                        <p:tav tm="100000">
                                          <p:val>
                                            <p:strVal val="#ppt_y"/>
                                          </p:val>
                                        </p:tav>
                                      </p:tavLst>
                                    </p:anim>
                                  </p:childTnLst>
                                </p:cTn>
                              </p:par>
                            </p:childTnLst>
                          </p:cTn>
                        </p:par>
                        <p:par>
                          <p:cTn id="57" fill="hold">
                            <p:stCondLst>
                              <p:cond delay="4500"/>
                            </p:stCondLst>
                            <p:childTnLst>
                              <p:par>
                                <p:cTn id="58" presetID="1"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57" grpId="0" animBg="1"/>
      <p:bldP spid="162" grpId="0" animBg="1"/>
      <p:bldP spid="146" grpId="0" animBg="1"/>
      <p:bldP spid="151" grpId="0" animBg="1"/>
      <p:bldP spid="57"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3723" r="10047" b="27280"/>
          <a:stretch/>
        </p:blipFill>
        <p:spPr>
          <a:xfrm>
            <a:off x="9357" y="-9429"/>
            <a:ext cx="12187223" cy="6855314"/>
          </a:xfrm>
          <a:prstGeom prst="rect">
            <a:avLst/>
          </a:prstGeom>
        </p:spPr>
      </p:pic>
      <p:grpSp>
        <p:nvGrpSpPr>
          <p:cNvPr id="12" name="Group 11"/>
          <p:cNvGrpSpPr/>
          <p:nvPr/>
        </p:nvGrpSpPr>
        <p:grpSpPr>
          <a:xfrm>
            <a:off x="4703669" y="2548012"/>
            <a:ext cx="2734317" cy="2734317"/>
            <a:chOff x="8300325" y="2547886"/>
            <a:chExt cx="2734705" cy="2734705"/>
          </a:xfrm>
        </p:grpSpPr>
        <p:grpSp>
          <p:nvGrpSpPr>
            <p:cNvPr id="39" name="Group 38"/>
            <p:cNvGrpSpPr/>
            <p:nvPr/>
          </p:nvGrpSpPr>
          <p:grpSpPr>
            <a:xfrm>
              <a:off x="8300325" y="2547886"/>
              <a:ext cx="2734705" cy="2734705"/>
              <a:chOff x="1345453" y="2858609"/>
              <a:chExt cx="2734705" cy="2734705"/>
            </a:xfrm>
          </p:grpSpPr>
          <p:sp>
            <p:nvSpPr>
              <p:cNvPr id="40" name="Oval 39"/>
              <p:cNvSpPr/>
              <p:nvPr/>
            </p:nvSpPr>
            <p:spPr>
              <a:xfrm>
                <a:off x="1345453" y="2858609"/>
                <a:ext cx="2734705" cy="2734705"/>
              </a:xfrm>
              <a:prstGeom prst="ellipse">
                <a:avLst/>
              </a:prstGeom>
              <a:solidFill>
                <a:schemeClr val="accent4">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0078D7"/>
                  </a:solidFill>
                  <a:effectLst/>
                  <a:uLnTx/>
                  <a:uFillTx/>
                  <a:latin typeface="Segoe UI"/>
                  <a:ea typeface="+mn-ea"/>
                  <a:cs typeface="+mn-cs"/>
                </a:endParaRPr>
              </a:p>
            </p:txBody>
          </p:sp>
          <p:sp>
            <p:nvSpPr>
              <p:cNvPr id="41" name="Rectangle 40"/>
              <p:cNvSpPr/>
              <p:nvPr/>
            </p:nvSpPr>
            <p:spPr>
              <a:xfrm>
                <a:off x="1357960" y="3867543"/>
                <a:ext cx="2709690" cy="1323627"/>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br>
                  <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br>
                <a:r>
                  <a:rPr kumimoji="0" lang="ru-RU"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Удаленный мониторинг здоровья (</a:t>
                </a:r>
                <a:r>
                  <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Telehealth</a:t>
                </a:r>
                <a:r>
                  <a:rPr kumimoji="0" lang="ru-RU"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a:t>
                </a:r>
                <a:endPar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grpSp>
          <p:nvGrpSpPr>
            <p:cNvPr id="56" name="Group 4"/>
            <p:cNvGrpSpPr>
              <a:grpSpLocks noChangeAspect="1"/>
            </p:cNvGrpSpPr>
            <p:nvPr/>
          </p:nvGrpSpPr>
          <p:grpSpPr bwMode="auto">
            <a:xfrm>
              <a:off x="9245095" y="3024342"/>
              <a:ext cx="845164" cy="740664"/>
              <a:chOff x="5274" y="1722"/>
              <a:chExt cx="461" cy="404"/>
            </a:xfrm>
            <a:solidFill>
              <a:schemeClr val="bg1"/>
            </a:solidFill>
          </p:grpSpPr>
          <p:sp>
            <p:nvSpPr>
              <p:cNvPr id="57" name="Freeform 5"/>
              <p:cNvSpPr>
                <a:spLocks noEditPoints="1"/>
              </p:cNvSpPr>
              <p:nvPr/>
            </p:nvSpPr>
            <p:spPr bwMode="auto">
              <a:xfrm>
                <a:off x="5505" y="1866"/>
                <a:ext cx="230" cy="260"/>
              </a:xfrm>
              <a:custGeom>
                <a:avLst/>
                <a:gdLst>
                  <a:gd name="T0" fmla="*/ 69 w 96"/>
                  <a:gd name="T1" fmla="*/ 65 h 108"/>
                  <a:gd name="T2" fmla="*/ 84 w 96"/>
                  <a:gd name="T3" fmla="*/ 36 h 108"/>
                  <a:gd name="T4" fmla="*/ 48 w 96"/>
                  <a:gd name="T5" fmla="*/ 0 h 108"/>
                  <a:gd name="T6" fmla="*/ 12 w 96"/>
                  <a:gd name="T7" fmla="*/ 36 h 108"/>
                  <a:gd name="T8" fmla="*/ 27 w 96"/>
                  <a:gd name="T9" fmla="*/ 65 h 108"/>
                  <a:gd name="T10" fmla="*/ 0 w 96"/>
                  <a:gd name="T11" fmla="*/ 108 h 108"/>
                  <a:gd name="T12" fmla="*/ 12 w 96"/>
                  <a:gd name="T13" fmla="*/ 108 h 108"/>
                  <a:gd name="T14" fmla="*/ 48 w 96"/>
                  <a:gd name="T15" fmla="*/ 72 h 108"/>
                  <a:gd name="T16" fmla="*/ 84 w 96"/>
                  <a:gd name="T17" fmla="*/ 108 h 108"/>
                  <a:gd name="T18" fmla="*/ 96 w 96"/>
                  <a:gd name="T19" fmla="*/ 108 h 108"/>
                  <a:gd name="T20" fmla="*/ 69 w 96"/>
                  <a:gd name="T21" fmla="*/ 65 h 108"/>
                  <a:gd name="T22" fmla="*/ 24 w 96"/>
                  <a:gd name="T23" fmla="*/ 36 h 108"/>
                  <a:gd name="T24" fmla="*/ 48 w 96"/>
                  <a:gd name="T25" fmla="*/ 12 h 108"/>
                  <a:gd name="T26" fmla="*/ 72 w 96"/>
                  <a:gd name="T27" fmla="*/ 36 h 108"/>
                  <a:gd name="T28" fmla="*/ 48 w 96"/>
                  <a:gd name="T29" fmla="*/ 60 h 108"/>
                  <a:gd name="T30" fmla="*/ 24 w 96"/>
                  <a:gd name="T31"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08">
                    <a:moveTo>
                      <a:pt x="69" y="65"/>
                    </a:moveTo>
                    <a:cubicBezTo>
                      <a:pt x="78" y="59"/>
                      <a:pt x="84" y="48"/>
                      <a:pt x="84" y="36"/>
                    </a:cubicBezTo>
                    <a:cubicBezTo>
                      <a:pt x="84" y="16"/>
                      <a:pt x="68" y="0"/>
                      <a:pt x="48" y="0"/>
                    </a:cubicBezTo>
                    <a:cubicBezTo>
                      <a:pt x="28" y="0"/>
                      <a:pt x="12" y="16"/>
                      <a:pt x="12" y="36"/>
                    </a:cubicBezTo>
                    <a:cubicBezTo>
                      <a:pt x="12" y="48"/>
                      <a:pt x="18" y="59"/>
                      <a:pt x="27" y="65"/>
                    </a:cubicBezTo>
                    <a:cubicBezTo>
                      <a:pt x="11" y="73"/>
                      <a:pt x="0" y="89"/>
                      <a:pt x="0" y="108"/>
                    </a:cubicBezTo>
                    <a:cubicBezTo>
                      <a:pt x="12" y="108"/>
                      <a:pt x="12" y="108"/>
                      <a:pt x="12" y="108"/>
                    </a:cubicBezTo>
                    <a:cubicBezTo>
                      <a:pt x="12" y="88"/>
                      <a:pt x="28" y="72"/>
                      <a:pt x="48" y="72"/>
                    </a:cubicBezTo>
                    <a:cubicBezTo>
                      <a:pt x="68" y="72"/>
                      <a:pt x="84" y="88"/>
                      <a:pt x="84" y="108"/>
                    </a:cubicBezTo>
                    <a:cubicBezTo>
                      <a:pt x="96" y="108"/>
                      <a:pt x="96" y="108"/>
                      <a:pt x="96" y="108"/>
                    </a:cubicBezTo>
                    <a:cubicBezTo>
                      <a:pt x="96" y="89"/>
                      <a:pt x="85" y="73"/>
                      <a:pt x="69" y="65"/>
                    </a:cubicBezTo>
                    <a:close/>
                    <a:moveTo>
                      <a:pt x="24" y="36"/>
                    </a:moveTo>
                    <a:cubicBezTo>
                      <a:pt x="24" y="23"/>
                      <a:pt x="35" y="12"/>
                      <a:pt x="48" y="12"/>
                    </a:cubicBezTo>
                    <a:cubicBezTo>
                      <a:pt x="61" y="12"/>
                      <a:pt x="72" y="23"/>
                      <a:pt x="72" y="36"/>
                    </a:cubicBezTo>
                    <a:cubicBezTo>
                      <a:pt x="72" y="49"/>
                      <a:pt x="61" y="60"/>
                      <a:pt x="48" y="60"/>
                    </a:cubicBezTo>
                    <a:cubicBezTo>
                      <a:pt x="35" y="60"/>
                      <a:pt x="24" y="49"/>
                      <a:pt x="2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6"/>
              <p:cNvSpPr>
                <a:spLocks/>
              </p:cNvSpPr>
              <p:nvPr/>
            </p:nvSpPr>
            <p:spPr bwMode="auto">
              <a:xfrm>
                <a:off x="5274" y="1722"/>
                <a:ext cx="404" cy="230"/>
              </a:xfrm>
              <a:custGeom>
                <a:avLst/>
                <a:gdLst>
                  <a:gd name="T0" fmla="*/ 231 w 404"/>
                  <a:gd name="T1" fmla="*/ 202 h 230"/>
                  <a:gd name="T2" fmla="*/ 29 w 404"/>
                  <a:gd name="T3" fmla="*/ 202 h 230"/>
                  <a:gd name="T4" fmla="*/ 29 w 404"/>
                  <a:gd name="T5" fmla="*/ 28 h 230"/>
                  <a:gd name="T6" fmla="*/ 375 w 404"/>
                  <a:gd name="T7" fmla="*/ 28 h 230"/>
                  <a:gd name="T8" fmla="*/ 375 w 404"/>
                  <a:gd name="T9" fmla="*/ 108 h 230"/>
                  <a:gd name="T10" fmla="*/ 404 w 404"/>
                  <a:gd name="T11" fmla="*/ 108 h 230"/>
                  <a:gd name="T12" fmla="*/ 404 w 404"/>
                  <a:gd name="T13" fmla="*/ 0 h 230"/>
                  <a:gd name="T14" fmla="*/ 0 w 404"/>
                  <a:gd name="T15" fmla="*/ 0 h 230"/>
                  <a:gd name="T16" fmla="*/ 0 w 404"/>
                  <a:gd name="T17" fmla="*/ 230 h 230"/>
                  <a:gd name="T18" fmla="*/ 231 w 404"/>
                  <a:gd name="T19" fmla="*/ 230 h 230"/>
                  <a:gd name="T20" fmla="*/ 231 w 404"/>
                  <a:gd name="T21" fmla="*/ 20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230">
                    <a:moveTo>
                      <a:pt x="231" y="202"/>
                    </a:moveTo>
                    <a:lnTo>
                      <a:pt x="29" y="202"/>
                    </a:lnTo>
                    <a:lnTo>
                      <a:pt x="29" y="28"/>
                    </a:lnTo>
                    <a:lnTo>
                      <a:pt x="375" y="28"/>
                    </a:lnTo>
                    <a:lnTo>
                      <a:pt x="375" y="108"/>
                    </a:lnTo>
                    <a:lnTo>
                      <a:pt x="404" y="108"/>
                    </a:lnTo>
                    <a:lnTo>
                      <a:pt x="404" y="0"/>
                    </a:lnTo>
                    <a:lnTo>
                      <a:pt x="0" y="0"/>
                    </a:lnTo>
                    <a:lnTo>
                      <a:pt x="0" y="230"/>
                    </a:lnTo>
                    <a:lnTo>
                      <a:pt x="231" y="230"/>
                    </a:lnTo>
                    <a:lnTo>
                      <a:pt x="231"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9" name="Freeform 7"/>
              <p:cNvSpPr>
                <a:spLocks/>
              </p:cNvSpPr>
              <p:nvPr/>
            </p:nvSpPr>
            <p:spPr bwMode="auto">
              <a:xfrm>
                <a:off x="5649" y="1830"/>
                <a:ext cx="29" cy="17"/>
              </a:xfrm>
              <a:custGeom>
                <a:avLst/>
                <a:gdLst>
                  <a:gd name="T0" fmla="*/ 0 w 12"/>
                  <a:gd name="T1" fmla="*/ 2 h 7"/>
                  <a:gd name="T2" fmla="*/ 12 w 12"/>
                  <a:gd name="T3" fmla="*/ 7 h 7"/>
                  <a:gd name="T4" fmla="*/ 12 w 12"/>
                  <a:gd name="T5" fmla="*/ 0 h 7"/>
                  <a:gd name="T6" fmla="*/ 0 w 12"/>
                  <a:gd name="T7" fmla="*/ 0 h 7"/>
                  <a:gd name="T8" fmla="*/ 0 w 12"/>
                  <a:gd name="T9" fmla="*/ 2 h 7"/>
                </a:gdLst>
                <a:ahLst/>
                <a:cxnLst>
                  <a:cxn ang="0">
                    <a:pos x="T0" y="T1"/>
                  </a:cxn>
                  <a:cxn ang="0">
                    <a:pos x="T2" y="T3"/>
                  </a:cxn>
                  <a:cxn ang="0">
                    <a:pos x="T4" y="T5"/>
                  </a:cxn>
                  <a:cxn ang="0">
                    <a:pos x="T6" y="T7"/>
                  </a:cxn>
                  <a:cxn ang="0">
                    <a:pos x="T8" y="T9"/>
                  </a:cxn>
                </a:cxnLst>
                <a:rect l="0" t="0" r="r" b="b"/>
                <a:pathLst>
                  <a:path w="12" h="7">
                    <a:moveTo>
                      <a:pt x="0" y="2"/>
                    </a:moveTo>
                    <a:cubicBezTo>
                      <a:pt x="4" y="3"/>
                      <a:pt x="8" y="5"/>
                      <a:pt x="12" y="7"/>
                    </a:cubicBezTo>
                    <a:cubicBezTo>
                      <a:pt x="12" y="0"/>
                      <a:pt x="12" y="0"/>
                      <a:pt x="12" y="0"/>
                    </a:cubicBezTo>
                    <a:cubicBezTo>
                      <a:pt x="0" y="0"/>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61" name="Group 60"/>
          <p:cNvGrpSpPr/>
          <p:nvPr/>
        </p:nvGrpSpPr>
        <p:grpSpPr>
          <a:xfrm>
            <a:off x="1107325" y="2548012"/>
            <a:ext cx="2734317" cy="2734317"/>
            <a:chOff x="1106617" y="2547886"/>
            <a:chExt cx="2734705" cy="2734705"/>
          </a:xfrm>
        </p:grpSpPr>
        <p:grpSp>
          <p:nvGrpSpPr>
            <p:cNvPr id="62" name="Group 61"/>
            <p:cNvGrpSpPr/>
            <p:nvPr/>
          </p:nvGrpSpPr>
          <p:grpSpPr>
            <a:xfrm>
              <a:off x="1106617" y="2547886"/>
              <a:ext cx="2734705" cy="2734705"/>
              <a:chOff x="1345453" y="2858609"/>
              <a:chExt cx="2734705" cy="2734705"/>
            </a:xfrm>
          </p:grpSpPr>
          <p:sp>
            <p:nvSpPr>
              <p:cNvPr id="64" name="Oval 63"/>
              <p:cNvSpPr/>
              <p:nvPr/>
            </p:nvSpPr>
            <p:spPr>
              <a:xfrm>
                <a:off x="1345453" y="2858609"/>
                <a:ext cx="2734705" cy="2734705"/>
              </a:xfrm>
              <a:prstGeom prst="ellipse">
                <a:avLst/>
              </a:prstGeom>
              <a:solidFill>
                <a:schemeClr val="accent4">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0078D7"/>
                  </a:solidFill>
                  <a:effectLst/>
                  <a:uLnTx/>
                  <a:uFillTx/>
                  <a:latin typeface="Segoe UI"/>
                  <a:ea typeface="+mn-ea"/>
                  <a:cs typeface="+mn-cs"/>
                </a:endParaRPr>
              </a:p>
            </p:txBody>
          </p:sp>
          <p:sp>
            <p:nvSpPr>
              <p:cNvPr id="65" name="Rectangle 64"/>
              <p:cNvSpPr/>
              <p:nvPr/>
            </p:nvSpPr>
            <p:spPr>
              <a:xfrm>
                <a:off x="1357960" y="3867542"/>
                <a:ext cx="2709690" cy="1323627"/>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br>
                  <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br>
                <a:r>
                  <a:rPr kumimoji="0" lang="ru-RU"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Удаленное взаимодействие (</a:t>
                </a:r>
                <a:r>
                  <a:rPr kumimoji="0" lang="en-US" sz="2000" b="0" i="0" u="none" strike="noStrike" kern="1200" cap="none" spc="0" normalizeH="0" baseline="0" noProof="0" dirty="0" err="1">
                    <a:ln w="3175">
                      <a:noFill/>
                    </a:ln>
                    <a:solidFill>
                      <a:prstClr val="white"/>
                    </a:solidFill>
                    <a:effectLst/>
                    <a:uLnTx/>
                    <a:uFillTx/>
                    <a:latin typeface="Segoe UI Light"/>
                    <a:ea typeface="Segoe UI Semibold" panose="020B0702040204020203" pitchFamily="34" charset="0"/>
                    <a:cs typeface="Segoe UI" panose="020B0502040204020203" pitchFamily="34" charset="0"/>
                  </a:rPr>
                  <a:t>Telecollaboration</a:t>
                </a:r>
                <a:r>
                  <a:rPr kumimoji="0" lang="ru-RU"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a:t>
                </a:r>
                <a:endPar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sp>
          <p:nvSpPr>
            <p:cNvPr id="63" name="Freeform 5"/>
            <p:cNvSpPr>
              <a:spLocks noChangeAspect="1" noEditPoints="1"/>
            </p:cNvSpPr>
            <p:nvPr/>
          </p:nvSpPr>
          <p:spPr bwMode="auto">
            <a:xfrm>
              <a:off x="1983039" y="3024342"/>
              <a:ext cx="981859" cy="740664"/>
            </a:xfrm>
            <a:custGeom>
              <a:avLst/>
              <a:gdLst>
                <a:gd name="T0" fmla="*/ 173 w 192"/>
                <a:gd name="T1" fmla="*/ 40 h 144"/>
                <a:gd name="T2" fmla="*/ 180 w 192"/>
                <a:gd name="T3" fmla="*/ 24 h 144"/>
                <a:gd name="T4" fmla="*/ 156 w 192"/>
                <a:gd name="T5" fmla="*/ 0 h 144"/>
                <a:gd name="T6" fmla="*/ 132 w 192"/>
                <a:gd name="T7" fmla="*/ 24 h 144"/>
                <a:gd name="T8" fmla="*/ 139 w 192"/>
                <a:gd name="T9" fmla="*/ 40 h 144"/>
                <a:gd name="T10" fmla="*/ 126 w 192"/>
                <a:gd name="T11" fmla="*/ 52 h 144"/>
                <a:gd name="T12" fmla="*/ 96 w 192"/>
                <a:gd name="T13" fmla="*/ 36 h 144"/>
                <a:gd name="T14" fmla="*/ 66 w 192"/>
                <a:gd name="T15" fmla="*/ 52 h 144"/>
                <a:gd name="T16" fmla="*/ 53 w 192"/>
                <a:gd name="T17" fmla="*/ 40 h 144"/>
                <a:gd name="T18" fmla="*/ 60 w 192"/>
                <a:gd name="T19" fmla="*/ 24 h 144"/>
                <a:gd name="T20" fmla="*/ 36 w 192"/>
                <a:gd name="T21" fmla="*/ 0 h 144"/>
                <a:gd name="T22" fmla="*/ 12 w 192"/>
                <a:gd name="T23" fmla="*/ 24 h 144"/>
                <a:gd name="T24" fmla="*/ 19 w 192"/>
                <a:gd name="T25" fmla="*/ 40 h 144"/>
                <a:gd name="T26" fmla="*/ 0 w 192"/>
                <a:gd name="T27" fmla="*/ 72 h 144"/>
                <a:gd name="T28" fmla="*/ 12 w 192"/>
                <a:gd name="T29" fmla="*/ 72 h 144"/>
                <a:gd name="T30" fmla="*/ 36 w 192"/>
                <a:gd name="T31" fmla="*/ 48 h 144"/>
                <a:gd name="T32" fmla="*/ 60 w 192"/>
                <a:gd name="T33" fmla="*/ 72 h 144"/>
                <a:gd name="T34" fmla="*/ 75 w 192"/>
                <a:gd name="T35" fmla="*/ 101 h 144"/>
                <a:gd name="T36" fmla="*/ 48 w 192"/>
                <a:gd name="T37" fmla="*/ 144 h 144"/>
                <a:gd name="T38" fmla="*/ 60 w 192"/>
                <a:gd name="T39" fmla="*/ 144 h 144"/>
                <a:gd name="T40" fmla="*/ 96 w 192"/>
                <a:gd name="T41" fmla="*/ 108 h 144"/>
                <a:gd name="T42" fmla="*/ 132 w 192"/>
                <a:gd name="T43" fmla="*/ 144 h 144"/>
                <a:gd name="T44" fmla="*/ 144 w 192"/>
                <a:gd name="T45" fmla="*/ 144 h 144"/>
                <a:gd name="T46" fmla="*/ 117 w 192"/>
                <a:gd name="T47" fmla="*/ 101 h 144"/>
                <a:gd name="T48" fmla="*/ 132 w 192"/>
                <a:gd name="T49" fmla="*/ 72 h 144"/>
                <a:gd name="T50" fmla="*/ 156 w 192"/>
                <a:gd name="T51" fmla="*/ 48 h 144"/>
                <a:gd name="T52" fmla="*/ 180 w 192"/>
                <a:gd name="T53" fmla="*/ 72 h 144"/>
                <a:gd name="T54" fmla="*/ 192 w 192"/>
                <a:gd name="T55" fmla="*/ 72 h 144"/>
                <a:gd name="T56" fmla="*/ 173 w 192"/>
                <a:gd name="T57" fmla="*/ 40 h 144"/>
                <a:gd name="T58" fmla="*/ 24 w 192"/>
                <a:gd name="T59" fmla="*/ 24 h 144"/>
                <a:gd name="T60" fmla="*/ 36 w 192"/>
                <a:gd name="T61" fmla="*/ 12 h 144"/>
                <a:gd name="T62" fmla="*/ 48 w 192"/>
                <a:gd name="T63" fmla="*/ 24 h 144"/>
                <a:gd name="T64" fmla="*/ 36 w 192"/>
                <a:gd name="T65" fmla="*/ 36 h 144"/>
                <a:gd name="T66" fmla="*/ 24 w 192"/>
                <a:gd name="T67" fmla="*/ 24 h 144"/>
                <a:gd name="T68" fmla="*/ 96 w 192"/>
                <a:gd name="T69" fmla="*/ 96 h 144"/>
                <a:gd name="T70" fmla="*/ 72 w 192"/>
                <a:gd name="T71" fmla="*/ 72 h 144"/>
                <a:gd name="T72" fmla="*/ 96 w 192"/>
                <a:gd name="T73" fmla="*/ 48 h 144"/>
                <a:gd name="T74" fmla="*/ 120 w 192"/>
                <a:gd name="T75" fmla="*/ 72 h 144"/>
                <a:gd name="T76" fmla="*/ 96 w 192"/>
                <a:gd name="T77" fmla="*/ 96 h 144"/>
                <a:gd name="T78" fmla="*/ 144 w 192"/>
                <a:gd name="T79" fmla="*/ 24 h 144"/>
                <a:gd name="T80" fmla="*/ 156 w 192"/>
                <a:gd name="T81" fmla="*/ 12 h 144"/>
                <a:gd name="T82" fmla="*/ 168 w 192"/>
                <a:gd name="T83" fmla="*/ 24 h 144"/>
                <a:gd name="T84" fmla="*/ 156 w 192"/>
                <a:gd name="T85" fmla="*/ 36 h 144"/>
                <a:gd name="T86" fmla="*/ 144 w 192"/>
                <a:gd name="T87" fmla="*/ 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44">
                  <a:moveTo>
                    <a:pt x="173" y="40"/>
                  </a:moveTo>
                  <a:cubicBezTo>
                    <a:pt x="177" y="36"/>
                    <a:pt x="180" y="30"/>
                    <a:pt x="180" y="24"/>
                  </a:cubicBezTo>
                  <a:cubicBezTo>
                    <a:pt x="180" y="11"/>
                    <a:pt x="169" y="0"/>
                    <a:pt x="156" y="0"/>
                  </a:cubicBezTo>
                  <a:cubicBezTo>
                    <a:pt x="143" y="0"/>
                    <a:pt x="132" y="11"/>
                    <a:pt x="132" y="24"/>
                  </a:cubicBezTo>
                  <a:cubicBezTo>
                    <a:pt x="132" y="30"/>
                    <a:pt x="135" y="36"/>
                    <a:pt x="139" y="40"/>
                  </a:cubicBezTo>
                  <a:cubicBezTo>
                    <a:pt x="134" y="43"/>
                    <a:pt x="129" y="47"/>
                    <a:pt x="126" y="52"/>
                  </a:cubicBezTo>
                  <a:cubicBezTo>
                    <a:pt x="120" y="42"/>
                    <a:pt x="109" y="36"/>
                    <a:pt x="96" y="36"/>
                  </a:cubicBezTo>
                  <a:cubicBezTo>
                    <a:pt x="83" y="36"/>
                    <a:pt x="72" y="42"/>
                    <a:pt x="66" y="52"/>
                  </a:cubicBezTo>
                  <a:cubicBezTo>
                    <a:pt x="63" y="47"/>
                    <a:pt x="58" y="43"/>
                    <a:pt x="53" y="40"/>
                  </a:cubicBezTo>
                  <a:cubicBezTo>
                    <a:pt x="57" y="36"/>
                    <a:pt x="60" y="30"/>
                    <a:pt x="60" y="24"/>
                  </a:cubicBezTo>
                  <a:cubicBezTo>
                    <a:pt x="60" y="11"/>
                    <a:pt x="49" y="0"/>
                    <a:pt x="36" y="0"/>
                  </a:cubicBezTo>
                  <a:cubicBezTo>
                    <a:pt x="23" y="0"/>
                    <a:pt x="12" y="11"/>
                    <a:pt x="12" y="24"/>
                  </a:cubicBezTo>
                  <a:cubicBezTo>
                    <a:pt x="12" y="30"/>
                    <a:pt x="15" y="36"/>
                    <a:pt x="19" y="40"/>
                  </a:cubicBezTo>
                  <a:cubicBezTo>
                    <a:pt x="8" y="47"/>
                    <a:pt x="0" y="58"/>
                    <a:pt x="0" y="72"/>
                  </a:cubicBezTo>
                  <a:cubicBezTo>
                    <a:pt x="12" y="72"/>
                    <a:pt x="12" y="72"/>
                    <a:pt x="12" y="72"/>
                  </a:cubicBezTo>
                  <a:cubicBezTo>
                    <a:pt x="12" y="59"/>
                    <a:pt x="23" y="48"/>
                    <a:pt x="36" y="48"/>
                  </a:cubicBezTo>
                  <a:cubicBezTo>
                    <a:pt x="49" y="48"/>
                    <a:pt x="60" y="59"/>
                    <a:pt x="60" y="72"/>
                  </a:cubicBezTo>
                  <a:cubicBezTo>
                    <a:pt x="60" y="84"/>
                    <a:pt x="66" y="94"/>
                    <a:pt x="75" y="101"/>
                  </a:cubicBezTo>
                  <a:cubicBezTo>
                    <a:pt x="59" y="109"/>
                    <a:pt x="48" y="125"/>
                    <a:pt x="48" y="144"/>
                  </a:cubicBezTo>
                  <a:cubicBezTo>
                    <a:pt x="60" y="144"/>
                    <a:pt x="60" y="144"/>
                    <a:pt x="60" y="144"/>
                  </a:cubicBezTo>
                  <a:cubicBezTo>
                    <a:pt x="60" y="124"/>
                    <a:pt x="76" y="108"/>
                    <a:pt x="96" y="108"/>
                  </a:cubicBezTo>
                  <a:cubicBezTo>
                    <a:pt x="116" y="108"/>
                    <a:pt x="132" y="124"/>
                    <a:pt x="132" y="144"/>
                  </a:cubicBezTo>
                  <a:cubicBezTo>
                    <a:pt x="144" y="144"/>
                    <a:pt x="144" y="144"/>
                    <a:pt x="144" y="144"/>
                  </a:cubicBezTo>
                  <a:cubicBezTo>
                    <a:pt x="144" y="125"/>
                    <a:pt x="133" y="109"/>
                    <a:pt x="117" y="101"/>
                  </a:cubicBezTo>
                  <a:cubicBezTo>
                    <a:pt x="126" y="94"/>
                    <a:pt x="132" y="84"/>
                    <a:pt x="132" y="72"/>
                  </a:cubicBezTo>
                  <a:cubicBezTo>
                    <a:pt x="132" y="59"/>
                    <a:pt x="143" y="48"/>
                    <a:pt x="156" y="48"/>
                  </a:cubicBezTo>
                  <a:cubicBezTo>
                    <a:pt x="169" y="48"/>
                    <a:pt x="180" y="59"/>
                    <a:pt x="180" y="72"/>
                  </a:cubicBezTo>
                  <a:cubicBezTo>
                    <a:pt x="192" y="72"/>
                    <a:pt x="192" y="72"/>
                    <a:pt x="192" y="72"/>
                  </a:cubicBezTo>
                  <a:cubicBezTo>
                    <a:pt x="192" y="58"/>
                    <a:pt x="184" y="47"/>
                    <a:pt x="173" y="40"/>
                  </a:cubicBezTo>
                  <a:close/>
                  <a:moveTo>
                    <a:pt x="24" y="24"/>
                  </a:moveTo>
                  <a:cubicBezTo>
                    <a:pt x="24" y="17"/>
                    <a:pt x="29" y="12"/>
                    <a:pt x="36" y="12"/>
                  </a:cubicBezTo>
                  <a:cubicBezTo>
                    <a:pt x="43" y="12"/>
                    <a:pt x="48" y="17"/>
                    <a:pt x="48" y="24"/>
                  </a:cubicBezTo>
                  <a:cubicBezTo>
                    <a:pt x="48" y="31"/>
                    <a:pt x="43" y="36"/>
                    <a:pt x="36" y="36"/>
                  </a:cubicBezTo>
                  <a:cubicBezTo>
                    <a:pt x="29" y="36"/>
                    <a:pt x="24" y="31"/>
                    <a:pt x="24" y="24"/>
                  </a:cubicBezTo>
                  <a:close/>
                  <a:moveTo>
                    <a:pt x="96" y="96"/>
                  </a:moveTo>
                  <a:cubicBezTo>
                    <a:pt x="83" y="96"/>
                    <a:pt x="72" y="85"/>
                    <a:pt x="72" y="72"/>
                  </a:cubicBezTo>
                  <a:cubicBezTo>
                    <a:pt x="72" y="59"/>
                    <a:pt x="83" y="48"/>
                    <a:pt x="96" y="48"/>
                  </a:cubicBezTo>
                  <a:cubicBezTo>
                    <a:pt x="109" y="48"/>
                    <a:pt x="120" y="59"/>
                    <a:pt x="120" y="72"/>
                  </a:cubicBezTo>
                  <a:cubicBezTo>
                    <a:pt x="120" y="85"/>
                    <a:pt x="109" y="96"/>
                    <a:pt x="96" y="96"/>
                  </a:cubicBezTo>
                  <a:close/>
                  <a:moveTo>
                    <a:pt x="144" y="24"/>
                  </a:moveTo>
                  <a:cubicBezTo>
                    <a:pt x="144" y="17"/>
                    <a:pt x="149" y="12"/>
                    <a:pt x="156" y="12"/>
                  </a:cubicBezTo>
                  <a:cubicBezTo>
                    <a:pt x="163" y="12"/>
                    <a:pt x="168" y="17"/>
                    <a:pt x="168" y="24"/>
                  </a:cubicBezTo>
                  <a:cubicBezTo>
                    <a:pt x="168" y="31"/>
                    <a:pt x="163" y="36"/>
                    <a:pt x="156" y="36"/>
                  </a:cubicBezTo>
                  <a:cubicBezTo>
                    <a:pt x="149" y="36"/>
                    <a:pt x="144" y="31"/>
                    <a:pt x="144" y="24"/>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47" name="Straight Connector 46"/>
          <p:cNvCxnSpPr/>
          <p:nvPr/>
        </p:nvCxnSpPr>
        <p:spPr>
          <a:xfrm>
            <a:off x="7434357" y="3916836"/>
            <a:ext cx="86202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hord 1"/>
          <p:cNvSpPr/>
          <p:nvPr/>
        </p:nvSpPr>
        <p:spPr>
          <a:xfrm rot="20160000">
            <a:off x="2265129" y="-5847738"/>
            <a:ext cx="7779486" cy="7779486"/>
          </a:xfrm>
          <a:prstGeom prst="chord">
            <a:avLst>
              <a:gd name="adj1" fmla="val 2700000"/>
              <a:gd name="adj2" fmla="val 10971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sp>
        <p:nvSpPr>
          <p:cNvPr id="42" name="Title 1"/>
          <p:cNvSpPr txBox="1">
            <a:spLocks/>
          </p:cNvSpPr>
          <p:nvPr/>
        </p:nvSpPr>
        <p:spPr>
          <a:xfrm>
            <a:off x="3131777" y="-10185"/>
            <a:ext cx="5914567" cy="1517082"/>
          </a:xfrm>
          <a:prstGeom prst="rect">
            <a:avLst/>
          </a:prstGeom>
        </p:spPr>
        <p:txBody>
          <a:bodyPr vert="horz" lIns="137141" tIns="91427" rIns="137141" bIns="137141" rtlCol="0" anchor="ctr">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a:ln w="3175">
                  <a:noFill/>
                </a:ln>
                <a:solidFill>
                  <a:srgbClr val="505050"/>
                </a:solidFill>
                <a:effectLst/>
                <a:uLnTx/>
                <a:uFillTx/>
                <a:latin typeface="Segoe UI Light"/>
                <a:cs typeface="Segoe UI" panose="020B0502040204020203" pitchFamily="34" charset="0"/>
              </a:rPr>
              <a:t>Виртуальное здравоохранение</a:t>
            </a:r>
            <a:endParaRPr kumimoji="0" lang="en-US" sz="3200" b="0" i="0" u="none" strike="noStrike" kern="1200" cap="none" spc="0" normalizeH="0" baseline="0" noProof="0" dirty="0">
              <a:ln w="3175">
                <a:noFill/>
              </a:ln>
              <a:solidFill>
                <a:srgbClr val="505050"/>
              </a:solidFill>
              <a:effectLst/>
              <a:uLnTx/>
              <a:uFillTx/>
              <a:latin typeface="Segoe UI Light"/>
              <a:cs typeface="Segoe UI" panose="020B0502040204020203" pitchFamily="34" charset="0"/>
            </a:endParaRPr>
          </a:p>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000" b="0" i="0" u="none" strike="noStrike" kern="1200" cap="none" spc="0" normalizeH="0" baseline="0" noProof="0" dirty="0">
                <a:ln w="3175">
                  <a:noFill/>
                </a:ln>
                <a:solidFill>
                  <a:srgbClr val="505050"/>
                </a:solidFill>
                <a:effectLst/>
                <a:uLnTx/>
                <a:uFillTx/>
                <a:latin typeface="Segoe UI Light"/>
                <a:cs typeface="Segoe UI" panose="020B0502040204020203" pitchFamily="34" charset="0"/>
              </a:rPr>
              <a:t>Удаление барьеров расстояния в здравоохранении и оказании услуг</a:t>
            </a:r>
            <a:endParaRPr kumimoji="0" lang="en-US" sz="2000" b="1" i="0" u="none" strike="noStrike" kern="1200" cap="none" spc="0" normalizeH="0" baseline="0" noProof="0" dirty="0">
              <a:ln>
                <a:noFill/>
              </a:ln>
              <a:solidFill>
                <a:srgbClr val="505050"/>
              </a:solidFill>
              <a:effectLst/>
              <a:uLnTx/>
              <a:uFillTx/>
              <a:latin typeface="Segoe UI Light"/>
              <a:cs typeface="Segoe UI" panose="020B0502040204020203" pitchFamily="34" charset="0"/>
            </a:endParaRPr>
          </a:p>
        </p:txBody>
      </p:sp>
      <p:cxnSp>
        <p:nvCxnSpPr>
          <p:cNvPr id="44" name="Straight Connector 43"/>
          <p:cNvCxnSpPr/>
          <p:nvPr/>
        </p:nvCxnSpPr>
        <p:spPr>
          <a:xfrm>
            <a:off x="3840023" y="3915170"/>
            <a:ext cx="85839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296384" y="2548012"/>
            <a:ext cx="2734317" cy="2734317"/>
            <a:chOff x="8296695" y="2547886"/>
            <a:chExt cx="2734705" cy="2734705"/>
          </a:xfrm>
        </p:grpSpPr>
        <p:grpSp>
          <p:nvGrpSpPr>
            <p:cNvPr id="36" name="Group 35"/>
            <p:cNvGrpSpPr/>
            <p:nvPr/>
          </p:nvGrpSpPr>
          <p:grpSpPr>
            <a:xfrm>
              <a:off x="8296695" y="2547886"/>
              <a:ext cx="2734705" cy="2734705"/>
              <a:chOff x="1345453" y="2858609"/>
              <a:chExt cx="2734705" cy="2734705"/>
            </a:xfrm>
          </p:grpSpPr>
          <p:sp>
            <p:nvSpPr>
              <p:cNvPr id="37" name="Oval 36"/>
              <p:cNvSpPr/>
              <p:nvPr/>
            </p:nvSpPr>
            <p:spPr>
              <a:xfrm>
                <a:off x="1345453" y="2858609"/>
                <a:ext cx="2734705" cy="2734705"/>
              </a:xfrm>
              <a:prstGeom prst="ellipse">
                <a:avLst/>
              </a:prstGeom>
              <a:solidFill>
                <a:schemeClr val="accent4">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0078D7"/>
                  </a:solidFill>
                  <a:effectLst/>
                  <a:uLnTx/>
                  <a:uFillTx/>
                  <a:latin typeface="Segoe UI"/>
                  <a:ea typeface="+mn-ea"/>
                  <a:cs typeface="+mn-cs"/>
                </a:endParaRPr>
              </a:p>
            </p:txBody>
          </p:sp>
          <p:sp>
            <p:nvSpPr>
              <p:cNvPr id="38" name="Rectangle 37"/>
              <p:cNvSpPr/>
              <p:nvPr/>
            </p:nvSpPr>
            <p:spPr>
              <a:xfrm>
                <a:off x="1357960" y="3867542"/>
                <a:ext cx="2709690" cy="1015807"/>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br>
                  <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br>
                <a:r>
                  <a:rPr kumimoji="0" lang="ru-RU"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Телемедицина (</a:t>
                </a:r>
                <a:r>
                  <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Telemedicine</a:t>
                </a:r>
                <a:r>
                  <a:rPr kumimoji="0" lang="ru-RU"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a:t>
                </a:r>
                <a:endParaRPr kumimoji="0" lang="en-US" sz="2000" b="0" i="0" u="none" strike="noStrike" kern="120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grpSp>
          <p:nvGrpSpPr>
            <p:cNvPr id="66" name="Group 65"/>
            <p:cNvGrpSpPr/>
            <p:nvPr/>
          </p:nvGrpSpPr>
          <p:grpSpPr>
            <a:xfrm>
              <a:off x="9203351" y="3115139"/>
              <a:ext cx="921393" cy="627721"/>
              <a:chOff x="583557" y="1900566"/>
              <a:chExt cx="921393" cy="627721"/>
            </a:xfrm>
          </p:grpSpPr>
          <p:grpSp>
            <p:nvGrpSpPr>
              <p:cNvPr id="67" name="Group 4"/>
              <p:cNvGrpSpPr>
                <a:grpSpLocks noChangeAspect="1"/>
              </p:cNvGrpSpPr>
              <p:nvPr/>
            </p:nvGrpSpPr>
            <p:grpSpPr bwMode="auto">
              <a:xfrm>
                <a:off x="583557" y="1900566"/>
                <a:ext cx="740664" cy="421665"/>
                <a:chOff x="5274" y="1722"/>
                <a:chExt cx="404" cy="230"/>
              </a:xfrm>
              <a:solidFill>
                <a:schemeClr val="bg1"/>
              </a:solidFill>
            </p:grpSpPr>
            <p:sp>
              <p:nvSpPr>
                <p:cNvPr id="69" name="Freeform 6"/>
                <p:cNvSpPr>
                  <a:spLocks/>
                </p:cNvSpPr>
                <p:nvPr/>
              </p:nvSpPr>
              <p:spPr bwMode="auto">
                <a:xfrm>
                  <a:off x="5274" y="1722"/>
                  <a:ext cx="404" cy="230"/>
                </a:xfrm>
                <a:custGeom>
                  <a:avLst/>
                  <a:gdLst>
                    <a:gd name="T0" fmla="*/ 231 w 404"/>
                    <a:gd name="T1" fmla="*/ 202 h 230"/>
                    <a:gd name="T2" fmla="*/ 29 w 404"/>
                    <a:gd name="T3" fmla="*/ 202 h 230"/>
                    <a:gd name="T4" fmla="*/ 29 w 404"/>
                    <a:gd name="T5" fmla="*/ 28 h 230"/>
                    <a:gd name="T6" fmla="*/ 375 w 404"/>
                    <a:gd name="T7" fmla="*/ 28 h 230"/>
                    <a:gd name="T8" fmla="*/ 375 w 404"/>
                    <a:gd name="T9" fmla="*/ 108 h 230"/>
                    <a:gd name="T10" fmla="*/ 404 w 404"/>
                    <a:gd name="T11" fmla="*/ 108 h 230"/>
                    <a:gd name="T12" fmla="*/ 404 w 404"/>
                    <a:gd name="T13" fmla="*/ 0 h 230"/>
                    <a:gd name="T14" fmla="*/ 0 w 404"/>
                    <a:gd name="T15" fmla="*/ 0 h 230"/>
                    <a:gd name="T16" fmla="*/ 0 w 404"/>
                    <a:gd name="T17" fmla="*/ 230 h 230"/>
                    <a:gd name="T18" fmla="*/ 231 w 404"/>
                    <a:gd name="T19" fmla="*/ 230 h 230"/>
                    <a:gd name="T20" fmla="*/ 231 w 404"/>
                    <a:gd name="T21" fmla="*/ 20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230">
                      <a:moveTo>
                        <a:pt x="231" y="202"/>
                      </a:moveTo>
                      <a:lnTo>
                        <a:pt x="29" y="202"/>
                      </a:lnTo>
                      <a:lnTo>
                        <a:pt x="29" y="28"/>
                      </a:lnTo>
                      <a:lnTo>
                        <a:pt x="375" y="28"/>
                      </a:lnTo>
                      <a:lnTo>
                        <a:pt x="375" y="108"/>
                      </a:lnTo>
                      <a:lnTo>
                        <a:pt x="404" y="108"/>
                      </a:lnTo>
                      <a:lnTo>
                        <a:pt x="404" y="0"/>
                      </a:lnTo>
                      <a:lnTo>
                        <a:pt x="0" y="0"/>
                      </a:lnTo>
                      <a:lnTo>
                        <a:pt x="0" y="230"/>
                      </a:lnTo>
                      <a:lnTo>
                        <a:pt x="231" y="230"/>
                      </a:lnTo>
                      <a:lnTo>
                        <a:pt x="231"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0" name="Freeform 7"/>
                <p:cNvSpPr>
                  <a:spLocks/>
                </p:cNvSpPr>
                <p:nvPr/>
              </p:nvSpPr>
              <p:spPr bwMode="auto">
                <a:xfrm>
                  <a:off x="5649" y="1830"/>
                  <a:ext cx="29" cy="17"/>
                </a:xfrm>
                <a:custGeom>
                  <a:avLst/>
                  <a:gdLst>
                    <a:gd name="T0" fmla="*/ 0 w 12"/>
                    <a:gd name="T1" fmla="*/ 2 h 7"/>
                    <a:gd name="T2" fmla="*/ 12 w 12"/>
                    <a:gd name="T3" fmla="*/ 7 h 7"/>
                    <a:gd name="T4" fmla="*/ 12 w 12"/>
                    <a:gd name="T5" fmla="*/ 0 h 7"/>
                    <a:gd name="T6" fmla="*/ 0 w 12"/>
                    <a:gd name="T7" fmla="*/ 0 h 7"/>
                    <a:gd name="T8" fmla="*/ 0 w 12"/>
                    <a:gd name="T9" fmla="*/ 2 h 7"/>
                  </a:gdLst>
                  <a:ahLst/>
                  <a:cxnLst>
                    <a:cxn ang="0">
                      <a:pos x="T0" y="T1"/>
                    </a:cxn>
                    <a:cxn ang="0">
                      <a:pos x="T2" y="T3"/>
                    </a:cxn>
                    <a:cxn ang="0">
                      <a:pos x="T4" y="T5"/>
                    </a:cxn>
                    <a:cxn ang="0">
                      <a:pos x="T6" y="T7"/>
                    </a:cxn>
                    <a:cxn ang="0">
                      <a:pos x="T8" y="T9"/>
                    </a:cxn>
                  </a:cxnLst>
                  <a:rect l="0" t="0" r="r" b="b"/>
                  <a:pathLst>
                    <a:path w="12" h="7">
                      <a:moveTo>
                        <a:pt x="0" y="2"/>
                      </a:moveTo>
                      <a:cubicBezTo>
                        <a:pt x="4" y="3"/>
                        <a:pt x="8" y="5"/>
                        <a:pt x="12" y="7"/>
                      </a:cubicBezTo>
                      <a:cubicBezTo>
                        <a:pt x="12" y="0"/>
                        <a:pt x="12" y="0"/>
                        <a:pt x="12" y="0"/>
                      </a:cubicBezTo>
                      <a:cubicBezTo>
                        <a:pt x="0" y="0"/>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68" name="Freeform 5"/>
              <p:cNvSpPr>
                <a:spLocks noChangeAspect="1"/>
              </p:cNvSpPr>
              <p:nvPr/>
            </p:nvSpPr>
            <p:spPr bwMode="auto">
              <a:xfrm>
                <a:off x="1027182" y="2122292"/>
                <a:ext cx="477768" cy="405995"/>
              </a:xfrm>
              <a:custGeom>
                <a:avLst/>
                <a:gdLst>
                  <a:gd name="T0" fmla="*/ 93 w 331"/>
                  <a:gd name="T1" fmla="*/ 104 h 280"/>
                  <a:gd name="T2" fmla="*/ 163 w 331"/>
                  <a:gd name="T3" fmla="*/ 174 h 280"/>
                  <a:gd name="T4" fmla="*/ 213 w 331"/>
                  <a:gd name="T5" fmla="*/ 124 h 280"/>
                  <a:gd name="T6" fmla="*/ 229 w 331"/>
                  <a:gd name="T7" fmla="*/ 140 h 280"/>
                  <a:gd name="T8" fmla="*/ 302 w 331"/>
                  <a:gd name="T9" fmla="*/ 140 h 280"/>
                  <a:gd name="T10" fmla="*/ 298 w 331"/>
                  <a:gd name="T11" fmla="*/ 25 h 280"/>
                  <a:gd name="T12" fmla="*/ 238 w 331"/>
                  <a:gd name="T13" fmla="*/ 0 h 280"/>
                  <a:gd name="T14" fmla="*/ 178 w 331"/>
                  <a:gd name="T15" fmla="*/ 25 h 280"/>
                  <a:gd name="T16" fmla="*/ 163 w 331"/>
                  <a:gd name="T17" fmla="*/ 40 h 280"/>
                  <a:gd name="T18" fmla="*/ 148 w 331"/>
                  <a:gd name="T19" fmla="*/ 25 h 280"/>
                  <a:gd name="T20" fmla="*/ 88 w 331"/>
                  <a:gd name="T21" fmla="*/ 0 h 280"/>
                  <a:gd name="T22" fmla="*/ 28 w 331"/>
                  <a:gd name="T23" fmla="*/ 25 h 280"/>
                  <a:gd name="T24" fmla="*/ 5 w 331"/>
                  <a:gd name="T25" fmla="*/ 100 h 280"/>
                  <a:gd name="T26" fmla="*/ 25 w 331"/>
                  <a:gd name="T27" fmla="*/ 100 h 280"/>
                  <a:gd name="T28" fmla="*/ 42 w 331"/>
                  <a:gd name="T29" fmla="*/ 39 h 280"/>
                  <a:gd name="T30" fmla="*/ 88 w 331"/>
                  <a:gd name="T31" fmla="*/ 20 h 280"/>
                  <a:gd name="T32" fmla="*/ 134 w 331"/>
                  <a:gd name="T33" fmla="*/ 39 h 280"/>
                  <a:gd name="T34" fmla="*/ 163 w 331"/>
                  <a:gd name="T35" fmla="*/ 68 h 280"/>
                  <a:gd name="T36" fmla="*/ 192 w 331"/>
                  <a:gd name="T37" fmla="*/ 39 h 280"/>
                  <a:gd name="T38" fmla="*/ 284 w 331"/>
                  <a:gd name="T39" fmla="*/ 39 h 280"/>
                  <a:gd name="T40" fmla="*/ 293 w 331"/>
                  <a:gd name="T41" fmla="*/ 120 h 280"/>
                  <a:gd name="T42" fmla="*/ 237 w 331"/>
                  <a:gd name="T43" fmla="*/ 120 h 280"/>
                  <a:gd name="T44" fmla="*/ 213 w 331"/>
                  <a:gd name="T45" fmla="*/ 96 h 280"/>
                  <a:gd name="T46" fmla="*/ 163 w 331"/>
                  <a:gd name="T47" fmla="*/ 146 h 280"/>
                  <a:gd name="T48" fmla="*/ 93 w 331"/>
                  <a:gd name="T49" fmla="*/ 76 h 280"/>
                  <a:gd name="T50" fmla="*/ 49 w 331"/>
                  <a:gd name="T51" fmla="*/ 120 h 280"/>
                  <a:gd name="T52" fmla="*/ 11 w 331"/>
                  <a:gd name="T53" fmla="*/ 120 h 280"/>
                  <a:gd name="T54" fmla="*/ 28 w 331"/>
                  <a:gd name="T55" fmla="*/ 145 h 280"/>
                  <a:gd name="T56" fmla="*/ 163 w 331"/>
                  <a:gd name="T57" fmla="*/ 280 h 280"/>
                  <a:gd name="T58" fmla="*/ 283 w 331"/>
                  <a:gd name="T59" fmla="*/ 160 h 280"/>
                  <a:gd name="T60" fmla="*/ 255 w 331"/>
                  <a:gd name="T61" fmla="*/ 160 h 280"/>
                  <a:gd name="T62" fmla="*/ 163 w 331"/>
                  <a:gd name="T63" fmla="*/ 252 h 280"/>
                  <a:gd name="T64" fmla="*/ 51 w 331"/>
                  <a:gd name="T65" fmla="*/ 140 h 280"/>
                  <a:gd name="T66" fmla="*/ 57 w 331"/>
                  <a:gd name="T67" fmla="*/ 140 h 280"/>
                  <a:gd name="T68" fmla="*/ 93 w 331"/>
                  <a:gd name="T69" fmla="*/ 10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280">
                    <a:moveTo>
                      <a:pt x="93" y="104"/>
                    </a:moveTo>
                    <a:cubicBezTo>
                      <a:pt x="163" y="174"/>
                      <a:pt x="163" y="174"/>
                      <a:pt x="163" y="174"/>
                    </a:cubicBezTo>
                    <a:cubicBezTo>
                      <a:pt x="213" y="124"/>
                      <a:pt x="213" y="124"/>
                      <a:pt x="213" y="124"/>
                    </a:cubicBezTo>
                    <a:cubicBezTo>
                      <a:pt x="229" y="140"/>
                      <a:pt x="229" y="140"/>
                      <a:pt x="229" y="140"/>
                    </a:cubicBezTo>
                    <a:cubicBezTo>
                      <a:pt x="302" y="140"/>
                      <a:pt x="302" y="140"/>
                      <a:pt x="302" y="140"/>
                    </a:cubicBezTo>
                    <a:cubicBezTo>
                      <a:pt x="331" y="107"/>
                      <a:pt x="330" y="57"/>
                      <a:pt x="298" y="25"/>
                    </a:cubicBezTo>
                    <a:cubicBezTo>
                      <a:pt x="282" y="9"/>
                      <a:pt x="261" y="0"/>
                      <a:pt x="238" y="0"/>
                    </a:cubicBezTo>
                    <a:cubicBezTo>
                      <a:pt x="215" y="0"/>
                      <a:pt x="194" y="9"/>
                      <a:pt x="178" y="25"/>
                    </a:cubicBezTo>
                    <a:cubicBezTo>
                      <a:pt x="163" y="40"/>
                      <a:pt x="163" y="40"/>
                      <a:pt x="163" y="40"/>
                    </a:cubicBezTo>
                    <a:cubicBezTo>
                      <a:pt x="148" y="25"/>
                      <a:pt x="148" y="25"/>
                      <a:pt x="148" y="25"/>
                    </a:cubicBezTo>
                    <a:cubicBezTo>
                      <a:pt x="132" y="9"/>
                      <a:pt x="111" y="0"/>
                      <a:pt x="88" y="0"/>
                    </a:cubicBezTo>
                    <a:cubicBezTo>
                      <a:pt x="65" y="0"/>
                      <a:pt x="44" y="9"/>
                      <a:pt x="28" y="25"/>
                    </a:cubicBezTo>
                    <a:cubicBezTo>
                      <a:pt x="8" y="46"/>
                      <a:pt x="0" y="74"/>
                      <a:pt x="5" y="100"/>
                    </a:cubicBezTo>
                    <a:cubicBezTo>
                      <a:pt x="25" y="100"/>
                      <a:pt x="25" y="100"/>
                      <a:pt x="25" y="100"/>
                    </a:cubicBezTo>
                    <a:cubicBezTo>
                      <a:pt x="20" y="79"/>
                      <a:pt x="26" y="56"/>
                      <a:pt x="42" y="39"/>
                    </a:cubicBezTo>
                    <a:cubicBezTo>
                      <a:pt x="54" y="27"/>
                      <a:pt x="71" y="20"/>
                      <a:pt x="88" y="20"/>
                    </a:cubicBezTo>
                    <a:cubicBezTo>
                      <a:pt x="106" y="20"/>
                      <a:pt x="122" y="27"/>
                      <a:pt x="134" y="39"/>
                    </a:cubicBezTo>
                    <a:cubicBezTo>
                      <a:pt x="163" y="68"/>
                      <a:pt x="163" y="68"/>
                      <a:pt x="163" y="68"/>
                    </a:cubicBezTo>
                    <a:cubicBezTo>
                      <a:pt x="192" y="39"/>
                      <a:pt x="192" y="39"/>
                      <a:pt x="192" y="39"/>
                    </a:cubicBezTo>
                    <a:cubicBezTo>
                      <a:pt x="217" y="15"/>
                      <a:pt x="260" y="15"/>
                      <a:pt x="284" y="39"/>
                    </a:cubicBezTo>
                    <a:cubicBezTo>
                      <a:pt x="306" y="61"/>
                      <a:pt x="309" y="95"/>
                      <a:pt x="293" y="120"/>
                    </a:cubicBezTo>
                    <a:cubicBezTo>
                      <a:pt x="237" y="120"/>
                      <a:pt x="237" y="120"/>
                      <a:pt x="237" y="120"/>
                    </a:cubicBezTo>
                    <a:cubicBezTo>
                      <a:pt x="213" y="96"/>
                      <a:pt x="213" y="96"/>
                      <a:pt x="213" y="96"/>
                    </a:cubicBezTo>
                    <a:cubicBezTo>
                      <a:pt x="163" y="146"/>
                      <a:pt x="163" y="146"/>
                      <a:pt x="163" y="146"/>
                    </a:cubicBezTo>
                    <a:cubicBezTo>
                      <a:pt x="93" y="76"/>
                      <a:pt x="93" y="76"/>
                      <a:pt x="93" y="76"/>
                    </a:cubicBezTo>
                    <a:cubicBezTo>
                      <a:pt x="49" y="120"/>
                      <a:pt x="49" y="120"/>
                      <a:pt x="49" y="120"/>
                    </a:cubicBezTo>
                    <a:cubicBezTo>
                      <a:pt x="11" y="120"/>
                      <a:pt x="11" y="120"/>
                      <a:pt x="11" y="120"/>
                    </a:cubicBezTo>
                    <a:cubicBezTo>
                      <a:pt x="15" y="129"/>
                      <a:pt x="21" y="138"/>
                      <a:pt x="28" y="145"/>
                    </a:cubicBezTo>
                    <a:cubicBezTo>
                      <a:pt x="163" y="280"/>
                      <a:pt x="163" y="280"/>
                      <a:pt x="163" y="280"/>
                    </a:cubicBezTo>
                    <a:cubicBezTo>
                      <a:pt x="283" y="160"/>
                      <a:pt x="283" y="160"/>
                      <a:pt x="283" y="160"/>
                    </a:cubicBezTo>
                    <a:cubicBezTo>
                      <a:pt x="255" y="160"/>
                      <a:pt x="255" y="160"/>
                      <a:pt x="255" y="160"/>
                    </a:cubicBezTo>
                    <a:cubicBezTo>
                      <a:pt x="163" y="252"/>
                      <a:pt x="163" y="252"/>
                      <a:pt x="163" y="252"/>
                    </a:cubicBezTo>
                    <a:cubicBezTo>
                      <a:pt x="51" y="140"/>
                      <a:pt x="51" y="140"/>
                      <a:pt x="51" y="140"/>
                    </a:cubicBezTo>
                    <a:cubicBezTo>
                      <a:pt x="57" y="140"/>
                      <a:pt x="57" y="140"/>
                      <a:pt x="57" y="140"/>
                    </a:cubicBezTo>
                    <a:lnTo>
                      <a:pt x="93" y="104"/>
                    </a:ln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27650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750" fill="hold"/>
                                        <p:tgtEl>
                                          <p:spTgt spid="61"/>
                                        </p:tgtEl>
                                        <p:attrNameLst>
                                          <p:attrName>ppt_w</p:attrName>
                                        </p:attrNameLst>
                                      </p:cBhvr>
                                      <p:tavLst>
                                        <p:tav tm="0">
                                          <p:val>
                                            <p:fltVal val="0"/>
                                          </p:val>
                                        </p:tav>
                                        <p:tav tm="100000">
                                          <p:val>
                                            <p:strVal val="#ppt_w"/>
                                          </p:val>
                                        </p:tav>
                                      </p:tavLst>
                                    </p:anim>
                                    <p:anim calcmode="lin" valueType="num">
                                      <p:cBhvr>
                                        <p:cTn id="8" dur="750" fill="hold"/>
                                        <p:tgtEl>
                                          <p:spTgt spid="61"/>
                                        </p:tgtEl>
                                        <p:attrNameLst>
                                          <p:attrName>ppt_h</p:attrName>
                                        </p:attrNameLst>
                                      </p:cBhvr>
                                      <p:tavLst>
                                        <p:tav tm="0">
                                          <p:val>
                                            <p:fltVal val="0"/>
                                          </p:val>
                                        </p:tav>
                                        <p:tav tm="100000">
                                          <p:val>
                                            <p:strVal val="#ppt_h"/>
                                          </p:val>
                                        </p:tav>
                                      </p:tavLst>
                                    </p:anim>
                                    <p:animEffect transition="in" filter="fade">
                                      <p:cBhvr>
                                        <p:cTn id="9" dur="750"/>
                                        <p:tgtEl>
                                          <p:spTgt spid="61"/>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750"/>
                                        <p:tgtEl>
                                          <p:spTgt spid="44"/>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750" fill="hold"/>
                                        <p:tgtEl>
                                          <p:spTgt spid="12"/>
                                        </p:tgtEl>
                                        <p:attrNameLst>
                                          <p:attrName>ppt_w</p:attrName>
                                        </p:attrNameLst>
                                      </p:cBhvr>
                                      <p:tavLst>
                                        <p:tav tm="0">
                                          <p:val>
                                            <p:fltVal val="0"/>
                                          </p:val>
                                        </p:tav>
                                        <p:tav tm="100000">
                                          <p:val>
                                            <p:strVal val="#ppt_w"/>
                                          </p:val>
                                        </p:tav>
                                      </p:tavLst>
                                    </p:anim>
                                    <p:anim calcmode="lin" valueType="num">
                                      <p:cBhvr>
                                        <p:cTn id="17" dur="750" fill="hold"/>
                                        <p:tgtEl>
                                          <p:spTgt spid="12"/>
                                        </p:tgtEl>
                                        <p:attrNameLst>
                                          <p:attrName>ppt_h</p:attrName>
                                        </p:attrNameLst>
                                      </p:cBhvr>
                                      <p:tavLst>
                                        <p:tav tm="0">
                                          <p:val>
                                            <p:fltVal val="0"/>
                                          </p:val>
                                        </p:tav>
                                        <p:tav tm="100000">
                                          <p:val>
                                            <p:strVal val="#ppt_h"/>
                                          </p:val>
                                        </p:tav>
                                      </p:tavLst>
                                    </p:anim>
                                    <p:animEffect transition="in" filter="fade">
                                      <p:cBhvr>
                                        <p:cTn id="18" dur="750"/>
                                        <p:tgtEl>
                                          <p:spTgt spid="1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750"/>
                                        <p:tgtEl>
                                          <p:spTgt spid="47"/>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4959677" y="4506700"/>
            <a:ext cx="2979002" cy="776506"/>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МОНИТОРИНГ В УСЛВИЯХ ЧС</a:t>
            </a:r>
            <a:endParaRPr kumimoji="0" lang="en-US" sz="2000"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7" name="TextBox 6"/>
          <p:cNvSpPr txBox="1"/>
          <p:nvPr/>
        </p:nvSpPr>
        <p:spPr>
          <a:xfrm>
            <a:off x="367481" y="2999017"/>
            <a:ext cx="4179158" cy="864854"/>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МЕЖДИСЦИПЛИНАРНЫЕ ТЕЛЕ-КОНФЕРЕНЦИИ</a:t>
            </a:r>
            <a:endParaRPr kumimoji="0" lang="en-US"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9" name="TextBox 8"/>
          <p:cNvSpPr txBox="1"/>
          <p:nvPr/>
        </p:nvSpPr>
        <p:spPr>
          <a:xfrm>
            <a:off x="1147505" y="1942746"/>
            <a:ext cx="4030007" cy="453276"/>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rPr>
              <a:t>КЛИНИЧЕСКИЕ КОНСУЛЬТАЦИИ</a:t>
            </a:r>
            <a:endParaRPr kumimoji="0" lang="en-US" sz="1961"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endParaRPr>
          </a:p>
        </p:txBody>
      </p:sp>
      <p:sp>
        <p:nvSpPr>
          <p:cNvPr id="14" name="TextBox 13"/>
          <p:cNvSpPr txBox="1"/>
          <p:nvPr/>
        </p:nvSpPr>
        <p:spPr>
          <a:xfrm>
            <a:off x="6970669" y="5208630"/>
            <a:ext cx="5210243" cy="453191"/>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157"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rPr>
              <a:t>УХОД ЗА ПОЖИЛЫМИ</a:t>
            </a:r>
            <a:r>
              <a:rPr kumimoji="0" lang="en-US" sz="2157"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rPr>
              <a:t> / </a:t>
            </a:r>
            <a:r>
              <a:rPr kumimoji="0" lang="ru-RU" sz="2157"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rPr>
              <a:t>КВАЛИФИЦИРОВАННЫЙ УХОД</a:t>
            </a:r>
            <a:endParaRPr kumimoji="0" lang="en-US" sz="2157"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endParaRPr>
          </a:p>
        </p:txBody>
      </p:sp>
      <p:sp>
        <p:nvSpPr>
          <p:cNvPr id="53" name="Freeform 5"/>
          <p:cNvSpPr>
            <a:spLocks noEditPoints="1"/>
          </p:cNvSpPr>
          <p:nvPr/>
        </p:nvSpPr>
        <p:spPr bwMode="auto">
          <a:xfrm>
            <a:off x="6708877" y="7343205"/>
            <a:ext cx="1038773" cy="979805"/>
          </a:xfrm>
          <a:custGeom>
            <a:avLst/>
            <a:gdLst>
              <a:gd name="T0" fmla="*/ 458 w 458"/>
              <a:gd name="T1" fmla="*/ 176 h 432"/>
              <a:gd name="T2" fmla="*/ 367 w 458"/>
              <a:gd name="T3" fmla="*/ 29 h 432"/>
              <a:gd name="T4" fmla="*/ 317 w 458"/>
              <a:gd name="T5" fmla="*/ 60 h 432"/>
              <a:gd name="T6" fmla="*/ 317 w 458"/>
              <a:gd name="T7" fmla="*/ 0 h 432"/>
              <a:gd name="T8" fmla="*/ 144 w 458"/>
              <a:gd name="T9" fmla="*/ 0 h 432"/>
              <a:gd name="T10" fmla="*/ 144 w 458"/>
              <a:gd name="T11" fmla="*/ 60 h 432"/>
              <a:gd name="T12" fmla="*/ 91 w 458"/>
              <a:gd name="T13" fmla="*/ 29 h 432"/>
              <a:gd name="T14" fmla="*/ 0 w 458"/>
              <a:gd name="T15" fmla="*/ 176 h 432"/>
              <a:gd name="T16" fmla="*/ 65 w 458"/>
              <a:gd name="T17" fmla="*/ 216 h 432"/>
              <a:gd name="T18" fmla="*/ 0 w 458"/>
              <a:gd name="T19" fmla="*/ 257 h 432"/>
              <a:gd name="T20" fmla="*/ 91 w 458"/>
              <a:gd name="T21" fmla="*/ 404 h 432"/>
              <a:gd name="T22" fmla="*/ 144 w 458"/>
              <a:gd name="T23" fmla="*/ 372 h 432"/>
              <a:gd name="T24" fmla="*/ 144 w 458"/>
              <a:gd name="T25" fmla="*/ 432 h 432"/>
              <a:gd name="T26" fmla="*/ 317 w 458"/>
              <a:gd name="T27" fmla="*/ 432 h 432"/>
              <a:gd name="T28" fmla="*/ 317 w 458"/>
              <a:gd name="T29" fmla="*/ 372 h 432"/>
              <a:gd name="T30" fmla="*/ 367 w 458"/>
              <a:gd name="T31" fmla="*/ 404 h 432"/>
              <a:gd name="T32" fmla="*/ 458 w 458"/>
              <a:gd name="T33" fmla="*/ 257 h 432"/>
              <a:gd name="T34" fmla="*/ 393 w 458"/>
              <a:gd name="T35" fmla="*/ 216 h 432"/>
              <a:gd name="T36" fmla="*/ 458 w 458"/>
              <a:gd name="T37" fmla="*/ 176 h 432"/>
              <a:gd name="T38" fmla="*/ 417 w 458"/>
              <a:gd name="T39" fmla="*/ 267 h 432"/>
              <a:gd name="T40" fmla="*/ 357 w 458"/>
              <a:gd name="T41" fmla="*/ 363 h 432"/>
              <a:gd name="T42" fmla="*/ 331 w 458"/>
              <a:gd name="T43" fmla="*/ 346 h 432"/>
              <a:gd name="T44" fmla="*/ 285 w 458"/>
              <a:gd name="T45" fmla="*/ 317 h 432"/>
              <a:gd name="T46" fmla="*/ 285 w 458"/>
              <a:gd name="T47" fmla="*/ 372 h 432"/>
              <a:gd name="T48" fmla="*/ 285 w 458"/>
              <a:gd name="T49" fmla="*/ 401 h 432"/>
              <a:gd name="T50" fmla="*/ 173 w 458"/>
              <a:gd name="T51" fmla="*/ 401 h 432"/>
              <a:gd name="T52" fmla="*/ 173 w 458"/>
              <a:gd name="T53" fmla="*/ 372 h 432"/>
              <a:gd name="T54" fmla="*/ 173 w 458"/>
              <a:gd name="T55" fmla="*/ 317 h 432"/>
              <a:gd name="T56" fmla="*/ 127 w 458"/>
              <a:gd name="T57" fmla="*/ 346 h 432"/>
              <a:gd name="T58" fmla="*/ 101 w 458"/>
              <a:gd name="T59" fmla="*/ 363 h 432"/>
              <a:gd name="T60" fmla="*/ 41 w 458"/>
              <a:gd name="T61" fmla="*/ 267 h 432"/>
              <a:gd name="T62" fmla="*/ 82 w 458"/>
              <a:gd name="T63" fmla="*/ 243 h 432"/>
              <a:gd name="T64" fmla="*/ 122 w 458"/>
              <a:gd name="T65" fmla="*/ 216 h 432"/>
              <a:gd name="T66" fmla="*/ 82 w 458"/>
              <a:gd name="T67" fmla="*/ 190 h 432"/>
              <a:gd name="T68" fmla="*/ 41 w 458"/>
              <a:gd name="T69" fmla="*/ 166 h 432"/>
              <a:gd name="T70" fmla="*/ 101 w 458"/>
              <a:gd name="T71" fmla="*/ 70 h 432"/>
              <a:gd name="T72" fmla="*/ 127 w 458"/>
              <a:gd name="T73" fmla="*/ 87 h 432"/>
              <a:gd name="T74" fmla="*/ 173 w 458"/>
              <a:gd name="T75" fmla="*/ 116 h 432"/>
              <a:gd name="T76" fmla="*/ 173 w 458"/>
              <a:gd name="T77" fmla="*/ 60 h 432"/>
              <a:gd name="T78" fmla="*/ 173 w 458"/>
              <a:gd name="T79" fmla="*/ 32 h 432"/>
              <a:gd name="T80" fmla="*/ 285 w 458"/>
              <a:gd name="T81" fmla="*/ 32 h 432"/>
              <a:gd name="T82" fmla="*/ 285 w 458"/>
              <a:gd name="T83" fmla="*/ 60 h 432"/>
              <a:gd name="T84" fmla="*/ 285 w 458"/>
              <a:gd name="T85" fmla="*/ 116 h 432"/>
              <a:gd name="T86" fmla="*/ 331 w 458"/>
              <a:gd name="T87" fmla="*/ 87 h 432"/>
              <a:gd name="T88" fmla="*/ 357 w 458"/>
              <a:gd name="T89" fmla="*/ 70 h 432"/>
              <a:gd name="T90" fmla="*/ 417 w 458"/>
              <a:gd name="T91" fmla="*/ 166 h 432"/>
              <a:gd name="T92" fmla="*/ 376 w 458"/>
              <a:gd name="T93" fmla="*/ 190 h 432"/>
              <a:gd name="T94" fmla="*/ 336 w 458"/>
              <a:gd name="T95" fmla="*/ 216 h 432"/>
              <a:gd name="T96" fmla="*/ 376 w 458"/>
              <a:gd name="T97" fmla="*/ 243 h 432"/>
              <a:gd name="T98" fmla="*/ 417 w 458"/>
              <a:gd name="T99" fmla="*/ 26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432">
                <a:moveTo>
                  <a:pt x="458" y="176"/>
                </a:moveTo>
                <a:lnTo>
                  <a:pt x="367" y="29"/>
                </a:lnTo>
                <a:lnTo>
                  <a:pt x="317" y="60"/>
                </a:lnTo>
                <a:lnTo>
                  <a:pt x="317" y="0"/>
                </a:lnTo>
                <a:lnTo>
                  <a:pt x="144" y="0"/>
                </a:lnTo>
                <a:lnTo>
                  <a:pt x="144" y="60"/>
                </a:lnTo>
                <a:lnTo>
                  <a:pt x="91" y="29"/>
                </a:lnTo>
                <a:lnTo>
                  <a:pt x="0" y="176"/>
                </a:lnTo>
                <a:lnTo>
                  <a:pt x="65" y="216"/>
                </a:lnTo>
                <a:lnTo>
                  <a:pt x="0" y="257"/>
                </a:lnTo>
                <a:lnTo>
                  <a:pt x="91" y="404"/>
                </a:lnTo>
                <a:lnTo>
                  <a:pt x="144" y="372"/>
                </a:lnTo>
                <a:lnTo>
                  <a:pt x="144" y="432"/>
                </a:lnTo>
                <a:lnTo>
                  <a:pt x="317" y="432"/>
                </a:lnTo>
                <a:lnTo>
                  <a:pt x="317" y="372"/>
                </a:lnTo>
                <a:lnTo>
                  <a:pt x="367" y="404"/>
                </a:lnTo>
                <a:lnTo>
                  <a:pt x="458" y="257"/>
                </a:lnTo>
                <a:lnTo>
                  <a:pt x="393" y="216"/>
                </a:lnTo>
                <a:lnTo>
                  <a:pt x="458" y="176"/>
                </a:lnTo>
                <a:close/>
                <a:moveTo>
                  <a:pt x="417" y="267"/>
                </a:moveTo>
                <a:lnTo>
                  <a:pt x="357" y="363"/>
                </a:lnTo>
                <a:lnTo>
                  <a:pt x="331" y="346"/>
                </a:lnTo>
                <a:lnTo>
                  <a:pt x="285" y="317"/>
                </a:lnTo>
                <a:lnTo>
                  <a:pt x="285" y="372"/>
                </a:lnTo>
                <a:lnTo>
                  <a:pt x="285" y="401"/>
                </a:lnTo>
                <a:lnTo>
                  <a:pt x="173" y="401"/>
                </a:lnTo>
                <a:lnTo>
                  <a:pt x="173" y="372"/>
                </a:lnTo>
                <a:lnTo>
                  <a:pt x="173" y="317"/>
                </a:lnTo>
                <a:lnTo>
                  <a:pt x="127" y="346"/>
                </a:lnTo>
                <a:lnTo>
                  <a:pt x="101" y="363"/>
                </a:lnTo>
                <a:lnTo>
                  <a:pt x="41" y="267"/>
                </a:lnTo>
                <a:lnTo>
                  <a:pt x="82" y="243"/>
                </a:lnTo>
                <a:lnTo>
                  <a:pt x="122" y="216"/>
                </a:lnTo>
                <a:lnTo>
                  <a:pt x="82" y="190"/>
                </a:lnTo>
                <a:lnTo>
                  <a:pt x="41" y="166"/>
                </a:lnTo>
                <a:lnTo>
                  <a:pt x="101" y="70"/>
                </a:lnTo>
                <a:lnTo>
                  <a:pt x="127" y="87"/>
                </a:lnTo>
                <a:lnTo>
                  <a:pt x="173" y="116"/>
                </a:lnTo>
                <a:lnTo>
                  <a:pt x="173" y="60"/>
                </a:lnTo>
                <a:lnTo>
                  <a:pt x="173" y="32"/>
                </a:lnTo>
                <a:lnTo>
                  <a:pt x="285" y="32"/>
                </a:lnTo>
                <a:lnTo>
                  <a:pt x="285" y="60"/>
                </a:lnTo>
                <a:lnTo>
                  <a:pt x="285" y="116"/>
                </a:lnTo>
                <a:lnTo>
                  <a:pt x="331" y="87"/>
                </a:lnTo>
                <a:lnTo>
                  <a:pt x="357" y="70"/>
                </a:lnTo>
                <a:lnTo>
                  <a:pt x="417" y="166"/>
                </a:lnTo>
                <a:lnTo>
                  <a:pt x="376" y="190"/>
                </a:lnTo>
                <a:lnTo>
                  <a:pt x="336" y="216"/>
                </a:lnTo>
                <a:lnTo>
                  <a:pt x="376" y="243"/>
                </a:lnTo>
                <a:lnTo>
                  <a:pt x="417" y="267"/>
                </a:lnTo>
                <a:close/>
              </a:path>
            </a:pathLst>
          </a:custGeom>
          <a:solidFill>
            <a:srgbClr val="0070C0"/>
          </a:solidFill>
          <a:ln>
            <a:noFill/>
          </a:ln>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nvGrpSpPr>
          <p:cNvPr id="54" name="Group 4"/>
          <p:cNvGrpSpPr>
            <a:grpSpLocks noChangeAspect="1"/>
          </p:cNvGrpSpPr>
          <p:nvPr/>
        </p:nvGrpSpPr>
        <p:grpSpPr bwMode="auto">
          <a:xfrm>
            <a:off x="3774886" y="3553819"/>
            <a:ext cx="696787" cy="696788"/>
            <a:chOff x="5304" y="846"/>
            <a:chExt cx="404" cy="404"/>
          </a:xfrm>
          <a:solidFill>
            <a:srgbClr val="0070C0"/>
          </a:solidFill>
        </p:grpSpPr>
        <p:sp>
          <p:nvSpPr>
            <p:cNvPr id="55" name="Freeform 5"/>
            <p:cNvSpPr>
              <a:spLocks noEditPoints="1"/>
            </p:cNvSpPr>
            <p:nvPr userDrawn="1"/>
          </p:nvSpPr>
          <p:spPr bwMode="auto">
            <a:xfrm>
              <a:off x="5304" y="846"/>
              <a:ext cx="404" cy="404"/>
            </a:xfrm>
            <a:custGeom>
              <a:avLst/>
              <a:gdLst>
                <a:gd name="T0" fmla="*/ 156 w 168"/>
                <a:gd name="T1" fmla="*/ 0 h 168"/>
                <a:gd name="T2" fmla="*/ 12 w 168"/>
                <a:gd name="T3" fmla="*/ 0 h 168"/>
                <a:gd name="T4" fmla="*/ 0 w 168"/>
                <a:gd name="T5" fmla="*/ 12 h 168"/>
                <a:gd name="T6" fmla="*/ 0 w 168"/>
                <a:gd name="T7" fmla="*/ 156 h 168"/>
                <a:gd name="T8" fmla="*/ 12 w 168"/>
                <a:gd name="T9" fmla="*/ 168 h 168"/>
                <a:gd name="T10" fmla="*/ 156 w 168"/>
                <a:gd name="T11" fmla="*/ 168 h 168"/>
                <a:gd name="T12" fmla="*/ 168 w 168"/>
                <a:gd name="T13" fmla="*/ 156 h 168"/>
                <a:gd name="T14" fmla="*/ 168 w 168"/>
                <a:gd name="T15" fmla="*/ 12 h 168"/>
                <a:gd name="T16" fmla="*/ 156 w 168"/>
                <a:gd name="T17" fmla="*/ 0 h 168"/>
                <a:gd name="T18" fmla="*/ 156 w 168"/>
                <a:gd name="T19" fmla="*/ 156 h 168"/>
                <a:gd name="T20" fmla="*/ 12 w 168"/>
                <a:gd name="T21" fmla="*/ 156 h 168"/>
                <a:gd name="T22" fmla="*/ 12 w 168"/>
                <a:gd name="T23" fmla="*/ 12 h 168"/>
                <a:gd name="T24" fmla="*/ 156 w 168"/>
                <a:gd name="T25" fmla="*/ 12 h 168"/>
                <a:gd name="T26" fmla="*/ 156 w 168"/>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68">
                  <a:moveTo>
                    <a:pt x="156" y="0"/>
                  </a:moveTo>
                  <a:cubicBezTo>
                    <a:pt x="12" y="0"/>
                    <a:pt x="12" y="0"/>
                    <a:pt x="12" y="0"/>
                  </a:cubicBezTo>
                  <a:cubicBezTo>
                    <a:pt x="5" y="0"/>
                    <a:pt x="0" y="5"/>
                    <a:pt x="0" y="12"/>
                  </a:cubicBezTo>
                  <a:cubicBezTo>
                    <a:pt x="0" y="156"/>
                    <a:pt x="0" y="156"/>
                    <a:pt x="0" y="156"/>
                  </a:cubicBezTo>
                  <a:cubicBezTo>
                    <a:pt x="0" y="163"/>
                    <a:pt x="5" y="168"/>
                    <a:pt x="12" y="168"/>
                  </a:cubicBezTo>
                  <a:cubicBezTo>
                    <a:pt x="156" y="168"/>
                    <a:pt x="156" y="168"/>
                    <a:pt x="156" y="168"/>
                  </a:cubicBezTo>
                  <a:cubicBezTo>
                    <a:pt x="163" y="168"/>
                    <a:pt x="168" y="163"/>
                    <a:pt x="168" y="156"/>
                  </a:cubicBezTo>
                  <a:cubicBezTo>
                    <a:pt x="168" y="12"/>
                    <a:pt x="168" y="12"/>
                    <a:pt x="168" y="12"/>
                  </a:cubicBezTo>
                  <a:cubicBezTo>
                    <a:pt x="168" y="5"/>
                    <a:pt x="163" y="0"/>
                    <a:pt x="156" y="0"/>
                  </a:cubicBezTo>
                  <a:close/>
                  <a:moveTo>
                    <a:pt x="156" y="156"/>
                  </a:moveTo>
                  <a:cubicBezTo>
                    <a:pt x="12" y="156"/>
                    <a:pt x="12" y="156"/>
                    <a:pt x="12" y="156"/>
                  </a:cubicBezTo>
                  <a:cubicBezTo>
                    <a:pt x="12" y="12"/>
                    <a:pt x="12" y="12"/>
                    <a:pt x="12" y="12"/>
                  </a:cubicBezTo>
                  <a:cubicBezTo>
                    <a:pt x="156" y="12"/>
                    <a:pt x="156" y="12"/>
                    <a:pt x="156" y="12"/>
                  </a:cubicBezTo>
                  <a:lnTo>
                    <a:pt x="156"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6" name="Freeform 6"/>
            <p:cNvSpPr>
              <a:spLocks/>
            </p:cNvSpPr>
            <p:nvPr userDrawn="1"/>
          </p:nvSpPr>
          <p:spPr bwMode="auto">
            <a:xfrm>
              <a:off x="5405" y="918"/>
              <a:ext cx="202" cy="259"/>
            </a:xfrm>
            <a:custGeom>
              <a:avLst/>
              <a:gdLst>
                <a:gd name="T0" fmla="*/ 58 w 202"/>
                <a:gd name="T1" fmla="*/ 144 h 259"/>
                <a:gd name="T2" fmla="*/ 144 w 202"/>
                <a:gd name="T3" fmla="*/ 144 h 259"/>
                <a:gd name="T4" fmla="*/ 144 w 202"/>
                <a:gd name="T5" fmla="*/ 259 h 259"/>
                <a:gd name="T6" fmla="*/ 202 w 202"/>
                <a:gd name="T7" fmla="*/ 259 h 259"/>
                <a:gd name="T8" fmla="*/ 202 w 202"/>
                <a:gd name="T9" fmla="*/ 0 h 259"/>
                <a:gd name="T10" fmla="*/ 144 w 202"/>
                <a:gd name="T11" fmla="*/ 0 h 259"/>
                <a:gd name="T12" fmla="*/ 144 w 202"/>
                <a:gd name="T13" fmla="*/ 86 h 259"/>
                <a:gd name="T14" fmla="*/ 58 w 202"/>
                <a:gd name="T15" fmla="*/ 86 h 259"/>
                <a:gd name="T16" fmla="*/ 58 w 202"/>
                <a:gd name="T17" fmla="*/ 0 h 259"/>
                <a:gd name="T18" fmla="*/ 0 w 202"/>
                <a:gd name="T19" fmla="*/ 0 h 259"/>
                <a:gd name="T20" fmla="*/ 0 w 202"/>
                <a:gd name="T21" fmla="*/ 259 h 259"/>
                <a:gd name="T22" fmla="*/ 58 w 202"/>
                <a:gd name="T23" fmla="*/ 259 h 259"/>
                <a:gd name="T24" fmla="*/ 58 w 202"/>
                <a:gd name="T25" fmla="*/ 144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259">
                  <a:moveTo>
                    <a:pt x="58" y="144"/>
                  </a:moveTo>
                  <a:lnTo>
                    <a:pt x="144" y="144"/>
                  </a:lnTo>
                  <a:lnTo>
                    <a:pt x="144" y="259"/>
                  </a:lnTo>
                  <a:lnTo>
                    <a:pt x="202" y="259"/>
                  </a:lnTo>
                  <a:lnTo>
                    <a:pt x="202" y="0"/>
                  </a:lnTo>
                  <a:lnTo>
                    <a:pt x="144" y="0"/>
                  </a:lnTo>
                  <a:lnTo>
                    <a:pt x="144" y="86"/>
                  </a:lnTo>
                  <a:lnTo>
                    <a:pt x="58" y="86"/>
                  </a:lnTo>
                  <a:lnTo>
                    <a:pt x="58" y="0"/>
                  </a:lnTo>
                  <a:lnTo>
                    <a:pt x="0" y="0"/>
                  </a:lnTo>
                  <a:lnTo>
                    <a:pt x="0" y="259"/>
                  </a:lnTo>
                  <a:lnTo>
                    <a:pt x="58" y="259"/>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60" name="Group 4"/>
          <p:cNvGrpSpPr>
            <a:grpSpLocks noChangeAspect="1"/>
          </p:cNvGrpSpPr>
          <p:nvPr/>
        </p:nvGrpSpPr>
        <p:grpSpPr bwMode="auto">
          <a:xfrm>
            <a:off x="9092739" y="7400836"/>
            <a:ext cx="755330" cy="918048"/>
            <a:chOff x="3147" y="802"/>
            <a:chExt cx="376" cy="457"/>
          </a:xfrm>
          <a:solidFill>
            <a:srgbClr val="FFB900"/>
          </a:solidFill>
        </p:grpSpPr>
        <p:sp>
          <p:nvSpPr>
            <p:cNvPr id="61" name="Oval 5"/>
            <p:cNvSpPr>
              <a:spLocks noChangeArrowheads="1"/>
            </p:cNvSpPr>
            <p:nvPr userDrawn="1"/>
          </p:nvSpPr>
          <p:spPr bwMode="auto">
            <a:xfrm>
              <a:off x="3255" y="816"/>
              <a:ext cx="58"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2" name="Oval 6"/>
            <p:cNvSpPr>
              <a:spLocks noChangeArrowheads="1"/>
            </p:cNvSpPr>
            <p:nvPr userDrawn="1"/>
          </p:nvSpPr>
          <p:spPr bwMode="auto">
            <a:xfrm>
              <a:off x="3327" y="85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3" name="Oval 7"/>
            <p:cNvSpPr>
              <a:spLocks noChangeArrowheads="1"/>
            </p:cNvSpPr>
            <p:nvPr userDrawn="1"/>
          </p:nvSpPr>
          <p:spPr bwMode="auto">
            <a:xfrm>
              <a:off x="3378" y="802"/>
              <a:ext cx="43" cy="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4" name="Freeform 63"/>
            <p:cNvSpPr>
              <a:spLocks noEditPoints="1"/>
            </p:cNvSpPr>
            <p:nvPr userDrawn="1"/>
          </p:nvSpPr>
          <p:spPr bwMode="auto">
            <a:xfrm>
              <a:off x="3147" y="902"/>
              <a:ext cx="376" cy="357"/>
            </a:xfrm>
            <a:custGeom>
              <a:avLst/>
              <a:gdLst>
                <a:gd name="T0" fmla="*/ 155 w 156"/>
                <a:gd name="T1" fmla="*/ 141 h 149"/>
                <a:gd name="T2" fmla="*/ 114 w 156"/>
                <a:gd name="T3" fmla="*/ 57 h 149"/>
                <a:gd name="T4" fmla="*/ 108 w 156"/>
                <a:gd name="T5" fmla="*/ 54 h 149"/>
                <a:gd name="T6" fmla="*/ 102 w 156"/>
                <a:gd name="T7" fmla="*/ 54 h 149"/>
                <a:gd name="T8" fmla="*/ 102 w 156"/>
                <a:gd name="T9" fmla="*/ 12 h 149"/>
                <a:gd name="T10" fmla="*/ 120 w 156"/>
                <a:gd name="T11" fmla="*/ 12 h 149"/>
                <a:gd name="T12" fmla="*/ 126 w 156"/>
                <a:gd name="T13" fmla="*/ 6 h 149"/>
                <a:gd name="T14" fmla="*/ 120 w 156"/>
                <a:gd name="T15" fmla="*/ 0 h 149"/>
                <a:gd name="T16" fmla="*/ 36 w 156"/>
                <a:gd name="T17" fmla="*/ 0 h 149"/>
                <a:gd name="T18" fmla="*/ 30 w 156"/>
                <a:gd name="T19" fmla="*/ 6 h 149"/>
                <a:gd name="T20" fmla="*/ 36 w 156"/>
                <a:gd name="T21" fmla="*/ 12 h 149"/>
                <a:gd name="T22" fmla="*/ 54 w 156"/>
                <a:gd name="T23" fmla="*/ 12 h 149"/>
                <a:gd name="T24" fmla="*/ 54 w 156"/>
                <a:gd name="T25" fmla="*/ 54 h 149"/>
                <a:gd name="T26" fmla="*/ 48 w 156"/>
                <a:gd name="T27" fmla="*/ 54 h 149"/>
                <a:gd name="T28" fmla="*/ 43 w 156"/>
                <a:gd name="T29" fmla="*/ 57 h 149"/>
                <a:gd name="T30" fmla="*/ 1 w 156"/>
                <a:gd name="T31" fmla="*/ 141 h 149"/>
                <a:gd name="T32" fmla="*/ 1 w 156"/>
                <a:gd name="T33" fmla="*/ 147 h 149"/>
                <a:gd name="T34" fmla="*/ 6 w 156"/>
                <a:gd name="T35" fmla="*/ 149 h 149"/>
                <a:gd name="T36" fmla="*/ 150 w 156"/>
                <a:gd name="T37" fmla="*/ 149 h 149"/>
                <a:gd name="T38" fmla="*/ 155 w 156"/>
                <a:gd name="T39" fmla="*/ 147 h 149"/>
                <a:gd name="T40" fmla="*/ 155 w 156"/>
                <a:gd name="T41" fmla="*/ 141 h 149"/>
                <a:gd name="T42" fmla="*/ 90 w 156"/>
                <a:gd name="T43" fmla="*/ 24 h 149"/>
                <a:gd name="T44" fmla="*/ 90 w 156"/>
                <a:gd name="T45" fmla="*/ 54 h 149"/>
                <a:gd name="T46" fmla="*/ 66 w 156"/>
                <a:gd name="T47" fmla="*/ 54 h 149"/>
                <a:gd name="T48" fmla="*/ 66 w 156"/>
                <a:gd name="T49" fmla="*/ 24 h 149"/>
                <a:gd name="T50" fmla="*/ 90 w 156"/>
                <a:gd name="T51" fmla="*/ 24 h 149"/>
                <a:gd name="T52" fmla="*/ 34 w 156"/>
                <a:gd name="T53" fmla="*/ 102 h 149"/>
                <a:gd name="T54" fmla="*/ 52 w 156"/>
                <a:gd name="T55" fmla="*/ 66 h 149"/>
                <a:gd name="T56" fmla="*/ 54 w 156"/>
                <a:gd name="T57" fmla="*/ 66 h 149"/>
                <a:gd name="T58" fmla="*/ 54 w 156"/>
                <a:gd name="T59" fmla="*/ 66 h 149"/>
                <a:gd name="T60" fmla="*/ 102 w 156"/>
                <a:gd name="T61" fmla="*/ 66 h 149"/>
                <a:gd name="T62" fmla="*/ 102 w 156"/>
                <a:gd name="T63" fmla="*/ 66 h 149"/>
                <a:gd name="T64" fmla="*/ 104 w 156"/>
                <a:gd name="T65" fmla="*/ 66 h 149"/>
                <a:gd name="T66" fmla="*/ 122 w 156"/>
                <a:gd name="T67" fmla="*/ 102 h 149"/>
                <a:gd name="T68" fmla="*/ 34 w 156"/>
                <a:gd name="T69" fmla="*/ 10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 h="149">
                  <a:moveTo>
                    <a:pt x="155" y="141"/>
                  </a:moveTo>
                  <a:cubicBezTo>
                    <a:pt x="114" y="57"/>
                    <a:pt x="114" y="57"/>
                    <a:pt x="114" y="57"/>
                  </a:cubicBezTo>
                  <a:cubicBezTo>
                    <a:pt x="113" y="55"/>
                    <a:pt x="110" y="54"/>
                    <a:pt x="108" y="54"/>
                  </a:cubicBezTo>
                  <a:cubicBezTo>
                    <a:pt x="102" y="54"/>
                    <a:pt x="102" y="54"/>
                    <a:pt x="102" y="54"/>
                  </a:cubicBezTo>
                  <a:cubicBezTo>
                    <a:pt x="102" y="12"/>
                    <a:pt x="102" y="12"/>
                    <a:pt x="102" y="12"/>
                  </a:cubicBezTo>
                  <a:cubicBezTo>
                    <a:pt x="120" y="12"/>
                    <a:pt x="120" y="12"/>
                    <a:pt x="120" y="12"/>
                  </a:cubicBezTo>
                  <a:cubicBezTo>
                    <a:pt x="123" y="12"/>
                    <a:pt x="126" y="9"/>
                    <a:pt x="126" y="6"/>
                  </a:cubicBezTo>
                  <a:cubicBezTo>
                    <a:pt x="126" y="3"/>
                    <a:pt x="123" y="0"/>
                    <a:pt x="120" y="0"/>
                  </a:cubicBezTo>
                  <a:cubicBezTo>
                    <a:pt x="36" y="0"/>
                    <a:pt x="36" y="0"/>
                    <a:pt x="36" y="0"/>
                  </a:cubicBezTo>
                  <a:cubicBezTo>
                    <a:pt x="33" y="0"/>
                    <a:pt x="30" y="3"/>
                    <a:pt x="30" y="6"/>
                  </a:cubicBezTo>
                  <a:cubicBezTo>
                    <a:pt x="30" y="9"/>
                    <a:pt x="33" y="12"/>
                    <a:pt x="36" y="12"/>
                  </a:cubicBezTo>
                  <a:cubicBezTo>
                    <a:pt x="54" y="12"/>
                    <a:pt x="54" y="12"/>
                    <a:pt x="54" y="12"/>
                  </a:cubicBezTo>
                  <a:cubicBezTo>
                    <a:pt x="54" y="54"/>
                    <a:pt x="54" y="54"/>
                    <a:pt x="54" y="54"/>
                  </a:cubicBezTo>
                  <a:cubicBezTo>
                    <a:pt x="48" y="54"/>
                    <a:pt x="48" y="54"/>
                    <a:pt x="48" y="54"/>
                  </a:cubicBezTo>
                  <a:cubicBezTo>
                    <a:pt x="46" y="54"/>
                    <a:pt x="44" y="55"/>
                    <a:pt x="43" y="57"/>
                  </a:cubicBezTo>
                  <a:cubicBezTo>
                    <a:pt x="1" y="141"/>
                    <a:pt x="1" y="141"/>
                    <a:pt x="1" y="141"/>
                  </a:cubicBezTo>
                  <a:cubicBezTo>
                    <a:pt x="0" y="143"/>
                    <a:pt x="0" y="145"/>
                    <a:pt x="1" y="147"/>
                  </a:cubicBezTo>
                  <a:cubicBezTo>
                    <a:pt x="2" y="148"/>
                    <a:pt x="4" y="149"/>
                    <a:pt x="6" y="149"/>
                  </a:cubicBezTo>
                  <a:cubicBezTo>
                    <a:pt x="150" y="149"/>
                    <a:pt x="150" y="149"/>
                    <a:pt x="150" y="149"/>
                  </a:cubicBezTo>
                  <a:cubicBezTo>
                    <a:pt x="152" y="149"/>
                    <a:pt x="154" y="148"/>
                    <a:pt x="155" y="147"/>
                  </a:cubicBezTo>
                  <a:cubicBezTo>
                    <a:pt x="156" y="145"/>
                    <a:pt x="156" y="143"/>
                    <a:pt x="155" y="141"/>
                  </a:cubicBezTo>
                  <a:close/>
                  <a:moveTo>
                    <a:pt x="90" y="24"/>
                  </a:moveTo>
                  <a:cubicBezTo>
                    <a:pt x="90" y="54"/>
                    <a:pt x="90" y="54"/>
                    <a:pt x="90" y="54"/>
                  </a:cubicBezTo>
                  <a:cubicBezTo>
                    <a:pt x="66" y="54"/>
                    <a:pt x="66" y="54"/>
                    <a:pt x="66" y="54"/>
                  </a:cubicBezTo>
                  <a:cubicBezTo>
                    <a:pt x="66" y="24"/>
                    <a:pt x="66" y="24"/>
                    <a:pt x="66" y="24"/>
                  </a:cubicBezTo>
                  <a:lnTo>
                    <a:pt x="90" y="24"/>
                  </a:lnTo>
                  <a:close/>
                  <a:moveTo>
                    <a:pt x="34" y="102"/>
                  </a:moveTo>
                  <a:cubicBezTo>
                    <a:pt x="52" y="66"/>
                    <a:pt x="52" y="66"/>
                    <a:pt x="52" y="66"/>
                  </a:cubicBezTo>
                  <a:cubicBezTo>
                    <a:pt x="54" y="66"/>
                    <a:pt x="54" y="66"/>
                    <a:pt x="54" y="66"/>
                  </a:cubicBezTo>
                  <a:cubicBezTo>
                    <a:pt x="54" y="66"/>
                    <a:pt x="54" y="66"/>
                    <a:pt x="54" y="66"/>
                  </a:cubicBezTo>
                  <a:cubicBezTo>
                    <a:pt x="102" y="66"/>
                    <a:pt x="102" y="66"/>
                    <a:pt x="102" y="66"/>
                  </a:cubicBezTo>
                  <a:cubicBezTo>
                    <a:pt x="102" y="66"/>
                    <a:pt x="102" y="66"/>
                    <a:pt x="102" y="66"/>
                  </a:cubicBezTo>
                  <a:cubicBezTo>
                    <a:pt x="104" y="66"/>
                    <a:pt x="104" y="66"/>
                    <a:pt x="104" y="66"/>
                  </a:cubicBezTo>
                  <a:cubicBezTo>
                    <a:pt x="122" y="102"/>
                    <a:pt x="122" y="102"/>
                    <a:pt x="122" y="102"/>
                  </a:cubicBezTo>
                  <a:lnTo>
                    <a:pt x="34"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65" name="Freeform 10"/>
          <p:cNvSpPr>
            <a:spLocks noChangeAspect="1" noEditPoints="1"/>
          </p:cNvSpPr>
          <p:nvPr/>
        </p:nvSpPr>
        <p:spPr bwMode="auto">
          <a:xfrm>
            <a:off x="510054" y="1957722"/>
            <a:ext cx="674090" cy="771657"/>
          </a:xfrm>
          <a:custGeom>
            <a:avLst/>
            <a:gdLst>
              <a:gd name="T0" fmla="*/ 133 w 158"/>
              <a:gd name="T1" fmla="*/ 102 h 181"/>
              <a:gd name="T2" fmla="*/ 121 w 158"/>
              <a:gd name="T3" fmla="*/ 107 h 181"/>
              <a:gd name="T4" fmla="*/ 117 w 158"/>
              <a:gd name="T5" fmla="*/ 118 h 181"/>
              <a:gd name="T6" fmla="*/ 117 w 158"/>
              <a:gd name="T7" fmla="*/ 137 h 181"/>
              <a:gd name="T8" fmla="*/ 84 w 158"/>
              <a:gd name="T9" fmla="*/ 170 h 181"/>
              <a:gd name="T10" fmla="*/ 57 w 158"/>
              <a:gd name="T11" fmla="*/ 156 h 181"/>
              <a:gd name="T12" fmla="*/ 66 w 158"/>
              <a:gd name="T13" fmla="*/ 144 h 181"/>
              <a:gd name="T14" fmla="*/ 97 w 158"/>
              <a:gd name="T15" fmla="*/ 99 h 181"/>
              <a:gd name="T16" fmla="*/ 97 w 158"/>
              <a:gd name="T17" fmla="*/ 49 h 181"/>
              <a:gd name="T18" fmla="*/ 48 w 158"/>
              <a:gd name="T19" fmla="*/ 0 h 181"/>
              <a:gd name="T20" fmla="*/ 0 w 158"/>
              <a:gd name="T21" fmla="*/ 49 h 181"/>
              <a:gd name="T22" fmla="*/ 0 w 158"/>
              <a:gd name="T23" fmla="*/ 99 h 181"/>
              <a:gd name="T24" fmla="*/ 30 w 158"/>
              <a:gd name="T25" fmla="*/ 144 h 181"/>
              <a:gd name="T26" fmla="*/ 45 w 158"/>
              <a:gd name="T27" fmla="*/ 158 h 181"/>
              <a:gd name="T28" fmla="*/ 84 w 158"/>
              <a:gd name="T29" fmla="*/ 181 h 181"/>
              <a:gd name="T30" fmla="*/ 129 w 158"/>
              <a:gd name="T31" fmla="*/ 137 h 181"/>
              <a:gd name="T32" fmla="*/ 128 w 158"/>
              <a:gd name="T33" fmla="*/ 117 h 181"/>
              <a:gd name="T34" fmla="*/ 130 w 158"/>
              <a:gd name="T35" fmla="*/ 114 h 181"/>
              <a:gd name="T36" fmla="*/ 133 w 158"/>
              <a:gd name="T37" fmla="*/ 114 h 181"/>
              <a:gd name="T38" fmla="*/ 158 w 158"/>
              <a:gd name="T39" fmla="*/ 114 h 181"/>
              <a:gd name="T40" fmla="*/ 158 w 158"/>
              <a:gd name="T41" fmla="*/ 102 h 181"/>
              <a:gd name="T42" fmla="*/ 133 w 158"/>
              <a:gd name="T43" fmla="*/ 102 h 181"/>
              <a:gd name="T44" fmla="*/ 12 w 158"/>
              <a:gd name="T45" fmla="*/ 102 h 181"/>
              <a:gd name="T46" fmla="*/ 34 w 158"/>
              <a:gd name="T47" fmla="*/ 102 h 181"/>
              <a:gd name="T48" fmla="*/ 34 w 158"/>
              <a:gd name="T49" fmla="*/ 91 h 181"/>
              <a:gd name="T50" fmla="*/ 12 w 158"/>
              <a:gd name="T51" fmla="*/ 91 h 181"/>
              <a:gd name="T52" fmla="*/ 12 w 158"/>
              <a:gd name="T53" fmla="*/ 80 h 181"/>
              <a:gd name="T54" fmla="*/ 34 w 158"/>
              <a:gd name="T55" fmla="*/ 80 h 181"/>
              <a:gd name="T56" fmla="*/ 34 w 158"/>
              <a:gd name="T57" fmla="*/ 68 h 181"/>
              <a:gd name="T58" fmla="*/ 12 w 158"/>
              <a:gd name="T59" fmla="*/ 68 h 181"/>
              <a:gd name="T60" fmla="*/ 12 w 158"/>
              <a:gd name="T61" fmla="*/ 49 h 181"/>
              <a:gd name="T62" fmla="*/ 12 w 158"/>
              <a:gd name="T63" fmla="*/ 46 h 181"/>
              <a:gd name="T64" fmla="*/ 85 w 158"/>
              <a:gd name="T65" fmla="*/ 46 h 181"/>
              <a:gd name="T66" fmla="*/ 85 w 158"/>
              <a:gd name="T67" fmla="*/ 49 h 181"/>
              <a:gd name="T68" fmla="*/ 85 w 158"/>
              <a:gd name="T69" fmla="*/ 99 h 181"/>
              <a:gd name="T70" fmla="*/ 48 w 158"/>
              <a:gd name="T71" fmla="*/ 136 h 181"/>
              <a:gd name="T72" fmla="*/ 12 w 158"/>
              <a:gd name="T73" fmla="*/ 10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81">
                <a:moveTo>
                  <a:pt x="133" y="102"/>
                </a:moveTo>
                <a:cubicBezTo>
                  <a:pt x="127" y="102"/>
                  <a:pt x="123" y="105"/>
                  <a:pt x="121" y="107"/>
                </a:cubicBezTo>
                <a:cubicBezTo>
                  <a:pt x="117" y="111"/>
                  <a:pt x="117" y="117"/>
                  <a:pt x="117" y="118"/>
                </a:cubicBezTo>
                <a:cubicBezTo>
                  <a:pt x="117" y="137"/>
                  <a:pt x="117" y="137"/>
                  <a:pt x="117" y="137"/>
                </a:cubicBezTo>
                <a:cubicBezTo>
                  <a:pt x="117" y="155"/>
                  <a:pt x="102" y="170"/>
                  <a:pt x="84" y="170"/>
                </a:cubicBezTo>
                <a:cubicBezTo>
                  <a:pt x="73" y="170"/>
                  <a:pt x="63" y="165"/>
                  <a:pt x="57" y="156"/>
                </a:cubicBezTo>
                <a:cubicBezTo>
                  <a:pt x="62" y="154"/>
                  <a:pt x="65" y="149"/>
                  <a:pt x="66" y="144"/>
                </a:cubicBezTo>
                <a:cubicBezTo>
                  <a:pt x="84" y="137"/>
                  <a:pt x="97" y="120"/>
                  <a:pt x="97" y="99"/>
                </a:cubicBezTo>
                <a:cubicBezTo>
                  <a:pt x="97" y="49"/>
                  <a:pt x="97" y="49"/>
                  <a:pt x="97" y="49"/>
                </a:cubicBezTo>
                <a:cubicBezTo>
                  <a:pt x="97" y="22"/>
                  <a:pt x="75" y="0"/>
                  <a:pt x="48" y="0"/>
                </a:cubicBezTo>
                <a:cubicBezTo>
                  <a:pt x="22" y="0"/>
                  <a:pt x="0" y="22"/>
                  <a:pt x="0" y="49"/>
                </a:cubicBezTo>
                <a:cubicBezTo>
                  <a:pt x="0" y="99"/>
                  <a:pt x="0" y="99"/>
                  <a:pt x="0" y="99"/>
                </a:cubicBezTo>
                <a:cubicBezTo>
                  <a:pt x="0" y="120"/>
                  <a:pt x="13" y="137"/>
                  <a:pt x="30" y="144"/>
                </a:cubicBezTo>
                <a:cubicBezTo>
                  <a:pt x="32" y="152"/>
                  <a:pt x="38" y="157"/>
                  <a:pt x="45" y="158"/>
                </a:cubicBezTo>
                <a:cubicBezTo>
                  <a:pt x="53" y="172"/>
                  <a:pt x="67" y="181"/>
                  <a:pt x="84" y="181"/>
                </a:cubicBezTo>
                <a:cubicBezTo>
                  <a:pt x="109" y="181"/>
                  <a:pt x="129" y="161"/>
                  <a:pt x="129" y="137"/>
                </a:cubicBezTo>
                <a:cubicBezTo>
                  <a:pt x="128" y="117"/>
                  <a:pt x="128" y="117"/>
                  <a:pt x="128" y="117"/>
                </a:cubicBezTo>
                <a:cubicBezTo>
                  <a:pt x="128" y="117"/>
                  <a:pt x="129" y="115"/>
                  <a:pt x="130" y="114"/>
                </a:cubicBezTo>
                <a:cubicBezTo>
                  <a:pt x="130" y="114"/>
                  <a:pt x="131" y="114"/>
                  <a:pt x="133" y="114"/>
                </a:cubicBezTo>
                <a:cubicBezTo>
                  <a:pt x="158" y="114"/>
                  <a:pt x="158" y="114"/>
                  <a:pt x="158" y="114"/>
                </a:cubicBezTo>
                <a:cubicBezTo>
                  <a:pt x="158" y="102"/>
                  <a:pt x="158" y="102"/>
                  <a:pt x="158" y="102"/>
                </a:cubicBezTo>
                <a:lnTo>
                  <a:pt x="133" y="102"/>
                </a:lnTo>
                <a:close/>
                <a:moveTo>
                  <a:pt x="12" y="102"/>
                </a:moveTo>
                <a:cubicBezTo>
                  <a:pt x="34" y="102"/>
                  <a:pt x="34" y="102"/>
                  <a:pt x="34" y="102"/>
                </a:cubicBezTo>
                <a:cubicBezTo>
                  <a:pt x="34" y="91"/>
                  <a:pt x="34" y="91"/>
                  <a:pt x="34" y="91"/>
                </a:cubicBezTo>
                <a:cubicBezTo>
                  <a:pt x="12" y="91"/>
                  <a:pt x="12" y="91"/>
                  <a:pt x="12" y="91"/>
                </a:cubicBezTo>
                <a:cubicBezTo>
                  <a:pt x="12" y="80"/>
                  <a:pt x="12" y="80"/>
                  <a:pt x="12" y="80"/>
                </a:cubicBezTo>
                <a:cubicBezTo>
                  <a:pt x="34" y="80"/>
                  <a:pt x="34" y="80"/>
                  <a:pt x="34" y="80"/>
                </a:cubicBezTo>
                <a:cubicBezTo>
                  <a:pt x="34" y="68"/>
                  <a:pt x="34" y="68"/>
                  <a:pt x="34" y="68"/>
                </a:cubicBezTo>
                <a:cubicBezTo>
                  <a:pt x="12" y="68"/>
                  <a:pt x="12" y="68"/>
                  <a:pt x="12" y="68"/>
                </a:cubicBezTo>
                <a:cubicBezTo>
                  <a:pt x="12" y="49"/>
                  <a:pt x="12" y="49"/>
                  <a:pt x="12" y="49"/>
                </a:cubicBezTo>
                <a:cubicBezTo>
                  <a:pt x="12" y="48"/>
                  <a:pt x="12" y="47"/>
                  <a:pt x="12" y="46"/>
                </a:cubicBezTo>
                <a:cubicBezTo>
                  <a:pt x="85" y="46"/>
                  <a:pt x="85" y="46"/>
                  <a:pt x="85" y="46"/>
                </a:cubicBezTo>
                <a:cubicBezTo>
                  <a:pt x="85" y="47"/>
                  <a:pt x="85" y="48"/>
                  <a:pt x="85" y="49"/>
                </a:cubicBezTo>
                <a:cubicBezTo>
                  <a:pt x="85" y="99"/>
                  <a:pt x="85" y="99"/>
                  <a:pt x="85" y="99"/>
                </a:cubicBezTo>
                <a:cubicBezTo>
                  <a:pt x="85" y="120"/>
                  <a:pt x="68" y="136"/>
                  <a:pt x="48" y="136"/>
                </a:cubicBezTo>
                <a:cubicBezTo>
                  <a:pt x="29" y="136"/>
                  <a:pt x="13" y="121"/>
                  <a:pt x="12" y="102"/>
                </a:cubicBezTo>
                <a:close/>
              </a:path>
            </a:pathLst>
          </a:custGeom>
          <a:solidFill>
            <a:srgbClr val="0070C0"/>
          </a:solidFill>
          <a:ln>
            <a:noFill/>
          </a:ln>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nvGrpSpPr>
          <p:cNvPr id="66" name="Group 13"/>
          <p:cNvGrpSpPr>
            <a:grpSpLocks noChangeAspect="1"/>
          </p:cNvGrpSpPr>
          <p:nvPr/>
        </p:nvGrpSpPr>
        <p:grpSpPr bwMode="auto">
          <a:xfrm>
            <a:off x="7971997" y="7497277"/>
            <a:ext cx="821606" cy="821606"/>
            <a:chOff x="4581" y="3441"/>
            <a:chExt cx="404" cy="404"/>
          </a:xfrm>
          <a:solidFill>
            <a:srgbClr val="0070C0"/>
          </a:solidFill>
        </p:grpSpPr>
        <p:sp>
          <p:nvSpPr>
            <p:cNvPr id="67" name="Freeform 14"/>
            <p:cNvSpPr>
              <a:spLocks/>
            </p:cNvSpPr>
            <p:nvPr userDrawn="1"/>
          </p:nvSpPr>
          <p:spPr bwMode="auto">
            <a:xfrm>
              <a:off x="4581" y="3441"/>
              <a:ext cx="404" cy="404"/>
            </a:xfrm>
            <a:custGeom>
              <a:avLst/>
              <a:gdLst>
                <a:gd name="T0" fmla="*/ 29 w 404"/>
                <a:gd name="T1" fmla="*/ 376 h 404"/>
                <a:gd name="T2" fmla="*/ 29 w 404"/>
                <a:gd name="T3" fmla="*/ 0 h 404"/>
                <a:gd name="T4" fmla="*/ 0 w 404"/>
                <a:gd name="T5" fmla="*/ 0 h 404"/>
                <a:gd name="T6" fmla="*/ 0 w 404"/>
                <a:gd name="T7" fmla="*/ 376 h 404"/>
                <a:gd name="T8" fmla="*/ 0 w 404"/>
                <a:gd name="T9" fmla="*/ 402 h 404"/>
                <a:gd name="T10" fmla="*/ 0 w 404"/>
                <a:gd name="T11" fmla="*/ 404 h 404"/>
                <a:gd name="T12" fmla="*/ 404 w 404"/>
                <a:gd name="T13" fmla="*/ 404 h 404"/>
                <a:gd name="T14" fmla="*/ 404 w 404"/>
                <a:gd name="T15" fmla="*/ 376 h 404"/>
                <a:gd name="T16" fmla="*/ 29 w 404"/>
                <a:gd name="T17" fmla="*/ 37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29" y="376"/>
                  </a:moveTo>
                  <a:lnTo>
                    <a:pt x="29" y="0"/>
                  </a:lnTo>
                  <a:lnTo>
                    <a:pt x="0" y="0"/>
                  </a:lnTo>
                  <a:lnTo>
                    <a:pt x="0" y="376"/>
                  </a:lnTo>
                  <a:lnTo>
                    <a:pt x="0" y="402"/>
                  </a:lnTo>
                  <a:lnTo>
                    <a:pt x="0" y="404"/>
                  </a:lnTo>
                  <a:lnTo>
                    <a:pt x="404" y="404"/>
                  </a:lnTo>
                  <a:lnTo>
                    <a:pt x="404" y="376"/>
                  </a:lnTo>
                  <a:lnTo>
                    <a:pt x="29"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8" name="Freeform 15"/>
            <p:cNvSpPr>
              <a:spLocks noEditPoints="1"/>
            </p:cNvSpPr>
            <p:nvPr userDrawn="1"/>
          </p:nvSpPr>
          <p:spPr bwMode="auto">
            <a:xfrm>
              <a:off x="4668" y="3523"/>
              <a:ext cx="260" cy="236"/>
            </a:xfrm>
            <a:custGeom>
              <a:avLst/>
              <a:gdLst>
                <a:gd name="T0" fmla="*/ 54 w 108"/>
                <a:gd name="T1" fmla="*/ 98 h 98"/>
                <a:gd name="T2" fmla="*/ 99 w 108"/>
                <a:gd name="T3" fmla="*/ 53 h 98"/>
                <a:gd name="T4" fmla="*/ 108 w 108"/>
                <a:gd name="T5" fmla="*/ 32 h 98"/>
                <a:gd name="T6" fmla="*/ 99 w 108"/>
                <a:gd name="T7" fmla="*/ 11 h 98"/>
                <a:gd name="T8" fmla="*/ 60 w 108"/>
                <a:gd name="T9" fmla="*/ 8 h 98"/>
                <a:gd name="T10" fmla="*/ 54 w 108"/>
                <a:gd name="T11" fmla="*/ 14 h 98"/>
                <a:gd name="T12" fmla="*/ 48 w 108"/>
                <a:gd name="T13" fmla="*/ 8 h 98"/>
                <a:gd name="T14" fmla="*/ 30 w 108"/>
                <a:gd name="T15" fmla="*/ 2 h 98"/>
                <a:gd name="T16" fmla="*/ 9 w 108"/>
                <a:gd name="T17" fmla="*/ 11 h 98"/>
                <a:gd name="T18" fmla="*/ 0 w 108"/>
                <a:gd name="T19" fmla="*/ 32 h 98"/>
                <a:gd name="T20" fmla="*/ 9 w 108"/>
                <a:gd name="T21" fmla="*/ 53 h 98"/>
                <a:gd name="T22" fmla="*/ 54 w 108"/>
                <a:gd name="T23" fmla="*/ 98 h 98"/>
                <a:gd name="T24" fmla="*/ 17 w 108"/>
                <a:gd name="T25" fmla="*/ 19 h 98"/>
                <a:gd name="T26" fmla="*/ 43 w 108"/>
                <a:gd name="T27" fmla="*/ 19 h 98"/>
                <a:gd name="T28" fmla="*/ 54 w 108"/>
                <a:gd name="T29" fmla="*/ 31 h 98"/>
                <a:gd name="T30" fmla="*/ 65 w 108"/>
                <a:gd name="T31" fmla="*/ 19 h 98"/>
                <a:gd name="T32" fmla="*/ 91 w 108"/>
                <a:gd name="T33" fmla="*/ 19 h 98"/>
                <a:gd name="T34" fmla="*/ 96 w 108"/>
                <a:gd name="T35" fmla="*/ 32 h 98"/>
                <a:gd name="T36" fmla="*/ 91 w 108"/>
                <a:gd name="T37" fmla="*/ 45 h 98"/>
                <a:gd name="T38" fmla="*/ 54 w 108"/>
                <a:gd name="T39" fmla="*/ 81 h 98"/>
                <a:gd name="T40" fmla="*/ 17 w 108"/>
                <a:gd name="T41" fmla="*/ 45 h 98"/>
                <a:gd name="T42" fmla="*/ 12 w 108"/>
                <a:gd name="T43" fmla="*/ 32 h 98"/>
                <a:gd name="T44" fmla="*/ 17 w 108"/>
                <a:gd name="T45" fmla="*/ 1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98">
                  <a:moveTo>
                    <a:pt x="54" y="98"/>
                  </a:moveTo>
                  <a:cubicBezTo>
                    <a:pt x="99" y="53"/>
                    <a:pt x="99" y="53"/>
                    <a:pt x="99" y="53"/>
                  </a:cubicBezTo>
                  <a:cubicBezTo>
                    <a:pt x="105" y="48"/>
                    <a:pt x="108" y="40"/>
                    <a:pt x="108" y="32"/>
                  </a:cubicBezTo>
                  <a:cubicBezTo>
                    <a:pt x="108" y="24"/>
                    <a:pt x="105" y="16"/>
                    <a:pt x="99" y="11"/>
                  </a:cubicBezTo>
                  <a:cubicBezTo>
                    <a:pt x="89" y="0"/>
                    <a:pt x="72" y="0"/>
                    <a:pt x="60" y="8"/>
                  </a:cubicBezTo>
                  <a:cubicBezTo>
                    <a:pt x="54" y="14"/>
                    <a:pt x="54" y="14"/>
                    <a:pt x="54" y="14"/>
                  </a:cubicBezTo>
                  <a:cubicBezTo>
                    <a:pt x="48" y="8"/>
                    <a:pt x="48" y="8"/>
                    <a:pt x="48" y="8"/>
                  </a:cubicBezTo>
                  <a:cubicBezTo>
                    <a:pt x="43" y="4"/>
                    <a:pt x="37" y="2"/>
                    <a:pt x="30" y="2"/>
                  </a:cubicBezTo>
                  <a:cubicBezTo>
                    <a:pt x="22" y="2"/>
                    <a:pt x="14" y="5"/>
                    <a:pt x="9" y="11"/>
                  </a:cubicBezTo>
                  <a:cubicBezTo>
                    <a:pt x="3" y="16"/>
                    <a:pt x="0" y="24"/>
                    <a:pt x="0" y="32"/>
                  </a:cubicBezTo>
                  <a:cubicBezTo>
                    <a:pt x="0" y="40"/>
                    <a:pt x="3" y="48"/>
                    <a:pt x="9" y="53"/>
                  </a:cubicBezTo>
                  <a:lnTo>
                    <a:pt x="54" y="98"/>
                  </a:lnTo>
                  <a:close/>
                  <a:moveTo>
                    <a:pt x="17" y="19"/>
                  </a:moveTo>
                  <a:cubicBezTo>
                    <a:pt x="24" y="12"/>
                    <a:pt x="36" y="12"/>
                    <a:pt x="43" y="19"/>
                  </a:cubicBezTo>
                  <a:cubicBezTo>
                    <a:pt x="54" y="31"/>
                    <a:pt x="54" y="31"/>
                    <a:pt x="54" y="31"/>
                  </a:cubicBezTo>
                  <a:cubicBezTo>
                    <a:pt x="65" y="19"/>
                    <a:pt x="65" y="19"/>
                    <a:pt x="65" y="19"/>
                  </a:cubicBezTo>
                  <a:cubicBezTo>
                    <a:pt x="72" y="12"/>
                    <a:pt x="84" y="12"/>
                    <a:pt x="91" y="19"/>
                  </a:cubicBezTo>
                  <a:cubicBezTo>
                    <a:pt x="94" y="23"/>
                    <a:pt x="96" y="27"/>
                    <a:pt x="96" y="32"/>
                  </a:cubicBezTo>
                  <a:cubicBezTo>
                    <a:pt x="96" y="37"/>
                    <a:pt x="94" y="41"/>
                    <a:pt x="91" y="45"/>
                  </a:cubicBezTo>
                  <a:cubicBezTo>
                    <a:pt x="54" y="81"/>
                    <a:pt x="54" y="81"/>
                    <a:pt x="54" y="81"/>
                  </a:cubicBezTo>
                  <a:cubicBezTo>
                    <a:pt x="17" y="45"/>
                    <a:pt x="17" y="45"/>
                    <a:pt x="17" y="45"/>
                  </a:cubicBezTo>
                  <a:cubicBezTo>
                    <a:pt x="14" y="41"/>
                    <a:pt x="12" y="37"/>
                    <a:pt x="12" y="32"/>
                  </a:cubicBezTo>
                  <a:cubicBezTo>
                    <a:pt x="12" y="27"/>
                    <a:pt x="14" y="23"/>
                    <a:pt x="1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70" name="Freeform 79"/>
          <p:cNvSpPr>
            <a:spLocks noEditPoints="1"/>
          </p:cNvSpPr>
          <p:nvPr/>
        </p:nvSpPr>
        <p:spPr bwMode="auto">
          <a:xfrm>
            <a:off x="10098771" y="7546464"/>
            <a:ext cx="714154" cy="813145"/>
          </a:xfrm>
          <a:custGeom>
            <a:avLst/>
            <a:gdLst>
              <a:gd name="T0" fmla="*/ 120 w 168"/>
              <a:gd name="T1" fmla="*/ 0 h 192"/>
              <a:gd name="T2" fmla="*/ 72 w 168"/>
              <a:gd name="T3" fmla="*/ 48 h 192"/>
              <a:gd name="T4" fmla="*/ 72 w 168"/>
              <a:gd name="T5" fmla="*/ 87 h 192"/>
              <a:gd name="T6" fmla="*/ 54 w 168"/>
              <a:gd name="T7" fmla="*/ 84 h 192"/>
              <a:gd name="T8" fmla="*/ 0 w 168"/>
              <a:gd name="T9" fmla="*/ 138 h 192"/>
              <a:gd name="T10" fmla="*/ 54 w 168"/>
              <a:gd name="T11" fmla="*/ 192 h 192"/>
              <a:gd name="T12" fmla="*/ 88 w 168"/>
              <a:gd name="T13" fmla="*/ 180 h 192"/>
              <a:gd name="T14" fmla="*/ 120 w 168"/>
              <a:gd name="T15" fmla="*/ 192 h 192"/>
              <a:gd name="T16" fmla="*/ 168 w 168"/>
              <a:gd name="T17" fmla="*/ 144 h 192"/>
              <a:gd name="T18" fmla="*/ 168 w 168"/>
              <a:gd name="T19" fmla="*/ 48 h 192"/>
              <a:gd name="T20" fmla="*/ 120 w 168"/>
              <a:gd name="T21" fmla="*/ 0 h 192"/>
              <a:gd name="T22" fmla="*/ 96 w 168"/>
              <a:gd name="T23" fmla="*/ 138 h 192"/>
              <a:gd name="T24" fmla="*/ 88 w 168"/>
              <a:gd name="T25" fmla="*/ 163 h 192"/>
              <a:gd name="T26" fmla="*/ 29 w 168"/>
              <a:gd name="T27" fmla="*/ 104 h 192"/>
              <a:gd name="T28" fmla="*/ 54 w 168"/>
              <a:gd name="T29" fmla="*/ 96 h 192"/>
              <a:gd name="T30" fmla="*/ 96 w 168"/>
              <a:gd name="T31" fmla="*/ 138 h 192"/>
              <a:gd name="T32" fmla="*/ 12 w 168"/>
              <a:gd name="T33" fmla="*/ 138 h 192"/>
              <a:gd name="T34" fmla="*/ 20 w 168"/>
              <a:gd name="T35" fmla="*/ 113 h 192"/>
              <a:gd name="T36" fmla="*/ 79 w 168"/>
              <a:gd name="T37" fmla="*/ 172 h 192"/>
              <a:gd name="T38" fmla="*/ 54 w 168"/>
              <a:gd name="T39" fmla="*/ 180 h 192"/>
              <a:gd name="T40" fmla="*/ 12 w 168"/>
              <a:gd name="T41" fmla="*/ 138 h 192"/>
              <a:gd name="T42" fmla="*/ 156 w 168"/>
              <a:gd name="T43" fmla="*/ 144 h 192"/>
              <a:gd name="T44" fmla="*/ 120 w 168"/>
              <a:gd name="T45" fmla="*/ 180 h 192"/>
              <a:gd name="T46" fmla="*/ 96 w 168"/>
              <a:gd name="T47" fmla="*/ 171 h 192"/>
              <a:gd name="T48" fmla="*/ 108 w 168"/>
              <a:gd name="T49" fmla="*/ 138 h 192"/>
              <a:gd name="T50" fmla="*/ 94 w 168"/>
              <a:gd name="T51" fmla="*/ 102 h 192"/>
              <a:gd name="T52" fmla="*/ 156 w 168"/>
              <a:gd name="T53" fmla="*/ 102 h 192"/>
              <a:gd name="T54" fmla="*/ 156 w 168"/>
              <a:gd name="T55" fmla="*/ 144 h 192"/>
              <a:gd name="T56" fmla="*/ 156 w 168"/>
              <a:gd name="T57" fmla="*/ 90 h 192"/>
              <a:gd name="T58" fmla="*/ 84 w 168"/>
              <a:gd name="T59" fmla="*/ 90 h 192"/>
              <a:gd name="T60" fmla="*/ 84 w 168"/>
              <a:gd name="T61" fmla="*/ 48 h 192"/>
              <a:gd name="T62" fmla="*/ 120 w 168"/>
              <a:gd name="T63" fmla="*/ 12 h 192"/>
              <a:gd name="T64" fmla="*/ 156 w 168"/>
              <a:gd name="T65" fmla="*/ 48 h 192"/>
              <a:gd name="T66" fmla="*/ 156 w 168"/>
              <a:gd name="T67" fmla="*/ 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92">
                <a:moveTo>
                  <a:pt x="120" y="0"/>
                </a:moveTo>
                <a:cubicBezTo>
                  <a:pt x="94" y="0"/>
                  <a:pt x="72" y="22"/>
                  <a:pt x="72" y="48"/>
                </a:cubicBezTo>
                <a:cubicBezTo>
                  <a:pt x="72" y="87"/>
                  <a:pt x="72" y="87"/>
                  <a:pt x="72" y="87"/>
                </a:cubicBezTo>
                <a:cubicBezTo>
                  <a:pt x="66" y="85"/>
                  <a:pt x="60" y="84"/>
                  <a:pt x="54" y="84"/>
                </a:cubicBezTo>
                <a:cubicBezTo>
                  <a:pt x="24" y="84"/>
                  <a:pt x="0" y="108"/>
                  <a:pt x="0" y="138"/>
                </a:cubicBezTo>
                <a:cubicBezTo>
                  <a:pt x="0" y="168"/>
                  <a:pt x="24" y="192"/>
                  <a:pt x="54" y="192"/>
                </a:cubicBezTo>
                <a:cubicBezTo>
                  <a:pt x="67" y="192"/>
                  <a:pt x="79" y="187"/>
                  <a:pt x="88" y="180"/>
                </a:cubicBezTo>
                <a:cubicBezTo>
                  <a:pt x="97" y="188"/>
                  <a:pt x="108" y="192"/>
                  <a:pt x="120" y="192"/>
                </a:cubicBezTo>
                <a:cubicBezTo>
                  <a:pt x="146" y="192"/>
                  <a:pt x="168" y="170"/>
                  <a:pt x="168" y="144"/>
                </a:cubicBezTo>
                <a:cubicBezTo>
                  <a:pt x="168" y="48"/>
                  <a:pt x="168" y="48"/>
                  <a:pt x="168" y="48"/>
                </a:cubicBezTo>
                <a:cubicBezTo>
                  <a:pt x="168" y="22"/>
                  <a:pt x="146" y="0"/>
                  <a:pt x="120" y="0"/>
                </a:cubicBezTo>
                <a:close/>
                <a:moveTo>
                  <a:pt x="96" y="138"/>
                </a:moveTo>
                <a:cubicBezTo>
                  <a:pt x="96" y="147"/>
                  <a:pt x="93" y="156"/>
                  <a:pt x="88" y="163"/>
                </a:cubicBezTo>
                <a:cubicBezTo>
                  <a:pt x="29" y="104"/>
                  <a:pt x="29" y="104"/>
                  <a:pt x="29" y="104"/>
                </a:cubicBezTo>
                <a:cubicBezTo>
                  <a:pt x="36" y="99"/>
                  <a:pt x="45" y="96"/>
                  <a:pt x="54" y="96"/>
                </a:cubicBezTo>
                <a:cubicBezTo>
                  <a:pt x="77" y="96"/>
                  <a:pt x="96" y="115"/>
                  <a:pt x="96" y="138"/>
                </a:cubicBezTo>
                <a:close/>
                <a:moveTo>
                  <a:pt x="12" y="138"/>
                </a:moveTo>
                <a:cubicBezTo>
                  <a:pt x="12" y="129"/>
                  <a:pt x="15" y="120"/>
                  <a:pt x="20" y="113"/>
                </a:cubicBezTo>
                <a:cubicBezTo>
                  <a:pt x="79" y="172"/>
                  <a:pt x="79" y="172"/>
                  <a:pt x="79" y="172"/>
                </a:cubicBezTo>
                <a:cubicBezTo>
                  <a:pt x="72" y="177"/>
                  <a:pt x="63" y="180"/>
                  <a:pt x="54" y="180"/>
                </a:cubicBezTo>
                <a:cubicBezTo>
                  <a:pt x="31" y="180"/>
                  <a:pt x="12" y="161"/>
                  <a:pt x="12" y="138"/>
                </a:cubicBezTo>
                <a:close/>
                <a:moveTo>
                  <a:pt x="156" y="144"/>
                </a:moveTo>
                <a:cubicBezTo>
                  <a:pt x="156" y="164"/>
                  <a:pt x="140" y="180"/>
                  <a:pt x="120" y="180"/>
                </a:cubicBezTo>
                <a:cubicBezTo>
                  <a:pt x="111" y="180"/>
                  <a:pt x="103" y="177"/>
                  <a:pt x="96" y="171"/>
                </a:cubicBezTo>
                <a:cubicBezTo>
                  <a:pt x="104" y="162"/>
                  <a:pt x="108" y="151"/>
                  <a:pt x="108" y="138"/>
                </a:cubicBezTo>
                <a:cubicBezTo>
                  <a:pt x="108" y="124"/>
                  <a:pt x="103" y="112"/>
                  <a:pt x="94" y="102"/>
                </a:cubicBezTo>
                <a:cubicBezTo>
                  <a:pt x="156" y="102"/>
                  <a:pt x="156" y="102"/>
                  <a:pt x="156" y="102"/>
                </a:cubicBezTo>
                <a:lnTo>
                  <a:pt x="156" y="144"/>
                </a:lnTo>
                <a:close/>
                <a:moveTo>
                  <a:pt x="156" y="90"/>
                </a:moveTo>
                <a:cubicBezTo>
                  <a:pt x="84" y="90"/>
                  <a:pt x="84" y="90"/>
                  <a:pt x="84" y="90"/>
                </a:cubicBezTo>
                <a:cubicBezTo>
                  <a:pt x="84" y="48"/>
                  <a:pt x="84" y="48"/>
                  <a:pt x="84" y="48"/>
                </a:cubicBezTo>
                <a:cubicBezTo>
                  <a:pt x="84" y="28"/>
                  <a:pt x="100" y="12"/>
                  <a:pt x="120" y="12"/>
                </a:cubicBezTo>
                <a:cubicBezTo>
                  <a:pt x="140" y="12"/>
                  <a:pt x="156" y="28"/>
                  <a:pt x="156" y="48"/>
                </a:cubicBezTo>
                <a:lnTo>
                  <a:pt x="156" y="90"/>
                </a:lnTo>
                <a:close/>
              </a:path>
            </a:pathLst>
          </a:custGeom>
          <a:solidFill>
            <a:srgbClr val="FFB900"/>
          </a:solidFill>
          <a:ln>
            <a:noFill/>
          </a:ln>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 name="Freeform 5"/>
          <p:cNvSpPr>
            <a:spLocks noChangeAspect="1" noEditPoints="1"/>
          </p:cNvSpPr>
          <p:nvPr/>
        </p:nvSpPr>
        <p:spPr bwMode="auto">
          <a:xfrm>
            <a:off x="11155068" y="1893090"/>
            <a:ext cx="806282" cy="836146"/>
          </a:xfrm>
          <a:custGeom>
            <a:avLst/>
            <a:gdLst>
              <a:gd name="T0" fmla="*/ 131 w 202"/>
              <a:gd name="T1" fmla="*/ 16 h 210"/>
              <a:gd name="T2" fmla="*/ 112 w 202"/>
              <a:gd name="T3" fmla="*/ 18 h 210"/>
              <a:gd name="T4" fmla="*/ 90 w 202"/>
              <a:gd name="T5" fmla="*/ 18 h 210"/>
              <a:gd name="T6" fmla="*/ 71 w 202"/>
              <a:gd name="T7" fmla="*/ 16 h 210"/>
              <a:gd name="T8" fmla="*/ 0 w 202"/>
              <a:gd name="T9" fmla="*/ 51 h 210"/>
              <a:gd name="T10" fmla="*/ 25 w 202"/>
              <a:gd name="T11" fmla="*/ 63 h 210"/>
              <a:gd name="T12" fmla="*/ 46 w 202"/>
              <a:gd name="T13" fmla="*/ 63 h 210"/>
              <a:gd name="T14" fmla="*/ 66 w 202"/>
              <a:gd name="T15" fmla="*/ 63 h 210"/>
              <a:gd name="T16" fmla="*/ 90 w 202"/>
              <a:gd name="T17" fmla="*/ 55 h 210"/>
              <a:gd name="T18" fmla="*/ 94 w 202"/>
              <a:gd name="T19" fmla="*/ 114 h 210"/>
              <a:gd name="T20" fmla="*/ 61 w 202"/>
              <a:gd name="T21" fmla="*/ 96 h 210"/>
              <a:gd name="T22" fmla="*/ 84 w 202"/>
              <a:gd name="T23" fmla="*/ 91 h 210"/>
              <a:gd name="T24" fmla="*/ 84 w 202"/>
              <a:gd name="T25" fmla="*/ 81 h 210"/>
              <a:gd name="T26" fmla="*/ 77 w 202"/>
              <a:gd name="T27" fmla="*/ 74 h 210"/>
              <a:gd name="T28" fmla="*/ 42 w 202"/>
              <a:gd name="T29" fmla="*/ 81 h 210"/>
              <a:gd name="T30" fmla="*/ 46 w 202"/>
              <a:gd name="T31" fmla="*/ 113 h 210"/>
              <a:gd name="T32" fmla="*/ 58 w 202"/>
              <a:gd name="T33" fmla="*/ 142 h 210"/>
              <a:gd name="T34" fmla="*/ 55 w 202"/>
              <a:gd name="T35" fmla="*/ 152 h 210"/>
              <a:gd name="T36" fmla="*/ 80 w 202"/>
              <a:gd name="T37" fmla="*/ 170 h 210"/>
              <a:gd name="T38" fmla="*/ 63 w 202"/>
              <a:gd name="T39" fmla="*/ 185 h 210"/>
              <a:gd name="T40" fmla="*/ 67 w 202"/>
              <a:gd name="T41" fmla="*/ 195 h 210"/>
              <a:gd name="T42" fmla="*/ 94 w 202"/>
              <a:gd name="T43" fmla="*/ 210 h 210"/>
              <a:gd name="T44" fmla="*/ 108 w 202"/>
              <a:gd name="T45" fmla="*/ 210 h 210"/>
              <a:gd name="T46" fmla="*/ 121 w 202"/>
              <a:gd name="T47" fmla="*/ 203 h 210"/>
              <a:gd name="T48" fmla="*/ 140 w 202"/>
              <a:gd name="T49" fmla="*/ 188 h 210"/>
              <a:gd name="T50" fmla="*/ 136 w 202"/>
              <a:gd name="T51" fmla="*/ 178 h 210"/>
              <a:gd name="T52" fmla="*/ 143 w 202"/>
              <a:gd name="T53" fmla="*/ 159 h 210"/>
              <a:gd name="T54" fmla="*/ 147 w 202"/>
              <a:gd name="T55" fmla="*/ 149 h 210"/>
              <a:gd name="T56" fmla="*/ 124 w 202"/>
              <a:gd name="T57" fmla="*/ 129 h 210"/>
              <a:gd name="T58" fmla="*/ 160 w 202"/>
              <a:gd name="T59" fmla="*/ 106 h 210"/>
              <a:gd name="T60" fmla="*/ 154 w 202"/>
              <a:gd name="T61" fmla="*/ 74 h 210"/>
              <a:gd name="T62" fmla="*/ 119 w 202"/>
              <a:gd name="T63" fmla="*/ 79 h 210"/>
              <a:gd name="T64" fmla="*/ 118 w 202"/>
              <a:gd name="T65" fmla="*/ 88 h 210"/>
              <a:gd name="T66" fmla="*/ 125 w 202"/>
              <a:gd name="T67" fmla="*/ 96 h 210"/>
              <a:gd name="T68" fmla="*/ 118 w 202"/>
              <a:gd name="T69" fmla="*/ 108 h 210"/>
              <a:gd name="T70" fmla="*/ 108 w 202"/>
              <a:gd name="T71" fmla="*/ 63 h 210"/>
              <a:gd name="T72" fmla="*/ 126 w 202"/>
              <a:gd name="T73" fmla="*/ 66 h 210"/>
              <a:gd name="T74" fmla="*/ 147 w 202"/>
              <a:gd name="T75" fmla="*/ 66 h 210"/>
              <a:gd name="T76" fmla="*/ 167 w 202"/>
              <a:gd name="T77" fmla="*/ 66 h 210"/>
              <a:gd name="T78" fmla="*/ 187 w 202"/>
              <a:gd name="T79" fmla="*/ 66 h 210"/>
              <a:gd name="T80" fmla="*/ 161 w 202"/>
              <a:gd name="T81" fmla="*/ 25 h 210"/>
              <a:gd name="T82" fmla="*/ 84 w 202"/>
              <a:gd name="T83" fmla="*/ 187 h 210"/>
              <a:gd name="T84" fmla="*/ 94 w 202"/>
              <a:gd name="T85" fmla="*/ 192 h 210"/>
              <a:gd name="T86" fmla="*/ 80 w 202"/>
              <a:gd name="T87" fmla="*/ 150 h 210"/>
              <a:gd name="T88" fmla="*/ 94 w 202"/>
              <a:gd name="T89" fmla="*/ 158 h 210"/>
              <a:gd name="T90" fmla="*/ 108 w 202"/>
              <a:gd name="T91" fmla="*/ 181 h 210"/>
              <a:gd name="T92" fmla="*/ 108 w 202"/>
              <a:gd name="T93" fmla="*/ 192 h 210"/>
              <a:gd name="T94" fmla="*/ 108 w 202"/>
              <a:gd name="T95" fmla="*/ 158 h 210"/>
              <a:gd name="T96" fmla="*/ 122 w 202"/>
              <a:gd name="T97" fmla="*/ 15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210">
                <a:moveTo>
                  <a:pt x="161" y="25"/>
                </a:moveTo>
                <a:cubicBezTo>
                  <a:pt x="135" y="0"/>
                  <a:pt x="139" y="9"/>
                  <a:pt x="131" y="16"/>
                </a:cubicBezTo>
                <a:cubicBezTo>
                  <a:pt x="125" y="22"/>
                  <a:pt x="118" y="30"/>
                  <a:pt x="106" y="28"/>
                </a:cubicBezTo>
                <a:cubicBezTo>
                  <a:pt x="110" y="25"/>
                  <a:pt x="112" y="22"/>
                  <a:pt x="112" y="18"/>
                </a:cubicBezTo>
                <a:cubicBezTo>
                  <a:pt x="112" y="12"/>
                  <a:pt x="107" y="7"/>
                  <a:pt x="101" y="7"/>
                </a:cubicBezTo>
                <a:cubicBezTo>
                  <a:pt x="95" y="7"/>
                  <a:pt x="90" y="12"/>
                  <a:pt x="90" y="18"/>
                </a:cubicBezTo>
                <a:cubicBezTo>
                  <a:pt x="90" y="22"/>
                  <a:pt x="93" y="25"/>
                  <a:pt x="96" y="28"/>
                </a:cubicBezTo>
                <a:cubicBezTo>
                  <a:pt x="84" y="30"/>
                  <a:pt x="77" y="22"/>
                  <a:pt x="71" y="16"/>
                </a:cubicBezTo>
                <a:cubicBezTo>
                  <a:pt x="64" y="9"/>
                  <a:pt x="68" y="0"/>
                  <a:pt x="41" y="25"/>
                </a:cubicBezTo>
                <a:cubicBezTo>
                  <a:pt x="13" y="51"/>
                  <a:pt x="0" y="51"/>
                  <a:pt x="0" y="51"/>
                </a:cubicBezTo>
                <a:cubicBezTo>
                  <a:pt x="0" y="59"/>
                  <a:pt x="7" y="66"/>
                  <a:pt x="16" y="66"/>
                </a:cubicBezTo>
                <a:cubicBezTo>
                  <a:pt x="19" y="66"/>
                  <a:pt x="23" y="65"/>
                  <a:pt x="25" y="63"/>
                </a:cubicBezTo>
                <a:cubicBezTo>
                  <a:pt x="28" y="65"/>
                  <a:pt x="31" y="66"/>
                  <a:pt x="35" y="66"/>
                </a:cubicBezTo>
                <a:cubicBezTo>
                  <a:pt x="40" y="66"/>
                  <a:pt x="43" y="65"/>
                  <a:pt x="46" y="63"/>
                </a:cubicBezTo>
                <a:cubicBezTo>
                  <a:pt x="48" y="65"/>
                  <a:pt x="52" y="66"/>
                  <a:pt x="56" y="66"/>
                </a:cubicBezTo>
                <a:cubicBezTo>
                  <a:pt x="59" y="66"/>
                  <a:pt x="63" y="65"/>
                  <a:pt x="66" y="63"/>
                </a:cubicBezTo>
                <a:cubicBezTo>
                  <a:pt x="69" y="65"/>
                  <a:pt x="72" y="66"/>
                  <a:pt x="76" y="66"/>
                </a:cubicBezTo>
                <a:cubicBezTo>
                  <a:pt x="83" y="66"/>
                  <a:pt x="88" y="62"/>
                  <a:pt x="90" y="55"/>
                </a:cubicBezTo>
                <a:cubicBezTo>
                  <a:pt x="90" y="58"/>
                  <a:pt x="94" y="63"/>
                  <a:pt x="94" y="63"/>
                </a:cubicBezTo>
                <a:cubicBezTo>
                  <a:pt x="94" y="114"/>
                  <a:pt x="94" y="114"/>
                  <a:pt x="94" y="114"/>
                </a:cubicBezTo>
                <a:cubicBezTo>
                  <a:pt x="84" y="108"/>
                  <a:pt x="84" y="108"/>
                  <a:pt x="84" y="108"/>
                </a:cubicBezTo>
                <a:cubicBezTo>
                  <a:pt x="61" y="96"/>
                  <a:pt x="61" y="96"/>
                  <a:pt x="61" y="96"/>
                </a:cubicBezTo>
                <a:cubicBezTo>
                  <a:pt x="77" y="96"/>
                  <a:pt x="77" y="96"/>
                  <a:pt x="77" y="96"/>
                </a:cubicBezTo>
                <a:cubicBezTo>
                  <a:pt x="80" y="96"/>
                  <a:pt x="83" y="94"/>
                  <a:pt x="84" y="91"/>
                </a:cubicBezTo>
                <a:cubicBezTo>
                  <a:pt x="84" y="90"/>
                  <a:pt x="84" y="89"/>
                  <a:pt x="84" y="88"/>
                </a:cubicBezTo>
                <a:cubicBezTo>
                  <a:pt x="84" y="81"/>
                  <a:pt x="84" y="81"/>
                  <a:pt x="84" y="81"/>
                </a:cubicBezTo>
                <a:cubicBezTo>
                  <a:pt x="84" y="80"/>
                  <a:pt x="84" y="79"/>
                  <a:pt x="84" y="79"/>
                </a:cubicBezTo>
                <a:cubicBezTo>
                  <a:pt x="83" y="76"/>
                  <a:pt x="80" y="74"/>
                  <a:pt x="77" y="74"/>
                </a:cubicBezTo>
                <a:cubicBezTo>
                  <a:pt x="49" y="74"/>
                  <a:pt x="49" y="74"/>
                  <a:pt x="49" y="74"/>
                </a:cubicBezTo>
                <a:cubicBezTo>
                  <a:pt x="45" y="74"/>
                  <a:pt x="42" y="77"/>
                  <a:pt x="42" y="81"/>
                </a:cubicBezTo>
                <a:cubicBezTo>
                  <a:pt x="42" y="106"/>
                  <a:pt x="42" y="106"/>
                  <a:pt x="42" y="106"/>
                </a:cubicBezTo>
                <a:cubicBezTo>
                  <a:pt x="42" y="109"/>
                  <a:pt x="44" y="111"/>
                  <a:pt x="46" y="113"/>
                </a:cubicBezTo>
                <a:cubicBezTo>
                  <a:pt x="78" y="129"/>
                  <a:pt x="78" y="129"/>
                  <a:pt x="78" y="129"/>
                </a:cubicBezTo>
                <a:cubicBezTo>
                  <a:pt x="58" y="142"/>
                  <a:pt x="58" y="142"/>
                  <a:pt x="58" y="142"/>
                </a:cubicBezTo>
                <a:cubicBezTo>
                  <a:pt x="56" y="144"/>
                  <a:pt x="55" y="146"/>
                  <a:pt x="55" y="149"/>
                </a:cubicBezTo>
                <a:cubicBezTo>
                  <a:pt x="55" y="152"/>
                  <a:pt x="55" y="152"/>
                  <a:pt x="55" y="152"/>
                </a:cubicBezTo>
                <a:cubicBezTo>
                  <a:pt x="55" y="155"/>
                  <a:pt x="57" y="158"/>
                  <a:pt x="59" y="159"/>
                </a:cubicBezTo>
                <a:cubicBezTo>
                  <a:pt x="80" y="170"/>
                  <a:pt x="80" y="170"/>
                  <a:pt x="80" y="170"/>
                </a:cubicBezTo>
                <a:cubicBezTo>
                  <a:pt x="66" y="178"/>
                  <a:pt x="66" y="178"/>
                  <a:pt x="66" y="178"/>
                </a:cubicBezTo>
                <a:cubicBezTo>
                  <a:pt x="64" y="180"/>
                  <a:pt x="63" y="182"/>
                  <a:pt x="63" y="185"/>
                </a:cubicBezTo>
                <a:cubicBezTo>
                  <a:pt x="63" y="188"/>
                  <a:pt x="63" y="188"/>
                  <a:pt x="63" y="188"/>
                </a:cubicBezTo>
                <a:cubicBezTo>
                  <a:pt x="63" y="191"/>
                  <a:pt x="64" y="194"/>
                  <a:pt x="67" y="195"/>
                </a:cubicBezTo>
                <a:cubicBezTo>
                  <a:pt x="81" y="203"/>
                  <a:pt x="81" y="203"/>
                  <a:pt x="81" y="203"/>
                </a:cubicBezTo>
                <a:cubicBezTo>
                  <a:pt x="94" y="210"/>
                  <a:pt x="94" y="210"/>
                  <a:pt x="94" y="210"/>
                </a:cubicBezTo>
                <a:cubicBezTo>
                  <a:pt x="94" y="210"/>
                  <a:pt x="94" y="210"/>
                  <a:pt x="94" y="210"/>
                </a:cubicBezTo>
                <a:cubicBezTo>
                  <a:pt x="108" y="210"/>
                  <a:pt x="108" y="210"/>
                  <a:pt x="108" y="210"/>
                </a:cubicBezTo>
                <a:cubicBezTo>
                  <a:pt x="108" y="210"/>
                  <a:pt x="108" y="210"/>
                  <a:pt x="108" y="210"/>
                </a:cubicBezTo>
                <a:cubicBezTo>
                  <a:pt x="121" y="203"/>
                  <a:pt x="121" y="203"/>
                  <a:pt x="121" y="203"/>
                </a:cubicBezTo>
                <a:cubicBezTo>
                  <a:pt x="136" y="195"/>
                  <a:pt x="136" y="195"/>
                  <a:pt x="136" y="195"/>
                </a:cubicBezTo>
                <a:cubicBezTo>
                  <a:pt x="138" y="194"/>
                  <a:pt x="140" y="191"/>
                  <a:pt x="140" y="188"/>
                </a:cubicBezTo>
                <a:cubicBezTo>
                  <a:pt x="140" y="185"/>
                  <a:pt x="140" y="185"/>
                  <a:pt x="140" y="185"/>
                </a:cubicBezTo>
                <a:cubicBezTo>
                  <a:pt x="140" y="182"/>
                  <a:pt x="138" y="180"/>
                  <a:pt x="136" y="178"/>
                </a:cubicBezTo>
                <a:cubicBezTo>
                  <a:pt x="122" y="170"/>
                  <a:pt x="122" y="170"/>
                  <a:pt x="122" y="170"/>
                </a:cubicBezTo>
                <a:cubicBezTo>
                  <a:pt x="143" y="159"/>
                  <a:pt x="143" y="159"/>
                  <a:pt x="143" y="159"/>
                </a:cubicBezTo>
                <a:cubicBezTo>
                  <a:pt x="146" y="158"/>
                  <a:pt x="147" y="155"/>
                  <a:pt x="147" y="152"/>
                </a:cubicBezTo>
                <a:cubicBezTo>
                  <a:pt x="147" y="149"/>
                  <a:pt x="147" y="149"/>
                  <a:pt x="147" y="149"/>
                </a:cubicBezTo>
                <a:cubicBezTo>
                  <a:pt x="147" y="146"/>
                  <a:pt x="146" y="144"/>
                  <a:pt x="144" y="142"/>
                </a:cubicBezTo>
                <a:cubicBezTo>
                  <a:pt x="124" y="129"/>
                  <a:pt x="124" y="129"/>
                  <a:pt x="124" y="129"/>
                </a:cubicBezTo>
                <a:cubicBezTo>
                  <a:pt x="156" y="113"/>
                  <a:pt x="156" y="113"/>
                  <a:pt x="156" y="113"/>
                </a:cubicBezTo>
                <a:cubicBezTo>
                  <a:pt x="159" y="111"/>
                  <a:pt x="160" y="109"/>
                  <a:pt x="160" y="106"/>
                </a:cubicBezTo>
                <a:cubicBezTo>
                  <a:pt x="160" y="81"/>
                  <a:pt x="160" y="81"/>
                  <a:pt x="160" y="81"/>
                </a:cubicBezTo>
                <a:cubicBezTo>
                  <a:pt x="160" y="77"/>
                  <a:pt x="157" y="74"/>
                  <a:pt x="154" y="74"/>
                </a:cubicBezTo>
                <a:cubicBezTo>
                  <a:pt x="125" y="74"/>
                  <a:pt x="125" y="74"/>
                  <a:pt x="125" y="74"/>
                </a:cubicBezTo>
                <a:cubicBezTo>
                  <a:pt x="122" y="74"/>
                  <a:pt x="120" y="76"/>
                  <a:pt x="119" y="79"/>
                </a:cubicBezTo>
                <a:cubicBezTo>
                  <a:pt x="118" y="79"/>
                  <a:pt x="118" y="80"/>
                  <a:pt x="118" y="81"/>
                </a:cubicBezTo>
                <a:cubicBezTo>
                  <a:pt x="118" y="88"/>
                  <a:pt x="118" y="88"/>
                  <a:pt x="118" y="88"/>
                </a:cubicBezTo>
                <a:cubicBezTo>
                  <a:pt x="118" y="89"/>
                  <a:pt x="118" y="90"/>
                  <a:pt x="119" y="91"/>
                </a:cubicBezTo>
                <a:cubicBezTo>
                  <a:pt x="120" y="94"/>
                  <a:pt x="122" y="96"/>
                  <a:pt x="125" y="96"/>
                </a:cubicBezTo>
                <a:cubicBezTo>
                  <a:pt x="142" y="96"/>
                  <a:pt x="142" y="96"/>
                  <a:pt x="142" y="96"/>
                </a:cubicBezTo>
                <a:cubicBezTo>
                  <a:pt x="118" y="108"/>
                  <a:pt x="118" y="108"/>
                  <a:pt x="118" y="108"/>
                </a:cubicBezTo>
                <a:cubicBezTo>
                  <a:pt x="108" y="114"/>
                  <a:pt x="108" y="114"/>
                  <a:pt x="108" y="114"/>
                </a:cubicBezTo>
                <a:cubicBezTo>
                  <a:pt x="108" y="63"/>
                  <a:pt x="108" y="63"/>
                  <a:pt x="108" y="63"/>
                </a:cubicBezTo>
                <a:cubicBezTo>
                  <a:pt x="111" y="60"/>
                  <a:pt x="112" y="58"/>
                  <a:pt x="112" y="55"/>
                </a:cubicBezTo>
                <a:cubicBezTo>
                  <a:pt x="114" y="62"/>
                  <a:pt x="119" y="66"/>
                  <a:pt x="126" y="66"/>
                </a:cubicBezTo>
                <a:cubicBezTo>
                  <a:pt x="130" y="66"/>
                  <a:pt x="134" y="65"/>
                  <a:pt x="136" y="63"/>
                </a:cubicBezTo>
                <a:cubicBezTo>
                  <a:pt x="140" y="65"/>
                  <a:pt x="143" y="66"/>
                  <a:pt x="147" y="66"/>
                </a:cubicBezTo>
                <a:cubicBezTo>
                  <a:pt x="151" y="66"/>
                  <a:pt x="154" y="65"/>
                  <a:pt x="157" y="63"/>
                </a:cubicBezTo>
                <a:cubicBezTo>
                  <a:pt x="159" y="65"/>
                  <a:pt x="163" y="66"/>
                  <a:pt x="167" y="66"/>
                </a:cubicBezTo>
                <a:cubicBezTo>
                  <a:pt x="171" y="66"/>
                  <a:pt x="175" y="65"/>
                  <a:pt x="177" y="63"/>
                </a:cubicBezTo>
                <a:cubicBezTo>
                  <a:pt x="179" y="65"/>
                  <a:pt x="183" y="66"/>
                  <a:pt x="187" y="66"/>
                </a:cubicBezTo>
                <a:cubicBezTo>
                  <a:pt x="195" y="66"/>
                  <a:pt x="202" y="59"/>
                  <a:pt x="202" y="51"/>
                </a:cubicBezTo>
                <a:cubicBezTo>
                  <a:pt x="202" y="51"/>
                  <a:pt x="189" y="51"/>
                  <a:pt x="161" y="25"/>
                </a:cubicBezTo>
                <a:close/>
                <a:moveTo>
                  <a:pt x="94" y="192"/>
                </a:moveTo>
                <a:cubicBezTo>
                  <a:pt x="84" y="187"/>
                  <a:pt x="84" y="187"/>
                  <a:pt x="84" y="187"/>
                </a:cubicBezTo>
                <a:cubicBezTo>
                  <a:pt x="94" y="181"/>
                  <a:pt x="94" y="181"/>
                  <a:pt x="94" y="181"/>
                </a:cubicBezTo>
                <a:lnTo>
                  <a:pt x="94" y="192"/>
                </a:lnTo>
                <a:close/>
                <a:moveTo>
                  <a:pt x="94" y="158"/>
                </a:moveTo>
                <a:cubicBezTo>
                  <a:pt x="80" y="150"/>
                  <a:pt x="80" y="150"/>
                  <a:pt x="80" y="150"/>
                </a:cubicBezTo>
                <a:cubicBezTo>
                  <a:pt x="94" y="142"/>
                  <a:pt x="94" y="142"/>
                  <a:pt x="94" y="142"/>
                </a:cubicBezTo>
                <a:lnTo>
                  <a:pt x="94" y="158"/>
                </a:lnTo>
                <a:close/>
                <a:moveTo>
                  <a:pt x="108" y="192"/>
                </a:moveTo>
                <a:cubicBezTo>
                  <a:pt x="108" y="181"/>
                  <a:pt x="108" y="181"/>
                  <a:pt x="108" y="181"/>
                </a:cubicBezTo>
                <a:cubicBezTo>
                  <a:pt x="118" y="187"/>
                  <a:pt x="118" y="187"/>
                  <a:pt x="118" y="187"/>
                </a:cubicBezTo>
                <a:lnTo>
                  <a:pt x="108" y="192"/>
                </a:lnTo>
                <a:close/>
                <a:moveTo>
                  <a:pt x="122" y="150"/>
                </a:moveTo>
                <a:cubicBezTo>
                  <a:pt x="108" y="158"/>
                  <a:pt x="108" y="158"/>
                  <a:pt x="108" y="158"/>
                </a:cubicBezTo>
                <a:cubicBezTo>
                  <a:pt x="108" y="142"/>
                  <a:pt x="108" y="142"/>
                  <a:pt x="108" y="142"/>
                </a:cubicBezTo>
                <a:lnTo>
                  <a:pt x="122" y="150"/>
                </a:lnTo>
                <a:close/>
              </a:path>
            </a:pathLst>
          </a:custGeom>
          <a:solidFill>
            <a:srgbClr val="0070C0"/>
          </a:solidFill>
          <a:ln>
            <a:noFill/>
          </a:ln>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 name="Title 1"/>
          <p:cNvSpPr txBox="1">
            <a:spLocks/>
          </p:cNvSpPr>
          <p:nvPr/>
        </p:nvSpPr>
        <p:spPr>
          <a:xfrm>
            <a:off x="344757" y="-4457"/>
            <a:ext cx="11654187" cy="122584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ru-RU" sz="4704" b="0" i="0" u="none" strike="noStrike" kern="1200" cap="none" spc="-100" normalizeH="0" baseline="0" noProof="0" dirty="0">
                <a:ln w="3175">
                  <a:noFill/>
                </a:ln>
                <a:solidFill>
                  <a:srgbClr val="353535"/>
                </a:solidFill>
                <a:effectLst/>
                <a:uLnTx/>
                <a:uFillTx/>
                <a:latin typeface="Segoe UI Light"/>
                <a:ea typeface="+mn-ea"/>
                <a:cs typeface="Segoe UI" pitchFamily="34" charset="0"/>
              </a:rPr>
              <a:t>Услуги в области виртуальной медицины разнообразны и постоянно расширяются</a:t>
            </a:r>
            <a:endParaRPr kumimoji="0" lang="en-US" sz="4704" b="0" i="0" u="none" strike="noStrike" kern="1200" cap="none" spc="-100" normalizeH="0" baseline="0" noProof="0" dirty="0">
              <a:ln w="3175">
                <a:noFill/>
              </a:ln>
              <a:solidFill>
                <a:srgbClr val="353535"/>
              </a:solidFill>
              <a:effectLst/>
              <a:uLnTx/>
              <a:uFillTx/>
              <a:latin typeface="Segoe UI Light"/>
              <a:ea typeface="+mn-ea"/>
              <a:cs typeface="Segoe UI" pitchFamily="34" charset="0"/>
            </a:endParaRPr>
          </a:p>
        </p:txBody>
      </p:sp>
      <p:sp>
        <p:nvSpPr>
          <p:cNvPr id="28" name="TextBox 27"/>
          <p:cNvSpPr txBox="1"/>
          <p:nvPr/>
        </p:nvSpPr>
        <p:spPr>
          <a:xfrm>
            <a:off x="344757" y="1202175"/>
            <a:ext cx="6324029" cy="819750"/>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rPr>
              <a:t>Удаленное взаимодействие</a:t>
            </a:r>
            <a:endParaRPr kumimoji="0" lang="en-US"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endParaRPr>
          </a:p>
        </p:txBody>
      </p:sp>
      <p:sp>
        <p:nvSpPr>
          <p:cNvPr id="31" name="TextBox 30"/>
          <p:cNvSpPr txBox="1"/>
          <p:nvPr/>
        </p:nvSpPr>
        <p:spPr>
          <a:xfrm>
            <a:off x="1113992" y="2380078"/>
            <a:ext cx="4844726"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МАШИНЫЙ ПЕРЕВОД С ЯЗЫКА НА ЯЗЫК</a:t>
            </a:r>
            <a:endParaRPr kumimoji="0" lang="en-US"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32" name="TextBox 31"/>
          <p:cNvSpPr txBox="1"/>
          <p:nvPr/>
        </p:nvSpPr>
        <p:spPr>
          <a:xfrm>
            <a:off x="-35511" y="4327154"/>
            <a:ext cx="4534799" cy="1169370"/>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rPr>
              <a:t>Удаленный </a:t>
            </a:r>
            <a:r>
              <a:rPr kumimoji="0" lang="ru-RU" sz="3600" b="1" i="0" u="none" strike="noStrike" kern="1200" cap="none" spc="0" normalizeH="0" baseline="0" noProof="0" dirty="0" err="1">
                <a:ln>
                  <a:noFill/>
                </a:ln>
                <a:solidFill>
                  <a:srgbClr val="0070C0"/>
                </a:solidFill>
                <a:effectLst/>
                <a:uLnTx/>
                <a:uFillTx/>
                <a:latin typeface="Segoe UI Semilight"/>
                <a:ea typeface="Segoe UI" pitchFamily="34" charset="0"/>
                <a:cs typeface="Segoe UI" pitchFamily="34" charset="0"/>
              </a:rPr>
              <a:t>монито</a:t>
            </a:r>
            <a:r>
              <a:rPr kumimoji="0" lang="ru-RU"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rPr>
              <a:t>-</a:t>
            </a:r>
            <a:br>
              <a:rPr kumimoji="0" lang="ru-RU"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rPr>
            </a:br>
            <a:r>
              <a:rPr kumimoji="0" lang="ru-RU"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rPr>
              <a:t>ринг здоровья</a:t>
            </a:r>
            <a:endParaRPr kumimoji="0" lang="en-US"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endParaRPr>
          </a:p>
        </p:txBody>
      </p:sp>
      <p:sp>
        <p:nvSpPr>
          <p:cNvPr id="33" name="TextBox 32"/>
          <p:cNvSpPr txBox="1"/>
          <p:nvPr/>
        </p:nvSpPr>
        <p:spPr>
          <a:xfrm>
            <a:off x="71756" y="6336657"/>
            <a:ext cx="4399917"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МОНИТОРИНГ ПАЦИЕНТОВ ДОМА</a:t>
            </a:r>
            <a:endParaRPr kumimoji="0" lang="en-US" sz="2000"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34" name="TextBox 33"/>
          <p:cNvSpPr txBox="1"/>
          <p:nvPr/>
        </p:nvSpPr>
        <p:spPr>
          <a:xfrm>
            <a:off x="367481" y="5400937"/>
            <a:ext cx="4624695" cy="453276"/>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rPr>
              <a:t>КОНТРОЛЬ СОСТОЯНИЯ ПОСЛЕ ВЫПИСКИ</a:t>
            </a:r>
            <a:endParaRPr kumimoji="0" lang="en-US" sz="1600"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endParaRPr>
          </a:p>
        </p:txBody>
      </p:sp>
      <p:sp>
        <p:nvSpPr>
          <p:cNvPr id="35" name="TextBox 34"/>
          <p:cNvSpPr txBox="1"/>
          <p:nvPr/>
        </p:nvSpPr>
        <p:spPr>
          <a:xfrm>
            <a:off x="814737" y="5698994"/>
            <a:ext cx="4431952"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КОНТРОЛЬ ВЫПОЛНЕНИЯ ПРЕДПИСАНИЙ</a:t>
            </a:r>
            <a:endParaRPr kumimoji="0" lang="en-US"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36" name="TextBox 35"/>
          <p:cNvSpPr txBox="1"/>
          <p:nvPr/>
        </p:nvSpPr>
        <p:spPr>
          <a:xfrm>
            <a:off x="6991439" y="5897672"/>
            <a:ext cx="4969911"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ЭКСТРЕННАЯ ПЕРСОНАЛЬНАЯ ПОМОЩЬ</a:t>
            </a:r>
            <a:endParaRPr kumimoji="0" lang="en-US"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37" name="TextBox 36"/>
          <p:cNvSpPr txBox="1"/>
          <p:nvPr/>
        </p:nvSpPr>
        <p:spPr>
          <a:xfrm>
            <a:off x="7264593" y="6206171"/>
            <a:ext cx="4922315"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МОБИЛЬНЫЙ МОНИТОРИНГ ЗДОРОВЬЯ</a:t>
            </a:r>
            <a:endParaRPr kumimoji="0" lang="en-US"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38" name="TextBox 37"/>
          <p:cNvSpPr txBox="1"/>
          <p:nvPr/>
        </p:nvSpPr>
        <p:spPr>
          <a:xfrm>
            <a:off x="7216373" y="1188257"/>
            <a:ext cx="5577115" cy="819750"/>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rPr>
              <a:t>ТЕЛЕМЕДИЦИНА</a:t>
            </a:r>
            <a:endParaRPr kumimoji="0" lang="en-US" sz="3600" b="1" i="0" u="none" strike="noStrike" kern="1200" cap="none" spc="0" normalizeH="0" baseline="0" noProof="0" dirty="0">
              <a:ln>
                <a:noFill/>
              </a:ln>
              <a:solidFill>
                <a:srgbClr val="0070C0"/>
              </a:solidFill>
              <a:effectLst/>
              <a:uLnTx/>
              <a:uFillTx/>
              <a:latin typeface="Segoe UI Semilight"/>
              <a:ea typeface="Segoe UI" pitchFamily="34" charset="0"/>
              <a:cs typeface="Segoe UI" pitchFamily="34" charset="0"/>
            </a:endParaRPr>
          </a:p>
        </p:txBody>
      </p:sp>
      <p:sp>
        <p:nvSpPr>
          <p:cNvPr id="39" name="TextBox 38"/>
          <p:cNvSpPr txBox="1"/>
          <p:nvPr/>
        </p:nvSpPr>
        <p:spPr>
          <a:xfrm>
            <a:off x="9192219" y="3203595"/>
            <a:ext cx="2934677"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ТЕЛЕПАТОЛОГИЯ</a:t>
            </a:r>
            <a:endParaRPr kumimoji="0" lang="en-US"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40" name="TextBox 39"/>
          <p:cNvSpPr txBox="1"/>
          <p:nvPr/>
        </p:nvSpPr>
        <p:spPr>
          <a:xfrm>
            <a:off x="8298732" y="1833002"/>
            <a:ext cx="2856336" cy="924618"/>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745"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rPr>
              <a:t>ВИРТУАЛЬНЫЙ ВИЗИТ К ВРАЧУ</a:t>
            </a:r>
            <a:endParaRPr kumimoji="0" lang="en-US" sz="2745" b="0" i="0" u="none" strike="noStrike" kern="1200" cap="none" spc="0" normalizeH="0" baseline="0" noProof="0" dirty="0">
              <a:ln>
                <a:noFill/>
              </a:ln>
              <a:solidFill>
                <a:srgbClr val="353535"/>
              </a:solidFill>
              <a:effectLst/>
              <a:uLnTx/>
              <a:uFillTx/>
              <a:latin typeface="Segoe UI" pitchFamily="34" charset="0"/>
              <a:ea typeface="Segoe UI" pitchFamily="34" charset="0"/>
              <a:cs typeface="Segoe UI" pitchFamily="34" charset="0"/>
            </a:endParaRPr>
          </a:p>
        </p:txBody>
      </p:sp>
      <p:sp>
        <p:nvSpPr>
          <p:cNvPr id="41" name="TextBox 40"/>
          <p:cNvSpPr txBox="1"/>
          <p:nvPr/>
        </p:nvSpPr>
        <p:spPr>
          <a:xfrm>
            <a:off x="8284256" y="2831469"/>
            <a:ext cx="3360897"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ПСИХИЧЕСКОЕ ЗДОРОВЬЕ</a:t>
            </a:r>
            <a:endParaRPr kumimoji="0" lang="en-US" sz="196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42" name="TextBox 41"/>
          <p:cNvSpPr txBox="1"/>
          <p:nvPr/>
        </p:nvSpPr>
        <p:spPr>
          <a:xfrm>
            <a:off x="9147831" y="3578384"/>
            <a:ext cx="3023454"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ТЕЛЕКАРДИОЛОГИЯ</a:t>
            </a:r>
            <a:endParaRPr kumimoji="0" lang="en-US"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43" name="TextBox 42"/>
          <p:cNvSpPr txBox="1"/>
          <p:nvPr/>
        </p:nvSpPr>
        <p:spPr>
          <a:xfrm>
            <a:off x="9067932" y="3996229"/>
            <a:ext cx="3183252"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rPr>
              <a:t>ТЕЛЕРАДИОЛОГИЯ</a:t>
            </a:r>
            <a:endParaRPr kumimoji="0" lang="en-US" sz="2451" b="1" i="0" u="none" strike="noStrike" kern="1200" cap="none" spc="0" normalizeH="0" baseline="0" noProof="0" dirty="0">
              <a:ln>
                <a:noFill/>
              </a:ln>
              <a:solidFill>
                <a:srgbClr val="353535"/>
              </a:solidFill>
              <a:effectLst/>
              <a:uLnTx/>
              <a:uFillTx/>
              <a:latin typeface="Segoe UI Light"/>
              <a:ea typeface="Segoe UI" pitchFamily="34" charset="0"/>
              <a:cs typeface="Segoe UI" pitchFamily="34" charset="0"/>
            </a:endParaRPr>
          </a:p>
        </p:txBody>
      </p:sp>
      <p:sp>
        <p:nvSpPr>
          <p:cNvPr id="49" name="TextBox 48"/>
          <p:cNvSpPr txBox="1"/>
          <p:nvPr/>
        </p:nvSpPr>
        <p:spPr>
          <a:xfrm>
            <a:off x="7880853" y="4516018"/>
            <a:ext cx="4167701" cy="674011"/>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1"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УДАЛЕННОЕ КОНСУЛЬТИРОВАНИЕ СПЕЦИАЛИСТОВ</a:t>
            </a:r>
            <a:endParaRPr kumimoji="0" lang="en-US" sz="1961" b="1"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50" name="TextBox 49"/>
          <p:cNvSpPr txBox="1"/>
          <p:nvPr/>
        </p:nvSpPr>
        <p:spPr>
          <a:xfrm rot="16200000">
            <a:off x="6016826" y="2988684"/>
            <a:ext cx="2788217"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АНАЛИЗ СНИМКОВ СЕТЧАТКИ ГЛАЗА</a:t>
            </a:r>
            <a:endParaRPr kumimoji="0" lang="en-US"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52" name="TextBox 51"/>
          <p:cNvSpPr txBox="1"/>
          <p:nvPr/>
        </p:nvSpPr>
        <p:spPr>
          <a:xfrm rot="16200000">
            <a:off x="6629981" y="2988684"/>
            <a:ext cx="2788217"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ТЕЛЕДЕРМАТОЛОГИЯ</a:t>
            </a:r>
            <a:endParaRPr kumimoji="0" lang="en-US"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57" name="Freeform 12"/>
          <p:cNvSpPr>
            <a:spLocks noChangeAspect="1" noEditPoints="1"/>
          </p:cNvSpPr>
          <p:nvPr/>
        </p:nvSpPr>
        <p:spPr bwMode="auto">
          <a:xfrm>
            <a:off x="8215556" y="3592532"/>
            <a:ext cx="760603" cy="764093"/>
          </a:xfrm>
          <a:custGeom>
            <a:avLst/>
            <a:gdLst>
              <a:gd name="T0" fmla="*/ 180 w 186"/>
              <a:gd name="T1" fmla="*/ 173 h 185"/>
              <a:gd name="T2" fmla="*/ 180 w 186"/>
              <a:gd name="T3" fmla="*/ 104 h 185"/>
              <a:gd name="T4" fmla="*/ 166 w 186"/>
              <a:gd name="T5" fmla="*/ 76 h 185"/>
              <a:gd name="T6" fmla="*/ 120 w 186"/>
              <a:gd name="T7" fmla="*/ 42 h 185"/>
              <a:gd name="T8" fmla="*/ 132 w 186"/>
              <a:gd name="T9" fmla="*/ 30 h 185"/>
              <a:gd name="T10" fmla="*/ 124 w 186"/>
              <a:gd name="T11" fmla="*/ 21 h 185"/>
              <a:gd name="T12" fmla="*/ 131 w 186"/>
              <a:gd name="T13" fmla="*/ 14 h 185"/>
              <a:gd name="T14" fmla="*/ 119 w 186"/>
              <a:gd name="T15" fmla="*/ 2 h 185"/>
              <a:gd name="T16" fmla="*/ 112 w 186"/>
              <a:gd name="T17" fmla="*/ 9 h 185"/>
              <a:gd name="T18" fmla="*/ 103 w 186"/>
              <a:gd name="T19" fmla="*/ 0 h 185"/>
              <a:gd name="T20" fmla="*/ 31 w 186"/>
              <a:gd name="T21" fmla="*/ 72 h 185"/>
              <a:gd name="T22" fmla="*/ 41 w 186"/>
              <a:gd name="T23" fmla="*/ 82 h 185"/>
              <a:gd name="T24" fmla="*/ 32 w 186"/>
              <a:gd name="T25" fmla="*/ 91 h 185"/>
              <a:gd name="T26" fmla="*/ 41 w 186"/>
              <a:gd name="T27" fmla="*/ 100 h 185"/>
              <a:gd name="T28" fmla="*/ 50 w 186"/>
              <a:gd name="T29" fmla="*/ 91 h 185"/>
              <a:gd name="T30" fmla="*/ 61 w 186"/>
              <a:gd name="T31" fmla="*/ 102 h 185"/>
              <a:gd name="T32" fmla="*/ 83 w 186"/>
              <a:gd name="T33" fmla="*/ 79 h 185"/>
              <a:gd name="T34" fmla="*/ 82 w 186"/>
              <a:gd name="T35" fmla="*/ 86 h 185"/>
              <a:gd name="T36" fmla="*/ 97 w 186"/>
              <a:gd name="T37" fmla="*/ 107 h 185"/>
              <a:gd name="T38" fmla="*/ 95 w 186"/>
              <a:gd name="T39" fmla="*/ 128 h 185"/>
              <a:gd name="T40" fmla="*/ 79 w 186"/>
              <a:gd name="T41" fmla="*/ 134 h 185"/>
              <a:gd name="T42" fmla="*/ 56 w 186"/>
              <a:gd name="T43" fmla="*/ 139 h 185"/>
              <a:gd name="T44" fmla="*/ 8 w 186"/>
              <a:gd name="T45" fmla="*/ 91 h 185"/>
              <a:gd name="T46" fmla="*/ 0 w 186"/>
              <a:gd name="T47" fmla="*/ 100 h 185"/>
              <a:gd name="T48" fmla="*/ 13 w 186"/>
              <a:gd name="T49" fmla="*/ 113 h 185"/>
              <a:gd name="T50" fmla="*/ 6 w 186"/>
              <a:gd name="T51" fmla="*/ 121 h 185"/>
              <a:gd name="T52" fmla="*/ 27 w 186"/>
              <a:gd name="T53" fmla="*/ 142 h 185"/>
              <a:gd name="T54" fmla="*/ 34 w 186"/>
              <a:gd name="T55" fmla="*/ 134 h 185"/>
              <a:gd name="T56" fmla="*/ 45 w 186"/>
              <a:gd name="T57" fmla="*/ 146 h 185"/>
              <a:gd name="T58" fmla="*/ 31 w 186"/>
              <a:gd name="T59" fmla="*/ 173 h 185"/>
              <a:gd name="T60" fmla="*/ 19 w 186"/>
              <a:gd name="T61" fmla="*/ 173 h 185"/>
              <a:gd name="T62" fmla="*/ 19 w 186"/>
              <a:gd name="T63" fmla="*/ 185 h 185"/>
              <a:gd name="T64" fmla="*/ 186 w 186"/>
              <a:gd name="T65" fmla="*/ 185 h 185"/>
              <a:gd name="T66" fmla="*/ 186 w 186"/>
              <a:gd name="T67" fmla="*/ 173 h 185"/>
              <a:gd name="T68" fmla="*/ 180 w 186"/>
              <a:gd name="T69" fmla="*/ 173 h 185"/>
              <a:gd name="T70" fmla="*/ 48 w 186"/>
              <a:gd name="T71" fmla="*/ 72 h 185"/>
              <a:gd name="T72" fmla="*/ 103 w 186"/>
              <a:gd name="T73" fmla="*/ 17 h 185"/>
              <a:gd name="T74" fmla="*/ 116 w 186"/>
              <a:gd name="T75" fmla="*/ 30 h 185"/>
              <a:gd name="T76" fmla="*/ 61 w 186"/>
              <a:gd name="T77" fmla="*/ 85 h 185"/>
              <a:gd name="T78" fmla="*/ 48 w 186"/>
              <a:gd name="T79" fmla="*/ 72 h 185"/>
              <a:gd name="T80" fmla="*/ 92 w 186"/>
              <a:gd name="T81" fmla="*/ 86 h 185"/>
              <a:gd name="T82" fmla="*/ 103 w 186"/>
              <a:gd name="T83" fmla="*/ 76 h 185"/>
              <a:gd name="T84" fmla="*/ 113 w 186"/>
              <a:gd name="T85" fmla="*/ 86 h 185"/>
              <a:gd name="T86" fmla="*/ 103 w 186"/>
              <a:gd name="T87" fmla="*/ 97 h 185"/>
              <a:gd name="T88" fmla="*/ 92 w 186"/>
              <a:gd name="T89" fmla="*/ 86 h 185"/>
              <a:gd name="T90" fmla="*/ 79 w 186"/>
              <a:gd name="T91" fmla="*/ 146 h 185"/>
              <a:gd name="T92" fmla="*/ 105 w 186"/>
              <a:gd name="T93" fmla="*/ 135 h 185"/>
              <a:gd name="T94" fmla="*/ 109 w 186"/>
              <a:gd name="T95" fmla="*/ 106 h 185"/>
              <a:gd name="T96" fmla="*/ 123 w 186"/>
              <a:gd name="T97" fmla="*/ 86 h 185"/>
              <a:gd name="T98" fmla="*/ 103 w 186"/>
              <a:gd name="T99" fmla="*/ 66 h 185"/>
              <a:gd name="T100" fmla="*/ 95 w 186"/>
              <a:gd name="T101" fmla="*/ 67 h 185"/>
              <a:gd name="T102" fmla="*/ 112 w 186"/>
              <a:gd name="T103" fmla="*/ 50 h 185"/>
              <a:gd name="T104" fmla="*/ 159 w 186"/>
              <a:gd name="T105" fmla="*/ 85 h 185"/>
              <a:gd name="T106" fmla="*/ 168 w 186"/>
              <a:gd name="T107" fmla="*/ 104 h 185"/>
              <a:gd name="T108" fmla="*/ 168 w 186"/>
              <a:gd name="T109" fmla="*/ 173 h 185"/>
              <a:gd name="T110" fmla="*/ 43 w 186"/>
              <a:gd name="T111" fmla="*/ 173 h 185"/>
              <a:gd name="T112" fmla="*/ 79 w 186"/>
              <a:gd name="T113" fmla="*/ 1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85">
                <a:moveTo>
                  <a:pt x="180" y="173"/>
                </a:moveTo>
                <a:cubicBezTo>
                  <a:pt x="180" y="104"/>
                  <a:pt x="180" y="104"/>
                  <a:pt x="180" y="104"/>
                </a:cubicBezTo>
                <a:cubicBezTo>
                  <a:pt x="180" y="89"/>
                  <a:pt x="167" y="77"/>
                  <a:pt x="166" y="76"/>
                </a:cubicBezTo>
                <a:cubicBezTo>
                  <a:pt x="120" y="42"/>
                  <a:pt x="120" y="42"/>
                  <a:pt x="120" y="42"/>
                </a:cubicBezTo>
                <a:cubicBezTo>
                  <a:pt x="132" y="30"/>
                  <a:pt x="132" y="30"/>
                  <a:pt x="132" y="30"/>
                </a:cubicBezTo>
                <a:cubicBezTo>
                  <a:pt x="124" y="21"/>
                  <a:pt x="124" y="21"/>
                  <a:pt x="124" y="21"/>
                </a:cubicBezTo>
                <a:cubicBezTo>
                  <a:pt x="131" y="14"/>
                  <a:pt x="131" y="14"/>
                  <a:pt x="131" y="14"/>
                </a:cubicBezTo>
                <a:cubicBezTo>
                  <a:pt x="119" y="2"/>
                  <a:pt x="119" y="2"/>
                  <a:pt x="119" y="2"/>
                </a:cubicBezTo>
                <a:cubicBezTo>
                  <a:pt x="112" y="9"/>
                  <a:pt x="112" y="9"/>
                  <a:pt x="112" y="9"/>
                </a:cubicBezTo>
                <a:cubicBezTo>
                  <a:pt x="103" y="0"/>
                  <a:pt x="103" y="0"/>
                  <a:pt x="103" y="0"/>
                </a:cubicBezTo>
                <a:cubicBezTo>
                  <a:pt x="31" y="72"/>
                  <a:pt x="31" y="72"/>
                  <a:pt x="31" y="72"/>
                </a:cubicBezTo>
                <a:cubicBezTo>
                  <a:pt x="41" y="82"/>
                  <a:pt x="41" y="82"/>
                  <a:pt x="41" y="82"/>
                </a:cubicBezTo>
                <a:cubicBezTo>
                  <a:pt x="32" y="91"/>
                  <a:pt x="32" y="91"/>
                  <a:pt x="32" y="91"/>
                </a:cubicBezTo>
                <a:cubicBezTo>
                  <a:pt x="41" y="100"/>
                  <a:pt x="41" y="100"/>
                  <a:pt x="41" y="100"/>
                </a:cubicBezTo>
                <a:cubicBezTo>
                  <a:pt x="50" y="91"/>
                  <a:pt x="50" y="91"/>
                  <a:pt x="50" y="91"/>
                </a:cubicBezTo>
                <a:cubicBezTo>
                  <a:pt x="61" y="102"/>
                  <a:pt x="61" y="102"/>
                  <a:pt x="61" y="102"/>
                </a:cubicBezTo>
                <a:cubicBezTo>
                  <a:pt x="83" y="79"/>
                  <a:pt x="83" y="79"/>
                  <a:pt x="83" y="79"/>
                </a:cubicBezTo>
                <a:cubicBezTo>
                  <a:pt x="82" y="81"/>
                  <a:pt x="82" y="84"/>
                  <a:pt x="82" y="86"/>
                </a:cubicBezTo>
                <a:cubicBezTo>
                  <a:pt x="82" y="96"/>
                  <a:pt x="88" y="104"/>
                  <a:pt x="97" y="107"/>
                </a:cubicBezTo>
                <a:cubicBezTo>
                  <a:pt x="97" y="108"/>
                  <a:pt x="101" y="121"/>
                  <a:pt x="95" y="128"/>
                </a:cubicBezTo>
                <a:cubicBezTo>
                  <a:pt x="92" y="132"/>
                  <a:pt x="87" y="134"/>
                  <a:pt x="79" y="134"/>
                </a:cubicBezTo>
                <a:cubicBezTo>
                  <a:pt x="69" y="134"/>
                  <a:pt x="62" y="136"/>
                  <a:pt x="56" y="139"/>
                </a:cubicBezTo>
                <a:cubicBezTo>
                  <a:pt x="8" y="91"/>
                  <a:pt x="8" y="91"/>
                  <a:pt x="8" y="91"/>
                </a:cubicBezTo>
                <a:cubicBezTo>
                  <a:pt x="0" y="100"/>
                  <a:pt x="0" y="100"/>
                  <a:pt x="0" y="100"/>
                </a:cubicBezTo>
                <a:cubicBezTo>
                  <a:pt x="13" y="113"/>
                  <a:pt x="13" y="113"/>
                  <a:pt x="13" y="113"/>
                </a:cubicBezTo>
                <a:cubicBezTo>
                  <a:pt x="6" y="121"/>
                  <a:pt x="6" y="121"/>
                  <a:pt x="6" y="121"/>
                </a:cubicBezTo>
                <a:cubicBezTo>
                  <a:pt x="27" y="142"/>
                  <a:pt x="27" y="142"/>
                  <a:pt x="27" y="142"/>
                </a:cubicBezTo>
                <a:cubicBezTo>
                  <a:pt x="34" y="134"/>
                  <a:pt x="34" y="134"/>
                  <a:pt x="34" y="134"/>
                </a:cubicBezTo>
                <a:cubicBezTo>
                  <a:pt x="45" y="146"/>
                  <a:pt x="45" y="146"/>
                  <a:pt x="45" y="146"/>
                </a:cubicBezTo>
                <a:cubicBezTo>
                  <a:pt x="35" y="155"/>
                  <a:pt x="32" y="167"/>
                  <a:pt x="31" y="173"/>
                </a:cubicBezTo>
                <a:cubicBezTo>
                  <a:pt x="19" y="173"/>
                  <a:pt x="19" y="173"/>
                  <a:pt x="19" y="173"/>
                </a:cubicBezTo>
                <a:cubicBezTo>
                  <a:pt x="19" y="185"/>
                  <a:pt x="19" y="185"/>
                  <a:pt x="19" y="185"/>
                </a:cubicBezTo>
                <a:cubicBezTo>
                  <a:pt x="186" y="185"/>
                  <a:pt x="186" y="185"/>
                  <a:pt x="186" y="185"/>
                </a:cubicBezTo>
                <a:cubicBezTo>
                  <a:pt x="186" y="173"/>
                  <a:pt x="186" y="173"/>
                  <a:pt x="186" y="173"/>
                </a:cubicBezTo>
                <a:lnTo>
                  <a:pt x="180" y="173"/>
                </a:lnTo>
                <a:close/>
                <a:moveTo>
                  <a:pt x="48" y="72"/>
                </a:moveTo>
                <a:cubicBezTo>
                  <a:pt x="103" y="17"/>
                  <a:pt x="103" y="17"/>
                  <a:pt x="103" y="17"/>
                </a:cubicBezTo>
                <a:cubicBezTo>
                  <a:pt x="116" y="30"/>
                  <a:pt x="116" y="30"/>
                  <a:pt x="116" y="30"/>
                </a:cubicBezTo>
                <a:cubicBezTo>
                  <a:pt x="61" y="85"/>
                  <a:pt x="61" y="85"/>
                  <a:pt x="61" y="85"/>
                </a:cubicBezTo>
                <a:lnTo>
                  <a:pt x="48" y="72"/>
                </a:lnTo>
                <a:close/>
                <a:moveTo>
                  <a:pt x="92" y="86"/>
                </a:moveTo>
                <a:cubicBezTo>
                  <a:pt x="92" y="81"/>
                  <a:pt x="97" y="76"/>
                  <a:pt x="103" y="76"/>
                </a:cubicBezTo>
                <a:cubicBezTo>
                  <a:pt x="108" y="76"/>
                  <a:pt x="113" y="81"/>
                  <a:pt x="113" y="86"/>
                </a:cubicBezTo>
                <a:cubicBezTo>
                  <a:pt x="113" y="92"/>
                  <a:pt x="108" y="97"/>
                  <a:pt x="103" y="97"/>
                </a:cubicBezTo>
                <a:cubicBezTo>
                  <a:pt x="97" y="97"/>
                  <a:pt x="92" y="92"/>
                  <a:pt x="92" y="86"/>
                </a:cubicBezTo>
                <a:close/>
                <a:moveTo>
                  <a:pt x="79" y="146"/>
                </a:moveTo>
                <a:cubicBezTo>
                  <a:pt x="91" y="146"/>
                  <a:pt x="100" y="143"/>
                  <a:pt x="105" y="135"/>
                </a:cubicBezTo>
                <a:cubicBezTo>
                  <a:pt x="112" y="125"/>
                  <a:pt x="111" y="113"/>
                  <a:pt x="109" y="106"/>
                </a:cubicBezTo>
                <a:cubicBezTo>
                  <a:pt x="117" y="103"/>
                  <a:pt x="123" y="96"/>
                  <a:pt x="123" y="86"/>
                </a:cubicBezTo>
                <a:cubicBezTo>
                  <a:pt x="123" y="75"/>
                  <a:pt x="114" y="66"/>
                  <a:pt x="103" y="66"/>
                </a:cubicBezTo>
                <a:cubicBezTo>
                  <a:pt x="100" y="66"/>
                  <a:pt x="97" y="66"/>
                  <a:pt x="95" y="67"/>
                </a:cubicBezTo>
                <a:cubicBezTo>
                  <a:pt x="112" y="50"/>
                  <a:pt x="112" y="50"/>
                  <a:pt x="112" y="50"/>
                </a:cubicBezTo>
                <a:cubicBezTo>
                  <a:pt x="159" y="85"/>
                  <a:pt x="159" y="85"/>
                  <a:pt x="159" y="85"/>
                </a:cubicBezTo>
                <a:cubicBezTo>
                  <a:pt x="160" y="86"/>
                  <a:pt x="168" y="95"/>
                  <a:pt x="168" y="104"/>
                </a:cubicBezTo>
                <a:cubicBezTo>
                  <a:pt x="168" y="173"/>
                  <a:pt x="168" y="173"/>
                  <a:pt x="168" y="173"/>
                </a:cubicBezTo>
                <a:cubicBezTo>
                  <a:pt x="43" y="173"/>
                  <a:pt x="43" y="173"/>
                  <a:pt x="43" y="173"/>
                </a:cubicBezTo>
                <a:cubicBezTo>
                  <a:pt x="44" y="166"/>
                  <a:pt x="51" y="146"/>
                  <a:pt x="79" y="146"/>
                </a:cubicBezTo>
                <a:close/>
              </a:path>
            </a:pathLst>
          </a:custGeom>
          <a:solidFill>
            <a:srgbClr val="0070C0"/>
          </a:solidFill>
          <a:ln>
            <a:noFill/>
          </a:ln>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nvGrpSpPr>
          <p:cNvPr id="58" name="Group 73"/>
          <p:cNvGrpSpPr>
            <a:grpSpLocks noChangeAspect="1"/>
          </p:cNvGrpSpPr>
          <p:nvPr/>
        </p:nvGrpSpPr>
        <p:grpSpPr bwMode="auto">
          <a:xfrm>
            <a:off x="71756" y="5732706"/>
            <a:ext cx="606868" cy="715796"/>
            <a:chOff x="3869" y="2554"/>
            <a:chExt cx="390" cy="460"/>
          </a:xfrm>
          <a:solidFill>
            <a:srgbClr val="0070C0"/>
          </a:solidFill>
        </p:grpSpPr>
        <p:sp>
          <p:nvSpPr>
            <p:cNvPr id="59" name="Freeform 74"/>
            <p:cNvSpPr>
              <a:spLocks noEditPoints="1"/>
            </p:cNvSpPr>
            <p:nvPr userDrawn="1"/>
          </p:nvSpPr>
          <p:spPr bwMode="auto">
            <a:xfrm>
              <a:off x="3869" y="2554"/>
              <a:ext cx="390" cy="460"/>
            </a:xfrm>
            <a:custGeom>
              <a:avLst/>
              <a:gdLst>
                <a:gd name="T0" fmla="*/ 152 w 162"/>
                <a:gd name="T1" fmla="*/ 0 h 192"/>
                <a:gd name="T2" fmla="*/ 10 w 162"/>
                <a:gd name="T3" fmla="*/ 0 h 192"/>
                <a:gd name="T4" fmla="*/ 0 w 162"/>
                <a:gd name="T5" fmla="*/ 10 h 192"/>
                <a:gd name="T6" fmla="*/ 0 w 162"/>
                <a:gd name="T7" fmla="*/ 32 h 192"/>
                <a:gd name="T8" fmla="*/ 10 w 162"/>
                <a:gd name="T9" fmla="*/ 42 h 192"/>
                <a:gd name="T10" fmla="*/ 18 w 162"/>
                <a:gd name="T11" fmla="*/ 42 h 192"/>
                <a:gd name="T12" fmla="*/ 18 w 162"/>
                <a:gd name="T13" fmla="*/ 182 h 192"/>
                <a:gd name="T14" fmla="*/ 28 w 162"/>
                <a:gd name="T15" fmla="*/ 192 h 192"/>
                <a:gd name="T16" fmla="*/ 134 w 162"/>
                <a:gd name="T17" fmla="*/ 192 h 192"/>
                <a:gd name="T18" fmla="*/ 144 w 162"/>
                <a:gd name="T19" fmla="*/ 182 h 192"/>
                <a:gd name="T20" fmla="*/ 144 w 162"/>
                <a:gd name="T21" fmla="*/ 42 h 192"/>
                <a:gd name="T22" fmla="*/ 152 w 162"/>
                <a:gd name="T23" fmla="*/ 42 h 192"/>
                <a:gd name="T24" fmla="*/ 162 w 162"/>
                <a:gd name="T25" fmla="*/ 32 h 192"/>
                <a:gd name="T26" fmla="*/ 162 w 162"/>
                <a:gd name="T27" fmla="*/ 10 h 192"/>
                <a:gd name="T28" fmla="*/ 152 w 162"/>
                <a:gd name="T29" fmla="*/ 0 h 192"/>
                <a:gd name="T30" fmla="*/ 132 w 162"/>
                <a:gd name="T31" fmla="*/ 180 h 192"/>
                <a:gd name="T32" fmla="*/ 30 w 162"/>
                <a:gd name="T33" fmla="*/ 180 h 192"/>
                <a:gd name="T34" fmla="*/ 30 w 162"/>
                <a:gd name="T35" fmla="*/ 150 h 192"/>
                <a:gd name="T36" fmla="*/ 132 w 162"/>
                <a:gd name="T37" fmla="*/ 150 h 192"/>
                <a:gd name="T38" fmla="*/ 132 w 162"/>
                <a:gd name="T39" fmla="*/ 180 h 192"/>
                <a:gd name="T40" fmla="*/ 132 w 162"/>
                <a:gd name="T41" fmla="*/ 138 h 192"/>
                <a:gd name="T42" fmla="*/ 30 w 162"/>
                <a:gd name="T43" fmla="*/ 138 h 192"/>
                <a:gd name="T44" fmla="*/ 30 w 162"/>
                <a:gd name="T45" fmla="*/ 66 h 192"/>
                <a:gd name="T46" fmla="*/ 132 w 162"/>
                <a:gd name="T47" fmla="*/ 66 h 192"/>
                <a:gd name="T48" fmla="*/ 132 w 162"/>
                <a:gd name="T49" fmla="*/ 138 h 192"/>
                <a:gd name="T50" fmla="*/ 132 w 162"/>
                <a:gd name="T51" fmla="*/ 54 h 192"/>
                <a:gd name="T52" fmla="*/ 30 w 162"/>
                <a:gd name="T53" fmla="*/ 54 h 192"/>
                <a:gd name="T54" fmla="*/ 30 w 162"/>
                <a:gd name="T55" fmla="*/ 42 h 192"/>
                <a:gd name="T56" fmla="*/ 132 w 162"/>
                <a:gd name="T57" fmla="*/ 42 h 192"/>
                <a:gd name="T58" fmla="*/ 132 w 162"/>
                <a:gd name="T59" fmla="*/ 54 h 192"/>
                <a:gd name="T60" fmla="*/ 150 w 162"/>
                <a:gd name="T61" fmla="*/ 30 h 192"/>
                <a:gd name="T62" fmla="*/ 134 w 162"/>
                <a:gd name="T63" fmla="*/ 30 h 192"/>
                <a:gd name="T64" fmla="*/ 28 w 162"/>
                <a:gd name="T65" fmla="*/ 30 h 192"/>
                <a:gd name="T66" fmla="*/ 12 w 162"/>
                <a:gd name="T67" fmla="*/ 30 h 192"/>
                <a:gd name="T68" fmla="*/ 12 w 162"/>
                <a:gd name="T69" fmla="*/ 12 h 192"/>
                <a:gd name="T70" fmla="*/ 150 w 162"/>
                <a:gd name="T71" fmla="*/ 12 h 192"/>
                <a:gd name="T72" fmla="*/ 150 w 162"/>
                <a:gd name="T73" fmla="*/ 3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2" h="192">
                  <a:moveTo>
                    <a:pt x="152" y="0"/>
                  </a:moveTo>
                  <a:cubicBezTo>
                    <a:pt x="10" y="0"/>
                    <a:pt x="10" y="0"/>
                    <a:pt x="10" y="0"/>
                  </a:cubicBezTo>
                  <a:cubicBezTo>
                    <a:pt x="4" y="0"/>
                    <a:pt x="0" y="4"/>
                    <a:pt x="0" y="10"/>
                  </a:cubicBezTo>
                  <a:cubicBezTo>
                    <a:pt x="0" y="32"/>
                    <a:pt x="0" y="32"/>
                    <a:pt x="0" y="32"/>
                  </a:cubicBezTo>
                  <a:cubicBezTo>
                    <a:pt x="0" y="38"/>
                    <a:pt x="4" y="42"/>
                    <a:pt x="10" y="42"/>
                  </a:cubicBezTo>
                  <a:cubicBezTo>
                    <a:pt x="18" y="42"/>
                    <a:pt x="18" y="42"/>
                    <a:pt x="18" y="42"/>
                  </a:cubicBezTo>
                  <a:cubicBezTo>
                    <a:pt x="18" y="182"/>
                    <a:pt x="18" y="182"/>
                    <a:pt x="18" y="182"/>
                  </a:cubicBezTo>
                  <a:cubicBezTo>
                    <a:pt x="18" y="188"/>
                    <a:pt x="22" y="192"/>
                    <a:pt x="28" y="192"/>
                  </a:cubicBezTo>
                  <a:cubicBezTo>
                    <a:pt x="134" y="192"/>
                    <a:pt x="134" y="192"/>
                    <a:pt x="134" y="192"/>
                  </a:cubicBezTo>
                  <a:cubicBezTo>
                    <a:pt x="140" y="192"/>
                    <a:pt x="144" y="188"/>
                    <a:pt x="144" y="182"/>
                  </a:cubicBezTo>
                  <a:cubicBezTo>
                    <a:pt x="144" y="42"/>
                    <a:pt x="144" y="42"/>
                    <a:pt x="144" y="42"/>
                  </a:cubicBezTo>
                  <a:cubicBezTo>
                    <a:pt x="152" y="42"/>
                    <a:pt x="152" y="42"/>
                    <a:pt x="152" y="42"/>
                  </a:cubicBezTo>
                  <a:cubicBezTo>
                    <a:pt x="158" y="42"/>
                    <a:pt x="162" y="38"/>
                    <a:pt x="162" y="32"/>
                  </a:cubicBezTo>
                  <a:cubicBezTo>
                    <a:pt x="162" y="10"/>
                    <a:pt x="162" y="10"/>
                    <a:pt x="162" y="10"/>
                  </a:cubicBezTo>
                  <a:cubicBezTo>
                    <a:pt x="162" y="4"/>
                    <a:pt x="158" y="0"/>
                    <a:pt x="152" y="0"/>
                  </a:cubicBezTo>
                  <a:close/>
                  <a:moveTo>
                    <a:pt x="132" y="180"/>
                  </a:moveTo>
                  <a:cubicBezTo>
                    <a:pt x="30" y="180"/>
                    <a:pt x="30" y="180"/>
                    <a:pt x="30" y="180"/>
                  </a:cubicBezTo>
                  <a:cubicBezTo>
                    <a:pt x="30" y="150"/>
                    <a:pt x="30" y="150"/>
                    <a:pt x="30" y="150"/>
                  </a:cubicBezTo>
                  <a:cubicBezTo>
                    <a:pt x="132" y="150"/>
                    <a:pt x="132" y="150"/>
                    <a:pt x="132" y="150"/>
                  </a:cubicBezTo>
                  <a:lnTo>
                    <a:pt x="132" y="180"/>
                  </a:lnTo>
                  <a:close/>
                  <a:moveTo>
                    <a:pt x="132" y="138"/>
                  </a:moveTo>
                  <a:cubicBezTo>
                    <a:pt x="30" y="138"/>
                    <a:pt x="30" y="138"/>
                    <a:pt x="30" y="138"/>
                  </a:cubicBezTo>
                  <a:cubicBezTo>
                    <a:pt x="30" y="66"/>
                    <a:pt x="30" y="66"/>
                    <a:pt x="30" y="66"/>
                  </a:cubicBezTo>
                  <a:cubicBezTo>
                    <a:pt x="132" y="66"/>
                    <a:pt x="132" y="66"/>
                    <a:pt x="132" y="66"/>
                  </a:cubicBezTo>
                  <a:lnTo>
                    <a:pt x="132" y="138"/>
                  </a:lnTo>
                  <a:close/>
                  <a:moveTo>
                    <a:pt x="132" y="54"/>
                  </a:moveTo>
                  <a:cubicBezTo>
                    <a:pt x="30" y="54"/>
                    <a:pt x="30" y="54"/>
                    <a:pt x="30" y="54"/>
                  </a:cubicBezTo>
                  <a:cubicBezTo>
                    <a:pt x="30" y="42"/>
                    <a:pt x="30" y="42"/>
                    <a:pt x="30" y="42"/>
                  </a:cubicBezTo>
                  <a:cubicBezTo>
                    <a:pt x="132" y="42"/>
                    <a:pt x="132" y="42"/>
                    <a:pt x="132" y="42"/>
                  </a:cubicBezTo>
                  <a:lnTo>
                    <a:pt x="132" y="54"/>
                  </a:lnTo>
                  <a:close/>
                  <a:moveTo>
                    <a:pt x="150" y="30"/>
                  </a:moveTo>
                  <a:cubicBezTo>
                    <a:pt x="134" y="30"/>
                    <a:pt x="134" y="30"/>
                    <a:pt x="134" y="30"/>
                  </a:cubicBezTo>
                  <a:cubicBezTo>
                    <a:pt x="28" y="30"/>
                    <a:pt x="28" y="30"/>
                    <a:pt x="28" y="30"/>
                  </a:cubicBezTo>
                  <a:cubicBezTo>
                    <a:pt x="12" y="30"/>
                    <a:pt x="12" y="30"/>
                    <a:pt x="12" y="30"/>
                  </a:cubicBezTo>
                  <a:cubicBezTo>
                    <a:pt x="12" y="12"/>
                    <a:pt x="12" y="12"/>
                    <a:pt x="12" y="12"/>
                  </a:cubicBezTo>
                  <a:cubicBezTo>
                    <a:pt x="150" y="12"/>
                    <a:pt x="150" y="12"/>
                    <a:pt x="150" y="12"/>
                  </a:cubicBezTo>
                  <a:lnTo>
                    <a:pt x="15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9" name="Freeform 75"/>
            <p:cNvSpPr>
              <a:spLocks noEditPoints="1"/>
            </p:cNvSpPr>
            <p:nvPr userDrawn="1"/>
          </p:nvSpPr>
          <p:spPr bwMode="auto">
            <a:xfrm>
              <a:off x="3956" y="2741"/>
              <a:ext cx="216" cy="123"/>
            </a:xfrm>
            <a:custGeom>
              <a:avLst/>
              <a:gdLst>
                <a:gd name="T0" fmla="*/ 12 w 90"/>
                <a:gd name="T1" fmla="*/ 32 h 51"/>
                <a:gd name="T2" fmla="*/ 15 w 90"/>
                <a:gd name="T3" fmla="*/ 32 h 51"/>
                <a:gd name="T4" fmla="*/ 17 w 90"/>
                <a:gd name="T5" fmla="*/ 32 h 51"/>
                <a:gd name="T6" fmla="*/ 18 w 90"/>
                <a:gd name="T7" fmla="*/ 33 h 51"/>
                <a:gd name="T8" fmla="*/ 20 w 90"/>
                <a:gd name="T9" fmla="*/ 36 h 51"/>
                <a:gd name="T10" fmla="*/ 22 w 90"/>
                <a:gd name="T11" fmla="*/ 38 h 51"/>
                <a:gd name="T12" fmla="*/ 30 w 90"/>
                <a:gd name="T13" fmla="*/ 51 h 51"/>
                <a:gd name="T14" fmla="*/ 42 w 90"/>
                <a:gd name="T15" fmla="*/ 51 h 51"/>
                <a:gd name="T16" fmla="*/ 43 w 90"/>
                <a:gd name="T17" fmla="*/ 51 h 51"/>
                <a:gd name="T18" fmla="*/ 56 w 90"/>
                <a:gd name="T19" fmla="*/ 51 h 51"/>
                <a:gd name="T20" fmla="*/ 65 w 90"/>
                <a:gd name="T21" fmla="*/ 35 h 51"/>
                <a:gd name="T22" fmla="*/ 66 w 90"/>
                <a:gd name="T23" fmla="*/ 31 h 51"/>
                <a:gd name="T24" fmla="*/ 66 w 90"/>
                <a:gd name="T25" fmla="*/ 31 h 51"/>
                <a:gd name="T26" fmla="*/ 67 w 90"/>
                <a:gd name="T27" fmla="*/ 35 h 51"/>
                <a:gd name="T28" fmla="*/ 76 w 90"/>
                <a:gd name="T29" fmla="*/ 51 h 51"/>
                <a:gd name="T30" fmla="*/ 90 w 90"/>
                <a:gd name="T31" fmla="*/ 51 h 51"/>
                <a:gd name="T32" fmla="*/ 74 w 90"/>
                <a:gd name="T33" fmla="*/ 26 h 51"/>
                <a:gd name="T34" fmla="*/ 90 w 90"/>
                <a:gd name="T35" fmla="*/ 0 h 51"/>
                <a:gd name="T36" fmla="*/ 77 w 90"/>
                <a:gd name="T37" fmla="*/ 0 h 51"/>
                <a:gd name="T38" fmla="*/ 68 w 90"/>
                <a:gd name="T39" fmla="*/ 15 h 51"/>
                <a:gd name="T40" fmla="*/ 67 w 90"/>
                <a:gd name="T41" fmla="*/ 20 h 51"/>
                <a:gd name="T42" fmla="*/ 67 w 90"/>
                <a:gd name="T43" fmla="*/ 20 h 51"/>
                <a:gd name="T44" fmla="*/ 65 w 90"/>
                <a:gd name="T45" fmla="*/ 15 h 51"/>
                <a:gd name="T46" fmla="*/ 58 w 90"/>
                <a:gd name="T47" fmla="*/ 0 h 51"/>
                <a:gd name="T48" fmla="*/ 44 w 90"/>
                <a:gd name="T49" fmla="*/ 0 h 51"/>
                <a:gd name="T50" fmla="*/ 59 w 90"/>
                <a:gd name="T51" fmla="*/ 26 h 51"/>
                <a:gd name="T52" fmla="*/ 43 w 90"/>
                <a:gd name="T53" fmla="*/ 51 h 51"/>
                <a:gd name="T54" fmla="*/ 33 w 90"/>
                <a:gd name="T55" fmla="*/ 36 h 51"/>
                <a:gd name="T56" fmla="*/ 32 w 90"/>
                <a:gd name="T57" fmla="*/ 34 h 51"/>
                <a:gd name="T58" fmla="*/ 30 w 90"/>
                <a:gd name="T59" fmla="*/ 32 h 51"/>
                <a:gd name="T60" fmla="*/ 28 w 90"/>
                <a:gd name="T61" fmla="*/ 30 h 51"/>
                <a:gd name="T62" fmla="*/ 26 w 90"/>
                <a:gd name="T63" fmla="*/ 28 h 51"/>
                <a:gd name="T64" fmla="*/ 26 w 90"/>
                <a:gd name="T65" fmla="*/ 28 h 51"/>
                <a:gd name="T66" fmla="*/ 30 w 90"/>
                <a:gd name="T67" fmla="*/ 26 h 51"/>
                <a:gd name="T68" fmla="*/ 34 w 90"/>
                <a:gd name="T69" fmla="*/ 23 h 51"/>
                <a:gd name="T70" fmla="*/ 36 w 90"/>
                <a:gd name="T71" fmla="*/ 19 h 51"/>
                <a:gd name="T72" fmla="*/ 37 w 90"/>
                <a:gd name="T73" fmla="*/ 14 h 51"/>
                <a:gd name="T74" fmla="*/ 18 w 90"/>
                <a:gd name="T75" fmla="*/ 0 h 51"/>
                <a:gd name="T76" fmla="*/ 0 w 90"/>
                <a:gd name="T77" fmla="*/ 0 h 51"/>
                <a:gd name="T78" fmla="*/ 0 w 90"/>
                <a:gd name="T79" fmla="*/ 51 h 51"/>
                <a:gd name="T80" fmla="*/ 12 w 90"/>
                <a:gd name="T81" fmla="*/ 51 h 51"/>
                <a:gd name="T82" fmla="*/ 12 w 90"/>
                <a:gd name="T83" fmla="*/ 32 h 51"/>
                <a:gd name="T84" fmla="*/ 12 w 90"/>
                <a:gd name="T85" fmla="*/ 9 h 51"/>
                <a:gd name="T86" fmla="*/ 17 w 90"/>
                <a:gd name="T87" fmla="*/ 9 h 51"/>
                <a:gd name="T88" fmla="*/ 25 w 90"/>
                <a:gd name="T89" fmla="*/ 15 h 51"/>
                <a:gd name="T90" fmla="*/ 23 w 90"/>
                <a:gd name="T91" fmla="*/ 21 h 51"/>
                <a:gd name="T92" fmla="*/ 17 w 90"/>
                <a:gd name="T93" fmla="*/ 23 h 51"/>
                <a:gd name="T94" fmla="*/ 12 w 90"/>
                <a:gd name="T95" fmla="*/ 23 h 51"/>
                <a:gd name="T96" fmla="*/ 12 w 90"/>
                <a:gd name="T97"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51">
                  <a:moveTo>
                    <a:pt x="12" y="32"/>
                  </a:moveTo>
                  <a:cubicBezTo>
                    <a:pt x="15" y="32"/>
                    <a:pt x="15" y="32"/>
                    <a:pt x="15" y="32"/>
                  </a:cubicBezTo>
                  <a:cubicBezTo>
                    <a:pt x="15" y="32"/>
                    <a:pt x="16" y="32"/>
                    <a:pt x="17" y="32"/>
                  </a:cubicBezTo>
                  <a:cubicBezTo>
                    <a:pt x="17" y="33"/>
                    <a:pt x="18" y="33"/>
                    <a:pt x="18" y="33"/>
                  </a:cubicBezTo>
                  <a:cubicBezTo>
                    <a:pt x="19" y="34"/>
                    <a:pt x="20" y="35"/>
                    <a:pt x="20" y="36"/>
                  </a:cubicBezTo>
                  <a:cubicBezTo>
                    <a:pt x="21" y="36"/>
                    <a:pt x="21" y="37"/>
                    <a:pt x="22" y="38"/>
                  </a:cubicBezTo>
                  <a:cubicBezTo>
                    <a:pt x="30" y="51"/>
                    <a:pt x="30" y="51"/>
                    <a:pt x="30" y="51"/>
                  </a:cubicBezTo>
                  <a:cubicBezTo>
                    <a:pt x="42" y="51"/>
                    <a:pt x="42" y="51"/>
                    <a:pt x="42" y="51"/>
                  </a:cubicBezTo>
                  <a:cubicBezTo>
                    <a:pt x="43" y="51"/>
                    <a:pt x="43" y="51"/>
                    <a:pt x="43" y="51"/>
                  </a:cubicBezTo>
                  <a:cubicBezTo>
                    <a:pt x="56" y="51"/>
                    <a:pt x="56" y="51"/>
                    <a:pt x="56" y="51"/>
                  </a:cubicBezTo>
                  <a:cubicBezTo>
                    <a:pt x="65" y="35"/>
                    <a:pt x="65" y="35"/>
                    <a:pt x="65" y="35"/>
                  </a:cubicBezTo>
                  <a:cubicBezTo>
                    <a:pt x="66" y="33"/>
                    <a:pt x="66" y="32"/>
                    <a:pt x="66" y="31"/>
                  </a:cubicBezTo>
                  <a:cubicBezTo>
                    <a:pt x="66" y="31"/>
                    <a:pt x="66" y="31"/>
                    <a:pt x="66" y="31"/>
                  </a:cubicBezTo>
                  <a:cubicBezTo>
                    <a:pt x="67" y="33"/>
                    <a:pt x="67" y="34"/>
                    <a:pt x="67" y="35"/>
                  </a:cubicBezTo>
                  <a:cubicBezTo>
                    <a:pt x="76" y="51"/>
                    <a:pt x="76" y="51"/>
                    <a:pt x="76" y="51"/>
                  </a:cubicBezTo>
                  <a:cubicBezTo>
                    <a:pt x="90" y="51"/>
                    <a:pt x="90" y="51"/>
                    <a:pt x="90" y="51"/>
                  </a:cubicBezTo>
                  <a:cubicBezTo>
                    <a:pt x="74" y="26"/>
                    <a:pt x="74" y="26"/>
                    <a:pt x="74" y="26"/>
                  </a:cubicBezTo>
                  <a:cubicBezTo>
                    <a:pt x="90" y="0"/>
                    <a:pt x="90" y="0"/>
                    <a:pt x="90" y="0"/>
                  </a:cubicBezTo>
                  <a:cubicBezTo>
                    <a:pt x="77" y="0"/>
                    <a:pt x="77" y="0"/>
                    <a:pt x="77" y="0"/>
                  </a:cubicBezTo>
                  <a:cubicBezTo>
                    <a:pt x="68" y="15"/>
                    <a:pt x="68" y="15"/>
                    <a:pt x="68" y="15"/>
                  </a:cubicBezTo>
                  <a:cubicBezTo>
                    <a:pt x="68" y="17"/>
                    <a:pt x="67" y="19"/>
                    <a:pt x="67" y="20"/>
                  </a:cubicBezTo>
                  <a:cubicBezTo>
                    <a:pt x="67" y="20"/>
                    <a:pt x="67" y="20"/>
                    <a:pt x="67" y="20"/>
                  </a:cubicBezTo>
                  <a:cubicBezTo>
                    <a:pt x="66" y="18"/>
                    <a:pt x="66" y="17"/>
                    <a:pt x="65" y="15"/>
                  </a:cubicBezTo>
                  <a:cubicBezTo>
                    <a:pt x="58" y="0"/>
                    <a:pt x="58" y="0"/>
                    <a:pt x="58" y="0"/>
                  </a:cubicBezTo>
                  <a:cubicBezTo>
                    <a:pt x="44" y="0"/>
                    <a:pt x="44" y="0"/>
                    <a:pt x="44" y="0"/>
                  </a:cubicBezTo>
                  <a:cubicBezTo>
                    <a:pt x="59" y="26"/>
                    <a:pt x="59" y="26"/>
                    <a:pt x="59" y="26"/>
                  </a:cubicBezTo>
                  <a:cubicBezTo>
                    <a:pt x="43" y="51"/>
                    <a:pt x="43" y="51"/>
                    <a:pt x="43" y="51"/>
                  </a:cubicBezTo>
                  <a:cubicBezTo>
                    <a:pt x="33" y="36"/>
                    <a:pt x="33" y="36"/>
                    <a:pt x="33" y="36"/>
                  </a:cubicBezTo>
                  <a:cubicBezTo>
                    <a:pt x="33" y="35"/>
                    <a:pt x="32" y="35"/>
                    <a:pt x="32" y="34"/>
                  </a:cubicBezTo>
                  <a:cubicBezTo>
                    <a:pt x="31" y="33"/>
                    <a:pt x="31" y="32"/>
                    <a:pt x="30" y="32"/>
                  </a:cubicBezTo>
                  <a:cubicBezTo>
                    <a:pt x="29" y="31"/>
                    <a:pt x="28" y="30"/>
                    <a:pt x="28" y="30"/>
                  </a:cubicBezTo>
                  <a:cubicBezTo>
                    <a:pt x="27" y="29"/>
                    <a:pt x="26" y="29"/>
                    <a:pt x="26" y="28"/>
                  </a:cubicBezTo>
                  <a:cubicBezTo>
                    <a:pt x="26" y="28"/>
                    <a:pt x="26" y="28"/>
                    <a:pt x="26" y="28"/>
                  </a:cubicBezTo>
                  <a:cubicBezTo>
                    <a:pt x="27" y="28"/>
                    <a:pt x="29" y="27"/>
                    <a:pt x="30" y="26"/>
                  </a:cubicBezTo>
                  <a:cubicBezTo>
                    <a:pt x="32" y="25"/>
                    <a:pt x="33" y="24"/>
                    <a:pt x="34" y="23"/>
                  </a:cubicBezTo>
                  <a:cubicBezTo>
                    <a:pt x="35" y="22"/>
                    <a:pt x="36" y="20"/>
                    <a:pt x="36" y="19"/>
                  </a:cubicBezTo>
                  <a:cubicBezTo>
                    <a:pt x="37" y="17"/>
                    <a:pt x="37" y="16"/>
                    <a:pt x="37" y="14"/>
                  </a:cubicBezTo>
                  <a:cubicBezTo>
                    <a:pt x="37" y="5"/>
                    <a:pt x="31" y="0"/>
                    <a:pt x="18" y="0"/>
                  </a:cubicBezTo>
                  <a:cubicBezTo>
                    <a:pt x="0" y="0"/>
                    <a:pt x="0" y="0"/>
                    <a:pt x="0" y="0"/>
                  </a:cubicBezTo>
                  <a:cubicBezTo>
                    <a:pt x="0" y="51"/>
                    <a:pt x="0" y="51"/>
                    <a:pt x="0" y="51"/>
                  </a:cubicBezTo>
                  <a:cubicBezTo>
                    <a:pt x="12" y="51"/>
                    <a:pt x="12" y="51"/>
                    <a:pt x="12" y="51"/>
                  </a:cubicBezTo>
                  <a:lnTo>
                    <a:pt x="12" y="32"/>
                  </a:lnTo>
                  <a:close/>
                  <a:moveTo>
                    <a:pt x="12" y="9"/>
                  </a:moveTo>
                  <a:cubicBezTo>
                    <a:pt x="17" y="9"/>
                    <a:pt x="17" y="9"/>
                    <a:pt x="17" y="9"/>
                  </a:cubicBezTo>
                  <a:cubicBezTo>
                    <a:pt x="22" y="9"/>
                    <a:pt x="25" y="11"/>
                    <a:pt x="25" y="15"/>
                  </a:cubicBezTo>
                  <a:cubicBezTo>
                    <a:pt x="25" y="18"/>
                    <a:pt x="24" y="19"/>
                    <a:pt x="23" y="21"/>
                  </a:cubicBezTo>
                  <a:cubicBezTo>
                    <a:pt x="21" y="22"/>
                    <a:pt x="19" y="23"/>
                    <a:pt x="17" y="23"/>
                  </a:cubicBezTo>
                  <a:cubicBezTo>
                    <a:pt x="12" y="23"/>
                    <a:pt x="12" y="23"/>
                    <a:pt x="12" y="2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71" name="Group 48"/>
          <p:cNvGrpSpPr>
            <a:grpSpLocks noChangeAspect="1"/>
          </p:cNvGrpSpPr>
          <p:nvPr/>
        </p:nvGrpSpPr>
        <p:grpSpPr bwMode="auto">
          <a:xfrm>
            <a:off x="11382912" y="5028613"/>
            <a:ext cx="616032" cy="541036"/>
            <a:chOff x="6005" y="2574"/>
            <a:chExt cx="460" cy="404"/>
          </a:xfrm>
          <a:solidFill>
            <a:srgbClr val="0070C0"/>
          </a:solidFill>
        </p:grpSpPr>
        <p:sp>
          <p:nvSpPr>
            <p:cNvPr id="72" name="Freeform 49"/>
            <p:cNvSpPr>
              <a:spLocks noEditPoints="1"/>
            </p:cNvSpPr>
            <p:nvPr userDrawn="1"/>
          </p:nvSpPr>
          <p:spPr bwMode="auto">
            <a:xfrm>
              <a:off x="6005" y="2574"/>
              <a:ext cx="460" cy="404"/>
            </a:xfrm>
            <a:custGeom>
              <a:avLst/>
              <a:gdLst>
                <a:gd name="T0" fmla="*/ 174 w 192"/>
                <a:gd name="T1" fmla="*/ 24 h 168"/>
                <a:gd name="T2" fmla="*/ 144 w 192"/>
                <a:gd name="T3" fmla="*/ 24 h 168"/>
                <a:gd name="T4" fmla="*/ 144 w 192"/>
                <a:gd name="T5" fmla="*/ 12 h 168"/>
                <a:gd name="T6" fmla="*/ 132 w 192"/>
                <a:gd name="T7" fmla="*/ 0 h 168"/>
                <a:gd name="T8" fmla="*/ 60 w 192"/>
                <a:gd name="T9" fmla="*/ 0 h 168"/>
                <a:gd name="T10" fmla="*/ 48 w 192"/>
                <a:gd name="T11" fmla="*/ 12 h 168"/>
                <a:gd name="T12" fmla="*/ 48 w 192"/>
                <a:gd name="T13" fmla="*/ 24 h 168"/>
                <a:gd name="T14" fmla="*/ 18 w 192"/>
                <a:gd name="T15" fmla="*/ 24 h 168"/>
                <a:gd name="T16" fmla="*/ 0 w 192"/>
                <a:gd name="T17" fmla="*/ 42 h 168"/>
                <a:gd name="T18" fmla="*/ 0 w 192"/>
                <a:gd name="T19" fmla="*/ 150 h 168"/>
                <a:gd name="T20" fmla="*/ 18 w 192"/>
                <a:gd name="T21" fmla="*/ 168 h 168"/>
                <a:gd name="T22" fmla="*/ 174 w 192"/>
                <a:gd name="T23" fmla="*/ 168 h 168"/>
                <a:gd name="T24" fmla="*/ 192 w 192"/>
                <a:gd name="T25" fmla="*/ 150 h 168"/>
                <a:gd name="T26" fmla="*/ 192 w 192"/>
                <a:gd name="T27" fmla="*/ 42 h 168"/>
                <a:gd name="T28" fmla="*/ 174 w 192"/>
                <a:gd name="T29" fmla="*/ 24 h 168"/>
                <a:gd name="T30" fmla="*/ 60 w 192"/>
                <a:gd name="T31" fmla="*/ 12 h 168"/>
                <a:gd name="T32" fmla="*/ 132 w 192"/>
                <a:gd name="T33" fmla="*/ 12 h 168"/>
                <a:gd name="T34" fmla="*/ 132 w 192"/>
                <a:gd name="T35" fmla="*/ 24 h 168"/>
                <a:gd name="T36" fmla="*/ 60 w 192"/>
                <a:gd name="T37" fmla="*/ 24 h 168"/>
                <a:gd name="T38" fmla="*/ 60 w 192"/>
                <a:gd name="T39" fmla="*/ 12 h 168"/>
                <a:gd name="T40" fmla="*/ 180 w 192"/>
                <a:gd name="T41" fmla="*/ 150 h 168"/>
                <a:gd name="T42" fmla="*/ 174 w 192"/>
                <a:gd name="T43" fmla="*/ 156 h 168"/>
                <a:gd name="T44" fmla="*/ 18 w 192"/>
                <a:gd name="T45" fmla="*/ 156 h 168"/>
                <a:gd name="T46" fmla="*/ 12 w 192"/>
                <a:gd name="T47" fmla="*/ 150 h 168"/>
                <a:gd name="T48" fmla="*/ 12 w 192"/>
                <a:gd name="T49" fmla="*/ 42 h 168"/>
                <a:gd name="T50" fmla="*/ 18 w 192"/>
                <a:gd name="T51" fmla="*/ 36 h 168"/>
                <a:gd name="T52" fmla="*/ 48 w 192"/>
                <a:gd name="T53" fmla="*/ 36 h 168"/>
                <a:gd name="T54" fmla="*/ 144 w 192"/>
                <a:gd name="T55" fmla="*/ 36 h 168"/>
                <a:gd name="T56" fmla="*/ 174 w 192"/>
                <a:gd name="T57" fmla="*/ 36 h 168"/>
                <a:gd name="T58" fmla="*/ 180 w 192"/>
                <a:gd name="T59" fmla="*/ 42 h 168"/>
                <a:gd name="T60" fmla="*/ 180 w 192"/>
                <a:gd name="T61" fmla="*/ 15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168">
                  <a:moveTo>
                    <a:pt x="174" y="24"/>
                  </a:moveTo>
                  <a:cubicBezTo>
                    <a:pt x="144" y="24"/>
                    <a:pt x="144" y="24"/>
                    <a:pt x="144" y="24"/>
                  </a:cubicBezTo>
                  <a:cubicBezTo>
                    <a:pt x="144" y="12"/>
                    <a:pt x="144" y="12"/>
                    <a:pt x="144" y="12"/>
                  </a:cubicBezTo>
                  <a:cubicBezTo>
                    <a:pt x="144" y="5"/>
                    <a:pt x="139" y="0"/>
                    <a:pt x="132" y="0"/>
                  </a:cubicBezTo>
                  <a:cubicBezTo>
                    <a:pt x="60" y="0"/>
                    <a:pt x="60" y="0"/>
                    <a:pt x="60" y="0"/>
                  </a:cubicBezTo>
                  <a:cubicBezTo>
                    <a:pt x="53" y="0"/>
                    <a:pt x="48" y="5"/>
                    <a:pt x="48" y="12"/>
                  </a:cubicBezTo>
                  <a:cubicBezTo>
                    <a:pt x="48" y="24"/>
                    <a:pt x="48" y="24"/>
                    <a:pt x="48" y="24"/>
                  </a:cubicBezTo>
                  <a:cubicBezTo>
                    <a:pt x="18" y="24"/>
                    <a:pt x="18" y="24"/>
                    <a:pt x="18" y="24"/>
                  </a:cubicBezTo>
                  <a:cubicBezTo>
                    <a:pt x="8" y="24"/>
                    <a:pt x="0" y="32"/>
                    <a:pt x="0" y="42"/>
                  </a:cubicBezTo>
                  <a:cubicBezTo>
                    <a:pt x="0" y="150"/>
                    <a:pt x="0" y="150"/>
                    <a:pt x="0" y="150"/>
                  </a:cubicBezTo>
                  <a:cubicBezTo>
                    <a:pt x="0" y="160"/>
                    <a:pt x="8" y="168"/>
                    <a:pt x="18" y="168"/>
                  </a:cubicBezTo>
                  <a:cubicBezTo>
                    <a:pt x="174" y="168"/>
                    <a:pt x="174" y="168"/>
                    <a:pt x="174" y="168"/>
                  </a:cubicBezTo>
                  <a:cubicBezTo>
                    <a:pt x="184" y="168"/>
                    <a:pt x="192" y="160"/>
                    <a:pt x="192" y="150"/>
                  </a:cubicBezTo>
                  <a:cubicBezTo>
                    <a:pt x="192" y="42"/>
                    <a:pt x="192" y="42"/>
                    <a:pt x="192" y="42"/>
                  </a:cubicBezTo>
                  <a:cubicBezTo>
                    <a:pt x="192" y="32"/>
                    <a:pt x="184" y="24"/>
                    <a:pt x="174" y="24"/>
                  </a:cubicBezTo>
                  <a:close/>
                  <a:moveTo>
                    <a:pt x="60" y="12"/>
                  </a:moveTo>
                  <a:cubicBezTo>
                    <a:pt x="132" y="12"/>
                    <a:pt x="132" y="12"/>
                    <a:pt x="132" y="12"/>
                  </a:cubicBezTo>
                  <a:cubicBezTo>
                    <a:pt x="132" y="24"/>
                    <a:pt x="132" y="24"/>
                    <a:pt x="132" y="24"/>
                  </a:cubicBezTo>
                  <a:cubicBezTo>
                    <a:pt x="60" y="24"/>
                    <a:pt x="60" y="24"/>
                    <a:pt x="60" y="24"/>
                  </a:cubicBezTo>
                  <a:lnTo>
                    <a:pt x="60" y="12"/>
                  </a:lnTo>
                  <a:close/>
                  <a:moveTo>
                    <a:pt x="180" y="150"/>
                  </a:moveTo>
                  <a:cubicBezTo>
                    <a:pt x="180" y="153"/>
                    <a:pt x="177" y="156"/>
                    <a:pt x="174" y="156"/>
                  </a:cubicBezTo>
                  <a:cubicBezTo>
                    <a:pt x="18" y="156"/>
                    <a:pt x="18" y="156"/>
                    <a:pt x="18" y="156"/>
                  </a:cubicBezTo>
                  <a:cubicBezTo>
                    <a:pt x="15" y="156"/>
                    <a:pt x="12" y="153"/>
                    <a:pt x="12" y="150"/>
                  </a:cubicBezTo>
                  <a:cubicBezTo>
                    <a:pt x="12" y="42"/>
                    <a:pt x="12" y="42"/>
                    <a:pt x="12" y="42"/>
                  </a:cubicBezTo>
                  <a:cubicBezTo>
                    <a:pt x="12" y="39"/>
                    <a:pt x="15" y="36"/>
                    <a:pt x="18" y="36"/>
                  </a:cubicBezTo>
                  <a:cubicBezTo>
                    <a:pt x="48" y="36"/>
                    <a:pt x="48" y="36"/>
                    <a:pt x="48" y="36"/>
                  </a:cubicBezTo>
                  <a:cubicBezTo>
                    <a:pt x="144" y="36"/>
                    <a:pt x="144" y="36"/>
                    <a:pt x="144" y="36"/>
                  </a:cubicBezTo>
                  <a:cubicBezTo>
                    <a:pt x="174" y="36"/>
                    <a:pt x="174" y="36"/>
                    <a:pt x="174" y="36"/>
                  </a:cubicBezTo>
                  <a:cubicBezTo>
                    <a:pt x="177" y="36"/>
                    <a:pt x="180" y="39"/>
                    <a:pt x="180" y="42"/>
                  </a:cubicBezTo>
                  <a:lnTo>
                    <a:pt x="18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3" name="Freeform 50"/>
            <p:cNvSpPr>
              <a:spLocks noEditPoints="1"/>
            </p:cNvSpPr>
            <p:nvPr userDrawn="1"/>
          </p:nvSpPr>
          <p:spPr bwMode="auto">
            <a:xfrm>
              <a:off x="6120" y="2690"/>
              <a:ext cx="230" cy="231"/>
            </a:xfrm>
            <a:custGeom>
              <a:avLst/>
              <a:gdLst>
                <a:gd name="T0" fmla="*/ 173 w 230"/>
                <a:gd name="T1" fmla="*/ 0 h 231"/>
                <a:gd name="T2" fmla="*/ 58 w 230"/>
                <a:gd name="T3" fmla="*/ 0 h 231"/>
                <a:gd name="T4" fmla="*/ 58 w 230"/>
                <a:gd name="T5" fmla="*/ 58 h 231"/>
                <a:gd name="T6" fmla="*/ 0 w 230"/>
                <a:gd name="T7" fmla="*/ 58 h 231"/>
                <a:gd name="T8" fmla="*/ 0 w 230"/>
                <a:gd name="T9" fmla="*/ 173 h 231"/>
                <a:gd name="T10" fmla="*/ 58 w 230"/>
                <a:gd name="T11" fmla="*/ 173 h 231"/>
                <a:gd name="T12" fmla="*/ 58 w 230"/>
                <a:gd name="T13" fmla="*/ 231 h 231"/>
                <a:gd name="T14" fmla="*/ 173 w 230"/>
                <a:gd name="T15" fmla="*/ 231 h 231"/>
                <a:gd name="T16" fmla="*/ 173 w 230"/>
                <a:gd name="T17" fmla="*/ 173 h 231"/>
                <a:gd name="T18" fmla="*/ 230 w 230"/>
                <a:gd name="T19" fmla="*/ 173 h 231"/>
                <a:gd name="T20" fmla="*/ 230 w 230"/>
                <a:gd name="T21" fmla="*/ 58 h 231"/>
                <a:gd name="T22" fmla="*/ 173 w 230"/>
                <a:gd name="T23" fmla="*/ 58 h 231"/>
                <a:gd name="T24" fmla="*/ 173 w 230"/>
                <a:gd name="T25" fmla="*/ 0 h 231"/>
                <a:gd name="T26" fmla="*/ 202 w 230"/>
                <a:gd name="T27" fmla="*/ 86 h 231"/>
                <a:gd name="T28" fmla="*/ 202 w 230"/>
                <a:gd name="T29" fmla="*/ 144 h 231"/>
                <a:gd name="T30" fmla="*/ 173 w 230"/>
                <a:gd name="T31" fmla="*/ 144 h 231"/>
                <a:gd name="T32" fmla="*/ 144 w 230"/>
                <a:gd name="T33" fmla="*/ 144 h 231"/>
                <a:gd name="T34" fmla="*/ 144 w 230"/>
                <a:gd name="T35" fmla="*/ 173 h 231"/>
                <a:gd name="T36" fmla="*/ 144 w 230"/>
                <a:gd name="T37" fmla="*/ 202 h 231"/>
                <a:gd name="T38" fmla="*/ 87 w 230"/>
                <a:gd name="T39" fmla="*/ 202 h 231"/>
                <a:gd name="T40" fmla="*/ 87 w 230"/>
                <a:gd name="T41" fmla="*/ 173 h 231"/>
                <a:gd name="T42" fmla="*/ 87 w 230"/>
                <a:gd name="T43" fmla="*/ 144 h 231"/>
                <a:gd name="T44" fmla="*/ 58 w 230"/>
                <a:gd name="T45" fmla="*/ 144 h 231"/>
                <a:gd name="T46" fmla="*/ 29 w 230"/>
                <a:gd name="T47" fmla="*/ 144 h 231"/>
                <a:gd name="T48" fmla="*/ 29 w 230"/>
                <a:gd name="T49" fmla="*/ 86 h 231"/>
                <a:gd name="T50" fmla="*/ 58 w 230"/>
                <a:gd name="T51" fmla="*/ 86 h 231"/>
                <a:gd name="T52" fmla="*/ 87 w 230"/>
                <a:gd name="T53" fmla="*/ 86 h 231"/>
                <a:gd name="T54" fmla="*/ 87 w 230"/>
                <a:gd name="T55" fmla="*/ 58 h 231"/>
                <a:gd name="T56" fmla="*/ 87 w 230"/>
                <a:gd name="T57" fmla="*/ 29 h 231"/>
                <a:gd name="T58" fmla="*/ 144 w 230"/>
                <a:gd name="T59" fmla="*/ 29 h 231"/>
                <a:gd name="T60" fmla="*/ 144 w 230"/>
                <a:gd name="T61" fmla="*/ 58 h 231"/>
                <a:gd name="T62" fmla="*/ 144 w 230"/>
                <a:gd name="T63" fmla="*/ 86 h 231"/>
                <a:gd name="T64" fmla="*/ 173 w 230"/>
                <a:gd name="T65" fmla="*/ 86 h 231"/>
                <a:gd name="T66" fmla="*/ 202 w 230"/>
                <a:gd name="T67" fmla="*/ 8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31">
                  <a:moveTo>
                    <a:pt x="173" y="0"/>
                  </a:moveTo>
                  <a:lnTo>
                    <a:pt x="58" y="0"/>
                  </a:lnTo>
                  <a:lnTo>
                    <a:pt x="58" y="58"/>
                  </a:lnTo>
                  <a:lnTo>
                    <a:pt x="0" y="58"/>
                  </a:lnTo>
                  <a:lnTo>
                    <a:pt x="0" y="173"/>
                  </a:lnTo>
                  <a:lnTo>
                    <a:pt x="58" y="173"/>
                  </a:lnTo>
                  <a:lnTo>
                    <a:pt x="58" y="231"/>
                  </a:lnTo>
                  <a:lnTo>
                    <a:pt x="173" y="231"/>
                  </a:lnTo>
                  <a:lnTo>
                    <a:pt x="173" y="173"/>
                  </a:lnTo>
                  <a:lnTo>
                    <a:pt x="230" y="173"/>
                  </a:lnTo>
                  <a:lnTo>
                    <a:pt x="230" y="58"/>
                  </a:lnTo>
                  <a:lnTo>
                    <a:pt x="173" y="58"/>
                  </a:lnTo>
                  <a:lnTo>
                    <a:pt x="173" y="0"/>
                  </a:lnTo>
                  <a:close/>
                  <a:moveTo>
                    <a:pt x="202" y="86"/>
                  </a:moveTo>
                  <a:lnTo>
                    <a:pt x="202" y="144"/>
                  </a:lnTo>
                  <a:lnTo>
                    <a:pt x="173" y="144"/>
                  </a:lnTo>
                  <a:lnTo>
                    <a:pt x="144" y="144"/>
                  </a:lnTo>
                  <a:lnTo>
                    <a:pt x="144" y="173"/>
                  </a:lnTo>
                  <a:lnTo>
                    <a:pt x="144" y="202"/>
                  </a:lnTo>
                  <a:lnTo>
                    <a:pt x="87" y="202"/>
                  </a:lnTo>
                  <a:lnTo>
                    <a:pt x="87" y="173"/>
                  </a:lnTo>
                  <a:lnTo>
                    <a:pt x="87" y="144"/>
                  </a:lnTo>
                  <a:lnTo>
                    <a:pt x="58" y="144"/>
                  </a:lnTo>
                  <a:lnTo>
                    <a:pt x="29" y="144"/>
                  </a:lnTo>
                  <a:lnTo>
                    <a:pt x="29" y="86"/>
                  </a:lnTo>
                  <a:lnTo>
                    <a:pt x="58" y="86"/>
                  </a:lnTo>
                  <a:lnTo>
                    <a:pt x="87" y="86"/>
                  </a:lnTo>
                  <a:lnTo>
                    <a:pt x="87" y="58"/>
                  </a:lnTo>
                  <a:lnTo>
                    <a:pt x="87" y="29"/>
                  </a:lnTo>
                  <a:lnTo>
                    <a:pt x="144" y="29"/>
                  </a:lnTo>
                  <a:lnTo>
                    <a:pt x="144" y="58"/>
                  </a:lnTo>
                  <a:lnTo>
                    <a:pt x="144" y="86"/>
                  </a:lnTo>
                  <a:lnTo>
                    <a:pt x="173" y="86"/>
                  </a:lnTo>
                  <a:lnTo>
                    <a:pt x="20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74" name="TextBox 73"/>
          <p:cNvSpPr txBox="1"/>
          <p:nvPr/>
        </p:nvSpPr>
        <p:spPr>
          <a:xfrm rot="16200000">
            <a:off x="3724994" y="4138347"/>
            <a:ext cx="3901644" cy="704245"/>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МОНИТРИНГ КАЧЕСТВА ПРОДУКТОВ В ТОРГОВЫХ СЕТЯХ</a:t>
            </a:r>
            <a:endParaRPr kumimoji="0" lang="en-US"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
        <p:nvSpPr>
          <p:cNvPr id="75" name="TextBox 74"/>
          <p:cNvSpPr txBox="1"/>
          <p:nvPr/>
        </p:nvSpPr>
        <p:spPr>
          <a:xfrm rot="16200000">
            <a:off x="2585329" y="4268713"/>
            <a:ext cx="4139831" cy="507177"/>
          </a:xfrm>
          <a:prstGeom prst="rect">
            <a:avLst/>
          </a:prstGeom>
        </p:spPr>
        <p:txBody>
          <a:bodyPr vert="horz" wrap="square" lIns="89630" tIns="89630" rIns="89630" bIns="8963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ru-RU"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rPr>
              <a:t>МОНИТОРИНГ ОХРАНЫ ЗДОРОВЬЯ НА ПРОИЗВОДСТВЕ</a:t>
            </a:r>
            <a:endParaRPr kumimoji="0" lang="en-US" sz="1961" b="0" i="0" u="none" strike="noStrike" kern="1200" cap="none" spc="0" normalizeH="0" baseline="0" noProof="0" dirty="0">
              <a:ln>
                <a:noFill/>
              </a:ln>
              <a:solidFill>
                <a:srgbClr val="353535"/>
              </a:soli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17522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500"/>
                                        <p:tgtEl>
                                          <p:spTgt spid="7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4" grpId="0"/>
      <p:bldP spid="28" grpId="0"/>
      <p:bldP spid="31" grpId="0"/>
      <p:bldP spid="32" grpId="0"/>
      <p:bldP spid="33" grpId="0"/>
      <p:bldP spid="34" grpId="0"/>
      <p:bldP spid="35" grpId="0"/>
      <p:bldP spid="36" grpId="0"/>
      <p:bldP spid="37" grpId="0"/>
      <p:bldP spid="38" grpId="0"/>
      <p:bldP spid="39" grpId="0"/>
      <p:bldP spid="40" grpId="0"/>
      <p:bldP spid="41" grpId="0"/>
      <p:bldP spid="42" grpId="0"/>
      <p:bldP spid="43" grpId="0"/>
      <p:bldP spid="49" grpId="0"/>
      <p:bldP spid="50" grpId="0"/>
      <p:bldP spid="52" grpId="0"/>
      <p:bldP spid="74" grpId="0"/>
      <p:bldP spid="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4934DAA-C658-48A5-9F6D-9A2073FDC744}"/>
              </a:ext>
            </a:extLst>
          </p:cNvPr>
          <p:cNvSpPr/>
          <p:nvPr/>
        </p:nvSpPr>
        <p:spPr bwMode="auto">
          <a:xfrm>
            <a:off x="4073564" y="1208135"/>
            <a:ext cx="4237692" cy="4237690"/>
          </a:xfrm>
          <a:prstGeom prst="ellipse">
            <a:avLst/>
          </a:prstGeom>
          <a:solidFill>
            <a:srgbClr val="000C1E">
              <a:alpha val="7000"/>
            </a:srgbClr>
          </a:solidFill>
          <a:ln w="10795" cap="flat" cmpd="sng" algn="ctr">
            <a:noFill/>
            <a:prstDash val="solid"/>
            <a:headEnd type="none" w="med" len="med"/>
            <a:tailEnd type="none" w="med" len="med"/>
          </a:ln>
          <a:effectLst/>
        </p:spPr>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ＭＳ Ｐゴシック"/>
              <a:cs typeface="+mn-cs"/>
            </a:endParaRPr>
          </a:p>
        </p:txBody>
      </p:sp>
      <p:sp>
        <p:nvSpPr>
          <p:cNvPr id="3" name="Oval 2">
            <a:extLst>
              <a:ext uri="{FF2B5EF4-FFF2-40B4-BE49-F238E27FC236}">
                <a16:creationId xmlns:a16="http://schemas.microsoft.com/office/drawing/2014/main" id="{2C989422-B1E3-4A2D-99DA-93B167FA7019}"/>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Oval 3">
            <a:extLst>
              <a:ext uri="{FF2B5EF4-FFF2-40B4-BE49-F238E27FC236}">
                <a16:creationId xmlns:a16="http://schemas.microsoft.com/office/drawing/2014/main" id="{B7A2078A-EFDE-4168-93A7-B01F8F16BBF7}"/>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circle1">
            <a:extLst>
              <a:ext uri="{FF2B5EF4-FFF2-40B4-BE49-F238E27FC236}">
                <a16:creationId xmlns:a16="http://schemas.microsoft.com/office/drawing/2014/main" id="{162AF157-C81C-482A-A16A-6612122686E9}"/>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Oval 5">
            <a:extLst>
              <a:ext uri="{FF2B5EF4-FFF2-40B4-BE49-F238E27FC236}">
                <a16:creationId xmlns:a16="http://schemas.microsoft.com/office/drawing/2014/main" id="{33FD6A6A-6832-40D6-B8DE-D883C3BF0CF5}"/>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 name="Group 6">
            <a:extLst>
              <a:ext uri="{FF2B5EF4-FFF2-40B4-BE49-F238E27FC236}">
                <a16:creationId xmlns:a16="http://schemas.microsoft.com/office/drawing/2014/main" id="{DA0D4E60-ADCB-4ABC-8055-76AC7908EE9C}"/>
              </a:ext>
            </a:extLst>
          </p:cNvPr>
          <p:cNvGrpSpPr/>
          <p:nvPr/>
        </p:nvGrpSpPr>
        <p:grpSpPr>
          <a:xfrm>
            <a:off x="5109252" y="2302613"/>
            <a:ext cx="2166318" cy="2166319"/>
            <a:chOff x="5113030" y="2452043"/>
            <a:chExt cx="2210416" cy="2210417"/>
          </a:xfrm>
        </p:grpSpPr>
        <p:sp>
          <p:nvSpPr>
            <p:cNvPr id="8" name="Oval 7">
              <a:extLst>
                <a:ext uri="{FF2B5EF4-FFF2-40B4-BE49-F238E27FC236}">
                  <a16:creationId xmlns:a16="http://schemas.microsoft.com/office/drawing/2014/main" id="{F55E2476-BE85-436F-8848-8FC7EC38C1ED}"/>
                </a:ext>
              </a:extLst>
            </p:cNvPr>
            <p:cNvSpPr/>
            <p:nvPr/>
          </p:nvSpPr>
          <p:spPr bwMode="auto">
            <a:xfrm rot="2700000">
              <a:off x="5397160" y="2735678"/>
              <a:ext cx="1643145" cy="1643145"/>
            </a:xfrm>
            <a:prstGeom prst="ellipse">
              <a:avLst/>
            </a:pr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9" name="Rectangle 8">
              <a:extLst>
                <a:ext uri="{FF2B5EF4-FFF2-40B4-BE49-F238E27FC236}">
                  <a16:creationId xmlns:a16="http://schemas.microsoft.com/office/drawing/2014/main" id="{76560A60-6A1F-4917-ACE7-0E00ACD6AB61}"/>
                </a:ext>
              </a:extLst>
            </p:cNvPr>
            <p:cNvSpPr/>
            <p:nvPr/>
          </p:nvSpPr>
          <p:spPr bwMode="auto">
            <a:xfrm rot="2700000">
              <a:off x="5902464" y="2452541"/>
              <a:ext cx="631547" cy="2210416"/>
            </a:xfrm>
            <a:prstGeom prst="rect">
              <a:avLst/>
            </a:prstGeom>
            <a:solidFill>
              <a:srgbClr val="002050"/>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ＭＳ Ｐゴシック"/>
                <a:cs typeface="+mn-cs"/>
              </a:endParaRPr>
            </a:p>
          </p:txBody>
        </p:sp>
        <p:sp>
          <p:nvSpPr>
            <p:cNvPr id="10" name="Rectangle 9">
              <a:extLst>
                <a:ext uri="{FF2B5EF4-FFF2-40B4-BE49-F238E27FC236}">
                  <a16:creationId xmlns:a16="http://schemas.microsoft.com/office/drawing/2014/main" id="{16FDD1E7-DA85-4DC2-99B5-D88755544E3D}"/>
                </a:ext>
              </a:extLst>
            </p:cNvPr>
            <p:cNvSpPr/>
            <p:nvPr/>
          </p:nvSpPr>
          <p:spPr bwMode="auto">
            <a:xfrm rot="8100000">
              <a:off x="5905767" y="2452043"/>
              <a:ext cx="625933" cy="2210417"/>
            </a:xfrm>
            <a:prstGeom prst="rect">
              <a:avLst/>
            </a:prstGeom>
            <a:solidFill>
              <a:srgbClr val="002050"/>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ＭＳ Ｐゴシック"/>
                <a:cs typeface="+mn-cs"/>
              </a:endParaRPr>
            </a:p>
          </p:txBody>
        </p:sp>
        <p:grpSp>
          <p:nvGrpSpPr>
            <p:cNvPr id="11" name="Group 10">
              <a:extLst>
                <a:ext uri="{FF2B5EF4-FFF2-40B4-BE49-F238E27FC236}">
                  <a16:creationId xmlns:a16="http://schemas.microsoft.com/office/drawing/2014/main" id="{9422D3E8-2C9F-4BC0-962E-5F6DFA27EBCA}"/>
                </a:ext>
              </a:extLst>
            </p:cNvPr>
            <p:cNvGrpSpPr/>
            <p:nvPr/>
          </p:nvGrpSpPr>
          <p:grpSpPr>
            <a:xfrm rot="2700000">
              <a:off x="5436938" y="2776077"/>
              <a:ext cx="1561386" cy="1561386"/>
              <a:chOff x="5333890" y="2614677"/>
              <a:chExt cx="1766162" cy="1766163"/>
            </a:xfrm>
          </p:grpSpPr>
          <p:sp>
            <p:nvSpPr>
              <p:cNvPr id="12" name="Rectangle 3">
                <a:extLst>
                  <a:ext uri="{FF2B5EF4-FFF2-40B4-BE49-F238E27FC236}">
                    <a16:creationId xmlns:a16="http://schemas.microsoft.com/office/drawing/2014/main" id="{D1777D2E-485B-4C8F-AC30-1D5256C62F4D}"/>
                  </a:ext>
                </a:extLst>
              </p:cNvPr>
              <p:cNvSpPr/>
              <p:nvPr/>
            </p:nvSpPr>
            <p:spPr bwMode="auto">
              <a:xfrm rot="9068171">
                <a:off x="5333890" y="3043237"/>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3" name="Rectangle 3">
                <a:extLst>
                  <a:ext uri="{FF2B5EF4-FFF2-40B4-BE49-F238E27FC236}">
                    <a16:creationId xmlns:a16="http://schemas.microsoft.com/office/drawing/2014/main" id="{DC1EA60C-EF2A-4436-ACC9-EA81801FEF4D}"/>
                  </a:ext>
                </a:extLst>
              </p:cNvPr>
              <p:cNvSpPr/>
              <p:nvPr/>
            </p:nvSpPr>
            <p:spPr bwMode="auto">
              <a:xfrm rot="17158328">
                <a:off x="5337700" y="3853283"/>
                <a:ext cx="90488"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4" name="Rectangle 3">
                <a:extLst>
                  <a:ext uri="{FF2B5EF4-FFF2-40B4-BE49-F238E27FC236}">
                    <a16:creationId xmlns:a16="http://schemas.microsoft.com/office/drawing/2014/main" id="{21E24C8C-7409-4DA0-A3A9-8EED3A9A4213}"/>
                  </a:ext>
                </a:extLst>
              </p:cNvPr>
              <p:cNvSpPr/>
              <p:nvPr/>
            </p:nvSpPr>
            <p:spPr bwMode="auto">
              <a:xfrm rot="12531829" flipH="1">
                <a:off x="7009564" y="3043237"/>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5" name="Rectangle 3">
                <a:extLst>
                  <a:ext uri="{FF2B5EF4-FFF2-40B4-BE49-F238E27FC236}">
                    <a16:creationId xmlns:a16="http://schemas.microsoft.com/office/drawing/2014/main" id="{D485E4F6-91A8-4F27-A363-EDEE23A9673F}"/>
                  </a:ext>
                </a:extLst>
              </p:cNvPr>
              <p:cNvSpPr/>
              <p:nvPr/>
            </p:nvSpPr>
            <p:spPr bwMode="auto">
              <a:xfrm rot="4441672" flipH="1">
                <a:off x="7009565" y="3849472"/>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grpSp>
            <p:nvGrpSpPr>
              <p:cNvPr id="16" name="Group 15">
                <a:extLst>
                  <a:ext uri="{FF2B5EF4-FFF2-40B4-BE49-F238E27FC236}">
                    <a16:creationId xmlns:a16="http://schemas.microsoft.com/office/drawing/2014/main" id="{733DF16E-36D8-457C-A430-740380DC329A}"/>
                  </a:ext>
                </a:extLst>
              </p:cNvPr>
              <p:cNvGrpSpPr/>
              <p:nvPr/>
            </p:nvGrpSpPr>
            <p:grpSpPr>
              <a:xfrm rot="5400000">
                <a:off x="5337066" y="3046222"/>
                <a:ext cx="1766163" cy="903073"/>
                <a:chOff x="5333889" y="2887469"/>
                <a:chExt cx="1766163" cy="903073"/>
              </a:xfrm>
            </p:grpSpPr>
            <p:sp>
              <p:nvSpPr>
                <p:cNvPr id="17" name="Rectangle 3">
                  <a:extLst>
                    <a:ext uri="{FF2B5EF4-FFF2-40B4-BE49-F238E27FC236}">
                      <a16:creationId xmlns:a16="http://schemas.microsoft.com/office/drawing/2014/main" id="{308B4A24-8A02-4F71-BA28-DAE59316DA0C}"/>
                    </a:ext>
                  </a:extLst>
                </p:cNvPr>
                <p:cNvSpPr/>
                <p:nvPr/>
              </p:nvSpPr>
              <p:spPr bwMode="auto">
                <a:xfrm rot="9068171">
                  <a:off x="5335167" y="2887469"/>
                  <a:ext cx="90488"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8" name="Rectangle 3">
                  <a:extLst>
                    <a:ext uri="{FF2B5EF4-FFF2-40B4-BE49-F238E27FC236}">
                      <a16:creationId xmlns:a16="http://schemas.microsoft.com/office/drawing/2014/main" id="{A936585D-66B4-4360-8345-BBD4D96FDDBD}"/>
                    </a:ext>
                  </a:extLst>
                </p:cNvPr>
                <p:cNvSpPr/>
                <p:nvPr/>
              </p:nvSpPr>
              <p:spPr bwMode="auto">
                <a:xfrm rot="17158328">
                  <a:off x="5333889" y="3700055"/>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9" name="Rectangle 3">
                  <a:extLst>
                    <a:ext uri="{FF2B5EF4-FFF2-40B4-BE49-F238E27FC236}">
                      <a16:creationId xmlns:a16="http://schemas.microsoft.com/office/drawing/2014/main" id="{83F66F24-1506-44D9-8C61-EE7DD6694AB1}"/>
                    </a:ext>
                  </a:extLst>
                </p:cNvPr>
                <p:cNvSpPr/>
                <p:nvPr/>
              </p:nvSpPr>
              <p:spPr bwMode="auto">
                <a:xfrm rot="12531829" flipH="1">
                  <a:off x="7009564" y="2893820"/>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0" name="Rectangle 3">
                  <a:extLst>
                    <a:ext uri="{FF2B5EF4-FFF2-40B4-BE49-F238E27FC236}">
                      <a16:creationId xmlns:a16="http://schemas.microsoft.com/office/drawing/2014/main" id="{1EBFB6D4-3F3F-477C-A012-F10375359258}"/>
                    </a:ext>
                  </a:extLst>
                </p:cNvPr>
                <p:cNvSpPr/>
                <p:nvPr/>
              </p:nvSpPr>
              <p:spPr bwMode="auto">
                <a:xfrm rot="4441672" flipH="1">
                  <a:off x="7009565" y="3700055"/>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2700" cap="flat">
                  <a:solidFill>
                    <a:srgbClr val="809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grpSp>
        </p:grpSp>
      </p:grpSp>
      <p:grpSp>
        <p:nvGrpSpPr>
          <p:cNvPr id="21" name="Center icons">
            <a:extLst>
              <a:ext uri="{FF2B5EF4-FFF2-40B4-BE49-F238E27FC236}">
                <a16:creationId xmlns:a16="http://schemas.microsoft.com/office/drawing/2014/main" id="{274FF72C-4204-4463-90DD-9C0459F87902}"/>
              </a:ext>
            </a:extLst>
          </p:cNvPr>
          <p:cNvGrpSpPr/>
          <p:nvPr/>
        </p:nvGrpSpPr>
        <p:grpSpPr>
          <a:xfrm>
            <a:off x="5497162" y="2689303"/>
            <a:ext cx="1360697" cy="1392203"/>
            <a:chOff x="5508836" y="2846603"/>
            <a:chExt cx="1388397" cy="1420545"/>
          </a:xfrm>
        </p:grpSpPr>
        <p:grpSp>
          <p:nvGrpSpPr>
            <p:cNvPr id="22" name="Group 21">
              <a:extLst>
                <a:ext uri="{FF2B5EF4-FFF2-40B4-BE49-F238E27FC236}">
                  <a16:creationId xmlns:a16="http://schemas.microsoft.com/office/drawing/2014/main" id="{540FA052-BD53-4EB2-8AFD-B5C49CEBF977}"/>
                </a:ext>
              </a:extLst>
            </p:cNvPr>
            <p:cNvGrpSpPr/>
            <p:nvPr/>
          </p:nvGrpSpPr>
          <p:grpSpPr>
            <a:xfrm>
              <a:off x="5508836" y="3914936"/>
              <a:ext cx="352214" cy="352212"/>
              <a:chOff x="7198793" y="3360420"/>
              <a:chExt cx="548640" cy="548640"/>
            </a:xfrm>
          </p:grpSpPr>
          <p:sp>
            <p:nvSpPr>
              <p:cNvPr id="31" name="Line 9">
                <a:extLst>
                  <a:ext uri="{FF2B5EF4-FFF2-40B4-BE49-F238E27FC236}">
                    <a16:creationId xmlns:a16="http://schemas.microsoft.com/office/drawing/2014/main" id="{F3854565-9AB6-4B56-A4CC-C893A86E7979}"/>
                  </a:ext>
                </a:extLst>
              </p:cNvPr>
              <p:cNvSpPr>
                <a:spLocks noChangeShapeType="1"/>
              </p:cNvSpPr>
              <p:nvPr/>
            </p:nvSpPr>
            <p:spPr bwMode="auto">
              <a:xfrm>
                <a:off x="7530844" y="3775499"/>
                <a:ext cx="18315" cy="39988"/>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2" name="Line 10">
                <a:extLst>
                  <a:ext uri="{FF2B5EF4-FFF2-40B4-BE49-F238E27FC236}">
                    <a16:creationId xmlns:a16="http://schemas.microsoft.com/office/drawing/2014/main" id="{D31E9B52-477F-4299-BD65-BE1435E91DD6}"/>
                  </a:ext>
                </a:extLst>
              </p:cNvPr>
              <p:cNvSpPr>
                <a:spLocks noChangeShapeType="1"/>
              </p:cNvSpPr>
              <p:nvPr/>
            </p:nvSpPr>
            <p:spPr bwMode="auto">
              <a:xfrm>
                <a:off x="7397068" y="3457992"/>
                <a:ext cx="18315" cy="35990"/>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3" name="Line 11">
                <a:extLst>
                  <a:ext uri="{FF2B5EF4-FFF2-40B4-BE49-F238E27FC236}">
                    <a16:creationId xmlns:a16="http://schemas.microsoft.com/office/drawing/2014/main" id="{33701D7C-5D51-4DA7-AA40-CDF393592785}"/>
                  </a:ext>
                </a:extLst>
              </p:cNvPr>
              <p:cNvSpPr>
                <a:spLocks noChangeShapeType="1"/>
              </p:cNvSpPr>
              <p:nvPr/>
            </p:nvSpPr>
            <p:spPr bwMode="auto">
              <a:xfrm flipH="1">
                <a:off x="7401049" y="3775499"/>
                <a:ext cx="14333" cy="39988"/>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4" name="Line 12">
                <a:extLst>
                  <a:ext uri="{FF2B5EF4-FFF2-40B4-BE49-F238E27FC236}">
                    <a16:creationId xmlns:a16="http://schemas.microsoft.com/office/drawing/2014/main" id="{9CCC6641-E7E2-48DD-AA3B-2A1D86276DC9}"/>
                  </a:ext>
                </a:extLst>
              </p:cNvPr>
              <p:cNvSpPr>
                <a:spLocks noChangeShapeType="1"/>
              </p:cNvSpPr>
              <p:nvPr/>
            </p:nvSpPr>
            <p:spPr bwMode="auto">
              <a:xfrm flipH="1">
                <a:off x="7530844" y="3457992"/>
                <a:ext cx="14333" cy="35990"/>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5" name="Freeform 13">
                <a:extLst>
                  <a:ext uri="{FF2B5EF4-FFF2-40B4-BE49-F238E27FC236}">
                    <a16:creationId xmlns:a16="http://schemas.microsoft.com/office/drawing/2014/main" id="{3A3FBF46-A621-48EF-A277-6807D66E51BD}"/>
                  </a:ext>
                </a:extLst>
              </p:cNvPr>
              <p:cNvSpPr>
                <a:spLocks/>
              </p:cNvSpPr>
              <p:nvPr/>
            </p:nvSpPr>
            <p:spPr bwMode="auto">
              <a:xfrm>
                <a:off x="7198793" y="3360420"/>
                <a:ext cx="364698" cy="523847"/>
              </a:xfrm>
              <a:custGeom>
                <a:avLst/>
                <a:gdLst>
                  <a:gd name="T0" fmla="*/ 101 w 101"/>
                  <a:gd name="T1" fmla="*/ 4 h 145"/>
                  <a:gd name="T2" fmla="*/ 76 w 101"/>
                  <a:gd name="T3" fmla="*/ 0 h 145"/>
                  <a:gd name="T4" fmla="*/ 0 w 101"/>
                  <a:gd name="T5" fmla="*/ 76 h 145"/>
                  <a:gd name="T6" fmla="*/ 43 w 101"/>
                  <a:gd name="T7" fmla="*/ 145 h 145"/>
                </a:gdLst>
                <a:ahLst/>
                <a:cxnLst>
                  <a:cxn ang="0">
                    <a:pos x="T0" y="T1"/>
                  </a:cxn>
                  <a:cxn ang="0">
                    <a:pos x="T2" y="T3"/>
                  </a:cxn>
                  <a:cxn ang="0">
                    <a:pos x="T4" y="T5"/>
                  </a:cxn>
                  <a:cxn ang="0">
                    <a:pos x="T6" y="T7"/>
                  </a:cxn>
                </a:cxnLst>
                <a:rect l="0" t="0" r="r" b="b"/>
                <a:pathLst>
                  <a:path w="101" h="145">
                    <a:moveTo>
                      <a:pt x="101" y="4"/>
                    </a:moveTo>
                    <a:cubicBezTo>
                      <a:pt x="93" y="2"/>
                      <a:pt x="85" y="0"/>
                      <a:pt x="76" y="0"/>
                    </a:cubicBezTo>
                    <a:cubicBezTo>
                      <a:pt x="34" y="0"/>
                      <a:pt x="0" y="34"/>
                      <a:pt x="0" y="76"/>
                    </a:cubicBezTo>
                    <a:cubicBezTo>
                      <a:pt x="0" y="106"/>
                      <a:pt x="18" y="132"/>
                      <a:pt x="43" y="145"/>
                    </a:cubicBezTo>
                  </a:path>
                </a:pathLst>
              </a:cu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6" name="Line 14">
                <a:extLst>
                  <a:ext uri="{FF2B5EF4-FFF2-40B4-BE49-F238E27FC236}">
                    <a16:creationId xmlns:a16="http://schemas.microsoft.com/office/drawing/2014/main" id="{564F0D94-08CF-4E87-8296-86F6609DBADA}"/>
                  </a:ext>
                </a:extLst>
              </p:cNvPr>
              <p:cNvSpPr>
                <a:spLocks noChangeShapeType="1"/>
              </p:cNvSpPr>
              <p:nvPr/>
            </p:nvSpPr>
            <p:spPr bwMode="auto">
              <a:xfrm>
                <a:off x="7613657" y="3692323"/>
                <a:ext cx="39814" cy="18395"/>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7" name="Line 15">
                <a:extLst>
                  <a:ext uri="{FF2B5EF4-FFF2-40B4-BE49-F238E27FC236}">
                    <a16:creationId xmlns:a16="http://schemas.microsoft.com/office/drawing/2014/main" id="{D8FEE40C-BC2D-45F6-A450-824385B02198}"/>
                  </a:ext>
                </a:extLst>
              </p:cNvPr>
              <p:cNvSpPr>
                <a:spLocks noChangeShapeType="1"/>
              </p:cNvSpPr>
              <p:nvPr/>
            </p:nvSpPr>
            <p:spPr bwMode="auto">
              <a:xfrm>
                <a:off x="7292755" y="3562761"/>
                <a:ext cx="39814" cy="14396"/>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8" name="Line 16">
                <a:extLst>
                  <a:ext uri="{FF2B5EF4-FFF2-40B4-BE49-F238E27FC236}">
                    <a16:creationId xmlns:a16="http://schemas.microsoft.com/office/drawing/2014/main" id="{F8D841A3-D5BB-4752-A15A-38548DFDABA5}"/>
                  </a:ext>
                </a:extLst>
              </p:cNvPr>
              <p:cNvSpPr>
                <a:spLocks noChangeShapeType="1"/>
              </p:cNvSpPr>
              <p:nvPr/>
            </p:nvSpPr>
            <p:spPr bwMode="auto">
              <a:xfrm flipV="1">
                <a:off x="7613657" y="3562761"/>
                <a:ext cx="39814" cy="14396"/>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9" name="Line 17">
                <a:extLst>
                  <a:ext uri="{FF2B5EF4-FFF2-40B4-BE49-F238E27FC236}">
                    <a16:creationId xmlns:a16="http://schemas.microsoft.com/office/drawing/2014/main" id="{DBB03BE7-E8E8-40FF-A83C-16FB208E1077}"/>
                  </a:ext>
                </a:extLst>
              </p:cNvPr>
              <p:cNvSpPr>
                <a:spLocks noChangeShapeType="1"/>
              </p:cNvSpPr>
              <p:nvPr/>
            </p:nvSpPr>
            <p:spPr bwMode="auto">
              <a:xfrm flipV="1">
                <a:off x="7292755" y="3692323"/>
                <a:ext cx="39814" cy="18395"/>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40" name="Freeform 18">
                <a:extLst>
                  <a:ext uri="{FF2B5EF4-FFF2-40B4-BE49-F238E27FC236}">
                    <a16:creationId xmlns:a16="http://schemas.microsoft.com/office/drawing/2014/main" id="{4670E113-5D99-49CD-88C7-3345FCF4842E}"/>
                  </a:ext>
                </a:extLst>
              </p:cNvPr>
              <p:cNvSpPr>
                <a:spLocks/>
              </p:cNvSpPr>
              <p:nvPr/>
            </p:nvSpPr>
            <p:spPr bwMode="auto">
              <a:xfrm>
                <a:off x="7592158" y="3389212"/>
                <a:ext cx="129795" cy="129562"/>
              </a:xfrm>
              <a:custGeom>
                <a:avLst/>
                <a:gdLst>
                  <a:gd name="T0" fmla="*/ 36 w 36"/>
                  <a:gd name="T1" fmla="*/ 36 h 36"/>
                  <a:gd name="T2" fmla="*/ 0 w 36"/>
                  <a:gd name="T3" fmla="*/ 0 h 36"/>
                </a:gdLst>
                <a:ahLst/>
                <a:cxnLst>
                  <a:cxn ang="0">
                    <a:pos x="T0" y="T1"/>
                  </a:cxn>
                  <a:cxn ang="0">
                    <a:pos x="T2" y="T3"/>
                  </a:cxn>
                </a:cxnLst>
                <a:rect l="0" t="0" r="r" b="b"/>
                <a:pathLst>
                  <a:path w="36" h="36">
                    <a:moveTo>
                      <a:pt x="36" y="36"/>
                    </a:moveTo>
                    <a:cubicBezTo>
                      <a:pt x="28" y="20"/>
                      <a:pt x="15" y="7"/>
                      <a:pt x="0" y="0"/>
                    </a:cubicBezTo>
                  </a:path>
                </a:pathLst>
              </a:cu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41" name="Freeform 19">
                <a:extLst>
                  <a:ext uri="{FF2B5EF4-FFF2-40B4-BE49-F238E27FC236}">
                    <a16:creationId xmlns:a16="http://schemas.microsoft.com/office/drawing/2014/main" id="{37B64A36-8EF6-45C6-8E20-DB4A74252F14}"/>
                  </a:ext>
                </a:extLst>
              </p:cNvPr>
              <p:cNvSpPr>
                <a:spLocks/>
              </p:cNvSpPr>
              <p:nvPr/>
            </p:nvSpPr>
            <p:spPr bwMode="auto">
              <a:xfrm>
                <a:off x="7382735" y="3544366"/>
                <a:ext cx="364698" cy="364694"/>
              </a:xfrm>
              <a:custGeom>
                <a:avLst/>
                <a:gdLst>
                  <a:gd name="T0" fmla="*/ 0 w 101"/>
                  <a:gd name="T1" fmla="*/ 97 h 101"/>
                  <a:gd name="T2" fmla="*/ 25 w 101"/>
                  <a:gd name="T3" fmla="*/ 101 h 101"/>
                  <a:gd name="T4" fmla="*/ 101 w 101"/>
                  <a:gd name="T5" fmla="*/ 25 h 101"/>
                  <a:gd name="T6" fmla="*/ 97 w 101"/>
                  <a:gd name="T7" fmla="*/ 0 h 101"/>
                </a:gdLst>
                <a:ahLst/>
                <a:cxnLst>
                  <a:cxn ang="0">
                    <a:pos x="T0" y="T1"/>
                  </a:cxn>
                  <a:cxn ang="0">
                    <a:pos x="T2" y="T3"/>
                  </a:cxn>
                  <a:cxn ang="0">
                    <a:pos x="T4" y="T5"/>
                  </a:cxn>
                  <a:cxn ang="0">
                    <a:pos x="T6" y="T7"/>
                  </a:cxn>
                </a:cxnLst>
                <a:rect l="0" t="0" r="r" b="b"/>
                <a:pathLst>
                  <a:path w="101" h="101">
                    <a:moveTo>
                      <a:pt x="0" y="97"/>
                    </a:moveTo>
                    <a:cubicBezTo>
                      <a:pt x="8" y="99"/>
                      <a:pt x="16" y="101"/>
                      <a:pt x="25" y="101"/>
                    </a:cubicBezTo>
                    <a:cubicBezTo>
                      <a:pt x="67" y="101"/>
                      <a:pt x="101" y="67"/>
                      <a:pt x="101" y="25"/>
                    </a:cubicBezTo>
                    <a:cubicBezTo>
                      <a:pt x="101" y="16"/>
                      <a:pt x="99" y="8"/>
                      <a:pt x="97" y="0"/>
                    </a:cubicBezTo>
                  </a:path>
                </a:pathLst>
              </a:cu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42" name="Oval 20">
                <a:extLst>
                  <a:ext uri="{FF2B5EF4-FFF2-40B4-BE49-F238E27FC236}">
                    <a16:creationId xmlns:a16="http://schemas.microsoft.com/office/drawing/2014/main" id="{5C6520E9-58D5-4BE6-B295-D55535F5DD4D}"/>
                  </a:ext>
                </a:extLst>
              </p:cNvPr>
              <p:cNvSpPr>
                <a:spLocks noChangeArrowheads="1"/>
              </p:cNvSpPr>
              <p:nvPr/>
            </p:nvSpPr>
            <p:spPr bwMode="auto">
              <a:xfrm>
                <a:off x="7325402" y="3486783"/>
                <a:ext cx="295422" cy="295914"/>
              </a:xfrm>
              <a:prstGeom prst="ellips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23" name="Group 22">
              <a:extLst>
                <a:ext uri="{FF2B5EF4-FFF2-40B4-BE49-F238E27FC236}">
                  <a16:creationId xmlns:a16="http://schemas.microsoft.com/office/drawing/2014/main" id="{B9F44E8A-3A46-4DB7-83F6-E07852BB7151}"/>
                </a:ext>
              </a:extLst>
            </p:cNvPr>
            <p:cNvGrpSpPr/>
            <p:nvPr/>
          </p:nvGrpSpPr>
          <p:grpSpPr>
            <a:xfrm>
              <a:off x="6610981" y="3949700"/>
              <a:ext cx="277516" cy="277118"/>
              <a:chOff x="-2627313" y="-174625"/>
              <a:chExt cx="2216150" cy="2212975"/>
            </a:xfrm>
          </p:grpSpPr>
          <p:sp>
            <p:nvSpPr>
              <p:cNvPr id="26" name="Freeform 5">
                <a:extLst>
                  <a:ext uri="{FF2B5EF4-FFF2-40B4-BE49-F238E27FC236}">
                    <a16:creationId xmlns:a16="http://schemas.microsoft.com/office/drawing/2014/main" id="{08FE0668-4E90-4183-A459-4F5F4DDF6EB2}"/>
                  </a:ext>
                </a:extLst>
              </p:cNvPr>
              <p:cNvSpPr>
                <a:spLocks/>
              </p:cNvSpPr>
              <p:nvPr/>
            </p:nvSpPr>
            <p:spPr bwMode="auto">
              <a:xfrm>
                <a:off x="-2627313" y="-174625"/>
                <a:ext cx="2216150" cy="2212975"/>
              </a:xfrm>
              <a:custGeom>
                <a:avLst/>
                <a:gdLst>
                  <a:gd name="T0" fmla="*/ 1396 w 1396"/>
                  <a:gd name="T1" fmla="*/ 468 h 1394"/>
                  <a:gd name="T2" fmla="*/ 927 w 1396"/>
                  <a:gd name="T3" fmla="*/ 0 h 1394"/>
                  <a:gd name="T4" fmla="*/ 0 w 1396"/>
                  <a:gd name="T5" fmla="*/ 0 h 1394"/>
                  <a:gd name="T6" fmla="*/ 0 w 1396"/>
                  <a:gd name="T7" fmla="*/ 926 h 1394"/>
                  <a:gd name="T8" fmla="*/ 469 w 1396"/>
                  <a:gd name="T9" fmla="*/ 1394 h 1394"/>
                  <a:gd name="T10" fmla="*/ 1396 w 1396"/>
                  <a:gd name="T11" fmla="*/ 1394 h 1394"/>
                  <a:gd name="T12" fmla="*/ 1396 w 1396"/>
                  <a:gd name="T13" fmla="*/ 468 h 1394"/>
                </a:gdLst>
                <a:ahLst/>
                <a:cxnLst>
                  <a:cxn ang="0">
                    <a:pos x="T0" y="T1"/>
                  </a:cxn>
                  <a:cxn ang="0">
                    <a:pos x="T2" y="T3"/>
                  </a:cxn>
                  <a:cxn ang="0">
                    <a:pos x="T4" y="T5"/>
                  </a:cxn>
                  <a:cxn ang="0">
                    <a:pos x="T6" y="T7"/>
                  </a:cxn>
                  <a:cxn ang="0">
                    <a:pos x="T8" y="T9"/>
                  </a:cxn>
                  <a:cxn ang="0">
                    <a:pos x="T10" y="T11"/>
                  </a:cxn>
                  <a:cxn ang="0">
                    <a:pos x="T12" y="T13"/>
                  </a:cxn>
                </a:cxnLst>
                <a:rect l="0" t="0" r="r" b="b"/>
                <a:pathLst>
                  <a:path w="1396" h="1394">
                    <a:moveTo>
                      <a:pt x="1396" y="468"/>
                    </a:moveTo>
                    <a:lnTo>
                      <a:pt x="927" y="0"/>
                    </a:lnTo>
                    <a:lnTo>
                      <a:pt x="0" y="0"/>
                    </a:lnTo>
                    <a:lnTo>
                      <a:pt x="0" y="926"/>
                    </a:lnTo>
                    <a:lnTo>
                      <a:pt x="469" y="1394"/>
                    </a:lnTo>
                    <a:lnTo>
                      <a:pt x="1396" y="1394"/>
                    </a:lnTo>
                    <a:lnTo>
                      <a:pt x="1396" y="468"/>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7" name="Freeform 6">
                <a:extLst>
                  <a:ext uri="{FF2B5EF4-FFF2-40B4-BE49-F238E27FC236}">
                    <a16:creationId xmlns:a16="http://schemas.microsoft.com/office/drawing/2014/main" id="{3C3335D0-F093-4359-AA95-A8DE7A25505B}"/>
                  </a:ext>
                </a:extLst>
              </p:cNvPr>
              <p:cNvSpPr>
                <a:spLocks/>
              </p:cNvSpPr>
              <p:nvPr/>
            </p:nvSpPr>
            <p:spPr bwMode="auto">
              <a:xfrm>
                <a:off x="-2627313" y="-174625"/>
                <a:ext cx="2216150" cy="742950"/>
              </a:xfrm>
              <a:custGeom>
                <a:avLst/>
                <a:gdLst>
                  <a:gd name="T0" fmla="*/ 1396 w 1396"/>
                  <a:gd name="T1" fmla="*/ 468 h 468"/>
                  <a:gd name="T2" fmla="*/ 469 w 1396"/>
                  <a:gd name="T3" fmla="*/ 468 h 468"/>
                  <a:gd name="T4" fmla="*/ 0 w 1396"/>
                  <a:gd name="T5" fmla="*/ 0 h 468"/>
                </a:gdLst>
                <a:ahLst/>
                <a:cxnLst>
                  <a:cxn ang="0">
                    <a:pos x="T0" y="T1"/>
                  </a:cxn>
                  <a:cxn ang="0">
                    <a:pos x="T2" y="T3"/>
                  </a:cxn>
                  <a:cxn ang="0">
                    <a:pos x="T4" y="T5"/>
                  </a:cxn>
                </a:cxnLst>
                <a:rect l="0" t="0" r="r" b="b"/>
                <a:pathLst>
                  <a:path w="1396" h="468">
                    <a:moveTo>
                      <a:pt x="1396" y="468"/>
                    </a:moveTo>
                    <a:lnTo>
                      <a:pt x="469" y="468"/>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8" name="Line 7">
                <a:extLst>
                  <a:ext uri="{FF2B5EF4-FFF2-40B4-BE49-F238E27FC236}">
                    <a16:creationId xmlns:a16="http://schemas.microsoft.com/office/drawing/2014/main" id="{EC45F5B9-0AA1-4935-B06C-A8F20BC86A0D}"/>
                  </a:ext>
                </a:extLst>
              </p:cNvPr>
              <p:cNvSpPr>
                <a:spLocks noChangeShapeType="1"/>
              </p:cNvSpPr>
              <p:nvPr/>
            </p:nvSpPr>
            <p:spPr bwMode="auto">
              <a:xfrm>
                <a:off x="-1882775" y="568325"/>
                <a:ext cx="0" cy="147002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9" name="Line 8">
                <a:extLst>
                  <a:ext uri="{FF2B5EF4-FFF2-40B4-BE49-F238E27FC236}">
                    <a16:creationId xmlns:a16="http://schemas.microsoft.com/office/drawing/2014/main" id="{BC16DAB2-AA89-4D30-9F9A-628053D88566}"/>
                  </a:ext>
                </a:extLst>
              </p:cNvPr>
              <p:cNvSpPr>
                <a:spLocks noChangeShapeType="1"/>
              </p:cNvSpPr>
              <p:nvPr/>
            </p:nvSpPr>
            <p:spPr bwMode="auto">
              <a:xfrm>
                <a:off x="-1900238" y="-174625"/>
                <a:ext cx="762000" cy="74295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30" name="Line 9">
                <a:extLst>
                  <a:ext uri="{FF2B5EF4-FFF2-40B4-BE49-F238E27FC236}">
                    <a16:creationId xmlns:a16="http://schemas.microsoft.com/office/drawing/2014/main" id="{03762250-AA91-4DAA-8E27-50D16F676579}"/>
                  </a:ext>
                </a:extLst>
              </p:cNvPr>
              <p:cNvSpPr>
                <a:spLocks noChangeShapeType="1"/>
              </p:cNvSpPr>
              <p:nvPr/>
            </p:nvSpPr>
            <p:spPr bwMode="auto">
              <a:xfrm>
                <a:off x="-1536700" y="188912"/>
                <a:ext cx="744537"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grpSp>
        <p:sp>
          <p:nvSpPr>
            <p:cNvPr id="24" name="Freeform 5">
              <a:extLst>
                <a:ext uri="{FF2B5EF4-FFF2-40B4-BE49-F238E27FC236}">
                  <a16:creationId xmlns:a16="http://schemas.microsoft.com/office/drawing/2014/main" id="{439B806D-AED4-4ABB-8894-550D480C6E5A}"/>
                </a:ext>
              </a:extLst>
            </p:cNvPr>
            <p:cNvSpPr>
              <a:spLocks noEditPoints="1"/>
            </p:cNvSpPr>
            <p:nvPr/>
          </p:nvSpPr>
          <p:spPr bwMode="auto">
            <a:xfrm>
              <a:off x="6578645" y="2846603"/>
              <a:ext cx="318588" cy="305944"/>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ＭＳ Ｐゴシック"/>
                <a:cs typeface="+mn-cs"/>
              </a:endParaRPr>
            </a:p>
          </p:txBody>
        </p:sp>
        <p:sp>
          <p:nvSpPr>
            <p:cNvPr id="25" name="Freeform 9">
              <a:extLst>
                <a:ext uri="{FF2B5EF4-FFF2-40B4-BE49-F238E27FC236}">
                  <a16:creationId xmlns:a16="http://schemas.microsoft.com/office/drawing/2014/main" id="{18E2E756-D0AC-4176-BB53-78AACBC48E85}"/>
                </a:ext>
              </a:extLst>
            </p:cNvPr>
            <p:cNvSpPr>
              <a:spLocks noEditPoints="1"/>
            </p:cNvSpPr>
            <p:nvPr/>
          </p:nvSpPr>
          <p:spPr bwMode="auto">
            <a:xfrm flipH="1">
              <a:off x="5575153" y="2850138"/>
              <a:ext cx="221242" cy="348308"/>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ＭＳ Ｐゴシック"/>
                <a:cs typeface="+mn-cs"/>
              </a:endParaRPr>
            </a:p>
          </p:txBody>
        </p:sp>
      </p:grpSp>
      <p:sp>
        <p:nvSpPr>
          <p:cNvPr id="43" name="TextBox 42">
            <a:extLst>
              <a:ext uri="{FF2B5EF4-FFF2-40B4-BE49-F238E27FC236}">
                <a16:creationId xmlns:a16="http://schemas.microsoft.com/office/drawing/2014/main" id="{2650C1AF-E846-46F3-9A36-75F7CC2675E1}"/>
              </a:ext>
            </a:extLst>
          </p:cNvPr>
          <p:cNvSpPr txBox="1"/>
          <p:nvPr/>
        </p:nvSpPr>
        <p:spPr>
          <a:xfrm>
            <a:off x="5283439" y="3079149"/>
            <a:ext cx="1894017" cy="406906"/>
          </a:xfrm>
          <a:prstGeom prst="rect">
            <a:avLst/>
          </a:prstGeom>
          <a:noFill/>
        </p:spPr>
        <p:txBody>
          <a:bodyPr wrap="square" lIns="0" tIns="0" rIns="0" bIns="0" rtlCol="0" anchor="ctr">
            <a:spAutoFit/>
          </a:bodyPr>
          <a:lstStyle/>
          <a:p>
            <a:pPr marL="0" marR="0" lvl="0" indent="0" algn="ctr" defTabSz="913964" rtl="0" eaLnBrk="1" fontAlgn="auto" latinLnBrk="0" hangingPunct="1">
              <a:lnSpc>
                <a:spcPct val="90000"/>
              </a:lnSpc>
              <a:spcBef>
                <a:spcPts val="0"/>
              </a:spcBef>
              <a:spcAft>
                <a:spcPts val="0"/>
              </a:spcAft>
              <a:buClrTx/>
              <a:buSzTx/>
              <a:buFontTx/>
              <a:buNone/>
              <a:tabLst/>
              <a:defRPr/>
            </a:pPr>
            <a:r>
              <a:rPr kumimoji="0" lang="ru-RU" sz="1469" b="1" i="0" u="none" strike="noStrike" kern="1200" cap="none" spc="29" normalizeH="0" baseline="0" noProof="0" dirty="0">
                <a:ln>
                  <a:noFill/>
                </a:ln>
                <a:gradFill>
                  <a:gsLst>
                    <a:gs pos="65918">
                      <a:srgbClr val="FFFFFF"/>
                    </a:gs>
                    <a:gs pos="44000">
                      <a:srgbClr val="FFFFFF"/>
                    </a:gs>
                  </a:gsLst>
                  <a:lin ang="5400000" scaled="0"/>
                </a:gradFill>
                <a:effectLst/>
                <a:uLnTx/>
                <a:uFillTx/>
                <a:latin typeface="Segoe UI Semibold" panose="020B0702040204020203" pitchFamily="34" charset="0"/>
                <a:ea typeface="ＭＳ Ｐゴシック"/>
                <a:cs typeface="Segoe UI Semibold" panose="020B0702040204020203" pitchFamily="34" charset="0"/>
              </a:rPr>
              <a:t>Цифровая трансформация</a:t>
            </a:r>
            <a:endParaRPr kumimoji="0" lang="en-US" sz="1469" b="1" i="0" u="none" strike="noStrike" kern="1200" cap="none" spc="29" normalizeH="0" baseline="0" noProof="0" dirty="0">
              <a:ln>
                <a:noFill/>
              </a:ln>
              <a:gradFill>
                <a:gsLst>
                  <a:gs pos="65918">
                    <a:srgbClr val="FFFFFF"/>
                  </a:gs>
                  <a:gs pos="44000">
                    <a:srgbClr val="FFFFFF"/>
                  </a:gs>
                </a:gsLst>
                <a:lin ang="5400000" scaled="0"/>
              </a:gradFill>
              <a:effectLst/>
              <a:uLnTx/>
              <a:uFillTx/>
              <a:latin typeface="Segoe UI Semibold" panose="020B0702040204020203" pitchFamily="34" charset="0"/>
              <a:ea typeface="ＭＳ Ｐゴシック"/>
              <a:cs typeface="Segoe UI Semibold" panose="020B0702040204020203" pitchFamily="34" charset="0"/>
            </a:endParaRPr>
          </a:p>
        </p:txBody>
      </p:sp>
      <p:grpSp>
        <p:nvGrpSpPr>
          <p:cNvPr id="44" name="Group 43">
            <a:extLst>
              <a:ext uri="{FF2B5EF4-FFF2-40B4-BE49-F238E27FC236}">
                <a16:creationId xmlns:a16="http://schemas.microsoft.com/office/drawing/2014/main" id="{7B8FFD52-3656-4E27-8933-7909B1AFE3E1}"/>
              </a:ext>
            </a:extLst>
          </p:cNvPr>
          <p:cNvGrpSpPr/>
          <p:nvPr/>
        </p:nvGrpSpPr>
        <p:grpSpPr>
          <a:xfrm>
            <a:off x="7910594" y="3022004"/>
            <a:ext cx="727135" cy="727133"/>
            <a:chOff x="5895404" y="2422966"/>
            <a:chExt cx="909256" cy="909254"/>
          </a:xfrm>
        </p:grpSpPr>
        <p:sp>
          <p:nvSpPr>
            <p:cNvPr id="45" name="Oval 44">
              <a:extLst>
                <a:ext uri="{FF2B5EF4-FFF2-40B4-BE49-F238E27FC236}">
                  <a16:creationId xmlns:a16="http://schemas.microsoft.com/office/drawing/2014/main" id="{8995F5F3-979F-4F46-A04B-34B17187F538}"/>
                </a:ext>
              </a:extLst>
            </p:cNvPr>
            <p:cNvSpPr>
              <a:spLocks noChangeAspect="1"/>
            </p:cNvSpPr>
            <p:nvPr/>
          </p:nvSpPr>
          <p:spPr bwMode="auto">
            <a:xfrm rot="21215117">
              <a:off x="5895404" y="242296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46" name="Business applications icon">
              <a:extLst>
                <a:ext uri="{FF2B5EF4-FFF2-40B4-BE49-F238E27FC236}">
                  <a16:creationId xmlns:a16="http://schemas.microsoft.com/office/drawing/2014/main" id="{2E12C287-68A6-42EE-A804-E6B769287584}"/>
                </a:ext>
              </a:extLst>
            </p:cNvPr>
            <p:cNvSpPr>
              <a:spLocks noChangeAspect="1" noEditPoints="1"/>
            </p:cNvSpPr>
            <p:nvPr/>
          </p:nvSpPr>
          <p:spPr bwMode="auto">
            <a:xfrm>
              <a:off x="6141120" y="2689499"/>
              <a:ext cx="373345" cy="307418"/>
            </a:xfrm>
            <a:custGeom>
              <a:avLst/>
              <a:gdLst>
                <a:gd name="T0" fmla="*/ 227 w 521"/>
                <a:gd name="T1" fmla="*/ 429 h 429"/>
                <a:gd name="T2" fmla="*/ 0 w 521"/>
                <a:gd name="T3" fmla="*/ 429 h 429"/>
                <a:gd name="T4" fmla="*/ 114 w 521"/>
                <a:gd name="T5" fmla="*/ 279 h 429"/>
                <a:gd name="T6" fmla="*/ 227 w 521"/>
                <a:gd name="T7" fmla="*/ 429 h 429"/>
                <a:gd name="T8" fmla="*/ 513 w 521"/>
                <a:gd name="T9" fmla="*/ 78 h 429"/>
                <a:gd name="T10" fmla="*/ 265 w 521"/>
                <a:gd name="T11" fmla="*/ 429 h 429"/>
                <a:gd name="T12" fmla="*/ 521 w 521"/>
                <a:gd name="T13" fmla="*/ 429 h 429"/>
                <a:gd name="T14" fmla="*/ 513 w 521"/>
                <a:gd name="T15" fmla="*/ 78 h 429"/>
                <a:gd name="T16" fmla="*/ 278 w 521"/>
                <a:gd name="T17" fmla="*/ 195 h 429"/>
                <a:gd name="T18" fmla="*/ 117 w 521"/>
                <a:gd name="T19" fmla="*/ 429 h 429"/>
                <a:gd name="T20" fmla="*/ 440 w 521"/>
                <a:gd name="T21" fmla="*/ 429 h 429"/>
                <a:gd name="T22" fmla="*/ 278 w 521"/>
                <a:gd name="T23" fmla="*/ 195 h 429"/>
                <a:gd name="T24" fmla="*/ 462 w 521"/>
                <a:gd name="T25" fmla="*/ 55 h 429"/>
                <a:gd name="T26" fmla="*/ 462 w 521"/>
                <a:gd name="T27" fmla="*/ 55 h 429"/>
                <a:gd name="T28" fmla="*/ 431 w 521"/>
                <a:gd name="T29" fmla="*/ 90 h 429"/>
                <a:gd name="T30" fmla="*/ 443 w 521"/>
                <a:gd name="T31" fmla="*/ 75 h 429"/>
                <a:gd name="T32" fmla="*/ 405 w 521"/>
                <a:gd name="T33" fmla="*/ 118 h 429"/>
                <a:gd name="T34" fmla="*/ 418 w 521"/>
                <a:gd name="T35" fmla="*/ 103 h 429"/>
                <a:gd name="T36" fmla="*/ 380 w 521"/>
                <a:gd name="T37" fmla="*/ 146 h 429"/>
                <a:gd name="T38" fmla="*/ 393 w 521"/>
                <a:gd name="T39" fmla="*/ 132 h 429"/>
                <a:gd name="T40" fmla="*/ 355 w 521"/>
                <a:gd name="T41" fmla="*/ 175 h 429"/>
                <a:gd name="T42" fmla="*/ 367 w 521"/>
                <a:gd name="T43" fmla="*/ 160 h 429"/>
                <a:gd name="T44" fmla="*/ 329 w 521"/>
                <a:gd name="T45" fmla="*/ 203 h 429"/>
                <a:gd name="T46" fmla="*/ 342 w 521"/>
                <a:gd name="T47" fmla="*/ 189 h 429"/>
                <a:gd name="T48" fmla="*/ 303 w 521"/>
                <a:gd name="T49" fmla="*/ 231 h 429"/>
                <a:gd name="T50" fmla="*/ 316 w 521"/>
                <a:gd name="T51" fmla="*/ 217 h 429"/>
                <a:gd name="T52" fmla="*/ 277 w 521"/>
                <a:gd name="T53" fmla="*/ 260 h 429"/>
                <a:gd name="T54" fmla="*/ 290 w 521"/>
                <a:gd name="T55" fmla="*/ 246 h 429"/>
                <a:gd name="T56" fmla="*/ 252 w 521"/>
                <a:gd name="T57" fmla="*/ 288 h 429"/>
                <a:gd name="T58" fmla="*/ 264 w 521"/>
                <a:gd name="T59" fmla="*/ 274 h 429"/>
                <a:gd name="T60" fmla="*/ 226 w 521"/>
                <a:gd name="T61" fmla="*/ 316 h 429"/>
                <a:gd name="T62" fmla="*/ 239 w 521"/>
                <a:gd name="T63" fmla="*/ 302 h 429"/>
                <a:gd name="T64" fmla="*/ 201 w 521"/>
                <a:gd name="T65" fmla="*/ 344 h 429"/>
                <a:gd name="T66" fmla="*/ 214 w 521"/>
                <a:gd name="T67" fmla="*/ 331 h 429"/>
                <a:gd name="T68" fmla="*/ 175 w 521"/>
                <a:gd name="T69" fmla="*/ 372 h 429"/>
                <a:gd name="T70" fmla="*/ 188 w 521"/>
                <a:gd name="T71" fmla="*/ 359 h 429"/>
                <a:gd name="T72" fmla="*/ 150 w 521"/>
                <a:gd name="T73" fmla="*/ 401 h 429"/>
                <a:gd name="T74" fmla="*/ 163 w 521"/>
                <a:gd name="T75" fmla="*/ 387 h 429"/>
                <a:gd name="T76" fmla="*/ 125 w 521"/>
                <a:gd name="T77" fmla="*/ 429 h 429"/>
                <a:gd name="T78" fmla="*/ 137 w 521"/>
                <a:gd name="T79" fmla="*/ 415 h 429"/>
                <a:gd name="T80" fmla="*/ 509 w 521"/>
                <a:gd name="T81" fmla="*/ 32 h 429"/>
                <a:gd name="T82" fmla="*/ 509 w 521"/>
                <a:gd name="T83" fmla="*/ 32 h 429"/>
                <a:gd name="T84" fmla="*/ 515 w 521"/>
                <a:gd name="T85" fmla="*/ 29 h 429"/>
                <a:gd name="T86" fmla="*/ 515 w 521"/>
                <a:gd name="T87" fmla="*/ 0 h 429"/>
                <a:gd name="T88" fmla="*/ 487 w 521"/>
                <a:gd name="T89" fmla="*/ 0 h 429"/>
                <a:gd name="T90" fmla="*/ 515 w 521"/>
                <a:gd name="T91" fmla="*/ 0 h 429"/>
                <a:gd name="T92" fmla="*/ 459 w 521"/>
                <a:gd name="T93" fmla="*/ 5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1" h="429">
                  <a:moveTo>
                    <a:pt x="227" y="429"/>
                  </a:moveTo>
                  <a:lnTo>
                    <a:pt x="0" y="429"/>
                  </a:lnTo>
                  <a:lnTo>
                    <a:pt x="114" y="279"/>
                  </a:lnTo>
                  <a:lnTo>
                    <a:pt x="227" y="429"/>
                  </a:lnTo>
                  <a:moveTo>
                    <a:pt x="513" y="78"/>
                  </a:moveTo>
                  <a:lnTo>
                    <a:pt x="265" y="429"/>
                  </a:lnTo>
                  <a:lnTo>
                    <a:pt x="521" y="429"/>
                  </a:lnTo>
                  <a:lnTo>
                    <a:pt x="513" y="78"/>
                  </a:lnTo>
                  <a:moveTo>
                    <a:pt x="278" y="195"/>
                  </a:moveTo>
                  <a:lnTo>
                    <a:pt x="117" y="429"/>
                  </a:lnTo>
                  <a:lnTo>
                    <a:pt x="440" y="429"/>
                  </a:lnTo>
                  <a:lnTo>
                    <a:pt x="278" y="195"/>
                  </a:lnTo>
                  <a:moveTo>
                    <a:pt x="462" y="55"/>
                  </a:moveTo>
                  <a:lnTo>
                    <a:pt x="462" y="55"/>
                  </a:lnTo>
                  <a:moveTo>
                    <a:pt x="431" y="90"/>
                  </a:moveTo>
                  <a:lnTo>
                    <a:pt x="443" y="75"/>
                  </a:lnTo>
                  <a:moveTo>
                    <a:pt x="405" y="118"/>
                  </a:moveTo>
                  <a:lnTo>
                    <a:pt x="418" y="103"/>
                  </a:lnTo>
                  <a:moveTo>
                    <a:pt x="380" y="146"/>
                  </a:moveTo>
                  <a:lnTo>
                    <a:pt x="393" y="132"/>
                  </a:lnTo>
                  <a:moveTo>
                    <a:pt x="355" y="175"/>
                  </a:moveTo>
                  <a:lnTo>
                    <a:pt x="367" y="160"/>
                  </a:lnTo>
                  <a:moveTo>
                    <a:pt x="329" y="203"/>
                  </a:moveTo>
                  <a:lnTo>
                    <a:pt x="342" y="189"/>
                  </a:lnTo>
                  <a:moveTo>
                    <a:pt x="303" y="231"/>
                  </a:moveTo>
                  <a:lnTo>
                    <a:pt x="316" y="217"/>
                  </a:lnTo>
                  <a:moveTo>
                    <a:pt x="277" y="260"/>
                  </a:moveTo>
                  <a:lnTo>
                    <a:pt x="290" y="246"/>
                  </a:lnTo>
                  <a:moveTo>
                    <a:pt x="252" y="288"/>
                  </a:moveTo>
                  <a:lnTo>
                    <a:pt x="264" y="274"/>
                  </a:lnTo>
                  <a:moveTo>
                    <a:pt x="226" y="316"/>
                  </a:moveTo>
                  <a:lnTo>
                    <a:pt x="239" y="302"/>
                  </a:lnTo>
                  <a:moveTo>
                    <a:pt x="201" y="344"/>
                  </a:moveTo>
                  <a:lnTo>
                    <a:pt x="214" y="331"/>
                  </a:lnTo>
                  <a:moveTo>
                    <a:pt x="175" y="372"/>
                  </a:moveTo>
                  <a:lnTo>
                    <a:pt x="188" y="359"/>
                  </a:lnTo>
                  <a:moveTo>
                    <a:pt x="150" y="401"/>
                  </a:moveTo>
                  <a:lnTo>
                    <a:pt x="163" y="387"/>
                  </a:lnTo>
                  <a:moveTo>
                    <a:pt x="125" y="429"/>
                  </a:moveTo>
                  <a:lnTo>
                    <a:pt x="137" y="415"/>
                  </a:lnTo>
                  <a:moveTo>
                    <a:pt x="509" y="32"/>
                  </a:moveTo>
                  <a:lnTo>
                    <a:pt x="509" y="32"/>
                  </a:lnTo>
                  <a:moveTo>
                    <a:pt x="515" y="29"/>
                  </a:moveTo>
                  <a:lnTo>
                    <a:pt x="515" y="0"/>
                  </a:lnTo>
                  <a:lnTo>
                    <a:pt x="487" y="0"/>
                  </a:lnTo>
                  <a:moveTo>
                    <a:pt x="515" y="0"/>
                  </a:moveTo>
                  <a:lnTo>
                    <a:pt x="459" y="58"/>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47" name="Group 46">
            <a:extLst>
              <a:ext uri="{FF2B5EF4-FFF2-40B4-BE49-F238E27FC236}">
                <a16:creationId xmlns:a16="http://schemas.microsoft.com/office/drawing/2014/main" id="{F8563AEF-60F0-4095-99D3-0538F721DEBD}"/>
              </a:ext>
            </a:extLst>
          </p:cNvPr>
          <p:cNvGrpSpPr/>
          <p:nvPr/>
        </p:nvGrpSpPr>
        <p:grpSpPr>
          <a:xfrm>
            <a:off x="3737444" y="3022004"/>
            <a:ext cx="727135" cy="727133"/>
            <a:chOff x="5895404" y="4890638"/>
            <a:chExt cx="909256" cy="909254"/>
          </a:xfrm>
        </p:grpSpPr>
        <p:sp>
          <p:nvSpPr>
            <p:cNvPr id="48" name="Oval 47">
              <a:extLst>
                <a:ext uri="{FF2B5EF4-FFF2-40B4-BE49-F238E27FC236}">
                  <a16:creationId xmlns:a16="http://schemas.microsoft.com/office/drawing/2014/main" id="{82F660B6-4A6B-412A-A193-F05E3383E52D}"/>
                </a:ext>
              </a:extLst>
            </p:cNvPr>
            <p:cNvSpPr>
              <a:spLocks noChangeAspect="1"/>
            </p:cNvSpPr>
            <p:nvPr/>
          </p:nvSpPr>
          <p:spPr bwMode="auto">
            <a:xfrm>
              <a:off x="5895404" y="4890638"/>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49" name="Data &amp; AI icon">
              <a:extLst>
                <a:ext uri="{FF2B5EF4-FFF2-40B4-BE49-F238E27FC236}">
                  <a16:creationId xmlns:a16="http://schemas.microsoft.com/office/drawing/2014/main" id="{310BCCC1-D00A-4A9C-B2C3-3D1EC4587DE0}"/>
                </a:ext>
              </a:extLst>
            </p:cNvPr>
            <p:cNvSpPr>
              <a:spLocks noChangeAspect="1" noEditPoints="1"/>
            </p:cNvSpPr>
            <p:nvPr/>
          </p:nvSpPr>
          <p:spPr bwMode="auto">
            <a:xfrm>
              <a:off x="6090666" y="5136969"/>
              <a:ext cx="457772" cy="416592"/>
            </a:xfrm>
            <a:custGeom>
              <a:avLst/>
              <a:gdLst>
                <a:gd name="T0" fmla="*/ 663 w 663"/>
                <a:gd name="T1" fmla="*/ 115 h 603"/>
                <a:gd name="T2" fmla="*/ 574 w 663"/>
                <a:gd name="T3" fmla="*/ 204 h 603"/>
                <a:gd name="T4" fmla="*/ 485 w 663"/>
                <a:gd name="T5" fmla="*/ 115 h 603"/>
                <a:gd name="T6" fmla="*/ 574 w 663"/>
                <a:gd name="T7" fmla="*/ 26 h 603"/>
                <a:gd name="T8" fmla="*/ 663 w 663"/>
                <a:gd name="T9" fmla="*/ 115 h 603"/>
                <a:gd name="T10" fmla="*/ 324 w 663"/>
                <a:gd name="T11" fmla="*/ 0 h 603"/>
                <a:gd name="T12" fmla="*/ 274 w 663"/>
                <a:gd name="T13" fmla="*/ 50 h 603"/>
                <a:gd name="T14" fmla="*/ 324 w 663"/>
                <a:gd name="T15" fmla="*/ 100 h 603"/>
                <a:gd name="T16" fmla="*/ 374 w 663"/>
                <a:gd name="T17" fmla="*/ 50 h 603"/>
                <a:gd name="T18" fmla="*/ 324 w 663"/>
                <a:gd name="T19" fmla="*/ 0 h 603"/>
                <a:gd name="T20" fmla="*/ 527 w 663"/>
                <a:gd name="T21" fmla="*/ 353 h 603"/>
                <a:gd name="T22" fmla="*/ 402 w 663"/>
                <a:gd name="T23" fmla="*/ 478 h 603"/>
                <a:gd name="T24" fmla="*/ 527 w 663"/>
                <a:gd name="T25" fmla="*/ 603 h 603"/>
                <a:gd name="T26" fmla="*/ 652 w 663"/>
                <a:gd name="T27" fmla="*/ 478 h 603"/>
                <a:gd name="T28" fmla="*/ 527 w 663"/>
                <a:gd name="T29" fmla="*/ 353 h 603"/>
                <a:gd name="T30" fmla="*/ 325 w 663"/>
                <a:gd name="T31" fmla="*/ 53 h 603"/>
                <a:gd name="T32" fmla="*/ 527 w 663"/>
                <a:gd name="T33" fmla="*/ 478 h 603"/>
                <a:gd name="T34" fmla="*/ 87 w 663"/>
                <a:gd name="T35" fmla="*/ 258 h 603"/>
                <a:gd name="T36" fmla="*/ 578 w 663"/>
                <a:gd name="T37" fmla="*/ 120 h 603"/>
                <a:gd name="T38" fmla="*/ 89 w 663"/>
                <a:gd name="T39" fmla="*/ 169 h 603"/>
                <a:gd name="T40" fmla="*/ 0 w 663"/>
                <a:gd name="T41" fmla="*/ 258 h 603"/>
                <a:gd name="T42" fmla="*/ 89 w 663"/>
                <a:gd name="T43" fmla="*/ 347 h 603"/>
                <a:gd name="T44" fmla="*/ 178 w 663"/>
                <a:gd name="T45" fmla="*/ 258 h 603"/>
                <a:gd name="T46" fmla="*/ 89 w 663"/>
                <a:gd name="T47" fmla="*/ 169 h 603"/>
                <a:gd name="T48" fmla="*/ 275 w 663"/>
                <a:gd name="T49" fmla="*/ 402 h 603"/>
                <a:gd name="T50" fmla="*/ 89 w 663"/>
                <a:gd name="T51" fmla="*/ 258 h 603"/>
                <a:gd name="T52" fmla="*/ 275 w 663"/>
                <a:gd name="T53" fmla="*/ 334 h 603"/>
                <a:gd name="T54" fmla="*/ 207 w 663"/>
                <a:gd name="T55" fmla="*/ 402 h 603"/>
                <a:gd name="T56" fmla="*/ 275 w 663"/>
                <a:gd name="T57" fmla="*/ 469 h 603"/>
                <a:gd name="T58" fmla="*/ 342 w 663"/>
                <a:gd name="T59" fmla="*/ 402 h 603"/>
                <a:gd name="T60" fmla="*/ 275 w 663"/>
                <a:gd name="T61" fmla="*/ 334 h 603"/>
                <a:gd name="T62" fmla="*/ 225 w 663"/>
                <a:gd name="T63" fmla="*/ 139 h 603"/>
                <a:gd name="T64" fmla="*/ 225 w 663"/>
                <a:gd name="T65" fmla="*/ 139 h 603"/>
                <a:gd name="T66" fmla="*/ 275 w 663"/>
                <a:gd name="T67" fmla="*/ 402 h 603"/>
                <a:gd name="T68" fmla="*/ 579 w 663"/>
                <a:gd name="T69" fmla="*/ 11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3" h="603">
                  <a:moveTo>
                    <a:pt x="663" y="115"/>
                  </a:moveTo>
                  <a:cubicBezTo>
                    <a:pt x="663" y="164"/>
                    <a:pt x="623" y="204"/>
                    <a:pt x="574" y="204"/>
                  </a:cubicBezTo>
                  <a:cubicBezTo>
                    <a:pt x="525" y="204"/>
                    <a:pt x="485" y="164"/>
                    <a:pt x="485" y="115"/>
                  </a:cubicBezTo>
                  <a:cubicBezTo>
                    <a:pt x="485" y="65"/>
                    <a:pt x="525" y="26"/>
                    <a:pt x="574" y="26"/>
                  </a:cubicBezTo>
                  <a:cubicBezTo>
                    <a:pt x="623" y="26"/>
                    <a:pt x="663" y="65"/>
                    <a:pt x="663" y="115"/>
                  </a:cubicBezTo>
                  <a:close/>
                  <a:moveTo>
                    <a:pt x="324" y="0"/>
                  </a:moveTo>
                  <a:cubicBezTo>
                    <a:pt x="297" y="0"/>
                    <a:pt x="274" y="22"/>
                    <a:pt x="274" y="50"/>
                  </a:cubicBezTo>
                  <a:cubicBezTo>
                    <a:pt x="274" y="78"/>
                    <a:pt x="297" y="100"/>
                    <a:pt x="324" y="100"/>
                  </a:cubicBezTo>
                  <a:cubicBezTo>
                    <a:pt x="352" y="100"/>
                    <a:pt x="374" y="78"/>
                    <a:pt x="374" y="50"/>
                  </a:cubicBezTo>
                  <a:cubicBezTo>
                    <a:pt x="374" y="22"/>
                    <a:pt x="352" y="0"/>
                    <a:pt x="324" y="0"/>
                  </a:cubicBezTo>
                  <a:close/>
                  <a:moveTo>
                    <a:pt x="527" y="353"/>
                  </a:moveTo>
                  <a:cubicBezTo>
                    <a:pt x="458" y="353"/>
                    <a:pt x="402" y="409"/>
                    <a:pt x="402" y="478"/>
                  </a:cubicBezTo>
                  <a:cubicBezTo>
                    <a:pt x="402" y="547"/>
                    <a:pt x="458" y="603"/>
                    <a:pt x="527" y="603"/>
                  </a:cubicBezTo>
                  <a:cubicBezTo>
                    <a:pt x="596" y="603"/>
                    <a:pt x="652" y="547"/>
                    <a:pt x="652" y="478"/>
                  </a:cubicBezTo>
                  <a:cubicBezTo>
                    <a:pt x="652" y="409"/>
                    <a:pt x="596" y="353"/>
                    <a:pt x="527" y="353"/>
                  </a:cubicBezTo>
                  <a:close/>
                  <a:moveTo>
                    <a:pt x="325" y="53"/>
                  </a:moveTo>
                  <a:cubicBezTo>
                    <a:pt x="527" y="478"/>
                    <a:pt x="527" y="478"/>
                    <a:pt x="527" y="478"/>
                  </a:cubicBezTo>
                  <a:moveTo>
                    <a:pt x="87" y="258"/>
                  </a:moveTo>
                  <a:cubicBezTo>
                    <a:pt x="578" y="120"/>
                    <a:pt x="578" y="120"/>
                    <a:pt x="578" y="120"/>
                  </a:cubicBezTo>
                  <a:moveTo>
                    <a:pt x="89" y="169"/>
                  </a:moveTo>
                  <a:cubicBezTo>
                    <a:pt x="40" y="169"/>
                    <a:pt x="0" y="209"/>
                    <a:pt x="0" y="258"/>
                  </a:cubicBezTo>
                  <a:cubicBezTo>
                    <a:pt x="0" y="307"/>
                    <a:pt x="40" y="347"/>
                    <a:pt x="89" y="347"/>
                  </a:cubicBezTo>
                  <a:cubicBezTo>
                    <a:pt x="138" y="347"/>
                    <a:pt x="178" y="307"/>
                    <a:pt x="178" y="258"/>
                  </a:cubicBezTo>
                  <a:cubicBezTo>
                    <a:pt x="178" y="209"/>
                    <a:pt x="138" y="169"/>
                    <a:pt x="89" y="169"/>
                  </a:cubicBezTo>
                  <a:close/>
                  <a:moveTo>
                    <a:pt x="275" y="402"/>
                  </a:moveTo>
                  <a:cubicBezTo>
                    <a:pt x="89" y="258"/>
                    <a:pt x="89" y="258"/>
                    <a:pt x="89" y="258"/>
                  </a:cubicBezTo>
                  <a:moveTo>
                    <a:pt x="275" y="334"/>
                  </a:moveTo>
                  <a:cubicBezTo>
                    <a:pt x="237" y="334"/>
                    <a:pt x="207" y="365"/>
                    <a:pt x="207" y="402"/>
                  </a:cubicBezTo>
                  <a:cubicBezTo>
                    <a:pt x="207" y="439"/>
                    <a:pt x="237" y="469"/>
                    <a:pt x="275" y="469"/>
                  </a:cubicBezTo>
                  <a:cubicBezTo>
                    <a:pt x="312" y="469"/>
                    <a:pt x="342" y="439"/>
                    <a:pt x="342" y="402"/>
                  </a:cubicBezTo>
                  <a:cubicBezTo>
                    <a:pt x="342" y="365"/>
                    <a:pt x="312" y="334"/>
                    <a:pt x="275" y="334"/>
                  </a:cubicBezTo>
                  <a:close/>
                  <a:moveTo>
                    <a:pt x="225" y="139"/>
                  </a:moveTo>
                  <a:cubicBezTo>
                    <a:pt x="225" y="139"/>
                    <a:pt x="225" y="139"/>
                    <a:pt x="225" y="139"/>
                  </a:cubicBezTo>
                  <a:moveTo>
                    <a:pt x="275" y="402"/>
                  </a:moveTo>
                  <a:cubicBezTo>
                    <a:pt x="579" y="119"/>
                    <a:pt x="579" y="119"/>
                    <a:pt x="579" y="119"/>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53535"/>
                </a:solidFill>
                <a:effectLst/>
                <a:uLnTx/>
                <a:uFillTx/>
                <a:latin typeface="Segoe UI Semilight"/>
                <a:ea typeface="ＭＳ Ｐゴシック"/>
                <a:cs typeface="+mn-cs"/>
              </a:endParaRPr>
            </a:p>
          </p:txBody>
        </p:sp>
      </p:grpSp>
      <p:grpSp>
        <p:nvGrpSpPr>
          <p:cNvPr id="50" name="Group 49">
            <a:extLst>
              <a:ext uri="{FF2B5EF4-FFF2-40B4-BE49-F238E27FC236}">
                <a16:creationId xmlns:a16="http://schemas.microsoft.com/office/drawing/2014/main" id="{749D681F-9A01-47A7-970E-CF761E54862F}"/>
              </a:ext>
            </a:extLst>
          </p:cNvPr>
          <p:cNvGrpSpPr/>
          <p:nvPr/>
        </p:nvGrpSpPr>
        <p:grpSpPr>
          <a:xfrm>
            <a:off x="5828841" y="5058952"/>
            <a:ext cx="727135" cy="727133"/>
            <a:chOff x="5895404" y="3675286"/>
            <a:chExt cx="909256" cy="909254"/>
          </a:xfrm>
        </p:grpSpPr>
        <p:sp>
          <p:nvSpPr>
            <p:cNvPr id="51" name="Oval 50">
              <a:extLst>
                <a:ext uri="{FF2B5EF4-FFF2-40B4-BE49-F238E27FC236}">
                  <a16:creationId xmlns:a16="http://schemas.microsoft.com/office/drawing/2014/main" id="{54BD10FD-47B3-48AC-BE3C-9CCCBC36BE05}"/>
                </a:ext>
              </a:extLst>
            </p:cNvPr>
            <p:cNvSpPr>
              <a:spLocks noChangeAspect="1"/>
            </p:cNvSpPr>
            <p:nvPr/>
          </p:nvSpPr>
          <p:spPr bwMode="auto">
            <a:xfrm rot="368436">
              <a:off x="5895404" y="367528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52" name="Apps &amp; Infrastructure icon">
              <a:extLst>
                <a:ext uri="{FF2B5EF4-FFF2-40B4-BE49-F238E27FC236}">
                  <a16:creationId xmlns:a16="http://schemas.microsoft.com/office/drawing/2014/main" id="{2FE8BCE3-572A-44B0-BE29-87885B7AA20E}"/>
                </a:ext>
              </a:extLst>
            </p:cNvPr>
            <p:cNvSpPr>
              <a:spLocks noChangeAspect="1" noEditPoints="1"/>
            </p:cNvSpPr>
            <p:nvPr/>
          </p:nvSpPr>
          <p:spPr bwMode="auto">
            <a:xfrm>
              <a:off x="6112288" y="3986861"/>
              <a:ext cx="475488" cy="286105"/>
            </a:xfrm>
            <a:custGeom>
              <a:avLst/>
              <a:gdLst>
                <a:gd name="T0" fmla="*/ 334 w 812"/>
                <a:gd name="T1" fmla="*/ 320 h 487"/>
                <a:gd name="T2" fmla="*/ 167 w 812"/>
                <a:gd name="T3" fmla="*/ 487 h 487"/>
                <a:gd name="T4" fmla="*/ 0 w 812"/>
                <a:gd name="T5" fmla="*/ 320 h 487"/>
                <a:gd name="T6" fmla="*/ 167 w 812"/>
                <a:gd name="T7" fmla="*/ 153 h 487"/>
                <a:gd name="T8" fmla="*/ 334 w 812"/>
                <a:gd name="T9" fmla="*/ 320 h 487"/>
                <a:gd name="T10" fmla="*/ 427 w 812"/>
                <a:gd name="T11" fmla="*/ 0 h 487"/>
                <a:gd name="T12" fmla="*/ 228 w 812"/>
                <a:gd name="T13" fmla="*/ 198 h 487"/>
                <a:gd name="T14" fmla="*/ 427 w 812"/>
                <a:gd name="T15" fmla="*/ 396 h 487"/>
                <a:gd name="T16" fmla="*/ 625 w 812"/>
                <a:gd name="T17" fmla="*/ 198 h 487"/>
                <a:gd name="T18" fmla="*/ 427 w 812"/>
                <a:gd name="T19" fmla="*/ 0 h 487"/>
                <a:gd name="T20" fmla="*/ 675 w 812"/>
                <a:gd name="T21" fmla="*/ 214 h 487"/>
                <a:gd name="T22" fmla="*/ 539 w 812"/>
                <a:gd name="T23" fmla="*/ 350 h 487"/>
                <a:gd name="T24" fmla="*/ 675 w 812"/>
                <a:gd name="T25" fmla="*/ 487 h 487"/>
                <a:gd name="T26" fmla="*/ 812 w 812"/>
                <a:gd name="T27" fmla="*/ 350 h 487"/>
                <a:gd name="T28" fmla="*/ 675 w 812"/>
                <a:gd name="T29" fmla="*/ 214 h 487"/>
                <a:gd name="T30" fmla="*/ 167 w 812"/>
                <a:gd name="T31" fmla="*/ 487 h 487"/>
                <a:gd name="T32" fmla="*/ 675 w 812"/>
                <a:gd name="T33" fmla="*/ 4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487">
                  <a:moveTo>
                    <a:pt x="334" y="320"/>
                  </a:moveTo>
                  <a:cubicBezTo>
                    <a:pt x="334" y="412"/>
                    <a:pt x="259" y="487"/>
                    <a:pt x="167" y="487"/>
                  </a:cubicBezTo>
                  <a:cubicBezTo>
                    <a:pt x="75" y="487"/>
                    <a:pt x="0" y="412"/>
                    <a:pt x="0" y="320"/>
                  </a:cubicBezTo>
                  <a:cubicBezTo>
                    <a:pt x="0" y="227"/>
                    <a:pt x="75" y="153"/>
                    <a:pt x="167" y="153"/>
                  </a:cubicBezTo>
                  <a:cubicBezTo>
                    <a:pt x="259" y="153"/>
                    <a:pt x="334" y="227"/>
                    <a:pt x="334" y="320"/>
                  </a:cubicBezTo>
                  <a:close/>
                  <a:moveTo>
                    <a:pt x="427" y="0"/>
                  </a:moveTo>
                  <a:cubicBezTo>
                    <a:pt x="317" y="0"/>
                    <a:pt x="228" y="89"/>
                    <a:pt x="228" y="198"/>
                  </a:cubicBezTo>
                  <a:cubicBezTo>
                    <a:pt x="228" y="308"/>
                    <a:pt x="317" y="396"/>
                    <a:pt x="427" y="396"/>
                  </a:cubicBezTo>
                  <a:cubicBezTo>
                    <a:pt x="536" y="396"/>
                    <a:pt x="625" y="308"/>
                    <a:pt x="625" y="198"/>
                  </a:cubicBezTo>
                  <a:cubicBezTo>
                    <a:pt x="625" y="89"/>
                    <a:pt x="536" y="0"/>
                    <a:pt x="427" y="0"/>
                  </a:cubicBezTo>
                  <a:close/>
                  <a:moveTo>
                    <a:pt x="675" y="214"/>
                  </a:moveTo>
                  <a:cubicBezTo>
                    <a:pt x="600" y="214"/>
                    <a:pt x="539" y="275"/>
                    <a:pt x="539" y="350"/>
                  </a:cubicBezTo>
                  <a:cubicBezTo>
                    <a:pt x="539" y="426"/>
                    <a:pt x="600" y="487"/>
                    <a:pt x="675" y="487"/>
                  </a:cubicBezTo>
                  <a:cubicBezTo>
                    <a:pt x="751" y="487"/>
                    <a:pt x="812" y="426"/>
                    <a:pt x="812" y="350"/>
                  </a:cubicBezTo>
                  <a:cubicBezTo>
                    <a:pt x="812" y="275"/>
                    <a:pt x="751" y="214"/>
                    <a:pt x="675" y="214"/>
                  </a:cubicBezTo>
                  <a:close/>
                  <a:moveTo>
                    <a:pt x="167" y="487"/>
                  </a:moveTo>
                  <a:cubicBezTo>
                    <a:pt x="675" y="487"/>
                    <a:pt x="675" y="487"/>
                    <a:pt x="675" y="487"/>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53535"/>
                </a:solidFill>
                <a:effectLst/>
                <a:uLnTx/>
                <a:uFillTx/>
                <a:latin typeface="Segoe UI Semilight"/>
                <a:ea typeface="ＭＳ Ｐゴシック"/>
                <a:cs typeface="+mn-cs"/>
              </a:endParaRPr>
            </a:p>
          </p:txBody>
        </p:sp>
      </p:grpSp>
      <p:grpSp>
        <p:nvGrpSpPr>
          <p:cNvPr id="53" name="Group 52">
            <a:extLst>
              <a:ext uri="{FF2B5EF4-FFF2-40B4-BE49-F238E27FC236}">
                <a16:creationId xmlns:a16="http://schemas.microsoft.com/office/drawing/2014/main" id="{D49276AE-2541-4BE8-A6CA-1D519F949F9D}"/>
              </a:ext>
            </a:extLst>
          </p:cNvPr>
          <p:cNvGrpSpPr/>
          <p:nvPr/>
        </p:nvGrpSpPr>
        <p:grpSpPr>
          <a:xfrm>
            <a:off x="5828841" y="900483"/>
            <a:ext cx="727135" cy="727133"/>
            <a:chOff x="5895404" y="1194633"/>
            <a:chExt cx="909256" cy="909254"/>
          </a:xfrm>
        </p:grpSpPr>
        <p:sp>
          <p:nvSpPr>
            <p:cNvPr id="54" name="Oval 53">
              <a:extLst>
                <a:ext uri="{FF2B5EF4-FFF2-40B4-BE49-F238E27FC236}">
                  <a16:creationId xmlns:a16="http://schemas.microsoft.com/office/drawing/2014/main" id="{83193AD3-21A8-4A86-ACE4-E21A04B21024}"/>
                </a:ext>
              </a:extLst>
            </p:cNvPr>
            <p:cNvSpPr>
              <a:spLocks noChangeAspect="1"/>
            </p:cNvSpPr>
            <p:nvPr/>
          </p:nvSpPr>
          <p:spPr bwMode="auto">
            <a:xfrm>
              <a:off x="5895404" y="1194633"/>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55" name="Modern Workplace icon">
              <a:extLst>
                <a:ext uri="{FF2B5EF4-FFF2-40B4-BE49-F238E27FC236}">
                  <a16:creationId xmlns:a16="http://schemas.microsoft.com/office/drawing/2014/main" id="{5A2E3885-8387-410E-B67C-0487936B0087}"/>
                </a:ext>
              </a:extLst>
            </p:cNvPr>
            <p:cNvSpPr>
              <a:spLocks noChangeAspect="1" noEditPoints="1"/>
            </p:cNvSpPr>
            <p:nvPr/>
          </p:nvSpPr>
          <p:spPr bwMode="auto">
            <a:xfrm>
              <a:off x="6169317" y="1517412"/>
              <a:ext cx="393192" cy="285808"/>
            </a:xfrm>
            <a:custGeom>
              <a:avLst/>
              <a:gdLst>
                <a:gd name="T0" fmla="*/ 476 w 476"/>
                <a:gd name="T1" fmla="*/ 279 h 346"/>
                <a:gd name="T2" fmla="*/ 64 w 476"/>
                <a:gd name="T3" fmla="*/ 279 h 346"/>
                <a:gd name="T4" fmla="*/ 64 w 476"/>
                <a:gd name="T5" fmla="*/ 0 h 346"/>
                <a:gd name="T6" fmla="*/ 476 w 476"/>
                <a:gd name="T7" fmla="*/ 0 h 346"/>
                <a:gd name="T8" fmla="*/ 476 w 476"/>
                <a:gd name="T9" fmla="*/ 279 h 346"/>
                <a:gd name="T10" fmla="*/ 404 w 476"/>
                <a:gd name="T11" fmla="*/ 121 h 346"/>
                <a:gd name="T12" fmla="*/ 102 w 476"/>
                <a:gd name="T13" fmla="*/ 121 h 346"/>
                <a:gd name="T14" fmla="*/ 102 w 476"/>
                <a:gd name="T15" fmla="*/ 221 h 346"/>
                <a:gd name="T16" fmla="*/ 404 w 476"/>
                <a:gd name="T17" fmla="*/ 221 h 346"/>
                <a:gd name="T18" fmla="*/ 404 w 476"/>
                <a:gd name="T19" fmla="*/ 121 h 346"/>
                <a:gd name="T20" fmla="*/ 202 w 476"/>
                <a:gd name="T21" fmla="*/ 70 h 346"/>
                <a:gd name="T22" fmla="*/ 202 w 476"/>
                <a:gd name="T23" fmla="*/ 221 h 346"/>
                <a:gd name="T24" fmla="*/ 304 w 476"/>
                <a:gd name="T25" fmla="*/ 70 h 346"/>
                <a:gd name="T26" fmla="*/ 304 w 476"/>
                <a:gd name="T27" fmla="*/ 221 h 346"/>
                <a:gd name="T28" fmla="*/ 102 w 476"/>
                <a:gd name="T29" fmla="*/ 171 h 346"/>
                <a:gd name="T30" fmla="*/ 404 w 476"/>
                <a:gd name="T31" fmla="*/ 171 h 346"/>
                <a:gd name="T32" fmla="*/ 404 w 476"/>
                <a:gd name="T33" fmla="*/ 70 h 346"/>
                <a:gd name="T34" fmla="*/ 0 w 476"/>
                <a:gd name="T35" fmla="*/ 70 h 346"/>
                <a:gd name="T36" fmla="*/ 0 w 476"/>
                <a:gd name="T37" fmla="*/ 346 h 346"/>
                <a:gd name="T38" fmla="*/ 404 w 476"/>
                <a:gd name="T39" fmla="*/ 346 h 346"/>
                <a:gd name="T40" fmla="*/ 404 w 476"/>
                <a:gd name="T41" fmla="*/ 7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346">
                  <a:moveTo>
                    <a:pt x="476" y="279"/>
                  </a:moveTo>
                  <a:lnTo>
                    <a:pt x="64" y="279"/>
                  </a:lnTo>
                  <a:lnTo>
                    <a:pt x="64" y="0"/>
                  </a:lnTo>
                  <a:lnTo>
                    <a:pt x="476" y="0"/>
                  </a:lnTo>
                  <a:lnTo>
                    <a:pt x="476" y="279"/>
                  </a:lnTo>
                  <a:moveTo>
                    <a:pt x="404" y="121"/>
                  </a:moveTo>
                  <a:lnTo>
                    <a:pt x="102" y="121"/>
                  </a:lnTo>
                  <a:lnTo>
                    <a:pt x="102" y="221"/>
                  </a:lnTo>
                  <a:lnTo>
                    <a:pt x="404" y="221"/>
                  </a:lnTo>
                  <a:lnTo>
                    <a:pt x="404" y="121"/>
                  </a:lnTo>
                  <a:moveTo>
                    <a:pt x="202" y="70"/>
                  </a:moveTo>
                  <a:lnTo>
                    <a:pt x="202" y="221"/>
                  </a:lnTo>
                  <a:moveTo>
                    <a:pt x="304" y="70"/>
                  </a:moveTo>
                  <a:lnTo>
                    <a:pt x="304" y="221"/>
                  </a:lnTo>
                  <a:moveTo>
                    <a:pt x="102" y="171"/>
                  </a:moveTo>
                  <a:lnTo>
                    <a:pt x="404" y="171"/>
                  </a:lnTo>
                  <a:moveTo>
                    <a:pt x="404" y="70"/>
                  </a:moveTo>
                  <a:lnTo>
                    <a:pt x="0" y="70"/>
                  </a:lnTo>
                  <a:lnTo>
                    <a:pt x="0" y="346"/>
                  </a:lnTo>
                  <a:lnTo>
                    <a:pt x="404" y="346"/>
                  </a:lnTo>
                  <a:lnTo>
                    <a:pt x="404" y="7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56" name="Group 55">
            <a:extLst>
              <a:ext uri="{FF2B5EF4-FFF2-40B4-BE49-F238E27FC236}">
                <a16:creationId xmlns:a16="http://schemas.microsoft.com/office/drawing/2014/main" id="{1BDC2A89-3FEA-4787-88C7-F2EF483ABD05}"/>
              </a:ext>
            </a:extLst>
          </p:cNvPr>
          <p:cNvGrpSpPr/>
          <p:nvPr/>
        </p:nvGrpSpPr>
        <p:grpSpPr>
          <a:xfrm>
            <a:off x="4568516" y="3339735"/>
            <a:ext cx="251897" cy="91670"/>
            <a:chOff x="7131503" y="3439948"/>
            <a:chExt cx="314988" cy="114628"/>
          </a:xfrm>
        </p:grpSpPr>
        <p:sp>
          <p:nvSpPr>
            <p:cNvPr id="57" name="Rectangle 3">
              <a:extLst>
                <a:ext uri="{FF2B5EF4-FFF2-40B4-BE49-F238E27FC236}">
                  <a16:creationId xmlns:a16="http://schemas.microsoft.com/office/drawing/2014/main" id="{DDDAAE46-4D2B-4A47-902C-2EBAF715653E}"/>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58" name="Straight Connector 57">
              <a:extLst>
                <a:ext uri="{FF2B5EF4-FFF2-40B4-BE49-F238E27FC236}">
                  <a16:creationId xmlns:a16="http://schemas.microsoft.com/office/drawing/2014/main" id="{A5359515-C63E-426D-A634-78A405BAD542}"/>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9" name="Group 58">
            <a:extLst>
              <a:ext uri="{FF2B5EF4-FFF2-40B4-BE49-F238E27FC236}">
                <a16:creationId xmlns:a16="http://schemas.microsoft.com/office/drawing/2014/main" id="{47AEB2CC-08BA-4C6A-BCC7-480E9604D0CE}"/>
              </a:ext>
            </a:extLst>
          </p:cNvPr>
          <p:cNvGrpSpPr/>
          <p:nvPr/>
        </p:nvGrpSpPr>
        <p:grpSpPr>
          <a:xfrm flipH="1">
            <a:off x="7559585" y="3339735"/>
            <a:ext cx="251897" cy="91670"/>
            <a:chOff x="7131503" y="3439948"/>
            <a:chExt cx="314988" cy="114628"/>
          </a:xfrm>
        </p:grpSpPr>
        <p:sp>
          <p:nvSpPr>
            <p:cNvPr id="60" name="Rectangle 3">
              <a:extLst>
                <a:ext uri="{FF2B5EF4-FFF2-40B4-BE49-F238E27FC236}">
                  <a16:creationId xmlns:a16="http://schemas.microsoft.com/office/drawing/2014/main" id="{2385CE62-960E-4187-9120-EFF73DF1E80B}"/>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61" name="Straight Connector 60">
              <a:extLst>
                <a:ext uri="{FF2B5EF4-FFF2-40B4-BE49-F238E27FC236}">
                  <a16:creationId xmlns:a16="http://schemas.microsoft.com/office/drawing/2014/main" id="{AAA95CD7-744D-4818-835B-EF5AA1B02CB4}"/>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2" name="Group 61">
            <a:extLst>
              <a:ext uri="{FF2B5EF4-FFF2-40B4-BE49-F238E27FC236}">
                <a16:creationId xmlns:a16="http://schemas.microsoft.com/office/drawing/2014/main" id="{86C583C1-E1FA-4A85-9B92-0E1ADAF27502}"/>
              </a:ext>
            </a:extLst>
          </p:cNvPr>
          <p:cNvGrpSpPr/>
          <p:nvPr/>
        </p:nvGrpSpPr>
        <p:grpSpPr>
          <a:xfrm rot="5400000">
            <a:off x="6066462" y="1797432"/>
            <a:ext cx="251897" cy="91670"/>
            <a:chOff x="7131503" y="3439948"/>
            <a:chExt cx="314988" cy="114628"/>
          </a:xfrm>
        </p:grpSpPr>
        <p:sp>
          <p:nvSpPr>
            <p:cNvPr id="63" name="Rectangle 3">
              <a:extLst>
                <a:ext uri="{FF2B5EF4-FFF2-40B4-BE49-F238E27FC236}">
                  <a16:creationId xmlns:a16="http://schemas.microsoft.com/office/drawing/2014/main" id="{6C9F5080-FA61-43A7-B712-B36E830B625D}"/>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64" name="Straight Connector 63">
              <a:extLst>
                <a:ext uri="{FF2B5EF4-FFF2-40B4-BE49-F238E27FC236}">
                  <a16:creationId xmlns:a16="http://schemas.microsoft.com/office/drawing/2014/main" id="{FD51F2CD-70E6-40FF-B025-00C49E8CF333}"/>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5" name="Group 64">
            <a:extLst>
              <a:ext uri="{FF2B5EF4-FFF2-40B4-BE49-F238E27FC236}">
                <a16:creationId xmlns:a16="http://schemas.microsoft.com/office/drawing/2014/main" id="{FCD43527-5C74-463A-9A1E-F7F4F8800388}"/>
              </a:ext>
            </a:extLst>
          </p:cNvPr>
          <p:cNvGrpSpPr/>
          <p:nvPr/>
        </p:nvGrpSpPr>
        <p:grpSpPr>
          <a:xfrm rot="5400000" flipH="1">
            <a:off x="6066462" y="4781163"/>
            <a:ext cx="251897" cy="91670"/>
            <a:chOff x="7131503" y="3439948"/>
            <a:chExt cx="314988" cy="114628"/>
          </a:xfrm>
        </p:grpSpPr>
        <p:sp>
          <p:nvSpPr>
            <p:cNvPr id="66" name="Rectangle 3">
              <a:extLst>
                <a:ext uri="{FF2B5EF4-FFF2-40B4-BE49-F238E27FC236}">
                  <a16:creationId xmlns:a16="http://schemas.microsoft.com/office/drawing/2014/main" id="{B4AB810A-7426-423F-BEFF-65FCD2323BB7}"/>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67" name="Straight Connector 66">
              <a:extLst>
                <a:ext uri="{FF2B5EF4-FFF2-40B4-BE49-F238E27FC236}">
                  <a16:creationId xmlns:a16="http://schemas.microsoft.com/office/drawing/2014/main" id="{1B5A108F-C2D1-4479-9F15-D751D9CBA47E}"/>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8" name="Group 67">
            <a:extLst>
              <a:ext uri="{FF2B5EF4-FFF2-40B4-BE49-F238E27FC236}">
                <a16:creationId xmlns:a16="http://schemas.microsoft.com/office/drawing/2014/main" id="{AE1EA594-1A64-480C-8671-1EA8C02BE7EF}"/>
              </a:ext>
            </a:extLst>
          </p:cNvPr>
          <p:cNvGrpSpPr/>
          <p:nvPr/>
        </p:nvGrpSpPr>
        <p:grpSpPr>
          <a:xfrm>
            <a:off x="2099027" y="767580"/>
            <a:ext cx="8235227" cy="5410484"/>
            <a:chOff x="2041527" y="885763"/>
            <a:chExt cx="8402868" cy="5520620"/>
          </a:xfrm>
        </p:grpSpPr>
        <p:sp>
          <p:nvSpPr>
            <p:cNvPr id="69" name="Business applications">
              <a:extLst>
                <a:ext uri="{FF2B5EF4-FFF2-40B4-BE49-F238E27FC236}">
                  <a16:creationId xmlns:a16="http://schemas.microsoft.com/office/drawing/2014/main" id="{49E2F2B7-CA14-463B-8AEB-CC872C985275}"/>
                </a:ext>
              </a:extLst>
            </p:cNvPr>
            <p:cNvSpPr txBox="1">
              <a:spLocks noChangeAspect="1"/>
            </p:cNvSpPr>
            <p:nvPr/>
          </p:nvSpPr>
          <p:spPr>
            <a:xfrm>
              <a:off x="8875571" y="3335581"/>
              <a:ext cx="1568824" cy="442929"/>
            </a:xfrm>
            <a:prstGeom prst="rect">
              <a:avLst/>
            </a:prstGeom>
            <a:noFill/>
          </p:spPr>
          <p:txBody>
            <a:bodyPr wrap="square" lIns="0" tIns="0" rIns="0" bIns="0" rtlCol="0" anchor="ctr">
              <a:spAutoFit/>
            </a:bodyPr>
            <a:lstStyle/>
            <a:p>
              <a:pPr marL="0" marR="0" lvl="0" indent="0" algn="l" defTabSz="914016" rtl="0" eaLnBrk="1" fontAlgn="auto" latinLnBrk="0" hangingPunct="1">
                <a:lnSpc>
                  <a:spcPct val="90000"/>
                </a:lnSpc>
                <a:spcBef>
                  <a:spcPts val="0"/>
                </a:spcBef>
                <a:spcAft>
                  <a:spcPts val="0"/>
                </a:spcAft>
                <a:buClrTx/>
                <a:buSzTx/>
                <a:buFontTx/>
                <a:buNone/>
                <a:tabLst/>
                <a:defRPr/>
              </a:pPr>
              <a:r>
                <a:rPr kumimoji="0" lang="ru-RU"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Бизнес-приложения</a:t>
              </a:r>
              <a:endParaRPr kumimoji="0" lang="en-US"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sp>
          <p:nvSpPr>
            <p:cNvPr id="70" name="Apps &amp; Infrastructure">
              <a:extLst>
                <a:ext uri="{FF2B5EF4-FFF2-40B4-BE49-F238E27FC236}">
                  <a16:creationId xmlns:a16="http://schemas.microsoft.com/office/drawing/2014/main" id="{372A685F-33C8-4510-A88F-3C23410A7F5D}"/>
                </a:ext>
              </a:extLst>
            </p:cNvPr>
            <p:cNvSpPr txBox="1"/>
            <p:nvPr/>
          </p:nvSpPr>
          <p:spPr>
            <a:xfrm>
              <a:off x="4997119" y="5963454"/>
              <a:ext cx="1752600" cy="442929"/>
            </a:xfrm>
            <a:prstGeom prst="rect">
              <a:avLst/>
            </a:prstGeom>
            <a:noFill/>
          </p:spPr>
          <p:txBody>
            <a:bodyPr wrap="square" lIns="0" tIns="0" rIns="0" bIns="0" rtlCol="0" anchor="ctr">
              <a:spAutoFit/>
            </a:bodyPr>
            <a:lstStyle/>
            <a:p>
              <a:pPr marL="0" marR="0" lvl="0" indent="0" algn="l" defTabSz="914016" rtl="0" eaLnBrk="1" fontAlgn="auto" latinLnBrk="0" hangingPunct="1">
                <a:lnSpc>
                  <a:spcPct val="90000"/>
                </a:lnSpc>
                <a:spcBef>
                  <a:spcPts val="0"/>
                </a:spcBef>
                <a:spcAft>
                  <a:spcPts val="0"/>
                </a:spcAft>
                <a:buClrTx/>
                <a:buSzTx/>
                <a:buFontTx/>
                <a:buNone/>
                <a:tabLst/>
                <a:defRPr/>
              </a:pPr>
              <a:r>
                <a:rPr kumimoji="0" lang="ru-RU"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Приложения</a:t>
              </a:r>
              <a:r>
                <a:rPr kumimoji="0" lang="en-US"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 &amp; </a:t>
              </a:r>
              <a:r>
                <a:rPr kumimoji="0" lang="ru-RU"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Инфраструктура</a:t>
              </a:r>
              <a:endParaRPr kumimoji="0" lang="en-US"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sp>
          <p:nvSpPr>
            <p:cNvPr id="71" name="Data  &amp; AI">
              <a:extLst>
                <a:ext uri="{FF2B5EF4-FFF2-40B4-BE49-F238E27FC236}">
                  <a16:creationId xmlns:a16="http://schemas.microsoft.com/office/drawing/2014/main" id="{0A8D9AE4-4C69-40D0-B078-865A82A877FB}"/>
                </a:ext>
              </a:extLst>
            </p:cNvPr>
            <p:cNvSpPr txBox="1"/>
            <p:nvPr/>
          </p:nvSpPr>
          <p:spPr>
            <a:xfrm>
              <a:off x="2041527" y="3224851"/>
              <a:ext cx="1507449" cy="664395"/>
            </a:xfrm>
            <a:prstGeom prst="rect">
              <a:avLst/>
            </a:prstGeom>
            <a:noFill/>
          </p:spPr>
          <p:txBody>
            <a:bodyPr wrap="square" lIns="0" tIns="0" rIns="0" bIns="0" rtlCol="0" anchor="ctr">
              <a:spAutoFit/>
            </a:bodyPr>
            <a:lstStyle/>
            <a:p>
              <a:pPr marL="0" marR="0" lvl="0" indent="0" algn="r" defTabSz="914016" rtl="0" eaLnBrk="1" fontAlgn="auto" latinLnBrk="0" hangingPunct="1">
                <a:lnSpc>
                  <a:spcPct val="90000"/>
                </a:lnSpc>
                <a:spcBef>
                  <a:spcPts val="0"/>
                </a:spcBef>
                <a:spcAft>
                  <a:spcPts val="0"/>
                </a:spcAft>
                <a:buClrTx/>
                <a:buSzTx/>
                <a:buFontTx/>
                <a:buNone/>
                <a:tabLst/>
                <a:defRPr/>
              </a:pPr>
              <a:r>
                <a:rPr kumimoji="0" lang="ru-RU"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Данные и Искусственный интеллект</a:t>
              </a:r>
              <a:endParaRPr kumimoji="0" lang="en-US"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sp>
          <p:nvSpPr>
            <p:cNvPr id="72" name="Modern workplace">
              <a:extLst>
                <a:ext uri="{FF2B5EF4-FFF2-40B4-BE49-F238E27FC236}">
                  <a16:creationId xmlns:a16="http://schemas.microsoft.com/office/drawing/2014/main" id="{2400CEB1-9E36-4486-B81B-C734EE8250D4}"/>
                </a:ext>
              </a:extLst>
            </p:cNvPr>
            <p:cNvSpPr txBox="1"/>
            <p:nvPr/>
          </p:nvSpPr>
          <p:spPr>
            <a:xfrm>
              <a:off x="6695264" y="885763"/>
              <a:ext cx="1476634" cy="442929"/>
            </a:xfrm>
            <a:prstGeom prst="rect">
              <a:avLst/>
            </a:prstGeom>
            <a:noFill/>
          </p:spPr>
          <p:txBody>
            <a:bodyPr wrap="square" lIns="0" tIns="0" rIns="0" bIns="0" rtlCol="0" anchor="ctr">
              <a:spAutoFit/>
            </a:bodyPr>
            <a:lstStyle/>
            <a:p>
              <a:pPr marL="0" marR="0" lvl="0" indent="0" algn="l" defTabSz="914016" rtl="0" eaLnBrk="1" fontAlgn="auto" latinLnBrk="0" hangingPunct="1">
                <a:lnSpc>
                  <a:spcPct val="90000"/>
                </a:lnSpc>
                <a:spcBef>
                  <a:spcPts val="0"/>
                </a:spcBef>
                <a:spcAft>
                  <a:spcPts val="0"/>
                </a:spcAft>
                <a:buClrTx/>
                <a:buSzTx/>
                <a:buFontTx/>
                <a:buNone/>
                <a:tabLst/>
                <a:defRPr/>
              </a:pPr>
              <a:r>
                <a:rPr kumimoji="0" lang="ru-RU"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Современное рабочее место</a:t>
              </a:r>
              <a:endParaRPr kumimoji="0" lang="en-US" sz="1567"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grpSp>
      <p:sp>
        <p:nvSpPr>
          <p:cNvPr id="73" name="Title 72"/>
          <p:cNvSpPr>
            <a:spLocks noGrp="1"/>
          </p:cNvSpPr>
          <p:nvPr>
            <p:ph type="title"/>
          </p:nvPr>
        </p:nvSpPr>
        <p:spPr>
          <a:xfrm>
            <a:off x="31590" y="-7845"/>
            <a:ext cx="12192000" cy="682195"/>
          </a:xfrm>
        </p:spPr>
        <p:txBody>
          <a:bodyPr/>
          <a:lstStyle/>
          <a:p>
            <a:r>
              <a:rPr lang="ru-RU" dirty="0"/>
              <a:t>Области технологических инноваций </a:t>
            </a:r>
            <a:r>
              <a:rPr lang="en-US" dirty="0"/>
              <a:t>Microsoft</a:t>
            </a:r>
            <a:endParaRPr lang="ru-RU" dirty="0"/>
          </a:p>
        </p:txBody>
      </p:sp>
    </p:spTree>
    <p:extLst>
      <p:ext uri="{BB962C8B-B14F-4D97-AF65-F5344CB8AC3E}">
        <p14:creationId xmlns:p14="http://schemas.microsoft.com/office/powerpoint/2010/main" val="158803346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78DAC13-6C2F-4D75-AF41-F89C96A613B3}"/>
              </a:ext>
            </a:extLst>
          </p:cNvPr>
          <p:cNvSpPr/>
          <p:nvPr/>
        </p:nvSpPr>
        <p:spPr>
          <a:xfrm>
            <a:off x="-46940" y="-65244"/>
            <a:ext cx="12265509" cy="6922759"/>
          </a:xfrm>
          <a:prstGeom prst="rect">
            <a:avLst/>
          </a:prstGeom>
          <a:solidFill>
            <a:srgbClr val="FFFFFF"/>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000000"/>
              </a:solidFill>
              <a:effectLst/>
              <a:uLnTx/>
              <a:uFillTx/>
              <a:latin typeface="Segoe UI"/>
              <a:ea typeface="ＭＳ Ｐゴシック"/>
              <a:cs typeface="+mn-cs"/>
            </a:endParaRPr>
          </a:p>
        </p:txBody>
      </p:sp>
      <p:sp>
        <p:nvSpPr>
          <p:cNvPr id="2" name="Oval 1">
            <a:extLst>
              <a:ext uri="{FF2B5EF4-FFF2-40B4-BE49-F238E27FC236}">
                <a16:creationId xmlns:a16="http://schemas.microsoft.com/office/drawing/2014/main" id="{94934DAA-C658-48A5-9F6D-9A2073FDC744}"/>
              </a:ext>
            </a:extLst>
          </p:cNvPr>
          <p:cNvSpPr/>
          <p:nvPr/>
        </p:nvSpPr>
        <p:spPr bwMode="auto">
          <a:xfrm>
            <a:off x="4073564" y="1208135"/>
            <a:ext cx="4237692" cy="4237690"/>
          </a:xfrm>
          <a:prstGeom prst="ellipse">
            <a:avLst/>
          </a:prstGeom>
          <a:solidFill>
            <a:srgbClr val="000C1E">
              <a:alpha val="7000"/>
            </a:srgbClr>
          </a:solidFill>
          <a:ln w="10795" cap="flat" cmpd="sng" algn="ctr">
            <a:noFill/>
            <a:prstDash val="solid"/>
            <a:headEnd type="none" w="med" len="med"/>
            <a:tailEnd type="none" w="med" len="med"/>
          </a:ln>
          <a:effectLst/>
        </p:spPr>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ＭＳ Ｐゴシック"/>
              <a:cs typeface="+mn-cs"/>
            </a:endParaRPr>
          </a:p>
        </p:txBody>
      </p:sp>
      <p:sp>
        <p:nvSpPr>
          <p:cNvPr id="3" name="Oval 2">
            <a:extLst>
              <a:ext uri="{FF2B5EF4-FFF2-40B4-BE49-F238E27FC236}">
                <a16:creationId xmlns:a16="http://schemas.microsoft.com/office/drawing/2014/main" id="{2C989422-B1E3-4A2D-99DA-93B167FA7019}"/>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Oval 3">
            <a:extLst>
              <a:ext uri="{FF2B5EF4-FFF2-40B4-BE49-F238E27FC236}">
                <a16:creationId xmlns:a16="http://schemas.microsoft.com/office/drawing/2014/main" id="{B7A2078A-EFDE-4168-93A7-B01F8F16BBF7}"/>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circle1">
            <a:extLst>
              <a:ext uri="{FF2B5EF4-FFF2-40B4-BE49-F238E27FC236}">
                <a16:creationId xmlns:a16="http://schemas.microsoft.com/office/drawing/2014/main" id="{162AF157-C81C-482A-A16A-6612122686E9}"/>
              </a:ext>
            </a:extLst>
          </p:cNvPr>
          <p:cNvSpPr/>
          <p:nvPr/>
        </p:nvSpPr>
        <p:spPr bwMode="auto">
          <a:xfrm>
            <a:off x="4924348" y="2058918"/>
            <a:ext cx="2536125" cy="2536125"/>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 name="Oval 5">
            <a:extLst>
              <a:ext uri="{FF2B5EF4-FFF2-40B4-BE49-F238E27FC236}">
                <a16:creationId xmlns:a16="http://schemas.microsoft.com/office/drawing/2014/main" id="{33FD6A6A-6832-40D6-B8DE-D883C3BF0CF5}"/>
              </a:ext>
            </a:extLst>
          </p:cNvPr>
          <p:cNvSpPr/>
          <p:nvPr/>
        </p:nvSpPr>
        <p:spPr bwMode="auto">
          <a:xfrm>
            <a:off x="4924348" y="2058918"/>
            <a:ext cx="2536125" cy="2536125"/>
          </a:xfrm>
          <a:prstGeom prst="ellipse">
            <a:avLst/>
          </a:prstGeom>
          <a:solidFill>
            <a:srgbClr val="107C10"/>
          </a:solidFill>
          <a:ln w="12700" cap="flat" cmpd="sng" algn="ctr">
            <a:noFill/>
            <a:prstDash val="solid"/>
            <a:miter lim="800000"/>
          </a:ln>
          <a:effectLst/>
        </p:spPr>
        <p:txBody>
          <a:bodyPr rot="0" spcFirstLastPara="0" vertOverflow="overflow" horzOverflow="overflow" vert="horz" wrap="square" lIns="215037" tIns="172030" rIns="215037" bIns="172030" numCol="1" spcCol="0" rtlCol="0" fromWordArt="0" anchor="t" anchorCtr="0" forceAA="0" compatLnSpc="1">
            <a:prstTxWarp prst="textNoShape">
              <a:avLst/>
            </a:prstTxWarp>
            <a:noAutofit/>
          </a:bodyPr>
          <a:lstStyle/>
          <a:p>
            <a:pPr marL="0" marR="0" lvl="0" indent="0" algn="ctr" defTabSz="1096292" rtl="0" eaLnBrk="1" fontAlgn="base" latinLnBrk="0" hangingPunct="1">
              <a:lnSpc>
                <a:spcPct val="90000"/>
              </a:lnSpc>
              <a:spcBef>
                <a:spcPct val="0"/>
              </a:spcBef>
              <a:spcAft>
                <a:spcPct val="0"/>
              </a:spcAft>
              <a:buClrTx/>
              <a:buSzTx/>
              <a:buFontTx/>
              <a:buNone/>
              <a:tabLst/>
              <a:defRPr/>
            </a:pPr>
            <a:endParaRPr kumimoji="0" lang="en-US" sz="282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 name="Group 6">
            <a:extLst>
              <a:ext uri="{FF2B5EF4-FFF2-40B4-BE49-F238E27FC236}">
                <a16:creationId xmlns:a16="http://schemas.microsoft.com/office/drawing/2014/main" id="{DA0D4E60-ADCB-4ABC-8055-76AC7908EE9C}"/>
              </a:ext>
            </a:extLst>
          </p:cNvPr>
          <p:cNvGrpSpPr/>
          <p:nvPr/>
        </p:nvGrpSpPr>
        <p:grpSpPr>
          <a:xfrm>
            <a:off x="5080285" y="2340524"/>
            <a:ext cx="2166318" cy="2166319"/>
            <a:chOff x="5113030" y="2452043"/>
            <a:chExt cx="2210416" cy="2210417"/>
          </a:xfrm>
          <a:solidFill>
            <a:srgbClr val="107C10"/>
          </a:solidFill>
        </p:grpSpPr>
        <p:sp>
          <p:nvSpPr>
            <p:cNvPr id="8" name="Oval 7">
              <a:extLst>
                <a:ext uri="{FF2B5EF4-FFF2-40B4-BE49-F238E27FC236}">
                  <a16:creationId xmlns:a16="http://schemas.microsoft.com/office/drawing/2014/main" id="{F55E2476-BE85-436F-8848-8FC7EC38C1ED}"/>
                </a:ext>
              </a:extLst>
            </p:cNvPr>
            <p:cNvSpPr/>
            <p:nvPr/>
          </p:nvSpPr>
          <p:spPr bwMode="auto">
            <a:xfrm rot="2700000">
              <a:off x="5397160" y="2735678"/>
              <a:ext cx="1643145" cy="1643145"/>
            </a:xfrm>
            <a:prstGeom prst="ellipse">
              <a:avLst/>
            </a:pr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9" name="Rectangle 8">
              <a:extLst>
                <a:ext uri="{FF2B5EF4-FFF2-40B4-BE49-F238E27FC236}">
                  <a16:creationId xmlns:a16="http://schemas.microsoft.com/office/drawing/2014/main" id="{76560A60-6A1F-4917-ACE7-0E00ACD6AB61}"/>
                </a:ext>
              </a:extLst>
            </p:cNvPr>
            <p:cNvSpPr/>
            <p:nvPr/>
          </p:nvSpPr>
          <p:spPr bwMode="auto">
            <a:xfrm rot="2700000">
              <a:off x="5902464" y="2452541"/>
              <a:ext cx="631547" cy="2210416"/>
            </a:xfrm>
            <a:prstGeom prst="rect">
              <a:avLst/>
            </a:prstGeom>
            <a:grp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ＭＳ Ｐゴシック"/>
                <a:cs typeface="+mn-cs"/>
              </a:endParaRPr>
            </a:p>
          </p:txBody>
        </p:sp>
        <p:sp>
          <p:nvSpPr>
            <p:cNvPr id="10" name="Rectangle 9">
              <a:extLst>
                <a:ext uri="{FF2B5EF4-FFF2-40B4-BE49-F238E27FC236}">
                  <a16:creationId xmlns:a16="http://schemas.microsoft.com/office/drawing/2014/main" id="{16FDD1E7-DA85-4DC2-99B5-D88755544E3D}"/>
                </a:ext>
              </a:extLst>
            </p:cNvPr>
            <p:cNvSpPr/>
            <p:nvPr/>
          </p:nvSpPr>
          <p:spPr bwMode="auto">
            <a:xfrm rot="8100000">
              <a:off x="5905767" y="2452043"/>
              <a:ext cx="625933" cy="2210417"/>
            </a:xfrm>
            <a:prstGeom prst="rect">
              <a:avLst/>
            </a:prstGeom>
            <a:grp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ＭＳ Ｐゴシック"/>
                <a:cs typeface="+mn-cs"/>
              </a:endParaRPr>
            </a:p>
          </p:txBody>
        </p:sp>
        <p:grpSp>
          <p:nvGrpSpPr>
            <p:cNvPr id="11" name="Group 10">
              <a:extLst>
                <a:ext uri="{FF2B5EF4-FFF2-40B4-BE49-F238E27FC236}">
                  <a16:creationId xmlns:a16="http://schemas.microsoft.com/office/drawing/2014/main" id="{9422D3E8-2C9F-4BC0-962E-5F6DFA27EBCA}"/>
                </a:ext>
              </a:extLst>
            </p:cNvPr>
            <p:cNvGrpSpPr/>
            <p:nvPr/>
          </p:nvGrpSpPr>
          <p:grpSpPr>
            <a:xfrm rot="2700000">
              <a:off x="5436938" y="2776077"/>
              <a:ext cx="1561386" cy="1561386"/>
              <a:chOff x="5333890" y="2614677"/>
              <a:chExt cx="1766162" cy="1766163"/>
            </a:xfrm>
            <a:grpFill/>
          </p:grpSpPr>
          <p:sp>
            <p:nvSpPr>
              <p:cNvPr id="12" name="Rectangle 3">
                <a:extLst>
                  <a:ext uri="{FF2B5EF4-FFF2-40B4-BE49-F238E27FC236}">
                    <a16:creationId xmlns:a16="http://schemas.microsoft.com/office/drawing/2014/main" id="{D1777D2E-485B-4C8F-AC30-1D5256C62F4D}"/>
                  </a:ext>
                </a:extLst>
              </p:cNvPr>
              <p:cNvSpPr/>
              <p:nvPr/>
            </p:nvSpPr>
            <p:spPr bwMode="auto">
              <a:xfrm rot="9068171">
                <a:off x="5333890" y="3043237"/>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3" name="Rectangle 3">
                <a:extLst>
                  <a:ext uri="{FF2B5EF4-FFF2-40B4-BE49-F238E27FC236}">
                    <a16:creationId xmlns:a16="http://schemas.microsoft.com/office/drawing/2014/main" id="{DC1EA60C-EF2A-4436-ACC9-EA81801FEF4D}"/>
                  </a:ext>
                </a:extLst>
              </p:cNvPr>
              <p:cNvSpPr/>
              <p:nvPr/>
            </p:nvSpPr>
            <p:spPr bwMode="auto">
              <a:xfrm rot="17158328">
                <a:off x="5337700" y="3853283"/>
                <a:ext cx="90488"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4" name="Rectangle 3">
                <a:extLst>
                  <a:ext uri="{FF2B5EF4-FFF2-40B4-BE49-F238E27FC236}">
                    <a16:creationId xmlns:a16="http://schemas.microsoft.com/office/drawing/2014/main" id="{21E24C8C-7409-4DA0-A3A9-8EED3A9A4213}"/>
                  </a:ext>
                </a:extLst>
              </p:cNvPr>
              <p:cNvSpPr/>
              <p:nvPr/>
            </p:nvSpPr>
            <p:spPr bwMode="auto">
              <a:xfrm rot="12531829" flipH="1">
                <a:off x="7009564" y="3043237"/>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5" name="Rectangle 3">
                <a:extLst>
                  <a:ext uri="{FF2B5EF4-FFF2-40B4-BE49-F238E27FC236}">
                    <a16:creationId xmlns:a16="http://schemas.microsoft.com/office/drawing/2014/main" id="{D485E4F6-91A8-4F27-A363-EDEE23A9673F}"/>
                  </a:ext>
                </a:extLst>
              </p:cNvPr>
              <p:cNvSpPr/>
              <p:nvPr/>
            </p:nvSpPr>
            <p:spPr bwMode="auto">
              <a:xfrm rot="4441672" flipH="1">
                <a:off x="7009565" y="3849472"/>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grpSp>
            <p:nvGrpSpPr>
              <p:cNvPr id="16" name="Group 15">
                <a:extLst>
                  <a:ext uri="{FF2B5EF4-FFF2-40B4-BE49-F238E27FC236}">
                    <a16:creationId xmlns:a16="http://schemas.microsoft.com/office/drawing/2014/main" id="{733DF16E-36D8-457C-A430-740380DC329A}"/>
                  </a:ext>
                </a:extLst>
              </p:cNvPr>
              <p:cNvGrpSpPr/>
              <p:nvPr/>
            </p:nvGrpSpPr>
            <p:grpSpPr>
              <a:xfrm rot="5400000">
                <a:off x="5337066" y="3046222"/>
                <a:ext cx="1766163" cy="903073"/>
                <a:chOff x="5333889" y="2887469"/>
                <a:chExt cx="1766163" cy="903073"/>
              </a:xfrm>
              <a:grpFill/>
            </p:grpSpPr>
            <p:sp>
              <p:nvSpPr>
                <p:cNvPr id="17" name="Rectangle 3">
                  <a:extLst>
                    <a:ext uri="{FF2B5EF4-FFF2-40B4-BE49-F238E27FC236}">
                      <a16:creationId xmlns:a16="http://schemas.microsoft.com/office/drawing/2014/main" id="{308B4A24-8A02-4F71-BA28-DAE59316DA0C}"/>
                    </a:ext>
                  </a:extLst>
                </p:cNvPr>
                <p:cNvSpPr/>
                <p:nvPr/>
              </p:nvSpPr>
              <p:spPr bwMode="auto">
                <a:xfrm rot="9068171">
                  <a:off x="5335167" y="2887469"/>
                  <a:ext cx="90488"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8" name="Rectangle 3">
                  <a:extLst>
                    <a:ext uri="{FF2B5EF4-FFF2-40B4-BE49-F238E27FC236}">
                      <a16:creationId xmlns:a16="http://schemas.microsoft.com/office/drawing/2014/main" id="{A936585D-66B4-4360-8345-BBD4D96FDDBD}"/>
                    </a:ext>
                  </a:extLst>
                </p:cNvPr>
                <p:cNvSpPr/>
                <p:nvPr/>
              </p:nvSpPr>
              <p:spPr bwMode="auto">
                <a:xfrm rot="17158328">
                  <a:off x="5333889" y="3700055"/>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19" name="Rectangle 3">
                  <a:extLst>
                    <a:ext uri="{FF2B5EF4-FFF2-40B4-BE49-F238E27FC236}">
                      <a16:creationId xmlns:a16="http://schemas.microsoft.com/office/drawing/2014/main" id="{83F66F24-1506-44D9-8C61-EE7DD6694AB1}"/>
                    </a:ext>
                  </a:extLst>
                </p:cNvPr>
                <p:cNvSpPr/>
                <p:nvPr/>
              </p:nvSpPr>
              <p:spPr bwMode="auto">
                <a:xfrm rot="12531829" flipH="1">
                  <a:off x="7009564" y="2893820"/>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0" name="Rectangle 3">
                  <a:extLst>
                    <a:ext uri="{FF2B5EF4-FFF2-40B4-BE49-F238E27FC236}">
                      <a16:creationId xmlns:a16="http://schemas.microsoft.com/office/drawing/2014/main" id="{1EBFB6D4-3F3F-477C-A012-F10375359258}"/>
                    </a:ext>
                  </a:extLst>
                </p:cNvPr>
                <p:cNvSpPr/>
                <p:nvPr/>
              </p:nvSpPr>
              <p:spPr bwMode="auto">
                <a:xfrm rot="4441672" flipH="1">
                  <a:off x="7009565" y="3700055"/>
                  <a:ext cx="90487" cy="90487"/>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grpFill/>
                <a:ln w="12700" cap="flat">
                  <a:solidFill>
                    <a:srgbClr val="8090A8"/>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grpSp>
        </p:grpSp>
      </p:grpSp>
      <p:grpSp>
        <p:nvGrpSpPr>
          <p:cNvPr id="21" name="Center icons">
            <a:extLst>
              <a:ext uri="{FF2B5EF4-FFF2-40B4-BE49-F238E27FC236}">
                <a16:creationId xmlns:a16="http://schemas.microsoft.com/office/drawing/2014/main" id="{274FF72C-4204-4463-90DD-9C0459F87902}"/>
              </a:ext>
            </a:extLst>
          </p:cNvPr>
          <p:cNvGrpSpPr/>
          <p:nvPr/>
        </p:nvGrpSpPr>
        <p:grpSpPr>
          <a:xfrm>
            <a:off x="5497162" y="2689303"/>
            <a:ext cx="1360697" cy="1392203"/>
            <a:chOff x="5508836" y="2846603"/>
            <a:chExt cx="1388397" cy="1420545"/>
          </a:xfrm>
        </p:grpSpPr>
        <p:grpSp>
          <p:nvGrpSpPr>
            <p:cNvPr id="22" name="Group 21">
              <a:extLst>
                <a:ext uri="{FF2B5EF4-FFF2-40B4-BE49-F238E27FC236}">
                  <a16:creationId xmlns:a16="http://schemas.microsoft.com/office/drawing/2014/main" id="{540FA052-BD53-4EB2-8AFD-B5C49CEBF977}"/>
                </a:ext>
              </a:extLst>
            </p:cNvPr>
            <p:cNvGrpSpPr/>
            <p:nvPr/>
          </p:nvGrpSpPr>
          <p:grpSpPr>
            <a:xfrm>
              <a:off x="5508836" y="3914936"/>
              <a:ext cx="352214" cy="352212"/>
              <a:chOff x="7198793" y="3360420"/>
              <a:chExt cx="548640" cy="548640"/>
            </a:xfrm>
          </p:grpSpPr>
          <p:sp>
            <p:nvSpPr>
              <p:cNvPr id="31" name="Line 9">
                <a:extLst>
                  <a:ext uri="{FF2B5EF4-FFF2-40B4-BE49-F238E27FC236}">
                    <a16:creationId xmlns:a16="http://schemas.microsoft.com/office/drawing/2014/main" id="{F3854565-9AB6-4B56-A4CC-C893A86E7979}"/>
                  </a:ext>
                </a:extLst>
              </p:cNvPr>
              <p:cNvSpPr>
                <a:spLocks noChangeShapeType="1"/>
              </p:cNvSpPr>
              <p:nvPr/>
            </p:nvSpPr>
            <p:spPr bwMode="auto">
              <a:xfrm>
                <a:off x="7530844" y="3775499"/>
                <a:ext cx="18315" cy="39988"/>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2" name="Line 10">
                <a:extLst>
                  <a:ext uri="{FF2B5EF4-FFF2-40B4-BE49-F238E27FC236}">
                    <a16:creationId xmlns:a16="http://schemas.microsoft.com/office/drawing/2014/main" id="{D31E9B52-477F-4299-BD65-BE1435E91DD6}"/>
                  </a:ext>
                </a:extLst>
              </p:cNvPr>
              <p:cNvSpPr>
                <a:spLocks noChangeShapeType="1"/>
              </p:cNvSpPr>
              <p:nvPr/>
            </p:nvSpPr>
            <p:spPr bwMode="auto">
              <a:xfrm>
                <a:off x="7397068" y="3457992"/>
                <a:ext cx="18315" cy="35990"/>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3" name="Line 11">
                <a:extLst>
                  <a:ext uri="{FF2B5EF4-FFF2-40B4-BE49-F238E27FC236}">
                    <a16:creationId xmlns:a16="http://schemas.microsoft.com/office/drawing/2014/main" id="{33701D7C-5D51-4DA7-AA40-CDF393592785}"/>
                  </a:ext>
                </a:extLst>
              </p:cNvPr>
              <p:cNvSpPr>
                <a:spLocks noChangeShapeType="1"/>
              </p:cNvSpPr>
              <p:nvPr/>
            </p:nvSpPr>
            <p:spPr bwMode="auto">
              <a:xfrm flipH="1">
                <a:off x="7401049" y="3775499"/>
                <a:ext cx="14333" cy="39988"/>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4" name="Line 12">
                <a:extLst>
                  <a:ext uri="{FF2B5EF4-FFF2-40B4-BE49-F238E27FC236}">
                    <a16:creationId xmlns:a16="http://schemas.microsoft.com/office/drawing/2014/main" id="{9CCC6641-E7E2-48DD-AA3B-2A1D86276DC9}"/>
                  </a:ext>
                </a:extLst>
              </p:cNvPr>
              <p:cNvSpPr>
                <a:spLocks noChangeShapeType="1"/>
              </p:cNvSpPr>
              <p:nvPr/>
            </p:nvSpPr>
            <p:spPr bwMode="auto">
              <a:xfrm flipH="1">
                <a:off x="7530844" y="3457992"/>
                <a:ext cx="14333" cy="35990"/>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5" name="Freeform 13">
                <a:extLst>
                  <a:ext uri="{FF2B5EF4-FFF2-40B4-BE49-F238E27FC236}">
                    <a16:creationId xmlns:a16="http://schemas.microsoft.com/office/drawing/2014/main" id="{3A3FBF46-A621-48EF-A277-6807D66E51BD}"/>
                  </a:ext>
                </a:extLst>
              </p:cNvPr>
              <p:cNvSpPr>
                <a:spLocks/>
              </p:cNvSpPr>
              <p:nvPr/>
            </p:nvSpPr>
            <p:spPr bwMode="auto">
              <a:xfrm>
                <a:off x="7198793" y="3360420"/>
                <a:ext cx="364698" cy="523847"/>
              </a:xfrm>
              <a:custGeom>
                <a:avLst/>
                <a:gdLst>
                  <a:gd name="T0" fmla="*/ 101 w 101"/>
                  <a:gd name="T1" fmla="*/ 4 h 145"/>
                  <a:gd name="T2" fmla="*/ 76 w 101"/>
                  <a:gd name="T3" fmla="*/ 0 h 145"/>
                  <a:gd name="T4" fmla="*/ 0 w 101"/>
                  <a:gd name="T5" fmla="*/ 76 h 145"/>
                  <a:gd name="T6" fmla="*/ 43 w 101"/>
                  <a:gd name="T7" fmla="*/ 145 h 145"/>
                </a:gdLst>
                <a:ahLst/>
                <a:cxnLst>
                  <a:cxn ang="0">
                    <a:pos x="T0" y="T1"/>
                  </a:cxn>
                  <a:cxn ang="0">
                    <a:pos x="T2" y="T3"/>
                  </a:cxn>
                  <a:cxn ang="0">
                    <a:pos x="T4" y="T5"/>
                  </a:cxn>
                  <a:cxn ang="0">
                    <a:pos x="T6" y="T7"/>
                  </a:cxn>
                </a:cxnLst>
                <a:rect l="0" t="0" r="r" b="b"/>
                <a:pathLst>
                  <a:path w="101" h="145">
                    <a:moveTo>
                      <a:pt x="101" y="4"/>
                    </a:moveTo>
                    <a:cubicBezTo>
                      <a:pt x="93" y="2"/>
                      <a:pt x="85" y="0"/>
                      <a:pt x="76" y="0"/>
                    </a:cubicBezTo>
                    <a:cubicBezTo>
                      <a:pt x="34" y="0"/>
                      <a:pt x="0" y="34"/>
                      <a:pt x="0" y="76"/>
                    </a:cubicBezTo>
                    <a:cubicBezTo>
                      <a:pt x="0" y="106"/>
                      <a:pt x="18" y="132"/>
                      <a:pt x="43" y="145"/>
                    </a:cubicBezTo>
                  </a:path>
                </a:pathLst>
              </a:cu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6" name="Line 14">
                <a:extLst>
                  <a:ext uri="{FF2B5EF4-FFF2-40B4-BE49-F238E27FC236}">
                    <a16:creationId xmlns:a16="http://schemas.microsoft.com/office/drawing/2014/main" id="{564F0D94-08CF-4E87-8296-86F6609DBADA}"/>
                  </a:ext>
                </a:extLst>
              </p:cNvPr>
              <p:cNvSpPr>
                <a:spLocks noChangeShapeType="1"/>
              </p:cNvSpPr>
              <p:nvPr/>
            </p:nvSpPr>
            <p:spPr bwMode="auto">
              <a:xfrm>
                <a:off x="7613657" y="3692323"/>
                <a:ext cx="39814" cy="18395"/>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7" name="Line 15">
                <a:extLst>
                  <a:ext uri="{FF2B5EF4-FFF2-40B4-BE49-F238E27FC236}">
                    <a16:creationId xmlns:a16="http://schemas.microsoft.com/office/drawing/2014/main" id="{D8FEE40C-BC2D-45F6-A450-824385B02198}"/>
                  </a:ext>
                </a:extLst>
              </p:cNvPr>
              <p:cNvSpPr>
                <a:spLocks noChangeShapeType="1"/>
              </p:cNvSpPr>
              <p:nvPr/>
            </p:nvSpPr>
            <p:spPr bwMode="auto">
              <a:xfrm>
                <a:off x="7292755" y="3562761"/>
                <a:ext cx="39814" cy="14396"/>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8" name="Line 16">
                <a:extLst>
                  <a:ext uri="{FF2B5EF4-FFF2-40B4-BE49-F238E27FC236}">
                    <a16:creationId xmlns:a16="http://schemas.microsoft.com/office/drawing/2014/main" id="{F8D841A3-D5BB-4752-A15A-38548DFDABA5}"/>
                  </a:ext>
                </a:extLst>
              </p:cNvPr>
              <p:cNvSpPr>
                <a:spLocks noChangeShapeType="1"/>
              </p:cNvSpPr>
              <p:nvPr/>
            </p:nvSpPr>
            <p:spPr bwMode="auto">
              <a:xfrm flipV="1">
                <a:off x="7613657" y="3562761"/>
                <a:ext cx="39814" cy="14396"/>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39" name="Line 17">
                <a:extLst>
                  <a:ext uri="{FF2B5EF4-FFF2-40B4-BE49-F238E27FC236}">
                    <a16:creationId xmlns:a16="http://schemas.microsoft.com/office/drawing/2014/main" id="{DBB03BE7-E8E8-40FF-A83C-16FB208E1077}"/>
                  </a:ext>
                </a:extLst>
              </p:cNvPr>
              <p:cNvSpPr>
                <a:spLocks noChangeShapeType="1"/>
              </p:cNvSpPr>
              <p:nvPr/>
            </p:nvSpPr>
            <p:spPr bwMode="auto">
              <a:xfrm flipV="1">
                <a:off x="7292755" y="3692323"/>
                <a:ext cx="39814" cy="18395"/>
              </a:xfrm>
              <a:prstGeom prst="lin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40" name="Freeform 18">
                <a:extLst>
                  <a:ext uri="{FF2B5EF4-FFF2-40B4-BE49-F238E27FC236}">
                    <a16:creationId xmlns:a16="http://schemas.microsoft.com/office/drawing/2014/main" id="{4670E113-5D99-49CD-88C7-3345FCF4842E}"/>
                  </a:ext>
                </a:extLst>
              </p:cNvPr>
              <p:cNvSpPr>
                <a:spLocks/>
              </p:cNvSpPr>
              <p:nvPr/>
            </p:nvSpPr>
            <p:spPr bwMode="auto">
              <a:xfrm>
                <a:off x="7592158" y="3389212"/>
                <a:ext cx="129795" cy="129562"/>
              </a:xfrm>
              <a:custGeom>
                <a:avLst/>
                <a:gdLst>
                  <a:gd name="T0" fmla="*/ 36 w 36"/>
                  <a:gd name="T1" fmla="*/ 36 h 36"/>
                  <a:gd name="T2" fmla="*/ 0 w 36"/>
                  <a:gd name="T3" fmla="*/ 0 h 36"/>
                </a:gdLst>
                <a:ahLst/>
                <a:cxnLst>
                  <a:cxn ang="0">
                    <a:pos x="T0" y="T1"/>
                  </a:cxn>
                  <a:cxn ang="0">
                    <a:pos x="T2" y="T3"/>
                  </a:cxn>
                </a:cxnLst>
                <a:rect l="0" t="0" r="r" b="b"/>
                <a:pathLst>
                  <a:path w="36" h="36">
                    <a:moveTo>
                      <a:pt x="36" y="36"/>
                    </a:moveTo>
                    <a:cubicBezTo>
                      <a:pt x="28" y="20"/>
                      <a:pt x="15" y="7"/>
                      <a:pt x="0" y="0"/>
                    </a:cubicBezTo>
                  </a:path>
                </a:pathLst>
              </a:cu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41" name="Freeform 19">
                <a:extLst>
                  <a:ext uri="{FF2B5EF4-FFF2-40B4-BE49-F238E27FC236}">
                    <a16:creationId xmlns:a16="http://schemas.microsoft.com/office/drawing/2014/main" id="{37B64A36-8EF6-45C6-8E20-DB4A74252F14}"/>
                  </a:ext>
                </a:extLst>
              </p:cNvPr>
              <p:cNvSpPr>
                <a:spLocks/>
              </p:cNvSpPr>
              <p:nvPr/>
            </p:nvSpPr>
            <p:spPr bwMode="auto">
              <a:xfrm>
                <a:off x="7382735" y="3544366"/>
                <a:ext cx="364698" cy="364694"/>
              </a:xfrm>
              <a:custGeom>
                <a:avLst/>
                <a:gdLst>
                  <a:gd name="T0" fmla="*/ 0 w 101"/>
                  <a:gd name="T1" fmla="*/ 97 h 101"/>
                  <a:gd name="T2" fmla="*/ 25 w 101"/>
                  <a:gd name="T3" fmla="*/ 101 h 101"/>
                  <a:gd name="T4" fmla="*/ 101 w 101"/>
                  <a:gd name="T5" fmla="*/ 25 h 101"/>
                  <a:gd name="T6" fmla="*/ 97 w 101"/>
                  <a:gd name="T7" fmla="*/ 0 h 101"/>
                </a:gdLst>
                <a:ahLst/>
                <a:cxnLst>
                  <a:cxn ang="0">
                    <a:pos x="T0" y="T1"/>
                  </a:cxn>
                  <a:cxn ang="0">
                    <a:pos x="T2" y="T3"/>
                  </a:cxn>
                  <a:cxn ang="0">
                    <a:pos x="T4" y="T5"/>
                  </a:cxn>
                  <a:cxn ang="0">
                    <a:pos x="T6" y="T7"/>
                  </a:cxn>
                </a:cxnLst>
                <a:rect l="0" t="0" r="r" b="b"/>
                <a:pathLst>
                  <a:path w="101" h="101">
                    <a:moveTo>
                      <a:pt x="0" y="97"/>
                    </a:moveTo>
                    <a:cubicBezTo>
                      <a:pt x="8" y="99"/>
                      <a:pt x="16" y="101"/>
                      <a:pt x="25" y="101"/>
                    </a:cubicBezTo>
                    <a:cubicBezTo>
                      <a:pt x="67" y="101"/>
                      <a:pt x="101" y="67"/>
                      <a:pt x="101" y="25"/>
                    </a:cubicBezTo>
                    <a:cubicBezTo>
                      <a:pt x="101" y="16"/>
                      <a:pt x="99" y="8"/>
                      <a:pt x="97" y="0"/>
                    </a:cubicBezTo>
                  </a:path>
                </a:pathLst>
              </a:cu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sp>
            <p:nvSpPr>
              <p:cNvPr id="42" name="Oval 20">
                <a:extLst>
                  <a:ext uri="{FF2B5EF4-FFF2-40B4-BE49-F238E27FC236}">
                    <a16:creationId xmlns:a16="http://schemas.microsoft.com/office/drawing/2014/main" id="{5C6520E9-58D5-4BE6-B295-D55535F5DD4D}"/>
                  </a:ext>
                </a:extLst>
              </p:cNvPr>
              <p:cNvSpPr>
                <a:spLocks noChangeArrowheads="1"/>
              </p:cNvSpPr>
              <p:nvPr/>
            </p:nvSpPr>
            <p:spPr bwMode="auto">
              <a:xfrm>
                <a:off x="7325402" y="3486783"/>
                <a:ext cx="295422" cy="295914"/>
              </a:xfrm>
              <a:prstGeom prst="ellipse">
                <a:avLst/>
              </a:prstGeom>
              <a:noFill/>
              <a:ln w="12700" cap="flat">
                <a:solidFill>
                  <a:srgbClr val="FFFFFF"/>
                </a:solidFill>
                <a:prstDash val="solid"/>
                <a:miter lim="800000"/>
                <a:headEnd/>
                <a:tailEnd/>
              </a:ln>
              <a:extLst/>
            </p:spPr>
            <p:txBody>
              <a:bodyPr vert="horz" wrap="square" lIns="89616" tIns="44808" rIns="89616" bIns="44808" numCol="1" anchor="t" anchorCtr="0" compatLnSpc="1">
                <a:prstTxWarp prst="textNoShape">
                  <a:avLst/>
                </a:prstTxWarp>
              </a:bodyPr>
              <a:lstStyle/>
              <a:p>
                <a:pPr marL="0" marR="0" lvl="0" indent="0" algn="l" defTabSz="9139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23" name="Group 22">
              <a:extLst>
                <a:ext uri="{FF2B5EF4-FFF2-40B4-BE49-F238E27FC236}">
                  <a16:creationId xmlns:a16="http://schemas.microsoft.com/office/drawing/2014/main" id="{B9F44E8A-3A46-4DB7-83F6-E07852BB7151}"/>
                </a:ext>
              </a:extLst>
            </p:cNvPr>
            <p:cNvGrpSpPr/>
            <p:nvPr/>
          </p:nvGrpSpPr>
          <p:grpSpPr>
            <a:xfrm>
              <a:off x="6610981" y="3949700"/>
              <a:ext cx="277516" cy="277118"/>
              <a:chOff x="-2627313" y="-174625"/>
              <a:chExt cx="2216150" cy="2212975"/>
            </a:xfrm>
          </p:grpSpPr>
          <p:sp>
            <p:nvSpPr>
              <p:cNvPr id="26" name="Freeform 5">
                <a:extLst>
                  <a:ext uri="{FF2B5EF4-FFF2-40B4-BE49-F238E27FC236}">
                    <a16:creationId xmlns:a16="http://schemas.microsoft.com/office/drawing/2014/main" id="{08FE0668-4E90-4183-A459-4F5F4DDF6EB2}"/>
                  </a:ext>
                </a:extLst>
              </p:cNvPr>
              <p:cNvSpPr>
                <a:spLocks/>
              </p:cNvSpPr>
              <p:nvPr/>
            </p:nvSpPr>
            <p:spPr bwMode="auto">
              <a:xfrm>
                <a:off x="-2627313" y="-174625"/>
                <a:ext cx="2216150" cy="2212975"/>
              </a:xfrm>
              <a:custGeom>
                <a:avLst/>
                <a:gdLst>
                  <a:gd name="T0" fmla="*/ 1396 w 1396"/>
                  <a:gd name="T1" fmla="*/ 468 h 1394"/>
                  <a:gd name="T2" fmla="*/ 927 w 1396"/>
                  <a:gd name="T3" fmla="*/ 0 h 1394"/>
                  <a:gd name="T4" fmla="*/ 0 w 1396"/>
                  <a:gd name="T5" fmla="*/ 0 h 1394"/>
                  <a:gd name="T6" fmla="*/ 0 w 1396"/>
                  <a:gd name="T7" fmla="*/ 926 h 1394"/>
                  <a:gd name="T8" fmla="*/ 469 w 1396"/>
                  <a:gd name="T9" fmla="*/ 1394 h 1394"/>
                  <a:gd name="T10" fmla="*/ 1396 w 1396"/>
                  <a:gd name="T11" fmla="*/ 1394 h 1394"/>
                  <a:gd name="T12" fmla="*/ 1396 w 1396"/>
                  <a:gd name="T13" fmla="*/ 468 h 1394"/>
                </a:gdLst>
                <a:ahLst/>
                <a:cxnLst>
                  <a:cxn ang="0">
                    <a:pos x="T0" y="T1"/>
                  </a:cxn>
                  <a:cxn ang="0">
                    <a:pos x="T2" y="T3"/>
                  </a:cxn>
                  <a:cxn ang="0">
                    <a:pos x="T4" y="T5"/>
                  </a:cxn>
                  <a:cxn ang="0">
                    <a:pos x="T6" y="T7"/>
                  </a:cxn>
                  <a:cxn ang="0">
                    <a:pos x="T8" y="T9"/>
                  </a:cxn>
                  <a:cxn ang="0">
                    <a:pos x="T10" y="T11"/>
                  </a:cxn>
                  <a:cxn ang="0">
                    <a:pos x="T12" y="T13"/>
                  </a:cxn>
                </a:cxnLst>
                <a:rect l="0" t="0" r="r" b="b"/>
                <a:pathLst>
                  <a:path w="1396" h="1394">
                    <a:moveTo>
                      <a:pt x="1396" y="468"/>
                    </a:moveTo>
                    <a:lnTo>
                      <a:pt x="927" y="0"/>
                    </a:lnTo>
                    <a:lnTo>
                      <a:pt x="0" y="0"/>
                    </a:lnTo>
                    <a:lnTo>
                      <a:pt x="0" y="926"/>
                    </a:lnTo>
                    <a:lnTo>
                      <a:pt x="469" y="1394"/>
                    </a:lnTo>
                    <a:lnTo>
                      <a:pt x="1396" y="1394"/>
                    </a:lnTo>
                    <a:lnTo>
                      <a:pt x="1396" y="468"/>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7" name="Freeform 6">
                <a:extLst>
                  <a:ext uri="{FF2B5EF4-FFF2-40B4-BE49-F238E27FC236}">
                    <a16:creationId xmlns:a16="http://schemas.microsoft.com/office/drawing/2014/main" id="{3C3335D0-F093-4359-AA95-A8DE7A25505B}"/>
                  </a:ext>
                </a:extLst>
              </p:cNvPr>
              <p:cNvSpPr>
                <a:spLocks/>
              </p:cNvSpPr>
              <p:nvPr/>
            </p:nvSpPr>
            <p:spPr bwMode="auto">
              <a:xfrm>
                <a:off x="-2627313" y="-174625"/>
                <a:ext cx="2216150" cy="742950"/>
              </a:xfrm>
              <a:custGeom>
                <a:avLst/>
                <a:gdLst>
                  <a:gd name="T0" fmla="*/ 1396 w 1396"/>
                  <a:gd name="T1" fmla="*/ 468 h 468"/>
                  <a:gd name="T2" fmla="*/ 469 w 1396"/>
                  <a:gd name="T3" fmla="*/ 468 h 468"/>
                  <a:gd name="T4" fmla="*/ 0 w 1396"/>
                  <a:gd name="T5" fmla="*/ 0 h 468"/>
                </a:gdLst>
                <a:ahLst/>
                <a:cxnLst>
                  <a:cxn ang="0">
                    <a:pos x="T0" y="T1"/>
                  </a:cxn>
                  <a:cxn ang="0">
                    <a:pos x="T2" y="T3"/>
                  </a:cxn>
                  <a:cxn ang="0">
                    <a:pos x="T4" y="T5"/>
                  </a:cxn>
                </a:cxnLst>
                <a:rect l="0" t="0" r="r" b="b"/>
                <a:pathLst>
                  <a:path w="1396" h="468">
                    <a:moveTo>
                      <a:pt x="1396" y="468"/>
                    </a:moveTo>
                    <a:lnTo>
                      <a:pt x="469" y="468"/>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8" name="Line 7">
                <a:extLst>
                  <a:ext uri="{FF2B5EF4-FFF2-40B4-BE49-F238E27FC236}">
                    <a16:creationId xmlns:a16="http://schemas.microsoft.com/office/drawing/2014/main" id="{EC45F5B9-0AA1-4935-B06C-A8F20BC86A0D}"/>
                  </a:ext>
                </a:extLst>
              </p:cNvPr>
              <p:cNvSpPr>
                <a:spLocks noChangeShapeType="1"/>
              </p:cNvSpPr>
              <p:nvPr/>
            </p:nvSpPr>
            <p:spPr bwMode="auto">
              <a:xfrm>
                <a:off x="-1882775" y="568325"/>
                <a:ext cx="0" cy="147002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29" name="Line 8">
                <a:extLst>
                  <a:ext uri="{FF2B5EF4-FFF2-40B4-BE49-F238E27FC236}">
                    <a16:creationId xmlns:a16="http://schemas.microsoft.com/office/drawing/2014/main" id="{BC16DAB2-AA89-4D30-9F9A-628053D88566}"/>
                  </a:ext>
                </a:extLst>
              </p:cNvPr>
              <p:cNvSpPr>
                <a:spLocks noChangeShapeType="1"/>
              </p:cNvSpPr>
              <p:nvPr/>
            </p:nvSpPr>
            <p:spPr bwMode="auto">
              <a:xfrm>
                <a:off x="-1900238" y="-174625"/>
                <a:ext cx="762000" cy="74295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sp>
            <p:nvSpPr>
              <p:cNvPr id="30" name="Line 9">
                <a:extLst>
                  <a:ext uri="{FF2B5EF4-FFF2-40B4-BE49-F238E27FC236}">
                    <a16:creationId xmlns:a16="http://schemas.microsoft.com/office/drawing/2014/main" id="{03762250-AA91-4DAA-8E27-50D16F676579}"/>
                  </a:ext>
                </a:extLst>
              </p:cNvPr>
              <p:cNvSpPr>
                <a:spLocks noChangeShapeType="1"/>
              </p:cNvSpPr>
              <p:nvPr/>
            </p:nvSpPr>
            <p:spPr bwMode="auto">
              <a:xfrm>
                <a:off x="-1536700" y="188912"/>
                <a:ext cx="744537"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grpSp>
        <p:sp>
          <p:nvSpPr>
            <p:cNvPr id="24" name="Freeform 5">
              <a:extLst>
                <a:ext uri="{FF2B5EF4-FFF2-40B4-BE49-F238E27FC236}">
                  <a16:creationId xmlns:a16="http://schemas.microsoft.com/office/drawing/2014/main" id="{439B806D-AED4-4ABB-8894-550D480C6E5A}"/>
                </a:ext>
              </a:extLst>
            </p:cNvPr>
            <p:cNvSpPr>
              <a:spLocks noEditPoints="1"/>
            </p:cNvSpPr>
            <p:nvPr/>
          </p:nvSpPr>
          <p:spPr bwMode="auto">
            <a:xfrm>
              <a:off x="6578645" y="2846603"/>
              <a:ext cx="318588" cy="305944"/>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ＭＳ Ｐゴシック"/>
                <a:cs typeface="+mn-cs"/>
              </a:endParaRPr>
            </a:p>
          </p:txBody>
        </p:sp>
        <p:sp>
          <p:nvSpPr>
            <p:cNvPr id="25" name="Freeform 9">
              <a:extLst>
                <a:ext uri="{FF2B5EF4-FFF2-40B4-BE49-F238E27FC236}">
                  <a16:creationId xmlns:a16="http://schemas.microsoft.com/office/drawing/2014/main" id="{18E2E756-D0AC-4176-BB53-78AACBC48E85}"/>
                </a:ext>
              </a:extLst>
            </p:cNvPr>
            <p:cNvSpPr>
              <a:spLocks noEditPoints="1"/>
            </p:cNvSpPr>
            <p:nvPr/>
          </p:nvSpPr>
          <p:spPr bwMode="auto">
            <a:xfrm flipH="1">
              <a:off x="5575153" y="2850138"/>
              <a:ext cx="221242" cy="348308"/>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a typeface="ＭＳ Ｐゴシック"/>
                <a:cs typeface="+mn-cs"/>
              </a:endParaRPr>
            </a:p>
          </p:txBody>
        </p:sp>
      </p:grpSp>
      <p:sp>
        <p:nvSpPr>
          <p:cNvPr id="43" name="TextBox 42">
            <a:extLst>
              <a:ext uri="{FF2B5EF4-FFF2-40B4-BE49-F238E27FC236}">
                <a16:creationId xmlns:a16="http://schemas.microsoft.com/office/drawing/2014/main" id="{2650C1AF-E846-46F3-9A36-75F7CC2675E1}"/>
              </a:ext>
            </a:extLst>
          </p:cNvPr>
          <p:cNvSpPr txBox="1"/>
          <p:nvPr/>
        </p:nvSpPr>
        <p:spPr>
          <a:xfrm>
            <a:off x="5027946" y="3021677"/>
            <a:ext cx="2386585" cy="664797"/>
          </a:xfrm>
          <a:prstGeom prst="rect">
            <a:avLst/>
          </a:prstGeom>
          <a:noFill/>
        </p:spPr>
        <p:txBody>
          <a:bodyPr wrap="square" lIns="0" tIns="0" rIns="0" bIns="0" rtlCol="0" anchor="ctr">
            <a:spAutoFit/>
          </a:bodyPr>
          <a:lstStyle/>
          <a:p>
            <a:pPr marL="0" marR="0" lvl="0" indent="0" algn="ctr" defTabSz="913964" rtl="0" eaLnBrk="1" fontAlgn="auto" latinLnBrk="0" hangingPunct="1">
              <a:lnSpc>
                <a:spcPct val="90000"/>
              </a:lnSpc>
              <a:spcBef>
                <a:spcPts val="0"/>
              </a:spcBef>
              <a:spcAft>
                <a:spcPts val="0"/>
              </a:spcAft>
              <a:buClrTx/>
              <a:buSzTx/>
              <a:buFontTx/>
              <a:buNone/>
              <a:tabLst/>
              <a:defRPr/>
            </a:pPr>
            <a:r>
              <a:rPr kumimoji="0" lang="ru-RU" sz="2400" b="1" i="0" u="none" strike="noStrike" kern="1200" cap="none" spc="29" normalizeH="0" baseline="0" noProof="0" dirty="0">
                <a:ln>
                  <a:noFill/>
                </a:ln>
                <a:gradFill>
                  <a:gsLst>
                    <a:gs pos="65918">
                      <a:srgbClr val="FFFFFF"/>
                    </a:gs>
                    <a:gs pos="44000">
                      <a:srgbClr val="FFFFFF"/>
                    </a:gs>
                  </a:gsLst>
                  <a:lin ang="5400000" scaled="0"/>
                </a:gradFill>
                <a:effectLst/>
                <a:uLnTx/>
                <a:uFillTx/>
                <a:latin typeface="Segoe UI Semibold" panose="020B0702040204020203" pitchFamily="34" charset="0"/>
                <a:ea typeface="ＭＳ Ｐゴシック"/>
                <a:cs typeface="Segoe UI Semibold" panose="020B0702040204020203" pitchFamily="34" charset="0"/>
              </a:rPr>
              <a:t>Цифровая трансформация</a:t>
            </a:r>
            <a:endParaRPr kumimoji="0" lang="en-US" sz="2000" b="1" i="0" u="none" strike="noStrike" kern="1200" cap="none" spc="29" normalizeH="0" baseline="0" noProof="0" dirty="0">
              <a:ln>
                <a:noFill/>
              </a:ln>
              <a:gradFill>
                <a:gsLst>
                  <a:gs pos="65918">
                    <a:srgbClr val="FFFFFF"/>
                  </a:gs>
                  <a:gs pos="44000">
                    <a:srgbClr val="FFFFFF"/>
                  </a:gs>
                </a:gsLst>
                <a:lin ang="5400000" scaled="0"/>
              </a:gradFill>
              <a:effectLst/>
              <a:uLnTx/>
              <a:uFillTx/>
              <a:latin typeface="Segoe UI Semibold" panose="020B0702040204020203" pitchFamily="34" charset="0"/>
              <a:ea typeface="ＭＳ Ｐゴシック"/>
              <a:cs typeface="Segoe UI Semibold" panose="020B0702040204020203" pitchFamily="34" charset="0"/>
            </a:endParaRPr>
          </a:p>
        </p:txBody>
      </p:sp>
      <p:grpSp>
        <p:nvGrpSpPr>
          <p:cNvPr id="44" name="Group 43">
            <a:extLst>
              <a:ext uri="{FF2B5EF4-FFF2-40B4-BE49-F238E27FC236}">
                <a16:creationId xmlns:a16="http://schemas.microsoft.com/office/drawing/2014/main" id="{7B8FFD52-3656-4E27-8933-7909B1AFE3E1}"/>
              </a:ext>
            </a:extLst>
          </p:cNvPr>
          <p:cNvGrpSpPr/>
          <p:nvPr/>
        </p:nvGrpSpPr>
        <p:grpSpPr>
          <a:xfrm>
            <a:off x="7910594" y="3022004"/>
            <a:ext cx="727135" cy="727133"/>
            <a:chOff x="5895404" y="2422966"/>
            <a:chExt cx="909256" cy="909254"/>
          </a:xfrm>
        </p:grpSpPr>
        <p:sp>
          <p:nvSpPr>
            <p:cNvPr id="45" name="Oval 44">
              <a:extLst>
                <a:ext uri="{FF2B5EF4-FFF2-40B4-BE49-F238E27FC236}">
                  <a16:creationId xmlns:a16="http://schemas.microsoft.com/office/drawing/2014/main" id="{8995F5F3-979F-4F46-A04B-34B17187F538}"/>
                </a:ext>
              </a:extLst>
            </p:cNvPr>
            <p:cNvSpPr>
              <a:spLocks noChangeAspect="1"/>
            </p:cNvSpPr>
            <p:nvPr/>
          </p:nvSpPr>
          <p:spPr bwMode="auto">
            <a:xfrm rot="21215117">
              <a:off x="5895404" y="242296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46" name="Business applications icon">
              <a:extLst>
                <a:ext uri="{FF2B5EF4-FFF2-40B4-BE49-F238E27FC236}">
                  <a16:creationId xmlns:a16="http://schemas.microsoft.com/office/drawing/2014/main" id="{2E12C287-68A6-42EE-A804-E6B769287584}"/>
                </a:ext>
              </a:extLst>
            </p:cNvPr>
            <p:cNvSpPr>
              <a:spLocks noChangeAspect="1" noEditPoints="1"/>
            </p:cNvSpPr>
            <p:nvPr/>
          </p:nvSpPr>
          <p:spPr bwMode="auto">
            <a:xfrm>
              <a:off x="6141120" y="2689499"/>
              <a:ext cx="373345" cy="307418"/>
            </a:xfrm>
            <a:custGeom>
              <a:avLst/>
              <a:gdLst>
                <a:gd name="T0" fmla="*/ 227 w 521"/>
                <a:gd name="T1" fmla="*/ 429 h 429"/>
                <a:gd name="T2" fmla="*/ 0 w 521"/>
                <a:gd name="T3" fmla="*/ 429 h 429"/>
                <a:gd name="T4" fmla="*/ 114 w 521"/>
                <a:gd name="T5" fmla="*/ 279 h 429"/>
                <a:gd name="T6" fmla="*/ 227 w 521"/>
                <a:gd name="T7" fmla="*/ 429 h 429"/>
                <a:gd name="T8" fmla="*/ 513 w 521"/>
                <a:gd name="T9" fmla="*/ 78 h 429"/>
                <a:gd name="T10" fmla="*/ 265 w 521"/>
                <a:gd name="T11" fmla="*/ 429 h 429"/>
                <a:gd name="T12" fmla="*/ 521 w 521"/>
                <a:gd name="T13" fmla="*/ 429 h 429"/>
                <a:gd name="T14" fmla="*/ 513 w 521"/>
                <a:gd name="T15" fmla="*/ 78 h 429"/>
                <a:gd name="T16" fmla="*/ 278 w 521"/>
                <a:gd name="T17" fmla="*/ 195 h 429"/>
                <a:gd name="T18" fmla="*/ 117 w 521"/>
                <a:gd name="T19" fmla="*/ 429 h 429"/>
                <a:gd name="T20" fmla="*/ 440 w 521"/>
                <a:gd name="T21" fmla="*/ 429 h 429"/>
                <a:gd name="T22" fmla="*/ 278 w 521"/>
                <a:gd name="T23" fmla="*/ 195 h 429"/>
                <a:gd name="T24" fmla="*/ 462 w 521"/>
                <a:gd name="T25" fmla="*/ 55 h 429"/>
                <a:gd name="T26" fmla="*/ 462 w 521"/>
                <a:gd name="T27" fmla="*/ 55 h 429"/>
                <a:gd name="T28" fmla="*/ 431 w 521"/>
                <a:gd name="T29" fmla="*/ 90 h 429"/>
                <a:gd name="T30" fmla="*/ 443 w 521"/>
                <a:gd name="T31" fmla="*/ 75 h 429"/>
                <a:gd name="T32" fmla="*/ 405 w 521"/>
                <a:gd name="T33" fmla="*/ 118 h 429"/>
                <a:gd name="T34" fmla="*/ 418 w 521"/>
                <a:gd name="T35" fmla="*/ 103 h 429"/>
                <a:gd name="T36" fmla="*/ 380 w 521"/>
                <a:gd name="T37" fmla="*/ 146 h 429"/>
                <a:gd name="T38" fmla="*/ 393 w 521"/>
                <a:gd name="T39" fmla="*/ 132 h 429"/>
                <a:gd name="T40" fmla="*/ 355 w 521"/>
                <a:gd name="T41" fmla="*/ 175 h 429"/>
                <a:gd name="T42" fmla="*/ 367 w 521"/>
                <a:gd name="T43" fmla="*/ 160 h 429"/>
                <a:gd name="T44" fmla="*/ 329 w 521"/>
                <a:gd name="T45" fmla="*/ 203 h 429"/>
                <a:gd name="T46" fmla="*/ 342 w 521"/>
                <a:gd name="T47" fmla="*/ 189 h 429"/>
                <a:gd name="T48" fmla="*/ 303 w 521"/>
                <a:gd name="T49" fmla="*/ 231 h 429"/>
                <a:gd name="T50" fmla="*/ 316 w 521"/>
                <a:gd name="T51" fmla="*/ 217 h 429"/>
                <a:gd name="T52" fmla="*/ 277 w 521"/>
                <a:gd name="T53" fmla="*/ 260 h 429"/>
                <a:gd name="T54" fmla="*/ 290 w 521"/>
                <a:gd name="T55" fmla="*/ 246 h 429"/>
                <a:gd name="T56" fmla="*/ 252 w 521"/>
                <a:gd name="T57" fmla="*/ 288 h 429"/>
                <a:gd name="T58" fmla="*/ 264 w 521"/>
                <a:gd name="T59" fmla="*/ 274 h 429"/>
                <a:gd name="T60" fmla="*/ 226 w 521"/>
                <a:gd name="T61" fmla="*/ 316 h 429"/>
                <a:gd name="T62" fmla="*/ 239 w 521"/>
                <a:gd name="T63" fmla="*/ 302 h 429"/>
                <a:gd name="T64" fmla="*/ 201 w 521"/>
                <a:gd name="T65" fmla="*/ 344 h 429"/>
                <a:gd name="T66" fmla="*/ 214 w 521"/>
                <a:gd name="T67" fmla="*/ 331 h 429"/>
                <a:gd name="T68" fmla="*/ 175 w 521"/>
                <a:gd name="T69" fmla="*/ 372 h 429"/>
                <a:gd name="T70" fmla="*/ 188 w 521"/>
                <a:gd name="T71" fmla="*/ 359 h 429"/>
                <a:gd name="T72" fmla="*/ 150 w 521"/>
                <a:gd name="T73" fmla="*/ 401 h 429"/>
                <a:gd name="T74" fmla="*/ 163 w 521"/>
                <a:gd name="T75" fmla="*/ 387 h 429"/>
                <a:gd name="T76" fmla="*/ 125 w 521"/>
                <a:gd name="T77" fmla="*/ 429 h 429"/>
                <a:gd name="T78" fmla="*/ 137 w 521"/>
                <a:gd name="T79" fmla="*/ 415 h 429"/>
                <a:gd name="T80" fmla="*/ 509 w 521"/>
                <a:gd name="T81" fmla="*/ 32 h 429"/>
                <a:gd name="T82" fmla="*/ 509 w 521"/>
                <a:gd name="T83" fmla="*/ 32 h 429"/>
                <a:gd name="T84" fmla="*/ 515 w 521"/>
                <a:gd name="T85" fmla="*/ 29 h 429"/>
                <a:gd name="T86" fmla="*/ 515 w 521"/>
                <a:gd name="T87" fmla="*/ 0 h 429"/>
                <a:gd name="T88" fmla="*/ 487 w 521"/>
                <a:gd name="T89" fmla="*/ 0 h 429"/>
                <a:gd name="T90" fmla="*/ 515 w 521"/>
                <a:gd name="T91" fmla="*/ 0 h 429"/>
                <a:gd name="T92" fmla="*/ 459 w 521"/>
                <a:gd name="T93" fmla="*/ 5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1" h="429">
                  <a:moveTo>
                    <a:pt x="227" y="429"/>
                  </a:moveTo>
                  <a:lnTo>
                    <a:pt x="0" y="429"/>
                  </a:lnTo>
                  <a:lnTo>
                    <a:pt x="114" y="279"/>
                  </a:lnTo>
                  <a:lnTo>
                    <a:pt x="227" y="429"/>
                  </a:lnTo>
                  <a:moveTo>
                    <a:pt x="513" y="78"/>
                  </a:moveTo>
                  <a:lnTo>
                    <a:pt x="265" y="429"/>
                  </a:lnTo>
                  <a:lnTo>
                    <a:pt x="521" y="429"/>
                  </a:lnTo>
                  <a:lnTo>
                    <a:pt x="513" y="78"/>
                  </a:lnTo>
                  <a:moveTo>
                    <a:pt x="278" y="195"/>
                  </a:moveTo>
                  <a:lnTo>
                    <a:pt x="117" y="429"/>
                  </a:lnTo>
                  <a:lnTo>
                    <a:pt x="440" y="429"/>
                  </a:lnTo>
                  <a:lnTo>
                    <a:pt x="278" y="195"/>
                  </a:lnTo>
                  <a:moveTo>
                    <a:pt x="462" y="55"/>
                  </a:moveTo>
                  <a:lnTo>
                    <a:pt x="462" y="55"/>
                  </a:lnTo>
                  <a:moveTo>
                    <a:pt x="431" y="90"/>
                  </a:moveTo>
                  <a:lnTo>
                    <a:pt x="443" y="75"/>
                  </a:lnTo>
                  <a:moveTo>
                    <a:pt x="405" y="118"/>
                  </a:moveTo>
                  <a:lnTo>
                    <a:pt x="418" y="103"/>
                  </a:lnTo>
                  <a:moveTo>
                    <a:pt x="380" y="146"/>
                  </a:moveTo>
                  <a:lnTo>
                    <a:pt x="393" y="132"/>
                  </a:lnTo>
                  <a:moveTo>
                    <a:pt x="355" y="175"/>
                  </a:moveTo>
                  <a:lnTo>
                    <a:pt x="367" y="160"/>
                  </a:lnTo>
                  <a:moveTo>
                    <a:pt x="329" y="203"/>
                  </a:moveTo>
                  <a:lnTo>
                    <a:pt x="342" y="189"/>
                  </a:lnTo>
                  <a:moveTo>
                    <a:pt x="303" y="231"/>
                  </a:moveTo>
                  <a:lnTo>
                    <a:pt x="316" y="217"/>
                  </a:lnTo>
                  <a:moveTo>
                    <a:pt x="277" y="260"/>
                  </a:moveTo>
                  <a:lnTo>
                    <a:pt x="290" y="246"/>
                  </a:lnTo>
                  <a:moveTo>
                    <a:pt x="252" y="288"/>
                  </a:moveTo>
                  <a:lnTo>
                    <a:pt x="264" y="274"/>
                  </a:lnTo>
                  <a:moveTo>
                    <a:pt x="226" y="316"/>
                  </a:moveTo>
                  <a:lnTo>
                    <a:pt x="239" y="302"/>
                  </a:lnTo>
                  <a:moveTo>
                    <a:pt x="201" y="344"/>
                  </a:moveTo>
                  <a:lnTo>
                    <a:pt x="214" y="331"/>
                  </a:lnTo>
                  <a:moveTo>
                    <a:pt x="175" y="372"/>
                  </a:moveTo>
                  <a:lnTo>
                    <a:pt x="188" y="359"/>
                  </a:lnTo>
                  <a:moveTo>
                    <a:pt x="150" y="401"/>
                  </a:moveTo>
                  <a:lnTo>
                    <a:pt x="163" y="387"/>
                  </a:lnTo>
                  <a:moveTo>
                    <a:pt x="125" y="429"/>
                  </a:moveTo>
                  <a:lnTo>
                    <a:pt x="137" y="415"/>
                  </a:lnTo>
                  <a:moveTo>
                    <a:pt x="509" y="32"/>
                  </a:moveTo>
                  <a:lnTo>
                    <a:pt x="509" y="32"/>
                  </a:lnTo>
                  <a:moveTo>
                    <a:pt x="515" y="29"/>
                  </a:moveTo>
                  <a:lnTo>
                    <a:pt x="515" y="0"/>
                  </a:lnTo>
                  <a:lnTo>
                    <a:pt x="487" y="0"/>
                  </a:lnTo>
                  <a:moveTo>
                    <a:pt x="515" y="0"/>
                  </a:moveTo>
                  <a:lnTo>
                    <a:pt x="459" y="58"/>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47" name="Group 46">
            <a:extLst>
              <a:ext uri="{FF2B5EF4-FFF2-40B4-BE49-F238E27FC236}">
                <a16:creationId xmlns:a16="http://schemas.microsoft.com/office/drawing/2014/main" id="{F8563AEF-60F0-4095-99D3-0538F721DEBD}"/>
              </a:ext>
            </a:extLst>
          </p:cNvPr>
          <p:cNvGrpSpPr/>
          <p:nvPr/>
        </p:nvGrpSpPr>
        <p:grpSpPr>
          <a:xfrm>
            <a:off x="3716381" y="3049793"/>
            <a:ext cx="727135" cy="727133"/>
            <a:chOff x="5895404" y="4890638"/>
            <a:chExt cx="909256" cy="909254"/>
          </a:xfrm>
        </p:grpSpPr>
        <p:sp>
          <p:nvSpPr>
            <p:cNvPr id="48" name="Oval 47">
              <a:extLst>
                <a:ext uri="{FF2B5EF4-FFF2-40B4-BE49-F238E27FC236}">
                  <a16:creationId xmlns:a16="http://schemas.microsoft.com/office/drawing/2014/main" id="{82F660B6-4A6B-412A-A193-F05E3383E52D}"/>
                </a:ext>
              </a:extLst>
            </p:cNvPr>
            <p:cNvSpPr>
              <a:spLocks noChangeAspect="1"/>
            </p:cNvSpPr>
            <p:nvPr/>
          </p:nvSpPr>
          <p:spPr bwMode="auto">
            <a:xfrm>
              <a:off x="5895404" y="4890638"/>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49" name="Data &amp; AI icon">
              <a:extLst>
                <a:ext uri="{FF2B5EF4-FFF2-40B4-BE49-F238E27FC236}">
                  <a16:creationId xmlns:a16="http://schemas.microsoft.com/office/drawing/2014/main" id="{310BCCC1-D00A-4A9C-B2C3-3D1EC4587DE0}"/>
                </a:ext>
              </a:extLst>
            </p:cNvPr>
            <p:cNvSpPr>
              <a:spLocks noChangeAspect="1" noEditPoints="1"/>
            </p:cNvSpPr>
            <p:nvPr/>
          </p:nvSpPr>
          <p:spPr bwMode="auto">
            <a:xfrm>
              <a:off x="6090666" y="5136969"/>
              <a:ext cx="457772" cy="416592"/>
            </a:xfrm>
            <a:custGeom>
              <a:avLst/>
              <a:gdLst>
                <a:gd name="T0" fmla="*/ 663 w 663"/>
                <a:gd name="T1" fmla="*/ 115 h 603"/>
                <a:gd name="T2" fmla="*/ 574 w 663"/>
                <a:gd name="T3" fmla="*/ 204 h 603"/>
                <a:gd name="T4" fmla="*/ 485 w 663"/>
                <a:gd name="T5" fmla="*/ 115 h 603"/>
                <a:gd name="T6" fmla="*/ 574 w 663"/>
                <a:gd name="T7" fmla="*/ 26 h 603"/>
                <a:gd name="T8" fmla="*/ 663 w 663"/>
                <a:gd name="T9" fmla="*/ 115 h 603"/>
                <a:gd name="T10" fmla="*/ 324 w 663"/>
                <a:gd name="T11" fmla="*/ 0 h 603"/>
                <a:gd name="T12" fmla="*/ 274 w 663"/>
                <a:gd name="T13" fmla="*/ 50 h 603"/>
                <a:gd name="T14" fmla="*/ 324 w 663"/>
                <a:gd name="T15" fmla="*/ 100 h 603"/>
                <a:gd name="T16" fmla="*/ 374 w 663"/>
                <a:gd name="T17" fmla="*/ 50 h 603"/>
                <a:gd name="T18" fmla="*/ 324 w 663"/>
                <a:gd name="T19" fmla="*/ 0 h 603"/>
                <a:gd name="T20" fmla="*/ 527 w 663"/>
                <a:gd name="T21" fmla="*/ 353 h 603"/>
                <a:gd name="T22" fmla="*/ 402 w 663"/>
                <a:gd name="T23" fmla="*/ 478 h 603"/>
                <a:gd name="T24" fmla="*/ 527 w 663"/>
                <a:gd name="T25" fmla="*/ 603 h 603"/>
                <a:gd name="T26" fmla="*/ 652 w 663"/>
                <a:gd name="T27" fmla="*/ 478 h 603"/>
                <a:gd name="T28" fmla="*/ 527 w 663"/>
                <a:gd name="T29" fmla="*/ 353 h 603"/>
                <a:gd name="T30" fmla="*/ 325 w 663"/>
                <a:gd name="T31" fmla="*/ 53 h 603"/>
                <a:gd name="T32" fmla="*/ 527 w 663"/>
                <a:gd name="T33" fmla="*/ 478 h 603"/>
                <a:gd name="T34" fmla="*/ 87 w 663"/>
                <a:gd name="T35" fmla="*/ 258 h 603"/>
                <a:gd name="T36" fmla="*/ 578 w 663"/>
                <a:gd name="T37" fmla="*/ 120 h 603"/>
                <a:gd name="T38" fmla="*/ 89 w 663"/>
                <a:gd name="T39" fmla="*/ 169 h 603"/>
                <a:gd name="T40" fmla="*/ 0 w 663"/>
                <a:gd name="T41" fmla="*/ 258 h 603"/>
                <a:gd name="T42" fmla="*/ 89 w 663"/>
                <a:gd name="T43" fmla="*/ 347 h 603"/>
                <a:gd name="T44" fmla="*/ 178 w 663"/>
                <a:gd name="T45" fmla="*/ 258 h 603"/>
                <a:gd name="T46" fmla="*/ 89 w 663"/>
                <a:gd name="T47" fmla="*/ 169 h 603"/>
                <a:gd name="T48" fmla="*/ 275 w 663"/>
                <a:gd name="T49" fmla="*/ 402 h 603"/>
                <a:gd name="T50" fmla="*/ 89 w 663"/>
                <a:gd name="T51" fmla="*/ 258 h 603"/>
                <a:gd name="T52" fmla="*/ 275 w 663"/>
                <a:gd name="T53" fmla="*/ 334 h 603"/>
                <a:gd name="T54" fmla="*/ 207 w 663"/>
                <a:gd name="T55" fmla="*/ 402 h 603"/>
                <a:gd name="T56" fmla="*/ 275 w 663"/>
                <a:gd name="T57" fmla="*/ 469 h 603"/>
                <a:gd name="T58" fmla="*/ 342 w 663"/>
                <a:gd name="T59" fmla="*/ 402 h 603"/>
                <a:gd name="T60" fmla="*/ 275 w 663"/>
                <a:gd name="T61" fmla="*/ 334 h 603"/>
                <a:gd name="T62" fmla="*/ 225 w 663"/>
                <a:gd name="T63" fmla="*/ 139 h 603"/>
                <a:gd name="T64" fmla="*/ 225 w 663"/>
                <a:gd name="T65" fmla="*/ 139 h 603"/>
                <a:gd name="T66" fmla="*/ 275 w 663"/>
                <a:gd name="T67" fmla="*/ 402 h 603"/>
                <a:gd name="T68" fmla="*/ 579 w 663"/>
                <a:gd name="T69" fmla="*/ 11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3" h="603">
                  <a:moveTo>
                    <a:pt x="663" y="115"/>
                  </a:moveTo>
                  <a:cubicBezTo>
                    <a:pt x="663" y="164"/>
                    <a:pt x="623" y="204"/>
                    <a:pt x="574" y="204"/>
                  </a:cubicBezTo>
                  <a:cubicBezTo>
                    <a:pt x="525" y="204"/>
                    <a:pt x="485" y="164"/>
                    <a:pt x="485" y="115"/>
                  </a:cubicBezTo>
                  <a:cubicBezTo>
                    <a:pt x="485" y="65"/>
                    <a:pt x="525" y="26"/>
                    <a:pt x="574" y="26"/>
                  </a:cubicBezTo>
                  <a:cubicBezTo>
                    <a:pt x="623" y="26"/>
                    <a:pt x="663" y="65"/>
                    <a:pt x="663" y="115"/>
                  </a:cubicBezTo>
                  <a:close/>
                  <a:moveTo>
                    <a:pt x="324" y="0"/>
                  </a:moveTo>
                  <a:cubicBezTo>
                    <a:pt x="297" y="0"/>
                    <a:pt x="274" y="22"/>
                    <a:pt x="274" y="50"/>
                  </a:cubicBezTo>
                  <a:cubicBezTo>
                    <a:pt x="274" y="78"/>
                    <a:pt x="297" y="100"/>
                    <a:pt x="324" y="100"/>
                  </a:cubicBezTo>
                  <a:cubicBezTo>
                    <a:pt x="352" y="100"/>
                    <a:pt x="374" y="78"/>
                    <a:pt x="374" y="50"/>
                  </a:cubicBezTo>
                  <a:cubicBezTo>
                    <a:pt x="374" y="22"/>
                    <a:pt x="352" y="0"/>
                    <a:pt x="324" y="0"/>
                  </a:cubicBezTo>
                  <a:close/>
                  <a:moveTo>
                    <a:pt x="527" y="353"/>
                  </a:moveTo>
                  <a:cubicBezTo>
                    <a:pt x="458" y="353"/>
                    <a:pt x="402" y="409"/>
                    <a:pt x="402" y="478"/>
                  </a:cubicBezTo>
                  <a:cubicBezTo>
                    <a:pt x="402" y="547"/>
                    <a:pt x="458" y="603"/>
                    <a:pt x="527" y="603"/>
                  </a:cubicBezTo>
                  <a:cubicBezTo>
                    <a:pt x="596" y="603"/>
                    <a:pt x="652" y="547"/>
                    <a:pt x="652" y="478"/>
                  </a:cubicBezTo>
                  <a:cubicBezTo>
                    <a:pt x="652" y="409"/>
                    <a:pt x="596" y="353"/>
                    <a:pt x="527" y="353"/>
                  </a:cubicBezTo>
                  <a:close/>
                  <a:moveTo>
                    <a:pt x="325" y="53"/>
                  </a:moveTo>
                  <a:cubicBezTo>
                    <a:pt x="527" y="478"/>
                    <a:pt x="527" y="478"/>
                    <a:pt x="527" y="478"/>
                  </a:cubicBezTo>
                  <a:moveTo>
                    <a:pt x="87" y="258"/>
                  </a:moveTo>
                  <a:cubicBezTo>
                    <a:pt x="578" y="120"/>
                    <a:pt x="578" y="120"/>
                    <a:pt x="578" y="120"/>
                  </a:cubicBezTo>
                  <a:moveTo>
                    <a:pt x="89" y="169"/>
                  </a:moveTo>
                  <a:cubicBezTo>
                    <a:pt x="40" y="169"/>
                    <a:pt x="0" y="209"/>
                    <a:pt x="0" y="258"/>
                  </a:cubicBezTo>
                  <a:cubicBezTo>
                    <a:pt x="0" y="307"/>
                    <a:pt x="40" y="347"/>
                    <a:pt x="89" y="347"/>
                  </a:cubicBezTo>
                  <a:cubicBezTo>
                    <a:pt x="138" y="347"/>
                    <a:pt x="178" y="307"/>
                    <a:pt x="178" y="258"/>
                  </a:cubicBezTo>
                  <a:cubicBezTo>
                    <a:pt x="178" y="209"/>
                    <a:pt x="138" y="169"/>
                    <a:pt x="89" y="169"/>
                  </a:cubicBezTo>
                  <a:close/>
                  <a:moveTo>
                    <a:pt x="275" y="402"/>
                  </a:moveTo>
                  <a:cubicBezTo>
                    <a:pt x="89" y="258"/>
                    <a:pt x="89" y="258"/>
                    <a:pt x="89" y="258"/>
                  </a:cubicBezTo>
                  <a:moveTo>
                    <a:pt x="275" y="334"/>
                  </a:moveTo>
                  <a:cubicBezTo>
                    <a:pt x="237" y="334"/>
                    <a:pt x="207" y="365"/>
                    <a:pt x="207" y="402"/>
                  </a:cubicBezTo>
                  <a:cubicBezTo>
                    <a:pt x="207" y="439"/>
                    <a:pt x="237" y="469"/>
                    <a:pt x="275" y="469"/>
                  </a:cubicBezTo>
                  <a:cubicBezTo>
                    <a:pt x="312" y="469"/>
                    <a:pt x="342" y="439"/>
                    <a:pt x="342" y="402"/>
                  </a:cubicBezTo>
                  <a:cubicBezTo>
                    <a:pt x="342" y="365"/>
                    <a:pt x="312" y="334"/>
                    <a:pt x="275" y="334"/>
                  </a:cubicBezTo>
                  <a:close/>
                  <a:moveTo>
                    <a:pt x="225" y="139"/>
                  </a:moveTo>
                  <a:cubicBezTo>
                    <a:pt x="225" y="139"/>
                    <a:pt x="225" y="139"/>
                    <a:pt x="225" y="139"/>
                  </a:cubicBezTo>
                  <a:moveTo>
                    <a:pt x="275" y="402"/>
                  </a:moveTo>
                  <a:cubicBezTo>
                    <a:pt x="579" y="119"/>
                    <a:pt x="579" y="119"/>
                    <a:pt x="579" y="119"/>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53535"/>
                </a:solidFill>
                <a:effectLst/>
                <a:uLnTx/>
                <a:uFillTx/>
                <a:latin typeface="Segoe UI Semilight"/>
                <a:ea typeface="ＭＳ Ｐゴシック"/>
                <a:cs typeface="+mn-cs"/>
              </a:endParaRPr>
            </a:p>
          </p:txBody>
        </p:sp>
      </p:grpSp>
      <p:grpSp>
        <p:nvGrpSpPr>
          <p:cNvPr id="50" name="Group 49">
            <a:extLst>
              <a:ext uri="{FF2B5EF4-FFF2-40B4-BE49-F238E27FC236}">
                <a16:creationId xmlns:a16="http://schemas.microsoft.com/office/drawing/2014/main" id="{749D681F-9A01-47A7-970E-CF761E54862F}"/>
              </a:ext>
            </a:extLst>
          </p:cNvPr>
          <p:cNvGrpSpPr/>
          <p:nvPr/>
        </p:nvGrpSpPr>
        <p:grpSpPr>
          <a:xfrm>
            <a:off x="5828841" y="5058952"/>
            <a:ext cx="727135" cy="727133"/>
            <a:chOff x="5895404" y="3675286"/>
            <a:chExt cx="909256" cy="909254"/>
          </a:xfrm>
        </p:grpSpPr>
        <p:sp>
          <p:nvSpPr>
            <p:cNvPr id="51" name="Oval 50">
              <a:extLst>
                <a:ext uri="{FF2B5EF4-FFF2-40B4-BE49-F238E27FC236}">
                  <a16:creationId xmlns:a16="http://schemas.microsoft.com/office/drawing/2014/main" id="{54BD10FD-47B3-48AC-BE3C-9CCCBC36BE05}"/>
                </a:ext>
              </a:extLst>
            </p:cNvPr>
            <p:cNvSpPr>
              <a:spLocks noChangeAspect="1"/>
            </p:cNvSpPr>
            <p:nvPr/>
          </p:nvSpPr>
          <p:spPr bwMode="auto">
            <a:xfrm rot="368436">
              <a:off x="5895404" y="367528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52" name="Apps &amp; Infrastructure icon">
              <a:extLst>
                <a:ext uri="{FF2B5EF4-FFF2-40B4-BE49-F238E27FC236}">
                  <a16:creationId xmlns:a16="http://schemas.microsoft.com/office/drawing/2014/main" id="{2FE8BCE3-572A-44B0-BE29-87885B7AA20E}"/>
                </a:ext>
              </a:extLst>
            </p:cNvPr>
            <p:cNvSpPr>
              <a:spLocks noChangeAspect="1" noEditPoints="1"/>
            </p:cNvSpPr>
            <p:nvPr/>
          </p:nvSpPr>
          <p:spPr bwMode="auto">
            <a:xfrm>
              <a:off x="6112288" y="3986861"/>
              <a:ext cx="475488" cy="286105"/>
            </a:xfrm>
            <a:custGeom>
              <a:avLst/>
              <a:gdLst>
                <a:gd name="T0" fmla="*/ 334 w 812"/>
                <a:gd name="T1" fmla="*/ 320 h 487"/>
                <a:gd name="T2" fmla="*/ 167 w 812"/>
                <a:gd name="T3" fmla="*/ 487 h 487"/>
                <a:gd name="T4" fmla="*/ 0 w 812"/>
                <a:gd name="T5" fmla="*/ 320 h 487"/>
                <a:gd name="T6" fmla="*/ 167 w 812"/>
                <a:gd name="T7" fmla="*/ 153 h 487"/>
                <a:gd name="T8" fmla="*/ 334 w 812"/>
                <a:gd name="T9" fmla="*/ 320 h 487"/>
                <a:gd name="T10" fmla="*/ 427 w 812"/>
                <a:gd name="T11" fmla="*/ 0 h 487"/>
                <a:gd name="T12" fmla="*/ 228 w 812"/>
                <a:gd name="T13" fmla="*/ 198 h 487"/>
                <a:gd name="T14" fmla="*/ 427 w 812"/>
                <a:gd name="T15" fmla="*/ 396 h 487"/>
                <a:gd name="T16" fmla="*/ 625 w 812"/>
                <a:gd name="T17" fmla="*/ 198 h 487"/>
                <a:gd name="T18" fmla="*/ 427 w 812"/>
                <a:gd name="T19" fmla="*/ 0 h 487"/>
                <a:gd name="T20" fmla="*/ 675 w 812"/>
                <a:gd name="T21" fmla="*/ 214 h 487"/>
                <a:gd name="T22" fmla="*/ 539 w 812"/>
                <a:gd name="T23" fmla="*/ 350 h 487"/>
                <a:gd name="T24" fmla="*/ 675 w 812"/>
                <a:gd name="T25" fmla="*/ 487 h 487"/>
                <a:gd name="T26" fmla="*/ 812 w 812"/>
                <a:gd name="T27" fmla="*/ 350 h 487"/>
                <a:gd name="T28" fmla="*/ 675 w 812"/>
                <a:gd name="T29" fmla="*/ 214 h 487"/>
                <a:gd name="T30" fmla="*/ 167 w 812"/>
                <a:gd name="T31" fmla="*/ 487 h 487"/>
                <a:gd name="T32" fmla="*/ 675 w 812"/>
                <a:gd name="T33" fmla="*/ 4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487">
                  <a:moveTo>
                    <a:pt x="334" y="320"/>
                  </a:moveTo>
                  <a:cubicBezTo>
                    <a:pt x="334" y="412"/>
                    <a:pt x="259" y="487"/>
                    <a:pt x="167" y="487"/>
                  </a:cubicBezTo>
                  <a:cubicBezTo>
                    <a:pt x="75" y="487"/>
                    <a:pt x="0" y="412"/>
                    <a:pt x="0" y="320"/>
                  </a:cubicBezTo>
                  <a:cubicBezTo>
                    <a:pt x="0" y="227"/>
                    <a:pt x="75" y="153"/>
                    <a:pt x="167" y="153"/>
                  </a:cubicBezTo>
                  <a:cubicBezTo>
                    <a:pt x="259" y="153"/>
                    <a:pt x="334" y="227"/>
                    <a:pt x="334" y="320"/>
                  </a:cubicBezTo>
                  <a:close/>
                  <a:moveTo>
                    <a:pt x="427" y="0"/>
                  </a:moveTo>
                  <a:cubicBezTo>
                    <a:pt x="317" y="0"/>
                    <a:pt x="228" y="89"/>
                    <a:pt x="228" y="198"/>
                  </a:cubicBezTo>
                  <a:cubicBezTo>
                    <a:pt x="228" y="308"/>
                    <a:pt x="317" y="396"/>
                    <a:pt x="427" y="396"/>
                  </a:cubicBezTo>
                  <a:cubicBezTo>
                    <a:pt x="536" y="396"/>
                    <a:pt x="625" y="308"/>
                    <a:pt x="625" y="198"/>
                  </a:cubicBezTo>
                  <a:cubicBezTo>
                    <a:pt x="625" y="89"/>
                    <a:pt x="536" y="0"/>
                    <a:pt x="427" y="0"/>
                  </a:cubicBezTo>
                  <a:close/>
                  <a:moveTo>
                    <a:pt x="675" y="214"/>
                  </a:moveTo>
                  <a:cubicBezTo>
                    <a:pt x="600" y="214"/>
                    <a:pt x="539" y="275"/>
                    <a:pt x="539" y="350"/>
                  </a:cubicBezTo>
                  <a:cubicBezTo>
                    <a:pt x="539" y="426"/>
                    <a:pt x="600" y="487"/>
                    <a:pt x="675" y="487"/>
                  </a:cubicBezTo>
                  <a:cubicBezTo>
                    <a:pt x="751" y="487"/>
                    <a:pt x="812" y="426"/>
                    <a:pt x="812" y="350"/>
                  </a:cubicBezTo>
                  <a:cubicBezTo>
                    <a:pt x="812" y="275"/>
                    <a:pt x="751" y="214"/>
                    <a:pt x="675" y="214"/>
                  </a:cubicBezTo>
                  <a:close/>
                  <a:moveTo>
                    <a:pt x="167" y="487"/>
                  </a:moveTo>
                  <a:cubicBezTo>
                    <a:pt x="675" y="487"/>
                    <a:pt x="675" y="487"/>
                    <a:pt x="675" y="487"/>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53535"/>
                </a:solidFill>
                <a:effectLst/>
                <a:uLnTx/>
                <a:uFillTx/>
                <a:latin typeface="Segoe UI Semilight"/>
                <a:ea typeface="ＭＳ Ｐゴシック"/>
                <a:cs typeface="+mn-cs"/>
              </a:endParaRPr>
            </a:p>
          </p:txBody>
        </p:sp>
      </p:grpSp>
      <p:grpSp>
        <p:nvGrpSpPr>
          <p:cNvPr id="53" name="Group 52">
            <a:extLst>
              <a:ext uri="{FF2B5EF4-FFF2-40B4-BE49-F238E27FC236}">
                <a16:creationId xmlns:a16="http://schemas.microsoft.com/office/drawing/2014/main" id="{D49276AE-2541-4BE8-A6CA-1D519F949F9D}"/>
              </a:ext>
            </a:extLst>
          </p:cNvPr>
          <p:cNvGrpSpPr/>
          <p:nvPr/>
        </p:nvGrpSpPr>
        <p:grpSpPr>
          <a:xfrm>
            <a:off x="5828841" y="900483"/>
            <a:ext cx="727135" cy="727133"/>
            <a:chOff x="5895404" y="1194633"/>
            <a:chExt cx="909256" cy="909254"/>
          </a:xfrm>
        </p:grpSpPr>
        <p:sp>
          <p:nvSpPr>
            <p:cNvPr id="54" name="Oval 53">
              <a:extLst>
                <a:ext uri="{FF2B5EF4-FFF2-40B4-BE49-F238E27FC236}">
                  <a16:creationId xmlns:a16="http://schemas.microsoft.com/office/drawing/2014/main" id="{83193AD3-21A8-4A86-ACE4-E21A04B21024}"/>
                </a:ext>
              </a:extLst>
            </p:cNvPr>
            <p:cNvSpPr>
              <a:spLocks noChangeAspect="1"/>
            </p:cNvSpPr>
            <p:nvPr/>
          </p:nvSpPr>
          <p:spPr bwMode="auto">
            <a:xfrm>
              <a:off x="5895404" y="1194633"/>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55" name="Modern Workplace icon">
              <a:extLst>
                <a:ext uri="{FF2B5EF4-FFF2-40B4-BE49-F238E27FC236}">
                  <a16:creationId xmlns:a16="http://schemas.microsoft.com/office/drawing/2014/main" id="{5A2E3885-8387-410E-B67C-0487936B0087}"/>
                </a:ext>
              </a:extLst>
            </p:cNvPr>
            <p:cNvSpPr>
              <a:spLocks noChangeAspect="1" noEditPoints="1"/>
            </p:cNvSpPr>
            <p:nvPr/>
          </p:nvSpPr>
          <p:spPr bwMode="auto">
            <a:xfrm>
              <a:off x="6169317" y="1517412"/>
              <a:ext cx="393192" cy="285808"/>
            </a:xfrm>
            <a:custGeom>
              <a:avLst/>
              <a:gdLst>
                <a:gd name="T0" fmla="*/ 476 w 476"/>
                <a:gd name="T1" fmla="*/ 279 h 346"/>
                <a:gd name="T2" fmla="*/ 64 w 476"/>
                <a:gd name="T3" fmla="*/ 279 h 346"/>
                <a:gd name="T4" fmla="*/ 64 w 476"/>
                <a:gd name="T5" fmla="*/ 0 h 346"/>
                <a:gd name="T6" fmla="*/ 476 w 476"/>
                <a:gd name="T7" fmla="*/ 0 h 346"/>
                <a:gd name="T8" fmla="*/ 476 w 476"/>
                <a:gd name="T9" fmla="*/ 279 h 346"/>
                <a:gd name="T10" fmla="*/ 404 w 476"/>
                <a:gd name="T11" fmla="*/ 121 h 346"/>
                <a:gd name="T12" fmla="*/ 102 w 476"/>
                <a:gd name="T13" fmla="*/ 121 h 346"/>
                <a:gd name="T14" fmla="*/ 102 w 476"/>
                <a:gd name="T15" fmla="*/ 221 h 346"/>
                <a:gd name="T16" fmla="*/ 404 w 476"/>
                <a:gd name="T17" fmla="*/ 221 h 346"/>
                <a:gd name="T18" fmla="*/ 404 w 476"/>
                <a:gd name="T19" fmla="*/ 121 h 346"/>
                <a:gd name="T20" fmla="*/ 202 w 476"/>
                <a:gd name="T21" fmla="*/ 70 h 346"/>
                <a:gd name="T22" fmla="*/ 202 w 476"/>
                <a:gd name="T23" fmla="*/ 221 h 346"/>
                <a:gd name="T24" fmla="*/ 304 w 476"/>
                <a:gd name="T25" fmla="*/ 70 h 346"/>
                <a:gd name="T26" fmla="*/ 304 w 476"/>
                <a:gd name="T27" fmla="*/ 221 h 346"/>
                <a:gd name="T28" fmla="*/ 102 w 476"/>
                <a:gd name="T29" fmla="*/ 171 h 346"/>
                <a:gd name="T30" fmla="*/ 404 w 476"/>
                <a:gd name="T31" fmla="*/ 171 h 346"/>
                <a:gd name="T32" fmla="*/ 404 w 476"/>
                <a:gd name="T33" fmla="*/ 70 h 346"/>
                <a:gd name="T34" fmla="*/ 0 w 476"/>
                <a:gd name="T35" fmla="*/ 70 h 346"/>
                <a:gd name="T36" fmla="*/ 0 w 476"/>
                <a:gd name="T37" fmla="*/ 346 h 346"/>
                <a:gd name="T38" fmla="*/ 404 w 476"/>
                <a:gd name="T39" fmla="*/ 346 h 346"/>
                <a:gd name="T40" fmla="*/ 404 w 476"/>
                <a:gd name="T41" fmla="*/ 7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346">
                  <a:moveTo>
                    <a:pt x="476" y="279"/>
                  </a:moveTo>
                  <a:lnTo>
                    <a:pt x="64" y="279"/>
                  </a:lnTo>
                  <a:lnTo>
                    <a:pt x="64" y="0"/>
                  </a:lnTo>
                  <a:lnTo>
                    <a:pt x="476" y="0"/>
                  </a:lnTo>
                  <a:lnTo>
                    <a:pt x="476" y="279"/>
                  </a:lnTo>
                  <a:moveTo>
                    <a:pt x="404" y="121"/>
                  </a:moveTo>
                  <a:lnTo>
                    <a:pt x="102" y="121"/>
                  </a:lnTo>
                  <a:lnTo>
                    <a:pt x="102" y="221"/>
                  </a:lnTo>
                  <a:lnTo>
                    <a:pt x="404" y="221"/>
                  </a:lnTo>
                  <a:lnTo>
                    <a:pt x="404" y="121"/>
                  </a:lnTo>
                  <a:moveTo>
                    <a:pt x="202" y="70"/>
                  </a:moveTo>
                  <a:lnTo>
                    <a:pt x="202" y="221"/>
                  </a:lnTo>
                  <a:moveTo>
                    <a:pt x="304" y="70"/>
                  </a:moveTo>
                  <a:lnTo>
                    <a:pt x="304" y="221"/>
                  </a:lnTo>
                  <a:moveTo>
                    <a:pt x="102" y="171"/>
                  </a:moveTo>
                  <a:lnTo>
                    <a:pt x="404" y="171"/>
                  </a:lnTo>
                  <a:moveTo>
                    <a:pt x="404" y="70"/>
                  </a:moveTo>
                  <a:lnTo>
                    <a:pt x="0" y="70"/>
                  </a:lnTo>
                  <a:lnTo>
                    <a:pt x="0" y="346"/>
                  </a:lnTo>
                  <a:lnTo>
                    <a:pt x="404" y="346"/>
                  </a:lnTo>
                  <a:lnTo>
                    <a:pt x="404" y="7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56" name="Group 55">
            <a:extLst>
              <a:ext uri="{FF2B5EF4-FFF2-40B4-BE49-F238E27FC236}">
                <a16:creationId xmlns:a16="http://schemas.microsoft.com/office/drawing/2014/main" id="{1BDC2A89-3FEA-4787-88C7-F2EF483ABD05}"/>
              </a:ext>
            </a:extLst>
          </p:cNvPr>
          <p:cNvGrpSpPr/>
          <p:nvPr/>
        </p:nvGrpSpPr>
        <p:grpSpPr>
          <a:xfrm>
            <a:off x="4568516" y="3339735"/>
            <a:ext cx="251897" cy="91670"/>
            <a:chOff x="7131503" y="3439948"/>
            <a:chExt cx="314988" cy="114628"/>
          </a:xfrm>
        </p:grpSpPr>
        <p:sp>
          <p:nvSpPr>
            <p:cNvPr id="57" name="Rectangle 3">
              <a:extLst>
                <a:ext uri="{FF2B5EF4-FFF2-40B4-BE49-F238E27FC236}">
                  <a16:creationId xmlns:a16="http://schemas.microsoft.com/office/drawing/2014/main" id="{DDDAAE46-4D2B-4A47-902C-2EBAF715653E}"/>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58" name="Straight Connector 57">
              <a:extLst>
                <a:ext uri="{FF2B5EF4-FFF2-40B4-BE49-F238E27FC236}">
                  <a16:creationId xmlns:a16="http://schemas.microsoft.com/office/drawing/2014/main" id="{A5359515-C63E-426D-A634-78A405BAD542}"/>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9" name="Group 58">
            <a:extLst>
              <a:ext uri="{FF2B5EF4-FFF2-40B4-BE49-F238E27FC236}">
                <a16:creationId xmlns:a16="http://schemas.microsoft.com/office/drawing/2014/main" id="{47AEB2CC-08BA-4C6A-BCC7-480E9604D0CE}"/>
              </a:ext>
            </a:extLst>
          </p:cNvPr>
          <p:cNvGrpSpPr/>
          <p:nvPr/>
        </p:nvGrpSpPr>
        <p:grpSpPr>
          <a:xfrm flipH="1">
            <a:off x="7559585" y="3339735"/>
            <a:ext cx="251897" cy="91670"/>
            <a:chOff x="7131503" y="3439948"/>
            <a:chExt cx="314988" cy="114628"/>
          </a:xfrm>
        </p:grpSpPr>
        <p:sp>
          <p:nvSpPr>
            <p:cNvPr id="60" name="Rectangle 3">
              <a:extLst>
                <a:ext uri="{FF2B5EF4-FFF2-40B4-BE49-F238E27FC236}">
                  <a16:creationId xmlns:a16="http://schemas.microsoft.com/office/drawing/2014/main" id="{2385CE62-960E-4187-9120-EFF73DF1E80B}"/>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61" name="Straight Connector 60">
              <a:extLst>
                <a:ext uri="{FF2B5EF4-FFF2-40B4-BE49-F238E27FC236}">
                  <a16:creationId xmlns:a16="http://schemas.microsoft.com/office/drawing/2014/main" id="{AAA95CD7-744D-4818-835B-EF5AA1B02CB4}"/>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2" name="Group 61">
            <a:extLst>
              <a:ext uri="{FF2B5EF4-FFF2-40B4-BE49-F238E27FC236}">
                <a16:creationId xmlns:a16="http://schemas.microsoft.com/office/drawing/2014/main" id="{86C583C1-E1FA-4A85-9B92-0E1ADAF27502}"/>
              </a:ext>
            </a:extLst>
          </p:cNvPr>
          <p:cNvGrpSpPr/>
          <p:nvPr/>
        </p:nvGrpSpPr>
        <p:grpSpPr>
          <a:xfrm rot="5400000">
            <a:off x="6066462" y="1797432"/>
            <a:ext cx="251897" cy="91670"/>
            <a:chOff x="7131503" y="3439948"/>
            <a:chExt cx="314988" cy="114628"/>
          </a:xfrm>
        </p:grpSpPr>
        <p:sp>
          <p:nvSpPr>
            <p:cNvPr id="63" name="Rectangle 3">
              <a:extLst>
                <a:ext uri="{FF2B5EF4-FFF2-40B4-BE49-F238E27FC236}">
                  <a16:creationId xmlns:a16="http://schemas.microsoft.com/office/drawing/2014/main" id="{6C9F5080-FA61-43A7-B712-B36E830B625D}"/>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64" name="Straight Connector 63">
              <a:extLst>
                <a:ext uri="{FF2B5EF4-FFF2-40B4-BE49-F238E27FC236}">
                  <a16:creationId xmlns:a16="http://schemas.microsoft.com/office/drawing/2014/main" id="{FD51F2CD-70E6-40FF-B025-00C49E8CF333}"/>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5" name="Group 64">
            <a:extLst>
              <a:ext uri="{FF2B5EF4-FFF2-40B4-BE49-F238E27FC236}">
                <a16:creationId xmlns:a16="http://schemas.microsoft.com/office/drawing/2014/main" id="{FCD43527-5C74-463A-9A1E-F7F4F8800388}"/>
              </a:ext>
            </a:extLst>
          </p:cNvPr>
          <p:cNvGrpSpPr/>
          <p:nvPr/>
        </p:nvGrpSpPr>
        <p:grpSpPr>
          <a:xfrm rot="5400000" flipH="1">
            <a:off x="6066462" y="4781163"/>
            <a:ext cx="251897" cy="91670"/>
            <a:chOff x="7131503" y="3439948"/>
            <a:chExt cx="314988" cy="114628"/>
          </a:xfrm>
        </p:grpSpPr>
        <p:sp>
          <p:nvSpPr>
            <p:cNvPr id="66" name="Rectangle 3">
              <a:extLst>
                <a:ext uri="{FF2B5EF4-FFF2-40B4-BE49-F238E27FC236}">
                  <a16:creationId xmlns:a16="http://schemas.microsoft.com/office/drawing/2014/main" id="{B4AB810A-7426-423F-BEFF-65FCD2323BB7}"/>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Semilight"/>
                <a:ea typeface="ＭＳ Ｐゴシック"/>
                <a:cs typeface="+mn-cs"/>
              </a:endParaRPr>
            </a:p>
          </p:txBody>
        </p:sp>
        <p:cxnSp>
          <p:nvCxnSpPr>
            <p:cNvPr id="67" name="Straight Connector 66">
              <a:extLst>
                <a:ext uri="{FF2B5EF4-FFF2-40B4-BE49-F238E27FC236}">
                  <a16:creationId xmlns:a16="http://schemas.microsoft.com/office/drawing/2014/main" id="{1B5A108F-C2D1-4479-9F15-D751D9CBA47E}"/>
                </a:ext>
              </a:extLst>
            </p:cNvPr>
            <p:cNvCxnSpPr/>
            <p:nvPr/>
          </p:nvCxnSpPr>
          <p:spPr>
            <a:xfrm flipH="1">
              <a:off x="7131503" y="3494101"/>
              <a:ext cx="314988" cy="6322"/>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8" name="Group 67">
            <a:extLst>
              <a:ext uri="{FF2B5EF4-FFF2-40B4-BE49-F238E27FC236}">
                <a16:creationId xmlns:a16="http://schemas.microsoft.com/office/drawing/2014/main" id="{AE1EA594-1A64-480C-8671-1EA8C02BE7EF}"/>
              </a:ext>
            </a:extLst>
          </p:cNvPr>
          <p:cNvGrpSpPr/>
          <p:nvPr/>
        </p:nvGrpSpPr>
        <p:grpSpPr>
          <a:xfrm>
            <a:off x="1636207" y="361389"/>
            <a:ext cx="8698047" cy="5921014"/>
            <a:chOff x="1569286" y="471294"/>
            <a:chExt cx="8875109" cy="6041555"/>
          </a:xfrm>
        </p:grpSpPr>
        <p:sp>
          <p:nvSpPr>
            <p:cNvPr id="69" name="Business applications">
              <a:extLst>
                <a:ext uri="{FF2B5EF4-FFF2-40B4-BE49-F238E27FC236}">
                  <a16:creationId xmlns:a16="http://schemas.microsoft.com/office/drawing/2014/main" id="{49E2F2B7-CA14-463B-8AEB-CC872C985275}"/>
                </a:ext>
              </a:extLst>
            </p:cNvPr>
            <p:cNvSpPr txBox="1">
              <a:spLocks noChangeAspect="1"/>
            </p:cNvSpPr>
            <p:nvPr/>
          </p:nvSpPr>
          <p:spPr>
            <a:xfrm>
              <a:off x="8875571" y="3274405"/>
              <a:ext cx="1568824" cy="565276"/>
            </a:xfrm>
            <a:prstGeom prst="rect">
              <a:avLst/>
            </a:prstGeom>
            <a:noFill/>
          </p:spPr>
          <p:txBody>
            <a:bodyPr wrap="square" lIns="0" tIns="0" rIns="0" bIns="0" rtlCol="0" anchor="ctr">
              <a:spAutoFit/>
            </a:bodyPr>
            <a:lstStyle/>
            <a:p>
              <a:pPr marL="0" marR="0" lvl="0" indent="0" algn="l" defTabSz="914016" rtl="0" eaLnBrk="1" fontAlgn="auto" latinLnBrk="0" hangingPunct="1">
                <a:lnSpc>
                  <a:spcPct val="90000"/>
                </a:lnSpc>
                <a:spcBef>
                  <a:spcPts val="0"/>
                </a:spcBef>
                <a:spcAft>
                  <a:spcPts val="0"/>
                </a:spcAft>
                <a:buClrTx/>
                <a:buSzTx/>
                <a:buFontTx/>
                <a:buNone/>
                <a:tabLst/>
                <a:defRPr/>
              </a:pPr>
              <a:r>
                <a:rPr kumimoji="0" lang="ru-RU"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Бизнес-приложения</a:t>
              </a:r>
              <a:endParaRPr kumimoji="0" lang="en-US"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sp>
          <p:nvSpPr>
            <p:cNvPr id="70" name="Apps &amp; Infrastructure">
              <a:extLst>
                <a:ext uri="{FF2B5EF4-FFF2-40B4-BE49-F238E27FC236}">
                  <a16:creationId xmlns:a16="http://schemas.microsoft.com/office/drawing/2014/main" id="{372A685F-33C8-4510-A88F-3C23410A7F5D}"/>
                </a:ext>
              </a:extLst>
            </p:cNvPr>
            <p:cNvSpPr txBox="1"/>
            <p:nvPr/>
          </p:nvSpPr>
          <p:spPr>
            <a:xfrm>
              <a:off x="4997119" y="5947573"/>
              <a:ext cx="1920336" cy="565276"/>
            </a:xfrm>
            <a:prstGeom prst="rect">
              <a:avLst/>
            </a:prstGeom>
            <a:noFill/>
          </p:spPr>
          <p:txBody>
            <a:bodyPr wrap="square" lIns="0" tIns="0" rIns="0" bIns="0" rtlCol="0" anchor="ctr">
              <a:spAutoFit/>
            </a:bodyPr>
            <a:lstStyle/>
            <a:p>
              <a:pPr marL="0" marR="0" lvl="0" indent="0" algn="l" defTabSz="914016" rtl="0" eaLnBrk="1" fontAlgn="auto" latinLnBrk="0" hangingPunct="1">
                <a:lnSpc>
                  <a:spcPct val="90000"/>
                </a:lnSpc>
                <a:spcBef>
                  <a:spcPts val="0"/>
                </a:spcBef>
                <a:spcAft>
                  <a:spcPts val="0"/>
                </a:spcAft>
                <a:buClrTx/>
                <a:buSzTx/>
                <a:buFontTx/>
                <a:buNone/>
                <a:tabLst/>
                <a:defRPr/>
              </a:pPr>
              <a:r>
                <a:rPr kumimoji="0" lang="ru-RU"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Приложения и инфраструктура</a:t>
              </a:r>
              <a:endParaRPr kumimoji="0" lang="en-US"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sp>
          <p:nvSpPr>
            <p:cNvPr id="71" name="Data  &amp; AI">
              <a:extLst>
                <a:ext uri="{FF2B5EF4-FFF2-40B4-BE49-F238E27FC236}">
                  <a16:creationId xmlns:a16="http://schemas.microsoft.com/office/drawing/2014/main" id="{0A8D9AE4-4C69-40D0-B078-865A82A877FB}"/>
                </a:ext>
              </a:extLst>
            </p:cNvPr>
            <p:cNvSpPr txBox="1"/>
            <p:nvPr/>
          </p:nvSpPr>
          <p:spPr>
            <a:xfrm>
              <a:off x="1569286" y="3133093"/>
              <a:ext cx="1979692" cy="847914"/>
            </a:xfrm>
            <a:prstGeom prst="rect">
              <a:avLst/>
            </a:prstGeom>
            <a:noFill/>
          </p:spPr>
          <p:txBody>
            <a:bodyPr wrap="square" lIns="0" tIns="0" rIns="0" bIns="0" rtlCol="0" anchor="ctr">
              <a:spAutoFit/>
            </a:bodyPr>
            <a:lstStyle/>
            <a:p>
              <a:pPr marL="0" marR="0" lvl="0" indent="0" algn="r" defTabSz="914016" rtl="0" eaLnBrk="1" fontAlgn="auto" latinLnBrk="0" hangingPunct="1">
                <a:lnSpc>
                  <a:spcPct val="90000"/>
                </a:lnSpc>
                <a:spcBef>
                  <a:spcPts val="0"/>
                </a:spcBef>
                <a:spcAft>
                  <a:spcPts val="0"/>
                </a:spcAft>
                <a:buClrTx/>
                <a:buSzTx/>
                <a:buFontTx/>
                <a:buNone/>
                <a:tabLst/>
                <a:defRPr/>
              </a:pPr>
              <a:r>
                <a:rPr kumimoji="0" lang="ru-RU"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Данные и Искусственный интеллект</a:t>
              </a:r>
              <a:endParaRPr kumimoji="0" lang="en-US"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sp>
          <p:nvSpPr>
            <p:cNvPr id="72" name="Modern workplace">
              <a:extLst>
                <a:ext uri="{FF2B5EF4-FFF2-40B4-BE49-F238E27FC236}">
                  <a16:creationId xmlns:a16="http://schemas.microsoft.com/office/drawing/2014/main" id="{2400CEB1-9E36-4486-B81B-C734EE8250D4}"/>
                </a:ext>
              </a:extLst>
            </p:cNvPr>
            <p:cNvSpPr txBox="1"/>
            <p:nvPr/>
          </p:nvSpPr>
          <p:spPr>
            <a:xfrm>
              <a:off x="5255521" y="471294"/>
              <a:ext cx="1861496" cy="565271"/>
            </a:xfrm>
            <a:prstGeom prst="rect">
              <a:avLst/>
            </a:prstGeom>
            <a:noFill/>
          </p:spPr>
          <p:txBody>
            <a:bodyPr wrap="square" lIns="0" tIns="0" rIns="0" bIns="0" rtlCol="0" anchor="ctr">
              <a:spAutoFit/>
            </a:bodyPr>
            <a:lstStyle/>
            <a:p>
              <a:pPr marL="0" marR="0" lvl="0" indent="0" algn="l" defTabSz="914016" rtl="0" eaLnBrk="1" fontAlgn="auto" latinLnBrk="0" hangingPunct="1">
                <a:lnSpc>
                  <a:spcPct val="90000"/>
                </a:lnSpc>
                <a:spcBef>
                  <a:spcPts val="0"/>
                </a:spcBef>
                <a:spcAft>
                  <a:spcPts val="0"/>
                </a:spcAft>
                <a:buClrTx/>
                <a:buSzTx/>
                <a:buFontTx/>
                <a:buNone/>
                <a:tabLst/>
                <a:defRPr/>
              </a:pPr>
              <a:r>
                <a:rPr kumimoji="0" lang="ru-RU"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rPr>
                <a:t>Современное рабочее место</a:t>
              </a:r>
              <a:endParaRPr kumimoji="0" lang="en-US" sz="2000" b="0" i="0" u="none" strike="noStrike" kern="1200" cap="none" spc="0" normalizeH="0" baseline="0" noProof="0" dirty="0">
                <a:ln>
                  <a:noFill/>
                </a:ln>
                <a:gradFill>
                  <a:gsLst>
                    <a:gs pos="18352">
                      <a:srgbClr val="4D4D4D"/>
                    </a:gs>
                    <a:gs pos="47000">
                      <a:srgbClr val="4D4D4D"/>
                    </a:gs>
                  </a:gsLst>
                  <a:lin ang="5400000" scaled="0"/>
                </a:gradFill>
                <a:effectLst/>
                <a:uLnTx/>
                <a:uFillTx/>
                <a:latin typeface="Segoe UI"/>
                <a:ea typeface="ＭＳ Ｐゴシック"/>
                <a:cs typeface="Segoe UI" panose="020B0502040204020203" pitchFamily="34" charset="0"/>
              </a:endParaRPr>
            </a:p>
          </p:txBody>
        </p:sp>
      </p:grpSp>
      <p:sp>
        <p:nvSpPr>
          <p:cNvPr id="73" name="TextBox 72">
            <a:extLst>
              <a:ext uri="{FF2B5EF4-FFF2-40B4-BE49-F238E27FC236}">
                <a16:creationId xmlns:a16="http://schemas.microsoft.com/office/drawing/2014/main" id="{A527ABC9-42E8-4468-AFC0-FC64B773FEAD}"/>
              </a:ext>
            </a:extLst>
          </p:cNvPr>
          <p:cNvSpPr txBox="1"/>
          <p:nvPr/>
        </p:nvSpPr>
        <p:spPr>
          <a:xfrm rot="2849345">
            <a:off x="6673074" y="2341404"/>
            <a:ext cx="921077" cy="294141"/>
          </a:xfrm>
          <a:prstGeom prst="rect">
            <a:avLst/>
          </a:prstGeom>
          <a:noFill/>
        </p:spPr>
        <p:txBody>
          <a:bodyPr wrap="none" rtlCol="0">
            <a:prstTxWarp prst="textArchUp">
              <a:avLst/>
            </a:prstTxWarp>
            <a:spAutoFit/>
          </a:bodyPr>
          <a:lstStyle/>
          <a:p>
            <a:pPr marL="0" marR="0" lvl="0" indent="0" algn="ctr" defTabSz="913964" rtl="0" eaLnBrk="1" fontAlgn="auto" latinLnBrk="0" hangingPunct="1">
              <a:lnSpc>
                <a:spcPct val="90000"/>
              </a:lnSpc>
              <a:spcBef>
                <a:spcPts val="0"/>
              </a:spcBef>
              <a:spcAft>
                <a:spcPts val="0"/>
              </a:spcAft>
              <a:buClrTx/>
              <a:buSzTx/>
              <a:buFontTx/>
              <a:buNone/>
              <a:tabLst/>
              <a:defRPr/>
            </a:pPr>
            <a:r>
              <a:rPr kumimoji="0" lang="ru-RU" sz="2000" b="1" i="0" u="none" strike="noStrike" kern="1200" cap="none" spc="29" normalizeH="0" baseline="0" noProof="0" dirty="0">
                <a:ln>
                  <a:noFill/>
                </a:ln>
                <a:solidFill>
                  <a:srgbClr val="107C10"/>
                </a:solidFill>
                <a:effectLst/>
                <a:uLnTx/>
                <a:uFillTx/>
                <a:latin typeface="Segoe UI Semibold" panose="020B0702040204020203" pitchFamily="34" charset="0"/>
                <a:ea typeface="ＭＳ Ｐゴシック"/>
                <a:cs typeface="Segoe UI Semibold" panose="020B0702040204020203" pitchFamily="34" charset="0"/>
              </a:rPr>
              <a:t>Индустрия</a:t>
            </a:r>
            <a:endParaRPr kumimoji="0" lang="en-US" sz="1567" b="1" i="0" u="none" strike="noStrike" kern="1200" cap="none" spc="29" normalizeH="0" baseline="0" noProof="0" dirty="0">
              <a:ln>
                <a:noFill/>
              </a:ln>
              <a:solidFill>
                <a:srgbClr val="107C10"/>
              </a:solidFill>
              <a:effectLst/>
              <a:uLnTx/>
              <a:uFillTx/>
              <a:latin typeface="Segoe UI Semibold" panose="020B0702040204020203" pitchFamily="34" charset="0"/>
              <a:ea typeface="ＭＳ Ｐゴシック"/>
              <a:cs typeface="Segoe UI Semibold" panose="020B0702040204020203" pitchFamily="34" charset="0"/>
            </a:endParaRPr>
          </a:p>
        </p:txBody>
      </p:sp>
      <p:sp>
        <p:nvSpPr>
          <p:cNvPr id="74" name="TextBox 73">
            <a:extLst>
              <a:ext uri="{FF2B5EF4-FFF2-40B4-BE49-F238E27FC236}">
                <a16:creationId xmlns:a16="http://schemas.microsoft.com/office/drawing/2014/main" id="{9E5A9E7A-9559-4765-9BB2-CAC030EC6AC2}"/>
              </a:ext>
            </a:extLst>
          </p:cNvPr>
          <p:cNvSpPr txBox="1"/>
          <p:nvPr/>
        </p:nvSpPr>
        <p:spPr>
          <a:xfrm rot="13683553">
            <a:off x="4770136" y="3974200"/>
            <a:ext cx="921077" cy="294141"/>
          </a:xfrm>
          <a:prstGeom prst="rect">
            <a:avLst/>
          </a:prstGeom>
          <a:noFill/>
        </p:spPr>
        <p:txBody>
          <a:bodyPr wrap="none" rtlCol="0">
            <a:prstTxWarp prst="textArchUp">
              <a:avLst/>
            </a:prstTxWarp>
            <a:spAutoFit/>
          </a:bodyPr>
          <a:lstStyle/>
          <a:p>
            <a:pPr marL="0" marR="0" lvl="0" indent="0" algn="ctr" defTabSz="913964" rtl="0" eaLnBrk="1" fontAlgn="auto" latinLnBrk="0" hangingPunct="1">
              <a:lnSpc>
                <a:spcPct val="90000"/>
              </a:lnSpc>
              <a:spcBef>
                <a:spcPts val="0"/>
              </a:spcBef>
              <a:spcAft>
                <a:spcPts val="0"/>
              </a:spcAft>
              <a:buClrTx/>
              <a:buSzTx/>
              <a:buFontTx/>
              <a:buNone/>
              <a:tabLst/>
              <a:defRPr/>
            </a:pPr>
            <a:r>
              <a:rPr kumimoji="0" lang="ru-RU" sz="2000" b="1" i="0" u="none" strike="noStrike" kern="1200" cap="none" spc="29" normalizeH="0" baseline="0" noProof="0" dirty="0">
                <a:ln>
                  <a:noFill/>
                </a:ln>
                <a:solidFill>
                  <a:srgbClr val="107C10"/>
                </a:solidFill>
                <a:effectLst/>
                <a:uLnTx/>
                <a:uFillTx/>
                <a:latin typeface="Segoe UI Semibold" panose="020B0702040204020203" pitchFamily="34" charset="0"/>
                <a:ea typeface="ＭＳ Ｐゴシック"/>
                <a:cs typeface="Segoe UI Semibold" panose="020B0702040204020203" pitchFamily="34" charset="0"/>
              </a:rPr>
              <a:t>Индустрия</a:t>
            </a:r>
            <a:endParaRPr kumimoji="0" lang="en-US" sz="1567" b="1" i="0" u="none" strike="noStrike" kern="1200" cap="none" spc="29" normalizeH="0" baseline="0" noProof="0" dirty="0">
              <a:ln>
                <a:noFill/>
              </a:ln>
              <a:solidFill>
                <a:srgbClr val="107C10"/>
              </a:solidFill>
              <a:effectLst/>
              <a:uLnTx/>
              <a:uFillTx/>
              <a:latin typeface="Segoe UI Semibold" panose="020B0702040204020203" pitchFamily="34" charset="0"/>
              <a:ea typeface="ＭＳ Ｐゴシック"/>
              <a:cs typeface="Segoe UI Semibold" panose="020B0702040204020203" pitchFamily="34" charset="0"/>
            </a:endParaRPr>
          </a:p>
        </p:txBody>
      </p:sp>
      <p:grpSp>
        <p:nvGrpSpPr>
          <p:cNvPr id="87" name="Group 4"/>
          <p:cNvGrpSpPr>
            <a:grpSpLocks noChangeAspect="1"/>
          </p:cNvGrpSpPr>
          <p:nvPr/>
        </p:nvGrpSpPr>
        <p:grpSpPr bwMode="auto">
          <a:xfrm>
            <a:off x="685411" y="147869"/>
            <a:ext cx="400666" cy="351126"/>
            <a:chOff x="5274" y="1722"/>
            <a:chExt cx="461" cy="404"/>
          </a:xfrm>
          <a:solidFill>
            <a:schemeClr val="bg1">
              <a:lumMod val="75000"/>
            </a:schemeClr>
          </a:solidFill>
        </p:grpSpPr>
        <p:sp>
          <p:nvSpPr>
            <p:cNvPr id="88" name="Freeform 5"/>
            <p:cNvSpPr>
              <a:spLocks noEditPoints="1"/>
            </p:cNvSpPr>
            <p:nvPr/>
          </p:nvSpPr>
          <p:spPr bwMode="auto">
            <a:xfrm>
              <a:off x="5505" y="1866"/>
              <a:ext cx="230" cy="260"/>
            </a:xfrm>
            <a:custGeom>
              <a:avLst/>
              <a:gdLst>
                <a:gd name="T0" fmla="*/ 69 w 96"/>
                <a:gd name="T1" fmla="*/ 65 h 108"/>
                <a:gd name="T2" fmla="*/ 84 w 96"/>
                <a:gd name="T3" fmla="*/ 36 h 108"/>
                <a:gd name="T4" fmla="*/ 48 w 96"/>
                <a:gd name="T5" fmla="*/ 0 h 108"/>
                <a:gd name="T6" fmla="*/ 12 w 96"/>
                <a:gd name="T7" fmla="*/ 36 h 108"/>
                <a:gd name="T8" fmla="*/ 27 w 96"/>
                <a:gd name="T9" fmla="*/ 65 h 108"/>
                <a:gd name="T10" fmla="*/ 0 w 96"/>
                <a:gd name="T11" fmla="*/ 108 h 108"/>
                <a:gd name="T12" fmla="*/ 12 w 96"/>
                <a:gd name="T13" fmla="*/ 108 h 108"/>
                <a:gd name="T14" fmla="*/ 48 w 96"/>
                <a:gd name="T15" fmla="*/ 72 h 108"/>
                <a:gd name="T16" fmla="*/ 84 w 96"/>
                <a:gd name="T17" fmla="*/ 108 h 108"/>
                <a:gd name="T18" fmla="*/ 96 w 96"/>
                <a:gd name="T19" fmla="*/ 108 h 108"/>
                <a:gd name="T20" fmla="*/ 69 w 96"/>
                <a:gd name="T21" fmla="*/ 65 h 108"/>
                <a:gd name="T22" fmla="*/ 24 w 96"/>
                <a:gd name="T23" fmla="*/ 36 h 108"/>
                <a:gd name="T24" fmla="*/ 48 w 96"/>
                <a:gd name="T25" fmla="*/ 12 h 108"/>
                <a:gd name="T26" fmla="*/ 72 w 96"/>
                <a:gd name="T27" fmla="*/ 36 h 108"/>
                <a:gd name="T28" fmla="*/ 48 w 96"/>
                <a:gd name="T29" fmla="*/ 60 h 108"/>
                <a:gd name="T30" fmla="*/ 24 w 96"/>
                <a:gd name="T31"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08">
                  <a:moveTo>
                    <a:pt x="69" y="65"/>
                  </a:moveTo>
                  <a:cubicBezTo>
                    <a:pt x="78" y="59"/>
                    <a:pt x="84" y="48"/>
                    <a:pt x="84" y="36"/>
                  </a:cubicBezTo>
                  <a:cubicBezTo>
                    <a:pt x="84" y="16"/>
                    <a:pt x="68" y="0"/>
                    <a:pt x="48" y="0"/>
                  </a:cubicBezTo>
                  <a:cubicBezTo>
                    <a:pt x="28" y="0"/>
                    <a:pt x="12" y="16"/>
                    <a:pt x="12" y="36"/>
                  </a:cubicBezTo>
                  <a:cubicBezTo>
                    <a:pt x="12" y="48"/>
                    <a:pt x="18" y="59"/>
                    <a:pt x="27" y="65"/>
                  </a:cubicBezTo>
                  <a:cubicBezTo>
                    <a:pt x="11" y="73"/>
                    <a:pt x="0" y="89"/>
                    <a:pt x="0" y="108"/>
                  </a:cubicBezTo>
                  <a:cubicBezTo>
                    <a:pt x="12" y="108"/>
                    <a:pt x="12" y="108"/>
                    <a:pt x="12" y="108"/>
                  </a:cubicBezTo>
                  <a:cubicBezTo>
                    <a:pt x="12" y="88"/>
                    <a:pt x="28" y="72"/>
                    <a:pt x="48" y="72"/>
                  </a:cubicBezTo>
                  <a:cubicBezTo>
                    <a:pt x="68" y="72"/>
                    <a:pt x="84" y="88"/>
                    <a:pt x="84" y="108"/>
                  </a:cubicBezTo>
                  <a:cubicBezTo>
                    <a:pt x="96" y="108"/>
                    <a:pt x="96" y="108"/>
                    <a:pt x="96" y="108"/>
                  </a:cubicBezTo>
                  <a:cubicBezTo>
                    <a:pt x="96" y="89"/>
                    <a:pt x="85" y="73"/>
                    <a:pt x="69" y="65"/>
                  </a:cubicBezTo>
                  <a:close/>
                  <a:moveTo>
                    <a:pt x="24" y="36"/>
                  </a:moveTo>
                  <a:cubicBezTo>
                    <a:pt x="24" y="23"/>
                    <a:pt x="35" y="12"/>
                    <a:pt x="48" y="12"/>
                  </a:cubicBezTo>
                  <a:cubicBezTo>
                    <a:pt x="61" y="12"/>
                    <a:pt x="72" y="23"/>
                    <a:pt x="72" y="36"/>
                  </a:cubicBezTo>
                  <a:cubicBezTo>
                    <a:pt x="72" y="49"/>
                    <a:pt x="61" y="60"/>
                    <a:pt x="48" y="60"/>
                  </a:cubicBezTo>
                  <a:cubicBezTo>
                    <a:pt x="35" y="60"/>
                    <a:pt x="24" y="49"/>
                    <a:pt x="2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89" name="Freeform 6"/>
            <p:cNvSpPr>
              <a:spLocks/>
            </p:cNvSpPr>
            <p:nvPr/>
          </p:nvSpPr>
          <p:spPr bwMode="auto">
            <a:xfrm>
              <a:off x="5274" y="1722"/>
              <a:ext cx="404" cy="230"/>
            </a:xfrm>
            <a:custGeom>
              <a:avLst/>
              <a:gdLst>
                <a:gd name="T0" fmla="*/ 231 w 404"/>
                <a:gd name="T1" fmla="*/ 202 h 230"/>
                <a:gd name="T2" fmla="*/ 29 w 404"/>
                <a:gd name="T3" fmla="*/ 202 h 230"/>
                <a:gd name="T4" fmla="*/ 29 w 404"/>
                <a:gd name="T5" fmla="*/ 28 h 230"/>
                <a:gd name="T6" fmla="*/ 375 w 404"/>
                <a:gd name="T7" fmla="*/ 28 h 230"/>
                <a:gd name="T8" fmla="*/ 375 w 404"/>
                <a:gd name="T9" fmla="*/ 108 h 230"/>
                <a:gd name="T10" fmla="*/ 404 w 404"/>
                <a:gd name="T11" fmla="*/ 108 h 230"/>
                <a:gd name="T12" fmla="*/ 404 w 404"/>
                <a:gd name="T13" fmla="*/ 0 h 230"/>
                <a:gd name="T14" fmla="*/ 0 w 404"/>
                <a:gd name="T15" fmla="*/ 0 h 230"/>
                <a:gd name="T16" fmla="*/ 0 w 404"/>
                <a:gd name="T17" fmla="*/ 230 h 230"/>
                <a:gd name="T18" fmla="*/ 231 w 404"/>
                <a:gd name="T19" fmla="*/ 230 h 230"/>
                <a:gd name="T20" fmla="*/ 231 w 404"/>
                <a:gd name="T21" fmla="*/ 20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4" h="230">
                  <a:moveTo>
                    <a:pt x="231" y="202"/>
                  </a:moveTo>
                  <a:lnTo>
                    <a:pt x="29" y="202"/>
                  </a:lnTo>
                  <a:lnTo>
                    <a:pt x="29" y="28"/>
                  </a:lnTo>
                  <a:lnTo>
                    <a:pt x="375" y="28"/>
                  </a:lnTo>
                  <a:lnTo>
                    <a:pt x="375" y="108"/>
                  </a:lnTo>
                  <a:lnTo>
                    <a:pt x="404" y="108"/>
                  </a:lnTo>
                  <a:lnTo>
                    <a:pt x="404" y="0"/>
                  </a:lnTo>
                  <a:lnTo>
                    <a:pt x="0" y="0"/>
                  </a:lnTo>
                  <a:lnTo>
                    <a:pt x="0" y="230"/>
                  </a:lnTo>
                  <a:lnTo>
                    <a:pt x="231" y="230"/>
                  </a:lnTo>
                  <a:lnTo>
                    <a:pt x="231"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90" name="Freeform 7"/>
            <p:cNvSpPr>
              <a:spLocks/>
            </p:cNvSpPr>
            <p:nvPr/>
          </p:nvSpPr>
          <p:spPr bwMode="auto">
            <a:xfrm>
              <a:off x="5649" y="1830"/>
              <a:ext cx="29" cy="17"/>
            </a:xfrm>
            <a:custGeom>
              <a:avLst/>
              <a:gdLst>
                <a:gd name="T0" fmla="*/ 0 w 12"/>
                <a:gd name="T1" fmla="*/ 2 h 7"/>
                <a:gd name="T2" fmla="*/ 12 w 12"/>
                <a:gd name="T3" fmla="*/ 7 h 7"/>
                <a:gd name="T4" fmla="*/ 12 w 12"/>
                <a:gd name="T5" fmla="*/ 0 h 7"/>
                <a:gd name="T6" fmla="*/ 0 w 12"/>
                <a:gd name="T7" fmla="*/ 0 h 7"/>
                <a:gd name="T8" fmla="*/ 0 w 12"/>
                <a:gd name="T9" fmla="*/ 2 h 7"/>
              </a:gdLst>
              <a:ahLst/>
              <a:cxnLst>
                <a:cxn ang="0">
                  <a:pos x="T0" y="T1"/>
                </a:cxn>
                <a:cxn ang="0">
                  <a:pos x="T2" y="T3"/>
                </a:cxn>
                <a:cxn ang="0">
                  <a:pos x="T4" y="T5"/>
                </a:cxn>
                <a:cxn ang="0">
                  <a:pos x="T6" y="T7"/>
                </a:cxn>
                <a:cxn ang="0">
                  <a:pos x="T8" y="T9"/>
                </a:cxn>
              </a:cxnLst>
              <a:rect l="0" t="0" r="r" b="b"/>
              <a:pathLst>
                <a:path w="12" h="7">
                  <a:moveTo>
                    <a:pt x="0" y="2"/>
                  </a:moveTo>
                  <a:cubicBezTo>
                    <a:pt x="4" y="3"/>
                    <a:pt x="8" y="5"/>
                    <a:pt x="12" y="7"/>
                  </a:cubicBezTo>
                  <a:cubicBezTo>
                    <a:pt x="12" y="0"/>
                    <a:pt x="12" y="0"/>
                    <a:pt x="12" y="0"/>
                  </a:cubicBezTo>
                  <a:cubicBezTo>
                    <a:pt x="0" y="0"/>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91" name="Rectangle 90"/>
          <p:cNvSpPr/>
          <p:nvPr/>
        </p:nvSpPr>
        <p:spPr bwMode="auto">
          <a:xfrm>
            <a:off x="1125204" y="57518"/>
            <a:ext cx="4313621"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ВИРТУАЛЬНОЕ ЗДРАВООХРАНЕНИЕ</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Предоставление новых способов оказания медицинских услуг</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92" name="Group 91"/>
          <p:cNvGrpSpPr/>
          <p:nvPr/>
        </p:nvGrpSpPr>
        <p:grpSpPr>
          <a:xfrm>
            <a:off x="7358737" y="194039"/>
            <a:ext cx="389550" cy="406070"/>
            <a:chOff x="1957387" y="2043113"/>
            <a:chExt cx="1212852" cy="949325"/>
          </a:xfrm>
          <a:solidFill>
            <a:schemeClr val="bg1">
              <a:lumMod val="75000"/>
            </a:schemeClr>
          </a:solidFill>
        </p:grpSpPr>
        <p:sp>
          <p:nvSpPr>
            <p:cNvPr id="93" name="Freeform 51"/>
            <p:cNvSpPr>
              <a:spLocks/>
            </p:cNvSpPr>
            <p:nvPr/>
          </p:nvSpPr>
          <p:spPr bwMode="auto">
            <a:xfrm>
              <a:off x="1957387" y="2498725"/>
              <a:ext cx="338138" cy="303213"/>
            </a:xfrm>
            <a:custGeom>
              <a:avLst/>
              <a:gdLst>
                <a:gd name="T0" fmla="*/ 89 w 89"/>
                <a:gd name="T1" fmla="*/ 80 h 80"/>
                <a:gd name="T2" fmla="*/ 19 w 89"/>
                <a:gd name="T3" fmla="*/ 80 h 80"/>
                <a:gd name="T4" fmla="*/ 0 w 89"/>
                <a:gd name="T5" fmla="*/ 61 h 80"/>
                <a:gd name="T6" fmla="*/ 7 w 89"/>
                <a:gd name="T7" fmla="*/ 41 h 80"/>
                <a:gd name="T8" fmla="*/ 7 w 89"/>
                <a:gd name="T9" fmla="*/ 40 h 80"/>
                <a:gd name="T10" fmla="*/ 46 w 89"/>
                <a:gd name="T11" fmla="*/ 0 h 80"/>
                <a:gd name="T12" fmla="*/ 87 w 89"/>
                <a:gd name="T13" fmla="*/ 0 h 80"/>
                <a:gd name="T14" fmla="*/ 87 w 89"/>
                <a:gd name="T15" fmla="*/ 20 h 80"/>
                <a:gd name="T16" fmla="*/ 54 w 89"/>
                <a:gd name="T17" fmla="*/ 20 h 80"/>
                <a:gd name="T18" fmla="*/ 22 w 89"/>
                <a:gd name="T19" fmla="*/ 54 h 80"/>
                <a:gd name="T20" fmla="*/ 20 w 89"/>
                <a:gd name="T21" fmla="*/ 60 h 80"/>
                <a:gd name="T22" fmla="*/ 89 w 89"/>
                <a:gd name="T23" fmla="*/ 60 h 80"/>
                <a:gd name="T24" fmla="*/ 89 w 89"/>
                <a:gd name="T2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80">
                  <a:moveTo>
                    <a:pt x="89" y="80"/>
                  </a:moveTo>
                  <a:cubicBezTo>
                    <a:pt x="19" y="80"/>
                    <a:pt x="19" y="80"/>
                    <a:pt x="19" y="80"/>
                  </a:cubicBezTo>
                  <a:cubicBezTo>
                    <a:pt x="9" y="80"/>
                    <a:pt x="0" y="71"/>
                    <a:pt x="0" y="61"/>
                  </a:cubicBezTo>
                  <a:cubicBezTo>
                    <a:pt x="0" y="53"/>
                    <a:pt x="2" y="46"/>
                    <a:pt x="7" y="41"/>
                  </a:cubicBezTo>
                  <a:cubicBezTo>
                    <a:pt x="7" y="40"/>
                    <a:pt x="7" y="40"/>
                    <a:pt x="7" y="40"/>
                  </a:cubicBezTo>
                  <a:cubicBezTo>
                    <a:pt x="46" y="0"/>
                    <a:pt x="46" y="0"/>
                    <a:pt x="46" y="0"/>
                  </a:cubicBezTo>
                  <a:cubicBezTo>
                    <a:pt x="87" y="0"/>
                    <a:pt x="87" y="0"/>
                    <a:pt x="87" y="0"/>
                  </a:cubicBezTo>
                  <a:cubicBezTo>
                    <a:pt x="87" y="20"/>
                    <a:pt x="87" y="20"/>
                    <a:pt x="87" y="20"/>
                  </a:cubicBezTo>
                  <a:cubicBezTo>
                    <a:pt x="54" y="20"/>
                    <a:pt x="54" y="20"/>
                    <a:pt x="54" y="20"/>
                  </a:cubicBezTo>
                  <a:cubicBezTo>
                    <a:pt x="22" y="54"/>
                    <a:pt x="22" y="54"/>
                    <a:pt x="22" y="54"/>
                  </a:cubicBezTo>
                  <a:cubicBezTo>
                    <a:pt x="21" y="55"/>
                    <a:pt x="20" y="57"/>
                    <a:pt x="20" y="60"/>
                  </a:cubicBezTo>
                  <a:cubicBezTo>
                    <a:pt x="89" y="60"/>
                    <a:pt x="89" y="60"/>
                    <a:pt x="89" y="60"/>
                  </a:cubicBezTo>
                  <a:lnTo>
                    <a:pt x="89" y="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nvGrpSpPr>
            <p:cNvPr id="94" name="Group 93"/>
            <p:cNvGrpSpPr/>
            <p:nvPr/>
          </p:nvGrpSpPr>
          <p:grpSpPr>
            <a:xfrm>
              <a:off x="2109789" y="2043113"/>
              <a:ext cx="1060450" cy="949325"/>
              <a:chOff x="2109788" y="2043113"/>
              <a:chExt cx="1060451" cy="949325"/>
            </a:xfrm>
            <a:grpFill/>
          </p:grpSpPr>
          <p:sp>
            <p:nvSpPr>
              <p:cNvPr id="95" name="Freeform 50"/>
              <p:cNvSpPr>
                <a:spLocks/>
              </p:cNvSpPr>
              <p:nvPr/>
            </p:nvSpPr>
            <p:spPr bwMode="auto">
              <a:xfrm>
                <a:off x="2109788" y="2043113"/>
                <a:ext cx="833438" cy="493713"/>
              </a:xfrm>
              <a:custGeom>
                <a:avLst/>
                <a:gdLst>
                  <a:gd name="T0" fmla="*/ 48 w 525"/>
                  <a:gd name="T1" fmla="*/ 311 h 311"/>
                  <a:gd name="T2" fmla="*/ 0 w 525"/>
                  <a:gd name="T3" fmla="*/ 311 h 311"/>
                  <a:gd name="T4" fmla="*/ 0 w 525"/>
                  <a:gd name="T5" fmla="*/ 0 h 311"/>
                  <a:gd name="T6" fmla="*/ 525 w 525"/>
                  <a:gd name="T7" fmla="*/ 0 h 311"/>
                  <a:gd name="T8" fmla="*/ 525 w 525"/>
                  <a:gd name="T9" fmla="*/ 119 h 311"/>
                  <a:gd name="T10" fmla="*/ 477 w 525"/>
                  <a:gd name="T11" fmla="*/ 119 h 311"/>
                  <a:gd name="T12" fmla="*/ 477 w 525"/>
                  <a:gd name="T13" fmla="*/ 47 h 311"/>
                  <a:gd name="T14" fmla="*/ 48 w 525"/>
                  <a:gd name="T15" fmla="*/ 47 h 311"/>
                  <a:gd name="T16" fmla="*/ 48 w 525"/>
                  <a:gd name="T17"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311">
                    <a:moveTo>
                      <a:pt x="48" y="311"/>
                    </a:moveTo>
                    <a:lnTo>
                      <a:pt x="0" y="311"/>
                    </a:lnTo>
                    <a:lnTo>
                      <a:pt x="0" y="0"/>
                    </a:lnTo>
                    <a:lnTo>
                      <a:pt x="525" y="0"/>
                    </a:lnTo>
                    <a:lnTo>
                      <a:pt x="525" y="119"/>
                    </a:lnTo>
                    <a:lnTo>
                      <a:pt x="477" y="119"/>
                    </a:lnTo>
                    <a:lnTo>
                      <a:pt x="477" y="47"/>
                    </a:lnTo>
                    <a:lnTo>
                      <a:pt x="48" y="47"/>
                    </a:lnTo>
                    <a:lnTo>
                      <a:pt x="48"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96" name="Freeform 52"/>
              <p:cNvSpPr>
                <a:spLocks/>
              </p:cNvSpPr>
              <p:nvPr/>
            </p:nvSpPr>
            <p:spPr bwMode="auto">
              <a:xfrm>
                <a:off x="2413001" y="2193925"/>
                <a:ext cx="757238" cy="608013"/>
              </a:xfrm>
              <a:custGeom>
                <a:avLst/>
                <a:gdLst>
                  <a:gd name="T0" fmla="*/ 180 w 200"/>
                  <a:gd name="T1" fmla="*/ 160 h 160"/>
                  <a:gd name="T2" fmla="*/ 60 w 200"/>
                  <a:gd name="T3" fmla="*/ 160 h 160"/>
                  <a:gd name="T4" fmla="*/ 60 w 200"/>
                  <a:gd name="T5" fmla="*/ 140 h 160"/>
                  <a:gd name="T6" fmla="*/ 180 w 200"/>
                  <a:gd name="T7" fmla="*/ 140 h 160"/>
                  <a:gd name="T8" fmla="*/ 180 w 200"/>
                  <a:gd name="T9" fmla="*/ 20 h 160"/>
                  <a:gd name="T10" fmla="*/ 20 w 200"/>
                  <a:gd name="T11" fmla="*/ 20 h 160"/>
                  <a:gd name="T12" fmla="*/ 20 w 200"/>
                  <a:gd name="T13" fmla="*/ 70 h 160"/>
                  <a:gd name="T14" fmla="*/ 0 w 200"/>
                  <a:gd name="T15" fmla="*/ 70 h 160"/>
                  <a:gd name="T16" fmla="*/ 0 w 200"/>
                  <a:gd name="T17" fmla="*/ 20 h 160"/>
                  <a:gd name="T18" fmla="*/ 20 w 200"/>
                  <a:gd name="T19" fmla="*/ 0 h 160"/>
                  <a:gd name="T20" fmla="*/ 180 w 200"/>
                  <a:gd name="T21" fmla="*/ 0 h 160"/>
                  <a:gd name="T22" fmla="*/ 200 w 200"/>
                  <a:gd name="T23" fmla="*/ 19 h 160"/>
                  <a:gd name="T24" fmla="*/ 200 w 200"/>
                  <a:gd name="T25" fmla="*/ 140 h 160"/>
                  <a:gd name="T26" fmla="*/ 194 w 200"/>
                  <a:gd name="T27" fmla="*/ 154 h 160"/>
                  <a:gd name="T28" fmla="*/ 180 w 200"/>
                  <a:gd name="T2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160">
                    <a:moveTo>
                      <a:pt x="180" y="160"/>
                    </a:moveTo>
                    <a:cubicBezTo>
                      <a:pt x="60" y="160"/>
                      <a:pt x="60" y="160"/>
                      <a:pt x="60" y="160"/>
                    </a:cubicBezTo>
                    <a:cubicBezTo>
                      <a:pt x="60" y="140"/>
                      <a:pt x="60" y="140"/>
                      <a:pt x="60" y="140"/>
                    </a:cubicBezTo>
                    <a:cubicBezTo>
                      <a:pt x="180" y="140"/>
                      <a:pt x="180" y="140"/>
                      <a:pt x="180" y="140"/>
                    </a:cubicBezTo>
                    <a:cubicBezTo>
                      <a:pt x="180" y="20"/>
                      <a:pt x="180" y="20"/>
                      <a:pt x="180" y="20"/>
                    </a:cubicBezTo>
                    <a:cubicBezTo>
                      <a:pt x="20" y="20"/>
                      <a:pt x="20" y="20"/>
                      <a:pt x="20" y="20"/>
                    </a:cubicBezTo>
                    <a:cubicBezTo>
                      <a:pt x="20" y="70"/>
                      <a:pt x="20" y="70"/>
                      <a:pt x="20" y="70"/>
                    </a:cubicBezTo>
                    <a:cubicBezTo>
                      <a:pt x="0" y="70"/>
                      <a:pt x="0" y="70"/>
                      <a:pt x="0" y="70"/>
                    </a:cubicBezTo>
                    <a:cubicBezTo>
                      <a:pt x="0" y="20"/>
                      <a:pt x="0" y="20"/>
                      <a:pt x="0" y="20"/>
                    </a:cubicBezTo>
                    <a:cubicBezTo>
                      <a:pt x="0" y="9"/>
                      <a:pt x="9" y="0"/>
                      <a:pt x="20" y="0"/>
                    </a:cubicBezTo>
                    <a:cubicBezTo>
                      <a:pt x="180" y="0"/>
                      <a:pt x="180" y="0"/>
                      <a:pt x="180" y="0"/>
                    </a:cubicBezTo>
                    <a:cubicBezTo>
                      <a:pt x="191" y="0"/>
                      <a:pt x="200" y="9"/>
                      <a:pt x="200" y="19"/>
                    </a:cubicBezTo>
                    <a:cubicBezTo>
                      <a:pt x="200" y="140"/>
                      <a:pt x="200" y="140"/>
                      <a:pt x="200" y="140"/>
                    </a:cubicBezTo>
                    <a:cubicBezTo>
                      <a:pt x="200" y="145"/>
                      <a:pt x="198" y="150"/>
                      <a:pt x="194" y="154"/>
                    </a:cubicBezTo>
                    <a:cubicBezTo>
                      <a:pt x="190" y="158"/>
                      <a:pt x="185" y="160"/>
                      <a:pt x="180"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97" name="Rectangle 53"/>
              <p:cNvSpPr>
                <a:spLocks noChangeArrowheads="1"/>
              </p:cNvSpPr>
              <p:nvPr/>
            </p:nvSpPr>
            <p:spPr bwMode="auto">
              <a:xfrm>
                <a:off x="2716213" y="2574925"/>
                <a:ext cx="15081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98" name="Rectangle 54"/>
              <p:cNvSpPr>
                <a:spLocks noChangeArrowheads="1"/>
              </p:cNvSpPr>
              <p:nvPr/>
            </p:nvSpPr>
            <p:spPr bwMode="auto">
              <a:xfrm>
                <a:off x="2374901" y="2801938"/>
                <a:ext cx="150813"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99" name="Freeform 55"/>
              <p:cNvSpPr>
                <a:spLocks noEditPoints="1"/>
              </p:cNvSpPr>
              <p:nvPr/>
            </p:nvSpPr>
            <p:spPr bwMode="auto">
              <a:xfrm>
                <a:off x="2260601" y="2384425"/>
                <a:ext cx="379413" cy="608013"/>
              </a:xfrm>
              <a:custGeom>
                <a:avLst/>
                <a:gdLst>
                  <a:gd name="T0" fmla="*/ 86 w 100"/>
                  <a:gd name="T1" fmla="*/ 160 h 160"/>
                  <a:gd name="T2" fmla="*/ 14 w 100"/>
                  <a:gd name="T3" fmla="*/ 160 h 160"/>
                  <a:gd name="T4" fmla="*/ 0 w 100"/>
                  <a:gd name="T5" fmla="*/ 146 h 160"/>
                  <a:gd name="T6" fmla="*/ 0 w 100"/>
                  <a:gd name="T7" fmla="*/ 14 h 160"/>
                  <a:gd name="T8" fmla="*/ 14 w 100"/>
                  <a:gd name="T9" fmla="*/ 0 h 160"/>
                  <a:gd name="T10" fmla="*/ 86 w 100"/>
                  <a:gd name="T11" fmla="*/ 0 h 160"/>
                  <a:gd name="T12" fmla="*/ 100 w 100"/>
                  <a:gd name="T13" fmla="*/ 14 h 160"/>
                  <a:gd name="T14" fmla="*/ 100 w 100"/>
                  <a:gd name="T15" fmla="*/ 146 h 160"/>
                  <a:gd name="T16" fmla="*/ 86 w 100"/>
                  <a:gd name="T17" fmla="*/ 160 h 160"/>
                  <a:gd name="T18" fmla="*/ 20 w 100"/>
                  <a:gd name="T19" fmla="*/ 140 h 160"/>
                  <a:gd name="T20" fmla="*/ 80 w 100"/>
                  <a:gd name="T21" fmla="*/ 140 h 160"/>
                  <a:gd name="T22" fmla="*/ 80 w 100"/>
                  <a:gd name="T23" fmla="*/ 20 h 160"/>
                  <a:gd name="T24" fmla="*/ 20 w 100"/>
                  <a:gd name="T25" fmla="*/ 20 h 160"/>
                  <a:gd name="T26" fmla="*/ 20 w 100"/>
                  <a:gd name="T27"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60">
                    <a:moveTo>
                      <a:pt x="86" y="160"/>
                    </a:moveTo>
                    <a:cubicBezTo>
                      <a:pt x="14" y="160"/>
                      <a:pt x="14" y="160"/>
                      <a:pt x="14" y="160"/>
                    </a:cubicBezTo>
                    <a:cubicBezTo>
                      <a:pt x="6" y="160"/>
                      <a:pt x="0" y="153"/>
                      <a:pt x="0" y="146"/>
                    </a:cubicBezTo>
                    <a:cubicBezTo>
                      <a:pt x="0" y="14"/>
                      <a:pt x="0" y="14"/>
                      <a:pt x="0" y="14"/>
                    </a:cubicBezTo>
                    <a:cubicBezTo>
                      <a:pt x="0" y="6"/>
                      <a:pt x="6" y="0"/>
                      <a:pt x="14" y="0"/>
                    </a:cubicBezTo>
                    <a:cubicBezTo>
                      <a:pt x="86" y="0"/>
                      <a:pt x="86" y="0"/>
                      <a:pt x="86" y="0"/>
                    </a:cubicBezTo>
                    <a:cubicBezTo>
                      <a:pt x="94" y="0"/>
                      <a:pt x="100" y="6"/>
                      <a:pt x="100" y="14"/>
                    </a:cubicBezTo>
                    <a:cubicBezTo>
                      <a:pt x="100" y="146"/>
                      <a:pt x="100" y="146"/>
                      <a:pt x="100" y="146"/>
                    </a:cubicBezTo>
                    <a:cubicBezTo>
                      <a:pt x="100" y="153"/>
                      <a:pt x="94" y="160"/>
                      <a:pt x="86" y="160"/>
                    </a:cubicBezTo>
                    <a:close/>
                    <a:moveTo>
                      <a:pt x="20" y="140"/>
                    </a:moveTo>
                    <a:cubicBezTo>
                      <a:pt x="80" y="140"/>
                      <a:pt x="80" y="140"/>
                      <a:pt x="80" y="140"/>
                    </a:cubicBezTo>
                    <a:cubicBezTo>
                      <a:pt x="80" y="20"/>
                      <a:pt x="80" y="20"/>
                      <a:pt x="80" y="20"/>
                    </a:cubicBezTo>
                    <a:cubicBezTo>
                      <a:pt x="20" y="20"/>
                      <a:pt x="20" y="20"/>
                      <a:pt x="20" y="20"/>
                    </a:cubicBezTo>
                    <a:lnTo>
                      <a:pt x="20"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grpSp>
      <p:sp>
        <p:nvSpPr>
          <p:cNvPr id="100" name="Rectangle 99"/>
          <p:cNvSpPr/>
          <p:nvPr/>
        </p:nvSpPr>
        <p:spPr bwMode="auto">
          <a:xfrm>
            <a:off x="7837610" y="164399"/>
            <a:ext cx="4253776"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МОБИЛЬНОСТЬ МЕД.ПЕРСОНАЛА</a:t>
            </a:r>
            <a:b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Безопасный доступ к информации и коллегам из любого места</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01" name="Group 8"/>
          <p:cNvGrpSpPr>
            <a:grpSpLocks noChangeAspect="1"/>
          </p:cNvGrpSpPr>
          <p:nvPr/>
        </p:nvGrpSpPr>
        <p:grpSpPr bwMode="auto">
          <a:xfrm>
            <a:off x="7323754" y="848330"/>
            <a:ext cx="435213" cy="464428"/>
            <a:chOff x="3846" y="813"/>
            <a:chExt cx="432" cy="461"/>
          </a:xfrm>
          <a:solidFill>
            <a:schemeClr val="bg1">
              <a:lumMod val="75000"/>
            </a:schemeClr>
          </a:solidFill>
        </p:grpSpPr>
        <p:sp>
          <p:nvSpPr>
            <p:cNvPr id="102" name="Freeform 9"/>
            <p:cNvSpPr>
              <a:spLocks noEditPoints="1"/>
            </p:cNvSpPr>
            <p:nvPr/>
          </p:nvSpPr>
          <p:spPr bwMode="auto">
            <a:xfrm>
              <a:off x="3903" y="871"/>
              <a:ext cx="317" cy="339"/>
            </a:xfrm>
            <a:custGeom>
              <a:avLst/>
              <a:gdLst>
                <a:gd name="T0" fmla="*/ 66 w 132"/>
                <a:gd name="T1" fmla="*/ 0 h 141"/>
                <a:gd name="T2" fmla="*/ 47 w 132"/>
                <a:gd name="T3" fmla="*/ 6 h 141"/>
                <a:gd name="T4" fmla="*/ 0 w 132"/>
                <a:gd name="T5" fmla="*/ 23 h 141"/>
                <a:gd name="T6" fmla="*/ 0 w 132"/>
                <a:gd name="T7" fmla="*/ 49 h 141"/>
                <a:gd name="T8" fmla="*/ 66 w 132"/>
                <a:gd name="T9" fmla="*/ 141 h 141"/>
                <a:gd name="T10" fmla="*/ 132 w 132"/>
                <a:gd name="T11" fmla="*/ 49 h 141"/>
                <a:gd name="T12" fmla="*/ 132 w 132"/>
                <a:gd name="T13" fmla="*/ 23 h 141"/>
                <a:gd name="T14" fmla="*/ 86 w 132"/>
                <a:gd name="T15" fmla="*/ 6 h 141"/>
                <a:gd name="T16" fmla="*/ 66 w 132"/>
                <a:gd name="T17" fmla="*/ 0 h 141"/>
                <a:gd name="T18" fmla="*/ 120 w 132"/>
                <a:gd name="T19" fmla="*/ 49 h 141"/>
                <a:gd name="T20" fmla="*/ 66 w 132"/>
                <a:gd name="T21" fmla="*/ 126 h 141"/>
                <a:gd name="T22" fmla="*/ 33 w 132"/>
                <a:gd name="T23" fmla="*/ 99 h 141"/>
                <a:gd name="T24" fmla="*/ 104 w 132"/>
                <a:gd name="T25" fmla="*/ 28 h 141"/>
                <a:gd name="T26" fmla="*/ 120 w 132"/>
                <a:gd name="T27" fmla="*/ 33 h 141"/>
                <a:gd name="T28" fmla="*/ 120 w 132"/>
                <a:gd name="T29" fmla="*/ 4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1">
                  <a:moveTo>
                    <a:pt x="66" y="0"/>
                  </a:moveTo>
                  <a:cubicBezTo>
                    <a:pt x="59" y="0"/>
                    <a:pt x="51" y="2"/>
                    <a:pt x="47" y="6"/>
                  </a:cubicBezTo>
                  <a:cubicBezTo>
                    <a:pt x="33" y="15"/>
                    <a:pt x="17" y="20"/>
                    <a:pt x="0" y="23"/>
                  </a:cubicBezTo>
                  <a:cubicBezTo>
                    <a:pt x="0" y="49"/>
                    <a:pt x="0" y="49"/>
                    <a:pt x="0" y="49"/>
                  </a:cubicBezTo>
                  <a:cubicBezTo>
                    <a:pt x="0" y="90"/>
                    <a:pt x="34" y="121"/>
                    <a:pt x="66" y="141"/>
                  </a:cubicBezTo>
                  <a:cubicBezTo>
                    <a:pt x="98" y="121"/>
                    <a:pt x="132" y="90"/>
                    <a:pt x="132" y="49"/>
                  </a:cubicBezTo>
                  <a:cubicBezTo>
                    <a:pt x="132" y="23"/>
                    <a:pt x="132" y="23"/>
                    <a:pt x="132" y="23"/>
                  </a:cubicBezTo>
                  <a:cubicBezTo>
                    <a:pt x="115" y="20"/>
                    <a:pt x="99" y="15"/>
                    <a:pt x="86" y="6"/>
                  </a:cubicBezTo>
                  <a:cubicBezTo>
                    <a:pt x="81" y="2"/>
                    <a:pt x="73" y="0"/>
                    <a:pt x="66" y="0"/>
                  </a:cubicBezTo>
                  <a:close/>
                  <a:moveTo>
                    <a:pt x="120" y="49"/>
                  </a:moveTo>
                  <a:cubicBezTo>
                    <a:pt x="120" y="83"/>
                    <a:pt x="92" y="109"/>
                    <a:pt x="66" y="126"/>
                  </a:cubicBezTo>
                  <a:cubicBezTo>
                    <a:pt x="55" y="119"/>
                    <a:pt x="43" y="110"/>
                    <a:pt x="33" y="99"/>
                  </a:cubicBezTo>
                  <a:cubicBezTo>
                    <a:pt x="104" y="28"/>
                    <a:pt x="104" y="28"/>
                    <a:pt x="104" y="28"/>
                  </a:cubicBezTo>
                  <a:cubicBezTo>
                    <a:pt x="109" y="30"/>
                    <a:pt x="114" y="32"/>
                    <a:pt x="120" y="33"/>
                  </a:cubicBezTo>
                  <a:lnTo>
                    <a:pt x="12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03" name="Freeform 10"/>
            <p:cNvSpPr>
              <a:spLocks noEditPoints="1"/>
            </p:cNvSpPr>
            <p:nvPr userDrawn="1"/>
          </p:nvSpPr>
          <p:spPr bwMode="auto">
            <a:xfrm>
              <a:off x="3846" y="813"/>
              <a:ext cx="432" cy="461"/>
            </a:xfrm>
            <a:custGeom>
              <a:avLst/>
              <a:gdLst>
                <a:gd name="T0" fmla="*/ 174 w 180"/>
                <a:gd name="T1" fmla="*/ 24 h 192"/>
                <a:gd name="T2" fmla="*/ 124 w 180"/>
                <a:gd name="T3" fmla="*/ 10 h 192"/>
                <a:gd name="T4" fmla="*/ 90 w 180"/>
                <a:gd name="T5" fmla="*/ 0 h 192"/>
                <a:gd name="T6" fmla="*/ 57 w 180"/>
                <a:gd name="T7" fmla="*/ 10 h 192"/>
                <a:gd name="T8" fmla="*/ 6 w 180"/>
                <a:gd name="T9" fmla="*/ 24 h 192"/>
                <a:gd name="T10" fmla="*/ 0 w 180"/>
                <a:gd name="T11" fmla="*/ 24 h 192"/>
                <a:gd name="T12" fmla="*/ 0 w 180"/>
                <a:gd name="T13" fmla="*/ 73 h 192"/>
                <a:gd name="T14" fmla="*/ 87 w 180"/>
                <a:gd name="T15" fmla="*/ 191 h 192"/>
                <a:gd name="T16" fmla="*/ 90 w 180"/>
                <a:gd name="T17" fmla="*/ 192 h 192"/>
                <a:gd name="T18" fmla="*/ 93 w 180"/>
                <a:gd name="T19" fmla="*/ 191 h 192"/>
                <a:gd name="T20" fmla="*/ 180 w 180"/>
                <a:gd name="T21" fmla="*/ 73 h 192"/>
                <a:gd name="T22" fmla="*/ 180 w 180"/>
                <a:gd name="T23" fmla="*/ 24 h 192"/>
                <a:gd name="T24" fmla="*/ 174 w 180"/>
                <a:gd name="T25" fmla="*/ 24 h 192"/>
                <a:gd name="T26" fmla="*/ 168 w 180"/>
                <a:gd name="T27" fmla="*/ 73 h 192"/>
                <a:gd name="T28" fmla="*/ 90 w 180"/>
                <a:gd name="T29" fmla="*/ 178 h 192"/>
                <a:gd name="T30" fmla="*/ 12 w 180"/>
                <a:gd name="T31" fmla="*/ 73 h 192"/>
                <a:gd name="T32" fmla="*/ 12 w 180"/>
                <a:gd name="T33" fmla="*/ 36 h 192"/>
                <a:gd name="T34" fmla="*/ 64 w 180"/>
                <a:gd name="T35" fmla="*/ 20 h 192"/>
                <a:gd name="T36" fmla="*/ 90 w 180"/>
                <a:gd name="T37" fmla="*/ 12 h 192"/>
                <a:gd name="T38" fmla="*/ 117 w 180"/>
                <a:gd name="T39" fmla="*/ 20 h 192"/>
                <a:gd name="T40" fmla="*/ 168 w 180"/>
                <a:gd name="T41" fmla="*/ 36 h 192"/>
                <a:gd name="T42" fmla="*/ 168 w 180"/>
                <a:gd name="T43" fmla="*/ 7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92">
                  <a:moveTo>
                    <a:pt x="174" y="24"/>
                  </a:moveTo>
                  <a:cubicBezTo>
                    <a:pt x="155" y="24"/>
                    <a:pt x="137" y="19"/>
                    <a:pt x="124" y="10"/>
                  </a:cubicBezTo>
                  <a:cubicBezTo>
                    <a:pt x="115" y="4"/>
                    <a:pt x="103" y="0"/>
                    <a:pt x="90" y="0"/>
                  </a:cubicBezTo>
                  <a:cubicBezTo>
                    <a:pt x="77" y="0"/>
                    <a:pt x="66" y="4"/>
                    <a:pt x="57" y="10"/>
                  </a:cubicBezTo>
                  <a:cubicBezTo>
                    <a:pt x="43" y="19"/>
                    <a:pt x="25" y="24"/>
                    <a:pt x="6" y="24"/>
                  </a:cubicBezTo>
                  <a:cubicBezTo>
                    <a:pt x="0" y="24"/>
                    <a:pt x="0" y="24"/>
                    <a:pt x="0" y="24"/>
                  </a:cubicBezTo>
                  <a:cubicBezTo>
                    <a:pt x="0" y="73"/>
                    <a:pt x="0" y="73"/>
                    <a:pt x="0" y="73"/>
                  </a:cubicBezTo>
                  <a:cubicBezTo>
                    <a:pt x="0" y="118"/>
                    <a:pt x="30" y="159"/>
                    <a:pt x="87" y="191"/>
                  </a:cubicBezTo>
                  <a:cubicBezTo>
                    <a:pt x="90" y="192"/>
                    <a:pt x="90" y="192"/>
                    <a:pt x="90" y="192"/>
                  </a:cubicBezTo>
                  <a:cubicBezTo>
                    <a:pt x="93" y="191"/>
                    <a:pt x="93" y="191"/>
                    <a:pt x="93" y="191"/>
                  </a:cubicBezTo>
                  <a:cubicBezTo>
                    <a:pt x="150" y="159"/>
                    <a:pt x="180" y="118"/>
                    <a:pt x="180" y="73"/>
                  </a:cubicBezTo>
                  <a:cubicBezTo>
                    <a:pt x="180" y="24"/>
                    <a:pt x="180" y="24"/>
                    <a:pt x="180" y="24"/>
                  </a:cubicBezTo>
                  <a:lnTo>
                    <a:pt x="174" y="24"/>
                  </a:lnTo>
                  <a:close/>
                  <a:moveTo>
                    <a:pt x="168" y="73"/>
                  </a:moveTo>
                  <a:cubicBezTo>
                    <a:pt x="168" y="123"/>
                    <a:pt x="126" y="158"/>
                    <a:pt x="90" y="178"/>
                  </a:cubicBezTo>
                  <a:cubicBezTo>
                    <a:pt x="54" y="158"/>
                    <a:pt x="12" y="123"/>
                    <a:pt x="12" y="73"/>
                  </a:cubicBezTo>
                  <a:cubicBezTo>
                    <a:pt x="12" y="36"/>
                    <a:pt x="12" y="36"/>
                    <a:pt x="12" y="36"/>
                  </a:cubicBezTo>
                  <a:cubicBezTo>
                    <a:pt x="31" y="35"/>
                    <a:pt x="49" y="29"/>
                    <a:pt x="64" y="20"/>
                  </a:cubicBezTo>
                  <a:cubicBezTo>
                    <a:pt x="71" y="15"/>
                    <a:pt x="80" y="12"/>
                    <a:pt x="90" y="12"/>
                  </a:cubicBezTo>
                  <a:cubicBezTo>
                    <a:pt x="100" y="12"/>
                    <a:pt x="109" y="15"/>
                    <a:pt x="117" y="20"/>
                  </a:cubicBezTo>
                  <a:cubicBezTo>
                    <a:pt x="131" y="29"/>
                    <a:pt x="149" y="35"/>
                    <a:pt x="168" y="36"/>
                  </a:cubicBezTo>
                  <a:lnTo>
                    <a:pt x="168"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104" name="Rectangle 103"/>
          <p:cNvSpPr/>
          <p:nvPr/>
        </p:nvSpPr>
        <p:spPr bwMode="auto">
          <a:xfrm>
            <a:off x="7598521" y="831358"/>
            <a:ext cx="4313621"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КИБЕРБЕЗОПАСНОСТЬ В СИСТЕМЕ ЗДРАВООХРАНЕНИЯ</a:t>
            </a:r>
            <a:b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Помощь организациям в защите от </a:t>
            </a:r>
            <a:r>
              <a:rPr kumimoji="0" lang="ru-RU" sz="1200" b="0" i="0" u="none" strike="noStrike" kern="0" cap="none" spc="0" normalizeH="0" baseline="0" noProof="0" dirty="0" err="1">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кибератак</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sp>
        <p:nvSpPr>
          <p:cNvPr id="105" name="Freeform 5"/>
          <p:cNvSpPr>
            <a:spLocks noChangeAspect="1" noEditPoints="1"/>
          </p:cNvSpPr>
          <p:nvPr/>
        </p:nvSpPr>
        <p:spPr bwMode="auto">
          <a:xfrm>
            <a:off x="7976683" y="2274671"/>
            <a:ext cx="511407" cy="385779"/>
          </a:xfrm>
          <a:custGeom>
            <a:avLst/>
            <a:gdLst>
              <a:gd name="T0" fmla="*/ 173 w 192"/>
              <a:gd name="T1" fmla="*/ 40 h 144"/>
              <a:gd name="T2" fmla="*/ 180 w 192"/>
              <a:gd name="T3" fmla="*/ 24 h 144"/>
              <a:gd name="T4" fmla="*/ 156 w 192"/>
              <a:gd name="T5" fmla="*/ 0 h 144"/>
              <a:gd name="T6" fmla="*/ 132 w 192"/>
              <a:gd name="T7" fmla="*/ 24 h 144"/>
              <a:gd name="T8" fmla="*/ 139 w 192"/>
              <a:gd name="T9" fmla="*/ 40 h 144"/>
              <a:gd name="T10" fmla="*/ 126 w 192"/>
              <a:gd name="T11" fmla="*/ 52 h 144"/>
              <a:gd name="T12" fmla="*/ 96 w 192"/>
              <a:gd name="T13" fmla="*/ 36 h 144"/>
              <a:gd name="T14" fmla="*/ 66 w 192"/>
              <a:gd name="T15" fmla="*/ 52 h 144"/>
              <a:gd name="T16" fmla="*/ 53 w 192"/>
              <a:gd name="T17" fmla="*/ 40 h 144"/>
              <a:gd name="T18" fmla="*/ 60 w 192"/>
              <a:gd name="T19" fmla="*/ 24 h 144"/>
              <a:gd name="T20" fmla="*/ 36 w 192"/>
              <a:gd name="T21" fmla="*/ 0 h 144"/>
              <a:gd name="T22" fmla="*/ 12 w 192"/>
              <a:gd name="T23" fmla="*/ 24 h 144"/>
              <a:gd name="T24" fmla="*/ 19 w 192"/>
              <a:gd name="T25" fmla="*/ 40 h 144"/>
              <a:gd name="T26" fmla="*/ 0 w 192"/>
              <a:gd name="T27" fmla="*/ 72 h 144"/>
              <a:gd name="T28" fmla="*/ 12 w 192"/>
              <a:gd name="T29" fmla="*/ 72 h 144"/>
              <a:gd name="T30" fmla="*/ 36 w 192"/>
              <a:gd name="T31" fmla="*/ 48 h 144"/>
              <a:gd name="T32" fmla="*/ 60 w 192"/>
              <a:gd name="T33" fmla="*/ 72 h 144"/>
              <a:gd name="T34" fmla="*/ 75 w 192"/>
              <a:gd name="T35" fmla="*/ 101 h 144"/>
              <a:gd name="T36" fmla="*/ 48 w 192"/>
              <a:gd name="T37" fmla="*/ 144 h 144"/>
              <a:gd name="T38" fmla="*/ 60 w 192"/>
              <a:gd name="T39" fmla="*/ 144 h 144"/>
              <a:gd name="T40" fmla="*/ 96 w 192"/>
              <a:gd name="T41" fmla="*/ 108 h 144"/>
              <a:gd name="T42" fmla="*/ 132 w 192"/>
              <a:gd name="T43" fmla="*/ 144 h 144"/>
              <a:gd name="T44" fmla="*/ 144 w 192"/>
              <a:gd name="T45" fmla="*/ 144 h 144"/>
              <a:gd name="T46" fmla="*/ 117 w 192"/>
              <a:gd name="T47" fmla="*/ 101 h 144"/>
              <a:gd name="T48" fmla="*/ 132 w 192"/>
              <a:gd name="T49" fmla="*/ 72 h 144"/>
              <a:gd name="T50" fmla="*/ 156 w 192"/>
              <a:gd name="T51" fmla="*/ 48 h 144"/>
              <a:gd name="T52" fmla="*/ 180 w 192"/>
              <a:gd name="T53" fmla="*/ 72 h 144"/>
              <a:gd name="T54" fmla="*/ 192 w 192"/>
              <a:gd name="T55" fmla="*/ 72 h 144"/>
              <a:gd name="T56" fmla="*/ 173 w 192"/>
              <a:gd name="T57" fmla="*/ 40 h 144"/>
              <a:gd name="T58" fmla="*/ 24 w 192"/>
              <a:gd name="T59" fmla="*/ 24 h 144"/>
              <a:gd name="T60" fmla="*/ 36 w 192"/>
              <a:gd name="T61" fmla="*/ 12 h 144"/>
              <a:gd name="T62" fmla="*/ 48 w 192"/>
              <a:gd name="T63" fmla="*/ 24 h 144"/>
              <a:gd name="T64" fmla="*/ 36 w 192"/>
              <a:gd name="T65" fmla="*/ 36 h 144"/>
              <a:gd name="T66" fmla="*/ 24 w 192"/>
              <a:gd name="T67" fmla="*/ 24 h 144"/>
              <a:gd name="T68" fmla="*/ 96 w 192"/>
              <a:gd name="T69" fmla="*/ 96 h 144"/>
              <a:gd name="T70" fmla="*/ 72 w 192"/>
              <a:gd name="T71" fmla="*/ 72 h 144"/>
              <a:gd name="T72" fmla="*/ 96 w 192"/>
              <a:gd name="T73" fmla="*/ 48 h 144"/>
              <a:gd name="T74" fmla="*/ 120 w 192"/>
              <a:gd name="T75" fmla="*/ 72 h 144"/>
              <a:gd name="T76" fmla="*/ 96 w 192"/>
              <a:gd name="T77" fmla="*/ 96 h 144"/>
              <a:gd name="T78" fmla="*/ 144 w 192"/>
              <a:gd name="T79" fmla="*/ 24 h 144"/>
              <a:gd name="T80" fmla="*/ 156 w 192"/>
              <a:gd name="T81" fmla="*/ 12 h 144"/>
              <a:gd name="T82" fmla="*/ 168 w 192"/>
              <a:gd name="T83" fmla="*/ 24 h 144"/>
              <a:gd name="T84" fmla="*/ 156 w 192"/>
              <a:gd name="T85" fmla="*/ 36 h 144"/>
              <a:gd name="T86" fmla="*/ 144 w 192"/>
              <a:gd name="T87" fmla="*/ 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44">
                <a:moveTo>
                  <a:pt x="173" y="40"/>
                </a:moveTo>
                <a:cubicBezTo>
                  <a:pt x="177" y="36"/>
                  <a:pt x="180" y="30"/>
                  <a:pt x="180" y="24"/>
                </a:cubicBezTo>
                <a:cubicBezTo>
                  <a:pt x="180" y="11"/>
                  <a:pt x="169" y="0"/>
                  <a:pt x="156" y="0"/>
                </a:cubicBezTo>
                <a:cubicBezTo>
                  <a:pt x="143" y="0"/>
                  <a:pt x="132" y="11"/>
                  <a:pt x="132" y="24"/>
                </a:cubicBezTo>
                <a:cubicBezTo>
                  <a:pt x="132" y="30"/>
                  <a:pt x="135" y="36"/>
                  <a:pt x="139" y="40"/>
                </a:cubicBezTo>
                <a:cubicBezTo>
                  <a:pt x="134" y="43"/>
                  <a:pt x="129" y="47"/>
                  <a:pt x="126" y="52"/>
                </a:cubicBezTo>
                <a:cubicBezTo>
                  <a:pt x="120" y="42"/>
                  <a:pt x="109" y="36"/>
                  <a:pt x="96" y="36"/>
                </a:cubicBezTo>
                <a:cubicBezTo>
                  <a:pt x="83" y="36"/>
                  <a:pt x="72" y="42"/>
                  <a:pt x="66" y="52"/>
                </a:cubicBezTo>
                <a:cubicBezTo>
                  <a:pt x="63" y="47"/>
                  <a:pt x="58" y="43"/>
                  <a:pt x="53" y="40"/>
                </a:cubicBezTo>
                <a:cubicBezTo>
                  <a:pt x="57" y="36"/>
                  <a:pt x="60" y="30"/>
                  <a:pt x="60" y="24"/>
                </a:cubicBezTo>
                <a:cubicBezTo>
                  <a:pt x="60" y="11"/>
                  <a:pt x="49" y="0"/>
                  <a:pt x="36" y="0"/>
                </a:cubicBezTo>
                <a:cubicBezTo>
                  <a:pt x="23" y="0"/>
                  <a:pt x="12" y="11"/>
                  <a:pt x="12" y="24"/>
                </a:cubicBezTo>
                <a:cubicBezTo>
                  <a:pt x="12" y="30"/>
                  <a:pt x="15" y="36"/>
                  <a:pt x="19" y="40"/>
                </a:cubicBezTo>
                <a:cubicBezTo>
                  <a:pt x="8" y="47"/>
                  <a:pt x="0" y="58"/>
                  <a:pt x="0" y="72"/>
                </a:cubicBezTo>
                <a:cubicBezTo>
                  <a:pt x="12" y="72"/>
                  <a:pt x="12" y="72"/>
                  <a:pt x="12" y="72"/>
                </a:cubicBezTo>
                <a:cubicBezTo>
                  <a:pt x="12" y="59"/>
                  <a:pt x="23" y="48"/>
                  <a:pt x="36" y="48"/>
                </a:cubicBezTo>
                <a:cubicBezTo>
                  <a:pt x="49" y="48"/>
                  <a:pt x="60" y="59"/>
                  <a:pt x="60" y="72"/>
                </a:cubicBezTo>
                <a:cubicBezTo>
                  <a:pt x="60" y="84"/>
                  <a:pt x="66" y="94"/>
                  <a:pt x="75" y="101"/>
                </a:cubicBezTo>
                <a:cubicBezTo>
                  <a:pt x="59" y="109"/>
                  <a:pt x="48" y="125"/>
                  <a:pt x="48" y="144"/>
                </a:cubicBezTo>
                <a:cubicBezTo>
                  <a:pt x="60" y="144"/>
                  <a:pt x="60" y="144"/>
                  <a:pt x="60" y="144"/>
                </a:cubicBezTo>
                <a:cubicBezTo>
                  <a:pt x="60" y="124"/>
                  <a:pt x="76" y="108"/>
                  <a:pt x="96" y="108"/>
                </a:cubicBezTo>
                <a:cubicBezTo>
                  <a:pt x="116" y="108"/>
                  <a:pt x="132" y="124"/>
                  <a:pt x="132" y="144"/>
                </a:cubicBezTo>
                <a:cubicBezTo>
                  <a:pt x="144" y="144"/>
                  <a:pt x="144" y="144"/>
                  <a:pt x="144" y="144"/>
                </a:cubicBezTo>
                <a:cubicBezTo>
                  <a:pt x="144" y="125"/>
                  <a:pt x="133" y="109"/>
                  <a:pt x="117" y="101"/>
                </a:cubicBezTo>
                <a:cubicBezTo>
                  <a:pt x="126" y="94"/>
                  <a:pt x="132" y="84"/>
                  <a:pt x="132" y="72"/>
                </a:cubicBezTo>
                <a:cubicBezTo>
                  <a:pt x="132" y="59"/>
                  <a:pt x="143" y="48"/>
                  <a:pt x="156" y="48"/>
                </a:cubicBezTo>
                <a:cubicBezTo>
                  <a:pt x="169" y="48"/>
                  <a:pt x="180" y="59"/>
                  <a:pt x="180" y="72"/>
                </a:cubicBezTo>
                <a:cubicBezTo>
                  <a:pt x="192" y="72"/>
                  <a:pt x="192" y="72"/>
                  <a:pt x="192" y="72"/>
                </a:cubicBezTo>
                <a:cubicBezTo>
                  <a:pt x="192" y="58"/>
                  <a:pt x="184" y="47"/>
                  <a:pt x="173" y="40"/>
                </a:cubicBezTo>
                <a:close/>
                <a:moveTo>
                  <a:pt x="24" y="24"/>
                </a:moveTo>
                <a:cubicBezTo>
                  <a:pt x="24" y="17"/>
                  <a:pt x="29" y="12"/>
                  <a:pt x="36" y="12"/>
                </a:cubicBezTo>
                <a:cubicBezTo>
                  <a:pt x="43" y="12"/>
                  <a:pt x="48" y="17"/>
                  <a:pt x="48" y="24"/>
                </a:cubicBezTo>
                <a:cubicBezTo>
                  <a:pt x="48" y="31"/>
                  <a:pt x="43" y="36"/>
                  <a:pt x="36" y="36"/>
                </a:cubicBezTo>
                <a:cubicBezTo>
                  <a:pt x="29" y="36"/>
                  <a:pt x="24" y="31"/>
                  <a:pt x="24" y="24"/>
                </a:cubicBezTo>
                <a:close/>
                <a:moveTo>
                  <a:pt x="96" y="96"/>
                </a:moveTo>
                <a:cubicBezTo>
                  <a:pt x="83" y="96"/>
                  <a:pt x="72" y="85"/>
                  <a:pt x="72" y="72"/>
                </a:cubicBezTo>
                <a:cubicBezTo>
                  <a:pt x="72" y="59"/>
                  <a:pt x="83" y="48"/>
                  <a:pt x="96" y="48"/>
                </a:cubicBezTo>
                <a:cubicBezTo>
                  <a:pt x="109" y="48"/>
                  <a:pt x="120" y="59"/>
                  <a:pt x="120" y="72"/>
                </a:cubicBezTo>
                <a:cubicBezTo>
                  <a:pt x="120" y="85"/>
                  <a:pt x="109" y="96"/>
                  <a:pt x="96" y="96"/>
                </a:cubicBezTo>
                <a:close/>
                <a:moveTo>
                  <a:pt x="144" y="24"/>
                </a:moveTo>
                <a:cubicBezTo>
                  <a:pt x="144" y="17"/>
                  <a:pt x="149" y="12"/>
                  <a:pt x="156" y="12"/>
                </a:cubicBezTo>
                <a:cubicBezTo>
                  <a:pt x="163" y="12"/>
                  <a:pt x="168" y="17"/>
                  <a:pt x="168" y="24"/>
                </a:cubicBezTo>
                <a:cubicBezTo>
                  <a:pt x="168" y="31"/>
                  <a:pt x="163" y="36"/>
                  <a:pt x="156" y="36"/>
                </a:cubicBezTo>
                <a:cubicBezTo>
                  <a:pt x="149" y="36"/>
                  <a:pt x="144" y="31"/>
                  <a:pt x="144" y="24"/>
                </a:cubicBezTo>
                <a:close/>
              </a:path>
            </a:pathLst>
          </a:custGeom>
          <a:solidFill>
            <a:schemeClr val="tx1">
              <a:lumMod val="40000"/>
              <a:lumOff val="6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06" name="Rectangle 105"/>
          <p:cNvSpPr/>
          <p:nvPr/>
        </p:nvSpPr>
        <p:spPr bwMode="auto">
          <a:xfrm>
            <a:off x="8299859" y="2180765"/>
            <a:ext cx="3687954"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КООРДИНАЦИЯ ОКАЗАНИЯ УСЛУГ</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Оптимизация ресурсов и совместное решение проблем</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07" name="Group 18"/>
          <p:cNvGrpSpPr>
            <a:grpSpLocks noChangeAspect="1"/>
          </p:cNvGrpSpPr>
          <p:nvPr/>
        </p:nvGrpSpPr>
        <p:grpSpPr bwMode="auto">
          <a:xfrm>
            <a:off x="8093160" y="3857210"/>
            <a:ext cx="313028" cy="313028"/>
            <a:chOff x="3825" y="2563"/>
            <a:chExt cx="460" cy="460"/>
          </a:xfrm>
          <a:solidFill>
            <a:schemeClr val="bg1">
              <a:lumMod val="75000"/>
            </a:schemeClr>
          </a:solidFill>
        </p:grpSpPr>
        <p:sp>
          <p:nvSpPr>
            <p:cNvPr id="108" name="Freeform 19"/>
            <p:cNvSpPr>
              <a:spLocks noEditPoints="1"/>
            </p:cNvSpPr>
            <p:nvPr/>
          </p:nvSpPr>
          <p:spPr bwMode="auto">
            <a:xfrm>
              <a:off x="3825" y="2678"/>
              <a:ext cx="316" cy="345"/>
            </a:xfrm>
            <a:custGeom>
              <a:avLst/>
              <a:gdLst>
                <a:gd name="T0" fmla="*/ 90 w 132"/>
                <a:gd name="T1" fmla="*/ 77 h 144"/>
                <a:gd name="T2" fmla="*/ 108 w 132"/>
                <a:gd name="T3" fmla="*/ 42 h 144"/>
                <a:gd name="T4" fmla="*/ 66 w 132"/>
                <a:gd name="T5" fmla="*/ 0 h 144"/>
                <a:gd name="T6" fmla="*/ 24 w 132"/>
                <a:gd name="T7" fmla="*/ 42 h 144"/>
                <a:gd name="T8" fmla="*/ 42 w 132"/>
                <a:gd name="T9" fmla="*/ 77 h 144"/>
                <a:gd name="T10" fmla="*/ 0 w 132"/>
                <a:gd name="T11" fmla="*/ 138 h 144"/>
                <a:gd name="T12" fmla="*/ 0 w 132"/>
                <a:gd name="T13" fmla="*/ 144 h 144"/>
                <a:gd name="T14" fmla="*/ 12 w 132"/>
                <a:gd name="T15" fmla="*/ 144 h 144"/>
                <a:gd name="T16" fmla="*/ 12 w 132"/>
                <a:gd name="T17" fmla="*/ 138 h 144"/>
                <a:gd name="T18" fmla="*/ 66 w 132"/>
                <a:gd name="T19" fmla="*/ 84 h 144"/>
                <a:gd name="T20" fmla="*/ 120 w 132"/>
                <a:gd name="T21" fmla="*/ 138 h 144"/>
                <a:gd name="T22" fmla="*/ 120 w 132"/>
                <a:gd name="T23" fmla="*/ 144 h 144"/>
                <a:gd name="T24" fmla="*/ 132 w 132"/>
                <a:gd name="T25" fmla="*/ 144 h 144"/>
                <a:gd name="T26" fmla="*/ 132 w 132"/>
                <a:gd name="T27" fmla="*/ 138 h 144"/>
                <a:gd name="T28" fmla="*/ 90 w 132"/>
                <a:gd name="T29" fmla="*/ 77 h 144"/>
                <a:gd name="T30" fmla="*/ 66 w 132"/>
                <a:gd name="T31" fmla="*/ 72 h 144"/>
                <a:gd name="T32" fmla="*/ 36 w 132"/>
                <a:gd name="T33" fmla="*/ 42 h 144"/>
                <a:gd name="T34" fmla="*/ 66 w 132"/>
                <a:gd name="T35" fmla="*/ 12 h 144"/>
                <a:gd name="T36" fmla="*/ 96 w 132"/>
                <a:gd name="T37" fmla="*/ 42 h 144"/>
                <a:gd name="T38" fmla="*/ 66 w 132"/>
                <a:gd name="T3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144">
                  <a:moveTo>
                    <a:pt x="90" y="77"/>
                  </a:moveTo>
                  <a:cubicBezTo>
                    <a:pt x="101" y="69"/>
                    <a:pt x="108" y="56"/>
                    <a:pt x="108" y="42"/>
                  </a:cubicBezTo>
                  <a:cubicBezTo>
                    <a:pt x="108" y="19"/>
                    <a:pt x="89" y="0"/>
                    <a:pt x="66" y="0"/>
                  </a:cubicBezTo>
                  <a:cubicBezTo>
                    <a:pt x="43" y="0"/>
                    <a:pt x="24" y="19"/>
                    <a:pt x="24" y="42"/>
                  </a:cubicBezTo>
                  <a:cubicBezTo>
                    <a:pt x="24" y="56"/>
                    <a:pt x="31" y="69"/>
                    <a:pt x="42" y="77"/>
                  </a:cubicBezTo>
                  <a:cubicBezTo>
                    <a:pt x="18" y="86"/>
                    <a:pt x="0" y="110"/>
                    <a:pt x="0" y="138"/>
                  </a:cubicBezTo>
                  <a:cubicBezTo>
                    <a:pt x="0" y="144"/>
                    <a:pt x="0" y="144"/>
                    <a:pt x="0" y="144"/>
                  </a:cubicBezTo>
                  <a:cubicBezTo>
                    <a:pt x="12" y="144"/>
                    <a:pt x="12" y="144"/>
                    <a:pt x="12" y="144"/>
                  </a:cubicBezTo>
                  <a:cubicBezTo>
                    <a:pt x="12" y="138"/>
                    <a:pt x="12" y="138"/>
                    <a:pt x="12" y="138"/>
                  </a:cubicBezTo>
                  <a:cubicBezTo>
                    <a:pt x="12" y="108"/>
                    <a:pt x="36" y="84"/>
                    <a:pt x="66" y="84"/>
                  </a:cubicBezTo>
                  <a:cubicBezTo>
                    <a:pt x="96" y="84"/>
                    <a:pt x="120" y="108"/>
                    <a:pt x="120" y="138"/>
                  </a:cubicBezTo>
                  <a:cubicBezTo>
                    <a:pt x="120" y="144"/>
                    <a:pt x="120" y="144"/>
                    <a:pt x="120" y="144"/>
                  </a:cubicBezTo>
                  <a:cubicBezTo>
                    <a:pt x="132" y="144"/>
                    <a:pt x="132" y="144"/>
                    <a:pt x="132" y="144"/>
                  </a:cubicBezTo>
                  <a:cubicBezTo>
                    <a:pt x="132" y="138"/>
                    <a:pt x="132" y="138"/>
                    <a:pt x="132" y="138"/>
                  </a:cubicBezTo>
                  <a:cubicBezTo>
                    <a:pt x="132" y="110"/>
                    <a:pt x="114" y="86"/>
                    <a:pt x="90" y="77"/>
                  </a:cubicBezTo>
                  <a:close/>
                  <a:moveTo>
                    <a:pt x="66" y="72"/>
                  </a:moveTo>
                  <a:cubicBezTo>
                    <a:pt x="49" y="72"/>
                    <a:pt x="36" y="59"/>
                    <a:pt x="36" y="42"/>
                  </a:cubicBezTo>
                  <a:cubicBezTo>
                    <a:pt x="36" y="25"/>
                    <a:pt x="49" y="12"/>
                    <a:pt x="66" y="12"/>
                  </a:cubicBezTo>
                  <a:cubicBezTo>
                    <a:pt x="83" y="12"/>
                    <a:pt x="96" y="25"/>
                    <a:pt x="96" y="42"/>
                  </a:cubicBezTo>
                  <a:cubicBezTo>
                    <a:pt x="96" y="59"/>
                    <a:pt x="83"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09" name="Freeform 20"/>
            <p:cNvSpPr>
              <a:spLocks/>
            </p:cNvSpPr>
            <p:nvPr/>
          </p:nvSpPr>
          <p:spPr bwMode="auto">
            <a:xfrm>
              <a:off x="3940" y="2563"/>
              <a:ext cx="345" cy="316"/>
            </a:xfrm>
            <a:custGeom>
              <a:avLst/>
              <a:gdLst>
                <a:gd name="T0" fmla="*/ 0 w 345"/>
                <a:gd name="T1" fmla="*/ 0 h 316"/>
                <a:gd name="T2" fmla="*/ 0 w 345"/>
                <a:gd name="T3" fmla="*/ 86 h 316"/>
                <a:gd name="T4" fmla="*/ 28 w 345"/>
                <a:gd name="T5" fmla="*/ 86 h 316"/>
                <a:gd name="T6" fmla="*/ 28 w 345"/>
                <a:gd name="T7" fmla="*/ 29 h 316"/>
                <a:gd name="T8" fmla="*/ 316 w 345"/>
                <a:gd name="T9" fmla="*/ 29 h 316"/>
                <a:gd name="T10" fmla="*/ 316 w 345"/>
                <a:gd name="T11" fmla="*/ 201 h 316"/>
                <a:gd name="T12" fmla="*/ 287 w 345"/>
                <a:gd name="T13" fmla="*/ 201 h 316"/>
                <a:gd name="T14" fmla="*/ 275 w 345"/>
                <a:gd name="T15" fmla="*/ 201 h 316"/>
                <a:gd name="T16" fmla="*/ 268 w 345"/>
                <a:gd name="T17" fmla="*/ 211 h 316"/>
                <a:gd name="T18" fmla="*/ 230 w 345"/>
                <a:gd name="T19" fmla="*/ 247 h 316"/>
                <a:gd name="T20" fmla="*/ 230 w 345"/>
                <a:gd name="T21" fmla="*/ 230 h 316"/>
                <a:gd name="T22" fmla="*/ 230 w 345"/>
                <a:gd name="T23" fmla="*/ 201 h 316"/>
                <a:gd name="T24" fmla="*/ 201 w 345"/>
                <a:gd name="T25" fmla="*/ 201 h 316"/>
                <a:gd name="T26" fmla="*/ 172 w 345"/>
                <a:gd name="T27" fmla="*/ 201 h 316"/>
                <a:gd name="T28" fmla="*/ 172 w 345"/>
                <a:gd name="T29" fmla="*/ 230 h 316"/>
                <a:gd name="T30" fmla="*/ 201 w 345"/>
                <a:gd name="T31" fmla="*/ 230 h 316"/>
                <a:gd name="T32" fmla="*/ 201 w 345"/>
                <a:gd name="T33" fmla="*/ 316 h 316"/>
                <a:gd name="T34" fmla="*/ 287 w 345"/>
                <a:gd name="T35" fmla="*/ 230 h 316"/>
                <a:gd name="T36" fmla="*/ 345 w 345"/>
                <a:gd name="T37" fmla="*/ 230 h 316"/>
                <a:gd name="T38" fmla="*/ 345 w 345"/>
                <a:gd name="T39" fmla="*/ 0 h 316"/>
                <a:gd name="T40" fmla="*/ 0 w 345"/>
                <a:gd name="T4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5" h="316">
                  <a:moveTo>
                    <a:pt x="0" y="0"/>
                  </a:moveTo>
                  <a:lnTo>
                    <a:pt x="0" y="86"/>
                  </a:lnTo>
                  <a:lnTo>
                    <a:pt x="28" y="86"/>
                  </a:lnTo>
                  <a:lnTo>
                    <a:pt x="28" y="29"/>
                  </a:lnTo>
                  <a:lnTo>
                    <a:pt x="316" y="29"/>
                  </a:lnTo>
                  <a:lnTo>
                    <a:pt x="316" y="201"/>
                  </a:lnTo>
                  <a:lnTo>
                    <a:pt x="287" y="201"/>
                  </a:lnTo>
                  <a:lnTo>
                    <a:pt x="275" y="201"/>
                  </a:lnTo>
                  <a:lnTo>
                    <a:pt x="268" y="211"/>
                  </a:lnTo>
                  <a:lnTo>
                    <a:pt x="230" y="247"/>
                  </a:lnTo>
                  <a:lnTo>
                    <a:pt x="230" y="230"/>
                  </a:lnTo>
                  <a:lnTo>
                    <a:pt x="230" y="201"/>
                  </a:lnTo>
                  <a:lnTo>
                    <a:pt x="201" y="201"/>
                  </a:lnTo>
                  <a:lnTo>
                    <a:pt x="172" y="201"/>
                  </a:lnTo>
                  <a:lnTo>
                    <a:pt x="172" y="230"/>
                  </a:lnTo>
                  <a:lnTo>
                    <a:pt x="201" y="230"/>
                  </a:lnTo>
                  <a:lnTo>
                    <a:pt x="201" y="316"/>
                  </a:lnTo>
                  <a:lnTo>
                    <a:pt x="287" y="230"/>
                  </a:lnTo>
                  <a:lnTo>
                    <a:pt x="345" y="230"/>
                  </a:lnTo>
                  <a:lnTo>
                    <a:pt x="34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110" name="Rectangle 109"/>
          <p:cNvSpPr/>
          <p:nvPr/>
        </p:nvSpPr>
        <p:spPr bwMode="auto">
          <a:xfrm>
            <a:off x="8282103" y="3840892"/>
            <a:ext cx="3909897"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ВОВЛЕЧЕНИЕ ПАЦИЕНТОВ</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Выстраивание отношений через лучший и более разнообразный опыт пациентов в получении услуг</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11" name="Group 10"/>
          <p:cNvGrpSpPr>
            <a:grpSpLocks noChangeAspect="1"/>
          </p:cNvGrpSpPr>
          <p:nvPr/>
        </p:nvGrpSpPr>
        <p:grpSpPr bwMode="auto">
          <a:xfrm>
            <a:off x="7631614" y="5560047"/>
            <a:ext cx="403714" cy="373540"/>
            <a:chOff x="6056" y="3458"/>
            <a:chExt cx="388" cy="359"/>
          </a:xfrm>
          <a:solidFill>
            <a:schemeClr val="bg1">
              <a:lumMod val="75000"/>
            </a:schemeClr>
          </a:solidFill>
        </p:grpSpPr>
        <p:sp>
          <p:nvSpPr>
            <p:cNvPr id="112" name="Freeform 11"/>
            <p:cNvSpPr>
              <a:spLocks/>
            </p:cNvSpPr>
            <p:nvPr/>
          </p:nvSpPr>
          <p:spPr bwMode="auto">
            <a:xfrm>
              <a:off x="6359" y="3460"/>
              <a:ext cx="85" cy="313"/>
            </a:xfrm>
            <a:custGeom>
              <a:avLst/>
              <a:gdLst>
                <a:gd name="T0" fmla="*/ 8 w 35"/>
                <a:gd name="T1" fmla="*/ 0 h 130"/>
                <a:gd name="T2" fmla="*/ 0 w 35"/>
                <a:gd name="T3" fmla="*/ 8 h 130"/>
                <a:gd name="T4" fmla="*/ 24 w 35"/>
                <a:gd name="T5" fmla="*/ 65 h 130"/>
                <a:gd name="T6" fmla="*/ 0 w 35"/>
                <a:gd name="T7" fmla="*/ 122 h 130"/>
                <a:gd name="T8" fmla="*/ 8 w 35"/>
                <a:gd name="T9" fmla="*/ 130 h 130"/>
                <a:gd name="T10" fmla="*/ 35 w 35"/>
                <a:gd name="T11" fmla="*/ 65 h 130"/>
                <a:gd name="T12" fmla="*/ 8 w 35"/>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5" h="130">
                  <a:moveTo>
                    <a:pt x="8" y="0"/>
                  </a:moveTo>
                  <a:cubicBezTo>
                    <a:pt x="0" y="8"/>
                    <a:pt x="0" y="8"/>
                    <a:pt x="0" y="8"/>
                  </a:cubicBezTo>
                  <a:cubicBezTo>
                    <a:pt x="15" y="24"/>
                    <a:pt x="24" y="44"/>
                    <a:pt x="24" y="65"/>
                  </a:cubicBezTo>
                  <a:cubicBezTo>
                    <a:pt x="24" y="87"/>
                    <a:pt x="15" y="107"/>
                    <a:pt x="0" y="122"/>
                  </a:cubicBezTo>
                  <a:cubicBezTo>
                    <a:pt x="8" y="130"/>
                    <a:pt x="8" y="130"/>
                    <a:pt x="8" y="130"/>
                  </a:cubicBezTo>
                  <a:cubicBezTo>
                    <a:pt x="26" y="113"/>
                    <a:pt x="35" y="90"/>
                    <a:pt x="35" y="65"/>
                  </a:cubicBezTo>
                  <a:cubicBezTo>
                    <a:pt x="35" y="41"/>
                    <a:pt x="26" y="18"/>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13" name="Freeform 12"/>
            <p:cNvSpPr>
              <a:spLocks/>
            </p:cNvSpPr>
            <p:nvPr/>
          </p:nvSpPr>
          <p:spPr bwMode="auto">
            <a:xfrm>
              <a:off x="6321" y="3501"/>
              <a:ext cx="84" cy="234"/>
            </a:xfrm>
            <a:custGeom>
              <a:avLst/>
              <a:gdLst>
                <a:gd name="T0" fmla="*/ 8 w 35"/>
                <a:gd name="T1" fmla="*/ 0 h 97"/>
                <a:gd name="T2" fmla="*/ 0 w 35"/>
                <a:gd name="T3" fmla="*/ 8 h 97"/>
                <a:gd name="T4" fmla="*/ 0 w 35"/>
                <a:gd name="T5" fmla="*/ 89 h 97"/>
                <a:gd name="T6" fmla="*/ 8 w 35"/>
                <a:gd name="T7" fmla="*/ 97 h 97"/>
                <a:gd name="T8" fmla="*/ 8 w 35"/>
                <a:gd name="T9" fmla="*/ 0 h 97"/>
              </a:gdLst>
              <a:ahLst/>
              <a:cxnLst>
                <a:cxn ang="0">
                  <a:pos x="T0" y="T1"/>
                </a:cxn>
                <a:cxn ang="0">
                  <a:pos x="T2" y="T3"/>
                </a:cxn>
                <a:cxn ang="0">
                  <a:pos x="T4" y="T5"/>
                </a:cxn>
                <a:cxn ang="0">
                  <a:pos x="T6" y="T7"/>
                </a:cxn>
                <a:cxn ang="0">
                  <a:pos x="T8" y="T9"/>
                </a:cxn>
              </a:cxnLst>
              <a:rect l="0" t="0" r="r" b="b"/>
              <a:pathLst>
                <a:path w="35" h="97">
                  <a:moveTo>
                    <a:pt x="8" y="0"/>
                  </a:moveTo>
                  <a:cubicBezTo>
                    <a:pt x="0" y="8"/>
                    <a:pt x="0" y="8"/>
                    <a:pt x="0" y="8"/>
                  </a:cubicBezTo>
                  <a:cubicBezTo>
                    <a:pt x="22" y="30"/>
                    <a:pt x="22" y="67"/>
                    <a:pt x="0" y="89"/>
                  </a:cubicBezTo>
                  <a:cubicBezTo>
                    <a:pt x="8" y="97"/>
                    <a:pt x="8" y="97"/>
                    <a:pt x="8" y="97"/>
                  </a:cubicBezTo>
                  <a:cubicBezTo>
                    <a:pt x="35" y="70"/>
                    <a:pt x="35" y="26"/>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14" name="Freeform 13"/>
            <p:cNvSpPr>
              <a:spLocks/>
            </p:cNvSpPr>
            <p:nvPr/>
          </p:nvSpPr>
          <p:spPr bwMode="auto">
            <a:xfrm>
              <a:off x="6282" y="3540"/>
              <a:ext cx="63" cy="156"/>
            </a:xfrm>
            <a:custGeom>
              <a:avLst/>
              <a:gdLst>
                <a:gd name="T0" fmla="*/ 8 w 26"/>
                <a:gd name="T1" fmla="*/ 0 h 65"/>
                <a:gd name="T2" fmla="*/ 0 w 26"/>
                <a:gd name="T3" fmla="*/ 8 h 65"/>
                <a:gd name="T4" fmla="*/ 0 w 26"/>
                <a:gd name="T5" fmla="*/ 57 h 65"/>
                <a:gd name="T6" fmla="*/ 8 w 26"/>
                <a:gd name="T7" fmla="*/ 65 h 65"/>
                <a:gd name="T8" fmla="*/ 8 w 26"/>
                <a:gd name="T9" fmla="*/ 0 h 65"/>
              </a:gdLst>
              <a:ahLst/>
              <a:cxnLst>
                <a:cxn ang="0">
                  <a:pos x="T0" y="T1"/>
                </a:cxn>
                <a:cxn ang="0">
                  <a:pos x="T2" y="T3"/>
                </a:cxn>
                <a:cxn ang="0">
                  <a:pos x="T4" y="T5"/>
                </a:cxn>
                <a:cxn ang="0">
                  <a:pos x="T6" y="T7"/>
                </a:cxn>
                <a:cxn ang="0">
                  <a:pos x="T8" y="T9"/>
                </a:cxn>
              </a:cxnLst>
              <a:rect l="0" t="0" r="r" b="b"/>
              <a:pathLst>
                <a:path w="26" h="65">
                  <a:moveTo>
                    <a:pt x="8" y="0"/>
                  </a:moveTo>
                  <a:cubicBezTo>
                    <a:pt x="0" y="8"/>
                    <a:pt x="0" y="8"/>
                    <a:pt x="0" y="8"/>
                  </a:cubicBezTo>
                  <a:cubicBezTo>
                    <a:pt x="13" y="21"/>
                    <a:pt x="13" y="43"/>
                    <a:pt x="0" y="57"/>
                  </a:cubicBezTo>
                  <a:cubicBezTo>
                    <a:pt x="8" y="65"/>
                    <a:pt x="8" y="65"/>
                    <a:pt x="8" y="65"/>
                  </a:cubicBezTo>
                  <a:cubicBezTo>
                    <a:pt x="26" y="47"/>
                    <a:pt x="26" y="18"/>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15" name="Rectangle 14"/>
            <p:cNvSpPr>
              <a:spLocks noChangeArrowheads="1"/>
            </p:cNvSpPr>
            <p:nvPr/>
          </p:nvSpPr>
          <p:spPr bwMode="auto">
            <a:xfrm>
              <a:off x="6138" y="3706"/>
              <a:ext cx="29" cy="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16" name="Freeform 15"/>
            <p:cNvSpPr>
              <a:spLocks noEditPoints="1"/>
            </p:cNvSpPr>
            <p:nvPr/>
          </p:nvSpPr>
          <p:spPr bwMode="auto">
            <a:xfrm>
              <a:off x="6056" y="3458"/>
              <a:ext cx="193" cy="359"/>
            </a:xfrm>
            <a:custGeom>
              <a:avLst/>
              <a:gdLst>
                <a:gd name="T0" fmla="*/ 60 w 80"/>
                <a:gd name="T1" fmla="*/ 34 h 149"/>
                <a:gd name="T2" fmla="*/ 63 w 80"/>
                <a:gd name="T3" fmla="*/ 23 h 149"/>
                <a:gd name="T4" fmla="*/ 40 w 80"/>
                <a:gd name="T5" fmla="*/ 0 h 149"/>
                <a:gd name="T6" fmla="*/ 17 w 80"/>
                <a:gd name="T7" fmla="*/ 23 h 149"/>
                <a:gd name="T8" fmla="*/ 20 w 80"/>
                <a:gd name="T9" fmla="*/ 34 h 149"/>
                <a:gd name="T10" fmla="*/ 0 w 80"/>
                <a:gd name="T11" fmla="*/ 57 h 149"/>
                <a:gd name="T12" fmla="*/ 0 w 80"/>
                <a:gd name="T13" fmla="*/ 86 h 149"/>
                <a:gd name="T14" fmla="*/ 11 w 80"/>
                <a:gd name="T15" fmla="*/ 102 h 149"/>
                <a:gd name="T16" fmla="*/ 11 w 80"/>
                <a:gd name="T17" fmla="*/ 149 h 149"/>
                <a:gd name="T18" fmla="*/ 23 w 80"/>
                <a:gd name="T19" fmla="*/ 149 h 149"/>
                <a:gd name="T20" fmla="*/ 23 w 80"/>
                <a:gd name="T21" fmla="*/ 92 h 149"/>
                <a:gd name="T22" fmla="*/ 17 w 80"/>
                <a:gd name="T23" fmla="*/ 92 h 149"/>
                <a:gd name="T24" fmla="*/ 11 w 80"/>
                <a:gd name="T25" fmla="*/ 86 h 149"/>
                <a:gd name="T26" fmla="*/ 11 w 80"/>
                <a:gd name="T27" fmla="*/ 57 h 149"/>
                <a:gd name="T28" fmla="*/ 23 w 80"/>
                <a:gd name="T29" fmla="*/ 46 h 149"/>
                <a:gd name="T30" fmla="*/ 57 w 80"/>
                <a:gd name="T31" fmla="*/ 46 h 149"/>
                <a:gd name="T32" fmla="*/ 69 w 80"/>
                <a:gd name="T33" fmla="*/ 57 h 149"/>
                <a:gd name="T34" fmla="*/ 69 w 80"/>
                <a:gd name="T35" fmla="*/ 84 h 149"/>
                <a:gd name="T36" fmla="*/ 63 w 80"/>
                <a:gd name="T37" fmla="*/ 92 h 149"/>
                <a:gd name="T38" fmla="*/ 57 w 80"/>
                <a:gd name="T39" fmla="*/ 92 h 149"/>
                <a:gd name="T40" fmla="*/ 57 w 80"/>
                <a:gd name="T41" fmla="*/ 149 h 149"/>
                <a:gd name="T42" fmla="*/ 69 w 80"/>
                <a:gd name="T43" fmla="*/ 149 h 149"/>
                <a:gd name="T44" fmla="*/ 69 w 80"/>
                <a:gd name="T45" fmla="*/ 102 h 149"/>
                <a:gd name="T46" fmla="*/ 80 w 80"/>
                <a:gd name="T47" fmla="*/ 84 h 149"/>
                <a:gd name="T48" fmla="*/ 80 w 80"/>
                <a:gd name="T49" fmla="*/ 57 h 149"/>
                <a:gd name="T50" fmla="*/ 60 w 80"/>
                <a:gd name="T51" fmla="*/ 34 h 149"/>
                <a:gd name="T52" fmla="*/ 40 w 80"/>
                <a:gd name="T53" fmla="*/ 11 h 149"/>
                <a:gd name="T54" fmla="*/ 52 w 80"/>
                <a:gd name="T55" fmla="*/ 23 h 149"/>
                <a:gd name="T56" fmla="*/ 40 w 80"/>
                <a:gd name="T57" fmla="*/ 34 h 149"/>
                <a:gd name="T58" fmla="*/ 29 w 80"/>
                <a:gd name="T59" fmla="*/ 23 h 149"/>
                <a:gd name="T60" fmla="*/ 40 w 80"/>
                <a:gd name="T61" fmla="*/ 1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149">
                  <a:moveTo>
                    <a:pt x="60" y="34"/>
                  </a:moveTo>
                  <a:cubicBezTo>
                    <a:pt x="62" y="31"/>
                    <a:pt x="63" y="27"/>
                    <a:pt x="63" y="23"/>
                  </a:cubicBezTo>
                  <a:cubicBezTo>
                    <a:pt x="63" y="10"/>
                    <a:pt x="53" y="0"/>
                    <a:pt x="40" y="0"/>
                  </a:cubicBezTo>
                  <a:cubicBezTo>
                    <a:pt x="28" y="0"/>
                    <a:pt x="17" y="10"/>
                    <a:pt x="17" y="23"/>
                  </a:cubicBezTo>
                  <a:cubicBezTo>
                    <a:pt x="17" y="27"/>
                    <a:pt x="18" y="31"/>
                    <a:pt x="20" y="34"/>
                  </a:cubicBezTo>
                  <a:cubicBezTo>
                    <a:pt x="11" y="36"/>
                    <a:pt x="0" y="44"/>
                    <a:pt x="0" y="57"/>
                  </a:cubicBezTo>
                  <a:cubicBezTo>
                    <a:pt x="0" y="86"/>
                    <a:pt x="0" y="86"/>
                    <a:pt x="0" y="86"/>
                  </a:cubicBezTo>
                  <a:cubicBezTo>
                    <a:pt x="0" y="94"/>
                    <a:pt x="5" y="100"/>
                    <a:pt x="11" y="102"/>
                  </a:cubicBezTo>
                  <a:cubicBezTo>
                    <a:pt x="11" y="149"/>
                    <a:pt x="11" y="149"/>
                    <a:pt x="11" y="149"/>
                  </a:cubicBezTo>
                  <a:cubicBezTo>
                    <a:pt x="23" y="149"/>
                    <a:pt x="23" y="149"/>
                    <a:pt x="23" y="149"/>
                  </a:cubicBezTo>
                  <a:cubicBezTo>
                    <a:pt x="23" y="92"/>
                    <a:pt x="23" y="92"/>
                    <a:pt x="23" y="92"/>
                  </a:cubicBezTo>
                  <a:cubicBezTo>
                    <a:pt x="17" y="92"/>
                    <a:pt x="17" y="92"/>
                    <a:pt x="17" y="92"/>
                  </a:cubicBezTo>
                  <a:cubicBezTo>
                    <a:pt x="16" y="92"/>
                    <a:pt x="11" y="91"/>
                    <a:pt x="11" y="86"/>
                  </a:cubicBezTo>
                  <a:cubicBezTo>
                    <a:pt x="11" y="57"/>
                    <a:pt x="11" y="57"/>
                    <a:pt x="11" y="57"/>
                  </a:cubicBezTo>
                  <a:cubicBezTo>
                    <a:pt x="11" y="50"/>
                    <a:pt x="20" y="46"/>
                    <a:pt x="23" y="46"/>
                  </a:cubicBezTo>
                  <a:cubicBezTo>
                    <a:pt x="57" y="46"/>
                    <a:pt x="57" y="46"/>
                    <a:pt x="57" y="46"/>
                  </a:cubicBezTo>
                  <a:cubicBezTo>
                    <a:pt x="60" y="46"/>
                    <a:pt x="69" y="49"/>
                    <a:pt x="69" y="57"/>
                  </a:cubicBezTo>
                  <a:cubicBezTo>
                    <a:pt x="69" y="84"/>
                    <a:pt x="69" y="84"/>
                    <a:pt x="69" y="84"/>
                  </a:cubicBezTo>
                  <a:cubicBezTo>
                    <a:pt x="69" y="86"/>
                    <a:pt x="67" y="92"/>
                    <a:pt x="63" y="92"/>
                  </a:cubicBezTo>
                  <a:cubicBezTo>
                    <a:pt x="57" y="92"/>
                    <a:pt x="57" y="92"/>
                    <a:pt x="57" y="92"/>
                  </a:cubicBezTo>
                  <a:cubicBezTo>
                    <a:pt x="57" y="149"/>
                    <a:pt x="57" y="149"/>
                    <a:pt x="57" y="149"/>
                  </a:cubicBezTo>
                  <a:cubicBezTo>
                    <a:pt x="69" y="149"/>
                    <a:pt x="69" y="149"/>
                    <a:pt x="69" y="149"/>
                  </a:cubicBezTo>
                  <a:cubicBezTo>
                    <a:pt x="69" y="102"/>
                    <a:pt x="69" y="102"/>
                    <a:pt x="69" y="102"/>
                  </a:cubicBezTo>
                  <a:cubicBezTo>
                    <a:pt x="76" y="99"/>
                    <a:pt x="80" y="91"/>
                    <a:pt x="80" y="84"/>
                  </a:cubicBezTo>
                  <a:cubicBezTo>
                    <a:pt x="80" y="57"/>
                    <a:pt x="80" y="57"/>
                    <a:pt x="80" y="57"/>
                  </a:cubicBezTo>
                  <a:cubicBezTo>
                    <a:pt x="80" y="44"/>
                    <a:pt x="69" y="36"/>
                    <a:pt x="60" y="34"/>
                  </a:cubicBezTo>
                  <a:close/>
                  <a:moveTo>
                    <a:pt x="40" y="11"/>
                  </a:moveTo>
                  <a:cubicBezTo>
                    <a:pt x="47" y="11"/>
                    <a:pt x="52" y="16"/>
                    <a:pt x="52" y="23"/>
                  </a:cubicBezTo>
                  <a:cubicBezTo>
                    <a:pt x="52" y="29"/>
                    <a:pt x="47" y="34"/>
                    <a:pt x="40" y="34"/>
                  </a:cubicBezTo>
                  <a:cubicBezTo>
                    <a:pt x="34" y="34"/>
                    <a:pt x="29" y="29"/>
                    <a:pt x="29" y="23"/>
                  </a:cubicBezTo>
                  <a:cubicBezTo>
                    <a:pt x="29" y="16"/>
                    <a:pt x="34" y="11"/>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117" name="Rectangle 116"/>
          <p:cNvSpPr/>
          <p:nvPr/>
        </p:nvSpPr>
        <p:spPr bwMode="auto">
          <a:xfrm>
            <a:off x="7944748" y="5430000"/>
            <a:ext cx="4313621"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УДАЛЕННЫЙ МОНИТОРИНГ ПАЦИЕНТОВ</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Комбинация </a:t>
            </a:r>
            <a:r>
              <a:rPr kumimoji="0" lang="en-US" sz="1200" b="0" i="0" u="none" strike="noStrike" kern="0" cap="none" spc="0" normalizeH="0" baseline="0" noProof="0" dirty="0" err="1">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IoT</a:t>
            </a: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 и аналитики для оптимизации лечения</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pic>
        <p:nvPicPr>
          <p:cNvPr id="118" name="Graphic 18" descr="DNA"/>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3205" y="6306263"/>
            <a:ext cx="425498" cy="425498"/>
          </a:xfrm>
          <a:prstGeom prst="rect">
            <a:avLst/>
          </a:prstGeom>
        </p:spPr>
      </p:pic>
      <p:sp>
        <p:nvSpPr>
          <p:cNvPr id="119" name="Rectangle 118"/>
          <p:cNvSpPr/>
          <p:nvPr/>
        </p:nvSpPr>
        <p:spPr bwMode="auto">
          <a:xfrm>
            <a:off x="4997357" y="6282263"/>
            <a:ext cx="5629214" cy="4876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ГЕНОМИКА</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Вычислительные возможности для </a:t>
            </a:r>
            <a:r>
              <a:rPr kumimoji="0" lang="ru-RU" sz="1200" b="0" i="0" u="none" strike="noStrike" kern="0" cap="none" spc="0" normalizeH="0" baseline="0" noProof="0" dirty="0" err="1">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секвенирования</a:t>
            </a: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 генома и исследований </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20" name="Group 4"/>
          <p:cNvGrpSpPr>
            <a:grpSpLocks noChangeAspect="1"/>
          </p:cNvGrpSpPr>
          <p:nvPr/>
        </p:nvGrpSpPr>
        <p:grpSpPr bwMode="auto">
          <a:xfrm>
            <a:off x="741226" y="5976377"/>
            <a:ext cx="341851" cy="476877"/>
            <a:chOff x="6073" y="1685"/>
            <a:chExt cx="319" cy="445"/>
          </a:xfrm>
          <a:solidFill>
            <a:schemeClr val="bg1">
              <a:lumMod val="75000"/>
            </a:schemeClr>
          </a:solidFill>
        </p:grpSpPr>
        <p:sp>
          <p:nvSpPr>
            <p:cNvPr id="121" name="Freeform 5"/>
            <p:cNvSpPr>
              <a:spLocks noEditPoints="1"/>
            </p:cNvSpPr>
            <p:nvPr userDrawn="1"/>
          </p:nvSpPr>
          <p:spPr bwMode="auto">
            <a:xfrm>
              <a:off x="6073" y="1685"/>
              <a:ext cx="319" cy="445"/>
            </a:xfrm>
            <a:custGeom>
              <a:avLst/>
              <a:gdLst>
                <a:gd name="T0" fmla="*/ 66 w 132"/>
                <a:gd name="T1" fmla="*/ 0 h 185"/>
                <a:gd name="T2" fmla="*/ 0 w 132"/>
                <a:gd name="T3" fmla="*/ 36 h 185"/>
                <a:gd name="T4" fmla="*/ 0 w 132"/>
                <a:gd name="T5" fmla="*/ 150 h 185"/>
                <a:gd name="T6" fmla="*/ 66 w 132"/>
                <a:gd name="T7" fmla="*/ 185 h 185"/>
                <a:gd name="T8" fmla="*/ 132 w 132"/>
                <a:gd name="T9" fmla="*/ 149 h 185"/>
                <a:gd name="T10" fmla="*/ 132 w 132"/>
                <a:gd name="T11" fmla="*/ 35 h 185"/>
                <a:gd name="T12" fmla="*/ 66 w 132"/>
                <a:gd name="T13" fmla="*/ 0 h 185"/>
                <a:gd name="T14" fmla="*/ 120 w 132"/>
                <a:gd name="T15" fmla="*/ 149 h 185"/>
                <a:gd name="T16" fmla="*/ 66 w 132"/>
                <a:gd name="T17" fmla="*/ 173 h 185"/>
                <a:gd name="T18" fmla="*/ 12 w 132"/>
                <a:gd name="T19" fmla="*/ 150 h 185"/>
                <a:gd name="T20" fmla="*/ 12 w 132"/>
                <a:gd name="T21" fmla="*/ 36 h 185"/>
                <a:gd name="T22" fmla="*/ 66 w 132"/>
                <a:gd name="T23" fmla="*/ 12 h 185"/>
                <a:gd name="T24" fmla="*/ 120 w 132"/>
                <a:gd name="T25" fmla="*/ 35 h 185"/>
                <a:gd name="T26" fmla="*/ 120 w 132"/>
                <a:gd name="T27" fmla="*/ 14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5">
                  <a:moveTo>
                    <a:pt x="66" y="0"/>
                  </a:moveTo>
                  <a:cubicBezTo>
                    <a:pt x="39" y="0"/>
                    <a:pt x="0" y="14"/>
                    <a:pt x="0" y="36"/>
                  </a:cubicBezTo>
                  <a:cubicBezTo>
                    <a:pt x="0" y="150"/>
                    <a:pt x="0" y="150"/>
                    <a:pt x="0" y="150"/>
                  </a:cubicBezTo>
                  <a:cubicBezTo>
                    <a:pt x="0" y="172"/>
                    <a:pt x="38" y="185"/>
                    <a:pt x="66" y="185"/>
                  </a:cubicBezTo>
                  <a:cubicBezTo>
                    <a:pt x="93" y="185"/>
                    <a:pt x="132" y="171"/>
                    <a:pt x="132" y="149"/>
                  </a:cubicBezTo>
                  <a:cubicBezTo>
                    <a:pt x="132" y="35"/>
                    <a:pt x="132" y="35"/>
                    <a:pt x="132" y="35"/>
                  </a:cubicBezTo>
                  <a:cubicBezTo>
                    <a:pt x="132" y="13"/>
                    <a:pt x="94" y="0"/>
                    <a:pt x="66" y="0"/>
                  </a:cubicBezTo>
                  <a:close/>
                  <a:moveTo>
                    <a:pt x="120" y="149"/>
                  </a:moveTo>
                  <a:cubicBezTo>
                    <a:pt x="120" y="160"/>
                    <a:pt x="91" y="173"/>
                    <a:pt x="66" y="173"/>
                  </a:cubicBezTo>
                  <a:cubicBezTo>
                    <a:pt x="41" y="173"/>
                    <a:pt x="12" y="161"/>
                    <a:pt x="12" y="150"/>
                  </a:cubicBezTo>
                  <a:cubicBezTo>
                    <a:pt x="12" y="36"/>
                    <a:pt x="12" y="36"/>
                    <a:pt x="12" y="36"/>
                  </a:cubicBezTo>
                  <a:cubicBezTo>
                    <a:pt x="12" y="25"/>
                    <a:pt x="41" y="12"/>
                    <a:pt x="66" y="12"/>
                  </a:cubicBezTo>
                  <a:cubicBezTo>
                    <a:pt x="91" y="12"/>
                    <a:pt x="120" y="24"/>
                    <a:pt x="120" y="35"/>
                  </a:cubicBezTo>
                  <a:lnTo>
                    <a:pt x="12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22" name="Oval 6"/>
            <p:cNvSpPr>
              <a:spLocks noChangeArrowheads="1"/>
            </p:cNvSpPr>
            <p:nvPr userDrawn="1"/>
          </p:nvSpPr>
          <p:spPr bwMode="auto">
            <a:xfrm>
              <a:off x="6135" y="1743"/>
              <a:ext cx="203" cy="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123" name="Rectangle 122"/>
          <p:cNvSpPr/>
          <p:nvPr/>
        </p:nvSpPr>
        <p:spPr bwMode="auto">
          <a:xfrm>
            <a:off x="1083777" y="5842949"/>
            <a:ext cx="3767635" cy="8125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ХРАНЕНИЕ МЕДИЦИНСКИХ ДАННЫХ</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Увеличение возможностей, объемов хранение и снижение стоимости</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24" name="Group 123"/>
          <p:cNvGrpSpPr/>
          <p:nvPr/>
        </p:nvGrpSpPr>
        <p:grpSpPr>
          <a:xfrm>
            <a:off x="252859" y="4548627"/>
            <a:ext cx="488367" cy="473520"/>
            <a:chOff x="4906963" y="1901825"/>
            <a:chExt cx="1211263" cy="1209675"/>
          </a:xfrm>
          <a:solidFill>
            <a:schemeClr val="bg1">
              <a:lumMod val="75000"/>
            </a:schemeClr>
          </a:solidFill>
        </p:grpSpPr>
        <p:sp>
          <p:nvSpPr>
            <p:cNvPr id="125" name="Freeform 5"/>
            <p:cNvSpPr>
              <a:spLocks noEditPoints="1"/>
            </p:cNvSpPr>
            <p:nvPr/>
          </p:nvSpPr>
          <p:spPr bwMode="auto">
            <a:xfrm>
              <a:off x="5133976" y="2128837"/>
              <a:ext cx="377825" cy="377825"/>
            </a:xfrm>
            <a:custGeom>
              <a:avLst/>
              <a:gdLst>
                <a:gd name="T0" fmla="*/ 50 w 100"/>
                <a:gd name="T1" fmla="*/ 100 h 100"/>
                <a:gd name="T2" fmla="*/ 0 w 100"/>
                <a:gd name="T3" fmla="*/ 50 h 100"/>
                <a:gd name="T4" fmla="*/ 50 w 100"/>
                <a:gd name="T5" fmla="*/ 0 h 100"/>
                <a:gd name="T6" fmla="*/ 100 w 100"/>
                <a:gd name="T7" fmla="*/ 50 h 100"/>
                <a:gd name="T8" fmla="*/ 50 w 100"/>
                <a:gd name="T9" fmla="*/ 100 h 100"/>
                <a:gd name="T10" fmla="*/ 50 w 100"/>
                <a:gd name="T11" fmla="*/ 20 h 100"/>
                <a:gd name="T12" fmla="*/ 20 w 100"/>
                <a:gd name="T13" fmla="*/ 50 h 100"/>
                <a:gd name="T14" fmla="*/ 50 w 100"/>
                <a:gd name="T15" fmla="*/ 80 h 100"/>
                <a:gd name="T16" fmla="*/ 80 w 100"/>
                <a:gd name="T17" fmla="*/ 50 h 100"/>
                <a:gd name="T18" fmla="*/ 50 w 100"/>
                <a:gd name="T19"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100"/>
                  </a:moveTo>
                  <a:cubicBezTo>
                    <a:pt x="23" y="100"/>
                    <a:pt x="0" y="77"/>
                    <a:pt x="0" y="50"/>
                  </a:cubicBezTo>
                  <a:cubicBezTo>
                    <a:pt x="0" y="22"/>
                    <a:pt x="23" y="0"/>
                    <a:pt x="50" y="0"/>
                  </a:cubicBezTo>
                  <a:cubicBezTo>
                    <a:pt x="78" y="0"/>
                    <a:pt x="100" y="22"/>
                    <a:pt x="100" y="50"/>
                  </a:cubicBezTo>
                  <a:cubicBezTo>
                    <a:pt x="100" y="77"/>
                    <a:pt x="78" y="100"/>
                    <a:pt x="50" y="100"/>
                  </a:cubicBezTo>
                  <a:close/>
                  <a:moveTo>
                    <a:pt x="50" y="20"/>
                  </a:moveTo>
                  <a:cubicBezTo>
                    <a:pt x="34" y="20"/>
                    <a:pt x="20" y="33"/>
                    <a:pt x="20" y="50"/>
                  </a:cubicBezTo>
                  <a:cubicBezTo>
                    <a:pt x="20" y="66"/>
                    <a:pt x="34" y="80"/>
                    <a:pt x="50" y="80"/>
                  </a:cubicBezTo>
                  <a:cubicBezTo>
                    <a:pt x="67" y="80"/>
                    <a:pt x="80" y="66"/>
                    <a:pt x="80" y="50"/>
                  </a:cubicBezTo>
                  <a:cubicBezTo>
                    <a:pt x="80" y="33"/>
                    <a:pt x="67" y="20"/>
                    <a:pt x="5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26" name="Freeform 6"/>
            <p:cNvSpPr>
              <a:spLocks/>
            </p:cNvSpPr>
            <p:nvPr/>
          </p:nvSpPr>
          <p:spPr bwMode="auto">
            <a:xfrm>
              <a:off x="5213350" y="2547938"/>
              <a:ext cx="246062" cy="533399"/>
            </a:xfrm>
            <a:custGeom>
              <a:avLst/>
              <a:gdLst>
                <a:gd name="T0" fmla="*/ 54 w 65"/>
                <a:gd name="T1" fmla="*/ 141 h 141"/>
                <a:gd name="T2" fmla="*/ 0 w 65"/>
                <a:gd name="T3" fmla="*/ 1 h 141"/>
                <a:gd name="T4" fmla="*/ 20 w 65"/>
                <a:gd name="T5" fmla="*/ 0 h 141"/>
                <a:gd name="T6" fmla="*/ 65 w 65"/>
                <a:gd name="T7" fmla="*/ 124 h 141"/>
                <a:gd name="T8" fmla="*/ 54 w 65"/>
                <a:gd name="T9" fmla="*/ 141 h 141"/>
              </a:gdLst>
              <a:ahLst/>
              <a:cxnLst>
                <a:cxn ang="0">
                  <a:pos x="T0" y="T1"/>
                </a:cxn>
                <a:cxn ang="0">
                  <a:pos x="T2" y="T3"/>
                </a:cxn>
                <a:cxn ang="0">
                  <a:pos x="T4" y="T5"/>
                </a:cxn>
                <a:cxn ang="0">
                  <a:pos x="T6" y="T7"/>
                </a:cxn>
                <a:cxn ang="0">
                  <a:pos x="T8" y="T9"/>
                </a:cxn>
              </a:cxnLst>
              <a:rect l="0" t="0" r="r" b="b"/>
              <a:pathLst>
                <a:path w="65" h="141">
                  <a:moveTo>
                    <a:pt x="54" y="141"/>
                  </a:moveTo>
                  <a:cubicBezTo>
                    <a:pt x="23" y="122"/>
                    <a:pt x="2" y="67"/>
                    <a:pt x="0" y="1"/>
                  </a:cubicBezTo>
                  <a:cubicBezTo>
                    <a:pt x="20" y="0"/>
                    <a:pt x="20" y="0"/>
                    <a:pt x="20" y="0"/>
                  </a:cubicBezTo>
                  <a:cubicBezTo>
                    <a:pt x="22" y="58"/>
                    <a:pt x="40" y="109"/>
                    <a:pt x="65" y="124"/>
                  </a:cubicBezTo>
                  <a:lnTo>
                    <a:pt x="54"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27" name="Freeform 7"/>
            <p:cNvSpPr>
              <a:spLocks/>
            </p:cNvSpPr>
            <p:nvPr/>
          </p:nvSpPr>
          <p:spPr bwMode="auto">
            <a:xfrm>
              <a:off x="5295901" y="1901825"/>
              <a:ext cx="519112" cy="801687"/>
            </a:xfrm>
            <a:custGeom>
              <a:avLst/>
              <a:gdLst>
                <a:gd name="T0" fmla="*/ 133 w 137"/>
                <a:gd name="T1" fmla="*/ 212 h 212"/>
                <a:gd name="T2" fmla="*/ 114 w 137"/>
                <a:gd name="T3" fmla="*/ 208 h 212"/>
                <a:gd name="T4" fmla="*/ 117 w 137"/>
                <a:gd name="T5" fmla="*/ 160 h 212"/>
                <a:gd name="T6" fmla="*/ 57 w 137"/>
                <a:gd name="T7" fmla="*/ 20 h 212"/>
                <a:gd name="T8" fmla="*/ 18 w 137"/>
                <a:gd name="T9" fmla="*/ 56 h 212"/>
                <a:gd name="T10" fmla="*/ 0 w 137"/>
                <a:gd name="T11" fmla="*/ 47 h 212"/>
                <a:gd name="T12" fmla="*/ 57 w 137"/>
                <a:gd name="T13" fmla="*/ 0 h 212"/>
                <a:gd name="T14" fmla="*/ 137 w 137"/>
                <a:gd name="T15" fmla="*/ 160 h 212"/>
                <a:gd name="T16" fmla="*/ 133 w 137"/>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2">
                  <a:moveTo>
                    <a:pt x="133" y="212"/>
                  </a:moveTo>
                  <a:cubicBezTo>
                    <a:pt x="114" y="208"/>
                    <a:pt x="114" y="208"/>
                    <a:pt x="114" y="208"/>
                  </a:cubicBezTo>
                  <a:cubicBezTo>
                    <a:pt x="116" y="193"/>
                    <a:pt x="117" y="177"/>
                    <a:pt x="117" y="160"/>
                  </a:cubicBezTo>
                  <a:cubicBezTo>
                    <a:pt x="117" y="78"/>
                    <a:pt x="86" y="20"/>
                    <a:pt x="57" y="20"/>
                  </a:cubicBezTo>
                  <a:cubicBezTo>
                    <a:pt x="44" y="20"/>
                    <a:pt x="29" y="33"/>
                    <a:pt x="18" y="56"/>
                  </a:cubicBezTo>
                  <a:cubicBezTo>
                    <a:pt x="0" y="47"/>
                    <a:pt x="0" y="47"/>
                    <a:pt x="0" y="47"/>
                  </a:cubicBezTo>
                  <a:cubicBezTo>
                    <a:pt x="15" y="17"/>
                    <a:pt x="35" y="0"/>
                    <a:pt x="57" y="0"/>
                  </a:cubicBezTo>
                  <a:cubicBezTo>
                    <a:pt x="102" y="0"/>
                    <a:pt x="137" y="70"/>
                    <a:pt x="137" y="160"/>
                  </a:cubicBezTo>
                  <a:cubicBezTo>
                    <a:pt x="137" y="178"/>
                    <a:pt x="136" y="195"/>
                    <a:pt x="133"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28" name="Rectangle 8"/>
            <p:cNvSpPr>
              <a:spLocks noChangeArrowheads="1"/>
            </p:cNvSpPr>
            <p:nvPr/>
          </p:nvSpPr>
          <p:spPr bwMode="auto">
            <a:xfrm>
              <a:off x="4962526" y="2657475"/>
              <a:ext cx="1093787"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29" name="Rectangle 9"/>
            <p:cNvSpPr>
              <a:spLocks noChangeArrowheads="1"/>
            </p:cNvSpPr>
            <p:nvPr/>
          </p:nvSpPr>
          <p:spPr bwMode="auto">
            <a:xfrm>
              <a:off x="5591175" y="2279650"/>
              <a:ext cx="454025"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0" name="Rectangle 10"/>
            <p:cNvSpPr>
              <a:spLocks noChangeArrowheads="1"/>
            </p:cNvSpPr>
            <p:nvPr/>
          </p:nvSpPr>
          <p:spPr bwMode="auto">
            <a:xfrm>
              <a:off x="4970463" y="2279650"/>
              <a:ext cx="8731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1" name="Freeform 11"/>
            <p:cNvSpPr>
              <a:spLocks/>
            </p:cNvSpPr>
            <p:nvPr/>
          </p:nvSpPr>
          <p:spPr bwMode="auto">
            <a:xfrm>
              <a:off x="4945064" y="2419350"/>
              <a:ext cx="279399" cy="279399"/>
            </a:xfrm>
            <a:custGeom>
              <a:avLst/>
              <a:gdLst>
                <a:gd name="T0" fmla="*/ 33 w 176"/>
                <a:gd name="T1" fmla="*/ 176 h 176"/>
                <a:gd name="T2" fmla="*/ 0 w 176"/>
                <a:gd name="T3" fmla="*/ 143 h 176"/>
                <a:gd name="T4" fmla="*/ 140 w 176"/>
                <a:gd name="T5" fmla="*/ 0 h 176"/>
                <a:gd name="T6" fmla="*/ 176 w 176"/>
                <a:gd name="T7" fmla="*/ 36 h 176"/>
                <a:gd name="T8" fmla="*/ 33 w 176"/>
                <a:gd name="T9" fmla="*/ 176 h 176"/>
              </a:gdLst>
              <a:ahLst/>
              <a:cxnLst>
                <a:cxn ang="0">
                  <a:pos x="T0" y="T1"/>
                </a:cxn>
                <a:cxn ang="0">
                  <a:pos x="T2" y="T3"/>
                </a:cxn>
                <a:cxn ang="0">
                  <a:pos x="T4" y="T5"/>
                </a:cxn>
                <a:cxn ang="0">
                  <a:pos x="T6" y="T7"/>
                </a:cxn>
                <a:cxn ang="0">
                  <a:pos x="T8" y="T9"/>
                </a:cxn>
              </a:cxnLst>
              <a:rect l="0" t="0" r="r" b="b"/>
              <a:pathLst>
                <a:path w="176" h="176">
                  <a:moveTo>
                    <a:pt x="33" y="176"/>
                  </a:moveTo>
                  <a:lnTo>
                    <a:pt x="0" y="143"/>
                  </a:lnTo>
                  <a:lnTo>
                    <a:pt x="140" y="0"/>
                  </a:lnTo>
                  <a:lnTo>
                    <a:pt x="176" y="36"/>
                  </a:lnTo>
                  <a:lnTo>
                    <a:pt x="33"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2" name="Freeform 12"/>
            <p:cNvSpPr>
              <a:spLocks noEditPoints="1"/>
            </p:cNvSpPr>
            <p:nvPr/>
          </p:nvSpPr>
          <p:spPr bwMode="auto">
            <a:xfrm>
              <a:off x="5435601" y="2657475"/>
              <a:ext cx="682625" cy="454025"/>
            </a:xfrm>
            <a:custGeom>
              <a:avLst/>
              <a:gdLst>
                <a:gd name="T0" fmla="*/ 430 w 430"/>
                <a:gd name="T1" fmla="*/ 286 h 286"/>
                <a:gd name="T2" fmla="*/ 0 w 430"/>
                <a:gd name="T3" fmla="*/ 286 h 286"/>
                <a:gd name="T4" fmla="*/ 0 w 430"/>
                <a:gd name="T5" fmla="*/ 0 h 286"/>
                <a:gd name="T6" fmla="*/ 430 w 430"/>
                <a:gd name="T7" fmla="*/ 0 h 286"/>
                <a:gd name="T8" fmla="*/ 430 w 430"/>
                <a:gd name="T9" fmla="*/ 286 h 286"/>
                <a:gd name="T10" fmla="*/ 48 w 430"/>
                <a:gd name="T11" fmla="*/ 238 h 286"/>
                <a:gd name="T12" fmla="*/ 382 w 430"/>
                <a:gd name="T13" fmla="*/ 238 h 286"/>
                <a:gd name="T14" fmla="*/ 382 w 430"/>
                <a:gd name="T15" fmla="*/ 48 h 286"/>
                <a:gd name="T16" fmla="*/ 48 w 430"/>
                <a:gd name="T17" fmla="*/ 48 h 286"/>
                <a:gd name="T18" fmla="*/ 48 w 430"/>
                <a:gd name="T19" fmla="*/ 23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86">
                  <a:moveTo>
                    <a:pt x="430" y="286"/>
                  </a:moveTo>
                  <a:lnTo>
                    <a:pt x="0" y="286"/>
                  </a:lnTo>
                  <a:lnTo>
                    <a:pt x="0" y="0"/>
                  </a:lnTo>
                  <a:lnTo>
                    <a:pt x="430" y="0"/>
                  </a:lnTo>
                  <a:lnTo>
                    <a:pt x="430" y="286"/>
                  </a:lnTo>
                  <a:close/>
                  <a:moveTo>
                    <a:pt x="48" y="238"/>
                  </a:moveTo>
                  <a:lnTo>
                    <a:pt x="382" y="238"/>
                  </a:lnTo>
                  <a:lnTo>
                    <a:pt x="382" y="48"/>
                  </a:lnTo>
                  <a:lnTo>
                    <a:pt x="48" y="48"/>
                  </a:lnTo>
                  <a:lnTo>
                    <a:pt x="48"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3" name="Rectangle 13"/>
            <p:cNvSpPr>
              <a:spLocks noChangeArrowheads="1"/>
            </p:cNvSpPr>
            <p:nvPr/>
          </p:nvSpPr>
          <p:spPr bwMode="auto">
            <a:xfrm>
              <a:off x="5588001" y="2808288"/>
              <a:ext cx="74613"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4" name="Rectangle 14"/>
            <p:cNvSpPr>
              <a:spLocks noChangeArrowheads="1"/>
            </p:cNvSpPr>
            <p:nvPr/>
          </p:nvSpPr>
          <p:spPr bwMode="auto">
            <a:xfrm>
              <a:off x="5738813" y="2808288"/>
              <a:ext cx="76200"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5" name="Rectangle 15"/>
            <p:cNvSpPr>
              <a:spLocks noChangeArrowheads="1"/>
            </p:cNvSpPr>
            <p:nvPr/>
          </p:nvSpPr>
          <p:spPr bwMode="auto">
            <a:xfrm>
              <a:off x="5891213" y="2808288"/>
              <a:ext cx="74613" cy="15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36" name="Freeform 16"/>
            <p:cNvSpPr>
              <a:spLocks/>
            </p:cNvSpPr>
            <p:nvPr/>
          </p:nvSpPr>
          <p:spPr bwMode="auto">
            <a:xfrm>
              <a:off x="4906963" y="1901825"/>
              <a:ext cx="1211263" cy="1209675"/>
            </a:xfrm>
            <a:custGeom>
              <a:avLst/>
              <a:gdLst>
                <a:gd name="T0" fmla="*/ 160 w 320"/>
                <a:gd name="T1" fmla="*/ 320 h 320"/>
                <a:gd name="T2" fmla="*/ 0 w 320"/>
                <a:gd name="T3" fmla="*/ 160 h 320"/>
                <a:gd name="T4" fmla="*/ 160 w 320"/>
                <a:gd name="T5" fmla="*/ 0 h 320"/>
                <a:gd name="T6" fmla="*/ 320 w 320"/>
                <a:gd name="T7" fmla="*/ 160 h 320"/>
                <a:gd name="T8" fmla="*/ 311 w 320"/>
                <a:gd name="T9" fmla="*/ 213 h 320"/>
                <a:gd name="T10" fmla="*/ 293 w 320"/>
                <a:gd name="T11" fmla="*/ 207 h 320"/>
                <a:gd name="T12" fmla="*/ 300 w 320"/>
                <a:gd name="T13" fmla="*/ 160 h 320"/>
                <a:gd name="T14" fmla="*/ 160 w 320"/>
                <a:gd name="T15" fmla="*/ 20 h 320"/>
                <a:gd name="T16" fmla="*/ 20 w 320"/>
                <a:gd name="T17" fmla="*/ 160 h 320"/>
                <a:gd name="T18" fmla="*/ 160 w 320"/>
                <a:gd name="T19" fmla="*/ 300 h 320"/>
                <a:gd name="T20" fmla="*/ 160 w 320"/>
                <a:gd name="T21"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320">
                  <a:moveTo>
                    <a:pt x="160" y="320"/>
                  </a:moveTo>
                  <a:cubicBezTo>
                    <a:pt x="72" y="320"/>
                    <a:pt x="0" y="248"/>
                    <a:pt x="0" y="160"/>
                  </a:cubicBezTo>
                  <a:cubicBezTo>
                    <a:pt x="0" y="72"/>
                    <a:pt x="72" y="0"/>
                    <a:pt x="160" y="0"/>
                  </a:cubicBezTo>
                  <a:cubicBezTo>
                    <a:pt x="249" y="0"/>
                    <a:pt x="320" y="72"/>
                    <a:pt x="320" y="160"/>
                  </a:cubicBezTo>
                  <a:cubicBezTo>
                    <a:pt x="320" y="178"/>
                    <a:pt x="317" y="196"/>
                    <a:pt x="311" y="213"/>
                  </a:cubicBezTo>
                  <a:cubicBezTo>
                    <a:pt x="293" y="207"/>
                    <a:pt x="293" y="207"/>
                    <a:pt x="293" y="207"/>
                  </a:cubicBezTo>
                  <a:cubicBezTo>
                    <a:pt x="298" y="192"/>
                    <a:pt x="300" y="176"/>
                    <a:pt x="300" y="160"/>
                  </a:cubicBezTo>
                  <a:cubicBezTo>
                    <a:pt x="300" y="83"/>
                    <a:pt x="238" y="20"/>
                    <a:pt x="160" y="20"/>
                  </a:cubicBezTo>
                  <a:cubicBezTo>
                    <a:pt x="83" y="20"/>
                    <a:pt x="20" y="83"/>
                    <a:pt x="20" y="160"/>
                  </a:cubicBezTo>
                  <a:cubicBezTo>
                    <a:pt x="20" y="237"/>
                    <a:pt x="83" y="300"/>
                    <a:pt x="160" y="300"/>
                  </a:cubicBezTo>
                  <a:lnTo>
                    <a:pt x="160"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137" name="Rectangle 136"/>
          <p:cNvSpPr/>
          <p:nvPr/>
        </p:nvSpPr>
        <p:spPr bwMode="auto">
          <a:xfrm>
            <a:off x="609662" y="4540772"/>
            <a:ext cx="4313621"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ОПЕРАЦИОННАЯ АНАЛИТИКА</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Анализ информации, дающий знания для оптимизации работы </a:t>
            </a:r>
            <a:r>
              <a:rPr kumimoji="0" lang="ru-RU" sz="1200" b="0" i="0" u="none" strike="noStrike" kern="0" cap="none" spc="0" normalizeH="0" baseline="0" noProof="0" dirty="0" err="1">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мед.учреждений</a:t>
            </a: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 и оказания услуг</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38" name="Group 4"/>
          <p:cNvGrpSpPr>
            <a:grpSpLocks noChangeAspect="1"/>
          </p:cNvGrpSpPr>
          <p:nvPr/>
        </p:nvGrpSpPr>
        <p:grpSpPr bwMode="auto">
          <a:xfrm>
            <a:off x="100197" y="3795194"/>
            <a:ext cx="503415" cy="517938"/>
            <a:chOff x="5263" y="1246"/>
            <a:chExt cx="2149" cy="2211"/>
          </a:xfrm>
          <a:solidFill>
            <a:schemeClr val="bg1">
              <a:lumMod val="75000"/>
            </a:schemeClr>
          </a:solidFill>
        </p:grpSpPr>
        <p:sp>
          <p:nvSpPr>
            <p:cNvPr id="139" name="Freeform 5"/>
            <p:cNvSpPr>
              <a:spLocks noEditPoints="1"/>
            </p:cNvSpPr>
            <p:nvPr userDrawn="1"/>
          </p:nvSpPr>
          <p:spPr bwMode="auto">
            <a:xfrm>
              <a:off x="6427" y="2163"/>
              <a:ext cx="985" cy="979"/>
            </a:xfrm>
            <a:custGeom>
              <a:avLst/>
              <a:gdLst>
                <a:gd name="T0" fmla="*/ 359 w 416"/>
                <a:gd name="T1" fmla="*/ 215 h 413"/>
                <a:gd name="T2" fmla="*/ 358 w 416"/>
                <a:gd name="T3" fmla="*/ 186 h 413"/>
                <a:gd name="T4" fmla="*/ 416 w 416"/>
                <a:gd name="T5" fmla="*/ 167 h 413"/>
                <a:gd name="T6" fmla="*/ 396 w 416"/>
                <a:gd name="T7" fmla="*/ 109 h 413"/>
                <a:gd name="T8" fmla="*/ 339 w 416"/>
                <a:gd name="T9" fmla="*/ 129 h 413"/>
                <a:gd name="T10" fmla="*/ 300 w 416"/>
                <a:gd name="T11" fmla="*/ 85 h 413"/>
                <a:gd name="T12" fmla="*/ 327 w 416"/>
                <a:gd name="T13" fmla="*/ 32 h 413"/>
                <a:gd name="T14" fmla="*/ 273 w 416"/>
                <a:gd name="T15" fmla="*/ 5 h 413"/>
                <a:gd name="T16" fmla="*/ 246 w 416"/>
                <a:gd name="T17" fmla="*/ 59 h 413"/>
                <a:gd name="T18" fmla="*/ 219 w 416"/>
                <a:gd name="T19" fmla="*/ 55 h 413"/>
                <a:gd name="T20" fmla="*/ 186 w 416"/>
                <a:gd name="T21" fmla="*/ 56 h 413"/>
                <a:gd name="T22" fmla="*/ 167 w 416"/>
                <a:gd name="T23" fmla="*/ 0 h 413"/>
                <a:gd name="T24" fmla="*/ 109 w 416"/>
                <a:gd name="T25" fmla="*/ 19 h 413"/>
                <a:gd name="T26" fmla="*/ 129 w 416"/>
                <a:gd name="T27" fmla="*/ 77 h 413"/>
                <a:gd name="T28" fmla="*/ 89 w 416"/>
                <a:gd name="T29" fmla="*/ 113 h 413"/>
                <a:gd name="T30" fmla="*/ 33 w 416"/>
                <a:gd name="T31" fmla="*/ 85 h 413"/>
                <a:gd name="T32" fmla="*/ 7 w 416"/>
                <a:gd name="T33" fmla="*/ 140 h 413"/>
                <a:gd name="T34" fmla="*/ 63 w 416"/>
                <a:gd name="T35" fmla="*/ 167 h 413"/>
                <a:gd name="T36" fmla="*/ 58 w 416"/>
                <a:gd name="T37" fmla="*/ 195 h 413"/>
                <a:gd name="T38" fmla="*/ 59 w 416"/>
                <a:gd name="T39" fmla="*/ 220 h 413"/>
                <a:gd name="T40" fmla="*/ 0 w 416"/>
                <a:gd name="T41" fmla="*/ 240 h 413"/>
                <a:gd name="T42" fmla="*/ 19 w 416"/>
                <a:gd name="T43" fmla="*/ 298 h 413"/>
                <a:gd name="T44" fmla="*/ 77 w 416"/>
                <a:gd name="T45" fmla="*/ 278 h 413"/>
                <a:gd name="T46" fmla="*/ 117 w 416"/>
                <a:gd name="T47" fmla="*/ 325 h 413"/>
                <a:gd name="T48" fmla="*/ 90 w 416"/>
                <a:gd name="T49" fmla="*/ 379 h 413"/>
                <a:gd name="T50" fmla="*/ 144 w 416"/>
                <a:gd name="T51" fmla="*/ 406 h 413"/>
                <a:gd name="T52" fmla="*/ 171 w 416"/>
                <a:gd name="T53" fmla="*/ 351 h 413"/>
                <a:gd name="T54" fmla="*/ 199 w 416"/>
                <a:gd name="T55" fmla="*/ 356 h 413"/>
                <a:gd name="T56" fmla="*/ 209 w 416"/>
                <a:gd name="T57" fmla="*/ 356 h 413"/>
                <a:gd name="T58" fmla="*/ 226 w 416"/>
                <a:gd name="T59" fmla="*/ 355 h 413"/>
                <a:gd name="T60" fmla="*/ 246 w 416"/>
                <a:gd name="T61" fmla="*/ 413 h 413"/>
                <a:gd name="T62" fmla="*/ 303 w 416"/>
                <a:gd name="T63" fmla="*/ 393 h 413"/>
                <a:gd name="T64" fmla="*/ 284 w 416"/>
                <a:gd name="T65" fmla="*/ 336 h 413"/>
                <a:gd name="T66" fmla="*/ 326 w 416"/>
                <a:gd name="T67" fmla="*/ 300 h 413"/>
                <a:gd name="T68" fmla="*/ 382 w 416"/>
                <a:gd name="T69" fmla="*/ 328 h 413"/>
                <a:gd name="T70" fmla="*/ 409 w 416"/>
                <a:gd name="T71" fmla="*/ 273 h 413"/>
                <a:gd name="T72" fmla="*/ 354 w 416"/>
                <a:gd name="T73" fmla="*/ 246 h 413"/>
                <a:gd name="T74" fmla="*/ 359 w 416"/>
                <a:gd name="T75" fmla="*/ 215 h 413"/>
                <a:gd name="T76" fmla="*/ 203 w 416"/>
                <a:gd name="T77" fmla="*/ 296 h 413"/>
                <a:gd name="T78" fmla="*/ 118 w 416"/>
                <a:gd name="T79" fmla="*/ 199 h 413"/>
                <a:gd name="T80" fmla="*/ 209 w 416"/>
                <a:gd name="T81" fmla="*/ 115 h 413"/>
                <a:gd name="T82" fmla="*/ 215 w 416"/>
                <a:gd name="T83" fmla="*/ 115 h 413"/>
                <a:gd name="T84" fmla="*/ 299 w 416"/>
                <a:gd name="T85" fmla="*/ 211 h 413"/>
                <a:gd name="T86" fmla="*/ 203 w 416"/>
                <a:gd name="T87" fmla="*/ 29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6" h="413">
                  <a:moveTo>
                    <a:pt x="359" y="215"/>
                  </a:moveTo>
                  <a:cubicBezTo>
                    <a:pt x="360" y="205"/>
                    <a:pt x="360" y="196"/>
                    <a:pt x="358" y="186"/>
                  </a:cubicBezTo>
                  <a:cubicBezTo>
                    <a:pt x="416" y="167"/>
                    <a:pt x="416" y="167"/>
                    <a:pt x="416" y="167"/>
                  </a:cubicBezTo>
                  <a:cubicBezTo>
                    <a:pt x="396" y="109"/>
                    <a:pt x="396" y="109"/>
                    <a:pt x="396" y="109"/>
                  </a:cubicBezTo>
                  <a:cubicBezTo>
                    <a:pt x="339" y="129"/>
                    <a:pt x="339" y="129"/>
                    <a:pt x="339" y="129"/>
                  </a:cubicBezTo>
                  <a:cubicBezTo>
                    <a:pt x="329" y="112"/>
                    <a:pt x="316" y="97"/>
                    <a:pt x="300" y="85"/>
                  </a:cubicBezTo>
                  <a:cubicBezTo>
                    <a:pt x="327" y="32"/>
                    <a:pt x="327" y="32"/>
                    <a:pt x="327" y="32"/>
                  </a:cubicBezTo>
                  <a:cubicBezTo>
                    <a:pt x="273" y="5"/>
                    <a:pt x="273" y="5"/>
                    <a:pt x="273" y="5"/>
                  </a:cubicBezTo>
                  <a:cubicBezTo>
                    <a:pt x="246" y="59"/>
                    <a:pt x="246" y="59"/>
                    <a:pt x="246" y="59"/>
                  </a:cubicBezTo>
                  <a:cubicBezTo>
                    <a:pt x="237" y="57"/>
                    <a:pt x="228" y="55"/>
                    <a:pt x="219" y="55"/>
                  </a:cubicBezTo>
                  <a:cubicBezTo>
                    <a:pt x="207" y="54"/>
                    <a:pt x="196" y="55"/>
                    <a:pt x="186" y="56"/>
                  </a:cubicBezTo>
                  <a:cubicBezTo>
                    <a:pt x="167" y="0"/>
                    <a:pt x="167" y="0"/>
                    <a:pt x="167" y="0"/>
                  </a:cubicBezTo>
                  <a:cubicBezTo>
                    <a:pt x="109" y="19"/>
                    <a:pt x="109" y="19"/>
                    <a:pt x="109" y="19"/>
                  </a:cubicBezTo>
                  <a:cubicBezTo>
                    <a:pt x="129" y="77"/>
                    <a:pt x="129" y="77"/>
                    <a:pt x="129" y="77"/>
                  </a:cubicBezTo>
                  <a:cubicBezTo>
                    <a:pt x="114" y="87"/>
                    <a:pt x="100" y="99"/>
                    <a:pt x="89" y="113"/>
                  </a:cubicBezTo>
                  <a:cubicBezTo>
                    <a:pt x="33" y="85"/>
                    <a:pt x="33" y="85"/>
                    <a:pt x="33" y="85"/>
                  </a:cubicBezTo>
                  <a:cubicBezTo>
                    <a:pt x="7" y="140"/>
                    <a:pt x="7" y="140"/>
                    <a:pt x="7" y="140"/>
                  </a:cubicBezTo>
                  <a:cubicBezTo>
                    <a:pt x="63" y="167"/>
                    <a:pt x="63" y="167"/>
                    <a:pt x="63" y="167"/>
                  </a:cubicBezTo>
                  <a:cubicBezTo>
                    <a:pt x="60" y="176"/>
                    <a:pt x="59" y="186"/>
                    <a:pt x="58" y="195"/>
                  </a:cubicBezTo>
                  <a:cubicBezTo>
                    <a:pt x="57" y="204"/>
                    <a:pt x="58" y="212"/>
                    <a:pt x="59" y="220"/>
                  </a:cubicBezTo>
                  <a:cubicBezTo>
                    <a:pt x="0" y="240"/>
                    <a:pt x="0" y="240"/>
                    <a:pt x="0" y="240"/>
                  </a:cubicBezTo>
                  <a:cubicBezTo>
                    <a:pt x="19" y="298"/>
                    <a:pt x="19" y="298"/>
                    <a:pt x="19" y="298"/>
                  </a:cubicBezTo>
                  <a:cubicBezTo>
                    <a:pt x="77" y="278"/>
                    <a:pt x="77" y="278"/>
                    <a:pt x="77" y="278"/>
                  </a:cubicBezTo>
                  <a:cubicBezTo>
                    <a:pt x="87" y="296"/>
                    <a:pt x="100" y="312"/>
                    <a:pt x="117" y="325"/>
                  </a:cubicBezTo>
                  <a:cubicBezTo>
                    <a:pt x="90" y="379"/>
                    <a:pt x="90" y="379"/>
                    <a:pt x="90" y="379"/>
                  </a:cubicBezTo>
                  <a:cubicBezTo>
                    <a:pt x="144" y="406"/>
                    <a:pt x="144" y="406"/>
                    <a:pt x="144" y="406"/>
                  </a:cubicBezTo>
                  <a:cubicBezTo>
                    <a:pt x="171" y="351"/>
                    <a:pt x="171" y="351"/>
                    <a:pt x="171" y="351"/>
                  </a:cubicBezTo>
                  <a:cubicBezTo>
                    <a:pt x="180" y="354"/>
                    <a:pt x="189" y="355"/>
                    <a:pt x="199" y="356"/>
                  </a:cubicBezTo>
                  <a:cubicBezTo>
                    <a:pt x="202" y="356"/>
                    <a:pt x="206" y="356"/>
                    <a:pt x="209" y="356"/>
                  </a:cubicBezTo>
                  <a:cubicBezTo>
                    <a:pt x="215" y="356"/>
                    <a:pt x="221" y="355"/>
                    <a:pt x="226" y="355"/>
                  </a:cubicBezTo>
                  <a:cubicBezTo>
                    <a:pt x="246" y="413"/>
                    <a:pt x="246" y="413"/>
                    <a:pt x="246" y="413"/>
                  </a:cubicBezTo>
                  <a:cubicBezTo>
                    <a:pt x="303" y="393"/>
                    <a:pt x="303" y="393"/>
                    <a:pt x="303" y="393"/>
                  </a:cubicBezTo>
                  <a:cubicBezTo>
                    <a:pt x="284" y="336"/>
                    <a:pt x="284" y="336"/>
                    <a:pt x="284" y="336"/>
                  </a:cubicBezTo>
                  <a:cubicBezTo>
                    <a:pt x="300" y="326"/>
                    <a:pt x="314" y="314"/>
                    <a:pt x="326" y="300"/>
                  </a:cubicBezTo>
                  <a:cubicBezTo>
                    <a:pt x="382" y="328"/>
                    <a:pt x="382" y="328"/>
                    <a:pt x="382" y="328"/>
                  </a:cubicBezTo>
                  <a:cubicBezTo>
                    <a:pt x="409" y="273"/>
                    <a:pt x="409" y="273"/>
                    <a:pt x="409" y="273"/>
                  </a:cubicBezTo>
                  <a:cubicBezTo>
                    <a:pt x="354" y="246"/>
                    <a:pt x="354" y="246"/>
                    <a:pt x="354" y="246"/>
                  </a:cubicBezTo>
                  <a:cubicBezTo>
                    <a:pt x="357" y="236"/>
                    <a:pt x="359" y="226"/>
                    <a:pt x="359" y="215"/>
                  </a:cubicBezTo>
                  <a:close/>
                  <a:moveTo>
                    <a:pt x="203" y="296"/>
                  </a:moveTo>
                  <a:cubicBezTo>
                    <a:pt x="153" y="292"/>
                    <a:pt x="115" y="249"/>
                    <a:pt x="118" y="199"/>
                  </a:cubicBezTo>
                  <a:cubicBezTo>
                    <a:pt x="121" y="152"/>
                    <a:pt x="161" y="115"/>
                    <a:pt x="209" y="115"/>
                  </a:cubicBezTo>
                  <a:cubicBezTo>
                    <a:pt x="211" y="115"/>
                    <a:pt x="213" y="115"/>
                    <a:pt x="215" y="115"/>
                  </a:cubicBezTo>
                  <a:cubicBezTo>
                    <a:pt x="265" y="118"/>
                    <a:pt x="302" y="161"/>
                    <a:pt x="299" y="211"/>
                  </a:cubicBezTo>
                  <a:cubicBezTo>
                    <a:pt x="296" y="261"/>
                    <a:pt x="253" y="299"/>
                    <a:pt x="203"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40" name="Freeform 6"/>
            <p:cNvSpPr>
              <a:spLocks noEditPoints="1"/>
            </p:cNvSpPr>
            <p:nvPr userDrawn="1"/>
          </p:nvSpPr>
          <p:spPr bwMode="auto">
            <a:xfrm>
              <a:off x="5263" y="1246"/>
              <a:ext cx="1370" cy="1365"/>
            </a:xfrm>
            <a:custGeom>
              <a:avLst/>
              <a:gdLst>
                <a:gd name="T0" fmla="*/ 192 w 578"/>
                <a:gd name="T1" fmla="*/ 572 h 576"/>
                <a:gd name="T2" fmla="*/ 220 w 578"/>
                <a:gd name="T3" fmla="*/ 505 h 576"/>
                <a:gd name="T4" fmla="*/ 292 w 578"/>
                <a:gd name="T5" fmla="*/ 517 h 576"/>
                <a:gd name="T6" fmla="*/ 353 w 578"/>
                <a:gd name="T7" fmla="*/ 508 h 576"/>
                <a:gd name="T8" fmla="*/ 381 w 578"/>
                <a:gd name="T9" fmla="*/ 576 h 576"/>
                <a:gd name="T10" fmla="*/ 437 w 578"/>
                <a:gd name="T11" fmla="*/ 553 h 576"/>
                <a:gd name="T12" fmla="*/ 409 w 578"/>
                <a:gd name="T13" fmla="*/ 485 h 576"/>
                <a:gd name="T14" fmla="*/ 485 w 578"/>
                <a:gd name="T15" fmla="*/ 409 h 576"/>
                <a:gd name="T16" fmla="*/ 555 w 578"/>
                <a:gd name="T17" fmla="*/ 438 h 576"/>
                <a:gd name="T18" fmla="*/ 578 w 578"/>
                <a:gd name="T19" fmla="*/ 382 h 576"/>
                <a:gd name="T20" fmla="*/ 510 w 578"/>
                <a:gd name="T21" fmla="*/ 354 h 576"/>
                <a:gd name="T22" fmla="*/ 519 w 578"/>
                <a:gd name="T23" fmla="*/ 290 h 576"/>
                <a:gd name="T24" fmla="*/ 509 w 578"/>
                <a:gd name="T25" fmla="*/ 223 h 576"/>
                <a:gd name="T26" fmla="*/ 575 w 578"/>
                <a:gd name="T27" fmla="*/ 195 h 576"/>
                <a:gd name="T28" fmla="*/ 552 w 578"/>
                <a:gd name="T29" fmla="*/ 140 h 576"/>
                <a:gd name="T30" fmla="*/ 483 w 578"/>
                <a:gd name="T31" fmla="*/ 168 h 576"/>
                <a:gd name="T32" fmla="*/ 404 w 578"/>
                <a:gd name="T33" fmla="*/ 93 h 576"/>
                <a:gd name="T34" fmla="*/ 433 w 578"/>
                <a:gd name="T35" fmla="*/ 23 h 576"/>
                <a:gd name="T36" fmla="*/ 377 w 578"/>
                <a:gd name="T37" fmla="*/ 0 h 576"/>
                <a:gd name="T38" fmla="*/ 348 w 578"/>
                <a:gd name="T39" fmla="*/ 71 h 576"/>
                <a:gd name="T40" fmla="*/ 292 w 578"/>
                <a:gd name="T41" fmla="*/ 64 h 576"/>
                <a:gd name="T42" fmla="*/ 231 w 578"/>
                <a:gd name="T43" fmla="*/ 72 h 576"/>
                <a:gd name="T44" fmla="*/ 203 w 578"/>
                <a:gd name="T45" fmla="*/ 4 h 576"/>
                <a:gd name="T46" fmla="*/ 147 w 578"/>
                <a:gd name="T47" fmla="*/ 27 h 576"/>
                <a:gd name="T48" fmla="*/ 176 w 578"/>
                <a:gd name="T49" fmla="*/ 96 h 576"/>
                <a:gd name="T50" fmla="*/ 93 w 578"/>
                <a:gd name="T51" fmla="*/ 183 h 576"/>
                <a:gd name="T52" fmla="*/ 26 w 578"/>
                <a:gd name="T53" fmla="*/ 155 h 576"/>
                <a:gd name="T54" fmla="*/ 3 w 578"/>
                <a:gd name="T55" fmla="*/ 211 h 576"/>
                <a:gd name="T56" fmla="*/ 72 w 578"/>
                <a:gd name="T57" fmla="*/ 239 h 576"/>
                <a:gd name="T58" fmla="*/ 66 w 578"/>
                <a:gd name="T59" fmla="*/ 290 h 576"/>
                <a:gd name="T60" fmla="*/ 70 w 578"/>
                <a:gd name="T61" fmla="*/ 334 h 576"/>
                <a:gd name="T62" fmla="*/ 0 w 578"/>
                <a:gd name="T63" fmla="*/ 363 h 576"/>
                <a:gd name="T64" fmla="*/ 23 w 578"/>
                <a:gd name="T65" fmla="*/ 419 h 576"/>
                <a:gd name="T66" fmla="*/ 90 w 578"/>
                <a:gd name="T67" fmla="*/ 391 h 576"/>
                <a:gd name="T68" fmla="*/ 166 w 578"/>
                <a:gd name="T69" fmla="*/ 478 h 576"/>
                <a:gd name="T70" fmla="*/ 136 w 578"/>
                <a:gd name="T71" fmla="*/ 549 h 576"/>
                <a:gd name="T72" fmla="*/ 192 w 578"/>
                <a:gd name="T73" fmla="*/ 572 h 576"/>
                <a:gd name="T74" fmla="*/ 292 w 578"/>
                <a:gd name="T75" fmla="*/ 124 h 576"/>
                <a:gd name="T76" fmla="*/ 459 w 578"/>
                <a:gd name="T77" fmla="*/ 290 h 576"/>
                <a:gd name="T78" fmla="*/ 292 w 578"/>
                <a:gd name="T79" fmla="*/ 457 h 576"/>
                <a:gd name="T80" fmla="*/ 126 w 578"/>
                <a:gd name="T81" fmla="*/ 290 h 576"/>
                <a:gd name="T82" fmla="*/ 292 w 578"/>
                <a:gd name="T83" fmla="*/ 1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8" h="576">
                  <a:moveTo>
                    <a:pt x="192" y="572"/>
                  </a:moveTo>
                  <a:cubicBezTo>
                    <a:pt x="220" y="505"/>
                    <a:pt x="220" y="505"/>
                    <a:pt x="220" y="505"/>
                  </a:cubicBezTo>
                  <a:cubicBezTo>
                    <a:pt x="243" y="513"/>
                    <a:pt x="267" y="517"/>
                    <a:pt x="292" y="517"/>
                  </a:cubicBezTo>
                  <a:cubicBezTo>
                    <a:pt x="313" y="517"/>
                    <a:pt x="334" y="514"/>
                    <a:pt x="353" y="508"/>
                  </a:cubicBezTo>
                  <a:cubicBezTo>
                    <a:pt x="381" y="576"/>
                    <a:pt x="381" y="576"/>
                    <a:pt x="381" y="576"/>
                  </a:cubicBezTo>
                  <a:cubicBezTo>
                    <a:pt x="437" y="553"/>
                    <a:pt x="437" y="553"/>
                    <a:pt x="437" y="553"/>
                  </a:cubicBezTo>
                  <a:cubicBezTo>
                    <a:pt x="409" y="485"/>
                    <a:pt x="409" y="485"/>
                    <a:pt x="409" y="485"/>
                  </a:cubicBezTo>
                  <a:cubicBezTo>
                    <a:pt x="440" y="466"/>
                    <a:pt x="466" y="440"/>
                    <a:pt x="485" y="409"/>
                  </a:cubicBezTo>
                  <a:cubicBezTo>
                    <a:pt x="555" y="438"/>
                    <a:pt x="555" y="438"/>
                    <a:pt x="555" y="438"/>
                  </a:cubicBezTo>
                  <a:cubicBezTo>
                    <a:pt x="578" y="382"/>
                    <a:pt x="578" y="382"/>
                    <a:pt x="578" y="382"/>
                  </a:cubicBezTo>
                  <a:cubicBezTo>
                    <a:pt x="510" y="354"/>
                    <a:pt x="510" y="354"/>
                    <a:pt x="510" y="354"/>
                  </a:cubicBezTo>
                  <a:cubicBezTo>
                    <a:pt x="516" y="334"/>
                    <a:pt x="519" y="313"/>
                    <a:pt x="519" y="290"/>
                  </a:cubicBezTo>
                  <a:cubicBezTo>
                    <a:pt x="519" y="267"/>
                    <a:pt x="515" y="244"/>
                    <a:pt x="509" y="223"/>
                  </a:cubicBezTo>
                  <a:cubicBezTo>
                    <a:pt x="575" y="195"/>
                    <a:pt x="575" y="195"/>
                    <a:pt x="575" y="195"/>
                  </a:cubicBezTo>
                  <a:cubicBezTo>
                    <a:pt x="552" y="140"/>
                    <a:pt x="552" y="140"/>
                    <a:pt x="552" y="140"/>
                  </a:cubicBezTo>
                  <a:cubicBezTo>
                    <a:pt x="483" y="168"/>
                    <a:pt x="483" y="168"/>
                    <a:pt x="483" y="168"/>
                  </a:cubicBezTo>
                  <a:cubicBezTo>
                    <a:pt x="463" y="137"/>
                    <a:pt x="436" y="111"/>
                    <a:pt x="404" y="93"/>
                  </a:cubicBezTo>
                  <a:cubicBezTo>
                    <a:pt x="433" y="23"/>
                    <a:pt x="433" y="23"/>
                    <a:pt x="433" y="23"/>
                  </a:cubicBezTo>
                  <a:cubicBezTo>
                    <a:pt x="377" y="0"/>
                    <a:pt x="377" y="0"/>
                    <a:pt x="377" y="0"/>
                  </a:cubicBezTo>
                  <a:cubicBezTo>
                    <a:pt x="348" y="71"/>
                    <a:pt x="348" y="71"/>
                    <a:pt x="348" y="71"/>
                  </a:cubicBezTo>
                  <a:cubicBezTo>
                    <a:pt x="330" y="66"/>
                    <a:pt x="312" y="64"/>
                    <a:pt x="292" y="64"/>
                  </a:cubicBezTo>
                  <a:cubicBezTo>
                    <a:pt x="271" y="64"/>
                    <a:pt x="251" y="67"/>
                    <a:pt x="231" y="72"/>
                  </a:cubicBezTo>
                  <a:cubicBezTo>
                    <a:pt x="203" y="4"/>
                    <a:pt x="203" y="4"/>
                    <a:pt x="203" y="4"/>
                  </a:cubicBezTo>
                  <a:cubicBezTo>
                    <a:pt x="147" y="27"/>
                    <a:pt x="147" y="27"/>
                    <a:pt x="147" y="27"/>
                  </a:cubicBezTo>
                  <a:cubicBezTo>
                    <a:pt x="176" y="96"/>
                    <a:pt x="176" y="96"/>
                    <a:pt x="176" y="96"/>
                  </a:cubicBezTo>
                  <a:cubicBezTo>
                    <a:pt x="141" y="117"/>
                    <a:pt x="112" y="147"/>
                    <a:pt x="93" y="183"/>
                  </a:cubicBezTo>
                  <a:cubicBezTo>
                    <a:pt x="26" y="155"/>
                    <a:pt x="26" y="155"/>
                    <a:pt x="26" y="155"/>
                  </a:cubicBezTo>
                  <a:cubicBezTo>
                    <a:pt x="3" y="211"/>
                    <a:pt x="3" y="211"/>
                    <a:pt x="3" y="211"/>
                  </a:cubicBezTo>
                  <a:cubicBezTo>
                    <a:pt x="72" y="239"/>
                    <a:pt x="72" y="239"/>
                    <a:pt x="72" y="239"/>
                  </a:cubicBezTo>
                  <a:cubicBezTo>
                    <a:pt x="68" y="256"/>
                    <a:pt x="66" y="273"/>
                    <a:pt x="66" y="290"/>
                  </a:cubicBezTo>
                  <a:cubicBezTo>
                    <a:pt x="66" y="305"/>
                    <a:pt x="67" y="320"/>
                    <a:pt x="70" y="334"/>
                  </a:cubicBezTo>
                  <a:cubicBezTo>
                    <a:pt x="0" y="363"/>
                    <a:pt x="0" y="363"/>
                    <a:pt x="0" y="363"/>
                  </a:cubicBezTo>
                  <a:cubicBezTo>
                    <a:pt x="23" y="419"/>
                    <a:pt x="23" y="419"/>
                    <a:pt x="23" y="419"/>
                  </a:cubicBezTo>
                  <a:cubicBezTo>
                    <a:pt x="90" y="391"/>
                    <a:pt x="90" y="391"/>
                    <a:pt x="90" y="391"/>
                  </a:cubicBezTo>
                  <a:cubicBezTo>
                    <a:pt x="107" y="426"/>
                    <a:pt x="133" y="456"/>
                    <a:pt x="166" y="478"/>
                  </a:cubicBezTo>
                  <a:cubicBezTo>
                    <a:pt x="136" y="549"/>
                    <a:pt x="136" y="549"/>
                    <a:pt x="136" y="549"/>
                  </a:cubicBezTo>
                  <a:lnTo>
                    <a:pt x="192" y="572"/>
                  </a:lnTo>
                  <a:close/>
                  <a:moveTo>
                    <a:pt x="292" y="124"/>
                  </a:moveTo>
                  <a:cubicBezTo>
                    <a:pt x="384" y="124"/>
                    <a:pt x="459" y="199"/>
                    <a:pt x="459" y="290"/>
                  </a:cubicBezTo>
                  <a:cubicBezTo>
                    <a:pt x="459" y="382"/>
                    <a:pt x="384" y="457"/>
                    <a:pt x="292" y="457"/>
                  </a:cubicBezTo>
                  <a:cubicBezTo>
                    <a:pt x="201" y="457"/>
                    <a:pt x="126" y="382"/>
                    <a:pt x="126" y="290"/>
                  </a:cubicBezTo>
                  <a:cubicBezTo>
                    <a:pt x="126" y="199"/>
                    <a:pt x="201" y="124"/>
                    <a:pt x="292"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sp>
          <p:nvSpPr>
            <p:cNvPr id="141" name="Freeform 7"/>
            <p:cNvSpPr>
              <a:spLocks noEditPoints="1"/>
            </p:cNvSpPr>
            <p:nvPr userDrawn="1"/>
          </p:nvSpPr>
          <p:spPr bwMode="auto">
            <a:xfrm>
              <a:off x="5661" y="2653"/>
              <a:ext cx="801" cy="804"/>
            </a:xfrm>
            <a:custGeom>
              <a:avLst/>
              <a:gdLst>
                <a:gd name="T0" fmla="*/ 305 w 338"/>
                <a:gd name="T1" fmla="*/ 165 h 339"/>
                <a:gd name="T2" fmla="*/ 338 w 338"/>
                <a:gd name="T3" fmla="*/ 157 h 339"/>
                <a:gd name="T4" fmla="*/ 323 w 338"/>
                <a:gd name="T5" fmla="*/ 98 h 339"/>
                <a:gd name="T6" fmla="*/ 289 w 338"/>
                <a:gd name="T7" fmla="*/ 106 h 339"/>
                <a:gd name="T8" fmla="*/ 264 w 338"/>
                <a:gd name="T9" fmla="*/ 73 h 339"/>
                <a:gd name="T10" fmla="*/ 283 w 338"/>
                <a:gd name="T11" fmla="*/ 42 h 339"/>
                <a:gd name="T12" fmla="*/ 231 w 338"/>
                <a:gd name="T13" fmla="*/ 10 h 339"/>
                <a:gd name="T14" fmla="*/ 212 w 338"/>
                <a:gd name="T15" fmla="*/ 41 h 339"/>
                <a:gd name="T16" fmla="*/ 191 w 338"/>
                <a:gd name="T17" fmla="*/ 36 h 339"/>
                <a:gd name="T18" fmla="*/ 171 w 338"/>
                <a:gd name="T19" fmla="*/ 34 h 339"/>
                <a:gd name="T20" fmla="*/ 162 w 338"/>
                <a:gd name="T21" fmla="*/ 0 h 339"/>
                <a:gd name="T22" fmla="*/ 104 w 338"/>
                <a:gd name="T23" fmla="*/ 14 h 339"/>
                <a:gd name="T24" fmla="*/ 112 w 338"/>
                <a:gd name="T25" fmla="*/ 47 h 339"/>
                <a:gd name="T26" fmla="*/ 72 w 338"/>
                <a:gd name="T27" fmla="*/ 75 h 339"/>
                <a:gd name="T28" fmla="*/ 43 w 338"/>
                <a:gd name="T29" fmla="*/ 58 h 339"/>
                <a:gd name="T30" fmla="*/ 11 w 338"/>
                <a:gd name="T31" fmla="*/ 109 h 339"/>
                <a:gd name="T32" fmla="*/ 41 w 338"/>
                <a:gd name="T33" fmla="*/ 127 h 339"/>
                <a:gd name="T34" fmla="*/ 35 w 338"/>
                <a:gd name="T35" fmla="*/ 149 h 339"/>
                <a:gd name="T36" fmla="*/ 34 w 338"/>
                <a:gd name="T37" fmla="*/ 171 h 339"/>
                <a:gd name="T38" fmla="*/ 0 w 338"/>
                <a:gd name="T39" fmla="*/ 179 h 339"/>
                <a:gd name="T40" fmla="*/ 14 w 338"/>
                <a:gd name="T41" fmla="*/ 238 h 339"/>
                <a:gd name="T42" fmla="*/ 48 w 338"/>
                <a:gd name="T43" fmla="*/ 230 h 339"/>
                <a:gd name="T44" fmla="*/ 73 w 338"/>
                <a:gd name="T45" fmla="*/ 265 h 339"/>
                <a:gd name="T46" fmla="*/ 55 w 338"/>
                <a:gd name="T47" fmla="*/ 296 h 339"/>
                <a:gd name="T48" fmla="*/ 106 w 338"/>
                <a:gd name="T49" fmla="*/ 327 h 339"/>
                <a:gd name="T50" fmla="*/ 124 w 338"/>
                <a:gd name="T51" fmla="*/ 298 h 339"/>
                <a:gd name="T52" fmla="*/ 149 w 338"/>
                <a:gd name="T53" fmla="*/ 304 h 339"/>
                <a:gd name="T54" fmla="*/ 170 w 338"/>
                <a:gd name="T55" fmla="*/ 306 h 339"/>
                <a:gd name="T56" fmla="*/ 172 w 338"/>
                <a:gd name="T57" fmla="*/ 306 h 339"/>
                <a:gd name="T58" fmla="*/ 180 w 338"/>
                <a:gd name="T59" fmla="*/ 339 h 339"/>
                <a:gd name="T60" fmla="*/ 238 w 338"/>
                <a:gd name="T61" fmla="*/ 325 h 339"/>
                <a:gd name="T62" fmla="*/ 230 w 338"/>
                <a:gd name="T63" fmla="*/ 291 h 339"/>
                <a:gd name="T64" fmla="*/ 267 w 338"/>
                <a:gd name="T65" fmla="*/ 264 h 339"/>
                <a:gd name="T66" fmla="*/ 296 w 338"/>
                <a:gd name="T67" fmla="*/ 282 h 339"/>
                <a:gd name="T68" fmla="*/ 328 w 338"/>
                <a:gd name="T69" fmla="*/ 230 h 339"/>
                <a:gd name="T70" fmla="*/ 299 w 338"/>
                <a:gd name="T71" fmla="*/ 212 h 339"/>
                <a:gd name="T72" fmla="*/ 304 w 338"/>
                <a:gd name="T73" fmla="*/ 191 h 339"/>
                <a:gd name="T74" fmla="*/ 305 w 338"/>
                <a:gd name="T75" fmla="*/ 165 h 339"/>
                <a:gd name="T76" fmla="*/ 95 w 338"/>
                <a:gd name="T77" fmla="*/ 158 h 339"/>
                <a:gd name="T78" fmla="*/ 169 w 338"/>
                <a:gd name="T79" fmla="*/ 94 h 339"/>
                <a:gd name="T80" fmla="*/ 181 w 338"/>
                <a:gd name="T81" fmla="*/ 95 h 339"/>
                <a:gd name="T82" fmla="*/ 244 w 338"/>
                <a:gd name="T83" fmla="*/ 182 h 339"/>
                <a:gd name="T84" fmla="*/ 158 w 338"/>
                <a:gd name="T85" fmla="*/ 245 h 339"/>
                <a:gd name="T86" fmla="*/ 95 w 338"/>
                <a:gd name="T87" fmla="*/ 15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8" h="339">
                  <a:moveTo>
                    <a:pt x="305" y="165"/>
                  </a:moveTo>
                  <a:cubicBezTo>
                    <a:pt x="338" y="157"/>
                    <a:pt x="338" y="157"/>
                    <a:pt x="338" y="157"/>
                  </a:cubicBezTo>
                  <a:cubicBezTo>
                    <a:pt x="323" y="98"/>
                    <a:pt x="323" y="98"/>
                    <a:pt x="323" y="98"/>
                  </a:cubicBezTo>
                  <a:cubicBezTo>
                    <a:pt x="289" y="106"/>
                    <a:pt x="289" y="106"/>
                    <a:pt x="289" y="106"/>
                  </a:cubicBezTo>
                  <a:cubicBezTo>
                    <a:pt x="283" y="94"/>
                    <a:pt x="274" y="82"/>
                    <a:pt x="264" y="73"/>
                  </a:cubicBezTo>
                  <a:cubicBezTo>
                    <a:pt x="283" y="42"/>
                    <a:pt x="283" y="42"/>
                    <a:pt x="283" y="42"/>
                  </a:cubicBezTo>
                  <a:cubicBezTo>
                    <a:pt x="231" y="10"/>
                    <a:pt x="231" y="10"/>
                    <a:pt x="231" y="10"/>
                  </a:cubicBezTo>
                  <a:cubicBezTo>
                    <a:pt x="212" y="41"/>
                    <a:pt x="212" y="41"/>
                    <a:pt x="212" y="41"/>
                  </a:cubicBezTo>
                  <a:cubicBezTo>
                    <a:pt x="205" y="39"/>
                    <a:pt x="198" y="37"/>
                    <a:pt x="191" y="36"/>
                  </a:cubicBezTo>
                  <a:cubicBezTo>
                    <a:pt x="184" y="35"/>
                    <a:pt x="177" y="35"/>
                    <a:pt x="171" y="34"/>
                  </a:cubicBezTo>
                  <a:cubicBezTo>
                    <a:pt x="162" y="0"/>
                    <a:pt x="162" y="0"/>
                    <a:pt x="162" y="0"/>
                  </a:cubicBezTo>
                  <a:cubicBezTo>
                    <a:pt x="104" y="14"/>
                    <a:pt x="104" y="14"/>
                    <a:pt x="104" y="14"/>
                  </a:cubicBezTo>
                  <a:cubicBezTo>
                    <a:pt x="112" y="47"/>
                    <a:pt x="112" y="47"/>
                    <a:pt x="112" y="47"/>
                  </a:cubicBezTo>
                  <a:cubicBezTo>
                    <a:pt x="97" y="54"/>
                    <a:pt x="83" y="64"/>
                    <a:pt x="72" y="75"/>
                  </a:cubicBezTo>
                  <a:cubicBezTo>
                    <a:pt x="43" y="58"/>
                    <a:pt x="43" y="58"/>
                    <a:pt x="43" y="58"/>
                  </a:cubicBezTo>
                  <a:cubicBezTo>
                    <a:pt x="11" y="109"/>
                    <a:pt x="11" y="109"/>
                    <a:pt x="11" y="109"/>
                  </a:cubicBezTo>
                  <a:cubicBezTo>
                    <a:pt x="41" y="127"/>
                    <a:pt x="41" y="127"/>
                    <a:pt x="41" y="127"/>
                  </a:cubicBezTo>
                  <a:cubicBezTo>
                    <a:pt x="39" y="134"/>
                    <a:pt x="36" y="141"/>
                    <a:pt x="35" y="149"/>
                  </a:cubicBezTo>
                  <a:cubicBezTo>
                    <a:pt x="34" y="156"/>
                    <a:pt x="34" y="163"/>
                    <a:pt x="34" y="171"/>
                  </a:cubicBezTo>
                  <a:cubicBezTo>
                    <a:pt x="0" y="179"/>
                    <a:pt x="0" y="179"/>
                    <a:pt x="0" y="179"/>
                  </a:cubicBezTo>
                  <a:cubicBezTo>
                    <a:pt x="14" y="238"/>
                    <a:pt x="14" y="238"/>
                    <a:pt x="14" y="238"/>
                  </a:cubicBezTo>
                  <a:cubicBezTo>
                    <a:pt x="48" y="230"/>
                    <a:pt x="48" y="230"/>
                    <a:pt x="48" y="230"/>
                  </a:cubicBezTo>
                  <a:cubicBezTo>
                    <a:pt x="54" y="243"/>
                    <a:pt x="63" y="255"/>
                    <a:pt x="73" y="265"/>
                  </a:cubicBezTo>
                  <a:cubicBezTo>
                    <a:pt x="55" y="296"/>
                    <a:pt x="55" y="296"/>
                    <a:pt x="55" y="296"/>
                  </a:cubicBezTo>
                  <a:cubicBezTo>
                    <a:pt x="106" y="327"/>
                    <a:pt x="106" y="327"/>
                    <a:pt x="106" y="327"/>
                  </a:cubicBezTo>
                  <a:cubicBezTo>
                    <a:pt x="124" y="298"/>
                    <a:pt x="124" y="298"/>
                    <a:pt x="124" y="298"/>
                  </a:cubicBezTo>
                  <a:cubicBezTo>
                    <a:pt x="132" y="301"/>
                    <a:pt x="140" y="303"/>
                    <a:pt x="149" y="304"/>
                  </a:cubicBezTo>
                  <a:cubicBezTo>
                    <a:pt x="156" y="305"/>
                    <a:pt x="163" y="306"/>
                    <a:pt x="170" y="306"/>
                  </a:cubicBezTo>
                  <a:cubicBezTo>
                    <a:pt x="170" y="306"/>
                    <a:pt x="171" y="306"/>
                    <a:pt x="172" y="306"/>
                  </a:cubicBezTo>
                  <a:cubicBezTo>
                    <a:pt x="180" y="339"/>
                    <a:pt x="180" y="339"/>
                    <a:pt x="180" y="339"/>
                  </a:cubicBezTo>
                  <a:cubicBezTo>
                    <a:pt x="238" y="325"/>
                    <a:pt x="238" y="325"/>
                    <a:pt x="238" y="325"/>
                  </a:cubicBezTo>
                  <a:cubicBezTo>
                    <a:pt x="230" y="291"/>
                    <a:pt x="230" y="291"/>
                    <a:pt x="230" y="291"/>
                  </a:cubicBezTo>
                  <a:cubicBezTo>
                    <a:pt x="244" y="284"/>
                    <a:pt x="257" y="275"/>
                    <a:pt x="267" y="264"/>
                  </a:cubicBezTo>
                  <a:cubicBezTo>
                    <a:pt x="296" y="282"/>
                    <a:pt x="296" y="282"/>
                    <a:pt x="296" y="282"/>
                  </a:cubicBezTo>
                  <a:cubicBezTo>
                    <a:pt x="328" y="230"/>
                    <a:pt x="328" y="230"/>
                    <a:pt x="328" y="230"/>
                  </a:cubicBezTo>
                  <a:cubicBezTo>
                    <a:pt x="299" y="212"/>
                    <a:pt x="299" y="212"/>
                    <a:pt x="299" y="212"/>
                  </a:cubicBezTo>
                  <a:cubicBezTo>
                    <a:pt x="301" y="205"/>
                    <a:pt x="303" y="198"/>
                    <a:pt x="304" y="191"/>
                  </a:cubicBezTo>
                  <a:cubicBezTo>
                    <a:pt x="305" y="182"/>
                    <a:pt x="306" y="173"/>
                    <a:pt x="305" y="165"/>
                  </a:cubicBezTo>
                  <a:close/>
                  <a:moveTo>
                    <a:pt x="95" y="158"/>
                  </a:moveTo>
                  <a:cubicBezTo>
                    <a:pt x="101" y="122"/>
                    <a:pt x="133" y="94"/>
                    <a:pt x="169" y="94"/>
                  </a:cubicBezTo>
                  <a:cubicBezTo>
                    <a:pt x="173" y="94"/>
                    <a:pt x="177" y="95"/>
                    <a:pt x="181" y="95"/>
                  </a:cubicBezTo>
                  <a:cubicBezTo>
                    <a:pt x="222" y="102"/>
                    <a:pt x="251" y="140"/>
                    <a:pt x="244" y="182"/>
                  </a:cubicBezTo>
                  <a:cubicBezTo>
                    <a:pt x="238" y="222"/>
                    <a:pt x="200" y="251"/>
                    <a:pt x="158" y="245"/>
                  </a:cubicBezTo>
                  <a:cubicBezTo>
                    <a:pt x="117" y="238"/>
                    <a:pt x="88" y="199"/>
                    <a:pt x="95"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Semilight"/>
                <a:ea typeface="ＭＳ Ｐゴシック"/>
                <a:cs typeface="+mn-cs"/>
              </a:endParaRPr>
            </a:p>
          </p:txBody>
        </p:sp>
      </p:grpSp>
      <p:sp>
        <p:nvSpPr>
          <p:cNvPr id="142" name="Rectangle 141"/>
          <p:cNvSpPr/>
          <p:nvPr/>
        </p:nvSpPr>
        <p:spPr bwMode="auto">
          <a:xfrm>
            <a:off x="398079" y="3849793"/>
            <a:ext cx="4313621"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КЛИНИЧЕСКАЯ АНАЛИТИКА</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Трансформация  данных в понимание</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grpSp>
        <p:nvGrpSpPr>
          <p:cNvPr id="143" name="Group 142"/>
          <p:cNvGrpSpPr/>
          <p:nvPr/>
        </p:nvGrpSpPr>
        <p:grpSpPr>
          <a:xfrm>
            <a:off x="332496" y="2117532"/>
            <a:ext cx="511509" cy="374378"/>
            <a:chOff x="382191" y="1489642"/>
            <a:chExt cx="755045" cy="721746"/>
          </a:xfrm>
        </p:grpSpPr>
        <p:grpSp>
          <p:nvGrpSpPr>
            <p:cNvPr id="144" name="Group 4"/>
            <p:cNvGrpSpPr>
              <a:grpSpLocks noChangeAspect="1"/>
            </p:cNvGrpSpPr>
            <p:nvPr/>
          </p:nvGrpSpPr>
          <p:grpSpPr bwMode="auto">
            <a:xfrm>
              <a:off x="599288" y="1741120"/>
              <a:ext cx="537948" cy="470268"/>
              <a:chOff x="255" y="990"/>
              <a:chExt cx="461" cy="403"/>
            </a:xfrm>
            <a:solidFill>
              <a:schemeClr val="bg1">
                <a:lumMod val="75000"/>
              </a:schemeClr>
            </a:solidFill>
          </p:grpSpPr>
          <p:sp>
            <p:nvSpPr>
              <p:cNvPr id="149" name="Rectangle 5"/>
              <p:cNvSpPr>
                <a:spLocks noChangeArrowheads="1"/>
              </p:cNvSpPr>
              <p:nvPr/>
            </p:nvSpPr>
            <p:spPr bwMode="auto">
              <a:xfrm>
                <a:off x="658" y="1134"/>
                <a:ext cx="29" cy="2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0" name="Freeform 6"/>
              <p:cNvSpPr>
                <a:spLocks/>
              </p:cNvSpPr>
              <p:nvPr/>
            </p:nvSpPr>
            <p:spPr bwMode="auto">
              <a:xfrm>
                <a:off x="370" y="1206"/>
                <a:ext cx="29" cy="187"/>
              </a:xfrm>
              <a:custGeom>
                <a:avLst/>
                <a:gdLst>
                  <a:gd name="T0" fmla="*/ 0 w 29"/>
                  <a:gd name="T1" fmla="*/ 187 h 187"/>
                  <a:gd name="T2" fmla="*/ 29 w 29"/>
                  <a:gd name="T3" fmla="*/ 187 h 187"/>
                  <a:gd name="T4" fmla="*/ 29 w 29"/>
                  <a:gd name="T5" fmla="*/ 0 h 187"/>
                  <a:gd name="T6" fmla="*/ 0 w 29"/>
                  <a:gd name="T7" fmla="*/ 29 h 187"/>
                  <a:gd name="T8" fmla="*/ 0 w 29"/>
                  <a:gd name="T9" fmla="*/ 187 h 187"/>
                </a:gdLst>
                <a:ahLst/>
                <a:cxnLst>
                  <a:cxn ang="0">
                    <a:pos x="T0" y="T1"/>
                  </a:cxn>
                  <a:cxn ang="0">
                    <a:pos x="T2" y="T3"/>
                  </a:cxn>
                  <a:cxn ang="0">
                    <a:pos x="T4" y="T5"/>
                  </a:cxn>
                  <a:cxn ang="0">
                    <a:pos x="T6" y="T7"/>
                  </a:cxn>
                  <a:cxn ang="0">
                    <a:pos x="T8" y="T9"/>
                  </a:cxn>
                </a:cxnLst>
                <a:rect l="0" t="0" r="r" b="b"/>
                <a:pathLst>
                  <a:path w="29" h="187">
                    <a:moveTo>
                      <a:pt x="0" y="187"/>
                    </a:moveTo>
                    <a:lnTo>
                      <a:pt x="29" y="187"/>
                    </a:lnTo>
                    <a:lnTo>
                      <a:pt x="29" y="0"/>
                    </a:lnTo>
                    <a:lnTo>
                      <a:pt x="0" y="29"/>
                    </a:lnTo>
                    <a:lnTo>
                      <a:pt x="0"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1" name="Freeform 7"/>
              <p:cNvSpPr>
                <a:spLocks/>
              </p:cNvSpPr>
              <p:nvPr/>
            </p:nvSpPr>
            <p:spPr bwMode="auto">
              <a:xfrm>
                <a:off x="312" y="1264"/>
                <a:ext cx="29" cy="129"/>
              </a:xfrm>
              <a:custGeom>
                <a:avLst/>
                <a:gdLst>
                  <a:gd name="T0" fmla="*/ 0 w 29"/>
                  <a:gd name="T1" fmla="*/ 129 h 129"/>
                  <a:gd name="T2" fmla="*/ 29 w 29"/>
                  <a:gd name="T3" fmla="*/ 129 h 129"/>
                  <a:gd name="T4" fmla="*/ 29 w 29"/>
                  <a:gd name="T5" fmla="*/ 0 h 129"/>
                  <a:gd name="T6" fmla="*/ 0 w 29"/>
                  <a:gd name="T7" fmla="*/ 29 h 129"/>
                  <a:gd name="T8" fmla="*/ 0 w 29"/>
                  <a:gd name="T9" fmla="*/ 129 h 129"/>
                </a:gdLst>
                <a:ahLst/>
                <a:cxnLst>
                  <a:cxn ang="0">
                    <a:pos x="T0" y="T1"/>
                  </a:cxn>
                  <a:cxn ang="0">
                    <a:pos x="T2" y="T3"/>
                  </a:cxn>
                  <a:cxn ang="0">
                    <a:pos x="T4" y="T5"/>
                  </a:cxn>
                  <a:cxn ang="0">
                    <a:pos x="T6" y="T7"/>
                  </a:cxn>
                  <a:cxn ang="0">
                    <a:pos x="T8" y="T9"/>
                  </a:cxn>
                </a:cxnLst>
                <a:rect l="0" t="0" r="r" b="b"/>
                <a:pathLst>
                  <a:path w="29" h="129">
                    <a:moveTo>
                      <a:pt x="0" y="129"/>
                    </a:moveTo>
                    <a:lnTo>
                      <a:pt x="29" y="129"/>
                    </a:lnTo>
                    <a:lnTo>
                      <a:pt x="29" y="0"/>
                    </a:lnTo>
                    <a:lnTo>
                      <a:pt x="0" y="29"/>
                    </a:lnTo>
                    <a:lnTo>
                      <a:pt x="0"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2" name="Freeform 8"/>
              <p:cNvSpPr>
                <a:spLocks/>
              </p:cNvSpPr>
              <p:nvPr/>
            </p:nvSpPr>
            <p:spPr bwMode="auto">
              <a:xfrm>
                <a:off x="427" y="1149"/>
                <a:ext cx="29" cy="244"/>
              </a:xfrm>
              <a:custGeom>
                <a:avLst/>
                <a:gdLst>
                  <a:gd name="T0" fmla="*/ 0 w 29"/>
                  <a:gd name="T1" fmla="*/ 244 h 244"/>
                  <a:gd name="T2" fmla="*/ 29 w 29"/>
                  <a:gd name="T3" fmla="*/ 244 h 244"/>
                  <a:gd name="T4" fmla="*/ 29 w 29"/>
                  <a:gd name="T5" fmla="*/ 0 h 244"/>
                  <a:gd name="T6" fmla="*/ 0 w 29"/>
                  <a:gd name="T7" fmla="*/ 29 h 244"/>
                  <a:gd name="T8" fmla="*/ 0 w 29"/>
                  <a:gd name="T9" fmla="*/ 244 h 244"/>
                </a:gdLst>
                <a:ahLst/>
                <a:cxnLst>
                  <a:cxn ang="0">
                    <a:pos x="T0" y="T1"/>
                  </a:cxn>
                  <a:cxn ang="0">
                    <a:pos x="T2" y="T3"/>
                  </a:cxn>
                  <a:cxn ang="0">
                    <a:pos x="T4" y="T5"/>
                  </a:cxn>
                  <a:cxn ang="0">
                    <a:pos x="T6" y="T7"/>
                  </a:cxn>
                  <a:cxn ang="0">
                    <a:pos x="T8" y="T9"/>
                  </a:cxn>
                </a:cxnLst>
                <a:rect l="0" t="0" r="r" b="b"/>
                <a:pathLst>
                  <a:path w="29" h="244">
                    <a:moveTo>
                      <a:pt x="0" y="244"/>
                    </a:moveTo>
                    <a:lnTo>
                      <a:pt x="29" y="244"/>
                    </a:lnTo>
                    <a:lnTo>
                      <a:pt x="29" y="0"/>
                    </a:lnTo>
                    <a:lnTo>
                      <a:pt x="0" y="29"/>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3" name="Freeform 9"/>
              <p:cNvSpPr>
                <a:spLocks/>
              </p:cNvSpPr>
              <p:nvPr/>
            </p:nvSpPr>
            <p:spPr bwMode="auto">
              <a:xfrm>
                <a:off x="485" y="1149"/>
                <a:ext cx="29" cy="244"/>
              </a:xfrm>
              <a:custGeom>
                <a:avLst/>
                <a:gdLst>
                  <a:gd name="T0" fmla="*/ 0 w 29"/>
                  <a:gd name="T1" fmla="*/ 244 h 244"/>
                  <a:gd name="T2" fmla="*/ 29 w 29"/>
                  <a:gd name="T3" fmla="*/ 244 h 244"/>
                  <a:gd name="T4" fmla="*/ 29 w 29"/>
                  <a:gd name="T5" fmla="*/ 29 h 244"/>
                  <a:gd name="T6" fmla="*/ 0 w 29"/>
                  <a:gd name="T7" fmla="*/ 0 h 244"/>
                  <a:gd name="T8" fmla="*/ 0 w 29"/>
                  <a:gd name="T9" fmla="*/ 244 h 244"/>
                </a:gdLst>
                <a:ahLst/>
                <a:cxnLst>
                  <a:cxn ang="0">
                    <a:pos x="T0" y="T1"/>
                  </a:cxn>
                  <a:cxn ang="0">
                    <a:pos x="T2" y="T3"/>
                  </a:cxn>
                  <a:cxn ang="0">
                    <a:pos x="T4" y="T5"/>
                  </a:cxn>
                  <a:cxn ang="0">
                    <a:pos x="T6" y="T7"/>
                  </a:cxn>
                  <a:cxn ang="0">
                    <a:pos x="T8" y="T9"/>
                  </a:cxn>
                </a:cxnLst>
                <a:rect l="0" t="0" r="r" b="b"/>
                <a:pathLst>
                  <a:path w="29" h="244">
                    <a:moveTo>
                      <a:pt x="0" y="244"/>
                    </a:moveTo>
                    <a:lnTo>
                      <a:pt x="29" y="244"/>
                    </a:lnTo>
                    <a:lnTo>
                      <a:pt x="29" y="29"/>
                    </a:lnTo>
                    <a:lnTo>
                      <a:pt x="0" y="0"/>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4" name="Freeform 10"/>
              <p:cNvSpPr>
                <a:spLocks/>
              </p:cNvSpPr>
              <p:nvPr/>
            </p:nvSpPr>
            <p:spPr bwMode="auto">
              <a:xfrm>
                <a:off x="543" y="1206"/>
                <a:ext cx="28" cy="187"/>
              </a:xfrm>
              <a:custGeom>
                <a:avLst/>
                <a:gdLst>
                  <a:gd name="T0" fmla="*/ 0 w 28"/>
                  <a:gd name="T1" fmla="*/ 0 h 187"/>
                  <a:gd name="T2" fmla="*/ 0 w 28"/>
                  <a:gd name="T3" fmla="*/ 187 h 187"/>
                  <a:gd name="T4" fmla="*/ 28 w 28"/>
                  <a:gd name="T5" fmla="*/ 187 h 187"/>
                  <a:gd name="T6" fmla="*/ 28 w 28"/>
                  <a:gd name="T7" fmla="*/ 0 h 187"/>
                  <a:gd name="T8" fmla="*/ 14 w 28"/>
                  <a:gd name="T9" fmla="*/ 15 h 187"/>
                  <a:gd name="T10" fmla="*/ 0 w 28"/>
                  <a:gd name="T11" fmla="*/ 0 h 187"/>
                </a:gdLst>
                <a:ahLst/>
                <a:cxnLst>
                  <a:cxn ang="0">
                    <a:pos x="T0" y="T1"/>
                  </a:cxn>
                  <a:cxn ang="0">
                    <a:pos x="T2" y="T3"/>
                  </a:cxn>
                  <a:cxn ang="0">
                    <a:pos x="T4" y="T5"/>
                  </a:cxn>
                  <a:cxn ang="0">
                    <a:pos x="T6" y="T7"/>
                  </a:cxn>
                  <a:cxn ang="0">
                    <a:pos x="T8" y="T9"/>
                  </a:cxn>
                  <a:cxn ang="0">
                    <a:pos x="T10" y="T11"/>
                  </a:cxn>
                </a:cxnLst>
                <a:rect l="0" t="0" r="r" b="b"/>
                <a:pathLst>
                  <a:path w="28" h="187">
                    <a:moveTo>
                      <a:pt x="0" y="0"/>
                    </a:moveTo>
                    <a:lnTo>
                      <a:pt x="0" y="187"/>
                    </a:lnTo>
                    <a:lnTo>
                      <a:pt x="28" y="187"/>
                    </a:lnTo>
                    <a:lnTo>
                      <a:pt x="28" y="0"/>
                    </a:lnTo>
                    <a:lnTo>
                      <a:pt x="14" y="1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5" name="Freeform 11"/>
              <p:cNvSpPr>
                <a:spLocks/>
              </p:cNvSpPr>
              <p:nvPr/>
            </p:nvSpPr>
            <p:spPr bwMode="auto">
              <a:xfrm>
                <a:off x="600" y="1149"/>
                <a:ext cx="29" cy="244"/>
              </a:xfrm>
              <a:custGeom>
                <a:avLst/>
                <a:gdLst>
                  <a:gd name="T0" fmla="*/ 0 w 29"/>
                  <a:gd name="T1" fmla="*/ 244 h 244"/>
                  <a:gd name="T2" fmla="*/ 29 w 29"/>
                  <a:gd name="T3" fmla="*/ 244 h 244"/>
                  <a:gd name="T4" fmla="*/ 29 w 29"/>
                  <a:gd name="T5" fmla="*/ 0 h 244"/>
                  <a:gd name="T6" fmla="*/ 0 w 29"/>
                  <a:gd name="T7" fmla="*/ 29 h 244"/>
                  <a:gd name="T8" fmla="*/ 0 w 29"/>
                  <a:gd name="T9" fmla="*/ 244 h 244"/>
                </a:gdLst>
                <a:ahLst/>
                <a:cxnLst>
                  <a:cxn ang="0">
                    <a:pos x="T0" y="T1"/>
                  </a:cxn>
                  <a:cxn ang="0">
                    <a:pos x="T2" y="T3"/>
                  </a:cxn>
                  <a:cxn ang="0">
                    <a:pos x="T4" y="T5"/>
                  </a:cxn>
                  <a:cxn ang="0">
                    <a:pos x="T6" y="T7"/>
                  </a:cxn>
                  <a:cxn ang="0">
                    <a:pos x="T8" y="T9"/>
                  </a:cxn>
                </a:cxnLst>
                <a:rect l="0" t="0" r="r" b="b"/>
                <a:pathLst>
                  <a:path w="29" h="244">
                    <a:moveTo>
                      <a:pt x="0" y="244"/>
                    </a:moveTo>
                    <a:lnTo>
                      <a:pt x="29" y="244"/>
                    </a:lnTo>
                    <a:lnTo>
                      <a:pt x="29" y="0"/>
                    </a:lnTo>
                    <a:lnTo>
                      <a:pt x="0" y="29"/>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6" name="Freeform 12"/>
              <p:cNvSpPr>
                <a:spLocks/>
              </p:cNvSpPr>
              <p:nvPr/>
            </p:nvSpPr>
            <p:spPr bwMode="auto">
              <a:xfrm>
                <a:off x="255" y="1321"/>
                <a:ext cx="28" cy="72"/>
              </a:xfrm>
              <a:custGeom>
                <a:avLst/>
                <a:gdLst>
                  <a:gd name="T0" fmla="*/ 0 w 28"/>
                  <a:gd name="T1" fmla="*/ 72 h 72"/>
                  <a:gd name="T2" fmla="*/ 28 w 28"/>
                  <a:gd name="T3" fmla="*/ 72 h 72"/>
                  <a:gd name="T4" fmla="*/ 28 w 28"/>
                  <a:gd name="T5" fmla="*/ 0 h 72"/>
                  <a:gd name="T6" fmla="*/ 0 w 28"/>
                  <a:gd name="T7" fmla="*/ 29 h 72"/>
                  <a:gd name="T8" fmla="*/ 0 w 28"/>
                  <a:gd name="T9" fmla="*/ 72 h 72"/>
                </a:gdLst>
                <a:ahLst/>
                <a:cxnLst>
                  <a:cxn ang="0">
                    <a:pos x="T0" y="T1"/>
                  </a:cxn>
                  <a:cxn ang="0">
                    <a:pos x="T2" y="T3"/>
                  </a:cxn>
                  <a:cxn ang="0">
                    <a:pos x="T4" y="T5"/>
                  </a:cxn>
                  <a:cxn ang="0">
                    <a:pos x="T6" y="T7"/>
                  </a:cxn>
                  <a:cxn ang="0">
                    <a:pos x="T8" y="T9"/>
                  </a:cxn>
                </a:cxnLst>
                <a:rect l="0" t="0" r="r" b="b"/>
                <a:pathLst>
                  <a:path w="28" h="72">
                    <a:moveTo>
                      <a:pt x="0" y="72"/>
                    </a:moveTo>
                    <a:lnTo>
                      <a:pt x="28" y="72"/>
                    </a:lnTo>
                    <a:lnTo>
                      <a:pt x="28" y="0"/>
                    </a:lnTo>
                    <a:lnTo>
                      <a:pt x="0" y="29"/>
                    </a:ln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57" name="Freeform 13"/>
              <p:cNvSpPr>
                <a:spLocks/>
              </p:cNvSpPr>
              <p:nvPr/>
            </p:nvSpPr>
            <p:spPr bwMode="auto">
              <a:xfrm>
                <a:off x="255" y="990"/>
                <a:ext cx="461" cy="308"/>
              </a:xfrm>
              <a:custGeom>
                <a:avLst/>
                <a:gdLst>
                  <a:gd name="T0" fmla="*/ 345 w 461"/>
                  <a:gd name="T1" fmla="*/ 0 h 308"/>
                  <a:gd name="T2" fmla="*/ 345 w 461"/>
                  <a:gd name="T3" fmla="*/ 29 h 308"/>
                  <a:gd name="T4" fmla="*/ 413 w 461"/>
                  <a:gd name="T5" fmla="*/ 29 h 308"/>
                  <a:gd name="T6" fmla="*/ 302 w 461"/>
                  <a:gd name="T7" fmla="*/ 140 h 308"/>
                  <a:gd name="T8" fmla="*/ 216 w 461"/>
                  <a:gd name="T9" fmla="*/ 53 h 308"/>
                  <a:gd name="T10" fmla="*/ 0 w 461"/>
                  <a:gd name="T11" fmla="*/ 269 h 308"/>
                  <a:gd name="T12" fmla="*/ 0 w 461"/>
                  <a:gd name="T13" fmla="*/ 308 h 308"/>
                  <a:gd name="T14" fmla="*/ 216 w 461"/>
                  <a:gd name="T15" fmla="*/ 92 h 308"/>
                  <a:gd name="T16" fmla="*/ 302 w 461"/>
                  <a:gd name="T17" fmla="*/ 178 h 308"/>
                  <a:gd name="T18" fmla="*/ 432 w 461"/>
                  <a:gd name="T19" fmla="*/ 48 h 308"/>
                  <a:gd name="T20" fmla="*/ 432 w 461"/>
                  <a:gd name="T21" fmla="*/ 116 h 308"/>
                  <a:gd name="T22" fmla="*/ 461 w 461"/>
                  <a:gd name="T23" fmla="*/ 116 h 308"/>
                  <a:gd name="T24" fmla="*/ 461 w 461"/>
                  <a:gd name="T25" fmla="*/ 0 h 308"/>
                  <a:gd name="T26" fmla="*/ 345 w 461"/>
                  <a:gd name="T27"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308">
                    <a:moveTo>
                      <a:pt x="345" y="0"/>
                    </a:moveTo>
                    <a:lnTo>
                      <a:pt x="345" y="29"/>
                    </a:lnTo>
                    <a:lnTo>
                      <a:pt x="413" y="29"/>
                    </a:lnTo>
                    <a:lnTo>
                      <a:pt x="302" y="140"/>
                    </a:lnTo>
                    <a:lnTo>
                      <a:pt x="216" y="53"/>
                    </a:lnTo>
                    <a:lnTo>
                      <a:pt x="0" y="269"/>
                    </a:lnTo>
                    <a:lnTo>
                      <a:pt x="0" y="308"/>
                    </a:lnTo>
                    <a:lnTo>
                      <a:pt x="216" y="92"/>
                    </a:lnTo>
                    <a:lnTo>
                      <a:pt x="302" y="178"/>
                    </a:lnTo>
                    <a:lnTo>
                      <a:pt x="432" y="48"/>
                    </a:lnTo>
                    <a:lnTo>
                      <a:pt x="432" y="116"/>
                    </a:lnTo>
                    <a:lnTo>
                      <a:pt x="461" y="116"/>
                    </a:lnTo>
                    <a:lnTo>
                      <a:pt x="461" y="0"/>
                    </a:ln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grpSp>
        <p:grpSp>
          <p:nvGrpSpPr>
            <p:cNvPr id="145" name="Group 18"/>
            <p:cNvGrpSpPr>
              <a:grpSpLocks noChangeAspect="1"/>
            </p:cNvGrpSpPr>
            <p:nvPr/>
          </p:nvGrpSpPr>
          <p:grpSpPr bwMode="auto">
            <a:xfrm>
              <a:off x="382191" y="1489642"/>
              <a:ext cx="370993" cy="562228"/>
              <a:chOff x="6801" y="831"/>
              <a:chExt cx="291" cy="441"/>
            </a:xfrm>
            <a:solidFill>
              <a:schemeClr val="bg1">
                <a:lumMod val="75000"/>
              </a:schemeClr>
            </a:solidFill>
          </p:grpSpPr>
          <p:sp>
            <p:nvSpPr>
              <p:cNvPr id="146" name="Freeform 19"/>
              <p:cNvSpPr>
                <a:spLocks/>
              </p:cNvSpPr>
              <p:nvPr userDrawn="1"/>
            </p:nvSpPr>
            <p:spPr bwMode="auto">
              <a:xfrm>
                <a:off x="6859" y="1081"/>
                <a:ext cx="179" cy="105"/>
              </a:xfrm>
              <a:custGeom>
                <a:avLst/>
                <a:gdLst>
                  <a:gd name="T0" fmla="*/ 106 w 179"/>
                  <a:gd name="T1" fmla="*/ 19 h 105"/>
                  <a:gd name="T2" fmla="*/ 126 w 179"/>
                  <a:gd name="T3" fmla="*/ 38 h 105"/>
                  <a:gd name="T4" fmla="*/ 0 w 179"/>
                  <a:gd name="T5" fmla="*/ 38 h 105"/>
                  <a:gd name="T6" fmla="*/ 0 w 179"/>
                  <a:gd name="T7" fmla="*/ 67 h 105"/>
                  <a:gd name="T8" fmla="*/ 126 w 179"/>
                  <a:gd name="T9" fmla="*/ 67 h 105"/>
                  <a:gd name="T10" fmla="*/ 106 w 179"/>
                  <a:gd name="T11" fmla="*/ 86 h 105"/>
                  <a:gd name="T12" fmla="*/ 126 w 179"/>
                  <a:gd name="T13" fmla="*/ 105 h 105"/>
                  <a:gd name="T14" fmla="*/ 179 w 179"/>
                  <a:gd name="T15" fmla="*/ 52 h 105"/>
                  <a:gd name="T16" fmla="*/ 126 w 179"/>
                  <a:gd name="T17" fmla="*/ 0 h 105"/>
                  <a:gd name="T18" fmla="*/ 106 w 179"/>
                  <a:gd name="T19" fmla="*/ 1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5">
                    <a:moveTo>
                      <a:pt x="106" y="19"/>
                    </a:moveTo>
                    <a:lnTo>
                      <a:pt x="126" y="38"/>
                    </a:lnTo>
                    <a:lnTo>
                      <a:pt x="0" y="38"/>
                    </a:lnTo>
                    <a:lnTo>
                      <a:pt x="0" y="67"/>
                    </a:lnTo>
                    <a:lnTo>
                      <a:pt x="126" y="67"/>
                    </a:lnTo>
                    <a:lnTo>
                      <a:pt x="106" y="86"/>
                    </a:lnTo>
                    <a:lnTo>
                      <a:pt x="126" y="105"/>
                    </a:lnTo>
                    <a:lnTo>
                      <a:pt x="179" y="52"/>
                    </a:lnTo>
                    <a:lnTo>
                      <a:pt x="126" y="0"/>
                    </a:lnTo>
                    <a:lnTo>
                      <a:pt x="10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47" name="Freeform 20"/>
              <p:cNvSpPr>
                <a:spLocks/>
              </p:cNvSpPr>
              <p:nvPr userDrawn="1"/>
            </p:nvSpPr>
            <p:spPr bwMode="auto">
              <a:xfrm>
                <a:off x="6854" y="1167"/>
                <a:ext cx="179" cy="105"/>
              </a:xfrm>
              <a:custGeom>
                <a:avLst/>
                <a:gdLst>
                  <a:gd name="T0" fmla="*/ 73 w 179"/>
                  <a:gd name="T1" fmla="*/ 19 h 105"/>
                  <a:gd name="T2" fmla="*/ 53 w 179"/>
                  <a:gd name="T3" fmla="*/ 0 h 105"/>
                  <a:gd name="T4" fmla="*/ 0 w 179"/>
                  <a:gd name="T5" fmla="*/ 53 h 105"/>
                  <a:gd name="T6" fmla="*/ 53 w 179"/>
                  <a:gd name="T7" fmla="*/ 105 h 105"/>
                  <a:gd name="T8" fmla="*/ 73 w 179"/>
                  <a:gd name="T9" fmla="*/ 86 h 105"/>
                  <a:gd name="T10" fmla="*/ 53 w 179"/>
                  <a:gd name="T11" fmla="*/ 67 h 105"/>
                  <a:gd name="T12" fmla="*/ 179 w 179"/>
                  <a:gd name="T13" fmla="*/ 67 h 105"/>
                  <a:gd name="T14" fmla="*/ 179 w 179"/>
                  <a:gd name="T15" fmla="*/ 38 h 105"/>
                  <a:gd name="T16" fmla="*/ 53 w 179"/>
                  <a:gd name="T17" fmla="*/ 38 h 105"/>
                  <a:gd name="T18" fmla="*/ 73 w 179"/>
                  <a:gd name="T19" fmla="*/ 1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5">
                    <a:moveTo>
                      <a:pt x="73" y="19"/>
                    </a:moveTo>
                    <a:lnTo>
                      <a:pt x="53" y="0"/>
                    </a:lnTo>
                    <a:lnTo>
                      <a:pt x="0" y="53"/>
                    </a:lnTo>
                    <a:lnTo>
                      <a:pt x="53" y="105"/>
                    </a:lnTo>
                    <a:lnTo>
                      <a:pt x="73" y="86"/>
                    </a:lnTo>
                    <a:lnTo>
                      <a:pt x="53" y="67"/>
                    </a:lnTo>
                    <a:lnTo>
                      <a:pt x="179" y="67"/>
                    </a:lnTo>
                    <a:lnTo>
                      <a:pt x="179" y="38"/>
                    </a:lnTo>
                    <a:lnTo>
                      <a:pt x="53" y="38"/>
                    </a:lnTo>
                    <a:lnTo>
                      <a:pt x="7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sp>
            <p:nvSpPr>
              <p:cNvPr id="148" name="Freeform 21"/>
              <p:cNvSpPr>
                <a:spLocks noEditPoints="1"/>
              </p:cNvSpPr>
              <p:nvPr userDrawn="1"/>
            </p:nvSpPr>
            <p:spPr bwMode="auto">
              <a:xfrm>
                <a:off x="6801" y="831"/>
                <a:ext cx="291" cy="288"/>
              </a:xfrm>
              <a:custGeom>
                <a:avLst/>
                <a:gdLst>
                  <a:gd name="T0" fmla="*/ 82 w 120"/>
                  <a:gd name="T1" fmla="*/ 64 h 120"/>
                  <a:gd name="T2" fmla="*/ 96 w 120"/>
                  <a:gd name="T3" fmla="*/ 36 h 120"/>
                  <a:gd name="T4" fmla="*/ 60 w 120"/>
                  <a:gd name="T5" fmla="*/ 0 h 120"/>
                  <a:gd name="T6" fmla="*/ 24 w 120"/>
                  <a:gd name="T7" fmla="*/ 36 h 120"/>
                  <a:gd name="T8" fmla="*/ 38 w 120"/>
                  <a:gd name="T9" fmla="*/ 64 h 120"/>
                  <a:gd name="T10" fmla="*/ 0 w 120"/>
                  <a:gd name="T11" fmla="*/ 120 h 120"/>
                  <a:gd name="T12" fmla="*/ 12 w 120"/>
                  <a:gd name="T13" fmla="*/ 120 h 120"/>
                  <a:gd name="T14" fmla="*/ 60 w 120"/>
                  <a:gd name="T15" fmla="*/ 72 h 120"/>
                  <a:gd name="T16" fmla="*/ 108 w 120"/>
                  <a:gd name="T17" fmla="*/ 120 h 120"/>
                  <a:gd name="T18" fmla="*/ 120 w 120"/>
                  <a:gd name="T19" fmla="*/ 120 h 120"/>
                  <a:gd name="T20" fmla="*/ 82 w 120"/>
                  <a:gd name="T21" fmla="*/ 64 h 120"/>
                  <a:gd name="T22" fmla="*/ 36 w 120"/>
                  <a:gd name="T23" fmla="*/ 36 h 120"/>
                  <a:gd name="T24" fmla="*/ 60 w 120"/>
                  <a:gd name="T25" fmla="*/ 12 h 120"/>
                  <a:gd name="T26" fmla="*/ 84 w 120"/>
                  <a:gd name="T27" fmla="*/ 36 h 120"/>
                  <a:gd name="T28" fmla="*/ 60 w 120"/>
                  <a:gd name="T29" fmla="*/ 60 h 120"/>
                  <a:gd name="T30" fmla="*/ 36 w 120"/>
                  <a:gd name="T31" fmla="*/ 3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0">
                    <a:moveTo>
                      <a:pt x="82" y="64"/>
                    </a:moveTo>
                    <a:cubicBezTo>
                      <a:pt x="91" y="58"/>
                      <a:pt x="96" y="47"/>
                      <a:pt x="96" y="36"/>
                    </a:cubicBezTo>
                    <a:cubicBezTo>
                      <a:pt x="96" y="16"/>
                      <a:pt x="80" y="0"/>
                      <a:pt x="60" y="0"/>
                    </a:cubicBezTo>
                    <a:cubicBezTo>
                      <a:pt x="40" y="0"/>
                      <a:pt x="24" y="16"/>
                      <a:pt x="24" y="36"/>
                    </a:cubicBezTo>
                    <a:cubicBezTo>
                      <a:pt x="24" y="47"/>
                      <a:pt x="29" y="58"/>
                      <a:pt x="38" y="64"/>
                    </a:cubicBezTo>
                    <a:cubicBezTo>
                      <a:pt x="16" y="73"/>
                      <a:pt x="0" y="95"/>
                      <a:pt x="0" y="120"/>
                    </a:cubicBezTo>
                    <a:cubicBezTo>
                      <a:pt x="12" y="120"/>
                      <a:pt x="12" y="120"/>
                      <a:pt x="12" y="120"/>
                    </a:cubicBezTo>
                    <a:cubicBezTo>
                      <a:pt x="12" y="94"/>
                      <a:pt x="34" y="72"/>
                      <a:pt x="60" y="72"/>
                    </a:cubicBezTo>
                    <a:cubicBezTo>
                      <a:pt x="86" y="72"/>
                      <a:pt x="108" y="94"/>
                      <a:pt x="108" y="120"/>
                    </a:cubicBezTo>
                    <a:cubicBezTo>
                      <a:pt x="120" y="120"/>
                      <a:pt x="120" y="120"/>
                      <a:pt x="120" y="120"/>
                    </a:cubicBezTo>
                    <a:cubicBezTo>
                      <a:pt x="120" y="95"/>
                      <a:pt x="104" y="73"/>
                      <a:pt x="82" y="64"/>
                    </a:cubicBezTo>
                    <a:close/>
                    <a:moveTo>
                      <a:pt x="36" y="36"/>
                    </a:moveTo>
                    <a:cubicBezTo>
                      <a:pt x="36" y="23"/>
                      <a:pt x="47" y="12"/>
                      <a:pt x="60" y="12"/>
                    </a:cubicBezTo>
                    <a:cubicBezTo>
                      <a:pt x="73" y="12"/>
                      <a:pt x="84" y="23"/>
                      <a:pt x="84" y="36"/>
                    </a:cubicBezTo>
                    <a:cubicBezTo>
                      <a:pt x="84" y="49"/>
                      <a:pt x="73" y="60"/>
                      <a:pt x="60" y="60"/>
                    </a:cubicBezTo>
                    <a:cubicBezTo>
                      <a:pt x="47" y="60"/>
                      <a:pt x="36" y="49"/>
                      <a:pt x="3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ＭＳ Ｐゴシック"/>
                  <a:cs typeface="+mn-cs"/>
                </a:endParaRPr>
              </a:p>
            </p:txBody>
          </p:sp>
        </p:grpSp>
      </p:grpSp>
      <p:sp>
        <p:nvSpPr>
          <p:cNvPr id="158" name="Rectangle 157"/>
          <p:cNvSpPr/>
          <p:nvPr/>
        </p:nvSpPr>
        <p:spPr bwMode="auto">
          <a:xfrm>
            <a:off x="860350" y="1870043"/>
            <a:ext cx="4313621" cy="5981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l" defTabSz="932597" rtl="0" eaLnBrk="1" fontAlgn="auto" latinLnBrk="0" hangingPunct="1">
              <a:lnSpc>
                <a:spcPct val="100000"/>
              </a:lnSpc>
              <a:spcBef>
                <a:spcPts val="3672"/>
              </a:spcBef>
              <a:spcAft>
                <a:spcPts val="0"/>
              </a:spcAft>
              <a:buClrTx/>
              <a:buSzTx/>
              <a:buFontTx/>
              <a:buNone/>
              <a:tabLst/>
              <a:defRPr/>
            </a:pPr>
            <a:r>
              <a:rPr kumimoji="0" lang="ru-RU" sz="1800" b="0" i="0" u="none" strike="noStrike" kern="0" cap="none" spc="0" normalizeH="0" baseline="0" noProof="0" dirty="0">
                <a:ln>
                  <a:noFill/>
                </a:ln>
                <a:solidFill>
                  <a:srgbClr val="0078D7"/>
                </a:solidFill>
                <a:effectLst/>
                <a:uLnTx/>
                <a:uFillTx/>
                <a:latin typeface="Segoe UI Semibold" panose="020B0702040204020203" pitchFamily="34" charset="0"/>
                <a:ea typeface="ＭＳ Ｐゴシック"/>
                <a:cs typeface="Segoe UI Semibold" panose="020B0702040204020203" pitchFamily="34" charset="0"/>
              </a:rPr>
              <a:t>АНАЛИЗ ИНФОРМАЦИИ О КЛИЕНТАХ И ПРОДУКТАХ/УСЛУГАХ</a:t>
            </a:r>
            <a:br>
              <a:rPr kumimoji="0" lang="en-US" sz="2040" b="0" i="0" u="none" strike="noStrike" kern="0" cap="none" spc="0" normalizeH="0" baseline="0" noProof="0" dirty="0">
                <a:ln>
                  <a:noFill/>
                </a:ln>
                <a:solidFill>
                  <a:srgbClr val="505050"/>
                </a:solidFill>
                <a:effectLst/>
                <a:uLnTx/>
                <a:uFillTx/>
                <a:latin typeface="Segoe UI Semibold" panose="020B0702040204020203" pitchFamily="34" charset="0"/>
                <a:ea typeface="ＭＳ Ｐゴシック"/>
                <a:cs typeface="Segoe UI Semibold" panose="020B0702040204020203" pitchFamily="34" charset="0"/>
              </a:rPr>
            </a:br>
            <a:r>
              <a:rPr kumimoji="0" lang="ru-RU"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rPr>
              <a:t>Предоставление организациям новых возможностей взаимодействия и оказания услуг клиентам</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ＭＳ Ｐゴシック"/>
              <a:cs typeface="Segoe UI Semilight" panose="020B0402040204020203" pitchFamily="34" charset="0"/>
            </a:endParaRPr>
          </a:p>
        </p:txBody>
      </p:sp>
    </p:spTree>
    <p:extLst>
      <p:ext uri="{BB962C8B-B14F-4D97-AF65-F5344CB8AC3E}">
        <p14:creationId xmlns:p14="http://schemas.microsoft.com/office/powerpoint/2010/main" val="12302568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153403705"/>
              </p:ext>
            </p:extLst>
          </p:nvPr>
        </p:nvGraphicFramePr>
        <p:xfrm>
          <a:off x="229433" y="2057172"/>
          <a:ext cx="9904595" cy="4343207"/>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44" name="Rectangle 43"/>
          <p:cNvSpPr/>
          <p:nvPr/>
        </p:nvSpPr>
        <p:spPr>
          <a:xfrm>
            <a:off x="7819295" y="3429001"/>
            <a:ext cx="2194867" cy="2619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14367"/>
            <a:endParaRPr lang="en-US" sz="1200" dirty="0" err="1">
              <a:solidFill>
                <a:prstClr val="white"/>
              </a:solidFill>
              <a:latin typeface="Segoe UI"/>
            </a:endParaRPr>
          </a:p>
        </p:txBody>
      </p:sp>
      <p:sp>
        <p:nvSpPr>
          <p:cNvPr id="7" name="TextBox 6"/>
          <p:cNvSpPr txBox="1"/>
          <p:nvPr/>
        </p:nvSpPr>
        <p:spPr>
          <a:xfrm rot="5400000">
            <a:off x="9577711" y="3750617"/>
            <a:ext cx="4358482" cy="415994"/>
          </a:xfrm>
          <a:prstGeom prst="rect">
            <a:avLst/>
          </a:prstGeom>
        </p:spPr>
        <p:txBody>
          <a:bodyPr vert="horz" wrap="square" lIns="91427" tIns="91427" rIns="91427" bIns="91427" rtlCol="0" anchor="t">
            <a:noAutofit/>
          </a:bodyPr>
          <a:lstStyle/>
          <a:p>
            <a:pPr algn="ctr" defTabSz="914367"/>
            <a:r>
              <a:rPr lang="ru-RU" sz="1329" dirty="0">
                <a:solidFill>
                  <a:srgbClr val="505050"/>
                </a:solidFill>
                <a:latin typeface="Segoe UI" pitchFamily="34" charset="0"/>
                <a:ea typeface="Segoe UI" pitchFamily="34" charset="0"/>
                <a:cs typeface="Segoe UI" pitchFamily="34" charset="0"/>
              </a:rPr>
              <a:t>Контакты с нестационарными больными </a:t>
            </a:r>
            <a:r>
              <a:rPr lang="en-US" sz="1329" dirty="0">
                <a:solidFill>
                  <a:srgbClr val="505050"/>
                </a:solidFill>
                <a:latin typeface="Segoe UI" pitchFamily="34" charset="0"/>
                <a:ea typeface="Segoe UI" pitchFamily="34" charset="0"/>
                <a:cs typeface="Segoe UI" pitchFamily="34" charset="0"/>
              </a:rPr>
              <a:t> 1,000 </a:t>
            </a:r>
            <a:r>
              <a:rPr lang="ru-RU" sz="1329" dirty="0">
                <a:solidFill>
                  <a:srgbClr val="505050"/>
                </a:solidFill>
                <a:latin typeface="Segoe UI" pitchFamily="34" charset="0"/>
                <a:ea typeface="Segoe UI" pitchFamily="34" charset="0"/>
                <a:cs typeface="Segoe UI" pitchFamily="34" charset="0"/>
              </a:rPr>
              <a:t>чел.</a:t>
            </a:r>
            <a:endParaRPr lang="en-US" sz="1329" dirty="0">
              <a:solidFill>
                <a:srgbClr val="505050"/>
              </a:solidFill>
              <a:latin typeface="Segoe UI" pitchFamily="34" charset="0"/>
              <a:ea typeface="Segoe UI" pitchFamily="34" charset="0"/>
              <a:cs typeface="Segoe UI" pitchFamily="34" charset="0"/>
            </a:endParaRPr>
          </a:p>
        </p:txBody>
      </p:sp>
      <p:sp>
        <p:nvSpPr>
          <p:cNvPr id="17" name="TextBox 16"/>
          <p:cNvSpPr txBox="1"/>
          <p:nvPr/>
        </p:nvSpPr>
        <p:spPr>
          <a:xfrm>
            <a:off x="1647780" y="2400215"/>
            <a:ext cx="3170964" cy="415994"/>
          </a:xfrm>
          <a:prstGeom prst="rect">
            <a:avLst/>
          </a:prstGeom>
        </p:spPr>
        <p:txBody>
          <a:bodyPr vert="horz" wrap="square" lIns="91427" tIns="91427" rIns="91427" bIns="91427" rtlCol="0" anchor="t">
            <a:noAutofit/>
          </a:bodyPr>
          <a:lstStyle/>
          <a:p>
            <a:pPr defTabSz="914367"/>
            <a:r>
              <a:rPr lang="ru-RU" sz="1329" dirty="0">
                <a:solidFill>
                  <a:srgbClr val="002050"/>
                </a:solidFill>
                <a:latin typeface="Segoe UI" pitchFamily="34" charset="0"/>
                <a:ea typeface="Segoe UI" pitchFamily="34" charset="0"/>
                <a:cs typeface="Segoe UI" pitchFamily="34" charset="0"/>
              </a:rPr>
              <a:t>Стационарные больные на</a:t>
            </a:r>
            <a:r>
              <a:rPr lang="en-US" sz="1329" dirty="0">
                <a:solidFill>
                  <a:srgbClr val="002050"/>
                </a:solidFill>
                <a:latin typeface="Segoe UI" pitchFamily="34" charset="0"/>
                <a:ea typeface="Segoe UI" pitchFamily="34" charset="0"/>
                <a:cs typeface="Segoe UI" pitchFamily="34" charset="0"/>
              </a:rPr>
              <a:t> 1,000 </a:t>
            </a:r>
            <a:r>
              <a:rPr lang="ru-RU" sz="1329" dirty="0">
                <a:solidFill>
                  <a:srgbClr val="002050"/>
                </a:solidFill>
                <a:latin typeface="Segoe UI" pitchFamily="34" charset="0"/>
                <a:ea typeface="Segoe UI" pitchFamily="34" charset="0"/>
                <a:cs typeface="Segoe UI" pitchFamily="34" charset="0"/>
              </a:rPr>
              <a:t>чел.</a:t>
            </a:r>
            <a:endParaRPr lang="en-US" sz="1329" dirty="0">
              <a:solidFill>
                <a:srgbClr val="002050"/>
              </a:solidFill>
              <a:latin typeface="Segoe UI" pitchFamily="34" charset="0"/>
              <a:ea typeface="Segoe UI" pitchFamily="34" charset="0"/>
              <a:cs typeface="Segoe UI" pitchFamily="34" charset="0"/>
            </a:endParaRPr>
          </a:p>
        </p:txBody>
      </p:sp>
      <p:sp>
        <p:nvSpPr>
          <p:cNvPr id="18" name="TextBox 17"/>
          <p:cNvSpPr txBox="1"/>
          <p:nvPr/>
        </p:nvSpPr>
        <p:spPr>
          <a:xfrm>
            <a:off x="1647780" y="4584958"/>
            <a:ext cx="3170964" cy="415994"/>
          </a:xfrm>
          <a:prstGeom prst="rect">
            <a:avLst/>
          </a:prstGeom>
        </p:spPr>
        <p:txBody>
          <a:bodyPr vert="horz" wrap="square" lIns="91427" tIns="91427" rIns="91427" bIns="91427" rtlCol="0" anchor="t">
            <a:noAutofit/>
          </a:bodyPr>
          <a:lstStyle/>
          <a:p>
            <a:pPr defTabSz="914367"/>
            <a:r>
              <a:rPr lang="ru-RU" sz="1329" dirty="0">
                <a:solidFill>
                  <a:srgbClr val="0078D7"/>
                </a:solidFill>
                <a:latin typeface="Segoe UI" pitchFamily="34" charset="0"/>
                <a:ea typeface="Segoe UI" pitchFamily="34" charset="0"/>
                <a:cs typeface="Segoe UI" pitchFamily="34" charset="0"/>
              </a:rPr>
              <a:t>Очные визиты на</a:t>
            </a:r>
            <a:r>
              <a:rPr lang="en-US" sz="1329" dirty="0">
                <a:solidFill>
                  <a:srgbClr val="0078D7"/>
                </a:solidFill>
                <a:latin typeface="Segoe UI" pitchFamily="34" charset="0"/>
                <a:ea typeface="Segoe UI" pitchFamily="34" charset="0"/>
                <a:cs typeface="Segoe UI" pitchFamily="34" charset="0"/>
              </a:rPr>
              <a:t> 1,000 </a:t>
            </a:r>
            <a:r>
              <a:rPr lang="ru-RU" sz="1329" dirty="0">
                <a:solidFill>
                  <a:srgbClr val="0078D7"/>
                </a:solidFill>
                <a:latin typeface="Segoe UI" pitchFamily="34" charset="0"/>
                <a:ea typeface="Segoe UI" pitchFamily="34" charset="0"/>
                <a:cs typeface="Segoe UI" pitchFamily="34" charset="0"/>
              </a:rPr>
              <a:t>чел.</a:t>
            </a:r>
            <a:endParaRPr lang="en-US" sz="1329" dirty="0">
              <a:solidFill>
                <a:srgbClr val="0078D7"/>
              </a:solidFill>
              <a:latin typeface="Segoe UI" pitchFamily="34" charset="0"/>
              <a:ea typeface="Segoe UI" pitchFamily="34" charset="0"/>
              <a:cs typeface="Segoe UI" pitchFamily="34" charset="0"/>
            </a:endParaRPr>
          </a:p>
        </p:txBody>
      </p:sp>
      <p:sp>
        <p:nvSpPr>
          <p:cNvPr id="8" name="Oval 7"/>
          <p:cNvSpPr/>
          <p:nvPr/>
        </p:nvSpPr>
        <p:spPr>
          <a:xfrm>
            <a:off x="1063578" y="4347545"/>
            <a:ext cx="639989" cy="6399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91427" rIns="91427" bIns="91427" numCol="1" spcCol="0" rtlCol="0" fromWordArt="0" anchor="ctr" anchorCtr="0" forceAA="0" compatLnSpc="1">
            <a:prstTxWarp prst="textNoShape">
              <a:avLst/>
            </a:prstTxWarp>
            <a:noAutofit/>
          </a:bodyPr>
          <a:lstStyle/>
          <a:p>
            <a:pPr algn="ctr" defTabSz="914367"/>
            <a:r>
              <a:rPr lang="en-US" sz="1600" dirty="0">
                <a:solidFill>
                  <a:prstClr val="white"/>
                </a:solidFill>
                <a:latin typeface="Segoe UI Semibold" panose="020B0702040204020203" pitchFamily="34" charset="0"/>
                <a:cs typeface="Segoe UI Semibold" panose="020B0702040204020203" pitchFamily="34" charset="0"/>
              </a:rPr>
              <a:t>1,937</a:t>
            </a:r>
          </a:p>
        </p:txBody>
      </p:sp>
      <p:sp>
        <p:nvSpPr>
          <p:cNvPr id="21" name="Oval 20"/>
          <p:cNvSpPr/>
          <p:nvPr/>
        </p:nvSpPr>
        <p:spPr>
          <a:xfrm>
            <a:off x="1063578" y="2418637"/>
            <a:ext cx="639989" cy="6399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91427" rIns="91427" bIns="91427" numCol="1" spcCol="0" rtlCol="0" fromWordArt="0" anchor="ctr" anchorCtr="0" forceAA="0" compatLnSpc="1">
            <a:prstTxWarp prst="textNoShape">
              <a:avLst/>
            </a:prstTxWarp>
            <a:noAutofit/>
          </a:bodyPr>
          <a:lstStyle/>
          <a:p>
            <a:pPr algn="ctr" defTabSz="914367"/>
            <a:r>
              <a:rPr lang="en-US" sz="1600" dirty="0">
                <a:solidFill>
                  <a:prstClr val="white"/>
                </a:solidFill>
                <a:latin typeface="Segoe UI Semibold" panose="020B0702040204020203" pitchFamily="34" charset="0"/>
                <a:cs typeface="Segoe UI Semibold" panose="020B0702040204020203" pitchFamily="34" charset="0"/>
              </a:rPr>
              <a:t>120</a:t>
            </a:r>
          </a:p>
        </p:txBody>
      </p:sp>
      <p:sp>
        <p:nvSpPr>
          <p:cNvPr id="24" name="TextBox 23"/>
          <p:cNvSpPr txBox="1"/>
          <p:nvPr/>
        </p:nvSpPr>
        <p:spPr>
          <a:xfrm>
            <a:off x="1143703" y="1653203"/>
            <a:ext cx="8870460" cy="415994"/>
          </a:xfrm>
          <a:prstGeom prst="rect">
            <a:avLst/>
          </a:prstGeom>
        </p:spPr>
        <p:txBody>
          <a:bodyPr vert="horz" wrap="square" lIns="91427" tIns="91427" rIns="91427" bIns="91427" rtlCol="0" anchor="t">
            <a:noAutofit/>
          </a:bodyPr>
          <a:lstStyle/>
          <a:p>
            <a:pPr algn="ctr" defTabSz="914367"/>
            <a:r>
              <a:rPr lang="ru-RU" sz="1600" dirty="0">
                <a:solidFill>
                  <a:srgbClr val="505050"/>
                </a:solidFill>
                <a:latin typeface="Segoe UI Semibold" panose="020B0702040204020203" pitchFamily="34" charset="0"/>
                <a:ea typeface="Segoe UI" pitchFamily="34" charset="0"/>
                <a:cs typeface="Segoe UI Semibold" panose="020B0702040204020203" pitchFamily="34" charset="0"/>
              </a:rPr>
              <a:t>Изменения в объеме обслуживания стационарных и остальных больных</a:t>
            </a:r>
            <a:endParaRPr lang="en-US" sz="160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sp>
        <p:nvSpPr>
          <p:cNvPr id="25" name="TextBox 24"/>
          <p:cNvSpPr txBox="1"/>
          <p:nvPr/>
        </p:nvSpPr>
        <p:spPr>
          <a:xfrm>
            <a:off x="3025766" y="5549091"/>
            <a:ext cx="5106333" cy="415994"/>
          </a:xfrm>
          <a:prstGeom prst="rect">
            <a:avLst/>
          </a:prstGeom>
        </p:spPr>
        <p:txBody>
          <a:bodyPr vert="horz" wrap="square" lIns="91427" tIns="91427" rIns="91427" bIns="91427" rtlCol="0" anchor="t">
            <a:noAutofit/>
          </a:bodyPr>
          <a:lstStyle/>
          <a:p>
            <a:pPr algn="ctr" defTabSz="914367"/>
            <a:r>
              <a:rPr lang="ru-RU" sz="1600" dirty="0">
                <a:solidFill>
                  <a:srgbClr val="505050"/>
                </a:solidFill>
                <a:latin typeface="Segoe UI Semibold" panose="020B0702040204020203" pitchFamily="34" charset="0"/>
                <a:ea typeface="Segoe UI" pitchFamily="34" charset="0"/>
                <a:cs typeface="Segoe UI Semibold" panose="020B0702040204020203" pitchFamily="34" charset="0"/>
              </a:rPr>
              <a:t>Услуги в стенах ЛПУ</a:t>
            </a:r>
            <a:endParaRPr lang="en-US" sz="160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4" name="Group 13"/>
          <p:cNvGrpSpPr/>
          <p:nvPr/>
        </p:nvGrpSpPr>
        <p:grpSpPr>
          <a:xfrm>
            <a:off x="7819296" y="2204894"/>
            <a:ext cx="2194867" cy="3844032"/>
            <a:chOff x="7819539" y="2178841"/>
            <a:chExt cx="2195179" cy="3844577"/>
          </a:xfrm>
        </p:grpSpPr>
        <p:pic>
          <p:nvPicPr>
            <p:cNvPr id="9" name="Picture 8"/>
            <p:cNvPicPr>
              <a:picLocks noChangeAspect="1"/>
            </p:cNvPicPr>
            <p:nvPr/>
          </p:nvPicPr>
          <p:blipFill rotWithShape="1">
            <a:blip r:embed="rId4">
              <a:alphaModFix amt="45000"/>
              <a:duotone>
                <a:prstClr val="black"/>
                <a:schemeClr val="tx2">
                  <a:tint val="45000"/>
                  <a:satMod val="400000"/>
                </a:schemeClr>
              </a:duotone>
            </a:blip>
            <a:srcRect l="39866" t="14119" r="1326"/>
            <a:stretch/>
          </p:blipFill>
          <p:spPr>
            <a:xfrm>
              <a:off x="7819539" y="3886199"/>
              <a:ext cx="2195179" cy="2137219"/>
            </a:xfrm>
            <a:prstGeom prst="rect">
              <a:avLst/>
            </a:prstGeom>
            <a:blipFill dpi="0" rotWithShape="1">
              <a:blip r:embed="rId5" cstate="print">
                <a:alphaModFix amt="45000"/>
                <a:duotone>
                  <a:prstClr val="black"/>
                  <a:schemeClr val="tx2">
                    <a:tint val="45000"/>
                    <a:satMod val="400000"/>
                  </a:schemeClr>
                </a:duotone>
              </a:blip>
              <a:srcRect/>
              <a:stretch>
                <a:fillRect/>
              </a:stretch>
            </a:blipFill>
            <a:ln w="55000" cap="flat" cmpd="thickThin" algn="ctr">
              <a:noFill/>
              <a:prstDash val="solid"/>
              <a:headEnd type="none" w="med" len="med"/>
              <a:tailEnd type="none" w="med" len="med"/>
            </a:ln>
            <a:effectLst/>
          </p:spPr>
        </p:pic>
        <p:pic>
          <p:nvPicPr>
            <p:cNvPr id="26" name="Picture 25"/>
            <p:cNvPicPr>
              <a:picLocks noChangeAspect="1"/>
            </p:cNvPicPr>
            <p:nvPr/>
          </p:nvPicPr>
          <p:blipFill rotWithShape="1">
            <a:blip r:embed="rId4">
              <a:alphaModFix amt="45000"/>
              <a:duotone>
                <a:prstClr val="black"/>
                <a:schemeClr val="tx2">
                  <a:tint val="45000"/>
                  <a:satMod val="400000"/>
                </a:schemeClr>
              </a:duotone>
            </a:blip>
            <a:srcRect l="39866" t="14119" r="1326" b="74229"/>
            <a:stretch/>
          </p:blipFill>
          <p:spPr>
            <a:xfrm>
              <a:off x="7819539" y="2178841"/>
              <a:ext cx="2195179" cy="1707360"/>
            </a:xfrm>
            <a:prstGeom prst="rect">
              <a:avLst/>
            </a:prstGeom>
            <a:blipFill dpi="0" rotWithShape="1">
              <a:blip r:embed="rId5" cstate="print">
                <a:alphaModFix amt="45000"/>
                <a:duotone>
                  <a:prstClr val="black"/>
                  <a:schemeClr val="tx2">
                    <a:tint val="45000"/>
                    <a:satMod val="400000"/>
                  </a:schemeClr>
                </a:duotone>
              </a:blip>
              <a:srcRect/>
              <a:stretch>
                <a:fillRect/>
              </a:stretch>
            </a:blipFill>
            <a:ln w="55000" cap="flat" cmpd="thickThin" algn="ctr">
              <a:noFill/>
              <a:prstDash val="solid"/>
              <a:headEnd type="none" w="med" len="med"/>
              <a:tailEnd type="none" w="med" len="med"/>
            </a:ln>
            <a:effectLst/>
          </p:spPr>
        </p:pic>
      </p:grpSp>
      <p:sp>
        <p:nvSpPr>
          <p:cNvPr id="28" name="TextBox 27"/>
          <p:cNvSpPr txBox="1"/>
          <p:nvPr/>
        </p:nvSpPr>
        <p:spPr>
          <a:xfrm>
            <a:off x="10014163" y="2012375"/>
            <a:ext cx="785038" cy="415994"/>
          </a:xfrm>
          <a:prstGeom prst="rect">
            <a:avLst/>
          </a:prstGeom>
        </p:spPr>
        <p:txBody>
          <a:bodyPr vert="horz" wrap="square" lIns="91427" tIns="91427" rIns="91427" bIns="91427" rtlCol="0" anchor="t">
            <a:noAutofit/>
          </a:bodyPr>
          <a:lstStyle/>
          <a:p>
            <a:pPr defTabSz="914367"/>
            <a:r>
              <a:rPr lang="en-US" sz="1200" dirty="0">
                <a:solidFill>
                  <a:srgbClr val="505050"/>
                </a:solidFill>
                <a:latin typeface="Segoe UI" pitchFamily="34" charset="0"/>
                <a:ea typeface="Segoe UI" pitchFamily="34" charset="0"/>
                <a:cs typeface="Segoe UI" pitchFamily="34" charset="0"/>
              </a:rPr>
              <a:t>2,200</a:t>
            </a: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r>
              <a:rPr lang="en-US" sz="1200" dirty="0">
                <a:solidFill>
                  <a:srgbClr val="505050"/>
                </a:solidFill>
                <a:latin typeface="Segoe UI" pitchFamily="34" charset="0"/>
                <a:ea typeface="Segoe UI" pitchFamily="34" charset="0"/>
                <a:cs typeface="Segoe UI" pitchFamily="34" charset="0"/>
              </a:rPr>
              <a:t>2,100</a:t>
            </a: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r>
              <a:rPr lang="en-US" sz="1200" dirty="0">
                <a:solidFill>
                  <a:srgbClr val="505050"/>
                </a:solidFill>
                <a:latin typeface="Segoe UI" pitchFamily="34" charset="0"/>
                <a:ea typeface="Segoe UI" pitchFamily="34" charset="0"/>
                <a:cs typeface="Segoe UI" pitchFamily="34" charset="0"/>
              </a:rPr>
              <a:t>1,900</a:t>
            </a: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endParaRPr lang="en-US" sz="1200" dirty="0">
              <a:solidFill>
                <a:srgbClr val="505050"/>
              </a:solidFill>
              <a:latin typeface="Segoe UI" pitchFamily="34" charset="0"/>
              <a:ea typeface="Segoe UI" pitchFamily="34" charset="0"/>
              <a:cs typeface="Segoe UI" pitchFamily="34" charset="0"/>
            </a:endParaRPr>
          </a:p>
          <a:p>
            <a:pPr defTabSz="914367"/>
            <a:r>
              <a:rPr lang="en-US" sz="1200" dirty="0">
                <a:solidFill>
                  <a:srgbClr val="505050"/>
                </a:solidFill>
                <a:latin typeface="Segoe UI" pitchFamily="34" charset="0"/>
                <a:ea typeface="Segoe UI" pitchFamily="34" charset="0"/>
                <a:cs typeface="Segoe UI" pitchFamily="34" charset="0"/>
              </a:rPr>
              <a:t>1,800</a:t>
            </a:r>
          </a:p>
        </p:txBody>
      </p:sp>
      <p:sp>
        <p:nvSpPr>
          <p:cNvPr id="20" name="TextBox 19"/>
          <p:cNvSpPr txBox="1"/>
          <p:nvPr/>
        </p:nvSpPr>
        <p:spPr>
          <a:xfrm rot="16200000">
            <a:off x="8376318" y="1796758"/>
            <a:ext cx="1080823" cy="2194865"/>
          </a:xfrm>
          <a:prstGeom prst="trapezoid">
            <a:avLst>
              <a:gd name="adj" fmla="val 19355"/>
            </a:avLst>
          </a:prstGeom>
          <a:solidFill>
            <a:schemeClr val="bg1">
              <a:alpha val="78000"/>
            </a:schemeClr>
          </a:solidFill>
        </p:spPr>
        <p:txBody>
          <a:bodyPr vert="vert" wrap="square" lIns="91427" tIns="91427" rIns="91427" bIns="91427" rtlCol="0" anchor="ctr">
            <a:noAutofit/>
          </a:bodyPr>
          <a:lstStyle/>
          <a:p>
            <a:pPr defTabSz="914367"/>
            <a:r>
              <a:rPr lang="ru-RU" sz="1329" dirty="0">
                <a:solidFill>
                  <a:srgbClr val="505050"/>
                </a:solidFill>
                <a:latin typeface="Segoe UI" pitchFamily="34" charset="0"/>
                <a:ea typeface="Segoe UI" pitchFamily="34" charset="0"/>
                <a:cs typeface="Segoe UI" pitchFamily="34" charset="0"/>
              </a:rPr>
              <a:t>Прогноз изменений</a:t>
            </a:r>
            <a:endParaRPr lang="en-US" sz="1329" dirty="0">
              <a:solidFill>
                <a:srgbClr val="505050"/>
              </a:solidFill>
              <a:latin typeface="Segoe UI" pitchFamily="34" charset="0"/>
              <a:ea typeface="Segoe UI" pitchFamily="34" charset="0"/>
              <a:cs typeface="Segoe UI" pitchFamily="34" charset="0"/>
            </a:endParaRPr>
          </a:p>
        </p:txBody>
      </p:sp>
      <p:sp useBgFill="1">
        <p:nvSpPr>
          <p:cNvPr id="16" name="Right Triangle 15"/>
          <p:cNvSpPr/>
          <p:nvPr/>
        </p:nvSpPr>
        <p:spPr>
          <a:xfrm flipV="1">
            <a:off x="7819295" y="2210420"/>
            <a:ext cx="2219694" cy="326750"/>
          </a:xfrm>
          <a:custGeom>
            <a:avLst/>
            <a:gdLst>
              <a:gd name="connsiteX0" fmla="*/ 0 w 2195179"/>
              <a:gd name="connsiteY0" fmla="*/ 326796 h 326796"/>
              <a:gd name="connsiteX1" fmla="*/ 0 w 2195179"/>
              <a:gd name="connsiteY1" fmla="*/ 0 h 326796"/>
              <a:gd name="connsiteX2" fmla="*/ 2195179 w 2195179"/>
              <a:gd name="connsiteY2" fmla="*/ 326796 h 326796"/>
              <a:gd name="connsiteX3" fmla="*/ 0 w 2195179"/>
              <a:gd name="connsiteY3" fmla="*/ 326796 h 326796"/>
              <a:gd name="connsiteX0" fmla="*/ 0 w 2195179"/>
              <a:gd name="connsiteY0" fmla="*/ 326796 h 326796"/>
              <a:gd name="connsiteX1" fmla="*/ 0 w 2195179"/>
              <a:gd name="connsiteY1" fmla="*/ 0 h 326796"/>
              <a:gd name="connsiteX2" fmla="*/ 1984338 w 2195179"/>
              <a:gd name="connsiteY2" fmla="*/ 293518 h 326796"/>
              <a:gd name="connsiteX3" fmla="*/ 2195179 w 2195179"/>
              <a:gd name="connsiteY3" fmla="*/ 326796 h 326796"/>
              <a:gd name="connsiteX4" fmla="*/ 0 w 2195179"/>
              <a:gd name="connsiteY4" fmla="*/ 326796 h 326796"/>
              <a:gd name="connsiteX0" fmla="*/ 0 w 2220008"/>
              <a:gd name="connsiteY0" fmla="*/ 326796 h 326796"/>
              <a:gd name="connsiteX1" fmla="*/ 0 w 2220008"/>
              <a:gd name="connsiteY1" fmla="*/ 0 h 326796"/>
              <a:gd name="connsiteX2" fmla="*/ 2220008 w 2220008"/>
              <a:gd name="connsiteY2" fmla="*/ 240100 h 326796"/>
              <a:gd name="connsiteX3" fmla="*/ 2195179 w 2220008"/>
              <a:gd name="connsiteY3" fmla="*/ 326796 h 326796"/>
              <a:gd name="connsiteX4" fmla="*/ 0 w 2220008"/>
              <a:gd name="connsiteY4" fmla="*/ 326796 h 32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008" h="326796">
                <a:moveTo>
                  <a:pt x="0" y="326796"/>
                </a:moveTo>
                <a:lnTo>
                  <a:pt x="0" y="0"/>
                </a:lnTo>
                <a:lnTo>
                  <a:pt x="2220008" y="240100"/>
                </a:lnTo>
                <a:lnTo>
                  <a:pt x="2195179" y="326796"/>
                </a:lnTo>
                <a:lnTo>
                  <a:pt x="0" y="3267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14367"/>
            <a:endParaRPr lang="en-US" sz="1200" dirty="0" err="1">
              <a:solidFill>
                <a:prstClr val="white"/>
              </a:solidFill>
              <a:latin typeface="Segoe UI"/>
            </a:endParaRPr>
          </a:p>
        </p:txBody>
      </p:sp>
      <p:cxnSp>
        <p:nvCxnSpPr>
          <p:cNvPr id="6" name="Straight Connector 5"/>
          <p:cNvCxnSpPr>
            <a:stCxn id="23" idx="5"/>
            <a:endCxn id="43" idx="1"/>
          </p:cNvCxnSpPr>
          <p:nvPr/>
        </p:nvCxnSpPr>
        <p:spPr>
          <a:xfrm>
            <a:off x="9955419" y="2446642"/>
            <a:ext cx="1050270" cy="548013"/>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0911964" y="2900930"/>
            <a:ext cx="639989" cy="6399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91427" rIns="91427" bIns="91427" numCol="1" spcCol="0" rtlCol="0" fromWordArt="0" anchor="ctr" anchorCtr="0" forceAA="0" compatLnSpc="1">
            <a:prstTxWarp prst="textNoShape">
              <a:avLst/>
            </a:prstTxWarp>
            <a:noAutofit/>
          </a:bodyPr>
          <a:lstStyle/>
          <a:p>
            <a:pPr algn="ctr" defTabSz="914367"/>
            <a:r>
              <a:rPr lang="en-US" sz="1600" dirty="0">
                <a:solidFill>
                  <a:prstClr val="white"/>
                </a:solidFill>
                <a:latin typeface="Segoe UI Semibold" panose="020B0702040204020203" pitchFamily="34" charset="0"/>
                <a:cs typeface="Segoe UI Semibold" panose="020B0702040204020203" pitchFamily="34" charset="0"/>
              </a:rPr>
              <a:t>1900</a:t>
            </a:r>
          </a:p>
        </p:txBody>
      </p:sp>
      <p:sp>
        <p:nvSpPr>
          <p:cNvPr id="45" name="Oval 44"/>
          <p:cNvSpPr/>
          <p:nvPr/>
        </p:nvSpPr>
        <p:spPr>
          <a:xfrm>
            <a:off x="10911964" y="3592015"/>
            <a:ext cx="639989" cy="6399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91427" rIns="91427" bIns="91427" numCol="1" spcCol="0" rtlCol="0" fromWordArt="0" anchor="ctr" anchorCtr="0" forceAA="0" compatLnSpc="1">
            <a:prstTxWarp prst="textNoShape">
              <a:avLst/>
            </a:prstTxWarp>
            <a:noAutofit/>
          </a:bodyPr>
          <a:lstStyle/>
          <a:p>
            <a:pPr algn="ctr" defTabSz="914367"/>
            <a:r>
              <a:rPr lang="en-US" sz="1600" dirty="0">
                <a:ln w="0"/>
                <a:solidFill>
                  <a:prstClr val="white"/>
                </a:solidFill>
                <a:effectLst>
                  <a:outerShdw blurRad="38100" dist="19050" dir="2700000" algn="tl" rotWithShape="0">
                    <a:srgbClr val="505050">
                      <a:alpha val="40000"/>
                    </a:srgbClr>
                  </a:outerShdw>
                </a:effectLst>
                <a:latin typeface="Segoe UI Semibold" panose="020B0702040204020203" pitchFamily="34" charset="0"/>
                <a:cs typeface="Segoe UI Semibold" panose="020B0702040204020203" pitchFamily="34" charset="0"/>
              </a:rPr>
              <a:t>92</a:t>
            </a:r>
          </a:p>
        </p:txBody>
      </p:sp>
      <p:cxnSp>
        <p:nvCxnSpPr>
          <p:cNvPr id="46" name="Straight Connector 45"/>
          <p:cNvCxnSpPr>
            <a:endCxn id="45" idx="2"/>
          </p:cNvCxnSpPr>
          <p:nvPr/>
        </p:nvCxnSpPr>
        <p:spPr>
          <a:xfrm>
            <a:off x="9693851" y="3469385"/>
            <a:ext cx="1218113" cy="442625"/>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useBgFill="1">
        <p:nvSpPr>
          <p:cNvPr id="39" name="Rectangle 38"/>
          <p:cNvSpPr/>
          <p:nvPr/>
        </p:nvSpPr>
        <p:spPr>
          <a:xfrm>
            <a:off x="865" y="6445175"/>
            <a:ext cx="12190271" cy="412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defTabSz="914367"/>
            <a:endParaRPr lang="en-US" sz="1200" dirty="0" err="1">
              <a:solidFill>
                <a:prstClr val="white"/>
              </a:solidFill>
              <a:latin typeface="Segoe UI"/>
            </a:endParaRPr>
          </a:p>
        </p:txBody>
      </p:sp>
      <p:sp>
        <p:nvSpPr>
          <p:cNvPr id="19" name="Rectangle 18"/>
          <p:cNvSpPr/>
          <p:nvPr/>
        </p:nvSpPr>
        <p:spPr>
          <a:xfrm>
            <a:off x="2594" y="6456604"/>
            <a:ext cx="2043022" cy="200055"/>
          </a:xfrm>
          <a:prstGeom prst="rect">
            <a:avLst/>
          </a:prstGeom>
        </p:spPr>
        <p:txBody>
          <a:bodyPr wrap="square">
            <a:spAutoFit/>
          </a:bodyPr>
          <a:lstStyle/>
          <a:p>
            <a:pPr defTabSz="913874">
              <a:defRPr/>
            </a:pPr>
            <a:r>
              <a:rPr lang="ru-RU" sz="700" kern="0" dirty="0">
                <a:solidFill>
                  <a:srgbClr val="505050"/>
                </a:solidFill>
                <a:latin typeface="Segoe UI"/>
              </a:rPr>
              <a:t>Источник</a:t>
            </a:r>
            <a:r>
              <a:rPr lang="en-US" sz="700" kern="0" dirty="0">
                <a:solidFill>
                  <a:srgbClr val="505050"/>
                </a:solidFill>
                <a:latin typeface="Segoe UI"/>
              </a:rPr>
              <a:t>: PwC Health Research Insights</a:t>
            </a:r>
            <a:endParaRPr lang="en-US" sz="900" kern="0" dirty="0">
              <a:solidFill>
                <a:srgbClr val="505050"/>
              </a:solidFill>
              <a:latin typeface="Segoe UI"/>
            </a:endParaRPr>
          </a:p>
        </p:txBody>
      </p:sp>
      <p:sp>
        <p:nvSpPr>
          <p:cNvPr id="29" name="Oval 28"/>
          <p:cNvSpPr/>
          <p:nvPr/>
        </p:nvSpPr>
        <p:spPr>
          <a:xfrm>
            <a:off x="9409154" y="3154938"/>
            <a:ext cx="639989" cy="63998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91427" rIns="91427" bIns="91427" numCol="1" spcCol="0" rtlCol="0" fromWordArt="0" anchor="ctr" anchorCtr="0" forceAA="0" compatLnSpc="1">
            <a:prstTxWarp prst="textNoShape">
              <a:avLst/>
            </a:prstTxWarp>
            <a:noAutofit/>
          </a:bodyPr>
          <a:lstStyle/>
          <a:p>
            <a:pPr algn="ctr" defTabSz="914367"/>
            <a:r>
              <a:rPr lang="en-US" sz="1600" dirty="0">
                <a:solidFill>
                  <a:prstClr val="white"/>
                </a:solidFill>
                <a:latin typeface="Segoe UI Semibold" panose="020B0702040204020203" pitchFamily="34" charset="0"/>
                <a:cs typeface="Segoe UI Semibold" panose="020B0702040204020203" pitchFamily="34" charset="0"/>
              </a:rPr>
              <a:t>96</a:t>
            </a:r>
          </a:p>
        </p:txBody>
      </p:sp>
      <p:sp>
        <p:nvSpPr>
          <p:cNvPr id="23" name="Oval 22"/>
          <p:cNvSpPr/>
          <p:nvPr/>
        </p:nvSpPr>
        <p:spPr>
          <a:xfrm>
            <a:off x="9409154" y="1900377"/>
            <a:ext cx="639989" cy="6399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27" tIns="91427" rIns="91427" bIns="91427" numCol="1" spcCol="0" rtlCol="0" fromWordArt="0" anchor="ctr" anchorCtr="0" forceAA="0" compatLnSpc="1">
            <a:prstTxWarp prst="textNoShape">
              <a:avLst/>
            </a:prstTxWarp>
            <a:noAutofit/>
          </a:bodyPr>
          <a:lstStyle/>
          <a:p>
            <a:pPr algn="ctr" defTabSz="914367"/>
            <a:r>
              <a:rPr lang="en-US" sz="1600" dirty="0">
                <a:solidFill>
                  <a:prstClr val="white"/>
                </a:solidFill>
                <a:latin typeface="Segoe UI Semibold" panose="020B0702040204020203" pitchFamily="34" charset="0"/>
                <a:cs typeface="Segoe UI Semibold" panose="020B0702040204020203" pitchFamily="34" charset="0"/>
              </a:rPr>
              <a:t>2,171</a:t>
            </a:r>
          </a:p>
        </p:txBody>
      </p:sp>
      <p:sp>
        <p:nvSpPr>
          <p:cNvPr id="27" name="Title 1"/>
          <p:cNvSpPr>
            <a:spLocks noGrp="1"/>
          </p:cNvSpPr>
          <p:nvPr>
            <p:ph type="title"/>
          </p:nvPr>
        </p:nvSpPr>
        <p:spPr>
          <a:xfrm>
            <a:off x="146894" y="-35719"/>
            <a:ext cx="11695041" cy="682099"/>
          </a:xfrm>
        </p:spPr>
        <p:txBody>
          <a:bodyPr/>
          <a:lstStyle/>
          <a:p>
            <a:r>
              <a:rPr lang="ru-RU" dirty="0"/>
              <a:t>Трансформация и Возможности</a:t>
            </a:r>
            <a:br>
              <a:rPr lang="en-US" dirty="0"/>
            </a:br>
            <a:r>
              <a:rPr lang="ru-RU" sz="2800" dirty="0"/>
              <a:t>Снижение количества стационарных больных</a:t>
            </a:r>
            <a:endParaRPr lang="en-US" dirty="0"/>
          </a:p>
        </p:txBody>
      </p:sp>
      <p:sp>
        <p:nvSpPr>
          <p:cNvPr id="30" name="TextBox 29"/>
          <p:cNvSpPr txBox="1"/>
          <p:nvPr/>
        </p:nvSpPr>
        <p:spPr>
          <a:xfrm>
            <a:off x="7513403" y="1822839"/>
            <a:ext cx="1706354" cy="1277273"/>
          </a:xfrm>
          <a:prstGeom prst="rect">
            <a:avLst/>
          </a:prstGeom>
          <a:solidFill>
            <a:srgbClr val="0070C0"/>
          </a:solidFill>
        </p:spPr>
        <p:txBody>
          <a:bodyPr wrap="square" rtlCol="0">
            <a:spAutoFit/>
          </a:bodyPr>
          <a:lstStyle/>
          <a:p>
            <a:pPr defTabSz="913874">
              <a:defRPr/>
            </a:pPr>
            <a:r>
              <a:rPr lang="ru-RU" sz="1100" kern="0" dirty="0">
                <a:solidFill>
                  <a:srgbClr val="FFFFFF"/>
                </a:solidFill>
                <a:latin typeface="Segoe UI Semibold" panose="020B0702040204020203" pitchFamily="34" charset="0"/>
                <a:cs typeface="Segoe UI Semibold" panose="020B0702040204020203" pitchFamily="34" charset="0"/>
              </a:rPr>
              <a:t>Виртуальная (теле-) медицина</a:t>
            </a:r>
            <a:r>
              <a:rPr lang="en-US" sz="1100" kern="0" dirty="0">
                <a:solidFill>
                  <a:srgbClr val="FFFFFF"/>
                </a:solidFill>
                <a:latin typeface="Segoe UI Semibold" panose="020B0702040204020203" pitchFamily="34" charset="0"/>
                <a:cs typeface="Segoe UI Semibold" panose="020B0702040204020203" pitchFamily="34" charset="0"/>
              </a:rPr>
              <a:t> </a:t>
            </a:r>
          </a:p>
          <a:p>
            <a:pPr defTabSz="913874">
              <a:defRPr/>
            </a:pPr>
            <a:r>
              <a:rPr lang="ru-RU" sz="1100" kern="0" dirty="0" err="1">
                <a:solidFill>
                  <a:srgbClr val="FFFFFF"/>
                </a:solidFill>
                <a:latin typeface="Segoe UI"/>
              </a:rPr>
              <a:t>Видеоконсультации</a:t>
            </a:r>
            <a:r>
              <a:rPr lang="en-US" sz="1100" kern="0" dirty="0">
                <a:solidFill>
                  <a:srgbClr val="FFFFFF"/>
                </a:solidFill>
                <a:latin typeface="Segoe UI"/>
              </a:rPr>
              <a:t>, </a:t>
            </a:r>
            <a:r>
              <a:rPr lang="ru-RU" sz="1100" kern="0" dirty="0">
                <a:solidFill>
                  <a:srgbClr val="FFFFFF"/>
                </a:solidFill>
                <a:latin typeface="Segoe UI"/>
              </a:rPr>
              <a:t>Безопасные коммуникации</a:t>
            </a:r>
            <a:r>
              <a:rPr lang="en-US" sz="1100" kern="0" dirty="0">
                <a:solidFill>
                  <a:srgbClr val="FFFFFF"/>
                </a:solidFill>
                <a:latin typeface="Segoe UI"/>
              </a:rPr>
              <a:t>, </a:t>
            </a:r>
            <a:r>
              <a:rPr lang="ru-RU" sz="1100" kern="0" dirty="0">
                <a:solidFill>
                  <a:srgbClr val="FFFFFF"/>
                </a:solidFill>
                <a:latin typeface="Segoe UI"/>
              </a:rPr>
              <a:t>Электронная запись  к специалистам</a:t>
            </a:r>
            <a:endParaRPr lang="en-US" sz="1100" kern="0" dirty="0">
              <a:solidFill>
                <a:srgbClr val="FFFFFF"/>
              </a:solidFill>
              <a:latin typeface="Segoe UI"/>
            </a:endParaRPr>
          </a:p>
        </p:txBody>
      </p:sp>
      <p:sp>
        <p:nvSpPr>
          <p:cNvPr id="31" name="TextBox 30"/>
          <p:cNvSpPr txBox="1"/>
          <p:nvPr/>
        </p:nvSpPr>
        <p:spPr>
          <a:xfrm>
            <a:off x="7502309" y="697059"/>
            <a:ext cx="1717449" cy="1107996"/>
          </a:xfrm>
          <a:prstGeom prst="rect">
            <a:avLst/>
          </a:prstGeom>
          <a:solidFill>
            <a:schemeClr val="tx1"/>
          </a:solidFill>
        </p:spPr>
        <p:txBody>
          <a:bodyPr wrap="square" rtlCol="0">
            <a:spAutoFit/>
          </a:bodyPr>
          <a:lstStyle/>
          <a:p>
            <a:pPr defTabSz="913874">
              <a:defRPr/>
            </a:pPr>
            <a:r>
              <a:rPr lang="ru-RU" sz="1100" kern="0" dirty="0">
                <a:solidFill>
                  <a:srgbClr val="FFFFFF"/>
                </a:solidFill>
                <a:latin typeface="Segoe UI Semibold" panose="020B0702040204020203" pitchFamily="34" charset="0"/>
                <a:cs typeface="Segoe UI Semibold" panose="020B0702040204020203" pitchFamily="34" charset="0"/>
              </a:rPr>
              <a:t>Здоровье населения</a:t>
            </a:r>
            <a:r>
              <a:rPr lang="en-US" sz="1100" kern="0" dirty="0">
                <a:solidFill>
                  <a:srgbClr val="FFFFFF"/>
                </a:solidFill>
                <a:latin typeface="Segoe UI Semibold" panose="020B0702040204020203" pitchFamily="34" charset="0"/>
                <a:cs typeface="Segoe UI Semibold" panose="020B0702040204020203" pitchFamily="34" charset="0"/>
              </a:rPr>
              <a:t> </a:t>
            </a:r>
            <a:r>
              <a:rPr lang="ru-RU" sz="1100" kern="0" dirty="0">
                <a:solidFill>
                  <a:srgbClr val="FFFFFF"/>
                </a:solidFill>
                <a:latin typeface="Segoe UI"/>
              </a:rPr>
              <a:t>Удаленный мониторинг, модели на основе предсказания</a:t>
            </a:r>
            <a:r>
              <a:rPr lang="en-US" sz="1100" kern="0" dirty="0">
                <a:solidFill>
                  <a:srgbClr val="FFFFFF"/>
                </a:solidFill>
                <a:latin typeface="Segoe UI"/>
              </a:rPr>
              <a:t>, </a:t>
            </a:r>
            <a:r>
              <a:rPr lang="ru-RU" sz="1100" kern="0" dirty="0">
                <a:solidFill>
                  <a:srgbClr val="FFFFFF"/>
                </a:solidFill>
                <a:latin typeface="Segoe UI"/>
              </a:rPr>
              <a:t>Агенты</a:t>
            </a:r>
          </a:p>
          <a:p>
            <a:pPr defTabSz="913874">
              <a:defRPr/>
            </a:pPr>
            <a:endParaRPr lang="en-US" sz="1100" kern="0" dirty="0">
              <a:solidFill>
                <a:srgbClr val="FFFFFF"/>
              </a:solidFill>
              <a:latin typeface="Segoe UI"/>
            </a:endParaRPr>
          </a:p>
        </p:txBody>
      </p:sp>
      <p:sp>
        <p:nvSpPr>
          <p:cNvPr id="32" name="TextBox 31"/>
          <p:cNvSpPr txBox="1"/>
          <p:nvPr/>
        </p:nvSpPr>
        <p:spPr>
          <a:xfrm>
            <a:off x="7511550" y="3099547"/>
            <a:ext cx="1708208" cy="938719"/>
          </a:xfrm>
          <a:prstGeom prst="rect">
            <a:avLst/>
          </a:prstGeom>
          <a:solidFill>
            <a:schemeClr val="accent5"/>
          </a:solidFill>
        </p:spPr>
        <p:txBody>
          <a:bodyPr wrap="square" rtlCol="0">
            <a:spAutoFit/>
          </a:bodyPr>
          <a:lstStyle/>
          <a:p>
            <a:pPr defTabSz="913874">
              <a:defRPr/>
            </a:pPr>
            <a:r>
              <a:rPr lang="ru-RU" sz="1100" kern="0" dirty="0">
                <a:solidFill>
                  <a:srgbClr val="FFFFFF"/>
                </a:solidFill>
                <a:latin typeface="Segoe UI Semibold" panose="020B0702040204020203" pitchFamily="34" charset="0"/>
                <a:cs typeface="Segoe UI Semibold" panose="020B0702040204020203" pitchFamily="34" charset="0"/>
              </a:rPr>
              <a:t>Точная медицина</a:t>
            </a:r>
            <a:endParaRPr lang="en-US" sz="1100" kern="0" dirty="0">
              <a:solidFill>
                <a:srgbClr val="FFFFFF"/>
              </a:solidFill>
              <a:latin typeface="Segoe UI Semibold" panose="020B0702040204020203" pitchFamily="34" charset="0"/>
              <a:cs typeface="Segoe UI Semibold" panose="020B0702040204020203" pitchFamily="34" charset="0"/>
            </a:endParaRPr>
          </a:p>
          <a:p>
            <a:pPr defTabSz="913874">
              <a:defRPr/>
            </a:pPr>
            <a:r>
              <a:rPr lang="ru-RU" sz="1100" kern="0" dirty="0">
                <a:solidFill>
                  <a:srgbClr val="FFFFFF"/>
                </a:solidFill>
                <a:latin typeface="Segoe UI"/>
              </a:rPr>
              <a:t>Персонализация лечения и диагноза на основе анализа генов</a:t>
            </a:r>
            <a:endParaRPr lang="en-US" sz="1100" kern="0" dirty="0">
              <a:solidFill>
                <a:srgbClr val="7030A0"/>
              </a:solidFill>
              <a:latin typeface="Segoe UI"/>
            </a:endParaRPr>
          </a:p>
          <a:p>
            <a:pPr defTabSz="913874">
              <a:defRPr/>
            </a:pPr>
            <a:endParaRPr lang="en-US" sz="1100" kern="0" dirty="0">
              <a:solidFill>
                <a:srgbClr val="FFFFFF"/>
              </a:solidFill>
              <a:latin typeface="Segoe UI"/>
            </a:endParaRPr>
          </a:p>
        </p:txBody>
      </p:sp>
      <p:sp>
        <p:nvSpPr>
          <p:cNvPr id="33" name="Rectangle 32"/>
          <p:cNvSpPr/>
          <p:nvPr/>
        </p:nvSpPr>
        <p:spPr>
          <a:xfrm>
            <a:off x="9756102" y="703225"/>
            <a:ext cx="1162267" cy="3383853"/>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32597">
              <a:defRPr/>
            </a:pPr>
            <a:r>
              <a:rPr lang="ru-RU" sz="1122" b="1" kern="0" dirty="0">
                <a:solidFill>
                  <a:schemeClr val="bg1"/>
                </a:solidFill>
              </a:rPr>
              <a:t>Новое поколение</a:t>
            </a:r>
            <a:r>
              <a:rPr lang="en-US" sz="1122" b="1" kern="0" dirty="0">
                <a:solidFill>
                  <a:schemeClr val="bg1"/>
                </a:solidFill>
              </a:rPr>
              <a:t> </a:t>
            </a:r>
            <a:r>
              <a:rPr lang="ru-RU" sz="1122" b="1" kern="0" dirty="0">
                <a:solidFill>
                  <a:schemeClr val="bg1"/>
                </a:solidFill>
              </a:rPr>
              <a:t>систем цифровой трансформа-</a:t>
            </a:r>
            <a:r>
              <a:rPr lang="ru-RU" sz="1122" b="1" kern="0" dirty="0" err="1">
                <a:solidFill>
                  <a:schemeClr val="bg1"/>
                </a:solidFill>
              </a:rPr>
              <a:t>ции</a:t>
            </a:r>
            <a:r>
              <a:rPr lang="ru-RU" sz="1122" b="1" kern="0" dirty="0">
                <a:solidFill>
                  <a:schemeClr val="bg1"/>
                </a:solidFill>
              </a:rPr>
              <a:t> здраво-охранения.</a:t>
            </a:r>
          </a:p>
          <a:p>
            <a:pPr defTabSz="932597">
              <a:defRPr/>
            </a:pPr>
            <a:r>
              <a:rPr lang="ru-RU" sz="1122" kern="0" dirty="0">
                <a:solidFill>
                  <a:schemeClr val="bg1"/>
                </a:solidFill>
              </a:rPr>
              <a:t>Анализ данных</a:t>
            </a:r>
            <a:r>
              <a:rPr lang="en-US" sz="1122" kern="0" dirty="0">
                <a:solidFill>
                  <a:schemeClr val="bg1"/>
                </a:solidFill>
              </a:rPr>
              <a:t> </a:t>
            </a:r>
            <a:r>
              <a:rPr lang="ru-RU" sz="1122" kern="0" dirty="0">
                <a:solidFill>
                  <a:schemeClr val="bg1"/>
                </a:solidFill>
              </a:rPr>
              <a:t>и </a:t>
            </a:r>
            <a:r>
              <a:rPr lang="ru-RU" sz="1122" kern="0" dirty="0" err="1">
                <a:solidFill>
                  <a:schemeClr val="bg1"/>
                </a:solidFill>
              </a:rPr>
              <a:t>взаимодейс-твие</a:t>
            </a:r>
            <a:r>
              <a:rPr lang="ru-RU" sz="1122" kern="0" dirty="0">
                <a:solidFill>
                  <a:schemeClr val="bg1"/>
                </a:solidFill>
              </a:rPr>
              <a:t>.</a:t>
            </a:r>
          </a:p>
          <a:p>
            <a:pPr defTabSz="932597">
              <a:defRPr/>
            </a:pPr>
            <a:r>
              <a:rPr lang="ru-RU" sz="1122" kern="0" dirty="0">
                <a:solidFill>
                  <a:schemeClr val="bg1"/>
                </a:solidFill>
              </a:rPr>
              <a:t>Рынок: </a:t>
            </a:r>
            <a:r>
              <a:rPr lang="en-US" sz="1122" kern="0" dirty="0">
                <a:solidFill>
                  <a:schemeClr val="bg1"/>
                </a:solidFill>
                <a:latin typeface="Segoe UI Semibold" panose="020B0702040204020203" pitchFamily="34" charset="0"/>
                <a:cs typeface="Segoe UI Semibold" panose="020B0702040204020203" pitchFamily="34" charset="0"/>
              </a:rPr>
              <a:t>$88B</a:t>
            </a:r>
          </a:p>
        </p:txBody>
      </p:sp>
      <p:sp>
        <p:nvSpPr>
          <p:cNvPr id="34" name="Rectangle 33"/>
          <p:cNvSpPr/>
          <p:nvPr/>
        </p:nvSpPr>
        <p:spPr>
          <a:xfrm>
            <a:off x="9756102" y="4087079"/>
            <a:ext cx="1162267" cy="1135915"/>
          </a:xfrm>
          <a:prstGeom prst="rect">
            <a:avLst/>
          </a:prstGeom>
          <a:solidFill>
            <a:srgbClr val="E81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32597">
              <a:defRPr/>
            </a:pPr>
            <a:r>
              <a:rPr lang="ru-RU" sz="1122" kern="0" dirty="0">
                <a:solidFill>
                  <a:schemeClr val="bg1"/>
                </a:solidFill>
              </a:rPr>
              <a:t>Различные с-мы </a:t>
            </a:r>
            <a:r>
              <a:rPr lang="ru-RU" sz="1122" kern="0" dirty="0" err="1">
                <a:solidFill>
                  <a:schemeClr val="bg1"/>
                </a:solidFill>
              </a:rPr>
              <a:t>эл.записей</a:t>
            </a:r>
            <a:r>
              <a:rPr lang="en-US" sz="1122" kern="0" dirty="0">
                <a:solidFill>
                  <a:schemeClr val="bg1"/>
                </a:solidFill>
              </a:rPr>
              <a:t> (</a:t>
            </a:r>
            <a:r>
              <a:rPr lang="ru-RU" sz="1122" kern="0" dirty="0">
                <a:solidFill>
                  <a:schemeClr val="bg1"/>
                </a:solidFill>
              </a:rPr>
              <a:t>ЭМК</a:t>
            </a:r>
            <a:r>
              <a:rPr lang="en-US" sz="1122" kern="0" dirty="0">
                <a:solidFill>
                  <a:schemeClr val="bg1"/>
                </a:solidFill>
              </a:rPr>
              <a:t>, </a:t>
            </a:r>
            <a:r>
              <a:rPr lang="ru-RU" sz="1122" kern="0" dirty="0">
                <a:solidFill>
                  <a:schemeClr val="bg1"/>
                </a:solidFill>
              </a:rPr>
              <a:t>Образы</a:t>
            </a:r>
            <a:r>
              <a:rPr lang="en-US" sz="1122" kern="0" dirty="0">
                <a:solidFill>
                  <a:schemeClr val="bg1"/>
                </a:solidFill>
              </a:rPr>
              <a:t>, </a:t>
            </a:r>
            <a:r>
              <a:rPr lang="ru-RU" sz="1122" kern="0" dirty="0">
                <a:solidFill>
                  <a:schemeClr val="bg1"/>
                </a:solidFill>
              </a:rPr>
              <a:t>Истории болезни</a:t>
            </a:r>
            <a:r>
              <a:rPr lang="en-US" sz="1122" kern="0" dirty="0">
                <a:solidFill>
                  <a:schemeClr val="bg1"/>
                </a:solidFill>
              </a:rPr>
              <a:t>)</a:t>
            </a:r>
            <a:endParaRPr lang="ru-RU" sz="1122" kern="0" dirty="0">
              <a:solidFill>
                <a:schemeClr val="bg1"/>
              </a:solidFill>
            </a:endParaRPr>
          </a:p>
          <a:p>
            <a:pPr defTabSz="932597">
              <a:defRPr/>
            </a:pPr>
            <a:r>
              <a:rPr lang="ru-RU" sz="1122" kern="0" dirty="0">
                <a:solidFill>
                  <a:schemeClr val="bg1"/>
                </a:solidFill>
              </a:rPr>
              <a:t>Рынок:</a:t>
            </a:r>
            <a:r>
              <a:rPr lang="en-US" sz="1122" kern="0" dirty="0">
                <a:solidFill>
                  <a:schemeClr val="bg1"/>
                </a:solidFill>
              </a:rPr>
              <a:t> </a:t>
            </a:r>
            <a:r>
              <a:rPr lang="en-US" sz="1122" kern="0" dirty="0">
                <a:solidFill>
                  <a:schemeClr val="bg1"/>
                </a:solidFill>
                <a:latin typeface="Segoe UI Semibold" panose="020B0702040204020203" pitchFamily="34" charset="0"/>
                <a:cs typeface="Segoe UI Semibold" panose="020B0702040204020203" pitchFamily="34" charset="0"/>
              </a:rPr>
              <a:t>$56B</a:t>
            </a:r>
          </a:p>
        </p:txBody>
      </p:sp>
      <p:sp>
        <p:nvSpPr>
          <p:cNvPr id="35" name="Rectangle 34"/>
          <p:cNvSpPr/>
          <p:nvPr/>
        </p:nvSpPr>
        <p:spPr>
          <a:xfrm>
            <a:off x="9756102" y="5231875"/>
            <a:ext cx="1162267" cy="1135916"/>
          </a:xfrm>
          <a:prstGeom prst="rect">
            <a:avLst/>
          </a:prstGeom>
          <a:solidFill>
            <a:srgbClr val="0D7B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32597">
              <a:defRPr/>
            </a:pPr>
            <a:r>
              <a:rPr lang="ru-RU" sz="1122" kern="0" dirty="0">
                <a:solidFill>
                  <a:schemeClr val="bg1"/>
                </a:solidFill>
              </a:rPr>
              <a:t>Текущий рынок </a:t>
            </a:r>
            <a:r>
              <a:rPr lang="ru-RU" sz="1122" kern="0" dirty="0" err="1">
                <a:solidFill>
                  <a:schemeClr val="bg1"/>
                </a:solidFill>
              </a:rPr>
              <a:t>платформен-ных</a:t>
            </a:r>
            <a:r>
              <a:rPr lang="ru-RU" sz="1122" kern="0" dirty="0">
                <a:solidFill>
                  <a:schemeClr val="bg1"/>
                </a:solidFill>
              </a:rPr>
              <a:t> ИТ в </a:t>
            </a:r>
            <a:r>
              <a:rPr lang="ru-RU" sz="1122" kern="0" dirty="0" err="1">
                <a:solidFill>
                  <a:schemeClr val="bg1"/>
                </a:solidFill>
              </a:rPr>
              <a:t>здравоохра</a:t>
            </a:r>
            <a:r>
              <a:rPr lang="ru-RU" sz="1122" kern="0" dirty="0">
                <a:solidFill>
                  <a:schemeClr val="bg1"/>
                </a:solidFill>
              </a:rPr>
              <a:t>-нении</a:t>
            </a:r>
            <a:r>
              <a:rPr lang="en-US" sz="1122" kern="0" dirty="0">
                <a:solidFill>
                  <a:schemeClr val="bg1"/>
                </a:solidFill>
              </a:rPr>
              <a:t> </a:t>
            </a:r>
            <a:r>
              <a:rPr lang="en-US" sz="1122" kern="0" dirty="0">
                <a:solidFill>
                  <a:schemeClr val="bg1"/>
                </a:solidFill>
                <a:latin typeface="Segoe UI Semibold" panose="020B0702040204020203" pitchFamily="34" charset="0"/>
                <a:cs typeface="Segoe UI Semibold" panose="020B0702040204020203" pitchFamily="34" charset="0"/>
              </a:rPr>
              <a:t>$26B</a:t>
            </a:r>
          </a:p>
        </p:txBody>
      </p:sp>
      <p:sp>
        <p:nvSpPr>
          <p:cNvPr id="36" name="TextBox 35"/>
          <p:cNvSpPr txBox="1"/>
          <p:nvPr/>
        </p:nvSpPr>
        <p:spPr>
          <a:xfrm>
            <a:off x="10898029" y="4746139"/>
            <a:ext cx="1425145" cy="1222386"/>
          </a:xfrm>
          <a:prstGeom prst="rect">
            <a:avLst/>
          </a:prstGeom>
          <a:solidFill>
            <a:schemeClr val="bg1"/>
          </a:solidFill>
        </p:spPr>
        <p:txBody>
          <a:bodyPr wrap="square" rtlCol="0">
            <a:spAutoFit/>
          </a:bodyPr>
          <a:lstStyle/>
          <a:p>
            <a:pPr defTabSz="932239">
              <a:defRPr/>
            </a:pPr>
            <a:r>
              <a:rPr lang="ru-RU" sz="1836" kern="0" dirty="0">
                <a:solidFill>
                  <a:srgbClr val="D2D2D2">
                    <a:lumMod val="25000"/>
                  </a:srgbClr>
                </a:solidFill>
              </a:rPr>
              <a:t>Текущий ИТ-рынок здраво-охранения</a:t>
            </a:r>
            <a:endParaRPr lang="en-US" sz="1836" kern="0" dirty="0">
              <a:solidFill>
                <a:srgbClr val="D2D2D2">
                  <a:lumMod val="25000"/>
                </a:srgbClr>
              </a:solidFill>
            </a:endParaRPr>
          </a:p>
        </p:txBody>
      </p:sp>
      <p:sp>
        <p:nvSpPr>
          <p:cNvPr id="37" name="TextBox 36"/>
          <p:cNvSpPr txBox="1"/>
          <p:nvPr/>
        </p:nvSpPr>
        <p:spPr>
          <a:xfrm>
            <a:off x="10938707" y="1079481"/>
            <a:ext cx="1384467" cy="1504899"/>
          </a:xfrm>
          <a:prstGeom prst="rect">
            <a:avLst/>
          </a:prstGeom>
          <a:solidFill>
            <a:schemeClr val="bg1"/>
          </a:solidFill>
        </p:spPr>
        <p:txBody>
          <a:bodyPr wrap="square" rtlCol="0">
            <a:spAutoFit/>
          </a:bodyPr>
          <a:lstStyle/>
          <a:p>
            <a:pPr defTabSz="932239">
              <a:defRPr/>
            </a:pPr>
            <a:r>
              <a:rPr lang="ru-RU" sz="1836" kern="0" dirty="0" err="1">
                <a:solidFill>
                  <a:srgbClr val="D2D2D2">
                    <a:lumMod val="25000"/>
                  </a:srgbClr>
                </a:solidFill>
              </a:rPr>
              <a:t>Расши-ренный</a:t>
            </a:r>
            <a:r>
              <a:rPr lang="ru-RU" sz="1836" kern="0" dirty="0">
                <a:solidFill>
                  <a:srgbClr val="D2D2D2">
                    <a:lumMod val="25000"/>
                  </a:srgbClr>
                </a:solidFill>
              </a:rPr>
              <a:t>  ИТ-рынок здраво-охранения</a:t>
            </a:r>
            <a:endParaRPr lang="en-US" sz="1836" kern="0" dirty="0">
              <a:solidFill>
                <a:srgbClr val="D2D2D2">
                  <a:lumMod val="25000"/>
                </a:srgbClr>
              </a:solidFill>
            </a:endParaRPr>
          </a:p>
        </p:txBody>
      </p:sp>
    </p:spTree>
    <p:extLst>
      <p:ext uri="{BB962C8B-B14F-4D97-AF65-F5344CB8AC3E}">
        <p14:creationId xmlns:p14="http://schemas.microsoft.com/office/powerpoint/2010/main" val="28153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 calcmode="lin" valueType="num">
                                      <p:cBhvr additive="base">
                                        <p:cTn id="7" dur="50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chart seriesIdx="-3" categoryIdx="-3" bldStep="gridLegend"/>
                                            </p:graphic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p:tgtEl>
                                          <p:spTgt spid="17"/>
                                        </p:tgtEl>
                                        <p:attrNameLst>
                                          <p:attrName>ppt_x</p:attrName>
                                        </p:attrNameLst>
                                      </p:cBhvr>
                                      <p:tavLst>
                                        <p:tav tm="0">
                                          <p:val>
                                            <p:strVal val="#ppt_x-#ppt_w*1.125000"/>
                                          </p:val>
                                        </p:tav>
                                        <p:tav tm="100000">
                                          <p:val>
                                            <p:strVal val="#ppt_x"/>
                                          </p:val>
                                        </p:tav>
                                      </p:tavLst>
                                    </p:anim>
                                    <p:animEffect transition="in" filter="wipe(right)">
                                      <p:cBhvr>
                                        <p:cTn id="26" dur="10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p:tgtEl>
                                          <p:spTgt spid="18"/>
                                        </p:tgtEl>
                                        <p:attrNameLst>
                                          <p:attrName>ppt_x</p:attrName>
                                        </p:attrNameLst>
                                      </p:cBhvr>
                                      <p:tavLst>
                                        <p:tav tm="0">
                                          <p:val>
                                            <p:strVal val="#ppt_x-#ppt_w*1.125000"/>
                                          </p:val>
                                        </p:tav>
                                        <p:tav tm="100000">
                                          <p:val>
                                            <p:strVal val="#ppt_x"/>
                                          </p:val>
                                        </p:tav>
                                      </p:tavLst>
                                    </p:anim>
                                    <p:animEffect transition="in" filter="wipe(right)">
                                      <p:cBhvr>
                                        <p:cTn id="35" dur="1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left)">
                                      <p:cBhvr>
                                        <p:cTn id="38" dur="500"/>
                                        <p:tgtEl>
                                          <p:spTgt spid="5">
                                            <p:graphicEl>
                                              <a:chart seriesIdx="-4" categoryIdx="0" bldStep="category"/>
                                            </p:graphicEl>
                                          </p:spTgt>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left)">
                                      <p:cBhvr>
                                        <p:cTn id="41" dur="500"/>
                                        <p:tgtEl>
                                          <p:spTgt spid="5">
                                            <p:graphicEl>
                                              <a:chart seriesIdx="-4" categoryIdx="1" bldStep="category"/>
                                            </p:graphicEl>
                                          </p:spTgt>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left)">
                                      <p:cBhvr>
                                        <p:cTn id="45" dur="500"/>
                                        <p:tgtEl>
                                          <p:spTgt spid="5">
                                            <p:graphicEl>
                                              <a:chart seriesIdx="-4" categoryIdx="2" bldStep="category"/>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left)">
                                      <p:cBhvr>
                                        <p:cTn id="52" dur="500"/>
                                        <p:tgtEl>
                                          <p:spTgt spid="5">
                                            <p:graphicEl>
                                              <a:chart seriesIdx="-4" categoryIdx="3" bldStep="category"/>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wipe(left)">
                                      <p:cBhvr>
                                        <p:cTn id="59" dur="500"/>
                                        <p:tgtEl>
                                          <p:spTgt spid="5">
                                            <p:graphicEl>
                                              <a:chart seriesIdx="-4" categoryIdx="4" bldStep="category"/>
                                            </p:graphicEl>
                                          </p:spTgt>
                                        </p:tgtEl>
                                      </p:cBhvr>
                                    </p:animEffect>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wipe(left)">
                                      <p:cBhvr>
                                        <p:cTn id="63" dur="500"/>
                                        <p:tgtEl>
                                          <p:spTgt spid="5">
                                            <p:graphicEl>
                                              <a:chart seriesIdx="-4" categoryIdx="5" bldStep="category"/>
                                            </p:graphicEl>
                                          </p:spTgt>
                                        </p:tgtEl>
                                      </p:cBhvr>
                                    </p:animEffect>
                                  </p:childTnLst>
                                </p:cTn>
                              </p:par>
                            </p:childTnLst>
                          </p:cTn>
                        </p:par>
                        <p:par>
                          <p:cTn id="64" fill="hold">
                            <p:stCondLst>
                              <p:cond delay="3500"/>
                            </p:stCondLst>
                            <p:childTnLst>
                              <p:par>
                                <p:cTn id="65" presetID="22" presetClass="entr" presetSubtype="8" fill="hold" grpId="0" nodeType="afterEffect">
                                  <p:stCondLst>
                                    <p:cond delay="0"/>
                                  </p:stCondLst>
                                  <p:childTnLst>
                                    <p:set>
                                      <p:cBhvr>
                                        <p:cTn id="66"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wipe(left)">
                                      <p:cBhvr>
                                        <p:cTn id="67" dur="500"/>
                                        <p:tgtEl>
                                          <p:spTgt spid="5">
                                            <p:graphicEl>
                                              <a:chart seriesIdx="-4" categoryIdx="6" bldStep="category"/>
                                            </p:graphicEl>
                                          </p:spTgt>
                                        </p:tgtEl>
                                      </p:cBhvr>
                                    </p:animEffect>
                                  </p:childTnLst>
                                </p:cTn>
                              </p:par>
                            </p:childTnLst>
                          </p:cTn>
                        </p:par>
                        <p:par>
                          <p:cTn id="68" fill="hold">
                            <p:stCondLst>
                              <p:cond delay="4000"/>
                            </p:stCondLst>
                            <p:childTnLst>
                              <p:par>
                                <p:cTn id="69" presetID="22" presetClass="entr" presetSubtype="8" fill="hold" grpId="0" nodeType="afterEffect">
                                  <p:stCondLst>
                                    <p:cond delay="0"/>
                                  </p:stCondLst>
                                  <p:childTnLst>
                                    <p:set>
                                      <p:cBhvr>
                                        <p:cTn id="70"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wipe(left)">
                                      <p:cBhvr>
                                        <p:cTn id="71" dur="500"/>
                                        <p:tgtEl>
                                          <p:spTgt spid="5">
                                            <p:graphicEl>
                                              <a:chart seriesIdx="-4" categoryIdx="7" bldStep="category"/>
                                            </p:graphicEl>
                                          </p:spTgt>
                                        </p:tgtEl>
                                      </p:cBhvr>
                                    </p:animEffect>
                                  </p:childTnLst>
                                </p:cTn>
                              </p:par>
                            </p:childTnLst>
                          </p:cTn>
                        </p:par>
                        <p:par>
                          <p:cTn id="72" fill="hold">
                            <p:stCondLst>
                              <p:cond delay="4500"/>
                            </p:stCondLst>
                            <p:childTnLst>
                              <p:par>
                                <p:cTn id="73" presetID="22" presetClass="entr" presetSubtype="8" fill="hold" grpId="0" nodeType="afterEffect">
                                  <p:stCondLst>
                                    <p:cond delay="0"/>
                                  </p:stCondLst>
                                  <p:childTnLst>
                                    <p:set>
                                      <p:cBhvr>
                                        <p:cTn id="74"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wipe(left)">
                                      <p:cBhvr>
                                        <p:cTn id="75" dur="500"/>
                                        <p:tgtEl>
                                          <p:spTgt spid="5">
                                            <p:graphicEl>
                                              <a:chart seriesIdx="-4" categoryIdx="8" bldStep="category"/>
                                            </p:graphicEl>
                                          </p:spTgt>
                                        </p:tgtEl>
                                      </p:cBhvr>
                                    </p:animEffect>
                                  </p:childTnLst>
                                </p:cTn>
                              </p:par>
                            </p:childTnLst>
                          </p:cTn>
                        </p:par>
                        <p:par>
                          <p:cTn id="76" fill="hold">
                            <p:stCondLst>
                              <p:cond delay="5000"/>
                            </p:stCondLst>
                            <p:childTnLst>
                              <p:par>
                                <p:cTn id="77" presetID="22" presetClass="entr" presetSubtype="8" fill="hold" grpId="0" nodeType="afterEffect">
                                  <p:stCondLst>
                                    <p:cond delay="0"/>
                                  </p:stCondLst>
                                  <p:childTnLst>
                                    <p:set>
                                      <p:cBhvr>
                                        <p:cTn id="78"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wipe(left)">
                                      <p:cBhvr>
                                        <p:cTn id="79" dur="500"/>
                                        <p:tgtEl>
                                          <p:spTgt spid="5">
                                            <p:graphicEl>
                                              <a:chart seriesIdx="-4" categoryIdx="9" bldStep="category"/>
                                            </p:graphicEl>
                                          </p:spTgt>
                                        </p:tgtEl>
                                      </p:cBhvr>
                                    </p:animEffect>
                                  </p:childTnLst>
                                </p:cTn>
                              </p:par>
                            </p:childTnLst>
                          </p:cTn>
                        </p:par>
                        <p:par>
                          <p:cTn id="80" fill="hold">
                            <p:stCondLst>
                              <p:cond delay="5500"/>
                            </p:stCondLst>
                            <p:childTnLst>
                              <p:par>
                                <p:cTn id="81" presetID="22" presetClass="entr" presetSubtype="8" fill="hold" grpId="0" nodeType="afterEffect">
                                  <p:stCondLst>
                                    <p:cond delay="0"/>
                                  </p:stCondLst>
                                  <p:childTnLst>
                                    <p:set>
                                      <p:cBhvr>
                                        <p:cTn id="8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wipe(left)">
                                      <p:cBhvr>
                                        <p:cTn id="83" dur="500"/>
                                        <p:tgtEl>
                                          <p:spTgt spid="5">
                                            <p:graphicEl>
                                              <a:chart seriesIdx="-4" categoryIdx="10" bldStep="category"/>
                                            </p:graphicEl>
                                          </p:spTgt>
                                        </p:tgtEl>
                                      </p:cBhvr>
                                    </p:animEffect>
                                  </p:childTnLst>
                                </p:cTn>
                              </p:par>
                            </p:childTnLst>
                          </p:cTn>
                        </p:par>
                        <p:par>
                          <p:cTn id="84" fill="hold">
                            <p:stCondLst>
                              <p:cond delay="6000"/>
                            </p:stCondLst>
                            <p:childTnLst>
                              <p:par>
                                <p:cTn id="85" presetID="22" presetClass="entr" presetSubtype="8" fill="hold" grpId="0" nodeType="afterEffect">
                                  <p:stCondLst>
                                    <p:cond delay="0"/>
                                  </p:stCondLst>
                                  <p:childTnLst>
                                    <p:set>
                                      <p:cBhvr>
                                        <p:cTn id="86"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wipe(left)">
                                      <p:cBhvr>
                                        <p:cTn id="87" dur="500"/>
                                        <p:tgtEl>
                                          <p:spTgt spid="5">
                                            <p:graphicEl>
                                              <a:chart seriesIdx="-4" categoryIdx="11" bldStep="category"/>
                                            </p:graphic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down)">
                                      <p:cBhvr>
                                        <p:cTn id="90" dur="2500"/>
                                        <p:tgtEl>
                                          <p:spTgt spid="1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down)">
                                      <p:cBhvr>
                                        <p:cTn id="93" dur="2000"/>
                                        <p:tgtEl>
                                          <p:spTgt spid="44"/>
                                        </p:tgtEl>
                                      </p:cBhvr>
                                    </p:animEffect>
                                  </p:childTnLst>
                                </p:cTn>
                              </p:par>
                              <p:par>
                                <p:cTn id="94" presetID="22" presetClass="entr" presetSubtype="8" fill="hold" grpId="0" nodeType="withEffect">
                                  <p:stCondLst>
                                    <p:cond delay="500"/>
                                  </p:stCondLst>
                                  <p:childTnLst>
                                    <p:set>
                                      <p:cBhvr>
                                        <p:cTn id="95" dur="1" fill="hold">
                                          <p:stCondLst>
                                            <p:cond delay="0"/>
                                          </p:stCondLst>
                                        </p:cTn>
                                        <p:tgtEl>
                                          <p:spTgt spid="5">
                                            <p:graphicEl>
                                              <a:chart seriesIdx="-4" categoryIdx="12" bldStep="category"/>
                                            </p:graphicEl>
                                          </p:spTgt>
                                        </p:tgtEl>
                                        <p:attrNameLst>
                                          <p:attrName>style.visibility</p:attrName>
                                        </p:attrNameLst>
                                      </p:cBhvr>
                                      <p:to>
                                        <p:strVal val="visible"/>
                                      </p:to>
                                    </p:set>
                                    <p:animEffect transition="in" filter="wipe(left)">
                                      <p:cBhvr>
                                        <p:cTn id="96" dur="500"/>
                                        <p:tgtEl>
                                          <p:spTgt spid="5">
                                            <p:graphicEl>
                                              <a:chart seriesIdx="-4" categoryIdx="12" bldStep="category"/>
                                            </p:graphicEl>
                                          </p:spTgt>
                                        </p:tgtEl>
                                      </p:cBhvr>
                                    </p:animEffect>
                                  </p:childTnLst>
                                </p:cTn>
                              </p:par>
                              <p:par>
                                <p:cTn id="97" presetID="22" presetClass="entr" presetSubtype="8" fill="hold" grpId="0" nodeType="withEffect">
                                  <p:stCondLst>
                                    <p:cond delay="1000"/>
                                  </p:stCondLst>
                                  <p:childTnLst>
                                    <p:set>
                                      <p:cBhvr>
                                        <p:cTn id="98" dur="1" fill="hold">
                                          <p:stCondLst>
                                            <p:cond delay="0"/>
                                          </p:stCondLst>
                                        </p:cTn>
                                        <p:tgtEl>
                                          <p:spTgt spid="5">
                                            <p:graphicEl>
                                              <a:chart seriesIdx="-4" categoryIdx="13" bldStep="category"/>
                                            </p:graphicEl>
                                          </p:spTgt>
                                        </p:tgtEl>
                                        <p:attrNameLst>
                                          <p:attrName>style.visibility</p:attrName>
                                        </p:attrNameLst>
                                      </p:cBhvr>
                                      <p:to>
                                        <p:strVal val="visible"/>
                                      </p:to>
                                    </p:set>
                                    <p:animEffect transition="in" filter="wipe(left)">
                                      <p:cBhvr>
                                        <p:cTn id="99" dur="500"/>
                                        <p:tgtEl>
                                          <p:spTgt spid="5">
                                            <p:graphicEl>
                                              <a:chart seriesIdx="-4" categoryIdx="13" bldStep="category"/>
                                            </p:graphicEl>
                                          </p:spTgt>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500" fill="hold"/>
                                        <p:tgtEl>
                                          <p:spTgt spid="23"/>
                                        </p:tgtEl>
                                        <p:attrNameLst>
                                          <p:attrName>ppt_w</p:attrName>
                                        </p:attrNameLst>
                                      </p:cBhvr>
                                      <p:tavLst>
                                        <p:tav tm="0">
                                          <p:val>
                                            <p:fltVal val="0"/>
                                          </p:val>
                                        </p:tav>
                                        <p:tav tm="100000">
                                          <p:val>
                                            <p:strVal val="#ppt_w"/>
                                          </p:val>
                                        </p:tav>
                                      </p:tavLst>
                                    </p:anim>
                                    <p:anim calcmode="lin" valueType="num">
                                      <p:cBhvr>
                                        <p:cTn id="103" dur="500" fill="hold"/>
                                        <p:tgtEl>
                                          <p:spTgt spid="23"/>
                                        </p:tgtEl>
                                        <p:attrNameLst>
                                          <p:attrName>ppt_h</p:attrName>
                                        </p:attrNameLst>
                                      </p:cBhvr>
                                      <p:tavLst>
                                        <p:tav tm="0">
                                          <p:val>
                                            <p:fltVal val="0"/>
                                          </p:val>
                                        </p:tav>
                                        <p:tav tm="100000">
                                          <p:val>
                                            <p:strVal val="#ppt_h"/>
                                          </p:val>
                                        </p:tav>
                                      </p:tavLst>
                                    </p:anim>
                                    <p:animEffect transition="in" filter="fade">
                                      <p:cBhvr>
                                        <p:cTn id="104" dur="500"/>
                                        <p:tgtEl>
                                          <p:spTgt spid="23"/>
                                        </p:tgtEl>
                                      </p:cBhvr>
                                    </p:animEffect>
                                  </p:childTnLst>
                                </p:cTn>
                              </p:par>
                              <p:par>
                                <p:cTn id="105" presetID="53" presetClass="entr" presetSubtype="16" fill="hold" grpId="0" nodeType="withEffect">
                                  <p:stCondLst>
                                    <p:cond delay="100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20">
                                            <p:txEl>
                                              <p:pRg st="0" end="0"/>
                                            </p:txEl>
                                          </p:spTgt>
                                        </p:tgtEl>
                                        <p:attrNameLst>
                                          <p:attrName>style.visibility</p:attrName>
                                        </p:attrNameLst>
                                      </p:cBhvr>
                                      <p:to>
                                        <p:strVal val="visible"/>
                                      </p:to>
                                    </p:set>
                                    <p:animEffect transition="in" filter="fade">
                                      <p:cBhvr>
                                        <p:cTn id="112" dur="500"/>
                                        <p:tgtEl>
                                          <p:spTgt spid="20">
                                            <p:txEl>
                                              <p:pRg st="0" end="0"/>
                                            </p:txEl>
                                          </p:spTgt>
                                        </p:tgtEl>
                                      </p:cBhvr>
                                    </p:animEffect>
                                  </p:childTnLst>
                                </p:cTn>
                              </p:par>
                            </p:childTnLst>
                          </p:cTn>
                        </p:par>
                        <p:par>
                          <p:cTn id="113" fill="hold">
                            <p:stCondLst>
                              <p:cond delay="8500"/>
                            </p:stCondLst>
                            <p:childTnLst>
                              <p:par>
                                <p:cTn id="114" presetID="22" presetClass="entr" presetSubtype="8" fill="hold" nodeType="after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wipe(left)">
                                      <p:cBhvr>
                                        <p:cTn id="116" dur="500"/>
                                        <p:tgtEl>
                                          <p:spTgt spid="6"/>
                                        </p:tgtEl>
                                      </p:cBhvr>
                                    </p:animEffect>
                                  </p:childTnLst>
                                </p:cTn>
                              </p:par>
                            </p:childTnLst>
                          </p:cTn>
                        </p:par>
                        <p:par>
                          <p:cTn id="117" fill="hold">
                            <p:stCondLst>
                              <p:cond delay="9000"/>
                            </p:stCondLst>
                            <p:childTnLst>
                              <p:par>
                                <p:cTn id="118" presetID="53" presetClass="entr" presetSubtype="16" fill="hold" grpId="0" nodeType="after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p:cTn id="120" dur="500" fill="hold"/>
                                        <p:tgtEl>
                                          <p:spTgt spid="43"/>
                                        </p:tgtEl>
                                        <p:attrNameLst>
                                          <p:attrName>ppt_w</p:attrName>
                                        </p:attrNameLst>
                                      </p:cBhvr>
                                      <p:tavLst>
                                        <p:tav tm="0">
                                          <p:val>
                                            <p:fltVal val="0"/>
                                          </p:val>
                                        </p:tav>
                                        <p:tav tm="100000">
                                          <p:val>
                                            <p:strVal val="#ppt_w"/>
                                          </p:val>
                                        </p:tav>
                                      </p:tavLst>
                                    </p:anim>
                                    <p:anim calcmode="lin" valueType="num">
                                      <p:cBhvr>
                                        <p:cTn id="121" dur="500" fill="hold"/>
                                        <p:tgtEl>
                                          <p:spTgt spid="43"/>
                                        </p:tgtEl>
                                        <p:attrNameLst>
                                          <p:attrName>ppt_h</p:attrName>
                                        </p:attrNameLst>
                                      </p:cBhvr>
                                      <p:tavLst>
                                        <p:tav tm="0">
                                          <p:val>
                                            <p:fltVal val="0"/>
                                          </p:val>
                                        </p:tav>
                                        <p:tav tm="100000">
                                          <p:val>
                                            <p:strVal val="#ppt_h"/>
                                          </p:val>
                                        </p:tav>
                                      </p:tavLst>
                                    </p:anim>
                                    <p:animEffect transition="in" filter="fade">
                                      <p:cBhvr>
                                        <p:cTn id="122" dur="500"/>
                                        <p:tgtEl>
                                          <p:spTgt spid="43"/>
                                        </p:tgtEl>
                                      </p:cBhvr>
                                    </p:animEffect>
                                  </p:childTnLst>
                                </p:cTn>
                              </p:par>
                            </p:childTnLst>
                          </p:cTn>
                        </p:par>
                        <p:par>
                          <p:cTn id="123" fill="hold">
                            <p:stCondLst>
                              <p:cond delay="9500"/>
                            </p:stCondLst>
                            <p:childTnLst>
                              <p:par>
                                <p:cTn id="124" presetID="22" presetClass="entr" presetSubtype="8" fill="hold" nodeType="after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wipe(left)">
                                      <p:cBhvr>
                                        <p:cTn id="126" dur="500"/>
                                        <p:tgtEl>
                                          <p:spTgt spid="46"/>
                                        </p:tgtEl>
                                      </p:cBhvr>
                                    </p:animEffect>
                                  </p:childTnLst>
                                </p:cTn>
                              </p:par>
                            </p:childTnLst>
                          </p:cTn>
                        </p:par>
                        <p:par>
                          <p:cTn id="127" fill="hold">
                            <p:stCondLst>
                              <p:cond delay="10000"/>
                            </p:stCondLst>
                            <p:childTnLst>
                              <p:par>
                                <p:cTn id="128" presetID="53" presetClass="entr" presetSubtype="16" fill="hold" grpId="0" nodeType="afterEffect">
                                  <p:stCondLst>
                                    <p:cond delay="0"/>
                                  </p:stCondLst>
                                  <p:childTnLst>
                                    <p:set>
                                      <p:cBhvr>
                                        <p:cTn id="129" dur="1" fill="hold">
                                          <p:stCondLst>
                                            <p:cond delay="0"/>
                                          </p:stCondLst>
                                        </p:cTn>
                                        <p:tgtEl>
                                          <p:spTgt spid="45"/>
                                        </p:tgtEl>
                                        <p:attrNameLst>
                                          <p:attrName>style.visibility</p:attrName>
                                        </p:attrNameLst>
                                      </p:cBhvr>
                                      <p:to>
                                        <p:strVal val="visible"/>
                                      </p:to>
                                    </p:set>
                                    <p:anim calcmode="lin" valueType="num">
                                      <p:cBhvr>
                                        <p:cTn id="130" dur="500" fill="hold"/>
                                        <p:tgtEl>
                                          <p:spTgt spid="45"/>
                                        </p:tgtEl>
                                        <p:attrNameLst>
                                          <p:attrName>ppt_w</p:attrName>
                                        </p:attrNameLst>
                                      </p:cBhvr>
                                      <p:tavLst>
                                        <p:tav tm="0">
                                          <p:val>
                                            <p:fltVal val="0"/>
                                          </p:val>
                                        </p:tav>
                                        <p:tav tm="100000">
                                          <p:val>
                                            <p:strVal val="#ppt_w"/>
                                          </p:val>
                                        </p:tav>
                                      </p:tavLst>
                                    </p:anim>
                                    <p:anim calcmode="lin" valueType="num">
                                      <p:cBhvr>
                                        <p:cTn id="131" dur="500" fill="hold"/>
                                        <p:tgtEl>
                                          <p:spTgt spid="45"/>
                                        </p:tgtEl>
                                        <p:attrNameLst>
                                          <p:attrName>ppt_h</p:attrName>
                                        </p:attrNameLst>
                                      </p:cBhvr>
                                      <p:tavLst>
                                        <p:tav tm="0">
                                          <p:val>
                                            <p:fltVal val="0"/>
                                          </p:val>
                                        </p:tav>
                                        <p:tav tm="100000">
                                          <p:val>
                                            <p:strVal val="#ppt_h"/>
                                          </p:val>
                                        </p:tav>
                                      </p:tavLst>
                                    </p:anim>
                                    <p:animEffect transition="in" filter="fade">
                                      <p:cBhvr>
                                        <p:cTn id="132" dur="500"/>
                                        <p:tgtEl>
                                          <p:spTgt spid="4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500"/>
                                        <p:tgtEl>
                                          <p:spTgt spid="19"/>
                                        </p:tgtEl>
                                      </p:cBhvr>
                                    </p:animEffect>
                                  </p:childTnLst>
                                </p:cTn>
                              </p:par>
                            </p:childTnLst>
                          </p:cTn>
                        </p:par>
                        <p:par>
                          <p:cTn id="136" fill="hold">
                            <p:stCondLst>
                              <p:cond delay="10500"/>
                            </p:stCondLst>
                            <p:childTnLst>
                              <p:par>
                                <p:cTn id="137" presetID="47" presetClass="entr" presetSubtype="0" fill="hold" grpId="0" nodeType="after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childTnLst>
                          </p:cTn>
                        </p:par>
                        <p:par>
                          <p:cTn id="142" fill="hold">
                            <p:stCondLst>
                              <p:cond delay="11500"/>
                            </p:stCondLst>
                            <p:childTnLst>
                              <p:par>
                                <p:cTn id="143" presetID="47" presetClass="entr" presetSubtype="0" fill="hold" grpId="0" nodeType="after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1000"/>
                                        <p:tgtEl>
                                          <p:spTgt spid="30"/>
                                        </p:tgtEl>
                                      </p:cBhvr>
                                    </p:animEffect>
                                    <p:anim calcmode="lin" valueType="num">
                                      <p:cBhvr>
                                        <p:cTn id="146" dur="1000" fill="hold"/>
                                        <p:tgtEl>
                                          <p:spTgt spid="30"/>
                                        </p:tgtEl>
                                        <p:attrNameLst>
                                          <p:attrName>ppt_x</p:attrName>
                                        </p:attrNameLst>
                                      </p:cBhvr>
                                      <p:tavLst>
                                        <p:tav tm="0">
                                          <p:val>
                                            <p:strVal val="#ppt_x"/>
                                          </p:val>
                                        </p:tav>
                                        <p:tav tm="100000">
                                          <p:val>
                                            <p:strVal val="#ppt_x"/>
                                          </p:val>
                                        </p:tav>
                                      </p:tavLst>
                                    </p:anim>
                                    <p:anim calcmode="lin" valueType="num">
                                      <p:cBhvr>
                                        <p:cTn id="147" dur="1000" fill="hold"/>
                                        <p:tgtEl>
                                          <p:spTgt spid="30"/>
                                        </p:tgtEl>
                                        <p:attrNameLst>
                                          <p:attrName>ppt_y</p:attrName>
                                        </p:attrNameLst>
                                      </p:cBhvr>
                                      <p:tavLst>
                                        <p:tav tm="0">
                                          <p:val>
                                            <p:strVal val="#ppt_y-.1"/>
                                          </p:val>
                                        </p:tav>
                                        <p:tav tm="100000">
                                          <p:val>
                                            <p:strVal val="#ppt_y"/>
                                          </p:val>
                                        </p:tav>
                                      </p:tavLst>
                                    </p:anim>
                                  </p:childTnLst>
                                </p:cTn>
                              </p:par>
                            </p:childTnLst>
                          </p:cTn>
                        </p:par>
                        <p:par>
                          <p:cTn id="148" fill="hold">
                            <p:stCondLst>
                              <p:cond delay="12500"/>
                            </p:stCondLst>
                            <p:childTnLst>
                              <p:par>
                                <p:cTn id="149" presetID="47" presetClass="entr" presetSubtype="0" fill="hold" grpId="0" nodeType="after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fade">
                                      <p:cBhvr>
                                        <p:cTn id="151" dur="1000"/>
                                        <p:tgtEl>
                                          <p:spTgt spid="32"/>
                                        </p:tgtEl>
                                      </p:cBhvr>
                                    </p:animEffect>
                                    <p:anim calcmode="lin" valueType="num">
                                      <p:cBhvr>
                                        <p:cTn id="152" dur="1000" fill="hold"/>
                                        <p:tgtEl>
                                          <p:spTgt spid="32"/>
                                        </p:tgtEl>
                                        <p:attrNameLst>
                                          <p:attrName>ppt_x</p:attrName>
                                        </p:attrNameLst>
                                      </p:cBhvr>
                                      <p:tavLst>
                                        <p:tav tm="0">
                                          <p:val>
                                            <p:strVal val="#ppt_x"/>
                                          </p:val>
                                        </p:tav>
                                        <p:tav tm="100000">
                                          <p:val>
                                            <p:strVal val="#ppt_x"/>
                                          </p:val>
                                        </p:tav>
                                      </p:tavLst>
                                    </p:anim>
                                    <p:anim calcmode="lin" valueType="num">
                                      <p:cBhvr>
                                        <p:cTn id="153" dur="1000" fill="hold"/>
                                        <p:tgtEl>
                                          <p:spTgt spid="32"/>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500"/>
                                  </p:stCondLst>
                                  <p:childTnLst>
                                    <p:set>
                                      <p:cBhvr>
                                        <p:cTn id="155" dur="1" fill="hold">
                                          <p:stCondLst>
                                            <p:cond delay="0"/>
                                          </p:stCondLst>
                                        </p:cTn>
                                        <p:tgtEl>
                                          <p:spTgt spid="35"/>
                                        </p:tgtEl>
                                        <p:attrNameLst>
                                          <p:attrName>style.visibility</p:attrName>
                                        </p:attrNameLst>
                                      </p:cBhvr>
                                      <p:to>
                                        <p:strVal val="visible"/>
                                      </p:to>
                                    </p:set>
                                    <p:animEffect transition="in" filter="fade">
                                      <p:cBhvr>
                                        <p:cTn id="156" dur="1000"/>
                                        <p:tgtEl>
                                          <p:spTgt spid="35"/>
                                        </p:tgtEl>
                                      </p:cBhvr>
                                    </p:animEffect>
                                    <p:anim calcmode="lin" valueType="num">
                                      <p:cBhvr>
                                        <p:cTn id="157" dur="1000" fill="hold"/>
                                        <p:tgtEl>
                                          <p:spTgt spid="35"/>
                                        </p:tgtEl>
                                        <p:attrNameLst>
                                          <p:attrName>ppt_x</p:attrName>
                                        </p:attrNameLst>
                                      </p:cBhvr>
                                      <p:tavLst>
                                        <p:tav tm="0">
                                          <p:val>
                                            <p:strVal val="#ppt_x"/>
                                          </p:val>
                                        </p:tav>
                                        <p:tav tm="100000">
                                          <p:val>
                                            <p:strVal val="#ppt_x"/>
                                          </p:val>
                                        </p:tav>
                                      </p:tavLst>
                                    </p:anim>
                                    <p:anim calcmode="lin" valueType="num">
                                      <p:cBhvr>
                                        <p:cTn id="158" dur="1000" fill="hold"/>
                                        <p:tgtEl>
                                          <p:spTgt spid="35"/>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1000"/>
                                  </p:stCondLst>
                                  <p:childTnLst>
                                    <p:set>
                                      <p:cBhvr>
                                        <p:cTn id="160" dur="1" fill="hold">
                                          <p:stCondLst>
                                            <p:cond delay="0"/>
                                          </p:stCondLst>
                                        </p:cTn>
                                        <p:tgtEl>
                                          <p:spTgt spid="34"/>
                                        </p:tgtEl>
                                        <p:attrNameLst>
                                          <p:attrName>style.visibility</p:attrName>
                                        </p:attrNameLst>
                                      </p:cBhvr>
                                      <p:to>
                                        <p:strVal val="visible"/>
                                      </p:to>
                                    </p:set>
                                    <p:animEffect transition="in" filter="fade">
                                      <p:cBhvr>
                                        <p:cTn id="161" dur="1000"/>
                                        <p:tgtEl>
                                          <p:spTgt spid="34"/>
                                        </p:tgtEl>
                                      </p:cBhvr>
                                    </p:animEffect>
                                    <p:anim calcmode="lin" valueType="num">
                                      <p:cBhvr>
                                        <p:cTn id="162" dur="1000" fill="hold"/>
                                        <p:tgtEl>
                                          <p:spTgt spid="34"/>
                                        </p:tgtEl>
                                        <p:attrNameLst>
                                          <p:attrName>ppt_x</p:attrName>
                                        </p:attrNameLst>
                                      </p:cBhvr>
                                      <p:tavLst>
                                        <p:tav tm="0">
                                          <p:val>
                                            <p:strVal val="#ppt_x"/>
                                          </p:val>
                                        </p:tav>
                                        <p:tav tm="100000">
                                          <p:val>
                                            <p:strVal val="#ppt_x"/>
                                          </p:val>
                                        </p:tav>
                                      </p:tavLst>
                                    </p:anim>
                                    <p:anim calcmode="lin" valueType="num">
                                      <p:cBhvr>
                                        <p:cTn id="163" dur="1000" fill="hold"/>
                                        <p:tgtEl>
                                          <p:spTgt spid="34"/>
                                        </p:tgtEl>
                                        <p:attrNameLst>
                                          <p:attrName>ppt_y</p:attrName>
                                        </p:attrNameLst>
                                      </p:cBhvr>
                                      <p:tavLst>
                                        <p:tav tm="0">
                                          <p:val>
                                            <p:strVal val="#ppt_y+.1"/>
                                          </p:val>
                                        </p:tav>
                                        <p:tav tm="100000">
                                          <p:val>
                                            <p:strVal val="#ppt_y"/>
                                          </p:val>
                                        </p:tav>
                                      </p:tavLst>
                                    </p:anim>
                                  </p:childTnLst>
                                </p:cTn>
                              </p:par>
                            </p:childTnLst>
                          </p:cTn>
                        </p:par>
                        <p:par>
                          <p:cTn id="164" fill="hold">
                            <p:stCondLst>
                              <p:cond delay="14500"/>
                            </p:stCondLst>
                            <p:childTnLst>
                              <p:par>
                                <p:cTn id="165" presetID="42" presetClass="entr" presetSubtype="0" fill="hold" grpId="0" nodeType="afterEffect">
                                  <p:stCondLst>
                                    <p:cond delay="0"/>
                                  </p:stCondLst>
                                  <p:childTnLst>
                                    <p:set>
                                      <p:cBhvr>
                                        <p:cTn id="166" dur="1" fill="hold">
                                          <p:stCondLst>
                                            <p:cond delay="0"/>
                                          </p:stCondLst>
                                        </p:cTn>
                                        <p:tgtEl>
                                          <p:spTgt spid="33"/>
                                        </p:tgtEl>
                                        <p:attrNameLst>
                                          <p:attrName>style.visibility</p:attrName>
                                        </p:attrNameLst>
                                      </p:cBhvr>
                                      <p:to>
                                        <p:strVal val="visible"/>
                                      </p:to>
                                    </p:set>
                                    <p:animEffect transition="in" filter="fade">
                                      <p:cBhvr>
                                        <p:cTn id="167" dur="1000"/>
                                        <p:tgtEl>
                                          <p:spTgt spid="33"/>
                                        </p:tgtEl>
                                      </p:cBhvr>
                                    </p:animEffect>
                                    <p:anim calcmode="lin" valueType="num">
                                      <p:cBhvr>
                                        <p:cTn id="168" dur="1000" fill="hold"/>
                                        <p:tgtEl>
                                          <p:spTgt spid="33"/>
                                        </p:tgtEl>
                                        <p:attrNameLst>
                                          <p:attrName>ppt_x</p:attrName>
                                        </p:attrNameLst>
                                      </p:cBhvr>
                                      <p:tavLst>
                                        <p:tav tm="0">
                                          <p:val>
                                            <p:strVal val="#ppt_x"/>
                                          </p:val>
                                        </p:tav>
                                        <p:tav tm="100000">
                                          <p:val>
                                            <p:strVal val="#ppt_x"/>
                                          </p:val>
                                        </p:tav>
                                      </p:tavLst>
                                    </p:anim>
                                    <p:anim calcmode="lin" valueType="num">
                                      <p:cBhvr>
                                        <p:cTn id="169" dur="1000" fill="hold"/>
                                        <p:tgtEl>
                                          <p:spTgt spid="33"/>
                                        </p:tgtEl>
                                        <p:attrNameLst>
                                          <p:attrName>ppt_y</p:attrName>
                                        </p:attrNameLst>
                                      </p:cBhvr>
                                      <p:tavLst>
                                        <p:tav tm="0">
                                          <p:val>
                                            <p:strVal val="#ppt_y+.1"/>
                                          </p:val>
                                        </p:tav>
                                        <p:tav tm="100000">
                                          <p:val>
                                            <p:strVal val="#ppt_y"/>
                                          </p:val>
                                        </p:tav>
                                      </p:tavLst>
                                    </p:anim>
                                  </p:childTnLst>
                                </p:cTn>
                              </p:par>
                            </p:childTnLst>
                          </p:cTn>
                        </p:par>
                        <p:par>
                          <p:cTn id="170" fill="hold">
                            <p:stCondLst>
                              <p:cond delay="15500"/>
                            </p:stCondLst>
                            <p:childTnLst>
                              <p:par>
                                <p:cTn id="171" presetID="10" presetClass="entr" presetSubtype="0" fill="hold" grpId="0" nodeType="after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fade">
                                      <p:cBhvr>
                                        <p:cTn id="173" dur="500"/>
                                        <p:tgtEl>
                                          <p:spTgt spid="36"/>
                                        </p:tgtEl>
                                      </p:cBhvr>
                                    </p:animEffect>
                                  </p:childTnLst>
                                </p:cTn>
                              </p:par>
                            </p:childTnLst>
                          </p:cTn>
                        </p:par>
                        <p:par>
                          <p:cTn id="174" fill="hold">
                            <p:stCondLst>
                              <p:cond delay="16000"/>
                            </p:stCondLst>
                            <p:childTnLst>
                              <p:par>
                                <p:cTn id="175" presetID="10" presetClass="entr" presetSubtype="0" fill="hold" grpId="0" nodeType="afterEffect">
                                  <p:stCondLst>
                                    <p:cond delay="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P spid="44" grpId="0" animBg="1"/>
      <p:bldP spid="7" grpId="0"/>
      <p:bldP spid="17" grpId="0"/>
      <p:bldP spid="18" grpId="0"/>
      <p:bldP spid="8" grpId="0" animBg="1"/>
      <p:bldP spid="21" grpId="0" animBg="1"/>
      <p:bldP spid="24" grpId="0"/>
      <p:bldP spid="25" grpId="0"/>
      <p:bldP spid="28" grpId="0"/>
      <p:bldP spid="20" grpId="0" uiExpand="1" build="p"/>
      <p:bldP spid="43" grpId="0" animBg="1"/>
      <p:bldP spid="45" grpId="0" animBg="1"/>
      <p:bldP spid="19" grpId="0"/>
      <p:bldP spid="29" grpId="0" animBg="1"/>
      <p:bldP spid="23"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67" y="177734"/>
            <a:ext cx="12075825" cy="682195"/>
          </a:xfrm>
        </p:spPr>
        <p:txBody>
          <a:bodyPr/>
          <a:lstStyle/>
          <a:p>
            <a:r>
              <a:rPr lang="ru-RU" sz="4000" b="1" dirty="0"/>
              <a:t>Технологические Основы Цифровой Трансформации</a:t>
            </a:r>
          </a:p>
        </p:txBody>
      </p:sp>
      <p:sp>
        <p:nvSpPr>
          <p:cNvPr id="3" name="Rectangle 2"/>
          <p:cNvSpPr/>
          <p:nvPr/>
        </p:nvSpPr>
        <p:spPr>
          <a:xfrm>
            <a:off x="61467" y="1001948"/>
            <a:ext cx="2350780" cy="1587322"/>
          </a:xfrm>
          <a:prstGeom prst="rect">
            <a:avLst/>
          </a:prstGeom>
          <a:ln w="25400">
            <a:solidFill>
              <a:schemeClr val="tx1"/>
            </a:solidFill>
          </a:ln>
        </p:spPr>
        <p:txBody>
          <a:bodyPr wrap="square" anchor="ctr">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srgbClr val="505050"/>
                </a:solidFill>
                <a:effectLst/>
                <a:uLnTx/>
                <a:uFillTx/>
                <a:latin typeface="Segoe UI"/>
                <a:ea typeface="+mn-ea"/>
                <a:cs typeface="+mn-cs"/>
              </a:rPr>
              <a:t>Дешевые датчики </a:t>
            </a:r>
            <a:r>
              <a:rPr kumimoji="0" lang="en-US" sz="3600" b="0" i="0" u="none" strike="noStrike" kern="1200" cap="none" spc="0" normalizeH="0" baseline="0" noProof="0" dirty="0">
                <a:ln>
                  <a:noFill/>
                </a:ln>
                <a:solidFill>
                  <a:srgbClr val="505050"/>
                </a:solidFill>
                <a:effectLst/>
                <a:uLnTx/>
                <a:uFillTx/>
                <a:latin typeface="Segoe UI"/>
                <a:ea typeface="+mn-ea"/>
                <a:cs typeface="+mn-cs"/>
              </a:rPr>
              <a:t>(</a:t>
            </a:r>
            <a:r>
              <a:rPr kumimoji="0" lang="en-US" sz="3600" b="0" i="0" u="none" strike="noStrike" kern="1200" cap="none" spc="0" normalizeH="0" baseline="0" noProof="0" dirty="0" err="1">
                <a:ln>
                  <a:noFill/>
                </a:ln>
                <a:solidFill>
                  <a:srgbClr val="505050"/>
                </a:solidFill>
                <a:effectLst/>
                <a:uLnTx/>
                <a:uFillTx/>
                <a:latin typeface="Segoe UI"/>
                <a:ea typeface="+mn-ea"/>
                <a:cs typeface="+mn-cs"/>
              </a:rPr>
              <a:t>IoT</a:t>
            </a:r>
            <a:r>
              <a:rPr kumimoji="0" lang="en-US" sz="3600" b="0" i="0" u="none" strike="noStrike" kern="1200" cap="none" spc="0" normalizeH="0" baseline="0" noProof="0" dirty="0">
                <a:ln>
                  <a:noFill/>
                </a:ln>
                <a:solidFill>
                  <a:srgbClr val="505050"/>
                </a:solidFill>
                <a:effectLst/>
                <a:uLnTx/>
                <a:uFillTx/>
                <a:latin typeface="Segoe UI"/>
                <a:ea typeface="+mn-ea"/>
                <a:cs typeface="+mn-cs"/>
              </a:rPr>
              <a:t>)</a:t>
            </a:r>
          </a:p>
        </p:txBody>
      </p:sp>
      <p:sp>
        <p:nvSpPr>
          <p:cNvPr id="4" name="Rectangle 3"/>
          <p:cNvSpPr/>
          <p:nvPr/>
        </p:nvSpPr>
        <p:spPr>
          <a:xfrm>
            <a:off x="2935931" y="1020023"/>
            <a:ext cx="4885889" cy="1587322"/>
          </a:xfrm>
          <a:prstGeom prst="rect">
            <a:avLst/>
          </a:prstGeom>
          <a:noFill/>
          <a:ln w="25400">
            <a:solidFill>
              <a:schemeClr val="tx1"/>
            </a:solidFill>
          </a:ln>
        </p:spPr>
        <p:txBody>
          <a:bodyPr wrap="square" anchor="ctr">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srgbClr val="505050"/>
                </a:solidFill>
                <a:effectLst/>
                <a:uLnTx/>
                <a:uFillTx/>
                <a:latin typeface="Segoe UI"/>
                <a:ea typeface="+mn-ea"/>
                <a:cs typeface="+mn-cs"/>
              </a:rPr>
              <a:t>Дешевое хранение и обработка информации в облаке</a:t>
            </a:r>
            <a:endParaRPr kumimoji="0" lang="en-US" sz="3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5" name="Rectangle 4"/>
          <p:cNvSpPr/>
          <p:nvPr/>
        </p:nvSpPr>
        <p:spPr>
          <a:xfrm>
            <a:off x="8300621" y="918074"/>
            <a:ext cx="3783951" cy="1780738"/>
          </a:xfrm>
          <a:prstGeom prst="rect">
            <a:avLst/>
          </a:prstGeom>
          <a:ln w="25400">
            <a:solidFill>
              <a:schemeClr val="tx1"/>
            </a:solidFill>
          </a:ln>
        </p:spPr>
        <p:txBody>
          <a:bodyPr wrap="square" anchor="ctr">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srgbClr val="505050"/>
                </a:solidFill>
                <a:effectLst/>
                <a:uLnTx/>
                <a:uFillTx/>
                <a:latin typeface="Segoe UI"/>
                <a:ea typeface="+mn-ea"/>
                <a:cs typeface="+mn-cs"/>
              </a:rPr>
              <a:t>Машинный интеллект, Большие данные</a:t>
            </a:r>
            <a:endParaRPr kumimoji="0" lang="en-US" sz="3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 name="TextBox 5"/>
          <p:cNvSpPr txBox="1"/>
          <p:nvPr/>
        </p:nvSpPr>
        <p:spPr>
          <a:xfrm>
            <a:off x="2347109" y="1163833"/>
            <a:ext cx="7190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0" i="0" u="none" strike="noStrike" kern="1200" cap="none" spc="0" normalizeH="0" baseline="0" noProof="0" dirty="0">
                <a:ln>
                  <a:noFill/>
                </a:ln>
                <a:solidFill>
                  <a:srgbClr val="505050"/>
                </a:solidFill>
                <a:effectLst/>
                <a:uLnTx/>
                <a:uFillTx/>
                <a:latin typeface="Segoe UI"/>
                <a:ea typeface="+mn-ea"/>
                <a:cs typeface="+mn-cs"/>
              </a:rPr>
              <a:t>+</a:t>
            </a:r>
          </a:p>
        </p:txBody>
      </p:sp>
      <p:sp>
        <p:nvSpPr>
          <p:cNvPr id="7" name="TextBox 6"/>
          <p:cNvSpPr txBox="1"/>
          <p:nvPr/>
        </p:nvSpPr>
        <p:spPr>
          <a:xfrm>
            <a:off x="7719715" y="1226765"/>
            <a:ext cx="7190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0" i="0" u="none" strike="noStrike" kern="1200" cap="none" spc="0" normalizeH="0" baseline="0" noProof="0" dirty="0">
                <a:ln>
                  <a:noFill/>
                </a:ln>
                <a:solidFill>
                  <a:srgbClr val="505050"/>
                </a:solidFill>
                <a:effectLst/>
                <a:uLnTx/>
                <a:uFillTx/>
                <a:latin typeface="Segoe UI"/>
                <a:ea typeface="+mn-ea"/>
                <a:cs typeface="+mn-cs"/>
              </a:rPr>
              <a: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821" b="16898"/>
          <a:stretch/>
        </p:blipFill>
        <p:spPr>
          <a:xfrm>
            <a:off x="3066125" y="2712731"/>
            <a:ext cx="4885890" cy="1986500"/>
          </a:xfrm>
          <a:prstGeom prst="rect">
            <a:avLst/>
          </a:prstGeom>
        </p:spPr>
      </p:pic>
      <p:pic>
        <p:nvPicPr>
          <p:cNvPr id="58" name="Picture 57"/>
          <p:cNvPicPr>
            <a:picLocks noChangeAspect="1"/>
          </p:cNvPicPr>
          <p:nvPr/>
        </p:nvPicPr>
        <p:blipFill rotWithShape="1">
          <a:blip r:embed="rId4" cstate="print">
            <a:extLst>
              <a:ext uri="{28A0092B-C50C-407E-A947-70E740481C1C}">
                <a14:useLocalDpi xmlns:a14="http://schemas.microsoft.com/office/drawing/2010/main" val="0"/>
              </a:ext>
            </a:extLst>
          </a:blip>
          <a:srcRect l="50314"/>
          <a:stretch/>
        </p:blipFill>
        <p:spPr>
          <a:xfrm>
            <a:off x="9158749" y="2756957"/>
            <a:ext cx="1964504" cy="2422096"/>
          </a:xfrm>
          <a:prstGeom prst="roundRect">
            <a:avLst>
              <a:gd name="adj" fmla="val 0"/>
            </a:avLst>
          </a:prstGeom>
          <a:effectLst/>
        </p:spPr>
      </p:pic>
      <p:pic>
        <p:nvPicPr>
          <p:cNvPr id="59" name="Picture 5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5708" y="2893174"/>
            <a:ext cx="2748513" cy="1576714"/>
          </a:xfrm>
          <a:prstGeom prst="rect">
            <a:avLst/>
          </a:prstGeom>
        </p:spPr>
      </p:pic>
      <p:sp>
        <p:nvSpPr>
          <p:cNvPr id="12" name="Rectangle 11"/>
          <p:cNvSpPr/>
          <p:nvPr/>
        </p:nvSpPr>
        <p:spPr>
          <a:xfrm>
            <a:off x="7180594" y="5694557"/>
            <a:ext cx="4956698" cy="1045115"/>
          </a:xfrm>
          <a:prstGeom prst="rect">
            <a:avLst/>
          </a:prstGeom>
          <a:solidFill>
            <a:srgbClr val="0078D7"/>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Segoe UI"/>
                <a:ea typeface="+mn-ea"/>
                <a:cs typeface="+mn-cs"/>
              </a:rPr>
              <a:t>«В мире нет ничего более могущественного, чем идея, время которой пришло»</a:t>
            </a:r>
            <a:br>
              <a:rPr kumimoji="0" lang="ru-RU" sz="1800" b="0" i="0" u="none" strike="noStrike" kern="0" cap="none" spc="0" normalizeH="0" baseline="0" noProof="0" dirty="0">
                <a:ln>
                  <a:noFill/>
                </a:ln>
                <a:solidFill>
                  <a:prstClr val="white"/>
                </a:solidFill>
                <a:effectLst/>
                <a:uLnTx/>
                <a:uFillTx/>
                <a:latin typeface="Segoe UI"/>
                <a:ea typeface="+mn-ea"/>
                <a:cs typeface="+mn-cs"/>
              </a:rPr>
            </a:br>
            <a:r>
              <a:rPr kumimoji="0" lang="ru-RU" sz="1800" b="0" i="0" u="none" strike="noStrike" kern="0" cap="none" spc="0" normalizeH="0" baseline="0" noProof="0" dirty="0">
                <a:ln>
                  <a:noFill/>
                </a:ln>
                <a:solidFill>
                  <a:prstClr val="white"/>
                </a:solidFill>
                <a:effectLst/>
                <a:uLnTx/>
                <a:uFillTx/>
                <a:latin typeface="Segoe UI"/>
                <a:ea typeface="+mn-ea"/>
                <a:cs typeface="+mn-cs"/>
              </a:rPr>
              <a:t>Виктор Гюго</a:t>
            </a:r>
            <a:endParaRPr kumimoji="0" lang="ru-RU" sz="1000" b="0" i="0" u="none" strike="noStrike" kern="0" cap="none" spc="0" normalizeH="0" baseline="0" noProof="0" dirty="0">
              <a:ln>
                <a:noFill/>
              </a:ln>
              <a:solidFill>
                <a:prstClr val="white"/>
              </a:solidFill>
              <a:effectLst/>
              <a:uLnTx/>
              <a:uFillTx/>
              <a:latin typeface="Segoe UI"/>
              <a:ea typeface="+mn-ea"/>
              <a:cs typeface="+mn-cs"/>
            </a:endParaRPr>
          </a:p>
        </p:txBody>
      </p:sp>
      <p:sp>
        <p:nvSpPr>
          <p:cNvPr id="14" name="Rectangle 13"/>
          <p:cNvSpPr/>
          <p:nvPr/>
        </p:nvSpPr>
        <p:spPr>
          <a:xfrm>
            <a:off x="75454" y="4838516"/>
            <a:ext cx="6999008" cy="1901156"/>
          </a:xfrm>
          <a:prstGeom prst="rect">
            <a:avLst/>
          </a:prstGeom>
          <a:solidFill>
            <a:srgbClr val="0078D7"/>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latin typeface="Segoe UI"/>
                <a:ea typeface="+mn-ea"/>
                <a:cs typeface="+mn-cs"/>
              </a:rPr>
              <a:t>Два фактора говорят о </a:t>
            </a:r>
            <a:r>
              <a:rPr kumimoji="0" lang="ru-RU" sz="1600" b="1" i="0" u="none" strike="noStrike" kern="0" cap="none" spc="0" normalizeH="0" baseline="0" noProof="0" dirty="0">
                <a:ln>
                  <a:noFill/>
                </a:ln>
                <a:solidFill>
                  <a:prstClr val="white"/>
                </a:solidFill>
                <a:effectLst/>
                <a:uLnTx/>
                <a:uFillTx/>
                <a:latin typeface="Segoe UI"/>
                <a:ea typeface="+mn-ea"/>
                <a:cs typeface="+mn-cs"/>
              </a:rPr>
              <a:t>неизбежности использования облачных вычислений в здравоохранении:</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latin typeface="Segoe UI"/>
                <a:ea typeface="+mn-ea"/>
                <a:cs typeface="+mn-cs"/>
              </a:rPr>
              <a:t>•</a:t>
            </a:r>
            <a:r>
              <a:rPr kumimoji="0" lang="en-US" sz="1600" b="0" i="0" u="none" strike="noStrike" kern="0" cap="none" spc="0" normalizeH="0" baseline="0" noProof="0" dirty="0">
                <a:ln>
                  <a:noFill/>
                </a:ln>
                <a:solidFill>
                  <a:prstClr val="white"/>
                </a:solidFill>
                <a:effectLst/>
                <a:uLnTx/>
                <a:uFillTx/>
                <a:latin typeface="Segoe UI"/>
                <a:ea typeface="+mn-ea"/>
                <a:cs typeface="+mn-cs"/>
              </a:rPr>
              <a:t> </a:t>
            </a:r>
            <a:r>
              <a:rPr kumimoji="0" lang="ru-RU" sz="1600" b="1" i="0" u="none" strike="noStrike" kern="0" cap="none" spc="0" normalizeH="0" baseline="0" noProof="0" dirty="0">
                <a:ln>
                  <a:noFill/>
                </a:ln>
                <a:solidFill>
                  <a:prstClr val="white"/>
                </a:solidFill>
                <a:effectLst/>
                <a:uLnTx/>
                <a:uFillTx/>
                <a:latin typeface="Segoe UI"/>
                <a:ea typeface="+mn-ea"/>
                <a:cs typeface="+mn-cs"/>
              </a:rPr>
              <a:t>Экономический</a:t>
            </a:r>
            <a:r>
              <a:rPr kumimoji="0" lang="ru-RU" sz="1600" b="0" i="0" u="none" strike="noStrike" kern="0" cap="none" spc="0" normalizeH="0" baseline="0" noProof="0" dirty="0">
                <a:ln>
                  <a:noFill/>
                </a:ln>
                <a:solidFill>
                  <a:prstClr val="white"/>
                </a:solidFill>
                <a:effectLst/>
                <a:uLnTx/>
                <a:uFillTx/>
                <a:latin typeface="Segoe UI"/>
                <a:ea typeface="+mn-ea"/>
                <a:cs typeface="+mn-cs"/>
              </a:rPr>
              <a:t> (колоссальная экономия на масштабе) в условиях высоких требований новых медицинских информационных систем к вычислительным ресурсам и ресурсам по хранению данных</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latin typeface="Segoe UI"/>
                <a:ea typeface="+mn-ea"/>
                <a:cs typeface="+mn-cs"/>
              </a:rPr>
              <a:t>• </a:t>
            </a:r>
            <a:r>
              <a:rPr kumimoji="0" lang="ru-RU" sz="1600" b="1" i="0" u="none" strike="noStrike" kern="0" cap="none" spc="0" normalizeH="0" baseline="0" noProof="0" dirty="0">
                <a:ln>
                  <a:noFill/>
                </a:ln>
                <a:solidFill>
                  <a:prstClr val="white"/>
                </a:solidFill>
                <a:effectLst/>
                <a:uLnTx/>
                <a:uFillTx/>
                <a:latin typeface="Segoe UI"/>
                <a:ea typeface="+mn-ea"/>
                <a:cs typeface="+mn-cs"/>
              </a:rPr>
              <a:t>Функциональный</a:t>
            </a:r>
            <a:r>
              <a:rPr kumimoji="0" lang="ru-RU" sz="1600" b="0" i="0" u="none" strike="noStrike" kern="0" cap="none" spc="0" normalizeH="0" baseline="0" noProof="0" dirty="0">
                <a:ln>
                  <a:noFill/>
                </a:ln>
                <a:solidFill>
                  <a:prstClr val="white"/>
                </a:solidFill>
                <a:effectLst/>
                <a:uLnTx/>
                <a:uFillTx/>
                <a:latin typeface="Segoe UI"/>
                <a:ea typeface="+mn-ea"/>
                <a:cs typeface="+mn-cs"/>
              </a:rPr>
              <a:t> (готовые интеллектуальные облачные сервисы для быстрой реализации инновационных решений в здравоохранении)</a:t>
            </a:r>
          </a:p>
        </p:txBody>
      </p:sp>
    </p:spTree>
    <p:extLst>
      <p:ext uri="{BB962C8B-B14F-4D97-AF65-F5344CB8AC3E}">
        <p14:creationId xmlns:p14="http://schemas.microsoft.com/office/powerpoint/2010/main" val="382121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72" y="111628"/>
            <a:ext cx="11353800" cy="891549"/>
          </a:xfrm>
        </p:spPr>
        <p:txBody>
          <a:bodyPr>
            <a:normAutofit fontScale="90000"/>
          </a:bodyPr>
          <a:lstStyle/>
          <a:p>
            <a:r>
              <a:rPr lang="ru-RU" dirty="0"/>
              <a:t>Объемы данных и требования к вычислительным мощностям в здравоохранении</a:t>
            </a:r>
          </a:p>
        </p:txBody>
      </p:sp>
      <p:sp>
        <p:nvSpPr>
          <p:cNvPr id="3" name="Content Placeholder 2"/>
          <p:cNvSpPr>
            <a:spLocks noGrp="1"/>
          </p:cNvSpPr>
          <p:nvPr>
            <p:ph idx="1"/>
          </p:nvPr>
        </p:nvSpPr>
        <p:spPr>
          <a:xfrm>
            <a:off x="-54132" y="1269508"/>
            <a:ext cx="8245681" cy="5680844"/>
          </a:xfrm>
        </p:spPr>
        <p:txBody>
          <a:bodyPr>
            <a:normAutofit fontScale="70000" lnSpcReduction="20000"/>
          </a:bodyPr>
          <a:lstStyle/>
          <a:p>
            <a:r>
              <a:rPr lang="ru-RU" b="1" dirty="0"/>
              <a:t>В системе здравоохранения генерируется 30% мировых данных в цифровой форме</a:t>
            </a:r>
          </a:p>
          <a:p>
            <a:pPr lvl="1"/>
            <a:r>
              <a:rPr lang="ru-RU" dirty="0"/>
              <a:t>Источник:  </a:t>
            </a:r>
            <a:r>
              <a:rPr lang="en-US" dirty="0"/>
              <a:t>Milliard, Mike. Deluge of data has hospitals swimming upstream. Healthcare IT News, 03.08.2012</a:t>
            </a:r>
            <a:r>
              <a:rPr lang="ru-RU" dirty="0"/>
              <a:t>, </a:t>
            </a:r>
            <a:r>
              <a:rPr lang="en-US" dirty="0">
                <a:hlinkClick r:id="rId3"/>
              </a:rPr>
              <a:t>http://www.healthcareitnews.com/news/deluge-data-hashospitals-swimming-upstream</a:t>
            </a:r>
            <a:endParaRPr lang="ru-RU" dirty="0"/>
          </a:p>
          <a:p>
            <a:r>
              <a:rPr lang="ru-RU" dirty="0"/>
              <a:t>Объем данных в цифровой форме в системе здравоохранения увеличивается на 48% ежегодно</a:t>
            </a:r>
          </a:p>
          <a:p>
            <a:pPr lvl="1"/>
            <a:r>
              <a:rPr lang="ru-RU" dirty="0"/>
              <a:t>Источник: </a:t>
            </a:r>
            <a:r>
              <a:rPr lang="en-US" dirty="0"/>
              <a:t>Health Analytics for</a:t>
            </a:r>
            <a:r>
              <a:rPr lang="ru-RU" dirty="0"/>
              <a:t> </a:t>
            </a:r>
            <a:r>
              <a:rPr lang="en-US" dirty="0"/>
              <a:t>everyone, </a:t>
            </a:r>
            <a:r>
              <a:rPr lang="en-US" dirty="0">
                <a:hlinkClick r:id="rId4"/>
              </a:rPr>
              <a:t>www.microsoft.com/health</a:t>
            </a:r>
            <a:r>
              <a:rPr lang="ru-RU" dirty="0"/>
              <a:t> </a:t>
            </a:r>
          </a:p>
          <a:p>
            <a:pPr lvl="0"/>
            <a:r>
              <a:rPr lang="ru-RU" sz="2400" dirty="0"/>
              <a:t>Колоссальные объемы данных, связанные с </a:t>
            </a:r>
            <a:r>
              <a:rPr lang="ru-RU" sz="2400" b="1" dirty="0"/>
              <a:t>анализом генома человека (</a:t>
            </a:r>
            <a:r>
              <a:rPr lang="ru-RU" sz="2400" b="1" dirty="0" err="1"/>
              <a:t>геномика</a:t>
            </a:r>
            <a:r>
              <a:rPr lang="ru-RU" sz="2400" b="1" dirty="0"/>
              <a:t>) для целей «точной медицины»</a:t>
            </a:r>
          </a:p>
          <a:p>
            <a:pPr lvl="1"/>
            <a:r>
              <a:rPr lang="ru-RU" sz="2000" dirty="0"/>
              <a:t>Человек – это «большие данные»: миллиарды символов закодированы в каждом из нас</a:t>
            </a:r>
          </a:p>
          <a:p>
            <a:pPr lvl="1"/>
            <a:r>
              <a:rPr lang="ru-RU" sz="2000" dirty="0"/>
              <a:t>Генетический код одного человека – это примерно </a:t>
            </a:r>
            <a:r>
              <a:rPr lang="ru-RU" sz="2000" b="1" dirty="0"/>
              <a:t>100 ГБ информации и 24 часа вычислений на мощном кластере</a:t>
            </a:r>
            <a:endParaRPr lang="en-US" sz="2000" b="1" dirty="0"/>
          </a:p>
          <a:p>
            <a:pPr lvl="1"/>
            <a:r>
              <a:rPr lang="ru-RU" sz="2000" b="1" dirty="0"/>
              <a:t>Сегодня анализ ДНК человека стоит примерно </a:t>
            </a:r>
            <a:r>
              <a:rPr lang="en-US" sz="2000" b="1" dirty="0"/>
              <a:t>$1000</a:t>
            </a:r>
            <a:r>
              <a:rPr lang="ru-RU" sz="2000" b="1" dirty="0"/>
              <a:t> – это примерно 2% от стоимости этой процедуры в 2010 г., которая составляла </a:t>
            </a:r>
            <a:r>
              <a:rPr lang="en-US" sz="2000" b="1" dirty="0"/>
              <a:t>$</a:t>
            </a:r>
            <a:r>
              <a:rPr lang="ru-RU" sz="2000" b="1" dirty="0"/>
              <a:t>50000</a:t>
            </a:r>
            <a:r>
              <a:rPr lang="en-US" sz="2000" b="1" dirty="0"/>
              <a:t>.</a:t>
            </a:r>
            <a:r>
              <a:rPr lang="ru-RU" sz="2000" dirty="0"/>
              <a:t> Это возможно благодаря высокопроизводительным облачным вычислениям и хранению данных в облаке. Технология становится </a:t>
            </a:r>
            <a:r>
              <a:rPr lang="ru-RU" sz="2000" dirty="0" err="1"/>
              <a:t>мейнстримом</a:t>
            </a:r>
            <a:r>
              <a:rPr lang="ru-RU" sz="2000" dirty="0"/>
              <a:t> благодаря падению цены и доступности</a:t>
            </a:r>
          </a:p>
          <a:p>
            <a:pPr lvl="1"/>
            <a:r>
              <a:rPr lang="ru-RU" sz="2000" dirty="0"/>
              <a:t>Эксперты оценивают, что к 2025 г. будут проанализированы геномы 100 млн. человек.</a:t>
            </a:r>
          </a:p>
          <a:p>
            <a:pPr lvl="1"/>
            <a:r>
              <a:rPr lang="ru-RU" sz="2000" b="1" dirty="0"/>
              <a:t>Облачные вычисления</a:t>
            </a:r>
            <a:r>
              <a:rPr lang="ru-RU" sz="2000" dirty="0"/>
              <a:t> – идеальный инструмент для такого анализа</a:t>
            </a:r>
          </a:p>
          <a:p>
            <a:pPr lvl="1"/>
            <a:r>
              <a:rPr lang="ru-RU" sz="2000" dirty="0"/>
              <a:t>Полная расшифровка этого кода – это примерно 24 часа вычислений на достаточно мощной виртуальной машине (Azure D14 </a:t>
            </a:r>
            <a:r>
              <a:rPr lang="ru-RU" sz="2000" dirty="0" err="1"/>
              <a:t>instance</a:t>
            </a:r>
            <a:r>
              <a:rPr lang="ru-RU" sz="2000" dirty="0"/>
              <a:t>: 16 ядер, 112 Гб оперативной памяти, 800 Гб локальной SSD-памяти и пр.)</a:t>
            </a:r>
          </a:p>
          <a:p>
            <a:pPr lvl="1"/>
            <a:r>
              <a:rPr lang="ru-RU" sz="2000" dirty="0"/>
              <a:t>Объем данных, которые генерируются в области </a:t>
            </a:r>
            <a:r>
              <a:rPr lang="ru-RU" sz="2000" dirty="0" err="1"/>
              <a:t>геномики</a:t>
            </a:r>
            <a:r>
              <a:rPr lang="ru-RU" sz="2000" dirty="0"/>
              <a:t> удваивается каждые 7 месяцев и скоро будет находится в области </a:t>
            </a:r>
            <a:r>
              <a:rPr lang="ru-RU" sz="2000" dirty="0" err="1"/>
              <a:t>зетабайт</a:t>
            </a:r>
            <a:r>
              <a:rPr lang="ru-RU" sz="2000" dirty="0"/>
              <a:t> (10 в 21 степени байт) (</a:t>
            </a:r>
            <a:r>
              <a:rPr lang="en-US" sz="2000" dirty="0"/>
              <a:t>~</a:t>
            </a:r>
            <a:r>
              <a:rPr lang="ru-RU" sz="2000" dirty="0"/>
              <a:t>40</a:t>
            </a:r>
            <a:r>
              <a:rPr lang="en-US" sz="2000" dirty="0"/>
              <a:t> </a:t>
            </a:r>
            <a:r>
              <a:rPr lang="ru-RU" sz="2000" dirty="0"/>
              <a:t>экзабайт данных в год к 2025 г.)</a:t>
            </a:r>
          </a:p>
          <a:p>
            <a:pPr lvl="1"/>
            <a:endParaRPr lang="ru-RU" sz="2000" dirty="0"/>
          </a:p>
          <a:p>
            <a:pPr lvl="2"/>
            <a:r>
              <a:rPr lang="ru-RU" sz="1600" dirty="0"/>
              <a:t>Источник: </a:t>
            </a:r>
            <a:r>
              <a:rPr lang="en-US" sz="1600" dirty="0"/>
              <a:t>The Economist. Digital Health: Total Convergence, 2017 </a:t>
            </a:r>
          </a:p>
        </p:txBody>
      </p:sp>
      <p:pic>
        <p:nvPicPr>
          <p:cNvPr id="4" name="Picture 3"/>
          <p:cNvPicPr>
            <a:picLocks noChangeAspect="1"/>
          </p:cNvPicPr>
          <p:nvPr/>
        </p:nvPicPr>
        <p:blipFill>
          <a:blip r:embed="rId5"/>
          <a:stretch>
            <a:fillRect/>
          </a:stretch>
        </p:blipFill>
        <p:spPr>
          <a:xfrm>
            <a:off x="8312519" y="1688048"/>
            <a:ext cx="3805144" cy="1975508"/>
          </a:xfrm>
          <a:prstGeom prst="rect">
            <a:avLst/>
          </a:prstGeom>
        </p:spPr>
      </p:pic>
      <p:sp>
        <p:nvSpPr>
          <p:cNvPr id="5" name="TextBox 4"/>
          <p:cNvSpPr txBox="1"/>
          <p:nvPr/>
        </p:nvSpPr>
        <p:spPr>
          <a:xfrm>
            <a:off x="8584141" y="911211"/>
            <a:ext cx="3309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Стоимость расшифровки генетического кода</a:t>
            </a:r>
          </a:p>
        </p:txBody>
      </p:sp>
      <p:pic>
        <p:nvPicPr>
          <p:cNvPr id="6" name="Picture 5"/>
          <p:cNvPicPr>
            <a:picLocks noChangeAspect="1"/>
          </p:cNvPicPr>
          <p:nvPr/>
        </p:nvPicPr>
        <p:blipFill>
          <a:blip r:embed="rId6"/>
          <a:stretch>
            <a:fillRect/>
          </a:stretch>
        </p:blipFill>
        <p:spPr>
          <a:xfrm>
            <a:off x="8191549" y="4204898"/>
            <a:ext cx="4000451" cy="2536588"/>
          </a:xfrm>
          <a:prstGeom prst="rect">
            <a:avLst/>
          </a:prstGeom>
        </p:spPr>
      </p:pic>
      <p:sp>
        <p:nvSpPr>
          <p:cNvPr id="9" name="TextBox 8"/>
          <p:cNvSpPr txBox="1"/>
          <p:nvPr/>
        </p:nvSpPr>
        <p:spPr>
          <a:xfrm>
            <a:off x="8536953" y="3794062"/>
            <a:ext cx="3309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Реально  БОЛЬШИЕ ДАННЫЕ</a:t>
            </a:r>
          </a:p>
        </p:txBody>
      </p:sp>
    </p:spTree>
    <p:extLst>
      <p:ext uri="{BB962C8B-B14F-4D97-AF65-F5344CB8AC3E}">
        <p14:creationId xmlns:p14="http://schemas.microsoft.com/office/powerpoint/2010/main" val="50118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90" y="1"/>
            <a:ext cx="10515600" cy="1079934"/>
          </a:xfrm>
        </p:spPr>
        <p:txBody>
          <a:bodyPr>
            <a:normAutofit fontScale="90000"/>
          </a:bodyPr>
          <a:lstStyle/>
          <a:p>
            <a:r>
              <a:rPr lang="ru-RU" dirty="0"/>
              <a:t>Функциональный аспект: «под капотом» решения для «умного» здравоохранения</a:t>
            </a:r>
          </a:p>
        </p:txBody>
      </p:sp>
      <p:sp>
        <p:nvSpPr>
          <p:cNvPr id="3" name="Freeform 2"/>
          <p:cNvSpPr>
            <a:spLocks noChangeArrowheads="1"/>
          </p:cNvSpPr>
          <p:nvPr/>
        </p:nvSpPr>
        <p:spPr bwMode="auto">
          <a:xfrm>
            <a:off x="1712387" y="656431"/>
            <a:ext cx="9069379" cy="5103108"/>
          </a:xfrm>
          <a:custGeom>
            <a:avLst/>
            <a:gdLst>
              <a:gd name="connsiteX0" fmla="*/ 1774031 w 3200401"/>
              <a:gd name="connsiteY0" fmla="*/ 0 h 1817689"/>
              <a:gd name="connsiteX1" fmla="*/ 2293343 w 3200401"/>
              <a:gd name="connsiteY1" fmla="*/ 276466 h 1817689"/>
              <a:gd name="connsiteX2" fmla="*/ 2299967 w 3200401"/>
              <a:gd name="connsiteY2" fmla="*/ 288684 h 1817689"/>
              <a:gd name="connsiteX3" fmla="*/ 2364441 w 3200401"/>
              <a:gd name="connsiteY3" fmla="*/ 253582 h 1817689"/>
              <a:gd name="connsiteX4" fmla="*/ 2566194 w 3200401"/>
              <a:gd name="connsiteY4" fmla="*/ 212725 h 1817689"/>
              <a:gd name="connsiteX5" fmla="*/ 3084513 w 3200401"/>
              <a:gd name="connsiteY5" fmla="*/ 732632 h 1817689"/>
              <a:gd name="connsiteX6" fmla="*/ 3053062 w 3200401"/>
              <a:gd name="connsiteY6" fmla="*/ 911394 h 1817689"/>
              <a:gd name="connsiteX7" fmla="*/ 3045387 w 3200401"/>
              <a:gd name="connsiteY7" fmla="*/ 927894 h 1817689"/>
              <a:gd name="connsiteX8" fmla="*/ 3048124 w 3200401"/>
              <a:gd name="connsiteY8" fmla="*/ 930152 h 1817689"/>
              <a:gd name="connsiteX9" fmla="*/ 3200401 w 3200401"/>
              <a:gd name="connsiteY9" fmla="*/ 1297782 h 1817689"/>
              <a:gd name="connsiteX10" fmla="*/ 2680494 w 3200401"/>
              <a:gd name="connsiteY10" fmla="*/ 1817689 h 1817689"/>
              <a:gd name="connsiteX11" fmla="*/ 2587625 w 3200401"/>
              <a:gd name="connsiteY11" fmla="*/ 1808327 h 1817689"/>
              <a:gd name="connsiteX12" fmla="*/ 2587625 w 3200401"/>
              <a:gd name="connsiteY12" fmla="*/ 1817687 h 1817689"/>
              <a:gd name="connsiteX13" fmla="*/ 601683 w 3200401"/>
              <a:gd name="connsiteY13" fmla="*/ 1817687 h 1817689"/>
              <a:gd name="connsiteX14" fmla="*/ 601663 w 3200401"/>
              <a:gd name="connsiteY14" fmla="*/ 1817689 h 1817689"/>
              <a:gd name="connsiteX15" fmla="*/ 601644 w 3200401"/>
              <a:gd name="connsiteY15" fmla="*/ 1817687 h 1817689"/>
              <a:gd name="connsiteX16" fmla="*/ 600075 w 3200401"/>
              <a:gd name="connsiteY16" fmla="*/ 1817687 h 1817689"/>
              <a:gd name="connsiteX17" fmla="*/ 600075 w 3200401"/>
              <a:gd name="connsiteY17" fmla="*/ 1817529 h 1817689"/>
              <a:gd name="connsiteX18" fmla="*/ 480407 w 3200401"/>
              <a:gd name="connsiteY18" fmla="*/ 1805449 h 1817689"/>
              <a:gd name="connsiteX19" fmla="*/ 0 w 3200401"/>
              <a:gd name="connsiteY19" fmla="*/ 1215232 h 1817689"/>
              <a:gd name="connsiteX20" fmla="*/ 265267 w 3200401"/>
              <a:gd name="connsiteY20" fmla="*/ 715665 h 1817689"/>
              <a:gd name="connsiteX21" fmla="*/ 341484 w 3200401"/>
              <a:gd name="connsiteY21" fmla="*/ 674241 h 1817689"/>
              <a:gd name="connsiteX22" fmla="*/ 363992 w 3200401"/>
              <a:gd name="connsiteY22" fmla="*/ 601517 h 1817689"/>
              <a:gd name="connsiteX23" fmla="*/ 853281 w 3200401"/>
              <a:gd name="connsiteY23" fmla="*/ 276225 h 1817689"/>
              <a:gd name="connsiteX24" fmla="*/ 934704 w 3200401"/>
              <a:gd name="connsiteY24" fmla="*/ 284458 h 1817689"/>
              <a:gd name="connsiteX25" fmla="*/ 937673 w 3200401"/>
              <a:gd name="connsiteY25" fmla="*/ 274915 h 1817689"/>
              <a:gd name="connsiteX26" fmla="*/ 1247775 w 3200401"/>
              <a:gd name="connsiteY26" fmla="*/ 69850 h 1817689"/>
              <a:gd name="connsiteX27" fmla="*/ 1378776 w 3200401"/>
              <a:gd name="connsiteY27" fmla="*/ 96235 h 1817689"/>
              <a:gd name="connsiteX28" fmla="*/ 1413959 w 3200401"/>
              <a:gd name="connsiteY28" fmla="*/ 115287 h 1817689"/>
              <a:gd name="connsiteX29" fmla="*/ 1423878 w 3200401"/>
              <a:gd name="connsiteY29" fmla="*/ 107092 h 1817689"/>
              <a:gd name="connsiteX30" fmla="*/ 1774031 w 3200401"/>
              <a:gd name="connsiteY30" fmla="*/ 0 h 181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1" h="1817689">
                <a:moveTo>
                  <a:pt x="1774031" y="0"/>
                </a:moveTo>
                <a:cubicBezTo>
                  <a:pt x="1990206" y="0"/>
                  <a:pt x="2180798" y="109666"/>
                  <a:pt x="2293343" y="276466"/>
                </a:cubicBezTo>
                <a:lnTo>
                  <a:pt x="2299967" y="288684"/>
                </a:lnTo>
                <a:lnTo>
                  <a:pt x="2364441" y="253582"/>
                </a:lnTo>
                <a:cubicBezTo>
                  <a:pt x="2426452" y="227273"/>
                  <a:pt x="2494629" y="212725"/>
                  <a:pt x="2566194" y="212725"/>
                </a:cubicBezTo>
                <a:cubicBezTo>
                  <a:pt x="2852454" y="212725"/>
                  <a:pt x="3084513" y="445495"/>
                  <a:pt x="3084513" y="732632"/>
                </a:cubicBezTo>
                <a:cubicBezTo>
                  <a:pt x="3084513" y="795443"/>
                  <a:pt x="3073409" y="855653"/>
                  <a:pt x="3053062" y="911394"/>
                </a:cubicBezTo>
                <a:lnTo>
                  <a:pt x="3045387" y="927894"/>
                </a:lnTo>
                <a:lnTo>
                  <a:pt x="3048124" y="930152"/>
                </a:lnTo>
                <a:cubicBezTo>
                  <a:pt x="3142209" y="1024237"/>
                  <a:pt x="3200401" y="1154214"/>
                  <a:pt x="3200401" y="1297782"/>
                </a:cubicBezTo>
                <a:cubicBezTo>
                  <a:pt x="3200401" y="1584919"/>
                  <a:pt x="2967631" y="1817689"/>
                  <a:pt x="2680494" y="1817689"/>
                </a:cubicBezTo>
                <a:lnTo>
                  <a:pt x="2587625" y="1808327"/>
                </a:lnTo>
                <a:lnTo>
                  <a:pt x="2587625" y="1817687"/>
                </a:lnTo>
                <a:lnTo>
                  <a:pt x="601683" y="1817687"/>
                </a:lnTo>
                <a:lnTo>
                  <a:pt x="601663" y="1817689"/>
                </a:lnTo>
                <a:lnTo>
                  <a:pt x="601644" y="1817687"/>
                </a:lnTo>
                <a:lnTo>
                  <a:pt x="600075" y="1817687"/>
                </a:lnTo>
                <a:lnTo>
                  <a:pt x="600075" y="1817529"/>
                </a:lnTo>
                <a:lnTo>
                  <a:pt x="480407" y="1805449"/>
                </a:lnTo>
                <a:cubicBezTo>
                  <a:pt x="206239" y="1749273"/>
                  <a:pt x="0" y="1506369"/>
                  <a:pt x="0" y="1215232"/>
                </a:cubicBezTo>
                <a:cubicBezTo>
                  <a:pt x="0" y="1007277"/>
                  <a:pt x="105224" y="823931"/>
                  <a:pt x="265267" y="715665"/>
                </a:cubicBezTo>
                <a:lnTo>
                  <a:pt x="341484" y="674241"/>
                </a:lnTo>
                <a:lnTo>
                  <a:pt x="363992" y="601517"/>
                </a:lnTo>
                <a:cubicBezTo>
                  <a:pt x="444605" y="410356"/>
                  <a:pt x="633326" y="276225"/>
                  <a:pt x="853281" y="276225"/>
                </a:cubicBezTo>
                <a:lnTo>
                  <a:pt x="934704" y="284458"/>
                </a:lnTo>
                <a:lnTo>
                  <a:pt x="937673" y="274915"/>
                </a:lnTo>
                <a:cubicBezTo>
                  <a:pt x="988764" y="154407"/>
                  <a:pt x="1108372" y="69850"/>
                  <a:pt x="1247775" y="69850"/>
                </a:cubicBezTo>
                <a:cubicBezTo>
                  <a:pt x="1294243" y="69850"/>
                  <a:pt x="1338511" y="79245"/>
                  <a:pt x="1378776" y="96235"/>
                </a:cubicBezTo>
                <a:lnTo>
                  <a:pt x="1413959" y="115287"/>
                </a:lnTo>
                <a:lnTo>
                  <a:pt x="1423878" y="107092"/>
                </a:lnTo>
                <a:cubicBezTo>
                  <a:pt x="1523831" y="39480"/>
                  <a:pt x="1644327" y="0"/>
                  <a:pt x="1774031" y="0"/>
                </a:cubicBezTo>
                <a:close/>
              </a:path>
            </a:pathLst>
          </a:custGeom>
          <a:solidFill>
            <a:srgbClr val="A0D4F5">
              <a:alpha val="30000"/>
            </a:srgbClr>
          </a:solidFill>
          <a:ln>
            <a:solidFill>
              <a:srgbClr val="000000"/>
            </a:solidFill>
          </a:ln>
          <a:extLst/>
        </p:spPr>
        <p:txBody>
          <a:bodyPr vert="horz" wrap="square" lIns="121920" tIns="60960" rIns="121920" bIns="60960" numCol="1" anchor="t" anchorCtr="0" compatLnSpc="1">
            <a:prstTxWarp prst="textNoShape">
              <a:avLst/>
            </a:prstTxWarp>
            <a:noAutofit/>
          </a:bodyPr>
          <a:lstStyle/>
          <a:p>
            <a:pPr defTabSz="913027">
              <a:defRPr/>
            </a:pPr>
            <a:endParaRPr lang="en-US" sz="1733">
              <a:solidFill>
                <a:prstClr val="black"/>
              </a:solidFill>
              <a:latin typeface="Segoe UI"/>
            </a:endParaRPr>
          </a:p>
        </p:txBody>
      </p:sp>
      <p:sp>
        <p:nvSpPr>
          <p:cNvPr id="4" name="Oval 3"/>
          <p:cNvSpPr/>
          <p:nvPr/>
        </p:nvSpPr>
        <p:spPr>
          <a:xfrm>
            <a:off x="5966621" y="1990267"/>
            <a:ext cx="1440490" cy="1410519"/>
          </a:xfrm>
          <a:prstGeom prst="ellipse">
            <a:avLst/>
          </a:prstGeom>
          <a:solidFill>
            <a:srgbClr val="00BC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sp>
        <p:nvSpPr>
          <p:cNvPr id="5" name="Oval 4"/>
          <p:cNvSpPr/>
          <p:nvPr/>
        </p:nvSpPr>
        <p:spPr>
          <a:xfrm>
            <a:off x="8040994" y="2169356"/>
            <a:ext cx="1428901" cy="1449369"/>
          </a:xfrm>
          <a:prstGeom prst="ellipse">
            <a:avLst/>
          </a:prstGeom>
          <a:solidFill>
            <a:srgbClr val="00BC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sp>
        <p:nvSpPr>
          <p:cNvPr id="6" name="Title 7"/>
          <p:cNvSpPr txBox="1">
            <a:spLocks/>
          </p:cNvSpPr>
          <p:nvPr/>
        </p:nvSpPr>
        <p:spPr>
          <a:xfrm>
            <a:off x="6192023" y="2451261"/>
            <a:ext cx="1083534" cy="6882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prstClr val="white"/>
                </a:solidFill>
                <a:latin typeface="Segoe UI Black" panose="020B0A02040204020203" pitchFamily="34" charset="0"/>
                <a:ea typeface="Segoe UI Black" panose="020B0A02040204020203" pitchFamily="34" charset="0"/>
                <a:cs typeface="Segoe UI Black" panose="020B0A02040204020203" pitchFamily="34" charset="0"/>
              </a:rPr>
              <a:t>ML</a:t>
            </a:r>
            <a:endParaRPr lang="ru-RU" sz="4000" dirty="0">
              <a:solidFill>
                <a:prstClr val="white"/>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Title 7"/>
          <p:cNvSpPr txBox="1">
            <a:spLocks/>
          </p:cNvSpPr>
          <p:nvPr/>
        </p:nvSpPr>
        <p:spPr>
          <a:xfrm>
            <a:off x="8213717" y="2551788"/>
            <a:ext cx="971959" cy="697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prstClr val="white"/>
                </a:solidFill>
                <a:latin typeface="Segoe UI Black" panose="020B0A02040204020203" pitchFamily="34" charset="0"/>
                <a:ea typeface="Segoe UI Black" panose="020B0A02040204020203" pitchFamily="34" charset="0"/>
                <a:cs typeface="Segoe UI Black" panose="020B0A02040204020203" pitchFamily="34" charset="0"/>
              </a:rPr>
              <a:t>BI</a:t>
            </a:r>
            <a:endParaRPr lang="ru-RU" sz="4000" dirty="0">
              <a:solidFill>
                <a:prstClr val="white"/>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Oval 7"/>
          <p:cNvSpPr/>
          <p:nvPr/>
        </p:nvSpPr>
        <p:spPr>
          <a:xfrm>
            <a:off x="3592810" y="1617008"/>
            <a:ext cx="1305989" cy="1362555"/>
          </a:xfrm>
          <a:prstGeom prst="ellipse">
            <a:avLst/>
          </a:prstGeom>
          <a:solidFill>
            <a:sysClr val="window" lastClr="FFFFFF"/>
          </a:solid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sp>
        <p:nvSpPr>
          <p:cNvPr id="9" name="Title 7"/>
          <p:cNvSpPr txBox="1">
            <a:spLocks/>
          </p:cNvSpPr>
          <p:nvPr/>
        </p:nvSpPr>
        <p:spPr>
          <a:xfrm>
            <a:off x="3567557" y="1975508"/>
            <a:ext cx="1296497" cy="5897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1800" dirty="0">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Большие данные</a:t>
            </a:r>
          </a:p>
        </p:txBody>
      </p:sp>
      <p:sp>
        <p:nvSpPr>
          <p:cNvPr id="10" name="Oval 9"/>
          <p:cNvSpPr/>
          <p:nvPr/>
        </p:nvSpPr>
        <p:spPr>
          <a:xfrm>
            <a:off x="3355287" y="3623559"/>
            <a:ext cx="1269145" cy="1225647"/>
          </a:xfrm>
          <a:prstGeom prst="ellipse">
            <a:avLst/>
          </a:prstGeom>
          <a:solidFill>
            <a:sysClr val="window" lastClr="FFFFFF"/>
          </a:solid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sp>
        <p:nvSpPr>
          <p:cNvPr id="11" name="Title 7"/>
          <p:cNvSpPr txBox="1">
            <a:spLocks/>
          </p:cNvSpPr>
          <p:nvPr/>
        </p:nvSpPr>
        <p:spPr>
          <a:xfrm>
            <a:off x="3374361" y="3806742"/>
            <a:ext cx="1199103" cy="839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1800" dirty="0">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Поток новых данных</a:t>
            </a:r>
          </a:p>
        </p:txBody>
      </p:sp>
      <p:cxnSp>
        <p:nvCxnSpPr>
          <p:cNvPr id="12" name="Straight Arrow Connector 11"/>
          <p:cNvCxnSpPr>
            <a:cxnSpLocks/>
          </p:cNvCxnSpPr>
          <p:nvPr/>
        </p:nvCxnSpPr>
        <p:spPr>
          <a:xfrm>
            <a:off x="4999999" y="2192774"/>
            <a:ext cx="907805" cy="359643"/>
          </a:xfrm>
          <a:prstGeom prst="straightConnector1">
            <a:avLst/>
          </a:prstGeom>
          <a:noFill/>
          <a:ln w="76200" cap="flat" cmpd="sng" algn="ctr">
            <a:solidFill>
              <a:srgbClr val="00BCF2"/>
            </a:solidFill>
            <a:prstDash val="sysDash"/>
            <a:miter lim="800000"/>
            <a:tailEnd type="triangle"/>
          </a:ln>
          <a:effectLst/>
        </p:spPr>
      </p:cxnSp>
      <p:cxnSp>
        <p:nvCxnSpPr>
          <p:cNvPr id="13" name="Straight Arrow Connector 12"/>
          <p:cNvCxnSpPr>
            <a:cxnSpLocks/>
          </p:cNvCxnSpPr>
          <p:nvPr/>
        </p:nvCxnSpPr>
        <p:spPr>
          <a:xfrm flipV="1">
            <a:off x="5863728" y="3307552"/>
            <a:ext cx="435938" cy="479533"/>
          </a:xfrm>
          <a:prstGeom prst="straightConnector1">
            <a:avLst/>
          </a:prstGeom>
          <a:noFill/>
          <a:ln w="76200" cap="flat" cmpd="sng" algn="ctr">
            <a:solidFill>
              <a:srgbClr val="00BCF2"/>
            </a:solidFill>
            <a:prstDash val="solid"/>
            <a:miter lim="800000"/>
            <a:tailEnd type="triangle"/>
          </a:ln>
          <a:effectLst/>
        </p:spPr>
      </p:cxnSp>
      <p:cxnSp>
        <p:nvCxnSpPr>
          <p:cNvPr id="14" name="Straight Arrow Connector 13"/>
          <p:cNvCxnSpPr>
            <a:cxnSpLocks/>
          </p:cNvCxnSpPr>
          <p:nvPr/>
        </p:nvCxnSpPr>
        <p:spPr>
          <a:xfrm>
            <a:off x="7462443" y="2765768"/>
            <a:ext cx="666259" cy="0"/>
          </a:xfrm>
          <a:prstGeom prst="straightConnector1">
            <a:avLst/>
          </a:prstGeom>
          <a:noFill/>
          <a:ln w="76200" cap="flat" cmpd="sng" algn="ctr">
            <a:solidFill>
              <a:srgbClr val="00BCF2"/>
            </a:solidFill>
            <a:prstDash val="solid"/>
            <a:miter lim="800000"/>
            <a:tailEnd type="triangle"/>
          </a:ln>
          <a:effectLst/>
        </p:spPr>
      </p:cxnSp>
      <p:cxnSp>
        <p:nvCxnSpPr>
          <p:cNvPr id="15" name="Straight Arrow Connector 14"/>
          <p:cNvCxnSpPr>
            <a:cxnSpLocks/>
          </p:cNvCxnSpPr>
          <p:nvPr/>
        </p:nvCxnSpPr>
        <p:spPr>
          <a:xfrm flipV="1">
            <a:off x="9628555" y="2795397"/>
            <a:ext cx="915775" cy="23564"/>
          </a:xfrm>
          <a:prstGeom prst="straightConnector1">
            <a:avLst/>
          </a:prstGeom>
          <a:noFill/>
          <a:ln w="76200" cap="flat" cmpd="sng" algn="ctr">
            <a:solidFill>
              <a:srgbClr val="00BCF2"/>
            </a:solidFill>
            <a:prstDash val="solid"/>
            <a:miter lim="800000"/>
            <a:tailEnd type="triangle"/>
          </a:ln>
          <a:effectLst/>
        </p:spPr>
      </p:cxnSp>
      <p:sp>
        <p:nvSpPr>
          <p:cNvPr id="16" name="TextBox 15"/>
          <p:cNvSpPr txBox="1"/>
          <p:nvPr/>
        </p:nvSpPr>
        <p:spPr>
          <a:xfrm>
            <a:off x="574220" y="1209706"/>
            <a:ext cx="2121351" cy="830997"/>
          </a:xfrm>
          <a:prstGeom prst="rect">
            <a:avLst/>
          </a:prstGeom>
          <a:noFill/>
        </p:spPr>
        <p:txBody>
          <a:bodyPr wrap="none" rtlCol="0">
            <a:spAutoFit/>
          </a:bodyPr>
          <a:lstStyle/>
          <a:p>
            <a:pPr algn="r">
              <a:defRPr/>
            </a:pPr>
            <a:r>
              <a:rPr lang="ru-RU" sz="2400" dirty="0">
                <a:solidFill>
                  <a:prstClr val="white">
                    <a:lumMod val="50000"/>
                  </a:prstClr>
                </a:solidFill>
                <a:latin typeface="Segoe UI"/>
              </a:rPr>
              <a:t>Накопленные</a:t>
            </a:r>
            <a:br>
              <a:rPr lang="ru-RU" sz="2400" dirty="0">
                <a:solidFill>
                  <a:prstClr val="white">
                    <a:lumMod val="50000"/>
                  </a:prstClr>
                </a:solidFill>
                <a:latin typeface="Segoe UI"/>
              </a:rPr>
            </a:br>
            <a:r>
              <a:rPr lang="ru-RU" sz="2400" dirty="0">
                <a:solidFill>
                  <a:prstClr val="white">
                    <a:lumMod val="50000"/>
                  </a:prstClr>
                </a:solidFill>
                <a:latin typeface="Segoe UI"/>
              </a:rPr>
              <a:t>данные</a:t>
            </a:r>
          </a:p>
        </p:txBody>
      </p:sp>
      <p:sp>
        <p:nvSpPr>
          <p:cNvPr id="17" name="TextBox 16"/>
          <p:cNvSpPr txBox="1"/>
          <p:nvPr/>
        </p:nvSpPr>
        <p:spPr>
          <a:xfrm>
            <a:off x="2882882" y="5000056"/>
            <a:ext cx="1369350" cy="830997"/>
          </a:xfrm>
          <a:prstGeom prst="rect">
            <a:avLst/>
          </a:prstGeom>
          <a:noFill/>
        </p:spPr>
        <p:txBody>
          <a:bodyPr wrap="none" rtlCol="0">
            <a:spAutoFit/>
          </a:bodyPr>
          <a:lstStyle/>
          <a:p>
            <a:pPr algn="r">
              <a:defRPr/>
            </a:pPr>
            <a:r>
              <a:rPr lang="ru-RU" sz="2400" dirty="0">
                <a:solidFill>
                  <a:prstClr val="white">
                    <a:lumMod val="50000"/>
                  </a:prstClr>
                </a:solidFill>
                <a:latin typeface="Segoe UI"/>
              </a:rPr>
              <a:t>Текущие</a:t>
            </a:r>
            <a:br>
              <a:rPr lang="ru-RU" sz="2400" dirty="0">
                <a:solidFill>
                  <a:prstClr val="white">
                    <a:lumMod val="50000"/>
                  </a:prstClr>
                </a:solidFill>
                <a:latin typeface="Segoe UI"/>
              </a:rPr>
            </a:br>
            <a:r>
              <a:rPr lang="ru-RU" sz="2400" dirty="0">
                <a:solidFill>
                  <a:prstClr val="white">
                    <a:lumMod val="50000"/>
                  </a:prstClr>
                </a:solidFill>
                <a:latin typeface="Segoe UI"/>
              </a:rPr>
              <a:t>данные</a:t>
            </a:r>
          </a:p>
        </p:txBody>
      </p:sp>
      <p:sp>
        <p:nvSpPr>
          <p:cNvPr id="18" name="TextBox 17"/>
          <p:cNvSpPr txBox="1"/>
          <p:nvPr/>
        </p:nvSpPr>
        <p:spPr>
          <a:xfrm>
            <a:off x="4420627" y="4928542"/>
            <a:ext cx="5726474" cy="830997"/>
          </a:xfrm>
          <a:prstGeom prst="rect">
            <a:avLst/>
          </a:prstGeom>
          <a:noFill/>
        </p:spPr>
        <p:txBody>
          <a:bodyPr wrap="square" rtlCol="0">
            <a:spAutoFit/>
          </a:bodyPr>
          <a:lstStyle/>
          <a:p>
            <a:pPr algn="ctr">
              <a:defRPr/>
            </a:pPr>
            <a:r>
              <a:rPr lang="ru-RU" sz="2400" b="1" i="1" dirty="0">
                <a:solidFill>
                  <a:prstClr val="white">
                    <a:lumMod val="50000"/>
                  </a:prstClr>
                </a:solidFill>
                <a:latin typeface="Segoe UI"/>
              </a:rPr>
              <a:t>Интеллектуальная облачная платформа</a:t>
            </a:r>
          </a:p>
        </p:txBody>
      </p:sp>
      <p:sp>
        <p:nvSpPr>
          <p:cNvPr id="19" name="TextBox 18"/>
          <p:cNvSpPr txBox="1"/>
          <p:nvPr/>
        </p:nvSpPr>
        <p:spPr>
          <a:xfrm>
            <a:off x="8000807" y="3696967"/>
            <a:ext cx="2140330" cy="461665"/>
          </a:xfrm>
          <a:prstGeom prst="rect">
            <a:avLst/>
          </a:prstGeom>
          <a:noFill/>
        </p:spPr>
        <p:txBody>
          <a:bodyPr wrap="none" rtlCol="0">
            <a:spAutoFit/>
          </a:bodyPr>
          <a:lstStyle/>
          <a:p>
            <a:pPr algn="ctr">
              <a:defRPr/>
            </a:pPr>
            <a:r>
              <a:rPr lang="ru-RU" sz="2400" dirty="0">
                <a:solidFill>
                  <a:prstClr val="white">
                    <a:lumMod val="50000"/>
                  </a:prstClr>
                </a:solidFill>
                <a:latin typeface="Segoe UI"/>
              </a:rPr>
              <a:t>Визуализация</a:t>
            </a:r>
          </a:p>
        </p:txBody>
      </p:sp>
      <p:sp>
        <p:nvSpPr>
          <p:cNvPr id="20" name="TextBox 19"/>
          <p:cNvSpPr txBox="1"/>
          <p:nvPr/>
        </p:nvSpPr>
        <p:spPr>
          <a:xfrm>
            <a:off x="10573832" y="2493209"/>
            <a:ext cx="1446230" cy="830997"/>
          </a:xfrm>
          <a:prstGeom prst="rect">
            <a:avLst/>
          </a:prstGeom>
          <a:noFill/>
        </p:spPr>
        <p:txBody>
          <a:bodyPr wrap="none" rtlCol="0">
            <a:spAutoFit/>
          </a:bodyPr>
          <a:lstStyle/>
          <a:p>
            <a:pPr algn="ctr">
              <a:defRPr/>
            </a:pPr>
            <a:r>
              <a:rPr lang="ru-RU" sz="2400" dirty="0">
                <a:solidFill>
                  <a:prstClr val="white">
                    <a:lumMod val="50000"/>
                  </a:prstClr>
                </a:solidFill>
                <a:latin typeface="Segoe UI"/>
              </a:rPr>
              <a:t>Бизнес-</a:t>
            </a:r>
            <a:br>
              <a:rPr lang="ru-RU" sz="2400" dirty="0">
                <a:solidFill>
                  <a:prstClr val="white">
                    <a:lumMod val="50000"/>
                  </a:prstClr>
                </a:solidFill>
                <a:latin typeface="Segoe UI"/>
              </a:rPr>
            </a:br>
            <a:r>
              <a:rPr lang="ru-RU" sz="2400" dirty="0">
                <a:solidFill>
                  <a:prstClr val="white">
                    <a:lumMod val="50000"/>
                  </a:prstClr>
                </a:solidFill>
                <a:latin typeface="Segoe UI"/>
              </a:rPr>
              <a:t>решения</a:t>
            </a:r>
          </a:p>
        </p:txBody>
      </p:sp>
      <p:cxnSp>
        <p:nvCxnSpPr>
          <p:cNvPr id="21" name="Straight Arrow Connector 20"/>
          <p:cNvCxnSpPr/>
          <p:nvPr/>
        </p:nvCxnSpPr>
        <p:spPr>
          <a:xfrm>
            <a:off x="860062" y="5925368"/>
            <a:ext cx="11160000" cy="0"/>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22" name="TextBox 21"/>
          <p:cNvSpPr txBox="1"/>
          <p:nvPr/>
        </p:nvSpPr>
        <p:spPr>
          <a:xfrm>
            <a:off x="1763155" y="6211669"/>
            <a:ext cx="1706301" cy="646331"/>
          </a:xfrm>
          <a:prstGeom prst="rect">
            <a:avLst/>
          </a:prstGeom>
          <a:noFill/>
        </p:spPr>
        <p:txBody>
          <a:bodyPr wrap="none" rtlCol="0">
            <a:spAutoFit/>
          </a:bodyPr>
          <a:lstStyle/>
          <a:p>
            <a:pPr>
              <a:defRPr/>
            </a:pPr>
            <a:r>
              <a:rPr lang="ru-RU" dirty="0">
                <a:solidFill>
                  <a:srgbClr val="0078D7"/>
                </a:solidFill>
                <a:latin typeface="Segoe UI"/>
              </a:rPr>
              <a:t>Накопление</a:t>
            </a:r>
            <a:br>
              <a:rPr lang="ru-RU" dirty="0">
                <a:solidFill>
                  <a:srgbClr val="0078D7"/>
                </a:solidFill>
                <a:latin typeface="Segoe UI"/>
              </a:rPr>
            </a:br>
            <a:r>
              <a:rPr lang="ru-RU" dirty="0">
                <a:solidFill>
                  <a:srgbClr val="0078D7"/>
                </a:solidFill>
                <a:latin typeface="Segoe UI"/>
              </a:rPr>
              <a:t>и наблюдение</a:t>
            </a:r>
          </a:p>
        </p:txBody>
      </p:sp>
      <p:sp>
        <p:nvSpPr>
          <p:cNvPr id="23" name="TextBox 22"/>
          <p:cNvSpPr txBox="1"/>
          <p:nvPr/>
        </p:nvSpPr>
        <p:spPr>
          <a:xfrm>
            <a:off x="4049936" y="5925368"/>
            <a:ext cx="2056204" cy="923330"/>
          </a:xfrm>
          <a:prstGeom prst="rect">
            <a:avLst/>
          </a:prstGeom>
          <a:noFill/>
        </p:spPr>
        <p:txBody>
          <a:bodyPr wrap="none" rtlCol="0">
            <a:spAutoFit/>
          </a:bodyPr>
          <a:lstStyle/>
          <a:p>
            <a:pPr>
              <a:defRPr/>
            </a:pPr>
            <a:r>
              <a:rPr lang="ru-RU" dirty="0">
                <a:solidFill>
                  <a:srgbClr val="0078D7"/>
                </a:solidFill>
                <a:latin typeface="Segoe UI"/>
              </a:rPr>
              <a:t>Анализ</a:t>
            </a:r>
            <a:br>
              <a:rPr lang="ru-RU" dirty="0">
                <a:solidFill>
                  <a:srgbClr val="0078D7"/>
                </a:solidFill>
                <a:latin typeface="Segoe UI"/>
              </a:rPr>
            </a:br>
            <a:r>
              <a:rPr lang="ru-RU" dirty="0">
                <a:solidFill>
                  <a:srgbClr val="0078D7"/>
                </a:solidFill>
                <a:latin typeface="Segoe UI"/>
              </a:rPr>
              <a:t>закономерностей</a:t>
            </a:r>
            <a:br>
              <a:rPr lang="ru-RU" dirty="0">
                <a:solidFill>
                  <a:srgbClr val="0078D7"/>
                </a:solidFill>
                <a:latin typeface="Segoe UI"/>
              </a:rPr>
            </a:br>
            <a:r>
              <a:rPr lang="ru-RU" dirty="0">
                <a:solidFill>
                  <a:srgbClr val="0078D7"/>
                </a:solidFill>
                <a:latin typeface="Segoe UI"/>
              </a:rPr>
              <a:t>и отклонений</a:t>
            </a:r>
          </a:p>
        </p:txBody>
      </p:sp>
      <p:sp>
        <p:nvSpPr>
          <p:cNvPr id="24" name="TextBox 23"/>
          <p:cNvSpPr txBox="1"/>
          <p:nvPr/>
        </p:nvSpPr>
        <p:spPr>
          <a:xfrm>
            <a:off x="6360726" y="5991885"/>
            <a:ext cx="1680268" cy="923330"/>
          </a:xfrm>
          <a:prstGeom prst="rect">
            <a:avLst/>
          </a:prstGeom>
          <a:noFill/>
        </p:spPr>
        <p:txBody>
          <a:bodyPr wrap="none" rtlCol="0">
            <a:spAutoFit/>
          </a:bodyPr>
          <a:lstStyle/>
          <a:p>
            <a:pPr>
              <a:defRPr/>
            </a:pPr>
            <a:r>
              <a:rPr lang="ru-RU" dirty="0">
                <a:solidFill>
                  <a:srgbClr val="0078D7"/>
                </a:solidFill>
                <a:latin typeface="Segoe UI"/>
              </a:rPr>
              <a:t>Предсказание</a:t>
            </a:r>
            <a:br>
              <a:rPr lang="ru-RU" dirty="0">
                <a:solidFill>
                  <a:srgbClr val="0078D7"/>
                </a:solidFill>
                <a:latin typeface="Segoe UI"/>
              </a:rPr>
            </a:br>
            <a:r>
              <a:rPr lang="ru-RU" dirty="0">
                <a:solidFill>
                  <a:srgbClr val="0078D7"/>
                </a:solidFill>
                <a:latin typeface="Segoe UI"/>
              </a:rPr>
              <a:t>развития</a:t>
            </a:r>
            <a:br>
              <a:rPr lang="ru-RU" dirty="0">
                <a:solidFill>
                  <a:srgbClr val="0078D7"/>
                </a:solidFill>
                <a:latin typeface="Segoe UI"/>
              </a:rPr>
            </a:br>
            <a:r>
              <a:rPr lang="ru-RU" dirty="0">
                <a:solidFill>
                  <a:srgbClr val="0078D7"/>
                </a:solidFill>
                <a:latin typeface="Segoe UI"/>
              </a:rPr>
              <a:t>событий</a:t>
            </a:r>
          </a:p>
        </p:txBody>
      </p:sp>
      <p:sp>
        <p:nvSpPr>
          <p:cNvPr id="25" name="TextBox 24"/>
          <p:cNvSpPr txBox="1"/>
          <p:nvPr/>
        </p:nvSpPr>
        <p:spPr>
          <a:xfrm>
            <a:off x="8706339" y="6091137"/>
            <a:ext cx="2368062" cy="646331"/>
          </a:xfrm>
          <a:prstGeom prst="rect">
            <a:avLst/>
          </a:prstGeom>
          <a:noFill/>
        </p:spPr>
        <p:txBody>
          <a:bodyPr wrap="square" rtlCol="0">
            <a:spAutoFit/>
          </a:bodyPr>
          <a:lstStyle/>
          <a:p>
            <a:pPr>
              <a:defRPr/>
            </a:pPr>
            <a:r>
              <a:rPr lang="ru-RU" dirty="0">
                <a:solidFill>
                  <a:srgbClr val="0078D7"/>
                </a:solidFill>
                <a:latin typeface="Segoe UI"/>
              </a:rPr>
              <a:t>Рекомендации для принятия решений</a:t>
            </a:r>
          </a:p>
        </p:txBody>
      </p:sp>
      <p:sp>
        <p:nvSpPr>
          <p:cNvPr id="26" name="Oval 25"/>
          <p:cNvSpPr/>
          <p:nvPr/>
        </p:nvSpPr>
        <p:spPr>
          <a:xfrm>
            <a:off x="99929" y="3552464"/>
            <a:ext cx="1150765" cy="1075493"/>
          </a:xfrm>
          <a:prstGeom prst="ellipse">
            <a:avLst/>
          </a:prstGeom>
          <a:solidFill>
            <a:sysClr val="window" lastClr="FFFFFF"/>
          </a:solid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sp>
        <p:nvSpPr>
          <p:cNvPr id="27" name="Title 7"/>
          <p:cNvSpPr txBox="1">
            <a:spLocks/>
          </p:cNvSpPr>
          <p:nvPr/>
        </p:nvSpPr>
        <p:spPr>
          <a:xfrm>
            <a:off x="229335" y="3832682"/>
            <a:ext cx="806212" cy="410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1800" dirty="0" err="1">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IoT</a:t>
            </a:r>
            <a:endParaRPr lang="ru-RU" sz="1800" dirty="0">
              <a:solidFill>
                <a:srgbClr val="00BCF2"/>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28" name="Straight Arrow Connector 27"/>
          <p:cNvCxnSpPr>
            <a:cxnSpLocks/>
            <a:endCxn id="32" idx="2"/>
          </p:cNvCxnSpPr>
          <p:nvPr/>
        </p:nvCxnSpPr>
        <p:spPr>
          <a:xfrm>
            <a:off x="1267693" y="4107767"/>
            <a:ext cx="518644" cy="47836"/>
          </a:xfrm>
          <a:prstGeom prst="straightConnector1">
            <a:avLst/>
          </a:prstGeom>
          <a:noFill/>
          <a:ln w="76200" cap="flat" cmpd="sng" algn="ctr">
            <a:solidFill>
              <a:srgbClr val="00BCF2"/>
            </a:solidFill>
            <a:prstDash val="solid"/>
            <a:miter lim="800000"/>
            <a:tailEnd type="triangle"/>
          </a:ln>
          <a:effectLst/>
        </p:spPr>
      </p:cxnSp>
      <p:sp>
        <p:nvSpPr>
          <p:cNvPr id="29" name="TextBox 28"/>
          <p:cNvSpPr txBox="1"/>
          <p:nvPr/>
        </p:nvSpPr>
        <p:spPr>
          <a:xfrm>
            <a:off x="4889307" y="1174818"/>
            <a:ext cx="3422733" cy="830997"/>
          </a:xfrm>
          <a:prstGeom prst="rect">
            <a:avLst/>
          </a:prstGeom>
          <a:noFill/>
        </p:spPr>
        <p:txBody>
          <a:bodyPr wrap="none" rtlCol="0">
            <a:spAutoFit/>
          </a:bodyPr>
          <a:lstStyle/>
          <a:p>
            <a:pPr algn="ctr">
              <a:defRPr/>
            </a:pPr>
            <a:r>
              <a:rPr lang="en-US" sz="2400" dirty="0">
                <a:solidFill>
                  <a:prstClr val="white">
                    <a:lumMod val="50000"/>
                  </a:prstClr>
                </a:solidFill>
                <a:latin typeface="Segoe UI"/>
              </a:rPr>
              <a:t>Machine Learning</a:t>
            </a:r>
            <a:br>
              <a:rPr lang="ru-RU" sz="2400" dirty="0">
                <a:solidFill>
                  <a:prstClr val="white">
                    <a:lumMod val="50000"/>
                  </a:prstClr>
                </a:solidFill>
                <a:latin typeface="Segoe UI"/>
              </a:rPr>
            </a:br>
            <a:r>
              <a:rPr lang="en-US" sz="2400" dirty="0">
                <a:solidFill>
                  <a:prstClr val="white">
                    <a:lumMod val="50000"/>
                  </a:prstClr>
                </a:solidFill>
                <a:latin typeface="Segoe UI"/>
              </a:rPr>
              <a:t>(</a:t>
            </a:r>
            <a:r>
              <a:rPr lang="ru-RU" sz="2400" dirty="0">
                <a:solidFill>
                  <a:prstClr val="white">
                    <a:lumMod val="50000"/>
                  </a:prstClr>
                </a:solidFill>
                <a:latin typeface="Segoe UI"/>
              </a:rPr>
              <a:t>Машинное Обучение</a:t>
            </a:r>
            <a:r>
              <a:rPr lang="en-US" sz="2400" dirty="0">
                <a:solidFill>
                  <a:prstClr val="white">
                    <a:lumMod val="50000"/>
                  </a:prstClr>
                </a:solidFill>
                <a:latin typeface="Segoe UI"/>
              </a:rPr>
              <a:t>)</a:t>
            </a:r>
            <a:endParaRPr lang="ru-RU" sz="2400" dirty="0">
              <a:solidFill>
                <a:prstClr val="white">
                  <a:lumMod val="50000"/>
                </a:prstClr>
              </a:solidFill>
              <a:latin typeface="Segoe UI"/>
            </a:endParaRPr>
          </a:p>
        </p:txBody>
      </p:sp>
      <p:sp>
        <p:nvSpPr>
          <p:cNvPr id="30" name="TextBox 29"/>
          <p:cNvSpPr txBox="1"/>
          <p:nvPr/>
        </p:nvSpPr>
        <p:spPr>
          <a:xfrm>
            <a:off x="8337293" y="1389801"/>
            <a:ext cx="2984278" cy="830997"/>
          </a:xfrm>
          <a:prstGeom prst="rect">
            <a:avLst/>
          </a:prstGeom>
          <a:noFill/>
        </p:spPr>
        <p:txBody>
          <a:bodyPr wrap="none" rtlCol="0">
            <a:spAutoFit/>
          </a:bodyPr>
          <a:lstStyle/>
          <a:p>
            <a:pPr algn="ctr">
              <a:defRPr/>
            </a:pPr>
            <a:r>
              <a:rPr lang="en-US" sz="2400" dirty="0">
                <a:solidFill>
                  <a:prstClr val="white">
                    <a:lumMod val="50000"/>
                  </a:prstClr>
                </a:solidFill>
                <a:latin typeface="Segoe UI"/>
              </a:rPr>
              <a:t>Business Intelligence</a:t>
            </a:r>
            <a:br>
              <a:rPr lang="ru-RU" sz="2400" dirty="0">
                <a:solidFill>
                  <a:prstClr val="white">
                    <a:lumMod val="50000"/>
                  </a:prstClr>
                </a:solidFill>
                <a:latin typeface="Segoe UI"/>
              </a:rPr>
            </a:br>
            <a:r>
              <a:rPr lang="ru-RU" sz="2400" dirty="0">
                <a:solidFill>
                  <a:prstClr val="white">
                    <a:lumMod val="50000"/>
                  </a:prstClr>
                </a:solidFill>
                <a:latin typeface="Segoe UI"/>
              </a:rPr>
              <a:t>(Анализ Данных)</a:t>
            </a:r>
          </a:p>
        </p:txBody>
      </p:sp>
      <p:sp>
        <p:nvSpPr>
          <p:cNvPr id="31" name="TextBox 30"/>
          <p:cNvSpPr txBox="1"/>
          <p:nvPr/>
        </p:nvSpPr>
        <p:spPr>
          <a:xfrm>
            <a:off x="6092603" y="3552029"/>
            <a:ext cx="1745991" cy="830997"/>
          </a:xfrm>
          <a:prstGeom prst="rect">
            <a:avLst/>
          </a:prstGeom>
          <a:noFill/>
        </p:spPr>
        <p:txBody>
          <a:bodyPr wrap="none" rtlCol="0">
            <a:spAutoFit/>
          </a:bodyPr>
          <a:lstStyle/>
          <a:p>
            <a:pPr algn="ctr">
              <a:defRPr/>
            </a:pPr>
            <a:r>
              <a:rPr lang="ru-RU" sz="2400" dirty="0">
                <a:solidFill>
                  <a:prstClr val="white">
                    <a:lumMod val="50000"/>
                  </a:prstClr>
                </a:solidFill>
                <a:latin typeface="Segoe UI"/>
              </a:rPr>
              <a:t>Обученная</a:t>
            </a:r>
            <a:br>
              <a:rPr lang="ru-RU" sz="2400" dirty="0">
                <a:solidFill>
                  <a:prstClr val="white">
                    <a:lumMod val="50000"/>
                  </a:prstClr>
                </a:solidFill>
                <a:latin typeface="Segoe UI"/>
              </a:rPr>
            </a:br>
            <a:r>
              <a:rPr lang="ru-RU" sz="2400" dirty="0">
                <a:solidFill>
                  <a:prstClr val="white">
                    <a:lumMod val="50000"/>
                  </a:prstClr>
                </a:solidFill>
                <a:latin typeface="Segoe UI"/>
              </a:rPr>
              <a:t>модель</a:t>
            </a:r>
          </a:p>
        </p:txBody>
      </p:sp>
      <p:sp>
        <p:nvSpPr>
          <p:cNvPr id="32" name="Oval 31"/>
          <p:cNvSpPr/>
          <p:nvPr/>
        </p:nvSpPr>
        <p:spPr>
          <a:xfrm>
            <a:off x="1786337" y="3584785"/>
            <a:ext cx="1153403" cy="1141636"/>
          </a:xfrm>
          <a:prstGeom prst="ellipse">
            <a:avLst/>
          </a:prstGeom>
          <a:solidFill>
            <a:sysClr val="window" lastClr="FFFFFF"/>
          </a:solid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sp>
        <p:nvSpPr>
          <p:cNvPr id="33" name="Title 7"/>
          <p:cNvSpPr txBox="1">
            <a:spLocks/>
          </p:cNvSpPr>
          <p:nvPr/>
        </p:nvSpPr>
        <p:spPr>
          <a:xfrm>
            <a:off x="1993398" y="3858305"/>
            <a:ext cx="806212" cy="541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1800" dirty="0" err="1">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IoT</a:t>
            </a:r>
            <a:r>
              <a:rPr lang="ru-RU" sz="1800" dirty="0">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a:t>
            </a:r>
            <a:r>
              <a:rPr lang="ru-RU" sz="1800" dirty="0" err="1">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хаб</a:t>
            </a:r>
            <a:endParaRPr lang="ru-RU" sz="1800" dirty="0">
              <a:solidFill>
                <a:srgbClr val="00BCF2"/>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34" name="Straight Arrow Connector 33"/>
          <p:cNvCxnSpPr>
            <a:cxnSpLocks/>
            <a:endCxn id="8" idx="4"/>
          </p:cNvCxnSpPr>
          <p:nvPr/>
        </p:nvCxnSpPr>
        <p:spPr>
          <a:xfrm flipV="1">
            <a:off x="4150515" y="2979563"/>
            <a:ext cx="95290" cy="630860"/>
          </a:xfrm>
          <a:prstGeom prst="straightConnector1">
            <a:avLst/>
          </a:prstGeom>
          <a:noFill/>
          <a:ln w="76200" cap="flat" cmpd="sng" algn="ctr">
            <a:solidFill>
              <a:srgbClr val="00BCF2"/>
            </a:solidFill>
            <a:prstDash val="sysDash"/>
            <a:miter lim="800000"/>
            <a:tailEnd type="triangle"/>
          </a:ln>
          <a:effectLst/>
        </p:spPr>
      </p:cxnSp>
      <p:sp>
        <p:nvSpPr>
          <p:cNvPr id="35" name="Oval 34"/>
          <p:cNvSpPr/>
          <p:nvPr/>
        </p:nvSpPr>
        <p:spPr>
          <a:xfrm>
            <a:off x="4953505" y="3655770"/>
            <a:ext cx="1220375" cy="1193436"/>
          </a:xfrm>
          <a:prstGeom prst="ellipse">
            <a:avLst/>
          </a:prstGeom>
          <a:solidFill>
            <a:sysClr val="window" lastClr="FFFFFF"/>
          </a:solid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Segoe UI"/>
              <a:ea typeface="+mn-ea"/>
              <a:cs typeface="+mn-cs"/>
            </a:endParaRPr>
          </a:p>
        </p:txBody>
      </p:sp>
      <p:cxnSp>
        <p:nvCxnSpPr>
          <p:cNvPr id="36" name="Straight Arrow Connector 35"/>
          <p:cNvCxnSpPr>
            <a:cxnSpLocks/>
          </p:cNvCxnSpPr>
          <p:nvPr/>
        </p:nvCxnSpPr>
        <p:spPr>
          <a:xfrm>
            <a:off x="2952075" y="4137508"/>
            <a:ext cx="459683" cy="18095"/>
          </a:xfrm>
          <a:prstGeom prst="straightConnector1">
            <a:avLst/>
          </a:prstGeom>
          <a:noFill/>
          <a:ln w="76200" cap="flat" cmpd="sng" algn="ctr">
            <a:solidFill>
              <a:srgbClr val="00BCF2"/>
            </a:solidFill>
            <a:prstDash val="solid"/>
            <a:miter lim="800000"/>
            <a:tailEnd type="triangle"/>
          </a:ln>
          <a:effectLst/>
        </p:spPr>
      </p:cxnSp>
      <p:sp>
        <p:nvSpPr>
          <p:cNvPr id="37" name="Title 7"/>
          <p:cNvSpPr txBox="1">
            <a:spLocks/>
          </p:cNvSpPr>
          <p:nvPr/>
        </p:nvSpPr>
        <p:spPr>
          <a:xfrm>
            <a:off x="4951731" y="3826383"/>
            <a:ext cx="1199103" cy="839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1800" dirty="0">
                <a:solidFill>
                  <a:srgbClr val="00BCF2"/>
                </a:solidFill>
                <a:latin typeface="Segoe UI Black" panose="020B0A02040204020203" pitchFamily="34" charset="0"/>
                <a:ea typeface="Segoe UI Black" panose="020B0A02040204020203" pitchFamily="34" charset="0"/>
                <a:cs typeface="Segoe UI Black" panose="020B0A02040204020203" pitchFamily="34" charset="0"/>
              </a:rPr>
              <a:t>Анализ потока данных</a:t>
            </a:r>
          </a:p>
        </p:txBody>
      </p:sp>
      <p:cxnSp>
        <p:nvCxnSpPr>
          <p:cNvPr id="38" name="Straight Arrow Connector 37"/>
          <p:cNvCxnSpPr>
            <a:cxnSpLocks/>
          </p:cNvCxnSpPr>
          <p:nvPr/>
        </p:nvCxnSpPr>
        <p:spPr>
          <a:xfrm>
            <a:off x="4558136" y="4211754"/>
            <a:ext cx="459683" cy="18095"/>
          </a:xfrm>
          <a:prstGeom prst="straightConnector1">
            <a:avLst/>
          </a:prstGeom>
          <a:noFill/>
          <a:ln w="76200" cap="flat" cmpd="sng" algn="ctr">
            <a:solidFill>
              <a:srgbClr val="00BCF2"/>
            </a:solidFill>
            <a:prstDash val="solid"/>
            <a:miter lim="800000"/>
            <a:tailEnd type="triangle"/>
          </a:ln>
          <a:effectLst/>
        </p:spPr>
      </p:cxnSp>
    </p:spTree>
    <p:extLst>
      <p:ext uri="{BB962C8B-B14F-4D97-AF65-F5344CB8AC3E}">
        <p14:creationId xmlns:p14="http://schemas.microsoft.com/office/powerpoint/2010/main" val="728646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9" y="0"/>
            <a:ext cx="11696700" cy="586153"/>
          </a:xfrm>
        </p:spPr>
        <p:txBody>
          <a:bodyPr/>
          <a:lstStyle/>
          <a:p>
            <a:r>
              <a:rPr lang="ru-RU" sz="3200" dirty="0"/>
              <a:t>Интеллектуальное облако Microsoft Azure: 1 продукт, 100+ сервисов</a:t>
            </a:r>
          </a:p>
        </p:txBody>
      </p:sp>
      <p:sp>
        <p:nvSpPr>
          <p:cNvPr id="5" name="Rectangle 4"/>
          <p:cNvSpPr/>
          <p:nvPr/>
        </p:nvSpPr>
        <p:spPr>
          <a:xfrm>
            <a:off x="10717907" y="2188308"/>
            <a:ext cx="1525490" cy="2802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C00000"/>
                </a:solidFill>
                <a:effectLst/>
                <a:uLnTx/>
                <a:uFillTx/>
                <a:latin typeface="Segoe UI" pitchFamily="34" charset="0"/>
                <a:ea typeface="Segoe UI" pitchFamily="34" charset="0"/>
                <a:cs typeface="Segoe UI" pitchFamily="34" charset="0"/>
              </a:rPr>
              <a:t>Большинство этих сервисов требуются для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C00000"/>
                </a:solidFill>
                <a:effectLst/>
                <a:uLnTx/>
                <a:uFillTx/>
                <a:latin typeface="Segoe UI" pitchFamily="34" charset="0"/>
                <a:ea typeface="Segoe UI" pitchFamily="34" charset="0"/>
                <a:cs typeface="Segoe UI" pitchFamily="34" charset="0"/>
              </a:rPr>
              <a:t>решений в области цифрового </a:t>
            </a:r>
            <a:r>
              <a:rPr kumimoji="0" lang="ru-RU" sz="1200" b="1" i="0" u="none" strike="noStrike" kern="1200" cap="none" spc="0" normalizeH="0" baseline="0" noProof="0" dirty="0" err="1">
                <a:ln>
                  <a:noFill/>
                </a:ln>
                <a:solidFill>
                  <a:srgbClr val="C00000"/>
                </a:solidFill>
                <a:effectLst/>
                <a:uLnTx/>
                <a:uFillTx/>
                <a:latin typeface="Segoe UI" pitchFamily="34" charset="0"/>
                <a:ea typeface="Segoe UI" pitchFamily="34" charset="0"/>
                <a:cs typeface="Segoe UI" pitchFamily="34" charset="0"/>
              </a:rPr>
              <a:t>здравоохра</a:t>
            </a:r>
            <a:r>
              <a:rPr kumimoji="0" lang="ru-RU" sz="1200" b="1" i="0" u="none" strike="noStrike" kern="1200" cap="none" spc="0" normalizeH="0" baseline="0" noProof="0" dirty="0">
                <a:ln>
                  <a:noFill/>
                </a:ln>
                <a:solidFill>
                  <a:srgbClr val="C00000"/>
                </a:solidFill>
                <a:effectLst/>
                <a:uLnTx/>
                <a:uFillTx/>
                <a:latin typeface="Segoe UI" pitchFamily="34" charset="0"/>
                <a:ea typeface="Segoe UI" pitchFamily="34" charset="0"/>
                <a:cs typeface="Segoe UI" pitchFamily="34" charset="0"/>
              </a:rPr>
              <a:t>-нения и готовы для создания решений без необходимости крупных капитальных инвестиций</a:t>
            </a:r>
          </a:p>
        </p:txBody>
      </p:sp>
      <p:sp>
        <p:nvSpPr>
          <p:cNvPr id="6" name="Right Brace 5"/>
          <p:cNvSpPr/>
          <p:nvPr/>
        </p:nvSpPr>
        <p:spPr>
          <a:xfrm>
            <a:off x="10555795" y="618899"/>
            <a:ext cx="338305" cy="5931877"/>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505050"/>
              </a:solidFill>
              <a:effectLst/>
              <a:uLnTx/>
              <a:uFillTx/>
              <a:latin typeface="Segoe UI"/>
              <a:ea typeface="+mn-ea"/>
              <a:cs typeface="+mn-cs"/>
            </a:endParaRPr>
          </a:p>
        </p:txBody>
      </p:sp>
      <p:sp>
        <p:nvSpPr>
          <p:cNvPr id="7" name="TextBox 6"/>
          <p:cNvSpPr txBox="1"/>
          <p:nvPr/>
        </p:nvSpPr>
        <p:spPr>
          <a:xfrm rot="16200000">
            <a:off x="-1179422" y="4866968"/>
            <a:ext cx="2723282" cy="342335"/>
          </a:xfrm>
          <a:prstGeom prst="rect">
            <a:avLst/>
          </a:prstGeom>
          <a:noFill/>
        </p:spPr>
        <p:txBody>
          <a:bodyPr wrap="none" lIns="179285" tIns="143428" rIns="179285" bIns="143428" rtlCol="0">
            <a:noAutofit/>
          </a:bodyPr>
          <a:lstStyle/>
          <a:p>
            <a:pPr marL="0" marR="0" lvl="0" indent="0" algn="l" defTabSz="914056" rtl="0" eaLnBrk="1" fontAlgn="auto" latinLnBrk="0" hangingPunct="1">
              <a:lnSpc>
                <a:spcPct val="90000"/>
              </a:lnSpc>
              <a:spcBef>
                <a:spcPts val="0"/>
              </a:spcBef>
              <a:spcAft>
                <a:spcPts val="588"/>
              </a:spcAft>
              <a:buClrTx/>
              <a:buSzTx/>
              <a:buFontTx/>
              <a:buNone/>
              <a:tabLst/>
              <a:defRPr/>
            </a:pPr>
            <a:r>
              <a:rPr kumimoji="0" lang="de-DE" sz="1176" b="0" i="0" u="none" strike="noStrike" kern="1200" cap="none" spc="0" normalizeH="0" baseline="0" noProof="0" dirty="0">
                <a:ln>
                  <a:noFill/>
                </a:ln>
                <a:solidFill>
                  <a:srgbClr val="FFFFFF">
                    <a:lumMod val="50000"/>
                  </a:srgbClr>
                </a:solidFill>
                <a:effectLst/>
                <a:uLnTx/>
                <a:uFillTx/>
                <a:latin typeface="Segoe UI Light"/>
                <a:ea typeface="+mn-ea"/>
                <a:cs typeface="+mn-cs"/>
              </a:rPr>
              <a:t>http://azureplatform.azurewebsites.net/</a:t>
            </a:r>
            <a:endParaRPr kumimoji="0" lang="en-US" sz="1176" b="0" i="0" u="none" strike="noStrike" kern="1200" cap="none" spc="0" normalizeH="0" baseline="0" noProof="0" dirty="0">
              <a:ln>
                <a:noFill/>
              </a:ln>
              <a:solidFill>
                <a:srgbClr val="FFFFFF">
                  <a:lumMod val="50000"/>
                </a:srgbClr>
              </a:solidFill>
              <a:effectLst/>
              <a:uLnTx/>
              <a:uFillTx/>
              <a:latin typeface="Segoe UI Light"/>
              <a:ea typeface="+mn-ea"/>
              <a:cs typeface="+mn-cs"/>
            </a:endParaRPr>
          </a:p>
        </p:txBody>
      </p:sp>
      <p:sp>
        <p:nvSpPr>
          <p:cNvPr id="8" name="TextBox 7"/>
          <p:cNvSpPr txBox="1"/>
          <p:nvPr/>
        </p:nvSpPr>
        <p:spPr>
          <a:xfrm rot="16200000">
            <a:off x="10957333" y="6152857"/>
            <a:ext cx="1755247" cy="343710"/>
          </a:xfrm>
          <a:prstGeom prst="rect">
            <a:avLst/>
          </a:prstGeom>
          <a:noFill/>
        </p:spPr>
        <p:txBody>
          <a:bodyPr wrap="none" lIns="179285" tIns="143428" rIns="179285" bIns="143428" rtlCol="0">
            <a:noAutofit/>
          </a:bodyPr>
          <a:lstStyle/>
          <a:p>
            <a:pPr marL="0" marR="0" lvl="0" indent="0" algn="r" defTabSz="914056" rtl="0" eaLnBrk="1" fontAlgn="auto" latinLnBrk="0" hangingPunct="1">
              <a:lnSpc>
                <a:spcPct val="90000"/>
              </a:lnSpc>
              <a:spcBef>
                <a:spcPts val="0"/>
              </a:spcBef>
              <a:spcAft>
                <a:spcPts val="588"/>
              </a:spcAft>
              <a:buClrTx/>
              <a:buSzTx/>
              <a:buFontTx/>
              <a:buNone/>
              <a:tabLst/>
              <a:defRPr/>
            </a:pPr>
            <a:r>
              <a:rPr kumimoji="0" lang="de-DE" sz="1176" b="0" i="0" u="none" strike="noStrike" kern="1200" cap="none" spc="0" normalizeH="0" baseline="0" noProof="0" dirty="0">
                <a:ln>
                  <a:noFill/>
                </a:ln>
                <a:solidFill>
                  <a:srgbClr val="FFFFFF">
                    <a:lumMod val="50000"/>
                  </a:srgbClr>
                </a:solidFill>
                <a:effectLst/>
                <a:uLnTx/>
                <a:uFillTx/>
                <a:latin typeface="Segoe UI Light"/>
                <a:ea typeface="+mn-ea"/>
                <a:cs typeface="+mn-cs"/>
              </a:rPr>
              <a:t>* Preview Services</a:t>
            </a:r>
            <a:endParaRPr kumimoji="0" lang="en-US" sz="1176" b="0" i="0" u="none" strike="noStrike" kern="1200" cap="none" spc="0" normalizeH="0" baseline="0" noProof="0" dirty="0">
              <a:ln>
                <a:noFill/>
              </a:ln>
              <a:solidFill>
                <a:srgbClr val="FFFFFF">
                  <a:lumMod val="50000"/>
                </a:srgbClr>
              </a:solidFill>
              <a:effectLst/>
              <a:uLnTx/>
              <a:uFillTx/>
              <a:latin typeface="Segoe UI Light"/>
              <a:ea typeface="+mn-ea"/>
              <a:cs typeface="+mn-cs"/>
            </a:endParaRPr>
          </a:p>
        </p:txBody>
      </p:sp>
      <p:pic>
        <p:nvPicPr>
          <p:cNvPr id="9" name="Picture 8"/>
          <p:cNvPicPr>
            <a:picLocks noChangeAspect="1"/>
          </p:cNvPicPr>
          <p:nvPr/>
        </p:nvPicPr>
        <p:blipFill>
          <a:blip r:embed="rId3"/>
          <a:stretch>
            <a:fillRect/>
          </a:stretch>
        </p:blipFill>
        <p:spPr>
          <a:xfrm>
            <a:off x="509527" y="4632674"/>
            <a:ext cx="2822871" cy="1531653"/>
          </a:xfrm>
          <a:prstGeom prst="rect">
            <a:avLst/>
          </a:prstGeom>
        </p:spPr>
      </p:pic>
      <p:pic>
        <p:nvPicPr>
          <p:cNvPr id="10" name="Picture 9"/>
          <p:cNvPicPr>
            <a:picLocks noChangeAspect="1"/>
          </p:cNvPicPr>
          <p:nvPr/>
        </p:nvPicPr>
        <p:blipFill>
          <a:blip r:embed="rId4"/>
          <a:stretch>
            <a:fillRect/>
          </a:stretch>
        </p:blipFill>
        <p:spPr>
          <a:xfrm>
            <a:off x="518259" y="2572501"/>
            <a:ext cx="2814140" cy="1994662"/>
          </a:xfrm>
          <a:prstGeom prst="rect">
            <a:avLst/>
          </a:prstGeom>
        </p:spPr>
      </p:pic>
      <p:pic>
        <p:nvPicPr>
          <p:cNvPr id="11" name="Picture 10"/>
          <p:cNvPicPr>
            <a:picLocks noChangeAspect="1"/>
          </p:cNvPicPr>
          <p:nvPr/>
        </p:nvPicPr>
        <p:blipFill>
          <a:blip r:embed="rId5"/>
          <a:stretch>
            <a:fillRect/>
          </a:stretch>
        </p:blipFill>
        <p:spPr>
          <a:xfrm>
            <a:off x="537723" y="554828"/>
            <a:ext cx="2801440" cy="1984917"/>
          </a:xfrm>
          <a:prstGeom prst="rect">
            <a:avLst/>
          </a:prstGeom>
        </p:spPr>
      </p:pic>
      <p:pic>
        <p:nvPicPr>
          <p:cNvPr id="12" name="Picture 11"/>
          <p:cNvPicPr>
            <a:picLocks noChangeAspect="1"/>
          </p:cNvPicPr>
          <p:nvPr/>
        </p:nvPicPr>
        <p:blipFill rotWithShape="1">
          <a:blip r:embed="rId6"/>
          <a:srcRect b="7848"/>
          <a:stretch/>
        </p:blipFill>
        <p:spPr>
          <a:xfrm>
            <a:off x="393219" y="6163816"/>
            <a:ext cx="10253663" cy="697815"/>
          </a:xfrm>
          <a:prstGeom prst="rect">
            <a:avLst/>
          </a:prstGeom>
        </p:spPr>
      </p:pic>
      <p:pic>
        <p:nvPicPr>
          <p:cNvPr id="13" name="Picture 12"/>
          <p:cNvPicPr>
            <a:picLocks noChangeAspect="1"/>
          </p:cNvPicPr>
          <p:nvPr/>
        </p:nvPicPr>
        <p:blipFill>
          <a:blip r:embed="rId7"/>
          <a:stretch>
            <a:fillRect/>
          </a:stretch>
        </p:blipFill>
        <p:spPr>
          <a:xfrm>
            <a:off x="6781182" y="501285"/>
            <a:ext cx="2732331" cy="1935951"/>
          </a:xfrm>
          <a:prstGeom prst="rect">
            <a:avLst/>
          </a:prstGeom>
        </p:spPr>
      </p:pic>
      <p:pic>
        <p:nvPicPr>
          <p:cNvPr id="14" name="Picture 13"/>
          <p:cNvPicPr>
            <a:picLocks noChangeAspect="1"/>
          </p:cNvPicPr>
          <p:nvPr/>
        </p:nvPicPr>
        <p:blipFill>
          <a:blip r:embed="rId8"/>
          <a:stretch>
            <a:fillRect/>
          </a:stretch>
        </p:blipFill>
        <p:spPr>
          <a:xfrm>
            <a:off x="6719659" y="2472527"/>
            <a:ext cx="2855382" cy="1571812"/>
          </a:xfrm>
          <a:prstGeom prst="rect">
            <a:avLst/>
          </a:prstGeom>
        </p:spPr>
      </p:pic>
      <p:pic>
        <p:nvPicPr>
          <p:cNvPr id="15" name="Picture 14"/>
          <p:cNvPicPr>
            <a:picLocks noChangeAspect="1"/>
          </p:cNvPicPr>
          <p:nvPr/>
        </p:nvPicPr>
        <p:blipFill>
          <a:blip r:embed="rId9"/>
          <a:stretch>
            <a:fillRect/>
          </a:stretch>
        </p:blipFill>
        <p:spPr>
          <a:xfrm>
            <a:off x="6719657" y="4079630"/>
            <a:ext cx="2855383" cy="2051440"/>
          </a:xfrm>
          <a:prstGeom prst="rect">
            <a:avLst/>
          </a:prstGeom>
        </p:spPr>
      </p:pic>
      <p:pic>
        <p:nvPicPr>
          <p:cNvPr id="16" name="Picture 15"/>
          <p:cNvPicPr>
            <a:picLocks noChangeAspect="1"/>
          </p:cNvPicPr>
          <p:nvPr/>
        </p:nvPicPr>
        <p:blipFill>
          <a:blip r:embed="rId10"/>
          <a:stretch>
            <a:fillRect/>
          </a:stretch>
        </p:blipFill>
        <p:spPr>
          <a:xfrm>
            <a:off x="3585759" y="559430"/>
            <a:ext cx="2754438" cy="1977545"/>
          </a:xfrm>
          <a:prstGeom prst="rect">
            <a:avLst/>
          </a:prstGeom>
        </p:spPr>
      </p:pic>
      <p:pic>
        <p:nvPicPr>
          <p:cNvPr id="17" name="Picture 16"/>
          <p:cNvPicPr>
            <a:picLocks noChangeAspect="1"/>
          </p:cNvPicPr>
          <p:nvPr/>
        </p:nvPicPr>
        <p:blipFill>
          <a:blip r:embed="rId11"/>
          <a:stretch>
            <a:fillRect/>
          </a:stretch>
        </p:blipFill>
        <p:spPr>
          <a:xfrm>
            <a:off x="3611360" y="2577351"/>
            <a:ext cx="2756026" cy="1572974"/>
          </a:xfrm>
          <a:prstGeom prst="rect">
            <a:avLst/>
          </a:prstGeom>
        </p:spPr>
      </p:pic>
      <p:pic>
        <p:nvPicPr>
          <p:cNvPr id="18" name="Picture 17"/>
          <p:cNvPicPr>
            <a:picLocks noChangeAspect="1"/>
          </p:cNvPicPr>
          <p:nvPr/>
        </p:nvPicPr>
        <p:blipFill>
          <a:blip r:embed="rId12"/>
          <a:stretch>
            <a:fillRect/>
          </a:stretch>
        </p:blipFill>
        <p:spPr>
          <a:xfrm>
            <a:off x="3585759" y="4150325"/>
            <a:ext cx="2807228" cy="2013491"/>
          </a:xfrm>
          <a:prstGeom prst="rect">
            <a:avLst/>
          </a:prstGeom>
        </p:spPr>
      </p:pic>
    </p:spTree>
    <p:extLst>
      <p:ext uri="{BB962C8B-B14F-4D97-AF65-F5344CB8AC3E}">
        <p14:creationId xmlns:p14="http://schemas.microsoft.com/office/powerpoint/2010/main" val="22390060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907" y="176759"/>
            <a:ext cx="11793415" cy="393765"/>
          </a:xfrm>
        </p:spPr>
        <p:txBody>
          <a:bodyPr>
            <a:normAutofit fontScale="90000"/>
          </a:bodyPr>
          <a:lstStyle/>
          <a:p>
            <a:r>
              <a:rPr lang="en-US" sz="2800" b="1" dirty="0">
                <a:latin typeface="Segoe UI Light" panose="020B0502040204020203" pitchFamily="34" charset="0"/>
                <a:cs typeface="Segoe UI Light" panose="020B0502040204020203" pitchFamily="34" charset="0"/>
              </a:rPr>
              <a:t>Azure Machine Learning Studio </a:t>
            </a:r>
            <a:r>
              <a:rPr lang="ru-RU" sz="2800" b="1" dirty="0">
                <a:latin typeface="Segoe UI Light" panose="020B0502040204020203" pitchFamily="34" charset="0"/>
                <a:cs typeface="Segoe UI Light" panose="020B0502040204020203" pitchFamily="34" charset="0"/>
              </a:rPr>
              <a:t>обладает интуитивно</a:t>
            </a:r>
            <a:r>
              <a:rPr lang="en-US" sz="2800" b="1" dirty="0">
                <a:latin typeface="Segoe UI Light" panose="020B0502040204020203" pitchFamily="34" charset="0"/>
                <a:cs typeface="Segoe UI Light" panose="020B0502040204020203" pitchFamily="34" charset="0"/>
              </a:rPr>
              <a:t> </a:t>
            </a:r>
            <a:r>
              <a:rPr lang="ru-RU" sz="2800" b="1" dirty="0">
                <a:latin typeface="Segoe UI Light" panose="020B0502040204020203" pitchFamily="34" charset="0"/>
                <a:cs typeface="Segoe UI Light" panose="020B0502040204020203" pitchFamily="34" charset="0"/>
              </a:rPr>
              <a:t>понятным наглядным интерфейсом</a:t>
            </a:r>
            <a:br>
              <a:rPr lang="ru-RU" sz="2800" b="1" dirty="0">
                <a:latin typeface="Segoe UI Light" panose="020B0502040204020203" pitchFamily="34" charset="0"/>
                <a:cs typeface="Segoe UI Light" panose="020B0502040204020203" pitchFamily="34" charset="0"/>
              </a:rPr>
            </a:br>
            <a:endParaRPr lang="en-US" sz="2800" b="1"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437874" y="1110609"/>
            <a:ext cx="9430041" cy="5422274"/>
          </a:xfrm>
          <a:prstGeom prst="rect">
            <a:avLst/>
          </a:prstGeom>
        </p:spPr>
      </p:pic>
    </p:spTree>
    <p:extLst>
      <p:ext uri="{BB962C8B-B14F-4D97-AF65-F5344CB8AC3E}">
        <p14:creationId xmlns:p14="http://schemas.microsoft.com/office/powerpoint/2010/main" val="359076900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7H4jGZzFk.9HaZFcpPVi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vvwsK2kBd0GtTDu_lGrIUQ"/>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25.xml><?xml version="1.0" encoding="utf-8"?>
<p:tagLst xmlns:a="http://schemas.openxmlformats.org/drawingml/2006/main" xmlns:r="http://schemas.openxmlformats.org/officeDocument/2006/relationships" xmlns:p="http://schemas.openxmlformats.org/presentationml/2006/main">
  <p:tag name="MT_TILE" val="YES"/>
</p:tagLst>
</file>

<file path=ppt/tags/tag26.xml><?xml version="1.0" encoding="utf-8"?>
<p:tagLst xmlns:a="http://schemas.openxmlformats.org/drawingml/2006/main" xmlns:r="http://schemas.openxmlformats.org/officeDocument/2006/relationships" xmlns:p="http://schemas.openxmlformats.org/presentationml/2006/main">
  <p:tag name="MT_TILE" val="YES"/>
</p:tagLst>
</file>

<file path=ppt/tags/tag27.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Тема Office">
  <a:themeElements>
    <a:clrScheme name="Другая 1">
      <a:dk1>
        <a:srgbClr val="0069AA"/>
      </a:dk1>
      <a:lt1>
        <a:sysClr val="window" lastClr="FFFFFF"/>
      </a:lt1>
      <a:dk2>
        <a:srgbClr val="00ABE5"/>
      </a:dk2>
      <a:lt2>
        <a:srgbClr val="00B6BC"/>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Y17 EMPOWER Campaign Theme">
  <a:themeElements>
    <a:clrScheme name="Custom 30">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7 EMPOWER Campaign Theme" id="{DE8F8296-BCDF-4D9D-9667-B0F9BFC0919B}" vid="{C48D4A6D-5D25-4B80-8FFE-70A0D4B280A9}"/>
    </a:ext>
  </a:extLst>
</a:theme>
</file>

<file path=ppt/theme/theme3.xml><?xml version="1.0" encoding="utf-8"?>
<a:theme xmlns:a="http://schemas.openxmlformats.org/drawingml/2006/main" name="3_FY17 EMPOWER Campaign Theme">
  <a:themeElements>
    <a:clrScheme name="Custom 7">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505050"/>
      </a:hlink>
      <a:folHlink>
        <a:srgbClr val="50505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FY17 EMPOWER Campaign Theme" id="{DE8F8296-BCDF-4D9D-9667-B0F9BFC0919B}" vid="{C48D4A6D-5D25-4B80-8FFE-70A0D4B280A9}"/>
    </a:ext>
  </a:extLst>
</a:theme>
</file>

<file path=ppt/theme/theme4.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73CD10E5-6BB9-40C7-89C8-F0CB96ABC0CF}" vid="{54E896AB-26A2-40C9-9B4F-5BD4E8E2E72B}"/>
    </a:ext>
  </a:extLst>
</a:theme>
</file>

<file path=ppt/theme/theme5.xml><?xml version="1.0" encoding="utf-8"?>
<a:theme xmlns:a="http://schemas.openxmlformats.org/drawingml/2006/main" name="2_Microsoft_CF_MCY356">
  <a:themeElements>
    <a:clrScheme name="Current">
      <a:dk1>
        <a:srgbClr val="000000"/>
      </a:dk1>
      <a:lt1>
        <a:srgbClr val="FFFFFF"/>
      </a:lt1>
      <a:dk2>
        <a:srgbClr val="0072C6"/>
      </a:dk2>
      <a:lt2>
        <a:srgbClr val="FFB900"/>
      </a:lt2>
      <a:accent1>
        <a:srgbClr val="D2D2D2"/>
      </a:accent1>
      <a:accent2>
        <a:srgbClr val="00BCF2"/>
      </a:accent2>
      <a:accent3>
        <a:srgbClr val="4668C5"/>
      </a:accent3>
      <a:accent4>
        <a:srgbClr val="DD5900"/>
      </a:accent4>
      <a:accent5>
        <a:srgbClr val="7FBA00"/>
      </a:accent5>
      <a:accent6>
        <a:srgbClr val="808080"/>
      </a:accent6>
      <a:hlink>
        <a:srgbClr val="4668C5"/>
      </a:hlink>
      <a:folHlink>
        <a:srgbClr val="DD5900"/>
      </a:folHlink>
    </a:clrScheme>
    <a:fontScheme name="Custom 4">
      <a:majorFont>
        <a:latin typeface="Segoe UI Light"/>
        <a:ea typeface="ＭＳ Ｐゴシック"/>
        <a:cs typeface=""/>
      </a:majorFont>
      <a:minorFont>
        <a:latin typeface="Segoe U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72C6"/>
        </a:dk2>
        <a:lt2>
          <a:srgbClr val="FFB900"/>
        </a:lt2>
        <a:accent1>
          <a:srgbClr val="D2D2D2"/>
        </a:accent1>
        <a:accent2>
          <a:srgbClr val="00BCF2"/>
        </a:accent2>
        <a:accent3>
          <a:srgbClr val="4668C5"/>
        </a:accent3>
        <a:accent4>
          <a:srgbClr val="DD5900"/>
        </a:accent4>
        <a:accent5>
          <a:srgbClr val="7FBA00"/>
        </a:accent5>
        <a:accent6>
          <a:srgbClr val="808080"/>
        </a:accent6>
        <a:hlink>
          <a:srgbClr val="4668C5"/>
        </a:hlink>
        <a:folHlink>
          <a:srgbClr val="DD5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93424DB-14ED-4B40-8610-49436CD4DC59}" vid="{07472838-DD1E-41C8-AA89-C3CE0B0389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1627</TotalTime>
  <Words>4834</Words>
  <Application>Microsoft Office PowerPoint</Application>
  <PresentationFormat>Широкоэкранный</PresentationFormat>
  <Paragraphs>611</Paragraphs>
  <Slides>34</Slides>
  <Notes>34</Notes>
  <HiddenSlides>0</HiddenSlides>
  <MMClips>1</MMClips>
  <ScaleCrop>false</ScaleCrop>
  <HeadingPairs>
    <vt:vector size="8" baseType="variant">
      <vt:variant>
        <vt:lpstr>Использованные шрифты</vt:lpstr>
      </vt:variant>
      <vt:variant>
        <vt:i4>18</vt:i4>
      </vt:variant>
      <vt:variant>
        <vt:lpstr>Тема</vt:lpstr>
      </vt:variant>
      <vt:variant>
        <vt:i4>5</vt:i4>
      </vt:variant>
      <vt:variant>
        <vt:lpstr>Внедренные серверы OLE</vt:lpstr>
      </vt:variant>
      <vt:variant>
        <vt:i4>1</vt:i4>
      </vt:variant>
      <vt:variant>
        <vt:lpstr>Заголовки слайдов</vt:lpstr>
      </vt:variant>
      <vt:variant>
        <vt:i4>34</vt:i4>
      </vt:variant>
    </vt:vector>
  </HeadingPairs>
  <TitlesOfParts>
    <vt:vector size="58" baseType="lpstr">
      <vt:lpstr>ＭＳ Ｐゴシック</vt:lpstr>
      <vt:lpstr>Andalus</vt:lpstr>
      <vt:lpstr>Arial</vt:lpstr>
      <vt:lpstr>Arial Unicode MS</vt:lpstr>
      <vt:lpstr>Calibri</vt:lpstr>
      <vt:lpstr>Calibri Light</vt:lpstr>
      <vt:lpstr>Comic Sans MS</vt:lpstr>
      <vt:lpstr>Mangal</vt:lpstr>
      <vt:lpstr>Montserrat ExtraLight</vt:lpstr>
      <vt:lpstr>Montserrat Light</vt:lpstr>
      <vt:lpstr>Segoe Pro Display</vt:lpstr>
      <vt:lpstr>Segoe Pro Light</vt:lpstr>
      <vt:lpstr>Segoe UI</vt:lpstr>
      <vt:lpstr>Segoe UI Black</vt:lpstr>
      <vt:lpstr>Segoe UI Light</vt:lpstr>
      <vt:lpstr>Segoe UI Semibold</vt:lpstr>
      <vt:lpstr>Segoe UI Semilight</vt:lpstr>
      <vt:lpstr>Wingdings</vt:lpstr>
      <vt:lpstr>Тема Office</vt:lpstr>
      <vt:lpstr>FY17 EMPOWER Campaign Theme</vt:lpstr>
      <vt:lpstr>3_FY17 EMPOWER Campaign Theme</vt:lpstr>
      <vt:lpstr>5-50113_Microsoft_Ready_Light_Template</vt:lpstr>
      <vt:lpstr>2_Microsoft_CF_MCY356</vt:lpstr>
      <vt:lpstr>think-cell Slide</vt:lpstr>
      <vt:lpstr>Презентация PowerPoint</vt:lpstr>
      <vt:lpstr>Презентация PowerPoint</vt:lpstr>
      <vt:lpstr>Презентация PowerPoint</vt:lpstr>
      <vt:lpstr>Трансформация и Возможности Снижение количества стационарных больных</vt:lpstr>
      <vt:lpstr>Технологические Основы Цифровой Трансформации</vt:lpstr>
      <vt:lpstr>Объемы данных и требования к вычислительным мощностям в здравоохранении</vt:lpstr>
      <vt:lpstr>Функциональный аспект: «под капотом» решения для «умного» здравоохранения</vt:lpstr>
      <vt:lpstr>Интеллектуальное облако Microsoft Azure: 1 продукт, 100+ сервисов</vt:lpstr>
      <vt:lpstr>Azure Machine Learning Studio обладает интуитивно понятным наглядным интерфейсом </vt:lpstr>
      <vt:lpstr>Microsoft Healthcare NExT (New Experiences and Technologies)</vt:lpstr>
      <vt:lpstr>Цифровая трансформация в здравоохранении</vt:lpstr>
      <vt:lpstr>InnerEye. Пример возможностей технологий искусственного интеллекта и машинного обучения в медицине</vt:lpstr>
      <vt:lpstr>Использование алгоритмов, апробированных в Kinect</vt:lpstr>
      <vt:lpstr>Инструментарий для создания роботов (ботов) в интересах здравоохранения “Microsoft’s AI health chatbot technology”</vt:lpstr>
      <vt:lpstr>Галерея демо-шаблонов решений для здравоохранения с использованием технологий машинного обучения</vt:lpstr>
      <vt:lpstr>Технология распознавания речи для замены ручного ввода</vt:lpstr>
      <vt:lpstr>HealthVault: инфраструктура хранения информации</vt:lpstr>
      <vt:lpstr>Digital Health – mHealth – Mindpax (Чехия)</vt:lpstr>
      <vt:lpstr>Шаблоны Skype for Business для использования в телемедицине</vt:lpstr>
      <vt:lpstr>CGI ProperPay. Решение по предотвращению мошенничества, нерациональному использованию средств и злоупотреблений в системе здравоохранения</vt:lpstr>
      <vt:lpstr>Bismart Hospital readmission prevention. Уменьшение случаев повторной госпитализации на основе анализа больших данных </vt:lpstr>
      <vt:lpstr>ГЕНОМИКА: эффективные облачные вычисления для новых методов секвенирования геномана</vt:lpstr>
      <vt:lpstr>Презентация PowerPoint</vt:lpstr>
      <vt:lpstr>Технологии дополненной реальности в медицинской практике</vt:lpstr>
      <vt:lpstr>Carna Life Holo: визуализация сердца пациента в виде интерактивной голограммы</vt:lpstr>
      <vt:lpstr>Трансформационные возможности технологии</vt:lpstr>
      <vt:lpstr>Метод отбора пептидов-маркёров рака молочной железы с использованием сервисов Microsoft Azure</vt:lpstr>
      <vt:lpstr>Презентация PowerPoint</vt:lpstr>
      <vt:lpstr>Дополнительные слайды</vt:lpstr>
      <vt:lpstr>Типовые сценарии использования облачной платформы Microsoft</vt:lpstr>
      <vt:lpstr>Презентация PowerPoint</vt:lpstr>
      <vt:lpstr>Презентация PowerPoint</vt:lpstr>
      <vt:lpstr>Области технологических инноваций Microsoft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Toretto</dc:creator>
  <cp:lastModifiedBy>Forestcar</cp:lastModifiedBy>
  <cp:revision>88</cp:revision>
  <dcterms:created xsi:type="dcterms:W3CDTF">2017-09-19T05:27:36Z</dcterms:created>
  <dcterms:modified xsi:type="dcterms:W3CDTF">2017-10-12T07:58:06Z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Ref">
    <vt:lpwstr>https://api.informationprotection.azure.com/api/72f988bf-86f1-41af-91ab-2d7cd011db47</vt:lpwstr>
  </property>
  <property fmtid="{D5CDD505-2E9C-101B-9397-08002B2CF9AE}" pid="5" name="MSIP_Label_f42aa342-8706-4288-bd11-ebb85995028c_Owner">
    <vt:lpwstr>adanilin@microsoft.com</vt:lpwstr>
  </property>
  <property fmtid="{D5CDD505-2E9C-101B-9397-08002B2CF9AE}" pid="6" name="MSIP_Label_f42aa342-8706-4288-bd11-ebb85995028c_SetDate">
    <vt:lpwstr>2017-10-09T06:35:16.7504283+03:00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