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Default Extension="vsdx" ContentType="application/vnd.ms-visio.drawing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heme/themeOverride19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7.xml" ContentType="application/vnd.openxmlformats-officedocument.themeOverride+xml"/>
  <Override PartName="/ppt/theme/themeOverride28.xml" ContentType="application/vnd.openxmlformats-officedocument.themeOverride+xml"/>
  <Default Extension="doc" ContentType="application/msword"/>
  <Override PartName="/ppt/notesSlides/notesSlide7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24.xml" ContentType="application/vnd.openxmlformats-officedocument.themeOverride+xml"/>
  <Override PartName="/ppt/theme/themeOverride26.xml" ContentType="application/vnd.openxmlformats-officedocument.themeOverr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heme/themeOverride13.xml" ContentType="application/vnd.openxmlformats-officedocument.themeOverride+xml"/>
  <Override PartName="/ppt/theme/themeOverride22.xml" ContentType="application/vnd.openxmlformats-officedocument.themeOverr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theme/themeOverride20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8.xml" ContentType="application/vnd.openxmlformats-officedocument.themeOverride+xml"/>
  <Override PartName="/ppt/theme/themeOverride27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theme/themeOverride25.xml" ContentType="application/vnd.openxmlformats-officedocument.themeOverr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4.xml" ContentType="application/vnd.openxmlformats-officedocument.themeOverride+xml"/>
  <Override PartName="/ppt/theme/themeOverride23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Override10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26" r:id="rId3"/>
    <p:sldId id="327" r:id="rId4"/>
    <p:sldId id="328" r:id="rId5"/>
    <p:sldId id="300" r:id="rId6"/>
    <p:sldId id="322" r:id="rId7"/>
    <p:sldId id="323" r:id="rId8"/>
    <p:sldId id="324" r:id="rId9"/>
    <p:sldId id="283" r:id="rId10"/>
    <p:sldId id="301" r:id="rId11"/>
    <p:sldId id="329" r:id="rId12"/>
    <p:sldId id="331" r:id="rId13"/>
    <p:sldId id="299" r:id="rId14"/>
    <p:sldId id="284" r:id="rId15"/>
    <p:sldId id="288" r:id="rId16"/>
    <p:sldId id="330" r:id="rId17"/>
    <p:sldId id="287" r:id="rId18"/>
    <p:sldId id="289" r:id="rId19"/>
    <p:sldId id="285" r:id="rId20"/>
    <p:sldId id="296" r:id="rId21"/>
    <p:sldId id="295" r:id="rId22"/>
    <p:sldId id="302" r:id="rId23"/>
    <p:sldId id="304" r:id="rId24"/>
    <p:sldId id="305" r:id="rId25"/>
    <p:sldId id="306" r:id="rId26"/>
    <p:sldId id="307" r:id="rId27"/>
    <p:sldId id="315" r:id="rId28"/>
    <p:sldId id="316" r:id="rId29"/>
    <p:sldId id="332" r:id="rId30"/>
    <p:sldId id="333" r:id="rId31"/>
    <p:sldId id="321" r:id="rId32"/>
    <p:sldId id="320" r:id="rId33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5B19D"/>
    <a:srgbClr val="000000"/>
    <a:srgbClr val="FF9900"/>
    <a:srgbClr val="FFCC66"/>
    <a:srgbClr val="4D4D4D"/>
    <a:srgbClr val="5F5F5F"/>
    <a:srgbClr val="B92D14"/>
    <a:srgbClr val="35759D"/>
    <a:srgbClr val="E8E8E8"/>
    <a:srgbClr val="43434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15" autoAdjust="0"/>
    <p:restoredTop sz="95606" autoAdjust="0"/>
  </p:normalViewPr>
  <p:slideViewPr>
    <p:cSldViewPr>
      <p:cViewPr>
        <p:scale>
          <a:sx n="90" d="100"/>
          <a:sy n="90" d="100"/>
        </p:scale>
        <p:origin x="-1542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25A82FE-7FC2-4DBE-B879-836F20D167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35451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E8B4C3-F142-4709-BCAA-0EBA2FB94CCB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EEC3F1-9704-4D7A-B1D9-8FC332072EC4}" type="slidenum">
              <a:rPr lang="en-US"/>
              <a:pPr/>
              <a:t>18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F354E2-5EE9-43D8-9D8D-75271E34664A}" type="slidenum">
              <a:rPr lang="en-US"/>
              <a:pPr/>
              <a:t>19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EEC3F1-9704-4D7A-B1D9-8FC332072EC4}" type="slidenum">
              <a:rPr lang="en-US"/>
              <a:pPr/>
              <a:t>20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692C4F-FBA3-49A0-A95F-34EAF02F85EB}" type="slidenum">
              <a:rPr lang="en-US"/>
              <a:pPr/>
              <a:t>22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5149E3-71D7-4099-BE01-5011EAFDFF9B}" type="slidenum">
              <a:rPr lang="en-US"/>
              <a:pPr/>
              <a:t>31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F354E2-5EE9-43D8-9D8D-75271E34664A}" type="slidenum">
              <a:rPr lang="en-US"/>
              <a:pPr/>
              <a:t>32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EEC3F1-9704-4D7A-B1D9-8FC332072EC4}" type="slidenum">
              <a:rPr lang="en-US"/>
              <a:pPr/>
              <a:t>2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692C4F-FBA3-49A0-A95F-34EAF02F85EB}" type="slidenum">
              <a:rPr lang="en-US"/>
              <a:pPr/>
              <a:t>5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EEC3F1-9704-4D7A-B1D9-8FC332072EC4}" type="slidenum">
              <a:rPr lang="en-US"/>
              <a:pPr/>
              <a:t>9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5149E3-71D7-4099-BE01-5011EAFDFF9B}" type="slidenum">
              <a:rPr lang="en-US"/>
              <a:pPr/>
              <a:t>10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A82FE-7FC2-4DBE-B879-836F20D167D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EEC3F1-9704-4D7A-B1D9-8FC332072EC4}" type="slidenum">
              <a:rPr lang="en-US"/>
              <a:pPr/>
              <a:t>14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EEC3F1-9704-4D7A-B1D9-8FC332072EC4}" type="slidenum">
              <a:rPr lang="en-US"/>
              <a:pPr/>
              <a:t>15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EEC3F1-9704-4D7A-B1D9-8FC332072EC4}" type="slidenum">
              <a:rPr lang="en-US"/>
              <a:pPr/>
              <a:t>17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_________Microsoft_Visio11.vsd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mlDrawing" Target="../drawings/vmlDrawing3.vml"/><Relationship Id="rId1" Type="http://schemas.openxmlformats.org/officeDocument/2006/relationships/themeOverride" Target="../theme/themeOverride12.xml"/><Relationship Id="rId6" Type="http://schemas.openxmlformats.org/officeDocument/2006/relationships/oleObject" Target="../embeddings/_________Microsoft_Office_Word_97_-_20032.doc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25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26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27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package" Target="../embeddings/_________Microsoft_Office_Word2.docx"/><Relationship Id="rId2" Type="http://schemas.openxmlformats.org/officeDocument/2006/relationships/vmlDrawing" Target="../drawings/vmlDrawing4.vml"/><Relationship Id="rId1" Type="http://schemas.openxmlformats.org/officeDocument/2006/relationships/themeOverride" Target="../theme/themeOverride18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hyperlink" Target="mailto:v.o.novitskiy@diacare-soft.ru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Relationship Id="rId6" Type="http://schemas.openxmlformats.org/officeDocument/2006/relationships/hyperlink" Target="mailto:nvo60@yandex.ru" TargetMode="Externa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8.xml"/><Relationship Id="rId6" Type="http://schemas.openxmlformats.org/officeDocument/2006/relationships/oleObject" Target="../embeddings/_________Microsoft_Office_Word_97_-_20031.doc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alphaModFix amt="81000"/>
            <a:duotone>
              <a:prstClr val="black"/>
              <a:schemeClr val="accent1">
                <a:tint val="45000"/>
                <a:satMod val="400000"/>
              </a:schemeClr>
            </a:duotone>
            <a:lum bright="-26000" contrast="4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23528" y="188640"/>
            <a:ext cx="8496944" cy="648072"/>
          </a:xfrm>
          <a:ln>
            <a:noFill/>
          </a:ln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 algn="ctr"/>
            <a:r>
              <a:rPr lang="en-US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OptimaCyr-Bold" pitchFamily="34" charset="0"/>
              </a:rPr>
              <a:t>MedSoft</a:t>
            </a:r>
            <a:r>
              <a:rPr lang="en-US" sz="24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OptimaCyr-Bold" pitchFamily="34" charset="0"/>
                <a:ea typeface="+mn-ea"/>
                <a:cs typeface="+mn-cs"/>
              </a:rPr>
              <a:t> </a:t>
            </a:r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OptimaCyr-Bold" pitchFamily="34" charset="0"/>
              </a:rPr>
              <a:t>- Expert - 2017</a:t>
            </a:r>
            <a:endParaRPr lang="ru-RU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OptimaCyr-Bold" pitchFamily="34" charset="0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-180528" y="1412776"/>
            <a:ext cx="4211960" cy="2520280"/>
          </a:xfrm>
          <a:effectLst>
            <a:outerShdw dist="17961" dir="2700000" algn="ctr" rotWithShape="0">
              <a:schemeClr val="bg1"/>
            </a:outerShdw>
          </a:effectLst>
        </p:spPr>
        <p:txBody>
          <a:bodyPr anchor="ctr">
            <a:scene3d>
              <a:camera prst="perspectiveLef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ru-RU" b="1" dirty="0" smtClean="0">
                <a:ln w="190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3">
                    <a:lumMod val="9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GOptimaCyr-Bold" pitchFamily="34" charset="0"/>
              </a:rPr>
              <a:t>Интеллектуальная </a:t>
            </a:r>
            <a:r>
              <a:rPr lang="ru-RU" b="1" dirty="0">
                <a:ln w="190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3">
                    <a:lumMod val="9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GOptimaCyr-Bold" pitchFamily="34" charset="0"/>
              </a:rPr>
              <a:t>информационная система управления лечебно-диагностическим процессом </a:t>
            </a:r>
            <a:r>
              <a:rPr lang="en-US" b="1" dirty="0">
                <a:ln w="190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3">
                    <a:lumMod val="9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GOptimaCyr-Bold" pitchFamily="34" charset="0"/>
              </a:rPr>
              <a:t>Maximus</a:t>
            </a:r>
            <a:endParaRPr lang="ru-RU" b="1" dirty="0">
              <a:ln w="1905">
                <a:solidFill>
                  <a:schemeClr val="bg1">
                    <a:lumMod val="95000"/>
                  </a:schemeClr>
                </a:solidFill>
              </a:ln>
              <a:solidFill>
                <a:schemeClr val="accent3">
                  <a:lumMod val="9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GOptimaCyr-Bold" pitchFamily="34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79512" y="5733256"/>
            <a:ext cx="309634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sz="14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AGOptimaCyr-Bold" pitchFamily="34" charset="0"/>
              </a:rPr>
              <a:t>Генеральный директор </a:t>
            </a:r>
          </a:p>
          <a:p>
            <a:r>
              <a:rPr lang="ru-RU" sz="14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AGOptimaCyr-Bold" pitchFamily="34" charset="0"/>
              </a:rPr>
              <a:t>ООО «</a:t>
            </a:r>
            <a:r>
              <a:rPr lang="ru-RU" sz="1400" b="1" dirty="0" err="1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AGOptimaCyr-Bold" pitchFamily="34" charset="0"/>
              </a:rPr>
              <a:t>Диакеа-Софт</a:t>
            </a:r>
            <a:r>
              <a:rPr lang="ru-RU" sz="14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AGOptimaCyr-Bold" pitchFamily="34" charset="0"/>
              </a:rPr>
              <a:t>», </a:t>
            </a:r>
          </a:p>
          <a:p>
            <a:r>
              <a:rPr lang="ru-RU" sz="14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AGOptimaCyr-Bold" pitchFamily="34" charset="0"/>
              </a:rPr>
              <a:t>профессор, д.т.н. Новицкий В.О. </a:t>
            </a:r>
            <a:endParaRPr lang="ru-RU" sz="1400" b="1" dirty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innerShdw blurRad="114300">
                  <a:prstClr val="black"/>
                </a:innerShdw>
              </a:effectLst>
              <a:latin typeface="AGOptimaCyr-Bold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3000" contrast="4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43508" y="54930"/>
            <a:ext cx="8928992" cy="504056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  </a:t>
            </a:r>
            <a:r>
              <a:rPr lang="ru-RU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Ф</a:t>
            </a:r>
            <a:r>
              <a:rPr lang="ru-RU" sz="24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ункциональные </a:t>
            </a:r>
            <a:r>
              <a:rPr lang="ru-RU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компоненты </a:t>
            </a:r>
            <a:r>
              <a:rPr lang="en-US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Maximus</a:t>
            </a:r>
            <a:endParaRPr lang="ru-RU" sz="2400" b="1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-Bold" pitchFamily="34" charset="0"/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395536" y="908720"/>
            <a:ext cx="8569200" cy="5616575"/>
          </a:xfrm>
        </p:spPr>
        <p:txBody>
          <a:bodyPr>
            <a:normAutofit/>
          </a:bodyPr>
          <a:lstStyle/>
          <a:p>
            <a:pPr marL="274320" indent="-274320" algn="just" eaLnBrk="1" fontAlgn="auto" hangingPunct="1">
              <a:spcAft>
                <a:spcPts val="60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1800" dirty="0" smtClean="0">
              <a:latin typeface="Calibri" pitchFamily="34" charset="0"/>
            </a:endParaRPr>
          </a:p>
          <a:p>
            <a:pPr marL="274320" indent="-274320" algn="just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1800" dirty="0" smtClean="0">
              <a:latin typeface="Calibri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179512" y="548680"/>
            <a:ext cx="885698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14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Регистрация </a:t>
            </a:r>
            <a:r>
              <a:rPr lang="ru-RU" sz="14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пациентов, запись на приём, АРМ пациента;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14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Учёт результатов приёмов врачей;</a:t>
            </a:r>
          </a:p>
          <a:p>
            <a:pPr marL="342900" lvl="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ru-RU" sz="14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Диспансеризация и профилактические </a:t>
            </a:r>
            <a:r>
              <a:rPr lang="ru-RU" sz="14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осмотры;</a:t>
            </a:r>
            <a:endParaRPr lang="ru-RU" sz="1400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" pitchFamily="34" charset="0"/>
            </a:endParaRPr>
          </a:p>
          <a:p>
            <a:pPr marL="342900" lvl="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ru-RU" sz="14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Диспансерное </a:t>
            </a:r>
            <a:r>
              <a:rPr lang="ru-RU" sz="14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наблюдение; </a:t>
            </a:r>
            <a:endParaRPr lang="ru-RU" sz="1400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" pitchFamily="34" charset="0"/>
            </a:endParaRPr>
          </a:p>
          <a:p>
            <a:pPr marL="342900" lvl="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ru-RU" sz="14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Вакцинопрофилактика;</a:t>
            </a:r>
          </a:p>
          <a:p>
            <a:pPr marL="342900" lvl="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ru-RU" sz="14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Инструментальная диагностика;</a:t>
            </a:r>
          </a:p>
          <a:p>
            <a:pPr marL="342900" lvl="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ru-RU" sz="14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Клинико-диагностическая, гистологическая лаборатории;</a:t>
            </a:r>
          </a:p>
          <a:p>
            <a:pPr marL="342900" lvl="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ru-RU" sz="14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Клинико-экспертная деятельность;</a:t>
            </a:r>
          </a:p>
          <a:p>
            <a:pPr marL="342900" lvl="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ru-RU" sz="14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Учет </a:t>
            </a:r>
            <a:r>
              <a:rPr lang="ru-RU" sz="14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назначений, выполнения назначений; </a:t>
            </a:r>
          </a:p>
          <a:p>
            <a:pPr marL="342900" lvl="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ru-RU" sz="14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Мониторинг параметров состояния здоровья пациентов; </a:t>
            </a:r>
            <a:endParaRPr lang="ru-RU" sz="140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" pitchFamily="34" charset="0"/>
            </a:endParaRPr>
          </a:p>
          <a:p>
            <a:pPr marL="342900" lvl="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ru-RU" sz="1400" dirty="0" err="1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Патоморфология</a:t>
            </a:r>
            <a:r>
              <a:rPr lang="ru-RU" sz="14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;</a:t>
            </a:r>
          </a:p>
          <a:p>
            <a:pPr marL="342900" lvl="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ru-RU" sz="14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Планово-экономический </a:t>
            </a:r>
            <a:r>
              <a:rPr lang="ru-RU" sz="14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модуль;</a:t>
            </a:r>
          </a:p>
          <a:p>
            <a:pPr marL="342900" lvl="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ru-RU" sz="14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Поддержка информационных табло (экранов) и терминалов (</a:t>
            </a:r>
            <a:r>
              <a:rPr lang="ru-RU" sz="1400" dirty="0" err="1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инфоматов</a:t>
            </a:r>
            <a:r>
              <a:rPr lang="ru-RU" sz="14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);</a:t>
            </a:r>
          </a:p>
          <a:p>
            <a:pPr marL="342900" lvl="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ru-RU" sz="14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Склад лекарств и расходных материалов</a:t>
            </a:r>
            <a:r>
              <a:rPr lang="ru-RU" sz="14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;</a:t>
            </a:r>
          </a:p>
          <a:p>
            <a:pPr marL="342900" lvl="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ru-RU" sz="14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СППР;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14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Центр </a:t>
            </a:r>
            <a:r>
              <a:rPr lang="ru-RU" sz="14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управления </a:t>
            </a:r>
            <a:r>
              <a:rPr lang="ru-RU" sz="14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процессами (ЦУП);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14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Реанимация;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14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Аналитические </a:t>
            </a:r>
            <a:r>
              <a:rPr lang="ru-RU" sz="14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регистры пациентов по </a:t>
            </a:r>
            <a:r>
              <a:rPr lang="ru-RU" sz="14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заболеваниям;</a:t>
            </a:r>
          </a:p>
          <a:p>
            <a:pPr marL="342900" lvl="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ru-RU" sz="14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Управление коечным фондом;</a:t>
            </a:r>
          </a:p>
          <a:p>
            <a:pPr marL="342900" lvl="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ru-RU" sz="14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Учет оборудования, интеграция с оборудованием;</a:t>
            </a:r>
          </a:p>
          <a:p>
            <a:pPr marL="342900" lvl="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ru-RU" sz="14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Интеграция с внешними </a:t>
            </a:r>
            <a:r>
              <a:rPr lang="ru-RU" sz="14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системами;</a:t>
            </a:r>
          </a:p>
          <a:p>
            <a:pPr marL="342900" lvl="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ru-RU" sz="14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Аппаратная терапия: гемодиализ …</a:t>
            </a:r>
          </a:p>
          <a:p>
            <a:pPr marL="342900" lvl="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ru-RU" sz="14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Ведение </a:t>
            </a:r>
            <a:r>
              <a:rPr lang="ru-RU" sz="14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нормативно-справочной информации…</a:t>
            </a:r>
          </a:p>
          <a:p>
            <a:pPr marL="342900" lvl="0" indent="-342900" algn="just">
              <a:spcBef>
                <a:spcPct val="20000"/>
              </a:spcBef>
              <a:buFontTx/>
              <a:buChar char="•"/>
              <a:defRPr/>
            </a:pPr>
            <a:endParaRPr lang="ru-RU" sz="1400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6810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3000" contrast="4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\\fs\Marketing\!_Библиотека материалов\материалы для сайта DiaCareSoft\Prez\__sl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27"/>
            <a:ext cx="6330499" cy="615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188640"/>
            <a:ext cx="7920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  <a:ea typeface="+mj-ea"/>
                <a:cs typeface="+mj-cs"/>
              </a:rPr>
              <a:t>Автоматизированная</a:t>
            </a:r>
            <a:r>
              <a:rPr lang="ru-RU" sz="2000" dirty="0" smtClean="0">
                <a:solidFill>
                  <a:srgbClr val="FF0000"/>
                </a:solidFill>
                <a:latin typeface="AGOptimaCyr-Bold" pitchFamily="34" charset="0"/>
              </a:rPr>
              <a:t> </a:t>
            </a:r>
            <a:r>
              <a:rPr lang="ru-RU" sz="20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  <a:ea typeface="+mj-ea"/>
                <a:cs typeface="+mj-cs"/>
              </a:rPr>
              <a:t>информационная система управления </a:t>
            </a:r>
            <a:r>
              <a:rPr lang="ru-RU" sz="20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  <a:ea typeface="+mj-ea"/>
                <a:cs typeface="+mj-cs"/>
              </a:rPr>
              <a:t>лечебно-диагностическим процессом</a:t>
            </a:r>
            <a:endParaRPr lang="ru-RU" sz="2000" b="1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-Bold" pitchFamily="34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8" y="2906665"/>
            <a:ext cx="4608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  <a:latin typeface="AGOptimaCyr-Bold" pitchFamily="34" charset="0"/>
              </a:rPr>
              <a:t>БИЗНЕС-ПРОЦЕССЫ;</a:t>
            </a:r>
            <a:endParaRPr lang="ru-RU" sz="1200" dirty="0">
              <a:solidFill>
                <a:schemeClr val="bg1">
                  <a:lumMod val="95000"/>
                </a:schemeClr>
              </a:solidFill>
              <a:latin typeface="AGOptimaCyr-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3808" y="4068853"/>
            <a:ext cx="4608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  <a:latin typeface="AGOptimaCyr-Bold" pitchFamily="34" charset="0"/>
              </a:rPr>
              <a:t>КРИТЕРИИ ОЦЕНКИ КАЧЕСТВА ЛЕЧЕНИЯ;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3808" y="3140968"/>
            <a:ext cx="4608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  <a:latin typeface="AGOptimaCyr-Bold" pitchFamily="34" charset="0"/>
              </a:rPr>
              <a:t>СОСТОЯНИЕ ПАЦИЕНТА;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7813" y="3376323"/>
            <a:ext cx="4608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  <a:latin typeface="AGOptimaCyr-Bold" pitchFamily="34" charset="0"/>
              </a:rPr>
              <a:t>ПРОЦЕДУРЫ;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3808" y="3584049"/>
            <a:ext cx="4608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  <a:latin typeface="AGOptimaCyr-Bold" pitchFamily="34" charset="0"/>
              </a:rPr>
              <a:t>ОБОРУДОВАНИЕ;</a:t>
            </a:r>
            <a:endParaRPr lang="ru-RU" sz="1200" dirty="0">
              <a:solidFill>
                <a:schemeClr val="bg1">
                  <a:lumMod val="95000"/>
                </a:schemeClr>
              </a:solidFill>
              <a:latin typeface="AGOptimaCyr-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28798" y="3827655"/>
            <a:ext cx="4608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  <a:latin typeface="AGOptimaCyr-Bold" pitchFamily="34" charset="0"/>
              </a:rPr>
              <a:t>ЭКОНОМИЧЕСКИЕ ПОКАЗАТЕЛИ;</a:t>
            </a:r>
            <a:endParaRPr lang="ru-RU" sz="1200" dirty="0">
              <a:solidFill>
                <a:schemeClr val="bg1">
                  <a:lumMod val="95000"/>
                </a:schemeClr>
              </a:solidFill>
              <a:latin typeface="AGOptimaCyr-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3808" y="4304129"/>
            <a:ext cx="4608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  <a:latin typeface="AGOptimaCyr-Bold" pitchFamily="34" charset="0"/>
              </a:rPr>
              <a:t>РАБОТА ПЕРСОНАЛА</a:t>
            </a:r>
            <a:endParaRPr lang="ru-RU" sz="1200" dirty="0">
              <a:solidFill>
                <a:schemeClr val="bg1">
                  <a:lumMod val="95000"/>
                </a:schemeClr>
              </a:solidFill>
              <a:latin typeface="AGOptimaCyr-Bold" pitchFamily="34" charset="0"/>
            </a:endParaRPr>
          </a:p>
        </p:txBody>
      </p:sp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312297"/>
            <a:ext cx="275372" cy="27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04047" y="1373867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AGOptimaCyr-Bold" pitchFamily="34" charset="0"/>
              </a:rPr>
              <a:t>Функциональные компоненты: </a:t>
            </a:r>
            <a:endParaRPr lang="en-US" sz="1600" dirty="0" smtClean="0">
              <a:solidFill>
                <a:schemeClr val="bg1">
                  <a:lumMod val="95000"/>
                </a:schemeClr>
              </a:solidFill>
              <a:latin typeface="AGOptimaCyr-Bold" pitchFamily="34" charset="0"/>
            </a:endParaRPr>
          </a:p>
          <a:p>
            <a:pPr algn="l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GOptimaCyr-Bold" pitchFamily="34" charset="0"/>
              </a:rPr>
              <a:t>MES, MRP, MRPII, CRM, HRM,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AGOptimaCyr-Bold" pitchFamily="34" charset="0"/>
              </a:rPr>
              <a:t>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GOptimaCyr-Bold" pitchFamily="34" charset="0"/>
              </a:rPr>
              <a:t>… , </a:t>
            </a:r>
          </a:p>
          <a:p>
            <a:pPr algn="l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GOptimaCyr-Bold" pitchFamily="34" charset="0"/>
              </a:rPr>
              <a:t>QMS, PLM</a:t>
            </a:r>
            <a:endParaRPr lang="ru-RU" sz="1600" dirty="0">
              <a:solidFill>
                <a:schemeClr val="bg1">
                  <a:lumMod val="95000"/>
                </a:schemeClr>
              </a:solidFill>
              <a:latin typeface="AGOptimaCyr-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0662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9" name="Picture 3" descr="D:\ДИАКЕА_СОФТ\НВО\Доклад MedSoft 2017\Древо Нозологий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29" r="7048"/>
          <a:stretch/>
        </p:blipFill>
        <p:spPr bwMode="auto">
          <a:xfrm>
            <a:off x="179512" y="3068960"/>
            <a:ext cx="3790662" cy="337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"/>
            <a:ext cx="9118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AGOptimaCyr-Bold" pitchFamily="34" charset="0"/>
                <a:ea typeface="+mj-ea"/>
                <a:cs typeface="+mj-cs"/>
              </a:rPr>
              <a:t>СППР</a:t>
            </a:r>
            <a:r>
              <a:rPr lang="ru-RU" sz="24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AGOptimaCyr-Bold" pitchFamily="34" charset="0"/>
                <a:ea typeface="+mj-ea"/>
                <a:cs typeface="+mj-cs"/>
              </a:rPr>
              <a:t> </a:t>
            </a:r>
            <a:r>
              <a:rPr lang="en-US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AGOptimaCyr-Bold" pitchFamily="34" charset="0"/>
                <a:ea typeface="+mj-ea"/>
                <a:cs typeface="+mj-cs"/>
              </a:rPr>
              <a:t>Maximus</a:t>
            </a:r>
            <a:endParaRPr lang="ru-RU" sz="2400" b="1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bg2">
                  <a:lumMod val="75000"/>
                </a:schemeClr>
              </a:solidFill>
              <a:latin typeface="AGOptimaCyr-Bold" pitchFamily="34" charset="0"/>
              <a:ea typeface="+mj-ea"/>
              <a:cs typeface="+mj-cs"/>
            </a:endParaRPr>
          </a:p>
        </p:txBody>
      </p:sp>
      <p:pic>
        <p:nvPicPr>
          <p:cNvPr id="183298" name="Picture 2" descr="\\fs\Marketing\!_Библиотека материалов\материалы для сайта DiaCareSoft\Prez\__sl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990"/>
          <a:stretch/>
        </p:blipFill>
        <p:spPr bwMode="auto">
          <a:xfrm>
            <a:off x="3927029" y="260648"/>
            <a:ext cx="5216971" cy="633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258" y="404664"/>
            <a:ext cx="4874790" cy="274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ru-RU" sz="1200" dirty="0" smtClean="0">
                <a:latin typeface="AGOptimaCyr" pitchFamily="34" charset="0"/>
              </a:rPr>
              <a:t> </a:t>
            </a:r>
            <a:r>
              <a:rPr lang="ru-RU" sz="1200" dirty="0" smtClean="0">
                <a:latin typeface="AGOptimaCyr" pitchFamily="34" charset="0"/>
              </a:rPr>
              <a:t>Формализация </a:t>
            </a:r>
            <a:r>
              <a:rPr lang="ru-RU" sz="1200" dirty="0">
                <a:latin typeface="AGOptimaCyr" pitchFamily="34" charset="0"/>
              </a:rPr>
              <a:t>и ведение базы медицинских знаний. </a:t>
            </a:r>
            <a:endParaRPr lang="ru-RU" sz="1200" dirty="0" smtClean="0">
              <a:latin typeface="AGOptimaCyr" pitchFamily="34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sz="1200" dirty="0" smtClean="0">
                <a:latin typeface="AGOptimaCyr" pitchFamily="34" charset="0"/>
              </a:rPr>
              <a:t> Выявление </a:t>
            </a:r>
            <a:r>
              <a:rPr lang="ru-RU" sz="1200" dirty="0">
                <a:latin typeface="AGOptimaCyr" pitchFamily="34" charset="0"/>
              </a:rPr>
              <a:t>классов и профилей заболеваний по МКБ-10</a:t>
            </a:r>
            <a:r>
              <a:rPr lang="ru-RU" sz="1200" dirty="0" smtClean="0">
                <a:latin typeface="AGOptimaCyr" pitchFamily="34" charset="0"/>
              </a:rPr>
              <a:t>.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1200" dirty="0" smtClean="0">
                <a:latin typeface="AGOptimaCyr" pitchFamily="34" charset="0"/>
              </a:rPr>
              <a:t> </a:t>
            </a:r>
            <a:r>
              <a:rPr lang="ru-RU" sz="1200" dirty="0">
                <a:latin typeface="AGOptimaCyr" pitchFamily="34" charset="0"/>
              </a:rPr>
              <a:t>Диагностика органов, систем, синдромов и </a:t>
            </a:r>
            <a:r>
              <a:rPr lang="ru-RU" sz="1200" dirty="0" smtClean="0">
                <a:latin typeface="AGOptimaCyr" pitchFamily="34" charset="0"/>
              </a:rPr>
              <a:t>нозологий.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1200" dirty="0" smtClean="0">
                <a:latin typeface="AGOptimaCyr" pitchFamily="34" charset="0"/>
              </a:rPr>
              <a:t> Выдача </a:t>
            </a:r>
            <a:r>
              <a:rPr lang="ru-RU" sz="1200" dirty="0">
                <a:latin typeface="AGOptimaCyr" pitchFamily="34" charset="0"/>
              </a:rPr>
              <a:t>рекомендаций по дополнительным исследованиям</a:t>
            </a:r>
            <a:r>
              <a:rPr lang="ru-RU" sz="1200" dirty="0" smtClean="0">
                <a:latin typeface="AGOptimaCyr" pitchFamily="34" charset="0"/>
              </a:rPr>
              <a:t>.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1200" dirty="0" smtClean="0">
                <a:latin typeface="AGOptimaCyr" pitchFamily="34" charset="0"/>
              </a:rPr>
              <a:t> </a:t>
            </a:r>
            <a:r>
              <a:rPr lang="ru-RU" sz="1200" dirty="0">
                <a:latin typeface="AGOptimaCyr" pitchFamily="34" charset="0"/>
              </a:rPr>
              <a:t>Диагностика тяжести состояния </a:t>
            </a:r>
            <a:r>
              <a:rPr lang="ru-RU" sz="1200" dirty="0" smtClean="0">
                <a:latin typeface="AGOptimaCyr" pitchFamily="34" charset="0"/>
              </a:rPr>
              <a:t>пациента.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1200" dirty="0" smtClean="0">
                <a:latin typeface="AGOptimaCyr" pitchFamily="34" charset="0"/>
              </a:rPr>
              <a:t> Причинно-следственное </a:t>
            </a:r>
            <a:r>
              <a:rPr lang="ru-RU" sz="1200" dirty="0">
                <a:latin typeface="AGOptimaCyr" pitchFamily="34" charset="0"/>
              </a:rPr>
              <a:t>моделирование состояния и лечения </a:t>
            </a:r>
            <a:r>
              <a:rPr lang="ru-RU" sz="1200" dirty="0" smtClean="0">
                <a:latin typeface="AGOptimaCyr" pitchFamily="34" charset="0"/>
              </a:rPr>
              <a:t>пациента.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1200" dirty="0" smtClean="0">
                <a:latin typeface="AGOptimaCyr" pitchFamily="34" charset="0"/>
              </a:rPr>
              <a:t> Прогнозирование </a:t>
            </a:r>
            <a:r>
              <a:rPr lang="ru-RU" sz="1200" dirty="0">
                <a:latin typeface="AGOptimaCyr" pitchFamily="34" charset="0"/>
              </a:rPr>
              <a:t>осложнений и способов их </a:t>
            </a:r>
            <a:r>
              <a:rPr lang="ru-RU" sz="1200" dirty="0" smtClean="0">
                <a:latin typeface="AGOptimaCyr" pitchFamily="34" charset="0"/>
              </a:rPr>
              <a:t>компенсации.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1200" dirty="0" smtClean="0">
                <a:latin typeface="AGOptimaCyr" pitchFamily="34" charset="0"/>
              </a:rPr>
              <a:t> Выработка </a:t>
            </a:r>
            <a:r>
              <a:rPr lang="ru-RU" sz="1200" dirty="0">
                <a:latin typeface="AGOptimaCyr" pitchFamily="34" charset="0"/>
              </a:rPr>
              <a:t>программ лечения пациентов.   Информационная поддержка </a:t>
            </a:r>
            <a:r>
              <a:rPr lang="ru-RU" sz="1200" dirty="0" smtClean="0">
                <a:latin typeface="AGOptimaCyr" pitchFamily="34" charset="0"/>
              </a:rPr>
              <a:t>врача.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1200" dirty="0" smtClean="0">
                <a:latin typeface="AGOptimaCyr" pitchFamily="34" charset="0"/>
              </a:rPr>
              <a:t> Диагностика </a:t>
            </a:r>
            <a:r>
              <a:rPr lang="ru-RU" sz="1200" dirty="0">
                <a:latin typeface="AGOptimaCyr" pitchFamily="34" charset="0"/>
              </a:rPr>
              <a:t>отклонений работы оборудования и персонала от </a:t>
            </a:r>
            <a:r>
              <a:rPr lang="ru-RU" sz="1200" dirty="0" smtClean="0">
                <a:latin typeface="AGOptimaCyr" pitchFamily="34" charset="0"/>
              </a:rPr>
              <a:t>регламентов.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1200" dirty="0" smtClean="0">
                <a:latin typeface="AGOptimaCyr" pitchFamily="34" charset="0"/>
              </a:rPr>
              <a:t> Поддержка </a:t>
            </a:r>
            <a:r>
              <a:rPr lang="ru-RU" sz="1200" dirty="0">
                <a:latin typeface="AGOptimaCyr" pitchFamily="34" charset="0"/>
              </a:rPr>
              <a:t>принятия решений в ходе лечебно-диагностических, вспомогательных и сервисных процессов ЛПУ</a:t>
            </a:r>
            <a:r>
              <a:rPr lang="ru-RU" sz="1200" dirty="0" smtClean="0">
                <a:latin typeface="AGOptimaCyr" pitchFamily="34" charset="0"/>
              </a:rPr>
              <a:t>.</a:t>
            </a:r>
            <a:endParaRPr lang="ru-RU" sz="1200" dirty="0">
              <a:latin typeface="AGOptima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9887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95906061"/>
              </p:ext>
            </p:extLst>
          </p:nvPr>
        </p:nvGraphicFramePr>
        <p:xfrm>
          <a:off x="339159" y="188640"/>
          <a:ext cx="8409305" cy="5616624"/>
        </p:xfrm>
        <a:graphic>
          <a:graphicData uri="http://schemas.openxmlformats.org/presentationml/2006/ole">
            <p:oleObj spid="_x0000_s172078" name="Visio" r:id="rId4" imgW="7686792" imgH="5134021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4846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3000" contrast="4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16633"/>
            <a:ext cx="9144000" cy="576064"/>
          </a:xfrm>
        </p:spPr>
        <p:txBody>
          <a:bodyPr/>
          <a:lstStyle/>
          <a:p>
            <a:pPr algn="ctr"/>
            <a:r>
              <a:rPr lang="ru-RU" sz="21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Компоненты </a:t>
            </a:r>
            <a:r>
              <a:rPr lang="ru-RU" sz="21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подсистемы поддержки принятия решений в  </a:t>
            </a:r>
            <a:r>
              <a:rPr lang="en-US" sz="2100" b="1" dirty="0" err="1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Maximus</a:t>
            </a:r>
            <a:r>
              <a:rPr lang="ru-RU" sz="21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  для лечебно –диагностического процесса</a:t>
            </a:r>
            <a:endParaRPr lang="ru-RU" sz="2100" b="1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-Bold" pitchFamily="34" charset="0"/>
            </a:endParaRPr>
          </a:p>
        </p:txBody>
      </p:sp>
      <p:graphicFrame>
        <p:nvGraphicFramePr>
          <p:cNvPr id="1689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44836292"/>
              </p:ext>
            </p:extLst>
          </p:nvPr>
        </p:nvGraphicFramePr>
        <p:xfrm>
          <a:off x="395536" y="620688"/>
          <a:ext cx="8537575" cy="5997575"/>
        </p:xfrm>
        <a:graphic>
          <a:graphicData uri="http://schemas.openxmlformats.org/presentationml/2006/ole">
            <p:oleObj spid="_x0000_s169022" name="Document" r:id="rId6" imgW="10188054" imgH="7147334" progId="Word.Document.8">
              <p:embed/>
            </p:oleObj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15000" contras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715963"/>
          </a:xfrm>
        </p:spPr>
        <p:txBody>
          <a:bodyPr/>
          <a:lstStyle/>
          <a:p>
            <a:pPr algn="ctr"/>
            <a:r>
              <a:rPr lang="ru-RU" sz="2200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Показатели з</a:t>
            </a:r>
            <a:r>
              <a:rPr lang="ru-RU" sz="2200" dirty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аболеван</a:t>
            </a:r>
            <a:r>
              <a:rPr lang="ru-RU" sz="2200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ий и состояния пациента и их взаимосвязи</a:t>
            </a:r>
            <a:endParaRPr lang="ru-RU" sz="2200" dirty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latin typeface="AGOptimaCyr" pitchFamily="34" charset="0"/>
            </a:endParaRPr>
          </a:p>
        </p:txBody>
      </p:sp>
      <p:sp>
        <p:nvSpPr>
          <p:cNvPr id="205851" name="Rectangle 27"/>
          <p:cNvSpPr>
            <a:spLocks noChangeArrowheads="1"/>
          </p:cNvSpPr>
          <p:nvPr/>
        </p:nvSpPr>
        <p:spPr bwMode="auto">
          <a:xfrm>
            <a:off x="251520" y="836712"/>
            <a:ext cx="83529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  <a:ea typeface="Times New Roman" pitchFamily="18" charset="0"/>
                <a:cs typeface="Times New Roman" pitchFamily="18" charset="0"/>
              </a:rPr>
              <a:t>Тяжесть состояния пациента</a:t>
            </a:r>
            <a:r>
              <a:rPr kumimoji="0" lang="ru-RU" sz="1400" b="1" i="1" u="none" strike="noStrike" cap="none" normalizeH="0" baseline="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  <a:ea typeface="Times New Roman" pitchFamily="18" charset="0"/>
                <a:cs typeface="Times New Roman" pitchFamily="18" charset="0"/>
              </a:rPr>
              <a:t>в данный момент времени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  <a:ea typeface="Times New Roman" pitchFamily="18" charset="0"/>
                <a:cs typeface="Times New Roman" pitchFamily="18" charset="0"/>
              </a:rPr>
              <a:t> -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  <a:ea typeface="Times New Roman" pitchFamily="18" charset="0"/>
                <a:cs typeface="Times New Roman" pitchFamily="18" charset="0"/>
              </a:rPr>
              <a:t>G (t)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latin typeface="AGOptimaCyr" pitchFamily="34" charset="0"/>
              <a:cs typeface="Arial" pitchFamily="34" charset="0"/>
            </a:endParaRPr>
          </a:p>
        </p:txBody>
      </p:sp>
      <p:sp>
        <p:nvSpPr>
          <p:cNvPr id="205852" name="Rectangle 28"/>
          <p:cNvSpPr>
            <a:spLocks noChangeArrowheads="1"/>
          </p:cNvSpPr>
          <p:nvPr/>
        </p:nvSpPr>
        <p:spPr bwMode="auto">
          <a:xfrm>
            <a:off x="0" y="95265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GOptimaCyr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9512" y="1109356"/>
            <a:ext cx="770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Индексы:</a:t>
            </a:r>
            <a:r>
              <a:rPr lang="ru-RU" sz="1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 </a:t>
            </a:r>
            <a:r>
              <a:rPr lang="en-US" sz="1400" b="1" i="1" dirty="0" smtClean="0"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k</a:t>
            </a:r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 –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нозологии в диагнозе, </a:t>
            </a:r>
            <a:r>
              <a:rPr lang="en-US" sz="1400" b="1" i="1" dirty="0" smtClean="0"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j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– нозологии-следствия, </a:t>
            </a:r>
            <a:r>
              <a:rPr lang="en-US" sz="1400" b="1" i="1" dirty="0" err="1" smtClean="0"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i</a:t>
            </a:r>
            <a:r>
              <a:rPr lang="en-US" sz="1400" b="1" i="1" dirty="0" smtClean="0"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 –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нозологии-причины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AGOptimaCyr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1520" y="1397388"/>
            <a:ext cx="2908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Активность нозологии </a:t>
            </a:r>
            <a:r>
              <a:rPr lang="en-US" sz="1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 - </a:t>
            </a:r>
            <a:r>
              <a:rPr lang="ru-RU" sz="14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А</a:t>
            </a:r>
            <a:r>
              <a:rPr lang="en-US" sz="8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k</a:t>
            </a:r>
            <a:r>
              <a:rPr lang="ru-RU" sz="14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 </a:t>
            </a:r>
            <a:r>
              <a:rPr lang="ru-RU" sz="1400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(</a:t>
            </a:r>
            <a:r>
              <a:rPr lang="en-US" sz="1400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t</a:t>
            </a:r>
            <a:r>
              <a:rPr lang="ru-RU" sz="1400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)</a:t>
            </a:r>
            <a:r>
              <a:rPr lang="ru-RU" sz="1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  </a:t>
            </a:r>
            <a:endParaRPr lang="ru-RU" sz="1400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GOptimaCyr" pitchFamily="34" charset="0"/>
            </a:endParaRPr>
          </a:p>
        </p:txBody>
      </p:sp>
      <p:sp>
        <p:nvSpPr>
          <p:cNvPr id="205861" name="Rectangle 37"/>
          <p:cNvSpPr>
            <a:spLocks noChangeArrowheads="1"/>
          </p:cNvSpPr>
          <p:nvPr/>
        </p:nvSpPr>
        <p:spPr bwMode="auto">
          <a:xfrm>
            <a:off x="4479634" y="-2616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AGOptimaCyr" pitchFamily="34" charset="0"/>
            </a:endParaRPr>
          </a:p>
        </p:txBody>
      </p:sp>
      <p:sp>
        <p:nvSpPr>
          <p:cNvPr id="205863" name="Rectangle 39"/>
          <p:cNvSpPr>
            <a:spLocks noChangeArrowheads="1"/>
          </p:cNvSpPr>
          <p:nvPr/>
        </p:nvSpPr>
        <p:spPr bwMode="auto">
          <a:xfrm>
            <a:off x="4479634" y="-2616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AGOptimaCyr" pitchFamily="34" charset="0"/>
            </a:endParaRPr>
          </a:p>
        </p:txBody>
      </p:sp>
      <p:sp>
        <p:nvSpPr>
          <p:cNvPr id="205865" name="Rectangle 41"/>
          <p:cNvSpPr>
            <a:spLocks noChangeArrowheads="1"/>
          </p:cNvSpPr>
          <p:nvPr/>
        </p:nvSpPr>
        <p:spPr bwMode="auto">
          <a:xfrm>
            <a:off x="4479634" y="-2616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AGOptimaCyr" pitchFamily="34" charset="0"/>
            </a:endParaRPr>
          </a:p>
        </p:txBody>
      </p:sp>
      <p:pic>
        <p:nvPicPr>
          <p:cNvPr id="205864" name="Picture 4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61950" cy="209550"/>
          </a:xfrm>
          <a:prstGeom prst="rect">
            <a:avLst/>
          </a:prstGeom>
          <a:noFill/>
        </p:spPr>
      </p:pic>
      <p:sp>
        <p:nvSpPr>
          <p:cNvPr id="205867" name="Rectangle 43"/>
          <p:cNvSpPr>
            <a:spLocks noChangeArrowheads="1"/>
          </p:cNvSpPr>
          <p:nvPr/>
        </p:nvSpPr>
        <p:spPr bwMode="auto">
          <a:xfrm>
            <a:off x="4479634" y="-2616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AGOptimaCyr" pitchFamily="34" charset="0"/>
            </a:endParaRPr>
          </a:p>
        </p:txBody>
      </p:sp>
      <p:pic>
        <p:nvPicPr>
          <p:cNvPr id="205866" name="Picture 4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61950" cy="209550"/>
          </a:xfrm>
          <a:prstGeom prst="rect">
            <a:avLst/>
          </a:prstGeom>
          <a:noFill/>
        </p:spPr>
      </p:pic>
      <p:sp>
        <p:nvSpPr>
          <p:cNvPr id="205869" name="Rectangle 45"/>
          <p:cNvSpPr>
            <a:spLocks noChangeArrowheads="1"/>
          </p:cNvSpPr>
          <p:nvPr/>
        </p:nvSpPr>
        <p:spPr bwMode="auto">
          <a:xfrm>
            <a:off x="4479634" y="-2616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AGOptimaCyr" pitchFamily="34" charset="0"/>
            </a:endParaRPr>
          </a:p>
        </p:txBody>
      </p:sp>
      <p:sp>
        <p:nvSpPr>
          <p:cNvPr id="205875" name="Rectangle 51"/>
          <p:cNvSpPr>
            <a:spLocks noChangeArrowheads="1"/>
          </p:cNvSpPr>
          <p:nvPr/>
        </p:nvSpPr>
        <p:spPr bwMode="auto">
          <a:xfrm>
            <a:off x="0" y="501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GOptimaCyr" pitchFamily="34" charset="0"/>
              <a:cs typeface="Arial" pitchFamily="34" charset="0"/>
            </a:endParaRPr>
          </a:p>
        </p:txBody>
      </p:sp>
      <p:sp>
        <p:nvSpPr>
          <p:cNvPr id="205876" name="Rectangle 52"/>
          <p:cNvSpPr>
            <a:spLocks noChangeArrowheads="1"/>
          </p:cNvSpPr>
          <p:nvPr/>
        </p:nvSpPr>
        <p:spPr bwMode="auto">
          <a:xfrm>
            <a:off x="2627783" y="3001603"/>
            <a:ext cx="1599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OptimaCyr" pitchFamily="34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OptimaCyr" pitchFamily="34" charset="0"/>
              <a:cs typeface="Arial" pitchFamily="34" charset="0"/>
            </a:endParaRPr>
          </a:p>
        </p:txBody>
      </p:sp>
      <p:sp>
        <p:nvSpPr>
          <p:cNvPr id="205878" name="Rectangle 54"/>
          <p:cNvSpPr>
            <a:spLocks noChangeArrowheads="1"/>
          </p:cNvSpPr>
          <p:nvPr/>
        </p:nvSpPr>
        <p:spPr bwMode="auto">
          <a:xfrm>
            <a:off x="4441195" y="2395150"/>
            <a:ext cx="2616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GOptimaCyr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GOptimaCyr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51520" y="1685420"/>
            <a:ext cx="482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Опасность нозологии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в диагнозе  </a:t>
            </a:r>
            <a:r>
              <a:rPr lang="ru-RU" sz="1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- </a:t>
            </a:r>
            <a:r>
              <a:rPr lang="ru-RU" sz="14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О</a:t>
            </a:r>
            <a:r>
              <a:rPr lang="en-US" sz="8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k</a:t>
            </a:r>
            <a:r>
              <a:rPr lang="ru-RU" sz="14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 </a:t>
            </a:r>
            <a:r>
              <a:rPr lang="ru-RU" sz="1400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(</a:t>
            </a:r>
            <a:r>
              <a:rPr lang="en-US" sz="1400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t</a:t>
            </a:r>
            <a:r>
              <a:rPr lang="ru-RU" sz="1400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)</a:t>
            </a:r>
            <a:r>
              <a:rPr lang="ru-RU" sz="1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  </a:t>
            </a:r>
            <a:endParaRPr lang="ru-RU" sz="1400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GOptimaCyr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51520" y="1973452"/>
            <a:ext cx="741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Вероятность (риск) нозологии-следствия </a:t>
            </a:r>
            <a:r>
              <a:rPr lang="ru-RU" sz="1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(осложнения) </a:t>
            </a:r>
            <a:r>
              <a:rPr lang="ru-RU" sz="1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- </a:t>
            </a:r>
            <a:r>
              <a:rPr lang="en-US" sz="14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PS </a:t>
            </a:r>
            <a:r>
              <a:rPr lang="en-US" sz="9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j k</a:t>
            </a:r>
            <a:endParaRPr lang="ru-RU" sz="1600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GOptimaCyr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51520" y="2261484"/>
            <a:ext cx="741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Вероятность нозологии-причины </a:t>
            </a:r>
            <a:r>
              <a:rPr lang="en-US" sz="1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 </a:t>
            </a:r>
            <a:r>
              <a:rPr lang="ru-RU" sz="1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- </a:t>
            </a:r>
            <a:r>
              <a:rPr lang="en-US" sz="1400" b="1" i="1" dirty="0" err="1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PP</a:t>
            </a:r>
            <a:r>
              <a:rPr lang="en-US" sz="900" b="1" i="1" dirty="0" err="1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GOptimaCyr" pitchFamily="34" charset="0"/>
              </a:rPr>
              <a:t>ki</a:t>
            </a:r>
            <a:endParaRPr lang="ru-RU" sz="1600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GOptimaCyr" pitchFamily="34" charset="0"/>
            </a:endParaRPr>
          </a:p>
        </p:txBody>
      </p:sp>
      <p:sp>
        <p:nvSpPr>
          <p:cNvPr id="205888" name="Rectangle 64"/>
          <p:cNvSpPr>
            <a:spLocks noChangeArrowheads="1"/>
          </p:cNvSpPr>
          <p:nvPr/>
        </p:nvSpPr>
        <p:spPr bwMode="auto">
          <a:xfrm>
            <a:off x="4479634" y="-330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AGOptimaCyr" pitchFamily="34" charset="0"/>
            </a:endParaRPr>
          </a:p>
        </p:txBody>
      </p:sp>
      <p:sp>
        <p:nvSpPr>
          <p:cNvPr id="205889" name="Rectangle 65"/>
          <p:cNvSpPr>
            <a:spLocks noChangeArrowheads="1"/>
          </p:cNvSpPr>
          <p:nvPr/>
        </p:nvSpPr>
        <p:spPr bwMode="auto">
          <a:xfrm>
            <a:off x="0" y="501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GOptimaCyr" pitchFamily="34" charset="0"/>
              <a:cs typeface="Arial" pitchFamily="34" charset="0"/>
            </a:endParaRPr>
          </a:p>
        </p:txBody>
      </p:sp>
      <p:sp>
        <p:nvSpPr>
          <p:cNvPr id="205895" name="Rectangle 71"/>
          <p:cNvSpPr>
            <a:spLocks noChangeArrowheads="1"/>
          </p:cNvSpPr>
          <p:nvPr/>
        </p:nvSpPr>
        <p:spPr bwMode="auto">
          <a:xfrm>
            <a:off x="0" y="501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GOptimaCyr" pitchFamily="34" charset="0"/>
              <a:cs typeface="Arial" pitchFamily="34" charset="0"/>
            </a:endParaRPr>
          </a:p>
        </p:txBody>
      </p:sp>
      <p:sp>
        <p:nvSpPr>
          <p:cNvPr id="205896" name="Rectangle 72"/>
          <p:cNvSpPr>
            <a:spLocks noChangeArrowheads="1"/>
          </p:cNvSpPr>
          <p:nvPr/>
        </p:nvSpPr>
        <p:spPr bwMode="auto">
          <a:xfrm>
            <a:off x="4419554" y="998820"/>
            <a:ext cx="3048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GOptimaCyr" pitchFamily="34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GOptimaCyr" pitchFamily="34" charset="0"/>
              <a:cs typeface="Arial" pitchFamily="34" charset="0"/>
            </a:endParaRPr>
          </a:p>
        </p:txBody>
      </p:sp>
      <p:sp>
        <p:nvSpPr>
          <p:cNvPr id="205897" name="Rectangle 73"/>
          <p:cNvSpPr>
            <a:spLocks noChangeArrowheads="1"/>
          </p:cNvSpPr>
          <p:nvPr/>
        </p:nvSpPr>
        <p:spPr bwMode="auto">
          <a:xfrm>
            <a:off x="0" y="1644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GOptimaCyr" pitchFamily="34" charset="0"/>
              <a:cs typeface="Arial" pitchFamily="34" charset="0"/>
            </a:endParaRPr>
          </a:p>
        </p:txBody>
      </p:sp>
      <p:sp>
        <p:nvSpPr>
          <p:cNvPr id="205898" name="Rectangle 74"/>
          <p:cNvSpPr>
            <a:spLocks noChangeArrowheads="1"/>
          </p:cNvSpPr>
          <p:nvPr/>
        </p:nvSpPr>
        <p:spPr bwMode="auto">
          <a:xfrm>
            <a:off x="0" y="23489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GOptimaCyr" pitchFamily="34" charset="0"/>
              <a:cs typeface="Arial" pitchFamily="34" charset="0"/>
            </a:endParaRPr>
          </a:p>
        </p:txBody>
      </p:sp>
      <p:sp>
        <p:nvSpPr>
          <p:cNvPr id="205899" name="Rectangle 75"/>
          <p:cNvSpPr>
            <a:spLocks noChangeArrowheads="1"/>
          </p:cNvSpPr>
          <p:nvPr/>
        </p:nvSpPr>
        <p:spPr bwMode="auto">
          <a:xfrm>
            <a:off x="179512" y="4356682"/>
            <a:ext cx="871296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GOptimaCyr" pitchFamily="34" charset="0"/>
                <a:ea typeface="Times New Roman" pitchFamily="18" charset="0"/>
                <a:cs typeface="Times New Roman" pitchFamily="18" charset="0"/>
              </a:rPr>
              <a:t>Лечение нозологии</a:t>
            </a:r>
            <a:r>
              <a:rPr kumimoji="0" lang="ru-RU" sz="1400" b="0" i="0" u="none" strike="noStrike" cap="none" normalizeH="0" baseline="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GOptimaCyr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GOptimaCyr" pitchFamily="34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1400" b="0" i="0" u="none" strike="noStrike" cap="none" normalizeH="0" baseline="0" dirty="0" smtClean="0">
                <a:solidFill>
                  <a:schemeClr val="bg2">
                    <a:lumMod val="50000"/>
                  </a:schemeClr>
                </a:solidFill>
                <a:effectLst/>
                <a:latin typeface="AGOptimaCyr" pitchFamily="34" charset="0"/>
                <a:ea typeface="Times New Roman" pitchFamily="18" charset="0"/>
                <a:cs typeface="Times New Roman" pitchFamily="18" charset="0"/>
              </a:rPr>
              <a:t>это вариабельный по составу и параметрам действий комплекс лечебных воздействий, обеспечивающих</a:t>
            </a:r>
            <a:r>
              <a:rPr kumimoji="0" lang="ru-RU" sz="1400" b="0" i="0" u="none" strike="noStrike" cap="none" normalizeH="0" dirty="0" smtClean="0">
                <a:solidFill>
                  <a:schemeClr val="bg2">
                    <a:lumMod val="50000"/>
                  </a:schemeClr>
                </a:solidFill>
                <a:effectLst/>
                <a:latin typeface="AGOptimaCyr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solidFill>
                  <a:schemeClr val="bg2">
                    <a:lumMod val="50000"/>
                  </a:schemeClr>
                </a:solidFill>
                <a:effectLst/>
                <a:latin typeface="AGOptimaCyr" pitchFamily="34" charset="0"/>
                <a:ea typeface="Times New Roman" pitchFamily="18" charset="0"/>
                <a:cs typeface="Times New Roman" pitchFamily="18" charset="0"/>
              </a:rPr>
              <a:t>снижение опасности нозологии (т.е. понижение тяжести состояния пациента и активности нозологии), а также (не всегда) устранение причин данной нозологии и вероятностей развития осложнений.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/>
              <a:latin typeface="AGOptimaCyr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GOptimaCyr" pitchFamily="34" charset="0"/>
                <a:ea typeface="Times New Roman" pitchFamily="18" charset="0"/>
                <a:cs typeface="Times New Roman" pitchFamily="18" charset="0"/>
              </a:rPr>
              <a:t>Лечение пациента</a:t>
            </a:r>
            <a:r>
              <a:rPr kumimoji="0" lang="ru-RU" sz="1400" b="0" i="0" u="none" strike="noStrike" cap="none" normalizeH="0" baseline="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GOptimaCyr" pitchFamily="34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1400" b="0" i="0" u="none" strike="noStrike" cap="none" normalizeH="0" baseline="0" dirty="0" smtClean="0">
                <a:solidFill>
                  <a:schemeClr val="bg2">
                    <a:lumMod val="50000"/>
                  </a:schemeClr>
                </a:solidFill>
                <a:effectLst/>
                <a:latin typeface="AGOptimaCyr" pitchFamily="34" charset="0"/>
                <a:ea typeface="Times New Roman" pitchFamily="18" charset="0"/>
                <a:cs typeface="Times New Roman" pitchFamily="18" charset="0"/>
              </a:rPr>
              <a:t>это лечение группы нозологий в диагнозе.</a:t>
            </a:r>
            <a:endParaRPr kumimoji="0" lang="ru-RU" sz="1400" b="0" i="0" u="none" strike="noStrike" cap="none" normalizeH="0" baseline="0" dirty="0" smtClean="0">
              <a:solidFill>
                <a:schemeClr val="bg2">
                  <a:lumMod val="50000"/>
                </a:schemeClr>
              </a:solidFill>
              <a:effectLst/>
              <a:latin typeface="AGOptimaCyr" pitchFamily="34" charset="0"/>
              <a:cs typeface="Arial" pitchFamily="34" charset="0"/>
            </a:endParaRPr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5" y="3212976"/>
            <a:ext cx="3679583" cy="37261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5825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3968" y="3212976"/>
            <a:ext cx="900488" cy="37261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05827" name="Rectangle 3"/>
          <p:cNvSpPr>
            <a:spLocks noChangeArrowheads="1"/>
          </p:cNvSpPr>
          <p:nvPr/>
        </p:nvSpPr>
        <p:spPr bwMode="auto">
          <a:xfrm>
            <a:off x="4479634" y="-330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AGOptimaCyr" pitchFamily="34" charset="0"/>
            </a:endParaRPr>
          </a:p>
        </p:txBody>
      </p:sp>
      <p:sp>
        <p:nvSpPr>
          <p:cNvPr id="205829" name="Rectangle 5"/>
          <p:cNvSpPr>
            <a:spLocks noChangeArrowheads="1"/>
          </p:cNvSpPr>
          <p:nvPr/>
        </p:nvSpPr>
        <p:spPr bwMode="auto">
          <a:xfrm>
            <a:off x="0" y="14155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GOptimaCyr" pitchFamily="34" charset="0"/>
              <a:cs typeface="Arial" pitchFamily="34" charset="0"/>
            </a:endParaRPr>
          </a:p>
        </p:txBody>
      </p:sp>
      <p:sp>
        <p:nvSpPr>
          <p:cNvPr id="205831" name="Rectangle 7"/>
          <p:cNvSpPr>
            <a:spLocks noChangeArrowheads="1"/>
          </p:cNvSpPr>
          <p:nvPr/>
        </p:nvSpPr>
        <p:spPr bwMode="auto">
          <a:xfrm>
            <a:off x="4479634" y="-330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AGOptimaCyr" pitchFamily="34" charset="0"/>
            </a:endParaRPr>
          </a:p>
        </p:txBody>
      </p:sp>
      <p:pic>
        <p:nvPicPr>
          <p:cNvPr id="205830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2708920"/>
            <a:ext cx="3896943" cy="372616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05832" name="Rectangle 8"/>
          <p:cNvSpPr>
            <a:spLocks noChangeArrowheads="1"/>
          </p:cNvSpPr>
          <p:nvPr/>
        </p:nvSpPr>
        <p:spPr bwMode="auto">
          <a:xfrm>
            <a:off x="0" y="501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GOptimaCyr" pitchFamily="34" charset="0"/>
              <a:cs typeface="Arial" pitchFamily="34" charset="0"/>
            </a:endParaRPr>
          </a:p>
        </p:txBody>
      </p:sp>
      <p:pic>
        <p:nvPicPr>
          <p:cNvPr id="205835" name="Picture 1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3645024"/>
            <a:ext cx="3415652" cy="403668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05836" name="Rectangle 12"/>
          <p:cNvSpPr>
            <a:spLocks noChangeArrowheads="1"/>
          </p:cNvSpPr>
          <p:nvPr/>
        </p:nvSpPr>
        <p:spPr bwMode="auto">
          <a:xfrm>
            <a:off x="4441195" y="90100"/>
            <a:ext cx="2616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GOptimaCyr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GOptimaCyr" pitchFamily="34" charset="0"/>
              <a:cs typeface="Arial" pitchFamily="34" charset="0"/>
            </a:endParaRPr>
          </a:p>
        </p:txBody>
      </p:sp>
      <p:sp>
        <p:nvSpPr>
          <p:cNvPr id="205837" name="Rectangle 13"/>
          <p:cNvSpPr>
            <a:spLocks noChangeArrowheads="1"/>
          </p:cNvSpPr>
          <p:nvPr/>
        </p:nvSpPr>
        <p:spPr bwMode="auto">
          <a:xfrm>
            <a:off x="4860032" y="3645024"/>
            <a:ext cx="1993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OptimaCyr" pitchFamily="34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OptimaCyr" pitchFamily="34" charset="0"/>
              <a:cs typeface="Arial" pitchFamily="34" charset="0"/>
            </a:endParaRPr>
          </a:p>
        </p:txBody>
      </p:sp>
      <p:sp>
        <p:nvSpPr>
          <p:cNvPr id="205838" name="Rectangle 14"/>
          <p:cNvSpPr>
            <a:spLocks noChangeArrowheads="1"/>
          </p:cNvSpPr>
          <p:nvPr/>
        </p:nvSpPr>
        <p:spPr bwMode="auto">
          <a:xfrm>
            <a:off x="4067944" y="3212976"/>
            <a:ext cx="1993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OptimaCyr" pitchFamily="34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OptimaCyr" pitchFamily="34" charset="0"/>
              <a:cs typeface="Arial" pitchFamily="34" charset="0"/>
            </a:endParaRPr>
          </a:p>
        </p:txBody>
      </p:sp>
      <p:sp>
        <p:nvSpPr>
          <p:cNvPr id="205839" name="Rectangle 15"/>
          <p:cNvSpPr>
            <a:spLocks noChangeArrowheads="1"/>
          </p:cNvSpPr>
          <p:nvPr/>
        </p:nvSpPr>
        <p:spPr bwMode="auto">
          <a:xfrm>
            <a:off x="0" y="21203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GOptimaCyr" pitchFamily="34" charset="0"/>
              <a:cs typeface="Arial" pitchFamily="34" charset="0"/>
            </a:endParaRPr>
          </a:p>
        </p:txBody>
      </p:sp>
      <p:sp>
        <p:nvSpPr>
          <p:cNvPr id="47" name="Rectangle 13"/>
          <p:cNvSpPr>
            <a:spLocks noChangeArrowheads="1"/>
          </p:cNvSpPr>
          <p:nvPr/>
        </p:nvSpPr>
        <p:spPr bwMode="auto">
          <a:xfrm>
            <a:off x="3779912" y="3645024"/>
            <a:ext cx="1993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OptimaCyr" pitchFamily="34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OptimaCyr" pitchFamily="34" charset="0"/>
              <a:cs typeface="Arial" pitchFamily="34" charset="0"/>
            </a:endParaRP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7944" y="3645024"/>
            <a:ext cx="792088" cy="38796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7873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3645024"/>
            <a:ext cx="900489" cy="37261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4479634" y="-2616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AGOptimaCyr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0648"/>
            <a:ext cx="9118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AGOptimaCyr-Bold" pitchFamily="34" charset="0"/>
                <a:ea typeface="+mj-ea"/>
                <a:cs typeface="+mj-cs"/>
              </a:rPr>
              <a:t>Структура базы знаний СППР </a:t>
            </a:r>
            <a:r>
              <a:rPr lang="en-US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AGOptimaCyr-Bold" pitchFamily="34" charset="0"/>
                <a:ea typeface="+mj-ea"/>
                <a:cs typeface="+mj-cs"/>
              </a:rPr>
              <a:t>Maximus</a:t>
            </a:r>
            <a:endParaRPr lang="ru-RU" sz="2400" b="1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bg2">
                  <a:lumMod val="75000"/>
                </a:schemeClr>
              </a:solidFill>
              <a:latin typeface="AGOptimaCyr-Bold" pitchFamily="34" charset="0"/>
              <a:ea typeface="+mj-ea"/>
              <a:cs typeface="+mj-cs"/>
            </a:endParaRPr>
          </a:p>
        </p:txBody>
      </p:sp>
      <p:pic>
        <p:nvPicPr>
          <p:cNvPr id="182274" name="Picture 2" descr="D:\ДИАКЕА_СОФТ\НВО\Доклад MedSoft 2017\Cхема БЗ Maximu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50"/>
          <a:stretch/>
        </p:blipFill>
        <p:spPr bwMode="auto">
          <a:xfrm>
            <a:off x="164455" y="1052736"/>
            <a:ext cx="8800033" cy="5328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7477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3000" contrast="4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5963"/>
          </a:xfrm>
        </p:spPr>
        <p:txBody>
          <a:bodyPr/>
          <a:lstStyle/>
          <a:p>
            <a:pPr algn="ctr"/>
            <a:r>
              <a:rPr lang="ru-RU" sz="20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Диагностическая Машина с </a:t>
            </a:r>
            <a:r>
              <a:rPr lang="ru-RU" sz="2000" b="1" dirty="0" err="1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Граф-моделью</a:t>
            </a:r>
            <a:r>
              <a:rPr lang="ru-RU" sz="20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 </a:t>
            </a:r>
            <a:r>
              <a:rPr lang="ru-RU" sz="20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причинно-следственных связей нозологий</a:t>
            </a:r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76455" cy="41799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3000" contrast="4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5963"/>
          </a:xfrm>
        </p:spPr>
        <p:txBody>
          <a:bodyPr/>
          <a:lstStyle/>
          <a:p>
            <a:pPr algn="ctr"/>
            <a:r>
              <a:rPr lang="ru-RU" sz="23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Нозологическая причинно-следственная граф-модель пациента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84976" cy="420673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45000" contras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15962"/>
          </a:xfrm>
        </p:spPr>
        <p:txBody>
          <a:bodyPr/>
          <a:lstStyle/>
          <a:p>
            <a:pPr algn="ctr"/>
            <a:r>
              <a:rPr lang="ru-RU" sz="20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Анализ динамики параметров состояния и показателей лечения пациента по модели «Зелёный коридор»</a:t>
            </a:r>
          </a:p>
        </p:txBody>
      </p:sp>
      <p:pic>
        <p:nvPicPr>
          <p:cNvPr id="193538" name="Picture 2" descr="\\fs\Temp\1\Снимки для презентации\7. Формирование, визуализация и анализ статистики 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196752"/>
            <a:ext cx="8510679" cy="4512246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3000" contrast="4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Александр\Desktop\Быстрый вариант презентации\Миссия 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8838"/>
            <a:ext cx="5069519" cy="1577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Александр\Desktop\Быстрый вариант презентации\Подцели (без текста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8849628" cy="367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573016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1. </a:t>
            </a:r>
            <a:r>
              <a:rPr lang="ru-RU" sz="1050" dirty="0" smtClean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Повышение </a:t>
            </a:r>
            <a:endParaRPr lang="ru-RU" sz="1050" dirty="0">
              <a:solidFill>
                <a:srgbClr val="FF33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Open Sans Light" panose="020B0306030504020204" pitchFamily="34" charset="0"/>
            </a:endParaRPr>
          </a:p>
          <a:p>
            <a:pPr algn="ctr"/>
            <a:r>
              <a:rPr lang="ru-RU" sz="1050" dirty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эффективности профилактических мероприятий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1720" y="3501008"/>
            <a:ext cx="158417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2. </a:t>
            </a:r>
            <a:r>
              <a:rPr lang="ru-RU" sz="1050" dirty="0" smtClean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Совершенствование </a:t>
            </a:r>
            <a:r>
              <a:rPr lang="ru-RU" sz="1050" dirty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регионального планирования лечебно-</a:t>
            </a:r>
          </a:p>
          <a:p>
            <a:pPr algn="ctr"/>
            <a:r>
              <a:rPr lang="ru-RU" sz="1050" dirty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диагностического процесса в области нефрологии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79912" y="3573016"/>
            <a:ext cx="15841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3. </a:t>
            </a:r>
            <a:r>
              <a:rPr lang="ru-RU" sz="1050" dirty="0" smtClean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Повышение </a:t>
            </a:r>
            <a:r>
              <a:rPr lang="ru-RU" sz="1050" dirty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качества информации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80112" y="3573016"/>
            <a:ext cx="158417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4. </a:t>
            </a:r>
            <a:r>
              <a:rPr lang="ru-RU" sz="1050" dirty="0" smtClean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Совершенствование </a:t>
            </a:r>
            <a:r>
              <a:rPr lang="ru-RU" sz="1050" dirty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доступа пользователей к информации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80312" y="3573016"/>
            <a:ext cx="15841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5. </a:t>
            </a:r>
            <a:r>
              <a:rPr lang="ru-RU" sz="1050" dirty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Повышение </a:t>
            </a:r>
            <a:r>
              <a:rPr lang="ru-RU" sz="1050" dirty="0" smtClean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качества диагностики</a:t>
            </a:r>
            <a:endParaRPr lang="ru-RU" sz="1050" dirty="0">
              <a:solidFill>
                <a:srgbClr val="FF33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5517232"/>
            <a:ext cx="158417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6. </a:t>
            </a:r>
            <a:r>
              <a:rPr lang="ru-RU" sz="1050" dirty="0" smtClean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Повышение </a:t>
            </a:r>
            <a:r>
              <a:rPr lang="ru-RU" sz="1050" dirty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качества принимаемых решений</a:t>
            </a:r>
          </a:p>
          <a:p>
            <a:pPr algn="ctr"/>
            <a:r>
              <a:rPr lang="ru-RU" sz="1050" dirty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по лечению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51720" y="5445224"/>
            <a:ext cx="158417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7. </a:t>
            </a:r>
            <a:r>
              <a:rPr lang="ru-RU" sz="1050" dirty="0" smtClean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Повышение </a:t>
            </a:r>
            <a:r>
              <a:rPr lang="ru-RU" sz="1050" dirty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объёма привлекаемых средств (оплаты)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51920" y="5445224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8. </a:t>
            </a:r>
            <a:r>
              <a:rPr lang="ru-RU" sz="1050" dirty="0" smtClean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Снижение</a:t>
            </a:r>
            <a:endParaRPr lang="ru-RU" sz="1050" dirty="0">
              <a:solidFill>
                <a:srgbClr val="FF33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Open Sans Light" panose="020B0306030504020204" pitchFamily="34" charset="0"/>
            </a:endParaRPr>
          </a:p>
          <a:p>
            <a:pPr algn="ctr"/>
            <a:r>
              <a:rPr lang="ru-RU" sz="1050" dirty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(неоправданных) затрат материальных средств на лечение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80112" y="5445224"/>
            <a:ext cx="158417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9. </a:t>
            </a:r>
            <a:r>
              <a:rPr lang="ru-RU" sz="1050" dirty="0" smtClean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Снижение </a:t>
            </a:r>
            <a:r>
              <a:rPr lang="ru-RU" sz="1050" dirty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трудозатрат врачей и менеджеров на документальное оформление ЛДП и</a:t>
            </a:r>
          </a:p>
          <a:p>
            <a:pPr algn="ctr"/>
            <a:r>
              <a:rPr lang="ru-RU" sz="1050" dirty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работу с документами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80312" y="5445224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10. </a:t>
            </a:r>
            <a:r>
              <a:rPr lang="ru-RU" sz="1050" dirty="0" smtClean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Повышение </a:t>
            </a:r>
            <a:r>
              <a:rPr lang="ru-RU" sz="1050" dirty="0">
                <a:solidFill>
                  <a:srgbClr val="FF33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культуры ЛДП и уровня квалификации медицинского персонала</a:t>
            </a:r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1187624" y="1772816"/>
            <a:ext cx="6624736" cy="792088"/>
          </a:xfrm>
          <a:prstGeom prst="roundRect">
            <a:avLst/>
          </a:prstGeom>
          <a:gradFill flip="none" rotWithShape="1">
            <a:gsLst>
              <a:gs pos="0">
                <a:srgbClr val="35B19D">
                  <a:shade val="30000"/>
                  <a:satMod val="115000"/>
                </a:srgbClr>
              </a:gs>
              <a:gs pos="50000">
                <a:srgbClr val="35B19D">
                  <a:shade val="67500"/>
                  <a:satMod val="115000"/>
                </a:srgbClr>
              </a:gs>
              <a:gs pos="100000">
                <a:srgbClr val="35B19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35B19D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dirty="0" smtClean="0">
                <a:solidFill>
                  <a:schemeClr val="bg1"/>
                </a:solidFill>
                <a:latin typeface="AGOptimaCyr" pitchFamily="34" charset="0"/>
              </a:rPr>
              <a:t>Повышение качества лечебно-диагностического процесса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GOptimaCyr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45000" contrast="3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08912" cy="715963"/>
          </a:xfrm>
        </p:spPr>
        <p:txBody>
          <a:bodyPr/>
          <a:lstStyle/>
          <a:p>
            <a:pPr algn="ctr"/>
            <a:r>
              <a:rPr lang="ru-RU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Выработка программы лечения</a:t>
            </a:r>
          </a:p>
        </p:txBody>
      </p:sp>
      <p:pic>
        <p:nvPicPr>
          <p:cNvPr id="194561" name="Picture 1" descr="C:\Users\Novitskiyv\Desktop\KINGSTON (J)\EDTA\EDTA-Амстердам\Презентации\скриншот программы лечения ве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92696"/>
            <a:ext cx="8640960" cy="5453834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3000" contrast="4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79080" y="1541661"/>
            <a:ext cx="2677910" cy="720080"/>
          </a:xfrm>
          <a:prstGeom prst="roundRect">
            <a:avLst/>
          </a:prstGeom>
          <a:solidFill>
            <a:srgbClr val="FF9900"/>
          </a:solidFill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Обеспечение достоверности, оперативности и надёжности получаемой информации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20007" y="1541661"/>
            <a:ext cx="2887099" cy="720080"/>
          </a:xfrm>
          <a:prstGeom prst="roundRect">
            <a:avLst/>
          </a:prstGeom>
          <a:solidFill>
            <a:srgbClr val="FF9900"/>
          </a:solidFill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Формирование статистики и анализ показателей регистра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44344" y="1541661"/>
            <a:ext cx="2664296" cy="720080"/>
          </a:xfrm>
          <a:prstGeom prst="roundRect">
            <a:avLst/>
          </a:prstGeom>
          <a:solidFill>
            <a:srgbClr val="FF9900"/>
          </a:solidFill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Планирование потребностей в соответствии с показателями регистра</a:t>
            </a:r>
          </a:p>
        </p:txBody>
      </p:sp>
      <p:cxnSp>
        <p:nvCxnSpPr>
          <p:cNvPr id="10" name="Соединительная линия уступом 20"/>
          <p:cNvCxnSpPr>
            <a:endCxn id="7" idx="0"/>
          </p:cNvCxnSpPr>
          <p:nvPr/>
        </p:nvCxnSpPr>
        <p:spPr>
          <a:xfrm rot="10800000" flipV="1">
            <a:off x="1618036" y="1325633"/>
            <a:ext cx="2919685" cy="216028"/>
          </a:xfrm>
          <a:prstGeom prst="bentConnector2">
            <a:avLst/>
          </a:prstGeom>
          <a:ln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/>
          <p:nvPr/>
        </p:nvCxnSpPr>
        <p:spPr>
          <a:xfrm rot="5400000">
            <a:off x="4328270" y="1328812"/>
            <a:ext cx="438396" cy="3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29"/>
          <p:cNvCxnSpPr>
            <a:endCxn id="9" idx="0"/>
          </p:cNvCxnSpPr>
          <p:nvPr/>
        </p:nvCxnSpPr>
        <p:spPr>
          <a:xfrm>
            <a:off x="4537721" y="1325632"/>
            <a:ext cx="2938771" cy="216029"/>
          </a:xfrm>
          <a:prstGeom prst="bentConnector2">
            <a:avLst/>
          </a:prstGeom>
          <a:ln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527720" y="2405757"/>
            <a:ext cx="2016223" cy="1116124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i="1" dirty="0"/>
              <a:t>Выдача автоматических сообщений о возникновении отклонений от норм параметров состояния пациента, процессов лечения от регламентов и предписаний и др. </a:t>
            </a:r>
            <a:endParaRPr lang="ru-RU" sz="1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4" name="Соединительная линия уступом 13"/>
          <p:cNvCxnSpPr>
            <a:stCxn id="7" idx="1"/>
            <a:endCxn id="13" idx="1"/>
          </p:cNvCxnSpPr>
          <p:nvPr/>
        </p:nvCxnSpPr>
        <p:spPr>
          <a:xfrm rot="10800000" flipH="1" flipV="1">
            <a:off x="279080" y="1901701"/>
            <a:ext cx="248640" cy="1062118"/>
          </a:xfrm>
          <a:prstGeom prst="bentConnector3">
            <a:avLst>
              <a:gd name="adj1" fmla="val -61007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27720" y="3703493"/>
            <a:ext cx="2016223" cy="87694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</a:gra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i="1" dirty="0">
                <a:solidFill>
                  <a:schemeClr val="tx1"/>
                </a:solidFill>
              </a:rPr>
              <a:t>Создание (адаптация и ввод в эксплуатацию) подсистемы ведения регистра (хранение и вывод информации)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27720" y="4710013"/>
            <a:ext cx="2016223" cy="864096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i="1" dirty="0">
                <a:solidFill>
                  <a:schemeClr val="tx1"/>
                </a:solidFill>
              </a:rPr>
              <a:t>Организация автоматизированного сбора информации в регистр</a:t>
            </a:r>
          </a:p>
        </p:txBody>
      </p:sp>
      <p:cxnSp>
        <p:nvCxnSpPr>
          <p:cNvPr id="17" name="Соединительная линия уступом 16"/>
          <p:cNvCxnSpPr>
            <a:stCxn id="7" idx="1"/>
            <a:endCxn id="16" idx="1"/>
          </p:cNvCxnSpPr>
          <p:nvPr/>
        </p:nvCxnSpPr>
        <p:spPr>
          <a:xfrm rot="10800000" flipH="1" flipV="1">
            <a:off x="279080" y="1901701"/>
            <a:ext cx="248640" cy="3240360"/>
          </a:xfrm>
          <a:prstGeom prst="bentConnector3">
            <a:avLst>
              <a:gd name="adj1" fmla="val -61007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stCxn id="7" idx="1"/>
            <a:endCxn id="15" idx="1"/>
          </p:cNvCxnSpPr>
          <p:nvPr/>
        </p:nvCxnSpPr>
        <p:spPr>
          <a:xfrm rot="10800000" flipH="1" flipV="1">
            <a:off x="279080" y="1901700"/>
            <a:ext cx="248640" cy="2240265"/>
          </a:xfrm>
          <a:prstGeom prst="bentConnector3">
            <a:avLst>
              <a:gd name="adj1" fmla="val -61007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9" name="Picture 3" descr="C:\Users\Александр\Desktop\Быстрый вариант презентации\Карта (0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3" y="2361723"/>
            <a:ext cx="5976664" cy="325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Александр\Desktop\Быстрый вариант презентации\Подложка для подцелей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08" r="10508"/>
          <a:stretch/>
        </p:blipFill>
        <p:spPr bwMode="auto">
          <a:xfrm>
            <a:off x="1835696" y="260648"/>
            <a:ext cx="5402322" cy="99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Александр\Desktop\Быстрый вариант презентации\Подложка для подцелей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90" r="649"/>
          <a:stretch/>
        </p:blipFill>
        <p:spPr bwMode="auto">
          <a:xfrm>
            <a:off x="7238018" y="260648"/>
            <a:ext cx="1066800" cy="99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Александр\Desktop\Быстрый вариант презентации\Подложка для подцелей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1139"/>
          <a:stretch/>
        </p:blipFill>
        <p:spPr bwMode="auto">
          <a:xfrm>
            <a:off x="768895" y="260648"/>
            <a:ext cx="1066800" cy="99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981433" y="452830"/>
            <a:ext cx="5747086" cy="58477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Совершенствование </a:t>
            </a:r>
            <a:r>
              <a:rPr lang="ru-RU" sz="16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регионального планирования </a:t>
            </a:r>
            <a:r>
              <a:rPr lang="ru-RU" sz="16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лечебно-диагностического </a:t>
            </a:r>
            <a:r>
              <a:rPr lang="ru-RU" sz="16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процесса в области нефрологии</a:t>
            </a:r>
          </a:p>
        </p:txBody>
      </p:sp>
      <p:pic>
        <p:nvPicPr>
          <p:cNvPr id="28" name="Picture 2" descr="C:\Users\Александр\Desktop\Быстрый вариант презентации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3775" y="483349"/>
            <a:ext cx="934104" cy="54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7200800" cy="47667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700" b="1" dirty="0" smtClean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GOptimaCyr-Bold" pitchFamily="34" charset="0"/>
              </a:rPr>
              <a:t>Архитектура </a:t>
            </a:r>
            <a:r>
              <a:rPr lang="en-US" sz="2700" b="1" dirty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GOptimaCyr-Bold" pitchFamily="34" charset="0"/>
              </a:rPr>
              <a:t>Maximus</a:t>
            </a:r>
            <a:r>
              <a:rPr lang="ru-RU" sz="2700" b="1" dirty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GOptimaCyr-Bold" pitchFamily="34" charset="0"/>
              </a:rPr>
              <a:t> в </a:t>
            </a:r>
            <a:r>
              <a:rPr lang="ru-RU" sz="2700" b="1" dirty="0" err="1" smtClean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GOptimaCyr-Bold" pitchFamily="34" charset="0"/>
              </a:rPr>
              <a:t>Нефросовете</a:t>
            </a:r>
            <a:r>
              <a:rPr lang="ru-RU" sz="2700" b="1" dirty="0" smtClean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GOptimaCyr-Bold" pitchFamily="34" charset="0"/>
              </a:rPr>
              <a:t> (НЭС)</a:t>
            </a:r>
            <a:endParaRPr lang="ru-RU" sz="2700" b="1" dirty="0">
              <a:ln w="10541" cmpd="sng">
                <a:solidFill>
                  <a:schemeClr val="bg2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GOptimaCyr-Bold" pitchFamily="34" charset="0"/>
            </a:endParaRPr>
          </a:p>
        </p:txBody>
      </p:sp>
      <p:graphicFrame>
        <p:nvGraphicFramePr>
          <p:cNvPr id="2197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69273182"/>
              </p:ext>
            </p:extLst>
          </p:nvPr>
        </p:nvGraphicFramePr>
        <p:xfrm>
          <a:off x="1835696" y="981075"/>
          <a:ext cx="7920880" cy="5029200"/>
        </p:xfrm>
        <a:graphic>
          <a:graphicData uri="http://schemas.openxmlformats.org/presentationml/2006/ole">
            <p:oleObj spid="_x0000_s174122" name="Документ" r:id="rId7" imgW="10623149" imgH="6877800" progId="Word.Documen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811735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50000" contrast="3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360040"/>
          </a:xfrm>
        </p:spPr>
        <p:txBody>
          <a:bodyPr/>
          <a:lstStyle/>
          <a:p>
            <a:pPr algn="ctr"/>
            <a:r>
              <a:rPr lang="ru-RU" sz="18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Оборудование </a:t>
            </a:r>
            <a:r>
              <a:rPr lang="ru-RU" sz="18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для </a:t>
            </a:r>
            <a:r>
              <a:rPr lang="ru-RU" sz="18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гемодиализа в </a:t>
            </a:r>
            <a:r>
              <a:rPr lang="en-US" sz="18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Maximus</a:t>
            </a:r>
            <a:endParaRPr lang="ru-RU" sz="1800" b="1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-Bold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81299464"/>
              </p:ext>
            </p:extLst>
          </p:nvPr>
        </p:nvGraphicFramePr>
        <p:xfrm>
          <a:off x="179512" y="642392"/>
          <a:ext cx="8712968" cy="1097280"/>
        </p:xfrm>
        <a:graphic>
          <a:graphicData uri="http://schemas.openxmlformats.org/drawingml/2006/table">
            <a:tbl>
              <a:tblPr firstRow="1" firstCol="1" bandRow="1">
                <a:tableStyleId>{125E5076-3810-47DD-B79F-674D7AD40C01}</a:tableStyleId>
              </a:tblPr>
              <a:tblGrid>
                <a:gridCol w="383282"/>
                <a:gridCol w="1909927"/>
                <a:gridCol w="1307192"/>
                <a:gridCol w="5112567"/>
              </a:tblGrid>
              <a:tr h="3600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</a:rPr>
                        <a:t>№</a:t>
                      </a:r>
                      <a:endParaRPr lang="ru-RU" sz="12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AGOptimaCyr-Bold" pitchFamily="34" charset="0"/>
                          <a:ea typeface="+mn-ea"/>
                          <a:cs typeface="+mn-cs"/>
                        </a:rPr>
                        <a:t>Тип оборудования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AGOptimaCyr-Bold" pitchFamily="34" charset="0"/>
                          <a:ea typeface="+mn-ea"/>
                          <a:cs typeface="+mn-cs"/>
                        </a:rPr>
                        <a:t>Производитель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AGOptimaCyr-Bold" pitchFamily="34" charset="0"/>
                          <a:ea typeface="+mn-ea"/>
                          <a:cs typeface="+mn-cs"/>
                        </a:rPr>
                        <a:t>Наименование оборудования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6000">
                <a:tc rowSpan="3"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</a:rPr>
                        <a:t>1.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</a:rPr>
                        <a:t>Аппарат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</a:rPr>
                        <a:t>искусственной почки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</a:rPr>
                        <a:t>GAMBRO 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</a:rPr>
                        <a:t>Innova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</a:rPr>
                        <a:t>, AK 200, AK 200 ULTRA, AK 200 S, AK 200 ULTRA S, Phoenix,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</a:rPr>
                        <a:t>Artis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</a:rPr>
                        <a:t> 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</a:rPr>
                        <a:t>B.BRAUN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</a:rPr>
                        <a:t>Dialog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</a:rPr>
                        <a:t>+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</a:rPr>
                        <a:t>NIPRO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</a:rPr>
                        <a:t>SURDIAL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</a:rPr>
                        <a:t>55,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</a:rPr>
                        <a:t>Surdial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</a:rPr>
                        <a:t> X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56968057"/>
              </p:ext>
            </p:extLst>
          </p:nvPr>
        </p:nvGraphicFramePr>
        <p:xfrm>
          <a:off x="251520" y="2204864"/>
          <a:ext cx="8712968" cy="3078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/>
                <a:gridCol w="1656184"/>
                <a:gridCol w="1224136"/>
                <a:gridCol w="2448272"/>
                <a:gridCol w="2952328"/>
              </a:tblGrid>
              <a:tr h="36000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</a:rPr>
                        <a:t>№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AGOptimaCyr-Bold" pitchFamily="34" charset="0"/>
                          <a:ea typeface="+mn-ea"/>
                          <a:cs typeface="+mn-cs"/>
                        </a:rPr>
                        <a:t>Тип оборудования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AGOptimaCyr-Bold" pitchFamily="34" charset="0"/>
                          <a:ea typeface="+mn-ea"/>
                          <a:cs typeface="+mn-cs"/>
                        </a:rPr>
                        <a:t>Производитель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AGOptimaCyr-Bold" pitchFamily="34" charset="0"/>
                          <a:ea typeface="+mn-ea"/>
                          <a:cs typeface="+mn-cs"/>
                        </a:rPr>
                        <a:t>Наименование оборудования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AGOptimaCyr-Bold" pitchFamily="34" charset="0"/>
                          <a:ea typeface="+mn-ea"/>
                          <a:cs typeface="+mn-cs"/>
                        </a:rPr>
                        <a:t>Назначение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6000">
                <a:tc rowSpan="5">
                  <a:txBody>
                    <a:bodyPr/>
                    <a:lstStyle/>
                    <a:p>
                      <a:pPr algn="just"/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1.</a:t>
                      </a:r>
                    </a:p>
                    <a:p>
                      <a:pPr algn="just"/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l"/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Аппараты 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коррекции 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гомеостаза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GAMBRO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PrismaFlex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Prisma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Фильтрационные </a:t>
                      </a:r>
                      <a:r>
                        <a:rPr lang="ru-RU" sz="1100" kern="1200" dirty="0" err="1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плазмоферезы</a:t>
                      </a:r>
                      <a:endParaRPr lang="ru-RU" sz="11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Fresenius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MultiFiltrate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Экстракорпоральные </a:t>
                      </a:r>
                      <a:r>
                        <a:rPr lang="ru-RU" sz="1100" kern="1200" dirty="0" err="1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детоксикации</a:t>
                      </a: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 </a:t>
                      </a:r>
                      <a:endParaRPr lang="ru-RU" sz="11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Nikkiso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Aquarius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Экстракорпоральные </a:t>
                      </a:r>
                      <a:r>
                        <a:rPr lang="ru-RU" sz="11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гемокоррекции</a:t>
                      </a:r>
                      <a:r>
                        <a:rPr lang="ru-RU" sz="11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sz="11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детоксикации</a:t>
                      </a:r>
                      <a:endParaRPr lang="ru-RU" sz="11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B/Braun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Diapact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Коррекции </a:t>
                      </a:r>
                      <a:r>
                        <a:rPr lang="ru-RU" sz="11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гомеостаза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DIAMED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Octo-Nova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00">
                <a:tc rowSpan="3">
                  <a:txBody>
                    <a:bodyPr/>
                    <a:lstStyle/>
                    <a:p>
                      <a:pPr algn="just"/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2.</a:t>
                      </a:r>
                    </a:p>
                    <a:p>
                      <a:pPr algn="just"/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Кардиомониторы</a:t>
                      </a:r>
                    </a:p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Philips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Philips_CardioMon</a:t>
                      </a:r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 / Nikkiso Aquarius reanimation hemofiltration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Наблюдения </a:t>
                      </a:r>
                      <a:r>
                        <a:rPr lang="ru-RU" sz="11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за сердечной деятельностью больного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Philips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Philips_CardioMon</a:t>
                      </a:r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 / Philips central station with enabled HL7 export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Philips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IntelliVue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00">
                <a:tc>
                  <a:txBody>
                    <a:bodyPr/>
                    <a:lstStyle/>
                    <a:p>
                      <a:pPr algn="just"/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Системы ИВЛ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Draege</a:t>
                      </a:r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r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MediBus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Искусственная вентиляция легких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>
                  <a:txBody>
                    <a:bodyPr/>
                    <a:lstStyle/>
                    <a:p>
                      <a:pPr algn="just"/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Инфузоматы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перфузоры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B.Braun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Space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Фильтрационные </a:t>
                      </a:r>
                      <a:r>
                        <a:rPr lang="ru-RU" sz="1100" kern="1200" dirty="0" err="1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плазмоферезы</a:t>
                      </a:r>
                      <a:endParaRPr lang="ru-RU" sz="11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56270" y="1700808"/>
            <a:ext cx="878497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sz="18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Оборудование для обеспечения ЛДП: реанимация и лечение в </a:t>
            </a:r>
            <a:r>
              <a:rPr lang="en-US" sz="18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Maximus</a:t>
            </a:r>
            <a:endParaRPr lang="ru-RU" sz="1800" b="1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-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6494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50000" contrast="3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792088"/>
          </a:xfrm>
        </p:spPr>
        <p:txBody>
          <a:bodyPr/>
          <a:lstStyle/>
          <a:p>
            <a:pPr algn="ctr"/>
            <a:r>
              <a:rPr lang="ru-RU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Периферийное</a:t>
            </a:r>
            <a:r>
              <a:rPr lang="ru-RU" sz="2400" dirty="0"/>
              <a:t> </a:t>
            </a:r>
            <a:r>
              <a:rPr lang="ru-RU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оборудование для </a:t>
            </a:r>
            <a:r>
              <a:rPr lang="ru-RU" sz="24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инструментальных  </a:t>
            </a:r>
            <a:r>
              <a:rPr lang="ru-RU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исследований в </a:t>
            </a:r>
            <a:r>
              <a:rPr lang="en-US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Maximus</a:t>
            </a:r>
            <a:endParaRPr lang="ru-RU" sz="2400" b="1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-Bold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39769299"/>
              </p:ext>
            </p:extLst>
          </p:nvPr>
        </p:nvGraphicFramePr>
        <p:xfrm>
          <a:off x="323528" y="1196752"/>
          <a:ext cx="8496944" cy="421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/>
                <a:gridCol w="2607508"/>
                <a:gridCol w="3039557"/>
                <a:gridCol w="2417831"/>
              </a:tblGrid>
              <a:tr h="324000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</a:rPr>
                        <a:t>№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158" marR="5015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AGOptimaCyr-Bold" pitchFamily="34" charset="0"/>
                          <a:ea typeface="+mn-ea"/>
                          <a:cs typeface="+mn-cs"/>
                        </a:rPr>
                        <a:t>Тип оборудования</a:t>
                      </a:r>
                    </a:p>
                  </a:txBody>
                  <a:tcPr marL="50158" marR="5015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AGOptimaCyr-Bold" pitchFamily="34" charset="0"/>
                          <a:ea typeface="+mn-ea"/>
                          <a:cs typeface="+mn-cs"/>
                        </a:rPr>
                        <a:t>Производитель</a:t>
                      </a:r>
                    </a:p>
                  </a:txBody>
                  <a:tcPr marL="50158" marR="5015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AGOptimaCyr-Bold" pitchFamily="34" charset="0"/>
                          <a:ea typeface="+mn-ea"/>
                          <a:cs typeface="+mn-cs"/>
                        </a:rPr>
                        <a:t>Наименование оборудования</a:t>
                      </a:r>
                    </a:p>
                  </a:txBody>
                  <a:tcPr marL="50158" marR="5015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24000">
                <a:tc rowSpan="2">
                  <a:txBody>
                    <a:bodyPr/>
                    <a:lstStyle/>
                    <a:p>
                      <a:pPr algn="just"/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1.</a:t>
                      </a:r>
                    </a:p>
                    <a:p>
                      <a:pPr algn="just"/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Тонометр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AND</a:t>
                      </a:r>
                      <a:endParaRPr lang="ru-RU" sz="1200" kern="120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TM2655P</a:t>
                      </a:r>
                      <a:endParaRPr lang="ru-RU" sz="1200" kern="120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InBody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BPBIO320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just"/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.</a:t>
                      </a:r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Ультразвуковой денситометр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BeamMed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MiniOmni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 rowSpan="2">
                  <a:txBody>
                    <a:bodyPr/>
                    <a:lstStyle/>
                    <a:p>
                      <a:pPr algn="just"/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Аппараты УЗИ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Orcheo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Lite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pPr algn="just"/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Vivid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just"/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err="1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Биоимпедансметры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ООО НТЦ «МЕДАСС»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ABC-01, -02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5.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Рентген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Dixion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Remodix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 rowSpan="5"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Медицинские весы и ростомеры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ЗАО «МАССА-К»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ВЭМ-150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АО «ТВЕС»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РЭП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Soehnle Professional GmbH &amp; Co. KG</a:t>
                      </a:r>
                      <a:endParaRPr lang="ru-RU" sz="1200" kern="120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7731.01.001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Soehnle Professional GmbH &amp; Co. KG</a:t>
                      </a:r>
                      <a:endParaRPr lang="ru-RU" sz="1200" kern="120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7708.01.002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Soehnle</a:t>
                      </a:r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 Professional GmbH &amp; Co. KG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771х.01.001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58541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50000" contrast="3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720080"/>
          </a:xfrm>
        </p:spPr>
        <p:txBody>
          <a:bodyPr/>
          <a:lstStyle/>
          <a:p>
            <a:pPr algn="ctr"/>
            <a:r>
              <a:rPr lang="ru-RU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Периферийное</a:t>
            </a:r>
            <a:r>
              <a:rPr lang="ru-RU" sz="2400" dirty="0" smtClean="0"/>
              <a:t> </a:t>
            </a:r>
            <a:r>
              <a:rPr lang="ru-RU" sz="24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оборудование для лабораторных исследований </a:t>
            </a:r>
            <a:r>
              <a:rPr lang="ru-RU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в </a:t>
            </a:r>
            <a:r>
              <a:rPr lang="en-US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Maximus</a:t>
            </a:r>
            <a:endParaRPr lang="ru-RU" sz="2400" b="1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-Bold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50519857"/>
              </p:ext>
            </p:extLst>
          </p:nvPr>
        </p:nvGraphicFramePr>
        <p:xfrm>
          <a:off x="179512" y="1233264"/>
          <a:ext cx="8712968" cy="438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1325"/>
                <a:gridCol w="1544899"/>
                <a:gridCol w="1512168"/>
                <a:gridCol w="3168352"/>
                <a:gridCol w="2016224"/>
              </a:tblGrid>
              <a:tr h="36000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</a:rPr>
                        <a:t>№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AGOptimaCyr-Bold" pitchFamily="34" charset="0"/>
                          <a:ea typeface="+mn-ea"/>
                          <a:cs typeface="+mn-cs"/>
                        </a:rPr>
                        <a:t>Тип оборудования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AGOptimaCyr-Bold" pitchFamily="34" charset="0"/>
                          <a:ea typeface="+mn-ea"/>
                          <a:cs typeface="+mn-cs"/>
                        </a:rPr>
                        <a:t>Производитель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AGOptimaCyr-Bold" pitchFamily="34" charset="0"/>
                          <a:ea typeface="+mn-ea"/>
                          <a:cs typeface="+mn-cs"/>
                        </a:rPr>
                        <a:t>Наименование оборудования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1" kern="1200" dirty="0" smtClean="0">
                          <a:solidFill>
                            <a:srgbClr val="000000"/>
                          </a:solidFill>
                          <a:effectLst/>
                          <a:latin typeface="AGOptimaCyr-Bold" pitchFamily="34" charset="0"/>
                          <a:ea typeface="+mn-ea"/>
                          <a:cs typeface="+mn-cs"/>
                        </a:rPr>
                        <a:t>Назначение</a:t>
                      </a:r>
                      <a:endParaRPr lang="ru-RU" sz="1200" b="1" kern="1200" dirty="0">
                        <a:solidFill>
                          <a:srgbClr val="000000"/>
                        </a:solidFill>
                        <a:effectLst/>
                        <a:latin typeface="AGOptimaCyr-Bold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6000">
                <a:tc rowSpan="20">
                  <a:txBody>
                    <a:bodyPr/>
                    <a:lstStyle/>
                    <a:p>
                      <a:pPr algn="just"/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1.</a:t>
                      </a:r>
                    </a:p>
                    <a:p>
                      <a:pPr algn="just"/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0"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Лабораторный анализатор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Stago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STAr</a:t>
                      </a:r>
                      <a:r>
                        <a:rPr lang="en-US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200" kern="1200" dirty="0" err="1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Коагулогический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 анализатор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Sysmex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CA-50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pPr algn="just"/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Dixion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VesterLight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СОЭ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pPr algn="just"/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Siemens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RapidPoint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 500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Газы крови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pPr algn="just"/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ERBA</a:t>
                      </a:r>
                      <a:endParaRPr lang="ru-RU" sz="1200" kern="120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Анализатор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Opti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Lion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pPr algn="just"/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Bayer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Bayer_Advia60_Blood_Analyzer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pPr algn="just"/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ERBA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LisaScan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ИФА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pPr algn="just"/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Photometer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Photometer_iMark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pPr algn="just"/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ERBA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LauraSmart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Полосочный анализатор мочи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pPr algn="just"/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ERBA</a:t>
                      </a:r>
                      <a:endParaRPr lang="ru-RU" sz="1200" kern="120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Diatron_Elite5_Analyzer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Общий анализ крови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pPr algn="just"/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Cobas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Cobas_x21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pPr algn="just"/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ERBA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xl200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Биохимический анализ крови</a:t>
                      </a:r>
                    </a:p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pPr algn="just"/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Roche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Roche Cobas_c111, </a:t>
                      </a:r>
                      <a:r>
                        <a:rPr lang="en-US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Roche_Reflotron_Plus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pPr algn="just"/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Biochem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Biochem_Analette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pPr algn="just"/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Horiba </a:t>
                      </a:r>
                      <a:r>
                        <a:rPr lang="en-US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BX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Horiba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 ABX -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Pentra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 400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pPr algn="just"/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R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adiometer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Radiometer_Analyzer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А</a:t>
                      </a:r>
                      <a:r>
                        <a:rPr lang="en-US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нализатор крови</a:t>
                      </a:r>
                      <a:endParaRPr lang="ru-RU" sz="1200" kern="120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pPr algn="just"/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Sysmex</a:t>
                      </a:r>
                      <a:endParaRPr lang="ru-RU" sz="1200" kern="120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XS-1000i/XS-800i, Sysmex_pocH_100i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pPr algn="just"/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Roche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Roche_AVL_Electrolyte_Analyzer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Электролиты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pPr algn="just"/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Bayer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Bayer_RapidLab_348_Blood_Analyzer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pPr algn="just"/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Roche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Roche Urisys - Urine analyzer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Анализатор мочи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2.</a:t>
                      </a:r>
                    </a:p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Тромбоэластограф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Меднорд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-Техника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MedNord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Оценка 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свертываемости крови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28800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50000" contrast="3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8952" cy="432048"/>
          </a:xfrm>
        </p:spPr>
        <p:txBody>
          <a:bodyPr/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Инженерное</a:t>
            </a:r>
            <a:r>
              <a:rPr lang="ru-RU" sz="2400" dirty="0" smtClean="0"/>
              <a:t> </a:t>
            </a:r>
            <a:r>
              <a:rPr lang="ru-RU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оборудование в </a:t>
            </a:r>
            <a:r>
              <a:rPr lang="en-US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Maximus</a:t>
            </a:r>
            <a:endParaRPr lang="ru-RU" sz="2400" b="1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-Bold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00168326"/>
              </p:ext>
            </p:extLst>
          </p:nvPr>
        </p:nvGraphicFramePr>
        <p:xfrm>
          <a:off x="251520" y="980728"/>
          <a:ext cx="8640960" cy="4937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7064"/>
                <a:gridCol w="2428038"/>
                <a:gridCol w="1285432"/>
                <a:gridCol w="1474082"/>
                <a:gridCol w="3096344"/>
              </a:tblGrid>
              <a:tr h="36000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</a:rPr>
                        <a:t>№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AGOptimaCyr-Bold" pitchFamily="34" charset="0"/>
                          <a:ea typeface="+mn-ea"/>
                          <a:cs typeface="+mn-cs"/>
                        </a:rPr>
                        <a:t>Тип оборудования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AGOptimaCyr-Bold" pitchFamily="34" charset="0"/>
                          <a:ea typeface="+mn-ea"/>
                          <a:cs typeface="+mn-cs"/>
                        </a:rPr>
                        <a:t>Производитель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AGOptimaCyr-Bold" pitchFamily="34" charset="0"/>
                          <a:ea typeface="+mn-ea"/>
                          <a:cs typeface="+mn-cs"/>
                        </a:rPr>
                        <a:t>Наименование оборудования</a:t>
                      </a: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1" kern="1200" dirty="0" smtClean="0">
                          <a:solidFill>
                            <a:srgbClr val="000000"/>
                          </a:solidFill>
                          <a:effectLst/>
                          <a:latin typeface="AGOptimaCyr-Bold" pitchFamily="34" charset="0"/>
                          <a:ea typeface="+mn-ea"/>
                          <a:cs typeface="+mn-cs"/>
                        </a:rPr>
                        <a:t>Назначение</a:t>
                      </a:r>
                      <a:endParaRPr lang="ru-RU" sz="1200" b="1" kern="1200" dirty="0">
                        <a:solidFill>
                          <a:srgbClr val="000000"/>
                        </a:solidFill>
                        <a:effectLst/>
                        <a:latin typeface="AGOptimaCyr-Bold" pitchFamily="34" charset="0"/>
                        <a:ea typeface="+mn-ea"/>
                        <a:cs typeface="+mn-cs"/>
                      </a:endParaRPr>
                    </a:p>
                  </a:txBody>
                  <a:tcPr marL="50158" marR="501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6000">
                <a:tc rowSpan="3"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1.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Система водоподготовки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Mitsubishi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FX1s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Контроллер для обмена данными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Nipro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Phoenix_OneDS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Проведение процедуры ГД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pPr algn="just"/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Mitsubishi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FX3U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2.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Кардридеры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ACS</a:t>
                      </a:r>
                      <a:endParaRPr lang="ru-RU" sz="1200" kern="120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ACR128X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Устройства для чтения и записи RFID карт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Сканеры штрих - кодов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CipherLab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150х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Сканеры 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штрих-кодов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Программируемые контроллеры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Seneca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Z8AI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Модуль ввода аналоговых сигналов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5.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Тревожные кнопки пациента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DELCOM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USB </a:t>
                      </a: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Button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Небольшие отдельные клавиатуры или тревожные кнопки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rowSpan="2"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Измерители температуры и влажности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Timol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KM5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Инфракрасный измеритель температуры пациента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pPr algn="just"/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ЗАО «ЭКСИС»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ИВТМ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Измеритель температуры и влажности помещения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7.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Устройства захвата изображения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Desco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Cube Scanner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Сканер персональных идентификационных документов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rowSpan="4"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8.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l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Электроанализаторы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ALGODUE</a:t>
                      </a:r>
                      <a:endParaRPr lang="ru-RU" sz="1200" kern="120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UPT2010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Измеритель параметров электроэнергии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МЕРКУРИЙ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230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Счётчик электроэнергии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ЭНЕРГОМЕРА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CE301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Schneider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iEM32XX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9.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Тепловычислители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ТЕПЛОМЕР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Teplomer_VKE_1K1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Устройство учёта тепловой энергии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rowSpan="3"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10.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Климатические установки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ГЛОБАЛВЕНТ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Climate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AGOptimaCyr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Вентиляционная система уровня здания/помещения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Siemens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OZW771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Siemens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AGOptimaCyr" pitchFamily="34" charset="0"/>
                          <a:ea typeface="+mn-ea"/>
                          <a:cs typeface="+mn-cs"/>
                        </a:rPr>
                        <a:t>RMU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47775" y="42481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9117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50000" contrast="3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\\fs\Marketing\!_Библиотека материалов\материалы для сайта DiaCareSoft\Prez\__sl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34" y="908720"/>
            <a:ext cx="443215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34" y="87015"/>
            <a:ext cx="461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  <a:ea typeface="+mj-ea"/>
                <a:cs typeface="+mj-cs"/>
              </a:rPr>
              <a:t>Гемодиализ</a:t>
            </a:r>
            <a:r>
              <a:rPr lang="ru-RU" sz="24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AGOptimaCyr-Bold" pitchFamily="34" charset="0"/>
                <a:ea typeface="+mj-ea"/>
                <a:cs typeface="+mj-cs"/>
              </a:rPr>
              <a:t> </a:t>
            </a:r>
            <a:r>
              <a:rPr lang="ru-RU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  <a:ea typeface="+mj-ea"/>
                <a:cs typeface="+mj-cs"/>
              </a:rPr>
              <a:t>в </a:t>
            </a:r>
            <a:r>
              <a:rPr lang="en-US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  <a:ea typeface="+mj-ea"/>
                <a:cs typeface="+mj-cs"/>
              </a:rPr>
              <a:t>Maximus</a:t>
            </a:r>
            <a:endParaRPr lang="ru-RU" sz="2400" b="1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-Bold" pitchFamily="34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4463" y="1268760"/>
            <a:ext cx="1807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Центр управления процессами (ЦУП)</a:t>
            </a:r>
            <a:endParaRPr lang="ru-RU" sz="1600" b="1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" pitchFamily="34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1" y="3570924"/>
            <a:ext cx="1591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С</a:t>
            </a:r>
            <a:r>
              <a:rPr lang="en-US" sz="16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heck</a:t>
            </a:r>
            <a:r>
              <a:rPr lang="ru-RU" sz="16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-</a:t>
            </a:r>
            <a:r>
              <a:rPr lang="en-US" sz="16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in</a:t>
            </a:r>
            <a:endParaRPr lang="ru-RU" sz="1600" b="1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3728" y="5445224"/>
            <a:ext cx="2095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Регистрация и контроль логистики</a:t>
            </a:r>
            <a:endParaRPr lang="ru-RU" sz="1600" b="1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1" y="390138"/>
            <a:ext cx="446449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ФИЛИАЛЫ</a:t>
            </a:r>
          </a:p>
          <a:p>
            <a:pPr algn="l"/>
            <a:r>
              <a:rPr lang="ru-RU" sz="1200" b="1" i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!. Воронежский </a:t>
            </a:r>
            <a:r>
              <a:rPr lang="ru-RU" sz="1200" b="1" i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филиал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200" b="1" dirty="0" err="1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Нефрологический</a:t>
            </a:r>
            <a:r>
              <a:rPr lang="ru-RU" sz="12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 центр в г. Воронеж на базе БУЗ "ВОКБ №1"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200" b="1" dirty="0" err="1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Нефрологический</a:t>
            </a:r>
            <a:r>
              <a:rPr lang="ru-RU" sz="12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 центр в г. Воронеже на базе БУЗ ВО «ВГКБСМП №10</a:t>
            </a:r>
            <a:r>
              <a:rPr lang="ru-RU" sz="12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»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2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Отделение нефрологии и гемодиализа в г. Россошь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2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Отделение нефрологии и гемодиализа в г. Борисоглебске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2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Отделение нефрологии и гемодиализа в г. </a:t>
            </a:r>
            <a:r>
              <a:rPr lang="ru-RU" sz="12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Лиски</a:t>
            </a:r>
          </a:p>
          <a:p>
            <a:pPr algn="l"/>
            <a:r>
              <a:rPr lang="ru-RU" sz="1200" b="1" i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2. Кемеровский филиал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2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Отделение нефрологии и гемодиализа в г. Кемерово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2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Отделение нефрологии и гемодиализа в г. Новокузнецке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2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Отделение нефрологии и гемодиализа в г. Белово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2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Отделение нефрологии и гемодиализа в г. Прокопьевске</a:t>
            </a:r>
          </a:p>
          <a:p>
            <a:pPr algn="l"/>
            <a:r>
              <a:rPr lang="ru-RU" sz="1200" b="1" i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3. Ивановский филиал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200" b="1" dirty="0" err="1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Нефрологический</a:t>
            </a:r>
            <a:r>
              <a:rPr lang="ru-RU" sz="12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 центр в г. </a:t>
            </a:r>
            <a:r>
              <a:rPr lang="ru-RU" sz="12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Иваново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2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Отделение нефрологии и гемодиализа в г. Кинешме </a:t>
            </a:r>
          </a:p>
          <a:p>
            <a:pPr algn="l"/>
            <a:r>
              <a:rPr lang="ru-RU" sz="1200" b="1" i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4. Кировский филиал 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2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Отделение нефрологии и гемодиализа в г. Кирове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2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Отделение нефрологии и гемодиализа в г. </a:t>
            </a:r>
            <a:r>
              <a:rPr lang="ru-RU" sz="12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Слободском</a:t>
            </a:r>
          </a:p>
          <a:p>
            <a:pPr algn="l"/>
            <a:r>
              <a:rPr lang="ru-RU" sz="12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5. </a:t>
            </a:r>
            <a:r>
              <a:rPr lang="ru-RU" sz="1200" b="1" i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Костромской филиал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200" b="1" dirty="0" err="1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Нефрологический</a:t>
            </a:r>
            <a:r>
              <a:rPr lang="ru-RU" sz="12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 центр в г. Костроме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2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Отделение нефрологии и гемодиализа в г. Шарье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2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Отделение нефрологии и гемодиализа в г. </a:t>
            </a:r>
            <a:r>
              <a:rPr lang="ru-RU" sz="12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Галиче</a:t>
            </a:r>
          </a:p>
          <a:p>
            <a:pPr algn="l"/>
            <a:r>
              <a:rPr lang="ru-RU" sz="1200" b="1" i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6. Ленинградский </a:t>
            </a:r>
            <a:r>
              <a:rPr lang="ru-RU" sz="1200" b="1" i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филиал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2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Отделение нефрологии и гемодиализа в г. Гатчина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2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Отделение нефрологии и гемодиализа в г. Луга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2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Отделение нефрологии и гемодиализа в г. Тихвине</a:t>
            </a:r>
          </a:p>
          <a:p>
            <a:pPr algn="l"/>
            <a:r>
              <a:rPr lang="ru-RU" sz="1200" b="1" i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7. </a:t>
            </a:r>
            <a:r>
              <a:rPr lang="ru-RU" sz="1200" b="1" i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…</a:t>
            </a:r>
          </a:p>
          <a:p>
            <a:pPr algn="l"/>
            <a:r>
              <a:rPr lang="ru-RU" sz="1200" b="1" i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Всего 10 филиалов, 28 отделений, 1 поликлиника, 1 реанимация</a:t>
            </a:r>
          </a:p>
        </p:txBody>
      </p:sp>
    </p:spTree>
    <p:extLst>
      <p:ext uri="{BB962C8B-B14F-4D97-AF65-F5344CB8AC3E}">
        <p14:creationId xmlns:p14="http://schemas.microsoft.com/office/powerpoint/2010/main" xmlns="" val="2788018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50000" contrast="3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6512" y="116632"/>
            <a:ext cx="1979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Автоматизированная</a:t>
            </a:r>
            <a:r>
              <a:rPr lang="ru-RU" sz="1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GOptimaCyr" pitchFamily="34" charset="0"/>
              </a:rPr>
              <a:t> </a:t>
            </a:r>
            <a:r>
              <a:rPr lang="ru-RU" sz="1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информационная система управления ЛДП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1916832"/>
            <a:ext cx="1357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Сканеры штрих-кодов</a:t>
            </a:r>
            <a:endParaRPr lang="ru-RU" sz="14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GOptimaCyr" pitchFamily="34" charset="0"/>
              <a:ea typeface="+mj-ea"/>
              <a:cs typeface="+mj-cs"/>
            </a:endParaRPr>
          </a:p>
        </p:txBody>
      </p:sp>
      <p:pic>
        <p:nvPicPr>
          <p:cNvPr id="181251" name="Picture 3" descr="\\fs\Marketing\!_Библиотека материалов\материалы для сайта DiaCareSoft\Prez\__sl8-2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917" y="173260"/>
            <a:ext cx="8606587" cy="599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32039" y="3861048"/>
            <a:ext cx="1573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  <a:ea typeface="+mj-ea"/>
                <a:cs typeface="+mj-cs"/>
              </a:rPr>
              <a:t>Прикроватный монитор</a:t>
            </a:r>
          </a:p>
        </p:txBody>
      </p:sp>
    </p:spTree>
    <p:extLst>
      <p:ext uri="{BB962C8B-B14F-4D97-AF65-F5344CB8AC3E}">
        <p14:creationId xmlns:p14="http://schemas.microsoft.com/office/powerpoint/2010/main" xmlns="" val="3892051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87015"/>
            <a:ext cx="8784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AGOptimaCyr-Bold" pitchFamily="34" charset="0"/>
                <a:ea typeface="+mj-ea"/>
                <a:cs typeface="+mj-cs"/>
              </a:rPr>
              <a:t>Электронная история </a:t>
            </a:r>
            <a:r>
              <a:rPr lang="ru-RU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AGOptimaCyr-Bold" pitchFamily="34" charset="0"/>
                <a:ea typeface="+mj-ea"/>
                <a:cs typeface="+mj-cs"/>
              </a:rPr>
              <a:t>болезни в </a:t>
            </a:r>
            <a:r>
              <a:rPr lang="en-US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AGOptimaCyr-Bold" pitchFamily="34" charset="0"/>
                <a:ea typeface="+mj-ea"/>
                <a:cs typeface="+mj-cs"/>
              </a:rPr>
              <a:t>Maximus</a:t>
            </a:r>
            <a:endParaRPr lang="ru-RU" sz="2400" b="1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bg2">
                  <a:lumMod val="75000"/>
                </a:schemeClr>
              </a:solidFill>
              <a:latin typeface="AGOptimaCyr-Bold" pitchFamily="34" charset="0"/>
              <a:ea typeface="+mj-ea"/>
              <a:cs typeface="+mj-cs"/>
            </a:endParaRPr>
          </a:p>
        </p:txBody>
      </p:sp>
      <p:pic>
        <p:nvPicPr>
          <p:cNvPr id="178178" name="Picture 2" descr="\\fs\Marketing\!_Библиотека материалов\материалы для сайта DiaCareSoft\Prez\__sl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847"/>
          <a:stretch/>
        </p:blipFill>
        <p:spPr bwMode="auto">
          <a:xfrm>
            <a:off x="179512" y="538737"/>
            <a:ext cx="5256584" cy="606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1" y="1340768"/>
            <a:ext cx="30963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AGOptimaCyr" pitchFamily="34" charset="0"/>
              </a:rPr>
              <a:t>Сбор данных ведётся в ходе лечебно-диагностического процесса во всех отделениях и центрах с помощью </a:t>
            </a:r>
            <a:r>
              <a:rPr lang="ru-RU" sz="1600" dirty="0">
                <a:latin typeface="AGOptimaCyr" pitchFamily="34" charset="0"/>
              </a:rPr>
              <a:t>системы </a:t>
            </a:r>
            <a:r>
              <a:rPr lang="en-US" sz="1600" dirty="0" smtClean="0">
                <a:latin typeface="AGOptimaCyr" pitchFamily="34" charset="0"/>
              </a:rPr>
              <a:t>Maximus</a:t>
            </a:r>
            <a:r>
              <a:rPr lang="ru-RU" sz="1600" dirty="0" smtClean="0">
                <a:latin typeface="AGOptimaCyr" pitchFamily="34" charset="0"/>
              </a:rPr>
              <a:t>. </a:t>
            </a:r>
            <a:r>
              <a:rPr lang="en-US" sz="1600" dirty="0" smtClean="0">
                <a:latin typeface="AGOptimaCyr" pitchFamily="34" charset="0"/>
              </a:rPr>
              <a:t>Web</a:t>
            </a:r>
            <a:r>
              <a:rPr lang="ru-RU" sz="1600" dirty="0" smtClean="0">
                <a:latin typeface="AGOptimaCyr" pitchFamily="34" charset="0"/>
              </a:rPr>
              <a:t>-доступ в режиме</a:t>
            </a:r>
            <a:r>
              <a:rPr lang="en-US" sz="1600" dirty="0" smtClean="0">
                <a:latin typeface="AGOptimaCyr" pitchFamily="34" charset="0"/>
              </a:rPr>
              <a:t> On-line</a:t>
            </a:r>
            <a:r>
              <a:rPr lang="ru-RU" sz="1600" dirty="0" smtClean="0">
                <a:latin typeface="AGOptimaCyr" pitchFamily="34" charset="0"/>
              </a:rPr>
              <a:t> позволяет, находясь в любом месте и в любое время, контролировать состояние пациента, получать и передавать информацию и отчёты, обращаясь к электронной истории болезни (ЭИБ).</a:t>
            </a:r>
            <a:endParaRPr lang="ru-RU" sz="1600" dirty="0">
              <a:latin typeface="AGOptima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5630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3000" contrast="4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Александр\Desktop\Быстрый вариант презентации\Подложка для подцеле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6352" y="332656"/>
            <a:ext cx="5655968" cy="992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993267" y="677565"/>
            <a:ext cx="5256584" cy="369332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ru-RU" sz="1800" b="1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Open Sans Light" panose="020B0306030504020204" pitchFamily="34" charset="0"/>
              </a:rPr>
              <a:t>Повышение качества диагностики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275856" y="1613669"/>
            <a:ext cx="2664296" cy="792088"/>
          </a:xfrm>
          <a:prstGeom prst="roundRect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Обеспечение автоматизированной помощи при постановке диагнозов</a:t>
            </a:r>
          </a:p>
        </p:txBody>
      </p:sp>
      <p:cxnSp>
        <p:nvCxnSpPr>
          <p:cNvPr id="20" name="Соединительная линия уступом 19"/>
          <p:cNvCxnSpPr>
            <a:endCxn id="24" idx="0"/>
          </p:cNvCxnSpPr>
          <p:nvPr/>
        </p:nvCxnSpPr>
        <p:spPr>
          <a:xfrm rot="10800000" flipV="1">
            <a:off x="1619673" y="1397641"/>
            <a:ext cx="3001893" cy="216028"/>
          </a:xfrm>
          <a:prstGeom prst="bentConnector2">
            <a:avLst/>
          </a:prstGeom>
          <a:ln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/>
          <p:nvPr/>
        </p:nvCxnSpPr>
        <p:spPr>
          <a:xfrm>
            <a:off x="4461259" y="1397641"/>
            <a:ext cx="2788592" cy="216029"/>
          </a:xfrm>
          <a:prstGeom prst="bentConnector2">
            <a:avLst/>
          </a:prstGeom>
          <a:ln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/>
          <p:nvPr/>
        </p:nvCxnSpPr>
        <p:spPr>
          <a:xfrm rot="16200000" flipH="1">
            <a:off x="4333526" y="1397644"/>
            <a:ext cx="432048" cy="1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323528" y="1613669"/>
            <a:ext cx="2592288" cy="864096"/>
          </a:xfrm>
          <a:prstGeom prst="roundRect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Формирование и пополнение базы знаний признаков и заболеваний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300192" y="1613669"/>
            <a:ext cx="2494442" cy="864095"/>
          </a:xfrm>
          <a:prstGeom prst="roundRect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Контроль постановки </a:t>
            </a:r>
            <a:r>
              <a:rPr lang="ru-RU" sz="11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диагнозов</a:t>
            </a:r>
            <a:endParaRPr lang="ru-RU" sz="1100" b="1" dirty="0">
              <a:latin typeface="Roboto Condensed" panose="02000000000000000000" pitchFamily="2" charset="0"/>
              <a:ea typeface="Roboto Condensed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347864" y="4782020"/>
            <a:ext cx="2297478" cy="116725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i="1" dirty="0"/>
              <a:t>Выработка рекомендаций по дополнительным исследованиям </a:t>
            </a:r>
            <a:endParaRPr lang="ru-RU" sz="1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347864" y="2604447"/>
            <a:ext cx="2297478" cy="95343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i="1" dirty="0"/>
              <a:t>Формирование перечня </a:t>
            </a:r>
            <a:endParaRPr lang="ru-RU" sz="1000" i="1" dirty="0" smtClean="0"/>
          </a:p>
          <a:p>
            <a:pPr algn="ctr"/>
            <a:r>
              <a:rPr lang="ru-RU" sz="1000" i="1" dirty="0" smtClean="0"/>
              <a:t>вероятных заболеваний пациента</a:t>
            </a:r>
            <a:endParaRPr lang="ru-RU" sz="1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347864" y="3701901"/>
            <a:ext cx="2297478" cy="93610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i="1" dirty="0"/>
              <a:t>Выдача критериев заболеваний (тяжести, активности, опасности) для определения главной нозологии, осложнений и сопутствующих </a:t>
            </a:r>
            <a:r>
              <a:rPr lang="ru-RU" sz="1000" i="1" dirty="0" smtClean="0"/>
              <a:t>заболеваний</a:t>
            </a:r>
            <a:endParaRPr lang="ru-RU" sz="1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39" name="Соединительная линия уступом 38"/>
          <p:cNvCxnSpPr>
            <a:stCxn id="19" idx="1"/>
            <a:endCxn id="37" idx="1"/>
          </p:cNvCxnSpPr>
          <p:nvPr/>
        </p:nvCxnSpPr>
        <p:spPr>
          <a:xfrm rot="10800000" flipH="1" flipV="1">
            <a:off x="3275856" y="2009712"/>
            <a:ext cx="72008" cy="1071453"/>
          </a:xfrm>
          <a:prstGeom prst="bentConnector3">
            <a:avLst>
              <a:gd name="adj1" fmla="val -317465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0" name="Соединительная линия уступом 39"/>
          <p:cNvCxnSpPr>
            <a:stCxn id="19" idx="1"/>
            <a:endCxn id="36" idx="1"/>
          </p:cNvCxnSpPr>
          <p:nvPr/>
        </p:nvCxnSpPr>
        <p:spPr>
          <a:xfrm rot="10800000" flipH="1" flipV="1">
            <a:off x="3275856" y="2009712"/>
            <a:ext cx="72008" cy="3355937"/>
          </a:xfrm>
          <a:prstGeom prst="bentConnector3">
            <a:avLst>
              <a:gd name="adj1" fmla="val -317465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19" idx="1"/>
            <a:endCxn id="38" idx="1"/>
          </p:cNvCxnSpPr>
          <p:nvPr/>
        </p:nvCxnSpPr>
        <p:spPr>
          <a:xfrm rot="10800000" flipH="1" flipV="1">
            <a:off x="3275856" y="2009713"/>
            <a:ext cx="72008" cy="2160240"/>
          </a:xfrm>
          <a:prstGeom prst="bentConnector3">
            <a:avLst>
              <a:gd name="adj1" fmla="val -317465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3" name="Picture 2" descr="C:\Users\Александр\Desktop\Быстрый вариант презентации\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5992" y="609862"/>
            <a:ext cx="377967" cy="47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603903" y="2595780"/>
            <a:ext cx="2297478" cy="48538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i="1" dirty="0" smtClean="0"/>
              <a:t>Признаковое  пространство</a:t>
            </a:r>
            <a:endParaRPr lang="ru-RU" sz="10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03903" y="3273179"/>
            <a:ext cx="2297478" cy="42872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i="1" dirty="0" smtClean="0"/>
              <a:t>Веса </a:t>
            </a:r>
            <a:r>
              <a:rPr lang="ru-RU" sz="1000" i="1" dirty="0"/>
              <a:t>признаков заболеваний</a:t>
            </a:r>
            <a:endParaRPr lang="ru-RU" sz="10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03903" y="3917924"/>
            <a:ext cx="2297478" cy="72008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i="1" dirty="0" smtClean="0"/>
              <a:t>Правила </a:t>
            </a:r>
            <a:r>
              <a:rPr lang="ru-RU" sz="1000" i="1" dirty="0"/>
              <a:t>диагностирования  </a:t>
            </a:r>
            <a:r>
              <a:rPr lang="ru-RU" sz="1000" i="1" dirty="0" smtClean="0"/>
              <a:t>заболеваний, синдромов, профилей, классов, органов, систем</a:t>
            </a:r>
            <a:endParaRPr lang="ru-RU" sz="10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03903" y="4791316"/>
            <a:ext cx="2297478" cy="44071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i="1" dirty="0" smtClean="0"/>
              <a:t>Причинно-следственные связи</a:t>
            </a:r>
            <a:endParaRPr lang="ru-RU" sz="10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03903" y="5445224"/>
            <a:ext cx="2297478" cy="50405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i="1" dirty="0" smtClean="0"/>
              <a:t>Клинические протоколы</a:t>
            </a:r>
            <a:endParaRPr lang="ru-RU" sz="1000" dirty="0"/>
          </a:p>
        </p:txBody>
      </p:sp>
      <p:cxnSp>
        <p:nvCxnSpPr>
          <p:cNvPr id="32" name="Соединительная линия уступом 31"/>
          <p:cNvCxnSpPr>
            <a:stCxn id="24" idx="1"/>
            <a:endCxn id="26" idx="1"/>
          </p:cNvCxnSpPr>
          <p:nvPr/>
        </p:nvCxnSpPr>
        <p:spPr>
          <a:xfrm rot="10800000" flipH="1" flipV="1">
            <a:off x="323527" y="2045717"/>
            <a:ext cx="280375" cy="792756"/>
          </a:xfrm>
          <a:prstGeom prst="bentConnector3">
            <a:avLst>
              <a:gd name="adj1" fmla="val -81534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stCxn id="24" idx="1"/>
            <a:endCxn id="27" idx="1"/>
          </p:cNvCxnSpPr>
          <p:nvPr/>
        </p:nvCxnSpPr>
        <p:spPr>
          <a:xfrm rot="10800000" flipH="1" flipV="1">
            <a:off x="323527" y="2045716"/>
            <a:ext cx="280375" cy="1441823"/>
          </a:xfrm>
          <a:prstGeom prst="bentConnector3">
            <a:avLst>
              <a:gd name="adj1" fmla="val -81534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4" name="Соединительная линия уступом 33"/>
          <p:cNvCxnSpPr>
            <a:stCxn id="24" idx="1"/>
            <a:endCxn id="28" idx="1"/>
          </p:cNvCxnSpPr>
          <p:nvPr/>
        </p:nvCxnSpPr>
        <p:spPr>
          <a:xfrm rot="10800000" flipH="1" flipV="1">
            <a:off x="323527" y="2045717"/>
            <a:ext cx="280375" cy="2232248"/>
          </a:xfrm>
          <a:prstGeom prst="bentConnector3">
            <a:avLst>
              <a:gd name="adj1" fmla="val -81534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>
            <a:endCxn id="30" idx="1"/>
          </p:cNvCxnSpPr>
          <p:nvPr/>
        </p:nvCxnSpPr>
        <p:spPr>
          <a:xfrm rot="10800000" flipH="1" flipV="1">
            <a:off x="323527" y="2204862"/>
            <a:ext cx="280375" cy="2806811"/>
          </a:xfrm>
          <a:prstGeom prst="bentConnector3">
            <a:avLst>
              <a:gd name="adj1" fmla="val -81534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2" name="Соединительная линия уступом 41"/>
          <p:cNvCxnSpPr>
            <a:endCxn id="31" idx="1"/>
          </p:cNvCxnSpPr>
          <p:nvPr/>
        </p:nvCxnSpPr>
        <p:spPr>
          <a:xfrm rot="10800000" flipH="1" flipV="1">
            <a:off x="323527" y="2204862"/>
            <a:ext cx="280375" cy="3492389"/>
          </a:xfrm>
          <a:prstGeom prst="bentConnector3">
            <a:avLst>
              <a:gd name="adj1" fmla="val -81534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6497156" y="2595780"/>
            <a:ext cx="2297478" cy="95343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i="1" dirty="0"/>
              <a:t>Регистрация предложенных системой и поставленных врачом диагнозов</a:t>
            </a:r>
            <a:endParaRPr lang="ru-RU" sz="1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4" name="Соединительная линия уступом 43"/>
          <p:cNvCxnSpPr>
            <a:stCxn id="25" idx="1"/>
            <a:endCxn id="43" idx="1"/>
          </p:cNvCxnSpPr>
          <p:nvPr/>
        </p:nvCxnSpPr>
        <p:spPr>
          <a:xfrm rot="10800000" flipH="1" flipV="1">
            <a:off x="6300192" y="2045717"/>
            <a:ext cx="196964" cy="1026782"/>
          </a:xfrm>
          <a:prstGeom prst="bentConnector3">
            <a:avLst>
              <a:gd name="adj1" fmla="val -116062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6497156" y="3701901"/>
            <a:ext cx="2297478" cy="95343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i="1" dirty="0"/>
              <a:t>Анализ соответствия поставленного врачом диагноза имеющимся признакам заболеваний</a:t>
            </a:r>
            <a:endParaRPr lang="ru-RU" sz="1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2" name="Соединительная линия уступом 51"/>
          <p:cNvCxnSpPr>
            <a:stCxn id="25" idx="1"/>
            <a:endCxn id="51" idx="1"/>
          </p:cNvCxnSpPr>
          <p:nvPr/>
        </p:nvCxnSpPr>
        <p:spPr>
          <a:xfrm rot="10800000" flipH="1" flipV="1">
            <a:off x="6300192" y="2045716"/>
            <a:ext cx="196964" cy="2132903"/>
          </a:xfrm>
          <a:prstGeom prst="bentConnector3">
            <a:avLst>
              <a:gd name="adj1" fmla="val -116062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19985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1" y="159023"/>
            <a:ext cx="8784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AGOptimaCyr-Bold" pitchFamily="34" charset="0"/>
                <a:ea typeface="+mj-ea"/>
                <a:cs typeface="+mj-cs"/>
              </a:rPr>
              <a:t>Реанимация в </a:t>
            </a:r>
            <a:r>
              <a:rPr lang="en-US" sz="24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AGOptimaCyr-Bold" pitchFamily="34" charset="0"/>
                <a:ea typeface="+mj-ea"/>
                <a:cs typeface="+mj-cs"/>
              </a:rPr>
              <a:t>Maximus</a:t>
            </a:r>
            <a:endParaRPr lang="ru-RU" sz="2400" b="1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bg2">
                  <a:lumMod val="75000"/>
                </a:schemeClr>
              </a:solidFill>
              <a:latin typeface="AGOptimaCyr-Bold" pitchFamily="34" charset="0"/>
              <a:ea typeface="+mj-ea"/>
              <a:cs typeface="+mj-cs"/>
            </a:endParaRPr>
          </a:p>
        </p:txBody>
      </p:sp>
      <p:pic>
        <p:nvPicPr>
          <p:cNvPr id="179202" name="Picture 2" descr="\\fs\Marketing\!_Библиотека материалов\материалы для сайта DiaCareSoft\Prez\__sl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497" y="836712"/>
            <a:ext cx="884216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1145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50000" contrast="3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26450" cy="633412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 </a:t>
            </a:r>
            <a:r>
              <a:rPr lang="ru-RU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Перспективы развития </a:t>
            </a:r>
            <a:r>
              <a:rPr lang="en-US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Maximus</a:t>
            </a:r>
            <a:endParaRPr lang="ru-RU" sz="2400" b="1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-Bold" pitchFamily="34" charset="0"/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8569200" cy="5616575"/>
          </a:xfrm>
        </p:spPr>
        <p:txBody>
          <a:bodyPr>
            <a:normAutofit/>
          </a:bodyPr>
          <a:lstStyle/>
          <a:p>
            <a:pPr marL="274320" indent="-274320" algn="just" eaLnBrk="1" fontAlgn="auto" hangingPunct="1">
              <a:spcAft>
                <a:spcPts val="60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1800" dirty="0" smtClean="0">
              <a:latin typeface="Calibri" pitchFamily="34" charset="0"/>
            </a:endParaRPr>
          </a:p>
          <a:p>
            <a:pPr marL="274320" indent="-274320" algn="just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1800" dirty="0" smtClean="0">
              <a:latin typeface="Calibri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467544" y="836712"/>
            <a:ext cx="8136904" cy="39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14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lang="ru-RU" sz="15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Развитие инфраструктуры и процесса сопровождения системы на всех уровнях</a:t>
            </a:r>
            <a:r>
              <a:rPr lang="ru-RU" sz="15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;</a:t>
            </a:r>
            <a:endParaRPr lang="ru-RU" sz="1500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14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lang="ru-RU" sz="15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Расширение границ системы от профилактики до пост трансплантационной </a:t>
            </a:r>
            <a:r>
              <a:rPr lang="ru-RU" sz="15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терапии;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14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lang="ru-RU" sz="15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Ф</a:t>
            </a:r>
            <a:r>
              <a:rPr lang="ru-RU" sz="15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ормирование </a:t>
            </a:r>
            <a:r>
              <a:rPr lang="ru-RU" sz="15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регистра для начальных стадий ХБП</a:t>
            </a:r>
            <a:r>
              <a:rPr lang="ru-RU" sz="15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14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lang="ru-RU" sz="15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Использование в работе выездных бригад ОПП НЭС;</a:t>
            </a:r>
            <a:endParaRPr lang="ru-RU" sz="1500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14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lang="ru-RU" sz="15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Масштабирование </a:t>
            </a:r>
            <a:r>
              <a:rPr lang="ru-RU" sz="15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системы для автоматизации нефрологических служб регионов</a:t>
            </a:r>
            <a:r>
              <a:rPr lang="ru-RU" sz="15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14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lang="ru-RU" sz="15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Масштабирование системы на другие профили заболеваний</a:t>
            </a:r>
            <a:endParaRPr lang="ru-RU" sz="1500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14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lang="ru-RU" sz="15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Охват отделений </a:t>
            </a:r>
            <a:r>
              <a:rPr lang="ru-RU" sz="15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трансплантации;</a:t>
            </a:r>
            <a:endParaRPr lang="ru-RU" sz="1500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14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lang="ru-RU" sz="15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Подключение </a:t>
            </a:r>
            <a:r>
              <a:rPr lang="ru-RU" sz="15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всех видов нового </a:t>
            </a:r>
            <a:r>
              <a:rPr lang="ru-RU" sz="15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оборудования к системе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17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1552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51720" y="764704"/>
            <a:ext cx="6768752" cy="1292026"/>
          </a:xfrm>
        </p:spPr>
        <p:txBody>
          <a:bodyPr/>
          <a:lstStyle/>
          <a:p>
            <a:pPr algn="ctr"/>
            <a:r>
              <a:rPr lang="ru-RU" dirty="0" smtClean="0">
                <a:ln w="18415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GOptimaCyr-Bold" pitchFamily="34" charset="0"/>
              </a:rPr>
              <a:t>Спасибо за внимание!</a:t>
            </a:r>
            <a:endParaRPr lang="ru-RU" dirty="0">
              <a:ln w="18415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GOptimaCyr-Bold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39752" y="2204864"/>
            <a:ext cx="6357392" cy="37052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endParaRPr lang="ru-RU" dirty="0" smtClean="0">
              <a:latin typeface="AGOptimaCyr-Bold" pitchFamily="34" charset="0"/>
              <a:hlinkClick r:id="rId6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r>
              <a:rPr lang="ru-RU" b="1" u="sng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AGOptimaCyr-Bold" pitchFamily="34" charset="0"/>
                <a:hlinkClick r:id="rId6"/>
              </a:rPr>
              <a:t>				</a:t>
            </a:r>
            <a:r>
              <a:rPr lang="ru-RU" b="1" u="sng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GOptimaCyr-Bold" pitchFamily="34" charset="0"/>
                <a:hlinkClick r:id="rId6"/>
              </a:rPr>
              <a:t>Ваши Вопросы</a:t>
            </a:r>
            <a:endParaRPr lang="ru-RU" b="1" u="sng" dirty="0" smtClean="0">
              <a:ln>
                <a:solidFill>
                  <a:schemeClr val="bg2">
                    <a:lumMod val="7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AGOptimaCyr-Bold" pitchFamily="34" charset="0"/>
              <a:hlinkClick r:id="rId6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AGOptimaCyr-Bold" pitchFamily="34" charset="0"/>
              <a:hlinkClick r:id="rId6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80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GOptimaCyr-Bold" pitchFamily="34" charset="0"/>
                <a:hlinkClick r:id="rId7"/>
              </a:rPr>
              <a:t>v.o.novitskiy@diacare-soft.ru</a:t>
            </a:r>
            <a:endParaRPr lang="en-US" sz="2800" dirty="0" smtClean="0">
              <a:ln>
                <a:solidFill>
                  <a:schemeClr val="bg2">
                    <a:lumMod val="7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AGOptimaCyr-Bold" pitchFamily="34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800" b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GOptimaCyr-Bold" pitchFamily="34" charset="0"/>
              </a:rPr>
              <a:t>8-916-5505953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r>
              <a:rPr lang="ru-RU" sz="2800" b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GOptimaCyr-Bold" pitchFamily="34" charset="0"/>
              </a:rPr>
              <a:t>Новицкий Владимир Олегович</a:t>
            </a:r>
          </a:p>
        </p:txBody>
      </p:sp>
    </p:spTree>
    <p:extLst>
      <p:ext uri="{BB962C8B-B14F-4D97-AF65-F5344CB8AC3E}">
        <p14:creationId xmlns:p14="http://schemas.microsoft.com/office/powerpoint/2010/main" xmlns="" val="3072372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3000" contrast="4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3" descr="C:\Users\Александр\Desktop\Быстрый вариант презентации\Подложка для подцелей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14" r="14957"/>
          <a:stretch/>
        </p:blipFill>
        <p:spPr bwMode="auto">
          <a:xfrm>
            <a:off x="1907704" y="131762"/>
            <a:ext cx="5895204" cy="99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2195736" y="248393"/>
            <a:ext cx="5256584" cy="646331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Open Sans Light" panose="020B0306030504020204" pitchFamily="34" charset="0"/>
              </a:rPr>
              <a:t>Повышение </a:t>
            </a:r>
            <a:r>
              <a:rPr lang="ru-RU" sz="1800" b="1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Open Sans Light" panose="020B0306030504020204" pitchFamily="34" charset="0"/>
              </a:rPr>
              <a:t>качества </a:t>
            </a:r>
            <a:endParaRPr lang="ru-RU" sz="1800" b="1" dirty="0" smtClean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Open Sans Light" panose="020B0306030504020204" pitchFamily="34" charset="0"/>
            </a:endParaRPr>
          </a:p>
          <a:p>
            <a:pPr algn="ctr"/>
            <a:r>
              <a:rPr lang="ru-RU" sz="1800" b="1" dirty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Open Sans Light" panose="020B0306030504020204" pitchFamily="34" charset="0"/>
              </a:rPr>
              <a:t>принимаемых решений по лечению </a:t>
            </a:r>
            <a:endParaRPr lang="ru-RU" sz="1800" b="1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1957265" y="1412776"/>
            <a:ext cx="1642629" cy="648072"/>
          </a:xfrm>
          <a:prstGeom prst="roundRect">
            <a:avLst/>
          </a:prstGeom>
          <a:solidFill>
            <a:srgbClr val="FF9900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Аналитическая обработка </a:t>
            </a:r>
            <a:r>
              <a:rPr lang="ru-RU" sz="900" b="1" dirty="0"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информации по ЛДП </a:t>
            </a:r>
          </a:p>
        </p:txBody>
      </p:sp>
      <p:cxnSp>
        <p:nvCxnSpPr>
          <p:cNvPr id="85" name="Соединительная линия уступом 24"/>
          <p:cNvCxnSpPr/>
          <p:nvPr/>
        </p:nvCxnSpPr>
        <p:spPr>
          <a:xfrm rot="10800000" flipV="1">
            <a:off x="1007605" y="1196748"/>
            <a:ext cx="3541950" cy="216028"/>
          </a:xfrm>
          <a:prstGeom prst="bentConnector2">
            <a:avLst/>
          </a:prstGeom>
          <a:ln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6" name="Соединительная линия уступом 25"/>
          <p:cNvCxnSpPr>
            <a:endCxn id="90" idx="0"/>
          </p:cNvCxnSpPr>
          <p:nvPr/>
        </p:nvCxnSpPr>
        <p:spPr>
          <a:xfrm>
            <a:off x="4552328" y="1196747"/>
            <a:ext cx="3656122" cy="216029"/>
          </a:xfrm>
          <a:prstGeom prst="bentConnector2">
            <a:avLst/>
          </a:prstGeom>
          <a:ln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7" name="Соединительная линия уступом 86"/>
          <p:cNvCxnSpPr/>
          <p:nvPr/>
        </p:nvCxnSpPr>
        <p:spPr>
          <a:xfrm rot="16200000" flipH="1">
            <a:off x="4333526" y="1196751"/>
            <a:ext cx="432048" cy="1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9" name="Скругленный прямоугольник 88"/>
          <p:cNvSpPr/>
          <p:nvPr/>
        </p:nvSpPr>
        <p:spPr>
          <a:xfrm>
            <a:off x="186291" y="1412776"/>
            <a:ext cx="1577397" cy="648072"/>
          </a:xfrm>
          <a:prstGeom prst="roundRect">
            <a:avLst/>
          </a:prstGeom>
          <a:solidFill>
            <a:srgbClr val="FF9900"/>
          </a:solidFill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Ведение </a:t>
            </a:r>
            <a:r>
              <a:rPr lang="ru-RU" sz="9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полной </a:t>
            </a:r>
            <a:r>
              <a:rPr lang="ru-RU" sz="9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формализованной </a:t>
            </a:r>
            <a:r>
              <a:rPr lang="ru-RU" sz="9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интеллектуальной истории болезни </a:t>
            </a: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7439465" y="1412776"/>
            <a:ext cx="1537969" cy="864096"/>
          </a:xfrm>
          <a:prstGeom prst="roundRect">
            <a:avLst/>
          </a:prstGeom>
          <a:solidFill>
            <a:srgbClr val="FF99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Формирование и использование </a:t>
            </a:r>
            <a:r>
              <a:rPr lang="ru-RU" sz="9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причинно-следственных моделей </a:t>
            </a:r>
            <a:r>
              <a:rPr lang="ru-RU" sz="9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пациента для выработки </a:t>
            </a:r>
            <a:r>
              <a:rPr lang="ru-RU" sz="9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программы </a:t>
            </a:r>
            <a:r>
              <a:rPr lang="ru-RU" sz="9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лечения </a:t>
            </a: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5541050" y="1412776"/>
            <a:ext cx="1541393" cy="648072"/>
          </a:xfrm>
          <a:prstGeom prst="roundRect">
            <a:avLst/>
          </a:prstGeom>
          <a:solidFill>
            <a:srgbClr val="FF9900"/>
          </a:solidFill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Обеспечение реализации принятых решений по лечению </a:t>
            </a:r>
          </a:p>
        </p:txBody>
      </p:sp>
      <p:cxnSp>
        <p:nvCxnSpPr>
          <p:cNvPr id="92" name="Соединительная линия уступом 33"/>
          <p:cNvCxnSpPr>
            <a:endCxn id="84" idx="0"/>
          </p:cNvCxnSpPr>
          <p:nvPr/>
        </p:nvCxnSpPr>
        <p:spPr>
          <a:xfrm rot="10800000" flipV="1">
            <a:off x="2778580" y="1196748"/>
            <a:ext cx="3308006" cy="216028"/>
          </a:xfrm>
          <a:prstGeom prst="bentConnector2">
            <a:avLst/>
          </a:prstGeom>
          <a:ln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3" name="Соединительная линия уступом 92"/>
          <p:cNvCxnSpPr/>
          <p:nvPr/>
        </p:nvCxnSpPr>
        <p:spPr>
          <a:xfrm>
            <a:off x="4552328" y="1196747"/>
            <a:ext cx="1747862" cy="216029"/>
          </a:xfrm>
          <a:prstGeom prst="bentConnector3">
            <a:avLst>
              <a:gd name="adj1" fmla="val 100136"/>
            </a:avLst>
          </a:prstGeom>
          <a:ln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94" name="Прямоугольник 93"/>
          <p:cNvSpPr/>
          <p:nvPr/>
        </p:nvSpPr>
        <p:spPr>
          <a:xfrm>
            <a:off x="395537" y="2204864"/>
            <a:ext cx="1368152" cy="115212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i="1" dirty="0">
                <a:solidFill>
                  <a:schemeClr val="tx1"/>
                </a:solidFill>
              </a:rPr>
              <a:t>Выдача автоматических сообщений о возникновении отклонений от норм параметров состояния пациента, процессов лечения от регламентов и предписаний и др. </a:t>
            </a:r>
            <a:endParaRPr lang="ru-RU" sz="8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2166511" y="2204864"/>
            <a:ext cx="1433383" cy="36004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</a:gra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i="1" dirty="0">
                <a:solidFill>
                  <a:schemeClr val="tx1"/>
                </a:solidFill>
              </a:rPr>
              <a:t>Агрегирование данных, формирование критериев </a:t>
            </a:r>
            <a:endParaRPr lang="ru-RU" sz="8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2166511" y="2708920"/>
            <a:ext cx="1433383" cy="79208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i="1" dirty="0">
                <a:solidFill>
                  <a:schemeClr val="tx1"/>
                </a:solidFill>
              </a:rPr>
              <a:t>Контроль и отображение отклонений </a:t>
            </a:r>
            <a:r>
              <a:rPr lang="ru-RU" sz="800" i="1" dirty="0" smtClean="0">
                <a:solidFill>
                  <a:schemeClr val="tx1"/>
                </a:solidFill>
              </a:rPr>
              <a:t>параметров от </a:t>
            </a:r>
            <a:r>
              <a:rPr lang="ru-RU" sz="800" i="1" dirty="0">
                <a:solidFill>
                  <a:schemeClr val="tx1"/>
                </a:solidFill>
              </a:rPr>
              <a:t>норм по заданным показателям и критериям в динамике </a:t>
            </a:r>
            <a:endParaRPr lang="ru-RU" sz="8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2166511" y="4293096"/>
            <a:ext cx="1433383" cy="46414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i="1" dirty="0"/>
              <a:t>Визуальное представление информации в 2D и 3D </a:t>
            </a:r>
            <a:endParaRPr lang="ru-RU" sz="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2166511" y="4941168"/>
            <a:ext cx="1433383" cy="8640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</a:gra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i="1" dirty="0">
                <a:solidFill>
                  <a:schemeClr val="tx1"/>
                </a:solidFill>
              </a:rPr>
              <a:t>Извлечение знаний (кластеризация, классификация, ассоциация исходных данных и решений, поиск </a:t>
            </a:r>
            <a:r>
              <a:rPr lang="ru-RU" sz="800" i="1" dirty="0" smtClean="0">
                <a:solidFill>
                  <a:schemeClr val="tx1"/>
                </a:solidFill>
              </a:rPr>
              <a:t>закономерностей</a:t>
            </a:r>
            <a:r>
              <a:rPr lang="ru-RU" sz="800" i="1" dirty="0">
                <a:solidFill>
                  <a:schemeClr val="tx1"/>
                </a:solidFill>
              </a:rPr>
              <a:t>) </a:t>
            </a:r>
            <a:endParaRPr lang="ru-RU" sz="8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2166511" y="5949280"/>
            <a:ext cx="1433383" cy="43204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i="1" dirty="0">
                <a:solidFill>
                  <a:schemeClr val="tx1"/>
                </a:solidFill>
              </a:rPr>
              <a:t>Формирование требуемой отчётности </a:t>
            </a:r>
            <a:endParaRPr lang="ru-RU" sz="800" dirty="0">
              <a:solidFill>
                <a:schemeClr val="tx1"/>
              </a:solidFill>
            </a:endParaRPr>
          </a:p>
        </p:txBody>
      </p:sp>
      <p:cxnSp>
        <p:nvCxnSpPr>
          <p:cNvPr id="100" name="Соединительная линия уступом 99"/>
          <p:cNvCxnSpPr>
            <a:stCxn id="89" idx="1"/>
            <a:endCxn id="94" idx="1"/>
          </p:cNvCxnSpPr>
          <p:nvPr/>
        </p:nvCxnSpPr>
        <p:spPr>
          <a:xfrm rot="10800000" flipH="1" flipV="1">
            <a:off x="186291" y="1736812"/>
            <a:ext cx="209246" cy="1044116"/>
          </a:xfrm>
          <a:prstGeom prst="bentConnector3">
            <a:avLst>
              <a:gd name="adj1" fmla="val -36416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1" name="Соединительная линия уступом 100"/>
          <p:cNvCxnSpPr>
            <a:stCxn id="84" idx="1"/>
            <a:endCxn id="95" idx="1"/>
          </p:cNvCxnSpPr>
          <p:nvPr/>
        </p:nvCxnSpPr>
        <p:spPr>
          <a:xfrm rot="10800000" flipH="1" flipV="1">
            <a:off x="1957265" y="1736812"/>
            <a:ext cx="209246" cy="648072"/>
          </a:xfrm>
          <a:prstGeom prst="bentConnector3">
            <a:avLst>
              <a:gd name="adj1" fmla="val -36416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2" name="Соединительная линия уступом 101"/>
          <p:cNvCxnSpPr>
            <a:stCxn id="84" idx="1"/>
            <a:endCxn id="96" idx="1"/>
          </p:cNvCxnSpPr>
          <p:nvPr/>
        </p:nvCxnSpPr>
        <p:spPr>
          <a:xfrm rot="10800000" flipH="1" flipV="1">
            <a:off x="1957265" y="1736812"/>
            <a:ext cx="209246" cy="1368152"/>
          </a:xfrm>
          <a:prstGeom prst="bentConnector3">
            <a:avLst>
              <a:gd name="adj1" fmla="val -36416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3" name="Соединительная линия уступом 102"/>
          <p:cNvCxnSpPr>
            <a:stCxn id="84" idx="1"/>
            <a:endCxn id="109" idx="1"/>
          </p:cNvCxnSpPr>
          <p:nvPr/>
        </p:nvCxnSpPr>
        <p:spPr>
          <a:xfrm rot="10800000" flipH="1" flipV="1">
            <a:off x="1957265" y="1736811"/>
            <a:ext cx="209246" cy="2140285"/>
          </a:xfrm>
          <a:prstGeom prst="bentConnector3">
            <a:avLst>
              <a:gd name="adj1" fmla="val -36416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4" name="Соединительная линия уступом 103"/>
          <p:cNvCxnSpPr>
            <a:stCxn id="84" idx="1"/>
            <a:endCxn id="98" idx="1"/>
          </p:cNvCxnSpPr>
          <p:nvPr/>
        </p:nvCxnSpPr>
        <p:spPr>
          <a:xfrm rot="10800000" flipH="1" flipV="1">
            <a:off x="1957265" y="1736812"/>
            <a:ext cx="209246" cy="3636404"/>
          </a:xfrm>
          <a:prstGeom prst="bentConnector3">
            <a:avLst>
              <a:gd name="adj1" fmla="val -37554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5" name="Соединительная линия уступом 104"/>
          <p:cNvCxnSpPr>
            <a:stCxn id="84" idx="1"/>
            <a:endCxn id="99" idx="1"/>
          </p:cNvCxnSpPr>
          <p:nvPr/>
        </p:nvCxnSpPr>
        <p:spPr>
          <a:xfrm rot="10800000" flipH="1" flipV="1">
            <a:off x="1957265" y="1736812"/>
            <a:ext cx="209246" cy="4428492"/>
          </a:xfrm>
          <a:prstGeom prst="bentConnector3">
            <a:avLst>
              <a:gd name="adj1" fmla="val -37933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06" name="Picture 3" descr="C:\Users\Александр\Desktop\Быстрый вариант презентации\Подложка для подцелей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87436"/>
          <a:stretch/>
        </p:blipFill>
        <p:spPr bwMode="auto">
          <a:xfrm>
            <a:off x="1197076" y="131762"/>
            <a:ext cx="710628" cy="99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3" descr="C:\Users\Александр\Desktop\Быстрый вариант презентации\Подложка для подцелей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435"/>
          <a:stretch/>
        </p:blipFill>
        <p:spPr bwMode="auto">
          <a:xfrm>
            <a:off x="7802908" y="131761"/>
            <a:ext cx="710628" cy="99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C:\Users\Александр\Desktop\Быстрый вариант презентации\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878" y="414023"/>
            <a:ext cx="1213969" cy="42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Прямоугольник 108"/>
          <p:cNvSpPr/>
          <p:nvPr/>
        </p:nvSpPr>
        <p:spPr>
          <a:xfrm>
            <a:off x="2166511" y="3645024"/>
            <a:ext cx="1433383" cy="46414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</a:gra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i="1" dirty="0" smtClean="0">
                <a:solidFill>
                  <a:schemeClr val="tx1"/>
                </a:solidFill>
              </a:rPr>
              <a:t>Статистическая </a:t>
            </a:r>
            <a:r>
              <a:rPr lang="ru-RU" sz="800" i="1" dirty="0">
                <a:solidFill>
                  <a:schemeClr val="tx1"/>
                </a:solidFill>
              </a:rPr>
              <a:t>обработка и представление </a:t>
            </a:r>
            <a:r>
              <a:rPr lang="ru-RU" sz="800" i="1" dirty="0" smtClean="0">
                <a:solidFill>
                  <a:schemeClr val="tx1"/>
                </a:solidFill>
              </a:rPr>
              <a:t>данных</a:t>
            </a:r>
            <a:endParaRPr lang="ru-RU" sz="8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10" name="Соединительная линия уступом 109"/>
          <p:cNvCxnSpPr>
            <a:stCxn id="84" idx="1"/>
            <a:endCxn id="97" idx="1"/>
          </p:cNvCxnSpPr>
          <p:nvPr/>
        </p:nvCxnSpPr>
        <p:spPr>
          <a:xfrm rot="10800000" flipH="1" flipV="1">
            <a:off x="1957265" y="1736811"/>
            <a:ext cx="209246" cy="2788357"/>
          </a:xfrm>
          <a:prstGeom prst="bentConnector3">
            <a:avLst>
              <a:gd name="adj1" fmla="val -37934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1" name="Прямоугольник 110"/>
          <p:cNvSpPr/>
          <p:nvPr/>
        </p:nvSpPr>
        <p:spPr>
          <a:xfrm>
            <a:off x="4067944" y="5085184"/>
            <a:ext cx="1230911" cy="7920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i="1" dirty="0" smtClean="0"/>
              <a:t>Формирование </a:t>
            </a:r>
            <a:r>
              <a:rPr lang="ru-RU" sz="800" i="1" dirty="0"/>
              <a:t>клинических протоколов лечения групп заболеваний в диагнозе </a:t>
            </a:r>
            <a:endParaRPr lang="ru-RU" sz="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4067944" y="3212976"/>
            <a:ext cx="1230911" cy="72007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i="1" dirty="0" smtClean="0"/>
              <a:t>Формирование </a:t>
            </a:r>
            <a:r>
              <a:rPr lang="ru-RU" sz="800" i="1" dirty="0"/>
              <a:t>множества </a:t>
            </a:r>
            <a:r>
              <a:rPr lang="ru-RU" sz="800" i="1" dirty="0" smtClean="0"/>
              <a:t>допустимых решений по лечению </a:t>
            </a:r>
            <a:r>
              <a:rPr lang="ru-RU" sz="800" i="1" dirty="0"/>
              <a:t>пациента </a:t>
            </a:r>
            <a:endParaRPr lang="ru-RU" sz="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4067944" y="4149080"/>
            <a:ext cx="1230911" cy="75608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i="1" dirty="0"/>
              <a:t>Выбор </a:t>
            </a:r>
            <a:r>
              <a:rPr lang="ru-RU" sz="800" i="1" dirty="0" smtClean="0"/>
              <a:t>лучшего </a:t>
            </a:r>
            <a:r>
              <a:rPr lang="ru-RU" sz="800" i="1" dirty="0"/>
              <a:t>решения </a:t>
            </a:r>
            <a:r>
              <a:rPr lang="ru-RU" sz="800" i="1" dirty="0" smtClean="0"/>
              <a:t>по лечению  пациента по заданным критериям</a:t>
            </a:r>
            <a:endParaRPr lang="ru-RU" sz="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14" name="Соединительная линия уступом 113"/>
          <p:cNvCxnSpPr/>
          <p:nvPr/>
        </p:nvCxnSpPr>
        <p:spPr>
          <a:xfrm rot="10800000" flipH="1" flipV="1">
            <a:off x="3923928" y="1700808"/>
            <a:ext cx="144016" cy="828093"/>
          </a:xfrm>
          <a:prstGeom prst="bentConnector3">
            <a:avLst>
              <a:gd name="adj1" fmla="val -158732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5" name="Соединительная линия уступом 114"/>
          <p:cNvCxnSpPr/>
          <p:nvPr/>
        </p:nvCxnSpPr>
        <p:spPr>
          <a:xfrm rot="10800000" flipH="1" flipV="1">
            <a:off x="3923928" y="1700808"/>
            <a:ext cx="131072" cy="1782198"/>
          </a:xfrm>
          <a:prstGeom prst="bentConnector3">
            <a:avLst>
              <a:gd name="adj1" fmla="val -174408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6" name="Соединительная линия уступом 115"/>
          <p:cNvCxnSpPr/>
          <p:nvPr/>
        </p:nvCxnSpPr>
        <p:spPr>
          <a:xfrm rot="10800000" flipH="1" flipV="1">
            <a:off x="3923928" y="1700808"/>
            <a:ext cx="131072" cy="3744416"/>
          </a:xfrm>
          <a:prstGeom prst="bentConnector3">
            <a:avLst>
              <a:gd name="adj1" fmla="val -174408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7" name="Прямоугольник 116"/>
          <p:cNvSpPr/>
          <p:nvPr/>
        </p:nvSpPr>
        <p:spPr>
          <a:xfrm>
            <a:off x="4067944" y="2204864"/>
            <a:ext cx="1230911" cy="7920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i="1" dirty="0"/>
              <a:t>Определение критериев оценки эффективности решений по лечению </a:t>
            </a:r>
            <a:endParaRPr lang="ru-RU" sz="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5714291" y="2204864"/>
            <a:ext cx="1368152" cy="36004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i="1" dirty="0">
                <a:solidFill>
                  <a:schemeClr val="tx1"/>
                </a:solidFill>
              </a:rPr>
              <a:t>Мониторинг состояния пациента </a:t>
            </a:r>
            <a:endParaRPr lang="ru-RU" sz="8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20" name="Соединительная линия уступом 119"/>
          <p:cNvCxnSpPr>
            <a:stCxn id="91" idx="1"/>
            <a:endCxn id="119" idx="1"/>
          </p:cNvCxnSpPr>
          <p:nvPr/>
        </p:nvCxnSpPr>
        <p:spPr>
          <a:xfrm rot="10800000" flipH="1" flipV="1">
            <a:off x="5541049" y="1736812"/>
            <a:ext cx="173241" cy="648072"/>
          </a:xfrm>
          <a:prstGeom prst="bentConnector3">
            <a:avLst>
              <a:gd name="adj1" fmla="val -62312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21" name="Прямоугольник 120"/>
          <p:cNvSpPr/>
          <p:nvPr/>
        </p:nvSpPr>
        <p:spPr>
          <a:xfrm>
            <a:off x="5714290" y="2708920"/>
            <a:ext cx="1368153" cy="72008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i="1" dirty="0">
                <a:solidFill>
                  <a:schemeClr val="tx1"/>
                </a:solidFill>
              </a:rPr>
              <a:t>Реализация </a:t>
            </a:r>
            <a:r>
              <a:rPr lang="ru-RU" sz="800" i="1" dirty="0" smtClean="0">
                <a:solidFill>
                  <a:schemeClr val="tx1"/>
                </a:solidFill>
              </a:rPr>
              <a:t>оперативного информационного взаимодействия </a:t>
            </a:r>
            <a:r>
              <a:rPr lang="ru-RU" sz="800" i="1" dirty="0">
                <a:solidFill>
                  <a:schemeClr val="tx1"/>
                </a:solidFill>
              </a:rPr>
              <a:t>между медицинским персоналом </a:t>
            </a:r>
            <a:r>
              <a:rPr lang="ru-RU" sz="800" i="1" dirty="0" smtClean="0">
                <a:solidFill>
                  <a:schemeClr val="tx1"/>
                </a:solidFill>
              </a:rPr>
              <a:t>ЛДП</a:t>
            </a:r>
            <a:endParaRPr lang="ru-RU" sz="8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22" name="Соединительная линия уступом 121"/>
          <p:cNvCxnSpPr>
            <a:stCxn id="91" idx="1"/>
            <a:endCxn id="121" idx="1"/>
          </p:cNvCxnSpPr>
          <p:nvPr/>
        </p:nvCxnSpPr>
        <p:spPr>
          <a:xfrm rot="10800000" flipH="1" flipV="1">
            <a:off x="5541050" y="1736812"/>
            <a:ext cx="173240" cy="1332148"/>
          </a:xfrm>
          <a:prstGeom prst="bentConnector3">
            <a:avLst>
              <a:gd name="adj1" fmla="val -62313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23" name="Прямоугольник 122"/>
          <p:cNvSpPr/>
          <p:nvPr/>
        </p:nvSpPr>
        <p:spPr>
          <a:xfrm>
            <a:off x="5714290" y="3589064"/>
            <a:ext cx="1368153" cy="57606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i="1" dirty="0">
                <a:solidFill>
                  <a:schemeClr val="tx1"/>
                </a:solidFill>
              </a:rPr>
              <a:t>Контроль исполнения принятого решения (назначений) </a:t>
            </a:r>
            <a:endParaRPr lang="ru-RU" sz="8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24" name="Соединительная линия уступом 123"/>
          <p:cNvCxnSpPr>
            <a:stCxn id="91" idx="1"/>
            <a:endCxn id="123" idx="1"/>
          </p:cNvCxnSpPr>
          <p:nvPr/>
        </p:nvCxnSpPr>
        <p:spPr>
          <a:xfrm rot="10800000" flipH="1" flipV="1">
            <a:off x="5541050" y="1736812"/>
            <a:ext cx="173240" cy="2140284"/>
          </a:xfrm>
          <a:prstGeom prst="bentConnector3">
            <a:avLst>
              <a:gd name="adj1" fmla="val -62313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25" name="Прямоугольник 124"/>
          <p:cNvSpPr/>
          <p:nvPr/>
        </p:nvSpPr>
        <p:spPr>
          <a:xfrm>
            <a:off x="5714290" y="4293096"/>
            <a:ext cx="1368153" cy="57606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i="1" dirty="0">
                <a:solidFill>
                  <a:schemeClr val="tx1"/>
                </a:solidFill>
              </a:rPr>
              <a:t>Формирование критериев оценки качества работы </a:t>
            </a:r>
            <a:r>
              <a:rPr lang="ru-RU" sz="800" i="1" dirty="0" smtClean="0">
                <a:solidFill>
                  <a:schemeClr val="tx1"/>
                </a:solidFill>
              </a:rPr>
              <a:t>персонала</a:t>
            </a:r>
            <a:endParaRPr lang="ru-RU" sz="8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26" name="Соединительная линия уступом 125"/>
          <p:cNvCxnSpPr>
            <a:stCxn id="91" idx="1"/>
            <a:endCxn id="125" idx="1"/>
          </p:cNvCxnSpPr>
          <p:nvPr/>
        </p:nvCxnSpPr>
        <p:spPr>
          <a:xfrm rot="10800000" flipH="1" flipV="1">
            <a:off x="5541050" y="1736812"/>
            <a:ext cx="173240" cy="2844316"/>
          </a:xfrm>
          <a:prstGeom prst="bentConnector3">
            <a:avLst>
              <a:gd name="adj1" fmla="val -62313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27" name="Прямоугольник 126"/>
          <p:cNvSpPr/>
          <p:nvPr/>
        </p:nvSpPr>
        <p:spPr>
          <a:xfrm>
            <a:off x="7602507" y="3877097"/>
            <a:ext cx="1374927" cy="135210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i="1" dirty="0"/>
              <a:t>Моделирование </a:t>
            </a:r>
            <a:r>
              <a:rPr lang="ru-RU" sz="800" i="1" dirty="0" smtClean="0"/>
              <a:t> решений </a:t>
            </a:r>
            <a:r>
              <a:rPr lang="ru-RU" sz="800" i="1" dirty="0"/>
              <a:t>по лечению с использованием зависимостей показателей опасности, активности и вероятности заболеваний и тяжести состояния пациента </a:t>
            </a:r>
            <a:endParaRPr lang="ru-RU" sz="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8" name="Прямоугольник 127"/>
          <p:cNvSpPr/>
          <p:nvPr/>
        </p:nvSpPr>
        <p:spPr>
          <a:xfrm>
            <a:off x="7602383" y="2418321"/>
            <a:ext cx="1374927" cy="5066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i="1" dirty="0"/>
              <a:t>Прогнозирование развития заболеваний </a:t>
            </a:r>
            <a:endParaRPr lang="ru-RU" sz="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9" name="Прямоугольник 128"/>
          <p:cNvSpPr/>
          <p:nvPr/>
        </p:nvSpPr>
        <p:spPr>
          <a:xfrm>
            <a:off x="7602383" y="3104964"/>
            <a:ext cx="1374927" cy="56063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i="1" dirty="0"/>
              <a:t>Выявление причин заболеваний </a:t>
            </a:r>
            <a:endParaRPr lang="ru-RU" sz="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30" name="Соединительная линия уступом 129"/>
          <p:cNvCxnSpPr>
            <a:stCxn id="90" idx="1"/>
            <a:endCxn id="128" idx="1"/>
          </p:cNvCxnSpPr>
          <p:nvPr/>
        </p:nvCxnSpPr>
        <p:spPr>
          <a:xfrm rot="10800000" flipH="1" flipV="1">
            <a:off x="7439465" y="1844823"/>
            <a:ext cx="162918" cy="826809"/>
          </a:xfrm>
          <a:prstGeom prst="bentConnector3">
            <a:avLst>
              <a:gd name="adj1" fmla="val -144492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1" name="Соединительная линия уступом 130"/>
          <p:cNvCxnSpPr>
            <a:stCxn id="90" idx="1"/>
            <a:endCxn id="129" idx="1"/>
          </p:cNvCxnSpPr>
          <p:nvPr/>
        </p:nvCxnSpPr>
        <p:spPr>
          <a:xfrm rot="10800000" flipH="1" flipV="1">
            <a:off x="7439465" y="1844823"/>
            <a:ext cx="162918" cy="1540455"/>
          </a:xfrm>
          <a:prstGeom prst="bentConnector3">
            <a:avLst>
              <a:gd name="adj1" fmla="val -144492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2" name="Соединительная линия уступом 131"/>
          <p:cNvCxnSpPr>
            <a:stCxn id="90" idx="1"/>
            <a:endCxn id="127" idx="1"/>
          </p:cNvCxnSpPr>
          <p:nvPr/>
        </p:nvCxnSpPr>
        <p:spPr>
          <a:xfrm rot="10800000" flipH="1" flipV="1">
            <a:off x="7439465" y="1844823"/>
            <a:ext cx="163042" cy="2708325"/>
          </a:xfrm>
          <a:prstGeom prst="bentConnector3">
            <a:avLst>
              <a:gd name="adj1" fmla="val -140209"/>
            </a:avLst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4" name="Соединительная линия уступом 133"/>
          <p:cNvCxnSpPr>
            <a:endCxn id="113" idx="1"/>
          </p:cNvCxnSpPr>
          <p:nvPr/>
        </p:nvCxnSpPr>
        <p:spPr>
          <a:xfrm rot="16200000" flipH="1">
            <a:off x="2474767" y="2933945"/>
            <a:ext cx="2826314" cy="360040"/>
          </a:xfrm>
          <a:prstGeom prst="bentConnector2">
            <a:avLst/>
          </a:prstGeom>
          <a:ln w="19050">
            <a:headEnd type="none" w="med" len="med"/>
            <a:tailEnd type="triangl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8" name="Скругленный прямоугольник 87"/>
          <p:cNvSpPr/>
          <p:nvPr/>
        </p:nvSpPr>
        <p:spPr>
          <a:xfrm>
            <a:off x="3792856" y="1412776"/>
            <a:ext cx="1518943" cy="648072"/>
          </a:xfrm>
          <a:prstGeom prst="roundRect">
            <a:avLst/>
          </a:prstGeom>
          <a:solidFill>
            <a:srgbClr val="FF99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Оптимизация </a:t>
            </a:r>
            <a:r>
              <a:rPr lang="ru-RU" sz="9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 Light" panose="020B0306030504020204" pitchFamily="34" charset="0"/>
              </a:rPr>
              <a:t>выбора решений по лечению</a:t>
            </a:r>
          </a:p>
        </p:txBody>
      </p:sp>
    </p:spTree>
    <p:extLst>
      <p:ext uri="{BB962C8B-B14F-4D97-AF65-F5344CB8AC3E}">
        <p14:creationId xmlns:p14="http://schemas.microsoft.com/office/powerpoint/2010/main" xmlns="" val="2819985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3000" contrast="4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116633"/>
            <a:ext cx="8424936" cy="504056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Rod" pitchFamily="49" charset="-79"/>
              </a:rPr>
              <a:t>       </a:t>
            </a:r>
            <a:r>
              <a:rPr lang="ru-RU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Базовые принципы </a:t>
            </a:r>
            <a:r>
              <a:rPr lang="en-US" sz="24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Maximus</a:t>
            </a:r>
            <a:endParaRPr lang="ru-RU" sz="2400" b="1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-Bold" pitchFamily="34" charset="0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07504" y="692696"/>
            <a:ext cx="8928992" cy="5544616"/>
          </a:xfrm>
        </p:spPr>
        <p:txBody>
          <a:bodyPr>
            <a:normAutofit fontScale="92500" lnSpcReduction="10000"/>
          </a:bodyPr>
          <a:lstStyle/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600" dirty="0" err="1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Maximus</a:t>
            </a:r>
            <a:r>
              <a:rPr lang="ru-RU" sz="16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  -  автоматизированная информационная система управления лечебно-диагностическим процессом для нефрологии и гемодиализа с учётом масштабирования на другие области медицины</a:t>
            </a:r>
            <a:r>
              <a:rPr lang="en-US" sz="16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;</a:t>
            </a:r>
            <a:endParaRPr lang="ru-RU" sz="160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1600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" pitchFamily="34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6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В фундамент </a:t>
            </a:r>
            <a:r>
              <a:rPr lang="en-US" sz="1600" dirty="0" err="1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Maximus</a:t>
            </a:r>
            <a:r>
              <a:rPr lang="ru-RU" sz="16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 заложен системный подход – целостный взгляд на структуру взаимодействующих элементов, объединённых общей целью – повышение качества лечебно-диагностического процесса</a:t>
            </a:r>
            <a:r>
              <a:rPr lang="en-US" sz="16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;</a:t>
            </a:r>
            <a:endParaRPr lang="ru-RU" sz="160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1600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" pitchFamily="34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6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В </a:t>
            </a:r>
            <a:r>
              <a:rPr lang="en-US" sz="1600" dirty="0" err="1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Maximus</a:t>
            </a:r>
            <a:r>
              <a:rPr lang="en-US" sz="16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 </a:t>
            </a:r>
            <a:r>
              <a:rPr lang="ru-RU" sz="16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используется причинно-следственный анализ нозологий и показателей пациента</a:t>
            </a:r>
            <a:r>
              <a:rPr lang="ru-RU" sz="16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;</a:t>
            </a:r>
          </a:p>
          <a:p>
            <a:pPr marL="0" indent="0" algn="just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1600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" pitchFamily="34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6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Все элементы  </a:t>
            </a:r>
            <a:r>
              <a:rPr lang="en-US" sz="1600" dirty="0" err="1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Maximus</a:t>
            </a:r>
            <a:r>
              <a:rPr lang="ru-RU" sz="16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 - множества формализованных параметров: пациентов, процедур, оборудования, экономические показатели, критерии оценки качества лечения, работы персонала и клиники в целом</a:t>
            </a:r>
            <a:r>
              <a:rPr lang="en-US" sz="16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;</a:t>
            </a:r>
            <a:endParaRPr lang="ru-RU" sz="1600" dirty="0" smtClean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1600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" pitchFamily="34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600" dirty="0" err="1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Maximus</a:t>
            </a:r>
            <a:r>
              <a:rPr lang="en-US" sz="16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 –</a:t>
            </a:r>
            <a:r>
              <a:rPr lang="ru-RU" sz="16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система поддержки принятия решений в диагностике, выработке программ лечения, анализе параметров состояния</a:t>
            </a:r>
            <a:r>
              <a:rPr lang="ru-RU" sz="16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;</a:t>
            </a:r>
          </a:p>
          <a:p>
            <a:pPr marL="0" indent="0" algn="just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1600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" pitchFamily="34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600" dirty="0" err="1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Maximus</a:t>
            </a:r>
            <a:r>
              <a:rPr lang="ru-RU" sz="16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 строится на основе бизнес-процессов, определяющих регламенты работы отделений нефрологии и гемодиализа</a:t>
            </a:r>
            <a:r>
              <a:rPr lang="ru-RU" sz="1600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;</a:t>
            </a:r>
          </a:p>
          <a:p>
            <a:pPr marL="0" indent="0" algn="just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1600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" pitchFamily="34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6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Информационной основой </a:t>
            </a:r>
            <a:r>
              <a:rPr lang="en-US" sz="1600" dirty="0" err="1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Maximus</a:t>
            </a:r>
            <a:r>
              <a:rPr lang="en-US" sz="16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 </a:t>
            </a:r>
            <a:r>
              <a:rPr lang="ru-RU" sz="1600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" pitchFamily="34" charset="0"/>
              </a:rPr>
              <a:t>является экспертная база знаний и классификаторы (МКБ-10, услуг, лекарственных средств и др.)</a:t>
            </a:r>
          </a:p>
          <a:p>
            <a:pPr marL="274320" indent="-274320" algn="just" eaLnBrk="1" fontAlgn="auto" hangingPunct="1">
              <a:spcAft>
                <a:spcPts val="60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AGOptimaCyr" pitchFamily="34" charset="0"/>
            </a:endParaRPr>
          </a:p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AGOptima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2371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47775" y="42481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5106" name="Picture 2" descr="\\fs\Marketing\!_Библиотека материалов\материалы для сайта DiaCareSoft\Prez\_20171009_PrezNov_ish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25" t="5990" r="3460" b="2246"/>
          <a:stretch/>
        </p:blipFill>
        <p:spPr bwMode="auto">
          <a:xfrm>
            <a:off x="323528" y="498301"/>
            <a:ext cx="8591551" cy="6315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19" y="116632"/>
            <a:ext cx="8663559" cy="504056"/>
          </a:xfrm>
        </p:spPr>
        <p:txBody>
          <a:bodyPr/>
          <a:lstStyle/>
          <a:p>
            <a:pPr algn="ctr"/>
            <a:r>
              <a:rPr lang="ru-RU" sz="28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AGOptimaCyr-Bold" pitchFamily="34" charset="0"/>
              </a:rPr>
              <a:t>Истоки</a:t>
            </a:r>
            <a:endParaRPr lang="ru-RU" sz="2800" b="1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bg2">
                  <a:lumMod val="75000"/>
                </a:schemeClr>
              </a:solidFill>
              <a:latin typeface="AGOptimaCyr-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2942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47775" y="42481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504056"/>
          </a:xfrm>
        </p:spPr>
        <p:txBody>
          <a:bodyPr/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AGOptimaCyr-Bold" pitchFamily="34" charset="0"/>
              </a:rPr>
              <a:t>Наше понимание философии медицины</a:t>
            </a:r>
            <a:endParaRPr lang="ru-RU" sz="2400" b="1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bg2">
                  <a:lumMod val="75000"/>
                </a:schemeClr>
              </a:solidFill>
              <a:latin typeface="AGOptimaCyr-Bold" pitchFamily="34" charset="0"/>
            </a:endParaRPr>
          </a:p>
        </p:txBody>
      </p:sp>
      <p:pic>
        <p:nvPicPr>
          <p:cNvPr id="176130" name="Picture 2" descr="\\fs\Marketing\!_Библиотека материалов\материалы для сайта DiaCareSoft\Prez\__sl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6" y="980728"/>
            <a:ext cx="8009335" cy="518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890717"/>
            <a:ext cx="1806905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2Lef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GOptimaCyr-Bold" pitchFamily="34" charset="0"/>
              </a:rPr>
              <a:t>качество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GOptimaCyr-Bold" pitchFamily="34" charset="0"/>
              </a:rPr>
              <a:t> </a:t>
            </a:r>
          </a:p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GOptimaCyr-Bold" pitchFamily="34" charset="0"/>
              </a:rPr>
              <a:t>затраты</a:t>
            </a: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GOptimaCyr-Bold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 bwMode="auto">
          <a:xfrm>
            <a:off x="1134675" y="1325713"/>
            <a:ext cx="1598468" cy="210507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190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9" name="Стрелка вниз 8"/>
          <p:cNvSpPr/>
          <p:nvPr/>
        </p:nvSpPr>
        <p:spPr bwMode="auto">
          <a:xfrm rot="10800000">
            <a:off x="2517119" y="1176180"/>
            <a:ext cx="144016" cy="191590"/>
          </a:xfrm>
          <a:prstGeom prst="downArrow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rgbClr val="92D050"/>
              </a:solidFill>
              <a:effectLst/>
              <a:latin typeface="Arial" charset="0"/>
            </a:endParaRPr>
          </a:p>
        </p:txBody>
      </p:sp>
      <p:sp>
        <p:nvSpPr>
          <p:cNvPr id="10" name="Стрелка вниз 9"/>
          <p:cNvSpPr/>
          <p:nvPr/>
        </p:nvSpPr>
        <p:spPr bwMode="auto">
          <a:xfrm>
            <a:off x="2531411" y="1632662"/>
            <a:ext cx="144016" cy="191590"/>
          </a:xfrm>
          <a:prstGeom prst="down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rgbClr val="92D050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2204" y="2276872"/>
            <a:ext cx="1809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n w="10541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latin typeface="AGOptimaCyr-Bold" pitchFamily="34" charset="0"/>
              </a:defRPr>
            </a:lvl1pPr>
          </a:lstStyle>
          <a:p>
            <a:r>
              <a:rPr lang="ru-RU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Здоровый </a:t>
            </a:r>
          </a:p>
          <a:p>
            <a:r>
              <a:rPr lang="ru-RU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пациент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99992" y="1052736"/>
            <a:ext cx="1809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latin typeface="AGOptimaCyr-Bold" pitchFamily="34" charset="0"/>
              </a:rPr>
              <a:t>Качество лечения</a:t>
            </a:r>
            <a:endParaRPr lang="ru-RU" sz="2000" b="1" dirty="0">
              <a:ln w="10541" cmpd="sng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latin typeface="AGOptimaCyr-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87698" y="4037002"/>
            <a:ext cx="1809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n w="10541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latin typeface="AGOptimaCyr-Bold" pitchFamily="34" charset="0"/>
              </a:defRPr>
            </a:lvl1pPr>
          </a:lstStyle>
          <a:p>
            <a:r>
              <a:rPr lang="ru-RU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Затраты</a:t>
            </a:r>
            <a:endParaRPr lang="ru-RU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7774" y="4351407"/>
            <a:ext cx="2028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n w="10541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latin typeface="AGOptimaCyr-Bold" pitchFamily="34" charset="0"/>
              </a:defRPr>
            </a:lvl1pPr>
          </a:lstStyle>
          <a:p>
            <a:r>
              <a:rPr lang="ru-RU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Эффективная медицина</a:t>
            </a:r>
            <a:endParaRPr lang="ru-RU" dirty="0">
              <a:ln w="10541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579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3000" contrast="4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83" y="44624"/>
            <a:ext cx="7856585" cy="432048"/>
          </a:xfrm>
        </p:spPr>
        <p:txBody>
          <a:bodyPr/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Общая логистика системы</a:t>
            </a:r>
            <a:endParaRPr lang="ru-RU" sz="2400" b="1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-Bold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47775" y="4338250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u="none" strike="noStrike" spc="50" normalizeH="0" baseline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8178" name="Picture 2" descr="\\fs\Marketing\!_Библиотека материалов\материалы для сайта DiaCareSoft\Prez\__sl3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0960" cy="593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890717"/>
            <a:ext cx="1806905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2Lef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GOptimaCyr-Bold" pitchFamily="34" charset="0"/>
              </a:rPr>
              <a:t>качество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GOptimaCyr-Bold" pitchFamily="34" charset="0"/>
              </a:rPr>
              <a:t> </a:t>
            </a:r>
          </a:p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GOptimaCyr-Bold" pitchFamily="34" charset="0"/>
              </a:rPr>
              <a:t>затраты</a:t>
            </a: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GOptimaCyr-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2495" y="1844824"/>
            <a:ext cx="1493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GOptimaCyr-Bold" pitchFamily="34" charset="0"/>
              </a:rPr>
              <a:t>Круглосуточный </a:t>
            </a:r>
          </a:p>
          <a:p>
            <a:r>
              <a:rPr lang="ru-RU" sz="1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GOptimaCyr-Bold" pitchFamily="34" charset="0"/>
              </a:rPr>
              <a:t>стационар</a:t>
            </a:r>
            <a:endParaRPr lang="ru-RU" sz="1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GOptimaCyr-Bol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60828" y="2326969"/>
            <a:ext cx="1031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GOptimaCyr-Bold" pitchFamily="34" charset="0"/>
              </a:rPr>
              <a:t>Колл</a:t>
            </a:r>
            <a:r>
              <a:rPr lang="ru-RU" sz="1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GOptimaCyr-Bold" pitchFamily="34" charset="0"/>
              </a:rPr>
              <a:t>-центр</a:t>
            </a:r>
            <a:endParaRPr lang="ru-RU" sz="1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GOptimaCyr-Bol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5139" y="1618995"/>
            <a:ext cx="1095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GOptimaCyr-Bold" pitchFamily="34" charset="0"/>
              </a:rPr>
              <a:t>Реанимация</a:t>
            </a:r>
            <a:endParaRPr lang="ru-RU" sz="1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GOptimaCyr-Bold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94024" y="1015379"/>
            <a:ext cx="1221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GOptimaCyr-Bold" pitchFamily="34" charset="0"/>
              </a:rPr>
              <a:t>Реабилитация</a:t>
            </a:r>
            <a:endParaRPr lang="ru-RU" sz="1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GOptimaCyr-Bold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61682" y="3440033"/>
            <a:ext cx="8867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GOptimaCyr-Bold" pitchFamily="34" charset="0"/>
              </a:rPr>
              <a:t>Хирургия</a:t>
            </a:r>
            <a:endParaRPr lang="ru-RU" sz="1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GOptimaCyr-Bol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44888" y="5661248"/>
            <a:ext cx="1067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GOptimaCyr-Bold" pitchFamily="34" charset="0"/>
              </a:rPr>
              <a:t>Гемодиализ</a:t>
            </a:r>
            <a:endParaRPr lang="ru-RU" sz="1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GOptimaCyr-Bold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3873" y="4895002"/>
            <a:ext cx="159851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GOptimaCyr-Bold" pitchFamily="34" charset="0"/>
              </a:rPr>
              <a:t>Лаборатория. </a:t>
            </a:r>
          </a:p>
          <a:p>
            <a:r>
              <a:rPr lang="ru-RU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GOptimaCyr-Bold" pitchFamily="34" charset="0"/>
              </a:rPr>
              <a:t>Инструментальные </a:t>
            </a:r>
          </a:p>
          <a:p>
            <a:r>
              <a:rPr lang="ru-RU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GOptimaCyr-Bold" pitchFamily="34" charset="0"/>
              </a:rPr>
              <a:t>исследования</a:t>
            </a:r>
            <a:endParaRPr lang="ru-RU" sz="11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GOptimaCyr-Bold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11960" y="3531365"/>
            <a:ext cx="96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GOptimaCyr-Bold" pitchFamily="34" charset="0"/>
              </a:rPr>
              <a:t>Дневной </a:t>
            </a:r>
          </a:p>
          <a:p>
            <a:r>
              <a:rPr lang="ru-RU" sz="1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GOptimaCyr-Bold" pitchFamily="34" charset="0"/>
              </a:rPr>
              <a:t>стационар</a:t>
            </a:r>
            <a:endParaRPr lang="ru-RU" sz="1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GOptimaCyr-Bold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58153" y="4664169"/>
            <a:ext cx="1181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GOptimaCyr-Bold" pitchFamily="34" charset="0"/>
              </a:rPr>
              <a:t>Поликлиника</a:t>
            </a:r>
            <a:endParaRPr lang="ru-RU" sz="1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GOptimaCyr-Bold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3528" y="4509120"/>
            <a:ext cx="942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GOptimaCyr-Bold" pitchFamily="34" charset="0"/>
              </a:rPr>
              <a:t>Пациенты</a:t>
            </a:r>
            <a:endParaRPr lang="ru-RU" sz="1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GOptimaCyr-Bold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52132" y="366772"/>
            <a:ext cx="25803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GOptimaCyr-Bold" pitchFamily="34" charset="0"/>
              </a:rPr>
              <a:t>Электронная история болезни</a:t>
            </a:r>
            <a:endParaRPr lang="ru-RU" sz="105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GOptimaCyr-Bold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1134675" y="1325713"/>
            <a:ext cx="1598468" cy="210507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190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8" name="Стрелка вниз 7"/>
          <p:cNvSpPr/>
          <p:nvPr/>
        </p:nvSpPr>
        <p:spPr bwMode="auto">
          <a:xfrm rot="10800000">
            <a:off x="2517119" y="1176180"/>
            <a:ext cx="144016" cy="191590"/>
          </a:xfrm>
          <a:prstGeom prst="downArrow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rgbClr val="92D050"/>
              </a:solidFill>
              <a:effectLst/>
              <a:latin typeface="Arial" charset="0"/>
            </a:endParaRPr>
          </a:p>
        </p:txBody>
      </p:sp>
      <p:sp>
        <p:nvSpPr>
          <p:cNvPr id="26" name="Стрелка вниз 25"/>
          <p:cNvSpPr/>
          <p:nvPr/>
        </p:nvSpPr>
        <p:spPr bwMode="auto">
          <a:xfrm>
            <a:off x="2531411" y="1632662"/>
            <a:ext cx="144016" cy="191590"/>
          </a:xfrm>
          <a:prstGeom prst="down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rgbClr val="92D050"/>
              </a:solidFill>
              <a:effectLst/>
              <a:latin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0140" y="4941168"/>
            <a:ext cx="11304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GOptimaCyr-Bold" pitchFamily="34" charset="0"/>
              </a:rPr>
              <a:t>АПМ </a:t>
            </a:r>
            <a:r>
              <a:rPr lang="en-US" sz="105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GOptimaCyr-Bold" pitchFamily="34" charset="0"/>
              </a:rPr>
              <a:t>Telemax</a:t>
            </a:r>
            <a:endParaRPr lang="ru-RU" sz="105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GOptimaCyr-Bold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40112" y="3262702"/>
            <a:ext cx="12105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GOptimaCyr-Bold" pitchFamily="34" charset="0"/>
              </a:rPr>
              <a:t>Врач-нефролог</a:t>
            </a:r>
            <a:endParaRPr lang="ru-RU" sz="105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GOptimaCyr-Bold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47664" y="3959406"/>
            <a:ext cx="11464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GOptimaCyr-Bold" pitchFamily="34" charset="0"/>
              </a:rPr>
              <a:t>Врач-терапевт</a:t>
            </a:r>
            <a:endParaRPr lang="ru-RU" sz="105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GOptimaCyr-Bold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2571096" y="3866072"/>
            <a:ext cx="13901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GOptimaCyr-Bold" pitchFamily="34" charset="0"/>
              </a:rPr>
              <a:t>Телеконференция</a:t>
            </a:r>
            <a:endParaRPr lang="ru-RU" sz="105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GOptimaCyr-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9579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3000" contrast="4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4625"/>
            <a:ext cx="9144000" cy="504055"/>
          </a:xfrm>
        </p:spPr>
        <p:txBody>
          <a:bodyPr/>
          <a:lstStyle/>
          <a:p>
            <a:pPr algn="ctr"/>
            <a:r>
              <a:rPr lang="en-US" sz="21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Maximus</a:t>
            </a:r>
            <a:r>
              <a:rPr lang="ru-RU" sz="21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 -</a:t>
            </a:r>
            <a:r>
              <a:rPr lang="en-US" sz="21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 </a:t>
            </a:r>
            <a:r>
              <a:rPr lang="ru-RU" sz="2100" b="1" dirty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система управления </a:t>
            </a:r>
            <a:r>
              <a:rPr lang="ru-RU" sz="2100" b="1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chemeClr val="accent3"/>
                </a:solidFill>
                <a:latin typeface="AGOptimaCyr-Bold" pitchFamily="34" charset="0"/>
              </a:rPr>
              <a:t>лечебно-диагностическим процессом</a:t>
            </a:r>
            <a:endParaRPr lang="ru-RU" sz="2100" b="1" dirty="0"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solidFill>
                <a:schemeClr val="accent3"/>
              </a:solidFill>
              <a:latin typeface="AGOptimaCyr-Bold" pitchFamily="34" charset="0"/>
            </a:endParaRPr>
          </a:p>
        </p:txBody>
      </p:sp>
      <p:graphicFrame>
        <p:nvGraphicFramePr>
          <p:cNvPr id="1679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49880513"/>
              </p:ext>
            </p:extLst>
          </p:nvPr>
        </p:nvGraphicFramePr>
        <p:xfrm>
          <a:off x="255588" y="690563"/>
          <a:ext cx="8261350" cy="6008687"/>
        </p:xfrm>
        <a:graphic>
          <a:graphicData uri="http://schemas.openxmlformats.org/presentationml/2006/ole">
            <p:oleObj spid="_x0000_s167999" name="Document" r:id="rId6" imgW="9602654" imgH="6984176" progId="Word.Document.8">
              <p:embed/>
            </p:oleObj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">
      <a:dk1>
        <a:srgbClr val="4D4D4D"/>
      </a:dk1>
      <a:lt1>
        <a:srgbClr val="FFFFFF"/>
      </a:lt1>
      <a:dk2>
        <a:srgbClr val="4D4D4D"/>
      </a:dk2>
      <a:lt2>
        <a:srgbClr val="0064DE"/>
      </a:lt2>
      <a:accent1>
        <a:srgbClr val="019DFD"/>
      </a:accent1>
      <a:accent2>
        <a:srgbClr val="20BDFF"/>
      </a:accent2>
      <a:accent3>
        <a:srgbClr val="FFFFFF"/>
      </a:accent3>
      <a:accent4>
        <a:srgbClr val="404040"/>
      </a:accent4>
      <a:accent5>
        <a:srgbClr val="AACCFE"/>
      </a:accent5>
      <a:accent6>
        <a:srgbClr val="1CABE7"/>
      </a:accent6>
      <a:hlink>
        <a:srgbClr val="4AEEFF"/>
      </a:hlink>
      <a:folHlink>
        <a:srgbClr val="FFFFF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16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17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18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19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20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21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22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23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24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25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26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27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28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4D4D4D"/>
    </a:dk2>
    <a:lt2>
      <a:srgbClr val="0064DE"/>
    </a:lt2>
    <a:accent1>
      <a:srgbClr val="019DFD"/>
    </a:accent1>
    <a:accent2>
      <a:srgbClr val="20BDFF"/>
    </a:accent2>
    <a:accent3>
      <a:srgbClr val="FFFFFF"/>
    </a:accent3>
    <a:accent4>
      <a:srgbClr val="404040"/>
    </a:accent4>
    <a:accent5>
      <a:srgbClr val="AACCFE"/>
    </a:accent5>
    <a:accent6>
      <a:srgbClr val="1CABE7"/>
    </a:accent6>
    <a:hlink>
      <a:srgbClr val="4AEEFF"/>
    </a:hlink>
    <a:folHlink>
      <a:srgbClr val="FFFF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3369</TotalTime>
  <Words>1758</Words>
  <Application>Microsoft Office PowerPoint</Application>
  <PresentationFormat>Экран (4:3)</PresentationFormat>
  <Paragraphs>496</Paragraphs>
  <Slides>32</Slides>
  <Notes>15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powerpoint-template</vt:lpstr>
      <vt:lpstr>Document</vt:lpstr>
      <vt:lpstr>Visio</vt:lpstr>
      <vt:lpstr>Документ</vt:lpstr>
      <vt:lpstr>Документ Microsoft Office Word 97 - 2003</vt:lpstr>
      <vt:lpstr>MedSoft - Expert - 2017</vt:lpstr>
      <vt:lpstr>Слайд 2</vt:lpstr>
      <vt:lpstr>Слайд 3</vt:lpstr>
      <vt:lpstr>Слайд 4</vt:lpstr>
      <vt:lpstr>       Базовые принципы Maximus</vt:lpstr>
      <vt:lpstr>Истоки</vt:lpstr>
      <vt:lpstr>Наше понимание философии медицины</vt:lpstr>
      <vt:lpstr>Общая логистика системы</vt:lpstr>
      <vt:lpstr>Maximus - система управления лечебно-диагностическим процессом</vt:lpstr>
      <vt:lpstr>  Функциональные компоненты Maximus</vt:lpstr>
      <vt:lpstr>Слайд 11</vt:lpstr>
      <vt:lpstr>Слайд 12</vt:lpstr>
      <vt:lpstr>Слайд 13</vt:lpstr>
      <vt:lpstr>Компоненты подсистемы поддержки принятия решений в  Maximus  для лечебно –диагностического процесса</vt:lpstr>
      <vt:lpstr>Показатели заболеваний и состояния пациента и их взаимосвязи</vt:lpstr>
      <vt:lpstr>Слайд 16</vt:lpstr>
      <vt:lpstr>Диагностическая Машина с Граф-моделью причинно-следственных связей нозологий</vt:lpstr>
      <vt:lpstr>Нозологическая причинно-следственная граф-модель пациента</vt:lpstr>
      <vt:lpstr>Анализ динамики параметров состояния и показателей лечения пациента по модели «Зелёный коридор»</vt:lpstr>
      <vt:lpstr>Выработка программы лечения</vt:lpstr>
      <vt:lpstr>Слайд 21</vt:lpstr>
      <vt:lpstr>Архитектура Maximus в Нефросовете (НЭС)</vt:lpstr>
      <vt:lpstr>Оборудование для гемодиализа в Maximus</vt:lpstr>
      <vt:lpstr>Периферийное оборудование для инструментальных  исследований в Maximus</vt:lpstr>
      <vt:lpstr>Периферийное оборудование для лабораторных исследований в Maximus</vt:lpstr>
      <vt:lpstr>Инженерное оборудование в Maximus</vt:lpstr>
      <vt:lpstr>Слайд 27</vt:lpstr>
      <vt:lpstr>Слайд 28</vt:lpstr>
      <vt:lpstr>Слайд 29</vt:lpstr>
      <vt:lpstr>Слайд 30</vt:lpstr>
      <vt:lpstr> Перспективы развития Maximus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Международный экспертный совет Амстердам, 03.06.2014</dc:title>
  <dc:creator>RePack by SPecialiST</dc:creator>
  <cp:lastModifiedBy>Novitskiyv</cp:lastModifiedBy>
  <cp:revision>201</cp:revision>
  <dcterms:created xsi:type="dcterms:W3CDTF">2014-05-12T11:26:04Z</dcterms:created>
  <dcterms:modified xsi:type="dcterms:W3CDTF">2017-10-10T13:49:22Z</dcterms:modified>
</cp:coreProperties>
</file>