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  <p:sldMasterId id="2147483685" r:id="rId2"/>
    <p:sldMasterId id="2147483673" r:id="rId3"/>
  </p:sldMasterIdLst>
  <p:notesMasterIdLst>
    <p:notesMasterId r:id="rId21"/>
  </p:notesMasterIdLst>
  <p:handoutMasterIdLst>
    <p:handoutMasterId r:id="rId22"/>
  </p:handoutMasterIdLst>
  <p:sldIdLst>
    <p:sldId id="624" r:id="rId4"/>
    <p:sldId id="715" r:id="rId5"/>
    <p:sldId id="717" r:id="rId6"/>
    <p:sldId id="718" r:id="rId7"/>
    <p:sldId id="722" r:id="rId8"/>
    <p:sldId id="719" r:id="rId9"/>
    <p:sldId id="720" r:id="rId10"/>
    <p:sldId id="743" r:id="rId11"/>
    <p:sldId id="721" r:id="rId12"/>
    <p:sldId id="744" r:id="rId13"/>
    <p:sldId id="729" r:id="rId14"/>
    <p:sldId id="725" r:id="rId15"/>
    <p:sldId id="727" r:id="rId16"/>
    <p:sldId id="728" r:id="rId17"/>
    <p:sldId id="745" r:id="rId18"/>
    <p:sldId id="741" r:id="rId19"/>
    <p:sldId id="742" r:id="rId20"/>
  </p:sldIdLst>
  <p:sldSz cx="12192000" cy="6858000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pos="7469" userDrawn="1">
          <p15:clr>
            <a:srgbClr val="A4A3A4"/>
          </p15:clr>
        </p15:guide>
        <p15:guide id="5" orient="horz" pos="754" userDrawn="1">
          <p15:clr>
            <a:srgbClr val="A4A3A4"/>
          </p15:clr>
        </p15:guide>
        <p15:guide id="7" pos="2087" userDrawn="1">
          <p15:clr>
            <a:srgbClr val="A4A3A4"/>
          </p15:clr>
        </p15:guide>
        <p15:guide id="11" orient="horz" pos="164" userDrawn="1">
          <p15:clr>
            <a:srgbClr val="A4A3A4"/>
          </p15:clr>
        </p15:guide>
        <p15:guide id="14" pos="4687" userDrawn="1">
          <p15:clr>
            <a:srgbClr val="A4A3A4"/>
          </p15:clr>
        </p15:guide>
        <p15:guide id="15" pos="1723" userDrawn="1">
          <p15:clr>
            <a:srgbClr val="A4A3A4"/>
          </p15:clr>
        </p15:guide>
        <p15:guide id="20" orient="horz" pos="1026" userDrawn="1">
          <p15:clr>
            <a:srgbClr val="A4A3A4"/>
          </p15:clr>
        </p15:guide>
        <p15:guide id="21" orient="horz" pos="2024" userDrawn="1">
          <p15:clr>
            <a:srgbClr val="A4A3A4"/>
          </p15:clr>
        </p15:guide>
        <p15:guide id="22" orient="horz" pos="935" userDrawn="1">
          <p15:clr>
            <a:srgbClr val="A4A3A4"/>
          </p15:clr>
        </p15:guide>
        <p15:guide id="23" orient="horz" pos="1933" userDrawn="1">
          <p15:clr>
            <a:srgbClr val="A4A3A4"/>
          </p15:clr>
        </p15:guide>
        <p15:guide id="24" orient="horz" pos="1706" userDrawn="1">
          <p15:clr>
            <a:srgbClr val="A4A3A4"/>
          </p15:clr>
        </p15:guide>
        <p15:guide id="25" orient="horz" pos="1117" userDrawn="1">
          <p15:clr>
            <a:srgbClr val="A4A3A4"/>
          </p15:clr>
        </p15:guide>
        <p15:guide id="29" userDrawn="1">
          <p15:clr>
            <a:srgbClr val="A4A3A4"/>
          </p15:clr>
        </p15:guide>
        <p15:guide id="31" pos="1179" userDrawn="1">
          <p15:clr>
            <a:srgbClr val="A4A3A4"/>
          </p15:clr>
        </p15:guide>
        <p15:guide id="32" orient="horz" pos="1797" userDrawn="1">
          <p15:clr>
            <a:srgbClr val="A4A3A4"/>
          </p15:clr>
        </p15:guide>
        <p15:guide id="33" orient="horz" pos="436" userDrawn="1">
          <p15:clr>
            <a:srgbClr val="A4A3A4"/>
          </p15:clr>
        </p15:guide>
        <p15:guide id="34" orient="horz" pos="2251" userDrawn="1">
          <p15:clr>
            <a:srgbClr val="A4A3A4"/>
          </p15:clr>
        </p15:guide>
        <p15:guide id="39" pos="6501" userDrawn="1">
          <p15:clr>
            <a:srgbClr val="A4A3A4"/>
          </p15:clr>
        </p15:guide>
        <p15:guide id="40" orient="horz" pos="4201" userDrawn="1">
          <p15:clr>
            <a:srgbClr val="A4A3A4"/>
          </p15:clr>
        </p15:guide>
        <p15:guide id="41" orient="horz" pos="2886" userDrawn="1">
          <p15:clr>
            <a:srgbClr val="A4A3A4"/>
          </p15:clr>
        </p15:guide>
        <p15:guide id="42" pos="4565" userDrawn="1">
          <p15:clr>
            <a:srgbClr val="A4A3A4"/>
          </p15:clr>
        </p15:guide>
        <p15:guide id="43" orient="horz" pos="2750" userDrawn="1">
          <p15:clr>
            <a:srgbClr val="A4A3A4"/>
          </p15:clr>
        </p15:guide>
        <p15:guide id="44" pos="3599" userDrawn="1">
          <p15:clr>
            <a:srgbClr val="A4A3A4"/>
          </p15:clr>
        </p15:guide>
        <p15:guide id="45" pos="3296" userDrawn="1">
          <p15:clr>
            <a:srgbClr val="A4A3A4"/>
          </p15:clr>
        </p15:guide>
        <p15:guide id="46" pos="2328" userDrawn="1">
          <p15:clr>
            <a:srgbClr val="A4A3A4"/>
          </p15:clr>
        </p15:guide>
        <p15:guide id="47" pos="5171" userDrawn="1">
          <p15:clr>
            <a:srgbClr val="A4A3A4"/>
          </p15:clr>
        </p15:guide>
        <p15:guide id="48" pos="6199" userDrawn="1">
          <p15:clr>
            <a:srgbClr val="A4A3A4"/>
          </p15:clr>
        </p15:guide>
        <p15:guide id="49" pos="7287" userDrawn="1">
          <p15:clr>
            <a:srgbClr val="A4A3A4"/>
          </p15:clr>
        </p15:guide>
        <p15:guide id="50" pos="1905" userDrawn="1">
          <p15:clr>
            <a:srgbClr val="A4A3A4"/>
          </p15:clr>
        </p15:guide>
        <p15:guide id="51" pos="2933" userDrawn="1">
          <p15:clr>
            <a:srgbClr val="A4A3A4"/>
          </p15:clr>
        </p15:guide>
        <p15:guide id="52" pos="211" userDrawn="1">
          <p15:clr>
            <a:srgbClr val="A4A3A4"/>
          </p15:clr>
        </p15:guide>
        <p15:guide id="53" pos="6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35E"/>
    <a:srgbClr val="55B5FD"/>
    <a:srgbClr val="FFE06D"/>
    <a:srgbClr val="FFFFFF"/>
    <a:srgbClr val="F1F1F1"/>
    <a:srgbClr val="F7F7F7"/>
    <a:srgbClr val="C8E2F4"/>
    <a:srgbClr val="005F9E"/>
    <a:srgbClr val="D1E9EB"/>
    <a:srgbClr val="E62D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08" autoAdjust="0"/>
    <p:restoredTop sz="94474" autoAdjust="0"/>
  </p:normalViewPr>
  <p:slideViewPr>
    <p:cSldViewPr>
      <p:cViewPr varScale="1">
        <p:scale>
          <a:sx n="92" d="100"/>
          <a:sy n="92" d="100"/>
        </p:scale>
        <p:origin x="984" y="176"/>
      </p:cViewPr>
      <p:guideLst>
        <p:guide orient="horz" pos="2160"/>
        <p:guide pos="7469"/>
        <p:guide orient="horz" pos="754"/>
        <p:guide pos="2087"/>
        <p:guide orient="horz" pos="164"/>
        <p:guide pos="4687"/>
        <p:guide pos="1723"/>
        <p:guide orient="horz" pos="1026"/>
        <p:guide orient="horz" pos="2024"/>
        <p:guide orient="horz" pos="935"/>
        <p:guide orient="horz" pos="1933"/>
        <p:guide orient="horz" pos="1706"/>
        <p:guide orient="horz" pos="1117"/>
        <p:guide/>
        <p:guide pos="1179"/>
        <p:guide orient="horz" pos="1797"/>
        <p:guide orient="horz" pos="436"/>
        <p:guide orient="horz" pos="2251"/>
        <p:guide pos="6501"/>
        <p:guide orient="horz" pos="4201"/>
        <p:guide orient="horz" pos="2886"/>
        <p:guide pos="4565"/>
        <p:guide orient="horz" pos="2750"/>
        <p:guide pos="3599"/>
        <p:guide pos="3296"/>
        <p:guide pos="2328"/>
        <p:guide pos="5171"/>
        <p:guide pos="6199"/>
        <p:guide pos="7287"/>
        <p:guide pos="1905"/>
        <p:guide pos="2933"/>
        <p:guide pos="211"/>
        <p:guide pos="6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2" d="100"/>
          <a:sy n="72" d="100"/>
        </p:scale>
        <p:origin x="18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3E5C4-BF34-463B-884F-254F23EAA571}" type="datetimeFigureOut">
              <a:rPr lang="ru-RU" smtClean="0"/>
              <a:pPr/>
              <a:t>18.03.16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CCE04-804D-474B-A5EF-16465D016EC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488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917818D-7910-4343-B230-F859586B6BAF}" type="datetimeFigureOut">
              <a:rPr lang="ru-RU"/>
              <a:pPr>
                <a:defRPr/>
              </a:pPr>
              <a:t>18.03.16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09100BB-9288-48C1-8083-9D80867B41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2733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344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770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6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432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9108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17378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327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5328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8918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121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24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32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551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5360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5998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257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9100BB-9288-48C1-8083-9D80867B4114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952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лист_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57989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287" userDrawn="1">
          <p15:clr>
            <a:srgbClr val="FBAE40"/>
          </p15:clr>
        </p15:guide>
        <p15:guide id="4" orient="horz" pos="411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CAEC9-0436-4BA7-BD92-A7AFAD5244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5A365-85A1-4569-9583-E61244E6A2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06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91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2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8014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7877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41972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1431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3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колонтитул для презентации EL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11520175" y="6481142"/>
            <a:ext cx="480053" cy="260226"/>
          </a:xfrm>
          <a:ln/>
        </p:spPr>
        <p:txBody>
          <a:bodyPr/>
          <a:lstStyle>
            <a:lvl1pPr algn="ctr">
              <a:defRPr sz="100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408" userDrawn="1">
          <p15:clr>
            <a:srgbClr val="FBAE40"/>
          </p15:clr>
        </p15:guide>
        <p15:guide id="4" orient="horz" pos="4156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494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779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10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185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81168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8992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10250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4365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1255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7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CB55E-128B-47E2-BA3E-FB79C9F78C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6094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9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19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5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310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6835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2A6768-7690-43B5-A332-E051EEB68E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90898-F4AC-4B09-9384-43B9AC48C4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39DAB-E7AA-4635-8CBD-2F539C6665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331DC8-CCF0-4CD9-BF13-A9EAAF14D7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F1709-4C75-4B85-895D-96CB74C240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73E22-2586-44C8-96D1-9F98BF814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150D190-1F37-4C6C-B271-05FC306BD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8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7D56-75FE-472B-8AFB-A2C8E45F51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216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BFB003-DFAC-415F-B3AE-49F01B8713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4864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1.pn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.png"/><Relationship Id="rId8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1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1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1.png"/><Relationship Id="rId1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0.png"/><Relationship Id="rId12" Type="http://schemas.openxmlformats.org/officeDocument/2006/relationships/image" Target="../media/image21.png"/><Relationship Id="rId13" Type="http://schemas.openxmlformats.org/officeDocument/2006/relationships/image" Target="../media/image8.png"/><Relationship Id="rId14" Type="http://schemas.openxmlformats.org/officeDocument/2006/relationships/image" Target="../media/image1.png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9" Type="http://schemas.openxmlformats.org/officeDocument/2006/relationships/image" Target="../media/image18.png"/><Relationship Id="rId1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5949280"/>
          </a:xfrm>
          <a:prstGeom prst="rect">
            <a:avLst/>
          </a:prstGeom>
          <a:solidFill>
            <a:srgbClr val="005F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479376" y="233455"/>
            <a:ext cx="8785572" cy="232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5800"/>
              </a:lnSpc>
              <a:spcBef>
                <a:spcPts val="0"/>
              </a:spcBef>
              <a:tabLst>
                <a:tab pos="450850" algn="l"/>
              </a:tabLst>
            </a:pPr>
            <a:r>
              <a:rPr lang="ru-RU" sz="4800" b="1" dirty="0" smtClean="0">
                <a:solidFill>
                  <a:srgbClr val="FFFFFF"/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Управление уровнем сервиса и качеством услуг медицинского учреждения</a:t>
            </a:r>
            <a:endParaRPr lang="en-US" sz="4800" b="1" dirty="0">
              <a:solidFill>
                <a:srgbClr val="FFFFFF"/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1344" y="6093296"/>
            <a:ext cx="7449122" cy="634285"/>
            <a:chOff x="219222" y="154732"/>
            <a:chExt cx="7449122" cy="634285"/>
          </a:xfrm>
        </p:grpSpPr>
        <p:sp>
          <p:nvSpPr>
            <p:cNvPr id="4" name="TextBox 11"/>
            <p:cNvSpPr txBox="1">
              <a:spLocks noChangeArrowheads="1"/>
            </p:cNvSpPr>
            <p:nvPr/>
          </p:nvSpPr>
          <p:spPr bwMode="auto">
            <a:xfrm>
              <a:off x="2555776" y="204242"/>
              <a:ext cx="5112568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ru-RU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Система управления </a:t>
              </a:r>
              <a:endParaRPr lang="en-US" sz="16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ru-RU" sz="16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бизнес-процессами и эффективностью</a:t>
              </a:r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19222" y="154732"/>
              <a:ext cx="2061373" cy="549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Прямоугольник 5"/>
            <p:cNvSpPr/>
            <p:nvPr/>
          </p:nvSpPr>
          <p:spPr>
            <a:xfrm>
              <a:off x="2458568" y="254029"/>
              <a:ext cx="25200" cy="431800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</p:grp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9032" y="1568773"/>
            <a:ext cx="4336810" cy="4380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10697111" y="6075153"/>
            <a:ext cx="151463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tabLst>
                <a:tab pos="450850" algn="l"/>
              </a:tabLst>
            </a:pPr>
            <a:r>
              <a:rPr lang="en-US" sz="4000" dirty="0">
                <a:solidFill>
                  <a:srgbClr val="005F9E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201</a:t>
            </a:r>
            <a:r>
              <a:rPr lang="ru-RU" sz="4000" dirty="0">
                <a:solidFill>
                  <a:srgbClr val="005F9E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6</a:t>
            </a:r>
            <a:endParaRPr lang="en-US" sz="4000" dirty="0">
              <a:solidFill>
                <a:srgbClr val="005F9E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99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956389" y="2587742"/>
            <a:ext cx="589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charset="0"/>
                <a:ea typeface="Calibri" charset="0"/>
                <a:cs typeface="Calibri" charset="0"/>
              </a:rPr>
              <a:t>Удовлетворенность = Опыт взаимодействия – Ожидания</a:t>
            </a:r>
            <a:endParaRPr lang="ru-RU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32653" y="3163806"/>
            <a:ext cx="2016224" cy="0"/>
          </a:xfrm>
          <a:prstGeom prst="line">
            <a:avLst/>
          </a:prstGeom>
          <a:ln w="28575">
            <a:solidFill>
              <a:srgbClr val="79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8" idx="0"/>
          </p:cNvCxnSpPr>
          <p:nvPr/>
        </p:nvCxnSpPr>
        <p:spPr>
          <a:xfrm flipH="1">
            <a:off x="4470755" y="3163806"/>
            <a:ext cx="1870010" cy="1045572"/>
          </a:xfrm>
          <a:prstGeom prst="straightConnector1">
            <a:avLst/>
          </a:prstGeom>
          <a:ln>
            <a:solidFill>
              <a:srgbClr val="79C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340765" y="3163808"/>
            <a:ext cx="0" cy="1049343"/>
          </a:xfrm>
          <a:prstGeom prst="straightConnector1">
            <a:avLst/>
          </a:prstGeom>
          <a:ln>
            <a:solidFill>
              <a:srgbClr val="79C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68" idx="0"/>
          </p:cNvCxnSpPr>
          <p:nvPr/>
        </p:nvCxnSpPr>
        <p:spPr>
          <a:xfrm>
            <a:off x="6340768" y="3163804"/>
            <a:ext cx="1818407" cy="998584"/>
          </a:xfrm>
          <a:prstGeom prst="straightConnector1">
            <a:avLst/>
          </a:prstGeom>
          <a:ln>
            <a:solidFill>
              <a:srgbClr val="79C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Изображение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97" y="4162388"/>
            <a:ext cx="513350" cy="51335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680176" y="4725144"/>
            <a:ext cx="10935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Время </a:t>
            </a:r>
            <a:r>
              <a:rPr lang="ru-RU" sz="1000">
                <a:latin typeface="Calibri" charset="0"/>
                <a:ea typeface="Calibri" charset="0"/>
                <a:cs typeface="Calibri" charset="0"/>
              </a:rPr>
              <a:t>оказания 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сервиса</a:t>
            </a:r>
          </a:p>
        </p:txBody>
      </p:sp>
      <p:pic>
        <p:nvPicPr>
          <p:cNvPr id="70" name="Изображение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36" y="4220213"/>
            <a:ext cx="443058" cy="42575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698605" y="4725144"/>
            <a:ext cx="12843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Объем затраченных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ресурсов</a:t>
            </a:r>
          </a:p>
        </p:txBody>
      </p:sp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70" y="4209378"/>
            <a:ext cx="419370" cy="4193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5408" y="4725144"/>
            <a:ext cx="11608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Глубина оказания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сервиса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762148" y="2420888"/>
            <a:ext cx="864096" cy="0"/>
          </a:xfrm>
          <a:prstGeom prst="line">
            <a:avLst/>
          </a:prstGeom>
          <a:ln w="28575">
            <a:solidFill>
              <a:srgbClr val="79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Изображение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44" y="1738134"/>
            <a:ext cx="595174" cy="595174"/>
          </a:xfrm>
          <a:prstGeom prst="rect">
            <a:avLst/>
          </a:prstGeom>
        </p:spPr>
      </p:pic>
      <p:sp>
        <p:nvSpPr>
          <p:cNvPr id="74" name="Прямоугольная выноска 73"/>
          <p:cNvSpPr/>
          <p:nvPr/>
        </p:nvSpPr>
        <p:spPr>
          <a:xfrm>
            <a:off x="8518818" y="980731"/>
            <a:ext cx="2005352" cy="536109"/>
          </a:xfrm>
          <a:prstGeom prst="wedgeRectCallout">
            <a:avLst>
              <a:gd name="adj1" fmla="val -45413"/>
              <a:gd name="adj2" fmla="val 90193"/>
            </a:avLst>
          </a:prstGeom>
          <a:solidFill>
            <a:srgbClr val="55B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Имея высокий уровень сервиса, можно говорить о нем</a:t>
            </a:r>
            <a:r>
              <a:rPr lang="ru-RU" sz="1000">
                <a:latin typeface="Calibri" charset="0"/>
                <a:ea typeface="Calibri" charset="0"/>
                <a:cs typeface="Calibri" charset="0"/>
              </a:rPr>
              <a:t>, привлекая новых пациентов</a:t>
            </a:r>
            <a:endParaRPr lang="ru-RU" sz="1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сервиса и удовлетворенность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44691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35359" y="908723"/>
            <a:ext cx="1118481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55B5FD"/>
                </a:solidFill>
                <a:latin typeface="Calibri" panose="020F0502020204030204" pitchFamily="34" charset="0"/>
              </a:rPr>
              <a:t>Развитие </a:t>
            </a:r>
            <a:r>
              <a:rPr lang="ru-RU" dirty="0">
                <a:solidFill>
                  <a:srgbClr val="55B5FD"/>
                </a:solidFill>
                <a:latin typeface="Calibri" panose="020F0502020204030204" pitchFamily="34" charset="0"/>
              </a:rPr>
              <a:t>процессов на основании метрик и показателей, управление изменениями в процессах "на лету" (без остановки системы), версионность процессов</a:t>
            </a:r>
            <a:endParaRPr lang="ru-RU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878028"/>
            <a:ext cx="6264696" cy="3694257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671910" y="236537"/>
            <a:ext cx="6837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-системы</a:t>
            </a:r>
          </a:p>
        </p:txBody>
      </p:sp>
    </p:spTree>
    <p:extLst>
      <p:ext uri="{BB962C8B-B14F-4D97-AF65-F5344CB8AC3E}">
        <p14:creationId xmlns:p14="http://schemas.microsoft.com/office/powerpoint/2010/main" val="38410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21" name="TextBox 11"/>
          <p:cNvSpPr txBox="1">
            <a:spLocks noChangeArrowheads="1"/>
          </p:cNvSpPr>
          <p:nvPr/>
        </p:nvSpPr>
        <p:spPr bwMode="auto">
          <a:xfrm>
            <a:off x="2671910" y="236537"/>
            <a:ext cx="6837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-системы</a:t>
            </a:r>
          </a:p>
        </p:txBody>
      </p:sp>
      <p:pic>
        <p:nvPicPr>
          <p:cNvPr id="9" name="Рисунок 17" descr="02.png"/>
          <p:cNvPicPr>
            <a:picLocks noChangeAspect="1"/>
          </p:cNvPicPr>
          <p:nvPr/>
        </p:nvPicPr>
        <p:blipFill rotWithShape="1">
          <a:blip r:embed="rId5" cstate="print"/>
          <a:srcRect t="19863"/>
          <a:stretch/>
        </p:blipFill>
        <p:spPr>
          <a:xfrm>
            <a:off x="2202689" y="1660547"/>
            <a:ext cx="3152951" cy="1800200"/>
          </a:xfrm>
          <a:prstGeom prst="rect">
            <a:avLst/>
          </a:prstGeom>
        </p:spPr>
      </p:pic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1618925" y="1012475"/>
            <a:ext cx="432048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Графическое моделирование процессов и управление </a:t>
            </a:r>
            <a:endParaRPr lang="en-US" sz="1400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ответственностью </a:t>
            </a:r>
            <a:r>
              <a:rPr lang="ru-RU" sz="1400" dirty="0">
                <a:solidFill>
                  <a:srgbClr val="55B5FD"/>
                </a:solidFill>
                <a:latin typeface="Calibri" panose="020F0502020204030204" pitchFamily="34" charset="0"/>
              </a:rPr>
              <a:t>по </a:t>
            </a: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должностям</a:t>
            </a:r>
          </a:p>
        </p:txBody>
      </p:sp>
      <p:pic>
        <p:nvPicPr>
          <p:cNvPr id="11" name="Рисунок 7" descr="15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75509" y="1660547"/>
            <a:ext cx="2592288" cy="1800200"/>
          </a:xfrm>
          <a:prstGeom prst="rect">
            <a:avLst/>
          </a:prstGeom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371453" y="1012475"/>
            <a:ext cx="360040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Наполнение процессов любыми данными </a:t>
            </a:r>
            <a:endParaRPr lang="en-US" sz="1400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(без ограничений). Контекст процесса</a:t>
            </a:r>
          </a:p>
        </p:txBody>
      </p:sp>
      <p:pic>
        <p:nvPicPr>
          <p:cNvPr id="17" name="Рисунок 7" descr="17.png"/>
          <p:cNvPicPr>
            <a:picLocks noChangeAspect="1"/>
          </p:cNvPicPr>
          <p:nvPr/>
        </p:nvPicPr>
        <p:blipFill rotWithShape="1">
          <a:blip r:embed="rId7" cstate="print"/>
          <a:srcRect t="19863"/>
          <a:stretch/>
        </p:blipFill>
        <p:spPr>
          <a:xfrm>
            <a:off x="2206685" y="4324843"/>
            <a:ext cx="3144958" cy="1795636"/>
          </a:xfrm>
          <a:prstGeom prst="rect">
            <a:avLst/>
          </a:prstGeom>
        </p:spPr>
      </p:pic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158984" y="3765393"/>
            <a:ext cx="3240360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Настройка отображения задач, которые </a:t>
            </a:r>
            <a:endParaRPr lang="en-US" sz="1400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будут видеть пользователи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90473" y="4288613"/>
            <a:ext cx="4162359" cy="1719235"/>
          </a:xfrm>
          <a:prstGeom prst="rect">
            <a:avLst/>
          </a:prstGeom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5771256" y="3801623"/>
            <a:ext cx="4833985" cy="52322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Настройка автоматических действий внутри задач процесса </a:t>
            </a:r>
            <a:endParaRPr lang="en-US" sz="1400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  <a:p>
            <a:pPr algn="ctr" eaLnBrk="1" hangingPunct="1">
              <a:defRPr/>
            </a:pPr>
            <a:r>
              <a:rPr lang="ru-RU" sz="1400" dirty="0" smtClean="0">
                <a:solidFill>
                  <a:srgbClr val="55B5FD"/>
                </a:solidFill>
                <a:latin typeface="Calibri" panose="020F0502020204030204" pitchFamily="34" charset="0"/>
              </a:rPr>
              <a:t>(не только ручные операции)</a:t>
            </a:r>
          </a:p>
        </p:txBody>
      </p:sp>
    </p:spTree>
    <p:extLst>
      <p:ext uri="{BB962C8B-B14F-4D97-AF65-F5344CB8AC3E}">
        <p14:creationId xmlns:p14="http://schemas.microsoft.com/office/powerpoint/2010/main" val="26507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025403" y="1189273"/>
            <a:ext cx="1441450" cy="261937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100" b="1" dirty="0">
                <a:solidFill>
                  <a:schemeClr val="accent4"/>
                </a:solidFill>
              </a:rPr>
              <a:t>Модель процесса</a:t>
            </a:r>
          </a:p>
        </p:txBody>
      </p:sp>
      <p:pic>
        <p:nvPicPr>
          <p:cNvPr id="12" name="Рисунок 30" descr="17_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166" y="1425784"/>
            <a:ext cx="3216598" cy="131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147458" y="1188125"/>
            <a:ext cx="4392686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100" b="1" dirty="0">
                <a:solidFill>
                  <a:schemeClr val="accent4"/>
                </a:solidFill>
              </a:rPr>
              <a:t>Запуск процесса в ручном или автоматическом режиме</a:t>
            </a:r>
          </a:p>
        </p:txBody>
      </p:sp>
      <p:pic>
        <p:nvPicPr>
          <p:cNvPr id="18" name="Рисунок 26" descr="17_1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63" y="1486610"/>
            <a:ext cx="2544839" cy="7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Рисунок 27" descr="17_2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7" y="1860484"/>
            <a:ext cx="2760665" cy="850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985356" y="3254461"/>
            <a:ext cx="3323408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100" b="1" dirty="0">
                <a:solidFill>
                  <a:schemeClr val="accent4"/>
                </a:solidFill>
              </a:rPr>
              <a:t>Задачи сотрудников по процессам</a:t>
            </a:r>
          </a:p>
        </p:txBody>
      </p:sp>
      <p:pic>
        <p:nvPicPr>
          <p:cNvPr id="22" name="Рисунок 31" descr="17_7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738" y="3507520"/>
            <a:ext cx="3043114" cy="17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147461" y="3259771"/>
            <a:ext cx="3529013" cy="261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sz="1100" b="1" dirty="0">
                <a:solidFill>
                  <a:schemeClr val="accent4"/>
                </a:solidFill>
              </a:rPr>
              <a:t>Исполнение задач сотрудниками</a:t>
            </a:r>
          </a:p>
        </p:txBody>
      </p:sp>
      <p:pic>
        <p:nvPicPr>
          <p:cNvPr id="24" name="Рисунок 28" descr="17_4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361" y="3511259"/>
            <a:ext cx="3750028" cy="1784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Прямоугольник 26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30" name="TextBox 11"/>
          <p:cNvSpPr txBox="1">
            <a:spLocks noChangeArrowheads="1"/>
          </p:cNvSpPr>
          <p:nvPr/>
        </p:nvSpPr>
        <p:spPr bwMode="auto">
          <a:xfrm>
            <a:off x="2671910" y="236537"/>
            <a:ext cx="6837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13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1994423" y="988744"/>
            <a:ext cx="3600400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55B5FD"/>
                </a:solidFill>
                <a:latin typeface="Calibri" panose="020F0502020204030204" pitchFamily="34" charset="0"/>
              </a:rPr>
              <a:t>Оперативный </a:t>
            </a:r>
            <a:r>
              <a:rPr lang="ru-RU">
                <a:solidFill>
                  <a:srgbClr val="55B5FD"/>
                </a:solidFill>
                <a:latin typeface="Calibri" panose="020F0502020204030204" pitchFamily="34" charset="0"/>
              </a:rPr>
              <a:t>контроль </a:t>
            </a:r>
            <a:r>
              <a:rPr lang="ru-RU" smtClean="0">
                <a:solidFill>
                  <a:srgbClr val="55B5FD"/>
                </a:solidFill>
                <a:latin typeface="Calibri" panose="020F0502020204030204" pitchFamily="34" charset="0"/>
              </a:rPr>
              <a:t>процессов</a:t>
            </a:r>
            <a:endParaRPr lang="ru-RU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</p:txBody>
      </p:sp>
      <p:pic>
        <p:nvPicPr>
          <p:cNvPr id="2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0274" y="1468101"/>
            <a:ext cx="3008705" cy="2145650"/>
          </a:xfrm>
          <a:prstGeom prst="rect">
            <a:avLst/>
          </a:prstGeom>
        </p:spPr>
      </p:pic>
      <p:pic>
        <p:nvPicPr>
          <p:cNvPr id="12" name="Рисунок 9" descr="66.png"/>
          <p:cNvPicPr>
            <a:picLocks noChangeAspect="1"/>
          </p:cNvPicPr>
          <p:nvPr/>
        </p:nvPicPr>
        <p:blipFill rotWithShape="1">
          <a:blip r:embed="rId4" cstate="print"/>
          <a:srcRect l="6629" t="13628"/>
          <a:stretch/>
        </p:blipFill>
        <p:spPr>
          <a:xfrm>
            <a:off x="6600056" y="1468101"/>
            <a:ext cx="3240360" cy="2145650"/>
          </a:xfrm>
          <a:prstGeom prst="rect">
            <a:avLst/>
          </a:prstGeom>
        </p:spPr>
      </p:pic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393259" y="988744"/>
            <a:ext cx="3797722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55B5FD"/>
                </a:solidFill>
                <a:latin typeface="Calibri" panose="020F0502020204030204" pitchFamily="34" charset="0"/>
              </a:rPr>
              <a:t>Монитор процессов (</a:t>
            </a:r>
            <a:r>
              <a:rPr lang="ru-RU" smtClean="0">
                <a:solidFill>
                  <a:srgbClr val="55B5FD"/>
                </a:solidFill>
                <a:latin typeface="Calibri" panose="020F0502020204030204" pitchFamily="34" charset="0"/>
              </a:rPr>
              <a:t>взгляд сверху)</a:t>
            </a:r>
            <a:endParaRPr lang="ru-RU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407558" y="4026224"/>
            <a:ext cx="7704856" cy="36933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>
                <a:solidFill>
                  <a:srgbClr val="55B5FD"/>
                </a:solidFill>
                <a:latin typeface="Calibri" panose="020F0502020204030204" pitchFamily="34" charset="0"/>
              </a:rPr>
              <a:t>Контроль любых количественных, временных метрик бизнес-процессов</a:t>
            </a:r>
            <a:endParaRPr lang="ru-RU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2407558" y="4505581"/>
            <a:ext cx="4191000" cy="1271588"/>
            <a:chOff x="1749425" y="981075"/>
            <a:chExt cx="4191000" cy="1271588"/>
          </a:xfrm>
        </p:grpSpPr>
        <p:pic>
          <p:nvPicPr>
            <p:cNvPr id="24" name="Рисунок 8" descr="20_1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9425" y="981075"/>
              <a:ext cx="4191000" cy="127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Скругленный прямоугольник 24"/>
            <p:cNvSpPr/>
            <p:nvPr/>
          </p:nvSpPr>
          <p:spPr>
            <a:xfrm>
              <a:off x="3435954" y="1782276"/>
              <a:ext cx="504825" cy="360362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2181225" y="1773238"/>
              <a:ext cx="503238" cy="360362"/>
            </a:xfrm>
            <a:prstGeom prst="round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7" name="Рисунок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4112" y="4471591"/>
            <a:ext cx="2376016" cy="1483860"/>
          </a:xfrm>
          <a:prstGeom prst="rect">
            <a:avLst/>
          </a:prstGeom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Прямоугольник 33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5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37" name="TextBox 11"/>
          <p:cNvSpPr txBox="1">
            <a:spLocks noChangeArrowheads="1"/>
          </p:cNvSpPr>
          <p:nvPr/>
        </p:nvSpPr>
        <p:spPr bwMode="auto">
          <a:xfrm>
            <a:off x="2671910" y="236537"/>
            <a:ext cx="6837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-системы</a:t>
            </a:r>
          </a:p>
        </p:txBody>
      </p:sp>
    </p:spTree>
    <p:extLst>
      <p:ext uri="{BB962C8B-B14F-4D97-AF65-F5344CB8AC3E}">
        <p14:creationId xmlns:p14="http://schemas.microsoft.com/office/powerpoint/2010/main" val="23976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335359" y="908723"/>
            <a:ext cx="11184815" cy="646331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ru-RU" dirty="0" smtClean="0">
                <a:solidFill>
                  <a:srgbClr val="55B5FD"/>
                </a:solidFill>
                <a:latin typeface="Calibri" panose="020F0502020204030204" pitchFamily="34" charset="0"/>
              </a:rPr>
              <a:t>Развитие </a:t>
            </a:r>
            <a:r>
              <a:rPr lang="ru-RU" dirty="0">
                <a:solidFill>
                  <a:srgbClr val="55B5FD"/>
                </a:solidFill>
                <a:latin typeface="Calibri" panose="020F0502020204030204" pitchFamily="34" charset="0"/>
              </a:rPr>
              <a:t>процессов на основании метрик и показателей, управление изменениями в процессах "на лету" (без остановки системы), версионность процессов</a:t>
            </a:r>
            <a:endParaRPr lang="ru-RU" dirty="0" smtClean="0">
              <a:solidFill>
                <a:srgbClr val="55B5FD"/>
              </a:solidFill>
              <a:latin typeface="Calibri" panose="020F0502020204030204" pitchFamily="34" charset="0"/>
            </a:endParaRPr>
          </a:p>
        </p:txBody>
      </p:sp>
      <p:pic>
        <p:nvPicPr>
          <p:cNvPr id="2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664" y="1878028"/>
            <a:ext cx="6264696" cy="3694257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671910" y="236537"/>
            <a:ext cx="6837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Возможности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BPM</a:t>
            </a:r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-системы</a:t>
            </a:r>
          </a:p>
        </p:txBody>
      </p:sp>
    </p:spTree>
    <p:extLst>
      <p:ext uri="{BB962C8B-B14F-4D97-AF65-F5344CB8AC3E}">
        <p14:creationId xmlns:p14="http://schemas.microsoft.com/office/powerpoint/2010/main" val="173069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grpSp>
        <p:nvGrpSpPr>
          <p:cNvPr id="94" name="Группа 93"/>
          <p:cNvGrpSpPr/>
          <p:nvPr/>
        </p:nvGrpSpPr>
        <p:grpSpPr>
          <a:xfrm>
            <a:off x="8760296" y="4149083"/>
            <a:ext cx="1512168" cy="2130003"/>
            <a:chOff x="7056276" y="1052736"/>
            <a:chExt cx="1512168" cy="2130003"/>
          </a:xfrm>
        </p:grpSpPr>
        <p:sp>
          <p:nvSpPr>
            <p:cNvPr id="95" name="Прямоугольник 94"/>
            <p:cNvSpPr/>
            <p:nvPr/>
          </p:nvSpPr>
          <p:spPr>
            <a:xfrm>
              <a:off x="7056276" y="2536408"/>
              <a:ext cx="151216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Project</a:t>
              </a:r>
              <a:endParaRPr lang="ru-RU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  <a:p>
              <a:pPr algn="ctr"/>
              <a:r>
                <a:rPr lang="en-US" b="1" dirty="0" smtClean="0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Management </a:t>
              </a:r>
              <a:endParaRPr lang="en-US" b="1" dirty="0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</a:endParaRPr>
            </a:p>
          </p:txBody>
        </p:sp>
        <p:grpSp>
          <p:nvGrpSpPr>
            <p:cNvPr id="96" name="Группа 95"/>
            <p:cNvGrpSpPr/>
            <p:nvPr/>
          </p:nvGrpSpPr>
          <p:grpSpPr>
            <a:xfrm>
              <a:off x="7164288" y="1052736"/>
              <a:ext cx="1296144" cy="1296144"/>
              <a:chOff x="7164288" y="1052736"/>
              <a:chExt cx="1296144" cy="1296144"/>
            </a:xfrm>
          </p:grpSpPr>
          <p:sp>
            <p:nvSpPr>
              <p:cNvPr id="97" name="Овал 96"/>
              <p:cNvSpPr/>
              <p:nvPr/>
            </p:nvSpPr>
            <p:spPr>
              <a:xfrm>
                <a:off x="7164288" y="1052736"/>
                <a:ext cx="1296144" cy="129614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8" name="Рисунок 3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8360" y="1376808"/>
                <a:ext cx="648000" cy="648000"/>
              </a:xfrm>
              <a:prstGeom prst="rect">
                <a:avLst/>
              </a:prstGeom>
            </p:spPr>
          </p:pic>
        </p:grpSp>
      </p:grpSp>
      <p:grpSp>
        <p:nvGrpSpPr>
          <p:cNvPr id="99" name="Группа 98"/>
          <p:cNvGrpSpPr/>
          <p:nvPr/>
        </p:nvGrpSpPr>
        <p:grpSpPr>
          <a:xfrm>
            <a:off x="1972096" y="4154577"/>
            <a:ext cx="1296144" cy="1853004"/>
            <a:chOff x="827584" y="1052736"/>
            <a:chExt cx="1296144" cy="1853004"/>
          </a:xfrm>
        </p:grpSpPr>
        <p:grpSp>
          <p:nvGrpSpPr>
            <p:cNvPr id="100" name="Группа 99"/>
            <p:cNvGrpSpPr/>
            <p:nvPr/>
          </p:nvGrpSpPr>
          <p:grpSpPr>
            <a:xfrm>
              <a:off x="827584" y="1052736"/>
              <a:ext cx="1296144" cy="1296144"/>
              <a:chOff x="827584" y="1052736"/>
              <a:chExt cx="1296144" cy="1296144"/>
            </a:xfrm>
          </p:grpSpPr>
          <p:sp>
            <p:nvSpPr>
              <p:cNvPr id="102" name="Овал 101"/>
              <p:cNvSpPr/>
              <p:nvPr/>
            </p:nvSpPr>
            <p:spPr>
              <a:xfrm>
                <a:off x="827584" y="1052736"/>
                <a:ext cx="1296144" cy="129614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3" name="Рисунок 6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15616" y="1340768"/>
                <a:ext cx="720000" cy="720000"/>
              </a:xfrm>
              <a:prstGeom prst="rect">
                <a:avLst/>
              </a:prstGeom>
            </p:spPr>
          </p:pic>
        </p:grpSp>
        <p:sp>
          <p:nvSpPr>
            <p:cNvPr id="101" name="Прямоугольник 100"/>
            <p:cNvSpPr/>
            <p:nvPr/>
          </p:nvSpPr>
          <p:spPr>
            <a:xfrm>
              <a:off x="1165274" y="2536408"/>
              <a:ext cx="6206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BPM</a:t>
              </a:r>
              <a:endParaRPr lang="ru-RU" dirty="0"/>
            </a:p>
          </p:txBody>
        </p:sp>
      </p:grpSp>
      <p:grpSp>
        <p:nvGrpSpPr>
          <p:cNvPr id="104" name="Группа 103"/>
          <p:cNvGrpSpPr/>
          <p:nvPr/>
        </p:nvGrpSpPr>
        <p:grpSpPr>
          <a:xfrm>
            <a:off x="3669146" y="4154577"/>
            <a:ext cx="1296144" cy="1853004"/>
            <a:chOff x="2411760" y="1052736"/>
            <a:chExt cx="1296144" cy="1853004"/>
          </a:xfrm>
        </p:grpSpPr>
        <p:grpSp>
          <p:nvGrpSpPr>
            <p:cNvPr id="105" name="Группа 104"/>
            <p:cNvGrpSpPr/>
            <p:nvPr/>
          </p:nvGrpSpPr>
          <p:grpSpPr>
            <a:xfrm>
              <a:off x="2411760" y="1052736"/>
              <a:ext cx="1296144" cy="1296144"/>
              <a:chOff x="2411760" y="1052736"/>
              <a:chExt cx="1296144" cy="1296144"/>
            </a:xfrm>
          </p:grpSpPr>
          <p:sp>
            <p:nvSpPr>
              <p:cNvPr id="107" name="Овал 106"/>
              <p:cNvSpPr/>
              <p:nvPr/>
            </p:nvSpPr>
            <p:spPr>
              <a:xfrm>
                <a:off x="2411760" y="1052736"/>
                <a:ext cx="1296144" cy="129614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8" name="Рисунок 28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753832" y="1394808"/>
                <a:ext cx="612000" cy="612000"/>
              </a:xfrm>
              <a:prstGeom prst="rect">
                <a:avLst/>
              </a:prstGeom>
            </p:spPr>
          </p:pic>
        </p:grpSp>
        <p:sp>
          <p:nvSpPr>
            <p:cNvPr id="106" name="Прямоугольник 105"/>
            <p:cNvSpPr/>
            <p:nvPr/>
          </p:nvSpPr>
          <p:spPr>
            <a:xfrm>
              <a:off x="2753832" y="2536408"/>
              <a:ext cx="61382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ECM</a:t>
              </a:r>
              <a:endParaRPr lang="ru-RU" dirty="0"/>
            </a:p>
          </p:txBody>
        </p:sp>
      </p:grpSp>
      <p:grpSp>
        <p:nvGrpSpPr>
          <p:cNvPr id="109" name="Группа 108"/>
          <p:cNvGrpSpPr/>
          <p:nvPr/>
        </p:nvGrpSpPr>
        <p:grpSpPr>
          <a:xfrm>
            <a:off x="5366196" y="4154577"/>
            <a:ext cx="1296144" cy="1853004"/>
            <a:chOff x="3995936" y="1052736"/>
            <a:chExt cx="1296144" cy="1853004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3995936" y="1052736"/>
              <a:ext cx="1296144" cy="1296144"/>
              <a:chOff x="3995936" y="1052736"/>
              <a:chExt cx="1296144" cy="1296144"/>
            </a:xfrm>
          </p:grpSpPr>
          <p:sp>
            <p:nvSpPr>
              <p:cNvPr id="112" name="Овал 111"/>
              <p:cNvSpPr/>
              <p:nvPr/>
            </p:nvSpPr>
            <p:spPr>
              <a:xfrm>
                <a:off x="3995936" y="1052736"/>
                <a:ext cx="1296144" cy="129614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3" name="Рисунок 27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20008" y="1376808"/>
                <a:ext cx="648000" cy="648000"/>
              </a:xfrm>
              <a:prstGeom prst="rect">
                <a:avLst/>
              </a:prstGeom>
            </p:spPr>
          </p:pic>
        </p:grpSp>
        <p:sp>
          <p:nvSpPr>
            <p:cNvPr id="111" name="Прямоугольник 110"/>
            <p:cNvSpPr/>
            <p:nvPr/>
          </p:nvSpPr>
          <p:spPr>
            <a:xfrm>
              <a:off x="4406603" y="2536408"/>
              <a:ext cx="4748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KPI</a:t>
              </a:r>
              <a:endParaRPr lang="ru-RU"/>
            </a:p>
          </p:txBody>
        </p:sp>
      </p:grpSp>
      <p:grpSp>
        <p:nvGrpSpPr>
          <p:cNvPr id="114" name="Группа 113"/>
          <p:cNvGrpSpPr/>
          <p:nvPr/>
        </p:nvGrpSpPr>
        <p:grpSpPr>
          <a:xfrm>
            <a:off x="7063246" y="4161085"/>
            <a:ext cx="1296144" cy="1853004"/>
            <a:chOff x="5580112" y="1052736"/>
            <a:chExt cx="1296144" cy="1853004"/>
          </a:xfrm>
        </p:grpSpPr>
        <p:grpSp>
          <p:nvGrpSpPr>
            <p:cNvPr id="115" name="Группа 114"/>
            <p:cNvGrpSpPr/>
            <p:nvPr/>
          </p:nvGrpSpPr>
          <p:grpSpPr>
            <a:xfrm>
              <a:off x="5580112" y="1052736"/>
              <a:ext cx="1296144" cy="1296144"/>
              <a:chOff x="5580112" y="1052736"/>
              <a:chExt cx="1296144" cy="1296144"/>
            </a:xfrm>
          </p:grpSpPr>
          <p:sp>
            <p:nvSpPr>
              <p:cNvPr id="117" name="Овал 116"/>
              <p:cNvSpPr/>
              <p:nvPr/>
            </p:nvSpPr>
            <p:spPr>
              <a:xfrm>
                <a:off x="5580112" y="1052736"/>
                <a:ext cx="1296144" cy="1296144"/>
              </a:xfrm>
              <a:prstGeom prst="ellipse">
                <a:avLst/>
              </a:prstGeom>
              <a:noFill/>
              <a:ln w="952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8" name="Рисунок 29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4184" y="1376808"/>
                <a:ext cx="648000" cy="648000"/>
              </a:xfrm>
              <a:prstGeom prst="rect">
                <a:avLst/>
              </a:prstGeom>
            </p:spPr>
          </p:pic>
        </p:grpSp>
        <p:sp>
          <p:nvSpPr>
            <p:cNvPr id="116" name="Прямоугольник 115"/>
            <p:cNvSpPr/>
            <p:nvPr/>
          </p:nvSpPr>
          <p:spPr>
            <a:xfrm>
              <a:off x="5914636" y="2536408"/>
              <a:ext cx="62709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b="1">
                  <a:solidFill>
                    <a:schemeClr val="bg1">
                      <a:lumMod val="50000"/>
                    </a:schemeClr>
                  </a:solidFill>
                  <a:latin typeface="Calibri Light" panose="020F0302020204030204" pitchFamily="34" charset="0"/>
                </a:rPr>
                <a:t>CRM</a:t>
              </a:r>
              <a:endParaRPr lang="ru-RU"/>
            </a:p>
          </p:txBody>
        </p:sp>
      </p:grpSp>
      <p:pic>
        <p:nvPicPr>
          <p:cNvPr id="119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0" y="1190513"/>
            <a:ext cx="1512000" cy="1512000"/>
          </a:xfrm>
          <a:prstGeom prst="rect">
            <a:avLst/>
          </a:prstGeom>
        </p:spPr>
      </p:pic>
      <p:pic>
        <p:nvPicPr>
          <p:cNvPr id="120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521" y="1013537"/>
            <a:ext cx="1905000" cy="1905000"/>
          </a:xfrm>
          <a:prstGeom prst="rect">
            <a:avLst/>
          </a:prstGeom>
        </p:spPr>
      </p:pic>
      <p:sp>
        <p:nvSpPr>
          <p:cNvPr id="121" name="Прямоугольник 120"/>
          <p:cNvSpPr/>
          <p:nvPr/>
        </p:nvSpPr>
        <p:spPr>
          <a:xfrm>
            <a:off x="2320479" y="2964103"/>
            <a:ext cx="212109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2008-2016</a:t>
            </a:r>
            <a:endParaRPr lang="en-US" b="1" dirty="0" smtClean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Более 600 проектов</a:t>
            </a:r>
          </a:p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внедрения</a:t>
            </a:r>
            <a:endParaRPr lang="en-US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2" name="Прямоугольник 121"/>
          <p:cNvSpPr/>
          <p:nvPr/>
        </p:nvSpPr>
        <p:spPr>
          <a:xfrm>
            <a:off x="4942433" y="2964103"/>
            <a:ext cx="25667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№</a:t>
            </a:r>
            <a:r>
              <a:rPr lang="en-US" b="1" dirty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1 BPMS </a:t>
            </a:r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в России </a:t>
            </a: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&amp; CIS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sp>
        <p:nvSpPr>
          <p:cNvPr id="123" name="Прямоугольник 122"/>
          <p:cNvSpPr/>
          <p:nvPr/>
        </p:nvSpPr>
        <p:spPr>
          <a:xfrm>
            <a:off x="7973017" y="2964106"/>
            <a:ext cx="15841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Глобальная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75000"/>
                  </a:schemeClr>
                </a:solidFill>
                <a:latin typeface="Calibri Light" panose="020F0302020204030204" pitchFamily="34" charset="0"/>
              </a:rPr>
              <a:t>разработка</a:t>
            </a:r>
            <a:endParaRPr lang="en-US" b="1" dirty="0">
              <a:solidFill>
                <a:schemeClr val="bg2">
                  <a:lumMod val="75000"/>
                </a:schemeClr>
              </a:solidFill>
              <a:latin typeface="Calibri Light" panose="020F0302020204030204" pitchFamily="34" charset="0"/>
            </a:endParaRPr>
          </a:p>
        </p:txBody>
      </p:sp>
      <p:pic>
        <p:nvPicPr>
          <p:cNvPr id="124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05" y="1333642"/>
            <a:ext cx="1278000" cy="1260000"/>
          </a:xfrm>
          <a:prstGeom prst="rect">
            <a:avLst/>
          </a:prstGeom>
        </p:spPr>
      </p:pic>
      <p:pic>
        <p:nvPicPr>
          <p:cNvPr id="44" name="Picture 4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Прямоугольник 44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47" name="Рисунок 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48" name="TextBox 11"/>
          <p:cNvSpPr txBox="1">
            <a:spLocks noChangeArrowheads="1"/>
          </p:cNvSpPr>
          <p:nvPr/>
        </p:nvSpPr>
        <p:spPr bwMode="auto">
          <a:xfrm>
            <a:off x="2671910" y="236537"/>
            <a:ext cx="6837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Платформа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ELMA</a:t>
            </a:r>
            <a:endParaRPr lang="ru-RU" sz="20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54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pic>
        <p:nvPicPr>
          <p:cNvPr id="39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056" y="908723"/>
            <a:ext cx="2880320" cy="2628907"/>
          </a:xfrm>
          <a:prstGeom prst="rect">
            <a:avLst/>
          </a:prstGeom>
        </p:spPr>
      </p:pic>
      <p:pic>
        <p:nvPicPr>
          <p:cNvPr id="40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5" y="2132859"/>
            <a:ext cx="1142007" cy="2448273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3345923" y="5518976"/>
            <a:ext cx="5774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 smtClean="0">
                <a:solidFill>
                  <a:srgbClr val="32A6FD"/>
                </a:solidFill>
                <a:latin typeface="Calibri" panose="020F0502020204030204" pitchFamily="34" charset="0"/>
              </a:rPr>
              <a:t>BPMN2.0</a:t>
            </a:r>
          </a:p>
          <a:p>
            <a:pPr algn="ctr">
              <a:spcAft>
                <a:spcPts val="0"/>
              </a:spcAft>
              <a:buClr>
                <a:srgbClr val="32A6FD"/>
              </a:buClr>
              <a:buSzPct val="80000"/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г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ибкие процессы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/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веб-интерфейс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/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 мобильные клиенты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2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563" y="1772816"/>
            <a:ext cx="6309155" cy="3528392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22" name="TextBox 11"/>
          <p:cNvSpPr txBox="1">
            <a:spLocks noChangeArrowheads="1"/>
          </p:cNvSpPr>
          <p:nvPr/>
        </p:nvSpPr>
        <p:spPr bwMode="auto">
          <a:xfrm>
            <a:off x="2671910" y="236537"/>
            <a:ext cx="68371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Платформа </a:t>
            </a:r>
            <a:r>
              <a:rPr lang="en-US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ELMA</a:t>
            </a:r>
            <a:endParaRPr lang="ru-RU" sz="20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2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Сегодняшний вызов: повышение уровня сервиса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7548" y="1164984"/>
            <a:ext cx="104734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У пациентов хорошая память</a:t>
            </a:r>
            <a:r>
              <a:rPr lang="ru-RU" sz="1600" b="1" i="1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. </a:t>
            </a:r>
            <a:r>
              <a:rPr lang="ru-RU" sz="1600" b="1" i="1" smtClean="0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ru-RU" sz="1600" b="1" i="1" dirty="0" smtClean="0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Они </a:t>
            </a:r>
            <a:r>
              <a:rPr lang="ru-RU" sz="1600" b="1" i="1" dirty="0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помнят вас вне зависимости от того, помните вы их или нет</a:t>
            </a: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7688" y="1844827"/>
            <a:ext cx="5408860" cy="427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2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2542560" y="2448415"/>
            <a:ext cx="589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charset="0"/>
                <a:ea typeface="Calibri" charset="0"/>
                <a:cs typeface="Calibri" charset="0"/>
              </a:rPr>
              <a:t>Удовлетворенность = Опыт взаимодействия – Ожидания</a:t>
            </a:r>
            <a:endParaRPr lang="ru-RU" b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Прямоугольная выноска 3"/>
          <p:cNvSpPr/>
          <p:nvPr/>
        </p:nvSpPr>
        <p:spPr>
          <a:xfrm>
            <a:off x="7873896" y="1621139"/>
            <a:ext cx="2157496" cy="563710"/>
          </a:xfrm>
          <a:prstGeom prst="wedgeRectCallout">
            <a:avLst>
              <a:gd name="adj1" fmla="val -43147"/>
              <a:gd name="adj2" fmla="val 88795"/>
            </a:avLst>
          </a:prstGeom>
          <a:solidFill>
            <a:srgbClr val="55B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Возможности для развития маркетинга и рекламы</a:t>
            </a:r>
          </a:p>
        </p:txBody>
      </p:sp>
      <p:pic>
        <p:nvPicPr>
          <p:cNvPr id="22" name="Изображение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443" y="3060746"/>
            <a:ext cx="531457" cy="531457"/>
          </a:xfrm>
          <a:prstGeom prst="rect">
            <a:avLst/>
          </a:prstGeom>
        </p:spPr>
      </p:pic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478" y="2978949"/>
            <a:ext cx="686228" cy="686228"/>
          </a:xfrm>
          <a:prstGeom prst="rect">
            <a:avLst/>
          </a:prstGeom>
        </p:spPr>
      </p:pic>
      <p:cxnSp>
        <p:nvCxnSpPr>
          <p:cNvPr id="25" name="Прямая со стрелкой 24"/>
          <p:cNvCxnSpPr>
            <a:stCxn id="22" idx="1"/>
            <a:endCxn id="23" idx="3"/>
          </p:cNvCxnSpPr>
          <p:nvPr/>
        </p:nvCxnSpPr>
        <p:spPr>
          <a:xfrm flipH="1" flipV="1">
            <a:off x="5903706" y="3322066"/>
            <a:ext cx="1438734" cy="4409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Изображение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764" y="3684782"/>
            <a:ext cx="684828" cy="52902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072114" y="4157710"/>
            <a:ext cx="11521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Сервисы (услуги)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32104" y="364502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Пациент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914707" y="3639647"/>
            <a:ext cx="1152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Клиника</a:t>
            </a:r>
          </a:p>
        </p:txBody>
      </p:sp>
      <p:sp>
        <p:nvSpPr>
          <p:cNvPr id="18" name="Прямоугольная выноска 17"/>
          <p:cNvSpPr/>
          <p:nvPr/>
        </p:nvSpPr>
        <p:spPr>
          <a:xfrm>
            <a:off x="4367808" y="1617180"/>
            <a:ext cx="2880320" cy="563710"/>
          </a:xfrm>
          <a:prstGeom prst="wedgeRectCallout">
            <a:avLst>
              <a:gd name="adj1" fmla="val -2030"/>
              <a:gd name="adj2" fmla="val 113006"/>
            </a:avLst>
          </a:prstGeom>
          <a:solidFill>
            <a:srgbClr val="55B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Calibri" charset="0"/>
                <a:ea typeface="Calibri" charset="0"/>
                <a:cs typeface="Calibri" charset="0"/>
              </a:rPr>
              <a:t>Стоимость, квалификация, уровень, доступность,  репутация. </a:t>
            </a:r>
          </a:p>
        </p:txBody>
      </p: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31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Сегодняшний вызов: повышение уровня сервиса</a:t>
            </a:r>
          </a:p>
        </p:txBody>
      </p:sp>
    </p:spTree>
    <p:extLst>
      <p:ext uri="{BB962C8B-B14F-4D97-AF65-F5344CB8AC3E}">
        <p14:creationId xmlns:p14="http://schemas.microsoft.com/office/powerpoint/2010/main" val="161136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609736" y="1340942"/>
            <a:ext cx="1686548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72000" algn="r" defTabSz="488950">
              <a:lnSpc>
                <a:spcPts val="12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УСЛУГИ ПО ОКАЗАНИЮ МЕДИЦИНСКОЙ ПОМОЩИ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395840" y="1340942"/>
            <a:ext cx="126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Прием терапевта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691984" y="1340942"/>
            <a:ext cx="126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Прием хирурга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988128" y="1340942"/>
            <a:ext cx="126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Прием окулиста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84272" y="1340942"/>
            <a:ext cx="1260000" cy="540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is-IS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</a:t>
            </a:r>
            <a:endParaRPr lang="ru-RU" sz="11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613730" y="1994996"/>
            <a:ext cx="1682557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72000" algn="r" defTabSz="488950">
              <a:lnSpc>
                <a:spcPts val="12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СЕРВИСЫ ПРОВЕДЕНИЯ ИССЛЕДОВАНИЙ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395840" y="2023968"/>
            <a:ext cx="1260000" cy="540000"/>
          </a:xfrm>
          <a:prstGeom prst="rect">
            <a:avLst/>
          </a:prstGeom>
          <a:solidFill>
            <a:srgbClr val="1E84BD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Лабораторное исследование крови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691984" y="2014092"/>
            <a:ext cx="1260000" cy="547034"/>
          </a:xfrm>
          <a:prstGeom prst="rect">
            <a:avLst/>
          </a:prstGeom>
          <a:solidFill>
            <a:srgbClr val="1E84BD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ct val="35000"/>
              </a:spcAft>
            </a:pPr>
            <a:r>
              <a:rPr lang="is-IS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</a:t>
            </a:r>
            <a:endParaRPr lang="ru-RU" sz="11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09548" y="2649050"/>
            <a:ext cx="1686739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72000" algn="r" defTabSz="488950">
              <a:lnSpc>
                <a:spcPts val="1200"/>
              </a:lnSpc>
              <a:spcAft>
                <a:spcPct val="3500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СЕРВИСЫ ПОСТАНОВКИ ДИАГНОЗА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395840" y="2649050"/>
            <a:ext cx="1260000" cy="540000"/>
          </a:xfrm>
          <a:prstGeom prst="rect">
            <a:avLst/>
          </a:prstGeom>
          <a:solidFill>
            <a:srgbClr val="84BC3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Диагностирование заболевания 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691984" y="2649050"/>
            <a:ext cx="1260000" cy="540000"/>
          </a:xfrm>
          <a:prstGeom prst="rect">
            <a:avLst/>
          </a:prstGeom>
          <a:solidFill>
            <a:srgbClr val="84BC3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Диагностирование заболевания 2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988128" y="2649050"/>
            <a:ext cx="1260000" cy="540000"/>
          </a:xfrm>
          <a:prstGeom prst="rect">
            <a:avLst/>
          </a:prstGeom>
          <a:solidFill>
            <a:srgbClr val="84BC3A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is-IS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</a:t>
            </a:r>
            <a:endParaRPr lang="ru-RU" sz="11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1626130" y="3303104"/>
            <a:ext cx="167015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72000" algn="r" defTabSz="488950">
              <a:lnSpc>
                <a:spcPts val="1200"/>
              </a:lnSpc>
              <a:spcAft>
                <a:spcPts val="0"/>
              </a:spcAft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СЕРВИСЫ ПРОФИЛАКТИЧЕСКОГО СОПРОВОЖДЕНИЯ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395840" y="3303104"/>
            <a:ext cx="1260000" cy="540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Отслеживание календаря посещений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4691984" y="3303104"/>
            <a:ext cx="1260000" cy="540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Проведение проф. приемов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988128" y="3303104"/>
            <a:ext cx="1260000" cy="540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ct val="3500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Семейная профилактика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7284272" y="3303104"/>
            <a:ext cx="1260000" cy="540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ru-RU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Организация санаторно-курортного лечения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613036" y="3957158"/>
            <a:ext cx="1683248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72000" algn="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СЕРВИСЫ МЕДИКАМЕНТОЗНОГО ОБЕСПЕЧЕНИЯ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3388712" y="3957158"/>
            <a:ext cx="1260000" cy="54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36000">
              <a:lnSpc>
                <a:spcPts val="1100"/>
              </a:lnSpc>
            </a:pPr>
            <a:r>
              <a:rPr lang="ru-RU" sz="1100" dirty="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Закупка лекарственных средств «под» пациента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4691984" y="3957158"/>
            <a:ext cx="1260000" cy="54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36000">
              <a:lnSpc>
                <a:spcPts val="1100"/>
              </a:lnSpc>
            </a:pPr>
            <a:r>
              <a:rPr lang="is-IS" sz="1100" dirty="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</a:t>
            </a:r>
            <a:endParaRPr lang="ru-RU" sz="1100" dirty="0"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8580416" y="3303104"/>
            <a:ext cx="1260000" cy="540000"/>
          </a:xfrm>
          <a:prstGeom prst="rect">
            <a:avLst/>
          </a:prstGeom>
          <a:solidFill>
            <a:srgbClr val="F76A57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spcFirstLastPara="0" vert="horz" wrap="square" lIns="6985" tIns="6985" rIns="6985" bIns="6985" numCol="1" spcCol="1270" rtlCol="0" anchor="ctr" anchorCtr="0">
            <a:noAutofit/>
          </a:bodyPr>
          <a:lstStyle/>
          <a:p>
            <a:pPr marL="36000" defTabSz="488950">
              <a:lnSpc>
                <a:spcPts val="1100"/>
              </a:lnSpc>
              <a:spcAft>
                <a:spcPts val="0"/>
              </a:spcAft>
            </a:pPr>
            <a:r>
              <a:rPr lang="is-IS" sz="1100" dirty="0">
                <a:solidFill>
                  <a:schemeClr val="bg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</a:t>
            </a:r>
            <a:endParaRPr lang="ru-RU" sz="1100" dirty="0">
              <a:solidFill>
                <a:schemeClr val="bg1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595640" y="4611212"/>
            <a:ext cx="1700644" cy="54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72000" algn="r">
              <a:lnSpc>
                <a:spcPts val="1200"/>
              </a:lnSpc>
            </a:pPr>
            <a:r>
              <a:rPr lang="ru-RU" sz="1200" dirty="0">
                <a:solidFill>
                  <a:schemeClr val="tx1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ПРОЦЕССЫ РАБОТЫ С ЮР.ЛИЦАМИ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395840" y="4611212"/>
            <a:ext cx="1260000" cy="54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36000">
              <a:lnSpc>
                <a:spcPts val="1100"/>
              </a:lnSpc>
            </a:pPr>
            <a:r>
              <a:rPr lang="ru-RU" sz="1100" dirty="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Продажа услуг клиники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284272" y="4611212"/>
            <a:ext cx="1260000" cy="54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36000">
              <a:lnSpc>
                <a:spcPts val="1100"/>
              </a:lnSpc>
            </a:pPr>
            <a:r>
              <a:rPr lang="is-IS" sz="1100" dirty="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</a:t>
            </a:r>
            <a:endParaRPr lang="ru-RU" sz="1100" dirty="0"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91984" y="4611212"/>
            <a:ext cx="1260000" cy="54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36000">
              <a:lnSpc>
                <a:spcPts val="1100"/>
              </a:lnSpc>
            </a:pPr>
            <a:r>
              <a:rPr lang="ru-RU" sz="1100" dirty="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Процессы работы со страховыми компаниями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988128" y="4611212"/>
            <a:ext cx="1260000" cy="540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" tIns="7200" rIns="7200" bIns="7200" rtlCol="0" anchor="ctr"/>
          <a:lstStyle/>
          <a:p>
            <a:pPr marL="36000">
              <a:lnSpc>
                <a:spcPts val="1100"/>
              </a:lnSpc>
            </a:pPr>
            <a:r>
              <a:rPr lang="ru-RU" sz="1100" dirty="0"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Процессы работы с ОМС</a:t>
            </a: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Прямоугольник 53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58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Каталог сервисов</a:t>
            </a:r>
            <a:endParaRPr lang="ru-RU" sz="2000" dirty="0">
              <a:solidFill>
                <a:schemeClr val="tx2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38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sp>
        <p:nvSpPr>
          <p:cNvPr id="53" name="TextBox 52"/>
          <p:cNvSpPr txBox="1"/>
          <p:nvPr/>
        </p:nvSpPr>
        <p:spPr>
          <a:xfrm>
            <a:off x="2956389" y="2587742"/>
            <a:ext cx="5896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alibri" charset="0"/>
                <a:ea typeface="Calibri" charset="0"/>
                <a:cs typeface="Calibri" charset="0"/>
              </a:rPr>
              <a:t>Удовлетворенность = Опыт взаимодействия – Ожидания</a:t>
            </a:r>
            <a:endParaRPr lang="ru-RU" b="1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5332653" y="3163806"/>
            <a:ext cx="2016224" cy="0"/>
          </a:xfrm>
          <a:prstGeom prst="line">
            <a:avLst/>
          </a:prstGeom>
          <a:ln w="28575">
            <a:solidFill>
              <a:srgbClr val="79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endCxn id="38" idx="0"/>
          </p:cNvCxnSpPr>
          <p:nvPr/>
        </p:nvCxnSpPr>
        <p:spPr>
          <a:xfrm flipH="1">
            <a:off x="4470755" y="3163806"/>
            <a:ext cx="1870010" cy="1045572"/>
          </a:xfrm>
          <a:prstGeom prst="straightConnector1">
            <a:avLst/>
          </a:prstGeom>
          <a:ln>
            <a:solidFill>
              <a:srgbClr val="79C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6340765" y="3163808"/>
            <a:ext cx="0" cy="1049343"/>
          </a:xfrm>
          <a:prstGeom prst="straightConnector1">
            <a:avLst/>
          </a:prstGeom>
          <a:ln>
            <a:solidFill>
              <a:srgbClr val="79C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/>
          <p:cNvCxnSpPr>
            <a:endCxn id="68" idx="0"/>
          </p:cNvCxnSpPr>
          <p:nvPr/>
        </p:nvCxnSpPr>
        <p:spPr>
          <a:xfrm>
            <a:off x="6340768" y="3163804"/>
            <a:ext cx="1818407" cy="998584"/>
          </a:xfrm>
          <a:prstGeom prst="straightConnector1">
            <a:avLst/>
          </a:prstGeom>
          <a:ln>
            <a:solidFill>
              <a:srgbClr val="79C35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Изображение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497" y="4162388"/>
            <a:ext cx="513350" cy="513350"/>
          </a:xfrm>
          <a:prstGeom prst="rect">
            <a:avLst/>
          </a:prstGeom>
        </p:spPr>
      </p:pic>
      <p:sp>
        <p:nvSpPr>
          <p:cNvPr id="69" name="TextBox 68"/>
          <p:cNvSpPr txBox="1"/>
          <p:nvPr/>
        </p:nvSpPr>
        <p:spPr>
          <a:xfrm>
            <a:off x="7680176" y="4725144"/>
            <a:ext cx="1093568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Время </a:t>
            </a:r>
            <a:r>
              <a:rPr lang="ru-RU" sz="1000">
                <a:latin typeface="Calibri" charset="0"/>
                <a:ea typeface="Calibri" charset="0"/>
                <a:cs typeface="Calibri" charset="0"/>
              </a:rPr>
              <a:t>оказания 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сервиса</a:t>
            </a:r>
          </a:p>
        </p:txBody>
      </p:sp>
      <p:pic>
        <p:nvPicPr>
          <p:cNvPr id="70" name="Изображение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236" y="4220213"/>
            <a:ext cx="443058" cy="425751"/>
          </a:xfrm>
          <a:prstGeom prst="rect">
            <a:avLst/>
          </a:prstGeom>
        </p:spPr>
      </p:pic>
      <p:sp>
        <p:nvSpPr>
          <p:cNvPr id="71" name="TextBox 70"/>
          <p:cNvSpPr txBox="1"/>
          <p:nvPr/>
        </p:nvSpPr>
        <p:spPr>
          <a:xfrm>
            <a:off x="5698605" y="4725144"/>
            <a:ext cx="128432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Объем затраченных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ресурсов</a:t>
            </a:r>
          </a:p>
        </p:txBody>
      </p:sp>
      <p:pic>
        <p:nvPicPr>
          <p:cNvPr id="38" name="Изображение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070" y="4209378"/>
            <a:ext cx="419370" cy="419370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3905408" y="4725144"/>
            <a:ext cx="116089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Глубина оказания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сервиса</a:t>
            </a:r>
          </a:p>
        </p:txBody>
      </p:sp>
      <p:cxnSp>
        <p:nvCxnSpPr>
          <p:cNvPr id="73" name="Прямая соединительная линия 72"/>
          <p:cNvCxnSpPr/>
          <p:nvPr/>
        </p:nvCxnSpPr>
        <p:spPr>
          <a:xfrm>
            <a:off x="7762148" y="2420888"/>
            <a:ext cx="864096" cy="0"/>
          </a:xfrm>
          <a:prstGeom prst="line">
            <a:avLst/>
          </a:prstGeom>
          <a:ln w="28575">
            <a:solidFill>
              <a:srgbClr val="79C3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Изображение 5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644" y="1738134"/>
            <a:ext cx="595174" cy="595174"/>
          </a:xfrm>
          <a:prstGeom prst="rect">
            <a:avLst/>
          </a:prstGeom>
        </p:spPr>
      </p:pic>
      <p:sp>
        <p:nvSpPr>
          <p:cNvPr id="74" name="Прямоугольная выноска 73"/>
          <p:cNvSpPr/>
          <p:nvPr/>
        </p:nvSpPr>
        <p:spPr>
          <a:xfrm>
            <a:off x="8518818" y="980731"/>
            <a:ext cx="2005352" cy="536109"/>
          </a:xfrm>
          <a:prstGeom prst="wedgeRectCallout">
            <a:avLst>
              <a:gd name="adj1" fmla="val -45413"/>
              <a:gd name="adj2" fmla="val 90193"/>
            </a:avLst>
          </a:prstGeom>
          <a:solidFill>
            <a:srgbClr val="55B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Имея высокий уровень сервиса, можно говорить о нем</a:t>
            </a:r>
            <a:r>
              <a:rPr lang="ru-RU" sz="1000">
                <a:latin typeface="Calibri" charset="0"/>
                <a:ea typeface="Calibri" charset="0"/>
                <a:cs typeface="Calibri" charset="0"/>
              </a:rPr>
              <a:t>, привлекая новых пациентов</a:t>
            </a:r>
            <a:endParaRPr lang="ru-RU" sz="1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Прямоугольник 22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4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26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сервиса и удовлетворенность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91752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Прямая соединительная линия 26"/>
          <p:cNvCxnSpPr/>
          <p:nvPr/>
        </p:nvCxnSpPr>
        <p:spPr>
          <a:xfrm>
            <a:off x="3176228" y="2975648"/>
            <a:ext cx="0" cy="254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43222" y="980728"/>
            <a:ext cx="64410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Пример. Проведение лабораторного исследования. Глубина услуги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50090" y="2989088"/>
            <a:ext cx="5976664" cy="0"/>
          </a:xfrm>
          <a:prstGeom prst="straightConnector1">
            <a:avLst/>
          </a:prstGeom>
          <a:ln w="28575">
            <a:solidFill>
              <a:srgbClr val="79C35E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958205" y="2953083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51395" y="2950000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73587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57801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54" y="1959826"/>
            <a:ext cx="452277" cy="4522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30078" y="2446570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Идея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проведения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9271" y="2450060"/>
            <a:ext cx="8386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Визит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заполнение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документов</a:t>
            </a: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4" y="2063474"/>
            <a:ext cx="371996" cy="3719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10307" y="2442653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Проведение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исследования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104" y="2421647"/>
            <a:ext cx="77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Доставка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результата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895" y="2562678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Постановка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диагноза</a:t>
            </a: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99" y="2590589"/>
            <a:ext cx="645899" cy="6458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17758" y="3192642"/>
            <a:ext cx="140294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Довольный пациент</a:t>
            </a:r>
            <a:endParaRPr lang="ru-RU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09041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66374" y="3507737"/>
            <a:ext cx="9733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Общение </a:t>
            </a:r>
            <a:r>
              <a:rPr lang="ru-RU" sz="1000">
                <a:latin typeface="Calibri" charset="0"/>
                <a:ea typeface="Calibri" charset="0"/>
                <a:cs typeface="Calibri" charset="0"/>
              </a:rPr>
              <a:t>с 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регистратурой</a:t>
            </a:r>
          </a:p>
        </p:txBody>
      </p:sp>
      <p:sp>
        <p:nvSpPr>
          <p:cNvPr id="42" name="Овал 41"/>
          <p:cNvSpPr/>
          <p:nvPr/>
        </p:nvSpPr>
        <p:spPr>
          <a:xfrm>
            <a:off x="4455923" y="2961030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581760" y="2949056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920231" y="2943381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2569" y="3525705"/>
            <a:ext cx="11801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Прием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материала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для исследования</a:t>
            </a:r>
          </a:p>
        </p:txBody>
      </p:sp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30" y="3118781"/>
            <a:ext cx="409339" cy="409339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5455805" y="2967366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33" y="3144576"/>
            <a:ext cx="364422" cy="36442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58" y="1916835"/>
            <a:ext cx="629211" cy="62921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5" y="3084108"/>
            <a:ext cx="435249" cy="43524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13" y="1964661"/>
            <a:ext cx="457503" cy="45750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4" y="3097065"/>
            <a:ext cx="417611" cy="41761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48" y="2019597"/>
            <a:ext cx="453475" cy="453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173153" y="4473525"/>
            <a:ext cx="2601258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173156" y="4894650"/>
            <a:ext cx="3072687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178588" y="5315775"/>
            <a:ext cx="4771221" cy="36004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5774410" y="2985063"/>
            <a:ext cx="0" cy="18485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6245841" y="2985063"/>
            <a:ext cx="0" cy="254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949806" y="2997037"/>
            <a:ext cx="0" cy="25415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38709" y="3525705"/>
            <a:ext cx="95250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Подготовка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результата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исследования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6003" y="3532173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Интерпретация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56" name="Прямоугольная выноска 55"/>
          <p:cNvSpPr/>
          <p:nvPr/>
        </p:nvSpPr>
        <p:spPr>
          <a:xfrm>
            <a:off x="8193965" y="4079706"/>
            <a:ext cx="1826742" cy="609355"/>
          </a:xfrm>
          <a:prstGeom prst="wedgeRectCallout">
            <a:avLst>
              <a:gd name="adj1" fmla="val -59824"/>
              <a:gd name="adj2" fmla="val 108233"/>
            </a:avLst>
          </a:prstGeom>
          <a:solidFill>
            <a:srgbClr val="55B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Глубина услуги – это уровень проработки услуги, исходя из ожиданий пациента</a:t>
            </a:r>
          </a:p>
        </p:txBody>
      </p:sp>
      <p:pic>
        <p:nvPicPr>
          <p:cNvPr id="5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" name="Прямоугольник 57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9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61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сервиса и удовлетворенность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19659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43222" y="980728"/>
            <a:ext cx="8924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Пример. Проведение лабораторного исследования. Объем ресурсов, которые тратит пациент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50090" y="2989088"/>
            <a:ext cx="5976664" cy="0"/>
          </a:xfrm>
          <a:prstGeom prst="straightConnector1">
            <a:avLst/>
          </a:prstGeom>
          <a:ln w="28575">
            <a:solidFill>
              <a:srgbClr val="79C35E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958205" y="2953083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51395" y="2950000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73587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57801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54" y="1959826"/>
            <a:ext cx="452277" cy="4522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30078" y="2446570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Идея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проведения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9271" y="2450060"/>
            <a:ext cx="8386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Визит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заполнение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документов</a:t>
            </a: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4" y="2063474"/>
            <a:ext cx="371996" cy="3719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10307" y="2442653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Проведение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исследования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104" y="2421647"/>
            <a:ext cx="77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Доставка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результата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895" y="2562678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Постановка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диагноза</a:t>
            </a: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99" y="2590589"/>
            <a:ext cx="645899" cy="6458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17758" y="3192642"/>
            <a:ext cx="140294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Довольный пациент</a:t>
            </a:r>
            <a:endParaRPr lang="ru-RU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09041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66374" y="3507737"/>
            <a:ext cx="9733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Общение </a:t>
            </a:r>
            <a:r>
              <a:rPr lang="ru-RU" sz="1000">
                <a:latin typeface="Calibri" charset="0"/>
                <a:ea typeface="Calibri" charset="0"/>
                <a:cs typeface="Calibri" charset="0"/>
              </a:rPr>
              <a:t>с 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регистратурой</a:t>
            </a:r>
          </a:p>
        </p:txBody>
      </p:sp>
      <p:sp>
        <p:nvSpPr>
          <p:cNvPr id="42" name="Овал 41"/>
          <p:cNvSpPr/>
          <p:nvPr/>
        </p:nvSpPr>
        <p:spPr>
          <a:xfrm>
            <a:off x="4455923" y="2961030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581760" y="2949056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920231" y="2943381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2569" y="3525705"/>
            <a:ext cx="11801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Прием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материала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для исследования</a:t>
            </a:r>
          </a:p>
        </p:txBody>
      </p:sp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30" y="3118781"/>
            <a:ext cx="409339" cy="409339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5455805" y="2967366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33" y="3144576"/>
            <a:ext cx="364422" cy="36442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58" y="1916835"/>
            <a:ext cx="629211" cy="62921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5" y="3084108"/>
            <a:ext cx="435249" cy="43524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13" y="1964661"/>
            <a:ext cx="457503" cy="45750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4" y="3097065"/>
            <a:ext cx="417611" cy="41761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48" y="2019597"/>
            <a:ext cx="453475" cy="453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38418" y="4473525"/>
            <a:ext cx="235885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38418" y="4916926"/>
            <a:ext cx="235885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65929" y="5332480"/>
            <a:ext cx="159830" cy="36004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038709" y="3525705"/>
            <a:ext cx="95250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Подготовка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результата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исследования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6003" y="3532173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Интерпретация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789878" y="4472589"/>
            <a:ext cx="385380" cy="367228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4355134" y="4473525"/>
            <a:ext cx="235885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5864440" y="4457815"/>
            <a:ext cx="367474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7031942" y="4457815"/>
            <a:ext cx="818714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821774" y="4916926"/>
            <a:ext cx="235885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4354694" y="4921172"/>
            <a:ext cx="235885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5978060" y="4915991"/>
            <a:ext cx="117943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7031945" y="4915991"/>
            <a:ext cx="641597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4405581" y="5332480"/>
            <a:ext cx="159830" cy="36004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5987066" y="5332480"/>
            <a:ext cx="108934" cy="36004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7031944" y="5332480"/>
            <a:ext cx="285013" cy="36004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6432534" y="4457815"/>
            <a:ext cx="367474" cy="360040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Прямоугольник 54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6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9" name="Рисунок 6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70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сервиса и удовлетворенность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85079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43222" y="980728"/>
            <a:ext cx="8924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Пример. Проведение лабораторного исследования. Объем ресурсов, которые тратит пациент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50090" y="2989088"/>
            <a:ext cx="5976664" cy="0"/>
          </a:xfrm>
          <a:prstGeom prst="straightConnector1">
            <a:avLst/>
          </a:prstGeom>
          <a:ln w="28575">
            <a:solidFill>
              <a:srgbClr val="79C35E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958205" y="2953083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51395" y="2950000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73587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57801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54" y="1959826"/>
            <a:ext cx="452277" cy="4522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30078" y="2446570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Идея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проведения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9271" y="2450060"/>
            <a:ext cx="8386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Визит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заполнение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документов</a:t>
            </a: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4" y="2063474"/>
            <a:ext cx="371996" cy="3719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10307" y="2442653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Проведение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исследования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104" y="2421647"/>
            <a:ext cx="77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Доставка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результата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895" y="2562678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Постановка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диагноза</a:t>
            </a: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99" y="2590589"/>
            <a:ext cx="645899" cy="6458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17758" y="3192642"/>
            <a:ext cx="140294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Довольный пациент</a:t>
            </a:r>
            <a:endParaRPr lang="ru-RU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09041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66374" y="3507737"/>
            <a:ext cx="9733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Общение </a:t>
            </a:r>
            <a:r>
              <a:rPr lang="ru-RU" sz="1000">
                <a:latin typeface="Calibri" charset="0"/>
                <a:ea typeface="Calibri" charset="0"/>
                <a:cs typeface="Calibri" charset="0"/>
              </a:rPr>
              <a:t>с 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регистратурой</a:t>
            </a:r>
          </a:p>
        </p:txBody>
      </p:sp>
      <p:sp>
        <p:nvSpPr>
          <p:cNvPr id="42" name="Овал 41"/>
          <p:cNvSpPr/>
          <p:nvPr/>
        </p:nvSpPr>
        <p:spPr>
          <a:xfrm>
            <a:off x="4455923" y="2961030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581760" y="2949056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920231" y="2943381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2569" y="3525705"/>
            <a:ext cx="11801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Прием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материала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для исследования</a:t>
            </a:r>
          </a:p>
        </p:txBody>
      </p:sp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30" y="3118781"/>
            <a:ext cx="409339" cy="409339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5455805" y="2967366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33" y="3144576"/>
            <a:ext cx="364422" cy="36442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58" y="1916835"/>
            <a:ext cx="629211" cy="62921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5" y="3084108"/>
            <a:ext cx="435249" cy="43524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13" y="1964661"/>
            <a:ext cx="457503" cy="45750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4" y="3097065"/>
            <a:ext cx="417611" cy="41761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48" y="2019597"/>
            <a:ext cx="453475" cy="45347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307197" y="4467393"/>
            <a:ext cx="247374" cy="3661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3304248" y="4927935"/>
            <a:ext cx="235885" cy="35910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3304245" y="5373310"/>
            <a:ext cx="159830" cy="36004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/>
          <p:cNvSpPr txBox="1"/>
          <p:nvPr/>
        </p:nvSpPr>
        <p:spPr>
          <a:xfrm>
            <a:off x="5038709" y="3525705"/>
            <a:ext cx="95250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Подготовка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результата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исследования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6003" y="3532173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Интерпретация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74300" y="4467393"/>
            <a:ext cx="385380" cy="369457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971834" y="4467393"/>
            <a:ext cx="225992" cy="3661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208564" y="4467393"/>
            <a:ext cx="350655" cy="3661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Прямоугольник 59"/>
          <p:cNvSpPr/>
          <p:nvPr/>
        </p:nvSpPr>
        <p:spPr>
          <a:xfrm>
            <a:off x="4951392" y="4467393"/>
            <a:ext cx="818714" cy="36617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3553343" y="4927652"/>
            <a:ext cx="208385" cy="354859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Прямоугольник 61"/>
          <p:cNvSpPr/>
          <p:nvPr/>
        </p:nvSpPr>
        <p:spPr>
          <a:xfrm>
            <a:off x="3766429" y="4927649"/>
            <a:ext cx="235885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Прямоугольник 62"/>
          <p:cNvSpPr/>
          <p:nvPr/>
        </p:nvSpPr>
        <p:spPr>
          <a:xfrm>
            <a:off x="4020807" y="4927649"/>
            <a:ext cx="117943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4164700" y="4927649"/>
            <a:ext cx="641597" cy="360040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3473263" y="5373310"/>
            <a:ext cx="159830" cy="36004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3645134" y="5375670"/>
            <a:ext cx="89864" cy="35768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3747039" y="5375670"/>
            <a:ext cx="292448" cy="360040"/>
          </a:xfrm>
          <a:prstGeom prst="rect">
            <a:avLst/>
          </a:prstGeom>
          <a:solidFill>
            <a:srgbClr val="79C35E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Прямоугольник 67"/>
          <p:cNvSpPr/>
          <p:nvPr/>
        </p:nvSpPr>
        <p:spPr>
          <a:xfrm>
            <a:off x="4568312" y="4467390"/>
            <a:ext cx="367474" cy="36914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ая выноска 53"/>
          <p:cNvSpPr/>
          <p:nvPr/>
        </p:nvSpPr>
        <p:spPr>
          <a:xfrm>
            <a:off x="5595818" y="5523833"/>
            <a:ext cx="1826742" cy="383838"/>
          </a:xfrm>
          <a:prstGeom prst="wedgeRectCallout">
            <a:avLst>
              <a:gd name="adj1" fmla="val -55749"/>
              <a:gd name="adj2" fmla="val -115201"/>
            </a:avLst>
          </a:prstGeom>
          <a:solidFill>
            <a:srgbClr val="55B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>
                <a:latin typeface="Calibri" charset="0"/>
                <a:ea typeface="Calibri" charset="0"/>
                <a:cs typeface="Calibri" charset="0"/>
              </a:rPr>
              <a:t>Затраты пациента</a:t>
            </a:r>
            <a:endParaRPr lang="ru-RU" sz="1000" dirty="0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5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Прямоугольник 55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9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70" name="Рисунок 6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71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сервиса и удовлетворенность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20893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2A6768-7690-43B5-A332-E051EEB68E4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1743222" y="980728"/>
            <a:ext cx="892477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55B5FD"/>
                </a:solidFill>
                <a:latin typeface="Calibri" charset="0"/>
                <a:ea typeface="Calibri" charset="0"/>
                <a:cs typeface="Calibri" charset="0"/>
              </a:rPr>
              <a:t>Пример. Проведение лабораторного исследования. Скорость оказания сервиса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2950090" y="2989088"/>
            <a:ext cx="5976664" cy="0"/>
          </a:xfrm>
          <a:prstGeom prst="straightConnector1">
            <a:avLst/>
          </a:prstGeom>
          <a:ln w="28575">
            <a:solidFill>
              <a:srgbClr val="79C35E"/>
            </a:solidFill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958205" y="2953083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951395" y="2950000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73587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257801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21" name="Изображение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954" y="1959826"/>
            <a:ext cx="452277" cy="45227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30078" y="2446570"/>
            <a:ext cx="8467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Идея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проведения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9271" y="2450060"/>
            <a:ext cx="83869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Визит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заполнение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документов</a:t>
            </a:r>
          </a:p>
        </p:txBody>
      </p:sp>
      <p:pic>
        <p:nvPicPr>
          <p:cNvPr id="25" name="Изображение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394" y="2063474"/>
            <a:ext cx="371996" cy="37199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510307" y="2442653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Проведение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исследования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15104" y="2421647"/>
            <a:ext cx="77617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Доставка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результата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58895" y="2562678"/>
            <a:ext cx="814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Постановка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диагноза</a:t>
            </a:r>
          </a:p>
        </p:txBody>
      </p:sp>
      <p:pic>
        <p:nvPicPr>
          <p:cNvPr id="31" name="Изображение 3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699" y="2590589"/>
            <a:ext cx="645899" cy="645899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8617758" y="3192642"/>
            <a:ext cx="1402948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1100">
                <a:latin typeface="Calibri" charset="0"/>
                <a:ea typeface="Calibri" charset="0"/>
                <a:cs typeface="Calibri" charset="0"/>
              </a:rPr>
              <a:t>Довольный пациент</a:t>
            </a:r>
            <a:endParaRPr lang="ru-RU" sz="11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3409041" y="2949057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966374" y="3507737"/>
            <a:ext cx="97334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Общение </a:t>
            </a:r>
            <a:r>
              <a:rPr lang="ru-RU" sz="1000">
                <a:latin typeface="Calibri" charset="0"/>
                <a:ea typeface="Calibri" charset="0"/>
                <a:cs typeface="Calibri" charset="0"/>
              </a:rPr>
              <a:t>с 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регистратурой</a:t>
            </a:r>
          </a:p>
        </p:txBody>
      </p:sp>
      <p:sp>
        <p:nvSpPr>
          <p:cNvPr id="42" name="Овал 41"/>
          <p:cNvSpPr/>
          <p:nvPr/>
        </p:nvSpPr>
        <p:spPr>
          <a:xfrm>
            <a:off x="4455923" y="2961030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6581760" y="2949056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920231" y="2943381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82569" y="3525705"/>
            <a:ext cx="118013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Прием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материала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для исследования</a:t>
            </a:r>
          </a:p>
        </p:txBody>
      </p:sp>
      <p:pic>
        <p:nvPicPr>
          <p:cNvPr id="49" name="Изображение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830" y="3118781"/>
            <a:ext cx="409339" cy="409339"/>
          </a:xfrm>
          <a:prstGeom prst="rect">
            <a:avLst/>
          </a:prstGeom>
        </p:spPr>
      </p:pic>
      <p:sp>
        <p:nvSpPr>
          <p:cNvPr id="51" name="Овал 50"/>
          <p:cNvSpPr/>
          <p:nvPr/>
        </p:nvSpPr>
        <p:spPr>
          <a:xfrm>
            <a:off x="5455805" y="2967366"/>
            <a:ext cx="59157" cy="72008"/>
          </a:xfrm>
          <a:prstGeom prst="ellipse">
            <a:avLst/>
          </a:prstGeom>
          <a:ln>
            <a:solidFill>
              <a:srgbClr val="79C3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633" y="3144576"/>
            <a:ext cx="364422" cy="364422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058" y="1916835"/>
            <a:ext cx="629211" cy="629211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315" y="3084108"/>
            <a:ext cx="435249" cy="43524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413" y="1964661"/>
            <a:ext cx="457503" cy="457503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224" y="3097065"/>
            <a:ext cx="417611" cy="41761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548" y="2019597"/>
            <a:ext cx="453475" cy="453475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038709" y="3525705"/>
            <a:ext cx="952505" cy="553998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Подготовка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результата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исследования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096003" y="3532173"/>
            <a:ext cx="102463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Интерпретация</a:t>
            </a:r>
          </a:p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анализа</a:t>
            </a:r>
          </a:p>
        </p:txBody>
      </p:sp>
      <p:sp>
        <p:nvSpPr>
          <p:cNvPr id="32" name="Закрывающая фигурная скобка 31"/>
          <p:cNvSpPr/>
          <p:nvPr/>
        </p:nvSpPr>
        <p:spPr>
          <a:xfrm rot="5400000">
            <a:off x="5361782" y="2477922"/>
            <a:ext cx="432048" cy="480315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3158949" y="4509120"/>
            <a:ext cx="540962" cy="0"/>
          </a:xfrm>
          <a:prstGeom prst="straightConnector1">
            <a:avLst/>
          </a:prstGeom>
          <a:ln>
            <a:solidFill>
              <a:srgbClr val="79C35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 стрелкой 55"/>
          <p:cNvCxnSpPr/>
          <p:nvPr/>
        </p:nvCxnSpPr>
        <p:spPr>
          <a:xfrm>
            <a:off x="3709208" y="4509120"/>
            <a:ext cx="370568" cy="0"/>
          </a:xfrm>
          <a:prstGeom prst="straightConnector1">
            <a:avLst/>
          </a:prstGeom>
          <a:ln>
            <a:solidFill>
              <a:srgbClr val="79C35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>
            <a:off x="4079779" y="4509120"/>
            <a:ext cx="725059" cy="0"/>
          </a:xfrm>
          <a:prstGeom prst="straightConnector1">
            <a:avLst/>
          </a:prstGeom>
          <a:ln>
            <a:solidFill>
              <a:srgbClr val="79C35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 стрелкой 57"/>
          <p:cNvCxnSpPr/>
          <p:nvPr/>
        </p:nvCxnSpPr>
        <p:spPr>
          <a:xfrm>
            <a:off x="4804838" y="4509120"/>
            <a:ext cx="725059" cy="0"/>
          </a:xfrm>
          <a:prstGeom prst="straightConnector1">
            <a:avLst/>
          </a:prstGeom>
          <a:ln>
            <a:solidFill>
              <a:srgbClr val="79C35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>
            <a:off x="5529897" y="4509120"/>
            <a:ext cx="502847" cy="0"/>
          </a:xfrm>
          <a:prstGeom prst="straightConnector1">
            <a:avLst/>
          </a:prstGeom>
          <a:ln>
            <a:solidFill>
              <a:srgbClr val="79C35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>
            <a:off x="6028749" y="4509120"/>
            <a:ext cx="1036799" cy="0"/>
          </a:xfrm>
          <a:prstGeom prst="straightConnector1">
            <a:avLst/>
          </a:prstGeom>
          <a:ln>
            <a:solidFill>
              <a:srgbClr val="79C35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>
            <a:off x="6028749" y="4509740"/>
            <a:ext cx="1036799" cy="0"/>
          </a:xfrm>
          <a:prstGeom prst="straightConnector1">
            <a:avLst/>
          </a:prstGeom>
          <a:ln>
            <a:solidFill>
              <a:srgbClr val="79C35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7065545" y="4509120"/>
            <a:ext cx="913840" cy="0"/>
          </a:xfrm>
          <a:prstGeom prst="straightConnector1">
            <a:avLst/>
          </a:prstGeom>
          <a:ln>
            <a:solidFill>
              <a:srgbClr val="79C35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Изображение 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131" y="5224970"/>
            <a:ext cx="513350" cy="513350"/>
          </a:xfrm>
          <a:prstGeom prst="rect">
            <a:avLst/>
          </a:prstGeom>
        </p:spPr>
      </p:pic>
      <p:sp>
        <p:nvSpPr>
          <p:cNvPr id="65" name="TextBox 64"/>
          <p:cNvSpPr txBox="1"/>
          <p:nvPr/>
        </p:nvSpPr>
        <p:spPr>
          <a:xfrm>
            <a:off x="4843742" y="5752156"/>
            <a:ext cx="1524777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Время оказания сервиса</a:t>
            </a:r>
          </a:p>
        </p:txBody>
      </p:sp>
      <p:sp>
        <p:nvSpPr>
          <p:cNvPr id="66" name="Прямоугольная выноска 65"/>
          <p:cNvSpPr/>
          <p:nvPr/>
        </p:nvSpPr>
        <p:spPr>
          <a:xfrm>
            <a:off x="7920228" y="3855932"/>
            <a:ext cx="1560362" cy="312497"/>
          </a:xfrm>
          <a:prstGeom prst="wedgeRectCallout">
            <a:avLst>
              <a:gd name="adj1" fmla="val -46046"/>
              <a:gd name="adj2" fmla="val 106775"/>
            </a:avLst>
          </a:prstGeom>
          <a:solidFill>
            <a:srgbClr val="55B5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Calibri" charset="0"/>
                <a:ea typeface="Calibri" charset="0"/>
                <a:cs typeface="Calibri" charset="0"/>
              </a:rPr>
              <a:t>Время выполнения каждого шага</a:t>
            </a:r>
          </a:p>
        </p:txBody>
      </p:sp>
      <p:pic>
        <p:nvPicPr>
          <p:cNvPr id="53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360" y="130624"/>
            <a:ext cx="2061373" cy="549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Прямоугольник 53"/>
          <p:cNvSpPr/>
          <p:nvPr/>
        </p:nvSpPr>
        <p:spPr>
          <a:xfrm>
            <a:off x="2574703" y="229918"/>
            <a:ext cx="25200" cy="43180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5" name="Прямоугольник 9"/>
          <p:cNvSpPr>
            <a:spLocks noChangeArrowheads="1"/>
          </p:cNvSpPr>
          <p:nvPr/>
        </p:nvSpPr>
        <p:spPr bwMode="auto">
          <a:xfrm>
            <a:off x="335360" y="6459115"/>
            <a:ext cx="3312368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400" u="sng" dirty="0" err="1">
                <a:solidFill>
                  <a:srgbClr val="55B5FD"/>
                </a:solidFill>
                <a:latin typeface="Calibri" panose="020F050202020403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www.elma-bpm.ru</a:t>
            </a:r>
            <a:endParaRPr lang="ru-RU" sz="1400" u="sng" dirty="0">
              <a:solidFill>
                <a:srgbClr val="55B5FD"/>
              </a:solidFill>
              <a:latin typeface="Calibri" panose="020F050202020403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63" name="Рисунок 6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8568" y="6413255"/>
            <a:ext cx="396477" cy="396000"/>
          </a:xfrm>
          <a:prstGeom prst="rect">
            <a:avLst/>
          </a:prstGeom>
        </p:spPr>
      </p:pic>
      <p:sp>
        <p:nvSpPr>
          <p:cNvPr id="67" name="TextBox 11"/>
          <p:cNvSpPr txBox="1">
            <a:spLocks noChangeArrowheads="1"/>
          </p:cNvSpPr>
          <p:nvPr/>
        </p:nvSpPr>
        <p:spPr bwMode="auto">
          <a:xfrm>
            <a:off x="2671911" y="236537"/>
            <a:ext cx="633670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Уровень сервиса и удовлетворенность пациента</a:t>
            </a:r>
          </a:p>
        </p:txBody>
      </p:sp>
    </p:spTree>
    <p:extLst>
      <p:ext uri="{BB962C8B-B14F-4D97-AF65-F5344CB8AC3E}">
        <p14:creationId xmlns:p14="http://schemas.microsoft.com/office/powerpoint/2010/main" val="20415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70097</TotalTime>
  <Words>616</Words>
  <Application>Microsoft Macintosh PowerPoint</Application>
  <PresentationFormat>Широкоэкранный</PresentationFormat>
  <Paragraphs>253</Paragraphs>
  <Slides>17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Calibri</vt:lpstr>
      <vt:lpstr>Calibri Light</vt:lpstr>
      <vt:lpstr>Open Sans</vt:lpstr>
      <vt:lpstr>Open Sans Light</vt:lpstr>
      <vt:lpstr>Arial</vt:lpstr>
      <vt:lpstr>default</vt:lpstr>
      <vt:lpstr>1_Специальное оформление</vt:lpstr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Organization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управления бизнес-процессами</dc:title>
  <dc:creator>compgraf</dc:creator>
  <cp:lastModifiedBy>Андрей Чепакин</cp:lastModifiedBy>
  <cp:revision>2024</cp:revision>
  <dcterms:created xsi:type="dcterms:W3CDTF">2007-12-18T14:30:27Z</dcterms:created>
  <dcterms:modified xsi:type="dcterms:W3CDTF">2016-03-18T11:32:59Z</dcterms:modified>
</cp:coreProperties>
</file>