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71" r:id="rId2"/>
    <p:sldId id="287" r:id="rId3"/>
    <p:sldId id="290" r:id="rId4"/>
    <p:sldId id="286" r:id="rId5"/>
    <p:sldId id="288" r:id="rId6"/>
    <p:sldId id="292" r:id="rId7"/>
    <p:sldId id="282" r:id="rId8"/>
    <p:sldId id="278" r:id="rId9"/>
    <p:sldId id="279" r:id="rId10"/>
    <p:sldId id="280" r:id="rId11"/>
    <p:sldId id="277" r:id="rId12"/>
    <p:sldId id="258" r:id="rId13"/>
    <p:sldId id="275" r:id="rId14"/>
    <p:sldId id="281" r:id="rId15"/>
    <p:sldId id="262" r:id="rId16"/>
    <p:sldId id="264" r:id="rId17"/>
    <p:sldId id="284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CAE"/>
    <a:srgbClr val="314F6C"/>
    <a:srgbClr val="0AAAD2"/>
    <a:srgbClr val="1684B6"/>
    <a:srgbClr val="1BB1AD"/>
    <a:srgbClr val="0DB3AB"/>
    <a:srgbClr val="039785"/>
    <a:srgbClr val="076967"/>
    <a:srgbClr val="00A479"/>
    <a:srgbClr val="92E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10"/>
    </p:cViewPr>
  </p:sorterViewPr>
  <p:notesViewPr>
    <p:cSldViewPr snapToGrid="0">
      <p:cViewPr>
        <p:scale>
          <a:sx n="100" d="100"/>
          <a:sy n="100" d="100"/>
        </p:scale>
        <p:origin x="-1854" y="11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0809-D4F2-4FDF-A768-14FA172210F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FDA97-7EE8-4C69-A9BE-921DD73D7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4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657225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9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Личном кабинете пациент видит предстоящие назначения </a:t>
            </a:r>
            <a:r>
              <a:rPr lang="ru-RU" dirty="0"/>
              <a:t>к врачам и на диагностику, </a:t>
            </a:r>
            <a:r>
              <a:rPr lang="ru-RU" dirty="0" smtClean="0"/>
              <a:t>сделанные ранее. </a:t>
            </a:r>
          </a:p>
          <a:p>
            <a:r>
              <a:rPr lang="ru-RU" dirty="0" smtClean="0"/>
              <a:t>Дату, время предстоящего визита а также фамилию и имя врача.</a:t>
            </a:r>
          </a:p>
          <a:p>
            <a:endParaRPr lang="ru-RU" dirty="0"/>
          </a:p>
          <a:p>
            <a:r>
              <a:rPr lang="ru-RU" dirty="0" smtClean="0"/>
              <a:t>Если есть действующие медикаментозные назначения, то система отображает напоминания о приме.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Возможность </a:t>
            </a:r>
            <a:r>
              <a:rPr lang="ru-RU" dirty="0"/>
              <a:t>обмена информации между врачом и </a:t>
            </a:r>
            <a:r>
              <a:rPr lang="ru-RU" dirty="0" smtClean="0"/>
              <a:t>пациентом. </a:t>
            </a:r>
          </a:p>
          <a:p>
            <a:r>
              <a:rPr lang="ru-RU" dirty="0" smtClean="0"/>
              <a:t>Пациент может заполнить анкету перед приемом</a:t>
            </a:r>
          </a:p>
          <a:p>
            <a:r>
              <a:rPr lang="ru-RU" dirty="0" smtClean="0"/>
              <a:t>Вести дневник наблюдений за состоянием. </a:t>
            </a:r>
          </a:p>
          <a:p>
            <a:r>
              <a:rPr lang="ru-RU" dirty="0" smtClean="0"/>
              <a:t>Т.к. в зависимости от диагноза те или иные параметры могут иметь наиважнейшее значение, то дневники мы готовы создавать, по требованиям врачей, индивидуальные.</a:t>
            </a:r>
          </a:p>
          <a:p>
            <a:endParaRPr lang="ru-RU" dirty="0"/>
          </a:p>
          <a:p>
            <a:r>
              <a:rPr lang="ru-RU" dirty="0" smtClean="0"/>
              <a:t>Пациент может </a:t>
            </a:r>
            <a:r>
              <a:rPr lang="ru-RU" dirty="0" err="1" smtClean="0"/>
              <a:t>початиться</a:t>
            </a:r>
            <a:r>
              <a:rPr lang="ru-RU" dirty="0" smtClean="0"/>
              <a:t> с врачом.</a:t>
            </a:r>
          </a:p>
          <a:p>
            <a:endParaRPr lang="ru-RU" dirty="0"/>
          </a:p>
          <a:p>
            <a:r>
              <a:rPr lang="ru-RU" dirty="0" smtClean="0"/>
              <a:t>Зафиксировать данные с приборов в личном кабинете. Мы пока еще не попробовали но возможность такая есть.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6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консультацией, в зависимости от профиля, можно создать анкеты с набором обязательных полей для заполнения.</a:t>
            </a:r>
          </a:p>
          <a:p>
            <a:endParaRPr lang="ru-RU" dirty="0"/>
          </a:p>
          <a:p>
            <a:r>
              <a:rPr lang="ru-RU" dirty="0" smtClean="0"/>
              <a:t>Что позволит врачу предварительно иметь представление о пациенте.</a:t>
            </a:r>
          </a:p>
          <a:p>
            <a:endParaRPr lang="ru-RU" dirty="0"/>
          </a:p>
          <a:p>
            <a:r>
              <a:rPr lang="ru-RU" dirty="0" smtClean="0"/>
              <a:t>В этой анкете пациент имеет возможность прикрепить медицинские документы в популярных офисных форматах, изображения, видео.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5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Личный кабинет имеет </a:t>
            </a:r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проведения консилиумов несколькими </a:t>
            </a:r>
            <a:r>
              <a:rPr lang="ru-RU" dirty="0" smtClean="0"/>
              <a:t>специалистами.</a:t>
            </a:r>
          </a:p>
          <a:p>
            <a:r>
              <a:rPr lang="ru-RU" dirty="0"/>
              <a:t>При работе в режиме видеоконференции есть возможность просматривать список участников и </a:t>
            </a:r>
            <a:r>
              <a:rPr lang="ru-RU" dirty="0" smtClean="0"/>
              <a:t>ведущих, </a:t>
            </a:r>
            <a:r>
              <a:rPr lang="ru-RU" dirty="0"/>
              <a:t>писать в </a:t>
            </a:r>
            <a:r>
              <a:rPr lang="ru-RU" dirty="0" err="1" smtClean="0"/>
              <a:t>миничате</a:t>
            </a:r>
            <a:r>
              <a:rPr lang="ru-RU" dirty="0" smtClean="0"/>
              <a:t>, </a:t>
            </a:r>
            <a:r>
              <a:rPr lang="ru-RU" dirty="0"/>
              <a:t>отключать/включать видеокамеру, микрофон, записывать </a:t>
            </a:r>
            <a:r>
              <a:rPr lang="ru-RU" dirty="0" smtClean="0"/>
              <a:t>эфир, </a:t>
            </a:r>
            <a:r>
              <a:rPr lang="ru-RU" dirty="0"/>
              <a:t>совместно работать с </a:t>
            </a:r>
            <a:r>
              <a:rPr lang="ru-RU" dirty="0" smtClean="0"/>
              <a:t>файлами </a:t>
            </a:r>
            <a:r>
              <a:rPr lang="ru-RU" dirty="0"/>
              <a:t>и документами</a:t>
            </a:r>
            <a:r>
              <a:rPr lang="ru-RU" dirty="0" smtClean="0"/>
              <a:t>.</a:t>
            </a:r>
          </a:p>
          <a:p>
            <a:r>
              <a:rPr lang="ru-RU" dirty="0"/>
              <a:t>Дополнительно записываются отдельные видео/аудио от всех участников </a:t>
            </a:r>
            <a:r>
              <a:rPr lang="ru-RU" dirty="0" smtClean="0"/>
              <a:t>консультации с возможностью просмотра.</a:t>
            </a:r>
          </a:p>
          <a:p>
            <a:r>
              <a:rPr lang="ru-RU" dirty="0"/>
              <a:t>Пригласить к участию </a:t>
            </a:r>
            <a:r>
              <a:rPr lang="ru-RU" dirty="0" smtClean="0"/>
              <a:t>можно </a:t>
            </a:r>
            <a:r>
              <a:rPr lang="ru-RU" dirty="0"/>
              <a:t>как врача, зарегистрированного в </a:t>
            </a:r>
            <a:r>
              <a:rPr lang="en-US" dirty="0" err="1"/>
              <a:t>qMS</a:t>
            </a:r>
            <a:r>
              <a:rPr lang="ru-RU" dirty="0"/>
              <a:t>, так и врача, не имеющего доступ в </a:t>
            </a:r>
            <a:r>
              <a:rPr lang="en-US" dirty="0" err="1"/>
              <a:t>qMS</a:t>
            </a:r>
            <a:r>
              <a:rPr lang="ru-RU" dirty="0"/>
              <a:t> (для добавления необходимо указать </a:t>
            </a:r>
            <a:r>
              <a:rPr lang="en-US" dirty="0"/>
              <a:t>email </a:t>
            </a:r>
            <a:r>
              <a:rPr lang="ru-RU" dirty="0"/>
              <a:t>врача, на которые ему будет выслана ссылка, с приглашением присоединится к консультации).</a:t>
            </a:r>
          </a:p>
          <a:p>
            <a:endParaRPr lang="ru-RU" dirty="0"/>
          </a:p>
          <a:p>
            <a:r>
              <a:rPr lang="ru-RU" dirty="0" smtClean="0"/>
              <a:t>При проведении телемедицинской консультации у врача есть возможность одномоментно заводить в МИС результаты приема.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3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врача есть возможность определенной группе пациентов сделать рассылку с просьбой предоставить данные, необходимые для мониторинга состояния пациента.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62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сегодня </a:t>
            </a:r>
            <a:r>
              <a:rPr lang="ru-RU" dirty="0" smtClean="0"/>
              <a:t>есть возможность по </a:t>
            </a:r>
            <a:r>
              <a:rPr lang="ru-RU" dirty="0" err="1" smtClean="0"/>
              <a:t>блютусу</a:t>
            </a:r>
            <a:r>
              <a:rPr lang="ru-RU" dirty="0" smtClean="0"/>
              <a:t> передать данные с весов </a:t>
            </a:r>
            <a:r>
              <a:rPr lang="ru-RU" dirty="0"/>
              <a:t>и </a:t>
            </a:r>
            <a:r>
              <a:rPr lang="ru-RU" dirty="0" smtClean="0"/>
              <a:t>тонометра в личный кабинет мобильного приложения..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28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Врач может создать консилиум (чат), пригласить в него коллег и обсудить в режиме реального времени какого-то больного или другую ситуацию, требующего коллегиального обсуждения.  Что даст серьезную экономию времени. Мы ранее еще начали проводить утренние планерки анестезиологов в таком формате. Посредством ….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0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сейчас настраиваем автоматическую </a:t>
            </a:r>
            <a:r>
              <a:rPr lang="ru-RU" dirty="0"/>
              <a:t>систему</a:t>
            </a:r>
            <a:r>
              <a:rPr lang="ru-RU" dirty="0" smtClean="0"/>
              <a:t> оповещений. Это когда при определенных значениях параметра формируется оповещение конкретным заинтересованным специалистам.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2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Готовясь к докладу я провел анализ предоставляемого </a:t>
            </a:r>
            <a:r>
              <a:rPr lang="ru-RU" dirty="0"/>
              <a:t>программного обеспечения в интернет и нашел более 180 </a:t>
            </a:r>
            <a:r>
              <a:rPr lang="ru-RU" b="1" dirty="0" err="1"/>
              <a:t>телемедицинских</a:t>
            </a:r>
            <a:r>
              <a:rPr lang="ru-RU" dirty="0"/>
              <a:t> программ, которые успешно функционируют  и  уже не один десяток лет. Все эти программы  постоянно модернизируются и упрощаются, что позволяет облегчить работу врачам и получить нужную информацию </a:t>
            </a:r>
            <a:r>
              <a:rPr lang="ru-RU" dirty="0" smtClean="0"/>
              <a:t>пациентам.</a:t>
            </a:r>
          </a:p>
          <a:p>
            <a:endParaRPr lang="ru-RU" dirty="0"/>
          </a:p>
          <a:p>
            <a:r>
              <a:rPr lang="ru-RU" dirty="0" smtClean="0"/>
              <a:t>Что мы используем сегодня да то что под рукой и чем это не </a:t>
            </a:r>
            <a:r>
              <a:rPr lang="ru-RU" dirty="0" err="1" smtClean="0"/>
              <a:t>телемедицина</a:t>
            </a:r>
            <a:r>
              <a:rPr lang="en-US" dirty="0" smtClean="0"/>
              <a:t>? </a:t>
            </a:r>
            <a:r>
              <a:rPr lang="ru-RU" dirty="0" smtClean="0"/>
              <a:t>Ведь достаточно отправить врачу фотографию,  заключение рентгенолога, снимок КТ и тут же получить необходимые рекомендации. Но это так по быстрому, а все таки  к каждому случаю  нужно подходить серьезно и для этого нужен удобный, современный и обладающий всеми необходимыми медицинскими данными инструмент.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2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0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0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мы имеем на сегодняшний день.  Первое. Личный кабинет  для взаимодействия медицинской организации и пациента.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Воспользоваться кабинетом можно через вебсайт  или используя а также мобильное приложение. Одно но пока только под </a:t>
            </a:r>
            <a:r>
              <a:rPr lang="ru-RU" dirty="0" err="1" smtClean="0"/>
              <a:t>Андроид</a:t>
            </a:r>
            <a:r>
              <a:rPr lang="ru-RU" dirty="0" smtClean="0"/>
              <a:t> платформы.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0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Возможности системы позволяют предоставить пациенту любую информацию из медицинской карты. </a:t>
            </a:r>
          </a:p>
          <a:p>
            <a:r>
              <a:rPr lang="ru-RU" dirty="0" smtClean="0"/>
              <a:t>Пациент </a:t>
            </a:r>
            <a:r>
              <a:rPr lang="ru-RU" dirty="0"/>
              <a:t>видит ровно столько информации, сколько мы ему дадим.  На сегодня </a:t>
            </a:r>
            <a:r>
              <a:rPr lang="ru-RU" dirty="0" smtClean="0"/>
              <a:t>мы решили, что это </a:t>
            </a:r>
            <a:endParaRPr lang="ru-RU" dirty="0"/>
          </a:p>
          <a:p>
            <a:r>
              <a:rPr lang="ru-RU" dirty="0"/>
              <a:t> - результаты лабораторных </a:t>
            </a:r>
            <a:r>
              <a:rPr lang="ru-RU" dirty="0" smtClean="0"/>
              <a:t>исследований. 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ru-RU" dirty="0" smtClean="0"/>
              <a:t>Пациент имеет возможность </a:t>
            </a:r>
            <a:r>
              <a:rPr lang="ru-RU" dirty="0"/>
              <a:t>посмотреть перечень услуг и записаться на очный прием к врачу, а также и на телемедицинскую консультацию</a:t>
            </a:r>
            <a:r>
              <a:rPr lang="ru-RU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Список услуг на которые пациент может записаться через личный кабинет мы также имеем возможность настроить. Пока записаться на прием можно только через вебсайт.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DA97-7EE8-4C69-A9BE-921DD73D73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6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5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3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4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A0D9-5420-434D-BFBB-FB8D98FF8B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4C69-F22A-45E9-BA7A-314DD757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4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4.emf"/><Relationship Id="rId4" Type="http://schemas.openxmlformats.org/officeDocument/2006/relationships/image" Target="../media/image10.emf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13.emf"/><Relationship Id="rId5" Type="http://schemas.openxmlformats.org/officeDocument/2006/relationships/image" Target="../media/image29.png"/><Relationship Id="rId10" Type="http://schemas.openxmlformats.org/officeDocument/2006/relationships/image" Target="../media/image14.emf"/><Relationship Id="rId4" Type="http://schemas.openxmlformats.org/officeDocument/2006/relationships/image" Target="../media/image28.png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4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6328" t="6901" r="158" b="21317"/>
          <a:stretch/>
        </p:blipFill>
        <p:spPr>
          <a:xfrm>
            <a:off x="0" y="-57150"/>
            <a:ext cx="12192000" cy="69151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73626"/>
            <a:ext cx="12192000" cy="6915150"/>
          </a:xfrm>
          <a:prstGeom prst="rect">
            <a:avLst/>
          </a:prstGeom>
          <a:solidFill>
            <a:srgbClr val="000000">
              <a:alpha val="18824"/>
            </a:srgbClr>
          </a:solidFill>
          <a:effectLst>
            <a:outerShdw dir="13200000" sx="99000" sy="99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9700" y="2800259"/>
            <a:ext cx="937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ТЕЛЕМЕДИЦИНА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ЛИЧНЫЙ КАБИНЕТ ВРАЧА И ПАЦИЕНТА.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24" y="123533"/>
            <a:ext cx="3215795" cy="2329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6855" y="5379325"/>
            <a:ext cx="873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Начальник информационно технического управления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ПСПбГМУ им. </a:t>
            </a:r>
            <a:r>
              <a:rPr lang="ru-RU" sz="2800" b="1" dirty="0" err="1" smtClean="0">
                <a:solidFill>
                  <a:schemeClr val="bg1"/>
                </a:solidFill>
              </a:rPr>
              <a:t>ак</a:t>
            </a:r>
            <a:r>
              <a:rPr lang="ru-RU" sz="2800" b="1" dirty="0" smtClean="0">
                <a:solidFill>
                  <a:schemeClr val="bg1"/>
                </a:solidFill>
              </a:rPr>
              <a:t>. И.П. Павлова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Коробенков Евгений Александрович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731C8E0-1E4A-45AB-904C-82F938298A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62073"/>
            <a:ext cx="6343650" cy="233502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963312" y="220651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МО-ПАЦИЕНТ. </a:t>
            </a:r>
          </a:p>
          <a:p>
            <a:pPr algn="ctr"/>
            <a:r>
              <a:rPr lang="ru-RU" sz="2800" dirty="0" smtClean="0">
                <a:latin typeface="+mn-lt"/>
              </a:rPr>
              <a:t>СПИСОК ДЕЙСТВУЮЩИХ НАЗНАЧЕНИЙ ПАЦИЕНТА</a:t>
            </a:r>
            <a:endParaRPr lang="ru-RU" sz="28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EFCC91D-2F5F-4960-B08B-B05F3430C01C}"/>
              </a:ext>
            </a:extLst>
          </p:cNvPr>
          <p:cNvSpPr/>
          <p:nvPr/>
        </p:nvSpPr>
        <p:spPr>
          <a:xfrm>
            <a:off x="2248199" y="4439971"/>
            <a:ext cx="7597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Настройки услуг, на которые разрешена запись из ЛК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4942" y="5045606"/>
            <a:ext cx="569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Напоминание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пациенту о записи на консультацию и об назначенной диагностике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02674" y="5137788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74943" y="5672313"/>
            <a:ext cx="9716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Напоминание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 необходимости приема мед. препаратов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02674" y="5764495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67" y="3381459"/>
            <a:ext cx="1702574" cy="14813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CF964CF-7060-4D5F-8D55-1F07CB7B95FB}"/>
              </a:ext>
            </a:extLst>
          </p:cNvPr>
          <p:cNvSpPr txBox="1"/>
          <p:nvPr/>
        </p:nvSpPr>
        <p:spPr>
          <a:xfrm>
            <a:off x="2805620" y="1530510"/>
            <a:ext cx="273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Анкеты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жалобы, описание состояния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на момент обращения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0202CF8-9038-4B03-97EA-C475D27368B8}"/>
              </a:ext>
            </a:extLst>
          </p:cNvPr>
          <p:cNvSpPr txBox="1"/>
          <p:nvPr/>
        </p:nvSpPr>
        <p:spPr>
          <a:xfrm>
            <a:off x="2859094" y="3918910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Чат с врачом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9ACC7A-A57D-4D4C-81B0-A038F9A62E57}"/>
              </a:ext>
            </a:extLst>
          </p:cNvPr>
          <p:cNvSpPr txBox="1"/>
          <p:nvPr/>
        </p:nvSpPr>
        <p:spPr>
          <a:xfrm>
            <a:off x="6296978" y="5810871"/>
            <a:ext cx="124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Мобильное устройство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35871A3-E8FB-4938-9C19-5B866D1090F8}"/>
              </a:ext>
            </a:extLst>
          </p:cNvPr>
          <p:cNvSpPr txBox="1"/>
          <p:nvPr/>
        </p:nvSpPr>
        <p:spPr>
          <a:xfrm>
            <a:off x="2905368" y="5584518"/>
            <a:ext cx="22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Данные с персональных </a:t>
            </a:r>
          </a:p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мед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приборов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542" y="3618115"/>
            <a:ext cx="856154" cy="85615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3288" y="2740149"/>
            <a:ext cx="977012" cy="88359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4964" y="4621028"/>
            <a:ext cx="544356" cy="90241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79ACC7A-A57D-4D4C-81B0-A038F9A62E57}"/>
              </a:ext>
            </a:extLst>
          </p:cNvPr>
          <p:cNvSpPr txBox="1"/>
          <p:nvPr/>
        </p:nvSpPr>
        <p:spPr>
          <a:xfrm>
            <a:off x="6386810" y="2337499"/>
            <a:ext cx="84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Браузер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1148" y="2745416"/>
            <a:ext cx="519225" cy="89483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42153" y="3336836"/>
            <a:ext cx="893016" cy="119347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35871A3-E8FB-4938-9C19-5B866D1090F8}"/>
              </a:ext>
            </a:extLst>
          </p:cNvPr>
          <p:cNvSpPr txBox="1"/>
          <p:nvPr/>
        </p:nvSpPr>
        <p:spPr>
          <a:xfrm>
            <a:off x="2883757" y="4304120"/>
            <a:ext cx="22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Телемедицинские консультации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35871A3-E8FB-4938-9C19-5B866D1090F8}"/>
              </a:ext>
            </a:extLst>
          </p:cNvPr>
          <p:cNvSpPr txBox="1"/>
          <p:nvPr/>
        </p:nvSpPr>
        <p:spPr>
          <a:xfrm>
            <a:off x="2843578" y="3027506"/>
            <a:ext cx="227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Документы пациента с результатами обращений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935871A3-E8FB-4938-9C19-5B866D1090F8}"/>
              </a:ext>
            </a:extLst>
          </p:cNvPr>
          <p:cNvSpPr txBox="1"/>
          <p:nvPr/>
        </p:nvSpPr>
        <p:spPr>
          <a:xfrm>
            <a:off x="2843578" y="2402532"/>
            <a:ext cx="22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Дневники и опросы пациента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79ACC7A-A57D-4D4C-81B0-A038F9A62E57}"/>
              </a:ext>
            </a:extLst>
          </p:cNvPr>
          <p:cNvSpPr txBox="1"/>
          <p:nvPr/>
        </p:nvSpPr>
        <p:spPr>
          <a:xfrm>
            <a:off x="6407459" y="3810381"/>
            <a:ext cx="84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Личный кабинет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542" y="5386247"/>
            <a:ext cx="1058169" cy="1058169"/>
          </a:xfrm>
          <a:prstGeom prst="rect">
            <a:avLst/>
          </a:prstGeom>
        </p:spPr>
      </p:pic>
      <p:sp>
        <p:nvSpPr>
          <p:cNvPr id="95" name="Заголовок 1"/>
          <p:cNvSpPr txBox="1">
            <a:spLocks/>
          </p:cNvSpPr>
          <p:nvPr/>
        </p:nvSpPr>
        <p:spPr>
          <a:xfrm>
            <a:off x="1963312" y="220651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ЛИЧНЫЙ КАБИНЕТ-ОБМЕН ИНФОРМАЦИЕЙ С ВРАЧОМ И ПАЦИЕНТОМ</a:t>
            </a:r>
            <a:endParaRPr lang="ru-RU" sz="2800" dirty="0">
              <a:latin typeface="+mn-lt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4092" y="1707833"/>
            <a:ext cx="269416" cy="46431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4092" y="2557461"/>
            <a:ext cx="269416" cy="46431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2946" y="3407089"/>
            <a:ext cx="269416" cy="46431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805" y="4256717"/>
            <a:ext cx="269416" cy="46431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123" y="5711135"/>
            <a:ext cx="269416" cy="46431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1382" y="5658212"/>
            <a:ext cx="269416" cy="46431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4075" y="2960676"/>
            <a:ext cx="269416" cy="464313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5782" y="4888895"/>
            <a:ext cx="269416" cy="46431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76910" y="3918910"/>
            <a:ext cx="269416" cy="4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6B6E497-2BF8-4A43-8AB8-C12CEAF1979E}"/>
              </a:ext>
            </a:extLst>
          </p:cNvPr>
          <p:cNvSpPr/>
          <p:nvPr/>
        </p:nvSpPr>
        <p:spPr>
          <a:xfrm>
            <a:off x="5084041" y="3513000"/>
            <a:ext cx="7107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одбираются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зависимости от специалиста, к которому записан пациент, нозологии и характеристик пациента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Шаблон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анкеты/дневников и условия вывода проектируются в МИС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A99629-AD6C-43A8-BECF-2541859771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43" y="3510476"/>
            <a:ext cx="3982358" cy="2762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7AB891-4863-47FD-95B6-6AFD28AC3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717" y="1841294"/>
            <a:ext cx="3957846" cy="8637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ED2406-CCA8-4BCB-A49B-EBD47FF5F2C8}"/>
              </a:ext>
            </a:extLst>
          </p:cNvPr>
          <p:cNvSpPr/>
          <p:nvPr/>
        </p:nvSpPr>
        <p:spPr>
          <a:xfrm>
            <a:off x="9201945" y="2427276"/>
            <a:ext cx="2478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Заполняются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пациентом в любое время по желанию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A03AE27-0D04-46E4-9D67-E432517A8BED}"/>
              </a:ext>
            </a:extLst>
          </p:cNvPr>
          <p:cNvSpPr/>
          <p:nvPr/>
        </p:nvSpPr>
        <p:spPr>
          <a:xfrm>
            <a:off x="5084041" y="2389510"/>
            <a:ext cx="2760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аполняется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разово перед консультацией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привязана к консультации или ТМК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230" y="1645272"/>
            <a:ext cx="242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Предварительная</a:t>
            </a:r>
          </a:p>
          <a:p>
            <a:r>
              <a:rPr lang="ru-RU" dirty="0" smtClean="0"/>
              <a:t>анкета</a:t>
            </a:r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1136" y="2900126"/>
            <a:ext cx="631625" cy="366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33987" y="1688612"/>
            <a:ext cx="242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Дневники</a:t>
            </a:r>
          </a:p>
          <a:p>
            <a:r>
              <a:rPr lang="ru-RU" dirty="0" smtClean="0"/>
              <a:t>пациента</a:t>
            </a:r>
            <a:endParaRPr lang="ru-RU" dirty="0"/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63312" y="220651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ВРАЧ-ПАЦИЕНТ. АНКЕТЫ ДЛЯ ПАЦИЕНТОВ</a:t>
            </a:r>
          </a:p>
          <a:p>
            <a:pPr algn="ctr"/>
            <a:r>
              <a:rPr lang="ru-RU" sz="2800" dirty="0" smtClean="0">
                <a:latin typeface="+mn-lt"/>
              </a:rPr>
              <a:t>ПЕРЕД КОНСУЛЬТАЦИЯМИ</a:t>
            </a:r>
            <a:endParaRPr lang="ru-RU" sz="2800" dirty="0"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44900" y="3612039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61880" y="4116793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04776" y="4807416"/>
            <a:ext cx="296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Файлы с результатами обращений в другие МО</a:t>
            </a:r>
          </a:p>
          <a:p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6B6E497-2BF8-4A43-8AB8-C12CEAF1979E}"/>
              </a:ext>
            </a:extLst>
          </p:cNvPr>
          <p:cNvSpPr/>
          <p:nvPr/>
        </p:nvSpPr>
        <p:spPr>
          <a:xfrm>
            <a:off x="5101021" y="5623738"/>
            <a:ext cx="710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Изображения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фото, сканы результатов, видео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Документы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популярных офисных форматов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61880" y="572277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73449" y="6030156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6508" t="27421" r="33601" b="33847"/>
          <a:stretch/>
        </p:blipFill>
        <p:spPr>
          <a:xfrm>
            <a:off x="4790474" y="1628756"/>
            <a:ext cx="2670022" cy="145758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B6E497-2BF8-4A43-8AB8-C12CEAF1979E}"/>
              </a:ext>
            </a:extLst>
          </p:cNvPr>
          <p:cNvSpPr/>
          <p:nvPr/>
        </p:nvSpPr>
        <p:spPr>
          <a:xfrm>
            <a:off x="8758882" y="3157447"/>
            <a:ext cx="2747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бщение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врач-пациент 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реальном времени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6B6E497-2BF8-4A43-8AB8-C12CEAF1979E}"/>
              </a:ext>
            </a:extLst>
          </p:cNvPr>
          <p:cNvSpPr/>
          <p:nvPr/>
        </p:nvSpPr>
        <p:spPr>
          <a:xfrm>
            <a:off x="4630016" y="3157447"/>
            <a:ext cx="2993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овместная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работа 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документами пациента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3D070E-CBDE-4D22-B8BB-ED1EEF245548}"/>
              </a:ext>
            </a:extLst>
          </p:cNvPr>
          <p:cNvSpPr txBox="1"/>
          <p:nvPr/>
        </p:nvSpPr>
        <p:spPr>
          <a:xfrm>
            <a:off x="9283054" y="4396246"/>
            <a:ext cx="2710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Телемедицина интегрирована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МИС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qMS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6B6E497-2BF8-4A43-8AB8-C12CEAF1979E}"/>
              </a:ext>
            </a:extLst>
          </p:cNvPr>
          <p:cNvSpPr/>
          <p:nvPr/>
        </p:nvSpPr>
        <p:spPr>
          <a:xfrm>
            <a:off x="1131902" y="5200368"/>
            <a:ext cx="3858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Проводит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ТМК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аботает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МИС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аполняет 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медицинские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записи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7AA05FD-88A1-4B82-8208-B4B07E018931}"/>
              </a:ext>
            </a:extLst>
          </p:cNvPr>
          <p:cNvSpPr/>
          <p:nvPr/>
        </p:nvSpPr>
        <p:spPr>
          <a:xfrm>
            <a:off x="3555682" y="5548544"/>
            <a:ext cx="520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подключение консультантов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время ТМК</a:t>
            </a:r>
          </a:p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(зарегистрированных в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qMS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сторонних специалистов)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F77870-869C-412C-9422-682BDA1F9C61}"/>
              </a:ext>
            </a:extLst>
          </p:cNvPr>
          <p:cNvSpPr txBox="1"/>
          <p:nvPr/>
        </p:nvSpPr>
        <p:spPr>
          <a:xfrm>
            <a:off x="1467022" y="444241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Врач</a:t>
            </a:r>
            <a:r>
              <a:rPr lang="en-US" sz="2400" dirty="0"/>
              <a:t>: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77" y="1628756"/>
            <a:ext cx="2670022" cy="1457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57" y="4067893"/>
            <a:ext cx="2633304" cy="1437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606" y="1722712"/>
            <a:ext cx="2423411" cy="2423411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963312" y="220651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ВРАЧ-ПАЦИЕНТ. ТЕЛЕМЕДИЦИНСКИЕ </a:t>
            </a:r>
          </a:p>
          <a:p>
            <a:pPr algn="ctr"/>
            <a:r>
              <a:rPr lang="ru-RU" sz="2800" dirty="0" smtClean="0">
                <a:latin typeface="+mn-lt"/>
              </a:rPr>
              <a:t>КОНСУЛЬТАЦИИ</a:t>
            </a:r>
            <a:endParaRPr lang="ru-RU" sz="2800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06159" y="531241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06158" y="559532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6157" y="587823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07992" y="4505554"/>
            <a:ext cx="45719" cy="831760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C37725E-8CAC-46A0-B79A-E3B80B8B1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51"/>
          <a:stretch/>
        </p:blipFill>
        <p:spPr>
          <a:xfrm>
            <a:off x="3591192" y="1787691"/>
            <a:ext cx="4583492" cy="14805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074A7D-56EC-4B86-8EA6-FDEA7F5805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9135" r="19462"/>
          <a:stretch/>
        </p:blipFill>
        <p:spPr>
          <a:xfrm>
            <a:off x="9202514" y="5342538"/>
            <a:ext cx="2382400" cy="119336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742FAD1-CD2C-488B-9417-55B5BDC2D696}"/>
              </a:ext>
            </a:extLst>
          </p:cNvPr>
          <p:cNvSpPr/>
          <p:nvPr/>
        </p:nvSpPr>
        <p:spPr>
          <a:xfrm>
            <a:off x="673731" y="3015633"/>
            <a:ext cx="235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Рассылка сообщений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 списку пациентов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F45FF8-0E76-4417-9DFE-4AB51227AE28}"/>
              </a:ext>
            </a:extLst>
          </p:cNvPr>
          <p:cNvSpPr/>
          <p:nvPr/>
        </p:nvSpPr>
        <p:spPr>
          <a:xfrm>
            <a:off x="9377371" y="2774020"/>
            <a:ext cx="178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Письмо на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email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041B17E-473A-4AFD-B646-2B421AEFFD92}"/>
              </a:ext>
            </a:extLst>
          </p:cNvPr>
          <p:cNvSpPr/>
          <p:nvPr/>
        </p:nvSpPr>
        <p:spPr>
          <a:xfrm>
            <a:off x="9577114" y="4561563"/>
            <a:ext cx="1912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Сообщение в личном кабинете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32BE445-CB8A-4FCA-AA7B-FD0161A91F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7134" y="3830065"/>
            <a:ext cx="1666994" cy="17521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230DAA3-67CD-49B8-8490-CC02323D46D8}"/>
              </a:ext>
            </a:extLst>
          </p:cNvPr>
          <p:cNvSpPr/>
          <p:nvPr/>
        </p:nvSpPr>
        <p:spPr>
          <a:xfrm>
            <a:off x="6130398" y="5818870"/>
            <a:ext cx="1616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Заполнение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дневника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ЛК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D49AEB3-5554-4244-974F-1CD71E32D4E2}"/>
              </a:ext>
            </a:extLst>
          </p:cNvPr>
          <p:cNvSpPr/>
          <p:nvPr/>
        </p:nvSpPr>
        <p:spPr>
          <a:xfrm>
            <a:off x="743749" y="4317585"/>
            <a:ext cx="291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Данные попадают в МИС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F4FADCF-D30F-4C8E-8C7D-B837EFBFDE6E}"/>
              </a:ext>
            </a:extLst>
          </p:cNvPr>
          <p:cNvSpPr/>
          <p:nvPr/>
        </p:nvSpPr>
        <p:spPr>
          <a:xfrm>
            <a:off x="724320" y="5342538"/>
            <a:ext cx="3812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Общение врача и пациента в чате, корректировка лечения, приглашение на консультацию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6606" y="1786020"/>
            <a:ext cx="901171" cy="901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4446" y="3412963"/>
            <a:ext cx="631499" cy="1013956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63312" y="220651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ВРАЧ-ПАЦИЕНТ. </a:t>
            </a:r>
          </a:p>
          <a:p>
            <a:pPr algn="ctr"/>
            <a:r>
              <a:rPr lang="ru-RU" sz="2800" dirty="0" smtClean="0">
                <a:latin typeface="+mn-lt"/>
              </a:rPr>
              <a:t>МОНИТОРИНГ ПАЦИЕНТА</a:t>
            </a:r>
            <a:endParaRPr lang="ru-RU" sz="2800" dirty="0">
              <a:latin typeface="+mn-lt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0247" y="1817817"/>
            <a:ext cx="964966" cy="9649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28494" y="2195511"/>
            <a:ext cx="269416" cy="46431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3522" y="2222878"/>
            <a:ext cx="269416" cy="4643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31606" y="2082656"/>
            <a:ext cx="269416" cy="4643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88157" y="3143352"/>
            <a:ext cx="269416" cy="4643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5440" y="4517440"/>
            <a:ext cx="251119" cy="44218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05736" y="4075253"/>
            <a:ext cx="251119" cy="44218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55479" y="5140032"/>
            <a:ext cx="251119" cy="4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EF0E65-EFF8-486C-A80C-57A5F65D8241}"/>
              </a:ext>
            </a:extLst>
          </p:cNvPr>
          <p:cNvSpPr txBox="1"/>
          <p:nvPr/>
        </p:nvSpPr>
        <p:spPr>
          <a:xfrm>
            <a:off x="8357878" y="5657671"/>
            <a:ext cx="445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Передача данных врачу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автоматическом или ручном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режиме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через моб. приложение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B1336E-577A-4615-ABF9-B4EF9788003F}"/>
              </a:ext>
            </a:extLst>
          </p:cNvPr>
          <p:cNvSpPr txBox="1"/>
          <p:nvPr/>
        </p:nvSpPr>
        <p:spPr>
          <a:xfrm>
            <a:off x="10189778" y="462616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Врач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379D44-1688-4CB5-BA33-6E35C609D128}"/>
              </a:ext>
            </a:extLst>
          </p:cNvPr>
          <p:cNvSpPr txBox="1"/>
          <p:nvPr/>
        </p:nvSpPr>
        <p:spPr>
          <a:xfrm>
            <a:off x="3143379" y="3694324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Bluetooth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89" y="2981013"/>
            <a:ext cx="1890809" cy="16451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1779" y="2784440"/>
            <a:ext cx="1110967" cy="18417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86441" y="2620231"/>
            <a:ext cx="1395674" cy="18652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664" y="1719404"/>
            <a:ext cx="1670084" cy="16700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7966" y="4667210"/>
            <a:ext cx="1517782" cy="15177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6549" y="2119994"/>
            <a:ext cx="269416" cy="4643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6549" y="5193944"/>
            <a:ext cx="269416" cy="4643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1847" y="3646833"/>
            <a:ext cx="269416" cy="4643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07924" y="3552855"/>
            <a:ext cx="269416" cy="464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9600" y="5657671"/>
            <a:ext cx="57150" cy="843142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963312" y="220651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ВРАЧ-ПАЦИЕНТ. </a:t>
            </a:r>
          </a:p>
          <a:p>
            <a:pPr algn="ctr"/>
            <a:r>
              <a:rPr lang="ru-RU" sz="2800" dirty="0" smtClean="0">
                <a:latin typeface="+mn-lt"/>
              </a:rPr>
              <a:t>ПОДКЛЮЧЕНИЕ ПЕРСОНАЛЬНЫХ МЕД. ПРИБОРОВ</a:t>
            </a:r>
            <a:endParaRPr lang="ru-RU" sz="2800" dirty="0"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F092592F-B168-49FD-B438-B141339508C5}"/>
              </a:ext>
            </a:extLst>
          </p:cNvPr>
          <p:cNvSpPr txBox="1"/>
          <p:nvPr/>
        </p:nvSpPr>
        <p:spPr>
          <a:xfrm>
            <a:off x="800402" y="2358036"/>
            <a:ext cx="4017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Обмен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сообщениями между врачами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личными, групповыми и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видеосообщениями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бмен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файлами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доступ 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просмотру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редактированию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документов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иалоги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 пациентам, случаям посещения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96" y="2707123"/>
            <a:ext cx="6170833" cy="3331634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60EA38E0-042E-4D00-AC3F-80E5C816A249}"/>
              </a:ext>
            </a:extLst>
          </p:cNvPr>
          <p:cNvSpPr txBox="1"/>
          <p:nvPr/>
        </p:nvSpPr>
        <p:spPr>
          <a:xfrm>
            <a:off x="734529" y="5067812"/>
            <a:ext cx="4017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Сообщения доступны из веб-браузера и в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мобильном приложении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через ЛК специалиста.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63312" y="242122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МО-ВРАЧ. </a:t>
            </a:r>
            <a:r>
              <a:rPr lang="en-US" sz="2800" dirty="0" err="1" smtClean="0">
                <a:latin typeface="+mn-lt"/>
              </a:rPr>
              <a:t>DocChat</a:t>
            </a:r>
            <a:endParaRPr lang="ru-RU" sz="28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402" y="1613828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Общение между врачами </a:t>
            </a:r>
          </a:p>
          <a:p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629" y="2481380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629" y="3393938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629" y="4261470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1DD824-8F17-43E5-B74B-D581F5550513}"/>
              </a:ext>
            </a:extLst>
          </p:cNvPr>
          <p:cNvSpPr/>
          <p:nvPr/>
        </p:nvSpPr>
        <p:spPr>
          <a:xfrm>
            <a:off x="2489983" y="2613115"/>
            <a:ext cx="2669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Экстренная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ситуация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15FFFFF-9B4E-426C-8506-AFBD17EDC09E}"/>
              </a:ext>
            </a:extLst>
          </p:cNvPr>
          <p:cNvSpPr/>
          <p:nvPr/>
        </p:nvSpPr>
        <p:spPr>
          <a:xfrm>
            <a:off x="7358016" y="2141415"/>
            <a:ext cx="2870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МИС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qMS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ЛК врача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на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email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Сообщение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sms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0D51D4-C22A-49C5-836B-063F1E54A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701"/>
          <a:stretch/>
        </p:blipFill>
        <p:spPr>
          <a:xfrm>
            <a:off x="2489983" y="4465977"/>
            <a:ext cx="7264619" cy="196687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963312" y="242122"/>
            <a:ext cx="8265376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МО-ВРАЧ. ОПОВЕЩЕНИЯ СОТРУДНИКОВ</a:t>
            </a:r>
            <a:endParaRPr lang="ru-RU" sz="2800" dirty="0"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3256" y="3071457"/>
            <a:ext cx="294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(появление потенциального донора и т.п.)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45359" y="2221452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45358" y="2779013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67669" y="3336575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99971" y="385843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3831" y="2924920"/>
            <a:ext cx="269416" cy="4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/>
          <a:stretch/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9993B9-E3D4-460B-A22A-1C97E093A829}"/>
              </a:ext>
            </a:extLst>
          </p:cNvPr>
          <p:cNvSpPr/>
          <p:nvPr/>
        </p:nvSpPr>
        <p:spPr>
          <a:xfrm>
            <a:off x="3081462" y="3165187"/>
            <a:ext cx="550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СПАСИБО ЗА ВНИМАНИЕ!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23"/>
            <a:ext cx="3215795" cy="23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66850" y="3344635"/>
            <a:ext cx="9876564" cy="316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Телемедицина упрощает жизнь не только тем людям, которые нуждаются в медицинской консультации, но и самим врачам. Современные средства коммуникаций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помогают оперативно проконсультировать больного,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что позволяет в режиме реального времени оказывать существенную помощь и делиться собственными навыками и умениями с коллегами.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0289" y="3452946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2186" y="622139"/>
            <a:ext cx="1925321" cy="20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0676" y="547869"/>
            <a:ext cx="9010650" cy="511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Принятие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изменений в 323-ФЗ «Об основах охраны здоровья граждан в Российской Федерации» ввело телемедицину в правовое поле и открыло новые возможности ее применения при оказании медицинской помощи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28600" indent="-228600"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Оказание медицинской помощи с применением телемедицинских технологий осуществляется медицинскими работниками, сведения о которых внесены в Федеральный регистр медицинских 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работников,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 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также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при условии регистрации соответствующих медицинских организаций в Федеральном реестре медицинских организаций Единой государственной информационной системы в сфере здравоохранения</a:t>
            </a:r>
          </a:p>
          <a:p>
            <a:pPr marL="228600" indent="-228600"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При проведении консультаций с применением телемедицинских технологий лечащим врачом может осуществляться коррекция ранее назначенного лечения при условии установления им диагноза и назначения лечения на очном приеме (осмотре, консультации).</a:t>
            </a:r>
          </a:p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Ответственность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 дистанционное лечение несет персонально врач, оказывающий консультации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ru-RU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1784" y="547869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1784" y="1785529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31784" y="376701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1784" y="5207905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412" y="236797"/>
            <a:ext cx="6353175" cy="7588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14F6C"/>
                </a:solidFill>
                <a:latin typeface="+mn-lt"/>
              </a:rPr>
              <a:t>ТЕЛЕМЕДИЦИНСКИЕ ПРОГРАММЫ</a:t>
            </a:r>
            <a:endParaRPr lang="ru-RU" sz="2800" dirty="0">
              <a:solidFill>
                <a:srgbClr val="314F6C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236" y="1915885"/>
            <a:ext cx="9876564" cy="157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мире известно более 180 телемедицинских программ, которые успешно функционируют не один десяток лет. Они постоянно модернизируются и упрощаются, что позволяет облегчить работу врачам и получить нужную информацию пациентам.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31784" y="1995169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0645" y="3859669"/>
            <a:ext cx="4444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14F6C"/>
                </a:solidFill>
              </a:rPr>
              <a:t>ЧТО МЫ ИСПОЛЬЗУЕМ СЕГОДНЯ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8636" y="4684939"/>
            <a:ext cx="934729" cy="934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6500" y="4697097"/>
            <a:ext cx="910414" cy="9104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0049" y="4703446"/>
            <a:ext cx="904065" cy="904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7578" y="5942469"/>
            <a:ext cx="88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14F6C"/>
                </a:solidFill>
              </a:rPr>
              <a:t>Viber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35164" y="5942469"/>
            <a:ext cx="137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314F6C"/>
                </a:solidFill>
              </a:rPr>
              <a:t>Whatsapp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02802" y="5942469"/>
            <a:ext cx="73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4F6C"/>
                </a:solidFill>
              </a:rPr>
              <a:t>Skype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6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270" y="1593397"/>
            <a:ext cx="9475016" cy="487679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Для пациента – возможность сократить расходы на проезд к месту нахождения врача, а также самостоятельно выбирать наиболее подходящего специалиста. Ожидаем, что сократятся очереди под кабинетами врачей, поскольку половина всех обращений к специалисту имеет профилактический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характер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Для врача – снизятся затраты сил и времени на консультации, сократится потребность в дополнительном медперсонале, а также появится возможность подключения к консультации более опытных специалистов, что поможет в решении сложных задач.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6806" y="236797"/>
            <a:ext cx="9958388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314F6C"/>
                </a:solidFill>
                <a:latin typeface="+mn-lt"/>
              </a:rPr>
              <a:t>ЧТО МЫ ОЖИДАЕМ ОТ ВНЕДРЕНИЯ ТЕЛЕМЕДИЦИНЫ </a:t>
            </a:r>
            <a:endParaRPr lang="ru-RU" sz="2800" dirty="0">
              <a:solidFill>
                <a:srgbClr val="314F6C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1784" y="1668415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1382" y="3806053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57566" y="3317844"/>
            <a:ext cx="8267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КАК ЭТО СДЕЛАНО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5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МЕДЕ</a:t>
            </a:r>
            <a:endParaRPr lang="ru-RU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18" y="494240"/>
            <a:ext cx="3215795" cy="23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97" y="2977924"/>
            <a:ext cx="1702574" cy="1481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F964CF-7060-4D5F-8D55-1F07CB7B95FB}"/>
              </a:ext>
            </a:extLst>
          </p:cNvPr>
          <p:cNvSpPr txBox="1"/>
          <p:nvPr/>
        </p:nvSpPr>
        <p:spPr>
          <a:xfrm>
            <a:off x="2859921" y="2506694"/>
            <a:ext cx="232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Данные о случаях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лечения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медкарта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202CF8-9038-4B03-97EA-C475D27368B8}"/>
              </a:ext>
            </a:extLst>
          </p:cNvPr>
          <p:cNvSpPr txBox="1"/>
          <p:nvPr/>
        </p:nvSpPr>
        <p:spPr>
          <a:xfrm>
            <a:off x="2886545" y="3483871"/>
            <a:ext cx="206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Запись на прием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79ACC7A-A57D-4D4C-81B0-A038F9A62E57}"/>
              </a:ext>
            </a:extLst>
          </p:cNvPr>
          <p:cNvSpPr txBox="1"/>
          <p:nvPr/>
        </p:nvSpPr>
        <p:spPr>
          <a:xfrm>
            <a:off x="6283970" y="5509892"/>
            <a:ext cx="124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Мобильное устройство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35871A3-E8FB-4938-9C19-5B866D1090F8}"/>
              </a:ext>
            </a:extLst>
          </p:cNvPr>
          <p:cNvSpPr txBox="1"/>
          <p:nvPr/>
        </p:nvSpPr>
        <p:spPr>
          <a:xfrm>
            <a:off x="2910601" y="4263268"/>
            <a:ext cx="22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Список назначений пациента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916974" y="237777"/>
            <a:ext cx="6358051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n-lt"/>
              </a:rPr>
              <a:t>ЛИЧНЫЙ КАБИНЕТ- УДОБНЫЙ СПОСОБ</a:t>
            </a:r>
          </a:p>
          <a:p>
            <a:r>
              <a:rPr lang="ru-RU" sz="2800" dirty="0" smtClean="0">
                <a:latin typeface="+mn-lt"/>
              </a:rPr>
              <a:t> ВЗАИМОДЕЙСТВИЯ МО И ПАЦИЕНТА</a:t>
            </a:r>
            <a:endParaRPr lang="ru-RU" sz="2800" dirty="0"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072" y="3214580"/>
            <a:ext cx="856154" cy="856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8246" y="2341224"/>
            <a:ext cx="977012" cy="883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628" y="4263268"/>
            <a:ext cx="544356" cy="9024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79ACC7A-A57D-4D4C-81B0-A038F9A62E57}"/>
              </a:ext>
            </a:extLst>
          </p:cNvPr>
          <p:cNvSpPr txBox="1"/>
          <p:nvPr/>
        </p:nvSpPr>
        <p:spPr>
          <a:xfrm>
            <a:off x="6391768" y="1843127"/>
            <a:ext cx="84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Браузер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1598" y="2506694"/>
            <a:ext cx="251119" cy="44218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0878" y="4493382"/>
            <a:ext cx="251119" cy="442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1055" y="3419668"/>
            <a:ext cx="269416" cy="46431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0842" y="3451768"/>
            <a:ext cx="251119" cy="442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02683" y="2933301"/>
            <a:ext cx="893016" cy="119347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3759" y="3530036"/>
            <a:ext cx="251119" cy="44218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9ACC7A-A57D-4D4C-81B0-A038F9A62E57}"/>
              </a:ext>
            </a:extLst>
          </p:cNvPr>
          <p:cNvSpPr txBox="1"/>
          <p:nvPr/>
        </p:nvSpPr>
        <p:spPr>
          <a:xfrm>
            <a:off x="6411014" y="3396282"/>
            <a:ext cx="84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Личный кабинет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78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6D6CBF-0415-4E51-83BA-FB07959A4E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4926" y="1542130"/>
            <a:ext cx="4484892" cy="209612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916974" y="237777"/>
            <a:ext cx="6358051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МО-ПАЦИЕНТ. </a:t>
            </a:r>
          </a:p>
          <a:p>
            <a:pPr algn="ctr"/>
            <a:r>
              <a:rPr lang="ru-RU" sz="2800" dirty="0" smtClean="0">
                <a:latin typeface="+mn-lt"/>
              </a:rPr>
              <a:t>ДОСТУП К МЕДКАРТЕ ПАЦИЕНТА</a:t>
            </a:r>
            <a:endParaRPr lang="ru-RU" sz="2800" dirty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EFCC91D-2F5F-4960-B08B-B05F3430C01C}"/>
              </a:ext>
            </a:extLst>
          </p:cNvPr>
          <p:cNvSpPr/>
          <p:nvPr/>
        </p:nvSpPr>
        <p:spPr>
          <a:xfrm>
            <a:off x="3718095" y="3888013"/>
            <a:ext cx="5473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Вывод данных из медкарты пациента в ЛК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1452" y="4588898"/>
            <a:ext cx="484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Доступ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 медкарте пациента настраивается в МИС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79183" y="4681080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51452" y="5215605"/>
            <a:ext cx="97169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Возможность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создания произвольных фильтров 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lvl="1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группировки данных в медкарте в ЛК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79183" y="5307787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51452" y="5842312"/>
            <a:ext cx="4843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Возможность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печати данных медкарты из ЛК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79183" y="5934494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AA1B3AC-CADA-4068-A525-EF55F388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702" r="1114" b="8927"/>
          <a:stretch/>
        </p:blipFill>
        <p:spPr>
          <a:xfrm>
            <a:off x="3816933" y="1510358"/>
            <a:ext cx="4558132" cy="208391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916974" y="237777"/>
            <a:ext cx="6358051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МО-ПАЦИЕНТ. </a:t>
            </a:r>
          </a:p>
          <a:p>
            <a:pPr algn="ctr"/>
            <a:r>
              <a:rPr lang="ru-RU" sz="2800" dirty="0" smtClean="0">
                <a:latin typeface="+mn-lt"/>
              </a:rPr>
              <a:t>ЗАПИСЬ НА ПРИЕМ К ВРАЧУ</a:t>
            </a:r>
            <a:endParaRPr lang="ru-RU" sz="2800" dirty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1122622"/>
            <a:ext cx="12192000" cy="9657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EFCC91D-2F5F-4960-B08B-B05F3430C01C}"/>
              </a:ext>
            </a:extLst>
          </p:cNvPr>
          <p:cNvSpPr/>
          <p:nvPr/>
        </p:nvSpPr>
        <p:spPr>
          <a:xfrm>
            <a:off x="3070186" y="3884664"/>
            <a:ext cx="5976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Настройки услуг, на которые разрешена запись из ЛК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3542" y="4490299"/>
            <a:ext cx="569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Список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услуг для записи и специалистов, к которым разрешена запись определяется в МИС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31274" y="4582481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03543" y="5117006"/>
            <a:ext cx="97169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Список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слотов, доступных для записи из ЛК, 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определяется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МИС</a:t>
            </a: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31274" y="5209188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03543" y="5743713"/>
            <a:ext cx="4843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ИФ, доступные для записи, определяются в МИС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31274" y="5835895"/>
            <a:ext cx="225743" cy="225743"/>
          </a:xfrm>
          <a:prstGeom prst="rect">
            <a:avLst/>
          </a:prstGeom>
          <a:solidFill>
            <a:srgbClr val="2E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43740</TotalTime>
  <Words>1357</Words>
  <Application>Microsoft Office PowerPoint</Application>
  <PresentationFormat>Произвольный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ТЕЛЕМЕДИЦИНСКИЕ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Архимандритова Ирина</dc:creator>
  <cp:lastModifiedBy>Гаечка</cp:lastModifiedBy>
  <cp:revision>293</cp:revision>
  <dcterms:created xsi:type="dcterms:W3CDTF">2017-09-20T12:57:53Z</dcterms:created>
  <dcterms:modified xsi:type="dcterms:W3CDTF">2018-04-10T20:25:41Z</dcterms:modified>
</cp:coreProperties>
</file>