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9" r:id="rId2"/>
    <p:sldId id="291" r:id="rId3"/>
    <p:sldId id="273" r:id="rId4"/>
    <p:sldId id="270" r:id="rId5"/>
    <p:sldId id="268" r:id="rId6"/>
    <p:sldId id="271" r:id="rId7"/>
    <p:sldId id="280" r:id="rId8"/>
    <p:sldId id="292" r:id="rId9"/>
    <p:sldId id="279" r:id="rId10"/>
    <p:sldId id="285" r:id="rId11"/>
    <p:sldId id="272" r:id="rId12"/>
    <p:sldId id="274" r:id="rId13"/>
    <p:sldId id="281" r:id="rId14"/>
    <p:sldId id="283" r:id="rId15"/>
    <p:sldId id="276" r:id="rId16"/>
    <p:sldId id="278" r:id="rId17"/>
    <p:sldId id="275" r:id="rId18"/>
    <p:sldId id="277" r:id="rId19"/>
    <p:sldId id="284" r:id="rId20"/>
    <p:sldId id="290" r:id="rId21"/>
    <p:sldId id="289" r:id="rId22"/>
    <p:sldId id="286" r:id="rId23"/>
    <p:sldId id="267" r:id="rId24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трельцов Алексей Николаевич" initials="САН" lastIdx="13" clrIdx="0"/>
  <p:cmAuthor id="1" name="Субботин Сергей Александрович" initials="САС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0000"/>
    <a:srgbClr val="006600"/>
    <a:srgbClr val="993300"/>
    <a:srgbClr val="99FF99"/>
    <a:srgbClr val="FA8006"/>
    <a:srgbClr val="FFFF99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73" autoAdjust="0"/>
    <p:restoredTop sz="77002" autoAdjust="0"/>
  </p:normalViewPr>
  <p:slideViewPr>
    <p:cSldViewPr>
      <p:cViewPr varScale="1">
        <p:scale>
          <a:sx n="67" d="100"/>
          <a:sy n="67" d="100"/>
        </p:scale>
        <p:origin x="2227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Да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по телефону</c:v>
                </c:pt>
                <c:pt idx="1">
                  <c:v>по эл.почте</c:v>
                </c:pt>
                <c:pt idx="2">
                  <c:v>Skype или аналог</c:v>
                </c:pt>
                <c:pt idx="3">
                  <c:v>чаты, мессенджеры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53.35</c:v>
                </c:pt>
                <c:pt idx="1">
                  <c:v>21.48</c:v>
                </c:pt>
                <c:pt idx="2">
                  <c:v>5.65</c:v>
                </c:pt>
                <c:pt idx="3">
                  <c:v>10.53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18-47A3-A41A-C7CDA5CA8EF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Нет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по телефону</c:v>
                </c:pt>
                <c:pt idx="1">
                  <c:v>по эл.почте</c:v>
                </c:pt>
                <c:pt idx="2">
                  <c:v>Skype или аналог</c:v>
                </c:pt>
                <c:pt idx="3">
                  <c:v>чаты, мессенджеры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46.65</c:v>
                </c:pt>
                <c:pt idx="1">
                  <c:v>78.52</c:v>
                </c:pt>
                <c:pt idx="2">
                  <c:v>94.35</c:v>
                </c:pt>
                <c:pt idx="3">
                  <c:v>89.47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18-47A3-A41A-C7CDA5CA8E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8852864"/>
        <c:axId val="58854400"/>
        <c:axId val="0"/>
      </c:bar3DChart>
      <c:catAx>
        <c:axId val="588528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 b="0">
                <a:solidFill>
                  <a:srgbClr val="002060"/>
                </a:solidFill>
                <a:latin typeface="Arial Narrow" panose="020B0606020202030204" pitchFamily="34" charset="0"/>
              </a:defRPr>
            </a:pPr>
            <a:endParaRPr lang="ru-RU"/>
          </a:p>
        </c:txPr>
        <c:crossAx val="58854400"/>
        <c:crosses val="autoZero"/>
        <c:auto val="1"/>
        <c:lblAlgn val="ctr"/>
        <c:lblOffset val="100"/>
        <c:noMultiLvlLbl val="0"/>
      </c:catAx>
      <c:valAx>
        <c:axId val="5885440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2060"/>
                </a:solidFill>
                <a:latin typeface="Arial Narrow" panose="020B0606020202030204" pitchFamily="34" charset="0"/>
              </a:defRPr>
            </a:pPr>
            <a:endParaRPr lang="ru-RU"/>
          </a:p>
        </c:txPr>
        <c:crossAx val="5885286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200"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21CD0-027E-4AA6-9622-B8C8A0B8F3D0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78D95B-D615-472F-BFBA-622BC757FD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6347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23BC2-5B03-4447-B6AF-5CA4A844438E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6EB52-FB59-4792-A9A7-FEE9203490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855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6EB52-FB59-4792-A9A7-FEE92034903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6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6EB52-FB59-4792-A9A7-FEE92034903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817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6EB52-FB59-4792-A9A7-FEE92034903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817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6EB52-FB59-4792-A9A7-FEE92034903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8178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6EB52-FB59-4792-A9A7-FEE92034903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8178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6EB52-FB59-4792-A9A7-FEE92034903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8178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6EB52-FB59-4792-A9A7-FEE92034903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8178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6EB52-FB59-4792-A9A7-FEE92034903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8178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6EB52-FB59-4792-A9A7-FEE92034903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8178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6EB52-FB59-4792-A9A7-FEE92034903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8178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6EB52-FB59-4792-A9A7-FEE92034903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817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6EB52-FB59-4792-A9A7-FEE92034903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6543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/>
              <a:t>Важно рассматривать телемедицину не просто как способ «дотянуться» до пациентов, которые расположены в другом городе. </a:t>
            </a:r>
          </a:p>
          <a:p>
            <a:r>
              <a:rPr lang="ru-RU" baseline="0" dirty="0"/>
              <a:t>Мы должны включить новые возможности в качестве элементов целостных процессов которые должны охватывать разные медицинские учреждения разных уровней, врачей, пациентов, их родственников.</a:t>
            </a:r>
          </a:p>
          <a:p>
            <a:endParaRPr lang="ru-RU" baseline="0" dirty="0"/>
          </a:p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6EB52-FB59-4792-A9A7-FEE92034903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8178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6EB52-FB59-4792-A9A7-FEE92034903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8178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6EB52-FB59-4792-A9A7-FEE92034903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8178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6EB52-FB59-4792-A9A7-FEE920349036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36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6EB52-FB59-4792-A9A7-FEE92034903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445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6EB52-FB59-4792-A9A7-FEE92034903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817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6EB52-FB59-4792-A9A7-FEE92034903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817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6EB52-FB59-4792-A9A7-FEE92034903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817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6EB52-FB59-4792-A9A7-FEE92034903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817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6EB52-FB59-4792-A9A7-FEE92034903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817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6EB52-FB59-4792-A9A7-FEE92034903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817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12776"/>
            <a:ext cx="9144000" cy="1800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76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</a:t>
            </a:r>
          </a:p>
        </p:txBody>
      </p:sp>
    </p:spTree>
    <p:extLst>
      <p:ext uri="{BB962C8B-B14F-4D97-AF65-F5344CB8AC3E}">
        <p14:creationId xmlns:p14="http://schemas.microsoft.com/office/powerpoint/2010/main" val="1950505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52736"/>
            <a:ext cx="9144000" cy="648072"/>
          </a:xfrm>
          <a:prstGeom prst="rect">
            <a:avLst/>
          </a:prstGeom>
        </p:spPr>
        <p:txBody>
          <a:bodyPr/>
          <a:lstStyle>
            <a:lvl1pPr>
              <a:defRPr sz="3200" b="0">
                <a:solidFill>
                  <a:srgbClr val="C00000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65961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7D88EC13-A872-4051-8236-6D1C0DFA0A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B6281-E822-4B98-9CD1-5A0AF394CBBF}" type="datetimeFigureOut">
              <a:rPr lang="ru-RU"/>
              <a:pPr>
                <a:defRPr/>
              </a:pPr>
              <a:t>11.04.2018</a:t>
            </a:fld>
            <a:endParaRPr lang="ru-RU" dirty="0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7C98D668-EF30-443E-8C76-061D1366E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Москва - 2011</a:t>
            </a:r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24419374-D7FB-4B2D-839B-DFB2794C9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5D28EF5-09D2-4C16-9F0C-F3E83D770C4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9683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052737"/>
            <a:ext cx="8856984" cy="576064"/>
          </a:xfrm>
          <a:prstGeom prst="rect">
            <a:avLst/>
          </a:prstGeom>
        </p:spPr>
        <p:txBody>
          <a:bodyPr/>
          <a:lstStyle>
            <a:lvl1pPr algn="r">
              <a:defRPr sz="2400" b="1">
                <a:solidFill>
                  <a:srgbClr val="C00000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132856"/>
            <a:ext cx="8280920" cy="35283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61721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535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 userDrawn="1"/>
        </p:nvSpPr>
        <p:spPr>
          <a:xfrm>
            <a:off x="0" y="6777372"/>
            <a:ext cx="9153525" cy="108012"/>
          </a:xfrm>
          <a:prstGeom prst="rect">
            <a:avLst/>
          </a:prstGeom>
          <a:gradFill flip="none" rotWithShape="1">
            <a:gsLst>
              <a:gs pos="34000">
                <a:srgbClr val="760000"/>
              </a:gs>
              <a:gs pos="100000">
                <a:srgbClr val="FF0000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22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gi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8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 descr="C:\Users\fateevsa\Desktop\Итог в МЗ\К презентации\фото\Пирогов.jpg">
            <a:extLst>
              <a:ext uri="{FF2B5EF4-FFF2-40B4-BE49-F238E27FC236}">
                <a16:creationId xmlns:a16="http://schemas.microsoft.com/office/drawing/2014/main" id="{69E973FC-6078-4319-9402-A7F1D1F00D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5" b="16728"/>
          <a:stretch/>
        </p:blipFill>
        <p:spPr bwMode="auto">
          <a:xfrm>
            <a:off x="18000" y="5143400"/>
            <a:ext cx="2139071" cy="1525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0" name="Rectangle 7"/>
          <p:cNvSpPr>
            <a:spLocks noChangeArrowheads="1"/>
          </p:cNvSpPr>
          <p:nvPr/>
        </p:nvSpPr>
        <p:spPr bwMode="auto">
          <a:xfrm>
            <a:off x="1" y="1916832"/>
            <a:ext cx="9143999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C00000"/>
                </a:solidFill>
                <a:latin typeface="Book Antiqu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C00000"/>
                </a:solidFill>
                <a:latin typeface="Book Antiqu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C00000"/>
                </a:solidFill>
                <a:latin typeface="Book Antiqu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C00000"/>
                </a:solidFill>
                <a:latin typeface="Book Antiqu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Book Antiqua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sz="4000" b="1" dirty="0">
                <a:solidFill>
                  <a:srgbClr val="9A0E0E"/>
                </a:solidFill>
                <a:latin typeface="Arial Narrow" panose="020B0606020202030204" pitchFamily="34" charset="0"/>
              </a:rPr>
              <a:t>Телемедицина.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sz="4000" b="1" dirty="0">
                <a:solidFill>
                  <a:srgbClr val="9A0E0E"/>
                </a:solidFill>
                <a:latin typeface="Arial Narrow" panose="020B0606020202030204" pitchFamily="34" charset="0"/>
              </a:rPr>
              <a:t>Взгляд руководителя медицинского учреждения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sz="11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Практическая реализация требований к оказанию медицинской помощи с применением телемедицинских технологий</a:t>
            </a:r>
            <a:endParaRPr lang="ru-RU" altLang="ru-RU" sz="2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267744" y="980728"/>
            <a:ext cx="68852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C00000"/>
                </a:solidFill>
                <a:latin typeface="Book Antiqu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C00000"/>
                </a:solidFill>
                <a:latin typeface="Book Antiqu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C00000"/>
                </a:solidFill>
                <a:latin typeface="Book Antiqu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C00000"/>
                </a:solidFill>
                <a:latin typeface="Book Antiqu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Book Antiqua" pitchFamily="18" charset="0"/>
              </a:defRPr>
            </a:lvl9pPr>
          </a:lstStyle>
          <a:p>
            <a:pPr algn="r" fontAlgn="t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14-й Международный форум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MedSoft-2018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апреля 2018 г.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69136" y="4871487"/>
            <a:ext cx="55446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Карпов О.Э., Замятин М.Н., Шишканов Д.В., Субботин С.А. </a:t>
            </a:r>
          </a:p>
        </p:txBody>
      </p:sp>
    </p:spTree>
    <p:extLst>
      <p:ext uri="{BB962C8B-B14F-4D97-AF65-F5344CB8AC3E}">
        <p14:creationId xmlns:p14="http://schemas.microsoft.com/office/powerpoint/2010/main" val="366936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8856984" cy="432048"/>
          </a:xfrm>
        </p:spPr>
        <p:txBody>
          <a:bodyPr/>
          <a:lstStyle/>
          <a:p>
            <a:pPr algn="r"/>
            <a:r>
              <a:rPr lang="ru-RU" b="1" dirty="0"/>
              <a:t>Информирование пациентов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31433"/>
            <a:ext cx="3287153" cy="369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927" y="1916832"/>
            <a:ext cx="3067919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042" y="2590427"/>
            <a:ext cx="2946896" cy="4150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36835" y="5589240"/>
            <a:ext cx="42415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Пироговского Центра размещена информация в соответствии с п.46 «Порядка</a:t>
            </a:r>
          </a:p>
          <a:p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и оказания медицинской помощи с применением телемедицинских технологий»</a:t>
            </a:r>
          </a:p>
        </p:txBody>
      </p:sp>
    </p:spTree>
    <p:extLst>
      <p:ext uri="{BB962C8B-B14F-4D97-AF65-F5344CB8AC3E}">
        <p14:creationId xmlns:p14="http://schemas.microsoft.com/office/powerpoint/2010/main" val="335347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echatipiter.ru/faksimil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861615"/>
            <a:ext cx="2736304" cy="87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914" y="4829358"/>
            <a:ext cx="4784431" cy="191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8856984" cy="432048"/>
          </a:xfrm>
        </p:spPr>
        <p:txBody>
          <a:bodyPr/>
          <a:lstStyle/>
          <a:p>
            <a:pPr algn="r"/>
            <a:r>
              <a:rPr lang="ru-RU" dirty="0"/>
              <a:t>Что получаем от пациента очно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5601" y="2060848"/>
            <a:ext cx="820891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Информированное добровольное согласие на медицинское вмешательство </a:t>
            </a:r>
          </a:p>
          <a:p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Убеждаемся, что пациент (его законный представитель) имеют подтвержденную учетную запись в ЕСИА 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(ВАЖНО! надо спрашивать о «Портале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</a:p>
          <a:p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Информация о законных представителях должна быть внесена в медицинскую документацию пациента при лечении в стационаре</a:t>
            </a:r>
          </a:p>
          <a:p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Согласие пациента на обработку персональных данных, включая согласие на передачу персональных данных по открытым каналам связи при оказании медицинской помощи с применением телемедицинских технологий</a:t>
            </a:r>
          </a:p>
        </p:txBody>
      </p:sp>
      <p:pic>
        <p:nvPicPr>
          <p:cNvPr id="2052" name="Picture 4" descr="https://master28.ru/images/faximile_download2/PNG/Steel%20Felix-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910" y="908720"/>
            <a:ext cx="2232247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master28.ru/images/faximile_download2/PNG/Paula%20Abdu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master28.ru/images/faximile_download2/PNG/Jimmy%20Pag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478" y="764704"/>
            <a:ext cx="2391585" cy="239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master28.ru/images/faximile_download/PNG/-%20facsimile-1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986" y="2863681"/>
            <a:ext cx="2365518" cy="236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6012160" y="6525344"/>
            <a:ext cx="3024336" cy="216024"/>
          </a:xfrm>
          <a:prstGeom prst="ellipse">
            <a:avLst/>
          </a:prstGeom>
          <a:noFill/>
          <a:ln>
            <a:solidFill>
              <a:srgbClr val="7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-36512" y="5733256"/>
            <a:ext cx="43764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Пациенты, прошедшие эти ритуалы, получившие доступ в личный кабинет и заключившие договор о дистанционном обслуживании, получают в МИС соответствующие атрибуты</a:t>
            </a:r>
          </a:p>
        </p:txBody>
      </p:sp>
      <p:sp>
        <p:nvSpPr>
          <p:cNvPr id="19" name="Овал 18"/>
          <p:cNvSpPr/>
          <p:nvPr/>
        </p:nvSpPr>
        <p:spPr>
          <a:xfrm>
            <a:off x="6012160" y="6021288"/>
            <a:ext cx="3024336" cy="216024"/>
          </a:xfrm>
          <a:prstGeom prst="ellipse">
            <a:avLst/>
          </a:prstGeom>
          <a:noFill/>
          <a:ln>
            <a:solidFill>
              <a:srgbClr val="7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595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36" y="1556792"/>
            <a:ext cx="3261539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448" y="4448227"/>
            <a:ext cx="5672960" cy="186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74390"/>
            <a:ext cx="1881188" cy="2276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8856984" cy="432048"/>
          </a:xfrm>
        </p:spPr>
        <p:txBody>
          <a:bodyPr/>
          <a:lstStyle/>
          <a:p>
            <a:pPr algn="r"/>
            <a:r>
              <a:rPr lang="ru-RU" dirty="0"/>
              <a:t>Интеграция с ЕСИА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3528" y="1218238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Личный кабинет</a:t>
            </a:r>
          </a:p>
        </p:txBody>
      </p:sp>
      <p:sp>
        <p:nvSpPr>
          <p:cNvPr id="12" name="Штриховая стрелка вправо 11"/>
          <p:cNvSpPr/>
          <p:nvPr/>
        </p:nvSpPr>
        <p:spPr>
          <a:xfrm>
            <a:off x="3798318" y="2558175"/>
            <a:ext cx="432049" cy="354088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триховая стрелка вправо 13"/>
          <p:cNvSpPr/>
          <p:nvPr/>
        </p:nvSpPr>
        <p:spPr>
          <a:xfrm rot="5400000">
            <a:off x="5385982" y="4008104"/>
            <a:ext cx="432049" cy="354088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899591" y="4209973"/>
            <a:ext cx="964213" cy="227139"/>
          </a:xfrm>
          <a:prstGeom prst="ellipse">
            <a:avLst/>
          </a:prstGeom>
          <a:noFill/>
          <a:ln>
            <a:solidFill>
              <a:srgbClr val="7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Штриховая стрелка вправо 20"/>
          <p:cNvSpPr/>
          <p:nvPr/>
        </p:nvSpPr>
        <p:spPr>
          <a:xfrm rot="5400000">
            <a:off x="5407027" y="6420307"/>
            <a:ext cx="432049" cy="354088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ая прямоугольная выноска 25"/>
          <p:cNvSpPr/>
          <p:nvPr/>
        </p:nvSpPr>
        <p:spPr>
          <a:xfrm>
            <a:off x="6660232" y="2723961"/>
            <a:ext cx="2160240" cy="864096"/>
          </a:xfrm>
          <a:prstGeom prst="wedgeRoundRectCallout">
            <a:avLst>
              <a:gd name="adj1" fmla="val -53139"/>
              <a:gd name="adj2" fmla="val 336898"/>
              <a:gd name="adj3" fmla="val 16667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свободных слотов – мы явно в тестовой системе… </a:t>
            </a:r>
          </a:p>
        </p:txBody>
      </p:sp>
    </p:spTree>
    <p:extLst>
      <p:ext uri="{BB962C8B-B14F-4D97-AF65-F5344CB8AC3E}">
        <p14:creationId xmlns:p14="http://schemas.microsoft.com/office/powerpoint/2010/main" val="807068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8856984" cy="432048"/>
          </a:xfrm>
        </p:spPr>
        <p:txBody>
          <a:bodyPr/>
          <a:lstStyle/>
          <a:p>
            <a:r>
              <a:rPr lang="ru-RU" dirty="0"/>
              <a:t>Дистанционная запись на прием</a:t>
            </a:r>
            <a:endParaRPr lang="ru-RU" b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6469063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Штриховая стрелка вправо 14"/>
          <p:cNvSpPr/>
          <p:nvPr/>
        </p:nvSpPr>
        <p:spPr>
          <a:xfrm>
            <a:off x="841" y="2355229"/>
            <a:ext cx="432049" cy="354088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373216"/>
            <a:ext cx="3102100" cy="118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247" y="3645024"/>
            <a:ext cx="6127177" cy="1628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Штриховая стрелка вправо 13"/>
          <p:cNvSpPr/>
          <p:nvPr/>
        </p:nvSpPr>
        <p:spPr>
          <a:xfrm rot="5400000">
            <a:off x="6471530" y="3251956"/>
            <a:ext cx="432049" cy="354088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триховая стрелка вправо 16"/>
          <p:cNvSpPr/>
          <p:nvPr/>
        </p:nvSpPr>
        <p:spPr>
          <a:xfrm rot="5400000">
            <a:off x="1940885" y="5096354"/>
            <a:ext cx="432049" cy="354088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4499992" y="3140968"/>
            <a:ext cx="964213" cy="227139"/>
          </a:xfrm>
          <a:prstGeom prst="ellipse">
            <a:avLst/>
          </a:prstGeom>
          <a:noFill/>
          <a:ln>
            <a:solidFill>
              <a:srgbClr val="7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6156176" y="4786037"/>
            <a:ext cx="764432" cy="227139"/>
          </a:xfrm>
          <a:prstGeom prst="ellipse">
            <a:avLst/>
          </a:prstGeom>
          <a:noFill/>
          <a:ln>
            <a:solidFill>
              <a:srgbClr val="7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2987824" y="6237312"/>
            <a:ext cx="382216" cy="227139"/>
          </a:xfrm>
          <a:prstGeom prst="ellipse">
            <a:avLst/>
          </a:prstGeom>
          <a:noFill/>
          <a:ln>
            <a:solidFill>
              <a:srgbClr val="7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4139953" y="5457541"/>
            <a:ext cx="4752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возможна запись через контакт-центр, другими врачами, в регистратуре, непосредственно при выписке.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Поддерживается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SMS-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4021754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8856984" cy="432048"/>
          </a:xfrm>
        </p:spPr>
        <p:txBody>
          <a:bodyPr/>
          <a:lstStyle/>
          <a:p>
            <a:r>
              <a:rPr lang="ru-RU" dirty="0"/>
              <a:t>Основной подход – </a:t>
            </a:r>
            <a:br>
              <a:rPr lang="ru-RU" dirty="0"/>
            </a:br>
            <a:r>
              <a:rPr lang="ru-RU" dirty="0"/>
              <a:t>минимум отличий от стандартной очной услуги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770872"/>
            <a:ext cx="7618441" cy="461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599" y="6381328"/>
            <a:ext cx="8056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Единое расписание, единые правила учета, единая медицинская карта…</a:t>
            </a:r>
          </a:p>
        </p:txBody>
      </p:sp>
      <p:sp>
        <p:nvSpPr>
          <p:cNvPr id="7" name="Овал 6"/>
          <p:cNvSpPr/>
          <p:nvPr/>
        </p:nvSpPr>
        <p:spPr>
          <a:xfrm>
            <a:off x="2743627" y="5013176"/>
            <a:ext cx="2548453" cy="288032"/>
          </a:xfrm>
          <a:prstGeom prst="ellipse">
            <a:avLst/>
          </a:prstGeom>
          <a:noFill/>
          <a:ln>
            <a:solidFill>
              <a:srgbClr val="7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3077724" y="5589240"/>
            <a:ext cx="2160240" cy="288032"/>
          </a:xfrm>
          <a:prstGeom prst="wedgeRoundRectCallout">
            <a:avLst>
              <a:gd name="adj1" fmla="val -24592"/>
              <a:gd name="adj2" fmla="val -157756"/>
              <a:gd name="adj3" fmla="val 16667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Подтверждение приема</a:t>
            </a:r>
          </a:p>
        </p:txBody>
      </p:sp>
    </p:spTree>
    <p:extLst>
      <p:ext uri="{BB962C8B-B14F-4D97-AF65-F5344CB8AC3E}">
        <p14:creationId xmlns:p14="http://schemas.microsoft.com/office/powerpoint/2010/main" val="444490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8856984" cy="432048"/>
          </a:xfrm>
        </p:spPr>
        <p:txBody>
          <a:bodyPr/>
          <a:lstStyle/>
          <a:p>
            <a:pPr algn="r"/>
            <a:r>
              <a:rPr lang="ru-RU" b="1" dirty="0"/>
              <a:t>Подготовка к приему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2348879"/>
            <a:ext cx="4473465" cy="4392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Овал 13"/>
          <p:cNvSpPr/>
          <p:nvPr/>
        </p:nvSpPr>
        <p:spPr>
          <a:xfrm>
            <a:off x="636272" y="3212976"/>
            <a:ext cx="3215648" cy="288032"/>
          </a:xfrm>
          <a:prstGeom prst="ellipse">
            <a:avLst/>
          </a:prstGeom>
          <a:noFill/>
          <a:ln>
            <a:solidFill>
              <a:srgbClr val="7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1043608" y="1988840"/>
            <a:ext cx="2160240" cy="288032"/>
          </a:xfrm>
          <a:prstGeom prst="wedgeRoundRectCallout">
            <a:avLst>
              <a:gd name="adj1" fmla="val 10354"/>
              <a:gd name="adj2" fmla="val 418110"/>
              <a:gd name="adj3" fmla="val 16667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Файл от пациента</a:t>
            </a:r>
          </a:p>
        </p:txBody>
      </p:sp>
      <p:sp>
        <p:nvSpPr>
          <p:cNvPr id="22" name="Скругленная прямоугольная выноска 21"/>
          <p:cNvSpPr/>
          <p:nvPr/>
        </p:nvSpPr>
        <p:spPr>
          <a:xfrm>
            <a:off x="3851920" y="1988840"/>
            <a:ext cx="2160240" cy="288032"/>
          </a:xfrm>
          <a:prstGeom prst="wedgeRoundRectCallout">
            <a:avLst>
              <a:gd name="adj1" fmla="val -133859"/>
              <a:gd name="adj2" fmla="val 661746"/>
              <a:gd name="adj3" fmla="val 16667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Файл от врача</a:t>
            </a:r>
          </a:p>
        </p:txBody>
      </p:sp>
      <p:sp>
        <p:nvSpPr>
          <p:cNvPr id="23" name="Овал 22"/>
          <p:cNvSpPr/>
          <p:nvPr/>
        </p:nvSpPr>
        <p:spPr>
          <a:xfrm>
            <a:off x="1115616" y="4545123"/>
            <a:ext cx="1008112" cy="275970"/>
          </a:xfrm>
          <a:prstGeom prst="ellipse">
            <a:avLst/>
          </a:prstGeom>
          <a:noFill/>
          <a:ln>
            <a:solidFill>
              <a:srgbClr val="7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ая прямоугольная выноска 23"/>
          <p:cNvSpPr/>
          <p:nvPr/>
        </p:nvSpPr>
        <p:spPr>
          <a:xfrm>
            <a:off x="5724128" y="2349818"/>
            <a:ext cx="2664296" cy="644148"/>
          </a:xfrm>
          <a:prstGeom prst="wedgeRoundRectCallout">
            <a:avLst>
              <a:gd name="adj1" fmla="val -189797"/>
              <a:gd name="adj2" fmla="val 305029"/>
              <a:gd name="adj3" fmla="val 16667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все из них доступны пациенту в личном кабинете!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64088" y="4955684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дистанционного приема врач дополнительно получает электронное письмо с напоминанием, что ему нужно работать через личный кабинет</a:t>
            </a:r>
          </a:p>
          <a:p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7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ли это в нашем сценарии?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982" y="1332057"/>
            <a:ext cx="9068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Вся предварительная информация о пациенте доступна врачу в МИС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 он имеет возможность обменяться файлами, которые хранятся в базе данных </a:t>
            </a:r>
            <a:endParaRPr lang="ru-RU" sz="1600" b="1" dirty="0">
              <a:solidFill>
                <a:srgbClr val="76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64088" y="3473713"/>
            <a:ext cx="34714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Примерами таких файлов являются результаты исследований, документы других медицинских организаций. Надеемся, что такой обмен вскоре будет реализован через ЕГИСЗ</a:t>
            </a:r>
          </a:p>
        </p:txBody>
      </p:sp>
    </p:spTree>
    <p:extLst>
      <p:ext uri="{BB962C8B-B14F-4D97-AF65-F5344CB8AC3E}">
        <p14:creationId xmlns:p14="http://schemas.microsoft.com/office/powerpoint/2010/main" val="1777747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2525"/>
            <a:ext cx="1881188" cy="2276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682" y="1412776"/>
            <a:ext cx="7231822" cy="206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8856984" cy="432048"/>
          </a:xfrm>
        </p:spPr>
        <p:txBody>
          <a:bodyPr/>
          <a:lstStyle/>
          <a:p>
            <a:pPr algn="r"/>
            <a:r>
              <a:rPr lang="ru-RU" b="1" dirty="0"/>
              <a:t>Личный кабинет врача</a:t>
            </a:r>
          </a:p>
        </p:txBody>
      </p:sp>
      <p:sp>
        <p:nvSpPr>
          <p:cNvPr id="9" name="Штриховая стрелка вправо 8"/>
          <p:cNvSpPr/>
          <p:nvPr/>
        </p:nvSpPr>
        <p:spPr>
          <a:xfrm rot="7716697">
            <a:off x="7047560" y="2977530"/>
            <a:ext cx="1042187" cy="354088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триховая стрелка вправо 6"/>
          <p:cNvSpPr/>
          <p:nvPr/>
        </p:nvSpPr>
        <p:spPr>
          <a:xfrm>
            <a:off x="1475655" y="2060848"/>
            <a:ext cx="432049" cy="354088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369020" y="4509120"/>
            <a:ext cx="1970732" cy="504056"/>
          </a:xfrm>
          <a:prstGeom prst="wedgeRoundRectCallout">
            <a:avLst>
              <a:gd name="adj1" fmla="val 124168"/>
              <a:gd name="adj2" fmla="val -319377"/>
              <a:gd name="adj3" fmla="val 16667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о пациенте – только в МИС!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568465"/>
            <a:ext cx="4733739" cy="3182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7131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36" y="2348880"/>
            <a:ext cx="8723852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8856984" cy="432048"/>
          </a:xfrm>
        </p:spPr>
        <p:txBody>
          <a:bodyPr/>
          <a:lstStyle/>
          <a:p>
            <a:r>
              <a:rPr lang="ru-RU" dirty="0"/>
              <a:t>Личный кабинет – точка дистанционного взаимодействия</a:t>
            </a:r>
            <a:br>
              <a:rPr lang="ru-RU" dirty="0"/>
            </a:br>
            <a:r>
              <a:rPr lang="ru-RU" dirty="0"/>
              <a:t>врача и пациента</a:t>
            </a:r>
            <a:endParaRPr lang="ru-RU" b="1" dirty="0"/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323528" y="1412776"/>
            <a:ext cx="2160240" cy="864096"/>
          </a:xfrm>
          <a:prstGeom prst="wedgeRoundRectCallout">
            <a:avLst>
              <a:gd name="adj1" fmla="val 150137"/>
              <a:gd name="adj2" fmla="val 250764"/>
              <a:gd name="adj3" fmla="val 16667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подтвердили прием, но мы еще можем его отменить</a:t>
            </a: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7476294" y="1772816"/>
            <a:ext cx="1512168" cy="504056"/>
          </a:xfrm>
          <a:prstGeom prst="wedgeRoundRectCallout">
            <a:avLst>
              <a:gd name="adj1" fmla="val 9440"/>
              <a:gd name="adj2" fmla="val 348381"/>
              <a:gd name="adj3" fmla="val 16667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 дистанционный!</a:t>
            </a: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611560" y="6030289"/>
            <a:ext cx="3384376" cy="324036"/>
          </a:xfrm>
          <a:prstGeom prst="wedgeRoundRectCallout">
            <a:avLst>
              <a:gd name="adj1" fmla="val 77832"/>
              <a:gd name="adj2" fmla="val -441506"/>
              <a:gd name="adj3" fmla="val 16667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этот дистанционный прием закончен</a:t>
            </a: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3131840" y="1556792"/>
            <a:ext cx="2448272" cy="720080"/>
          </a:xfrm>
          <a:prstGeom prst="wedgeRoundRectCallout">
            <a:avLst>
              <a:gd name="adj1" fmla="val 51669"/>
              <a:gd name="adj2" fmla="val 259870"/>
              <a:gd name="adj3" fmla="val 16667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здесь пациент передает врачу необходимые документы</a:t>
            </a: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4500920" y="5769260"/>
            <a:ext cx="2375336" cy="846094"/>
          </a:xfrm>
          <a:prstGeom prst="wedgeRoundRectCallout">
            <a:avLst>
              <a:gd name="adj1" fmla="val 37606"/>
              <a:gd name="adj2" fmla="val -242008"/>
              <a:gd name="adj3" fmla="val 16667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Отмеченные врачом документы становятся доступны пациенту наряду с его собственными</a:t>
            </a: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7092280" y="5580180"/>
            <a:ext cx="1901361" cy="1161188"/>
          </a:xfrm>
          <a:prstGeom prst="wedgeRoundRectCallout">
            <a:avLst>
              <a:gd name="adj1" fmla="val 14900"/>
              <a:gd name="adj2" fmla="val -124085"/>
              <a:gd name="adj3" fmla="val 16667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Сопутствующие материалы!</a:t>
            </a:r>
          </a:p>
          <a:p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Записей может быть несколько, если связь обрывалась</a:t>
            </a:r>
          </a:p>
        </p:txBody>
      </p:sp>
      <p:sp>
        <p:nvSpPr>
          <p:cNvPr id="20" name="Овал 19"/>
          <p:cNvSpPr/>
          <p:nvPr/>
        </p:nvSpPr>
        <p:spPr>
          <a:xfrm>
            <a:off x="7734007" y="3645024"/>
            <a:ext cx="1158473" cy="285056"/>
          </a:xfrm>
          <a:prstGeom prst="ellipse">
            <a:avLst/>
          </a:prstGeom>
          <a:noFill/>
          <a:ln>
            <a:solidFill>
              <a:srgbClr val="7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237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772270"/>
            <a:ext cx="3241560" cy="289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4134736" cy="2645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8856984" cy="432048"/>
          </a:xfrm>
        </p:spPr>
        <p:txBody>
          <a:bodyPr/>
          <a:lstStyle/>
          <a:p>
            <a:pPr algn="r"/>
            <a:r>
              <a:rPr lang="ru-RU" b="1" dirty="0"/>
              <a:t>Система видео-конференц связи (ВКС)</a:t>
            </a: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5004048" y="1664804"/>
            <a:ext cx="3528392" cy="648072"/>
          </a:xfrm>
          <a:prstGeom prst="wedgeRoundRectCallout">
            <a:avLst>
              <a:gd name="adj1" fmla="val -151833"/>
              <a:gd name="adj2" fmla="val 174942"/>
              <a:gd name="adj3" fmla="val 16667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нажатия кнопки «Телемедицина» в своих личных кабинетах и врач и пациент попадают в ВКС-конференцию </a:t>
            </a:r>
          </a:p>
        </p:txBody>
      </p:sp>
      <p:sp>
        <p:nvSpPr>
          <p:cNvPr id="13" name="Штриховая стрелка вправо 12"/>
          <p:cNvSpPr/>
          <p:nvPr/>
        </p:nvSpPr>
        <p:spPr>
          <a:xfrm rot="5400000">
            <a:off x="2177224" y="3824015"/>
            <a:ext cx="432049" cy="354088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611560" y="3789040"/>
            <a:ext cx="1227309" cy="288032"/>
          </a:xfrm>
          <a:prstGeom prst="ellipse">
            <a:avLst/>
          </a:prstGeom>
          <a:noFill/>
          <a:ln>
            <a:solidFill>
              <a:srgbClr val="7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2003"/>
            <a:ext cx="5402840" cy="244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Штриховая стрелка вправо 11"/>
          <p:cNvSpPr/>
          <p:nvPr/>
        </p:nvSpPr>
        <p:spPr>
          <a:xfrm>
            <a:off x="5580112" y="5307160"/>
            <a:ext cx="432049" cy="354088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5220072" y="2708920"/>
            <a:ext cx="3528392" cy="648072"/>
          </a:xfrm>
          <a:prstGeom prst="wedgeRoundRectCallout">
            <a:avLst>
              <a:gd name="adj1" fmla="val 9687"/>
              <a:gd name="adj2" fmla="val 242208"/>
              <a:gd name="adj3" fmla="val 16667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Аудиовидеозаписи (сопутствующие материалы) ведутся на сервере ВКС</a:t>
            </a:r>
          </a:p>
          <a:p>
            <a:r>
              <a:rPr lang="ru-RU" sz="1400" b="1" dirty="0">
                <a:solidFill>
                  <a:srgbClr val="7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– сотни Мб в час!</a:t>
            </a:r>
          </a:p>
        </p:txBody>
      </p:sp>
    </p:spTree>
    <p:extLst>
      <p:ext uri="{BB962C8B-B14F-4D97-AF65-F5344CB8AC3E}">
        <p14:creationId xmlns:p14="http://schemas.microsoft.com/office/powerpoint/2010/main" val="1909282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4360947" cy="4046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8856984" cy="432048"/>
          </a:xfrm>
        </p:spPr>
        <p:txBody>
          <a:bodyPr/>
          <a:lstStyle/>
          <a:p>
            <a:pPr algn="r"/>
            <a:r>
              <a:rPr lang="ru-RU" b="1" dirty="0"/>
              <a:t>Передача пациенту медицинского заключения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6836" y="5589240"/>
            <a:ext cx="42415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Медицинское заключение готовится на основе данных МИС, подписывается электронной подписью врача, прикрепляется к записи приема и становится доступной пациенту в личном кабинете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24" y="1657927"/>
            <a:ext cx="3575981" cy="4617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Штриховая стрелка вправо 6"/>
          <p:cNvSpPr/>
          <p:nvPr/>
        </p:nvSpPr>
        <p:spPr>
          <a:xfrm>
            <a:off x="4716015" y="3933056"/>
            <a:ext cx="432049" cy="354088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63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36512" y="980728"/>
            <a:ext cx="910748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C00000"/>
                </a:solidFill>
                <a:latin typeface="Book Antiqu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C00000"/>
                </a:solidFill>
                <a:latin typeface="Book Antiqu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C00000"/>
                </a:solidFill>
                <a:latin typeface="Book Antiqu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C00000"/>
                </a:solidFill>
                <a:latin typeface="Book Antiqu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C00000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C00000"/>
                </a:solidFill>
                <a:latin typeface="Book Antiqua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A50F0F"/>
                </a:solidFill>
                <a:latin typeface="Arial Narrow" panose="020B0606020202030204" pitchFamily="34" charset="0"/>
              </a:rPr>
              <a:t>Сведения о </a:t>
            </a:r>
            <a:r>
              <a:rPr lang="ru-RU" altLang="ru-RU" sz="2200" b="1" dirty="0" err="1">
                <a:solidFill>
                  <a:srgbClr val="A50F0F"/>
                </a:solidFill>
                <a:latin typeface="Arial Narrow" panose="020B0606020202030204" pitchFamily="34" charset="0"/>
              </a:rPr>
              <a:t>Пироговском</a:t>
            </a:r>
            <a:r>
              <a:rPr lang="ru-RU" altLang="ru-RU" sz="2200" b="1" dirty="0">
                <a:solidFill>
                  <a:srgbClr val="A50F0F"/>
                </a:solidFill>
                <a:latin typeface="Arial Narrow" panose="020B0606020202030204" pitchFamily="34" charset="0"/>
              </a:rPr>
              <a:t> Центре</a:t>
            </a:r>
          </a:p>
        </p:txBody>
      </p:sp>
      <p:sp>
        <p:nvSpPr>
          <p:cNvPr id="31748" name="TextBox 4"/>
          <p:cNvSpPr txBox="1">
            <a:spLocks noChangeArrowheads="1"/>
          </p:cNvSpPr>
          <p:nvPr/>
        </p:nvSpPr>
        <p:spPr bwMode="auto">
          <a:xfrm>
            <a:off x="107504" y="3645024"/>
            <a:ext cx="86409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342900" indent="-3429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2400" b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1600" b="1">
                <a:latin typeface="Times New Roman" pitchFamily="18" charset="0"/>
              </a:defRPr>
            </a:lvl2pPr>
            <a:lvl3pPr marL="1143000" indent="-228600" eaLnBrk="0" hangingPunct="0">
              <a:defRPr sz="1600" b="1">
                <a:latin typeface="Times New Roman" pitchFamily="18" charset="0"/>
              </a:defRPr>
            </a:lvl3pPr>
            <a:lvl4pPr marL="1600200" indent="-228600" eaLnBrk="0" hangingPunct="0">
              <a:defRPr sz="1600" b="1">
                <a:latin typeface="Times New Roman" pitchFamily="18" charset="0"/>
              </a:defRPr>
            </a:lvl4pPr>
            <a:lvl5pPr marL="2057400" indent="-228600" eaLnBrk="0" hangingPunct="0">
              <a:defRPr sz="1600" b="1"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latin typeface="Times New Roman" pitchFamily="18" charset="0"/>
              </a:defRPr>
            </a:lvl9pPr>
          </a:lstStyle>
          <a:p>
            <a:r>
              <a:rPr lang="ru-RU" altLang="ru-RU" sz="1600" dirty="0"/>
              <a:t>Оказание высокотехнологичной медицинской помощи по 24 направлениям</a:t>
            </a:r>
          </a:p>
          <a:p>
            <a:endParaRPr lang="ru-RU" altLang="ru-RU" sz="600" dirty="0"/>
          </a:p>
          <a:p>
            <a:r>
              <a:rPr lang="ru-RU" altLang="ru-RU" sz="1600" dirty="0"/>
              <a:t>Более </a:t>
            </a:r>
            <a:r>
              <a:rPr lang="en-US" altLang="ru-RU" sz="1600" dirty="0"/>
              <a:t>2</a:t>
            </a:r>
            <a:r>
              <a:rPr lang="ru-RU" altLang="ru-RU" sz="1600" dirty="0"/>
              <a:t>5 тысяч оперативных вмешательств в год</a:t>
            </a:r>
          </a:p>
          <a:p>
            <a:endParaRPr lang="ru-RU" altLang="ru-RU" sz="600" dirty="0"/>
          </a:p>
          <a:p>
            <a:r>
              <a:rPr lang="ru-RU" altLang="ru-RU" sz="1600" dirty="0"/>
              <a:t>Институт усовершенствования врачей - более 4 тысяч слушателей</a:t>
            </a:r>
            <a:r>
              <a:rPr lang="en-US" altLang="ru-RU" sz="1600" dirty="0"/>
              <a:t> </a:t>
            </a:r>
            <a:r>
              <a:rPr lang="ru-RU" altLang="ru-RU" sz="1600" dirty="0"/>
              <a:t>в год</a:t>
            </a:r>
          </a:p>
        </p:txBody>
      </p:sp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30" y="4844851"/>
            <a:ext cx="2850693" cy="18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3022429" y="5229200"/>
            <a:ext cx="60971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342900" indent="-3429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2400" b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1600" b="1">
                <a:latin typeface="Times New Roman" pitchFamily="18" charset="0"/>
              </a:defRPr>
            </a:lvl2pPr>
            <a:lvl3pPr marL="1143000" indent="-228600" eaLnBrk="0" hangingPunct="0">
              <a:defRPr sz="1600" b="1">
                <a:latin typeface="Times New Roman" pitchFamily="18" charset="0"/>
              </a:defRPr>
            </a:lvl3pPr>
            <a:lvl4pPr marL="1600200" indent="-228600" eaLnBrk="0" hangingPunct="0">
              <a:defRPr sz="1600" b="1">
                <a:latin typeface="Times New Roman" pitchFamily="18" charset="0"/>
              </a:defRPr>
            </a:lvl4pPr>
            <a:lvl5pPr marL="2057400" indent="-228600" eaLnBrk="0" hangingPunct="0">
              <a:defRPr sz="1600" b="1"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latin typeface="Times New Roman" pitchFamily="18" charset="0"/>
              </a:defRPr>
            </a:lvl9pPr>
          </a:lstStyle>
          <a:p>
            <a:r>
              <a:rPr lang="ru-RU" altLang="ru-RU" sz="1600" dirty="0"/>
              <a:t>В Пироговском Центре работают: </a:t>
            </a:r>
          </a:p>
          <a:p>
            <a:pPr marL="0" indent="0">
              <a:buNone/>
            </a:pPr>
            <a:r>
              <a:rPr lang="ru-RU" altLang="ru-RU" sz="1600" dirty="0"/>
              <a:t>	2 члена РАН, </a:t>
            </a:r>
          </a:p>
          <a:p>
            <a:pPr marL="0" indent="0">
              <a:buNone/>
            </a:pPr>
            <a:r>
              <a:rPr lang="ru-RU" altLang="ru-RU" sz="1600" dirty="0"/>
              <a:t>	26 профессоров, </a:t>
            </a:r>
          </a:p>
          <a:p>
            <a:pPr marL="0" indent="0">
              <a:buNone/>
            </a:pPr>
            <a:r>
              <a:rPr lang="ru-RU" altLang="ru-RU" sz="1600" dirty="0"/>
              <a:t>	54 доктора медицинских наук, </a:t>
            </a:r>
          </a:p>
          <a:p>
            <a:pPr marL="0" indent="0">
              <a:buNone/>
            </a:pPr>
            <a:r>
              <a:rPr lang="ru-RU" altLang="ru-RU" sz="1600" dirty="0"/>
              <a:t>	179 кандидатов медицинских наук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86F1B2-037B-479E-B707-2BF4DD5C9B35}"/>
              </a:ext>
            </a:extLst>
          </p:cNvPr>
          <p:cNvSpPr txBox="1"/>
          <p:nvPr/>
        </p:nvSpPr>
        <p:spPr>
          <a:xfrm>
            <a:off x="3762366" y="1603826"/>
            <a:ext cx="5490154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eaLnBrk="1" hangingPunct="1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ru-RU" altLang="ru-RU" b="0" dirty="0">
                <a:solidFill>
                  <a:srgbClr val="002060"/>
                </a:solidFill>
                <a:cs typeface="Times New Roman" panose="02020603050405020304" pitchFamily="18" charset="0"/>
              </a:rPr>
              <a:t>Одно из крупнейших многопрофильных медицинских учреждений России</a:t>
            </a:r>
          </a:p>
          <a:p>
            <a:pPr marL="342900" indent="-342900" eaLnBrk="1" hangingPunct="1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/>
            </a:pPr>
            <a:endParaRPr lang="ru-RU" altLang="ru-RU" sz="600" b="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ru-RU" altLang="ru-RU" b="0" dirty="0">
                <a:solidFill>
                  <a:srgbClr val="002060"/>
                </a:solidFill>
                <a:cs typeface="Times New Roman" panose="02020603050405020304" pitchFamily="18" charset="0"/>
              </a:rPr>
              <a:t>Стационар 600 коек </a:t>
            </a:r>
          </a:p>
          <a:p>
            <a:pPr marL="342900" indent="-342900" eaLnBrk="1" hangingPunct="1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/>
            </a:pPr>
            <a:endParaRPr lang="ru-RU" altLang="ru-RU" sz="600" b="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ru-RU" altLang="ru-RU" b="0" dirty="0">
                <a:solidFill>
                  <a:srgbClr val="002060"/>
                </a:solidFill>
                <a:cs typeface="Times New Roman" panose="02020603050405020304" pitchFamily="18" charset="0"/>
              </a:rPr>
              <a:t>3 консультативно-диагностических центра</a:t>
            </a:r>
          </a:p>
          <a:p>
            <a:pPr marL="342900" indent="-342900" eaLnBrk="1" hangingPunct="1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/>
            </a:pPr>
            <a:endParaRPr lang="ru-RU" altLang="ru-RU" sz="600" b="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ru-RU" altLang="ru-RU" b="0" dirty="0">
                <a:solidFill>
                  <a:srgbClr val="002060"/>
                </a:solidFill>
                <a:cs typeface="Times New Roman" panose="02020603050405020304" pitchFamily="18" charset="0"/>
              </a:rPr>
              <a:t>Более 3</a:t>
            </a:r>
            <a:r>
              <a:rPr lang="en-US" altLang="ru-RU" b="0" dirty="0">
                <a:solidFill>
                  <a:srgbClr val="002060"/>
                </a:solidFill>
                <a:cs typeface="Times New Roman" panose="02020603050405020304" pitchFamily="18" charset="0"/>
              </a:rPr>
              <a:t>5</a:t>
            </a:r>
            <a:r>
              <a:rPr lang="ru-RU" altLang="ru-RU" b="0" dirty="0">
                <a:solidFill>
                  <a:srgbClr val="002060"/>
                </a:solidFill>
                <a:cs typeface="Times New Roman" panose="02020603050405020304" pitchFamily="18" charset="0"/>
              </a:rPr>
              <a:t> тысяч госпитализаций в год</a:t>
            </a:r>
          </a:p>
          <a:p>
            <a:pPr marL="342900" indent="-342900" eaLnBrk="1" hangingPunct="1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/>
            </a:pPr>
            <a:endParaRPr lang="ru-RU" altLang="ru-RU" sz="600" b="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ru-RU" altLang="ru-RU" b="0" dirty="0">
                <a:solidFill>
                  <a:srgbClr val="002060"/>
                </a:solidFill>
                <a:cs typeface="Times New Roman" panose="02020603050405020304" pitchFamily="18" charset="0"/>
              </a:rPr>
              <a:t>Более 450 тысяч амбулаторных посещений в год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8" b="30292"/>
          <a:stretch/>
        </p:blipFill>
        <p:spPr bwMode="auto">
          <a:xfrm>
            <a:off x="107503" y="1412775"/>
            <a:ext cx="3633592" cy="208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728892"/>
            <a:ext cx="1923165" cy="1284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5658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8856984" cy="432048"/>
          </a:xfrm>
        </p:spPr>
        <p:txBody>
          <a:bodyPr/>
          <a:lstStyle/>
          <a:p>
            <a:pPr algn="r"/>
            <a:r>
              <a:rPr lang="ru-RU" b="1" dirty="0"/>
              <a:t>Телемедицина – элемент сквозной технологии </a:t>
            </a:r>
            <a:br>
              <a:rPr lang="ru-RU" b="1" dirty="0"/>
            </a:br>
            <a:r>
              <a:rPr lang="ru-RU" b="1" dirty="0"/>
              <a:t>лечения и реабилитации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27432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873" y="4221088"/>
            <a:ext cx="3423631" cy="256772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0271" y="4679265"/>
            <a:ext cx="540984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успеха должна быть отстроена целостная технология:</a:t>
            </a:r>
          </a:p>
          <a:p>
            <a:pPr marL="285750" indent="-285750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в стационаре</a:t>
            </a:r>
          </a:p>
          <a:p>
            <a:pPr marL="285750" indent="-285750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информационная поддержка пациентов и родственников</a:t>
            </a:r>
          </a:p>
          <a:p>
            <a:pPr marL="285750" indent="-285750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пациентов оборудованием и программным обеспечением</a:t>
            </a:r>
          </a:p>
          <a:p>
            <a:pPr marL="285750" indent="-285750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дистанционная реабилитация как элемент долгосрочной программы лечения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2816"/>
            <a:ext cx="3234714" cy="2721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415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8856984" cy="432048"/>
          </a:xfrm>
        </p:spPr>
        <p:txBody>
          <a:bodyPr/>
          <a:lstStyle/>
          <a:p>
            <a:r>
              <a:rPr lang="ru-RU" dirty="0"/>
              <a:t>Технология дистанционной реабилитации </a:t>
            </a:r>
            <a:endParaRPr lang="ru-RU" b="1" dirty="0"/>
          </a:p>
        </p:txBody>
      </p:sp>
      <p:sp>
        <p:nvSpPr>
          <p:cNvPr id="7" name="Объект 2"/>
          <p:cNvSpPr>
            <a:spLocks noGrp="1"/>
          </p:cNvSpPr>
          <p:nvPr/>
        </p:nvSpPr>
        <p:spPr>
          <a:xfrm>
            <a:off x="251521" y="1507425"/>
            <a:ext cx="856895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760000"/>
              </a:buClr>
              <a:buSzPct val="150000"/>
              <a:buFont typeface="+mj-lt"/>
              <a:buAutoNum type="arabicPeriod"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760000"/>
              </a:buClr>
              <a:buSzPct val="150000"/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медицинском центре  отбираются пациенты для дистанционной реабилитации. Разрабатывается программа реабилитации с расчетом на 21 день и определяется время занятий</a:t>
            </a:r>
          </a:p>
          <a:p>
            <a:pPr marL="342900" indent="-342900">
              <a:buClr>
                <a:srgbClr val="760000"/>
              </a:buClr>
              <a:buSzPct val="150000"/>
              <a:buFont typeface="+mj-lt"/>
              <a:buAutoNum type="arabicPeriod"/>
            </a:pPr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760000"/>
              </a:buClr>
              <a:buSzPct val="150000"/>
              <a:buFont typeface="+mj-lt"/>
              <a:buAutoNum type="arabicPeriod"/>
            </a:pPr>
            <a:r>
              <a:rPr lang="ru-RU" b="1" dirty="0">
                <a:solidFill>
                  <a:srgbClr val="7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Далее медицинский специалист (средний мед персонал) вместе с медтехниками выезжает к нему на дом, чтобы установить необходимое медицинское оборудование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Clr>
                <a:srgbClr val="760000"/>
              </a:buClr>
              <a:buSzPct val="150000"/>
              <a:buFont typeface="+mj-lt"/>
              <a:buAutoNum type="arabicPeriod"/>
            </a:pPr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760000"/>
              </a:buClr>
              <a:buSzPct val="150000"/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 и его родственники получают инструкции о том, как использовать оборудование и оптимально организовать процесс дистанционного взаимодействия со специалистами</a:t>
            </a:r>
          </a:p>
          <a:p>
            <a:pPr marL="342900" indent="-342900">
              <a:buClr>
                <a:srgbClr val="760000"/>
              </a:buClr>
              <a:buSzPct val="150000"/>
              <a:buFont typeface="+mj-lt"/>
              <a:buAutoNum type="arabicPeriod"/>
            </a:pPr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760000"/>
              </a:buClr>
              <a:buSzPct val="150000"/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Регулярную связь с пациентом поддерживают специалисты в зависимости от выбранной программы: невролог,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реабилитолог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инструктор ЛФК  и др.</a:t>
            </a:r>
          </a:p>
          <a:p>
            <a:pPr marL="342900" indent="-342900">
              <a:buClr>
                <a:srgbClr val="760000"/>
              </a:buClr>
              <a:buSzPct val="150000"/>
              <a:buFont typeface="+mj-lt"/>
              <a:buAutoNum type="arabicPeriod"/>
            </a:pPr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760000"/>
              </a:buClr>
              <a:buSzPct val="150000"/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последний день курса специалисты оценивают результаты, и оценивается результат по международной классификации</a:t>
            </a:r>
          </a:p>
        </p:txBody>
      </p:sp>
    </p:spTree>
    <p:extLst>
      <p:ext uri="{BB962C8B-B14F-4D97-AF65-F5344CB8AC3E}">
        <p14:creationId xmlns:p14="http://schemas.microsoft.com/office/powerpoint/2010/main" val="3128237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8856984" cy="432048"/>
          </a:xfrm>
        </p:spPr>
        <p:txBody>
          <a:bodyPr/>
          <a:lstStyle/>
          <a:p>
            <a:pPr algn="r"/>
            <a:r>
              <a:rPr lang="ru-RU" b="1" dirty="0"/>
              <a:t>Направления телемедицины в Пироговском Центре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79492" y="1844824"/>
            <a:ext cx="805294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760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Отбор пациентов на операцию – «врач - врач»</a:t>
            </a:r>
          </a:p>
          <a:p>
            <a:pPr marL="285750" indent="-285750">
              <a:buClr>
                <a:srgbClr val="760000"/>
              </a:buClr>
              <a:buSzPct val="150000"/>
              <a:buFont typeface="Arial" panose="020B0604020202020204" pitchFamily="34" charset="0"/>
              <a:buChar char="•"/>
            </a:pPr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760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Дистанционная реабилитация пациентов после операций – «врач - пациент»</a:t>
            </a:r>
          </a:p>
          <a:p>
            <a:pPr marL="285750" indent="-285750">
              <a:buClr>
                <a:srgbClr val="760000"/>
              </a:buClr>
              <a:buSzPct val="150000"/>
              <a:buFont typeface="Arial" panose="020B0604020202020204" pitchFamily="34" charset="0"/>
              <a:buChar char="•"/>
            </a:pPr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760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наблюдение за состоянием здоровья пациента – со страховыми компаниями прорабатывается возможность наблюдения пациентов кардиологического профиля</a:t>
            </a:r>
          </a:p>
          <a:p>
            <a:pPr marL="285750" indent="-285750">
              <a:buClr>
                <a:srgbClr val="760000"/>
              </a:buClr>
              <a:buSzPct val="150000"/>
              <a:buFont typeface="Arial" panose="020B0604020202020204" pitchFamily="34" charset="0"/>
              <a:buChar char="•"/>
            </a:pPr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760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взаимодействие медицинских работников Пироговского Центра между собой в целях вынесения заключения по результатам диагностических исследований – врачи получают данные с большинства видов медицинского оборудования, используемого нашими диагностическими подразделениями</a:t>
            </a:r>
          </a:p>
          <a:p>
            <a:pPr marL="285750" indent="-285750">
              <a:buClr>
                <a:srgbClr val="760000"/>
              </a:buClr>
              <a:buSzPct val="150000"/>
              <a:buFont typeface="Arial" panose="020B0604020202020204" pitchFamily="34" charset="0"/>
              <a:buChar char="•"/>
            </a:pPr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760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Дистанционные консультации врачей с использованием Федеральной телемедицинской системы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576" y="4509120"/>
            <a:ext cx="1794173" cy="1773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6380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16"/>
          <a:stretch/>
        </p:blipFill>
        <p:spPr bwMode="auto">
          <a:xfrm>
            <a:off x="375265" y="1988840"/>
            <a:ext cx="8381959" cy="374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1510" y="1249596"/>
            <a:ext cx="9155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124117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219" y="1628800"/>
            <a:ext cx="2397229" cy="2419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448" y="1628800"/>
            <a:ext cx="2466008" cy="239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044" y="4563876"/>
            <a:ext cx="2116921" cy="201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4">
            <a:extLst>
              <a:ext uri="{FF2B5EF4-FFF2-40B4-BE49-F238E27FC236}">
                <a16:creationId xmlns:a16="http://schemas.microsoft.com/office/drawing/2014/main" id="{8C28DE6D-6A2A-42AF-B6AD-A5228B4F7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43" y="980728"/>
            <a:ext cx="91082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C00000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C00000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C00000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C00000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C00000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C00000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C00000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C00000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C00000"/>
                </a:solidFill>
                <a:latin typeface="Book Antiqua" panose="0204060205030503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solidFill>
                  <a:srgbClr val="A50F0F"/>
                </a:solidFill>
                <a:latin typeface="Arial Narrow" panose="020B0606020202030204" pitchFamily="34" charset="0"/>
              </a:rPr>
              <a:t>Что думают об этом пациенты?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3190" y="1844824"/>
            <a:ext cx="372274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Пациенты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Пироговского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 (более тысячи опрошенных) оценили свои знания о телемедицине и ее востребованность по 5-балльной шкале </a:t>
            </a:r>
          </a:p>
          <a:p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– максимум)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97752553"/>
              </p:ext>
            </p:extLst>
          </p:nvPr>
        </p:nvGraphicFramePr>
        <p:xfrm>
          <a:off x="3851920" y="4221088"/>
          <a:ext cx="5170412" cy="2533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671392" y="4100800"/>
            <a:ext cx="5472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опыт дистанционного взаимодействия с врачом: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089" y="4911291"/>
            <a:ext cx="2003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усиленную квалифицированную электронную подпись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4,79%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опрошенных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23928" y="1448253"/>
            <a:ext cx="22092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>
                <a:solidFill>
                  <a:srgbClr val="002060"/>
                </a:solidFill>
                <a:latin typeface="Arial Narrow" panose="020B0606020202030204" pitchFamily="34" charset="0"/>
              </a:rPr>
              <a:t>Нужна ли лично Вам телемедицина?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96" y="3762246"/>
            <a:ext cx="4308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Пользуются порталом «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59,20%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26979" y="1448253"/>
            <a:ext cx="27655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>
                <a:solidFill>
                  <a:srgbClr val="002060"/>
                </a:solidFill>
                <a:latin typeface="Arial Narrow" panose="020B0606020202030204" pitchFamily="34" charset="0"/>
              </a:rPr>
              <a:t>Оцените свой уровень знаний о телемедицине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74042" y="4447865"/>
            <a:ext cx="132600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>
                <a:solidFill>
                  <a:srgbClr val="002060"/>
                </a:solidFill>
                <a:latin typeface="Arial Narrow" panose="020B0606020202030204" pitchFamily="34" charset="0"/>
              </a:rPr>
              <a:t>Есть ли у Вас УКЭП?</a:t>
            </a:r>
          </a:p>
        </p:txBody>
      </p:sp>
    </p:spTree>
    <p:extLst>
      <p:ext uri="{BB962C8B-B14F-4D97-AF65-F5344CB8AC3E}">
        <p14:creationId xmlns:p14="http://schemas.microsoft.com/office/powerpoint/2010/main" val="271611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8856984" cy="432048"/>
          </a:xfrm>
        </p:spPr>
        <p:txBody>
          <a:bodyPr/>
          <a:lstStyle/>
          <a:p>
            <a:pPr algn="r"/>
            <a:r>
              <a:rPr lang="ru-RU" b="1" dirty="0"/>
              <a:t>Нормативные новации 2017 года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95938" y="1340768"/>
            <a:ext cx="3583974" cy="2029976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Федеральный закон от 29.07.2017 № 242-ФЗ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«О внесении изменений в отдельные законодательные акты Российской Федерации по вопросам применения информационных технологий в сфере охраны здоровья»</a:t>
            </a:r>
            <a:endParaRPr lang="ru-RU" altLang="ru-RU" sz="16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Штриховая стрелка вправо 10"/>
          <p:cNvSpPr/>
          <p:nvPr/>
        </p:nvSpPr>
        <p:spPr>
          <a:xfrm>
            <a:off x="3779912" y="2132856"/>
            <a:ext cx="432049" cy="354088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211961" y="1628800"/>
            <a:ext cx="49320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ЕГИСЗ и МИС</a:t>
            </a:r>
          </a:p>
          <a:p>
            <a:pPr marL="342900" indent="-342900">
              <a:buAutoNum type="arabicPeriod"/>
            </a:pPr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в форме электронного документа</a:t>
            </a:r>
          </a:p>
          <a:p>
            <a:pPr marL="342900" indent="-342900">
              <a:buAutoNum type="arabicPeriod"/>
            </a:pPr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телемедицина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79512" y="4149080"/>
            <a:ext cx="3600400" cy="1872208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Приказ Минздрава России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</a:rPr>
              <a:t>от 30.11.2017 № 965н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«Об утверждении порядка организации и оказания медицинской помощи с применением телемедицинских технологий»</a:t>
            </a:r>
            <a:endParaRPr lang="ru-RU" altLang="ru-RU" sz="16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7735" y="5973182"/>
            <a:ext cx="32141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7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ключевой подзаконный акт</a:t>
            </a:r>
          </a:p>
        </p:txBody>
      </p:sp>
      <p:sp>
        <p:nvSpPr>
          <p:cNvPr id="14" name="Штриховая стрелка вправо 13"/>
          <p:cNvSpPr/>
          <p:nvPr/>
        </p:nvSpPr>
        <p:spPr>
          <a:xfrm>
            <a:off x="3779912" y="4980148"/>
            <a:ext cx="432048" cy="354088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Штриховая стрелка вправо 14"/>
          <p:cNvSpPr/>
          <p:nvPr/>
        </p:nvSpPr>
        <p:spPr>
          <a:xfrm rot="5400000">
            <a:off x="1606337" y="3606058"/>
            <a:ext cx="824710" cy="354088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139952" y="3645024"/>
            <a:ext cx="49685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(консилиумы врачей) при дистанционном взаимодействии медицинских работников между собой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при дистанционном взаимодействии медицинских работников между собой в целях вынесения заключения по результатам диагностических исследований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взаимодействие медицинских работников с пациентами и (или) их законными представителями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наблюдение за состоянием здоровья пациента</a:t>
            </a:r>
          </a:p>
        </p:txBody>
      </p:sp>
    </p:spTree>
    <p:extLst>
      <p:ext uri="{BB962C8B-B14F-4D97-AF65-F5344CB8AC3E}">
        <p14:creationId xmlns:p14="http://schemas.microsoft.com/office/powerpoint/2010/main" val="2261322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netandwork.ru/wp-content/uploads/2016/07/b5-5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49" y="4789351"/>
            <a:ext cx="1733811" cy="188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8856984" cy="432048"/>
          </a:xfrm>
        </p:spPr>
        <p:txBody>
          <a:bodyPr/>
          <a:lstStyle/>
          <a:p>
            <a:pPr algn="r"/>
            <a:r>
              <a:rPr lang="ru-RU" b="1" dirty="0"/>
              <a:t>Нет отдельной «телемедицины»,</a:t>
            </a:r>
            <a:br>
              <a:rPr lang="ru-RU" b="1" dirty="0"/>
            </a:br>
            <a:r>
              <a:rPr lang="ru-RU" dirty="0"/>
              <a:t>есть оказание медицинской помощи с применением технологий!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2555026"/>
            <a:ext cx="72728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28863" indent="-2667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взаимодействие медицинских работников между собой, с пациентами и (или) их законными представителями, </a:t>
            </a:r>
          </a:p>
          <a:p>
            <a:pPr marL="2328863" indent="-2667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идентификацию и аутентификацию указанных лиц, </a:t>
            </a: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28863" indent="-265113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документирование совершаемых ими действий при проведении консилиумов, консультаций, дистанционного медицинского наблюдения за состоянием здоровья пациента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12765"/>
            <a:ext cx="2160240" cy="1620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356992"/>
            <a:ext cx="1654747" cy="1887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756" y="1943641"/>
            <a:ext cx="8676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телемедицинские технологии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информационные технологии, обеспечивающие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146097" y="6453336"/>
            <a:ext cx="9861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Clr>
                <a:srgbClr val="C00000"/>
              </a:buClr>
              <a:buSzPct val="120000"/>
            </a:pPr>
            <a:r>
              <a:rPr lang="ru-RU" sz="14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ст.3 242-ФЗ</a:t>
            </a:r>
          </a:p>
        </p:txBody>
      </p:sp>
    </p:spTree>
    <p:extLst>
      <p:ext uri="{BB962C8B-B14F-4D97-AF65-F5344CB8AC3E}">
        <p14:creationId xmlns:p14="http://schemas.microsoft.com/office/powerpoint/2010/main" val="7133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584" y="4975621"/>
            <a:ext cx="2987530" cy="11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980728"/>
            <a:ext cx="8856984" cy="432048"/>
          </a:xfrm>
        </p:spPr>
        <p:txBody>
          <a:bodyPr/>
          <a:lstStyle/>
          <a:p>
            <a:pPr algn="r"/>
            <a:r>
              <a:rPr lang="ru-RU" b="1" dirty="0"/>
              <a:t>Мы должны уметь использовать телемедицинские технологии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2" y="1695977"/>
            <a:ext cx="564213" cy="42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7963" y="1484784"/>
            <a:ext cx="65821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Для осуществления дистанционного взаимодействия … медицинская организация … обеспечивает необходимое помещение, средства связи и оборудование для проведения консультаций (консилиумов врачей)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61. Срок хранения сопутствующих материалов составляет один год </a:t>
            </a:r>
          </a:p>
        </p:txBody>
      </p:sp>
      <p:sp>
        <p:nvSpPr>
          <p:cNvPr id="11" name="Штриховая стрелка вправо 10"/>
          <p:cNvSpPr/>
          <p:nvPr/>
        </p:nvSpPr>
        <p:spPr>
          <a:xfrm>
            <a:off x="7236295" y="1819319"/>
            <a:ext cx="432049" cy="354088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2" y="2564904"/>
            <a:ext cx="1254022" cy="1929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580" y="3167589"/>
            <a:ext cx="392384" cy="447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872571" y="2927846"/>
            <a:ext cx="67318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В целях идентификации и аутентификации участников дистанционного взаимодействия при оказании медицинской помощи с применением телемедицинских технологий используется единая система идентификации и аутентификации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456656"/>
            <a:ext cx="859237" cy="762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882" y="1969703"/>
            <a:ext cx="907118" cy="610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Штриховая стрелка вправо 17"/>
          <p:cNvSpPr/>
          <p:nvPr/>
        </p:nvSpPr>
        <p:spPr>
          <a:xfrm rot="10800000">
            <a:off x="1403647" y="3289254"/>
            <a:ext cx="432049" cy="354088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" descr="http://inetandwork.ru/wp-content/uploads/2016/07/b5-5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2" y="5445224"/>
            <a:ext cx="464858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85371" y="4403142"/>
            <a:ext cx="593084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57. Документирование информации о проведении консультации с применением телемедицинских технологий, включая внесение сведений в медицинскую документацию, осуществляется с использованием усиленной квалифицированной электронной подписи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59. Документация подлежит внесению в электронную медицинскую карту пациента медицинской информационной системы консультирующей медицинской организации</a:t>
            </a:r>
          </a:p>
        </p:txBody>
      </p:sp>
      <p:sp>
        <p:nvSpPr>
          <p:cNvPr id="21" name="Штриховая стрелка вправо 20"/>
          <p:cNvSpPr/>
          <p:nvPr/>
        </p:nvSpPr>
        <p:spPr>
          <a:xfrm>
            <a:off x="5940152" y="5451176"/>
            <a:ext cx="432049" cy="354088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326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https://www.osp.ru/FileStorage/ARTICLE/ZHurnal_setevyh_reshenij_LAN/2017-03/03_17/13198826/ZHurnal_setevyh_reshenij_LAN_1_(4545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22934"/>
            <a:ext cx="4572000" cy="312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8856984" cy="432048"/>
          </a:xfrm>
        </p:spPr>
        <p:txBody>
          <a:bodyPr/>
          <a:lstStyle/>
          <a:p>
            <a:pPr algn="r"/>
            <a:r>
              <a:rPr lang="ru-RU" b="1" dirty="0"/>
              <a:t>Как готовимся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2472" y="1322934"/>
            <a:ext cx="431952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Апробировано несколько систем видео-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связи</a:t>
            </a:r>
          </a:p>
          <a:p>
            <a:pPr marL="542925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Сразу надо учитывать возможность проведения внутренних дистанционных совещаний, использование для учебных мероприятий, интеграцию с видеонаблюдением и телефонией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Выделено помещение для дистанционных приемов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востребовано главным образом в целях проведения консилиумов и консультаций «врач-врач».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Дистанционные приемы можно проводить прямо с рабочего места </a:t>
            </a:r>
            <a:r>
              <a:rPr lang="ru-RU" sz="1400" b="1" dirty="0">
                <a:solidFill>
                  <a:srgbClr val="7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наличии </a:t>
            </a:r>
            <a:r>
              <a:rPr lang="ru-RU" sz="1400" dirty="0">
                <a:solidFill>
                  <a:srgbClr val="7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камеры, микрофона и динамиков </a:t>
            </a:r>
            <a:r>
              <a:rPr lang="ru-RU" sz="1400" b="1" dirty="0">
                <a:solidFill>
                  <a:srgbClr val="7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двух мониторов – для МИС и ВКС.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одним не эргономично!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Произведены доработки МИС, в первую очередь для интеграции с ВКС</a:t>
            </a:r>
          </a:p>
          <a:p>
            <a:pPr marL="828675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2925"/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12699" y="4674606"/>
            <a:ext cx="23134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Arial Narrow" panose="020B0606020202030204" pitchFamily="34" charset="0"/>
              </a:rPr>
              <a:t>https://www.osp.ru/lan/2017/03/13051691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1910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8856984" cy="432048"/>
          </a:xfrm>
        </p:spPr>
        <p:txBody>
          <a:bodyPr/>
          <a:lstStyle/>
          <a:p>
            <a:pPr algn="r"/>
            <a:r>
              <a:rPr lang="ru-RU" b="1" dirty="0"/>
              <a:t>Как готовимся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811892"/>
            <a:ext cx="4596284" cy="929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366" y="5661248"/>
            <a:ext cx="4610146" cy="929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07504" y="4005064"/>
            <a:ext cx="79928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Закуплено несколько тестовых партий оборудования</a:t>
            </a:r>
          </a:p>
          <a:p>
            <a:pPr marL="542925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Пробовали гарнитуры, но они оказались неудобны для использования. Остановились на камерах со встроенными микрофонами и динамиками для врачей и специальных спикерфонах для лекторов</a:t>
            </a:r>
          </a:p>
          <a:p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начальные партии УКЭП и вспомогательного ПО</a:t>
            </a:r>
          </a:p>
          <a:p>
            <a:pPr marL="542925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оказались выше предполагаемых. Вопросы к обеспечению перехода по отечественное ПО. Трудности с проверкой подписей у пациентов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893807" y="6572882"/>
            <a:ext cx="325019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Arial Narrow" panose="020B0606020202030204" pitchFamily="34" charset="0"/>
              </a:rPr>
              <a:t>https://www.cryptopro.ru/sites/default/files/docs/price.pdf</a:t>
            </a:r>
            <a:endParaRPr lang="ru-RU" sz="11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7504" y="1484784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Подготовлены и приняты позиции прейскуранта, соответствующие приложения к договору с пациентом, внесены изменения в согласие на обработку персональных данных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251" y="4149080"/>
            <a:ext cx="1108129" cy="983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8" y="2060848"/>
            <a:ext cx="8880259" cy="184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4073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8856984" cy="432048"/>
          </a:xfrm>
        </p:spPr>
        <p:txBody>
          <a:bodyPr/>
          <a:lstStyle/>
          <a:p>
            <a:pPr algn="r"/>
            <a:r>
              <a:rPr lang="ru-RU" b="1" dirty="0"/>
              <a:t>Архитектура дистанционного взаимодействия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76056" y="5539879"/>
            <a:ext cx="3456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rgbClr val="C00000"/>
                </a:solidFill>
                <a:latin typeface="Arial Narrow" panose="020B0606020202030204" pitchFamily="34" charset="0"/>
                <a:sym typeface="Wingdings"/>
              </a:rPr>
              <a:t> </a:t>
            </a: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В личном кабинете персональные данные пациентов </a:t>
            </a:r>
            <a:r>
              <a:rPr lang="ru-RU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не хранятся</a:t>
            </a:r>
            <a:r>
              <a:rPr lang="ru-RU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! 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53344" y="2260610"/>
            <a:ext cx="1800200" cy="331236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889215" y="2260610"/>
            <a:ext cx="1800200" cy="3312368"/>
          </a:xfrm>
          <a:prstGeom prst="roundRect">
            <a:avLst/>
          </a:prstGeom>
          <a:solidFill>
            <a:srgbClr val="9933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80974" y="2273186"/>
            <a:ext cx="1224136" cy="1470763"/>
          </a:xfrm>
          <a:prstGeom prst="roundRect">
            <a:avLst/>
          </a:prstGeom>
          <a:solidFill>
            <a:srgbClr val="0066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308304" y="2273187"/>
            <a:ext cx="1179002" cy="1373848"/>
          </a:xfrm>
          <a:prstGeom prst="roundRect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65403" y="2980690"/>
            <a:ext cx="1976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Персональные идентифицирующие данные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934" y="4348842"/>
            <a:ext cx="1976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данные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52111" y="2789842"/>
            <a:ext cx="16361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ID</a:t>
            </a:r>
            <a:endParaRPr lang="ru-RU" sz="1400" b="1" dirty="0">
              <a:solidFill>
                <a:srgbClr val="0020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e-mail</a:t>
            </a:r>
            <a:endParaRPr lang="ru-RU" sz="1400" b="1" dirty="0">
              <a:solidFill>
                <a:srgbClr val="0020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Имя Отчество Ф.</a:t>
            </a:r>
          </a:p>
          <a:p>
            <a:r>
              <a:rPr lang="en-US" sz="14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hash</a:t>
            </a:r>
            <a:r>
              <a:rPr lang="ru-RU" sz="14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(СНИЛС)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82126" y="4060810"/>
            <a:ext cx="1976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Передаваемые документы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82125" y="4708882"/>
            <a:ext cx="1976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телемедицинских консультаций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36296" y="3196714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СНИЛС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1800" y="2282096"/>
            <a:ext cx="1442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solidFill>
                  <a:srgbClr val="C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Анонимайзер</a:t>
            </a:r>
            <a:endParaRPr lang="ru-RU" sz="1600" b="1" dirty="0">
              <a:solidFill>
                <a:srgbClr val="C0000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29935" y="2293509"/>
            <a:ext cx="1277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МИС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50374" y="2308846"/>
            <a:ext cx="1277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Личный кабинет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08304" y="2341193"/>
            <a:ext cx="1179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ЕСИА</a:t>
            </a:r>
          </a:p>
        </p:txBody>
      </p:sp>
      <p:sp>
        <p:nvSpPr>
          <p:cNvPr id="19" name="Штриховая стрелка вправо 18"/>
          <p:cNvSpPr/>
          <p:nvPr/>
        </p:nvSpPr>
        <p:spPr>
          <a:xfrm>
            <a:off x="2555776" y="3042100"/>
            <a:ext cx="432049" cy="354088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Штриховая стрелка вправо 19"/>
          <p:cNvSpPr/>
          <p:nvPr/>
        </p:nvSpPr>
        <p:spPr>
          <a:xfrm>
            <a:off x="4283968" y="3042100"/>
            <a:ext cx="432049" cy="354088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Штриховая стрелка вправо 20"/>
          <p:cNvSpPr/>
          <p:nvPr/>
        </p:nvSpPr>
        <p:spPr>
          <a:xfrm rot="10800000">
            <a:off x="6833005" y="3208681"/>
            <a:ext cx="432049" cy="354088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2771800" y="4348842"/>
            <a:ext cx="2117415" cy="4355"/>
          </a:xfrm>
          <a:prstGeom prst="straightConnector1">
            <a:avLst/>
          </a:prstGeom>
          <a:ln w="50800">
            <a:solidFill>
              <a:srgbClr val="76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2775271" y="5120025"/>
            <a:ext cx="2117415" cy="4355"/>
          </a:xfrm>
          <a:prstGeom prst="straightConnector1">
            <a:avLst/>
          </a:prstGeom>
          <a:ln w="50800">
            <a:solidFill>
              <a:srgbClr val="76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499992" y="1972578"/>
            <a:ext cx="0" cy="3888432"/>
          </a:xfrm>
          <a:prstGeom prst="line">
            <a:avLst/>
          </a:prstGeom>
          <a:ln w="38100">
            <a:solidFill>
              <a:srgbClr val="76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467544" y="5861010"/>
            <a:ext cx="4032448" cy="0"/>
          </a:xfrm>
          <a:prstGeom prst="line">
            <a:avLst/>
          </a:prstGeom>
          <a:ln w="38100">
            <a:solidFill>
              <a:srgbClr val="76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467544" y="1984565"/>
            <a:ext cx="4032448" cy="0"/>
          </a:xfrm>
          <a:prstGeom prst="line">
            <a:avLst/>
          </a:prstGeom>
          <a:ln w="38100">
            <a:solidFill>
              <a:srgbClr val="76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467544" y="1972578"/>
            <a:ext cx="0" cy="3888432"/>
          </a:xfrm>
          <a:prstGeom prst="line">
            <a:avLst/>
          </a:prstGeom>
          <a:ln w="38100">
            <a:solidFill>
              <a:srgbClr val="76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415676"/>
      </p:ext>
    </p:extLst>
  </p:cSld>
  <p:clrMapOvr>
    <a:masterClrMapping/>
  </p:clrMapOvr>
</p:sld>
</file>

<file path=ppt/theme/theme1.xml><?xml version="1.0" encoding="utf-8"?>
<a:theme xmlns:a="http://schemas.openxmlformats.org/drawingml/2006/main" name="НМХЦ им. Пирогов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НМХЦ им. Пирогова</Template>
  <TotalTime>5146</TotalTime>
  <Words>1343</Words>
  <Application>Microsoft Office PowerPoint</Application>
  <PresentationFormat>Экран (4:3)</PresentationFormat>
  <Paragraphs>203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Arial Narrow</vt:lpstr>
      <vt:lpstr>Calibri</vt:lpstr>
      <vt:lpstr>Times New Roman</vt:lpstr>
      <vt:lpstr>Wingdings</vt:lpstr>
      <vt:lpstr>НМХЦ им. Пирогова</vt:lpstr>
      <vt:lpstr>Презентация PowerPoint</vt:lpstr>
      <vt:lpstr>Презентация PowerPoint</vt:lpstr>
      <vt:lpstr>Презентация PowerPoint</vt:lpstr>
      <vt:lpstr>Нормативные новации 2017 года</vt:lpstr>
      <vt:lpstr>Нет отдельной «телемедицины», есть оказание медицинской помощи с применением технологий!</vt:lpstr>
      <vt:lpstr>Мы должны уметь использовать телемедицинские технологии</vt:lpstr>
      <vt:lpstr>Как готовимся </vt:lpstr>
      <vt:lpstr>Как готовимся </vt:lpstr>
      <vt:lpstr>Архитектура дистанционного взаимодействия</vt:lpstr>
      <vt:lpstr>Информирование пациентов</vt:lpstr>
      <vt:lpstr>Что получаем от пациента очно</vt:lpstr>
      <vt:lpstr>Интеграция с ЕСИА</vt:lpstr>
      <vt:lpstr>Дистанционная запись на прием</vt:lpstr>
      <vt:lpstr>Основной подход –  минимум отличий от стандартной очной услуги</vt:lpstr>
      <vt:lpstr>Подготовка к приему</vt:lpstr>
      <vt:lpstr>Личный кабинет врача</vt:lpstr>
      <vt:lpstr>Личный кабинет – точка дистанционного взаимодействия врача и пациента</vt:lpstr>
      <vt:lpstr>Система видео-конференц связи (ВКС)</vt:lpstr>
      <vt:lpstr>Передача пациенту медицинского заключения</vt:lpstr>
      <vt:lpstr>Телемедицина – элемент сквозной технологии  лечения и реабилитации</vt:lpstr>
      <vt:lpstr>Технология дистанционной реабилитации </vt:lpstr>
      <vt:lpstr>Направления телемедицины в Пироговском Центре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Субботин Сергей Александрович</dc:creator>
  <cp:lastModifiedBy>user</cp:lastModifiedBy>
  <cp:revision>309</cp:revision>
  <cp:lastPrinted>2017-08-30T08:22:30Z</cp:lastPrinted>
  <dcterms:created xsi:type="dcterms:W3CDTF">2017-06-20T08:01:22Z</dcterms:created>
  <dcterms:modified xsi:type="dcterms:W3CDTF">2018-04-11T05:48:15Z</dcterms:modified>
</cp:coreProperties>
</file>