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070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43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1"/>
          <p:cNvSpPr/>
          <p:nvPr/>
        </p:nvSpPr>
        <p:spPr>
          <a:xfrm>
            <a:off x="-6660155" y="-6666229"/>
            <a:ext cx="16686212" cy="16686212"/>
          </a:xfrm>
          <a:prstGeom prst="ellipse">
            <a:avLst/>
          </a:prstGeom>
          <a:solidFill>
            <a:srgbClr val="F5FC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2"/>
          <p:cNvSpPr/>
          <p:nvPr/>
        </p:nvSpPr>
        <p:spPr>
          <a:xfrm>
            <a:off x="-1775915" y="-1810814"/>
            <a:ext cx="6975382" cy="6975382"/>
          </a:xfrm>
          <a:prstGeom prst="ellipse">
            <a:avLst/>
          </a:prstGeom>
          <a:solidFill>
            <a:srgbClr val="E6F6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13"/>
          <p:cNvSpPr/>
          <p:nvPr/>
        </p:nvSpPr>
        <p:spPr>
          <a:xfrm>
            <a:off x="1015856" y="1009783"/>
            <a:ext cx="1334190" cy="1334189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rcRect r="62229"/>
          <a:stretch>
            <a:fillRect/>
          </a:stretch>
        </p:blipFill>
        <p:spPr>
          <a:xfrm>
            <a:off x="1352393" y="1419041"/>
            <a:ext cx="718603" cy="54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fors-logo-new-3-01.png" descr="ifors-logo-new-3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933" y="12501274"/>
            <a:ext cx="1891600" cy="5882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839610" indent="-395111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1284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17286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2173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98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/>
            </a:pPr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06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fors-logo-new-3-01.png" descr="ifors-logo-new-3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933" y="12501274"/>
            <a:ext cx="1891600" cy="588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2"/>
          <p:cNvSpPr/>
          <p:nvPr/>
        </p:nvSpPr>
        <p:spPr>
          <a:xfrm>
            <a:off x="-6660155" y="-6666229"/>
            <a:ext cx="16686212" cy="16686212"/>
          </a:xfrm>
          <a:prstGeom prst="ellipse">
            <a:avLst/>
          </a:prstGeom>
          <a:solidFill>
            <a:srgbClr val="F5FC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 123"/>
          <p:cNvSpPr/>
          <p:nvPr/>
        </p:nvSpPr>
        <p:spPr>
          <a:xfrm>
            <a:off x="-1775915" y="-1810814"/>
            <a:ext cx="6975382" cy="6975382"/>
          </a:xfrm>
          <a:prstGeom prst="ellipse">
            <a:avLst/>
          </a:prstGeom>
          <a:solidFill>
            <a:srgbClr val="E6F6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4"/>
          <p:cNvSpPr/>
          <p:nvPr/>
        </p:nvSpPr>
        <p:spPr>
          <a:xfrm>
            <a:off x="1015856" y="1009783"/>
            <a:ext cx="1334190" cy="1334189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0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r="62229"/>
          <a:stretch>
            <a:fillRect/>
          </a:stretch>
        </p:blipFill>
        <p:spPr>
          <a:xfrm>
            <a:off x="1352393" y="1419041"/>
            <a:ext cx="718603" cy="54133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89765" y="1397505"/>
            <a:ext cx="19498869" cy="108291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t>Текст заголовка</a:t>
            </a:r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353194" y="12773486"/>
            <a:ext cx="350420" cy="3683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2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/>
          <a:lstStyle>
            <a:lvl1pPr algn="ctr">
              <a:defRPr sz="8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69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 anchor="ctr"/>
          <a:lstStyle>
            <a:lvl1pPr algn="ctr">
              <a:defRPr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3200"/>
              </a:spcBef>
              <a:defRPr sz="3800"/>
            </a:lvl1pPr>
            <a:lvl2pPr marL="808263" indent="-465363">
              <a:spcBef>
                <a:spcPts val="3200"/>
              </a:spcBef>
              <a:defRPr sz="3800"/>
            </a:lvl2pPr>
            <a:lvl3pPr marL="1151164" indent="-465363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87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88"/>
          <p:cNvSpPr>
            <a:spLocks noGrp="1"/>
          </p:cNvSpPr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89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 descr="Рисунок 12"/>
          <p:cNvPicPr>
            <a:picLocks noChangeAspect="1"/>
          </p:cNvPicPr>
          <p:nvPr/>
        </p:nvPicPr>
        <p:blipFill>
          <a:blip r:embed="rId15">
            <a:extLst/>
          </a:blip>
          <a:srcRect r="14221" b="18655"/>
          <a:stretch>
            <a:fillRect/>
          </a:stretch>
        </p:blipFill>
        <p:spPr>
          <a:xfrm>
            <a:off x="2717157" y="0"/>
            <a:ext cx="2166684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вал 13"/>
          <p:cNvSpPr/>
          <p:nvPr/>
        </p:nvSpPr>
        <p:spPr>
          <a:xfrm>
            <a:off x="-10058400" y="-5668877"/>
            <a:ext cx="26223687" cy="2622368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11"/>
          <p:cNvSpPr/>
          <p:nvPr/>
        </p:nvSpPr>
        <p:spPr>
          <a:xfrm>
            <a:off x="-6660155" y="-6666229"/>
            <a:ext cx="16686212" cy="16686212"/>
          </a:xfrm>
          <a:prstGeom prst="ellipse">
            <a:avLst/>
          </a:prstGeom>
          <a:solidFill>
            <a:srgbClr val="F5FC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12"/>
          <p:cNvSpPr/>
          <p:nvPr/>
        </p:nvSpPr>
        <p:spPr>
          <a:xfrm>
            <a:off x="-1775915" y="-1810814"/>
            <a:ext cx="6975382" cy="6975382"/>
          </a:xfrm>
          <a:prstGeom prst="ellipse">
            <a:avLst/>
          </a:prstGeom>
          <a:solidFill>
            <a:srgbClr val="E6F6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13"/>
          <p:cNvSpPr/>
          <p:nvPr/>
        </p:nvSpPr>
        <p:spPr>
          <a:xfrm>
            <a:off x="1015856" y="1009783"/>
            <a:ext cx="1334190" cy="1334189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7" name="image3.png" descr="image3.png"/>
          <p:cNvPicPr>
            <a:picLocks noChangeAspect="1"/>
          </p:cNvPicPr>
          <p:nvPr/>
        </p:nvPicPr>
        <p:blipFill>
          <a:blip r:embed="rId16">
            <a:extLst/>
          </a:blip>
          <a:srcRect r="62229"/>
          <a:stretch>
            <a:fillRect/>
          </a:stretch>
        </p:blipFill>
        <p:spPr>
          <a:xfrm>
            <a:off x="1352393" y="1419041"/>
            <a:ext cx="718603" cy="54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fors-logo-new-3-01.png" descr="ifors-logo-new-3-01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85933" y="12501274"/>
            <a:ext cx="1891600" cy="5882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17157" y="1137430"/>
            <a:ext cx="14716128" cy="108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2220347"/>
            <a:ext cx="21945600" cy="11012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97921" y="12604447"/>
            <a:ext cx="493293" cy="5111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>
                <a:solidFill>
                  <a:srgbClr val="1DAFEC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DAFEC"/>
          </a:solidFill>
          <a:uFillTx/>
          <a:latin typeface="Intro "/>
          <a:ea typeface="Intro "/>
          <a:cs typeface="Intro "/>
          <a:sym typeface="Intro 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0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ro 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36"/>
          <p:cNvSpPr txBox="1">
            <a:spLocks noGrp="1"/>
          </p:cNvSpPr>
          <p:nvPr>
            <p:ph type="title"/>
          </p:nvPr>
        </p:nvSpPr>
        <p:spPr>
          <a:xfrm>
            <a:off x="2789766" y="1397505"/>
            <a:ext cx="19498868" cy="108291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37"/>
          <p:cNvSpPr/>
          <p:nvPr/>
        </p:nvSpPr>
        <p:spPr>
          <a:xfrm>
            <a:off x="-134541" y="-46915"/>
            <a:ext cx="24653080" cy="14054795"/>
          </a:xfrm>
          <a:prstGeom prst="rect">
            <a:avLst/>
          </a:prstGeom>
          <a:solidFill>
            <a:srgbClr val="0F73EA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38"/>
          <p:cNvSpPr/>
          <p:nvPr/>
        </p:nvSpPr>
        <p:spPr>
          <a:xfrm>
            <a:off x="-12039022" y="-12314471"/>
            <a:ext cx="29411058" cy="29411059"/>
          </a:xfrm>
          <a:prstGeom prst="ellipse">
            <a:avLst/>
          </a:prstGeom>
          <a:solidFill>
            <a:srgbClr val="0086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" name="Shape 139"/>
          <p:cNvSpPr/>
          <p:nvPr/>
        </p:nvSpPr>
        <p:spPr>
          <a:xfrm>
            <a:off x="-7244982" y="-7520430"/>
            <a:ext cx="19822978" cy="19822980"/>
          </a:xfrm>
          <a:prstGeom prst="ellipse">
            <a:avLst/>
          </a:prstGeom>
          <a:solidFill>
            <a:srgbClr val="0098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" name="Shape 140"/>
          <p:cNvSpPr/>
          <p:nvPr/>
        </p:nvSpPr>
        <p:spPr>
          <a:xfrm>
            <a:off x="-3545579" y="-3821025"/>
            <a:ext cx="12424175" cy="12424172"/>
          </a:xfrm>
          <a:prstGeom prst="ellipse">
            <a:avLst/>
          </a:prstGeom>
          <a:solidFill>
            <a:srgbClr val="00AA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" name="Shape 141"/>
          <p:cNvSpPr/>
          <p:nvPr/>
        </p:nvSpPr>
        <p:spPr>
          <a:xfrm>
            <a:off x="-668202" y="-943649"/>
            <a:ext cx="6669421" cy="6669421"/>
          </a:xfrm>
          <a:prstGeom prst="ellipse">
            <a:avLst/>
          </a:prstGeom>
          <a:solidFill>
            <a:srgbClr val="00B7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" name="Shape 142"/>
          <p:cNvSpPr txBox="1"/>
          <p:nvPr/>
        </p:nvSpPr>
        <p:spPr>
          <a:xfrm>
            <a:off x="18168664" y="4428457"/>
            <a:ext cx="5937303" cy="191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7700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rPr sz="115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Reha</a:t>
            </a:r>
            <a:endParaRPr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8" name="Shape 143"/>
          <p:cNvSpPr txBox="1"/>
          <p:nvPr/>
        </p:nvSpPr>
        <p:spPr>
          <a:xfrm>
            <a:off x="16700149" y="9775719"/>
            <a:ext cx="7140914" cy="3371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ct val="120000"/>
              </a:lnSpc>
              <a:defRPr sz="3000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для дистанционного контроля физической реабилитации пациентов</a:t>
            </a:r>
            <a:endParaRPr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9" name="logo-white.png" descr="logo-white.png"/>
          <p:cNvPicPr>
            <a:picLocks noChangeAspect="1"/>
          </p:cNvPicPr>
          <p:nvPr/>
        </p:nvPicPr>
        <p:blipFill>
          <a:blip r:embed="rId2">
            <a:extLst/>
          </a:blip>
          <a:srcRect r="69580"/>
          <a:stretch>
            <a:fillRect/>
          </a:stretch>
        </p:blipFill>
        <p:spPr>
          <a:xfrm>
            <a:off x="1622618" y="1442123"/>
            <a:ext cx="2141348" cy="1897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fors-logo-new-3-01.png" descr="ifors-logo-new-3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02109" y="1603169"/>
            <a:ext cx="1833876" cy="5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656"/>
          <p:cNvSpPr/>
          <p:nvPr/>
        </p:nvSpPr>
        <p:spPr>
          <a:xfrm>
            <a:off x="0" y="-14881"/>
            <a:ext cx="24653080" cy="14054795"/>
          </a:xfrm>
          <a:prstGeom prst="rect">
            <a:avLst/>
          </a:prstGeom>
          <a:solidFill>
            <a:srgbClr val="1D9BD5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53" name="Shape 657"/>
          <p:cNvSpPr/>
          <p:nvPr/>
        </p:nvSpPr>
        <p:spPr>
          <a:xfrm>
            <a:off x="-9743642" y="-2200226"/>
            <a:ext cx="18335242" cy="18347257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" name="Shape 658"/>
          <p:cNvSpPr txBox="1"/>
          <p:nvPr/>
        </p:nvSpPr>
        <p:spPr>
          <a:xfrm>
            <a:off x="1174776" y="4586491"/>
            <a:ext cx="4559747" cy="22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l" defTabSz="914400">
              <a:defRPr sz="5400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pPr>
              <a:defRPr sz="7700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rPr lang="en-US" sz="13800" i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Reha</a:t>
            </a:r>
            <a:endParaRPr lang="en-US" sz="138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5" name="Shape 659"/>
          <p:cNvSpPr txBox="1"/>
          <p:nvPr/>
        </p:nvSpPr>
        <p:spPr>
          <a:xfrm>
            <a:off x="9527704" y="1314107"/>
            <a:ext cx="14856296" cy="3479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 algn="l" defTabSz="914400">
              <a:lnSpc>
                <a:spcPct val="110000"/>
              </a:lnSpc>
              <a:spcBef>
                <a:spcPts val="1900"/>
              </a:spcBef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Возможность получать протоколы физической реабилитации зарубежных специалистов</a:t>
            </a:r>
            <a:endParaRPr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Изображение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99" y="5417840"/>
            <a:ext cx="16122767" cy="8640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fors-logo-new-3-01.png" descr="ifors-logo-new-3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50124" y="305272"/>
            <a:ext cx="1833876" cy="5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666"/>
          <p:cNvSpPr/>
          <p:nvPr/>
        </p:nvSpPr>
        <p:spPr>
          <a:xfrm>
            <a:off x="5961002" y="7423108"/>
            <a:ext cx="12492453" cy="1"/>
          </a:xfrm>
          <a:prstGeom prst="line">
            <a:avLst/>
          </a:prstGeom>
          <a:ln w="88900">
            <a:solidFill>
              <a:srgbClr val="2BCFA6"/>
            </a:solidFill>
            <a:miter lim="400000"/>
            <a:head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Shape 667"/>
          <p:cNvSpPr txBox="1">
            <a:spLocks noGrp="1"/>
          </p:cNvSpPr>
          <p:nvPr>
            <p:ph type="title"/>
          </p:nvPr>
        </p:nvSpPr>
        <p:spPr>
          <a:xfrm>
            <a:off x="2750437" y="-2320"/>
            <a:ext cx="20603764" cy="28737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0A2DA"/>
                </a:solidFill>
              </a:defRPr>
            </a:pPr>
            <a:r>
              <a:rPr dirty="0" err="1" smtClean="0"/>
              <a:t>Reha</a:t>
            </a:r>
            <a:r>
              <a:rPr dirty="0" smtClean="0"/>
              <a:t> — </a:t>
            </a:r>
            <a:r>
              <a:rPr lang="ru-RU" dirty="0" smtClean="0"/>
              <a:t>уникальная платформа для непрерывного общения «врач-пациент» и контроля восстановительного процесса </a:t>
            </a:r>
            <a:r>
              <a:rPr lang="en-US" dirty="0" smtClean="0"/>
              <a:t>online</a:t>
            </a:r>
            <a:endParaRPr dirty="0"/>
          </a:p>
        </p:txBody>
      </p:sp>
      <p:pic>
        <p:nvPicPr>
          <p:cNvPr id="159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17" y="5432499"/>
            <a:ext cx="5096593" cy="3465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REMSMED-pac.png" descr="REMSMED-pac.png"/>
          <p:cNvPicPr>
            <a:picLocks noChangeAspect="1"/>
          </p:cNvPicPr>
          <p:nvPr/>
        </p:nvPicPr>
        <p:blipFill>
          <a:blip r:embed="rId3">
            <a:extLst/>
          </a:blip>
          <a:srcRect l="9925" t="31" r="9925" b="61519"/>
          <a:stretch>
            <a:fillRect/>
          </a:stretch>
        </p:blipFill>
        <p:spPr>
          <a:xfrm>
            <a:off x="1163322" y="5960733"/>
            <a:ext cx="3460144" cy="18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670"/>
          <p:cNvSpPr/>
          <p:nvPr/>
        </p:nvSpPr>
        <p:spPr>
          <a:xfrm>
            <a:off x="3696460" y="5199371"/>
            <a:ext cx="1891601" cy="1891601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62" name="ios-naz-day.png" descr="ios-naz-da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7548" y="7397084"/>
            <a:ext cx="789427" cy="1588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15017" y="5432499"/>
            <a:ext cx="5096593" cy="3465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Remsmed.png" descr="Remsmed.png"/>
          <p:cNvPicPr>
            <a:picLocks noChangeAspect="1"/>
          </p:cNvPicPr>
          <p:nvPr/>
        </p:nvPicPr>
        <p:blipFill>
          <a:blip r:embed="rId5">
            <a:extLst/>
          </a:blip>
          <a:srcRect l="8379" t="190" r="8991" b="65102"/>
          <a:stretch>
            <a:fillRect/>
          </a:stretch>
        </p:blipFill>
        <p:spPr>
          <a:xfrm>
            <a:off x="19650142" y="5954381"/>
            <a:ext cx="3429846" cy="184672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674"/>
          <p:cNvSpPr/>
          <p:nvPr/>
        </p:nvSpPr>
        <p:spPr>
          <a:xfrm>
            <a:off x="18800995" y="5199371"/>
            <a:ext cx="1891601" cy="1891601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66" name="Без-имени-2.png" descr="Без-имени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381995" y="5720381"/>
            <a:ext cx="729600" cy="84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Без-имени-3.png" descr="Без-имени-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79114" y="5720381"/>
            <a:ext cx="726296" cy="84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677"/>
          <p:cNvSpPr txBox="1"/>
          <p:nvPr/>
        </p:nvSpPr>
        <p:spPr>
          <a:xfrm>
            <a:off x="1231090" y="9175473"/>
            <a:ext cx="3299209" cy="43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1900">
                <a:solidFill>
                  <a:srgbClr val="1DAFEC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r>
              <a:rPr lang="ru-RU" dirty="0" smtClean="0"/>
              <a:t>Рабочее место пациента</a:t>
            </a:r>
            <a:endParaRPr dirty="0"/>
          </a:p>
        </p:txBody>
      </p:sp>
      <p:sp>
        <p:nvSpPr>
          <p:cNvPr id="169" name="Shape 678"/>
          <p:cNvSpPr txBox="1"/>
          <p:nvPr/>
        </p:nvSpPr>
        <p:spPr>
          <a:xfrm>
            <a:off x="19715325" y="9019506"/>
            <a:ext cx="3299208" cy="72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1900">
                <a:solidFill>
                  <a:srgbClr val="1DAFEC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r>
              <a:rPr lang="ru-RU" dirty="0" smtClean="0"/>
              <a:t>Рабочее место специалиста</a:t>
            </a:r>
            <a:endParaRPr dirty="0"/>
          </a:p>
        </p:txBody>
      </p:sp>
      <p:pic>
        <p:nvPicPr>
          <p:cNvPr id="170" name="image22.png" descr="image2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32732" y="5594865"/>
            <a:ext cx="6718536" cy="324387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680"/>
          <p:cNvSpPr/>
          <p:nvPr/>
        </p:nvSpPr>
        <p:spPr>
          <a:xfrm>
            <a:off x="6059942" y="6919193"/>
            <a:ext cx="3578573" cy="3"/>
          </a:xfrm>
          <a:prstGeom prst="line">
            <a:avLst/>
          </a:prstGeom>
          <a:ln w="88900">
            <a:solidFill>
              <a:srgbClr val="1DAFEC"/>
            </a:solidFill>
            <a:miter lim="400000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Shape 681"/>
          <p:cNvSpPr/>
          <p:nvPr/>
        </p:nvSpPr>
        <p:spPr>
          <a:xfrm>
            <a:off x="14890677" y="6919193"/>
            <a:ext cx="3578572" cy="3"/>
          </a:xfrm>
          <a:prstGeom prst="line">
            <a:avLst/>
          </a:prstGeom>
          <a:ln w="88900">
            <a:solidFill>
              <a:srgbClr val="1DAFEC"/>
            </a:solidFill>
            <a:miter lim="400000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Shape 682"/>
          <p:cNvSpPr txBox="1"/>
          <p:nvPr/>
        </p:nvSpPr>
        <p:spPr>
          <a:xfrm>
            <a:off x="932216" y="9693033"/>
            <a:ext cx="7741778" cy="1839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marL="266700" indent="-266700" algn="l" defTabSz="914400">
              <a:lnSpc>
                <a:spcPct val="110000"/>
              </a:lnSpc>
              <a:spcBef>
                <a:spcPts val="9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Обмен медицинскими документами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9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Возможность связи по системе коротких сообщений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9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err="1" smtClean="0"/>
              <a:t>Видеоконсультации</a:t>
            </a:r>
            <a:r>
              <a:rPr lang="ru-RU" dirty="0" smtClean="0"/>
              <a:t> специалистов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9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Настраиваемая система оповещения</a:t>
            </a:r>
            <a:endParaRPr dirty="0"/>
          </a:p>
        </p:txBody>
      </p:sp>
      <p:sp>
        <p:nvSpPr>
          <p:cNvPr id="174" name="Shape 683"/>
          <p:cNvSpPr txBox="1"/>
          <p:nvPr/>
        </p:nvSpPr>
        <p:spPr>
          <a:xfrm>
            <a:off x="17199429" y="9693033"/>
            <a:ext cx="6712181" cy="233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marL="266700" indent="-266700" algn="l" defTabSz="914400">
              <a:lnSpc>
                <a:spcPct val="110000"/>
              </a:lnSpc>
              <a:spcBef>
                <a:spcPts val="13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Создание индивидуальных планов реабилитации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13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Экспертное мнение зарубежных специалистов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13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Интеллектуальная база упражнений</a:t>
            </a:r>
            <a:endParaRPr dirty="0"/>
          </a:p>
          <a:p>
            <a:pPr marL="266700" indent="-266700" algn="l" defTabSz="914400">
              <a:lnSpc>
                <a:spcPct val="110000"/>
              </a:lnSpc>
              <a:spcBef>
                <a:spcPts val="1300"/>
              </a:spcBef>
              <a:buClr>
                <a:srgbClr val="1DAFEC"/>
              </a:buClr>
              <a:buSzPct val="170000"/>
              <a:buFont typeface="Arial"/>
              <a:buChar char="•"/>
              <a:defRPr sz="2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Возможность создать критерии восстановления с учетом реабилитационного потенциала</a:t>
            </a:r>
            <a:endParaRPr dirty="0"/>
          </a:p>
        </p:txBody>
      </p:sp>
      <p:sp>
        <p:nvSpPr>
          <p:cNvPr id="175" name="Shape 684"/>
          <p:cNvSpPr txBox="1"/>
          <p:nvPr/>
        </p:nvSpPr>
        <p:spPr>
          <a:xfrm>
            <a:off x="6359352" y="5993904"/>
            <a:ext cx="2935195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 defTabSz="914400">
              <a:defRPr sz="24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dirty="0" smtClean="0"/>
              <a:t>Данные здоровья пациента</a:t>
            </a:r>
            <a:endParaRPr dirty="0"/>
          </a:p>
        </p:txBody>
      </p:sp>
      <p:sp>
        <p:nvSpPr>
          <p:cNvPr id="176" name="Shape 685"/>
          <p:cNvSpPr txBox="1"/>
          <p:nvPr/>
        </p:nvSpPr>
        <p:spPr>
          <a:xfrm>
            <a:off x="14784288" y="5633864"/>
            <a:ext cx="3490490" cy="1252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defTabSz="914400">
              <a:defRPr sz="24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Консолидированная и структурированная информация</a:t>
            </a:r>
            <a:endParaRPr dirty="0"/>
          </a:p>
        </p:txBody>
      </p:sp>
      <p:sp>
        <p:nvSpPr>
          <p:cNvPr id="177" name="Shape 686"/>
          <p:cNvSpPr txBox="1"/>
          <p:nvPr/>
        </p:nvSpPr>
        <p:spPr>
          <a:xfrm>
            <a:off x="10246603" y="9023074"/>
            <a:ext cx="3810909" cy="43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1900">
                <a:solidFill>
                  <a:srgbClr val="1DAFEC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r>
              <a:rPr lang="en-US" dirty="0" err="1"/>
              <a:t>R</a:t>
            </a:r>
            <a:r>
              <a:rPr dirty="0" err="1" smtClean="0"/>
              <a:t>eh</a:t>
            </a:r>
            <a:r>
              <a:rPr lang="en-US" dirty="0" err="1" smtClean="0"/>
              <a:t>a</a:t>
            </a:r>
            <a:r>
              <a:rPr dirty="0" smtClean="0"/>
              <a:t> </a:t>
            </a:r>
            <a:r>
              <a:rPr dirty="0"/>
              <a:t>server </a:t>
            </a:r>
          </a:p>
        </p:txBody>
      </p:sp>
      <p:sp>
        <p:nvSpPr>
          <p:cNvPr id="178" name="Shape 687"/>
          <p:cNvSpPr txBox="1"/>
          <p:nvPr/>
        </p:nvSpPr>
        <p:spPr>
          <a:xfrm>
            <a:off x="14847850" y="7751761"/>
            <a:ext cx="3490490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defTabSz="914400">
              <a:defRPr sz="24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Рекомендации специалиста</a:t>
            </a:r>
            <a:endParaRPr dirty="0"/>
          </a:p>
        </p:txBody>
      </p:sp>
      <p:pic>
        <p:nvPicPr>
          <p:cNvPr id="179" name="rms-logo.png" descr="rms-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511116" y="6484068"/>
            <a:ext cx="1362546" cy="1362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700"/>
          <p:cNvSpPr/>
          <p:nvPr/>
        </p:nvSpPr>
        <p:spPr>
          <a:xfrm>
            <a:off x="5336589" y="3959946"/>
            <a:ext cx="13630938" cy="1314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5880"/>
                </a:moveTo>
                <a:cubicBezTo>
                  <a:pt x="7365" y="-5400"/>
                  <a:pt x="14565" y="-5293"/>
                  <a:pt x="21600" y="16200"/>
                </a:cubicBezTo>
              </a:path>
            </a:pathLst>
          </a:custGeom>
          <a:ln w="50800">
            <a:solidFill>
              <a:srgbClr val="3F6797"/>
            </a:solidFill>
            <a:prstDash val="sysDot"/>
            <a:miter lim="400000"/>
            <a:headEnd type="stealth"/>
            <a:tailEnd type="stealth"/>
          </a:ln>
        </p:spPr>
        <p:txBody>
          <a:bodyPr lIns="71436" tIns="71436" rIns="71436" bIns="71436"/>
          <a:lstStyle/>
          <a:p>
            <a:endParaRPr/>
          </a:p>
        </p:txBody>
      </p:sp>
      <p:sp>
        <p:nvSpPr>
          <p:cNvPr id="181" name="Shape 691"/>
          <p:cNvSpPr txBox="1"/>
          <p:nvPr/>
        </p:nvSpPr>
        <p:spPr>
          <a:xfrm>
            <a:off x="6103985" y="7751761"/>
            <a:ext cx="3490489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defTabSz="914400">
              <a:defRPr sz="24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Рекомендации специалиста</a:t>
            </a:r>
            <a:endParaRPr dirty="0"/>
          </a:p>
        </p:txBody>
      </p:sp>
      <p:sp>
        <p:nvSpPr>
          <p:cNvPr id="182" name="Shape 692"/>
          <p:cNvSpPr/>
          <p:nvPr/>
        </p:nvSpPr>
        <p:spPr>
          <a:xfrm>
            <a:off x="11673482" y="3417677"/>
            <a:ext cx="1056113" cy="1056113"/>
          </a:xfrm>
          <a:prstGeom prst="ellipse">
            <a:avLst/>
          </a:prstGeom>
          <a:solidFill>
            <a:srgbClr val="1DAFEC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1DAFEC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83" name="Без-имени-4.png" descr="Без-имени-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924035" y="3742466"/>
            <a:ext cx="532244" cy="381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694"/>
          <p:cNvSpPr txBox="1"/>
          <p:nvPr/>
        </p:nvSpPr>
        <p:spPr>
          <a:xfrm>
            <a:off x="9289547" y="4523149"/>
            <a:ext cx="5823983" cy="51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 defTabSz="914400">
              <a:defRPr sz="24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dirty="0" smtClean="0"/>
              <a:t>Поддержка видео-сервиса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703"/>
          <p:cNvSpPr txBox="1">
            <a:spLocks noGrp="1"/>
          </p:cNvSpPr>
          <p:nvPr>
            <p:ph type="title"/>
          </p:nvPr>
        </p:nvSpPr>
        <p:spPr>
          <a:xfrm>
            <a:off x="2750437" y="1004117"/>
            <a:ext cx="19931496" cy="11717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0A2DA"/>
                </a:solidFill>
              </a:defRPr>
            </a:lvl1pPr>
          </a:lstStyle>
          <a:p>
            <a:r>
              <a:rPr lang="ru-RU" dirty="0" smtClean="0"/>
              <a:t>Функционал платформы </a:t>
            </a:r>
            <a:r>
              <a:rPr lang="en-US" dirty="0" err="1" smtClean="0"/>
              <a:t>Reha</a:t>
            </a:r>
            <a:endParaRPr dirty="0"/>
          </a:p>
        </p:txBody>
      </p:sp>
      <p:grpSp>
        <p:nvGrpSpPr>
          <p:cNvPr id="189" name="Группа 2"/>
          <p:cNvGrpSpPr/>
          <p:nvPr/>
        </p:nvGrpSpPr>
        <p:grpSpPr>
          <a:xfrm>
            <a:off x="1040597" y="5148994"/>
            <a:ext cx="3240004" cy="3240142"/>
            <a:chOff x="0" y="0"/>
            <a:chExt cx="3240002" cy="3240140"/>
          </a:xfrm>
        </p:grpSpPr>
        <p:sp>
          <p:nvSpPr>
            <p:cNvPr id="187" name="Shape 777"/>
            <p:cNvSpPr/>
            <p:nvPr/>
          </p:nvSpPr>
          <p:spPr>
            <a:xfrm>
              <a:off x="2" y="-1"/>
              <a:ext cx="3240002" cy="3240002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8" name="Shape 778"/>
            <p:cNvSpPr txBox="1"/>
            <p:nvPr/>
          </p:nvSpPr>
          <p:spPr>
            <a:xfrm>
              <a:off x="0" y="-1"/>
              <a:ext cx="3234958" cy="32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dirty="0" smtClean="0"/>
                <a:t>Персонализация</a:t>
              </a:r>
              <a:endParaRPr dirty="0"/>
            </a:p>
          </p:txBody>
        </p:sp>
      </p:grpSp>
      <p:grpSp>
        <p:nvGrpSpPr>
          <p:cNvPr id="192" name="Группа 3"/>
          <p:cNvGrpSpPr/>
          <p:nvPr/>
        </p:nvGrpSpPr>
        <p:grpSpPr>
          <a:xfrm>
            <a:off x="4844672" y="5148996"/>
            <a:ext cx="3240002" cy="3240001"/>
            <a:chOff x="0" y="0"/>
            <a:chExt cx="3240001" cy="3240000"/>
          </a:xfrm>
        </p:grpSpPr>
        <p:sp>
          <p:nvSpPr>
            <p:cNvPr id="190" name="Shape 777"/>
            <p:cNvSpPr/>
            <p:nvPr/>
          </p:nvSpPr>
          <p:spPr>
            <a:xfrm>
              <a:off x="-1" y="-1"/>
              <a:ext cx="3240002" cy="3240001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1" name="Shape 778"/>
            <p:cNvSpPr txBox="1"/>
            <p:nvPr/>
          </p:nvSpPr>
          <p:spPr>
            <a:xfrm>
              <a:off x="0" y="-1"/>
              <a:ext cx="3240002" cy="324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dirty="0" smtClean="0"/>
                <a:t>Хранение полной медицинской истории</a:t>
              </a:r>
              <a:endParaRPr dirty="0"/>
            </a:p>
          </p:txBody>
        </p:sp>
      </p:grpSp>
      <p:grpSp>
        <p:nvGrpSpPr>
          <p:cNvPr id="195" name="Группа 6"/>
          <p:cNvGrpSpPr/>
          <p:nvPr/>
        </p:nvGrpSpPr>
        <p:grpSpPr>
          <a:xfrm>
            <a:off x="8648744" y="5148996"/>
            <a:ext cx="3240002" cy="3240002"/>
            <a:chOff x="0" y="0"/>
            <a:chExt cx="3240001" cy="3240001"/>
          </a:xfrm>
        </p:grpSpPr>
        <p:sp>
          <p:nvSpPr>
            <p:cNvPr id="193" name="Shape 777"/>
            <p:cNvSpPr/>
            <p:nvPr/>
          </p:nvSpPr>
          <p:spPr>
            <a:xfrm>
              <a:off x="0" y="-1"/>
              <a:ext cx="3240002" cy="3240002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4" name="Shape 778"/>
            <p:cNvSpPr txBox="1"/>
            <p:nvPr/>
          </p:nvSpPr>
          <p:spPr>
            <a:xfrm>
              <a:off x="-1" y="0"/>
              <a:ext cx="3240003" cy="324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sz="2400" dirty="0" smtClean="0"/>
                <a:t>Экспертные протоколы восстановления по анатомическим областям</a:t>
              </a:r>
              <a:endParaRPr sz="2400" dirty="0"/>
            </a:p>
          </p:txBody>
        </p:sp>
      </p:grpSp>
      <p:grpSp>
        <p:nvGrpSpPr>
          <p:cNvPr id="198" name="Группа 17"/>
          <p:cNvGrpSpPr/>
          <p:nvPr/>
        </p:nvGrpSpPr>
        <p:grpSpPr>
          <a:xfrm>
            <a:off x="12452818" y="5151052"/>
            <a:ext cx="3240001" cy="3240003"/>
            <a:chOff x="0" y="0"/>
            <a:chExt cx="3240000" cy="3240001"/>
          </a:xfrm>
        </p:grpSpPr>
        <p:sp>
          <p:nvSpPr>
            <p:cNvPr id="196" name="Shape 777"/>
            <p:cNvSpPr/>
            <p:nvPr/>
          </p:nvSpPr>
          <p:spPr>
            <a:xfrm>
              <a:off x="-1" y="0"/>
              <a:ext cx="3240001" cy="3240002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" name="Shape 778"/>
            <p:cNvSpPr txBox="1"/>
            <p:nvPr/>
          </p:nvSpPr>
          <p:spPr>
            <a:xfrm>
              <a:off x="-1" y="-1"/>
              <a:ext cx="3240001" cy="324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dirty="0" smtClean="0"/>
                <a:t>Умный календарь с системой оповещения</a:t>
              </a:r>
              <a:endParaRPr dirty="0"/>
            </a:p>
          </p:txBody>
        </p:sp>
      </p:grpSp>
      <p:grpSp>
        <p:nvGrpSpPr>
          <p:cNvPr id="201" name="Группа 18"/>
          <p:cNvGrpSpPr/>
          <p:nvPr/>
        </p:nvGrpSpPr>
        <p:grpSpPr>
          <a:xfrm>
            <a:off x="16256889" y="5148994"/>
            <a:ext cx="3240001" cy="3240003"/>
            <a:chOff x="0" y="0"/>
            <a:chExt cx="3240000" cy="3240001"/>
          </a:xfrm>
        </p:grpSpPr>
        <p:sp>
          <p:nvSpPr>
            <p:cNvPr id="199" name="Shape 777"/>
            <p:cNvSpPr/>
            <p:nvPr/>
          </p:nvSpPr>
          <p:spPr>
            <a:xfrm>
              <a:off x="-1" y="0"/>
              <a:ext cx="3240001" cy="3240002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0" name="Shape 778"/>
            <p:cNvSpPr txBox="1"/>
            <p:nvPr/>
          </p:nvSpPr>
          <p:spPr>
            <a:xfrm>
              <a:off x="-1" y="-1"/>
              <a:ext cx="3240001" cy="324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sz="2800" dirty="0" smtClean="0"/>
                <a:t>Полностью интегрированный видео модуль</a:t>
              </a:r>
              <a:endParaRPr sz="2800" dirty="0"/>
            </a:p>
          </p:txBody>
        </p:sp>
      </p:grpSp>
      <p:grpSp>
        <p:nvGrpSpPr>
          <p:cNvPr id="204" name="Группа 19"/>
          <p:cNvGrpSpPr/>
          <p:nvPr/>
        </p:nvGrpSpPr>
        <p:grpSpPr>
          <a:xfrm>
            <a:off x="20060961" y="5148994"/>
            <a:ext cx="3240002" cy="3240003"/>
            <a:chOff x="0" y="0"/>
            <a:chExt cx="3240001" cy="3240001"/>
          </a:xfrm>
        </p:grpSpPr>
        <p:sp>
          <p:nvSpPr>
            <p:cNvPr id="202" name="Shape 777"/>
            <p:cNvSpPr/>
            <p:nvPr/>
          </p:nvSpPr>
          <p:spPr>
            <a:xfrm>
              <a:off x="-1" y="0"/>
              <a:ext cx="3240002" cy="3240002"/>
            </a:xfrm>
            <a:prstGeom prst="ellipse">
              <a:avLst/>
            </a:prstGeom>
            <a:solidFill>
              <a:srgbClr val="1DAFEC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1DAFEC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3" name="Shape 778"/>
            <p:cNvSpPr txBox="1"/>
            <p:nvPr/>
          </p:nvSpPr>
          <p:spPr>
            <a:xfrm>
              <a:off x="0" y="-1"/>
              <a:ext cx="3240002" cy="3240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rmAutofit/>
            </a:bodyPr>
            <a:lstStyle>
              <a:lvl1pPr>
                <a:defRPr sz="3000">
                  <a:solidFill>
                    <a:srgbClr val="FFFFFF"/>
                  </a:solidFill>
                  <a:latin typeface="Intro "/>
                  <a:ea typeface="Intro "/>
                  <a:cs typeface="Intro "/>
                  <a:sym typeface="Intro "/>
                </a:defRPr>
              </a:lvl1pPr>
            </a:lstStyle>
            <a:p>
              <a:r>
                <a:rPr lang="ru-RU" sz="2800" dirty="0" smtClean="0"/>
                <a:t>Пополняемая интеллектуальная база упражнений</a:t>
              </a:r>
              <a:endParaRPr sz="2800"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anfroid-vks.png" descr="anfroid-vk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2550" y="7315451"/>
            <a:ext cx="3770204" cy="470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4516" y="1805589"/>
            <a:ext cx="14695885" cy="999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3376" y="3288865"/>
            <a:ext cx="9757225" cy="548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os-vks.png" descr="ios-vk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5420" y="6743089"/>
            <a:ext cx="2726982" cy="548844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703"/>
          <p:cNvSpPr txBox="1"/>
          <p:nvPr/>
        </p:nvSpPr>
        <p:spPr>
          <a:xfrm>
            <a:off x="2750437" y="1004117"/>
            <a:ext cx="19931496" cy="117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b">
            <a:normAutofit/>
          </a:bodyPr>
          <a:lstStyle/>
          <a:p>
            <a:pPr algn="l">
              <a:defRPr sz="4800">
                <a:solidFill>
                  <a:srgbClr val="40A2DA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rPr lang="en-US" dirty="0" err="1"/>
              <a:t>R</a:t>
            </a:r>
            <a:r>
              <a:rPr dirty="0" err="1" smtClean="0"/>
              <a:t>eha</a:t>
            </a:r>
            <a:r>
              <a:rPr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новаторские идеи платформы</a:t>
            </a:r>
            <a:endParaRPr dirty="0"/>
          </a:p>
        </p:txBody>
      </p:sp>
      <p:sp>
        <p:nvSpPr>
          <p:cNvPr id="211" name="Shape 820"/>
          <p:cNvSpPr txBox="1"/>
          <p:nvPr/>
        </p:nvSpPr>
        <p:spPr>
          <a:xfrm>
            <a:off x="2801571" y="4864112"/>
            <a:ext cx="8077111" cy="417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algn="l" defTabSz="914400">
              <a:lnSpc>
                <a:spcPct val="110000"/>
              </a:lnSpc>
              <a:spcBef>
                <a:spcPts val="1900"/>
              </a:spcBef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Интегрированный видео модуль</a:t>
            </a:r>
            <a:r>
              <a:rPr dirty="0" smtClean="0"/>
              <a:t>: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Удаленный контроль за поздними стадиями реабилитации и протоколами «На дому»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Создание видеоконференций с участием хирурга, </a:t>
            </a:r>
            <a:r>
              <a:rPr lang="ru-RU" dirty="0" err="1" smtClean="0"/>
              <a:t>реабилитолога</a:t>
            </a:r>
            <a:r>
              <a:rPr lang="ru-RU" smtClean="0"/>
              <a:t> </a:t>
            </a:r>
            <a:r>
              <a:rPr lang="ru-RU" smtClean="0"/>
              <a:t>и </a:t>
            </a:r>
            <a:r>
              <a:rPr lang="ru-RU" dirty="0" smtClean="0"/>
              <a:t>заинтересованного специалиста</a:t>
            </a:r>
            <a:endParaRPr dirty="0"/>
          </a:p>
        </p:txBody>
      </p:sp>
      <p:pic>
        <p:nvPicPr>
          <p:cNvPr id="212" name="Рисунок 1" descr="Рисунок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90202" y="7389131"/>
            <a:ext cx="2284420" cy="4116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7753" y="1805589"/>
            <a:ext cx="14625567" cy="999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6611" y="3285297"/>
            <a:ext cx="9757225" cy="548844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703"/>
          <p:cNvSpPr txBox="1"/>
          <p:nvPr/>
        </p:nvSpPr>
        <p:spPr>
          <a:xfrm>
            <a:off x="2750437" y="1004117"/>
            <a:ext cx="19931496" cy="117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b">
            <a:normAutofit/>
          </a:bodyPr>
          <a:lstStyle/>
          <a:p>
            <a:pPr algn="l">
              <a:defRPr sz="4800">
                <a:solidFill>
                  <a:srgbClr val="40A2DA"/>
                </a:solidFill>
                <a:latin typeface="Intro "/>
                <a:ea typeface="Intro "/>
                <a:cs typeface="Intro "/>
                <a:sym typeface="Intro "/>
              </a:defRPr>
            </a:pPr>
            <a:r>
              <a:rPr lang="en-US" dirty="0" err="1" smtClean="0"/>
              <a:t>Reha</a:t>
            </a:r>
            <a:r>
              <a:rPr lang="ru-RU" dirty="0" smtClean="0"/>
              <a:t> </a:t>
            </a:r>
            <a:r>
              <a:rPr lang="ru-RU" dirty="0"/>
              <a:t>– новаторские идеи платформы</a:t>
            </a:r>
          </a:p>
        </p:txBody>
      </p:sp>
      <p:sp>
        <p:nvSpPr>
          <p:cNvPr id="217" name="Shape 820"/>
          <p:cNvSpPr txBox="1"/>
          <p:nvPr/>
        </p:nvSpPr>
        <p:spPr>
          <a:xfrm>
            <a:off x="2830960" y="3833664"/>
            <a:ext cx="8077111" cy="6453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algn="l" defTabSz="914400">
              <a:lnSpc>
                <a:spcPct val="110000"/>
              </a:lnSpc>
              <a:spcBef>
                <a:spcPts val="1900"/>
              </a:spcBef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Онлайн база хранения всей необходимой медицинской документации в одном месте</a:t>
            </a:r>
            <a:r>
              <a:rPr dirty="0" smtClean="0"/>
              <a:t>: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Заключения медицинских специалистов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Хранение и визуализация рентген-радиологических и других диагностических методов (в том числе МРТ, КТ)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Результаты по каждому этапу реабилитации, с возможностью визуализации результатов прироста необходимой функции</a:t>
            </a:r>
            <a:endParaRPr dirty="0"/>
          </a:p>
        </p:txBody>
      </p:sp>
      <p:pic>
        <p:nvPicPr>
          <p:cNvPr id="218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1911" y="3285297"/>
            <a:ext cx="9746627" cy="5506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818"/>
          <p:cNvSpPr/>
          <p:nvPr/>
        </p:nvSpPr>
        <p:spPr>
          <a:xfrm>
            <a:off x="3293631" y="12417387"/>
            <a:ext cx="7572475" cy="912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Shape 819"/>
          <p:cNvSpPr txBox="1">
            <a:spLocks noGrp="1"/>
          </p:cNvSpPr>
          <p:nvPr>
            <p:ph type="title"/>
          </p:nvPr>
        </p:nvSpPr>
        <p:spPr>
          <a:xfrm>
            <a:off x="2704458" y="460368"/>
            <a:ext cx="14716127" cy="238248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0A2DA"/>
                </a:solidFill>
              </a:defRPr>
            </a:pPr>
            <a:r>
              <a:rPr lang="ru-RU" dirty="0" smtClean="0"/>
              <a:t>Решение для профессионального спорта</a:t>
            </a:r>
            <a:endParaRPr dirty="0"/>
          </a:p>
        </p:txBody>
      </p:sp>
      <p:sp>
        <p:nvSpPr>
          <p:cNvPr id="222" name="Shape 820"/>
          <p:cNvSpPr txBox="1"/>
          <p:nvPr/>
        </p:nvSpPr>
        <p:spPr>
          <a:xfrm>
            <a:off x="2686944" y="3185592"/>
            <a:ext cx="8077111" cy="923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Включение медицинского персонала команды в процесс восстановления под контролем иностранных специалистов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Полная и доступная информация о состоянии здоровья спортсмена, возможность выгружать весь дата-сет для предоставления руководству спортивной организации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Разработка четких планов восстановления со сроками планируемого ввода спортсмена в тренировочный и соревновательный процесс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Точная визуализация результата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30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Возможность работы на превентивность травматизма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840"/>
          <p:cNvSpPr txBox="1">
            <a:spLocks noGrp="1"/>
          </p:cNvSpPr>
          <p:nvPr>
            <p:ph type="title"/>
          </p:nvPr>
        </p:nvSpPr>
        <p:spPr>
          <a:xfrm>
            <a:off x="2750437" y="-2103268"/>
            <a:ext cx="19977018" cy="42218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A2DA"/>
                </a:solidFill>
              </a:defRPr>
            </a:lvl1pPr>
          </a:lstStyle>
          <a:p>
            <a:r>
              <a:rPr lang="ru-RU" dirty="0" smtClean="0"/>
              <a:t>Способы получения доступа к сервису</a:t>
            </a:r>
            <a:r>
              <a:rPr dirty="0" smtClean="0"/>
              <a:t> </a:t>
            </a:r>
            <a:r>
              <a:rPr lang="en-US" dirty="0" err="1" smtClean="0"/>
              <a:t>Reha</a:t>
            </a:r>
            <a:endParaRPr dirty="0"/>
          </a:p>
        </p:txBody>
      </p:sp>
      <p:sp>
        <p:nvSpPr>
          <p:cNvPr id="225" name="Shape 841"/>
          <p:cNvSpPr txBox="1"/>
          <p:nvPr/>
        </p:nvSpPr>
        <p:spPr>
          <a:xfrm>
            <a:off x="2777950" y="4621691"/>
            <a:ext cx="8599593" cy="527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/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26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Отсутствие эксплуатационных затрат на установку, обновление и техническое обслуживание ПО и серверного оборудования </a:t>
            </a:r>
            <a:endParaRPr dirty="0"/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26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Ежемесячная стоимость сервиса зависит от количества пользователей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26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Техническое сопровождение включено в ежемесячный платёж </a:t>
            </a:r>
          </a:p>
          <a:p>
            <a:pPr marL="342900" indent="-342900" algn="l" defTabSz="914400">
              <a:lnSpc>
                <a:spcPct val="110000"/>
              </a:lnSpc>
              <a:spcBef>
                <a:spcPts val="1900"/>
              </a:spcBef>
              <a:buClr>
                <a:srgbClr val="1DAFEC"/>
              </a:buClr>
              <a:buSzPct val="150000"/>
              <a:buFont typeface="Arial"/>
              <a:buChar char="•"/>
              <a:defRPr sz="2600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/>
              <a:t>Upgrade</a:t>
            </a:r>
            <a:r>
              <a:rPr lang="ru-RU" dirty="0" smtClean="0"/>
              <a:t> и обновление функционала платформы проводятся максимально быстро и не останавливают работу клиента</a:t>
            </a:r>
            <a:endParaRPr dirty="0"/>
          </a:p>
        </p:txBody>
      </p:sp>
      <p:sp>
        <p:nvSpPr>
          <p:cNvPr id="226" name="Shape 842"/>
          <p:cNvSpPr txBox="1"/>
          <p:nvPr/>
        </p:nvSpPr>
        <p:spPr>
          <a:xfrm>
            <a:off x="2781355" y="3334551"/>
            <a:ext cx="8070303" cy="109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3800" b="1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SaaS</a:t>
            </a:r>
            <a:r>
              <a:rPr sz="3200" dirty="0"/>
              <a:t> </a:t>
            </a:r>
          </a:p>
          <a:p>
            <a:pPr algn="l">
              <a:defRPr sz="2400" b="1">
                <a:solidFill>
                  <a:srgbClr val="373B4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(</a:t>
            </a:r>
            <a:r>
              <a:rPr lang="ru-RU" smtClean="0"/>
              <a:t>облачная версия</a:t>
            </a:r>
            <a:r>
              <a:rPr smtClean="0"/>
              <a:t>)</a:t>
            </a:r>
            <a:endParaRPr dirty="0"/>
          </a:p>
        </p:txBody>
      </p:sp>
      <p:pic>
        <p:nvPicPr>
          <p:cNvPr id="227" name="image23.png" descr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5400" y="2867915"/>
            <a:ext cx="8732054" cy="873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848"/>
          <p:cNvSpPr/>
          <p:nvPr/>
        </p:nvSpPr>
        <p:spPr>
          <a:xfrm>
            <a:off x="-134541" y="395179"/>
            <a:ext cx="24653080" cy="14054795"/>
          </a:xfrm>
          <a:prstGeom prst="rect">
            <a:avLst/>
          </a:prstGeom>
          <a:solidFill>
            <a:srgbClr val="0F73EA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" name="Shape 849"/>
          <p:cNvSpPr/>
          <p:nvPr/>
        </p:nvSpPr>
        <p:spPr>
          <a:xfrm>
            <a:off x="-12674022" y="-12949471"/>
            <a:ext cx="29411058" cy="29411059"/>
          </a:xfrm>
          <a:prstGeom prst="ellipse">
            <a:avLst/>
          </a:prstGeom>
          <a:solidFill>
            <a:srgbClr val="0086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850"/>
          <p:cNvSpPr/>
          <p:nvPr/>
        </p:nvSpPr>
        <p:spPr>
          <a:xfrm>
            <a:off x="-7879982" y="-8155430"/>
            <a:ext cx="19822978" cy="19822980"/>
          </a:xfrm>
          <a:prstGeom prst="ellipse">
            <a:avLst/>
          </a:prstGeom>
          <a:solidFill>
            <a:srgbClr val="0098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851"/>
          <p:cNvSpPr/>
          <p:nvPr/>
        </p:nvSpPr>
        <p:spPr>
          <a:xfrm>
            <a:off x="-4180579" y="-4456025"/>
            <a:ext cx="12424175" cy="12424172"/>
          </a:xfrm>
          <a:prstGeom prst="ellipse">
            <a:avLst/>
          </a:prstGeom>
          <a:solidFill>
            <a:srgbClr val="00AA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" name="Shape 852"/>
          <p:cNvSpPr/>
          <p:nvPr/>
        </p:nvSpPr>
        <p:spPr>
          <a:xfrm>
            <a:off x="-1303203" y="-1578649"/>
            <a:ext cx="6669421" cy="6669421"/>
          </a:xfrm>
          <a:prstGeom prst="ellipse">
            <a:avLst/>
          </a:prstGeom>
          <a:solidFill>
            <a:srgbClr val="00B7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36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rcRect r="65602"/>
          <a:stretch>
            <a:fillRect/>
          </a:stretch>
        </p:blipFill>
        <p:spPr>
          <a:xfrm>
            <a:off x="1226841" y="1076723"/>
            <a:ext cx="1749958" cy="135867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854"/>
          <p:cNvSpPr txBox="1"/>
          <p:nvPr/>
        </p:nvSpPr>
        <p:spPr>
          <a:xfrm>
            <a:off x="15964216" y="9278067"/>
            <a:ext cx="7402779" cy="377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indent="68580" algn="r" defTabSz="914400">
              <a:spcBef>
                <a:spcPts val="25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2800" dirty="0" smtClean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indent="68580" algn="r" defTabSz="914400">
              <a:spcBef>
                <a:spcPts val="25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129272 </a:t>
            </a:r>
            <a:r>
              <a:rPr lang="ru-RU" sz="2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Москва</a:t>
            </a:r>
            <a:r>
              <a:rPr lang="ru-RU" dirty="0" smtClean="0"/>
              <a:t>, Трифоновский тупик, 3</a:t>
            </a:r>
            <a:endParaRPr sz="3400" dirty="0"/>
          </a:p>
          <a:p>
            <a:pPr indent="68580" algn="r" defTabSz="914400">
              <a:spcBef>
                <a:spcPts val="2500"/>
              </a:spcBef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+7 (495) 787-7040</a:t>
            </a:r>
            <a:endParaRPr dirty="0">
              <a:solidFill>
                <a:srgbClr val="2C3F71"/>
              </a:solidFill>
            </a:endParaRPr>
          </a:p>
          <a:p>
            <a:pPr indent="68580" algn="r" defTabSz="914400">
              <a:spcBef>
                <a:spcPts val="25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/>
              <a:t>i</a:t>
            </a:r>
            <a:r>
              <a:rPr dirty="0" smtClean="0"/>
              <a:t>@fors.ru</a:t>
            </a:r>
            <a:endParaRPr dirty="0"/>
          </a:p>
          <a:p>
            <a:pPr indent="68580" algn="r" defTabSz="914400">
              <a:spcBef>
                <a:spcPts val="25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smtClean="0"/>
              <a:t>i.</a:t>
            </a:r>
            <a:r>
              <a:rPr dirty="0" smtClean="0"/>
              <a:t>fors.ru</a:t>
            </a:r>
            <a:endParaRPr dirty="0"/>
          </a:p>
        </p:txBody>
      </p:sp>
      <p:sp>
        <p:nvSpPr>
          <p:cNvPr id="238" name="Shape 855"/>
          <p:cNvSpPr txBox="1"/>
          <p:nvPr/>
        </p:nvSpPr>
        <p:spPr>
          <a:xfrm>
            <a:off x="6487562" y="6293425"/>
            <a:ext cx="11408890" cy="11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indent="68580" defTabSz="914400">
              <a:spcBef>
                <a:spcPts val="4000"/>
              </a:spcBef>
              <a:defRPr sz="6400" cap="all">
                <a:solidFill>
                  <a:srgbClr val="FFFFFF"/>
                </a:solidFill>
                <a:latin typeface="Intro "/>
                <a:ea typeface="Intro "/>
                <a:cs typeface="Intro "/>
                <a:sym typeface="Intro "/>
              </a:defRPr>
            </a:lvl1pPr>
          </a:lstStyle>
          <a:p>
            <a:r>
              <a:rPr lang="ru-RU" dirty="0" smtClean="0"/>
              <a:t>СПАСИБО  ЗА  ВНИМАНИЕ !</a:t>
            </a:r>
            <a:endParaRPr dirty="0"/>
          </a:p>
        </p:txBody>
      </p:sp>
      <p:pic>
        <p:nvPicPr>
          <p:cNvPr id="239" name="ifors-logo-new-3-01.png" descr="ifors-logo-new-3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0245" y="8879069"/>
            <a:ext cx="2684478" cy="834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321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Helvetica</vt:lpstr>
      <vt:lpstr>Helvetica Light</vt:lpstr>
      <vt:lpstr>Helvetica Neue</vt:lpstr>
      <vt:lpstr>Intro </vt:lpstr>
      <vt:lpstr>White</vt:lpstr>
      <vt:lpstr>Презентация PowerPoint</vt:lpstr>
      <vt:lpstr>Презентация PowerPoint</vt:lpstr>
      <vt:lpstr>Reha — уникальная платформа для непрерывного общения «врач-пациент» и контроля восстановительного процесса online</vt:lpstr>
      <vt:lpstr>Функционал платформы Reha</vt:lpstr>
      <vt:lpstr>Презентация PowerPoint</vt:lpstr>
      <vt:lpstr>Презентация PowerPoint</vt:lpstr>
      <vt:lpstr>Решение для профессионального спорта</vt:lpstr>
      <vt:lpstr>Способы получения доступа к сервису Reha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Zavgorodneva Anastasia</dc:creator>
  <cp:lastModifiedBy>forside Fors</cp:lastModifiedBy>
  <cp:revision>16</cp:revision>
  <dcterms:modified xsi:type="dcterms:W3CDTF">2018-04-11T07:16:56Z</dcterms:modified>
</cp:coreProperties>
</file>