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26" r:id="rId2"/>
    <p:sldId id="328" r:id="rId3"/>
    <p:sldId id="329" r:id="rId4"/>
    <p:sldId id="327" r:id="rId5"/>
    <p:sldId id="299" r:id="rId6"/>
    <p:sldId id="333" r:id="rId7"/>
    <p:sldId id="332" r:id="rId8"/>
    <p:sldId id="334" r:id="rId9"/>
    <p:sldId id="344" r:id="rId10"/>
    <p:sldId id="343" r:id="rId11"/>
    <p:sldId id="337" r:id="rId12"/>
    <p:sldId id="339" r:id="rId13"/>
    <p:sldId id="341" r:id="rId14"/>
    <p:sldId id="340" r:id="rId15"/>
    <p:sldId id="342" r:id="rId16"/>
    <p:sldId id="335" r:id="rId17"/>
    <p:sldId id="331" r:id="rId18"/>
    <p:sldId id="330" r:id="rId19"/>
    <p:sldId id="336" r:id="rId20"/>
    <p:sldId id="338" r:id="rId21"/>
    <p:sldId id="324" r:id="rId22"/>
  </p:sldIdLst>
  <p:sldSz cx="9144000" cy="6858000" type="screen4x3"/>
  <p:notesSz cx="6858000" cy="9777413"/>
  <p:custDataLst>
    <p:tags r:id="rId25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Imago" pitchFamily="2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Imago" pitchFamily="2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Imago" pitchFamily="2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Imago" pitchFamily="2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Imago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Imago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Imago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Imago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Imago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079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1E1E1"/>
    <a:srgbClr val="F1F1F1"/>
    <a:srgbClr val="EF3340"/>
    <a:srgbClr val="000000"/>
    <a:srgbClr val="CF236D"/>
    <a:srgbClr val="80B9BB"/>
    <a:srgbClr val="53256E"/>
    <a:srgbClr val="00AEEF"/>
    <a:srgbClr val="007377"/>
    <a:srgbClr val="B76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76047" autoAdjust="0"/>
  </p:normalViewPr>
  <p:slideViewPr>
    <p:cSldViewPr>
      <p:cViewPr>
        <p:scale>
          <a:sx n="100" d="100"/>
          <a:sy n="100" d="100"/>
        </p:scale>
        <p:origin x="1758" y="-2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910" y="54"/>
      </p:cViewPr>
      <p:guideLst>
        <p:guide orient="horz" pos="307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080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1413" y="850900"/>
            <a:ext cx="4575175" cy="3432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1850"/>
            <a:ext cx="5029200" cy="451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Klicken Sie, um die Formate des Vorlagentextes zu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870780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9159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Imago" pitchFamily="2" charset="0"/>
        <a:ea typeface="+mn-ea"/>
        <a:cs typeface="+mn-cs"/>
      </a:defRPr>
    </a:lvl1pPr>
    <a:lvl2pPr marL="457200" algn="l" defTabSz="9159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Imago" pitchFamily="2" charset="0"/>
        <a:ea typeface="+mn-ea"/>
        <a:cs typeface="+mn-cs"/>
      </a:defRPr>
    </a:lvl2pPr>
    <a:lvl3pPr marL="915988" algn="l" defTabSz="9159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Imago" pitchFamily="2" charset="0"/>
        <a:ea typeface="+mn-ea"/>
        <a:cs typeface="+mn-cs"/>
      </a:defRPr>
    </a:lvl3pPr>
    <a:lvl4pPr marL="1373188" algn="l" defTabSz="9159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Imago" pitchFamily="2" charset="0"/>
        <a:ea typeface="+mn-ea"/>
        <a:cs typeface="+mn-cs"/>
      </a:defRPr>
    </a:lvl4pPr>
    <a:lvl5pPr marL="1830388" algn="l" defTabSz="9159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Imago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В медицинском сообществе получил признание тот факт, что время получения результата исследования является одним из важнейших факторов эффективного лечения.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Особенно критично это для ряда тестов, относящихся к ургентным сценариям (например, кардиомаркеры или глюкоза крови) или при плановом ведении пациентов с определенными диагнозами (диабет, протезированные клапаны сердца или тромбозы).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Imago" pitchFamily="2" charset="0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В связи с этим врачи столкнулись с необходимостью организации быстрого анализа срочных образцов и построения алгоритма работы, который позволяет получить качественный результат здесь и сейчас.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В этой ситуации руководство медицинской организации оказывается перед выбором из двух организационных моделей: выполнение срочных тестов в лаборатории или исследования по месту лечения (ИМЛ).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937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i="0" dirty="0"/>
          </a:p>
        </p:txBody>
      </p:sp>
    </p:spTree>
    <p:extLst>
      <p:ext uri="{BB962C8B-B14F-4D97-AF65-F5344CB8AC3E}">
        <p14:creationId xmlns:p14="http://schemas.microsoft.com/office/powerpoint/2010/main" val="729859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8895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i="0" dirty="0"/>
          </a:p>
        </p:txBody>
      </p:sp>
    </p:spTree>
    <p:extLst>
      <p:ext uri="{BB962C8B-B14F-4D97-AF65-F5344CB8AC3E}">
        <p14:creationId xmlns:p14="http://schemas.microsoft.com/office/powerpoint/2010/main" val="1913403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Возвращаясь к ранее показанным источникам</a:t>
            </a:r>
            <a:r>
              <a:rPr lang="ru-RU" baseline="0" dirty="0" smtClean="0"/>
              <a:t> </a:t>
            </a:r>
            <a:r>
              <a:rPr lang="ru-RU" dirty="0" smtClean="0"/>
              <a:t>ошибок в ИМЛ-диагностике:</a:t>
            </a:r>
          </a:p>
          <a:p>
            <a:r>
              <a:rPr lang="ru-RU" dirty="0" smtClean="0"/>
              <a:t>Можно с уверенностью</a:t>
            </a:r>
            <a:r>
              <a:rPr lang="ru-RU" baseline="0" dirty="0" smtClean="0"/>
              <a:t> сказать</a:t>
            </a:r>
            <a:r>
              <a:rPr lang="ru-RU" dirty="0" smtClean="0"/>
              <a:t>, что </a:t>
            </a:r>
            <a:r>
              <a:rPr lang="ru-RU" baseline="0" dirty="0" smtClean="0"/>
              <a:t>применение модели исследований по месту лечения, современных профессиональных ИМЛ-анализаторов под управлением системы </a:t>
            </a:r>
            <a:r>
              <a:rPr lang="en-US" baseline="0" dirty="0" smtClean="0"/>
              <a:t>cobas IT 1000 </a:t>
            </a:r>
            <a:r>
              <a:rPr lang="ru-RU" baseline="0" dirty="0" smtClean="0"/>
              <a:t>позволяют радикально снизить или вообще устранить основные источники рисков.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6132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dirty="0" smtClean="0"/>
              <a:t>Исследования, для которых критично время, должны проводится по месту лечения пациента.</a:t>
            </a:r>
          </a:p>
          <a:p>
            <a:pPr marL="0" marR="0" indent="0" algn="l" defTabSz="91598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За примерами далеко ходить не надо: </a:t>
            </a:r>
          </a:p>
          <a:p>
            <a:pPr marL="0" marR="0" indent="0" algn="l" defTabSz="91598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Arial" charset="0"/>
              </a:rPr>
              <a:t>человек</a:t>
            </a:r>
            <a:r>
              <a:rPr lang="ru-RU" u="none" baseline="0" dirty="0" smtClean="0">
                <a:solidFill>
                  <a:srgbClr val="FF0000"/>
                </a:solidFill>
              </a:rPr>
              <a:t> с подозрением на инфаркт в приемном отделении или лежащий на операционном столе </a:t>
            </a:r>
            <a:r>
              <a:rPr lang="ru-RU" baseline="0" dirty="0" smtClean="0"/>
              <a:t>не может </a:t>
            </a:r>
            <a:r>
              <a:rPr lang="ru-RU" u="none" baseline="0" dirty="0" smtClean="0">
                <a:solidFill>
                  <a:srgbClr val="FF0000"/>
                </a:solidFill>
              </a:rPr>
              <a:t>ждать, пока пробирка с биоматериалом будет доставлена в лабораторию, зарегистрирована и пропущена через рутинную обработку.</a:t>
            </a:r>
          </a:p>
          <a:p>
            <a:pPr marL="0" marR="0" indent="0" algn="l" defTabSz="91598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u="none" baseline="0" dirty="0" smtClean="0">
                <a:solidFill>
                  <a:srgbClr val="FF0000"/>
                </a:solidFill>
              </a:rPr>
              <a:t>Очень многие пациенты нуждаются в быстром получении достоверного результата теста поблизости от места жительства, чтобы наблюдающий амбулаторно врач на приеме мог сразу скорректировать дозировку принимаемого препарата.</a:t>
            </a:r>
          </a:p>
          <a:p>
            <a:pPr marL="0" marR="0" indent="0" algn="l" defTabSz="91598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u="none" baseline="0" dirty="0" smtClean="0">
                <a:solidFill>
                  <a:srgbClr val="FF0000"/>
                </a:solidFill>
              </a:rPr>
              <a:t>Кроме того, бывает, что</a:t>
            </a:r>
            <a:r>
              <a:rPr lang="ru-RU" u="none" baseline="0" dirty="0" smtClean="0"/>
              <a:t> концентрация аналита достаточно быстро</a:t>
            </a:r>
            <a:r>
              <a:rPr lang="ru-RU" baseline="0" dirty="0" smtClean="0"/>
              <a:t> изменяется со временем, и тогда снова оно против нас – вынуждая уложиться в необходимые рамки, при этом помня о качестве и адекватности получаемого результата исследования.</a:t>
            </a:r>
          </a:p>
          <a:p>
            <a:pPr marL="0" marR="0" indent="0" algn="l" defTabSz="91598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Такие сценарии – серьезная проверка на эффективность рабочих процессов лечебного учреждения.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ИМЛ – это путь, дающий клиницистам возможность проводить измерения «поблизости от пациента или непосредственно в месте его расположения» (по определению в ГОСТ Р ИСО 22870-2009 «Исследования по месту лечения – требования к качеству и компетентности»).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Imago" pitchFamily="2" charset="0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Преимущества таких исследований привели к их широкому внедрению в диагностическую практику.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Ежегодный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мировой прирост числа анализаторов для ИМЛ-диагностики составляет 12%.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Широкое применение ИМЛ в различных клинических отделениях по всему миру и регулярно проводимые независимые исследования наглядно показывают, что внедрение ИМЛ позволяет получить реальный и значительный положительный эффект и повысить эффективность лечения.</a:t>
            </a:r>
          </a:p>
        </p:txBody>
      </p:sp>
    </p:spTree>
    <p:extLst>
      <p:ext uri="{BB962C8B-B14F-4D97-AF65-F5344CB8AC3E}">
        <p14:creationId xmlns:p14="http://schemas.microsoft.com/office/powerpoint/2010/main" val="3786034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4250" y="733425"/>
            <a:ext cx="4889500" cy="3667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Однако, сценарий работы при ИМЛ принципиально отличается от классического рабочего цикла проведения исследования в лаборатории (как в основной, так и в экспресс).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И эту специфику необходимо учитывать при организации работы и выборе решений.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Причем одни и те же особенности рабочего процесса являются общими для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организации работы по всему спектру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ИМЛ.</a:t>
            </a:r>
          </a:p>
        </p:txBody>
      </p:sp>
    </p:spTree>
    <p:extLst>
      <p:ext uri="{BB962C8B-B14F-4D97-AF65-F5344CB8AC3E}">
        <p14:creationId xmlns:p14="http://schemas.microsoft.com/office/powerpoint/2010/main" val="2761168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Подводные камни</a:t>
            </a:r>
            <a:r>
              <a:rPr lang="ru-RU" baseline="0" dirty="0" smtClean="0"/>
              <a:t> в ИМЛ: с</a:t>
            </a:r>
            <a:r>
              <a:rPr lang="ru-RU" dirty="0" smtClean="0"/>
              <a:t>огласно </a:t>
            </a:r>
            <a:r>
              <a:rPr lang="ru-RU" dirty="0" smtClean="0"/>
              <a:t>авторитетным независимым исследованиям, представленные источники ошибок являются основными в ИМЛ</a:t>
            </a:r>
            <a:r>
              <a:rPr lang="ru-RU" dirty="0" smtClean="0"/>
              <a:t>.</a:t>
            </a:r>
          </a:p>
          <a:p>
            <a:r>
              <a:rPr lang="ru-RU" dirty="0" smtClean="0"/>
              <a:t>И рассматривая</a:t>
            </a:r>
            <a:r>
              <a:rPr lang="ru-RU" baseline="0" dirty="0" smtClean="0"/>
              <a:t> внедрение такого подхода, необходимо, конено же, принимать их во внимание.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649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Кроме того,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специфику ИМЛ должна учитывать и информационная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среда современного мед.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учреждения.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Imago" pitchFamily="2" charset="0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От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медицинского ИТ-решения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требуется обеспечить: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Корректный прием результатов с портативных анализаторов по ID пациента (а не по ID образца);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Контроль допуска к выполнению ИМЛ только авторизованных обученных операторов (требования ГОСТ Р ИСО 22870-2009, п. 5.1.5);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Проведение обучения работе на анализаторах для новых операторов и регистрация данного факта в БД;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Наличие у ответственного сотрудника удобного инструмента для проверки и поддержания уровня компетентности своих коллег (требования ГОСТ Р ИСО 22870-2009, п. 5.1.5);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Ведение контроля качества на ИМЛ-приборах вне стен лаборатории;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Допуск к использованию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только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тех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анализаторов,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где корректно и регулярно проводится контроль качества, что исключает получение неудовлетворительных результатов (требования ГОСТ Р ИСО 22870-2009, п. 5.6);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Контроля и управление используемыми материалами и лотами реагентов (требования ГОСТ Р ИСО 22870-2009, п. 4.2);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Возможность автоматически и вручную удаленно заблокировать анализаторы для использования в случае возникновения нештатной ситуации;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Управление и централизованное поддержание работоспособности всего парка приборов, находящихся вне стен КДЛ (в т. ч. и на значительном расстоянии от нее), например: мониторирование статуса работы, удаленная настройка, обновление управляющего ПО;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b="0" i="0" u="none" strike="noStrike" kern="1200" baseline="0" dirty="0" smtClean="0">
              <a:solidFill>
                <a:schemeClr val="tx1"/>
              </a:solidFill>
              <a:latin typeface="Imago" pitchFamily="2" charset="0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И это только часть требований.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Imago" pitchFamily="2" charset="0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Может ли поддержать существующая информационная инфраструктура весь спектр упомянутых особенностей?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Для управления производственными процессами в лаборатории используется хорошо себя зарекомендовавший инструмент – лабораторная информационная система (ЛИС).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Зачастую можно услышать, что при наличии ЛИС нет необходимости в специализированном информационном решении для ИМЛ.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Так ли это на самом деле?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Соответствуют ли возможности ЛИС логике ИМЛ-процессов?</a:t>
            </a:r>
            <a:endParaRPr lang="ru-RU" b="1" dirty="0" smtClean="0">
              <a:latin typeface="Arial" pitchFamily="34" charset="0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Современные ЛИС могут решать весьма широкий спектр задач, определенный производственным циклом лаборатории.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Imago" pitchFamily="2" charset="0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Однако, как показывает практика, ИМЛ-специфика весьма трудно ложится на функционал и задачи, решаемые ЛИС-системами.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Imago" pitchFamily="2" charset="0"/>
              <a:ea typeface="+mn-ea"/>
              <a:cs typeface="+mn-cs"/>
            </a:endParaRP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Imago" pitchFamily="2" charset="0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Некоторые </a:t>
            </a: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функции ЛИС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Регистрация заказов и образцов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Организация работы со штрих-кодами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Управление базой данных по пациентам и образцам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Сортировка образцов по рабочим местам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Организация и контроль соблюдения различных правил проведения анализов и вывода результатов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Подключение анализаторов (автоматическая передача заданий на приборы и получение результатов)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Ведение контроля качества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Организация связи с другими информационными системами, внедренными в работу данного учреждения: общегоспитальноймедицинской информационной системой (МИС) и различными сторонними специализированными ИС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6665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598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Arial" charset="0"/>
              </a:rPr>
              <a:t>Достойно встречать такие вызовы поможет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Minion" pitchFamily="18" charset="0"/>
                <a:ea typeface="+mn-ea"/>
                <a:cs typeface="Arial" charset="0"/>
              </a:rPr>
              <a:t>к</a:t>
            </a:r>
            <a:r>
              <a:rPr lang="ru-RU" sz="1200" b="0" i="0" dirty="0" smtClean="0">
                <a:latin typeface="Minion" pitchFamily="18" charset="0"/>
              </a:rPr>
              <a:t>омплексное автоматизированное решение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Arial" charset="0"/>
              </a:rPr>
              <a:t>:</a:t>
            </a:r>
          </a:p>
          <a:p>
            <a:pPr marL="0" marR="0" indent="0" algn="l" defTabSz="91598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Arial" charset="0"/>
              </a:rPr>
              <a:t>профессиональные экспресс-анализаторы и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Arial" charset="0"/>
              </a:rPr>
              <a:t>cobas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Arial" charset="0"/>
              </a:rPr>
              <a:t>IT 1000 -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Arial" charset="0"/>
              </a:rPr>
              <a:t>специализированная информационная система для управления ИМЛ.</a:t>
            </a:r>
          </a:p>
        </p:txBody>
      </p:sp>
    </p:spTree>
    <p:extLst>
      <p:ext uri="{BB962C8B-B14F-4D97-AF65-F5344CB8AC3E}">
        <p14:creationId xmlns:p14="http://schemas.microsoft.com/office/powerpoint/2010/main" val="806957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Arial" charset="0"/>
              </a:rPr>
              <a:t>Система обеспечивает: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Arial" charset="0"/>
              </a:rPr>
              <a:t>централизованные управление и настройку анализаторов; (щелк)</a:t>
            </a:r>
          </a:p>
          <a:p>
            <a:pPr marL="171450" marR="0" indent="-171450" algn="l" defTabSz="91598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200" b="0" i="0" u="none" strike="noStrike" kern="1200" baseline="0" dirty="0" smtClean="0">
                <a:solidFill>
                  <a:srgbClr val="FF0000"/>
                </a:solidFill>
                <a:latin typeface="Imago" pitchFamily="2" charset="0"/>
                <a:ea typeface="+mn-ea"/>
                <a:cs typeface="Arial" charset="0"/>
              </a:rPr>
              <a:t>ведение БД пациентов,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Arial" charset="0"/>
              </a:rPr>
              <a:t>загрузку данных на приборы и однозначную идентификацию пациента на приборе перед измерением; (щелк)</a:t>
            </a:r>
          </a:p>
          <a:p>
            <a:pPr marL="171450" marR="0" indent="-171450" algn="l" defTabSz="91598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Arial" charset="0"/>
              </a:rPr>
              <a:t>управление используемыми тестовыми и контрольными материалами; (щелк)</a:t>
            </a:r>
          </a:p>
          <a:p>
            <a:pPr marL="171450" marR="0" indent="-171450" algn="l" defTabSz="91598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Arial" charset="0"/>
              </a:rPr>
              <a:t>ведение внутрилабораторного контроля качества на приборах, в том числе и вне стен лаборатории; (щелк)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Arial" charset="0"/>
              </a:rPr>
              <a:t>обучение и поддержание уровня компетентности персонала, выполняющего исследования; (щелк)</a:t>
            </a:r>
          </a:p>
          <a:p>
            <a:pPr marL="0" marR="0" indent="0" algn="l" defTabSz="91598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Arial" charset="0"/>
              </a:rPr>
              <a:t>Все это дает возможность выстроить ИМЛ-процессы в полном соответствии с требованиями и регламентами, обеспечивая при этом удобство и качество работы.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Arial" charset="0"/>
              </a:rPr>
              <a:t>(щелк)</a:t>
            </a:r>
          </a:p>
        </p:txBody>
      </p:sp>
    </p:spTree>
    <p:extLst>
      <p:ext uri="{BB962C8B-B14F-4D97-AF65-F5344CB8AC3E}">
        <p14:creationId xmlns:p14="http://schemas.microsoft.com/office/powerpoint/2010/main" val="1280315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Arial" charset="0"/>
              </a:rPr>
              <a:t>Система обеспечивает: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Arial" charset="0"/>
              </a:rPr>
              <a:t>централизованные управление и настройку анализаторов; (щелк)</a:t>
            </a:r>
          </a:p>
          <a:p>
            <a:pPr marL="171450" marR="0" indent="-171450" algn="l" defTabSz="91598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200" b="0" i="0" u="none" strike="noStrike" kern="1200" baseline="0" dirty="0" smtClean="0">
                <a:solidFill>
                  <a:srgbClr val="FF0000"/>
                </a:solidFill>
                <a:latin typeface="Imago" pitchFamily="2" charset="0"/>
                <a:ea typeface="+mn-ea"/>
                <a:cs typeface="Arial" charset="0"/>
              </a:rPr>
              <a:t>ведение БД пациентов,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Arial" charset="0"/>
              </a:rPr>
              <a:t>загрузку данных на приборы и однозначную идентификацию пациента на приборе перед измерением; (щелк)</a:t>
            </a:r>
          </a:p>
          <a:p>
            <a:pPr marL="171450" marR="0" indent="-171450" algn="l" defTabSz="91598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Arial" charset="0"/>
              </a:rPr>
              <a:t>управление используемыми тестовыми и контрольными материалами; (щелк)</a:t>
            </a:r>
          </a:p>
          <a:p>
            <a:pPr marL="171450" marR="0" indent="-171450" algn="l" defTabSz="91598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Arial" charset="0"/>
              </a:rPr>
              <a:t>ведение внутрилабораторного контроля качества на приборах, в том числе и вне стен лаборатории; (щелк)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Arial" charset="0"/>
              </a:rPr>
              <a:t>обучение и поддержание уровня компетентности персонала, выполняющего исследования; (щелк)</a:t>
            </a:r>
          </a:p>
          <a:p>
            <a:pPr marL="0" marR="0" indent="0" algn="l" defTabSz="91598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Imago" pitchFamily="2" charset="0"/>
                <a:ea typeface="+mn-ea"/>
                <a:cs typeface="Arial" charset="0"/>
              </a:rPr>
              <a:t>Все это дает возможность выстроить ИМЛ-процессы в полном соответствии с требованиями и регламентами, обеспечивая при этом удобство и качество работы.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Imago" pitchFamily="2" charset="0"/>
                <a:ea typeface="+mn-ea"/>
                <a:cs typeface="Arial" charset="0"/>
              </a:rPr>
              <a:t>(щелк)</a:t>
            </a:r>
          </a:p>
        </p:txBody>
      </p:sp>
    </p:spTree>
    <p:extLst>
      <p:ext uri="{BB962C8B-B14F-4D97-AF65-F5344CB8AC3E}">
        <p14:creationId xmlns:p14="http://schemas.microsoft.com/office/powerpoint/2010/main" val="825484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 smtClean="0"/>
              <a:t>Рассмотрим</a:t>
            </a:r>
            <a:r>
              <a:rPr lang="ru-RU" b="0" i="0" baseline="0" dirty="0" smtClean="0"/>
              <a:t> эффект от внедрения ИМЛ по управлением </a:t>
            </a:r>
            <a:r>
              <a:rPr lang="en-US" b="0" i="0" baseline="0" dirty="0" smtClean="0"/>
              <a:t>cobas IT 1000 </a:t>
            </a:r>
            <a:r>
              <a:rPr lang="ru-RU" b="0" i="0" baseline="0" dirty="0" smtClean="0"/>
              <a:t>на примере крупной областной клинической больницы – нашего клиента.</a:t>
            </a:r>
            <a:endParaRPr lang="ru-RU" b="0" i="0" dirty="0"/>
          </a:p>
        </p:txBody>
      </p:sp>
    </p:spTree>
    <p:extLst>
      <p:ext uri="{BB962C8B-B14F-4D97-AF65-F5344CB8AC3E}">
        <p14:creationId xmlns:p14="http://schemas.microsoft.com/office/powerpoint/2010/main" val="3713954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hyperlink" Target="mailto:gennady.miller@roche.com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83381" y="1731671"/>
            <a:ext cx="7290000" cy="342058"/>
          </a:xfrm>
        </p:spPr>
        <p:txBody>
          <a:bodyPr/>
          <a:lstStyle>
            <a:lvl1pPr marL="0" indent="0">
              <a:buNone/>
              <a:defRPr sz="1800" i="1">
                <a:solidFill>
                  <a:schemeClr val="tx2"/>
                </a:solidFill>
                <a:latin typeface="Minion" panose="02040503050201090203" pitchFamily="18" charset="0"/>
              </a:defRPr>
            </a:lvl1pPr>
          </a:lstStyle>
          <a:p>
            <a:pPr lvl="0"/>
            <a:r>
              <a:rPr lang="en-GB" noProof="0" dirty="0"/>
              <a:t>Add presenter name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83381" y="877996"/>
            <a:ext cx="7290000" cy="860883"/>
          </a:xfrm>
          <a:noFill/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900" i="1">
                <a:latin typeface="Minion" panose="02040503050201090203" pitchFamily="18" charset="0"/>
              </a:defRPr>
            </a:lvl1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133600"/>
            <a:ext cx="9144000" cy="3836988"/>
          </a:xfrm>
        </p:spPr>
        <p:txBody>
          <a:bodyPr anchor="ctr"/>
          <a:lstStyle>
            <a:lvl1pPr marL="0" marR="0" indent="0" algn="ctr" defTabSz="6858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 sz="2000"/>
            </a:lvl1pPr>
          </a:lstStyle>
          <a:p>
            <a:pPr marL="0" marR="0" lvl="0" indent="0" algn="ctr" defTabSz="6858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r>
              <a:rPr lang="en-US" noProof="0"/>
              <a:t>Add momentary image, product </a:t>
            </a:r>
            <a:br>
              <a:rPr lang="en-US" noProof="0"/>
            </a:br>
            <a:r>
              <a:rPr lang="en-US" noProof="0"/>
              <a:t>photography or render, icon or </a:t>
            </a:r>
            <a:br>
              <a:rPr lang="en-US" noProof="0"/>
            </a:br>
            <a:r>
              <a:rPr lang="en-US" noProof="0"/>
              <a:t>illustration</a:t>
            </a:r>
          </a:p>
        </p:txBody>
      </p:sp>
      <p:grpSp>
        <p:nvGrpSpPr>
          <p:cNvPr id="94270" name="shpGridNormal" hidden="1"/>
          <p:cNvGrpSpPr>
            <a:grpSpLocks/>
          </p:cNvGrpSpPr>
          <p:nvPr userDrawn="1"/>
        </p:nvGrpSpPr>
        <p:grpSpPr bwMode="auto">
          <a:xfrm>
            <a:off x="397121" y="514353"/>
            <a:ext cx="8354157" cy="5764213"/>
            <a:chOff x="271" y="324"/>
            <a:chExt cx="5701" cy="3631"/>
          </a:xfrm>
        </p:grpSpPr>
        <p:sp>
          <p:nvSpPr>
            <p:cNvPr id="94266" name="shpGridTitle" hidden="1"/>
            <p:cNvSpPr>
              <a:spLocks noChangeArrowheads="1"/>
            </p:cNvSpPr>
            <p:nvPr userDrawn="1"/>
          </p:nvSpPr>
          <p:spPr bwMode="auto">
            <a:xfrm>
              <a:off x="271" y="324"/>
              <a:ext cx="5701" cy="771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CH" sz="1800"/>
            </a:p>
          </p:txBody>
        </p:sp>
        <p:sp>
          <p:nvSpPr>
            <p:cNvPr id="94268" name="shpGridMain" hidden="1"/>
            <p:cNvSpPr>
              <a:spLocks noChangeArrowheads="1"/>
            </p:cNvSpPr>
            <p:nvPr userDrawn="1"/>
          </p:nvSpPr>
          <p:spPr bwMode="auto">
            <a:xfrm>
              <a:off x="271" y="1179"/>
              <a:ext cx="5701" cy="2776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CH" sz="1800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80486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3381" y="461017"/>
            <a:ext cx="7290000" cy="4080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262812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83381" y="461017"/>
            <a:ext cx="7290000" cy="4080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Add title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381" y="877996"/>
            <a:ext cx="7290000" cy="858731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900" i="1">
                <a:latin typeface="Minion" panose="02040503050201090203" pitchFamily="18" charset="0"/>
              </a:defRPr>
            </a:lvl1pPr>
          </a:lstStyle>
          <a:p>
            <a:pPr lvl="0"/>
            <a:r>
              <a:rPr lang="en-US" noProof="0" dirty="0"/>
              <a:t>Add subtitle</a:t>
            </a:r>
          </a:p>
        </p:txBody>
      </p:sp>
    </p:spTree>
    <p:extLst>
      <p:ext uri="{BB962C8B-B14F-4D97-AF65-F5344CB8AC3E}">
        <p14:creationId xmlns:p14="http://schemas.microsoft.com/office/powerpoint/2010/main" val="559656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3381" y="461016"/>
            <a:ext cx="7290000" cy="83244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Add a two line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381" y="1293465"/>
            <a:ext cx="7290000" cy="443261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900" i="1">
                <a:latin typeface="Minion" panose="02040503050201090203" pitchFamily="18" charset="0"/>
              </a:defRPr>
            </a:lvl1pPr>
          </a:lstStyle>
          <a:p>
            <a:pPr lvl="0"/>
            <a:r>
              <a:rPr lang="en-US" noProof="0" dirty="0"/>
              <a:t>Add a single line subtitle</a:t>
            </a:r>
          </a:p>
        </p:txBody>
      </p:sp>
    </p:spTree>
    <p:extLst>
      <p:ext uri="{BB962C8B-B14F-4D97-AF65-F5344CB8AC3E}">
        <p14:creationId xmlns:p14="http://schemas.microsoft.com/office/powerpoint/2010/main" val="2703369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3382" y="2147888"/>
            <a:ext cx="8434388" cy="3822700"/>
          </a:xfrm>
        </p:spPr>
        <p:txBody>
          <a:bodyPr/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noProof="0" dirty="0"/>
              <a:t>Add bullet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3381" y="461017"/>
            <a:ext cx="7290000" cy="4080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381" y="877994"/>
            <a:ext cx="7290000" cy="8604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900" i="1">
                <a:latin typeface="Minion" panose="02040503050201090203" pitchFamily="18" charset="0"/>
              </a:defRPr>
            </a:lvl1pPr>
          </a:lstStyle>
          <a:p>
            <a:pPr lvl="0"/>
            <a:r>
              <a:rPr lang="en-US" noProof="0" dirty="0"/>
              <a:t>Add subtitle</a:t>
            </a:r>
          </a:p>
        </p:txBody>
      </p:sp>
    </p:spTree>
    <p:extLst>
      <p:ext uri="{BB962C8B-B14F-4D97-AF65-F5344CB8AC3E}">
        <p14:creationId xmlns:p14="http://schemas.microsoft.com/office/powerpoint/2010/main" val="4241279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, sub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3382" y="2147888"/>
            <a:ext cx="8434388" cy="3822700"/>
          </a:xfrm>
        </p:spPr>
        <p:txBody>
          <a:bodyPr/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noProof="0" dirty="0"/>
              <a:t>Add bullet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3381" y="461016"/>
            <a:ext cx="7290000" cy="83244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Add a two line title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381" y="1293465"/>
            <a:ext cx="7290000" cy="443261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900" i="1">
                <a:latin typeface="Minion" panose="02040503050201090203" pitchFamily="18" charset="0"/>
              </a:defRPr>
            </a:lvl1pPr>
          </a:lstStyle>
          <a:p>
            <a:pPr lvl="0"/>
            <a:r>
              <a:rPr lang="en-US" noProof="0" dirty="0"/>
              <a:t>Add a single line subtitle</a:t>
            </a:r>
          </a:p>
        </p:txBody>
      </p:sp>
    </p:spTree>
    <p:extLst>
      <p:ext uri="{BB962C8B-B14F-4D97-AF65-F5344CB8AC3E}">
        <p14:creationId xmlns:p14="http://schemas.microsoft.com/office/powerpoint/2010/main" val="426787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 &amp;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3382" y="2147888"/>
            <a:ext cx="8434388" cy="3473265"/>
          </a:xfrm>
        </p:spPr>
        <p:txBody>
          <a:bodyPr/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noProof="0" dirty="0"/>
              <a:t>Add bullet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3381" y="461017"/>
            <a:ext cx="7290000" cy="4080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381" y="877996"/>
            <a:ext cx="7290000" cy="858731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900" i="1">
                <a:latin typeface="Minion" panose="02040503050201090203" pitchFamily="18" charset="0"/>
              </a:defRPr>
            </a:lvl1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83382" y="5621156"/>
            <a:ext cx="8434388" cy="40322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GB" sz="1200" i="1" dirty="0">
                <a:solidFill>
                  <a:schemeClr val="tx2"/>
                </a:solidFill>
                <a:latin typeface="Minion" panose="02040503050201090203" pitchFamily="18" charset="0"/>
              </a:defRPr>
            </a:lvl1pPr>
          </a:lstStyle>
          <a:p>
            <a:pPr marL="214313" lvl="0" indent="-214313">
              <a:lnSpc>
                <a:spcPct val="100000"/>
              </a:lnSpc>
            </a:pPr>
            <a:r>
              <a:rPr lang="en-US" noProof="0" dirty="0"/>
              <a:t>Add footnote/source</a:t>
            </a:r>
          </a:p>
        </p:txBody>
      </p:sp>
    </p:spTree>
    <p:extLst>
      <p:ext uri="{BB962C8B-B14F-4D97-AF65-F5344CB8AC3E}">
        <p14:creationId xmlns:p14="http://schemas.microsoft.com/office/powerpoint/2010/main" val="291622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3382" y="2147888"/>
            <a:ext cx="8434388" cy="3822700"/>
          </a:xfrm>
        </p:spPr>
        <p:txBody>
          <a:bodyPr/>
          <a:lstStyle>
            <a:lvl1pPr>
              <a:spcAft>
                <a:spcPts val="1800"/>
              </a:spcAft>
              <a:defRPr sz="2000"/>
            </a:lvl1pPr>
            <a:lvl2pPr>
              <a:spcAft>
                <a:spcPts val="1800"/>
              </a:spcAft>
              <a:defRPr sz="2000"/>
            </a:lvl2pPr>
            <a:lvl3pPr>
              <a:spcAft>
                <a:spcPts val="1800"/>
              </a:spcAft>
              <a:defRPr sz="2000"/>
            </a:lvl3pPr>
            <a:lvl4pPr>
              <a:spcAft>
                <a:spcPts val="1800"/>
              </a:spcAft>
              <a:defRPr sz="2000"/>
            </a:lvl4pPr>
            <a:lvl5pPr>
              <a:spcAft>
                <a:spcPts val="1800"/>
              </a:spcAft>
              <a:defRPr sz="2000"/>
            </a:lvl5pPr>
          </a:lstStyle>
          <a:p>
            <a:pPr lvl="0"/>
            <a:r>
              <a:rPr lang="en-US" noProof="0" dirty="0"/>
              <a:t>Add bullet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3381" y="461017"/>
            <a:ext cx="7290000" cy="4080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931845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3383" y="2147888"/>
            <a:ext cx="4080607" cy="3822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Add bullet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737163" y="2147888"/>
            <a:ext cx="4080607" cy="3822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Add bullet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3381" y="461017"/>
            <a:ext cx="7290000" cy="4080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Add title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381" y="877994"/>
            <a:ext cx="7290000" cy="8604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900" i="1">
                <a:latin typeface="Minion" panose="02040503050201090203" pitchFamily="18" charset="0"/>
              </a:defRPr>
            </a:lvl1pPr>
          </a:lstStyle>
          <a:p>
            <a:pPr lvl="0"/>
            <a:r>
              <a:rPr lang="en-US" noProof="0"/>
              <a:t>Add subtitle</a:t>
            </a:r>
          </a:p>
        </p:txBody>
      </p:sp>
    </p:spTree>
    <p:extLst>
      <p:ext uri="{BB962C8B-B14F-4D97-AF65-F5344CB8AC3E}">
        <p14:creationId xmlns:p14="http://schemas.microsoft.com/office/powerpoint/2010/main" val="1089949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, subtitle &amp; 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3383" y="2147888"/>
            <a:ext cx="4080607" cy="3822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Add bullet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737163" y="2147888"/>
            <a:ext cx="4080607" cy="3822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Add bullet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3383" y="461016"/>
            <a:ext cx="7229603" cy="83244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Add a two line title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383" y="1293465"/>
            <a:ext cx="7229603" cy="443261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900" i="1">
                <a:latin typeface="Minion" panose="02040503050201090203" pitchFamily="18" charset="0"/>
              </a:defRPr>
            </a:lvl1pPr>
          </a:lstStyle>
          <a:p>
            <a:pPr lvl="0"/>
            <a:r>
              <a:rPr lang="en-US" noProof="0" dirty="0"/>
              <a:t>Add a single line subtitle</a:t>
            </a:r>
          </a:p>
        </p:txBody>
      </p:sp>
    </p:spTree>
    <p:extLst>
      <p:ext uri="{BB962C8B-B14F-4D97-AF65-F5344CB8AC3E}">
        <p14:creationId xmlns:p14="http://schemas.microsoft.com/office/powerpoint/2010/main" val="315789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two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5" hasCustomPrompt="1"/>
          </p:nvPr>
        </p:nvSpPr>
        <p:spPr>
          <a:xfrm>
            <a:off x="383383" y="2147887"/>
            <a:ext cx="4080272" cy="34732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chart</a:t>
            </a:r>
          </a:p>
        </p:txBody>
      </p:sp>
      <p:sp>
        <p:nvSpPr>
          <p:cNvPr id="10" name="Chart Placeholder 5"/>
          <p:cNvSpPr>
            <a:spLocks noGrp="1"/>
          </p:cNvSpPr>
          <p:nvPr>
            <p:ph type="chart" sz="quarter" idx="16" hasCustomPrompt="1"/>
          </p:nvPr>
        </p:nvSpPr>
        <p:spPr>
          <a:xfrm>
            <a:off x="4737498" y="2147887"/>
            <a:ext cx="4080272" cy="3473266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noProof="0"/>
              <a:t>Add chart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83383" y="461017"/>
            <a:ext cx="7229603" cy="4080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Add title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383" y="877994"/>
            <a:ext cx="7236619" cy="8604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900" i="1">
                <a:latin typeface="Minion" panose="02040503050201090203" pitchFamily="18" charset="0"/>
              </a:defRPr>
            </a:lvl1pPr>
          </a:lstStyle>
          <a:p>
            <a:pPr lvl="0"/>
            <a:r>
              <a:rPr lang="en-US" noProof="0"/>
              <a:t>Add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83382" y="5621156"/>
            <a:ext cx="8434388" cy="4032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200" i="1">
                <a:solidFill>
                  <a:schemeClr val="tx2"/>
                </a:solidFill>
                <a:latin typeface="Minion" panose="02040503050201090203" pitchFamily="18" charset="0"/>
              </a:defRPr>
            </a:lvl1pPr>
            <a:lvl2pPr marL="357188" indent="0">
              <a:buNone/>
              <a:defRPr sz="900" i="1">
                <a:solidFill>
                  <a:schemeClr val="tx2"/>
                </a:solidFill>
                <a:latin typeface="Minion Pro" panose="02040503050306020203" pitchFamily="18" charset="0"/>
              </a:defRPr>
            </a:lvl2pPr>
            <a:lvl3pPr marL="715565" indent="0">
              <a:buNone/>
              <a:defRPr sz="900" i="1">
                <a:solidFill>
                  <a:schemeClr val="tx2"/>
                </a:solidFill>
                <a:latin typeface="Minion Pro" panose="02040503050306020203" pitchFamily="18" charset="0"/>
              </a:defRPr>
            </a:lvl3pPr>
            <a:lvl4pPr marL="1073944" indent="0">
              <a:buNone/>
              <a:defRPr sz="900" i="1">
                <a:solidFill>
                  <a:schemeClr val="tx2"/>
                </a:solidFill>
                <a:latin typeface="Minion Pro" panose="02040503050306020203" pitchFamily="18" charset="0"/>
              </a:defRPr>
            </a:lvl4pPr>
            <a:lvl5pPr marL="1432322" indent="0">
              <a:buNone/>
              <a:defRPr sz="900" i="1">
                <a:solidFill>
                  <a:schemeClr val="tx2"/>
                </a:solidFill>
                <a:latin typeface="Minion Pro" panose="02040503050306020203" pitchFamily="18" charset="0"/>
              </a:defRPr>
            </a:lvl5pPr>
          </a:lstStyle>
          <a:p>
            <a:pPr lvl="0"/>
            <a:r>
              <a:rPr lang="en-US" noProof="0"/>
              <a:t>Add footnote/source</a:t>
            </a:r>
          </a:p>
        </p:txBody>
      </p:sp>
    </p:spTree>
    <p:extLst>
      <p:ext uri="{BB962C8B-B14F-4D97-AF65-F5344CB8AC3E}">
        <p14:creationId xmlns:p14="http://schemas.microsoft.com/office/powerpoint/2010/main" val="1187196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horizontal image with 2 line title and sing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30" name="shpPlaceholderTitle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83381" y="461016"/>
            <a:ext cx="7290000" cy="829903"/>
          </a:xfrm>
          <a:noFill/>
        </p:spPr>
        <p:txBody>
          <a:bodyPr/>
          <a:lstStyle>
            <a:lvl1pPr>
              <a:defRPr sz="2600">
                <a:latin typeface="+mj-lt"/>
              </a:defRPr>
            </a:lvl1pPr>
          </a:lstStyle>
          <a:p>
            <a:pPr lvl="0"/>
            <a:r>
              <a:rPr lang="en-US" noProof="0" dirty="0"/>
              <a:t>Add a two line title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83381" y="1299882"/>
            <a:ext cx="7290000" cy="438994"/>
          </a:xfrm>
          <a:noFill/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900" i="1">
                <a:latin typeface="Minion" panose="02040503050201090203" pitchFamily="18" charset="0"/>
              </a:defRPr>
            </a:lvl1pPr>
          </a:lstStyle>
          <a:p>
            <a:pPr lvl="0"/>
            <a:r>
              <a:rPr lang="en-US" noProof="0" dirty="0"/>
              <a:t>Add a single line subtitle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133601"/>
            <a:ext cx="9144000" cy="3836988"/>
          </a:xfrm>
        </p:spPr>
        <p:txBody>
          <a:bodyPr anchor="ctr"/>
          <a:lstStyle>
            <a:lvl1pPr marL="0" marR="0" indent="0" algn="ctr" defTabSz="6858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 sz="2000"/>
            </a:lvl1pPr>
          </a:lstStyle>
          <a:p>
            <a:pPr marL="0" marR="0" lvl="0" indent="0" algn="ctr" defTabSz="6858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r>
              <a:rPr lang="en-US" noProof="0" dirty="0"/>
              <a:t>Add momentary image, product </a:t>
            </a:r>
            <a:br>
              <a:rPr lang="en-US" noProof="0" dirty="0"/>
            </a:br>
            <a:r>
              <a:rPr lang="en-US" noProof="0" dirty="0"/>
              <a:t>photography or render, icon or </a:t>
            </a:r>
            <a:br>
              <a:rPr lang="en-US" noProof="0" dirty="0"/>
            </a:br>
            <a:r>
              <a:rPr lang="en-US" noProof="0" dirty="0"/>
              <a:t>illustration</a:t>
            </a:r>
          </a:p>
        </p:txBody>
      </p:sp>
      <p:grpSp>
        <p:nvGrpSpPr>
          <p:cNvPr id="94270" name="shpGridNormal" hidden="1"/>
          <p:cNvGrpSpPr>
            <a:grpSpLocks/>
          </p:cNvGrpSpPr>
          <p:nvPr userDrawn="1"/>
        </p:nvGrpSpPr>
        <p:grpSpPr bwMode="auto">
          <a:xfrm>
            <a:off x="397121" y="514353"/>
            <a:ext cx="8354157" cy="5764213"/>
            <a:chOff x="271" y="324"/>
            <a:chExt cx="5701" cy="3631"/>
          </a:xfrm>
        </p:grpSpPr>
        <p:sp>
          <p:nvSpPr>
            <p:cNvPr id="94266" name="shpGridTitle" hidden="1"/>
            <p:cNvSpPr>
              <a:spLocks noChangeArrowheads="1"/>
            </p:cNvSpPr>
            <p:nvPr userDrawn="1"/>
          </p:nvSpPr>
          <p:spPr bwMode="auto">
            <a:xfrm>
              <a:off x="271" y="324"/>
              <a:ext cx="5701" cy="771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CH" sz="1800"/>
            </a:p>
          </p:txBody>
        </p:sp>
        <p:sp>
          <p:nvSpPr>
            <p:cNvPr id="94268" name="shpGridMain" hidden="1"/>
            <p:cNvSpPr>
              <a:spLocks noChangeArrowheads="1"/>
            </p:cNvSpPr>
            <p:nvPr userDrawn="1"/>
          </p:nvSpPr>
          <p:spPr bwMode="auto">
            <a:xfrm>
              <a:off x="271" y="1179"/>
              <a:ext cx="5701" cy="2776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CH" sz="1800"/>
            </a:p>
          </p:txBody>
        </p:sp>
      </p:grp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3381" y="1747841"/>
            <a:ext cx="7290000" cy="323006"/>
          </a:xfrm>
        </p:spPr>
        <p:txBody>
          <a:bodyPr/>
          <a:lstStyle>
            <a:lvl1pPr marL="0" indent="0">
              <a:buNone/>
              <a:defRPr sz="1800" i="1">
                <a:solidFill>
                  <a:schemeClr val="tx2"/>
                </a:solidFill>
                <a:latin typeface="Minion" panose="02040503050201090203" pitchFamily="18" charset="0"/>
              </a:defRPr>
            </a:lvl1pPr>
          </a:lstStyle>
          <a:p>
            <a:pPr lvl="0"/>
            <a:r>
              <a:rPr lang="en-US" noProof="0" dirty="0"/>
              <a:t>Add presenter name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16542" y="6320353"/>
            <a:ext cx="46168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50" b="0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Imag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22103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, subtitle &amp; two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5" hasCustomPrompt="1"/>
          </p:nvPr>
        </p:nvSpPr>
        <p:spPr>
          <a:xfrm>
            <a:off x="383383" y="2147887"/>
            <a:ext cx="4080272" cy="347326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chart</a:t>
            </a:r>
          </a:p>
        </p:txBody>
      </p:sp>
      <p:sp>
        <p:nvSpPr>
          <p:cNvPr id="10" name="Chart Placeholder 5"/>
          <p:cNvSpPr>
            <a:spLocks noGrp="1"/>
          </p:cNvSpPr>
          <p:nvPr>
            <p:ph type="chart" sz="quarter" idx="16" hasCustomPrompt="1"/>
          </p:nvPr>
        </p:nvSpPr>
        <p:spPr>
          <a:xfrm>
            <a:off x="4737498" y="2147887"/>
            <a:ext cx="4080272" cy="347326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noProof="0"/>
              <a:t>Add chart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83382" y="5621156"/>
            <a:ext cx="8434388" cy="4032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200" i="1">
                <a:solidFill>
                  <a:schemeClr val="tx2"/>
                </a:solidFill>
                <a:latin typeface="Minion" panose="02040503050201090203" pitchFamily="18" charset="0"/>
              </a:defRPr>
            </a:lvl1pPr>
            <a:lvl2pPr marL="357188" indent="0">
              <a:buNone/>
              <a:defRPr sz="900" i="1">
                <a:solidFill>
                  <a:schemeClr val="tx2"/>
                </a:solidFill>
                <a:latin typeface="Minion Pro" panose="02040503050306020203" pitchFamily="18" charset="0"/>
              </a:defRPr>
            </a:lvl2pPr>
            <a:lvl3pPr marL="715565" indent="0">
              <a:buNone/>
              <a:defRPr sz="900" i="1">
                <a:solidFill>
                  <a:schemeClr val="tx2"/>
                </a:solidFill>
                <a:latin typeface="Minion Pro" panose="02040503050306020203" pitchFamily="18" charset="0"/>
              </a:defRPr>
            </a:lvl3pPr>
            <a:lvl4pPr marL="1073944" indent="0">
              <a:buNone/>
              <a:defRPr sz="900" i="1">
                <a:solidFill>
                  <a:schemeClr val="tx2"/>
                </a:solidFill>
                <a:latin typeface="Minion Pro" panose="02040503050306020203" pitchFamily="18" charset="0"/>
              </a:defRPr>
            </a:lvl4pPr>
            <a:lvl5pPr marL="1432322" indent="0">
              <a:buNone/>
              <a:defRPr sz="900" i="1">
                <a:solidFill>
                  <a:schemeClr val="tx2"/>
                </a:solidFill>
                <a:latin typeface="Minion Pro" panose="02040503050306020203" pitchFamily="18" charset="0"/>
              </a:defRPr>
            </a:lvl5pPr>
          </a:lstStyle>
          <a:p>
            <a:pPr lvl="0"/>
            <a:r>
              <a:rPr lang="en-US" noProof="0"/>
              <a:t>Add footnote/source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3383" y="461016"/>
            <a:ext cx="7229603" cy="83244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Add a two line title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383" y="1293465"/>
            <a:ext cx="7236619" cy="443261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900" i="1">
                <a:latin typeface="Minion" panose="02040503050201090203" pitchFamily="18" charset="0"/>
              </a:defRPr>
            </a:lvl1pPr>
          </a:lstStyle>
          <a:p>
            <a:pPr lvl="0"/>
            <a:r>
              <a:rPr lang="en-US" noProof="0" dirty="0"/>
              <a:t>Add a single line subtitle</a:t>
            </a:r>
          </a:p>
        </p:txBody>
      </p:sp>
    </p:spTree>
    <p:extLst>
      <p:ext uri="{BB962C8B-B14F-4D97-AF65-F5344CB8AC3E}">
        <p14:creationId xmlns:p14="http://schemas.microsoft.com/office/powerpoint/2010/main" val="1417388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5" hasCustomPrompt="1"/>
          </p:nvPr>
        </p:nvSpPr>
        <p:spPr>
          <a:xfrm>
            <a:off x="383382" y="2147888"/>
            <a:ext cx="8434388" cy="347326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chart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83381" y="461017"/>
            <a:ext cx="7290000" cy="4080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Add title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381" y="877994"/>
            <a:ext cx="7290000" cy="860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2900" i="1" noProof="0">
                <a:latin typeface="Minion" panose="02040503050201090203" pitchFamily="18" charset="0"/>
              </a:defRPr>
            </a:lvl1pPr>
          </a:lstStyle>
          <a:p>
            <a:pPr marL="214313" lvl="0" indent="-214313">
              <a:lnSpc>
                <a:spcPct val="100000"/>
              </a:lnSpc>
            </a:pPr>
            <a:r>
              <a:rPr lang="en-US" noProof="0"/>
              <a:t>Add subtitle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83382" y="5621156"/>
            <a:ext cx="8434388" cy="40322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GB" sz="1200" i="1" dirty="0">
                <a:solidFill>
                  <a:schemeClr val="tx2"/>
                </a:solidFill>
                <a:latin typeface="Minion" panose="02040503050201090203" pitchFamily="18" charset="0"/>
              </a:defRPr>
            </a:lvl1pPr>
          </a:lstStyle>
          <a:p>
            <a:pPr marL="214313" lvl="0" indent="-214313">
              <a:lnSpc>
                <a:spcPct val="100000"/>
              </a:lnSpc>
            </a:pPr>
            <a:r>
              <a:rPr lang="en-US" noProof="0"/>
              <a:t>Add footnote/source</a:t>
            </a:r>
          </a:p>
        </p:txBody>
      </p:sp>
    </p:spTree>
    <p:extLst>
      <p:ext uri="{BB962C8B-B14F-4D97-AF65-F5344CB8AC3E}">
        <p14:creationId xmlns:p14="http://schemas.microsoft.com/office/powerpoint/2010/main" val="1618245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, subtitle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5" hasCustomPrompt="1"/>
          </p:nvPr>
        </p:nvSpPr>
        <p:spPr>
          <a:xfrm>
            <a:off x="383382" y="2147888"/>
            <a:ext cx="8434388" cy="347326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Add chart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83382" y="5621156"/>
            <a:ext cx="8434388" cy="40322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GB" sz="1200" i="1" dirty="0">
                <a:solidFill>
                  <a:schemeClr val="tx2"/>
                </a:solidFill>
                <a:latin typeface="Minion" panose="02040503050201090203" pitchFamily="18" charset="0"/>
              </a:defRPr>
            </a:lvl1pPr>
          </a:lstStyle>
          <a:p>
            <a:pPr marL="214313" lvl="0" indent="-214313">
              <a:lnSpc>
                <a:spcPct val="100000"/>
              </a:lnSpc>
            </a:pPr>
            <a:r>
              <a:rPr lang="en-US" noProof="0" dirty="0"/>
              <a:t>Add footnote/source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83383" y="461016"/>
            <a:ext cx="7229603" cy="83244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Add a two line title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383" y="1293465"/>
            <a:ext cx="7236619" cy="44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2900" i="1" noProof="0">
                <a:latin typeface="Minion" panose="02040503050201090203" pitchFamily="18" charset="0"/>
              </a:defRPr>
            </a:lvl1pPr>
          </a:lstStyle>
          <a:p>
            <a:pPr marL="214313" lvl="0" indent="-214313">
              <a:lnSpc>
                <a:spcPct val="100000"/>
              </a:lnSpc>
            </a:pPr>
            <a:r>
              <a:rPr lang="en-US" noProof="0" dirty="0"/>
              <a:t>Add a single line subtitle</a:t>
            </a:r>
          </a:p>
        </p:txBody>
      </p:sp>
    </p:spTree>
    <p:extLst>
      <p:ext uri="{BB962C8B-B14F-4D97-AF65-F5344CB8AC3E}">
        <p14:creationId xmlns:p14="http://schemas.microsoft.com/office/powerpoint/2010/main" val="2090838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6" hasCustomPrompt="1"/>
          </p:nvPr>
        </p:nvSpPr>
        <p:spPr>
          <a:xfrm>
            <a:off x="383382" y="2147888"/>
            <a:ext cx="8434388" cy="347326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noProof="0"/>
              <a:t>Add table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83381" y="461017"/>
            <a:ext cx="7290000" cy="4080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Add title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381" y="877994"/>
            <a:ext cx="7290000" cy="860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2900" i="1" noProof="0">
                <a:latin typeface="Minion" panose="02040503050201090203" pitchFamily="18" charset="0"/>
              </a:defRPr>
            </a:lvl1pPr>
          </a:lstStyle>
          <a:p>
            <a:pPr marL="214313" lvl="0" indent="-214313">
              <a:lnSpc>
                <a:spcPct val="100000"/>
              </a:lnSpc>
            </a:pPr>
            <a:r>
              <a:rPr lang="en-US" noProof="0"/>
              <a:t>Add subtitle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83382" y="5621156"/>
            <a:ext cx="8434388" cy="40322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GB" sz="1200" i="1" dirty="0">
                <a:solidFill>
                  <a:schemeClr val="tx2"/>
                </a:solidFill>
                <a:latin typeface="Minion" panose="02040503050201090203" pitchFamily="18" charset="0"/>
              </a:defRPr>
            </a:lvl1pPr>
          </a:lstStyle>
          <a:p>
            <a:pPr marL="214313" lvl="0" indent="-214313">
              <a:lnSpc>
                <a:spcPct val="100000"/>
              </a:lnSpc>
            </a:pPr>
            <a:r>
              <a:rPr lang="en-US" noProof="0" dirty="0"/>
              <a:t>Add footnote/source</a:t>
            </a:r>
          </a:p>
        </p:txBody>
      </p:sp>
    </p:spTree>
    <p:extLst>
      <p:ext uri="{BB962C8B-B14F-4D97-AF65-F5344CB8AC3E}">
        <p14:creationId xmlns:p14="http://schemas.microsoft.com/office/powerpoint/2010/main" val="363782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image across page and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133600"/>
            <a:ext cx="9144000" cy="2449512"/>
          </a:xfrm>
        </p:spPr>
        <p:txBody>
          <a:bodyPr anchor="ctr"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noProof="0" dirty="0"/>
              <a:t>Add picture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90526" y="4783301"/>
            <a:ext cx="8342709" cy="360000"/>
          </a:xfr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b="1">
                <a:latin typeface="+mj-lt"/>
              </a:defRPr>
            </a:lvl1pPr>
            <a:lvl2pPr marL="357188" indent="0">
              <a:buFontTx/>
              <a:buNone/>
              <a:defRPr b="1">
                <a:latin typeface="+mj-lt"/>
              </a:defRPr>
            </a:lvl2pPr>
            <a:lvl3pPr marL="715565" indent="0">
              <a:buFontTx/>
              <a:buNone/>
              <a:defRPr b="1">
                <a:latin typeface="+mj-lt"/>
              </a:defRPr>
            </a:lvl3pPr>
            <a:lvl4pPr marL="1073944" indent="0">
              <a:buFontTx/>
              <a:buNone/>
              <a:defRPr b="1">
                <a:latin typeface="+mj-lt"/>
              </a:defRPr>
            </a:lvl4pPr>
            <a:lvl5pPr marL="1432322" indent="0">
              <a:buFontTx/>
              <a:buNone/>
              <a:defRPr b="1">
                <a:latin typeface="+mj-lt"/>
              </a:defRPr>
            </a:lvl5pPr>
          </a:lstStyle>
          <a:p>
            <a:pPr lvl="0"/>
            <a:r>
              <a:rPr lang="en-US" noProof="0" dirty="0"/>
              <a:t>Add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83383" y="5152268"/>
            <a:ext cx="8349853" cy="818323"/>
          </a:xfrm>
        </p:spPr>
        <p:txBody>
          <a:bodyPr/>
          <a:lstStyle>
            <a:lvl1pPr marL="0" indent="0">
              <a:buFontTx/>
              <a:buNone/>
              <a:defRPr>
                <a:latin typeface="+mn-lt"/>
              </a:defRPr>
            </a:lvl1pPr>
            <a:lvl2pPr marL="357188" indent="0">
              <a:buFontTx/>
              <a:buNone/>
              <a:defRPr>
                <a:latin typeface="+mn-lt"/>
              </a:defRPr>
            </a:lvl2pPr>
            <a:lvl3pPr marL="715565" indent="0">
              <a:buFontTx/>
              <a:buNone/>
              <a:defRPr>
                <a:latin typeface="+mn-lt"/>
              </a:defRPr>
            </a:lvl3pPr>
            <a:lvl4pPr marL="1073944" indent="0">
              <a:buFontTx/>
              <a:buNone/>
              <a:defRPr>
                <a:latin typeface="+mn-lt"/>
              </a:defRPr>
            </a:lvl4pPr>
            <a:lvl5pPr marL="1432322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n-US" noProof="0" dirty="0"/>
              <a:t>Add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83381" y="461017"/>
            <a:ext cx="7290000" cy="4080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381" y="877994"/>
            <a:ext cx="7290000" cy="860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2900" i="1" noProof="0">
                <a:latin typeface="Minion" panose="02040503050201090203" pitchFamily="18" charset="0"/>
              </a:defRPr>
            </a:lvl1pPr>
          </a:lstStyle>
          <a:p>
            <a:pPr marL="214313" lvl="0" indent="-214313">
              <a:lnSpc>
                <a:spcPct val="100000"/>
              </a:lnSpc>
            </a:pPr>
            <a:r>
              <a:rPr lang="en-US" noProof="0" dirty="0"/>
              <a:t>Add subtitle</a:t>
            </a:r>
          </a:p>
        </p:txBody>
      </p:sp>
    </p:spTree>
    <p:extLst>
      <p:ext uri="{BB962C8B-B14F-4D97-AF65-F5344CB8AC3E}">
        <p14:creationId xmlns:p14="http://schemas.microsoft.com/office/powerpoint/2010/main" val="159068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, subtitle, image across page and tex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133600"/>
            <a:ext cx="9144000" cy="2449512"/>
          </a:xfrm>
        </p:spPr>
        <p:txBody>
          <a:bodyPr anchor="ctr"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noProof="0"/>
              <a:t>Add picture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90526" y="4783301"/>
            <a:ext cx="8342709" cy="360000"/>
          </a:xfr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b="1">
                <a:latin typeface="+mj-lt"/>
              </a:defRPr>
            </a:lvl1pPr>
            <a:lvl2pPr marL="357188" indent="0">
              <a:buFontTx/>
              <a:buNone/>
              <a:defRPr b="1">
                <a:latin typeface="+mj-lt"/>
              </a:defRPr>
            </a:lvl2pPr>
            <a:lvl3pPr marL="715565" indent="0">
              <a:buFontTx/>
              <a:buNone/>
              <a:defRPr b="1">
                <a:latin typeface="+mj-lt"/>
              </a:defRPr>
            </a:lvl3pPr>
            <a:lvl4pPr marL="1073944" indent="0">
              <a:buFontTx/>
              <a:buNone/>
              <a:defRPr b="1">
                <a:latin typeface="+mj-lt"/>
              </a:defRPr>
            </a:lvl4pPr>
            <a:lvl5pPr marL="1432322" indent="0">
              <a:buFontTx/>
              <a:buNone/>
              <a:defRPr b="1">
                <a:latin typeface="+mj-lt"/>
              </a:defRPr>
            </a:lvl5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83383" y="5152268"/>
            <a:ext cx="8349853" cy="818323"/>
          </a:xfrm>
        </p:spPr>
        <p:txBody>
          <a:bodyPr/>
          <a:lstStyle>
            <a:lvl1pPr marL="0" indent="0">
              <a:buFontTx/>
              <a:buNone/>
              <a:defRPr>
                <a:latin typeface="+mn-lt"/>
              </a:defRPr>
            </a:lvl1pPr>
            <a:lvl2pPr marL="357188" indent="0">
              <a:buFontTx/>
              <a:buNone/>
              <a:defRPr>
                <a:latin typeface="+mn-lt"/>
              </a:defRPr>
            </a:lvl2pPr>
            <a:lvl3pPr marL="715565" indent="0">
              <a:buFontTx/>
              <a:buNone/>
              <a:defRPr>
                <a:latin typeface="+mn-lt"/>
              </a:defRPr>
            </a:lvl3pPr>
            <a:lvl4pPr marL="1073944" indent="0">
              <a:buFontTx/>
              <a:buNone/>
              <a:defRPr>
                <a:latin typeface="+mn-lt"/>
              </a:defRPr>
            </a:lvl4pPr>
            <a:lvl5pPr marL="1432322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n-US" noProof="0"/>
              <a:t>Add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3381" y="461016"/>
            <a:ext cx="7290000" cy="83244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Add a two line title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381" y="1293465"/>
            <a:ext cx="7290000" cy="44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2900" i="1" noProof="0">
                <a:latin typeface="Minion" panose="02040503050201090203" pitchFamily="18" charset="0"/>
              </a:defRPr>
            </a:lvl1pPr>
          </a:lstStyle>
          <a:p>
            <a:pPr marL="214313" lvl="0" indent="-214313">
              <a:lnSpc>
                <a:spcPct val="100000"/>
              </a:lnSpc>
            </a:pPr>
            <a:r>
              <a:rPr lang="en-US" noProof="0" dirty="0"/>
              <a:t>Add a single line subtitle</a:t>
            </a:r>
          </a:p>
        </p:txBody>
      </p:sp>
    </p:spTree>
    <p:extLst>
      <p:ext uri="{BB962C8B-B14F-4D97-AF65-F5344CB8AC3E}">
        <p14:creationId xmlns:p14="http://schemas.microsoft.com/office/powerpoint/2010/main" val="1766785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image left and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133600"/>
            <a:ext cx="4572000" cy="3836988"/>
          </a:xfrm>
        </p:spPr>
        <p:txBody>
          <a:bodyPr anchor="ctr"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noProof="0"/>
              <a:t>Add picture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899392" y="2133733"/>
            <a:ext cx="3918377" cy="360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b="1">
                <a:latin typeface="+mj-lt"/>
              </a:defRPr>
            </a:lvl1pPr>
            <a:lvl2pPr marL="357188" indent="0">
              <a:buFontTx/>
              <a:buNone/>
              <a:defRPr b="1">
                <a:latin typeface="+mj-lt"/>
              </a:defRPr>
            </a:lvl2pPr>
            <a:lvl3pPr marL="715565" indent="0">
              <a:buFontTx/>
              <a:buNone/>
              <a:defRPr b="1">
                <a:latin typeface="+mj-lt"/>
              </a:defRPr>
            </a:lvl3pPr>
            <a:lvl4pPr marL="1073944" indent="0">
              <a:buFontTx/>
              <a:buNone/>
              <a:defRPr b="1">
                <a:latin typeface="+mj-lt"/>
              </a:defRPr>
            </a:lvl4pPr>
            <a:lvl5pPr marL="1432322" indent="0">
              <a:buFontTx/>
              <a:buNone/>
              <a:defRPr b="1">
                <a:latin typeface="+mj-lt"/>
              </a:defRPr>
            </a:lvl5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896037" y="2502699"/>
            <a:ext cx="3921733" cy="3458924"/>
          </a:xfrm>
        </p:spPr>
        <p:txBody>
          <a:bodyPr/>
          <a:lstStyle>
            <a:lvl1pPr marL="0" indent="0">
              <a:buFontTx/>
              <a:buNone/>
              <a:defRPr>
                <a:latin typeface="+mn-lt"/>
              </a:defRPr>
            </a:lvl1pPr>
            <a:lvl2pPr marL="357188" indent="0">
              <a:buFontTx/>
              <a:buNone/>
              <a:defRPr>
                <a:latin typeface="+mn-lt"/>
              </a:defRPr>
            </a:lvl2pPr>
            <a:lvl3pPr marL="715565" indent="0">
              <a:buFontTx/>
              <a:buNone/>
              <a:defRPr>
                <a:latin typeface="+mn-lt"/>
              </a:defRPr>
            </a:lvl3pPr>
            <a:lvl4pPr marL="1073944" indent="0">
              <a:buFontTx/>
              <a:buNone/>
              <a:defRPr>
                <a:latin typeface="+mn-lt"/>
              </a:defRPr>
            </a:lvl4pPr>
            <a:lvl5pPr marL="1432322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n-US" noProof="0"/>
              <a:t>Add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3381" y="461017"/>
            <a:ext cx="7290000" cy="40801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latin typeface="+mj-lt"/>
              </a:defRPr>
            </a:lvl1pPr>
          </a:lstStyle>
          <a:p>
            <a:r>
              <a:rPr lang="en-US" noProof="0"/>
              <a:t>Add title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381" y="877994"/>
            <a:ext cx="7290000" cy="860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 typeface="Arial" panose="020B0604020202020204" pitchFamily="34" charset="0"/>
              <a:buNone/>
              <a:defRPr lang="en-US" sz="2900" i="1" noProof="0">
                <a:latin typeface="Minion" panose="02040503050201090203" pitchFamily="18" charset="0"/>
              </a:defRPr>
            </a:lvl1pPr>
          </a:lstStyle>
          <a:p>
            <a:pPr marL="214313" lvl="0" indent="-214313">
              <a:lnSpc>
                <a:spcPct val="100000"/>
              </a:lnSpc>
            </a:pPr>
            <a:r>
              <a:rPr lang="en-US" noProof="0"/>
              <a:t>Add subtitle</a:t>
            </a:r>
          </a:p>
        </p:txBody>
      </p:sp>
    </p:spTree>
    <p:extLst>
      <p:ext uri="{BB962C8B-B14F-4D97-AF65-F5344CB8AC3E}">
        <p14:creationId xmlns:p14="http://schemas.microsoft.com/office/powerpoint/2010/main" val="2019306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, subtitle, image left and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133600"/>
            <a:ext cx="4572000" cy="3836988"/>
          </a:xfrm>
        </p:spPr>
        <p:txBody>
          <a:bodyPr anchor="ctr"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noProof="0"/>
              <a:t>Add picture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899392" y="2133733"/>
            <a:ext cx="3918377" cy="360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b="1">
                <a:latin typeface="+mj-lt"/>
              </a:defRPr>
            </a:lvl1pPr>
            <a:lvl2pPr marL="357188" indent="0">
              <a:buFontTx/>
              <a:buNone/>
              <a:defRPr b="1">
                <a:latin typeface="+mj-lt"/>
              </a:defRPr>
            </a:lvl2pPr>
            <a:lvl3pPr marL="715565" indent="0">
              <a:buFontTx/>
              <a:buNone/>
              <a:defRPr b="1">
                <a:latin typeface="+mj-lt"/>
              </a:defRPr>
            </a:lvl3pPr>
            <a:lvl4pPr marL="1073944" indent="0">
              <a:buFontTx/>
              <a:buNone/>
              <a:defRPr b="1">
                <a:latin typeface="+mj-lt"/>
              </a:defRPr>
            </a:lvl4pPr>
            <a:lvl5pPr marL="1432322" indent="0">
              <a:buFontTx/>
              <a:buNone/>
              <a:defRPr b="1">
                <a:latin typeface="+mj-lt"/>
              </a:defRPr>
            </a:lvl5pPr>
          </a:lstStyle>
          <a:p>
            <a:pPr lvl="0"/>
            <a:r>
              <a:rPr lang="en-US" noProof="0" dirty="0"/>
              <a:t>Add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896037" y="2502699"/>
            <a:ext cx="3921733" cy="3458924"/>
          </a:xfrm>
        </p:spPr>
        <p:txBody>
          <a:bodyPr/>
          <a:lstStyle>
            <a:lvl1pPr marL="0" indent="0">
              <a:buFontTx/>
              <a:buNone/>
              <a:defRPr>
                <a:latin typeface="+mn-lt"/>
              </a:defRPr>
            </a:lvl1pPr>
            <a:lvl2pPr marL="357188" indent="0">
              <a:buFontTx/>
              <a:buNone/>
              <a:defRPr>
                <a:latin typeface="+mn-lt"/>
              </a:defRPr>
            </a:lvl2pPr>
            <a:lvl3pPr marL="715565" indent="0">
              <a:buFontTx/>
              <a:buNone/>
              <a:defRPr>
                <a:latin typeface="+mn-lt"/>
              </a:defRPr>
            </a:lvl3pPr>
            <a:lvl4pPr marL="1073944" indent="0">
              <a:buFontTx/>
              <a:buNone/>
              <a:defRPr>
                <a:latin typeface="+mn-lt"/>
              </a:defRPr>
            </a:lvl4pPr>
            <a:lvl5pPr marL="1432322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n-US" noProof="0"/>
              <a:t>Add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3381" y="461016"/>
            <a:ext cx="7290000" cy="83244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Add a two line title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381" y="1293465"/>
            <a:ext cx="7290000" cy="44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2900" i="1" noProof="0">
                <a:latin typeface="Minion" panose="02040503050201090203" pitchFamily="18" charset="0"/>
              </a:defRPr>
            </a:lvl1pPr>
          </a:lstStyle>
          <a:p>
            <a:pPr marL="214313" lvl="0" indent="-214313">
              <a:lnSpc>
                <a:spcPct val="100000"/>
              </a:lnSpc>
            </a:pPr>
            <a:r>
              <a:rPr lang="en-US" noProof="0" dirty="0"/>
              <a:t>Add a single line subtitle</a:t>
            </a:r>
          </a:p>
        </p:txBody>
      </p:sp>
    </p:spTree>
    <p:extLst>
      <p:ext uri="{BB962C8B-B14F-4D97-AF65-F5344CB8AC3E}">
        <p14:creationId xmlns:p14="http://schemas.microsoft.com/office/powerpoint/2010/main" val="1470480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381" y="461017"/>
            <a:ext cx="7290000" cy="408012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title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383383" y="2133603"/>
            <a:ext cx="2755613" cy="1728193"/>
          </a:xfrm>
        </p:spPr>
        <p:txBody>
          <a:bodyPr anchor="ctr"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noProof="0"/>
              <a:t>Add picture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86738" y="4005808"/>
            <a:ext cx="2753255" cy="360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2000" b="1">
                <a:latin typeface="+mj-lt"/>
              </a:defRPr>
            </a:lvl1pPr>
            <a:lvl2pPr marL="357188" indent="0">
              <a:buFontTx/>
              <a:buNone/>
              <a:defRPr b="1">
                <a:latin typeface="+mj-lt"/>
              </a:defRPr>
            </a:lvl2pPr>
            <a:lvl3pPr marL="715565" indent="0">
              <a:buFontTx/>
              <a:buNone/>
              <a:defRPr b="1">
                <a:latin typeface="+mj-lt"/>
              </a:defRPr>
            </a:lvl3pPr>
            <a:lvl4pPr marL="1073944" indent="0">
              <a:buFontTx/>
              <a:buNone/>
              <a:defRPr b="1">
                <a:latin typeface="+mj-lt"/>
              </a:defRPr>
            </a:lvl4pPr>
            <a:lvl5pPr marL="1432322" indent="0">
              <a:buFontTx/>
              <a:buNone/>
              <a:defRPr b="1">
                <a:latin typeface="+mj-lt"/>
              </a:defRPr>
            </a:lvl5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83384" y="4383022"/>
            <a:ext cx="2755613" cy="1587569"/>
          </a:xfrm>
        </p:spPr>
        <p:txBody>
          <a:bodyPr/>
          <a:lstStyle>
            <a:lvl1pPr marL="0" indent="0">
              <a:buFontTx/>
              <a:buNone/>
              <a:defRPr sz="2000">
                <a:latin typeface="+mn-lt"/>
              </a:defRPr>
            </a:lvl1pPr>
            <a:lvl2pPr marL="357188" indent="0">
              <a:buFontTx/>
              <a:buNone/>
              <a:defRPr>
                <a:latin typeface="+mn-lt"/>
              </a:defRPr>
            </a:lvl2pPr>
            <a:lvl3pPr marL="715565" indent="0">
              <a:buFontTx/>
              <a:buNone/>
              <a:defRPr>
                <a:latin typeface="+mn-lt"/>
              </a:defRPr>
            </a:lvl3pPr>
            <a:lvl4pPr marL="1073944" indent="0">
              <a:buFontTx/>
              <a:buNone/>
              <a:defRPr>
                <a:latin typeface="+mn-lt"/>
              </a:defRPr>
            </a:lvl4pPr>
            <a:lvl5pPr marL="1432322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n-US" noProof="0"/>
              <a:t>Add text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222272" y="2133603"/>
            <a:ext cx="2755613" cy="1728193"/>
          </a:xfrm>
        </p:spPr>
        <p:txBody>
          <a:bodyPr anchor="ctr"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noProof="0"/>
              <a:t>Add picture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225627" y="4005808"/>
            <a:ext cx="2753255" cy="360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2000" b="1">
                <a:latin typeface="+mj-lt"/>
              </a:defRPr>
            </a:lvl1pPr>
            <a:lvl2pPr marL="357188" indent="0">
              <a:buFontTx/>
              <a:buNone/>
              <a:defRPr b="1">
                <a:latin typeface="+mj-lt"/>
              </a:defRPr>
            </a:lvl2pPr>
            <a:lvl3pPr marL="715565" indent="0">
              <a:buFontTx/>
              <a:buNone/>
              <a:defRPr b="1">
                <a:latin typeface="+mj-lt"/>
              </a:defRPr>
            </a:lvl3pPr>
            <a:lvl4pPr marL="1073944" indent="0">
              <a:buFontTx/>
              <a:buNone/>
              <a:defRPr b="1">
                <a:latin typeface="+mj-lt"/>
              </a:defRPr>
            </a:lvl4pPr>
            <a:lvl5pPr marL="1432322" indent="0">
              <a:buFontTx/>
              <a:buNone/>
              <a:defRPr b="1">
                <a:latin typeface="+mj-lt"/>
              </a:defRPr>
            </a:lvl5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3222272" y="4383022"/>
            <a:ext cx="2755613" cy="1587569"/>
          </a:xfrm>
        </p:spPr>
        <p:txBody>
          <a:bodyPr/>
          <a:lstStyle>
            <a:lvl1pPr marL="0" indent="0">
              <a:buFontTx/>
              <a:buNone/>
              <a:defRPr sz="2000">
                <a:latin typeface="+mn-lt"/>
              </a:defRPr>
            </a:lvl1pPr>
            <a:lvl2pPr marL="357188" indent="0">
              <a:buFontTx/>
              <a:buNone/>
              <a:defRPr>
                <a:latin typeface="+mn-lt"/>
              </a:defRPr>
            </a:lvl2pPr>
            <a:lvl3pPr marL="715565" indent="0">
              <a:buFontTx/>
              <a:buNone/>
              <a:defRPr>
                <a:latin typeface="+mn-lt"/>
              </a:defRPr>
            </a:lvl3pPr>
            <a:lvl4pPr marL="1073944" indent="0">
              <a:buFontTx/>
              <a:buNone/>
              <a:defRPr>
                <a:latin typeface="+mn-lt"/>
              </a:defRPr>
            </a:lvl4pPr>
            <a:lvl5pPr marL="1432322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n-US" noProof="0"/>
              <a:t>Add text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6061160" y="2133603"/>
            <a:ext cx="2755613" cy="1728193"/>
          </a:xfrm>
        </p:spPr>
        <p:txBody>
          <a:bodyPr anchor="ctr"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noProof="0"/>
              <a:t>Add picture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6064515" y="4005808"/>
            <a:ext cx="2753255" cy="360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2000" b="1">
                <a:latin typeface="+mj-lt"/>
              </a:defRPr>
            </a:lvl1pPr>
            <a:lvl2pPr marL="357188" indent="0">
              <a:buFontTx/>
              <a:buNone/>
              <a:defRPr b="1">
                <a:latin typeface="+mj-lt"/>
              </a:defRPr>
            </a:lvl2pPr>
            <a:lvl3pPr marL="715565" indent="0">
              <a:buFontTx/>
              <a:buNone/>
              <a:defRPr b="1">
                <a:latin typeface="+mj-lt"/>
              </a:defRPr>
            </a:lvl3pPr>
            <a:lvl4pPr marL="1073944" indent="0">
              <a:buFontTx/>
              <a:buNone/>
              <a:defRPr b="1">
                <a:latin typeface="+mj-lt"/>
              </a:defRPr>
            </a:lvl4pPr>
            <a:lvl5pPr marL="1432322" indent="0">
              <a:buFontTx/>
              <a:buNone/>
              <a:defRPr b="1">
                <a:latin typeface="+mj-lt"/>
              </a:defRPr>
            </a:lvl5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6061160" y="4383022"/>
            <a:ext cx="2755613" cy="1587569"/>
          </a:xfrm>
        </p:spPr>
        <p:txBody>
          <a:bodyPr/>
          <a:lstStyle>
            <a:lvl1pPr marL="0" indent="0">
              <a:buFontTx/>
              <a:buNone/>
              <a:defRPr sz="2000">
                <a:latin typeface="+mn-lt"/>
              </a:defRPr>
            </a:lvl1pPr>
            <a:lvl2pPr marL="357188" indent="0">
              <a:buFontTx/>
              <a:buNone/>
              <a:defRPr>
                <a:latin typeface="+mn-lt"/>
              </a:defRPr>
            </a:lvl2pPr>
            <a:lvl3pPr marL="715565" indent="0">
              <a:buFontTx/>
              <a:buNone/>
              <a:defRPr>
                <a:latin typeface="+mn-lt"/>
              </a:defRPr>
            </a:lvl3pPr>
            <a:lvl4pPr marL="1073944" indent="0">
              <a:buFontTx/>
              <a:buNone/>
              <a:defRPr>
                <a:latin typeface="+mn-lt"/>
              </a:defRPr>
            </a:lvl4pPr>
            <a:lvl5pPr marL="1432322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n-US" noProof="0"/>
              <a:t>Add text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381" y="877994"/>
            <a:ext cx="7290000" cy="860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2900" i="1" noProof="0">
                <a:latin typeface="Minion" panose="02040503050201090203" pitchFamily="18" charset="0"/>
              </a:defRPr>
            </a:lvl1pPr>
          </a:lstStyle>
          <a:p>
            <a:pPr marL="214313" lvl="0" indent="-214313">
              <a:lnSpc>
                <a:spcPct val="100000"/>
              </a:lnSpc>
            </a:pPr>
            <a:r>
              <a:rPr lang="en-US" noProof="0"/>
              <a:t>Add subtitle</a:t>
            </a:r>
          </a:p>
        </p:txBody>
      </p:sp>
    </p:spTree>
    <p:extLst>
      <p:ext uri="{BB962C8B-B14F-4D97-AF65-F5344CB8AC3E}">
        <p14:creationId xmlns:p14="http://schemas.microsoft.com/office/powerpoint/2010/main" val="2979403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736727"/>
            <a:ext cx="9144000" cy="42338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50" b="0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Imago" pitchFamily="2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04800" y="6237314"/>
            <a:ext cx="32476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50" b="0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Imago" pitchFamily="2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360500" y="2312989"/>
            <a:ext cx="6423002" cy="3081337"/>
          </a:xfrm>
        </p:spPr>
        <p:txBody>
          <a:bodyPr anchor="ctr"/>
          <a:lstStyle>
            <a:lvl1pPr marL="0" indent="0" algn="ctr">
              <a:buFontTx/>
              <a:buNone/>
              <a:defRPr sz="8000" i="1">
                <a:solidFill>
                  <a:schemeClr val="bg1"/>
                </a:solidFill>
                <a:latin typeface="Minion" panose="02040503050201090203" pitchFamily="18" charset="0"/>
              </a:defRPr>
            </a:lvl1pPr>
            <a:lvl2pPr marL="357188" indent="0">
              <a:buFontTx/>
              <a:buNone/>
              <a:defRPr sz="2175">
                <a:solidFill>
                  <a:schemeClr val="bg1"/>
                </a:solidFill>
                <a:latin typeface="Minion" panose="02040503050201090203" pitchFamily="18" charset="0"/>
              </a:defRPr>
            </a:lvl2pPr>
            <a:lvl3pPr marL="715565" indent="0">
              <a:buFontTx/>
              <a:buNone/>
              <a:defRPr sz="2175">
                <a:solidFill>
                  <a:schemeClr val="bg1"/>
                </a:solidFill>
                <a:latin typeface="Minion" panose="02040503050201090203" pitchFamily="18" charset="0"/>
              </a:defRPr>
            </a:lvl3pPr>
            <a:lvl4pPr marL="1073944" indent="0">
              <a:buFontTx/>
              <a:buNone/>
              <a:defRPr sz="2175">
                <a:solidFill>
                  <a:schemeClr val="bg1"/>
                </a:solidFill>
                <a:latin typeface="Minion" panose="02040503050201090203" pitchFamily="18" charset="0"/>
              </a:defRPr>
            </a:lvl4pPr>
            <a:lvl5pPr marL="1432322" indent="0">
              <a:buFontTx/>
              <a:buNone/>
              <a:defRPr sz="2175">
                <a:solidFill>
                  <a:schemeClr val="bg1"/>
                </a:solidFill>
                <a:latin typeface="Minion" panose="02040503050201090203" pitchFamily="18" charset="0"/>
              </a:defRPr>
            </a:lvl5pPr>
          </a:lstStyle>
          <a:p>
            <a:pPr lvl="0"/>
            <a:r>
              <a:rPr lang="en-US" noProof="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364659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30" name="shpPlaceholderTitle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343787" y="2133602"/>
            <a:ext cx="3473982" cy="691034"/>
          </a:xfrm>
        </p:spPr>
        <p:txBody>
          <a:bodyPr anchor="b"/>
          <a:lstStyle>
            <a:lvl1pPr>
              <a:defRPr sz="2600">
                <a:latin typeface="+mj-lt"/>
              </a:defRPr>
            </a:lvl1pPr>
          </a:lstStyle>
          <a:p>
            <a:pPr lvl="0"/>
            <a:r>
              <a:rPr lang="en-US" noProof="0" dirty="0"/>
              <a:t>Add title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5343787" y="2824637"/>
            <a:ext cx="3473982" cy="1868229"/>
          </a:xfrm>
          <a:noFill/>
        </p:spPr>
        <p:txBody>
          <a:bodyPr/>
          <a:lstStyle>
            <a:lvl1pPr marL="0" indent="0">
              <a:lnSpc>
                <a:spcPct val="100000"/>
              </a:lnSpc>
              <a:buNone/>
              <a:defRPr sz="2900" i="1">
                <a:latin typeface="Minion" panose="02040503050201090203" pitchFamily="18" charset="0"/>
              </a:defRPr>
            </a:lvl1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5343787" y="4701829"/>
            <a:ext cx="3474776" cy="305078"/>
          </a:xfrm>
        </p:spPr>
        <p:txBody>
          <a:bodyPr/>
          <a:lstStyle>
            <a:lvl1pPr marL="0" indent="0">
              <a:buNone/>
              <a:defRPr sz="1800" i="1">
                <a:solidFill>
                  <a:schemeClr val="tx2"/>
                </a:solidFill>
                <a:latin typeface="Minion" panose="02040503050201090203" pitchFamily="18" charset="0"/>
              </a:defRPr>
            </a:lvl1pPr>
          </a:lstStyle>
          <a:p>
            <a:pPr lvl="0"/>
            <a:r>
              <a:rPr lang="en-GB" noProof="0" dirty="0"/>
              <a:t>Add presenter name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275665" y="6230471"/>
            <a:ext cx="3704664" cy="484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68580" tIns="67500" rIns="68580" bIns="675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Imago" pitchFamily="2" charset="0"/>
            </a:endParaRPr>
          </a:p>
        </p:txBody>
      </p:sp>
      <p:grpSp>
        <p:nvGrpSpPr>
          <p:cNvPr id="94270" name="shpGridNormal" hidden="1"/>
          <p:cNvGrpSpPr>
            <a:grpSpLocks/>
          </p:cNvGrpSpPr>
          <p:nvPr userDrawn="1"/>
        </p:nvGrpSpPr>
        <p:grpSpPr bwMode="auto">
          <a:xfrm>
            <a:off x="397121" y="514353"/>
            <a:ext cx="8354157" cy="5764213"/>
            <a:chOff x="271" y="324"/>
            <a:chExt cx="5701" cy="3631"/>
          </a:xfrm>
        </p:grpSpPr>
        <p:sp>
          <p:nvSpPr>
            <p:cNvPr id="94266" name="shpGridTitle" hidden="1"/>
            <p:cNvSpPr>
              <a:spLocks noChangeArrowheads="1"/>
            </p:cNvSpPr>
            <p:nvPr userDrawn="1"/>
          </p:nvSpPr>
          <p:spPr bwMode="auto">
            <a:xfrm>
              <a:off x="271" y="324"/>
              <a:ext cx="5701" cy="771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CH" sz="1800"/>
            </a:p>
          </p:txBody>
        </p:sp>
        <p:sp>
          <p:nvSpPr>
            <p:cNvPr id="94268" name="shpGridMain" hidden="1"/>
            <p:cNvSpPr>
              <a:spLocks noChangeArrowheads="1"/>
            </p:cNvSpPr>
            <p:nvPr userDrawn="1"/>
          </p:nvSpPr>
          <p:spPr bwMode="auto">
            <a:xfrm>
              <a:off x="271" y="1179"/>
              <a:ext cx="5701" cy="2776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CH" sz="1800"/>
            </a:p>
          </p:txBody>
        </p:sp>
      </p:grpSp>
      <p:sp>
        <p:nvSpPr>
          <p:cNvPr id="23" name="TextBox 22"/>
          <p:cNvSpPr txBox="1"/>
          <p:nvPr userDrawn="1"/>
        </p:nvSpPr>
        <p:spPr>
          <a:xfrm>
            <a:off x="5343788" y="6349912"/>
            <a:ext cx="2446945" cy="2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spcBef>
                <a:spcPct val="0"/>
              </a:spcBef>
              <a:defRPr sz="900" b="0">
                <a:latin typeface="Imago" panose="020B0500060000020004" pitchFamily="34" charset="0"/>
              </a:defRPr>
            </a:lvl1pPr>
          </a:lstStyle>
          <a:p>
            <a:pPr lvl="0"/>
            <a:r>
              <a:rPr lang="en-US" sz="900" noProof="0" dirty="0">
                <a:solidFill>
                  <a:schemeClr val="tx2"/>
                </a:solidFill>
              </a:rPr>
              <a:t>Add date in slide master  |  © 2017 Roche 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4932363" cy="6858000"/>
          </a:xfr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GB" noProof="0" dirty="0"/>
              <a:t>Add momentary image, product </a:t>
            </a:r>
            <a:br>
              <a:rPr lang="en-GB" noProof="0" dirty="0"/>
            </a:br>
            <a:r>
              <a:rPr lang="en-GB" noProof="0" dirty="0"/>
              <a:t>photography or render, icon or </a:t>
            </a:r>
            <a:br>
              <a:rPr lang="en-GB" noProof="0" dirty="0"/>
            </a:br>
            <a:r>
              <a:rPr lang="en-GB" noProof="0" dirty="0"/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38137075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50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 - option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 bwMode="auto">
          <a:xfrm>
            <a:off x="412704" y="2174783"/>
            <a:ext cx="4742927" cy="0"/>
          </a:xfrm>
          <a:prstGeom prst="line">
            <a:avLst/>
          </a:prstGeom>
          <a:noFill/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295837" y="2514724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800" b="0" i="0" u="none" strike="noStrike" kern="1200" baseline="0" dirty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COBAS are trademarks of Roche.</a:t>
            </a:r>
          </a:p>
          <a:p>
            <a:r>
              <a:rPr lang="en-GB" sz="1800" b="0" i="0" u="none" strike="noStrike" kern="1200" baseline="0" dirty="0">
                <a:solidFill>
                  <a:schemeClr val="tx1"/>
                </a:solidFill>
                <a:latin typeface="Imago" pitchFamily="2" charset="0"/>
                <a:ea typeface="+mn-ea"/>
                <a:cs typeface="+mn-cs"/>
              </a:rPr>
              <a:t>© 2017 Roche</a:t>
            </a:r>
          </a:p>
          <a:p>
            <a:r>
              <a:rPr lang="en-GB" sz="1800" b="1" i="0" u="none" strike="noStrike" baseline="0" dirty="0">
                <a:solidFill>
                  <a:srgbClr val="211D1E"/>
                </a:solidFill>
                <a:latin typeface="Imago" panose="020B0500060000020004" pitchFamily="34" charset="0"/>
              </a:rPr>
              <a:t>Published by:</a:t>
            </a:r>
            <a:endParaRPr lang="en-GB" sz="1800" b="0" i="0" u="none" strike="noStrike" baseline="0" dirty="0">
              <a:solidFill>
                <a:srgbClr val="211D1E"/>
              </a:solidFill>
              <a:latin typeface="Imago" panose="020B05000600000200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1800" b="0" i="0" u="none" strike="noStrike" baseline="0" dirty="0">
                <a:solidFill>
                  <a:srgbClr val="211D1E"/>
                </a:solidFill>
                <a:latin typeface="Imago" panose="020B0500060000020004" pitchFamily="34" charset="0"/>
              </a:rPr>
              <a:t>Roche Diagnostics International Ltd</a:t>
            </a:r>
          </a:p>
          <a:p>
            <a:pPr>
              <a:spcBef>
                <a:spcPts val="0"/>
              </a:spcBef>
            </a:pPr>
            <a:r>
              <a:rPr lang="en-GB" sz="1800" b="0" i="0" u="none" strike="noStrike" baseline="0" dirty="0">
                <a:solidFill>
                  <a:srgbClr val="211D1E"/>
                </a:solidFill>
                <a:latin typeface="Imago" panose="020B0500060000020004" pitchFamily="34" charset="0"/>
              </a:rPr>
              <a:t>CH-6343 Rotkreuz</a:t>
            </a:r>
          </a:p>
          <a:p>
            <a:pPr>
              <a:spcBef>
                <a:spcPts val="0"/>
              </a:spcBef>
            </a:pPr>
            <a:r>
              <a:rPr lang="en-GB" sz="1800" b="0" i="0" u="none" strike="noStrike" baseline="0" dirty="0">
                <a:solidFill>
                  <a:srgbClr val="211D1E"/>
                </a:solidFill>
                <a:latin typeface="Imago" panose="020B0500060000020004" pitchFamily="34" charset="0"/>
              </a:rPr>
              <a:t>Switzerland</a:t>
            </a:r>
          </a:p>
          <a:p>
            <a:pPr>
              <a:spcBef>
                <a:spcPts val="0"/>
              </a:spcBef>
            </a:pPr>
            <a:endParaRPr lang="en-GB" sz="1800" b="0" i="0" u="none" strike="noStrike" baseline="0" dirty="0">
              <a:solidFill>
                <a:srgbClr val="211D1E"/>
              </a:solidFill>
              <a:latin typeface="Imago" panose="020B05000600000200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1800" b="1" i="0" u="none" strike="noStrike" baseline="0" dirty="0">
                <a:solidFill>
                  <a:srgbClr val="00925B"/>
                </a:solidFill>
                <a:latin typeface="Imago" panose="020B0500060000020004" pitchFamily="34" charset="0"/>
              </a:rPr>
              <a:t>cobas.com</a:t>
            </a:r>
            <a:endParaRPr lang="en-GB" sz="1800" b="0" i="0" u="none" strike="noStrike" baseline="0" dirty="0">
              <a:solidFill>
                <a:srgbClr val="00925B"/>
              </a:solidFill>
              <a:latin typeface="Imago" panose="020B0500060000020004" pitchFamily="34" charset="0"/>
            </a:endParaRPr>
          </a:p>
          <a:p>
            <a:pPr>
              <a:spcBef>
                <a:spcPts val="0"/>
              </a:spcBef>
            </a:pPr>
            <a:endParaRPr lang="en-GB" sz="1800" b="0" i="1" u="none" strike="noStrike" baseline="0" dirty="0">
              <a:solidFill>
                <a:srgbClr val="808285"/>
              </a:solidFill>
              <a:latin typeface="Minion" panose="02040503050201090203" pitchFamily="18" charset="0"/>
            </a:endParaRPr>
          </a:p>
          <a:p>
            <a:pPr>
              <a:spcBef>
                <a:spcPts val="0"/>
              </a:spcBef>
            </a:pPr>
            <a:r>
              <a:rPr lang="en-GB" sz="1600" b="0" i="1" u="none" strike="noStrike" baseline="0" dirty="0">
                <a:solidFill>
                  <a:srgbClr val="808285"/>
                </a:solidFill>
                <a:latin typeface="Minion" panose="02040503050201090203" pitchFamily="18" charset="0"/>
              </a:rPr>
              <a:t>This presentation is our intellectual property. Without our written consent, it shall neither be copied in any manner, nor used for manufacturing, nor communicated to third parties.</a:t>
            </a:r>
            <a:endParaRPr lang="en-GB" sz="160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12565" y="958460"/>
            <a:ext cx="2438400" cy="48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2600" b="1" baseline="0">
                <a:latin typeface="+mj-lt"/>
                <a:ea typeface="+mj-ea"/>
                <a:cs typeface="+mj-cs"/>
              </a:defRPr>
            </a:lvl1pPr>
            <a:lvl2pPr>
              <a:spcBef>
                <a:spcPct val="0"/>
              </a:spcBef>
              <a:defRPr sz="2600" b="1"/>
            </a:lvl2pPr>
            <a:lvl3pPr>
              <a:spcBef>
                <a:spcPct val="0"/>
              </a:spcBef>
              <a:defRPr sz="2600" b="1"/>
            </a:lvl3pPr>
            <a:lvl4pPr>
              <a:spcBef>
                <a:spcPct val="0"/>
              </a:spcBef>
              <a:defRPr sz="2600" b="1"/>
            </a:lvl4pPr>
            <a:lvl5pPr>
              <a:spcBef>
                <a:spcPct val="0"/>
              </a:spcBef>
              <a:defRPr sz="2600" b="1"/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 b="1"/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 b="1"/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 b="1"/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 b="1"/>
            </a:lvl9pPr>
          </a:lstStyle>
          <a:p>
            <a:pPr lvl="0"/>
            <a:r>
              <a:rPr lang="en-GB" sz="2600" dirty="0"/>
              <a:t>Thank you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94635" y="1366472"/>
            <a:ext cx="3290047" cy="48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lvl="0" indent="0">
              <a:lnSpc>
                <a:spcPct val="110000"/>
              </a:lnSpc>
              <a:spcBef>
                <a:spcPts val="0"/>
              </a:spcBef>
              <a:buSzPct val="120000"/>
              <a:buFont typeface="Arial" pitchFamily="34" charset="0"/>
              <a:buNone/>
              <a:defRPr sz="2900" i="1">
                <a:latin typeface="Minion" panose="02040503050201090203" pitchFamily="18" charset="0"/>
              </a:defRPr>
            </a:lvl1pPr>
            <a:lvl2pPr marL="763588" indent="-287338">
              <a:lnSpc>
                <a:spcPct val="110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Char char="•"/>
              <a:defRPr sz="2000">
                <a:latin typeface="+mn-lt"/>
              </a:defRPr>
            </a:lvl2pPr>
            <a:lvl3pPr marL="1241425" indent="-287338">
              <a:lnSpc>
                <a:spcPct val="110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1719263" indent="-287338">
              <a:lnSpc>
                <a:spcPct val="110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Char char="•"/>
              <a:defRPr sz="2000">
                <a:latin typeface="+mn-lt"/>
              </a:defRPr>
            </a:lvl4pPr>
            <a:lvl5pPr marL="2195513" indent="-285750">
              <a:lnSpc>
                <a:spcPct val="110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Char char="•"/>
              <a:defRPr sz="2000">
                <a:latin typeface="+mn-lt"/>
              </a:defRPr>
            </a:lvl5pPr>
            <a:lvl6pPr marL="2652713" indent="-28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3109913" indent="-28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567113" indent="-28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4024313" indent="-28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lvl="0"/>
            <a:r>
              <a:rPr lang="en-GB" sz="2900" dirty="0"/>
              <a:t>for your attention</a:t>
            </a:r>
            <a:endParaRPr lang="en-ZA" sz="290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84176" y="6373791"/>
            <a:ext cx="287897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50" b="0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Imag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75101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- option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84175" y="6373791"/>
            <a:ext cx="278933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50" b="0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Imago" pitchFamily="2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403738" y="2722191"/>
            <a:ext cx="4742927" cy="0"/>
          </a:xfrm>
          <a:prstGeom prst="line">
            <a:avLst/>
          </a:prstGeom>
          <a:noFill/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tx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286871" y="3062133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GB" sz="1800" b="1" i="0" u="none" strike="noStrike" baseline="0" dirty="0">
                <a:solidFill>
                  <a:srgbClr val="211D1E"/>
                </a:solidFill>
                <a:latin typeface="Imago" panose="020B0500060000020004" pitchFamily="34" charset="0"/>
              </a:rPr>
              <a:t>Published by:</a:t>
            </a:r>
            <a:endParaRPr lang="en-GB" sz="1800" b="0" i="0" u="none" strike="noStrike" baseline="0" dirty="0">
              <a:solidFill>
                <a:srgbClr val="211D1E"/>
              </a:solidFill>
              <a:latin typeface="Imago" panose="020B05000600000200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1800" b="0" i="0" u="none" strike="noStrike" baseline="0" dirty="0">
                <a:solidFill>
                  <a:srgbClr val="211D1E"/>
                </a:solidFill>
                <a:latin typeface="Imago" panose="020B0500060000020004" pitchFamily="34" charset="0"/>
              </a:rPr>
              <a:t>Roche Diagnostics International Ltd</a:t>
            </a:r>
          </a:p>
          <a:p>
            <a:pPr>
              <a:spcBef>
                <a:spcPts val="0"/>
              </a:spcBef>
            </a:pPr>
            <a:r>
              <a:rPr lang="en-GB" sz="1800" b="0" i="0" u="none" strike="noStrike" baseline="0" dirty="0">
                <a:solidFill>
                  <a:srgbClr val="211D1E"/>
                </a:solidFill>
                <a:latin typeface="Imago" panose="020B0500060000020004" pitchFamily="34" charset="0"/>
              </a:rPr>
              <a:t>CH-6343 Rotkreuz</a:t>
            </a:r>
          </a:p>
          <a:p>
            <a:pPr>
              <a:spcBef>
                <a:spcPts val="0"/>
              </a:spcBef>
            </a:pPr>
            <a:r>
              <a:rPr lang="en-GB" sz="1800" b="0" i="0" u="none" strike="noStrike" baseline="0" dirty="0">
                <a:solidFill>
                  <a:srgbClr val="211D1E"/>
                </a:solidFill>
                <a:latin typeface="Imago" panose="020B0500060000020004" pitchFamily="34" charset="0"/>
              </a:rPr>
              <a:t>Switzerland</a:t>
            </a:r>
          </a:p>
          <a:p>
            <a:pPr>
              <a:spcBef>
                <a:spcPts val="0"/>
              </a:spcBef>
            </a:pPr>
            <a:endParaRPr lang="en-GB" sz="1800" b="0" i="0" u="none" strike="noStrike" baseline="0" dirty="0">
              <a:solidFill>
                <a:srgbClr val="211D1E"/>
              </a:solidFill>
              <a:latin typeface="Imago" panose="020B05000600000200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1800" b="0" i="0" u="none" strike="noStrike" baseline="0" dirty="0">
                <a:solidFill>
                  <a:srgbClr val="211D1E"/>
                </a:solidFill>
                <a:latin typeface="Imago" panose="020B0500060000020004" pitchFamily="34" charset="0"/>
              </a:rPr>
              <a:t>Find out more on</a:t>
            </a:r>
          </a:p>
          <a:p>
            <a:pPr>
              <a:spcBef>
                <a:spcPts val="0"/>
              </a:spcBef>
            </a:pPr>
            <a:r>
              <a:rPr lang="en-GB" sz="1800" b="1" i="0" u="none" strike="noStrike" baseline="0" dirty="0">
                <a:solidFill>
                  <a:srgbClr val="00925B"/>
                </a:solidFill>
                <a:latin typeface="Imago" panose="020B0500060000020004" pitchFamily="34" charset="0"/>
              </a:rPr>
              <a:t>cobas.com</a:t>
            </a:r>
            <a:endParaRPr lang="en-GB" sz="1800" b="0" i="0" u="none" strike="noStrike" baseline="0" dirty="0">
              <a:solidFill>
                <a:srgbClr val="00925B"/>
              </a:solidFill>
              <a:latin typeface="Imago" panose="020B0500060000020004" pitchFamily="34" charset="0"/>
            </a:endParaRPr>
          </a:p>
          <a:p>
            <a:pPr>
              <a:spcBef>
                <a:spcPts val="0"/>
              </a:spcBef>
            </a:pPr>
            <a:endParaRPr lang="en-GB" sz="1800" b="0" i="1" u="none" strike="noStrike" baseline="0" dirty="0">
              <a:solidFill>
                <a:srgbClr val="808285"/>
              </a:solidFill>
              <a:latin typeface="Minion" panose="02040503050201090203" pitchFamily="18" charset="0"/>
            </a:endParaRPr>
          </a:p>
          <a:p>
            <a:pPr>
              <a:spcBef>
                <a:spcPts val="0"/>
              </a:spcBef>
            </a:pPr>
            <a:r>
              <a:rPr lang="en-GB" sz="1600" b="0" i="1" u="none" strike="noStrike" baseline="0" dirty="0">
                <a:solidFill>
                  <a:srgbClr val="808285"/>
                </a:solidFill>
                <a:latin typeface="Minion" panose="02040503050201090203" pitchFamily="18" charset="0"/>
              </a:rPr>
              <a:t>This presentation is our intellectual property. Without our written consent, it shall neither be copied in any manner, nor used for manufacturing, nor communicated to third parties.</a:t>
            </a:r>
            <a:endParaRPr lang="en-GB" sz="160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03599" y="1505868"/>
            <a:ext cx="2438400" cy="48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2600" b="1" baseline="0">
                <a:latin typeface="+mj-lt"/>
                <a:ea typeface="+mj-ea"/>
                <a:cs typeface="+mj-cs"/>
              </a:defRPr>
            </a:lvl1pPr>
            <a:lvl2pPr>
              <a:spcBef>
                <a:spcPct val="0"/>
              </a:spcBef>
              <a:defRPr sz="2600" b="1"/>
            </a:lvl2pPr>
            <a:lvl3pPr>
              <a:spcBef>
                <a:spcPct val="0"/>
              </a:spcBef>
              <a:defRPr sz="2600" b="1"/>
            </a:lvl3pPr>
            <a:lvl4pPr>
              <a:spcBef>
                <a:spcPct val="0"/>
              </a:spcBef>
              <a:defRPr sz="2600" b="1"/>
            </a:lvl4pPr>
            <a:lvl5pPr>
              <a:spcBef>
                <a:spcPct val="0"/>
              </a:spcBef>
              <a:defRPr sz="2600" b="1"/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 b="1"/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 b="1"/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 b="1"/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 b="1"/>
            </a:lvl9pPr>
          </a:lstStyle>
          <a:p>
            <a:pPr lvl="0"/>
            <a:r>
              <a:rPr lang="en-GB" sz="2600" dirty="0"/>
              <a:t>Thank you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85669" y="1913880"/>
            <a:ext cx="3290047" cy="48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lvl="0" indent="0">
              <a:lnSpc>
                <a:spcPct val="110000"/>
              </a:lnSpc>
              <a:spcBef>
                <a:spcPts val="0"/>
              </a:spcBef>
              <a:buSzPct val="120000"/>
              <a:buFont typeface="Arial" pitchFamily="34" charset="0"/>
              <a:buNone/>
              <a:defRPr sz="2900" i="1">
                <a:latin typeface="Minion" panose="02040503050201090203" pitchFamily="18" charset="0"/>
              </a:defRPr>
            </a:lvl1pPr>
            <a:lvl2pPr marL="763588" indent="-287338">
              <a:lnSpc>
                <a:spcPct val="110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Char char="•"/>
              <a:defRPr sz="2000">
                <a:latin typeface="+mn-lt"/>
              </a:defRPr>
            </a:lvl2pPr>
            <a:lvl3pPr marL="1241425" indent="-287338">
              <a:lnSpc>
                <a:spcPct val="110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1719263" indent="-287338">
              <a:lnSpc>
                <a:spcPct val="110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Char char="•"/>
              <a:defRPr sz="2000">
                <a:latin typeface="+mn-lt"/>
              </a:defRPr>
            </a:lvl4pPr>
            <a:lvl5pPr marL="2195513" indent="-285750">
              <a:lnSpc>
                <a:spcPct val="110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Char char="•"/>
              <a:defRPr sz="2000">
                <a:latin typeface="+mn-lt"/>
              </a:defRPr>
            </a:lvl5pPr>
            <a:lvl6pPr marL="2652713" indent="-28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3109913" indent="-28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567113" indent="-28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4024313" indent="-28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lvl="0"/>
            <a:r>
              <a:rPr lang="en-GB" sz="2900" dirty="0"/>
              <a:t>for your attention</a:t>
            </a:r>
            <a:endParaRPr lang="en-ZA" sz="2900" dirty="0"/>
          </a:p>
        </p:txBody>
      </p:sp>
    </p:spTree>
    <p:extLst>
      <p:ext uri="{BB962C8B-B14F-4D97-AF65-F5344CB8AC3E}">
        <p14:creationId xmlns:p14="http://schemas.microsoft.com/office/powerpoint/2010/main" val="4055479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- option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63210" y="6305554"/>
            <a:ext cx="281029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50" b="0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Imago" pitchFamily="2" charset="0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85669" y="2348880"/>
            <a:ext cx="4760996" cy="1216323"/>
            <a:chOff x="385669" y="2348880"/>
            <a:chExt cx="4760996" cy="1216323"/>
          </a:xfrm>
        </p:grpSpPr>
        <p:cxnSp>
          <p:nvCxnSpPr>
            <p:cNvPr id="7" name="Straight Connector 6"/>
            <p:cNvCxnSpPr/>
            <p:nvPr userDrawn="1"/>
          </p:nvCxnSpPr>
          <p:spPr bwMode="auto">
            <a:xfrm>
              <a:off x="403738" y="3565203"/>
              <a:ext cx="4742927" cy="0"/>
            </a:xfrm>
            <a:prstGeom prst="line">
              <a:avLst/>
            </a:prstGeom>
            <a:noFill/>
            <a:ln w="476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/>
            <p:cNvGrpSpPr/>
            <p:nvPr userDrawn="1"/>
          </p:nvGrpSpPr>
          <p:grpSpPr>
            <a:xfrm>
              <a:off x="385669" y="2348880"/>
              <a:ext cx="3394242" cy="892106"/>
              <a:chOff x="385669" y="2348880"/>
              <a:chExt cx="3394242" cy="892106"/>
            </a:xfrm>
          </p:grpSpPr>
          <p:sp>
            <p:nvSpPr>
              <p:cNvPr id="9" name="TextBox 8"/>
              <p:cNvSpPr txBox="1"/>
              <p:nvPr userDrawn="1"/>
            </p:nvSpPr>
            <p:spPr>
              <a:xfrm>
                <a:off x="403598" y="2348880"/>
                <a:ext cx="3376313" cy="4840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>
                  <a:spcBef>
                    <a:spcPct val="0"/>
                  </a:spcBef>
                  <a:defRPr sz="2600" b="1" baseline="0">
                    <a:latin typeface="+mj-lt"/>
                    <a:ea typeface="+mj-ea"/>
                    <a:cs typeface="+mj-cs"/>
                  </a:defRPr>
                </a:lvl1pPr>
                <a:lvl2pPr>
                  <a:spcBef>
                    <a:spcPct val="0"/>
                  </a:spcBef>
                  <a:defRPr sz="2600" b="1"/>
                </a:lvl2pPr>
                <a:lvl3pPr>
                  <a:spcBef>
                    <a:spcPct val="0"/>
                  </a:spcBef>
                  <a:defRPr sz="2600" b="1"/>
                </a:lvl3pPr>
                <a:lvl4pPr>
                  <a:spcBef>
                    <a:spcPct val="0"/>
                  </a:spcBef>
                  <a:defRPr sz="2600" b="1"/>
                </a:lvl4pPr>
                <a:lvl5pPr>
                  <a:spcBef>
                    <a:spcPct val="0"/>
                  </a:spcBef>
                  <a:defRPr sz="2600" b="1"/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/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/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/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/>
                </a:lvl9pPr>
              </a:lstStyle>
              <a:p>
                <a:pPr lvl="0"/>
                <a:r>
                  <a:rPr lang="ru-RU" sz="2600" dirty="0" smtClean="0"/>
                  <a:t>Спасибо</a:t>
                </a:r>
                <a:endParaRPr lang="en-GB" sz="2600" dirty="0"/>
              </a:p>
            </p:txBody>
          </p:sp>
          <p:sp>
            <p:nvSpPr>
              <p:cNvPr id="10" name="TextBox 9"/>
              <p:cNvSpPr txBox="1"/>
              <p:nvPr userDrawn="1"/>
            </p:nvSpPr>
            <p:spPr>
              <a:xfrm>
                <a:off x="385669" y="2756892"/>
                <a:ext cx="3290047" cy="4840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0" lvl="0" indent="0">
                  <a:lnSpc>
                    <a:spcPct val="110000"/>
                  </a:lnSpc>
                  <a:spcBef>
                    <a:spcPts val="0"/>
                  </a:spcBef>
                  <a:buSzPct val="120000"/>
                  <a:buFont typeface="Arial" pitchFamily="34" charset="0"/>
                  <a:buNone/>
                  <a:defRPr sz="2900" i="1">
                    <a:latin typeface="Minion" panose="02040503050201090203" pitchFamily="18" charset="0"/>
                  </a:defRPr>
                </a:lvl1pPr>
                <a:lvl2pPr marL="763588" indent="-287338">
                  <a:lnSpc>
                    <a:spcPct val="110000"/>
                  </a:lnSpc>
                  <a:spcBef>
                    <a:spcPts val="0"/>
                  </a:spcBef>
                  <a:buSzPct val="120000"/>
                  <a:buFont typeface="Arial" panose="020B0604020202020204" pitchFamily="34" charset="0"/>
                  <a:buChar char="•"/>
                  <a:defRPr sz="2000">
                    <a:latin typeface="+mn-lt"/>
                  </a:defRPr>
                </a:lvl2pPr>
                <a:lvl3pPr marL="1241425" indent="-287338">
                  <a:lnSpc>
                    <a:spcPct val="110000"/>
                  </a:lnSpc>
                  <a:spcBef>
                    <a:spcPts val="0"/>
                  </a:spcBef>
                  <a:buSzPct val="120000"/>
                  <a:buFont typeface="Arial" panose="020B0604020202020204" pitchFamily="34" charset="0"/>
                  <a:buChar char="•"/>
                  <a:defRPr sz="2000">
                    <a:latin typeface="+mn-lt"/>
                  </a:defRPr>
                </a:lvl3pPr>
                <a:lvl4pPr marL="1719263" indent="-287338">
                  <a:lnSpc>
                    <a:spcPct val="110000"/>
                  </a:lnSpc>
                  <a:spcBef>
                    <a:spcPts val="0"/>
                  </a:spcBef>
                  <a:buSzPct val="120000"/>
                  <a:buFont typeface="Arial" panose="020B0604020202020204" pitchFamily="34" charset="0"/>
                  <a:buChar char="•"/>
                  <a:defRPr sz="2000">
                    <a:latin typeface="+mn-lt"/>
                  </a:defRPr>
                </a:lvl4pPr>
                <a:lvl5pPr marL="2195513" indent="-285750">
                  <a:lnSpc>
                    <a:spcPct val="110000"/>
                  </a:lnSpc>
                  <a:spcBef>
                    <a:spcPts val="0"/>
                  </a:spcBef>
                  <a:buSzPct val="120000"/>
                  <a:buFont typeface="Arial" panose="020B0604020202020204" pitchFamily="34" charset="0"/>
                  <a:buChar char="•"/>
                  <a:defRPr sz="2000">
                    <a:latin typeface="+mn-lt"/>
                  </a:defRPr>
                </a:lvl5pPr>
                <a:lvl6pPr marL="2652713" indent="-2857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+mn-lt"/>
                  </a:defRPr>
                </a:lvl6pPr>
                <a:lvl7pPr marL="3109913" indent="-2857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+mn-lt"/>
                  </a:defRPr>
                </a:lvl7pPr>
                <a:lvl8pPr marL="3567113" indent="-2857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+mn-lt"/>
                  </a:defRPr>
                </a:lvl8pPr>
                <a:lvl9pPr marL="4024313" indent="-2857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latin typeface="+mn-lt"/>
                  </a:defRPr>
                </a:lvl9pPr>
              </a:lstStyle>
              <a:p>
                <a:pPr lvl="0"/>
                <a:r>
                  <a:rPr lang="ru-RU" sz="2900" dirty="0" smtClean="0"/>
                  <a:t>за внимание!</a:t>
                </a:r>
                <a:endParaRPr lang="en-ZA" sz="2900" dirty="0"/>
              </a:p>
            </p:txBody>
          </p:sp>
        </p:grpSp>
      </p:grpSp>
      <p:sp>
        <p:nvSpPr>
          <p:cNvPr id="11" name="TextBox 10"/>
          <p:cNvSpPr txBox="1"/>
          <p:nvPr userDrawn="1"/>
        </p:nvSpPr>
        <p:spPr>
          <a:xfrm>
            <a:off x="395536" y="4601090"/>
            <a:ext cx="2635437" cy="340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lvl="0" indent="0">
              <a:lnSpc>
                <a:spcPct val="110000"/>
              </a:lnSpc>
              <a:spcBef>
                <a:spcPts val="0"/>
              </a:spcBef>
              <a:buSzPct val="120000"/>
              <a:buFont typeface="Arial" pitchFamily="34" charset="0"/>
              <a:buNone/>
              <a:defRPr sz="2900" i="1">
                <a:latin typeface="Minion" panose="02040503050201090203" pitchFamily="18" charset="0"/>
              </a:defRPr>
            </a:lvl1pPr>
            <a:lvl2pPr marL="763588" indent="-287338">
              <a:lnSpc>
                <a:spcPct val="110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Char char="•"/>
              <a:defRPr sz="2000">
                <a:latin typeface="+mn-lt"/>
              </a:defRPr>
            </a:lvl2pPr>
            <a:lvl3pPr marL="1241425" indent="-287338">
              <a:lnSpc>
                <a:spcPct val="110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1719263" indent="-287338">
              <a:lnSpc>
                <a:spcPct val="110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Char char="•"/>
              <a:defRPr sz="2000">
                <a:latin typeface="+mn-lt"/>
              </a:defRPr>
            </a:lvl4pPr>
            <a:lvl5pPr marL="2195513" indent="-285750">
              <a:lnSpc>
                <a:spcPct val="110000"/>
              </a:lnSpc>
              <a:spcBef>
                <a:spcPts val="0"/>
              </a:spcBef>
              <a:buSzPct val="120000"/>
              <a:buFont typeface="Arial" panose="020B0604020202020204" pitchFamily="34" charset="0"/>
              <a:buChar char="•"/>
              <a:defRPr sz="2000">
                <a:latin typeface="+mn-lt"/>
              </a:defRPr>
            </a:lvl5pPr>
            <a:lvl6pPr marL="2652713" indent="-28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3109913" indent="-28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567113" indent="-28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4024313" indent="-28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lang="en-US" sz="1800" i="0" dirty="0" smtClean="0">
                <a:latin typeface="+mn-lt"/>
                <a:hlinkClick r:id="rId2"/>
              </a:rPr>
              <a:t>gennady.miller@roche.com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endParaRPr lang="en-US" sz="1800" i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9446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387929"/>
            <a:ext cx="9144000" cy="45826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Z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mago" pitchFamily="2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66001" y="2299177"/>
            <a:ext cx="7212001" cy="276016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FontTx/>
              <a:buNone/>
              <a:defRPr sz="4000" i="1">
                <a:solidFill>
                  <a:schemeClr val="bg1"/>
                </a:solidFill>
                <a:latin typeface="Minion" panose="02040503050201090203" pitchFamily="18" charset="0"/>
              </a:defRPr>
            </a:lvl1pPr>
            <a:lvl2pPr marL="357188" indent="0">
              <a:buFontTx/>
              <a:buNone/>
              <a:defRPr sz="2175">
                <a:solidFill>
                  <a:schemeClr val="bg1"/>
                </a:solidFill>
                <a:latin typeface="Minion" panose="02040503050201090203" pitchFamily="18" charset="0"/>
              </a:defRPr>
            </a:lvl2pPr>
            <a:lvl3pPr marL="715565" indent="0">
              <a:buFontTx/>
              <a:buNone/>
              <a:defRPr sz="2175">
                <a:solidFill>
                  <a:schemeClr val="bg1"/>
                </a:solidFill>
                <a:latin typeface="Minion" panose="02040503050201090203" pitchFamily="18" charset="0"/>
              </a:defRPr>
            </a:lvl3pPr>
            <a:lvl4pPr marL="1073944" indent="0">
              <a:buFontTx/>
              <a:buNone/>
              <a:defRPr sz="2175">
                <a:solidFill>
                  <a:schemeClr val="bg1"/>
                </a:solidFill>
                <a:latin typeface="Minion" panose="02040503050201090203" pitchFamily="18" charset="0"/>
              </a:defRPr>
            </a:lvl4pPr>
            <a:lvl5pPr marL="1432322" indent="0">
              <a:buFontTx/>
              <a:buNone/>
              <a:defRPr sz="2175">
                <a:solidFill>
                  <a:schemeClr val="bg1"/>
                </a:solidFill>
                <a:latin typeface="Minion" panose="02040503050201090203" pitchFamily="18" charset="0"/>
              </a:defRPr>
            </a:lvl5pPr>
          </a:lstStyle>
          <a:p>
            <a:pPr lvl="0"/>
            <a:r>
              <a:rPr lang="en-US" noProof="0" dirty="0"/>
              <a:t>“Add quote”</a:t>
            </a:r>
          </a:p>
        </p:txBody>
      </p:sp>
    </p:spTree>
    <p:extLst>
      <p:ext uri="{BB962C8B-B14F-4D97-AF65-F5344CB8AC3E}">
        <p14:creationId xmlns:p14="http://schemas.microsoft.com/office/powerpoint/2010/main" val="757201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966001" y="2670428"/>
            <a:ext cx="7212001" cy="276016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FontTx/>
              <a:buNone/>
              <a:defRPr sz="4000" i="1">
                <a:solidFill>
                  <a:schemeClr val="bg1"/>
                </a:solidFill>
                <a:latin typeface="Minion" panose="02040503050201090203" pitchFamily="18" charset="0"/>
              </a:defRPr>
            </a:lvl1pPr>
            <a:lvl2pPr marL="357188" indent="0">
              <a:buFontTx/>
              <a:buNone/>
              <a:defRPr sz="2175">
                <a:solidFill>
                  <a:schemeClr val="bg1"/>
                </a:solidFill>
                <a:latin typeface="Minion" panose="02040503050201090203" pitchFamily="18" charset="0"/>
              </a:defRPr>
            </a:lvl2pPr>
            <a:lvl3pPr marL="715565" indent="0">
              <a:buFontTx/>
              <a:buNone/>
              <a:defRPr sz="2175">
                <a:solidFill>
                  <a:schemeClr val="bg1"/>
                </a:solidFill>
                <a:latin typeface="Minion" panose="02040503050201090203" pitchFamily="18" charset="0"/>
              </a:defRPr>
            </a:lvl3pPr>
            <a:lvl4pPr marL="1073944" indent="0">
              <a:buFontTx/>
              <a:buNone/>
              <a:defRPr sz="2175">
                <a:solidFill>
                  <a:schemeClr val="bg1"/>
                </a:solidFill>
                <a:latin typeface="Minion" panose="02040503050201090203" pitchFamily="18" charset="0"/>
              </a:defRPr>
            </a:lvl4pPr>
            <a:lvl5pPr marL="1432322" indent="0">
              <a:buFontTx/>
              <a:buNone/>
              <a:defRPr sz="2175">
                <a:solidFill>
                  <a:schemeClr val="bg1"/>
                </a:solidFill>
                <a:latin typeface="Minion" panose="02040503050201090203" pitchFamily="18" charset="0"/>
              </a:defRPr>
            </a:lvl5pPr>
          </a:lstStyle>
          <a:p>
            <a:pPr lvl="0"/>
            <a:r>
              <a:rPr lang="en-US" noProof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4020336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387929"/>
            <a:ext cx="9144000" cy="45826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Z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mago" pitchFamily="2" charset="0"/>
            </a:endParaRP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95289" y="2527816"/>
            <a:ext cx="7290197" cy="2701877"/>
          </a:xfrm>
        </p:spPr>
        <p:txBody>
          <a:bodyPr/>
          <a:lstStyle>
            <a:lvl1pPr marL="0" indent="0">
              <a:buFontTx/>
              <a:buNone/>
              <a:defRPr sz="2900" i="1">
                <a:solidFill>
                  <a:schemeClr val="bg1"/>
                </a:solidFill>
                <a:latin typeface="Minion" panose="02040503050201090203" pitchFamily="18" charset="0"/>
              </a:defRPr>
            </a:lvl1pPr>
            <a:lvl2pPr marL="476250" indent="0">
              <a:buFontTx/>
              <a:buNone/>
              <a:defRPr sz="2900">
                <a:solidFill>
                  <a:schemeClr val="bg1"/>
                </a:solidFill>
                <a:latin typeface="Minion" panose="02040503050201090203" pitchFamily="18" charset="0"/>
              </a:defRPr>
            </a:lvl2pPr>
            <a:lvl3pPr marL="954087" indent="0">
              <a:buFontTx/>
              <a:buNone/>
              <a:defRPr sz="2900">
                <a:solidFill>
                  <a:schemeClr val="bg1"/>
                </a:solidFill>
                <a:latin typeface="Minion" panose="02040503050201090203" pitchFamily="18" charset="0"/>
              </a:defRPr>
            </a:lvl3pPr>
            <a:lvl4pPr marL="1431925" indent="0">
              <a:buFontTx/>
              <a:buNone/>
              <a:defRPr sz="2900">
                <a:solidFill>
                  <a:schemeClr val="bg1"/>
                </a:solidFill>
                <a:latin typeface="Minion" panose="02040503050201090203" pitchFamily="18" charset="0"/>
              </a:defRPr>
            </a:lvl4pPr>
            <a:lvl5pPr marL="1909763" indent="0">
              <a:buFontTx/>
              <a:buNone/>
              <a:defRPr sz="2900">
                <a:solidFill>
                  <a:schemeClr val="bg1"/>
                </a:solidFill>
                <a:latin typeface="Minion" panose="02040503050201090203" pitchFamily="18" charset="0"/>
              </a:defRPr>
            </a:lvl5pPr>
          </a:lstStyle>
          <a:p>
            <a:pPr lvl="0"/>
            <a:r>
              <a:rPr lang="en-US" dirty="0"/>
              <a:t>Add text</a:t>
            </a:r>
            <a:endParaRPr lang="en-ZA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2151065"/>
            <a:ext cx="7290197" cy="358823"/>
          </a:xfrm>
        </p:spPr>
        <p:txBody>
          <a:bodyPr/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  <a:latin typeface="+mj-lt"/>
              </a:defRPr>
            </a:lvl1pPr>
            <a:lvl2pPr marL="476250" indent="0">
              <a:buFontTx/>
              <a:buNone/>
              <a:defRPr sz="2900">
                <a:solidFill>
                  <a:schemeClr val="bg1"/>
                </a:solidFill>
                <a:latin typeface="Minion" panose="02040503050201090203" pitchFamily="18" charset="0"/>
              </a:defRPr>
            </a:lvl2pPr>
            <a:lvl3pPr marL="954087" indent="0">
              <a:buFontTx/>
              <a:buNone/>
              <a:defRPr sz="2900">
                <a:solidFill>
                  <a:schemeClr val="bg1"/>
                </a:solidFill>
                <a:latin typeface="Minion" panose="02040503050201090203" pitchFamily="18" charset="0"/>
              </a:defRPr>
            </a:lvl3pPr>
            <a:lvl4pPr marL="1431925" indent="0">
              <a:buFontTx/>
              <a:buNone/>
              <a:defRPr sz="2900">
                <a:solidFill>
                  <a:schemeClr val="bg1"/>
                </a:solidFill>
                <a:latin typeface="Minion" panose="02040503050201090203" pitchFamily="18" charset="0"/>
              </a:defRPr>
            </a:lvl4pPr>
            <a:lvl5pPr marL="1909763" indent="0">
              <a:buFontTx/>
              <a:buNone/>
              <a:defRPr sz="2900">
                <a:solidFill>
                  <a:schemeClr val="bg1"/>
                </a:solidFill>
                <a:latin typeface="Minion" panose="02040503050201090203" pitchFamily="18" charset="0"/>
              </a:defRPr>
            </a:lvl5pPr>
          </a:lstStyle>
          <a:p>
            <a:pPr lvl="0"/>
            <a:r>
              <a:rPr lang="en-US" dirty="0"/>
              <a:t>Add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90520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387929"/>
            <a:ext cx="9144000" cy="45826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Z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mago" pitchFamily="2" charset="0"/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966001" y="2299177"/>
            <a:ext cx="7212001" cy="276016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FontTx/>
              <a:buNone/>
              <a:defRPr sz="4000" i="1">
                <a:solidFill>
                  <a:schemeClr val="bg1"/>
                </a:solidFill>
                <a:latin typeface="Minion" panose="02040503050201090203" pitchFamily="18" charset="0"/>
              </a:defRPr>
            </a:lvl1pPr>
            <a:lvl2pPr marL="357188" indent="0">
              <a:buFontTx/>
              <a:buNone/>
              <a:defRPr sz="2175">
                <a:solidFill>
                  <a:schemeClr val="bg1"/>
                </a:solidFill>
                <a:latin typeface="Minion" panose="02040503050201090203" pitchFamily="18" charset="0"/>
              </a:defRPr>
            </a:lvl2pPr>
            <a:lvl3pPr marL="715565" indent="0">
              <a:buFontTx/>
              <a:buNone/>
              <a:defRPr sz="2175">
                <a:solidFill>
                  <a:schemeClr val="bg1"/>
                </a:solidFill>
                <a:latin typeface="Minion" panose="02040503050201090203" pitchFamily="18" charset="0"/>
              </a:defRPr>
            </a:lvl3pPr>
            <a:lvl4pPr marL="1073944" indent="0">
              <a:buFontTx/>
              <a:buNone/>
              <a:defRPr sz="2175">
                <a:solidFill>
                  <a:schemeClr val="bg1"/>
                </a:solidFill>
                <a:latin typeface="Minion" panose="02040503050201090203" pitchFamily="18" charset="0"/>
              </a:defRPr>
            </a:lvl4pPr>
            <a:lvl5pPr marL="1432322" indent="0">
              <a:buFontTx/>
              <a:buNone/>
              <a:defRPr sz="2175">
                <a:solidFill>
                  <a:schemeClr val="bg1"/>
                </a:solidFill>
                <a:latin typeface="Minion" panose="02040503050201090203" pitchFamily="18" charset="0"/>
              </a:defRPr>
            </a:lvl5pPr>
          </a:lstStyle>
          <a:p>
            <a:pPr lvl="0"/>
            <a:r>
              <a:rPr lang="en-US" noProof="0"/>
              <a:t>“Add quote”</a:t>
            </a:r>
          </a:p>
        </p:txBody>
      </p:sp>
    </p:spTree>
    <p:extLst>
      <p:ext uri="{BB962C8B-B14F-4D97-AF65-F5344CB8AC3E}">
        <p14:creationId xmlns:p14="http://schemas.microsoft.com/office/powerpoint/2010/main" val="3950748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381" y="461017"/>
            <a:ext cx="7290000" cy="4080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83381" y="872489"/>
            <a:ext cx="7290000" cy="8604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900" i="1">
                <a:latin typeface="Minion" panose="02040503050201090203" pitchFamily="18" charset="0"/>
              </a:defRPr>
            </a:lvl1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3382" y="2147888"/>
            <a:ext cx="8434388" cy="38227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2625"/>
              </a:spcAft>
              <a:buFontTx/>
              <a:buNone/>
              <a:defRPr b="1" baseline="0"/>
            </a:lvl1pPr>
            <a:lvl2pPr marL="357188" indent="0">
              <a:buFontTx/>
              <a:buNone/>
              <a:defRPr b="1"/>
            </a:lvl2pPr>
            <a:lvl3pPr marL="715565" indent="0">
              <a:buFontTx/>
              <a:buNone/>
              <a:defRPr b="1"/>
            </a:lvl3pPr>
            <a:lvl4pPr marL="1073944" indent="0">
              <a:buFontTx/>
              <a:buNone/>
              <a:defRPr b="1"/>
            </a:lvl4pPr>
            <a:lvl5pPr marL="1432322" indent="0">
              <a:buFontTx/>
              <a:buNone/>
              <a:defRPr b="1"/>
            </a:lvl5pPr>
          </a:lstStyle>
          <a:p>
            <a:pPr lvl="0"/>
            <a:r>
              <a:rPr lang="en-US" noProof="0" dirty="0"/>
              <a:t>Section 1</a:t>
            </a:r>
          </a:p>
          <a:p>
            <a:pPr lvl="0"/>
            <a:r>
              <a:rPr lang="en-US" noProof="0" dirty="0"/>
              <a:t>Section 2</a:t>
            </a:r>
          </a:p>
          <a:p>
            <a:pPr lvl="0"/>
            <a:r>
              <a:rPr lang="en-US" noProof="0" dirty="0"/>
              <a:t>Section 3</a:t>
            </a:r>
          </a:p>
          <a:p>
            <a:pPr lvl="0"/>
            <a:r>
              <a:rPr lang="en-US" noProof="0" dirty="0"/>
              <a:t>Section 4</a:t>
            </a:r>
          </a:p>
          <a:p>
            <a:pPr lvl="0"/>
            <a:r>
              <a:rPr lang="en-US" noProof="0" dirty="0"/>
              <a:t>Section 5</a:t>
            </a:r>
          </a:p>
        </p:txBody>
      </p:sp>
    </p:spTree>
    <p:extLst>
      <p:ext uri="{BB962C8B-B14F-4D97-AF65-F5344CB8AC3E}">
        <p14:creationId xmlns:p14="http://schemas.microsoft.com/office/powerpoint/2010/main" val="2981082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040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shpPlaceholderTitle"/>
          <p:cNvSpPr>
            <a:spLocks noGrp="1" noChangeArrowheads="1"/>
          </p:cNvSpPr>
          <p:nvPr>
            <p:ph type="title"/>
          </p:nvPr>
        </p:nvSpPr>
        <p:spPr bwMode="auto">
          <a:xfrm>
            <a:off x="381779" y="461017"/>
            <a:ext cx="7290000" cy="4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Add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91" y="6309322"/>
            <a:ext cx="858374" cy="2384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920" y="341623"/>
            <a:ext cx="637076" cy="33090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80138" y="6439560"/>
            <a:ext cx="216024" cy="20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spcBef>
                <a:spcPct val="0"/>
              </a:spcBef>
              <a:defRPr sz="900" b="1"/>
            </a:lvl1pPr>
          </a:lstStyle>
          <a:p>
            <a:pPr lvl="0"/>
            <a:fld id="{6C33C606-CCB6-4873-BCC2-A8E2A449B9FA}" type="slidenum">
              <a:rPr lang="en-US" sz="900" noProof="0" smtClean="0">
                <a:solidFill>
                  <a:schemeClr val="tx2"/>
                </a:solidFill>
              </a:rPr>
              <a:pPr lvl="0"/>
              <a:t>‹#›</a:t>
            </a:fld>
            <a:endParaRPr lang="en-US" sz="900" noProof="0" dirty="0">
              <a:solidFill>
                <a:schemeClr val="tx2"/>
              </a:solidFill>
            </a:endParaRPr>
          </a:p>
        </p:txBody>
      </p:sp>
      <p:sp>
        <p:nvSpPr>
          <p:cNvPr id="2038" name="shpPlaceholderMain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0699" y="2133601"/>
            <a:ext cx="8427070" cy="383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Add first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grpSp>
        <p:nvGrpSpPr>
          <p:cNvPr id="41000" name="shpGridNormal" hidden="1"/>
          <p:cNvGrpSpPr>
            <a:grpSpLocks/>
          </p:cNvGrpSpPr>
          <p:nvPr userDrawn="1"/>
        </p:nvGrpSpPr>
        <p:grpSpPr bwMode="auto">
          <a:xfrm>
            <a:off x="397121" y="514350"/>
            <a:ext cx="8354157" cy="6005513"/>
            <a:chOff x="271" y="324"/>
            <a:chExt cx="5701" cy="3783"/>
          </a:xfrm>
        </p:grpSpPr>
        <p:sp>
          <p:nvSpPr>
            <p:cNvPr id="40993" name="shpGridTitle" hidden="1"/>
            <p:cNvSpPr>
              <a:spLocks noChangeArrowheads="1"/>
            </p:cNvSpPr>
            <p:nvPr userDrawn="1"/>
          </p:nvSpPr>
          <p:spPr bwMode="auto">
            <a:xfrm>
              <a:off x="271" y="324"/>
              <a:ext cx="5701" cy="771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800" dirty="0"/>
            </a:p>
          </p:txBody>
        </p:sp>
        <p:sp>
          <p:nvSpPr>
            <p:cNvPr id="40994" name="shpGridMain" hidden="1"/>
            <p:cNvSpPr>
              <a:spLocks noChangeArrowheads="1"/>
            </p:cNvSpPr>
            <p:nvPr userDrawn="1"/>
          </p:nvSpPr>
          <p:spPr bwMode="auto">
            <a:xfrm>
              <a:off x="271" y="1179"/>
              <a:ext cx="5701" cy="2776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800" dirty="0"/>
            </a:p>
          </p:txBody>
        </p:sp>
        <p:sp>
          <p:nvSpPr>
            <p:cNvPr id="40998" name="shpGridFooter" hidden="1"/>
            <p:cNvSpPr>
              <a:spLocks noChangeArrowheads="1"/>
            </p:cNvSpPr>
            <p:nvPr userDrawn="1"/>
          </p:nvSpPr>
          <p:spPr bwMode="auto">
            <a:xfrm>
              <a:off x="271" y="4005"/>
              <a:ext cx="5701" cy="102"/>
            </a:xfrm>
            <a:prstGeom prst="rect">
              <a:avLst/>
            </a:prstGeom>
            <a:noFill/>
            <a:ln w="12700">
              <a:solidFill>
                <a:srgbClr val="67676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690842" y="6439562"/>
            <a:ext cx="3996444" cy="20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>
              <a:spcBef>
                <a:spcPct val="0"/>
              </a:spcBef>
              <a:defRPr sz="900" b="0">
                <a:latin typeface="Imago" panose="020B0500060000020004" pitchFamily="34" charset="0"/>
              </a:defRPr>
            </a:lvl1pPr>
          </a:lstStyle>
          <a:p>
            <a:pPr lvl="0"/>
            <a:r>
              <a:rPr lang="ru-RU" sz="900" noProof="0" dirty="0" smtClean="0">
                <a:solidFill>
                  <a:schemeClr val="tx2"/>
                </a:solidFill>
              </a:rPr>
              <a:t>11</a:t>
            </a:r>
            <a:r>
              <a:rPr lang="en-US" sz="900" noProof="0" dirty="0" smtClean="0">
                <a:solidFill>
                  <a:schemeClr val="tx2"/>
                </a:solidFill>
              </a:rPr>
              <a:t>.0</a:t>
            </a:r>
            <a:r>
              <a:rPr lang="ru-RU" sz="900" noProof="0" dirty="0" smtClean="0">
                <a:solidFill>
                  <a:schemeClr val="tx2"/>
                </a:solidFill>
              </a:rPr>
              <a:t>4</a:t>
            </a:r>
            <a:r>
              <a:rPr lang="en-US" sz="900" noProof="0" dirty="0" smtClean="0">
                <a:solidFill>
                  <a:schemeClr val="tx2"/>
                </a:solidFill>
              </a:rPr>
              <a:t>.2018 </a:t>
            </a:r>
            <a:r>
              <a:rPr lang="en-US" sz="900" noProof="0" dirty="0" smtClean="0">
                <a:solidFill>
                  <a:schemeClr val="tx2"/>
                </a:solidFill>
              </a:rPr>
              <a:t>Roche</a:t>
            </a:r>
            <a:endParaRPr lang="en-US" sz="900" noProof="0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93" r:id="rId2"/>
    <p:sldLayoutId id="2147483664" r:id="rId3"/>
    <p:sldLayoutId id="2147483666" r:id="rId4"/>
    <p:sldLayoutId id="2147483697" r:id="rId5"/>
    <p:sldLayoutId id="2147483668" r:id="rId6"/>
    <p:sldLayoutId id="2147483687" r:id="rId7"/>
    <p:sldLayoutId id="2147483684" r:id="rId8"/>
    <p:sldLayoutId id="2147483667" r:id="rId9"/>
    <p:sldLayoutId id="2147483660" r:id="rId10"/>
    <p:sldLayoutId id="2147483669" r:id="rId11"/>
    <p:sldLayoutId id="2147483690" r:id="rId12"/>
    <p:sldLayoutId id="2147483661" r:id="rId13"/>
    <p:sldLayoutId id="2147483688" r:id="rId14"/>
    <p:sldLayoutId id="2147483686" r:id="rId15"/>
    <p:sldLayoutId id="2147483685" r:id="rId16"/>
    <p:sldLayoutId id="2147483672" r:id="rId17"/>
    <p:sldLayoutId id="2147483689" r:id="rId18"/>
    <p:sldLayoutId id="2147483673" r:id="rId19"/>
    <p:sldLayoutId id="2147483694" r:id="rId20"/>
    <p:sldLayoutId id="2147483674" r:id="rId21"/>
    <p:sldLayoutId id="2147483698" r:id="rId22"/>
    <p:sldLayoutId id="2147483675" r:id="rId23"/>
    <p:sldLayoutId id="2147483670" r:id="rId24"/>
    <p:sldLayoutId id="2147483695" r:id="rId25"/>
    <p:sldLayoutId id="2147483671" r:id="rId26"/>
    <p:sldLayoutId id="2147483696" r:id="rId27"/>
    <p:sldLayoutId id="2147483683" r:id="rId28"/>
    <p:sldLayoutId id="2147483692" r:id="rId29"/>
    <p:sldLayoutId id="2147483691" r:id="rId30"/>
    <p:sldLayoutId id="2147483676" r:id="rId31"/>
    <p:sldLayoutId id="2147483677" r:id="rId3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Imago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Imago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Imago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Imago" pitchFamily="2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Imago" pitchFamily="2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Imago" pitchFamily="2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Imago" pitchFamily="2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Imago" pitchFamily="2" charset="0"/>
        </a:defRPr>
      </a:lvl9pPr>
    </p:titleStyle>
    <p:bodyStyle>
      <a:lvl1pPr marL="214313" indent="-214313" algn="l" rtl="0" eaLnBrk="0" fontAlgn="base" hangingPunct="0">
        <a:lnSpc>
          <a:spcPct val="110000"/>
        </a:lnSpc>
        <a:spcBef>
          <a:spcPts val="0"/>
        </a:spcBef>
        <a:spcAft>
          <a:spcPct val="0"/>
        </a:spcAft>
        <a:buSzPct val="120000"/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72691" indent="-215504" algn="l" rtl="0" eaLnBrk="0" fontAlgn="base" hangingPunct="0">
        <a:lnSpc>
          <a:spcPct val="110000"/>
        </a:lnSpc>
        <a:spcBef>
          <a:spcPts val="0"/>
        </a:spcBef>
        <a:spcAft>
          <a:spcPct val="0"/>
        </a:spcAft>
        <a:buSzPct val="12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2pPr>
      <a:lvl3pPr marL="931069" indent="-215504" algn="l" rtl="0" eaLnBrk="0" fontAlgn="base" hangingPunct="0">
        <a:lnSpc>
          <a:spcPct val="110000"/>
        </a:lnSpc>
        <a:spcBef>
          <a:spcPts val="0"/>
        </a:spcBef>
        <a:spcAft>
          <a:spcPct val="0"/>
        </a:spcAft>
        <a:buSzPct val="12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3pPr>
      <a:lvl4pPr marL="1289447" indent="-215504" algn="l" rtl="0" eaLnBrk="0" fontAlgn="base" hangingPunct="0">
        <a:lnSpc>
          <a:spcPct val="110000"/>
        </a:lnSpc>
        <a:spcBef>
          <a:spcPts val="0"/>
        </a:spcBef>
        <a:spcAft>
          <a:spcPct val="0"/>
        </a:spcAft>
        <a:buSzPct val="12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4pPr>
      <a:lvl5pPr marL="1646635" indent="-214313" algn="l" rtl="0" eaLnBrk="0" fontAlgn="base" hangingPunct="0">
        <a:lnSpc>
          <a:spcPct val="110000"/>
        </a:lnSpc>
        <a:spcBef>
          <a:spcPts val="0"/>
        </a:spcBef>
        <a:spcAft>
          <a:spcPct val="0"/>
        </a:spcAft>
        <a:buSzPct val="12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5pPr>
      <a:lvl6pPr marL="1989535" indent="-214313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332435" indent="-214313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675335" indent="-214313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3018235" indent="-214313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761" userDrawn="1">
          <p15:clr>
            <a:srgbClr val="F26B43"/>
          </p15:clr>
        </p15:guide>
        <p15:guide id="2" pos="5555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pos="242" userDrawn="1">
          <p15:clr>
            <a:srgbClr val="F26B43"/>
          </p15:clr>
        </p15:guide>
        <p15:guide id="5" pos="2880" userDrawn="1">
          <p15:clr>
            <a:srgbClr val="F26B43"/>
          </p15:clr>
        </p15:guide>
        <p15:guide id="6" orient="horz" pos="1094" userDrawn="1">
          <p15:clr>
            <a:srgbClr val="F26B43"/>
          </p15:clr>
        </p15:guide>
        <p15:guide id="7" orient="horz" pos="48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83381" y="461016"/>
            <a:ext cx="6758974" cy="829903"/>
          </a:xfrm>
        </p:spPr>
        <p:txBody>
          <a:bodyPr/>
          <a:lstStyle/>
          <a:p>
            <a:r>
              <a:rPr lang="ru-RU" dirty="0"/>
              <a:t>Автоматизация исследований по месту лечения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3381" y="1299882"/>
            <a:ext cx="8435182" cy="833718"/>
          </a:xfrm>
        </p:spPr>
        <p:txBody>
          <a:bodyPr/>
          <a:lstStyle/>
          <a:p>
            <a:r>
              <a:rPr lang="ru-RU" sz="2800" dirty="0" smtClean="0"/>
              <a:t>Актуальные </a:t>
            </a:r>
            <a:r>
              <a:rPr lang="ru-RU" sz="2800" dirty="0"/>
              <a:t>проблемы и современные решения</a:t>
            </a:r>
            <a:endParaRPr lang="en-GB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3381" y="1844824"/>
            <a:ext cx="7290000" cy="323006"/>
          </a:xfrm>
          <a:noFill/>
        </p:spPr>
        <p:txBody>
          <a:bodyPr/>
          <a:lstStyle/>
          <a:p>
            <a:r>
              <a:rPr lang="ru-RU" dirty="0" smtClean="0"/>
              <a:t>Геннадий Миллер</a:t>
            </a:r>
            <a:r>
              <a:rPr lang="en-GB" dirty="0" smtClean="0"/>
              <a:t>, </a:t>
            </a:r>
            <a:r>
              <a:rPr lang="ru-RU" dirty="0" smtClean="0"/>
              <a:t>11.04.</a:t>
            </a:r>
            <a:r>
              <a:rPr lang="en-GB" dirty="0" smtClean="0"/>
              <a:t>2018</a:t>
            </a:r>
            <a:endParaRPr lang="en-GB" dirty="0"/>
          </a:p>
        </p:txBody>
      </p:sp>
      <p:grpSp>
        <p:nvGrpSpPr>
          <p:cNvPr id="8" name="Group 155"/>
          <p:cNvGrpSpPr>
            <a:grpSpLocks noChangeAspect="1"/>
          </p:cNvGrpSpPr>
          <p:nvPr/>
        </p:nvGrpSpPr>
        <p:grpSpPr bwMode="auto">
          <a:xfrm>
            <a:off x="3832492" y="3412061"/>
            <a:ext cx="1493298" cy="1187786"/>
            <a:chOff x="3104" y="2171"/>
            <a:chExt cx="567" cy="451"/>
          </a:xfrm>
        </p:grpSpPr>
        <p:sp>
          <p:nvSpPr>
            <p:cNvPr id="10" name="Rectangle 156"/>
            <p:cNvSpPr>
              <a:spLocks noChangeArrowheads="1"/>
            </p:cNvSpPr>
            <p:nvPr/>
          </p:nvSpPr>
          <p:spPr bwMode="auto">
            <a:xfrm>
              <a:off x="3340" y="2519"/>
              <a:ext cx="15" cy="85"/>
            </a:xfrm>
            <a:prstGeom prst="rect">
              <a:avLst/>
            </a:prstGeom>
            <a:solidFill>
              <a:srgbClr val="00A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57"/>
            <p:cNvSpPr>
              <a:spLocks noChangeArrowheads="1"/>
            </p:cNvSpPr>
            <p:nvPr/>
          </p:nvSpPr>
          <p:spPr bwMode="auto">
            <a:xfrm>
              <a:off x="3420" y="2519"/>
              <a:ext cx="15" cy="85"/>
            </a:xfrm>
            <a:prstGeom prst="rect">
              <a:avLst/>
            </a:prstGeom>
            <a:solidFill>
              <a:srgbClr val="00A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58"/>
            <p:cNvSpPr>
              <a:spLocks noEditPoints="1"/>
            </p:cNvSpPr>
            <p:nvPr/>
          </p:nvSpPr>
          <p:spPr bwMode="auto">
            <a:xfrm>
              <a:off x="3104" y="2171"/>
              <a:ext cx="567" cy="355"/>
            </a:xfrm>
            <a:custGeom>
              <a:avLst/>
              <a:gdLst>
                <a:gd name="T0" fmla="*/ 111 w 2268"/>
                <a:gd name="T1" fmla="*/ 1419 h 1419"/>
                <a:gd name="T2" fmla="*/ 99 w 2268"/>
                <a:gd name="T3" fmla="*/ 1418 h 1419"/>
                <a:gd name="T4" fmla="*/ 78 w 2268"/>
                <a:gd name="T5" fmla="*/ 1414 h 1419"/>
                <a:gd name="T6" fmla="*/ 57 w 2268"/>
                <a:gd name="T7" fmla="*/ 1406 h 1419"/>
                <a:gd name="T8" fmla="*/ 40 w 2268"/>
                <a:gd name="T9" fmla="*/ 1394 h 1419"/>
                <a:gd name="T10" fmla="*/ 25 w 2268"/>
                <a:gd name="T11" fmla="*/ 1378 h 1419"/>
                <a:gd name="T12" fmla="*/ 13 w 2268"/>
                <a:gd name="T13" fmla="*/ 1361 h 1419"/>
                <a:gd name="T14" fmla="*/ 5 w 2268"/>
                <a:gd name="T15" fmla="*/ 1341 h 1419"/>
                <a:gd name="T16" fmla="*/ 1 w 2268"/>
                <a:gd name="T17" fmla="*/ 1320 h 1419"/>
                <a:gd name="T18" fmla="*/ 0 w 2268"/>
                <a:gd name="T19" fmla="*/ 111 h 1419"/>
                <a:gd name="T20" fmla="*/ 1 w 2268"/>
                <a:gd name="T21" fmla="*/ 99 h 1419"/>
                <a:gd name="T22" fmla="*/ 5 w 2268"/>
                <a:gd name="T23" fmla="*/ 78 h 1419"/>
                <a:gd name="T24" fmla="*/ 13 w 2268"/>
                <a:gd name="T25" fmla="*/ 57 h 1419"/>
                <a:gd name="T26" fmla="*/ 25 w 2268"/>
                <a:gd name="T27" fmla="*/ 40 h 1419"/>
                <a:gd name="T28" fmla="*/ 40 w 2268"/>
                <a:gd name="T29" fmla="*/ 25 h 1419"/>
                <a:gd name="T30" fmla="*/ 57 w 2268"/>
                <a:gd name="T31" fmla="*/ 13 h 1419"/>
                <a:gd name="T32" fmla="*/ 78 w 2268"/>
                <a:gd name="T33" fmla="*/ 5 h 1419"/>
                <a:gd name="T34" fmla="*/ 99 w 2268"/>
                <a:gd name="T35" fmla="*/ 1 h 1419"/>
                <a:gd name="T36" fmla="*/ 2157 w 2268"/>
                <a:gd name="T37" fmla="*/ 0 h 1419"/>
                <a:gd name="T38" fmla="*/ 2168 w 2268"/>
                <a:gd name="T39" fmla="*/ 1 h 1419"/>
                <a:gd name="T40" fmla="*/ 2190 w 2268"/>
                <a:gd name="T41" fmla="*/ 5 h 1419"/>
                <a:gd name="T42" fmla="*/ 2211 w 2268"/>
                <a:gd name="T43" fmla="*/ 13 h 1419"/>
                <a:gd name="T44" fmla="*/ 2228 w 2268"/>
                <a:gd name="T45" fmla="*/ 25 h 1419"/>
                <a:gd name="T46" fmla="*/ 2243 w 2268"/>
                <a:gd name="T47" fmla="*/ 40 h 1419"/>
                <a:gd name="T48" fmla="*/ 2255 w 2268"/>
                <a:gd name="T49" fmla="*/ 57 h 1419"/>
                <a:gd name="T50" fmla="*/ 2263 w 2268"/>
                <a:gd name="T51" fmla="*/ 78 h 1419"/>
                <a:gd name="T52" fmla="*/ 2267 w 2268"/>
                <a:gd name="T53" fmla="*/ 99 h 1419"/>
                <a:gd name="T54" fmla="*/ 2268 w 2268"/>
                <a:gd name="T55" fmla="*/ 1308 h 1419"/>
                <a:gd name="T56" fmla="*/ 2267 w 2268"/>
                <a:gd name="T57" fmla="*/ 1320 h 1419"/>
                <a:gd name="T58" fmla="*/ 2263 w 2268"/>
                <a:gd name="T59" fmla="*/ 1341 h 1419"/>
                <a:gd name="T60" fmla="*/ 2255 w 2268"/>
                <a:gd name="T61" fmla="*/ 1361 h 1419"/>
                <a:gd name="T62" fmla="*/ 2243 w 2268"/>
                <a:gd name="T63" fmla="*/ 1378 h 1419"/>
                <a:gd name="T64" fmla="*/ 2228 w 2268"/>
                <a:gd name="T65" fmla="*/ 1394 h 1419"/>
                <a:gd name="T66" fmla="*/ 2211 w 2268"/>
                <a:gd name="T67" fmla="*/ 1406 h 1419"/>
                <a:gd name="T68" fmla="*/ 2190 w 2268"/>
                <a:gd name="T69" fmla="*/ 1414 h 1419"/>
                <a:gd name="T70" fmla="*/ 2168 w 2268"/>
                <a:gd name="T71" fmla="*/ 1418 h 1419"/>
                <a:gd name="T72" fmla="*/ 2157 w 2268"/>
                <a:gd name="T73" fmla="*/ 1419 h 1419"/>
                <a:gd name="T74" fmla="*/ 111 w 2268"/>
                <a:gd name="T75" fmla="*/ 61 h 1419"/>
                <a:gd name="T76" fmla="*/ 91 w 2268"/>
                <a:gd name="T77" fmla="*/ 65 h 1419"/>
                <a:gd name="T78" fmla="*/ 75 w 2268"/>
                <a:gd name="T79" fmla="*/ 75 h 1419"/>
                <a:gd name="T80" fmla="*/ 65 w 2268"/>
                <a:gd name="T81" fmla="*/ 91 h 1419"/>
                <a:gd name="T82" fmla="*/ 61 w 2268"/>
                <a:gd name="T83" fmla="*/ 111 h 1419"/>
                <a:gd name="T84" fmla="*/ 61 w 2268"/>
                <a:gd name="T85" fmla="*/ 1308 h 1419"/>
                <a:gd name="T86" fmla="*/ 65 w 2268"/>
                <a:gd name="T87" fmla="*/ 1328 h 1419"/>
                <a:gd name="T88" fmla="*/ 75 w 2268"/>
                <a:gd name="T89" fmla="*/ 1344 h 1419"/>
                <a:gd name="T90" fmla="*/ 91 w 2268"/>
                <a:gd name="T91" fmla="*/ 1354 h 1419"/>
                <a:gd name="T92" fmla="*/ 111 w 2268"/>
                <a:gd name="T93" fmla="*/ 1358 h 1419"/>
                <a:gd name="T94" fmla="*/ 2157 w 2268"/>
                <a:gd name="T95" fmla="*/ 1358 h 1419"/>
                <a:gd name="T96" fmla="*/ 2177 w 2268"/>
                <a:gd name="T97" fmla="*/ 1354 h 1419"/>
                <a:gd name="T98" fmla="*/ 2192 w 2268"/>
                <a:gd name="T99" fmla="*/ 1344 h 1419"/>
                <a:gd name="T100" fmla="*/ 2203 w 2268"/>
                <a:gd name="T101" fmla="*/ 1328 h 1419"/>
                <a:gd name="T102" fmla="*/ 2207 w 2268"/>
                <a:gd name="T103" fmla="*/ 1308 h 1419"/>
                <a:gd name="T104" fmla="*/ 2207 w 2268"/>
                <a:gd name="T105" fmla="*/ 111 h 1419"/>
                <a:gd name="T106" fmla="*/ 2203 w 2268"/>
                <a:gd name="T107" fmla="*/ 91 h 1419"/>
                <a:gd name="T108" fmla="*/ 2192 w 2268"/>
                <a:gd name="T109" fmla="*/ 75 h 1419"/>
                <a:gd name="T110" fmla="*/ 2177 w 2268"/>
                <a:gd name="T111" fmla="*/ 65 h 1419"/>
                <a:gd name="T112" fmla="*/ 2157 w 2268"/>
                <a:gd name="T113" fmla="*/ 61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68" h="1419">
                  <a:moveTo>
                    <a:pt x="2157" y="1419"/>
                  </a:moveTo>
                  <a:lnTo>
                    <a:pt x="111" y="1419"/>
                  </a:lnTo>
                  <a:lnTo>
                    <a:pt x="111" y="1419"/>
                  </a:lnTo>
                  <a:lnTo>
                    <a:pt x="99" y="1418"/>
                  </a:lnTo>
                  <a:lnTo>
                    <a:pt x="88" y="1417"/>
                  </a:lnTo>
                  <a:lnTo>
                    <a:pt x="78" y="1414"/>
                  </a:lnTo>
                  <a:lnTo>
                    <a:pt x="68" y="1410"/>
                  </a:lnTo>
                  <a:lnTo>
                    <a:pt x="57" y="1406"/>
                  </a:lnTo>
                  <a:lnTo>
                    <a:pt x="48" y="1400"/>
                  </a:lnTo>
                  <a:lnTo>
                    <a:pt x="40" y="1394"/>
                  </a:lnTo>
                  <a:lnTo>
                    <a:pt x="32" y="1387"/>
                  </a:lnTo>
                  <a:lnTo>
                    <a:pt x="25" y="1378"/>
                  </a:lnTo>
                  <a:lnTo>
                    <a:pt x="19" y="1370"/>
                  </a:lnTo>
                  <a:lnTo>
                    <a:pt x="13" y="1361"/>
                  </a:lnTo>
                  <a:lnTo>
                    <a:pt x="9" y="1351"/>
                  </a:lnTo>
                  <a:lnTo>
                    <a:pt x="5" y="1341"/>
                  </a:lnTo>
                  <a:lnTo>
                    <a:pt x="2" y="1331"/>
                  </a:lnTo>
                  <a:lnTo>
                    <a:pt x="1" y="1320"/>
                  </a:lnTo>
                  <a:lnTo>
                    <a:pt x="0" y="1308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1" y="99"/>
                  </a:lnTo>
                  <a:lnTo>
                    <a:pt x="2" y="88"/>
                  </a:lnTo>
                  <a:lnTo>
                    <a:pt x="5" y="78"/>
                  </a:lnTo>
                  <a:lnTo>
                    <a:pt x="9" y="68"/>
                  </a:lnTo>
                  <a:lnTo>
                    <a:pt x="13" y="57"/>
                  </a:lnTo>
                  <a:lnTo>
                    <a:pt x="19" y="48"/>
                  </a:lnTo>
                  <a:lnTo>
                    <a:pt x="25" y="40"/>
                  </a:lnTo>
                  <a:lnTo>
                    <a:pt x="32" y="32"/>
                  </a:lnTo>
                  <a:lnTo>
                    <a:pt x="40" y="25"/>
                  </a:lnTo>
                  <a:lnTo>
                    <a:pt x="48" y="19"/>
                  </a:lnTo>
                  <a:lnTo>
                    <a:pt x="57" y="13"/>
                  </a:lnTo>
                  <a:lnTo>
                    <a:pt x="68" y="9"/>
                  </a:lnTo>
                  <a:lnTo>
                    <a:pt x="78" y="5"/>
                  </a:lnTo>
                  <a:lnTo>
                    <a:pt x="88" y="2"/>
                  </a:lnTo>
                  <a:lnTo>
                    <a:pt x="99" y="1"/>
                  </a:lnTo>
                  <a:lnTo>
                    <a:pt x="111" y="0"/>
                  </a:lnTo>
                  <a:lnTo>
                    <a:pt x="2157" y="0"/>
                  </a:lnTo>
                  <a:lnTo>
                    <a:pt x="2157" y="0"/>
                  </a:lnTo>
                  <a:lnTo>
                    <a:pt x="2168" y="1"/>
                  </a:lnTo>
                  <a:lnTo>
                    <a:pt x="2179" y="2"/>
                  </a:lnTo>
                  <a:lnTo>
                    <a:pt x="2190" y="5"/>
                  </a:lnTo>
                  <a:lnTo>
                    <a:pt x="2200" y="9"/>
                  </a:lnTo>
                  <a:lnTo>
                    <a:pt x="2211" y="13"/>
                  </a:lnTo>
                  <a:lnTo>
                    <a:pt x="2220" y="19"/>
                  </a:lnTo>
                  <a:lnTo>
                    <a:pt x="2228" y="25"/>
                  </a:lnTo>
                  <a:lnTo>
                    <a:pt x="2236" y="32"/>
                  </a:lnTo>
                  <a:lnTo>
                    <a:pt x="2243" y="40"/>
                  </a:lnTo>
                  <a:lnTo>
                    <a:pt x="2249" y="48"/>
                  </a:lnTo>
                  <a:lnTo>
                    <a:pt x="2255" y="57"/>
                  </a:lnTo>
                  <a:lnTo>
                    <a:pt x="2259" y="68"/>
                  </a:lnTo>
                  <a:lnTo>
                    <a:pt x="2263" y="78"/>
                  </a:lnTo>
                  <a:lnTo>
                    <a:pt x="2265" y="88"/>
                  </a:lnTo>
                  <a:lnTo>
                    <a:pt x="2267" y="99"/>
                  </a:lnTo>
                  <a:lnTo>
                    <a:pt x="2268" y="111"/>
                  </a:lnTo>
                  <a:lnTo>
                    <a:pt x="2268" y="1308"/>
                  </a:lnTo>
                  <a:lnTo>
                    <a:pt x="2268" y="1308"/>
                  </a:lnTo>
                  <a:lnTo>
                    <a:pt x="2267" y="1320"/>
                  </a:lnTo>
                  <a:lnTo>
                    <a:pt x="2265" y="1331"/>
                  </a:lnTo>
                  <a:lnTo>
                    <a:pt x="2263" y="1341"/>
                  </a:lnTo>
                  <a:lnTo>
                    <a:pt x="2259" y="1351"/>
                  </a:lnTo>
                  <a:lnTo>
                    <a:pt x="2255" y="1361"/>
                  </a:lnTo>
                  <a:lnTo>
                    <a:pt x="2249" y="1370"/>
                  </a:lnTo>
                  <a:lnTo>
                    <a:pt x="2243" y="1378"/>
                  </a:lnTo>
                  <a:lnTo>
                    <a:pt x="2236" y="1387"/>
                  </a:lnTo>
                  <a:lnTo>
                    <a:pt x="2228" y="1394"/>
                  </a:lnTo>
                  <a:lnTo>
                    <a:pt x="2220" y="1400"/>
                  </a:lnTo>
                  <a:lnTo>
                    <a:pt x="2211" y="1406"/>
                  </a:lnTo>
                  <a:lnTo>
                    <a:pt x="2200" y="1410"/>
                  </a:lnTo>
                  <a:lnTo>
                    <a:pt x="2190" y="1414"/>
                  </a:lnTo>
                  <a:lnTo>
                    <a:pt x="2179" y="1417"/>
                  </a:lnTo>
                  <a:lnTo>
                    <a:pt x="2168" y="1418"/>
                  </a:lnTo>
                  <a:lnTo>
                    <a:pt x="2157" y="1419"/>
                  </a:lnTo>
                  <a:lnTo>
                    <a:pt x="2157" y="1419"/>
                  </a:lnTo>
                  <a:close/>
                  <a:moveTo>
                    <a:pt x="111" y="61"/>
                  </a:moveTo>
                  <a:lnTo>
                    <a:pt x="111" y="61"/>
                  </a:lnTo>
                  <a:lnTo>
                    <a:pt x="100" y="62"/>
                  </a:lnTo>
                  <a:lnTo>
                    <a:pt x="91" y="65"/>
                  </a:lnTo>
                  <a:lnTo>
                    <a:pt x="83" y="69"/>
                  </a:lnTo>
                  <a:lnTo>
                    <a:pt x="75" y="75"/>
                  </a:lnTo>
                  <a:lnTo>
                    <a:pt x="69" y="83"/>
                  </a:lnTo>
                  <a:lnTo>
                    <a:pt x="65" y="91"/>
                  </a:lnTo>
                  <a:lnTo>
                    <a:pt x="62" y="100"/>
                  </a:lnTo>
                  <a:lnTo>
                    <a:pt x="61" y="111"/>
                  </a:lnTo>
                  <a:lnTo>
                    <a:pt x="61" y="1308"/>
                  </a:lnTo>
                  <a:lnTo>
                    <a:pt x="61" y="1308"/>
                  </a:lnTo>
                  <a:lnTo>
                    <a:pt x="62" y="1319"/>
                  </a:lnTo>
                  <a:lnTo>
                    <a:pt x="65" y="1328"/>
                  </a:lnTo>
                  <a:lnTo>
                    <a:pt x="69" y="1336"/>
                  </a:lnTo>
                  <a:lnTo>
                    <a:pt x="75" y="1344"/>
                  </a:lnTo>
                  <a:lnTo>
                    <a:pt x="83" y="1350"/>
                  </a:lnTo>
                  <a:lnTo>
                    <a:pt x="91" y="1354"/>
                  </a:lnTo>
                  <a:lnTo>
                    <a:pt x="100" y="1357"/>
                  </a:lnTo>
                  <a:lnTo>
                    <a:pt x="111" y="1358"/>
                  </a:lnTo>
                  <a:lnTo>
                    <a:pt x="2157" y="1358"/>
                  </a:lnTo>
                  <a:lnTo>
                    <a:pt x="2157" y="1358"/>
                  </a:lnTo>
                  <a:lnTo>
                    <a:pt x="2167" y="1357"/>
                  </a:lnTo>
                  <a:lnTo>
                    <a:pt x="2177" y="1354"/>
                  </a:lnTo>
                  <a:lnTo>
                    <a:pt x="2185" y="1350"/>
                  </a:lnTo>
                  <a:lnTo>
                    <a:pt x="2192" y="1344"/>
                  </a:lnTo>
                  <a:lnTo>
                    <a:pt x="2198" y="1336"/>
                  </a:lnTo>
                  <a:lnTo>
                    <a:pt x="2203" y="1328"/>
                  </a:lnTo>
                  <a:lnTo>
                    <a:pt x="2206" y="1319"/>
                  </a:lnTo>
                  <a:lnTo>
                    <a:pt x="2207" y="1308"/>
                  </a:lnTo>
                  <a:lnTo>
                    <a:pt x="2207" y="111"/>
                  </a:lnTo>
                  <a:lnTo>
                    <a:pt x="2207" y="111"/>
                  </a:lnTo>
                  <a:lnTo>
                    <a:pt x="2206" y="100"/>
                  </a:lnTo>
                  <a:lnTo>
                    <a:pt x="2203" y="91"/>
                  </a:lnTo>
                  <a:lnTo>
                    <a:pt x="2198" y="83"/>
                  </a:lnTo>
                  <a:lnTo>
                    <a:pt x="2192" y="75"/>
                  </a:lnTo>
                  <a:lnTo>
                    <a:pt x="2185" y="69"/>
                  </a:lnTo>
                  <a:lnTo>
                    <a:pt x="2177" y="65"/>
                  </a:lnTo>
                  <a:lnTo>
                    <a:pt x="2167" y="62"/>
                  </a:lnTo>
                  <a:lnTo>
                    <a:pt x="2157" y="61"/>
                  </a:lnTo>
                  <a:lnTo>
                    <a:pt x="111" y="61"/>
                  </a:lnTo>
                  <a:close/>
                </a:path>
              </a:pathLst>
            </a:custGeom>
            <a:solidFill>
              <a:srgbClr val="00A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59"/>
            <p:cNvSpPr>
              <a:spLocks/>
            </p:cNvSpPr>
            <p:nvPr/>
          </p:nvSpPr>
          <p:spPr bwMode="auto">
            <a:xfrm>
              <a:off x="3247" y="2591"/>
              <a:ext cx="281" cy="31"/>
            </a:xfrm>
            <a:custGeom>
              <a:avLst/>
              <a:gdLst>
                <a:gd name="T0" fmla="*/ 1063 w 1126"/>
                <a:gd name="T1" fmla="*/ 125 h 125"/>
                <a:gd name="T2" fmla="*/ 62 w 1126"/>
                <a:gd name="T3" fmla="*/ 125 h 125"/>
                <a:gd name="T4" fmla="*/ 62 w 1126"/>
                <a:gd name="T5" fmla="*/ 125 h 125"/>
                <a:gd name="T6" fmla="*/ 56 w 1126"/>
                <a:gd name="T7" fmla="*/ 125 h 125"/>
                <a:gd name="T8" fmla="*/ 50 w 1126"/>
                <a:gd name="T9" fmla="*/ 124 h 125"/>
                <a:gd name="T10" fmla="*/ 44 w 1126"/>
                <a:gd name="T11" fmla="*/ 122 h 125"/>
                <a:gd name="T12" fmla="*/ 38 w 1126"/>
                <a:gd name="T13" fmla="*/ 120 h 125"/>
                <a:gd name="T14" fmla="*/ 28 w 1126"/>
                <a:gd name="T15" fmla="*/ 115 h 125"/>
                <a:gd name="T16" fmla="*/ 18 w 1126"/>
                <a:gd name="T17" fmla="*/ 107 h 125"/>
                <a:gd name="T18" fmla="*/ 11 w 1126"/>
                <a:gd name="T19" fmla="*/ 98 h 125"/>
                <a:gd name="T20" fmla="*/ 5 w 1126"/>
                <a:gd name="T21" fmla="*/ 87 h 125"/>
                <a:gd name="T22" fmla="*/ 3 w 1126"/>
                <a:gd name="T23" fmla="*/ 81 h 125"/>
                <a:gd name="T24" fmla="*/ 1 w 1126"/>
                <a:gd name="T25" fmla="*/ 75 h 125"/>
                <a:gd name="T26" fmla="*/ 0 w 1126"/>
                <a:gd name="T27" fmla="*/ 69 h 125"/>
                <a:gd name="T28" fmla="*/ 0 w 1126"/>
                <a:gd name="T29" fmla="*/ 62 h 125"/>
                <a:gd name="T30" fmla="*/ 0 w 1126"/>
                <a:gd name="T31" fmla="*/ 62 h 125"/>
                <a:gd name="T32" fmla="*/ 0 w 1126"/>
                <a:gd name="T33" fmla="*/ 62 h 125"/>
                <a:gd name="T34" fmla="*/ 0 w 1126"/>
                <a:gd name="T35" fmla="*/ 56 h 125"/>
                <a:gd name="T36" fmla="*/ 1 w 1126"/>
                <a:gd name="T37" fmla="*/ 49 h 125"/>
                <a:gd name="T38" fmla="*/ 3 w 1126"/>
                <a:gd name="T39" fmla="*/ 43 h 125"/>
                <a:gd name="T40" fmla="*/ 5 w 1126"/>
                <a:gd name="T41" fmla="*/ 38 h 125"/>
                <a:gd name="T42" fmla="*/ 11 w 1126"/>
                <a:gd name="T43" fmla="*/ 27 h 125"/>
                <a:gd name="T44" fmla="*/ 18 w 1126"/>
                <a:gd name="T45" fmla="*/ 18 h 125"/>
                <a:gd name="T46" fmla="*/ 28 w 1126"/>
                <a:gd name="T47" fmla="*/ 10 h 125"/>
                <a:gd name="T48" fmla="*/ 38 w 1126"/>
                <a:gd name="T49" fmla="*/ 4 h 125"/>
                <a:gd name="T50" fmla="*/ 44 w 1126"/>
                <a:gd name="T51" fmla="*/ 2 h 125"/>
                <a:gd name="T52" fmla="*/ 50 w 1126"/>
                <a:gd name="T53" fmla="*/ 1 h 125"/>
                <a:gd name="T54" fmla="*/ 56 w 1126"/>
                <a:gd name="T55" fmla="*/ 0 h 125"/>
                <a:gd name="T56" fmla="*/ 62 w 1126"/>
                <a:gd name="T57" fmla="*/ 0 h 125"/>
                <a:gd name="T58" fmla="*/ 1063 w 1126"/>
                <a:gd name="T59" fmla="*/ 0 h 125"/>
                <a:gd name="T60" fmla="*/ 1063 w 1126"/>
                <a:gd name="T61" fmla="*/ 0 h 125"/>
                <a:gd name="T62" fmla="*/ 1070 w 1126"/>
                <a:gd name="T63" fmla="*/ 0 h 125"/>
                <a:gd name="T64" fmla="*/ 1076 w 1126"/>
                <a:gd name="T65" fmla="*/ 1 h 125"/>
                <a:gd name="T66" fmla="*/ 1082 w 1126"/>
                <a:gd name="T67" fmla="*/ 2 h 125"/>
                <a:gd name="T68" fmla="*/ 1088 w 1126"/>
                <a:gd name="T69" fmla="*/ 4 h 125"/>
                <a:gd name="T70" fmla="*/ 1098 w 1126"/>
                <a:gd name="T71" fmla="*/ 10 h 125"/>
                <a:gd name="T72" fmla="*/ 1107 w 1126"/>
                <a:gd name="T73" fmla="*/ 18 h 125"/>
                <a:gd name="T74" fmla="*/ 1115 w 1126"/>
                <a:gd name="T75" fmla="*/ 27 h 125"/>
                <a:gd name="T76" fmla="*/ 1121 w 1126"/>
                <a:gd name="T77" fmla="*/ 38 h 125"/>
                <a:gd name="T78" fmla="*/ 1123 w 1126"/>
                <a:gd name="T79" fmla="*/ 43 h 125"/>
                <a:gd name="T80" fmla="*/ 1125 w 1126"/>
                <a:gd name="T81" fmla="*/ 49 h 125"/>
                <a:gd name="T82" fmla="*/ 1125 w 1126"/>
                <a:gd name="T83" fmla="*/ 56 h 125"/>
                <a:gd name="T84" fmla="*/ 1126 w 1126"/>
                <a:gd name="T85" fmla="*/ 62 h 125"/>
                <a:gd name="T86" fmla="*/ 1126 w 1126"/>
                <a:gd name="T87" fmla="*/ 62 h 125"/>
                <a:gd name="T88" fmla="*/ 1126 w 1126"/>
                <a:gd name="T89" fmla="*/ 62 h 125"/>
                <a:gd name="T90" fmla="*/ 1125 w 1126"/>
                <a:gd name="T91" fmla="*/ 69 h 125"/>
                <a:gd name="T92" fmla="*/ 1125 w 1126"/>
                <a:gd name="T93" fmla="*/ 75 h 125"/>
                <a:gd name="T94" fmla="*/ 1123 w 1126"/>
                <a:gd name="T95" fmla="*/ 81 h 125"/>
                <a:gd name="T96" fmla="*/ 1121 w 1126"/>
                <a:gd name="T97" fmla="*/ 87 h 125"/>
                <a:gd name="T98" fmla="*/ 1115 w 1126"/>
                <a:gd name="T99" fmla="*/ 98 h 125"/>
                <a:gd name="T100" fmla="*/ 1107 w 1126"/>
                <a:gd name="T101" fmla="*/ 107 h 125"/>
                <a:gd name="T102" fmla="*/ 1098 w 1126"/>
                <a:gd name="T103" fmla="*/ 115 h 125"/>
                <a:gd name="T104" fmla="*/ 1088 w 1126"/>
                <a:gd name="T105" fmla="*/ 120 h 125"/>
                <a:gd name="T106" fmla="*/ 1082 w 1126"/>
                <a:gd name="T107" fmla="*/ 122 h 125"/>
                <a:gd name="T108" fmla="*/ 1076 w 1126"/>
                <a:gd name="T109" fmla="*/ 124 h 125"/>
                <a:gd name="T110" fmla="*/ 1070 w 1126"/>
                <a:gd name="T111" fmla="*/ 125 h 125"/>
                <a:gd name="T112" fmla="*/ 1063 w 1126"/>
                <a:gd name="T113" fmla="*/ 125 h 125"/>
                <a:gd name="T114" fmla="*/ 1063 w 1126"/>
                <a:gd name="T11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26" h="125">
                  <a:moveTo>
                    <a:pt x="1063" y="125"/>
                  </a:moveTo>
                  <a:lnTo>
                    <a:pt x="62" y="125"/>
                  </a:lnTo>
                  <a:lnTo>
                    <a:pt x="62" y="125"/>
                  </a:lnTo>
                  <a:lnTo>
                    <a:pt x="56" y="125"/>
                  </a:lnTo>
                  <a:lnTo>
                    <a:pt x="50" y="124"/>
                  </a:lnTo>
                  <a:lnTo>
                    <a:pt x="44" y="122"/>
                  </a:lnTo>
                  <a:lnTo>
                    <a:pt x="38" y="120"/>
                  </a:lnTo>
                  <a:lnTo>
                    <a:pt x="28" y="115"/>
                  </a:lnTo>
                  <a:lnTo>
                    <a:pt x="18" y="107"/>
                  </a:lnTo>
                  <a:lnTo>
                    <a:pt x="11" y="98"/>
                  </a:lnTo>
                  <a:lnTo>
                    <a:pt x="5" y="87"/>
                  </a:lnTo>
                  <a:lnTo>
                    <a:pt x="3" y="81"/>
                  </a:lnTo>
                  <a:lnTo>
                    <a:pt x="1" y="75"/>
                  </a:lnTo>
                  <a:lnTo>
                    <a:pt x="0" y="69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1" y="49"/>
                  </a:lnTo>
                  <a:lnTo>
                    <a:pt x="3" y="43"/>
                  </a:lnTo>
                  <a:lnTo>
                    <a:pt x="5" y="38"/>
                  </a:lnTo>
                  <a:lnTo>
                    <a:pt x="11" y="27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44" y="2"/>
                  </a:lnTo>
                  <a:lnTo>
                    <a:pt x="50" y="1"/>
                  </a:lnTo>
                  <a:lnTo>
                    <a:pt x="56" y="0"/>
                  </a:lnTo>
                  <a:lnTo>
                    <a:pt x="62" y="0"/>
                  </a:lnTo>
                  <a:lnTo>
                    <a:pt x="1063" y="0"/>
                  </a:lnTo>
                  <a:lnTo>
                    <a:pt x="1063" y="0"/>
                  </a:lnTo>
                  <a:lnTo>
                    <a:pt x="1070" y="0"/>
                  </a:lnTo>
                  <a:lnTo>
                    <a:pt x="1076" y="1"/>
                  </a:lnTo>
                  <a:lnTo>
                    <a:pt x="1082" y="2"/>
                  </a:lnTo>
                  <a:lnTo>
                    <a:pt x="1088" y="4"/>
                  </a:lnTo>
                  <a:lnTo>
                    <a:pt x="1098" y="10"/>
                  </a:lnTo>
                  <a:lnTo>
                    <a:pt x="1107" y="18"/>
                  </a:lnTo>
                  <a:lnTo>
                    <a:pt x="1115" y="27"/>
                  </a:lnTo>
                  <a:lnTo>
                    <a:pt x="1121" y="38"/>
                  </a:lnTo>
                  <a:lnTo>
                    <a:pt x="1123" y="43"/>
                  </a:lnTo>
                  <a:lnTo>
                    <a:pt x="1125" y="49"/>
                  </a:lnTo>
                  <a:lnTo>
                    <a:pt x="1125" y="56"/>
                  </a:lnTo>
                  <a:lnTo>
                    <a:pt x="1126" y="62"/>
                  </a:lnTo>
                  <a:lnTo>
                    <a:pt x="1126" y="62"/>
                  </a:lnTo>
                  <a:lnTo>
                    <a:pt x="1126" y="62"/>
                  </a:lnTo>
                  <a:lnTo>
                    <a:pt x="1125" y="69"/>
                  </a:lnTo>
                  <a:lnTo>
                    <a:pt x="1125" y="75"/>
                  </a:lnTo>
                  <a:lnTo>
                    <a:pt x="1123" y="81"/>
                  </a:lnTo>
                  <a:lnTo>
                    <a:pt x="1121" y="87"/>
                  </a:lnTo>
                  <a:lnTo>
                    <a:pt x="1115" y="98"/>
                  </a:lnTo>
                  <a:lnTo>
                    <a:pt x="1107" y="107"/>
                  </a:lnTo>
                  <a:lnTo>
                    <a:pt x="1098" y="115"/>
                  </a:lnTo>
                  <a:lnTo>
                    <a:pt x="1088" y="120"/>
                  </a:lnTo>
                  <a:lnTo>
                    <a:pt x="1082" y="122"/>
                  </a:lnTo>
                  <a:lnTo>
                    <a:pt x="1076" y="124"/>
                  </a:lnTo>
                  <a:lnTo>
                    <a:pt x="1070" y="125"/>
                  </a:lnTo>
                  <a:lnTo>
                    <a:pt x="1063" y="125"/>
                  </a:lnTo>
                  <a:lnTo>
                    <a:pt x="1063" y="125"/>
                  </a:lnTo>
                  <a:close/>
                </a:path>
              </a:pathLst>
            </a:custGeom>
            <a:solidFill>
              <a:srgbClr val="009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992808" y="3787862"/>
            <a:ext cx="1172666" cy="2483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600" dirty="0">
                <a:solidFill>
                  <a:schemeClr val="accent3"/>
                </a:solidFill>
              </a:rPr>
              <a:t>cobas IT 1000</a:t>
            </a:r>
            <a:endParaRPr lang="ru-RU" sz="1600" dirty="0" err="1">
              <a:solidFill>
                <a:schemeClr val="accent3"/>
              </a:solidFill>
            </a:endParaRPr>
          </a:p>
        </p:txBody>
      </p:sp>
      <p:grpSp>
        <p:nvGrpSpPr>
          <p:cNvPr id="16" name="Group 122"/>
          <p:cNvGrpSpPr>
            <a:grpSpLocks noChangeAspect="1"/>
          </p:cNvGrpSpPr>
          <p:nvPr/>
        </p:nvGrpSpPr>
        <p:grpSpPr bwMode="auto">
          <a:xfrm>
            <a:off x="1888024" y="3373758"/>
            <a:ext cx="733672" cy="1007246"/>
            <a:chOff x="3177" y="2115"/>
            <a:chExt cx="413" cy="567"/>
          </a:xfrm>
        </p:grpSpPr>
        <p:sp>
          <p:nvSpPr>
            <p:cNvPr id="17" name="Freeform 123"/>
            <p:cNvSpPr>
              <a:spLocks/>
            </p:cNvSpPr>
            <p:nvPr/>
          </p:nvSpPr>
          <p:spPr bwMode="auto">
            <a:xfrm>
              <a:off x="3545" y="2247"/>
              <a:ext cx="45" cy="249"/>
            </a:xfrm>
            <a:custGeom>
              <a:avLst/>
              <a:gdLst>
                <a:gd name="T0" fmla="*/ 150 w 178"/>
                <a:gd name="T1" fmla="*/ 561 h 996"/>
                <a:gd name="T2" fmla="*/ 116 w 178"/>
                <a:gd name="T3" fmla="*/ 523 h 996"/>
                <a:gd name="T4" fmla="*/ 161 w 178"/>
                <a:gd name="T5" fmla="*/ 470 h 996"/>
                <a:gd name="T6" fmla="*/ 178 w 178"/>
                <a:gd name="T7" fmla="*/ 413 h 996"/>
                <a:gd name="T8" fmla="*/ 171 w 178"/>
                <a:gd name="T9" fmla="*/ 353 h 996"/>
                <a:gd name="T10" fmla="*/ 129 w 178"/>
                <a:gd name="T11" fmla="*/ 288 h 996"/>
                <a:gd name="T12" fmla="*/ 99 w 178"/>
                <a:gd name="T13" fmla="*/ 258 h 996"/>
                <a:gd name="T14" fmla="*/ 136 w 178"/>
                <a:gd name="T15" fmla="*/ 222 h 996"/>
                <a:gd name="T16" fmla="*/ 157 w 178"/>
                <a:gd name="T17" fmla="*/ 179 h 996"/>
                <a:gd name="T18" fmla="*/ 159 w 178"/>
                <a:gd name="T19" fmla="*/ 111 h 996"/>
                <a:gd name="T20" fmla="*/ 140 w 178"/>
                <a:gd name="T21" fmla="*/ 65 h 996"/>
                <a:gd name="T22" fmla="*/ 98 w 178"/>
                <a:gd name="T23" fmla="*/ 24 h 996"/>
                <a:gd name="T24" fmla="*/ 44 w 178"/>
                <a:gd name="T25" fmla="*/ 2 h 996"/>
                <a:gd name="T26" fmla="*/ 14 w 178"/>
                <a:gd name="T27" fmla="*/ 61 h 996"/>
                <a:gd name="T28" fmla="*/ 65 w 178"/>
                <a:gd name="T29" fmla="*/ 74 h 996"/>
                <a:gd name="T30" fmla="*/ 98 w 178"/>
                <a:gd name="T31" fmla="*/ 116 h 996"/>
                <a:gd name="T32" fmla="*/ 101 w 178"/>
                <a:gd name="T33" fmla="*/ 148 h 996"/>
                <a:gd name="T34" fmla="*/ 92 w 178"/>
                <a:gd name="T35" fmla="*/ 177 h 996"/>
                <a:gd name="T36" fmla="*/ 67 w 178"/>
                <a:gd name="T37" fmla="*/ 206 h 996"/>
                <a:gd name="T38" fmla="*/ 9 w 178"/>
                <a:gd name="T39" fmla="*/ 248 h 996"/>
                <a:gd name="T40" fmla="*/ 39 w 178"/>
                <a:gd name="T41" fmla="*/ 309 h 996"/>
                <a:gd name="T42" fmla="*/ 76 w 178"/>
                <a:gd name="T43" fmla="*/ 323 h 996"/>
                <a:gd name="T44" fmla="*/ 103 w 178"/>
                <a:gd name="T45" fmla="*/ 350 h 996"/>
                <a:gd name="T46" fmla="*/ 116 w 178"/>
                <a:gd name="T47" fmla="*/ 381 h 996"/>
                <a:gd name="T48" fmla="*/ 113 w 178"/>
                <a:gd name="T49" fmla="*/ 425 h 996"/>
                <a:gd name="T50" fmla="*/ 97 w 178"/>
                <a:gd name="T51" fmla="*/ 457 h 996"/>
                <a:gd name="T52" fmla="*/ 62 w 178"/>
                <a:gd name="T53" fmla="*/ 484 h 996"/>
                <a:gd name="T54" fmla="*/ 5 w 178"/>
                <a:gd name="T55" fmla="*/ 495 h 996"/>
                <a:gd name="T56" fmla="*/ 16 w 178"/>
                <a:gd name="T57" fmla="*/ 554 h 996"/>
                <a:gd name="T58" fmla="*/ 54 w 178"/>
                <a:gd name="T59" fmla="*/ 557 h 996"/>
                <a:gd name="T60" fmla="*/ 96 w 178"/>
                <a:gd name="T61" fmla="*/ 588 h 996"/>
                <a:gd name="T62" fmla="*/ 109 w 178"/>
                <a:gd name="T63" fmla="*/ 625 h 996"/>
                <a:gd name="T64" fmla="*/ 103 w 178"/>
                <a:gd name="T65" fmla="*/ 663 h 996"/>
                <a:gd name="T66" fmla="*/ 81 w 178"/>
                <a:gd name="T67" fmla="*/ 693 h 996"/>
                <a:gd name="T68" fmla="*/ 25 w 178"/>
                <a:gd name="T69" fmla="*/ 718 h 996"/>
                <a:gd name="T70" fmla="*/ 8 w 178"/>
                <a:gd name="T71" fmla="*/ 780 h 996"/>
                <a:gd name="T72" fmla="*/ 30 w 178"/>
                <a:gd name="T73" fmla="*/ 780 h 996"/>
                <a:gd name="T74" fmla="*/ 74 w 178"/>
                <a:gd name="T75" fmla="*/ 804 h 996"/>
                <a:gd name="T76" fmla="*/ 92 w 178"/>
                <a:gd name="T77" fmla="*/ 838 h 996"/>
                <a:gd name="T78" fmla="*/ 90 w 178"/>
                <a:gd name="T79" fmla="*/ 875 h 996"/>
                <a:gd name="T80" fmla="*/ 77 w 178"/>
                <a:gd name="T81" fmla="*/ 901 h 996"/>
                <a:gd name="T82" fmla="*/ 48 w 178"/>
                <a:gd name="T83" fmla="*/ 923 h 996"/>
                <a:gd name="T84" fmla="*/ 59 w 178"/>
                <a:gd name="T85" fmla="*/ 984 h 996"/>
                <a:gd name="T86" fmla="*/ 116 w 178"/>
                <a:gd name="T87" fmla="*/ 949 h 996"/>
                <a:gd name="T88" fmla="*/ 145 w 178"/>
                <a:gd name="T89" fmla="*/ 904 h 996"/>
                <a:gd name="T90" fmla="*/ 154 w 178"/>
                <a:gd name="T91" fmla="*/ 839 h 996"/>
                <a:gd name="T92" fmla="*/ 141 w 178"/>
                <a:gd name="T93" fmla="*/ 795 h 996"/>
                <a:gd name="T94" fmla="*/ 112 w 178"/>
                <a:gd name="T95" fmla="*/ 757 h 996"/>
                <a:gd name="T96" fmla="*/ 132 w 178"/>
                <a:gd name="T97" fmla="*/ 729 h 996"/>
                <a:gd name="T98" fmla="*/ 161 w 178"/>
                <a:gd name="T99" fmla="*/ 681 h 996"/>
                <a:gd name="T100" fmla="*/ 170 w 178"/>
                <a:gd name="T101" fmla="*/ 626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8" h="996">
                  <a:moveTo>
                    <a:pt x="164" y="590"/>
                  </a:moveTo>
                  <a:lnTo>
                    <a:pt x="164" y="590"/>
                  </a:lnTo>
                  <a:lnTo>
                    <a:pt x="160" y="580"/>
                  </a:lnTo>
                  <a:lnTo>
                    <a:pt x="156" y="570"/>
                  </a:lnTo>
                  <a:lnTo>
                    <a:pt x="150" y="561"/>
                  </a:lnTo>
                  <a:lnTo>
                    <a:pt x="145" y="552"/>
                  </a:lnTo>
                  <a:lnTo>
                    <a:pt x="138" y="544"/>
                  </a:lnTo>
                  <a:lnTo>
                    <a:pt x="131" y="536"/>
                  </a:lnTo>
                  <a:lnTo>
                    <a:pt x="124" y="529"/>
                  </a:lnTo>
                  <a:lnTo>
                    <a:pt x="116" y="523"/>
                  </a:lnTo>
                  <a:lnTo>
                    <a:pt x="116" y="523"/>
                  </a:lnTo>
                  <a:lnTo>
                    <a:pt x="129" y="512"/>
                  </a:lnTo>
                  <a:lnTo>
                    <a:pt x="141" y="500"/>
                  </a:lnTo>
                  <a:lnTo>
                    <a:pt x="152" y="485"/>
                  </a:lnTo>
                  <a:lnTo>
                    <a:pt x="161" y="470"/>
                  </a:lnTo>
                  <a:lnTo>
                    <a:pt x="161" y="470"/>
                  </a:lnTo>
                  <a:lnTo>
                    <a:pt x="167" y="456"/>
                  </a:lnTo>
                  <a:lnTo>
                    <a:pt x="172" y="442"/>
                  </a:lnTo>
                  <a:lnTo>
                    <a:pt x="176" y="427"/>
                  </a:lnTo>
                  <a:lnTo>
                    <a:pt x="178" y="413"/>
                  </a:lnTo>
                  <a:lnTo>
                    <a:pt x="178" y="398"/>
                  </a:lnTo>
                  <a:lnTo>
                    <a:pt x="177" y="383"/>
                  </a:lnTo>
                  <a:lnTo>
                    <a:pt x="175" y="369"/>
                  </a:lnTo>
                  <a:lnTo>
                    <a:pt x="171" y="353"/>
                  </a:lnTo>
                  <a:lnTo>
                    <a:pt x="171" y="353"/>
                  </a:lnTo>
                  <a:lnTo>
                    <a:pt x="165" y="338"/>
                  </a:lnTo>
                  <a:lnTo>
                    <a:pt x="158" y="324"/>
                  </a:lnTo>
                  <a:lnTo>
                    <a:pt x="150" y="311"/>
                  </a:lnTo>
                  <a:lnTo>
                    <a:pt x="140" y="299"/>
                  </a:lnTo>
                  <a:lnTo>
                    <a:pt x="129" y="288"/>
                  </a:lnTo>
                  <a:lnTo>
                    <a:pt x="118" y="279"/>
                  </a:lnTo>
                  <a:lnTo>
                    <a:pt x="104" y="270"/>
                  </a:lnTo>
                  <a:lnTo>
                    <a:pt x="91" y="263"/>
                  </a:lnTo>
                  <a:lnTo>
                    <a:pt x="91" y="263"/>
                  </a:lnTo>
                  <a:lnTo>
                    <a:pt x="99" y="258"/>
                  </a:lnTo>
                  <a:lnTo>
                    <a:pt x="107" y="252"/>
                  </a:lnTo>
                  <a:lnTo>
                    <a:pt x="116" y="244"/>
                  </a:lnTo>
                  <a:lnTo>
                    <a:pt x="123" y="238"/>
                  </a:lnTo>
                  <a:lnTo>
                    <a:pt x="130" y="230"/>
                  </a:lnTo>
                  <a:lnTo>
                    <a:pt x="136" y="222"/>
                  </a:lnTo>
                  <a:lnTo>
                    <a:pt x="142" y="214"/>
                  </a:lnTo>
                  <a:lnTo>
                    <a:pt x="147" y="205"/>
                  </a:lnTo>
                  <a:lnTo>
                    <a:pt x="147" y="205"/>
                  </a:lnTo>
                  <a:lnTo>
                    <a:pt x="152" y="192"/>
                  </a:lnTo>
                  <a:lnTo>
                    <a:pt x="157" y="179"/>
                  </a:lnTo>
                  <a:lnTo>
                    <a:pt x="160" y="166"/>
                  </a:lnTo>
                  <a:lnTo>
                    <a:pt x="162" y="153"/>
                  </a:lnTo>
                  <a:lnTo>
                    <a:pt x="162" y="139"/>
                  </a:lnTo>
                  <a:lnTo>
                    <a:pt x="161" y="125"/>
                  </a:lnTo>
                  <a:lnTo>
                    <a:pt x="159" y="111"/>
                  </a:lnTo>
                  <a:lnTo>
                    <a:pt x="156" y="98"/>
                  </a:lnTo>
                  <a:lnTo>
                    <a:pt x="156" y="98"/>
                  </a:lnTo>
                  <a:lnTo>
                    <a:pt x="152" y="86"/>
                  </a:lnTo>
                  <a:lnTo>
                    <a:pt x="146" y="75"/>
                  </a:lnTo>
                  <a:lnTo>
                    <a:pt x="140" y="65"/>
                  </a:lnTo>
                  <a:lnTo>
                    <a:pt x="134" y="56"/>
                  </a:lnTo>
                  <a:lnTo>
                    <a:pt x="126" y="46"/>
                  </a:lnTo>
                  <a:lnTo>
                    <a:pt x="118" y="38"/>
                  </a:lnTo>
                  <a:lnTo>
                    <a:pt x="108" y="31"/>
                  </a:lnTo>
                  <a:lnTo>
                    <a:pt x="98" y="24"/>
                  </a:lnTo>
                  <a:lnTo>
                    <a:pt x="88" y="18"/>
                  </a:lnTo>
                  <a:lnTo>
                    <a:pt x="78" y="13"/>
                  </a:lnTo>
                  <a:lnTo>
                    <a:pt x="67" y="7"/>
                  </a:lnTo>
                  <a:lnTo>
                    <a:pt x="55" y="4"/>
                  </a:lnTo>
                  <a:lnTo>
                    <a:pt x="44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8" y="1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21" y="61"/>
                  </a:lnTo>
                  <a:lnTo>
                    <a:pt x="28" y="61"/>
                  </a:lnTo>
                  <a:lnTo>
                    <a:pt x="41" y="63"/>
                  </a:lnTo>
                  <a:lnTo>
                    <a:pt x="54" y="67"/>
                  </a:lnTo>
                  <a:lnTo>
                    <a:pt x="65" y="74"/>
                  </a:lnTo>
                  <a:lnTo>
                    <a:pt x="76" y="82"/>
                  </a:lnTo>
                  <a:lnTo>
                    <a:pt x="85" y="92"/>
                  </a:lnTo>
                  <a:lnTo>
                    <a:pt x="92" y="103"/>
                  </a:lnTo>
                  <a:lnTo>
                    <a:pt x="95" y="109"/>
                  </a:lnTo>
                  <a:lnTo>
                    <a:pt x="98" y="116"/>
                  </a:lnTo>
                  <a:lnTo>
                    <a:pt x="98" y="116"/>
                  </a:lnTo>
                  <a:lnTo>
                    <a:pt x="100" y="124"/>
                  </a:lnTo>
                  <a:lnTo>
                    <a:pt x="101" y="132"/>
                  </a:lnTo>
                  <a:lnTo>
                    <a:pt x="101" y="140"/>
                  </a:lnTo>
                  <a:lnTo>
                    <a:pt x="101" y="148"/>
                  </a:lnTo>
                  <a:lnTo>
                    <a:pt x="100" y="155"/>
                  </a:lnTo>
                  <a:lnTo>
                    <a:pt x="98" y="163"/>
                  </a:lnTo>
                  <a:lnTo>
                    <a:pt x="96" y="170"/>
                  </a:lnTo>
                  <a:lnTo>
                    <a:pt x="92" y="177"/>
                  </a:lnTo>
                  <a:lnTo>
                    <a:pt x="92" y="177"/>
                  </a:lnTo>
                  <a:lnTo>
                    <a:pt x="88" y="184"/>
                  </a:lnTo>
                  <a:lnTo>
                    <a:pt x="84" y="190"/>
                  </a:lnTo>
                  <a:lnTo>
                    <a:pt x="79" y="196"/>
                  </a:lnTo>
                  <a:lnTo>
                    <a:pt x="73" y="201"/>
                  </a:lnTo>
                  <a:lnTo>
                    <a:pt x="67" y="206"/>
                  </a:lnTo>
                  <a:lnTo>
                    <a:pt x="60" y="210"/>
                  </a:lnTo>
                  <a:lnTo>
                    <a:pt x="53" y="214"/>
                  </a:lnTo>
                  <a:lnTo>
                    <a:pt x="46" y="216"/>
                  </a:lnTo>
                  <a:lnTo>
                    <a:pt x="3" y="230"/>
                  </a:lnTo>
                  <a:lnTo>
                    <a:pt x="9" y="248"/>
                  </a:lnTo>
                  <a:lnTo>
                    <a:pt x="15" y="308"/>
                  </a:lnTo>
                  <a:lnTo>
                    <a:pt x="15" y="308"/>
                  </a:lnTo>
                  <a:lnTo>
                    <a:pt x="23" y="308"/>
                  </a:lnTo>
                  <a:lnTo>
                    <a:pt x="32" y="308"/>
                  </a:lnTo>
                  <a:lnTo>
                    <a:pt x="39" y="309"/>
                  </a:lnTo>
                  <a:lnTo>
                    <a:pt x="47" y="310"/>
                  </a:lnTo>
                  <a:lnTo>
                    <a:pt x="55" y="313"/>
                  </a:lnTo>
                  <a:lnTo>
                    <a:pt x="62" y="315"/>
                  </a:lnTo>
                  <a:lnTo>
                    <a:pt x="69" y="319"/>
                  </a:lnTo>
                  <a:lnTo>
                    <a:pt x="76" y="323"/>
                  </a:lnTo>
                  <a:lnTo>
                    <a:pt x="82" y="327"/>
                  </a:lnTo>
                  <a:lnTo>
                    <a:pt x="88" y="332"/>
                  </a:lnTo>
                  <a:lnTo>
                    <a:pt x="93" y="338"/>
                  </a:lnTo>
                  <a:lnTo>
                    <a:pt x="98" y="343"/>
                  </a:lnTo>
                  <a:lnTo>
                    <a:pt x="103" y="350"/>
                  </a:lnTo>
                  <a:lnTo>
                    <a:pt x="107" y="357"/>
                  </a:lnTo>
                  <a:lnTo>
                    <a:pt x="110" y="364"/>
                  </a:lnTo>
                  <a:lnTo>
                    <a:pt x="113" y="372"/>
                  </a:lnTo>
                  <a:lnTo>
                    <a:pt x="113" y="372"/>
                  </a:lnTo>
                  <a:lnTo>
                    <a:pt x="116" y="381"/>
                  </a:lnTo>
                  <a:lnTo>
                    <a:pt x="118" y="390"/>
                  </a:lnTo>
                  <a:lnTo>
                    <a:pt x="118" y="399"/>
                  </a:lnTo>
                  <a:lnTo>
                    <a:pt x="118" y="408"/>
                  </a:lnTo>
                  <a:lnTo>
                    <a:pt x="117" y="417"/>
                  </a:lnTo>
                  <a:lnTo>
                    <a:pt x="113" y="425"/>
                  </a:lnTo>
                  <a:lnTo>
                    <a:pt x="110" y="434"/>
                  </a:lnTo>
                  <a:lnTo>
                    <a:pt x="107" y="442"/>
                  </a:lnTo>
                  <a:lnTo>
                    <a:pt x="107" y="442"/>
                  </a:lnTo>
                  <a:lnTo>
                    <a:pt x="102" y="450"/>
                  </a:lnTo>
                  <a:lnTo>
                    <a:pt x="97" y="457"/>
                  </a:lnTo>
                  <a:lnTo>
                    <a:pt x="91" y="464"/>
                  </a:lnTo>
                  <a:lnTo>
                    <a:pt x="84" y="470"/>
                  </a:lnTo>
                  <a:lnTo>
                    <a:pt x="77" y="475"/>
                  </a:lnTo>
                  <a:lnTo>
                    <a:pt x="70" y="480"/>
                  </a:lnTo>
                  <a:lnTo>
                    <a:pt x="62" y="484"/>
                  </a:lnTo>
                  <a:lnTo>
                    <a:pt x="53" y="487"/>
                  </a:lnTo>
                  <a:lnTo>
                    <a:pt x="36" y="494"/>
                  </a:lnTo>
                  <a:lnTo>
                    <a:pt x="36" y="494"/>
                  </a:lnTo>
                  <a:lnTo>
                    <a:pt x="21" y="494"/>
                  </a:lnTo>
                  <a:lnTo>
                    <a:pt x="5" y="495"/>
                  </a:lnTo>
                  <a:lnTo>
                    <a:pt x="7" y="503"/>
                  </a:lnTo>
                  <a:lnTo>
                    <a:pt x="3" y="504"/>
                  </a:lnTo>
                  <a:lnTo>
                    <a:pt x="12" y="534"/>
                  </a:lnTo>
                  <a:lnTo>
                    <a:pt x="16" y="554"/>
                  </a:lnTo>
                  <a:lnTo>
                    <a:pt x="16" y="554"/>
                  </a:lnTo>
                  <a:lnTo>
                    <a:pt x="19" y="554"/>
                  </a:lnTo>
                  <a:lnTo>
                    <a:pt x="21" y="561"/>
                  </a:lnTo>
                  <a:lnTo>
                    <a:pt x="43" y="554"/>
                  </a:lnTo>
                  <a:lnTo>
                    <a:pt x="43" y="554"/>
                  </a:lnTo>
                  <a:lnTo>
                    <a:pt x="54" y="557"/>
                  </a:lnTo>
                  <a:lnTo>
                    <a:pt x="64" y="561"/>
                  </a:lnTo>
                  <a:lnTo>
                    <a:pt x="73" y="566"/>
                  </a:lnTo>
                  <a:lnTo>
                    <a:pt x="82" y="572"/>
                  </a:lnTo>
                  <a:lnTo>
                    <a:pt x="89" y="580"/>
                  </a:lnTo>
                  <a:lnTo>
                    <a:pt x="96" y="588"/>
                  </a:lnTo>
                  <a:lnTo>
                    <a:pt x="101" y="598"/>
                  </a:lnTo>
                  <a:lnTo>
                    <a:pt x="105" y="609"/>
                  </a:lnTo>
                  <a:lnTo>
                    <a:pt x="105" y="609"/>
                  </a:lnTo>
                  <a:lnTo>
                    <a:pt x="108" y="617"/>
                  </a:lnTo>
                  <a:lnTo>
                    <a:pt x="109" y="625"/>
                  </a:lnTo>
                  <a:lnTo>
                    <a:pt x="109" y="633"/>
                  </a:lnTo>
                  <a:lnTo>
                    <a:pt x="109" y="641"/>
                  </a:lnTo>
                  <a:lnTo>
                    <a:pt x="108" y="648"/>
                  </a:lnTo>
                  <a:lnTo>
                    <a:pt x="106" y="656"/>
                  </a:lnTo>
                  <a:lnTo>
                    <a:pt x="103" y="663"/>
                  </a:lnTo>
                  <a:lnTo>
                    <a:pt x="100" y="670"/>
                  </a:lnTo>
                  <a:lnTo>
                    <a:pt x="96" y="676"/>
                  </a:lnTo>
                  <a:lnTo>
                    <a:pt x="92" y="682"/>
                  </a:lnTo>
                  <a:lnTo>
                    <a:pt x="87" y="688"/>
                  </a:lnTo>
                  <a:lnTo>
                    <a:pt x="81" y="693"/>
                  </a:lnTo>
                  <a:lnTo>
                    <a:pt x="75" y="698"/>
                  </a:lnTo>
                  <a:lnTo>
                    <a:pt x="69" y="702"/>
                  </a:lnTo>
                  <a:lnTo>
                    <a:pt x="62" y="706"/>
                  </a:lnTo>
                  <a:lnTo>
                    <a:pt x="54" y="709"/>
                  </a:lnTo>
                  <a:lnTo>
                    <a:pt x="25" y="718"/>
                  </a:lnTo>
                  <a:lnTo>
                    <a:pt x="25" y="718"/>
                  </a:lnTo>
                  <a:lnTo>
                    <a:pt x="12" y="718"/>
                  </a:lnTo>
                  <a:lnTo>
                    <a:pt x="0" y="719"/>
                  </a:lnTo>
                  <a:lnTo>
                    <a:pt x="8" y="780"/>
                  </a:lnTo>
                  <a:lnTo>
                    <a:pt x="8" y="780"/>
                  </a:lnTo>
                  <a:lnTo>
                    <a:pt x="15" y="779"/>
                  </a:lnTo>
                  <a:lnTo>
                    <a:pt x="23" y="779"/>
                  </a:lnTo>
                  <a:lnTo>
                    <a:pt x="24" y="782"/>
                  </a:lnTo>
                  <a:lnTo>
                    <a:pt x="30" y="780"/>
                  </a:lnTo>
                  <a:lnTo>
                    <a:pt x="30" y="780"/>
                  </a:lnTo>
                  <a:lnTo>
                    <a:pt x="40" y="783"/>
                  </a:lnTo>
                  <a:lnTo>
                    <a:pt x="50" y="786"/>
                  </a:lnTo>
                  <a:lnTo>
                    <a:pt x="59" y="791"/>
                  </a:lnTo>
                  <a:lnTo>
                    <a:pt x="67" y="797"/>
                  </a:lnTo>
                  <a:lnTo>
                    <a:pt x="74" y="804"/>
                  </a:lnTo>
                  <a:lnTo>
                    <a:pt x="81" y="812"/>
                  </a:lnTo>
                  <a:lnTo>
                    <a:pt x="86" y="821"/>
                  </a:lnTo>
                  <a:lnTo>
                    <a:pt x="90" y="831"/>
                  </a:lnTo>
                  <a:lnTo>
                    <a:pt x="90" y="831"/>
                  </a:lnTo>
                  <a:lnTo>
                    <a:pt x="92" y="838"/>
                  </a:lnTo>
                  <a:lnTo>
                    <a:pt x="93" y="845"/>
                  </a:lnTo>
                  <a:lnTo>
                    <a:pt x="93" y="854"/>
                  </a:lnTo>
                  <a:lnTo>
                    <a:pt x="93" y="861"/>
                  </a:lnTo>
                  <a:lnTo>
                    <a:pt x="92" y="868"/>
                  </a:lnTo>
                  <a:lnTo>
                    <a:pt x="90" y="875"/>
                  </a:lnTo>
                  <a:lnTo>
                    <a:pt x="88" y="882"/>
                  </a:lnTo>
                  <a:lnTo>
                    <a:pt x="85" y="889"/>
                  </a:lnTo>
                  <a:lnTo>
                    <a:pt x="85" y="889"/>
                  </a:lnTo>
                  <a:lnTo>
                    <a:pt x="81" y="895"/>
                  </a:lnTo>
                  <a:lnTo>
                    <a:pt x="77" y="901"/>
                  </a:lnTo>
                  <a:lnTo>
                    <a:pt x="72" y="907"/>
                  </a:lnTo>
                  <a:lnTo>
                    <a:pt x="67" y="912"/>
                  </a:lnTo>
                  <a:lnTo>
                    <a:pt x="61" y="916"/>
                  </a:lnTo>
                  <a:lnTo>
                    <a:pt x="55" y="920"/>
                  </a:lnTo>
                  <a:lnTo>
                    <a:pt x="48" y="923"/>
                  </a:lnTo>
                  <a:lnTo>
                    <a:pt x="41" y="926"/>
                  </a:lnTo>
                  <a:lnTo>
                    <a:pt x="3" y="938"/>
                  </a:lnTo>
                  <a:lnTo>
                    <a:pt x="21" y="996"/>
                  </a:lnTo>
                  <a:lnTo>
                    <a:pt x="59" y="984"/>
                  </a:lnTo>
                  <a:lnTo>
                    <a:pt x="59" y="984"/>
                  </a:lnTo>
                  <a:lnTo>
                    <a:pt x="72" y="979"/>
                  </a:lnTo>
                  <a:lnTo>
                    <a:pt x="84" y="974"/>
                  </a:lnTo>
                  <a:lnTo>
                    <a:pt x="95" y="967"/>
                  </a:lnTo>
                  <a:lnTo>
                    <a:pt x="105" y="958"/>
                  </a:lnTo>
                  <a:lnTo>
                    <a:pt x="116" y="949"/>
                  </a:lnTo>
                  <a:lnTo>
                    <a:pt x="125" y="939"/>
                  </a:lnTo>
                  <a:lnTo>
                    <a:pt x="132" y="928"/>
                  </a:lnTo>
                  <a:lnTo>
                    <a:pt x="139" y="917"/>
                  </a:lnTo>
                  <a:lnTo>
                    <a:pt x="139" y="917"/>
                  </a:lnTo>
                  <a:lnTo>
                    <a:pt x="145" y="904"/>
                  </a:lnTo>
                  <a:lnTo>
                    <a:pt x="149" y="892"/>
                  </a:lnTo>
                  <a:lnTo>
                    <a:pt x="152" y="879"/>
                  </a:lnTo>
                  <a:lnTo>
                    <a:pt x="154" y="866"/>
                  </a:lnTo>
                  <a:lnTo>
                    <a:pt x="154" y="853"/>
                  </a:lnTo>
                  <a:lnTo>
                    <a:pt x="154" y="839"/>
                  </a:lnTo>
                  <a:lnTo>
                    <a:pt x="151" y="826"/>
                  </a:lnTo>
                  <a:lnTo>
                    <a:pt x="148" y="813"/>
                  </a:lnTo>
                  <a:lnTo>
                    <a:pt x="148" y="813"/>
                  </a:lnTo>
                  <a:lnTo>
                    <a:pt x="145" y="804"/>
                  </a:lnTo>
                  <a:lnTo>
                    <a:pt x="141" y="795"/>
                  </a:lnTo>
                  <a:lnTo>
                    <a:pt x="136" y="786"/>
                  </a:lnTo>
                  <a:lnTo>
                    <a:pt x="131" y="778"/>
                  </a:lnTo>
                  <a:lnTo>
                    <a:pt x="126" y="771"/>
                  </a:lnTo>
                  <a:lnTo>
                    <a:pt x="120" y="764"/>
                  </a:lnTo>
                  <a:lnTo>
                    <a:pt x="112" y="757"/>
                  </a:lnTo>
                  <a:lnTo>
                    <a:pt x="105" y="751"/>
                  </a:lnTo>
                  <a:lnTo>
                    <a:pt x="105" y="751"/>
                  </a:lnTo>
                  <a:lnTo>
                    <a:pt x="116" y="744"/>
                  </a:lnTo>
                  <a:lnTo>
                    <a:pt x="124" y="737"/>
                  </a:lnTo>
                  <a:lnTo>
                    <a:pt x="132" y="729"/>
                  </a:lnTo>
                  <a:lnTo>
                    <a:pt x="140" y="719"/>
                  </a:lnTo>
                  <a:lnTo>
                    <a:pt x="146" y="710"/>
                  </a:lnTo>
                  <a:lnTo>
                    <a:pt x="152" y="701"/>
                  </a:lnTo>
                  <a:lnTo>
                    <a:pt x="157" y="691"/>
                  </a:lnTo>
                  <a:lnTo>
                    <a:pt x="161" y="681"/>
                  </a:lnTo>
                  <a:lnTo>
                    <a:pt x="165" y="670"/>
                  </a:lnTo>
                  <a:lnTo>
                    <a:pt x="168" y="659"/>
                  </a:lnTo>
                  <a:lnTo>
                    <a:pt x="169" y="648"/>
                  </a:lnTo>
                  <a:lnTo>
                    <a:pt x="170" y="637"/>
                  </a:lnTo>
                  <a:lnTo>
                    <a:pt x="170" y="626"/>
                  </a:lnTo>
                  <a:lnTo>
                    <a:pt x="169" y="614"/>
                  </a:lnTo>
                  <a:lnTo>
                    <a:pt x="167" y="602"/>
                  </a:lnTo>
                  <a:lnTo>
                    <a:pt x="164" y="590"/>
                  </a:lnTo>
                  <a:lnTo>
                    <a:pt x="164" y="590"/>
                  </a:lnTo>
                  <a:close/>
                </a:path>
              </a:pathLst>
            </a:custGeom>
            <a:solidFill>
              <a:srgbClr val="009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4"/>
            <p:cNvSpPr>
              <a:spLocks/>
            </p:cNvSpPr>
            <p:nvPr/>
          </p:nvSpPr>
          <p:spPr bwMode="auto">
            <a:xfrm>
              <a:off x="3331" y="2588"/>
              <a:ext cx="96" cy="40"/>
            </a:xfrm>
            <a:custGeom>
              <a:avLst/>
              <a:gdLst>
                <a:gd name="T0" fmla="*/ 47 w 385"/>
                <a:gd name="T1" fmla="*/ 159 h 159"/>
                <a:gd name="T2" fmla="*/ 0 w 385"/>
                <a:gd name="T3" fmla="*/ 122 h 159"/>
                <a:gd name="T4" fmla="*/ 0 w 385"/>
                <a:gd name="T5" fmla="*/ 122 h 159"/>
                <a:gd name="T6" fmla="*/ 5 w 385"/>
                <a:gd name="T7" fmla="*/ 115 h 159"/>
                <a:gd name="T8" fmla="*/ 11 w 385"/>
                <a:gd name="T9" fmla="*/ 109 h 159"/>
                <a:gd name="T10" fmla="*/ 17 w 385"/>
                <a:gd name="T11" fmla="*/ 104 h 159"/>
                <a:gd name="T12" fmla="*/ 23 w 385"/>
                <a:gd name="T13" fmla="*/ 100 h 159"/>
                <a:gd name="T14" fmla="*/ 35 w 385"/>
                <a:gd name="T15" fmla="*/ 93 h 159"/>
                <a:gd name="T16" fmla="*/ 48 w 385"/>
                <a:gd name="T17" fmla="*/ 88 h 159"/>
                <a:gd name="T18" fmla="*/ 61 w 385"/>
                <a:gd name="T19" fmla="*/ 85 h 159"/>
                <a:gd name="T20" fmla="*/ 76 w 385"/>
                <a:gd name="T21" fmla="*/ 83 h 159"/>
                <a:gd name="T22" fmla="*/ 109 w 385"/>
                <a:gd name="T23" fmla="*/ 81 h 159"/>
                <a:gd name="T24" fmla="*/ 109 w 385"/>
                <a:gd name="T25" fmla="*/ 81 h 159"/>
                <a:gd name="T26" fmla="*/ 145 w 385"/>
                <a:gd name="T27" fmla="*/ 78 h 159"/>
                <a:gd name="T28" fmla="*/ 179 w 385"/>
                <a:gd name="T29" fmla="*/ 71 h 159"/>
                <a:gd name="T30" fmla="*/ 212 w 385"/>
                <a:gd name="T31" fmla="*/ 64 h 159"/>
                <a:gd name="T32" fmla="*/ 243 w 385"/>
                <a:gd name="T33" fmla="*/ 55 h 159"/>
                <a:gd name="T34" fmla="*/ 271 w 385"/>
                <a:gd name="T35" fmla="*/ 44 h 159"/>
                <a:gd name="T36" fmla="*/ 285 w 385"/>
                <a:gd name="T37" fmla="*/ 38 h 159"/>
                <a:gd name="T38" fmla="*/ 299 w 385"/>
                <a:gd name="T39" fmla="*/ 31 h 159"/>
                <a:gd name="T40" fmla="*/ 312 w 385"/>
                <a:gd name="T41" fmla="*/ 24 h 159"/>
                <a:gd name="T42" fmla="*/ 324 w 385"/>
                <a:gd name="T43" fmla="*/ 17 h 159"/>
                <a:gd name="T44" fmla="*/ 337 w 385"/>
                <a:gd name="T45" fmla="*/ 9 h 159"/>
                <a:gd name="T46" fmla="*/ 349 w 385"/>
                <a:gd name="T47" fmla="*/ 0 h 159"/>
                <a:gd name="T48" fmla="*/ 385 w 385"/>
                <a:gd name="T49" fmla="*/ 48 h 159"/>
                <a:gd name="T50" fmla="*/ 385 w 385"/>
                <a:gd name="T51" fmla="*/ 48 h 159"/>
                <a:gd name="T52" fmla="*/ 372 w 385"/>
                <a:gd name="T53" fmla="*/ 58 h 159"/>
                <a:gd name="T54" fmla="*/ 358 w 385"/>
                <a:gd name="T55" fmla="*/ 67 h 159"/>
                <a:gd name="T56" fmla="*/ 343 w 385"/>
                <a:gd name="T57" fmla="*/ 76 h 159"/>
                <a:gd name="T58" fmla="*/ 327 w 385"/>
                <a:gd name="T59" fmla="*/ 85 h 159"/>
                <a:gd name="T60" fmla="*/ 312 w 385"/>
                <a:gd name="T61" fmla="*/ 93 h 159"/>
                <a:gd name="T62" fmla="*/ 296 w 385"/>
                <a:gd name="T63" fmla="*/ 100 h 159"/>
                <a:gd name="T64" fmla="*/ 280 w 385"/>
                <a:gd name="T65" fmla="*/ 106 h 159"/>
                <a:gd name="T66" fmla="*/ 263 w 385"/>
                <a:gd name="T67" fmla="*/ 112 h 159"/>
                <a:gd name="T68" fmla="*/ 246 w 385"/>
                <a:gd name="T69" fmla="*/ 118 h 159"/>
                <a:gd name="T70" fmla="*/ 229 w 385"/>
                <a:gd name="T71" fmla="*/ 123 h 159"/>
                <a:gd name="T72" fmla="*/ 211 w 385"/>
                <a:gd name="T73" fmla="*/ 127 h 159"/>
                <a:gd name="T74" fmla="*/ 191 w 385"/>
                <a:gd name="T75" fmla="*/ 131 h 159"/>
                <a:gd name="T76" fmla="*/ 152 w 385"/>
                <a:gd name="T77" fmla="*/ 137 h 159"/>
                <a:gd name="T78" fmla="*/ 112 w 385"/>
                <a:gd name="T79" fmla="*/ 141 h 159"/>
                <a:gd name="T80" fmla="*/ 112 w 385"/>
                <a:gd name="T81" fmla="*/ 141 h 159"/>
                <a:gd name="T82" fmla="*/ 84 w 385"/>
                <a:gd name="T83" fmla="*/ 142 h 159"/>
                <a:gd name="T84" fmla="*/ 74 w 385"/>
                <a:gd name="T85" fmla="*/ 144 h 159"/>
                <a:gd name="T86" fmla="*/ 66 w 385"/>
                <a:gd name="T87" fmla="*/ 145 h 159"/>
                <a:gd name="T88" fmla="*/ 60 w 385"/>
                <a:gd name="T89" fmla="*/ 147 h 159"/>
                <a:gd name="T90" fmla="*/ 55 w 385"/>
                <a:gd name="T91" fmla="*/ 150 h 159"/>
                <a:gd name="T92" fmla="*/ 51 w 385"/>
                <a:gd name="T93" fmla="*/ 154 h 159"/>
                <a:gd name="T94" fmla="*/ 47 w 385"/>
                <a:gd name="T95" fmla="*/ 159 h 159"/>
                <a:gd name="T96" fmla="*/ 47 w 385"/>
                <a:gd name="T97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5" h="159">
                  <a:moveTo>
                    <a:pt x="47" y="159"/>
                  </a:moveTo>
                  <a:lnTo>
                    <a:pt x="0" y="122"/>
                  </a:lnTo>
                  <a:lnTo>
                    <a:pt x="0" y="122"/>
                  </a:lnTo>
                  <a:lnTo>
                    <a:pt x="5" y="115"/>
                  </a:lnTo>
                  <a:lnTo>
                    <a:pt x="11" y="109"/>
                  </a:lnTo>
                  <a:lnTo>
                    <a:pt x="17" y="104"/>
                  </a:lnTo>
                  <a:lnTo>
                    <a:pt x="23" y="100"/>
                  </a:lnTo>
                  <a:lnTo>
                    <a:pt x="35" y="93"/>
                  </a:lnTo>
                  <a:lnTo>
                    <a:pt x="48" y="88"/>
                  </a:lnTo>
                  <a:lnTo>
                    <a:pt x="61" y="85"/>
                  </a:lnTo>
                  <a:lnTo>
                    <a:pt x="76" y="83"/>
                  </a:lnTo>
                  <a:lnTo>
                    <a:pt x="109" y="81"/>
                  </a:lnTo>
                  <a:lnTo>
                    <a:pt x="109" y="81"/>
                  </a:lnTo>
                  <a:lnTo>
                    <a:pt x="145" y="78"/>
                  </a:lnTo>
                  <a:lnTo>
                    <a:pt x="179" y="71"/>
                  </a:lnTo>
                  <a:lnTo>
                    <a:pt x="212" y="64"/>
                  </a:lnTo>
                  <a:lnTo>
                    <a:pt x="243" y="55"/>
                  </a:lnTo>
                  <a:lnTo>
                    <a:pt x="271" y="44"/>
                  </a:lnTo>
                  <a:lnTo>
                    <a:pt x="285" y="38"/>
                  </a:lnTo>
                  <a:lnTo>
                    <a:pt x="299" y="31"/>
                  </a:lnTo>
                  <a:lnTo>
                    <a:pt x="312" y="24"/>
                  </a:lnTo>
                  <a:lnTo>
                    <a:pt x="324" y="17"/>
                  </a:lnTo>
                  <a:lnTo>
                    <a:pt x="337" y="9"/>
                  </a:lnTo>
                  <a:lnTo>
                    <a:pt x="349" y="0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372" y="58"/>
                  </a:lnTo>
                  <a:lnTo>
                    <a:pt x="358" y="67"/>
                  </a:lnTo>
                  <a:lnTo>
                    <a:pt x="343" y="76"/>
                  </a:lnTo>
                  <a:lnTo>
                    <a:pt x="327" y="85"/>
                  </a:lnTo>
                  <a:lnTo>
                    <a:pt x="312" y="93"/>
                  </a:lnTo>
                  <a:lnTo>
                    <a:pt x="296" y="100"/>
                  </a:lnTo>
                  <a:lnTo>
                    <a:pt x="280" y="106"/>
                  </a:lnTo>
                  <a:lnTo>
                    <a:pt x="263" y="112"/>
                  </a:lnTo>
                  <a:lnTo>
                    <a:pt x="246" y="118"/>
                  </a:lnTo>
                  <a:lnTo>
                    <a:pt x="229" y="123"/>
                  </a:lnTo>
                  <a:lnTo>
                    <a:pt x="211" y="127"/>
                  </a:lnTo>
                  <a:lnTo>
                    <a:pt x="191" y="131"/>
                  </a:lnTo>
                  <a:lnTo>
                    <a:pt x="152" y="137"/>
                  </a:lnTo>
                  <a:lnTo>
                    <a:pt x="112" y="141"/>
                  </a:lnTo>
                  <a:lnTo>
                    <a:pt x="112" y="141"/>
                  </a:lnTo>
                  <a:lnTo>
                    <a:pt x="84" y="142"/>
                  </a:lnTo>
                  <a:lnTo>
                    <a:pt x="74" y="144"/>
                  </a:lnTo>
                  <a:lnTo>
                    <a:pt x="66" y="145"/>
                  </a:lnTo>
                  <a:lnTo>
                    <a:pt x="60" y="147"/>
                  </a:lnTo>
                  <a:lnTo>
                    <a:pt x="55" y="150"/>
                  </a:lnTo>
                  <a:lnTo>
                    <a:pt x="51" y="154"/>
                  </a:lnTo>
                  <a:lnTo>
                    <a:pt x="47" y="159"/>
                  </a:lnTo>
                  <a:lnTo>
                    <a:pt x="47" y="159"/>
                  </a:lnTo>
                  <a:close/>
                </a:path>
              </a:pathLst>
            </a:custGeom>
            <a:solidFill>
              <a:srgbClr val="009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5"/>
            <p:cNvSpPr>
              <a:spLocks/>
            </p:cNvSpPr>
            <p:nvPr/>
          </p:nvSpPr>
          <p:spPr bwMode="auto">
            <a:xfrm>
              <a:off x="3299" y="2115"/>
              <a:ext cx="257" cy="162"/>
            </a:xfrm>
            <a:custGeom>
              <a:avLst/>
              <a:gdLst>
                <a:gd name="T0" fmla="*/ 51 w 1029"/>
                <a:gd name="T1" fmla="*/ 644 h 647"/>
                <a:gd name="T2" fmla="*/ 37 w 1029"/>
                <a:gd name="T3" fmla="*/ 629 h 647"/>
                <a:gd name="T4" fmla="*/ 37 w 1029"/>
                <a:gd name="T5" fmla="*/ 606 h 647"/>
                <a:gd name="T6" fmla="*/ 47 w 1029"/>
                <a:gd name="T7" fmla="*/ 593 h 647"/>
                <a:gd name="T8" fmla="*/ 215 w 1029"/>
                <a:gd name="T9" fmla="*/ 487 h 647"/>
                <a:gd name="T10" fmla="*/ 374 w 1029"/>
                <a:gd name="T11" fmla="*/ 409 h 647"/>
                <a:gd name="T12" fmla="*/ 493 w 1029"/>
                <a:gd name="T13" fmla="*/ 367 h 647"/>
                <a:gd name="T14" fmla="*/ 619 w 1029"/>
                <a:gd name="T15" fmla="*/ 336 h 647"/>
                <a:gd name="T16" fmla="*/ 751 w 1029"/>
                <a:gd name="T17" fmla="*/ 321 h 647"/>
                <a:gd name="T18" fmla="*/ 888 w 1029"/>
                <a:gd name="T19" fmla="*/ 325 h 647"/>
                <a:gd name="T20" fmla="*/ 953 w 1029"/>
                <a:gd name="T21" fmla="*/ 321 h 647"/>
                <a:gd name="T22" fmla="*/ 931 w 1029"/>
                <a:gd name="T23" fmla="*/ 263 h 647"/>
                <a:gd name="T24" fmla="*/ 901 w 1029"/>
                <a:gd name="T25" fmla="*/ 212 h 647"/>
                <a:gd name="T26" fmla="*/ 862 w 1029"/>
                <a:gd name="T27" fmla="*/ 166 h 647"/>
                <a:gd name="T28" fmla="*/ 814 w 1029"/>
                <a:gd name="T29" fmla="*/ 128 h 647"/>
                <a:gd name="T30" fmla="*/ 761 w 1029"/>
                <a:gd name="T31" fmla="*/ 98 h 647"/>
                <a:gd name="T32" fmla="*/ 701 w 1029"/>
                <a:gd name="T33" fmla="*/ 76 h 647"/>
                <a:gd name="T34" fmla="*/ 636 w 1029"/>
                <a:gd name="T35" fmla="*/ 64 h 647"/>
                <a:gd name="T36" fmla="*/ 446 w 1029"/>
                <a:gd name="T37" fmla="*/ 61 h 647"/>
                <a:gd name="T38" fmla="*/ 388 w 1029"/>
                <a:gd name="T39" fmla="*/ 65 h 647"/>
                <a:gd name="T40" fmla="*/ 314 w 1029"/>
                <a:gd name="T41" fmla="*/ 84 h 647"/>
                <a:gd name="T42" fmla="*/ 246 w 1029"/>
                <a:gd name="T43" fmla="*/ 117 h 647"/>
                <a:gd name="T44" fmla="*/ 184 w 1029"/>
                <a:gd name="T45" fmla="*/ 163 h 647"/>
                <a:gd name="T46" fmla="*/ 145 w 1029"/>
                <a:gd name="T47" fmla="*/ 205 h 647"/>
                <a:gd name="T48" fmla="*/ 104 w 1029"/>
                <a:gd name="T49" fmla="*/ 267 h 647"/>
                <a:gd name="T50" fmla="*/ 75 w 1029"/>
                <a:gd name="T51" fmla="*/ 336 h 647"/>
                <a:gd name="T52" fmla="*/ 61 w 1029"/>
                <a:gd name="T53" fmla="*/ 408 h 647"/>
                <a:gd name="T54" fmla="*/ 1 w 1029"/>
                <a:gd name="T55" fmla="*/ 506 h 647"/>
                <a:gd name="T56" fmla="*/ 1 w 1029"/>
                <a:gd name="T57" fmla="*/ 403 h 647"/>
                <a:gd name="T58" fmla="*/ 17 w 1029"/>
                <a:gd name="T59" fmla="*/ 319 h 647"/>
                <a:gd name="T60" fmla="*/ 49 w 1029"/>
                <a:gd name="T61" fmla="*/ 239 h 647"/>
                <a:gd name="T62" fmla="*/ 98 w 1029"/>
                <a:gd name="T63" fmla="*/ 167 h 647"/>
                <a:gd name="T64" fmla="*/ 143 w 1029"/>
                <a:gd name="T65" fmla="*/ 118 h 647"/>
                <a:gd name="T66" fmla="*/ 215 w 1029"/>
                <a:gd name="T67" fmla="*/ 65 h 647"/>
                <a:gd name="T68" fmla="*/ 294 w 1029"/>
                <a:gd name="T69" fmla="*/ 27 h 647"/>
                <a:gd name="T70" fmla="*/ 379 w 1029"/>
                <a:gd name="T71" fmla="*/ 5 h 647"/>
                <a:gd name="T72" fmla="*/ 584 w 1029"/>
                <a:gd name="T73" fmla="*/ 0 h 647"/>
                <a:gd name="T74" fmla="*/ 649 w 1029"/>
                <a:gd name="T75" fmla="*/ 4 h 647"/>
                <a:gd name="T76" fmla="*/ 730 w 1029"/>
                <a:gd name="T77" fmla="*/ 21 h 647"/>
                <a:gd name="T78" fmla="*/ 804 w 1029"/>
                <a:gd name="T79" fmla="*/ 51 h 647"/>
                <a:gd name="T80" fmla="*/ 869 w 1029"/>
                <a:gd name="T81" fmla="*/ 92 h 647"/>
                <a:gd name="T82" fmla="*/ 924 w 1029"/>
                <a:gd name="T83" fmla="*/ 144 h 647"/>
                <a:gd name="T84" fmla="*/ 969 w 1029"/>
                <a:gd name="T85" fmla="*/ 206 h 647"/>
                <a:gd name="T86" fmla="*/ 1002 w 1029"/>
                <a:gd name="T87" fmla="*/ 275 h 647"/>
                <a:gd name="T88" fmla="*/ 1022 w 1029"/>
                <a:gd name="T89" fmla="*/ 352 h 647"/>
                <a:gd name="T90" fmla="*/ 987 w 1029"/>
                <a:gd name="T91" fmla="*/ 405 h 647"/>
                <a:gd name="T92" fmla="*/ 852 w 1029"/>
                <a:gd name="T93" fmla="*/ 382 h 647"/>
                <a:gd name="T94" fmla="*/ 717 w 1029"/>
                <a:gd name="T95" fmla="*/ 383 h 647"/>
                <a:gd name="T96" fmla="*/ 589 w 1029"/>
                <a:gd name="T97" fmla="*/ 403 h 647"/>
                <a:gd name="T98" fmla="*/ 467 w 1029"/>
                <a:gd name="T99" fmla="*/ 439 h 647"/>
                <a:gd name="T100" fmla="*/ 353 w 1029"/>
                <a:gd name="T101" fmla="*/ 484 h 647"/>
                <a:gd name="T102" fmla="*/ 159 w 1029"/>
                <a:gd name="T103" fmla="*/ 590 h 647"/>
                <a:gd name="T104" fmla="*/ 78 w 1029"/>
                <a:gd name="T105" fmla="*/ 644 h 647"/>
                <a:gd name="T106" fmla="*/ 65 w 1029"/>
                <a:gd name="T107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29" h="647">
                  <a:moveTo>
                    <a:pt x="65" y="647"/>
                  </a:moveTo>
                  <a:lnTo>
                    <a:pt x="65" y="647"/>
                  </a:lnTo>
                  <a:lnTo>
                    <a:pt x="58" y="646"/>
                  </a:lnTo>
                  <a:lnTo>
                    <a:pt x="51" y="644"/>
                  </a:lnTo>
                  <a:lnTo>
                    <a:pt x="45" y="640"/>
                  </a:lnTo>
                  <a:lnTo>
                    <a:pt x="40" y="634"/>
                  </a:lnTo>
                  <a:lnTo>
                    <a:pt x="40" y="634"/>
                  </a:lnTo>
                  <a:lnTo>
                    <a:pt x="37" y="629"/>
                  </a:lnTo>
                  <a:lnTo>
                    <a:pt x="35" y="624"/>
                  </a:lnTo>
                  <a:lnTo>
                    <a:pt x="35" y="618"/>
                  </a:lnTo>
                  <a:lnTo>
                    <a:pt x="35" y="612"/>
                  </a:lnTo>
                  <a:lnTo>
                    <a:pt x="37" y="606"/>
                  </a:lnTo>
                  <a:lnTo>
                    <a:pt x="39" y="601"/>
                  </a:lnTo>
                  <a:lnTo>
                    <a:pt x="43" y="597"/>
                  </a:lnTo>
                  <a:lnTo>
                    <a:pt x="47" y="593"/>
                  </a:lnTo>
                  <a:lnTo>
                    <a:pt x="47" y="593"/>
                  </a:lnTo>
                  <a:lnTo>
                    <a:pt x="83" y="568"/>
                  </a:lnTo>
                  <a:lnTo>
                    <a:pt x="124" y="541"/>
                  </a:lnTo>
                  <a:lnTo>
                    <a:pt x="168" y="514"/>
                  </a:lnTo>
                  <a:lnTo>
                    <a:pt x="215" y="487"/>
                  </a:lnTo>
                  <a:lnTo>
                    <a:pt x="265" y="460"/>
                  </a:lnTo>
                  <a:lnTo>
                    <a:pt x="318" y="434"/>
                  </a:lnTo>
                  <a:lnTo>
                    <a:pt x="346" y="422"/>
                  </a:lnTo>
                  <a:lnTo>
                    <a:pt x="374" y="409"/>
                  </a:lnTo>
                  <a:lnTo>
                    <a:pt x="403" y="398"/>
                  </a:lnTo>
                  <a:lnTo>
                    <a:pt x="432" y="387"/>
                  </a:lnTo>
                  <a:lnTo>
                    <a:pt x="461" y="376"/>
                  </a:lnTo>
                  <a:lnTo>
                    <a:pt x="493" y="367"/>
                  </a:lnTo>
                  <a:lnTo>
                    <a:pt x="523" y="358"/>
                  </a:lnTo>
                  <a:lnTo>
                    <a:pt x="555" y="349"/>
                  </a:lnTo>
                  <a:lnTo>
                    <a:pt x="586" y="342"/>
                  </a:lnTo>
                  <a:lnTo>
                    <a:pt x="619" y="336"/>
                  </a:lnTo>
                  <a:lnTo>
                    <a:pt x="651" y="330"/>
                  </a:lnTo>
                  <a:lnTo>
                    <a:pt x="684" y="326"/>
                  </a:lnTo>
                  <a:lnTo>
                    <a:pt x="717" y="323"/>
                  </a:lnTo>
                  <a:lnTo>
                    <a:pt x="751" y="321"/>
                  </a:lnTo>
                  <a:lnTo>
                    <a:pt x="785" y="320"/>
                  </a:lnTo>
                  <a:lnTo>
                    <a:pt x="819" y="320"/>
                  </a:lnTo>
                  <a:lnTo>
                    <a:pt x="854" y="322"/>
                  </a:lnTo>
                  <a:lnTo>
                    <a:pt x="888" y="325"/>
                  </a:lnTo>
                  <a:lnTo>
                    <a:pt x="922" y="330"/>
                  </a:lnTo>
                  <a:lnTo>
                    <a:pt x="957" y="336"/>
                  </a:lnTo>
                  <a:lnTo>
                    <a:pt x="957" y="336"/>
                  </a:lnTo>
                  <a:lnTo>
                    <a:pt x="953" y="321"/>
                  </a:lnTo>
                  <a:lnTo>
                    <a:pt x="948" y="306"/>
                  </a:lnTo>
                  <a:lnTo>
                    <a:pt x="943" y="291"/>
                  </a:lnTo>
                  <a:lnTo>
                    <a:pt x="938" y="277"/>
                  </a:lnTo>
                  <a:lnTo>
                    <a:pt x="931" y="263"/>
                  </a:lnTo>
                  <a:lnTo>
                    <a:pt x="924" y="250"/>
                  </a:lnTo>
                  <a:lnTo>
                    <a:pt x="917" y="237"/>
                  </a:lnTo>
                  <a:lnTo>
                    <a:pt x="909" y="224"/>
                  </a:lnTo>
                  <a:lnTo>
                    <a:pt x="901" y="212"/>
                  </a:lnTo>
                  <a:lnTo>
                    <a:pt x="892" y="200"/>
                  </a:lnTo>
                  <a:lnTo>
                    <a:pt x="882" y="188"/>
                  </a:lnTo>
                  <a:lnTo>
                    <a:pt x="872" y="176"/>
                  </a:lnTo>
                  <a:lnTo>
                    <a:pt x="862" y="166"/>
                  </a:lnTo>
                  <a:lnTo>
                    <a:pt x="851" y="156"/>
                  </a:lnTo>
                  <a:lnTo>
                    <a:pt x="838" y="146"/>
                  </a:lnTo>
                  <a:lnTo>
                    <a:pt x="826" y="137"/>
                  </a:lnTo>
                  <a:lnTo>
                    <a:pt x="814" y="128"/>
                  </a:lnTo>
                  <a:lnTo>
                    <a:pt x="801" y="120"/>
                  </a:lnTo>
                  <a:lnTo>
                    <a:pt x="788" y="112"/>
                  </a:lnTo>
                  <a:lnTo>
                    <a:pt x="775" y="105"/>
                  </a:lnTo>
                  <a:lnTo>
                    <a:pt x="761" y="98"/>
                  </a:lnTo>
                  <a:lnTo>
                    <a:pt x="747" y="92"/>
                  </a:lnTo>
                  <a:lnTo>
                    <a:pt x="732" y="86"/>
                  </a:lnTo>
                  <a:lnTo>
                    <a:pt x="716" y="81"/>
                  </a:lnTo>
                  <a:lnTo>
                    <a:pt x="701" y="76"/>
                  </a:lnTo>
                  <a:lnTo>
                    <a:pt x="685" y="72"/>
                  </a:lnTo>
                  <a:lnTo>
                    <a:pt x="669" y="69"/>
                  </a:lnTo>
                  <a:lnTo>
                    <a:pt x="653" y="66"/>
                  </a:lnTo>
                  <a:lnTo>
                    <a:pt x="636" y="64"/>
                  </a:lnTo>
                  <a:lnTo>
                    <a:pt x="620" y="62"/>
                  </a:lnTo>
                  <a:lnTo>
                    <a:pt x="603" y="61"/>
                  </a:lnTo>
                  <a:lnTo>
                    <a:pt x="584" y="61"/>
                  </a:lnTo>
                  <a:lnTo>
                    <a:pt x="446" y="61"/>
                  </a:lnTo>
                  <a:lnTo>
                    <a:pt x="446" y="61"/>
                  </a:lnTo>
                  <a:lnTo>
                    <a:pt x="426" y="62"/>
                  </a:lnTo>
                  <a:lnTo>
                    <a:pt x="407" y="63"/>
                  </a:lnTo>
                  <a:lnTo>
                    <a:pt x="388" y="65"/>
                  </a:lnTo>
                  <a:lnTo>
                    <a:pt x="370" y="69"/>
                  </a:lnTo>
                  <a:lnTo>
                    <a:pt x="351" y="73"/>
                  </a:lnTo>
                  <a:lnTo>
                    <a:pt x="332" y="78"/>
                  </a:lnTo>
                  <a:lnTo>
                    <a:pt x="314" y="84"/>
                  </a:lnTo>
                  <a:lnTo>
                    <a:pt x="296" y="91"/>
                  </a:lnTo>
                  <a:lnTo>
                    <a:pt x="279" y="99"/>
                  </a:lnTo>
                  <a:lnTo>
                    <a:pt x="262" y="107"/>
                  </a:lnTo>
                  <a:lnTo>
                    <a:pt x="246" y="117"/>
                  </a:lnTo>
                  <a:lnTo>
                    <a:pt x="230" y="127"/>
                  </a:lnTo>
                  <a:lnTo>
                    <a:pt x="214" y="138"/>
                  </a:lnTo>
                  <a:lnTo>
                    <a:pt x="198" y="150"/>
                  </a:lnTo>
                  <a:lnTo>
                    <a:pt x="184" y="163"/>
                  </a:lnTo>
                  <a:lnTo>
                    <a:pt x="170" y="176"/>
                  </a:lnTo>
                  <a:lnTo>
                    <a:pt x="170" y="176"/>
                  </a:lnTo>
                  <a:lnTo>
                    <a:pt x="157" y="191"/>
                  </a:lnTo>
                  <a:lnTo>
                    <a:pt x="145" y="205"/>
                  </a:lnTo>
                  <a:lnTo>
                    <a:pt x="133" y="220"/>
                  </a:lnTo>
                  <a:lnTo>
                    <a:pt x="122" y="235"/>
                  </a:lnTo>
                  <a:lnTo>
                    <a:pt x="113" y="251"/>
                  </a:lnTo>
                  <a:lnTo>
                    <a:pt x="104" y="267"/>
                  </a:lnTo>
                  <a:lnTo>
                    <a:pt x="95" y="284"/>
                  </a:lnTo>
                  <a:lnTo>
                    <a:pt x="88" y="302"/>
                  </a:lnTo>
                  <a:lnTo>
                    <a:pt x="80" y="319"/>
                  </a:lnTo>
                  <a:lnTo>
                    <a:pt x="75" y="336"/>
                  </a:lnTo>
                  <a:lnTo>
                    <a:pt x="70" y="354"/>
                  </a:lnTo>
                  <a:lnTo>
                    <a:pt x="66" y="372"/>
                  </a:lnTo>
                  <a:lnTo>
                    <a:pt x="63" y="390"/>
                  </a:lnTo>
                  <a:lnTo>
                    <a:pt x="61" y="408"/>
                  </a:lnTo>
                  <a:lnTo>
                    <a:pt x="60" y="428"/>
                  </a:lnTo>
                  <a:lnTo>
                    <a:pt x="60" y="447"/>
                  </a:lnTo>
                  <a:lnTo>
                    <a:pt x="61" y="505"/>
                  </a:lnTo>
                  <a:lnTo>
                    <a:pt x="1" y="506"/>
                  </a:lnTo>
                  <a:lnTo>
                    <a:pt x="0" y="447"/>
                  </a:lnTo>
                  <a:lnTo>
                    <a:pt x="0" y="447"/>
                  </a:lnTo>
                  <a:lnTo>
                    <a:pt x="0" y="426"/>
                  </a:lnTo>
                  <a:lnTo>
                    <a:pt x="1" y="403"/>
                  </a:lnTo>
                  <a:lnTo>
                    <a:pt x="4" y="382"/>
                  </a:lnTo>
                  <a:lnTo>
                    <a:pt x="7" y="361"/>
                  </a:lnTo>
                  <a:lnTo>
                    <a:pt x="12" y="340"/>
                  </a:lnTo>
                  <a:lnTo>
                    <a:pt x="17" y="319"/>
                  </a:lnTo>
                  <a:lnTo>
                    <a:pt x="24" y="299"/>
                  </a:lnTo>
                  <a:lnTo>
                    <a:pt x="31" y="278"/>
                  </a:lnTo>
                  <a:lnTo>
                    <a:pt x="40" y="259"/>
                  </a:lnTo>
                  <a:lnTo>
                    <a:pt x="49" y="239"/>
                  </a:lnTo>
                  <a:lnTo>
                    <a:pt x="60" y="221"/>
                  </a:lnTo>
                  <a:lnTo>
                    <a:pt x="71" y="202"/>
                  </a:lnTo>
                  <a:lnTo>
                    <a:pt x="85" y="185"/>
                  </a:lnTo>
                  <a:lnTo>
                    <a:pt x="98" y="167"/>
                  </a:lnTo>
                  <a:lnTo>
                    <a:pt x="112" y="150"/>
                  </a:lnTo>
                  <a:lnTo>
                    <a:pt x="127" y="134"/>
                  </a:lnTo>
                  <a:lnTo>
                    <a:pt x="127" y="134"/>
                  </a:lnTo>
                  <a:lnTo>
                    <a:pt x="143" y="118"/>
                  </a:lnTo>
                  <a:lnTo>
                    <a:pt x="160" y="104"/>
                  </a:lnTo>
                  <a:lnTo>
                    <a:pt x="177" y="90"/>
                  </a:lnTo>
                  <a:lnTo>
                    <a:pt x="195" y="77"/>
                  </a:lnTo>
                  <a:lnTo>
                    <a:pt x="215" y="65"/>
                  </a:lnTo>
                  <a:lnTo>
                    <a:pt x="234" y="53"/>
                  </a:lnTo>
                  <a:lnTo>
                    <a:pt x="253" y="43"/>
                  </a:lnTo>
                  <a:lnTo>
                    <a:pt x="273" y="34"/>
                  </a:lnTo>
                  <a:lnTo>
                    <a:pt x="294" y="27"/>
                  </a:lnTo>
                  <a:lnTo>
                    <a:pt x="314" y="20"/>
                  </a:lnTo>
                  <a:lnTo>
                    <a:pt x="335" y="14"/>
                  </a:lnTo>
                  <a:lnTo>
                    <a:pt x="358" y="9"/>
                  </a:lnTo>
                  <a:lnTo>
                    <a:pt x="379" y="5"/>
                  </a:lnTo>
                  <a:lnTo>
                    <a:pt x="401" y="2"/>
                  </a:lnTo>
                  <a:lnTo>
                    <a:pt x="423" y="1"/>
                  </a:lnTo>
                  <a:lnTo>
                    <a:pt x="446" y="0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607" y="1"/>
                  </a:lnTo>
                  <a:lnTo>
                    <a:pt x="628" y="2"/>
                  </a:lnTo>
                  <a:lnTo>
                    <a:pt x="649" y="4"/>
                  </a:lnTo>
                  <a:lnTo>
                    <a:pt x="670" y="7"/>
                  </a:lnTo>
                  <a:lnTo>
                    <a:pt x="690" y="11"/>
                  </a:lnTo>
                  <a:lnTo>
                    <a:pt x="710" y="16"/>
                  </a:lnTo>
                  <a:lnTo>
                    <a:pt x="730" y="21"/>
                  </a:lnTo>
                  <a:lnTo>
                    <a:pt x="749" y="27"/>
                  </a:lnTo>
                  <a:lnTo>
                    <a:pt x="768" y="34"/>
                  </a:lnTo>
                  <a:lnTo>
                    <a:pt x="786" y="42"/>
                  </a:lnTo>
                  <a:lnTo>
                    <a:pt x="804" y="51"/>
                  </a:lnTo>
                  <a:lnTo>
                    <a:pt x="821" y="61"/>
                  </a:lnTo>
                  <a:lnTo>
                    <a:pt x="837" y="71"/>
                  </a:lnTo>
                  <a:lnTo>
                    <a:pt x="854" y="81"/>
                  </a:lnTo>
                  <a:lnTo>
                    <a:pt x="869" y="92"/>
                  </a:lnTo>
                  <a:lnTo>
                    <a:pt x="884" y="104"/>
                  </a:lnTo>
                  <a:lnTo>
                    <a:pt x="898" y="117"/>
                  </a:lnTo>
                  <a:lnTo>
                    <a:pt x="912" y="130"/>
                  </a:lnTo>
                  <a:lnTo>
                    <a:pt x="924" y="144"/>
                  </a:lnTo>
                  <a:lnTo>
                    <a:pt x="937" y="158"/>
                  </a:lnTo>
                  <a:lnTo>
                    <a:pt x="948" y="173"/>
                  </a:lnTo>
                  <a:lnTo>
                    <a:pt x="959" y="190"/>
                  </a:lnTo>
                  <a:lnTo>
                    <a:pt x="969" y="206"/>
                  </a:lnTo>
                  <a:lnTo>
                    <a:pt x="979" y="222"/>
                  </a:lnTo>
                  <a:lnTo>
                    <a:pt x="988" y="239"/>
                  </a:lnTo>
                  <a:lnTo>
                    <a:pt x="995" y="257"/>
                  </a:lnTo>
                  <a:lnTo>
                    <a:pt x="1002" y="275"/>
                  </a:lnTo>
                  <a:lnTo>
                    <a:pt x="1009" y="293"/>
                  </a:lnTo>
                  <a:lnTo>
                    <a:pt x="1014" y="313"/>
                  </a:lnTo>
                  <a:lnTo>
                    <a:pt x="1018" y="333"/>
                  </a:lnTo>
                  <a:lnTo>
                    <a:pt x="1022" y="352"/>
                  </a:lnTo>
                  <a:lnTo>
                    <a:pt x="1025" y="373"/>
                  </a:lnTo>
                  <a:lnTo>
                    <a:pt x="1029" y="416"/>
                  </a:lnTo>
                  <a:lnTo>
                    <a:pt x="987" y="405"/>
                  </a:lnTo>
                  <a:lnTo>
                    <a:pt x="987" y="405"/>
                  </a:lnTo>
                  <a:lnTo>
                    <a:pt x="952" y="397"/>
                  </a:lnTo>
                  <a:lnTo>
                    <a:pt x="919" y="390"/>
                  </a:lnTo>
                  <a:lnTo>
                    <a:pt x="885" y="385"/>
                  </a:lnTo>
                  <a:lnTo>
                    <a:pt x="852" y="382"/>
                  </a:lnTo>
                  <a:lnTo>
                    <a:pt x="817" y="380"/>
                  </a:lnTo>
                  <a:lnTo>
                    <a:pt x="784" y="380"/>
                  </a:lnTo>
                  <a:lnTo>
                    <a:pt x="751" y="381"/>
                  </a:lnTo>
                  <a:lnTo>
                    <a:pt x="717" y="383"/>
                  </a:lnTo>
                  <a:lnTo>
                    <a:pt x="685" y="386"/>
                  </a:lnTo>
                  <a:lnTo>
                    <a:pt x="653" y="391"/>
                  </a:lnTo>
                  <a:lnTo>
                    <a:pt x="621" y="396"/>
                  </a:lnTo>
                  <a:lnTo>
                    <a:pt x="589" y="403"/>
                  </a:lnTo>
                  <a:lnTo>
                    <a:pt x="558" y="410"/>
                  </a:lnTo>
                  <a:lnTo>
                    <a:pt x="527" y="420"/>
                  </a:lnTo>
                  <a:lnTo>
                    <a:pt x="497" y="429"/>
                  </a:lnTo>
                  <a:lnTo>
                    <a:pt x="467" y="439"/>
                  </a:lnTo>
                  <a:lnTo>
                    <a:pt x="437" y="449"/>
                  </a:lnTo>
                  <a:lnTo>
                    <a:pt x="409" y="461"/>
                  </a:lnTo>
                  <a:lnTo>
                    <a:pt x="381" y="472"/>
                  </a:lnTo>
                  <a:lnTo>
                    <a:pt x="353" y="484"/>
                  </a:lnTo>
                  <a:lnTo>
                    <a:pt x="300" y="510"/>
                  </a:lnTo>
                  <a:lnTo>
                    <a:pt x="250" y="536"/>
                  </a:lnTo>
                  <a:lnTo>
                    <a:pt x="202" y="564"/>
                  </a:lnTo>
                  <a:lnTo>
                    <a:pt x="159" y="590"/>
                  </a:lnTo>
                  <a:lnTo>
                    <a:pt x="119" y="617"/>
                  </a:lnTo>
                  <a:lnTo>
                    <a:pt x="82" y="641"/>
                  </a:lnTo>
                  <a:lnTo>
                    <a:pt x="82" y="641"/>
                  </a:lnTo>
                  <a:lnTo>
                    <a:pt x="78" y="644"/>
                  </a:lnTo>
                  <a:lnTo>
                    <a:pt x="74" y="646"/>
                  </a:lnTo>
                  <a:lnTo>
                    <a:pt x="69" y="647"/>
                  </a:lnTo>
                  <a:lnTo>
                    <a:pt x="65" y="647"/>
                  </a:lnTo>
                  <a:lnTo>
                    <a:pt x="65" y="647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6"/>
            <p:cNvSpPr>
              <a:spLocks noEditPoints="1"/>
            </p:cNvSpPr>
            <p:nvPr/>
          </p:nvSpPr>
          <p:spPr bwMode="auto">
            <a:xfrm>
              <a:off x="3298" y="2224"/>
              <a:ext cx="258" cy="378"/>
            </a:xfrm>
            <a:custGeom>
              <a:avLst/>
              <a:gdLst>
                <a:gd name="T0" fmla="*/ 424 w 1032"/>
                <a:gd name="T1" fmla="*/ 1512 h 1512"/>
                <a:gd name="T2" fmla="*/ 335 w 1032"/>
                <a:gd name="T3" fmla="*/ 1498 h 1512"/>
                <a:gd name="T4" fmla="*/ 254 w 1032"/>
                <a:gd name="T5" fmla="*/ 1468 h 1512"/>
                <a:gd name="T6" fmla="*/ 180 w 1032"/>
                <a:gd name="T7" fmla="*/ 1424 h 1512"/>
                <a:gd name="T8" fmla="*/ 117 w 1032"/>
                <a:gd name="T9" fmla="*/ 1366 h 1512"/>
                <a:gd name="T10" fmla="*/ 65 w 1032"/>
                <a:gd name="T11" fmla="*/ 1298 h 1512"/>
                <a:gd name="T12" fmla="*/ 27 w 1032"/>
                <a:gd name="T13" fmla="*/ 1219 h 1512"/>
                <a:gd name="T14" fmla="*/ 6 w 1032"/>
                <a:gd name="T15" fmla="*/ 1134 h 1512"/>
                <a:gd name="T16" fmla="*/ 0 w 1032"/>
                <a:gd name="T17" fmla="*/ 337 h 1512"/>
                <a:gd name="T18" fmla="*/ 81 w 1032"/>
                <a:gd name="T19" fmla="*/ 272 h 1512"/>
                <a:gd name="T20" fmla="*/ 227 w 1032"/>
                <a:gd name="T21" fmla="*/ 174 h 1512"/>
                <a:gd name="T22" fmla="*/ 346 w 1032"/>
                <a:gd name="T23" fmla="*/ 111 h 1512"/>
                <a:gd name="T24" fmla="*/ 478 w 1032"/>
                <a:gd name="T25" fmla="*/ 55 h 1512"/>
                <a:gd name="T26" fmla="*/ 621 w 1032"/>
                <a:gd name="T27" fmla="*/ 16 h 1512"/>
                <a:gd name="T28" fmla="*/ 773 w 1032"/>
                <a:gd name="T29" fmla="*/ 0 h 1512"/>
                <a:gd name="T30" fmla="*/ 930 w 1032"/>
                <a:gd name="T31" fmla="*/ 13 h 1512"/>
                <a:gd name="T32" fmla="*/ 1032 w 1032"/>
                <a:gd name="T33" fmla="*/ 1066 h 1512"/>
                <a:gd name="T34" fmla="*/ 1027 w 1032"/>
                <a:gd name="T35" fmla="*/ 1134 h 1512"/>
                <a:gd name="T36" fmla="*/ 1005 w 1032"/>
                <a:gd name="T37" fmla="*/ 1219 h 1512"/>
                <a:gd name="T38" fmla="*/ 967 w 1032"/>
                <a:gd name="T39" fmla="*/ 1298 h 1512"/>
                <a:gd name="T40" fmla="*/ 916 w 1032"/>
                <a:gd name="T41" fmla="*/ 1366 h 1512"/>
                <a:gd name="T42" fmla="*/ 853 w 1032"/>
                <a:gd name="T43" fmla="*/ 1424 h 1512"/>
                <a:gd name="T44" fmla="*/ 779 w 1032"/>
                <a:gd name="T45" fmla="*/ 1468 h 1512"/>
                <a:gd name="T46" fmla="*/ 697 w 1032"/>
                <a:gd name="T47" fmla="*/ 1498 h 1512"/>
                <a:gd name="T48" fmla="*/ 609 w 1032"/>
                <a:gd name="T49" fmla="*/ 1512 h 1512"/>
                <a:gd name="T50" fmla="*/ 60 w 1032"/>
                <a:gd name="T51" fmla="*/ 1066 h 1512"/>
                <a:gd name="T52" fmla="*/ 65 w 1032"/>
                <a:gd name="T53" fmla="*/ 1125 h 1512"/>
                <a:gd name="T54" fmla="*/ 84 w 1032"/>
                <a:gd name="T55" fmla="*/ 1199 h 1512"/>
                <a:gd name="T56" fmla="*/ 117 w 1032"/>
                <a:gd name="T57" fmla="*/ 1266 h 1512"/>
                <a:gd name="T58" fmla="*/ 161 w 1032"/>
                <a:gd name="T59" fmla="*/ 1326 h 1512"/>
                <a:gd name="T60" fmla="*/ 216 w 1032"/>
                <a:gd name="T61" fmla="*/ 1375 h 1512"/>
                <a:gd name="T62" fmla="*/ 280 w 1032"/>
                <a:gd name="T63" fmla="*/ 1413 h 1512"/>
                <a:gd name="T64" fmla="*/ 351 w 1032"/>
                <a:gd name="T65" fmla="*/ 1440 h 1512"/>
                <a:gd name="T66" fmla="*/ 427 w 1032"/>
                <a:gd name="T67" fmla="*/ 1452 h 1512"/>
                <a:gd name="T68" fmla="*/ 606 w 1032"/>
                <a:gd name="T69" fmla="*/ 1452 h 1512"/>
                <a:gd name="T70" fmla="*/ 682 w 1032"/>
                <a:gd name="T71" fmla="*/ 1440 h 1512"/>
                <a:gd name="T72" fmla="*/ 753 w 1032"/>
                <a:gd name="T73" fmla="*/ 1413 h 1512"/>
                <a:gd name="T74" fmla="*/ 816 w 1032"/>
                <a:gd name="T75" fmla="*/ 1375 h 1512"/>
                <a:gd name="T76" fmla="*/ 871 w 1032"/>
                <a:gd name="T77" fmla="*/ 1326 h 1512"/>
                <a:gd name="T78" fmla="*/ 915 w 1032"/>
                <a:gd name="T79" fmla="*/ 1266 h 1512"/>
                <a:gd name="T80" fmla="*/ 948 w 1032"/>
                <a:gd name="T81" fmla="*/ 1199 h 1512"/>
                <a:gd name="T82" fmla="*/ 967 w 1032"/>
                <a:gd name="T83" fmla="*/ 1125 h 1512"/>
                <a:gd name="T84" fmla="*/ 971 w 1032"/>
                <a:gd name="T85" fmla="*/ 84 h 1512"/>
                <a:gd name="T86" fmla="*/ 865 w 1032"/>
                <a:gd name="T87" fmla="*/ 64 h 1512"/>
                <a:gd name="T88" fmla="*/ 724 w 1032"/>
                <a:gd name="T89" fmla="*/ 62 h 1512"/>
                <a:gd name="T90" fmla="*/ 588 w 1032"/>
                <a:gd name="T91" fmla="*/ 85 h 1512"/>
                <a:gd name="T92" fmla="*/ 461 w 1032"/>
                <a:gd name="T93" fmla="*/ 126 h 1512"/>
                <a:gd name="T94" fmla="*/ 344 w 1032"/>
                <a:gd name="T95" fmla="*/ 178 h 1512"/>
                <a:gd name="T96" fmla="*/ 214 w 1032"/>
                <a:gd name="T97" fmla="*/ 253 h 1512"/>
                <a:gd name="T98" fmla="*/ 60 w 1032"/>
                <a:gd name="T99" fmla="*/ 366 h 1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2" h="1512">
                  <a:moveTo>
                    <a:pt x="585" y="1512"/>
                  </a:moveTo>
                  <a:lnTo>
                    <a:pt x="446" y="1512"/>
                  </a:lnTo>
                  <a:lnTo>
                    <a:pt x="446" y="1512"/>
                  </a:lnTo>
                  <a:lnTo>
                    <a:pt x="424" y="1512"/>
                  </a:lnTo>
                  <a:lnTo>
                    <a:pt x="401" y="1510"/>
                  </a:lnTo>
                  <a:lnTo>
                    <a:pt x="379" y="1507"/>
                  </a:lnTo>
                  <a:lnTo>
                    <a:pt x="357" y="1503"/>
                  </a:lnTo>
                  <a:lnTo>
                    <a:pt x="335" y="1498"/>
                  </a:lnTo>
                  <a:lnTo>
                    <a:pt x="314" y="1492"/>
                  </a:lnTo>
                  <a:lnTo>
                    <a:pt x="293" y="1485"/>
                  </a:lnTo>
                  <a:lnTo>
                    <a:pt x="273" y="1477"/>
                  </a:lnTo>
                  <a:lnTo>
                    <a:pt x="254" y="1468"/>
                  </a:lnTo>
                  <a:lnTo>
                    <a:pt x="234" y="1459"/>
                  </a:lnTo>
                  <a:lnTo>
                    <a:pt x="216" y="1448"/>
                  </a:lnTo>
                  <a:lnTo>
                    <a:pt x="197" y="1436"/>
                  </a:lnTo>
                  <a:lnTo>
                    <a:pt x="180" y="1424"/>
                  </a:lnTo>
                  <a:lnTo>
                    <a:pt x="163" y="1410"/>
                  </a:lnTo>
                  <a:lnTo>
                    <a:pt x="147" y="1396"/>
                  </a:lnTo>
                  <a:lnTo>
                    <a:pt x="131" y="1381"/>
                  </a:lnTo>
                  <a:lnTo>
                    <a:pt x="117" y="1366"/>
                  </a:lnTo>
                  <a:lnTo>
                    <a:pt x="103" y="1350"/>
                  </a:lnTo>
                  <a:lnTo>
                    <a:pt x="90" y="1333"/>
                  </a:lnTo>
                  <a:lnTo>
                    <a:pt x="76" y="1316"/>
                  </a:lnTo>
                  <a:lnTo>
                    <a:pt x="65" y="1298"/>
                  </a:lnTo>
                  <a:lnTo>
                    <a:pt x="54" y="1278"/>
                  </a:lnTo>
                  <a:lnTo>
                    <a:pt x="44" y="1259"/>
                  </a:lnTo>
                  <a:lnTo>
                    <a:pt x="35" y="1240"/>
                  </a:lnTo>
                  <a:lnTo>
                    <a:pt x="27" y="1219"/>
                  </a:lnTo>
                  <a:lnTo>
                    <a:pt x="20" y="1199"/>
                  </a:lnTo>
                  <a:lnTo>
                    <a:pt x="14" y="1178"/>
                  </a:lnTo>
                  <a:lnTo>
                    <a:pt x="10" y="1155"/>
                  </a:lnTo>
                  <a:lnTo>
                    <a:pt x="6" y="1134"/>
                  </a:lnTo>
                  <a:lnTo>
                    <a:pt x="3" y="1112"/>
                  </a:lnTo>
                  <a:lnTo>
                    <a:pt x="1" y="1089"/>
                  </a:lnTo>
                  <a:lnTo>
                    <a:pt x="0" y="1066"/>
                  </a:lnTo>
                  <a:lnTo>
                    <a:pt x="0" y="337"/>
                  </a:lnTo>
                  <a:lnTo>
                    <a:pt x="11" y="328"/>
                  </a:lnTo>
                  <a:lnTo>
                    <a:pt x="11" y="328"/>
                  </a:lnTo>
                  <a:lnTo>
                    <a:pt x="44" y="302"/>
                  </a:lnTo>
                  <a:lnTo>
                    <a:pt x="81" y="272"/>
                  </a:lnTo>
                  <a:lnTo>
                    <a:pt x="126" y="241"/>
                  </a:lnTo>
                  <a:lnTo>
                    <a:pt x="174" y="207"/>
                  </a:lnTo>
                  <a:lnTo>
                    <a:pt x="199" y="191"/>
                  </a:lnTo>
                  <a:lnTo>
                    <a:pt x="227" y="174"/>
                  </a:lnTo>
                  <a:lnTo>
                    <a:pt x="255" y="158"/>
                  </a:lnTo>
                  <a:lnTo>
                    <a:pt x="284" y="142"/>
                  </a:lnTo>
                  <a:lnTo>
                    <a:pt x="314" y="126"/>
                  </a:lnTo>
                  <a:lnTo>
                    <a:pt x="346" y="111"/>
                  </a:lnTo>
                  <a:lnTo>
                    <a:pt x="377" y="95"/>
                  </a:lnTo>
                  <a:lnTo>
                    <a:pt x="410" y="81"/>
                  </a:lnTo>
                  <a:lnTo>
                    <a:pt x="443" y="67"/>
                  </a:lnTo>
                  <a:lnTo>
                    <a:pt x="478" y="55"/>
                  </a:lnTo>
                  <a:lnTo>
                    <a:pt x="513" y="43"/>
                  </a:lnTo>
                  <a:lnTo>
                    <a:pt x="548" y="33"/>
                  </a:lnTo>
                  <a:lnTo>
                    <a:pt x="584" y="24"/>
                  </a:lnTo>
                  <a:lnTo>
                    <a:pt x="621" y="16"/>
                  </a:lnTo>
                  <a:lnTo>
                    <a:pt x="658" y="10"/>
                  </a:lnTo>
                  <a:lnTo>
                    <a:pt x="696" y="5"/>
                  </a:lnTo>
                  <a:lnTo>
                    <a:pt x="735" y="1"/>
                  </a:lnTo>
                  <a:lnTo>
                    <a:pt x="773" y="0"/>
                  </a:lnTo>
                  <a:lnTo>
                    <a:pt x="812" y="0"/>
                  </a:lnTo>
                  <a:lnTo>
                    <a:pt x="852" y="2"/>
                  </a:lnTo>
                  <a:lnTo>
                    <a:pt x="891" y="7"/>
                  </a:lnTo>
                  <a:lnTo>
                    <a:pt x="930" y="13"/>
                  </a:lnTo>
                  <a:lnTo>
                    <a:pt x="970" y="22"/>
                  </a:lnTo>
                  <a:lnTo>
                    <a:pt x="1011" y="33"/>
                  </a:lnTo>
                  <a:lnTo>
                    <a:pt x="1032" y="39"/>
                  </a:lnTo>
                  <a:lnTo>
                    <a:pt x="1032" y="1066"/>
                  </a:lnTo>
                  <a:lnTo>
                    <a:pt x="1032" y="1066"/>
                  </a:lnTo>
                  <a:lnTo>
                    <a:pt x="1031" y="1089"/>
                  </a:lnTo>
                  <a:lnTo>
                    <a:pt x="1030" y="1112"/>
                  </a:lnTo>
                  <a:lnTo>
                    <a:pt x="1027" y="1134"/>
                  </a:lnTo>
                  <a:lnTo>
                    <a:pt x="1023" y="1155"/>
                  </a:lnTo>
                  <a:lnTo>
                    <a:pt x="1018" y="1178"/>
                  </a:lnTo>
                  <a:lnTo>
                    <a:pt x="1012" y="1199"/>
                  </a:lnTo>
                  <a:lnTo>
                    <a:pt x="1005" y="1219"/>
                  </a:lnTo>
                  <a:lnTo>
                    <a:pt x="997" y="1240"/>
                  </a:lnTo>
                  <a:lnTo>
                    <a:pt x="988" y="1259"/>
                  </a:lnTo>
                  <a:lnTo>
                    <a:pt x="978" y="1278"/>
                  </a:lnTo>
                  <a:lnTo>
                    <a:pt x="967" y="1298"/>
                  </a:lnTo>
                  <a:lnTo>
                    <a:pt x="955" y="1316"/>
                  </a:lnTo>
                  <a:lnTo>
                    <a:pt x="943" y="1333"/>
                  </a:lnTo>
                  <a:lnTo>
                    <a:pt x="930" y="1350"/>
                  </a:lnTo>
                  <a:lnTo>
                    <a:pt x="916" y="1366"/>
                  </a:lnTo>
                  <a:lnTo>
                    <a:pt x="901" y="1381"/>
                  </a:lnTo>
                  <a:lnTo>
                    <a:pt x="886" y="1396"/>
                  </a:lnTo>
                  <a:lnTo>
                    <a:pt x="870" y="1410"/>
                  </a:lnTo>
                  <a:lnTo>
                    <a:pt x="853" y="1424"/>
                  </a:lnTo>
                  <a:lnTo>
                    <a:pt x="835" y="1436"/>
                  </a:lnTo>
                  <a:lnTo>
                    <a:pt x="817" y="1448"/>
                  </a:lnTo>
                  <a:lnTo>
                    <a:pt x="798" y="1459"/>
                  </a:lnTo>
                  <a:lnTo>
                    <a:pt x="779" y="1468"/>
                  </a:lnTo>
                  <a:lnTo>
                    <a:pt x="759" y="1477"/>
                  </a:lnTo>
                  <a:lnTo>
                    <a:pt x="739" y="1485"/>
                  </a:lnTo>
                  <a:lnTo>
                    <a:pt x="718" y="1492"/>
                  </a:lnTo>
                  <a:lnTo>
                    <a:pt x="697" y="1498"/>
                  </a:lnTo>
                  <a:lnTo>
                    <a:pt x="675" y="1503"/>
                  </a:lnTo>
                  <a:lnTo>
                    <a:pt x="653" y="1507"/>
                  </a:lnTo>
                  <a:lnTo>
                    <a:pt x="631" y="1510"/>
                  </a:lnTo>
                  <a:lnTo>
                    <a:pt x="609" y="1512"/>
                  </a:lnTo>
                  <a:lnTo>
                    <a:pt x="585" y="1512"/>
                  </a:lnTo>
                  <a:lnTo>
                    <a:pt x="585" y="1512"/>
                  </a:lnTo>
                  <a:close/>
                  <a:moveTo>
                    <a:pt x="60" y="366"/>
                  </a:moveTo>
                  <a:lnTo>
                    <a:pt x="60" y="1066"/>
                  </a:lnTo>
                  <a:lnTo>
                    <a:pt x="60" y="1066"/>
                  </a:lnTo>
                  <a:lnTo>
                    <a:pt x="61" y="1086"/>
                  </a:lnTo>
                  <a:lnTo>
                    <a:pt x="62" y="1105"/>
                  </a:lnTo>
                  <a:lnTo>
                    <a:pt x="65" y="1125"/>
                  </a:lnTo>
                  <a:lnTo>
                    <a:pt x="68" y="1143"/>
                  </a:lnTo>
                  <a:lnTo>
                    <a:pt x="73" y="1162"/>
                  </a:lnTo>
                  <a:lnTo>
                    <a:pt x="78" y="1181"/>
                  </a:lnTo>
                  <a:lnTo>
                    <a:pt x="84" y="1199"/>
                  </a:lnTo>
                  <a:lnTo>
                    <a:pt x="92" y="1216"/>
                  </a:lnTo>
                  <a:lnTo>
                    <a:pt x="99" y="1233"/>
                  </a:lnTo>
                  <a:lnTo>
                    <a:pt x="108" y="1250"/>
                  </a:lnTo>
                  <a:lnTo>
                    <a:pt x="117" y="1266"/>
                  </a:lnTo>
                  <a:lnTo>
                    <a:pt x="127" y="1281"/>
                  </a:lnTo>
                  <a:lnTo>
                    <a:pt x="138" y="1297"/>
                  </a:lnTo>
                  <a:lnTo>
                    <a:pt x="149" y="1312"/>
                  </a:lnTo>
                  <a:lnTo>
                    <a:pt x="161" y="1326"/>
                  </a:lnTo>
                  <a:lnTo>
                    <a:pt x="174" y="1339"/>
                  </a:lnTo>
                  <a:lnTo>
                    <a:pt x="187" y="1352"/>
                  </a:lnTo>
                  <a:lnTo>
                    <a:pt x="201" y="1364"/>
                  </a:lnTo>
                  <a:lnTo>
                    <a:pt x="216" y="1375"/>
                  </a:lnTo>
                  <a:lnTo>
                    <a:pt x="231" y="1386"/>
                  </a:lnTo>
                  <a:lnTo>
                    <a:pt x="247" y="1396"/>
                  </a:lnTo>
                  <a:lnTo>
                    <a:pt x="263" y="1405"/>
                  </a:lnTo>
                  <a:lnTo>
                    <a:pt x="280" y="1413"/>
                  </a:lnTo>
                  <a:lnTo>
                    <a:pt x="297" y="1422"/>
                  </a:lnTo>
                  <a:lnTo>
                    <a:pt x="314" y="1429"/>
                  </a:lnTo>
                  <a:lnTo>
                    <a:pt x="332" y="1435"/>
                  </a:lnTo>
                  <a:lnTo>
                    <a:pt x="351" y="1440"/>
                  </a:lnTo>
                  <a:lnTo>
                    <a:pt x="369" y="1444"/>
                  </a:lnTo>
                  <a:lnTo>
                    <a:pt x="388" y="1448"/>
                  </a:lnTo>
                  <a:lnTo>
                    <a:pt x="407" y="1450"/>
                  </a:lnTo>
                  <a:lnTo>
                    <a:pt x="427" y="1452"/>
                  </a:lnTo>
                  <a:lnTo>
                    <a:pt x="446" y="1452"/>
                  </a:lnTo>
                  <a:lnTo>
                    <a:pt x="585" y="1452"/>
                  </a:lnTo>
                  <a:lnTo>
                    <a:pt x="585" y="1452"/>
                  </a:lnTo>
                  <a:lnTo>
                    <a:pt x="606" y="1452"/>
                  </a:lnTo>
                  <a:lnTo>
                    <a:pt x="625" y="1450"/>
                  </a:lnTo>
                  <a:lnTo>
                    <a:pt x="644" y="1448"/>
                  </a:lnTo>
                  <a:lnTo>
                    <a:pt x="663" y="1444"/>
                  </a:lnTo>
                  <a:lnTo>
                    <a:pt x="682" y="1440"/>
                  </a:lnTo>
                  <a:lnTo>
                    <a:pt x="700" y="1435"/>
                  </a:lnTo>
                  <a:lnTo>
                    <a:pt x="718" y="1429"/>
                  </a:lnTo>
                  <a:lnTo>
                    <a:pt x="736" y="1422"/>
                  </a:lnTo>
                  <a:lnTo>
                    <a:pt x="753" y="1413"/>
                  </a:lnTo>
                  <a:lnTo>
                    <a:pt x="769" y="1405"/>
                  </a:lnTo>
                  <a:lnTo>
                    <a:pt x="785" y="1396"/>
                  </a:lnTo>
                  <a:lnTo>
                    <a:pt x="801" y="1386"/>
                  </a:lnTo>
                  <a:lnTo>
                    <a:pt x="816" y="1375"/>
                  </a:lnTo>
                  <a:lnTo>
                    <a:pt x="830" y="1364"/>
                  </a:lnTo>
                  <a:lnTo>
                    <a:pt x="844" y="1352"/>
                  </a:lnTo>
                  <a:lnTo>
                    <a:pt x="859" y="1339"/>
                  </a:lnTo>
                  <a:lnTo>
                    <a:pt x="871" y="1326"/>
                  </a:lnTo>
                  <a:lnTo>
                    <a:pt x="883" y="1312"/>
                  </a:lnTo>
                  <a:lnTo>
                    <a:pt x="895" y="1297"/>
                  </a:lnTo>
                  <a:lnTo>
                    <a:pt x="905" y="1281"/>
                  </a:lnTo>
                  <a:lnTo>
                    <a:pt x="915" y="1266"/>
                  </a:lnTo>
                  <a:lnTo>
                    <a:pt x="925" y="1250"/>
                  </a:lnTo>
                  <a:lnTo>
                    <a:pt x="933" y="1233"/>
                  </a:lnTo>
                  <a:lnTo>
                    <a:pt x="941" y="1216"/>
                  </a:lnTo>
                  <a:lnTo>
                    <a:pt x="948" y="1199"/>
                  </a:lnTo>
                  <a:lnTo>
                    <a:pt x="954" y="1181"/>
                  </a:lnTo>
                  <a:lnTo>
                    <a:pt x="959" y="1162"/>
                  </a:lnTo>
                  <a:lnTo>
                    <a:pt x="963" y="1143"/>
                  </a:lnTo>
                  <a:lnTo>
                    <a:pt x="967" y="1125"/>
                  </a:lnTo>
                  <a:lnTo>
                    <a:pt x="969" y="1105"/>
                  </a:lnTo>
                  <a:lnTo>
                    <a:pt x="970" y="1086"/>
                  </a:lnTo>
                  <a:lnTo>
                    <a:pt x="971" y="1066"/>
                  </a:lnTo>
                  <a:lnTo>
                    <a:pt x="971" y="84"/>
                  </a:lnTo>
                  <a:lnTo>
                    <a:pt x="971" y="84"/>
                  </a:lnTo>
                  <a:lnTo>
                    <a:pt x="935" y="75"/>
                  </a:lnTo>
                  <a:lnTo>
                    <a:pt x="900" y="69"/>
                  </a:lnTo>
                  <a:lnTo>
                    <a:pt x="865" y="64"/>
                  </a:lnTo>
                  <a:lnTo>
                    <a:pt x="829" y="61"/>
                  </a:lnTo>
                  <a:lnTo>
                    <a:pt x="794" y="60"/>
                  </a:lnTo>
                  <a:lnTo>
                    <a:pt x="759" y="60"/>
                  </a:lnTo>
                  <a:lnTo>
                    <a:pt x="724" y="62"/>
                  </a:lnTo>
                  <a:lnTo>
                    <a:pt x="689" y="66"/>
                  </a:lnTo>
                  <a:lnTo>
                    <a:pt x="656" y="71"/>
                  </a:lnTo>
                  <a:lnTo>
                    <a:pt x="622" y="77"/>
                  </a:lnTo>
                  <a:lnTo>
                    <a:pt x="588" y="85"/>
                  </a:lnTo>
                  <a:lnTo>
                    <a:pt x="556" y="93"/>
                  </a:lnTo>
                  <a:lnTo>
                    <a:pt x="524" y="104"/>
                  </a:lnTo>
                  <a:lnTo>
                    <a:pt x="493" y="114"/>
                  </a:lnTo>
                  <a:lnTo>
                    <a:pt x="461" y="126"/>
                  </a:lnTo>
                  <a:lnTo>
                    <a:pt x="431" y="138"/>
                  </a:lnTo>
                  <a:lnTo>
                    <a:pt x="401" y="151"/>
                  </a:lnTo>
                  <a:lnTo>
                    <a:pt x="372" y="164"/>
                  </a:lnTo>
                  <a:lnTo>
                    <a:pt x="344" y="178"/>
                  </a:lnTo>
                  <a:lnTo>
                    <a:pt x="316" y="193"/>
                  </a:lnTo>
                  <a:lnTo>
                    <a:pt x="289" y="207"/>
                  </a:lnTo>
                  <a:lnTo>
                    <a:pt x="264" y="223"/>
                  </a:lnTo>
                  <a:lnTo>
                    <a:pt x="214" y="253"/>
                  </a:lnTo>
                  <a:lnTo>
                    <a:pt x="169" y="283"/>
                  </a:lnTo>
                  <a:lnTo>
                    <a:pt x="129" y="312"/>
                  </a:lnTo>
                  <a:lnTo>
                    <a:pt x="93" y="340"/>
                  </a:lnTo>
                  <a:lnTo>
                    <a:pt x="60" y="366"/>
                  </a:lnTo>
                  <a:lnTo>
                    <a:pt x="60" y="366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7"/>
            <p:cNvSpPr>
              <a:spLocks noEditPoints="1"/>
            </p:cNvSpPr>
            <p:nvPr/>
          </p:nvSpPr>
          <p:spPr bwMode="auto">
            <a:xfrm>
              <a:off x="3398" y="2518"/>
              <a:ext cx="57" cy="57"/>
            </a:xfrm>
            <a:custGeom>
              <a:avLst/>
              <a:gdLst>
                <a:gd name="T0" fmla="*/ 114 w 228"/>
                <a:gd name="T1" fmla="*/ 227 h 227"/>
                <a:gd name="T2" fmla="*/ 92 w 228"/>
                <a:gd name="T3" fmla="*/ 224 h 227"/>
                <a:gd name="T4" fmla="*/ 70 w 228"/>
                <a:gd name="T5" fmla="*/ 218 h 227"/>
                <a:gd name="T6" fmla="*/ 50 w 228"/>
                <a:gd name="T7" fmla="*/ 207 h 227"/>
                <a:gd name="T8" fmla="*/ 34 w 228"/>
                <a:gd name="T9" fmla="*/ 194 h 227"/>
                <a:gd name="T10" fmla="*/ 20 w 228"/>
                <a:gd name="T11" fmla="*/ 177 h 227"/>
                <a:gd name="T12" fmla="*/ 9 w 228"/>
                <a:gd name="T13" fmla="*/ 158 h 227"/>
                <a:gd name="T14" fmla="*/ 3 w 228"/>
                <a:gd name="T15" fmla="*/ 137 h 227"/>
                <a:gd name="T16" fmla="*/ 0 w 228"/>
                <a:gd name="T17" fmla="*/ 113 h 227"/>
                <a:gd name="T18" fmla="*/ 1 w 228"/>
                <a:gd name="T19" fmla="*/ 101 h 227"/>
                <a:gd name="T20" fmla="*/ 6 w 228"/>
                <a:gd name="T21" fmla="*/ 79 h 227"/>
                <a:gd name="T22" fmla="*/ 14 w 228"/>
                <a:gd name="T23" fmla="*/ 59 h 227"/>
                <a:gd name="T24" fmla="*/ 26 w 228"/>
                <a:gd name="T25" fmla="*/ 41 h 227"/>
                <a:gd name="T26" fmla="*/ 42 w 228"/>
                <a:gd name="T27" fmla="*/ 26 h 227"/>
                <a:gd name="T28" fmla="*/ 60 w 228"/>
                <a:gd name="T29" fmla="*/ 14 h 227"/>
                <a:gd name="T30" fmla="*/ 81 w 228"/>
                <a:gd name="T31" fmla="*/ 5 h 227"/>
                <a:gd name="T32" fmla="*/ 103 w 228"/>
                <a:gd name="T33" fmla="*/ 1 h 227"/>
                <a:gd name="T34" fmla="*/ 114 w 228"/>
                <a:gd name="T35" fmla="*/ 0 h 227"/>
                <a:gd name="T36" fmla="*/ 137 w 228"/>
                <a:gd name="T37" fmla="*/ 2 h 227"/>
                <a:gd name="T38" fmla="*/ 158 w 228"/>
                <a:gd name="T39" fmla="*/ 9 h 227"/>
                <a:gd name="T40" fmla="*/ 177 w 228"/>
                <a:gd name="T41" fmla="*/ 19 h 227"/>
                <a:gd name="T42" fmla="*/ 195 w 228"/>
                <a:gd name="T43" fmla="*/ 33 h 227"/>
                <a:gd name="T44" fmla="*/ 209 w 228"/>
                <a:gd name="T45" fmla="*/ 50 h 227"/>
                <a:gd name="T46" fmla="*/ 219 w 228"/>
                <a:gd name="T47" fmla="*/ 69 h 227"/>
                <a:gd name="T48" fmla="*/ 226 w 228"/>
                <a:gd name="T49" fmla="*/ 90 h 227"/>
                <a:gd name="T50" fmla="*/ 228 w 228"/>
                <a:gd name="T51" fmla="*/ 113 h 227"/>
                <a:gd name="T52" fmla="*/ 227 w 228"/>
                <a:gd name="T53" fmla="*/ 125 h 227"/>
                <a:gd name="T54" fmla="*/ 223 w 228"/>
                <a:gd name="T55" fmla="*/ 147 h 227"/>
                <a:gd name="T56" fmla="*/ 214 w 228"/>
                <a:gd name="T57" fmla="*/ 168 h 227"/>
                <a:gd name="T58" fmla="*/ 202 w 228"/>
                <a:gd name="T59" fmla="*/ 186 h 227"/>
                <a:gd name="T60" fmla="*/ 186 w 228"/>
                <a:gd name="T61" fmla="*/ 201 h 227"/>
                <a:gd name="T62" fmla="*/ 168 w 228"/>
                <a:gd name="T63" fmla="*/ 213 h 227"/>
                <a:gd name="T64" fmla="*/ 148 w 228"/>
                <a:gd name="T65" fmla="*/ 222 h 227"/>
                <a:gd name="T66" fmla="*/ 126 w 228"/>
                <a:gd name="T67" fmla="*/ 226 h 227"/>
                <a:gd name="T68" fmla="*/ 114 w 228"/>
                <a:gd name="T69" fmla="*/ 227 h 227"/>
                <a:gd name="T70" fmla="*/ 114 w 228"/>
                <a:gd name="T71" fmla="*/ 60 h 227"/>
                <a:gd name="T72" fmla="*/ 94 w 228"/>
                <a:gd name="T73" fmla="*/ 64 h 227"/>
                <a:gd name="T74" fmla="*/ 77 w 228"/>
                <a:gd name="T75" fmla="*/ 76 h 227"/>
                <a:gd name="T76" fmla="*/ 65 w 228"/>
                <a:gd name="T77" fmla="*/ 92 h 227"/>
                <a:gd name="T78" fmla="*/ 60 w 228"/>
                <a:gd name="T79" fmla="*/ 113 h 227"/>
                <a:gd name="T80" fmla="*/ 62 w 228"/>
                <a:gd name="T81" fmla="*/ 124 h 227"/>
                <a:gd name="T82" fmla="*/ 70 w 228"/>
                <a:gd name="T83" fmla="*/ 143 h 227"/>
                <a:gd name="T84" fmla="*/ 85 w 228"/>
                <a:gd name="T85" fmla="*/ 158 h 227"/>
                <a:gd name="T86" fmla="*/ 104 w 228"/>
                <a:gd name="T87" fmla="*/ 166 h 227"/>
                <a:gd name="T88" fmla="*/ 114 w 228"/>
                <a:gd name="T89" fmla="*/ 167 h 227"/>
                <a:gd name="T90" fmla="*/ 135 w 228"/>
                <a:gd name="T91" fmla="*/ 162 h 227"/>
                <a:gd name="T92" fmla="*/ 152 w 228"/>
                <a:gd name="T93" fmla="*/ 151 h 227"/>
                <a:gd name="T94" fmla="*/ 163 w 228"/>
                <a:gd name="T95" fmla="*/ 134 h 227"/>
                <a:gd name="T96" fmla="*/ 167 w 228"/>
                <a:gd name="T97" fmla="*/ 113 h 227"/>
                <a:gd name="T98" fmla="*/ 166 w 228"/>
                <a:gd name="T99" fmla="*/ 102 h 227"/>
                <a:gd name="T100" fmla="*/ 158 w 228"/>
                <a:gd name="T101" fmla="*/ 83 h 227"/>
                <a:gd name="T102" fmla="*/ 144 w 228"/>
                <a:gd name="T103" fmla="*/ 69 h 227"/>
                <a:gd name="T104" fmla="*/ 125 w 228"/>
                <a:gd name="T105" fmla="*/ 61 h 227"/>
                <a:gd name="T106" fmla="*/ 114 w 228"/>
                <a:gd name="T107" fmla="*/ 6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7">
                  <a:moveTo>
                    <a:pt x="114" y="227"/>
                  </a:moveTo>
                  <a:lnTo>
                    <a:pt x="114" y="227"/>
                  </a:lnTo>
                  <a:lnTo>
                    <a:pt x="103" y="226"/>
                  </a:lnTo>
                  <a:lnTo>
                    <a:pt x="92" y="224"/>
                  </a:lnTo>
                  <a:lnTo>
                    <a:pt x="81" y="222"/>
                  </a:lnTo>
                  <a:lnTo>
                    <a:pt x="70" y="218"/>
                  </a:lnTo>
                  <a:lnTo>
                    <a:pt x="60" y="213"/>
                  </a:lnTo>
                  <a:lnTo>
                    <a:pt x="50" y="207"/>
                  </a:lnTo>
                  <a:lnTo>
                    <a:pt x="42" y="201"/>
                  </a:lnTo>
                  <a:lnTo>
                    <a:pt x="34" y="194"/>
                  </a:lnTo>
                  <a:lnTo>
                    <a:pt x="26" y="186"/>
                  </a:lnTo>
                  <a:lnTo>
                    <a:pt x="20" y="177"/>
                  </a:lnTo>
                  <a:lnTo>
                    <a:pt x="14" y="168"/>
                  </a:lnTo>
                  <a:lnTo>
                    <a:pt x="9" y="158"/>
                  </a:lnTo>
                  <a:lnTo>
                    <a:pt x="6" y="147"/>
                  </a:lnTo>
                  <a:lnTo>
                    <a:pt x="3" y="137"/>
                  </a:lnTo>
                  <a:lnTo>
                    <a:pt x="1" y="125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01"/>
                  </a:lnTo>
                  <a:lnTo>
                    <a:pt x="3" y="90"/>
                  </a:lnTo>
                  <a:lnTo>
                    <a:pt x="6" y="79"/>
                  </a:lnTo>
                  <a:lnTo>
                    <a:pt x="9" y="69"/>
                  </a:lnTo>
                  <a:lnTo>
                    <a:pt x="14" y="59"/>
                  </a:lnTo>
                  <a:lnTo>
                    <a:pt x="20" y="50"/>
                  </a:lnTo>
                  <a:lnTo>
                    <a:pt x="26" y="41"/>
                  </a:lnTo>
                  <a:lnTo>
                    <a:pt x="34" y="33"/>
                  </a:lnTo>
                  <a:lnTo>
                    <a:pt x="42" y="26"/>
                  </a:lnTo>
                  <a:lnTo>
                    <a:pt x="50" y="19"/>
                  </a:lnTo>
                  <a:lnTo>
                    <a:pt x="60" y="14"/>
                  </a:lnTo>
                  <a:lnTo>
                    <a:pt x="70" y="9"/>
                  </a:lnTo>
                  <a:lnTo>
                    <a:pt x="81" y="5"/>
                  </a:lnTo>
                  <a:lnTo>
                    <a:pt x="92" y="2"/>
                  </a:lnTo>
                  <a:lnTo>
                    <a:pt x="103" y="1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26" y="1"/>
                  </a:lnTo>
                  <a:lnTo>
                    <a:pt x="137" y="2"/>
                  </a:lnTo>
                  <a:lnTo>
                    <a:pt x="148" y="5"/>
                  </a:lnTo>
                  <a:lnTo>
                    <a:pt x="158" y="9"/>
                  </a:lnTo>
                  <a:lnTo>
                    <a:pt x="168" y="14"/>
                  </a:lnTo>
                  <a:lnTo>
                    <a:pt x="177" y="19"/>
                  </a:lnTo>
                  <a:lnTo>
                    <a:pt x="186" y="26"/>
                  </a:lnTo>
                  <a:lnTo>
                    <a:pt x="195" y="33"/>
                  </a:lnTo>
                  <a:lnTo>
                    <a:pt x="202" y="41"/>
                  </a:lnTo>
                  <a:lnTo>
                    <a:pt x="209" y="50"/>
                  </a:lnTo>
                  <a:lnTo>
                    <a:pt x="214" y="59"/>
                  </a:lnTo>
                  <a:lnTo>
                    <a:pt x="219" y="69"/>
                  </a:lnTo>
                  <a:lnTo>
                    <a:pt x="223" y="79"/>
                  </a:lnTo>
                  <a:lnTo>
                    <a:pt x="226" y="90"/>
                  </a:lnTo>
                  <a:lnTo>
                    <a:pt x="227" y="101"/>
                  </a:lnTo>
                  <a:lnTo>
                    <a:pt x="228" y="113"/>
                  </a:lnTo>
                  <a:lnTo>
                    <a:pt x="228" y="113"/>
                  </a:lnTo>
                  <a:lnTo>
                    <a:pt x="227" y="125"/>
                  </a:lnTo>
                  <a:lnTo>
                    <a:pt x="226" y="137"/>
                  </a:lnTo>
                  <a:lnTo>
                    <a:pt x="223" y="147"/>
                  </a:lnTo>
                  <a:lnTo>
                    <a:pt x="219" y="158"/>
                  </a:lnTo>
                  <a:lnTo>
                    <a:pt x="214" y="168"/>
                  </a:lnTo>
                  <a:lnTo>
                    <a:pt x="209" y="177"/>
                  </a:lnTo>
                  <a:lnTo>
                    <a:pt x="202" y="186"/>
                  </a:lnTo>
                  <a:lnTo>
                    <a:pt x="195" y="194"/>
                  </a:lnTo>
                  <a:lnTo>
                    <a:pt x="186" y="201"/>
                  </a:lnTo>
                  <a:lnTo>
                    <a:pt x="177" y="207"/>
                  </a:lnTo>
                  <a:lnTo>
                    <a:pt x="168" y="213"/>
                  </a:lnTo>
                  <a:lnTo>
                    <a:pt x="158" y="218"/>
                  </a:lnTo>
                  <a:lnTo>
                    <a:pt x="148" y="222"/>
                  </a:lnTo>
                  <a:lnTo>
                    <a:pt x="137" y="224"/>
                  </a:lnTo>
                  <a:lnTo>
                    <a:pt x="126" y="226"/>
                  </a:lnTo>
                  <a:lnTo>
                    <a:pt x="114" y="227"/>
                  </a:lnTo>
                  <a:lnTo>
                    <a:pt x="114" y="227"/>
                  </a:lnTo>
                  <a:close/>
                  <a:moveTo>
                    <a:pt x="114" y="60"/>
                  </a:moveTo>
                  <a:lnTo>
                    <a:pt x="114" y="60"/>
                  </a:lnTo>
                  <a:lnTo>
                    <a:pt x="104" y="61"/>
                  </a:lnTo>
                  <a:lnTo>
                    <a:pt x="94" y="64"/>
                  </a:lnTo>
                  <a:lnTo>
                    <a:pt x="85" y="69"/>
                  </a:lnTo>
                  <a:lnTo>
                    <a:pt x="77" y="76"/>
                  </a:lnTo>
                  <a:lnTo>
                    <a:pt x="70" y="83"/>
                  </a:lnTo>
                  <a:lnTo>
                    <a:pt x="65" y="92"/>
                  </a:lnTo>
                  <a:lnTo>
                    <a:pt x="62" y="10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2" y="124"/>
                  </a:lnTo>
                  <a:lnTo>
                    <a:pt x="65" y="134"/>
                  </a:lnTo>
                  <a:lnTo>
                    <a:pt x="70" y="143"/>
                  </a:lnTo>
                  <a:lnTo>
                    <a:pt x="77" y="151"/>
                  </a:lnTo>
                  <a:lnTo>
                    <a:pt x="85" y="158"/>
                  </a:lnTo>
                  <a:lnTo>
                    <a:pt x="94" y="162"/>
                  </a:lnTo>
                  <a:lnTo>
                    <a:pt x="104" y="166"/>
                  </a:lnTo>
                  <a:lnTo>
                    <a:pt x="114" y="167"/>
                  </a:lnTo>
                  <a:lnTo>
                    <a:pt x="114" y="167"/>
                  </a:lnTo>
                  <a:lnTo>
                    <a:pt x="125" y="166"/>
                  </a:lnTo>
                  <a:lnTo>
                    <a:pt x="135" y="162"/>
                  </a:lnTo>
                  <a:lnTo>
                    <a:pt x="144" y="158"/>
                  </a:lnTo>
                  <a:lnTo>
                    <a:pt x="152" y="151"/>
                  </a:lnTo>
                  <a:lnTo>
                    <a:pt x="158" y="143"/>
                  </a:lnTo>
                  <a:lnTo>
                    <a:pt x="163" y="134"/>
                  </a:lnTo>
                  <a:lnTo>
                    <a:pt x="166" y="124"/>
                  </a:lnTo>
                  <a:lnTo>
                    <a:pt x="167" y="113"/>
                  </a:lnTo>
                  <a:lnTo>
                    <a:pt x="167" y="113"/>
                  </a:lnTo>
                  <a:lnTo>
                    <a:pt x="166" y="102"/>
                  </a:lnTo>
                  <a:lnTo>
                    <a:pt x="163" y="92"/>
                  </a:lnTo>
                  <a:lnTo>
                    <a:pt x="158" y="83"/>
                  </a:lnTo>
                  <a:lnTo>
                    <a:pt x="152" y="76"/>
                  </a:lnTo>
                  <a:lnTo>
                    <a:pt x="144" y="69"/>
                  </a:lnTo>
                  <a:lnTo>
                    <a:pt x="135" y="64"/>
                  </a:lnTo>
                  <a:lnTo>
                    <a:pt x="125" y="61"/>
                  </a:lnTo>
                  <a:lnTo>
                    <a:pt x="114" y="60"/>
                  </a:lnTo>
                  <a:lnTo>
                    <a:pt x="114" y="60"/>
                  </a:lnTo>
                  <a:close/>
                </a:path>
              </a:pathLst>
            </a:custGeom>
            <a:solidFill>
              <a:srgbClr val="00A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8"/>
            <p:cNvSpPr>
              <a:spLocks noEditPoints="1"/>
            </p:cNvSpPr>
            <p:nvPr/>
          </p:nvSpPr>
          <p:spPr bwMode="auto">
            <a:xfrm>
              <a:off x="3177" y="2223"/>
              <a:ext cx="182" cy="459"/>
            </a:xfrm>
            <a:custGeom>
              <a:avLst/>
              <a:gdLst>
                <a:gd name="T0" fmla="*/ 459 w 728"/>
                <a:gd name="T1" fmla="*/ 1834 h 1837"/>
                <a:gd name="T2" fmla="*/ 18 w 728"/>
                <a:gd name="T3" fmla="*/ 1495 h 1837"/>
                <a:gd name="T4" fmla="*/ 0 w 728"/>
                <a:gd name="T5" fmla="*/ 1464 h 1837"/>
                <a:gd name="T6" fmla="*/ 5 w 728"/>
                <a:gd name="T7" fmla="*/ 1438 h 1837"/>
                <a:gd name="T8" fmla="*/ 119 w 728"/>
                <a:gd name="T9" fmla="*/ 1287 h 1837"/>
                <a:gd name="T10" fmla="*/ 123 w 728"/>
                <a:gd name="T11" fmla="*/ 1267 h 1837"/>
                <a:gd name="T12" fmla="*/ 104 w 728"/>
                <a:gd name="T13" fmla="*/ 895 h 1837"/>
                <a:gd name="T14" fmla="*/ 86 w 728"/>
                <a:gd name="T15" fmla="*/ 623 h 1837"/>
                <a:gd name="T16" fmla="*/ 93 w 728"/>
                <a:gd name="T17" fmla="*/ 568 h 1837"/>
                <a:gd name="T18" fmla="*/ 331 w 728"/>
                <a:gd name="T19" fmla="*/ 116 h 1837"/>
                <a:gd name="T20" fmla="*/ 352 w 728"/>
                <a:gd name="T21" fmla="*/ 65 h 1837"/>
                <a:gd name="T22" fmla="*/ 387 w 728"/>
                <a:gd name="T23" fmla="*/ 20 h 1837"/>
                <a:gd name="T24" fmla="*/ 410 w 728"/>
                <a:gd name="T25" fmla="*/ 6 h 1837"/>
                <a:gd name="T26" fmla="*/ 440 w 728"/>
                <a:gd name="T27" fmla="*/ 0 h 1837"/>
                <a:gd name="T28" fmla="*/ 463 w 728"/>
                <a:gd name="T29" fmla="*/ 3 h 1837"/>
                <a:gd name="T30" fmla="*/ 519 w 728"/>
                <a:gd name="T31" fmla="*/ 33 h 1837"/>
                <a:gd name="T32" fmla="*/ 557 w 728"/>
                <a:gd name="T33" fmla="*/ 81 h 1837"/>
                <a:gd name="T34" fmla="*/ 574 w 728"/>
                <a:gd name="T35" fmla="*/ 130 h 1837"/>
                <a:gd name="T36" fmla="*/ 577 w 728"/>
                <a:gd name="T37" fmla="*/ 200 h 1837"/>
                <a:gd name="T38" fmla="*/ 565 w 728"/>
                <a:gd name="T39" fmla="*/ 273 h 1837"/>
                <a:gd name="T40" fmla="*/ 539 w 728"/>
                <a:gd name="T41" fmla="*/ 356 h 1837"/>
                <a:gd name="T42" fmla="*/ 480 w 728"/>
                <a:gd name="T43" fmla="*/ 492 h 1837"/>
                <a:gd name="T44" fmla="*/ 415 w 728"/>
                <a:gd name="T45" fmla="*/ 590 h 1837"/>
                <a:gd name="T46" fmla="*/ 399 w 728"/>
                <a:gd name="T47" fmla="*/ 510 h 1837"/>
                <a:gd name="T48" fmla="*/ 456 w 728"/>
                <a:gd name="T49" fmla="*/ 402 h 1837"/>
                <a:gd name="T50" fmla="*/ 495 w 728"/>
                <a:gd name="T51" fmla="*/ 299 h 1837"/>
                <a:gd name="T52" fmla="*/ 515 w 728"/>
                <a:gd name="T53" fmla="*/ 202 h 1837"/>
                <a:gd name="T54" fmla="*/ 515 w 728"/>
                <a:gd name="T55" fmla="*/ 149 h 1837"/>
                <a:gd name="T56" fmla="*/ 503 w 728"/>
                <a:gd name="T57" fmla="*/ 108 h 1837"/>
                <a:gd name="T58" fmla="*/ 487 w 728"/>
                <a:gd name="T59" fmla="*/ 85 h 1837"/>
                <a:gd name="T60" fmla="*/ 456 w 728"/>
                <a:gd name="T61" fmla="*/ 64 h 1837"/>
                <a:gd name="T62" fmla="*/ 438 w 728"/>
                <a:gd name="T63" fmla="*/ 60 h 1837"/>
                <a:gd name="T64" fmla="*/ 424 w 728"/>
                <a:gd name="T65" fmla="*/ 68 h 1837"/>
                <a:gd name="T66" fmla="*/ 398 w 728"/>
                <a:gd name="T67" fmla="*/ 108 h 1837"/>
                <a:gd name="T68" fmla="*/ 162 w 728"/>
                <a:gd name="T69" fmla="*/ 559 h 1837"/>
                <a:gd name="T70" fmla="*/ 151 w 728"/>
                <a:gd name="T71" fmla="*/ 586 h 1837"/>
                <a:gd name="T72" fmla="*/ 145 w 728"/>
                <a:gd name="T73" fmla="*/ 623 h 1837"/>
                <a:gd name="T74" fmla="*/ 164 w 728"/>
                <a:gd name="T75" fmla="*/ 897 h 1837"/>
                <a:gd name="T76" fmla="*/ 183 w 728"/>
                <a:gd name="T77" fmla="*/ 1266 h 1837"/>
                <a:gd name="T78" fmla="*/ 181 w 728"/>
                <a:gd name="T79" fmla="*/ 1292 h 1837"/>
                <a:gd name="T80" fmla="*/ 166 w 728"/>
                <a:gd name="T81" fmla="*/ 1325 h 1837"/>
                <a:gd name="T82" fmla="*/ 472 w 728"/>
                <a:gd name="T83" fmla="*/ 1770 h 1837"/>
                <a:gd name="T84" fmla="*/ 622 w 728"/>
                <a:gd name="T85" fmla="*/ 1577 h 1837"/>
                <a:gd name="T86" fmla="*/ 652 w 728"/>
                <a:gd name="T87" fmla="*/ 1555 h 1837"/>
                <a:gd name="T88" fmla="*/ 726 w 728"/>
                <a:gd name="T89" fmla="*/ 1543 h 1837"/>
                <a:gd name="T90" fmla="*/ 691 w 728"/>
                <a:gd name="T91" fmla="*/ 1606 h 1837"/>
                <a:gd name="T92" fmla="*/ 668 w 728"/>
                <a:gd name="T93" fmla="*/ 1616 h 1837"/>
                <a:gd name="T94" fmla="*/ 511 w 728"/>
                <a:gd name="T95" fmla="*/ 1818 h 1837"/>
                <a:gd name="T96" fmla="*/ 489 w 728"/>
                <a:gd name="T97" fmla="*/ 1834 h 1837"/>
                <a:gd name="T98" fmla="*/ 474 w 728"/>
                <a:gd name="T99" fmla="*/ 1837 h 1837"/>
                <a:gd name="T100" fmla="*/ 54 w 728"/>
                <a:gd name="T101" fmla="*/ 1448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28" h="1837">
                  <a:moveTo>
                    <a:pt x="474" y="1837"/>
                  </a:moveTo>
                  <a:lnTo>
                    <a:pt x="474" y="1837"/>
                  </a:lnTo>
                  <a:lnTo>
                    <a:pt x="467" y="1836"/>
                  </a:lnTo>
                  <a:lnTo>
                    <a:pt x="459" y="1834"/>
                  </a:lnTo>
                  <a:lnTo>
                    <a:pt x="453" y="1831"/>
                  </a:lnTo>
                  <a:lnTo>
                    <a:pt x="446" y="1827"/>
                  </a:lnTo>
                  <a:lnTo>
                    <a:pt x="18" y="1495"/>
                  </a:lnTo>
                  <a:lnTo>
                    <a:pt x="18" y="1495"/>
                  </a:lnTo>
                  <a:lnTo>
                    <a:pt x="11" y="1489"/>
                  </a:lnTo>
                  <a:lnTo>
                    <a:pt x="6" y="1482"/>
                  </a:lnTo>
                  <a:lnTo>
                    <a:pt x="2" y="1473"/>
                  </a:lnTo>
                  <a:lnTo>
                    <a:pt x="0" y="1464"/>
                  </a:lnTo>
                  <a:lnTo>
                    <a:pt x="0" y="1464"/>
                  </a:lnTo>
                  <a:lnTo>
                    <a:pt x="0" y="1455"/>
                  </a:lnTo>
                  <a:lnTo>
                    <a:pt x="1" y="1446"/>
                  </a:lnTo>
                  <a:lnTo>
                    <a:pt x="5" y="1438"/>
                  </a:lnTo>
                  <a:lnTo>
                    <a:pt x="9" y="1430"/>
                  </a:lnTo>
                  <a:lnTo>
                    <a:pt x="113" y="1295"/>
                  </a:lnTo>
                  <a:lnTo>
                    <a:pt x="113" y="1295"/>
                  </a:lnTo>
                  <a:lnTo>
                    <a:pt x="119" y="1287"/>
                  </a:lnTo>
                  <a:lnTo>
                    <a:pt x="122" y="1281"/>
                  </a:lnTo>
                  <a:lnTo>
                    <a:pt x="123" y="1274"/>
                  </a:lnTo>
                  <a:lnTo>
                    <a:pt x="123" y="1267"/>
                  </a:lnTo>
                  <a:lnTo>
                    <a:pt x="123" y="1267"/>
                  </a:lnTo>
                  <a:lnTo>
                    <a:pt x="121" y="1196"/>
                  </a:lnTo>
                  <a:lnTo>
                    <a:pt x="117" y="1104"/>
                  </a:lnTo>
                  <a:lnTo>
                    <a:pt x="111" y="1000"/>
                  </a:lnTo>
                  <a:lnTo>
                    <a:pt x="104" y="895"/>
                  </a:lnTo>
                  <a:lnTo>
                    <a:pt x="92" y="716"/>
                  </a:lnTo>
                  <a:lnTo>
                    <a:pt x="86" y="637"/>
                  </a:lnTo>
                  <a:lnTo>
                    <a:pt x="86" y="637"/>
                  </a:lnTo>
                  <a:lnTo>
                    <a:pt x="86" y="623"/>
                  </a:lnTo>
                  <a:lnTo>
                    <a:pt x="86" y="609"/>
                  </a:lnTo>
                  <a:lnTo>
                    <a:pt x="88" y="596"/>
                  </a:lnTo>
                  <a:lnTo>
                    <a:pt x="90" y="581"/>
                  </a:lnTo>
                  <a:lnTo>
                    <a:pt x="93" y="568"/>
                  </a:lnTo>
                  <a:lnTo>
                    <a:pt x="98" y="556"/>
                  </a:lnTo>
                  <a:lnTo>
                    <a:pt x="103" y="543"/>
                  </a:lnTo>
                  <a:lnTo>
                    <a:pt x="109" y="531"/>
                  </a:lnTo>
                  <a:lnTo>
                    <a:pt x="331" y="116"/>
                  </a:lnTo>
                  <a:lnTo>
                    <a:pt x="331" y="116"/>
                  </a:lnTo>
                  <a:lnTo>
                    <a:pt x="338" y="95"/>
                  </a:lnTo>
                  <a:lnTo>
                    <a:pt x="344" y="81"/>
                  </a:lnTo>
                  <a:lnTo>
                    <a:pt x="352" y="65"/>
                  </a:lnTo>
                  <a:lnTo>
                    <a:pt x="362" y="49"/>
                  </a:lnTo>
                  <a:lnTo>
                    <a:pt x="374" y="34"/>
                  </a:lnTo>
                  <a:lnTo>
                    <a:pt x="380" y="27"/>
                  </a:lnTo>
                  <a:lnTo>
                    <a:pt x="387" y="20"/>
                  </a:lnTo>
                  <a:lnTo>
                    <a:pt x="395" y="14"/>
                  </a:lnTo>
                  <a:lnTo>
                    <a:pt x="403" y="9"/>
                  </a:lnTo>
                  <a:lnTo>
                    <a:pt x="403" y="9"/>
                  </a:lnTo>
                  <a:lnTo>
                    <a:pt x="410" y="6"/>
                  </a:lnTo>
                  <a:lnTo>
                    <a:pt x="417" y="3"/>
                  </a:lnTo>
                  <a:lnTo>
                    <a:pt x="425" y="1"/>
                  </a:lnTo>
                  <a:lnTo>
                    <a:pt x="432" y="0"/>
                  </a:lnTo>
                  <a:lnTo>
                    <a:pt x="440" y="0"/>
                  </a:lnTo>
                  <a:lnTo>
                    <a:pt x="448" y="0"/>
                  </a:lnTo>
                  <a:lnTo>
                    <a:pt x="456" y="1"/>
                  </a:lnTo>
                  <a:lnTo>
                    <a:pt x="463" y="3"/>
                  </a:lnTo>
                  <a:lnTo>
                    <a:pt x="463" y="3"/>
                  </a:lnTo>
                  <a:lnTo>
                    <a:pt x="479" y="9"/>
                  </a:lnTo>
                  <a:lnTo>
                    <a:pt x="494" y="16"/>
                  </a:lnTo>
                  <a:lnTo>
                    <a:pt x="507" y="24"/>
                  </a:lnTo>
                  <a:lnTo>
                    <a:pt x="519" y="33"/>
                  </a:lnTo>
                  <a:lnTo>
                    <a:pt x="530" y="43"/>
                  </a:lnTo>
                  <a:lnTo>
                    <a:pt x="540" y="54"/>
                  </a:lnTo>
                  <a:lnTo>
                    <a:pt x="549" y="67"/>
                  </a:lnTo>
                  <a:lnTo>
                    <a:pt x="557" y="81"/>
                  </a:lnTo>
                  <a:lnTo>
                    <a:pt x="557" y="81"/>
                  </a:lnTo>
                  <a:lnTo>
                    <a:pt x="564" y="96"/>
                  </a:lnTo>
                  <a:lnTo>
                    <a:pt x="569" y="113"/>
                  </a:lnTo>
                  <a:lnTo>
                    <a:pt x="574" y="130"/>
                  </a:lnTo>
                  <a:lnTo>
                    <a:pt x="576" y="147"/>
                  </a:lnTo>
                  <a:lnTo>
                    <a:pt x="577" y="164"/>
                  </a:lnTo>
                  <a:lnTo>
                    <a:pt x="578" y="182"/>
                  </a:lnTo>
                  <a:lnTo>
                    <a:pt x="577" y="200"/>
                  </a:lnTo>
                  <a:lnTo>
                    <a:pt x="575" y="218"/>
                  </a:lnTo>
                  <a:lnTo>
                    <a:pt x="573" y="237"/>
                  </a:lnTo>
                  <a:lnTo>
                    <a:pt x="568" y="255"/>
                  </a:lnTo>
                  <a:lnTo>
                    <a:pt x="565" y="273"/>
                  </a:lnTo>
                  <a:lnTo>
                    <a:pt x="560" y="290"/>
                  </a:lnTo>
                  <a:lnTo>
                    <a:pt x="550" y="324"/>
                  </a:lnTo>
                  <a:lnTo>
                    <a:pt x="539" y="356"/>
                  </a:lnTo>
                  <a:lnTo>
                    <a:pt x="539" y="356"/>
                  </a:lnTo>
                  <a:lnTo>
                    <a:pt x="525" y="393"/>
                  </a:lnTo>
                  <a:lnTo>
                    <a:pt x="510" y="428"/>
                  </a:lnTo>
                  <a:lnTo>
                    <a:pt x="495" y="461"/>
                  </a:lnTo>
                  <a:lnTo>
                    <a:pt x="480" y="492"/>
                  </a:lnTo>
                  <a:lnTo>
                    <a:pt x="464" y="520"/>
                  </a:lnTo>
                  <a:lnTo>
                    <a:pt x="449" y="545"/>
                  </a:lnTo>
                  <a:lnTo>
                    <a:pt x="432" y="568"/>
                  </a:lnTo>
                  <a:lnTo>
                    <a:pt x="415" y="590"/>
                  </a:lnTo>
                  <a:lnTo>
                    <a:pt x="369" y="550"/>
                  </a:lnTo>
                  <a:lnTo>
                    <a:pt x="369" y="550"/>
                  </a:lnTo>
                  <a:lnTo>
                    <a:pt x="384" y="531"/>
                  </a:lnTo>
                  <a:lnTo>
                    <a:pt x="399" y="510"/>
                  </a:lnTo>
                  <a:lnTo>
                    <a:pt x="413" y="487"/>
                  </a:lnTo>
                  <a:lnTo>
                    <a:pt x="427" y="461"/>
                  </a:lnTo>
                  <a:lnTo>
                    <a:pt x="441" y="433"/>
                  </a:lnTo>
                  <a:lnTo>
                    <a:pt x="456" y="402"/>
                  </a:lnTo>
                  <a:lnTo>
                    <a:pt x="470" y="370"/>
                  </a:lnTo>
                  <a:lnTo>
                    <a:pt x="483" y="334"/>
                  </a:lnTo>
                  <a:lnTo>
                    <a:pt x="483" y="334"/>
                  </a:lnTo>
                  <a:lnTo>
                    <a:pt x="495" y="299"/>
                  </a:lnTo>
                  <a:lnTo>
                    <a:pt x="505" y="265"/>
                  </a:lnTo>
                  <a:lnTo>
                    <a:pt x="511" y="233"/>
                  </a:lnTo>
                  <a:lnTo>
                    <a:pt x="514" y="217"/>
                  </a:lnTo>
                  <a:lnTo>
                    <a:pt x="515" y="202"/>
                  </a:lnTo>
                  <a:lnTo>
                    <a:pt x="516" y="188"/>
                  </a:lnTo>
                  <a:lnTo>
                    <a:pt x="516" y="175"/>
                  </a:lnTo>
                  <a:lnTo>
                    <a:pt x="516" y="162"/>
                  </a:lnTo>
                  <a:lnTo>
                    <a:pt x="515" y="149"/>
                  </a:lnTo>
                  <a:lnTo>
                    <a:pt x="513" y="138"/>
                  </a:lnTo>
                  <a:lnTo>
                    <a:pt x="510" y="127"/>
                  </a:lnTo>
                  <a:lnTo>
                    <a:pt x="507" y="117"/>
                  </a:lnTo>
                  <a:lnTo>
                    <a:pt x="503" y="108"/>
                  </a:lnTo>
                  <a:lnTo>
                    <a:pt x="503" y="108"/>
                  </a:lnTo>
                  <a:lnTo>
                    <a:pt x="499" y="99"/>
                  </a:lnTo>
                  <a:lnTo>
                    <a:pt x="493" y="91"/>
                  </a:lnTo>
                  <a:lnTo>
                    <a:pt x="487" y="85"/>
                  </a:lnTo>
                  <a:lnTo>
                    <a:pt x="480" y="78"/>
                  </a:lnTo>
                  <a:lnTo>
                    <a:pt x="473" y="73"/>
                  </a:lnTo>
                  <a:lnTo>
                    <a:pt x="465" y="68"/>
                  </a:lnTo>
                  <a:lnTo>
                    <a:pt x="456" y="64"/>
                  </a:lnTo>
                  <a:lnTo>
                    <a:pt x="446" y="61"/>
                  </a:lnTo>
                  <a:lnTo>
                    <a:pt x="446" y="61"/>
                  </a:lnTo>
                  <a:lnTo>
                    <a:pt x="441" y="60"/>
                  </a:lnTo>
                  <a:lnTo>
                    <a:pt x="438" y="60"/>
                  </a:lnTo>
                  <a:lnTo>
                    <a:pt x="435" y="61"/>
                  </a:lnTo>
                  <a:lnTo>
                    <a:pt x="432" y="62"/>
                  </a:lnTo>
                  <a:lnTo>
                    <a:pt x="432" y="62"/>
                  </a:lnTo>
                  <a:lnTo>
                    <a:pt x="424" y="68"/>
                  </a:lnTo>
                  <a:lnTo>
                    <a:pt x="417" y="76"/>
                  </a:lnTo>
                  <a:lnTo>
                    <a:pt x="410" y="85"/>
                  </a:lnTo>
                  <a:lnTo>
                    <a:pt x="404" y="96"/>
                  </a:lnTo>
                  <a:lnTo>
                    <a:pt x="398" y="108"/>
                  </a:lnTo>
                  <a:lnTo>
                    <a:pt x="394" y="118"/>
                  </a:lnTo>
                  <a:lnTo>
                    <a:pt x="387" y="136"/>
                  </a:lnTo>
                  <a:lnTo>
                    <a:pt x="385" y="142"/>
                  </a:lnTo>
                  <a:lnTo>
                    <a:pt x="162" y="559"/>
                  </a:lnTo>
                  <a:lnTo>
                    <a:pt x="162" y="559"/>
                  </a:lnTo>
                  <a:lnTo>
                    <a:pt x="157" y="568"/>
                  </a:lnTo>
                  <a:lnTo>
                    <a:pt x="154" y="576"/>
                  </a:lnTo>
                  <a:lnTo>
                    <a:pt x="151" y="586"/>
                  </a:lnTo>
                  <a:lnTo>
                    <a:pt x="149" y="595"/>
                  </a:lnTo>
                  <a:lnTo>
                    <a:pt x="147" y="604"/>
                  </a:lnTo>
                  <a:lnTo>
                    <a:pt x="146" y="614"/>
                  </a:lnTo>
                  <a:lnTo>
                    <a:pt x="145" y="623"/>
                  </a:lnTo>
                  <a:lnTo>
                    <a:pt x="146" y="633"/>
                  </a:lnTo>
                  <a:lnTo>
                    <a:pt x="146" y="633"/>
                  </a:lnTo>
                  <a:lnTo>
                    <a:pt x="152" y="718"/>
                  </a:lnTo>
                  <a:lnTo>
                    <a:pt x="164" y="897"/>
                  </a:lnTo>
                  <a:lnTo>
                    <a:pt x="171" y="1001"/>
                  </a:lnTo>
                  <a:lnTo>
                    <a:pt x="177" y="1103"/>
                  </a:lnTo>
                  <a:lnTo>
                    <a:pt x="181" y="1195"/>
                  </a:lnTo>
                  <a:lnTo>
                    <a:pt x="183" y="1266"/>
                  </a:lnTo>
                  <a:lnTo>
                    <a:pt x="183" y="1266"/>
                  </a:lnTo>
                  <a:lnTo>
                    <a:pt x="183" y="1275"/>
                  </a:lnTo>
                  <a:lnTo>
                    <a:pt x="182" y="1284"/>
                  </a:lnTo>
                  <a:lnTo>
                    <a:pt x="181" y="1292"/>
                  </a:lnTo>
                  <a:lnTo>
                    <a:pt x="178" y="1302"/>
                  </a:lnTo>
                  <a:lnTo>
                    <a:pt x="175" y="1309"/>
                  </a:lnTo>
                  <a:lnTo>
                    <a:pt x="171" y="1317"/>
                  </a:lnTo>
                  <a:lnTo>
                    <a:pt x="166" y="1325"/>
                  </a:lnTo>
                  <a:lnTo>
                    <a:pt x="161" y="1333"/>
                  </a:lnTo>
                  <a:lnTo>
                    <a:pt x="66" y="1456"/>
                  </a:lnTo>
                  <a:lnTo>
                    <a:pt x="472" y="1770"/>
                  </a:lnTo>
                  <a:lnTo>
                    <a:pt x="472" y="1770"/>
                  </a:lnTo>
                  <a:lnTo>
                    <a:pt x="543" y="1678"/>
                  </a:lnTo>
                  <a:lnTo>
                    <a:pt x="617" y="1584"/>
                  </a:lnTo>
                  <a:lnTo>
                    <a:pt x="617" y="1584"/>
                  </a:lnTo>
                  <a:lnTo>
                    <a:pt x="622" y="1577"/>
                  </a:lnTo>
                  <a:lnTo>
                    <a:pt x="628" y="1571"/>
                  </a:lnTo>
                  <a:lnTo>
                    <a:pt x="634" y="1566"/>
                  </a:lnTo>
                  <a:lnTo>
                    <a:pt x="640" y="1562"/>
                  </a:lnTo>
                  <a:lnTo>
                    <a:pt x="652" y="1555"/>
                  </a:lnTo>
                  <a:lnTo>
                    <a:pt x="665" y="1550"/>
                  </a:lnTo>
                  <a:lnTo>
                    <a:pt x="678" y="1547"/>
                  </a:lnTo>
                  <a:lnTo>
                    <a:pt x="693" y="1545"/>
                  </a:lnTo>
                  <a:lnTo>
                    <a:pt x="726" y="1543"/>
                  </a:lnTo>
                  <a:lnTo>
                    <a:pt x="728" y="1603"/>
                  </a:lnTo>
                  <a:lnTo>
                    <a:pt x="728" y="1603"/>
                  </a:lnTo>
                  <a:lnTo>
                    <a:pt x="701" y="1605"/>
                  </a:lnTo>
                  <a:lnTo>
                    <a:pt x="691" y="1606"/>
                  </a:lnTo>
                  <a:lnTo>
                    <a:pt x="683" y="1607"/>
                  </a:lnTo>
                  <a:lnTo>
                    <a:pt x="677" y="1609"/>
                  </a:lnTo>
                  <a:lnTo>
                    <a:pt x="672" y="1612"/>
                  </a:lnTo>
                  <a:lnTo>
                    <a:pt x="668" y="1616"/>
                  </a:lnTo>
                  <a:lnTo>
                    <a:pt x="664" y="1621"/>
                  </a:lnTo>
                  <a:lnTo>
                    <a:pt x="664" y="1621"/>
                  </a:lnTo>
                  <a:lnTo>
                    <a:pt x="575" y="1736"/>
                  </a:lnTo>
                  <a:lnTo>
                    <a:pt x="511" y="1818"/>
                  </a:lnTo>
                  <a:lnTo>
                    <a:pt x="511" y="1818"/>
                  </a:lnTo>
                  <a:lnTo>
                    <a:pt x="505" y="1825"/>
                  </a:lnTo>
                  <a:lnTo>
                    <a:pt x="498" y="1830"/>
                  </a:lnTo>
                  <a:lnTo>
                    <a:pt x="489" y="1834"/>
                  </a:lnTo>
                  <a:lnTo>
                    <a:pt x="480" y="1836"/>
                  </a:lnTo>
                  <a:lnTo>
                    <a:pt x="480" y="1836"/>
                  </a:lnTo>
                  <a:lnTo>
                    <a:pt x="474" y="1837"/>
                  </a:lnTo>
                  <a:lnTo>
                    <a:pt x="474" y="1837"/>
                  </a:lnTo>
                  <a:close/>
                  <a:moveTo>
                    <a:pt x="54" y="1448"/>
                  </a:moveTo>
                  <a:lnTo>
                    <a:pt x="54" y="1448"/>
                  </a:lnTo>
                  <a:lnTo>
                    <a:pt x="54" y="1448"/>
                  </a:lnTo>
                  <a:lnTo>
                    <a:pt x="54" y="1448"/>
                  </a:lnTo>
                  <a:lnTo>
                    <a:pt x="54" y="1448"/>
                  </a:lnTo>
                  <a:close/>
                </a:path>
              </a:pathLst>
            </a:custGeom>
            <a:solidFill>
              <a:srgbClr val="009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9"/>
            <p:cNvSpPr>
              <a:spLocks noEditPoints="1"/>
            </p:cNvSpPr>
            <p:nvPr/>
          </p:nvSpPr>
          <p:spPr bwMode="auto">
            <a:xfrm>
              <a:off x="3336" y="2299"/>
              <a:ext cx="182" cy="207"/>
            </a:xfrm>
            <a:custGeom>
              <a:avLst/>
              <a:gdLst>
                <a:gd name="T0" fmla="*/ 681 w 730"/>
                <a:gd name="T1" fmla="*/ 830 h 830"/>
                <a:gd name="T2" fmla="*/ 49 w 730"/>
                <a:gd name="T3" fmla="*/ 830 h 830"/>
                <a:gd name="T4" fmla="*/ 49 w 730"/>
                <a:gd name="T5" fmla="*/ 830 h 830"/>
                <a:gd name="T6" fmla="*/ 39 w 730"/>
                <a:gd name="T7" fmla="*/ 829 h 830"/>
                <a:gd name="T8" fmla="*/ 30 w 730"/>
                <a:gd name="T9" fmla="*/ 826 h 830"/>
                <a:gd name="T10" fmla="*/ 22 w 730"/>
                <a:gd name="T11" fmla="*/ 822 h 830"/>
                <a:gd name="T12" fmla="*/ 14 w 730"/>
                <a:gd name="T13" fmla="*/ 816 h 830"/>
                <a:gd name="T14" fmla="*/ 8 w 730"/>
                <a:gd name="T15" fmla="*/ 808 h 830"/>
                <a:gd name="T16" fmla="*/ 4 w 730"/>
                <a:gd name="T17" fmla="*/ 800 h 830"/>
                <a:gd name="T18" fmla="*/ 1 w 730"/>
                <a:gd name="T19" fmla="*/ 791 h 830"/>
                <a:gd name="T20" fmla="*/ 0 w 730"/>
                <a:gd name="T21" fmla="*/ 781 h 830"/>
                <a:gd name="T22" fmla="*/ 0 w 730"/>
                <a:gd name="T23" fmla="*/ 49 h 830"/>
                <a:gd name="T24" fmla="*/ 0 w 730"/>
                <a:gd name="T25" fmla="*/ 49 h 830"/>
                <a:gd name="T26" fmla="*/ 1 w 730"/>
                <a:gd name="T27" fmla="*/ 39 h 830"/>
                <a:gd name="T28" fmla="*/ 4 w 730"/>
                <a:gd name="T29" fmla="*/ 29 h 830"/>
                <a:gd name="T30" fmla="*/ 8 w 730"/>
                <a:gd name="T31" fmla="*/ 21 h 830"/>
                <a:gd name="T32" fmla="*/ 14 w 730"/>
                <a:gd name="T33" fmla="*/ 14 h 830"/>
                <a:gd name="T34" fmla="*/ 22 w 730"/>
                <a:gd name="T35" fmla="*/ 8 h 830"/>
                <a:gd name="T36" fmla="*/ 30 w 730"/>
                <a:gd name="T37" fmla="*/ 3 h 830"/>
                <a:gd name="T38" fmla="*/ 39 w 730"/>
                <a:gd name="T39" fmla="*/ 1 h 830"/>
                <a:gd name="T40" fmla="*/ 49 w 730"/>
                <a:gd name="T41" fmla="*/ 0 h 830"/>
                <a:gd name="T42" fmla="*/ 681 w 730"/>
                <a:gd name="T43" fmla="*/ 0 h 830"/>
                <a:gd name="T44" fmla="*/ 681 w 730"/>
                <a:gd name="T45" fmla="*/ 0 h 830"/>
                <a:gd name="T46" fmla="*/ 690 w 730"/>
                <a:gd name="T47" fmla="*/ 1 h 830"/>
                <a:gd name="T48" fmla="*/ 701 w 730"/>
                <a:gd name="T49" fmla="*/ 3 h 830"/>
                <a:gd name="T50" fmla="*/ 709 w 730"/>
                <a:gd name="T51" fmla="*/ 8 h 830"/>
                <a:gd name="T52" fmla="*/ 716 w 730"/>
                <a:gd name="T53" fmla="*/ 14 h 830"/>
                <a:gd name="T54" fmla="*/ 722 w 730"/>
                <a:gd name="T55" fmla="*/ 21 h 830"/>
                <a:gd name="T56" fmla="*/ 727 w 730"/>
                <a:gd name="T57" fmla="*/ 29 h 830"/>
                <a:gd name="T58" fmla="*/ 729 w 730"/>
                <a:gd name="T59" fmla="*/ 39 h 830"/>
                <a:gd name="T60" fmla="*/ 730 w 730"/>
                <a:gd name="T61" fmla="*/ 49 h 830"/>
                <a:gd name="T62" fmla="*/ 730 w 730"/>
                <a:gd name="T63" fmla="*/ 781 h 830"/>
                <a:gd name="T64" fmla="*/ 730 w 730"/>
                <a:gd name="T65" fmla="*/ 781 h 830"/>
                <a:gd name="T66" fmla="*/ 729 w 730"/>
                <a:gd name="T67" fmla="*/ 791 h 830"/>
                <a:gd name="T68" fmla="*/ 727 w 730"/>
                <a:gd name="T69" fmla="*/ 800 h 830"/>
                <a:gd name="T70" fmla="*/ 722 w 730"/>
                <a:gd name="T71" fmla="*/ 808 h 830"/>
                <a:gd name="T72" fmla="*/ 716 w 730"/>
                <a:gd name="T73" fmla="*/ 816 h 830"/>
                <a:gd name="T74" fmla="*/ 709 w 730"/>
                <a:gd name="T75" fmla="*/ 822 h 830"/>
                <a:gd name="T76" fmla="*/ 701 w 730"/>
                <a:gd name="T77" fmla="*/ 826 h 830"/>
                <a:gd name="T78" fmla="*/ 690 w 730"/>
                <a:gd name="T79" fmla="*/ 829 h 830"/>
                <a:gd name="T80" fmla="*/ 681 w 730"/>
                <a:gd name="T81" fmla="*/ 830 h 830"/>
                <a:gd name="T82" fmla="*/ 681 w 730"/>
                <a:gd name="T83" fmla="*/ 830 h 830"/>
                <a:gd name="T84" fmla="*/ 60 w 730"/>
                <a:gd name="T85" fmla="*/ 770 h 830"/>
                <a:gd name="T86" fmla="*/ 669 w 730"/>
                <a:gd name="T87" fmla="*/ 770 h 830"/>
                <a:gd name="T88" fmla="*/ 669 w 730"/>
                <a:gd name="T89" fmla="*/ 61 h 830"/>
                <a:gd name="T90" fmla="*/ 60 w 730"/>
                <a:gd name="T91" fmla="*/ 61 h 830"/>
                <a:gd name="T92" fmla="*/ 60 w 730"/>
                <a:gd name="T93" fmla="*/ 77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30" h="830">
                  <a:moveTo>
                    <a:pt x="681" y="830"/>
                  </a:moveTo>
                  <a:lnTo>
                    <a:pt x="49" y="830"/>
                  </a:lnTo>
                  <a:lnTo>
                    <a:pt x="49" y="830"/>
                  </a:lnTo>
                  <a:lnTo>
                    <a:pt x="39" y="829"/>
                  </a:lnTo>
                  <a:lnTo>
                    <a:pt x="30" y="826"/>
                  </a:lnTo>
                  <a:lnTo>
                    <a:pt x="22" y="822"/>
                  </a:lnTo>
                  <a:lnTo>
                    <a:pt x="14" y="816"/>
                  </a:lnTo>
                  <a:lnTo>
                    <a:pt x="8" y="808"/>
                  </a:lnTo>
                  <a:lnTo>
                    <a:pt x="4" y="800"/>
                  </a:lnTo>
                  <a:lnTo>
                    <a:pt x="1" y="791"/>
                  </a:lnTo>
                  <a:lnTo>
                    <a:pt x="0" y="78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" y="39"/>
                  </a:lnTo>
                  <a:lnTo>
                    <a:pt x="4" y="29"/>
                  </a:lnTo>
                  <a:lnTo>
                    <a:pt x="8" y="21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3"/>
                  </a:lnTo>
                  <a:lnTo>
                    <a:pt x="39" y="1"/>
                  </a:lnTo>
                  <a:lnTo>
                    <a:pt x="49" y="0"/>
                  </a:lnTo>
                  <a:lnTo>
                    <a:pt x="681" y="0"/>
                  </a:lnTo>
                  <a:lnTo>
                    <a:pt x="681" y="0"/>
                  </a:lnTo>
                  <a:lnTo>
                    <a:pt x="690" y="1"/>
                  </a:lnTo>
                  <a:lnTo>
                    <a:pt x="701" y="3"/>
                  </a:lnTo>
                  <a:lnTo>
                    <a:pt x="709" y="8"/>
                  </a:lnTo>
                  <a:lnTo>
                    <a:pt x="716" y="14"/>
                  </a:lnTo>
                  <a:lnTo>
                    <a:pt x="722" y="21"/>
                  </a:lnTo>
                  <a:lnTo>
                    <a:pt x="727" y="29"/>
                  </a:lnTo>
                  <a:lnTo>
                    <a:pt x="729" y="39"/>
                  </a:lnTo>
                  <a:lnTo>
                    <a:pt x="730" y="49"/>
                  </a:lnTo>
                  <a:lnTo>
                    <a:pt x="730" y="781"/>
                  </a:lnTo>
                  <a:lnTo>
                    <a:pt x="730" y="781"/>
                  </a:lnTo>
                  <a:lnTo>
                    <a:pt x="729" y="791"/>
                  </a:lnTo>
                  <a:lnTo>
                    <a:pt x="727" y="800"/>
                  </a:lnTo>
                  <a:lnTo>
                    <a:pt x="722" y="808"/>
                  </a:lnTo>
                  <a:lnTo>
                    <a:pt x="716" y="816"/>
                  </a:lnTo>
                  <a:lnTo>
                    <a:pt x="709" y="822"/>
                  </a:lnTo>
                  <a:lnTo>
                    <a:pt x="701" y="826"/>
                  </a:lnTo>
                  <a:lnTo>
                    <a:pt x="690" y="829"/>
                  </a:lnTo>
                  <a:lnTo>
                    <a:pt x="681" y="830"/>
                  </a:lnTo>
                  <a:lnTo>
                    <a:pt x="681" y="830"/>
                  </a:lnTo>
                  <a:close/>
                  <a:moveTo>
                    <a:pt x="60" y="770"/>
                  </a:moveTo>
                  <a:lnTo>
                    <a:pt x="669" y="770"/>
                  </a:lnTo>
                  <a:lnTo>
                    <a:pt x="669" y="61"/>
                  </a:lnTo>
                  <a:lnTo>
                    <a:pt x="60" y="61"/>
                  </a:lnTo>
                  <a:lnTo>
                    <a:pt x="60" y="770"/>
                  </a:lnTo>
                  <a:close/>
                </a:path>
              </a:pathLst>
            </a:custGeom>
            <a:solidFill>
              <a:srgbClr val="00A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130"/>
            <p:cNvSpPr>
              <a:spLocks noChangeShapeType="1"/>
            </p:cNvSpPr>
            <p:nvPr/>
          </p:nvSpPr>
          <p:spPr bwMode="auto">
            <a:xfrm>
              <a:off x="3470" y="2308"/>
              <a:ext cx="0" cy="0"/>
            </a:xfrm>
            <a:prstGeom prst="line">
              <a:avLst/>
            </a:prstGeom>
            <a:noFill/>
            <a:ln w="23813">
              <a:solidFill>
                <a:srgbClr val="00925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" name="Group 122"/>
          <p:cNvGrpSpPr>
            <a:grpSpLocks noChangeAspect="1"/>
          </p:cNvGrpSpPr>
          <p:nvPr/>
        </p:nvGrpSpPr>
        <p:grpSpPr bwMode="auto">
          <a:xfrm>
            <a:off x="6536586" y="3469917"/>
            <a:ext cx="733672" cy="1007246"/>
            <a:chOff x="3177" y="2115"/>
            <a:chExt cx="413" cy="567"/>
          </a:xfrm>
        </p:grpSpPr>
        <p:sp>
          <p:nvSpPr>
            <p:cNvPr id="26" name="Freeform 123"/>
            <p:cNvSpPr>
              <a:spLocks/>
            </p:cNvSpPr>
            <p:nvPr/>
          </p:nvSpPr>
          <p:spPr bwMode="auto">
            <a:xfrm>
              <a:off x="3545" y="2247"/>
              <a:ext cx="45" cy="249"/>
            </a:xfrm>
            <a:custGeom>
              <a:avLst/>
              <a:gdLst>
                <a:gd name="T0" fmla="*/ 150 w 178"/>
                <a:gd name="T1" fmla="*/ 561 h 996"/>
                <a:gd name="T2" fmla="*/ 116 w 178"/>
                <a:gd name="T3" fmla="*/ 523 h 996"/>
                <a:gd name="T4" fmla="*/ 161 w 178"/>
                <a:gd name="T5" fmla="*/ 470 h 996"/>
                <a:gd name="T6" fmla="*/ 178 w 178"/>
                <a:gd name="T7" fmla="*/ 413 h 996"/>
                <a:gd name="T8" fmla="*/ 171 w 178"/>
                <a:gd name="T9" fmla="*/ 353 h 996"/>
                <a:gd name="T10" fmla="*/ 129 w 178"/>
                <a:gd name="T11" fmla="*/ 288 h 996"/>
                <a:gd name="T12" fmla="*/ 99 w 178"/>
                <a:gd name="T13" fmla="*/ 258 h 996"/>
                <a:gd name="T14" fmla="*/ 136 w 178"/>
                <a:gd name="T15" fmla="*/ 222 h 996"/>
                <a:gd name="T16" fmla="*/ 157 w 178"/>
                <a:gd name="T17" fmla="*/ 179 h 996"/>
                <a:gd name="T18" fmla="*/ 159 w 178"/>
                <a:gd name="T19" fmla="*/ 111 h 996"/>
                <a:gd name="T20" fmla="*/ 140 w 178"/>
                <a:gd name="T21" fmla="*/ 65 h 996"/>
                <a:gd name="T22" fmla="*/ 98 w 178"/>
                <a:gd name="T23" fmla="*/ 24 h 996"/>
                <a:gd name="T24" fmla="*/ 44 w 178"/>
                <a:gd name="T25" fmla="*/ 2 h 996"/>
                <a:gd name="T26" fmla="*/ 14 w 178"/>
                <a:gd name="T27" fmla="*/ 61 h 996"/>
                <a:gd name="T28" fmla="*/ 65 w 178"/>
                <a:gd name="T29" fmla="*/ 74 h 996"/>
                <a:gd name="T30" fmla="*/ 98 w 178"/>
                <a:gd name="T31" fmla="*/ 116 h 996"/>
                <a:gd name="T32" fmla="*/ 101 w 178"/>
                <a:gd name="T33" fmla="*/ 148 h 996"/>
                <a:gd name="T34" fmla="*/ 92 w 178"/>
                <a:gd name="T35" fmla="*/ 177 h 996"/>
                <a:gd name="T36" fmla="*/ 67 w 178"/>
                <a:gd name="T37" fmla="*/ 206 h 996"/>
                <a:gd name="T38" fmla="*/ 9 w 178"/>
                <a:gd name="T39" fmla="*/ 248 h 996"/>
                <a:gd name="T40" fmla="*/ 39 w 178"/>
                <a:gd name="T41" fmla="*/ 309 h 996"/>
                <a:gd name="T42" fmla="*/ 76 w 178"/>
                <a:gd name="T43" fmla="*/ 323 h 996"/>
                <a:gd name="T44" fmla="*/ 103 w 178"/>
                <a:gd name="T45" fmla="*/ 350 h 996"/>
                <a:gd name="T46" fmla="*/ 116 w 178"/>
                <a:gd name="T47" fmla="*/ 381 h 996"/>
                <a:gd name="T48" fmla="*/ 113 w 178"/>
                <a:gd name="T49" fmla="*/ 425 h 996"/>
                <a:gd name="T50" fmla="*/ 97 w 178"/>
                <a:gd name="T51" fmla="*/ 457 h 996"/>
                <a:gd name="T52" fmla="*/ 62 w 178"/>
                <a:gd name="T53" fmla="*/ 484 h 996"/>
                <a:gd name="T54" fmla="*/ 5 w 178"/>
                <a:gd name="T55" fmla="*/ 495 h 996"/>
                <a:gd name="T56" fmla="*/ 16 w 178"/>
                <a:gd name="T57" fmla="*/ 554 h 996"/>
                <a:gd name="T58" fmla="*/ 54 w 178"/>
                <a:gd name="T59" fmla="*/ 557 h 996"/>
                <a:gd name="T60" fmla="*/ 96 w 178"/>
                <a:gd name="T61" fmla="*/ 588 h 996"/>
                <a:gd name="T62" fmla="*/ 109 w 178"/>
                <a:gd name="T63" fmla="*/ 625 h 996"/>
                <a:gd name="T64" fmla="*/ 103 w 178"/>
                <a:gd name="T65" fmla="*/ 663 h 996"/>
                <a:gd name="T66" fmla="*/ 81 w 178"/>
                <a:gd name="T67" fmla="*/ 693 h 996"/>
                <a:gd name="T68" fmla="*/ 25 w 178"/>
                <a:gd name="T69" fmla="*/ 718 h 996"/>
                <a:gd name="T70" fmla="*/ 8 w 178"/>
                <a:gd name="T71" fmla="*/ 780 h 996"/>
                <a:gd name="T72" fmla="*/ 30 w 178"/>
                <a:gd name="T73" fmla="*/ 780 h 996"/>
                <a:gd name="T74" fmla="*/ 74 w 178"/>
                <a:gd name="T75" fmla="*/ 804 h 996"/>
                <a:gd name="T76" fmla="*/ 92 w 178"/>
                <a:gd name="T77" fmla="*/ 838 h 996"/>
                <a:gd name="T78" fmla="*/ 90 w 178"/>
                <a:gd name="T79" fmla="*/ 875 h 996"/>
                <a:gd name="T80" fmla="*/ 77 w 178"/>
                <a:gd name="T81" fmla="*/ 901 h 996"/>
                <a:gd name="T82" fmla="*/ 48 w 178"/>
                <a:gd name="T83" fmla="*/ 923 h 996"/>
                <a:gd name="T84" fmla="*/ 59 w 178"/>
                <a:gd name="T85" fmla="*/ 984 h 996"/>
                <a:gd name="T86" fmla="*/ 116 w 178"/>
                <a:gd name="T87" fmla="*/ 949 h 996"/>
                <a:gd name="T88" fmla="*/ 145 w 178"/>
                <a:gd name="T89" fmla="*/ 904 h 996"/>
                <a:gd name="T90" fmla="*/ 154 w 178"/>
                <a:gd name="T91" fmla="*/ 839 h 996"/>
                <a:gd name="T92" fmla="*/ 141 w 178"/>
                <a:gd name="T93" fmla="*/ 795 h 996"/>
                <a:gd name="T94" fmla="*/ 112 w 178"/>
                <a:gd name="T95" fmla="*/ 757 h 996"/>
                <a:gd name="T96" fmla="*/ 132 w 178"/>
                <a:gd name="T97" fmla="*/ 729 h 996"/>
                <a:gd name="T98" fmla="*/ 161 w 178"/>
                <a:gd name="T99" fmla="*/ 681 h 996"/>
                <a:gd name="T100" fmla="*/ 170 w 178"/>
                <a:gd name="T101" fmla="*/ 626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8" h="996">
                  <a:moveTo>
                    <a:pt x="164" y="590"/>
                  </a:moveTo>
                  <a:lnTo>
                    <a:pt x="164" y="590"/>
                  </a:lnTo>
                  <a:lnTo>
                    <a:pt x="160" y="580"/>
                  </a:lnTo>
                  <a:lnTo>
                    <a:pt x="156" y="570"/>
                  </a:lnTo>
                  <a:lnTo>
                    <a:pt x="150" y="561"/>
                  </a:lnTo>
                  <a:lnTo>
                    <a:pt x="145" y="552"/>
                  </a:lnTo>
                  <a:lnTo>
                    <a:pt x="138" y="544"/>
                  </a:lnTo>
                  <a:lnTo>
                    <a:pt x="131" y="536"/>
                  </a:lnTo>
                  <a:lnTo>
                    <a:pt x="124" y="529"/>
                  </a:lnTo>
                  <a:lnTo>
                    <a:pt x="116" y="523"/>
                  </a:lnTo>
                  <a:lnTo>
                    <a:pt x="116" y="523"/>
                  </a:lnTo>
                  <a:lnTo>
                    <a:pt x="129" y="512"/>
                  </a:lnTo>
                  <a:lnTo>
                    <a:pt x="141" y="500"/>
                  </a:lnTo>
                  <a:lnTo>
                    <a:pt x="152" y="485"/>
                  </a:lnTo>
                  <a:lnTo>
                    <a:pt x="161" y="470"/>
                  </a:lnTo>
                  <a:lnTo>
                    <a:pt x="161" y="470"/>
                  </a:lnTo>
                  <a:lnTo>
                    <a:pt x="167" y="456"/>
                  </a:lnTo>
                  <a:lnTo>
                    <a:pt x="172" y="442"/>
                  </a:lnTo>
                  <a:lnTo>
                    <a:pt x="176" y="427"/>
                  </a:lnTo>
                  <a:lnTo>
                    <a:pt x="178" y="413"/>
                  </a:lnTo>
                  <a:lnTo>
                    <a:pt x="178" y="398"/>
                  </a:lnTo>
                  <a:lnTo>
                    <a:pt x="177" y="383"/>
                  </a:lnTo>
                  <a:lnTo>
                    <a:pt x="175" y="369"/>
                  </a:lnTo>
                  <a:lnTo>
                    <a:pt x="171" y="353"/>
                  </a:lnTo>
                  <a:lnTo>
                    <a:pt x="171" y="353"/>
                  </a:lnTo>
                  <a:lnTo>
                    <a:pt x="165" y="338"/>
                  </a:lnTo>
                  <a:lnTo>
                    <a:pt x="158" y="324"/>
                  </a:lnTo>
                  <a:lnTo>
                    <a:pt x="150" y="311"/>
                  </a:lnTo>
                  <a:lnTo>
                    <a:pt x="140" y="299"/>
                  </a:lnTo>
                  <a:lnTo>
                    <a:pt x="129" y="288"/>
                  </a:lnTo>
                  <a:lnTo>
                    <a:pt x="118" y="279"/>
                  </a:lnTo>
                  <a:lnTo>
                    <a:pt x="104" y="270"/>
                  </a:lnTo>
                  <a:lnTo>
                    <a:pt x="91" y="263"/>
                  </a:lnTo>
                  <a:lnTo>
                    <a:pt x="91" y="263"/>
                  </a:lnTo>
                  <a:lnTo>
                    <a:pt x="99" y="258"/>
                  </a:lnTo>
                  <a:lnTo>
                    <a:pt x="107" y="252"/>
                  </a:lnTo>
                  <a:lnTo>
                    <a:pt x="116" y="244"/>
                  </a:lnTo>
                  <a:lnTo>
                    <a:pt x="123" y="238"/>
                  </a:lnTo>
                  <a:lnTo>
                    <a:pt x="130" y="230"/>
                  </a:lnTo>
                  <a:lnTo>
                    <a:pt x="136" y="222"/>
                  </a:lnTo>
                  <a:lnTo>
                    <a:pt x="142" y="214"/>
                  </a:lnTo>
                  <a:lnTo>
                    <a:pt x="147" y="205"/>
                  </a:lnTo>
                  <a:lnTo>
                    <a:pt x="147" y="205"/>
                  </a:lnTo>
                  <a:lnTo>
                    <a:pt x="152" y="192"/>
                  </a:lnTo>
                  <a:lnTo>
                    <a:pt x="157" y="179"/>
                  </a:lnTo>
                  <a:lnTo>
                    <a:pt x="160" y="166"/>
                  </a:lnTo>
                  <a:lnTo>
                    <a:pt x="162" y="153"/>
                  </a:lnTo>
                  <a:lnTo>
                    <a:pt x="162" y="139"/>
                  </a:lnTo>
                  <a:lnTo>
                    <a:pt x="161" y="125"/>
                  </a:lnTo>
                  <a:lnTo>
                    <a:pt x="159" y="111"/>
                  </a:lnTo>
                  <a:lnTo>
                    <a:pt x="156" y="98"/>
                  </a:lnTo>
                  <a:lnTo>
                    <a:pt x="156" y="98"/>
                  </a:lnTo>
                  <a:lnTo>
                    <a:pt x="152" y="86"/>
                  </a:lnTo>
                  <a:lnTo>
                    <a:pt x="146" y="75"/>
                  </a:lnTo>
                  <a:lnTo>
                    <a:pt x="140" y="65"/>
                  </a:lnTo>
                  <a:lnTo>
                    <a:pt x="134" y="56"/>
                  </a:lnTo>
                  <a:lnTo>
                    <a:pt x="126" y="46"/>
                  </a:lnTo>
                  <a:lnTo>
                    <a:pt x="118" y="38"/>
                  </a:lnTo>
                  <a:lnTo>
                    <a:pt x="108" y="31"/>
                  </a:lnTo>
                  <a:lnTo>
                    <a:pt x="98" y="24"/>
                  </a:lnTo>
                  <a:lnTo>
                    <a:pt x="88" y="18"/>
                  </a:lnTo>
                  <a:lnTo>
                    <a:pt x="78" y="13"/>
                  </a:lnTo>
                  <a:lnTo>
                    <a:pt x="67" y="7"/>
                  </a:lnTo>
                  <a:lnTo>
                    <a:pt x="55" y="4"/>
                  </a:lnTo>
                  <a:lnTo>
                    <a:pt x="44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8" y="1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21" y="61"/>
                  </a:lnTo>
                  <a:lnTo>
                    <a:pt x="28" y="61"/>
                  </a:lnTo>
                  <a:lnTo>
                    <a:pt x="41" y="63"/>
                  </a:lnTo>
                  <a:lnTo>
                    <a:pt x="54" y="67"/>
                  </a:lnTo>
                  <a:lnTo>
                    <a:pt x="65" y="74"/>
                  </a:lnTo>
                  <a:lnTo>
                    <a:pt x="76" y="82"/>
                  </a:lnTo>
                  <a:lnTo>
                    <a:pt x="85" y="92"/>
                  </a:lnTo>
                  <a:lnTo>
                    <a:pt x="92" y="103"/>
                  </a:lnTo>
                  <a:lnTo>
                    <a:pt x="95" y="109"/>
                  </a:lnTo>
                  <a:lnTo>
                    <a:pt x="98" y="116"/>
                  </a:lnTo>
                  <a:lnTo>
                    <a:pt x="98" y="116"/>
                  </a:lnTo>
                  <a:lnTo>
                    <a:pt x="100" y="124"/>
                  </a:lnTo>
                  <a:lnTo>
                    <a:pt x="101" y="132"/>
                  </a:lnTo>
                  <a:lnTo>
                    <a:pt x="101" y="140"/>
                  </a:lnTo>
                  <a:lnTo>
                    <a:pt x="101" y="148"/>
                  </a:lnTo>
                  <a:lnTo>
                    <a:pt x="100" y="155"/>
                  </a:lnTo>
                  <a:lnTo>
                    <a:pt x="98" y="163"/>
                  </a:lnTo>
                  <a:lnTo>
                    <a:pt x="96" y="170"/>
                  </a:lnTo>
                  <a:lnTo>
                    <a:pt x="92" y="177"/>
                  </a:lnTo>
                  <a:lnTo>
                    <a:pt x="92" y="177"/>
                  </a:lnTo>
                  <a:lnTo>
                    <a:pt x="88" y="184"/>
                  </a:lnTo>
                  <a:lnTo>
                    <a:pt x="84" y="190"/>
                  </a:lnTo>
                  <a:lnTo>
                    <a:pt x="79" y="196"/>
                  </a:lnTo>
                  <a:lnTo>
                    <a:pt x="73" y="201"/>
                  </a:lnTo>
                  <a:lnTo>
                    <a:pt x="67" y="206"/>
                  </a:lnTo>
                  <a:lnTo>
                    <a:pt x="60" y="210"/>
                  </a:lnTo>
                  <a:lnTo>
                    <a:pt x="53" y="214"/>
                  </a:lnTo>
                  <a:lnTo>
                    <a:pt x="46" y="216"/>
                  </a:lnTo>
                  <a:lnTo>
                    <a:pt x="3" y="230"/>
                  </a:lnTo>
                  <a:lnTo>
                    <a:pt x="9" y="248"/>
                  </a:lnTo>
                  <a:lnTo>
                    <a:pt x="15" y="308"/>
                  </a:lnTo>
                  <a:lnTo>
                    <a:pt x="15" y="308"/>
                  </a:lnTo>
                  <a:lnTo>
                    <a:pt x="23" y="308"/>
                  </a:lnTo>
                  <a:lnTo>
                    <a:pt x="32" y="308"/>
                  </a:lnTo>
                  <a:lnTo>
                    <a:pt x="39" y="309"/>
                  </a:lnTo>
                  <a:lnTo>
                    <a:pt x="47" y="310"/>
                  </a:lnTo>
                  <a:lnTo>
                    <a:pt x="55" y="313"/>
                  </a:lnTo>
                  <a:lnTo>
                    <a:pt x="62" y="315"/>
                  </a:lnTo>
                  <a:lnTo>
                    <a:pt x="69" y="319"/>
                  </a:lnTo>
                  <a:lnTo>
                    <a:pt x="76" y="323"/>
                  </a:lnTo>
                  <a:lnTo>
                    <a:pt x="82" y="327"/>
                  </a:lnTo>
                  <a:lnTo>
                    <a:pt x="88" y="332"/>
                  </a:lnTo>
                  <a:lnTo>
                    <a:pt x="93" y="338"/>
                  </a:lnTo>
                  <a:lnTo>
                    <a:pt x="98" y="343"/>
                  </a:lnTo>
                  <a:lnTo>
                    <a:pt x="103" y="350"/>
                  </a:lnTo>
                  <a:lnTo>
                    <a:pt x="107" y="357"/>
                  </a:lnTo>
                  <a:lnTo>
                    <a:pt x="110" y="364"/>
                  </a:lnTo>
                  <a:lnTo>
                    <a:pt x="113" y="372"/>
                  </a:lnTo>
                  <a:lnTo>
                    <a:pt x="113" y="372"/>
                  </a:lnTo>
                  <a:lnTo>
                    <a:pt x="116" y="381"/>
                  </a:lnTo>
                  <a:lnTo>
                    <a:pt x="118" y="390"/>
                  </a:lnTo>
                  <a:lnTo>
                    <a:pt x="118" y="399"/>
                  </a:lnTo>
                  <a:lnTo>
                    <a:pt x="118" y="408"/>
                  </a:lnTo>
                  <a:lnTo>
                    <a:pt x="117" y="417"/>
                  </a:lnTo>
                  <a:lnTo>
                    <a:pt x="113" y="425"/>
                  </a:lnTo>
                  <a:lnTo>
                    <a:pt x="110" y="434"/>
                  </a:lnTo>
                  <a:lnTo>
                    <a:pt x="107" y="442"/>
                  </a:lnTo>
                  <a:lnTo>
                    <a:pt x="107" y="442"/>
                  </a:lnTo>
                  <a:lnTo>
                    <a:pt x="102" y="450"/>
                  </a:lnTo>
                  <a:lnTo>
                    <a:pt x="97" y="457"/>
                  </a:lnTo>
                  <a:lnTo>
                    <a:pt x="91" y="464"/>
                  </a:lnTo>
                  <a:lnTo>
                    <a:pt x="84" y="470"/>
                  </a:lnTo>
                  <a:lnTo>
                    <a:pt x="77" y="475"/>
                  </a:lnTo>
                  <a:lnTo>
                    <a:pt x="70" y="480"/>
                  </a:lnTo>
                  <a:lnTo>
                    <a:pt x="62" y="484"/>
                  </a:lnTo>
                  <a:lnTo>
                    <a:pt x="53" y="487"/>
                  </a:lnTo>
                  <a:lnTo>
                    <a:pt x="36" y="494"/>
                  </a:lnTo>
                  <a:lnTo>
                    <a:pt x="36" y="494"/>
                  </a:lnTo>
                  <a:lnTo>
                    <a:pt x="21" y="494"/>
                  </a:lnTo>
                  <a:lnTo>
                    <a:pt x="5" y="495"/>
                  </a:lnTo>
                  <a:lnTo>
                    <a:pt x="7" y="503"/>
                  </a:lnTo>
                  <a:lnTo>
                    <a:pt x="3" y="504"/>
                  </a:lnTo>
                  <a:lnTo>
                    <a:pt x="12" y="534"/>
                  </a:lnTo>
                  <a:lnTo>
                    <a:pt x="16" y="554"/>
                  </a:lnTo>
                  <a:lnTo>
                    <a:pt x="16" y="554"/>
                  </a:lnTo>
                  <a:lnTo>
                    <a:pt x="19" y="554"/>
                  </a:lnTo>
                  <a:lnTo>
                    <a:pt x="21" y="561"/>
                  </a:lnTo>
                  <a:lnTo>
                    <a:pt x="43" y="554"/>
                  </a:lnTo>
                  <a:lnTo>
                    <a:pt x="43" y="554"/>
                  </a:lnTo>
                  <a:lnTo>
                    <a:pt x="54" y="557"/>
                  </a:lnTo>
                  <a:lnTo>
                    <a:pt x="64" y="561"/>
                  </a:lnTo>
                  <a:lnTo>
                    <a:pt x="73" y="566"/>
                  </a:lnTo>
                  <a:lnTo>
                    <a:pt x="82" y="572"/>
                  </a:lnTo>
                  <a:lnTo>
                    <a:pt x="89" y="580"/>
                  </a:lnTo>
                  <a:lnTo>
                    <a:pt x="96" y="588"/>
                  </a:lnTo>
                  <a:lnTo>
                    <a:pt x="101" y="598"/>
                  </a:lnTo>
                  <a:lnTo>
                    <a:pt x="105" y="609"/>
                  </a:lnTo>
                  <a:lnTo>
                    <a:pt x="105" y="609"/>
                  </a:lnTo>
                  <a:lnTo>
                    <a:pt x="108" y="617"/>
                  </a:lnTo>
                  <a:lnTo>
                    <a:pt x="109" y="625"/>
                  </a:lnTo>
                  <a:lnTo>
                    <a:pt x="109" y="633"/>
                  </a:lnTo>
                  <a:lnTo>
                    <a:pt x="109" y="641"/>
                  </a:lnTo>
                  <a:lnTo>
                    <a:pt x="108" y="648"/>
                  </a:lnTo>
                  <a:lnTo>
                    <a:pt x="106" y="656"/>
                  </a:lnTo>
                  <a:lnTo>
                    <a:pt x="103" y="663"/>
                  </a:lnTo>
                  <a:lnTo>
                    <a:pt x="100" y="670"/>
                  </a:lnTo>
                  <a:lnTo>
                    <a:pt x="96" y="676"/>
                  </a:lnTo>
                  <a:lnTo>
                    <a:pt x="92" y="682"/>
                  </a:lnTo>
                  <a:lnTo>
                    <a:pt x="87" y="688"/>
                  </a:lnTo>
                  <a:lnTo>
                    <a:pt x="81" y="693"/>
                  </a:lnTo>
                  <a:lnTo>
                    <a:pt x="75" y="698"/>
                  </a:lnTo>
                  <a:lnTo>
                    <a:pt x="69" y="702"/>
                  </a:lnTo>
                  <a:lnTo>
                    <a:pt x="62" y="706"/>
                  </a:lnTo>
                  <a:lnTo>
                    <a:pt x="54" y="709"/>
                  </a:lnTo>
                  <a:lnTo>
                    <a:pt x="25" y="718"/>
                  </a:lnTo>
                  <a:lnTo>
                    <a:pt x="25" y="718"/>
                  </a:lnTo>
                  <a:lnTo>
                    <a:pt x="12" y="718"/>
                  </a:lnTo>
                  <a:lnTo>
                    <a:pt x="0" y="719"/>
                  </a:lnTo>
                  <a:lnTo>
                    <a:pt x="8" y="780"/>
                  </a:lnTo>
                  <a:lnTo>
                    <a:pt x="8" y="780"/>
                  </a:lnTo>
                  <a:lnTo>
                    <a:pt x="15" y="779"/>
                  </a:lnTo>
                  <a:lnTo>
                    <a:pt x="23" y="779"/>
                  </a:lnTo>
                  <a:lnTo>
                    <a:pt x="24" y="782"/>
                  </a:lnTo>
                  <a:lnTo>
                    <a:pt x="30" y="780"/>
                  </a:lnTo>
                  <a:lnTo>
                    <a:pt x="30" y="780"/>
                  </a:lnTo>
                  <a:lnTo>
                    <a:pt x="40" y="783"/>
                  </a:lnTo>
                  <a:lnTo>
                    <a:pt x="50" y="786"/>
                  </a:lnTo>
                  <a:lnTo>
                    <a:pt x="59" y="791"/>
                  </a:lnTo>
                  <a:lnTo>
                    <a:pt x="67" y="797"/>
                  </a:lnTo>
                  <a:lnTo>
                    <a:pt x="74" y="804"/>
                  </a:lnTo>
                  <a:lnTo>
                    <a:pt x="81" y="812"/>
                  </a:lnTo>
                  <a:lnTo>
                    <a:pt x="86" y="821"/>
                  </a:lnTo>
                  <a:lnTo>
                    <a:pt x="90" y="831"/>
                  </a:lnTo>
                  <a:lnTo>
                    <a:pt x="90" y="831"/>
                  </a:lnTo>
                  <a:lnTo>
                    <a:pt x="92" y="838"/>
                  </a:lnTo>
                  <a:lnTo>
                    <a:pt x="93" y="845"/>
                  </a:lnTo>
                  <a:lnTo>
                    <a:pt x="93" y="854"/>
                  </a:lnTo>
                  <a:lnTo>
                    <a:pt x="93" y="861"/>
                  </a:lnTo>
                  <a:lnTo>
                    <a:pt x="92" y="868"/>
                  </a:lnTo>
                  <a:lnTo>
                    <a:pt x="90" y="875"/>
                  </a:lnTo>
                  <a:lnTo>
                    <a:pt x="88" y="882"/>
                  </a:lnTo>
                  <a:lnTo>
                    <a:pt x="85" y="889"/>
                  </a:lnTo>
                  <a:lnTo>
                    <a:pt x="85" y="889"/>
                  </a:lnTo>
                  <a:lnTo>
                    <a:pt x="81" y="895"/>
                  </a:lnTo>
                  <a:lnTo>
                    <a:pt x="77" y="901"/>
                  </a:lnTo>
                  <a:lnTo>
                    <a:pt x="72" y="907"/>
                  </a:lnTo>
                  <a:lnTo>
                    <a:pt x="67" y="912"/>
                  </a:lnTo>
                  <a:lnTo>
                    <a:pt x="61" y="916"/>
                  </a:lnTo>
                  <a:lnTo>
                    <a:pt x="55" y="920"/>
                  </a:lnTo>
                  <a:lnTo>
                    <a:pt x="48" y="923"/>
                  </a:lnTo>
                  <a:lnTo>
                    <a:pt x="41" y="926"/>
                  </a:lnTo>
                  <a:lnTo>
                    <a:pt x="3" y="938"/>
                  </a:lnTo>
                  <a:lnTo>
                    <a:pt x="21" y="996"/>
                  </a:lnTo>
                  <a:lnTo>
                    <a:pt x="59" y="984"/>
                  </a:lnTo>
                  <a:lnTo>
                    <a:pt x="59" y="984"/>
                  </a:lnTo>
                  <a:lnTo>
                    <a:pt x="72" y="979"/>
                  </a:lnTo>
                  <a:lnTo>
                    <a:pt x="84" y="974"/>
                  </a:lnTo>
                  <a:lnTo>
                    <a:pt x="95" y="967"/>
                  </a:lnTo>
                  <a:lnTo>
                    <a:pt x="105" y="958"/>
                  </a:lnTo>
                  <a:lnTo>
                    <a:pt x="116" y="949"/>
                  </a:lnTo>
                  <a:lnTo>
                    <a:pt x="125" y="939"/>
                  </a:lnTo>
                  <a:lnTo>
                    <a:pt x="132" y="928"/>
                  </a:lnTo>
                  <a:lnTo>
                    <a:pt x="139" y="917"/>
                  </a:lnTo>
                  <a:lnTo>
                    <a:pt x="139" y="917"/>
                  </a:lnTo>
                  <a:lnTo>
                    <a:pt x="145" y="904"/>
                  </a:lnTo>
                  <a:lnTo>
                    <a:pt x="149" y="892"/>
                  </a:lnTo>
                  <a:lnTo>
                    <a:pt x="152" y="879"/>
                  </a:lnTo>
                  <a:lnTo>
                    <a:pt x="154" y="866"/>
                  </a:lnTo>
                  <a:lnTo>
                    <a:pt x="154" y="853"/>
                  </a:lnTo>
                  <a:lnTo>
                    <a:pt x="154" y="839"/>
                  </a:lnTo>
                  <a:lnTo>
                    <a:pt x="151" y="826"/>
                  </a:lnTo>
                  <a:lnTo>
                    <a:pt x="148" y="813"/>
                  </a:lnTo>
                  <a:lnTo>
                    <a:pt x="148" y="813"/>
                  </a:lnTo>
                  <a:lnTo>
                    <a:pt x="145" y="804"/>
                  </a:lnTo>
                  <a:lnTo>
                    <a:pt x="141" y="795"/>
                  </a:lnTo>
                  <a:lnTo>
                    <a:pt x="136" y="786"/>
                  </a:lnTo>
                  <a:lnTo>
                    <a:pt x="131" y="778"/>
                  </a:lnTo>
                  <a:lnTo>
                    <a:pt x="126" y="771"/>
                  </a:lnTo>
                  <a:lnTo>
                    <a:pt x="120" y="764"/>
                  </a:lnTo>
                  <a:lnTo>
                    <a:pt x="112" y="757"/>
                  </a:lnTo>
                  <a:lnTo>
                    <a:pt x="105" y="751"/>
                  </a:lnTo>
                  <a:lnTo>
                    <a:pt x="105" y="751"/>
                  </a:lnTo>
                  <a:lnTo>
                    <a:pt x="116" y="744"/>
                  </a:lnTo>
                  <a:lnTo>
                    <a:pt x="124" y="737"/>
                  </a:lnTo>
                  <a:lnTo>
                    <a:pt x="132" y="729"/>
                  </a:lnTo>
                  <a:lnTo>
                    <a:pt x="140" y="719"/>
                  </a:lnTo>
                  <a:lnTo>
                    <a:pt x="146" y="710"/>
                  </a:lnTo>
                  <a:lnTo>
                    <a:pt x="152" y="701"/>
                  </a:lnTo>
                  <a:lnTo>
                    <a:pt x="157" y="691"/>
                  </a:lnTo>
                  <a:lnTo>
                    <a:pt x="161" y="681"/>
                  </a:lnTo>
                  <a:lnTo>
                    <a:pt x="165" y="670"/>
                  </a:lnTo>
                  <a:lnTo>
                    <a:pt x="168" y="659"/>
                  </a:lnTo>
                  <a:lnTo>
                    <a:pt x="169" y="648"/>
                  </a:lnTo>
                  <a:lnTo>
                    <a:pt x="170" y="637"/>
                  </a:lnTo>
                  <a:lnTo>
                    <a:pt x="170" y="626"/>
                  </a:lnTo>
                  <a:lnTo>
                    <a:pt x="169" y="614"/>
                  </a:lnTo>
                  <a:lnTo>
                    <a:pt x="167" y="602"/>
                  </a:lnTo>
                  <a:lnTo>
                    <a:pt x="164" y="590"/>
                  </a:lnTo>
                  <a:lnTo>
                    <a:pt x="164" y="590"/>
                  </a:lnTo>
                  <a:close/>
                </a:path>
              </a:pathLst>
            </a:custGeom>
            <a:solidFill>
              <a:srgbClr val="009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24"/>
            <p:cNvSpPr>
              <a:spLocks/>
            </p:cNvSpPr>
            <p:nvPr/>
          </p:nvSpPr>
          <p:spPr bwMode="auto">
            <a:xfrm>
              <a:off x="3331" y="2588"/>
              <a:ext cx="96" cy="40"/>
            </a:xfrm>
            <a:custGeom>
              <a:avLst/>
              <a:gdLst>
                <a:gd name="T0" fmla="*/ 47 w 385"/>
                <a:gd name="T1" fmla="*/ 159 h 159"/>
                <a:gd name="T2" fmla="*/ 0 w 385"/>
                <a:gd name="T3" fmla="*/ 122 h 159"/>
                <a:gd name="T4" fmla="*/ 0 w 385"/>
                <a:gd name="T5" fmla="*/ 122 h 159"/>
                <a:gd name="T6" fmla="*/ 5 w 385"/>
                <a:gd name="T7" fmla="*/ 115 h 159"/>
                <a:gd name="T8" fmla="*/ 11 w 385"/>
                <a:gd name="T9" fmla="*/ 109 h 159"/>
                <a:gd name="T10" fmla="*/ 17 w 385"/>
                <a:gd name="T11" fmla="*/ 104 h 159"/>
                <a:gd name="T12" fmla="*/ 23 w 385"/>
                <a:gd name="T13" fmla="*/ 100 h 159"/>
                <a:gd name="T14" fmla="*/ 35 w 385"/>
                <a:gd name="T15" fmla="*/ 93 h 159"/>
                <a:gd name="T16" fmla="*/ 48 w 385"/>
                <a:gd name="T17" fmla="*/ 88 h 159"/>
                <a:gd name="T18" fmla="*/ 61 w 385"/>
                <a:gd name="T19" fmla="*/ 85 h 159"/>
                <a:gd name="T20" fmla="*/ 76 w 385"/>
                <a:gd name="T21" fmla="*/ 83 h 159"/>
                <a:gd name="T22" fmla="*/ 109 w 385"/>
                <a:gd name="T23" fmla="*/ 81 h 159"/>
                <a:gd name="T24" fmla="*/ 109 w 385"/>
                <a:gd name="T25" fmla="*/ 81 h 159"/>
                <a:gd name="T26" fmla="*/ 145 w 385"/>
                <a:gd name="T27" fmla="*/ 78 h 159"/>
                <a:gd name="T28" fmla="*/ 179 w 385"/>
                <a:gd name="T29" fmla="*/ 71 h 159"/>
                <a:gd name="T30" fmla="*/ 212 w 385"/>
                <a:gd name="T31" fmla="*/ 64 h 159"/>
                <a:gd name="T32" fmla="*/ 243 w 385"/>
                <a:gd name="T33" fmla="*/ 55 h 159"/>
                <a:gd name="T34" fmla="*/ 271 w 385"/>
                <a:gd name="T35" fmla="*/ 44 h 159"/>
                <a:gd name="T36" fmla="*/ 285 w 385"/>
                <a:gd name="T37" fmla="*/ 38 h 159"/>
                <a:gd name="T38" fmla="*/ 299 w 385"/>
                <a:gd name="T39" fmla="*/ 31 h 159"/>
                <a:gd name="T40" fmla="*/ 312 w 385"/>
                <a:gd name="T41" fmla="*/ 24 h 159"/>
                <a:gd name="T42" fmla="*/ 324 w 385"/>
                <a:gd name="T43" fmla="*/ 17 h 159"/>
                <a:gd name="T44" fmla="*/ 337 w 385"/>
                <a:gd name="T45" fmla="*/ 9 h 159"/>
                <a:gd name="T46" fmla="*/ 349 w 385"/>
                <a:gd name="T47" fmla="*/ 0 h 159"/>
                <a:gd name="T48" fmla="*/ 385 w 385"/>
                <a:gd name="T49" fmla="*/ 48 h 159"/>
                <a:gd name="T50" fmla="*/ 385 w 385"/>
                <a:gd name="T51" fmla="*/ 48 h 159"/>
                <a:gd name="T52" fmla="*/ 372 w 385"/>
                <a:gd name="T53" fmla="*/ 58 h 159"/>
                <a:gd name="T54" fmla="*/ 358 w 385"/>
                <a:gd name="T55" fmla="*/ 67 h 159"/>
                <a:gd name="T56" fmla="*/ 343 w 385"/>
                <a:gd name="T57" fmla="*/ 76 h 159"/>
                <a:gd name="T58" fmla="*/ 327 w 385"/>
                <a:gd name="T59" fmla="*/ 85 h 159"/>
                <a:gd name="T60" fmla="*/ 312 w 385"/>
                <a:gd name="T61" fmla="*/ 93 h 159"/>
                <a:gd name="T62" fmla="*/ 296 w 385"/>
                <a:gd name="T63" fmla="*/ 100 h 159"/>
                <a:gd name="T64" fmla="*/ 280 w 385"/>
                <a:gd name="T65" fmla="*/ 106 h 159"/>
                <a:gd name="T66" fmla="*/ 263 w 385"/>
                <a:gd name="T67" fmla="*/ 112 h 159"/>
                <a:gd name="T68" fmla="*/ 246 w 385"/>
                <a:gd name="T69" fmla="*/ 118 h 159"/>
                <a:gd name="T70" fmla="*/ 229 w 385"/>
                <a:gd name="T71" fmla="*/ 123 h 159"/>
                <a:gd name="T72" fmla="*/ 211 w 385"/>
                <a:gd name="T73" fmla="*/ 127 h 159"/>
                <a:gd name="T74" fmla="*/ 191 w 385"/>
                <a:gd name="T75" fmla="*/ 131 h 159"/>
                <a:gd name="T76" fmla="*/ 152 w 385"/>
                <a:gd name="T77" fmla="*/ 137 h 159"/>
                <a:gd name="T78" fmla="*/ 112 w 385"/>
                <a:gd name="T79" fmla="*/ 141 h 159"/>
                <a:gd name="T80" fmla="*/ 112 w 385"/>
                <a:gd name="T81" fmla="*/ 141 h 159"/>
                <a:gd name="T82" fmla="*/ 84 w 385"/>
                <a:gd name="T83" fmla="*/ 142 h 159"/>
                <a:gd name="T84" fmla="*/ 74 w 385"/>
                <a:gd name="T85" fmla="*/ 144 h 159"/>
                <a:gd name="T86" fmla="*/ 66 w 385"/>
                <a:gd name="T87" fmla="*/ 145 h 159"/>
                <a:gd name="T88" fmla="*/ 60 w 385"/>
                <a:gd name="T89" fmla="*/ 147 h 159"/>
                <a:gd name="T90" fmla="*/ 55 w 385"/>
                <a:gd name="T91" fmla="*/ 150 h 159"/>
                <a:gd name="T92" fmla="*/ 51 w 385"/>
                <a:gd name="T93" fmla="*/ 154 h 159"/>
                <a:gd name="T94" fmla="*/ 47 w 385"/>
                <a:gd name="T95" fmla="*/ 159 h 159"/>
                <a:gd name="T96" fmla="*/ 47 w 385"/>
                <a:gd name="T97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5" h="159">
                  <a:moveTo>
                    <a:pt x="47" y="159"/>
                  </a:moveTo>
                  <a:lnTo>
                    <a:pt x="0" y="122"/>
                  </a:lnTo>
                  <a:lnTo>
                    <a:pt x="0" y="122"/>
                  </a:lnTo>
                  <a:lnTo>
                    <a:pt x="5" y="115"/>
                  </a:lnTo>
                  <a:lnTo>
                    <a:pt x="11" y="109"/>
                  </a:lnTo>
                  <a:lnTo>
                    <a:pt x="17" y="104"/>
                  </a:lnTo>
                  <a:lnTo>
                    <a:pt x="23" y="100"/>
                  </a:lnTo>
                  <a:lnTo>
                    <a:pt x="35" y="93"/>
                  </a:lnTo>
                  <a:lnTo>
                    <a:pt x="48" y="88"/>
                  </a:lnTo>
                  <a:lnTo>
                    <a:pt x="61" y="85"/>
                  </a:lnTo>
                  <a:lnTo>
                    <a:pt x="76" y="83"/>
                  </a:lnTo>
                  <a:lnTo>
                    <a:pt x="109" y="81"/>
                  </a:lnTo>
                  <a:lnTo>
                    <a:pt x="109" y="81"/>
                  </a:lnTo>
                  <a:lnTo>
                    <a:pt x="145" y="78"/>
                  </a:lnTo>
                  <a:lnTo>
                    <a:pt x="179" y="71"/>
                  </a:lnTo>
                  <a:lnTo>
                    <a:pt x="212" y="64"/>
                  </a:lnTo>
                  <a:lnTo>
                    <a:pt x="243" y="55"/>
                  </a:lnTo>
                  <a:lnTo>
                    <a:pt x="271" y="44"/>
                  </a:lnTo>
                  <a:lnTo>
                    <a:pt x="285" y="38"/>
                  </a:lnTo>
                  <a:lnTo>
                    <a:pt x="299" y="31"/>
                  </a:lnTo>
                  <a:lnTo>
                    <a:pt x="312" y="24"/>
                  </a:lnTo>
                  <a:lnTo>
                    <a:pt x="324" y="17"/>
                  </a:lnTo>
                  <a:lnTo>
                    <a:pt x="337" y="9"/>
                  </a:lnTo>
                  <a:lnTo>
                    <a:pt x="349" y="0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372" y="58"/>
                  </a:lnTo>
                  <a:lnTo>
                    <a:pt x="358" y="67"/>
                  </a:lnTo>
                  <a:lnTo>
                    <a:pt x="343" y="76"/>
                  </a:lnTo>
                  <a:lnTo>
                    <a:pt x="327" y="85"/>
                  </a:lnTo>
                  <a:lnTo>
                    <a:pt x="312" y="93"/>
                  </a:lnTo>
                  <a:lnTo>
                    <a:pt x="296" y="100"/>
                  </a:lnTo>
                  <a:lnTo>
                    <a:pt x="280" y="106"/>
                  </a:lnTo>
                  <a:lnTo>
                    <a:pt x="263" y="112"/>
                  </a:lnTo>
                  <a:lnTo>
                    <a:pt x="246" y="118"/>
                  </a:lnTo>
                  <a:lnTo>
                    <a:pt x="229" y="123"/>
                  </a:lnTo>
                  <a:lnTo>
                    <a:pt x="211" y="127"/>
                  </a:lnTo>
                  <a:lnTo>
                    <a:pt x="191" y="131"/>
                  </a:lnTo>
                  <a:lnTo>
                    <a:pt x="152" y="137"/>
                  </a:lnTo>
                  <a:lnTo>
                    <a:pt x="112" y="141"/>
                  </a:lnTo>
                  <a:lnTo>
                    <a:pt x="112" y="141"/>
                  </a:lnTo>
                  <a:lnTo>
                    <a:pt x="84" y="142"/>
                  </a:lnTo>
                  <a:lnTo>
                    <a:pt x="74" y="144"/>
                  </a:lnTo>
                  <a:lnTo>
                    <a:pt x="66" y="145"/>
                  </a:lnTo>
                  <a:lnTo>
                    <a:pt x="60" y="147"/>
                  </a:lnTo>
                  <a:lnTo>
                    <a:pt x="55" y="150"/>
                  </a:lnTo>
                  <a:lnTo>
                    <a:pt x="51" y="154"/>
                  </a:lnTo>
                  <a:lnTo>
                    <a:pt x="47" y="159"/>
                  </a:lnTo>
                  <a:lnTo>
                    <a:pt x="47" y="159"/>
                  </a:lnTo>
                  <a:close/>
                </a:path>
              </a:pathLst>
            </a:custGeom>
            <a:solidFill>
              <a:srgbClr val="009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5"/>
            <p:cNvSpPr>
              <a:spLocks/>
            </p:cNvSpPr>
            <p:nvPr/>
          </p:nvSpPr>
          <p:spPr bwMode="auto">
            <a:xfrm>
              <a:off x="3299" y="2115"/>
              <a:ext cx="257" cy="162"/>
            </a:xfrm>
            <a:custGeom>
              <a:avLst/>
              <a:gdLst>
                <a:gd name="T0" fmla="*/ 51 w 1029"/>
                <a:gd name="T1" fmla="*/ 644 h 647"/>
                <a:gd name="T2" fmla="*/ 37 w 1029"/>
                <a:gd name="T3" fmla="*/ 629 h 647"/>
                <a:gd name="T4" fmla="*/ 37 w 1029"/>
                <a:gd name="T5" fmla="*/ 606 h 647"/>
                <a:gd name="T6" fmla="*/ 47 w 1029"/>
                <a:gd name="T7" fmla="*/ 593 h 647"/>
                <a:gd name="T8" fmla="*/ 215 w 1029"/>
                <a:gd name="T9" fmla="*/ 487 h 647"/>
                <a:gd name="T10" fmla="*/ 374 w 1029"/>
                <a:gd name="T11" fmla="*/ 409 h 647"/>
                <a:gd name="T12" fmla="*/ 493 w 1029"/>
                <a:gd name="T13" fmla="*/ 367 h 647"/>
                <a:gd name="T14" fmla="*/ 619 w 1029"/>
                <a:gd name="T15" fmla="*/ 336 h 647"/>
                <a:gd name="T16" fmla="*/ 751 w 1029"/>
                <a:gd name="T17" fmla="*/ 321 h 647"/>
                <a:gd name="T18" fmla="*/ 888 w 1029"/>
                <a:gd name="T19" fmla="*/ 325 h 647"/>
                <a:gd name="T20" fmla="*/ 953 w 1029"/>
                <a:gd name="T21" fmla="*/ 321 h 647"/>
                <a:gd name="T22" fmla="*/ 931 w 1029"/>
                <a:gd name="T23" fmla="*/ 263 h 647"/>
                <a:gd name="T24" fmla="*/ 901 w 1029"/>
                <a:gd name="T25" fmla="*/ 212 h 647"/>
                <a:gd name="T26" fmla="*/ 862 w 1029"/>
                <a:gd name="T27" fmla="*/ 166 h 647"/>
                <a:gd name="T28" fmla="*/ 814 w 1029"/>
                <a:gd name="T29" fmla="*/ 128 h 647"/>
                <a:gd name="T30" fmla="*/ 761 w 1029"/>
                <a:gd name="T31" fmla="*/ 98 h 647"/>
                <a:gd name="T32" fmla="*/ 701 w 1029"/>
                <a:gd name="T33" fmla="*/ 76 h 647"/>
                <a:gd name="T34" fmla="*/ 636 w 1029"/>
                <a:gd name="T35" fmla="*/ 64 h 647"/>
                <a:gd name="T36" fmla="*/ 446 w 1029"/>
                <a:gd name="T37" fmla="*/ 61 h 647"/>
                <a:gd name="T38" fmla="*/ 388 w 1029"/>
                <a:gd name="T39" fmla="*/ 65 h 647"/>
                <a:gd name="T40" fmla="*/ 314 w 1029"/>
                <a:gd name="T41" fmla="*/ 84 h 647"/>
                <a:gd name="T42" fmla="*/ 246 w 1029"/>
                <a:gd name="T43" fmla="*/ 117 h 647"/>
                <a:gd name="T44" fmla="*/ 184 w 1029"/>
                <a:gd name="T45" fmla="*/ 163 h 647"/>
                <a:gd name="T46" fmla="*/ 145 w 1029"/>
                <a:gd name="T47" fmla="*/ 205 h 647"/>
                <a:gd name="T48" fmla="*/ 104 w 1029"/>
                <a:gd name="T49" fmla="*/ 267 h 647"/>
                <a:gd name="T50" fmla="*/ 75 w 1029"/>
                <a:gd name="T51" fmla="*/ 336 h 647"/>
                <a:gd name="T52" fmla="*/ 61 w 1029"/>
                <a:gd name="T53" fmla="*/ 408 h 647"/>
                <a:gd name="T54" fmla="*/ 1 w 1029"/>
                <a:gd name="T55" fmla="*/ 506 h 647"/>
                <a:gd name="T56" fmla="*/ 1 w 1029"/>
                <a:gd name="T57" fmla="*/ 403 h 647"/>
                <a:gd name="T58" fmla="*/ 17 w 1029"/>
                <a:gd name="T59" fmla="*/ 319 h 647"/>
                <a:gd name="T60" fmla="*/ 49 w 1029"/>
                <a:gd name="T61" fmla="*/ 239 h 647"/>
                <a:gd name="T62" fmla="*/ 98 w 1029"/>
                <a:gd name="T63" fmla="*/ 167 h 647"/>
                <a:gd name="T64" fmla="*/ 143 w 1029"/>
                <a:gd name="T65" fmla="*/ 118 h 647"/>
                <a:gd name="T66" fmla="*/ 215 w 1029"/>
                <a:gd name="T67" fmla="*/ 65 h 647"/>
                <a:gd name="T68" fmla="*/ 294 w 1029"/>
                <a:gd name="T69" fmla="*/ 27 h 647"/>
                <a:gd name="T70" fmla="*/ 379 w 1029"/>
                <a:gd name="T71" fmla="*/ 5 h 647"/>
                <a:gd name="T72" fmla="*/ 584 w 1029"/>
                <a:gd name="T73" fmla="*/ 0 h 647"/>
                <a:gd name="T74" fmla="*/ 649 w 1029"/>
                <a:gd name="T75" fmla="*/ 4 h 647"/>
                <a:gd name="T76" fmla="*/ 730 w 1029"/>
                <a:gd name="T77" fmla="*/ 21 h 647"/>
                <a:gd name="T78" fmla="*/ 804 w 1029"/>
                <a:gd name="T79" fmla="*/ 51 h 647"/>
                <a:gd name="T80" fmla="*/ 869 w 1029"/>
                <a:gd name="T81" fmla="*/ 92 h 647"/>
                <a:gd name="T82" fmla="*/ 924 w 1029"/>
                <a:gd name="T83" fmla="*/ 144 h 647"/>
                <a:gd name="T84" fmla="*/ 969 w 1029"/>
                <a:gd name="T85" fmla="*/ 206 h 647"/>
                <a:gd name="T86" fmla="*/ 1002 w 1029"/>
                <a:gd name="T87" fmla="*/ 275 h 647"/>
                <a:gd name="T88" fmla="*/ 1022 w 1029"/>
                <a:gd name="T89" fmla="*/ 352 h 647"/>
                <a:gd name="T90" fmla="*/ 987 w 1029"/>
                <a:gd name="T91" fmla="*/ 405 h 647"/>
                <a:gd name="T92" fmla="*/ 852 w 1029"/>
                <a:gd name="T93" fmla="*/ 382 h 647"/>
                <a:gd name="T94" fmla="*/ 717 w 1029"/>
                <a:gd name="T95" fmla="*/ 383 h 647"/>
                <a:gd name="T96" fmla="*/ 589 w 1029"/>
                <a:gd name="T97" fmla="*/ 403 h 647"/>
                <a:gd name="T98" fmla="*/ 467 w 1029"/>
                <a:gd name="T99" fmla="*/ 439 h 647"/>
                <a:gd name="T100" fmla="*/ 353 w 1029"/>
                <a:gd name="T101" fmla="*/ 484 h 647"/>
                <a:gd name="T102" fmla="*/ 159 w 1029"/>
                <a:gd name="T103" fmla="*/ 590 h 647"/>
                <a:gd name="T104" fmla="*/ 78 w 1029"/>
                <a:gd name="T105" fmla="*/ 644 h 647"/>
                <a:gd name="T106" fmla="*/ 65 w 1029"/>
                <a:gd name="T107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29" h="647">
                  <a:moveTo>
                    <a:pt x="65" y="647"/>
                  </a:moveTo>
                  <a:lnTo>
                    <a:pt x="65" y="647"/>
                  </a:lnTo>
                  <a:lnTo>
                    <a:pt x="58" y="646"/>
                  </a:lnTo>
                  <a:lnTo>
                    <a:pt x="51" y="644"/>
                  </a:lnTo>
                  <a:lnTo>
                    <a:pt x="45" y="640"/>
                  </a:lnTo>
                  <a:lnTo>
                    <a:pt x="40" y="634"/>
                  </a:lnTo>
                  <a:lnTo>
                    <a:pt x="40" y="634"/>
                  </a:lnTo>
                  <a:lnTo>
                    <a:pt x="37" y="629"/>
                  </a:lnTo>
                  <a:lnTo>
                    <a:pt x="35" y="624"/>
                  </a:lnTo>
                  <a:lnTo>
                    <a:pt x="35" y="618"/>
                  </a:lnTo>
                  <a:lnTo>
                    <a:pt x="35" y="612"/>
                  </a:lnTo>
                  <a:lnTo>
                    <a:pt x="37" y="606"/>
                  </a:lnTo>
                  <a:lnTo>
                    <a:pt x="39" y="601"/>
                  </a:lnTo>
                  <a:lnTo>
                    <a:pt x="43" y="597"/>
                  </a:lnTo>
                  <a:lnTo>
                    <a:pt x="47" y="593"/>
                  </a:lnTo>
                  <a:lnTo>
                    <a:pt x="47" y="593"/>
                  </a:lnTo>
                  <a:lnTo>
                    <a:pt x="83" y="568"/>
                  </a:lnTo>
                  <a:lnTo>
                    <a:pt x="124" y="541"/>
                  </a:lnTo>
                  <a:lnTo>
                    <a:pt x="168" y="514"/>
                  </a:lnTo>
                  <a:lnTo>
                    <a:pt x="215" y="487"/>
                  </a:lnTo>
                  <a:lnTo>
                    <a:pt x="265" y="460"/>
                  </a:lnTo>
                  <a:lnTo>
                    <a:pt x="318" y="434"/>
                  </a:lnTo>
                  <a:lnTo>
                    <a:pt x="346" y="422"/>
                  </a:lnTo>
                  <a:lnTo>
                    <a:pt x="374" y="409"/>
                  </a:lnTo>
                  <a:lnTo>
                    <a:pt x="403" y="398"/>
                  </a:lnTo>
                  <a:lnTo>
                    <a:pt x="432" y="387"/>
                  </a:lnTo>
                  <a:lnTo>
                    <a:pt x="461" y="376"/>
                  </a:lnTo>
                  <a:lnTo>
                    <a:pt x="493" y="367"/>
                  </a:lnTo>
                  <a:lnTo>
                    <a:pt x="523" y="358"/>
                  </a:lnTo>
                  <a:lnTo>
                    <a:pt x="555" y="349"/>
                  </a:lnTo>
                  <a:lnTo>
                    <a:pt x="586" y="342"/>
                  </a:lnTo>
                  <a:lnTo>
                    <a:pt x="619" y="336"/>
                  </a:lnTo>
                  <a:lnTo>
                    <a:pt x="651" y="330"/>
                  </a:lnTo>
                  <a:lnTo>
                    <a:pt x="684" y="326"/>
                  </a:lnTo>
                  <a:lnTo>
                    <a:pt x="717" y="323"/>
                  </a:lnTo>
                  <a:lnTo>
                    <a:pt x="751" y="321"/>
                  </a:lnTo>
                  <a:lnTo>
                    <a:pt x="785" y="320"/>
                  </a:lnTo>
                  <a:lnTo>
                    <a:pt x="819" y="320"/>
                  </a:lnTo>
                  <a:lnTo>
                    <a:pt x="854" y="322"/>
                  </a:lnTo>
                  <a:lnTo>
                    <a:pt x="888" y="325"/>
                  </a:lnTo>
                  <a:lnTo>
                    <a:pt x="922" y="330"/>
                  </a:lnTo>
                  <a:lnTo>
                    <a:pt x="957" y="336"/>
                  </a:lnTo>
                  <a:lnTo>
                    <a:pt x="957" y="336"/>
                  </a:lnTo>
                  <a:lnTo>
                    <a:pt x="953" y="321"/>
                  </a:lnTo>
                  <a:lnTo>
                    <a:pt x="948" y="306"/>
                  </a:lnTo>
                  <a:lnTo>
                    <a:pt x="943" y="291"/>
                  </a:lnTo>
                  <a:lnTo>
                    <a:pt x="938" y="277"/>
                  </a:lnTo>
                  <a:lnTo>
                    <a:pt x="931" y="263"/>
                  </a:lnTo>
                  <a:lnTo>
                    <a:pt x="924" y="250"/>
                  </a:lnTo>
                  <a:lnTo>
                    <a:pt x="917" y="237"/>
                  </a:lnTo>
                  <a:lnTo>
                    <a:pt x="909" y="224"/>
                  </a:lnTo>
                  <a:lnTo>
                    <a:pt x="901" y="212"/>
                  </a:lnTo>
                  <a:lnTo>
                    <a:pt x="892" y="200"/>
                  </a:lnTo>
                  <a:lnTo>
                    <a:pt x="882" y="188"/>
                  </a:lnTo>
                  <a:lnTo>
                    <a:pt x="872" y="176"/>
                  </a:lnTo>
                  <a:lnTo>
                    <a:pt x="862" y="166"/>
                  </a:lnTo>
                  <a:lnTo>
                    <a:pt x="851" y="156"/>
                  </a:lnTo>
                  <a:lnTo>
                    <a:pt x="838" y="146"/>
                  </a:lnTo>
                  <a:lnTo>
                    <a:pt x="826" y="137"/>
                  </a:lnTo>
                  <a:lnTo>
                    <a:pt x="814" y="128"/>
                  </a:lnTo>
                  <a:lnTo>
                    <a:pt x="801" y="120"/>
                  </a:lnTo>
                  <a:lnTo>
                    <a:pt x="788" y="112"/>
                  </a:lnTo>
                  <a:lnTo>
                    <a:pt x="775" y="105"/>
                  </a:lnTo>
                  <a:lnTo>
                    <a:pt x="761" y="98"/>
                  </a:lnTo>
                  <a:lnTo>
                    <a:pt x="747" y="92"/>
                  </a:lnTo>
                  <a:lnTo>
                    <a:pt x="732" y="86"/>
                  </a:lnTo>
                  <a:lnTo>
                    <a:pt x="716" y="81"/>
                  </a:lnTo>
                  <a:lnTo>
                    <a:pt x="701" y="76"/>
                  </a:lnTo>
                  <a:lnTo>
                    <a:pt x="685" y="72"/>
                  </a:lnTo>
                  <a:lnTo>
                    <a:pt x="669" y="69"/>
                  </a:lnTo>
                  <a:lnTo>
                    <a:pt x="653" y="66"/>
                  </a:lnTo>
                  <a:lnTo>
                    <a:pt x="636" y="64"/>
                  </a:lnTo>
                  <a:lnTo>
                    <a:pt x="620" y="62"/>
                  </a:lnTo>
                  <a:lnTo>
                    <a:pt x="603" y="61"/>
                  </a:lnTo>
                  <a:lnTo>
                    <a:pt x="584" y="61"/>
                  </a:lnTo>
                  <a:lnTo>
                    <a:pt x="446" y="61"/>
                  </a:lnTo>
                  <a:lnTo>
                    <a:pt x="446" y="61"/>
                  </a:lnTo>
                  <a:lnTo>
                    <a:pt x="426" y="62"/>
                  </a:lnTo>
                  <a:lnTo>
                    <a:pt x="407" y="63"/>
                  </a:lnTo>
                  <a:lnTo>
                    <a:pt x="388" y="65"/>
                  </a:lnTo>
                  <a:lnTo>
                    <a:pt x="370" y="69"/>
                  </a:lnTo>
                  <a:lnTo>
                    <a:pt x="351" y="73"/>
                  </a:lnTo>
                  <a:lnTo>
                    <a:pt x="332" y="78"/>
                  </a:lnTo>
                  <a:lnTo>
                    <a:pt x="314" y="84"/>
                  </a:lnTo>
                  <a:lnTo>
                    <a:pt x="296" y="91"/>
                  </a:lnTo>
                  <a:lnTo>
                    <a:pt x="279" y="99"/>
                  </a:lnTo>
                  <a:lnTo>
                    <a:pt x="262" y="107"/>
                  </a:lnTo>
                  <a:lnTo>
                    <a:pt x="246" y="117"/>
                  </a:lnTo>
                  <a:lnTo>
                    <a:pt x="230" y="127"/>
                  </a:lnTo>
                  <a:lnTo>
                    <a:pt x="214" y="138"/>
                  </a:lnTo>
                  <a:lnTo>
                    <a:pt x="198" y="150"/>
                  </a:lnTo>
                  <a:lnTo>
                    <a:pt x="184" y="163"/>
                  </a:lnTo>
                  <a:lnTo>
                    <a:pt x="170" y="176"/>
                  </a:lnTo>
                  <a:lnTo>
                    <a:pt x="170" y="176"/>
                  </a:lnTo>
                  <a:lnTo>
                    <a:pt x="157" y="191"/>
                  </a:lnTo>
                  <a:lnTo>
                    <a:pt x="145" y="205"/>
                  </a:lnTo>
                  <a:lnTo>
                    <a:pt x="133" y="220"/>
                  </a:lnTo>
                  <a:lnTo>
                    <a:pt x="122" y="235"/>
                  </a:lnTo>
                  <a:lnTo>
                    <a:pt x="113" y="251"/>
                  </a:lnTo>
                  <a:lnTo>
                    <a:pt x="104" y="267"/>
                  </a:lnTo>
                  <a:lnTo>
                    <a:pt x="95" y="284"/>
                  </a:lnTo>
                  <a:lnTo>
                    <a:pt x="88" y="302"/>
                  </a:lnTo>
                  <a:lnTo>
                    <a:pt x="80" y="319"/>
                  </a:lnTo>
                  <a:lnTo>
                    <a:pt x="75" y="336"/>
                  </a:lnTo>
                  <a:lnTo>
                    <a:pt x="70" y="354"/>
                  </a:lnTo>
                  <a:lnTo>
                    <a:pt x="66" y="372"/>
                  </a:lnTo>
                  <a:lnTo>
                    <a:pt x="63" y="390"/>
                  </a:lnTo>
                  <a:lnTo>
                    <a:pt x="61" y="408"/>
                  </a:lnTo>
                  <a:lnTo>
                    <a:pt x="60" y="428"/>
                  </a:lnTo>
                  <a:lnTo>
                    <a:pt x="60" y="447"/>
                  </a:lnTo>
                  <a:lnTo>
                    <a:pt x="61" y="505"/>
                  </a:lnTo>
                  <a:lnTo>
                    <a:pt x="1" y="506"/>
                  </a:lnTo>
                  <a:lnTo>
                    <a:pt x="0" y="447"/>
                  </a:lnTo>
                  <a:lnTo>
                    <a:pt x="0" y="447"/>
                  </a:lnTo>
                  <a:lnTo>
                    <a:pt x="0" y="426"/>
                  </a:lnTo>
                  <a:lnTo>
                    <a:pt x="1" y="403"/>
                  </a:lnTo>
                  <a:lnTo>
                    <a:pt x="4" y="382"/>
                  </a:lnTo>
                  <a:lnTo>
                    <a:pt x="7" y="361"/>
                  </a:lnTo>
                  <a:lnTo>
                    <a:pt x="12" y="340"/>
                  </a:lnTo>
                  <a:lnTo>
                    <a:pt x="17" y="319"/>
                  </a:lnTo>
                  <a:lnTo>
                    <a:pt x="24" y="299"/>
                  </a:lnTo>
                  <a:lnTo>
                    <a:pt x="31" y="278"/>
                  </a:lnTo>
                  <a:lnTo>
                    <a:pt x="40" y="259"/>
                  </a:lnTo>
                  <a:lnTo>
                    <a:pt x="49" y="239"/>
                  </a:lnTo>
                  <a:lnTo>
                    <a:pt x="60" y="221"/>
                  </a:lnTo>
                  <a:lnTo>
                    <a:pt x="71" y="202"/>
                  </a:lnTo>
                  <a:lnTo>
                    <a:pt x="85" y="185"/>
                  </a:lnTo>
                  <a:lnTo>
                    <a:pt x="98" y="167"/>
                  </a:lnTo>
                  <a:lnTo>
                    <a:pt x="112" y="150"/>
                  </a:lnTo>
                  <a:lnTo>
                    <a:pt x="127" y="134"/>
                  </a:lnTo>
                  <a:lnTo>
                    <a:pt x="127" y="134"/>
                  </a:lnTo>
                  <a:lnTo>
                    <a:pt x="143" y="118"/>
                  </a:lnTo>
                  <a:lnTo>
                    <a:pt x="160" y="104"/>
                  </a:lnTo>
                  <a:lnTo>
                    <a:pt x="177" y="90"/>
                  </a:lnTo>
                  <a:lnTo>
                    <a:pt x="195" y="77"/>
                  </a:lnTo>
                  <a:lnTo>
                    <a:pt x="215" y="65"/>
                  </a:lnTo>
                  <a:lnTo>
                    <a:pt x="234" y="53"/>
                  </a:lnTo>
                  <a:lnTo>
                    <a:pt x="253" y="43"/>
                  </a:lnTo>
                  <a:lnTo>
                    <a:pt x="273" y="34"/>
                  </a:lnTo>
                  <a:lnTo>
                    <a:pt x="294" y="27"/>
                  </a:lnTo>
                  <a:lnTo>
                    <a:pt x="314" y="20"/>
                  </a:lnTo>
                  <a:lnTo>
                    <a:pt x="335" y="14"/>
                  </a:lnTo>
                  <a:lnTo>
                    <a:pt x="358" y="9"/>
                  </a:lnTo>
                  <a:lnTo>
                    <a:pt x="379" y="5"/>
                  </a:lnTo>
                  <a:lnTo>
                    <a:pt x="401" y="2"/>
                  </a:lnTo>
                  <a:lnTo>
                    <a:pt x="423" y="1"/>
                  </a:lnTo>
                  <a:lnTo>
                    <a:pt x="446" y="0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607" y="1"/>
                  </a:lnTo>
                  <a:lnTo>
                    <a:pt x="628" y="2"/>
                  </a:lnTo>
                  <a:lnTo>
                    <a:pt x="649" y="4"/>
                  </a:lnTo>
                  <a:lnTo>
                    <a:pt x="670" y="7"/>
                  </a:lnTo>
                  <a:lnTo>
                    <a:pt x="690" y="11"/>
                  </a:lnTo>
                  <a:lnTo>
                    <a:pt x="710" y="16"/>
                  </a:lnTo>
                  <a:lnTo>
                    <a:pt x="730" y="21"/>
                  </a:lnTo>
                  <a:lnTo>
                    <a:pt x="749" y="27"/>
                  </a:lnTo>
                  <a:lnTo>
                    <a:pt x="768" y="34"/>
                  </a:lnTo>
                  <a:lnTo>
                    <a:pt x="786" y="42"/>
                  </a:lnTo>
                  <a:lnTo>
                    <a:pt x="804" y="51"/>
                  </a:lnTo>
                  <a:lnTo>
                    <a:pt x="821" y="61"/>
                  </a:lnTo>
                  <a:lnTo>
                    <a:pt x="837" y="71"/>
                  </a:lnTo>
                  <a:lnTo>
                    <a:pt x="854" y="81"/>
                  </a:lnTo>
                  <a:lnTo>
                    <a:pt x="869" y="92"/>
                  </a:lnTo>
                  <a:lnTo>
                    <a:pt x="884" y="104"/>
                  </a:lnTo>
                  <a:lnTo>
                    <a:pt x="898" y="117"/>
                  </a:lnTo>
                  <a:lnTo>
                    <a:pt x="912" y="130"/>
                  </a:lnTo>
                  <a:lnTo>
                    <a:pt x="924" y="144"/>
                  </a:lnTo>
                  <a:lnTo>
                    <a:pt x="937" y="158"/>
                  </a:lnTo>
                  <a:lnTo>
                    <a:pt x="948" y="173"/>
                  </a:lnTo>
                  <a:lnTo>
                    <a:pt x="959" y="190"/>
                  </a:lnTo>
                  <a:lnTo>
                    <a:pt x="969" y="206"/>
                  </a:lnTo>
                  <a:lnTo>
                    <a:pt x="979" y="222"/>
                  </a:lnTo>
                  <a:lnTo>
                    <a:pt x="988" y="239"/>
                  </a:lnTo>
                  <a:lnTo>
                    <a:pt x="995" y="257"/>
                  </a:lnTo>
                  <a:lnTo>
                    <a:pt x="1002" y="275"/>
                  </a:lnTo>
                  <a:lnTo>
                    <a:pt x="1009" y="293"/>
                  </a:lnTo>
                  <a:lnTo>
                    <a:pt x="1014" y="313"/>
                  </a:lnTo>
                  <a:lnTo>
                    <a:pt x="1018" y="333"/>
                  </a:lnTo>
                  <a:lnTo>
                    <a:pt x="1022" y="352"/>
                  </a:lnTo>
                  <a:lnTo>
                    <a:pt x="1025" y="373"/>
                  </a:lnTo>
                  <a:lnTo>
                    <a:pt x="1029" y="416"/>
                  </a:lnTo>
                  <a:lnTo>
                    <a:pt x="987" y="405"/>
                  </a:lnTo>
                  <a:lnTo>
                    <a:pt x="987" y="405"/>
                  </a:lnTo>
                  <a:lnTo>
                    <a:pt x="952" y="397"/>
                  </a:lnTo>
                  <a:lnTo>
                    <a:pt x="919" y="390"/>
                  </a:lnTo>
                  <a:lnTo>
                    <a:pt x="885" y="385"/>
                  </a:lnTo>
                  <a:lnTo>
                    <a:pt x="852" y="382"/>
                  </a:lnTo>
                  <a:lnTo>
                    <a:pt x="817" y="380"/>
                  </a:lnTo>
                  <a:lnTo>
                    <a:pt x="784" y="380"/>
                  </a:lnTo>
                  <a:lnTo>
                    <a:pt x="751" y="381"/>
                  </a:lnTo>
                  <a:lnTo>
                    <a:pt x="717" y="383"/>
                  </a:lnTo>
                  <a:lnTo>
                    <a:pt x="685" y="386"/>
                  </a:lnTo>
                  <a:lnTo>
                    <a:pt x="653" y="391"/>
                  </a:lnTo>
                  <a:lnTo>
                    <a:pt x="621" y="396"/>
                  </a:lnTo>
                  <a:lnTo>
                    <a:pt x="589" y="403"/>
                  </a:lnTo>
                  <a:lnTo>
                    <a:pt x="558" y="410"/>
                  </a:lnTo>
                  <a:lnTo>
                    <a:pt x="527" y="420"/>
                  </a:lnTo>
                  <a:lnTo>
                    <a:pt x="497" y="429"/>
                  </a:lnTo>
                  <a:lnTo>
                    <a:pt x="467" y="439"/>
                  </a:lnTo>
                  <a:lnTo>
                    <a:pt x="437" y="449"/>
                  </a:lnTo>
                  <a:lnTo>
                    <a:pt x="409" y="461"/>
                  </a:lnTo>
                  <a:lnTo>
                    <a:pt x="381" y="472"/>
                  </a:lnTo>
                  <a:lnTo>
                    <a:pt x="353" y="484"/>
                  </a:lnTo>
                  <a:lnTo>
                    <a:pt x="300" y="510"/>
                  </a:lnTo>
                  <a:lnTo>
                    <a:pt x="250" y="536"/>
                  </a:lnTo>
                  <a:lnTo>
                    <a:pt x="202" y="564"/>
                  </a:lnTo>
                  <a:lnTo>
                    <a:pt x="159" y="590"/>
                  </a:lnTo>
                  <a:lnTo>
                    <a:pt x="119" y="617"/>
                  </a:lnTo>
                  <a:lnTo>
                    <a:pt x="82" y="641"/>
                  </a:lnTo>
                  <a:lnTo>
                    <a:pt x="82" y="641"/>
                  </a:lnTo>
                  <a:lnTo>
                    <a:pt x="78" y="644"/>
                  </a:lnTo>
                  <a:lnTo>
                    <a:pt x="74" y="646"/>
                  </a:lnTo>
                  <a:lnTo>
                    <a:pt x="69" y="647"/>
                  </a:lnTo>
                  <a:lnTo>
                    <a:pt x="65" y="647"/>
                  </a:lnTo>
                  <a:lnTo>
                    <a:pt x="65" y="647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26"/>
            <p:cNvSpPr>
              <a:spLocks noEditPoints="1"/>
            </p:cNvSpPr>
            <p:nvPr/>
          </p:nvSpPr>
          <p:spPr bwMode="auto">
            <a:xfrm>
              <a:off x="3298" y="2224"/>
              <a:ext cx="258" cy="378"/>
            </a:xfrm>
            <a:custGeom>
              <a:avLst/>
              <a:gdLst>
                <a:gd name="T0" fmla="*/ 424 w 1032"/>
                <a:gd name="T1" fmla="*/ 1512 h 1512"/>
                <a:gd name="T2" fmla="*/ 335 w 1032"/>
                <a:gd name="T3" fmla="*/ 1498 h 1512"/>
                <a:gd name="T4" fmla="*/ 254 w 1032"/>
                <a:gd name="T5" fmla="*/ 1468 h 1512"/>
                <a:gd name="T6" fmla="*/ 180 w 1032"/>
                <a:gd name="T7" fmla="*/ 1424 h 1512"/>
                <a:gd name="T8" fmla="*/ 117 w 1032"/>
                <a:gd name="T9" fmla="*/ 1366 h 1512"/>
                <a:gd name="T10" fmla="*/ 65 w 1032"/>
                <a:gd name="T11" fmla="*/ 1298 h 1512"/>
                <a:gd name="T12" fmla="*/ 27 w 1032"/>
                <a:gd name="T13" fmla="*/ 1219 h 1512"/>
                <a:gd name="T14" fmla="*/ 6 w 1032"/>
                <a:gd name="T15" fmla="*/ 1134 h 1512"/>
                <a:gd name="T16" fmla="*/ 0 w 1032"/>
                <a:gd name="T17" fmla="*/ 337 h 1512"/>
                <a:gd name="T18" fmla="*/ 81 w 1032"/>
                <a:gd name="T19" fmla="*/ 272 h 1512"/>
                <a:gd name="T20" fmla="*/ 227 w 1032"/>
                <a:gd name="T21" fmla="*/ 174 h 1512"/>
                <a:gd name="T22" fmla="*/ 346 w 1032"/>
                <a:gd name="T23" fmla="*/ 111 h 1512"/>
                <a:gd name="T24" fmla="*/ 478 w 1032"/>
                <a:gd name="T25" fmla="*/ 55 h 1512"/>
                <a:gd name="T26" fmla="*/ 621 w 1032"/>
                <a:gd name="T27" fmla="*/ 16 h 1512"/>
                <a:gd name="T28" fmla="*/ 773 w 1032"/>
                <a:gd name="T29" fmla="*/ 0 h 1512"/>
                <a:gd name="T30" fmla="*/ 930 w 1032"/>
                <a:gd name="T31" fmla="*/ 13 h 1512"/>
                <a:gd name="T32" fmla="*/ 1032 w 1032"/>
                <a:gd name="T33" fmla="*/ 1066 h 1512"/>
                <a:gd name="T34" fmla="*/ 1027 w 1032"/>
                <a:gd name="T35" fmla="*/ 1134 h 1512"/>
                <a:gd name="T36" fmla="*/ 1005 w 1032"/>
                <a:gd name="T37" fmla="*/ 1219 h 1512"/>
                <a:gd name="T38" fmla="*/ 967 w 1032"/>
                <a:gd name="T39" fmla="*/ 1298 h 1512"/>
                <a:gd name="T40" fmla="*/ 916 w 1032"/>
                <a:gd name="T41" fmla="*/ 1366 h 1512"/>
                <a:gd name="T42" fmla="*/ 853 w 1032"/>
                <a:gd name="T43" fmla="*/ 1424 h 1512"/>
                <a:gd name="T44" fmla="*/ 779 w 1032"/>
                <a:gd name="T45" fmla="*/ 1468 h 1512"/>
                <a:gd name="T46" fmla="*/ 697 w 1032"/>
                <a:gd name="T47" fmla="*/ 1498 h 1512"/>
                <a:gd name="T48" fmla="*/ 609 w 1032"/>
                <a:gd name="T49" fmla="*/ 1512 h 1512"/>
                <a:gd name="T50" fmla="*/ 60 w 1032"/>
                <a:gd name="T51" fmla="*/ 1066 h 1512"/>
                <a:gd name="T52" fmla="*/ 65 w 1032"/>
                <a:gd name="T53" fmla="*/ 1125 h 1512"/>
                <a:gd name="T54" fmla="*/ 84 w 1032"/>
                <a:gd name="T55" fmla="*/ 1199 h 1512"/>
                <a:gd name="T56" fmla="*/ 117 w 1032"/>
                <a:gd name="T57" fmla="*/ 1266 h 1512"/>
                <a:gd name="T58" fmla="*/ 161 w 1032"/>
                <a:gd name="T59" fmla="*/ 1326 h 1512"/>
                <a:gd name="T60" fmla="*/ 216 w 1032"/>
                <a:gd name="T61" fmla="*/ 1375 h 1512"/>
                <a:gd name="T62" fmla="*/ 280 w 1032"/>
                <a:gd name="T63" fmla="*/ 1413 h 1512"/>
                <a:gd name="T64" fmla="*/ 351 w 1032"/>
                <a:gd name="T65" fmla="*/ 1440 h 1512"/>
                <a:gd name="T66" fmla="*/ 427 w 1032"/>
                <a:gd name="T67" fmla="*/ 1452 h 1512"/>
                <a:gd name="T68" fmla="*/ 606 w 1032"/>
                <a:gd name="T69" fmla="*/ 1452 h 1512"/>
                <a:gd name="T70" fmla="*/ 682 w 1032"/>
                <a:gd name="T71" fmla="*/ 1440 h 1512"/>
                <a:gd name="T72" fmla="*/ 753 w 1032"/>
                <a:gd name="T73" fmla="*/ 1413 h 1512"/>
                <a:gd name="T74" fmla="*/ 816 w 1032"/>
                <a:gd name="T75" fmla="*/ 1375 h 1512"/>
                <a:gd name="T76" fmla="*/ 871 w 1032"/>
                <a:gd name="T77" fmla="*/ 1326 h 1512"/>
                <a:gd name="T78" fmla="*/ 915 w 1032"/>
                <a:gd name="T79" fmla="*/ 1266 h 1512"/>
                <a:gd name="T80" fmla="*/ 948 w 1032"/>
                <a:gd name="T81" fmla="*/ 1199 h 1512"/>
                <a:gd name="T82" fmla="*/ 967 w 1032"/>
                <a:gd name="T83" fmla="*/ 1125 h 1512"/>
                <a:gd name="T84" fmla="*/ 971 w 1032"/>
                <a:gd name="T85" fmla="*/ 84 h 1512"/>
                <a:gd name="T86" fmla="*/ 865 w 1032"/>
                <a:gd name="T87" fmla="*/ 64 h 1512"/>
                <a:gd name="T88" fmla="*/ 724 w 1032"/>
                <a:gd name="T89" fmla="*/ 62 h 1512"/>
                <a:gd name="T90" fmla="*/ 588 w 1032"/>
                <a:gd name="T91" fmla="*/ 85 h 1512"/>
                <a:gd name="T92" fmla="*/ 461 w 1032"/>
                <a:gd name="T93" fmla="*/ 126 h 1512"/>
                <a:gd name="T94" fmla="*/ 344 w 1032"/>
                <a:gd name="T95" fmla="*/ 178 h 1512"/>
                <a:gd name="T96" fmla="*/ 214 w 1032"/>
                <a:gd name="T97" fmla="*/ 253 h 1512"/>
                <a:gd name="T98" fmla="*/ 60 w 1032"/>
                <a:gd name="T99" fmla="*/ 366 h 1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2" h="1512">
                  <a:moveTo>
                    <a:pt x="585" y="1512"/>
                  </a:moveTo>
                  <a:lnTo>
                    <a:pt x="446" y="1512"/>
                  </a:lnTo>
                  <a:lnTo>
                    <a:pt x="446" y="1512"/>
                  </a:lnTo>
                  <a:lnTo>
                    <a:pt x="424" y="1512"/>
                  </a:lnTo>
                  <a:lnTo>
                    <a:pt x="401" y="1510"/>
                  </a:lnTo>
                  <a:lnTo>
                    <a:pt x="379" y="1507"/>
                  </a:lnTo>
                  <a:lnTo>
                    <a:pt x="357" y="1503"/>
                  </a:lnTo>
                  <a:lnTo>
                    <a:pt x="335" y="1498"/>
                  </a:lnTo>
                  <a:lnTo>
                    <a:pt x="314" y="1492"/>
                  </a:lnTo>
                  <a:lnTo>
                    <a:pt x="293" y="1485"/>
                  </a:lnTo>
                  <a:lnTo>
                    <a:pt x="273" y="1477"/>
                  </a:lnTo>
                  <a:lnTo>
                    <a:pt x="254" y="1468"/>
                  </a:lnTo>
                  <a:lnTo>
                    <a:pt x="234" y="1459"/>
                  </a:lnTo>
                  <a:lnTo>
                    <a:pt x="216" y="1448"/>
                  </a:lnTo>
                  <a:lnTo>
                    <a:pt x="197" y="1436"/>
                  </a:lnTo>
                  <a:lnTo>
                    <a:pt x="180" y="1424"/>
                  </a:lnTo>
                  <a:lnTo>
                    <a:pt x="163" y="1410"/>
                  </a:lnTo>
                  <a:lnTo>
                    <a:pt x="147" y="1396"/>
                  </a:lnTo>
                  <a:lnTo>
                    <a:pt x="131" y="1381"/>
                  </a:lnTo>
                  <a:lnTo>
                    <a:pt x="117" y="1366"/>
                  </a:lnTo>
                  <a:lnTo>
                    <a:pt x="103" y="1350"/>
                  </a:lnTo>
                  <a:lnTo>
                    <a:pt x="90" y="1333"/>
                  </a:lnTo>
                  <a:lnTo>
                    <a:pt x="76" y="1316"/>
                  </a:lnTo>
                  <a:lnTo>
                    <a:pt x="65" y="1298"/>
                  </a:lnTo>
                  <a:lnTo>
                    <a:pt x="54" y="1278"/>
                  </a:lnTo>
                  <a:lnTo>
                    <a:pt x="44" y="1259"/>
                  </a:lnTo>
                  <a:lnTo>
                    <a:pt x="35" y="1240"/>
                  </a:lnTo>
                  <a:lnTo>
                    <a:pt x="27" y="1219"/>
                  </a:lnTo>
                  <a:lnTo>
                    <a:pt x="20" y="1199"/>
                  </a:lnTo>
                  <a:lnTo>
                    <a:pt x="14" y="1178"/>
                  </a:lnTo>
                  <a:lnTo>
                    <a:pt x="10" y="1155"/>
                  </a:lnTo>
                  <a:lnTo>
                    <a:pt x="6" y="1134"/>
                  </a:lnTo>
                  <a:lnTo>
                    <a:pt x="3" y="1112"/>
                  </a:lnTo>
                  <a:lnTo>
                    <a:pt x="1" y="1089"/>
                  </a:lnTo>
                  <a:lnTo>
                    <a:pt x="0" y="1066"/>
                  </a:lnTo>
                  <a:lnTo>
                    <a:pt x="0" y="337"/>
                  </a:lnTo>
                  <a:lnTo>
                    <a:pt x="11" y="328"/>
                  </a:lnTo>
                  <a:lnTo>
                    <a:pt x="11" y="328"/>
                  </a:lnTo>
                  <a:lnTo>
                    <a:pt x="44" y="302"/>
                  </a:lnTo>
                  <a:lnTo>
                    <a:pt x="81" y="272"/>
                  </a:lnTo>
                  <a:lnTo>
                    <a:pt x="126" y="241"/>
                  </a:lnTo>
                  <a:lnTo>
                    <a:pt x="174" y="207"/>
                  </a:lnTo>
                  <a:lnTo>
                    <a:pt x="199" y="191"/>
                  </a:lnTo>
                  <a:lnTo>
                    <a:pt x="227" y="174"/>
                  </a:lnTo>
                  <a:lnTo>
                    <a:pt x="255" y="158"/>
                  </a:lnTo>
                  <a:lnTo>
                    <a:pt x="284" y="142"/>
                  </a:lnTo>
                  <a:lnTo>
                    <a:pt x="314" y="126"/>
                  </a:lnTo>
                  <a:lnTo>
                    <a:pt x="346" y="111"/>
                  </a:lnTo>
                  <a:lnTo>
                    <a:pt x="377" y="95"/>
                  </a:lnTo>
                  <a:lnTo>
                    <a:pt x="410" y="81"/>
                  </a:lnTo>
                  <a:lnTo>
                    <a:pt x="443" y="67"/>
                  </a:lnTo>
                  <a:lnTo>
                    <a:pt x="478" y="55"/>
                  </a:lnTo>
                  <a:lnTo>
                    <a:pt x="513" y="43"/>
                  </a:lnTo>
                  <a:lnTo>
                    <a:pt x="548" y="33"/>
                  </a:lnTo>
                  <a:lnTo>
                    <a:pt x="584" y="24"/>
                  </a:lnTo>
                  <a:lnTo>
                    <a:pt x="621" y="16"/>
                  </a:lnTo>
                  <a:lnTo>
                    <a:pt x="658" y="10"/>
                  </a:lnTo>
                  <a:lnTo>
                    <a:pt x="696" y="5"/>
                  </a:lnTo>
                  <a:lnTo>
                    <a:pt x="735" y="1"/>
                  </a:lnTo>
                  <a:lnTo>
                    <a:pt x="773" y="0"/>
                  </a:lnTo>
                  <a:lnTo>
                    <a:pt x="812" y="0"/>
                  </a:lnTo>
                  <a:lnTo>
                    <a:pt x="852" y="2"/>
                  </a:lnTo>
                  <a:lnTo>
                    <a:pt x="891" y="7"/>
                  </a:lnTo>
                  <a:lnTo>
                    <a:pt x="930" y="13"/>
                  </a:lnTo>
                  <a:lnTo>
                    <a:pt x="970" y="22"/>
                  </a:lnTo>
                  <a:lnTo>
                    <a:pt x="1011" y="33"/>
                  </a:lnTo>
                  <a:lnTo>
                    <a:pt x="1032" y="39"/>
                  </a:lnTo>
                  <a:lnTo>
                    <a:pt x="1032" y="1066"/>
                  </a:lnTo>
                  <a:lnTo>
                    <a:pt x="1032" y="1066"/>
                  </a:lnTo>
                  <a:lnTo>
                    <a:pt x="1031" y="1089"/>
                  </a:lnTo>
                  <a:lnTo>
                    <a:pt x="1030" y="1112"/>
                  </a:lnTo>
                  <a:lnTo>
                    <a:pt x="1027" y="1134"/>
                  </a:lnTo>
                  <a:lnTo>
                    <a:pt x="1023" y="1155"/>
                  </a:lnTo>
                  <a:lnTo>
                    <a:pt x="1018" y="1178"/>
                  </a:lnTo>
                  <a:lnTo>
                    <a:pt x="1012" y="1199"/>
                  </a:lnTo>
                  <a:lnTo>
                    <a:pt x="1005" y="1219"/>
                  </a:lnTo>
                  <a:lnTo>
                    <a:pt x="997" y="1240"/>
                  </a:lnTo>
                  <a:lnTo>
                    <a:pt x="988" y="1259"/>
                  </a:lnTo>
                  <a:lnTo>
                    <a:pt x="978" y="1278"/>
                  </a:lnTo>
                  <a:lnTo>
                    <a:pt x="967" y="1298"/>
                  </a:lnTo>
                  <a:lnTo>
                    <a:pt x="955" y="1316"/>
                  </a:lnTo>
                  <a:lnTo>
                    <a:pt x="943" y="1333"/>
                  </a:lnTo>
                  <a:lnTo>
                    <a:pt x="930" y="1350"/>
                  </a:lnTo>
                  <a:lnTo>
                    <a:pt x="916" y="1366"/>
                  </a:lnTo>
                  <a:lnTo>
                    <a:pt x="901" y="1381"/>
                  </a:lnTo>
                  <a:lnTo>
                    <a:pt x="886" y="1396"/>
                  </a:lnTo>
                  <a:lnTo>
                    <a:pt x="870" y="1410"/>
                  </a:lnTo>
                  <a:lnTo>
                    <a:pt x="853" y="1424"/>
                  </a:lnTo>
                  <a:lnTo>
                    <a:pt x="835" y="1436"/>
                  </a:lnTo>
                  <a:lnTo>
                    <a:pt x="817" y="1448"/>
                  </a:lnTo>
                  <a:lnTo>
                    <a:pt x="798" y="1459"/>
                  </a:lnTo>
                  <a:lnTo>
                    <a:pt x="779" y="1468"/>
                  </a:lnTo>
                  <a:lnTo>
                    <a:pt x="759" y="1477"/>
                  </a:lnTo>
                  <a:lnTo>
                    <a:pt x="739" y="1485"/>
                  </a:lnTo>
                  <a:lnTo>
                    <a:pt x="718" y="1492"/>
                  </a:lnTo>
                  <a:lnTo>
                    <a:pt x="697" y="1498"/>
                  </a:lnTo>
                  <a:lnTo>
                    <a:pt x="675" y="1503"/>
                  </a:lnTo>
                  <a:lnTo>
                    <a:pt x="653" y="1507"/>
                  </a:lnTo>
                  <a:lnTo>
                    <a:pt x="631" y="1510"/>
                  </a:lnTo>
                  <a:lnTo>
                    <a:pt x="609" y="1512"/>
                  </a:lnTo>
                  <a:lnTo>
                    <a:pt x="585" y="1512"/>
                  </a:lnTo>
                  <a:lnTo>
                    <a:pt x="585" y="1512"/>
                  </a:lnTo>
                  <a:close/>
                  <a:moveTo>
                    <a:pt x="60" y="366"/>
                  </a:moveTo>
                  <a:lnTo>
                    <a:pt x="60" y="1066"/>
                  </a:lnTo>
                  <a:lnTo>
                    <a:pt x="60" y="1066"/>
                  </a:lnTo>
                  <a:lnTo>
                    <a:pt x="61" y="1086"/>
                  </a:lnTo>
                  <a:lnTo>
                    <a:pt x="62" y="1105"/>
                  </a:lnTo>
                  <a:lnTo>
                    <a:pt x="65" y="1125"/>
                  </a:lnTo>
                  <a:lnTo>
                    <a:pt x="68" y="1143"/>
                  </a:lnTo>
                  <a:lnTo>
                    <a:pt x="73" y="1162"/>
                  </a:lnTo>
                  <a:lnTo>
                    <a:pt x="78" y="1181"/>
                  </a:lnTo>
                  <a:lnTo>
                    <a:pt x="84" y="1199"/>
                  </a:lnTo>
                  <a:lnTo>
                    <a:pt x="92" y="1216"/>
                  </a:lnTo>
                  <a:lnTo>
                    <a:pt x="99" y="1233"/>
                  </a:lnTo>
                  <a:lnTo>
                    <a:pt x="108" y="1250"/>
                  </a:lnTo>
                  <a:lnTo>
                    <a:pt x="117" y="1266"/>
                  </a:lnTo>
                  <a:lnTo>
                    <a:pt x="127" y="1281"/>
                  </a:lnTo>
                  <a:lnTo>
                    <a:pt x="138" y="1297"/>
                  </a:lnTo>
                  <a:lnTo>
                    <a:pt x="149" y="1312"/>
                  </a:lnTo>
                  <a:lnTo>
                    <a:pt x="161" y="1326"/>
                  </a:lnTo>
                  <a:lnTo>
                    <a:pt x="174" y="1339"/>
                  </a:lnTo>
                  <a:lnTo>
                    <a:pt x="187" y="1352"/>
                  </a:lnTo>
                  <a:lnTo>
                    <a:pt x="201" y="1364"/>
                  </a:lnTo>
                  <a:lnTo>
                    <a:pt x="216" y="1375"/>
                  </a:lnTo>
                  <a:lnTo>
                    <a:pt x="231" y="1386"/>
                  </a:lnTo>
                  <a:lnTo>
                    <a:pt x="247" y="1396"/>
                  </a:lnTo>
                  <a:lnTo>
                    <a:pt x="263" y="1405"/>
                  </a:lnTo>
                  <a:lnTo>
                    <a:pt x="280" y="1413"/>
                  </a:lnTo>
                  <a:lnTo>
                    <a:pt x="297" y="1422"/>
                  </a:lnTo>
                  <a:lnTo>
                    <a:pt x="314" y="1429"/>
                  </a:lnTo>
                  <a:lnTo>
                    <a:pt x="332" y="1435"/>
                  </a:lnTo>
                  <a:lnTo>
                    <a:pt x="351" y="1440"/>
                  </a:lnTo>
                  <a:lnTo>
                    <a:pt x="369" y="1444"/>
                  </a:lnTo>
                  <a:lnTo>
                    <a:pt x="388" y="1448"/>
                  </a:lnTo>
                  <a:lnTo>
                    <a:pt x="407" y="1450"/>
                  </a:lnTo>
                  <a:lnTo>
                    <a:pt x="427" y="1452"/>
                  </a:lnTo>
                  <a:lnTo>
                    <a:pt x="446" y="1452"/>
                  </a:lnTo>
                  <a:lnTo>
                    <a:pt x="585" y="1452"/>
                  </a:lnTo>
                  <a:lnTo>
                    <a:pt x="585" y="1452"/>
                  </a:lnTo>
                  <a:lnTo>
                    <a:pt x="606" y="1452"/>
                  </a:lnTo>
                  <a:lnTo>
                    <a:pt x="625" y="1450"/>
                  </a:lnTo>
                  <a:lnTo>
                    <a:pt x="644" y="1448"/>
                  </a:lnTo>
                  <a:lnTo>
                    <a:pt x="663" y="1444"/>
                  </a:lnTo>
                  <a:lnTo>
                    <a:pt x="682" y="1440"/>
                  </a:lnTo>
                  <a:lnTo>
                    <a:pt x="700" y="1435"/>
                  </a:lnTo>
                  <a:lnTo>
                    <a:pt x="718" y="1429"/>
                  </a:lnTo>
                  <a:lnTo>
                    <a:pt x="736" y="1422"/>
                  </a:lnTo>
                  <a:lnTo>
                    <a:pt x="753" y="1413"/>
                  </a:lnTo>
                  <a:lnTo>
                    <a:pt x="769" y="1405"/>
                  </a:lnTo>
                  <a:lnTo>
                    <a:pt x="785" y="1396"/>
                  </a:lnTo>
                  <a:lnTo>
                    <a:pt x="801" y="1386"/>
                  </a:lnTo>
                  <a:lnTo>
                    <a:pt x="816" y="1375"/>
                  </a:lnTo>
                  <a:lnTo>
                    <a:pt x="830" y="1364"/>
                  </a:lnTo>
                  <a:lnTo>
                    <a:pt x="844" y="1352"/>
                  </a:lnTo>
                  <a:lnTo>
                    <a:pt x="859" y="1339"/>
                  </a:lnTo>
                  <a:lnTo>
                    <a:pt x="871" y="1326"/>
                  </a:lnTo>
                  <a:lnTo>
                    <a:pt x="883" y="1312"/>
                  </a:lnTo>
                  <a:lnTo>
                    <a:pt x="895" y="1297"/>
                  </a:lnTo>
                  <a:lnTo>
                    <a:pt x="905" y="1281"/>
                  </a:lnTo>
                  <a:lnTo>
                    <a:pt x="915" y="1266"/>
                  </a:lnTo>
                  <a:lnTo>
                    <a:pt x="925" y="1250"/>
                  </a:lnTo>
                  <a:lnTo>
                    <a:pt x="933" y="1233"/>
                  </a:lnTo>
                  <a:lnTo>
                    <a:pt x="941" y="1216"/>
                  </a:lnTo>
                  <a:lnTo>
                    <a:pt x="948" y="1199"/>
                  </a:lnTo>
                  <a:lnTo>
                    <a:pt x="954" y="1181"/>
                  </a:lnTo>
                  <a:lnTo>
                    <a:pt x="959" y="1162"/>
                  </a:lnTo>
                  <a:lnTo>
                    <a:pt x="963" y="1143"/>
                  </a:lnTo>
                  <a:lnTo>
                    <a:pt x="967" y="1125"/>
                  </a:lnTo>
                  <a:lnTo>
                    <a:pt x="969" y="1105"/>
                  </a:lnTo>
                  <a:lnTo>
                    <a:pt x="970" y="1086"/>
                  </a:lnTo>
                  <a:lnTo>
                    <a:pt x="971" y="1066"/>
                  </a:lnTo>
                  <a:lnTo>
                    <a:pt x="971" y="84"/>
                  </a:lnTo>
                  <a:lnTo>
                    <a:pt x="971" y="84"/>
                  </a:lnTo>
                  <a:lnTo>
                    <a:pt x="935" y="75"/>
                  </a:lnTo>
                  <a:lnTo>
                    <a:pt x="900" y="69"/>
                  </a:lnTo>
                  <a:lnTo>
                    <a:pt x="865" y="64"/>
                  </a:lnTo>
                  <a:lnTo>
                    <a:pt x="829" y="61"/>
                  </a:lnTo>
                  <a:lnTo>
                    <a:pt x="794" y="60"/>
                  </a:lnTo>
                  <a:lnTo>
                    <a:pt x="759" y="60"/>
                  </a:lnTo>
                  <a:lnTo>
                    <a:pt x="724" y="62"/>
                  </a:lnTo>
                  <a:lnTo>
                    <a:pt x="689" y="66"/>
                  </a:lnTo>
                  <a:lnTo>
                    <a:pt x="656" y="71"/>
                  </a:lnTo>
                  <a:lnTo>
                    <a:pt x="622" y="77"/>
                  </a:lnTo>
                  <a:lnTo>
                    <a:pt x="588" y="85"/>
                  </a:lnTo>
                  <a:lnTo>
                    <a:pt x="556" y="93"/>
                  </a:lnTo>
                  <a:lnTo>
                    <a:pt x="524" y="104"/>
                  </a:lnTo>
                  <a:lnTo>
                    <a:pt x="493" y="114"/>
                  </a:lnTo>
                  <a:lnTo>
                    <a:pt x="461" y="126"/>
                  </a:lnTo>
                  <a:lnTo>
                    <a:pt x="431" y="138"/>
                  </a:lnTo>
                  <a:lnTo>
                    <a:pt x="401" y="151"/>
                  </a:lnTo>
                  <a:lnTo>
                    <a:pt x="372" y="164"/>
                  </a:lnTo>
                  <a:lnTo>
                    <a:pt x="344" y="178"/>
                  </a:lnTo>
                  <a:lnTo>
                    <a:pt x="316" y="193"/>
                  </a:lnTo>
                  <a:lnTo>
                    <a:pt x="289" y="207"/>
                  </a:lnTo>
                  <a:lnTo>
                    <a:pt x="264" y="223"/>
                  </a:lnTo>
                  <a:lnTo>
                    <a:pt x="214" y="253"/>
                  </a:lnTo>
                  <a:lnTo>
                    <a:pt x="169" y="283"/>
                  </a:lnTo>
                  <a:lnTo>
                    <a:pt x="129" y="312"/>
                  </a:lnTo>
                  <a:lnTo>
                    <a:pt x="93" y="340"/>
                  </a:lnTo>
                  <a:lnTo>
                    <a:pt x="60" y="366"/>
                  </a:lnTo>
                  <a:lnTo>
                    <a:pt x="60" y="366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7"/>
            <p:cNvSpPr>
              <a:spLocks noEditPoints="1"/>
            </p:cNvSpPr>
            <p:nvPr/>
          </p:nvSpPr>
          <p:spPr bwMode="auto">
            <a:xfrm>
              <a:off x="3398" y="2518"/>
              <a:ext cx="57" cy="57"/>
            </a:xfrm>
            <a:custGeom>
              <a:avLst/>
              <a:gdLst>
                <a:gd name="T0" fmla="*/ 114 w 228"/>
                <a:gd name="T1" fmla="*/ 227 h 227"/>
                <a:gd name="T2" fmla="*/ 92 w 228"/>
                <a:gd name="T3" fmla="*/ 224 h 227"/>
                <a:gd name="T4" fmla="*/ 70 w 228"/>
                <a:gd name="T5" fmla="*/ 218 h 227"/>
                <a:gd name="T6" fmla="*/ 50 w 228"/>
                <a:gd name="T7" fmla="*/ 207 h 227"/>
                <a:gd name="T8" fmla="*/ 34 w 228"/>
                <a:gd name="T9" fmla="*/ 194 h 227"/>
                <a:gd name="T10" fmla="*/ 20 w 228"/>
                <a:gd name="T11" fmla="*/ 177 h 227"/>
                <a:gd name="T12" fmla="*/ 9 w 228"/>
                <a:gd name="T13" fmla="*/ 158 h 227"/>
                <a:gd name="T14" fmla="*/ 3 w 228"/>
                <a:gd name="T15" fmla="*/ 137 h 227"/>
                <a:gd name="T16" fmla="*/ 0 w 228"/>
                <a:gd name="T17" fmla="*/ 113 h 227"/>
                <a:gd name="T18" fmla="*/ 1 w 228"/>
                <a:gd name="T19" fmla="*/ 101 h 227"/>
                <a:gd name="T20" fmla="*/ 6 w 228"/>
                <a:gd name="T21" fmla="*/ 79 h 227"/>
                <a:gd name="T22" fmla="*/ 14 w 228"/>
                <a:gd name="T23" fmla="*/ 59 h 227"/>
                <a:gd name="T24" fmla="*/ 26 w 228"/>
                <a:gd name="T25" fmla="*/ 41 h 227"/>
                <a:gd name="T26" fmla="*/ 42 w 228"/>
                <a:gd name="T27" fmla="*/ 26 h 227"/>
                <a:gd name="T28" fmla="*/ 60 w 228"/>
                <a:gd name="T29" fmla="*/ 14 h 227"/>
                <a:gd name="T30" fmla="*/ 81 w 228"/>
                <a:gd name="T31" fmla="*/ 5 h 227"/>
                <a:gd name="T32" fmla="*/ 103 w 228"/>
                <a:gd name="T33" fmla="*/ 1 h 227"/>
                <a:gd name="T34" fmla="*/ 114 w 228"/>
                <a:gd name="T35" fmla="*/ 0 h 227"/>
                <a:gd name="T36" fmla="*/ 137 w 228"/>
                <a:gd name="T37" fmla="*/ 2 h 227"/>
                <a:gd name="T38" fmla="*/ 158 w 228"/>
                <a:gd name="T39" fmla="*/ 9 h 227"/>
                <a:gd name="T40" fmla="*/ 177 w 228"/>
                <a:gd name="T41" fmla="*/ 19 h 227"/>
                <a:gd name="T42" fmla="*/ 195 w 228"/>
                <a:gd name="T43" fmla="*/ 33 h 227"/>
                <a:gd name="T44" fmla="*/ 209 w 228"/>
                <a:gd name="T45" fmla="*/ 50 h 227"/>
                <a:gd name="T46" fmla="*/ 219 w 228"/>
                <a:gd name="T47" fmla="*/ 69 h 227"/>
                <a:gd name="T48" fmla="*/ 226 w 228"/>
                <a:gd name="T49" fmla="*/ 90 h 227"/>
                <a:gd name="T50" fmla="*/ 228 w 228"/>
                <a:gd name="T51" fmla="*/ 113 h 227"/>
                <a:gd name="T52" fmla="*/ 227 w 228"/>
                <a:gd name="T53" fmla="*/ 125 h 227"/>
                <a:gd name="T54" fmla="*/ 223 w 228"/>
                <a:gd name="T55" fmla="*/ 147 h 227"/>
                <a:gd name="T56" fmla="*/ 214 w 228"/>
                <a:gd name="T57" fmla="*/ 168 h 227"/>
                <a:gd name="T58" fmla="*/ 202 w 228"/>
                <a:gd name="T59" fmla="*/ 186 h 227"/>
                <a:gd name="T60" fmla="*/ 186 w 228"/>
                <a:gd name="T61" fmla="*/ 201 h 227"/>
                <a:gd name="T62" fmla="*/ 168 w 228"/>
                <a:gd name="T63" fmla="*/ 213 h 227"/>
                <a:gd name="T64" fmla="*/ 148 w 228"/>
                <a:gd name="T65" fmla="*/ 222 h 227"/>
                <a:gd name="T66" fmla="*/ 126 w 228"/>
                <a:gd name="T67" fmla="*/ 226 h 227"/>
                <a:gd name="T68" fmla="*/ 114 w 228"/>
                <a:gd name="T69" fmla="*/ 227 h 227"/>
                <a:gd name="T70" fmla="*/ 114 w 228"/>
                <a:gd name="T71" fmla="*/ 60 h 227"/>
                <a:gd name="T72" fmla="*/ 94 w 228"/>
                <a:gd name="T73" fmla="*/ 64 h 227"/>
                <a:gd name="T74" fmla="*/ 77 w 228"/>
                <a:gd name="T75" fmla="*/ 76 h 227"/>
                <a:gd name="T76" fmla="*/ 65 w 228"/>
                <a:gd name="T77" fmla="*/ 92 h 227"/>
                <a:gd name="T78" fmla="*/ 60 w 228"/>
                <a:gd name="T79" fmla="*/ 113 h 227"/>
                <a:gd name="T80" fmla="*/ 62 w 228"/>
                <a:gd name="T81" fmla="*/ 124 h 227"/>
                <a:gd name="T82" fmla="*/ 70 w 228"/>
                <a:gd name="T83" fmla="*/ 143 h 227"/>
                <a:gd name="T84" fmla="*/ 85 w 228"/>
                <a:gd name="T85" fmla="*/ 158 h 227"/>
                <a:gd name="T86" fmla="*/ 104 w 228"/>
                <a:gd name="T87" fmla="*/ 166 h 227"/>
                <a:gd name="T88" fmla="*/ 114 w 228"/>
                <a:gd name="T89" fmla="*/ 167 h 227"/>
                <a:gd name="T90" fmla="*/ 135 w 228"/>
                <a:gd name="T91" fmla="*/ 162 h 227"/>
                <a:gd name="T92" fmla="*/ 152 w 228"/>
                <a:gd name="T93" fmla="*/ 151 h 227"/>
                <a:gd name="T94" fmla="*/ 163 w 228"/>
                <a:gd name="T95" fmla="*/ 134 h 227"/>
                <a:gd name="T96" fmla="*/ 167 w 228"/>
                <a:gd name="T97" fmla="*/ 113 h 227"/>
                <a:gd name="T98" fmla="*/ 166 w 228"/>
                <a:gd name="T99" fmla="*/ 102 h 227"/>
                <a:gd name="T100" fmla="*/ 158 w 228"/>
                <a:gd name="T101" fmla="*/ 83 h 227"/>
                <a:gd name="T102" fmla="*/ 144 w 228"/>
                <a:gd name="T103" fmla="*/ 69 h 227"/>
                <a:gd name="T104" fmla="*/ 125 w 228"/>
                <a:gd name="T105" fmla="*/ 61 h 227"/>
                <a:gd name="T106" fmla="*/ 114 w 228"/>
                <a:gd name="T107" fmla="*/ 6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7">
                  <a:moveTo>
                    <a:pt x="114" y="227"/>
                  </a:moveTo>
                  <a:lnTo>
                    <a:pt x="114" y="227"/>
                  </a:lnTo>
                  <a:lnTo>
                    <a:pt x="103" y="226"/>
                  </a:lnTo>
                  <a:lnTo>
                    <a:pt x="92" y="224"/>
                  </a:lnTo>
                  <a:lnTo>
                    <a:pt x="81" y="222"/>
                  </a:lnTo>
                  <a:lnTo>
                    <a:pt x="70" y="218"/>
                  </a:lnTo>
                  <a:lnTo>
                    <a:pt x="60" y="213"/>
                  </a:lnTo>
                  <a:lnTo>
                    <a:pt x="50" y="207"/>
                  </a:lnTo>
                  <a:lnTo>
                    <a:pt x="42" y="201"/>
                  </a:lnTo>
                  <a:lnTo>
                    <a:pt x="34" y="194"/>
                  </a:lnTo>
                  <a:lnTo>
                    <a:pt x="26" y="186"/>
                  </a:lnTo>
                  <a:lnTo>
                    <a:pt x="20" y="177"/>
                  </a:lnTo>
                  <a:lnTo>
                    <a:pt x="14" y="168"/>
                  </a:lnTo>
                  <a:lnTo>
                    <a:pt x="9" y="158"/>
                  </a:lnTo>
                  <a:lnTo>
                    <a:pt x="6" y="147"/>
                  </a:lnTo>
                  <a:lnTo>
                    <a:pt x="3" y="137"/>
                  </a:lnTo>
                  <a:lnTo>
                    <a:pt x="1" y="125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01"/>
                  </a:lnTo>
                  <a:lnTo>
                    <a:pt x="3" y="90"/>
                  </a:lnTo>
                  <a:lnTo>
                    <a:pt x="6" y="79"/>
                  </a:lnTo>
                  <a:lnTo>
                    <a:pt x="9" y="69"/>
                  </a:lnTo>
                  <a:lnTo>
                    <a:pt x="14" y="59"/>
                  </a:lnTo>
                  <a:lnTo>
                    <a:pt x="20" y="50"/>
                  </a:lnTo>
                  <a:lnTo>
                    <a:pt x="26" y="41"/>
                  </a:lnTo>
                  <a:lnTo>
                    <a:pt x="34" y="33"/>
                  </a:lnTo>
                  <a:lnTo>
                    <a:pt x="42" y="26"/>
                  </a:lnTo>
                  <a:lnTo>
                    <a:pt x="50" y="19"/>
                  </a:lnTo>
                  <a:lnTo>
                    <a:pt x="60" y="14"/>
                  </a:lnTo>
                  <a:lnTo>
                    <a:pt x="70" y="9"/>
                  </a:lnTo>
                  <a:lnTo>
                    <a:pt x="81" y="5"/>
                  </a:lnTo>
                  <a:lnTo>
                    <a:pt x="92" y="2"/>
                  </a:lnTo>
                  <a:lnTo>
                    <a:pt x="103" y="1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26" y="1"/>
                  </a:lnTo>
                  <a:lnTo>
                    <a:pt x="137" y="2"/>
                  </a:lnTo>
                  <a:lnTo>
                    <a:pt x="148" y="5"/>
                  </a:lnTo>
                  <a:lnTo>
                    <a:pt x="158" y="9"/>
                  </a:lnTo>
                  <a:lnTo>
                    <a:pt x="168" y="14"/>
                  </a:lnTo>
                  <a:lnTo>
                    <a:pt x="177" y="19"/>
                  </a:lnTo>
                  <a:lnTo>
                    <a:pt x="186" y="26"/>
                  </a:lnTo>
                  <a:lnTo>
                    <a:pt x="195" y="33"/>
                  </a:lnTo>
                  <a:lnTo>
                    <a:pt x="202" y="41"/>
                  </a:lnTo>
                  <a:lnTo>
                    <a:pt x="209" y="50"/>
                  </a:lnTo>
                  <a:lnTo>
                    <a:pt x="214" y="59"/>
                  </a:lnTo>
                  <a:lnTo>
                    <a:pt x="219" y="69"/>
                  </a:lnTo>
                  <a:lnTo>
                    <a:pt x="223" y="79"/>
                  </a:lnTo>
                  <a:lnTo>
                    <a:pt x="226" y="90"/>
                  </a:lnTo>
                  <a:lnTo>
                    <a:pt x="227" y="101"/>
                  </a:lnTo>
                  <a:lnTo>
                    <a:pt x="228" y="113"/>
                  </a:lnTo>
                  <a:lnTo>
                    <a:pt x="228" y="113"/>
                  </a:lnTo>
                  <a:lnTo>
                    <a:pt x="227" y="125"/>
                  </a:lnTo>
                  <a:lnTo>
                    <a:pt x="226" y="137"/>
                  </a:lnTo>
                  <a:lnTo>
                    <a:pt x="223" y="147"/>
                  </a:lnTo>
                  <a:lnTo>
                    <a:pt x="219" y="158"/>
                  </a:lnTo>
                  <a:lnTo>
                    <a:pt x="214" y="168"/>
                  </a:lnTo>
                  <a:lnTo>
                    <a:pt x="209" y="177"/>
                  </a:lnTo>
                  <a:lnTo>
                    <a:pt x="202" y="186"/>
                  </a:lnTo>
                  <a:lnTo>
                    <a:pt x="195" y="194"/>
                  </a:lnTo>
                  <a:lnTo>
                    <a:pt x="186" y="201"/>
                  </a:lnTo>
                  <a:lnTo>
                    <a:pt x="177" y="207"/>
                  </a:lnTo>
                  <a:lnTo>
                    <a:pt x="168" y="213"/>
                  </a:lnTo>
                  <a:lnTo>
                    <a:pt x="158" y="218"/>
                  </a:lnTo>
                  <a:lnTo>
                    <a:pt x="148" y="222"/>
                  </a:lnTo>
                  <a:lnTo>
                    <a:pt x="137" y="224"/>
                  </a:lnTo>
                  <a:lnTo>
                    <a:pt x="126" y="226"/>
                  </a:lnTo>
                  <a:lnTo>
                    <a:pt x="114" y="227"/>
                  </a:lnTo>
                  <a:lnTo>
                    <a:pt x="114" y="227"/>
                  </a:lnTo>
                  <a:close/>
                  <a:moveTo>
                    <a:pt x="114" y="60"/>
                  </a:moveTo>
                  <a:lnTo>
                    <a:pt x="114" y="60"/>
                  </a:lnTo>
                  <a:lnTo>
                    <a:pt x="104" y="61"/>
                  </a:lnTo>
                  <a:lnTo>
                    <a:pt x="94" y="64"/>
                  </a:lnTo>
                  <a:lnTo>
                    <a:pt x="85" y="69"/>
                  </a:lnTo>
                  <a:lnTo>
                    <a:pt x="77" y="76"/>
                  </a:lnTo>
                  <a:lnTo>
                    <a:pt x="70" y="83"/>
                  </a:lnTo>
                  <a:lnTo>
                    <a:pt x="65" y="92"/>
                  </a:lnTo>
                  <a:lnTo>
                    <a:pt x="62" y="10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2" y="124"/>
                  </a:lnTo>
                  <a:lnTo>
                    <a:pt x="65" y="134"/>
                  </a:lnTo>
                  <a:lnTo>
                    <a:pt x="70" y="143"/>
                  </a:lnTo>
                  <a:lnTo>
                    <a:pt x="77" y="151"/>
                  </a:lnTo>
                  <a:lnTo>
                    <a:pt x="85" y="158"/>
                  </a:lnTo>
                  <a:lnTo>
                    <a:pt x="94" y="162"/>
                  </a:lnTo>
                  <a:lnTo>
                    <a:pt x="104" y="166"/>
                  </a:lnTo>
                  <a:lnTo>
                    <a:pt x="114" y="167"/>
                  </a:lnTo>
                  <a:lnTo>
                    <a:pt x="114" y="167"/>
                  </a:lnTo>
                  <a:lnTo>
                    <a:pt x="125" y="166"/>
                  </a:lnTo>
                  <a:lnTo>
                    <a:pt x="135" y="162"/>
                  </a:lnTo>
                  <a:lnTo>
                    <a:pt x="144" y="158"/>
                  </a:lnTo>
                  <a:lnTo>
                    <a:pt x="152" y="151"/>
                  </a:lnTo>
                  <a:lnTo>
                    <a:pt x="158" y="143"/>
                  </a:lnTo>
                  <a:lnTo>
                    <a:pt x="163" y="134"/>
                  </a:lnTo>
                  <a:lnTo>
                    <a:pt x="166" y="124"/>
                  </a:lnTo>
                  <a:lnTo>
                    <a:pt x="167" y="113"/>
                  </a:lnTo>
                  <a:lnTo>
                    <a:pt x="167" y="113"/>
                  </a:lnTo>
                  <a:lnTo>
                    <a:pt x="166" y="102"/>
                  </a:lnTo>
                  <a:lnTo>
                    <a:pt x="163" y="92"/>
                  </a:lnTo>
                  <a:lnTo>
                    <a:pt x="158" y="83"/>
                  </a:lnTo>
                  <a:lnTo>
                    <a:pt x="152" y="76"/>
                  </a:lnTo>
                  <a:lnTo>
                    <a:pt x="144" y="69"/>
                  </a:lnTo>
                  <a:lnTo>
                    <a:pt x="135" y="64"/>
                  </a:lnTo>
                  <a:lnTo>
                    <a:pt x="125" y="61"/>
                  </a:lnTo>
                  <a:lnTo>
                    <a:pt x="114" y="60"/>
                  </a:lnTo>
                  <a:lnTo>
                    <a:pt x="114" y="60"/>
                  </a:lnTo>
                  <a:close/>
                </a:path>
              </a:pathLst>
            </a:custGeom>
            <a:solidFill>
              <a:srgbClr val="00A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8"/>
            <p:cNvSpPr>
              <a:spLocks noEditPoints="1"/>
            </p:cNvSpPr>
            <p:nvPr/>
          </p:nvSpPr>
          <p:spPr bwMode="auto">
            <a:xfrm>
              <a:off x="3177" y="2223"/>
              <a:ext cx="182" cy="459"/>
            </a:xfrm>
            <a:custGeom>
              <a:avLst/>
              <a:gdLst>
                <a:gd name="T0" fmla="*/ 459 w 728"/>
                <a:gd name="T1" fmla="*/ 1834 h 1837"/>
                <a:gd name="T2" fmla="*/ 18 w 728"/>
                <a:gd name="T3" fmla="*/ 1495 h 1837"/>
                <a:gd name="T4" fmla="*/ 0 w 728"/>
                <a:gd name="T5" fmla="*/ 1464 h 1837"/>
                <a:gd name="T6" fmla="*/ 5 w 728"/>
                <a:gd name="T7" fmla="*/ 1438 h 1837"/>
                <a:gd name="T8" fmla="*/ 119 w 728"/>
                <a:gd name="T9" fmla="*/ 1287 h 1837"/>
                <a:gd name="T10" fmla="*/ 123 w 728"/>
                <a:gd name="T11" fmla="*/ 1267 h 1837"/>
                <a:gd name="T12" fmla="*/ 104 w 728"/>
                <a:gd name="T13" fmla="*/ 895 h 1837"/>
                <a:gd name="T14" fmla="*/ 86 w 728"/>
                <a:gd name="T15" fmla="*/ 623 h 1837"/>
                <a:gd name="T16" fmla="*/ 93 w 728"/>
                <a:gd name="T17" fmla="*/ 568 h 1837"/>
                <a:gd name="T18" fmla="*/ 331 w 728"/>
                <a:gd name="T19" fmla="*/ 116 h 1837"/>
                <a:gd name="T20" fmla="*/ 352 w 728"/>
                <a:gd name="T21" fmla="*/ 65 h 1837"/>
                <a:gd name="T22" fmla="*/ 387 w 728"/>
                <a:gd name="T23" fmla="*/ 20 h 1837"/>
                <a:gd name="T24" fmla="*/ 410 w 728"/>
                <a:gd name="T25" fmla="*/ 6 h 1837"/>
                <a:gd name="T26" fmla="*/ 440 w 728"/>
                <a:gd name="T27" fmla="*/ 0 h 1837"/>
                <a:gd name="T28" fmla="*/ 463 w 728"/>
                <a:gd name="T29" fmla="*/ 3 h 1837"/>
                <a:gd name="T30" fmla="*/ 519 w 728"/>
                <a:gd name="T31" fmla="*/ 33 h 1837"/>
                <a:gd name="T32" fmla="*/ 557 w 728"/>
                <a:gd name="T33" fmla="*/ 81 h 1837"/>
                <a:gd name="T34" fmla="*/ 574 w 728"/>
                <a:gd name="T35" fmla="*/ 130 h 1837"/>
                <a:gd name="T36" fmla="*/ 577 w 728"/>
                <a:gd name="T37" fmla="*/ 200 h 1837"/>
                <a:gd name="T38" fmla="*/ 565 w 728"/>
                <a:gd name="T39" fmla="*/ 273 h 1837"/>
                <a:gd name="T40" fmla="*/ 539 w 728"/>
                <a:gd name="T41" fmla="*/ 356 h 1837"/>
                <a:gd name="T42" fmla="*/ 480 w 728"/>
                <a:gd name="T43" fmla="*/ 492 h 1837"/>
                <a:gd name="T44" fmla="*/ 415 w 728"/>
                <a:gd name="T45" fmla="*/ 590 h 1837"/>
                <a:gd name="T46" fmla="*/ 399 w 728"/>
                <a:gd name="T47" fmla="*/ 510 h 1837"/>
                <a:gd name="T48" fmla="*/ 456 w 728"/>
                <a:gd name="T49" fmla="*/ 402 h 1837"/>
                <a:gd name="T50" fmla="*/ 495 w 728"/>
                <a:gd name="T51" fmla="*/ 299 h 1837"/>
                <a:gd name="T52" fmla="*/ 515 w 728"/>
                <a:gd name="T53" fmla="*/ 202 h 1837"/>
                <a:gd name="T54" fmla="*/ 515 w 728"/>
                <a:gd name="T55" fmla="*/ 149 h 1837"/>
                <a:gd name="T56" fmla="*/ 503 w 728"/>
                <a:gd name="T57" fmla="*/ 108 h 1837"/>
                <a:gd name="T58" fmla="*/ 487 w 728"/>
                <a:gd name="T59" fmla="*/ 85 h 1837"/>
                <a:gd name="T60" fmla="*/ 456 w 728"/>
                <a:gd name="T61" fmla="*/ 64 h 1837"/>
                <a:gd name="T62" fmla="*/ 438 w 728"/>
                <a:gd name="T63" fmla="*/ 60 h 1837"/>
                <a:gd name="T64" fmla="*/ 424 w 728"/>
                <a:gd name="T65" fmla="*/ 68 h 1837"/>
                <a:gd name="T66" fmla="*/ 398 w 728"/>
                <a:gd name="T67" fmla="*/ 108 h 1837"/>
                <a:gd name="T68" fmla="*/ 162 w 728"/>
                <a:gd name="T69" fmla="*/ 559 h 1837"/>
                <a:gd name="T70" fmla="*/ 151 w 728"/>
                <a:gd name="T71" fmla="*/ 586 h 1837"/>
                <a:gd name="T72" fmla="*/ 145 w 728"/>
                <a:gd name="T73" fmla="*/ 623 h 1837"/>
                <a:gd name="T74" fmla="*/ 164 w 728"/>
                <a:gd name="T75" fmla="*/ 897 h 1837"/>
                <a:gd name="T76" fmla="*/ 183 w 728"/>
                <a:gd name="T77" fmla="*/ 1266 h 1837"/>
                <a:gd name="T78" fmla="*/ 181 w 728"/>
                <a:gd name="T79" fmla="*/ 1292 h 1837"/>
                <a:gd name="T80" fmla="*/ 166 w 728"/>
                <a:gd name="T81" fmla="*/ 1325 h 1837"/>
                <a:gd name="T82" fmla="*/ 472 w 728"/>
                <a:gd name="T83" fmla="*/ 1770 h 1837"/>
                <a:gd name="T84" fmla="*/ 622 w 728"/>
                <a:gd name="T85" fmla="*/ 1577 h 1837"/>
                <a:gd name="T86" fmla="*/ 652 w 728"/>
                <a:gd name="T87" fmla="*/ 1555 h 1837"/>
                <a:gd name="T88" fmla="*/ 726 w 728"/>
                <a:gd name="T89" fmla="*/ 1543 h 1837"/>
                <a:gd name="T90" fmla="*/ 691 w 728"/>
                <a:gd name="T91" fmla="*/ 1606 h 1837"/>
                <a:gd name="T92" fmla="*/ 668 w 728"/>
                <a:gd name="T93" fmla="*/ 1616 h 1837"/>
                <a:gd name="T94" fmla="*/ 511 w 728"/>
                <a:gd name="T95" fmla="*/ 1818 h 1837"/>
                <a:gd name="T96" fmla="*/ 489 w 728"/>
                <a:gd name="T97" fmla="*/ 1834 h 1837"/>
                <a:gd name="T98" fmla="*/ 474 w 728"/>
                <a:gd name="T99" fmla="*/ 1837 h 1837"/>
                <a:gd name="T100" fmla="*/ 54 w 728"/>
                <a:gd name="T101" fmla="*/ 1448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28" h="1837">
                  <a:moveTo>
                    <a:pt x="474" y="1837"/>
                  </a:moveTo>
                  <a:lnTo>
                    <a:pt x="474" y="1837"/>
                  </a:lnTo>
                  <a:lnTo>
                    <a:pt x="467" y="1836"/>
                  </a:lnTo>
                  <a:lnTo>
                    <a:pt x="459" y="1834"/>
                  </a:lnTo>
                  <a:lnTo>
                    <a:pt x="453" y="1831"/>
                  </a:lnTo>
                  <a:lnTo>
                    <a:pt x="446" y="1827"/>
                  </a:lnTo>
                  <a:lnTo>
                    <a:pt x="18" y="1495"/>
                  </a:lnTo>
                  <a:lnTo>
                    <a:pt x="18" y="1495"/>
                  </a:lnTo>
                  <a:lnTo>
                    <a:pt x="11" y="1489"/>
                  </a:lnTo>
                  <a:lnTo>
                    <a:pt x="6" y="1482"/>
                  </a:lnTo>
                  <a:lnTo>
                    <a:pt x="2" y="1473"/>
                  </a:lnTo>
                  <a:lnTo>
                    <a:pt x="0" y="1464"/>
                  </a:lnTo>
                  <a:lnTo>
                    <a:pt x="0" y="1464"/>
                  </a:lnTo>
                  <a:lnTo>
                    <a:pt x="0" y="1455"/>
                  </a:lnTo>
                  <a:lnTo>
                    <a:pt x="1" y="1446"/>
                  </a:lnTo>
                  <a:lnTo>
                    <a:pt x="5" y="1438"/>
                  </a:lnTo>
                  <a:lnTo>
                    <a:pt x="9" y="1430"/>
                  </a:lnTo>
                  <a:lnTo>
                    <a:pt x="113" y="1295"/>
                  </a:lnTo>
                  <a:lnTo>
                    <a:pt x="113" y="1295"/>
                  </a:lnTo>
                  <a:lnTo>
                    <a:pt x="119" y="1287"/>
                  </a:lnTo>
                  <a:lnTo>
                    <a:pt x="122" y="1281"/>
                  </a:lnTo>
                  <a:lnTo>
                    <a:pt x="123" y="1274"/>
                  </a:lnTo>
                  <a:lnTo>
                    <a:pt x="123" y="1267"/>
                  </a:lnTo>
                  <a:lnTo>
                    <a:pt x="123" y="1267"/>
                  </a:lnTo>
                  <a:lnTo>
                    <a:pt x="121" y="1196"/>
                  </a:lnTo>
                  <a:lnTo>
                    <a:pt x="117" y="1104"/>
                  </a:lnTo>
                  <a:lnTo>
                    <a:pt x="111" y="1000"/>
                  </a:lnTo>
                  <a:lnTo>
                    <a:pt x="104" y="895"/>
                  </a:lnTo>
                  <a:lnTo>
                    <a:pt x="92" y="716"/>
                  </a:lnTo>
                  <a:lnTo>
                    <a:pt x="86" y="637"/>
                  </a:lnTo>
                  <a:lnTo>
                    <a:pt x="86" y="637"/>
                  </a:lnTo>
                  <a:lnTo>
                    <a:pt x="86" y="623"/>
                  </a:lnTo>
                  <a:lnTo>
                    <a:pt x="86" y="609"/>
                  </a:lnTo>
                  <a:lnTo>
                    <a:pt x="88" y="596"/>
                  </a:lnTo>
                  <a:lnTo>
                    <a:pt x="90" y="581"/>
                  </a:lnTo>
                  <a:lnTo>
                    <a:pt x="93" y="568"/>
                  </a:lnTo>
                  <a:lnTo>
                    <a:pt x="98" y="556"/>
                  </a:lnTo>
                  <a:lnTo>
                    <a:pt x="103" y="543"/>
                  </a:lnTo>
                  <a:lnTo>
                    <a:pt x="109" y="531"/>
                  </a:lnTo>
                  <a:lnTo>
                    <a:pt x="331" y="116"/>
                  </a:lnTo>
                  <a:lnTo>
                    <a:pt x="331" y="116"/>
                  </a:lnTo>
                  <a:lnTo>
                    <a:pt x="338" y="95"/>
                  </a:lnTo>
                  <a:lnTo>
                    <a:pt x="344" y="81"/>
                  </a:lnTo>
                  <a:lnTo>
                    <a:pt x="352" y="65"/>
                  </a:lnTo>
                  <a:lnTo>
                    <a:pt x="362" y="49"/>
                  </a:lnTo>
                  <a:lnTo>
                    <a:pt x="374" y="34"/>
                  </a:lnTo>
                  <a:lnTo>
                    <a:pt x="380" y="27"/>
                  </a:lnTo>
                  <a:lnTo>
                    <a:pt x="387" y="20"/>
                  </a:lnTo>
                  <a:lnTo>
                    <a:pt x="395" y="14"/>
                  </a:lnTo>
                  <a:lnTo>
                    <a:pt x="403" y="9"/>
                  </a:lnTo>
                  <a:lnTo>
                    <a:pt x="403" y="9"/>
                  </a:lnTo>
                  <a:lnTo>
                    <a:pt x="410" y="6"/>
                  </a:lnTo>
                  <a:lnTo>
                    <a:pt x="417" y="3"/>
                  </a:lnTo>
                  <a:lnTo>
                    <a:pt x="425" y="1"/>
                  </a:lnTo>
                  <a:lnTo>
                    <a:pt x="432" y="0"/>
                  </a:lnTo>
                  <a:lnTo>
                    <a:pt x="440" y="0"/>
                  </a:lnTo>
                  <a:lnTo>
                    <a:pt x="448" y="0"/>
                  </a:lnTo>
                  <a:lnTo>
                    <a:pt x="456" y="1"/>
                  </a:lnTo>
                  <a:lnTo>
                    <a:pt x="463" y="3"/>
                  </a:lnTo>
                  <a:lnTo>
                    <a:pt x="463" y="3"/>
                  </a:lnTo>
                  <a:lnTo>
                    <a:pt x="479" y="9"/>
                  </a:lnTo>
                  <a:lnTo>
                    <a:pt x="494" y="16"/>
                  </a:lnTo>
                  <a:lnTo>
                    <a:pt x="507" y="24"/>
                  </a:lnTo>
                  <a:lnTo>
                    <a:pt x="519" y="33"/>
                  </a:lnTo>
                  <a:lnTo>
                    <a:pt x="530" y="43"/>
                  </a:lnTo>
                  <a:lnTo>
                    <a:pt x="540" y="54"/>
                  </a:lnTo>
                  <a:lnTo>
                    <a:pt x="549" y="67"/>
                  </a:lnTo>
                  <a:lnTo>
                    <a:pt x="557" y="81"/>
                  </a:lnTo>
                  <a:lnTo>
                    <a:pt x="557" y="81"/>
                  </a:lnTo>
                  <a:lnTo>
                    <a:pt x="564" y="96"/>
                  </a:lnTo>
                  <a:lnTo>
                    <a:pt x="569" y="113"/>
                  </a:lnTo>
                  <a:lnTo>
                    <a:pt x="574" y="130"/>
                  </a:lnTo>
                  <a:lnTo>
                    <a:pt x="576" y="147"/>
                  </a:lnTo>
                  <a:lnTo>
                    <a:pt x="577" y="164"/>
                  </a:lnTo>
                  <a:lnTo>
                    <a:pt x="578" y="182"/>
                  </a:lnTo>
                  <a:lnTo>
                    <a:pt x="577" y="200"/>
                  </a:lnTo>
                  <a:lnTo>
                    <a:pt x="575" y="218"/>
                  </a:lnTo>
                  <a:lnTo>
                    <a:pt x="573" y="237"/>
                  </a:lnTo>
                  <a:lnTo>
                    <a:pt x="568" y="255"/>
                  </a:lnTo>
                  <a:lnTo>
                    <a:pt x="565" y="273"/>
                  </a:lnTo>
                  <a:lnTo>
                    <a:pt x="560" y="290"/>
                  </a:lnTo>
                  <a:lnTo>
                    <a:pt x="550" y="324"/>
                  </a:lnTo>
                  <a:lnTo>
                    <a:pt x="539" y="356"/>
                  </a:lnTo>
                  <a:lnTo>
                    <a:pt x="539" y="356"/>
                  </a:lnTo>
                  <a:lnTo>
                    <a:pt x="525" y="393"/>
                  </a:lnTo>
                  <a:lnTo>
                    <a:pt x="510" y="428"/>
                  </a:lnTo>
                  <a:lnTo>
                    <a:pt x="495" y="461"/>
                  </a:lnTo>
                  <a:lnTo>
                    <a:pt x="480" y="492"/>
                  </a:lnTo>
                  <a:lnTo>
                    <a:pt x="464" y="520"/>
                  </a:lnTo>
                  <a:lnTo>
                    <a:pt x="449" y="545"/>
                  </a:lnTo>
                  <a:lnTo>
                    <a:pt x="432" y="568"/>
                  </a:lnTo>
                  <a:lnTo>
                    <a:pt x="415" y="590"/>
                  </a:lnTo>
                  <a:lnTo>
                    <a:pt x="369" y="550"/>
                  </a:lnTo>
                  <a:lnTo>
                    <a:pt x="369" y="550"/>
                  </a:lnTo>
                  <a:lnTo>
                    <a:pt x="384" y="531"/>
                  </a:lnTo>
                  <a:lnTo>
                    <a:pt x="399" y="510"/>
                  </a:lnTo>
                  <a:lnTo>
                    <a:pt x="413" y="487"/>
                  </a:lnTo>
                  <a:lnTo>
                    <a:pt x="427" y="461"/>
                  </a:lnTo>
                  <a:lnTo>
                    <a:pt x="441" y="433"/>
                  </a:lnTo>
                  <a:lnTo>
                    <a:pt x="456" y="402"/>
                  </a:lnTo>
                  <a:lnTo>
                    <a:pt x="470" y="370"/>
                  </a:lnTo>
                  <a:lnTo>
                    <a:pt x="483" y="334"/>
                  </a:lnTo>
                  <a:lnTo>
                    <a:pt x="483" y="334"/>
                  </a:lnTo>
                  <a:lnTo>
                    <a:pt x="495" y="299"/>
                  </a:lnTo>
                  <a:lnTo>
                    <a:pt x="505" y="265"/>
                  </a:lnTo>
                  <a:lnTo>
                    <a:pt x="511" y="233"/>
                  </a:lnTo>
                  <a:lnTo>
                    <a:pt x="514" y="217"/>
                  </a:lnTo>
                  <a:lnTo>
                    <a:pt x="515" y="202"/>
                  </a:lnTo>
                  <a:lnTo>
                    <a:pt x="516" y="188"/>
                  </a:lnTo>
                  <a:lnTo>
                    <a:pt x="516" y="175"/>
                  </a:lnTo>
                  <a:lnTo>
                    <a:pt x="516" y="162"/>
                  </a:lnTo>
                  <a:lnTo>
                    <a:pt x="515" y="149"/>
                  </a:lnTo>
                  <a:lnTo>
                    <a:pt x="513" y="138"/>
                  </a:lnTo>
                  <a:lnTo>
                    <a:pt x="510" y="127"/>
                  </a:lnTo>
                  <a:lnTo>
                    <a:pt x="507" y="117"/>
                  </a:lnTo>
                  <a:lnTo>
                    <a:pt x="503" y="108"/>
                  </a:lnTo>
                  <a:lnTo>
                    <a:pt x="503" y="108"/>
                  </a:lnTo>
                  <a:lnTo>
                    <a:pt x="499" y="99"/>
                  </a:lnTo>
                  <a:lnTo>
                    <a:pt x="493" y="91"/>
                  </a:lnTo>
                  <a:lnTo>
                    <a:pt x="487" y="85"/>
                  </a:lnTo>
                  <a:lnTo>
                    <a:pt x="480" y="78"/>
                  </a:lnTo>
                  <a:lnTo>
                    <a:pt x="473" y="73"/>
                  </a:lnTo>
                  <a:lnTo>
                    <a:pt x="465" y="68"/>
                  </a:lnTo>
                  <a:lnTo>
                    <a:pt x="456" y="64"/>
                  </a:lnTo>
                  <a:lnTo>
                    <a:pt x="446" y="61"/>
                  </a:lnTo>
                  <a:lnTo>
                    <a:pt x="446" y="61"/>
                  </a:lnTo>
                  <a:lnTo>
                    <a:pt x="441" y="60"/>
                  </a:lnTo>
                  <a:lnTo>
                    <a:pt x="438" y="60"/>
                  </a:lnTo>
                  <a:lnTo>
                    <a:pt x="435" y="61"/>
                  </a:lnTo>
                  <a:lnTo>
                    <a:pt x="432" y="62"/>
                  </a:lnTo>
                  <a:lnTo>
                    <a:pt x="432" y="62"/>
                  </a:lnTo>
                  <a:lnTo>
                    <a:pt x="424" y="68"/>
                  </a:lnTo>
                  <a:lnTo>
                    <a:pt x="417" y="76"/>
                  </a:lnTo>
                  <a:lnTo>
                    <a:pt x="410" y="85"/>
                  </a:lnTo>
                  <a:lnTo>
                    <a:pt x="404" y="96"/>
                  </a:lnTo>
                  <a:lnTo>
                    <a:pt x="398" y="108"/>
                  </a:lnTo>
                  <a:lnTo>
                    <a:pt x="394" y="118"/>
                  </a:lnTo>
                  <a:lnTo>
                    <a:pt x="387" y="136"/>
                  </a:lnTo>
                  <a:lnTo>
                    <a:pt x="385" y="142"/>
                  </a:lnTo>
                  <a:lnTo>
                    <a:pt x="162" y="559"/>
                  </a:lnTo>
                  <a:lnTo>
                    <a:pt x="162" y="559"/>
                  </a:lnTo>
                  <a:lnTo>
                    <a:pt x="157" y="568"/>
                  </a:lnTo>
                  <a:lnTo>
                    <a:pt x="154" y="576"/>
                  </a:lnTo>
                  <a:lnTo>
                    <a:pt x="151" y="586"/>
                  </a:lnTo>
                  <a:lnTo>
                    <a:pt x="149" y="595"/>
                  </a:lnTo>
                  <a:lnTo>
                    <a:pt x="147" y="604"/>
                  </a:lnTo>
                  <a:lnTo>
                    <a:pt x="146" y="614"/>
                  </a:lnTo>
                  <a:lnTo>
                    <a:pt x="145" y="623"/>
                  </a:lnTo>
                  <a:lnTo>
                    <a:pt x="146" y="633"/>
                  </a:lnTo>
                  <a:lnTo>
                    <a:pt x="146" y="633"/>
                  </a:lnTo>
                  <a:lnTo>
                    <a:pt x="152" y="718"/>
                  </a:lnTo>
                  <a:lnTo>
                    <a:pt x="164" y="897"/>
                  </a:lnTo>
                  <a:lnTo>
                    <a:pt x="171" y="1001"/>
                  </a:lnTo>
                  <a:lnTo>
                    <a:pt x="177" y="1103"/>
                  </a:lnTo>
                  <a:lnTo>
                    <a:pt x="181" y="1195"/>
                  </a:lnTo>
                  <a:lnTo>
                    <a:pt x="183" y="1266"/>
                  </a:lnTo>
                  <a:lnTo>
                    <a:pt x="183" y="1266"/>
                  </a:lnTo>
                  <a:lnTo>
                    <a:pt x="183" y="1275"/>
                  </a:lnTo>
                  <a:lnTo>
                    <a:pt x="182" y="1284"/>
                  </a:lnTo>
                  <a:lnTo>
                    <a:pt x="181" y="1292"/>
                  </a:lnTo>
                  <a:lnTo>
                    <a:pt x="178" y="1302"/>
                  </a:lnTo>
                  <a:lnTo>
                    <a:pt x="175" y="1309"/>
                  </a:lnTo>
                  <a:lnTo>
                    <a:pt x="171" y="1317"/>
                  </a:lnTo>
                  <a:lnTo>
                    <a:pt x="166" y="1325"/>
                  </a:lnTo>
                  <a:lnTo>
                    <a:pt x="161" y="1333"/>
                  </a:lnTo>
                  <a:lnTo>
                    <a:pt x="66" y="1456"/>
                  </a:lnTo>
                  <a:lnTo>
                    <a:pt x="472" y="1770"/>
                  </a:lnTo>
                  <a:lnTo>
                    <a:pt x="472" y="1770"/>
                  </a:lnTo>
                  <a:lnTo>
                    <a:pt x="543" y="1678"/>
                  </a:lnTo>
                  <a:lnTo>
                    <a:pt x="617" y="1584"/>
                  </a:lnTo>
                  <a:lnTo>
                    <a:pt x="617" y="1584"/>
                  </a:lnTo>
                  <a:lnTo>
                    <a:pt x="622" y="1577"/>
                  </a:lnTo>
                  <a:lnTo>
                    <a:pt x="628" y="1571"/>
                  </a:lnTo>
                  <a:lnTo>
                    <a:pt x="634" y="1566"/>
                  </a:lnTo>
                  <a:lnTo>
                    <a:pt x="640" y="1562"/>
                  </a:lnTo>
                  <a:lnTo>
                    <a:pt x="652" y="1555"/>
                  </a:lnTo>
                  <a:lnTo>
                    <a:pt x="665" y="1550"/>
                  </a:lnTo>
                  <a:lnTo>
                    <a:pt x="678" y="1547"/>
                  </a:lnTo>
                  <a:lnTo>
                    <a:pt x="693" y="1545"/>
                  </a:lnTo>
                  <a:lnTo>
                    <a:pt x="726" y="1543"/>
                  </a:lnTo>
                  <a:lnTo>
                    <a:pt x="728" y="1603"/>
                  </a:lnTo>
                  <a:lnTo>
                    <a:pt x="728" y="1603"/>
                  </a:lnTo>
                  <a:lnTo>
                    <a:pt x="701" y="1605"/>
                  </a:lnTo>
                  <a:lnTo>
                    <a:pt x="691" y="1606"/>
                  </a:lnTo>
                  <a:lnTo>
                    <a:pt x="683" y="1607"/>
                  </a:lnTo>
                  <a:lnTo>
                    <a:pt x="677" y="1609"/>
                  </a:lnTo>
                  <a:lnTo>
                    <a:pt x="672" y="1612"/>
                  </a:lnTo>
                  <a:lnTo>
                    <a:pt x="668" y="1616"/>
                  </a:lnTo>
                  <a:lnTo>
                    <a:pt x="664" y="1621"/>
                  </a:lnTo>
                  <a:lnTo>
                    <a:pt x="664" y="1621"/>
                  </a:lnTo>
                  <a:lnTo>
                    <a:pt x="575" y="1736"/>
                  </a:lnTo>
                  <a:lnTo>
                    <a:pt x="511" y="1818"/>
                  </a:lnTo>
                  <a:lnTo>
                    <a:pt x="511" y="1818"/>
                  </a:lnTo>
                  <a:lnTo>
                    <a:pt x="505" y="1825"/>
                  </a:lnTo>
                  <a:lnTo>
                    <a:pt x="498" y="1830"/>
                  </a:lnTo>
                  <a:lnTo>
                    <a:pt x="489" y="1834"/>
                  </a:lnTo>
                  <a:lnTo>
                    <a:pt x="480" y="1836"/>
                  </a:lnTo>
                  <a:lnTo>
                    <a:pt x="480" y="1836"/>
                  </a:lnTo>
                  <a:lnTo>
                    <a:pt x="474" y="1837"/>
                  </a:lnTo>
                  <a:lnTo>
                    <a:pt x="474" y="1837"/>
                  </a:lnTo>
                  <a:close/>
                  <a:moveTo>
                    <a:pt x="54" y="1448"/>
                  </a:moveTo>
                  <a:lnTo>
                    <a:pt x="54" y="1448"/>
                  </a:lnTo>
                  <a:lnTo>
                    <a:pt x="54" y="1448"/>
                  </a:lnTo>
                  <a:lnTo>
                    <a:pt x="54" y="1448"/>
                  </a:lnTo>
                  <a:lnTo>
                    <a:pt x="54" y="1448"/>
                  </a:lnTo>
                  <a:close/>
                </a:path>
              </a:pathLst>
            </a:custGeom>
            <a:solidFill>
              <a:srgbClr val="009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29"/>
            <p:cNvSpPr>
              <a:spLocks noEditPoints="1"/>
            </p:cNvSpPr>
            <p:nvPr/>
          </p:nvSpPr>
          <p:spPr bwMode="auto">
            <a:xfrm>
              <a:off x="3336" y="2299"/>
              <a:ext cx="182" cy="207"/>
            </a:xfrm>
            <a:custGeom>
              <a:avLst/>
              <a:gdLst>
                <a:gd name="T0" fmla="*/ 681 w 730"/>
                <a:gd name="T1" fmla="*/ 830 h 830"/>
                <a:gd name="T2" fmla="*/ 49 w 730"/>
                <a:gd name="T3" fmla="*/ 830 h 830"/>
                <a:gd name="T4" fmla="*/ 49 w 730"/>
                <a:gd name="T5" fmla="*/ 830 h 830"/>
                <a:gd name="T6" fmla="*/ 39 w 730"/>
                <a:gd name="T7" fmla="*/ 829 h 830"/>
                <a:gd name="T8" fmla="*/ 30 w 730"/>
                <a:gd name="T9" fmla="*/ 826 h 830"/>
                <a:gd name="T10" fmla="*/ 22 w 730"/>
                <a:gd name="T11" fmla="*/ 822 h 830"/>
                <a:gd name="T12" fmla="*/ 14 w 730"/>
                <a:gd name="T13" fmla="*/ 816 h 830"/>
                <a:gd name="T14" fmla="*/ 8 w 730"/>
                <a:gd name="T15" fmla="*/ 808 h 830"/>
                <a:gd name="T16" fmla="*/ 4 w 730"/>
                <a:gd name="T17" fmla="*/ 800 h 830"/>
                <a:gd name="T18" fmla="*/ 1 w 730"/>
                <a:gd name="T19" fmla="*/ 791 h 830"/>
                <a:gd name="T20" fmla="*/ 0 w 730"/>
                <a:gd name="T21" fmla="*/ 781 h 830"/>
                <a:gd name="T22" fmla="*/ 0 w 730"/>
                <a:gd name="T23" fmla="*/ 49 h 830"/>
                <a:gd name="T24" fmla="*/ 0 w 730"/>
                <a:gd name="T25" fmla="*/ 49 h 830"/>
                <a:gd name="T26" fmla="*/ 1 w 730"/>
                <a:gd name="T27" fmla="*/ 39 h 830"/>
                <a:gd name="T28" fmla="*/ 4 w 730"/>
                <a:gd name="T29" fmla="*/ 29 h 830"/>
                <a:gd name="T30" fmla="*/ 8 w 730"/>
                <a:gd name="T31" fmla="*/ 21 h 830"/>
                <a:gd name="T32" fmla="*/ 14 w 730"/>
                <a:gd name="T33" fmla="*/ 14 h 830"/>
                <a:gd name="T34" fmla="*/ 22 w 730"/>
                <a:gd name="T35" fmla="*/ 8 h 830"/>
                <a:gd name="T36" fmla="*/ 30 w 730"/>
                <a:gd name="T37" fmla="*/ 3 h 830"/>
                <a:gd name="T38" fmla="*/ 39 w 730"/>
                <a:gd name="T39" fmla="*/ 1 h 830"/>
                <a:gd name="T40" fmla="*/ 49 w 730"/>
                <a:gd name="T41" fmla="*/ 0 h 830"/>
                <a:gd name="T42" fmla="*/ 681 w 730"/>
                <a:gd name="T43" fmla="*/ 0 h 830"/>
                <a:gd name="T44" fmla="*/ 681 w 730"/>
                <a:gd name="T45" fmla="*/ 0 h 830"/>
                <a:gd name="T46" fmla="*/ 690 w 730"/>
                <a:gd name="T47" fmla="*/ 1 h 830"/>
                <a:gd name="T48" fmla="*/ 701 w 730"/>
                <a:gd name="T49" fmla="*/ 3 h 830"/>
                <a:gd name="T50" fmla="*/ 709 w 730"/>
                <a:gd name="T51" fmla="*/ 8 h 830"/>
                <a:gd name="T52" fmla="*/ 716 w 730"/>
                <a:gd name="T53" fmla="*/ 14 h 830"/>
                <a:gd name="T54" fmla="*/ 722 w 730"/>
                <a:gd name="T55" fmla="*/ 21 h 830"/>
                <a:gd name="T56" fmla="*/ 727 w 730"/>
                <a:gd name="T57" fmla="*/ 29 h 830"/>
                <a:gd name="T58" fmla="*/ 729 w 730"/>
                <a:gd name="T59" fmla="*/ 39 h 830"/>
                <a:gd name="T60" fmla="*/ 730 w 730"/>
                <a:gd name="T61" fmla="*/ 49 h 830"/>
                <a:gd name="T62" fmla="*/ 730 w 730"/>
                <a:gd name="T63" fmla="*/ 781 h 830"/>
                <a:gd name="T64" fmla="*/ 730 w 730"/>
                <a:gd name="T65" fmla="*/ 781 h 830"/>
                <a:gd name="T66" fmla="*/ 729 w 730"/>
                <a:gd name="T67" fmla="*/ 791 h 830"/>
                <a:gd name="T68" fmla="*/ 727 w 730"/>
                <a:gd name="T69" fmla="*/ 800 h 830"/>
                <a:gd name="T70" fmla="*/ 722 w 730"/>
                <a:gd name="T71" fmla="*/ 808 h 830"/>
                <a:gd name="T72" fmla="*/ 716 w 730"/>
                <a:gd name="T73" fmla="*/ 816 h 830"/>
                <a:gd name="T74" fmla="*/ 709 w 730"/>
                <a:gd name="T75" fmla="*/ 822 h 830"/>
                <a:gd name="T76" fmla="*/ 701 w 730"/>
                <a:gd name="T77" fmla="*/ 826 h 830"/>
                <a:gd name="T78" fmla="*/ 690 w 730"/>
                <a:gd name="T79" fmla="*/ 829 h 830"/>
                <a:gd name="T80" fmla="*/ 681 w 730"/>
                <a:gd name="T81" fmla="*/ 830 h 830"/>
                <a:gd name="T82" fmla="*/ 681 w 730"/>
                <a:gd name="T83" fmla="*/ 830 h 830"/>
                <a:gd name="T84" fmla="*/ 60 w 730"/>
                <a:gd name="T85" fmla="*/ 770 h 830"/>
                <a:gd name="T86" fmla="*/ 669 w 730"/>
                <a:gd name="T87" fmla="*/ 770 h 830"/>
                <a:gd name="T88" fmla="*/ 669 w 730"/>
                <a:gd name="T89" fmla="*/ 61 h 830"/>
                <a:gd name="T90" fmla="*/ 60 w 730"/>
                <a:gd name="T91" fmla="*/ 61 h 830"/>
                <a:gd name="T92" fmla="*/ 60 w 730"/>
                <a:gd name="T93" fmla="*/ 77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30" h="830">
                  <a:moveTo>
                    <a:pt x="681" y="830"/>
                  </a:moveTo>
                  <a:lnTo>
                    <a:pt x="49" y="830"/>
                  </a:lnTo>
                  <a:lnTo>
                    <a:pt x="49" y="830"/>
                  </a:lnTo>
                  <a:lnTo>
                    <a:pt x="39" y="829"/>
                  </a:lnTo>
                  <a:lnTo>
                    <a:pt x="30" y="826"/>
                  </a:lnTo>
                  <a:lnTo>
                    <a:pt x="22" y="822"/>
                  </a:lnTo>
                  <a:lnTo>
                    <a:pt x="14" y="816"/>
                  </a:lnTo>
                  <a:lnTo>
                    <a:pt x="8" y="808"/>
                  </a:lnTo>
                  <a:lnTo>
                    <a:pt x="4" y="800"/>
                  </a:lnTo>
                  <a:lnTo>
                    <a:pt x="1" y="791"/>
                  </a:lnTo>
                  <a:lnTo>
                    <a:pt x="0" y="78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" y="39"/>
                  </a:lnTo>
                  <a:lnTo>
                    <a:pt x="4" y="29"/>
                  </a:lnTo>
                  <a:lnTo>
                    <a:pt x="8" y="21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3"/>
                  </a:lnTo>
                  <a:lnTo>
                    <a:pt x="39" y="1"/>
                  </a:lnTo>
                  <a:lnTo>
                    <a:pt x="49" y="0"/>
                  </a:lnTo>
                  <a:lnTo>
                    <a:pt x="681" y="0"/>
                  </a:lnTo>
                  <a:lnTo>
                    <a:pt x="681" y="0"/>
                  </a:lnTo>
                  <a:lnTo>
                    <a:pt x="690" y="1"/>
                  </a:lnTo>
                  <a:lnTo>
                    <a:pt x="701" y="3"/>
                  </a:lnTo>
                  <a:lnTo>
                    <a:pt x="709" y="8"/>
                  </a:lnTo>
                  <a:lnTo>
                    <a:pt x="716" y="14"/>
                  </a:lnTo>
                  <a:lnTo>
                    <a:pt x="722" y="21"/>
                  </a:lnTo>
                  <a:lnTo>
                    <a:pt x="727" y="29"/>
                  </a:lnTo>
                  <a:lnTo>
                    <a:pt x="729" y="39"/>
                  </a:lnTo>
                  <a:lnTo>
                    <a:pt x="730" y="49"/>
                  </a:lnTo>
                  <a:lnTo>
                    <a:pt x="730" y="781"/>
                  </a:lnTo>
                  <a:lnTo>
                    <a:pt x="730" y="781"/>
                  </a:lnTo>
                  <a:lnTo>
                    <a:pt x="729" y="791"/>
                  </a:lnTo>
                  <a:lnTo>
                    <a:pt x="727" y="800"/>
                  </a:lnTo>
                  <a:lnTo>
                    <a:pt x="722" y="808"/>
                  </a:lnTo>
                  <a:lnTo>
                    <a:pt x="716" y="816"/>
                  </a:lnTo>
                  <a:lnTo>
                    <a:pt x="709" y="822"/>
                  </a:lnTo>
                  <a:lnTo>
                    <a:pt x="701" y="826"/>
                  </a:lnTo>
                  <a:lnTo>
                    <a:pt x="690" y="829"/>
                  </a:lnTo>
                  <a:lnTo>
                    <a:pt x="681" y="830"/>
                  </a:lnTo>
                  <a:lnTo>
                    <a:pt x="681" y="830"/>
                  </a:lnTo>
                  <a:close/>
                  <a:moveTo>
                    <a:pt x="60" y="770"/>
                  </a:moveTo>
                  <a:lnTo>
                    <a:pt x="669" y="770"/>
                  </a:lnTo>
                  <a:lnTo>
                    <a:pt x="669" y="61"/>
                  </a:lnTo>
                  <a:lnTo>
                    <a:pt x="60" y="61"/>
                  </a:lnTo>
                  <a:lnTo>
                    <a:pt x="60" y="770"/>
                  </a:lnTo>
                  <a:close/>
                </a:path>
              </a:pathLst>
            </a:custGeom>
            <a:solidFill>
              <a:srgbClr val="00A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130"/>
            <p:cNvSpPr>
              <a:spLocks noChangeShapeType="1"/>
            </p:cNvSpPr>
            <p:nvPr/>
          </p:nvSpPr>
          <p:spPr bwMode="auto">
            <a:xfrm>
              <a:off x="3470" y="2308"/>
              <a:ext cx="0" cy="0"/>
            </a:xfrm>
            <a:prstGeom prst="line">
              <a:avLst/>
            </a:prstGeom>
            <a:noFill/>
            <a:ln w="23813">
              <a:solidFill>
                <a:srgbClr val="00925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" name="Group 122"/>
          <p:cNvGrpSpPr>
            <a:grpSpLocks noChangeAspect="1"/>
          </p:cNvGrpSpPr>
          <p:nvPr/>
        </p:nvGrpSpPr>
        <p:grpSpPr bwMode="auto">
          <a:xfrm>
            <a:off x="4187982" y="2228742"/>
            <a:ext cx="733672" cy="1007246"/>
            <a:chOff x="3177" y="2115"/>
            <a:chExt cx="413" cy="567"/>
          </a:xfrm>
        </p:grpSpPr>
        <p:sp>
          <p:nvSpPr>
            <p:cNvPr id="35" name="Freeform 123"/>
            <p:cNvSpPr>
              <a:spLocks/>
            </p:cNvSpPr>
            <p:nvPr/>
          </p:nvSpPr>
          <p:spPr bwMode="auto">
            <a:xfrm>
              <a:off x="3545" y="2247"/>
              <a:ext cx="45" cy="249"/>
            </a:xfrm>
            <a:custGeom>
              <a:avLst/>
              <a:gdLst>
                <a:gd name="T0" fmla="*/ 150 w 178"/>
                <a:gd name="T1" fmla="*/ 561 h 996"/>
                <a:gd name="T2" fmla="*/ 116 w 178"/>
                <a:gd name="T3" fmla="*/ 523 h 996"/>
                <a:gd name="T4" fmla="*/ 161 w 178"/>
                <a:gd name="T5" fmla="*/ 470 h 996"/>
                <a:gd name="T6" fmla="*/ 178 w 178"/>
                <a:gd name="T7" fmla="*/ 413 h 996"/>
                <a:gd name="T8" fmla="*/ 171 w 178"/>
                <a:gd name="T9" fmla="*/ 353 h 996"/>
                <a:gd name="T10" fmla="*/ 129 w 178"/>
                <a:gd name="T11" fmla="*/ 288 h 996"/>
                <a:gd name="T12" fmla="*/ 99 w 178"/>
                <a:gd name="T13" fmla="*/ 258 h 996"/>
                <a:gd name="T14" fmla="*/ 136 w 178"/>
                <a:gd name="T15" fmla="*/ 222 h 996"/>
                <a:gd name="T16" fmla="*/ 157 w 178"/>
                <a:gd name="T17" fmla="*/ 179 h 996"/>
                <a:gd name="T18" fmla="*/ 159 w 178"/>
                <a:gd name="T19" fmla="*/ 111 h 996"/>
                <a:gd name="T20" fmla="*/ 140 w 178"/>
                <a:gd name="T21" fmla="*/ 65 h 996"/>
                <a:gd name="T22" fmla="*/ 98 w 178"/>
                <a:gd name="T23" fmla="*/ 24 h 996"/>
                <a:gd name="T24" fmla="*/ 44 w 178"/>
                <a:gd name="T25" fmla="*/ 2 h 996"/>
                <a:gd name="T26" fmla="*/ 14 w 178"/>
                <a:gd name="T27" fmla="*/ 61 h 996"/>
                <a:gd name="T28" fmla="*/ 65 w 178"/>
                <a:gd name="T29" fmla="*/ 74 h 996"/>
                <a:gd name="T30" fmla="*/ 98 w 178"/>
                <a:gd name="T31" fmla="*/ 116 h 996"/>
                <a:gd name="T32" fmla="*/ 101 w 178"/>
                <a:gd name="T33" fmla="*/ 148 h 996"/>
                <a:gd name="T34" fmla="*/ 92 w 178"/>
                <a:gd name="T35" fmla="*/ 177 h 996"/>
                <a:gd name="T36" fmla="*/ 67 w 178"/>
                <a:gd name="T37" fmla="*/ 206 h 996"/>
                <a:gd name="T38" fmla="*/ 9 w 178"/>
                <a:gd name="T39" fmla="*/ 248 h 996"/>
                <a:gd name="T40" fmla="*/ 39 w 178"/>
                <a:gd name="T41" fmla="*/ 309 h 996"/>
                <a:gd name="T42" fmla="*/ 76 w 178"/>
                <a:gd name="T43" fmla="*/ 323 h 996"/>
                <a:gd name="T44" fmla="*/ 103 w 178"/>
                <a:gd name="T45" fmla="*/ 350 h 996"/>
                <a:gd name="T46" fmla="*/ 116 w 178"/>
                <a:gd name="T47" fmla="*/ 381 h 996"/>
                <a:gd name="T48" fmla="*/ 113 w 178"/>
                <a:gd name="T49" fmla="*/ 425 h 996"/>
                <a:gd name="T50" fmla="*/ 97 w 178"/>
                <a:gd name="T51" fmla="*/ 457 h 996"/>
                <a:gd name="T52" fmla="*/ 62 w 178"/>
                <a:gd name="T53" fmla="*/ 484 h 996"/>
                <a:gd name="T54" fmla="*/ 5 w 178"/>
                <a:gd name="T55" fmla="*/ 495 h 996"/>
                <a:gd name="T56" fmla="*/ 16 w 178"/>
                <a:gd name="T57" fmla="*/ 554 h 996"/>
                <a:gd name="T58" fmla="*/ 54 w 178"/>
                <a:gd name="T59" fmla="*/ 557 h 996"/>
                <a:gd name="T60" fmla="*/ 96 w 178"/>
                <a:gd name="T61" fmla="*/ 588 h 996"/>
                <a:gd name="T62" fmla="*/ 109 w 178"/>
                <a:gd name="T63" fmla="*/ 625 h 996"/>
                <a:gd name="T64" fmla="*/ 103 w 178"/>
                <a:gd name="T65" fmla="*/ 663 h 996"/>
                <a:gd name="T66" fmla="*/ 81 w 178"/>
                <a:gd name="T67" fmla="*/ 693 h 996"/>
                <a:gd name="T68" fmla="*/ 25 w 178"/>
                <a:gd name="T69" fmla="*/ 718 h 996"/>
                <a:gd name="T70" fmla="*/ 8 w 178"/>
                <a:gd name="T71" fmla="*/ 780 h 996"/>
                <a:gd name="T72" fmla="*/ 30 w 178"/>
                <a:gd name="T73" fmla="*/ 780 h 996"/>
                <a:gd name="T74" fmla="*/ 74 w 178"/>
                <a:gd name="T75" fmla="*/ 804 h 996"/>
                <a:gd name="T76" fmla="*/ 92 w 178"/>
                <a:gd name="T77" fmla="*/ 838 h 996"/>
                <a:gd name="T78" fmla="*/ 90 w 178"/>
                <a:gd name="T79" fmla="*/ 875 h 996"/>
                <a:gd name="T80" fmla="*/ 77 w 178"/>
                <a:gd name="T81" fmla="*/ 901 h 996"/>
                <a:gd name="T82" fmla="*/ 48 w 178"/>
                <a:gd name="T83" fmla="*/ 923 h 996"/>
                <a:gd name="T84" fmla="*/ 59 w 178"/>
                <a:gd name="T85" fmla="*/ 984 h 996"/>
                <a:gd name="T86" fmla="*/ 116 w 178"/>
                <a:gd name="T87" fmla="*/ 949 h 996"/>
                <a:gd name="T88" fmla="*/ 145 w 178"/>
                <a:gd name="T89" fmla="*/ 904 h 996"/>
                <a:gd name="T90" fmla="*/ 154 w 178"/>
                <a:gd name="T91" fmla="*/ 839 h 996"/>
                <a:gd name="T92" fmla="*/ 141 w 178"/>
                <a:gd name="T93" fmla="*/ 795 h 996"/>
                <a:gd name="T94" fmla="*/ 112 w 178"/>
                <a:gd name="T95" fmla="*/ 757 h 996"/>
                <a:gd name="T96" fmla="*/ 132 w 178"/>
                <a:gd name="T97" fmla="*/ 729 h 996"/>
                <a:gd name="T98" fmla="*/ 161 w 178"/>
                <a:gd name="T99" fmla="*/ 681 h 996"/>
                <a:gd name="T100" fmla="*/ 170 w 178"/>
                <a:gd name="T101" fmla="*/ 626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8" h="996">
                  <a:moveTo>
                    <a:pt x="164" y="590"/>
                  </a:moveTo>
                  <a:lnTo>
                    <a:pt x="164" y="590"/>
                  </a:lnTo>
                  <a:lnTo>
                    <a:pt x="160" y="580"/>
                  </a:lnTo>
                  <a:lnTo>
                    <a:pt x="156" y="570"/>
                  </a:lnTo>
                  <a:lnTo>
                    <a:pt x="150" y="561"/>
                  </a:lnTo>
                  <a:lnTo>
                    <a:pt x="145" y="552"/>
                  </a:lnTo>
                  <a:lnTo>
                    <a:pt x="138" y="544"/>
                  </a:lnTo>
                  <a:lnTo>
                    <a:pt x="131" y="536"/>
                  </a:lnTo>
                  <a:lnTo>
                    <a:pt x="124" y="529"/>
                  </a:lnTo>
                  <a:lnTo>
                    <a:pt x="116" y="523"/>
                  </a:lnTo>
                  <a:lnTo>
                    <a:pt x="116" y="523"/>
                  </a:lnTo>
                  <a:lnTo>
                    <a:pt x="129" y="512"/>
                  </a:lnTo>
                  <a:lnTo>
                    <a:pt x="141" y="500"/>
                  </a:lnTo>
                  <a:lnTo>
                    <a:pt x="152" y="485"/>
                  </a:lnTo>
                  <a:lnTo>
                    <a:pt x="161" y="470"/>
                  </a:lnTo>
                  <a:lnTo>
                    <a:pt x="161" y="470"/>
                  </a:lnTo>
                  <a:lnTo>
                    <a:pt x="167" y="456"/>
                  </a:lnTo>
                  <a:lnTo>
                    <a:pt x="172" y="442"/>
                  </a:lnTo>
                  <a:lnTo>
                    <a:pt x="176" y="427"/>
                  </a:lnTo>
                  <a:lnTo>
                    <a:pt x="178" y="413"/>
                  </a:lnTo>
                  <a:lnTo>
                    <a:pt x="178" y="398"/>
                  </a:lnTo>
                  <a:lnTo>
                    <a:pt x="177" y="383"/>
                  </a:lnTo>
                  <a:lnTo>
                    <a:pt x="175" y="369"/>
                  </a:lnTo>
                  <a:lnTo>
                    <a:pt x="171" y="353"/>
                  </a:lnTo>
                  <a:lnTo>
                    <a:pt x="171" y="353"/>
                  </a:lnTo>
                  <a:lnTo>
                    <a:pt x="165" y="338"/>
                  </a:lnTo>
                  <a:lnTo>
                    <a:pt x="158" y="324"/>
                  </a:lnTo>
                  <a:lnTo>
                    <a:pt x="150" y="311"/>
                  </a:lnTo>
                  <a:lnTo>
                    <a:pt x="140" y="299"/>
                  </a:lnTo>
                  <a:lnTo>
                    <a:pt x="129" y="288"/>
                  </a:lnTo>
                  <a:lnTo>
                    <a:pt x="118" y="279"/>
                  </a:lnTo>
                  <a:lnTo>
                    <a:pt x="104" y="270"/>
                  </a:lnTo>
                  <a:lnTo>
                    <a:pt x="91" y="263"/>
                  </a:lnTo>
                  <a:lnTo>
                    <a:pt x="91" y="263"/>
                  </a:lnTo>
                  <a:lnTo>
                    <a:pt x="99" y="258"/>
                  </a:lnTo>
                  <a:lnTo>
                    <a:pt x="107" y="252"/>
                  </a:lnTo>
                  <a:lnTo>
                    <a:pt x="116" y="244"/>
                  </a:lnTo>
                  <a:lnTo>
                    <a:pt x="123" y="238"/>
                  </a:lnTo>
                  <a:lnTo>
                    <a:pt x="130" y="230"/>
                  </a:lnTo>
                  <a:lnTo>
                    <a:pt x="136" y="222"/>
                  </a:lnTo>
                  <a:lnTo>
                    <a:pt x="142" y="214"/>
                  </a:lnTo>
                  <a:lnTo>
                    <a:pt x="147" y="205"/>
                  </a:lnTo>
                  <a:lnTo>
                    <a:pt x="147" y="205"/>
                  </a:lnTo>
                  <a:lnTo>
                    <a:pt x="152" y="192"/>
                  </a:lnTo>
                  <a:lnTo>
                    <a:pt x="157" y="179"/>
                  </a:lnTo>
                  <a:lnTo>
                    <a:pt x="160" y="166"/>
                  </a:lnTo>
                  <a:lnTo>
                    <a:pt x="162" y="153"/>
                  </a:lnTo>
                  <a:lnTo>
                    <a:pt x="162" y="139"/>
                  </a:lnTo>
                  <a:lnTo>
                    <a:pt x="161" y="125"/>
                  </a:lnTo>
                  <a:lnTo>
                    <a:pt x="159" y="111"/>
                  </a:lnTo>
                  <a:lnTo>
                    <a:pt x="156" y="98"/>
                  </a:lnTo>
                  <a:lnTo>
                    <a:pt x="156" y="98"/>
                  </a:lnTo>
                  <a:lnTo>
                    <a:pt x="152" y="86"/>
                  </a:lnTo>
                  <a:lnTo>
                    <a:pt x="146" y="75"/>
                  </a:lnTo>
                  <a:lnTo>
                    <a:pt x="140" y="65"/>
                  </a:lnTo>
                  <a:lnTo>
                    <a:pt x="134" y="56"/>
                  </a:lnTo>
                  <a:lnTo>
                    <a:pt x="126" y="46"/>
                  </a:lnTo>
                  <a:lnTo>
                    <a:pt x="118" y="38"/>
                  </a:lnTo>
                  <a:lnTo>
                    <a:pt x="108" y="31"/>
                  </a:lnTo>
                  <a:lnTo>
                    <a:pt x="98" y="24"/>
                  </a:lnTo>
                  <a:lnTo>
                    <a:pt x="88" y="18"/>
                  </a:lnTo>
                  <a:lnTo>
                    <a:pt x="78" y="13"/>
                  </a:lnTo>
                  <a:lnTo>
                    <a:pt x="67" y="7"/>
                  </a:lnTo>
                  <a:lnTo>
                    <a:pt x="55" y="4"/>
                  </a:lnTo>
                  <a:lnTo>
                    <a:pt x="44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8" y="1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21" y="61"/>
                  </a:lnTo>
                  <a:lnTo>
                    <a:pt x="28" y="61"/>
                  </a:lnTo>
                  <a:lnTo>
                    <a:pt x="41" y="63"/>
                  </a:lnTo>
                  <a:lnTo>
                    <a:pt x="54" y="67"/>
                  </a:lnTo>
                  <a:lnTo>
                    <a:pt x="65" y="74"/>
                  </a:lnTo>
                  <a:lnTo>
                    <a:pt x="76" y="82"/>
                  </a:lnTo>
                  <a:lnTo>
                    <a:pt x="85" y="92"/>
                  </a:lnTo>
                  <a:lnTo>
                    <a:pt x="92" y="103"/>
                  </a:lnTo>
                  <a:lnTo>
                    <a:pt x="95" y="109"/>
                  </a:lnTo>
                  <a:lnTo>
                    <a:pt x="98" y="116"/>
                  </a:lnTo>
                  <a:lnTo>
                    <a:pt x="98" y="116"/>
                  </a:lnTo>
                  <a:lnTo>
                    <a:pt x="100" y="124"/>
                  </a:lnTo>
                  <a:lnTo>
                    <a:pt x="101" y="132"/>
                  </a:lnTo>
                  <a:lnTo>
                    <a:pt x="101" y="140"/>
                  </a:lnTo>
                  <a:lnTo>
                    <a:pt x="101" y="148"/>
                  </a:lnTo>
                  <a:lnTo>
                    <a:pt x="100" y="155"/>
                  </a:lnTo>
                  <a:lnTo>
                    <a:pt x="98" y="163"/>
                  </a:lnTo>
                  <a:lnTo>
                    <a:pt x="96" y="170"/>
                  </a:lnTo>
                  <a:lnTo>
                    <a:pt x="92" y="177"/>
                  </a:lnTo>
                  <a:lnTo>
                    <a:pt x="92" y="177"/>
                  </a:lnTo>
                  <a:lnTo>
                    <a:pt x="88" y="184"/>
                  </a:lnTo>
                  <a:lnTo>
                    <a:pt x="84" y="190"/>
                  </a:lnTo>
                  <a:lnTo>
                    <a:pt x="79" y="196"/>
                  </a:lnTo>
                  <a:lnTo>
                    <a:pt x="73" y="201"/>
                  </a:lnTo>
                  <a:lnTo>
                    <a:pt x="67" y="206"/>
                  </a:lnTo>
                  <a:lnTo>
                    <a:pt x="60" y="210"/>
                  </a:lnTo>
                  <a:lnTo>
                    <a:pt x="53" y="214"/>
                  </a:lnTo>
                  <a:lnTo>
                    <a:pt x="46" y="216"/>
                  </a:lnTo>
                  <a:lnTo>
                    <a:pt x="3" y="230"/>
                  </a:lnTo>
                  <a:lnTo>
                    <a:pt x="9" y="248"/>
                  </a:lnTo>
                  <a:lnTo>
                    <a:pt x="15" y="308"/>
                  </a:lnTo>
                  <a:lnTo>
                    <a:pt x="15" y="308"/>
                  </a:lnTo>
                  <a:lnTo>
                    <a:pt x="23" y="308"/>
                  </a:lnTo>
                  <a:lnTo>
                    <a:pt x="32" y="308"/>
                  </a:lnTo>
                  <a:lnTo>
                    <a:pt x="39" y="309"/>
                  </a:lnTo>
                  <a:lnTo>
                    <a:pt x="47" y="310"/>
                  </a:lnTo>
                  <a:lnTo>
                    <a:pt x="55" y="313"/>
                  </a:lnTo>
                  <a:lnTo>
                    <a:pt x="62" y="315"/>
                  </a:lnTo>
                  <a:lnTo>
                    <a:pt x="69" y="319"/>
                  </a:lnTo>
                  <a:lnTo>
                    <a:pt x="76" y="323"/>
                  </a:lnTo>
                  <a:lnTo>
                    <a:pt x="82" y="327"/>
                  </a:lnTo>
                  <a:lnTo>
                    <a:pt x="88" y="332"/>
                  </a:lnTo>
                  <a:lnTo>
                    <a:pt x="93" y="338"/>
                  </a:lnTo>
                  <a:lnTo>
                    <a:pt x="98" y="343"/>
                  </a:lnTo>
                  <a:lnTo>
                    <a:pt x="103" y="350"/>
                  </a:lnTo>
                  <a:lnTo>
                    <a:pt x="107" y="357"/>
                  </a:lnTo>
                  <a:lnTo>
                    <a:pt x="110" y="364"/>
                  </a:lnTo>
                  <a:lnTo>
                    <a:pt x="113" y="372"/>
                  </a:lnTo>
                  <a:lnTo>
                    <a:pt x="113" y="372"/>
                  </a:lnTo>
                  <a:lnTo>
                    <a:pt x="116" y="381"/>
                  </a:lnTo>
                  <a:lnTo>
                    <a:pt x="118" y="390"/>
                  </a:lnTo>
                  <a:lnTo>
                    <a:pt x="118" y="399"/>
                  </a:lnTo>
                  <a:lnTo>
                    <a:pt x="118" y="408"/>
                  </a:lnTo>
                  <a:lnTo>
                    <a:pt x="117" y="417"/>
                  </a:lnTo>
                  <a:lnTo>
                    <a:pt x="113" y="425"/>
                  </a:lnTo>
                  <a:lnTo>
                    <a:pt x="110" y="434"/>
                  </a:lnTo>
                  <a:lnTo>
                    <a:pt x="107" y="442"/>
                  </a:lnTo>
                  <a:lnTo>
                    <a:pt x="107" y="442"/>
                  </a:lnTo>
                  <a:lnTo>
                    <a:pt x="102" y="450"/>
                  </a:lnTo>
                  <a:lnTo>
                    <a:pt x="97" y="457"/>
                  </a:lnTo>
                  <a:lnTo>
                    <a:pt x="91" y="464"/>
                  </a:lnTo>
                  <a:lnTo>
                    <a:pt x="84" y="470"/>
                  </a:lnTo>
                  <a:lnTo>
                    <a:pt x="77" y="475"/>
                  </a:lnTo>
                  <a:lnTo>
                    <a:pt x="70" y="480"/>
                  </a:lnTo>
                  <a:lnTo>
                    <a:pt x="62" y="484"/>
                  </a:lnTo>
                  <a:lnTo>
                    <a:pt x="53" y="487"/>
                  </a:lnTo>
                  <a:lnTo>
                    <a:pt x="36" y="494"/>
                  </a:lnTo>
                  <a:lnTo>
                    <a:pt x="36" y="494"/>
                  </a:lnTo>
                  <a:lnTo>
                    <a:pt x="21" y="494"/>
                  </a:lnTo>
                  <a:lnTo>
                    <a:pt x="5" y="495"/>
                  </a:lnTo>
                  <a:lnTo>
                    <a:pt x="7" y="503"/>
                  </a:lnTo>
                  <a:lnTo>
                    <a:pt x="3" y="504"/>
                  </a:lnTo>
                  <a:lnTo>
                    <a:pt x="12" y="534"/>
                  </a:lnTo>
                  <a:lnTo>
                    <a:pt x="16" y="554"/>
                  </a:lnTo>
                  <a:lnTo>
                    <a:pt x="16" y="554"/>
                  </a:lnTo>
                  <a:lnTo>
                    <a:pt x="19" y="554"/>
                  </a:lnTo>
                  <a:lnTo>
                    <a:pt x="21" y="561"/>
                  </a:lnTo>
                  <a:lnTo>
                    <a:pt x="43" y="554"/>
                  </a:lnTo>
                  <a:lnTo>
                    <a:pt x="43" y="554"/>
                  </a:lnTo>
                  <a:lnTo>
                    <a:pt x="54" y="557"/>
                  </a:lnTo>
                  <a:lnTo>
                    <a:pt x="64" y="561"/>
                  </a:lnTo>
                  <a:lnTo>
                    <a:pt x="73" y="566"/>
                  </a:lnTo>
                  <a:lnTo>
                    <a:pt x="82" y="572"/>
                  </a:lnTo>
                  <a:lnTo>
                    <a:pt x="89" y="580"/>
                  </a:lnTo>
                  <a:lnTo>
                    <a:pt x="96" y="588"/>
                  </a:lnTo>
                  <a:lnTo>
                    <a:pt x="101" y="598"/>
                  </a:lnTo>
                  <a:lnTo>
                    <a:pt x="105" y="609"/>
                  </a:lnTo>
                  <a:lnTo>
                    <a:pt x="105" y="609"/>
                  </a:lnTo>
                  <a:lnTo>
                    <a:pt x="108" y="617"/>
                  </a:lnTo>
                  <a:lnTo>
                    <a:pt x="109" y="625"/>
                  </a:lnTo>
                  <a:lnTo>
                    <a:pt x="109" y="633"/>
                  </a:lnTo>
                  <a:lnTo>
                    <a:pt x="109" y="641"/>
                  </a:lnTo>
                  <a:lnTo>
                    <a:pt x="108" y="648"/>
                  </a:lnTo>
                  <a:lnTo>
                    <a:pt x="106" y="656"/>
                  </a:lnTo>
                  <a:lnTo>
                    <a:pt x="103" y="663"/>
                  </a:lnTo>
                  <a:lnTo>
                    <a:pt x="100" y="670"/>
                  </a:lnTo>
                  <a:lnTo>
                    <a:pt x="96" y="676"/>
                  </a:lnTo>
                  <a:lnTo>
                    <a:pt x="92" y="682"/>
                  </a:lnTo>
                  <a:lnTo>
                    <a:pt x="87" y="688"/>
                  </a:lnTo>
                  <a:lnTo>
                    <a:pt x="81" y="693"/>
                  </a:lnTo>
                  <a:lnTo>
                    <a:pt x="75" y="698"/>
                  </a:lnTo>
                  <a:lnTo>
                    <a:pt x="69" y="702"/>
                  </a:lnTo>
                  <a:lnTo>
                    <a:pt x="62" y="706"/>
                  </a:lnTo>
                  <a:lnTo>
                    <a:pt x="54" y="709"/>
                  </a:lnTo>
                  <a:lnTo>
                    <a:pt x="25" y="718"/>
                  </a:lnTo>
                  <a:lnTo>
                    <a:pt x="25" y="718"/>
                  </a:lnTo>
                  <a:lnTo>
                    <a:pt x="12" y="718"/>
                  </a:lnTo>
                  <a:lnTo>
                    <a:pt x="0" y="719"/>
                  </a:lnTo>
                  <a:lnTo>
                    <a:pt x="8" y="780"/>
                  </a:lnTo>
                  <a:lnTo>
                    <a:pt x="8" y="780"/>
                  </a:lnTo>
                  <a:lnTo>
                    <a:pt x="15" y="779"/>
                  </a:lnTo>
                  <a:lnTo>
                    <a:pt x="23" y="779"/>
                  </a:lnTo>
                  <a:lnTo>
                    <a:pt x="24" y="782"/>
                  </a:lnTo>
                  <a:lnTo>
                    <a:pt x="30" y="780"/>
                  </a:lnTo>
                  <a:lnTo>
                    <a:pt x="30" y="780"/>
                  </a:lnTo>
                  <a:lnTo>
                    <a:pt x="40" y="783"/>
                  </a:lnTo>
                  <a:lnTo>
                    <a:pt x="50" y="786"/>
                  </a:lnTo>
                  <a:lnTo>
                    <a:pt x="59" y="791"/>
                  </a:lnTo>
                  <a:lnTo>
                    <a:pt x="67" y="797"/>
                  </a:lnTo>
                  <a:lnTo>
                    <a:pt x="74" y="804"/>
                  </a:lnTo>
                  <a:lnTo>
                    <a:pt x="81" y="812"/>
                  </a:lnTo>
                  <a:lnTo>
                    <a:pt x="86" y="821"/>
                  </a:lnTo>
                  <a:lnTo>
                    <a:pt x="90" y="831"/>
                  </a:lnTo>
                  <a:lnTo>
                    <a:pt x="90" y="831"/>
                  </a:lnTo>
                  <a:lnTo>
                    <a:pt x="92" y="838"/>
                  </a:lnTo>
                  <a:lnTo>
                    <a:pt x="93" y="845"/>
                  </a:lnTo>
                  <a:lnTo>
                    <a:pt x="93" y="854"/>
                  </a:lnTo>
                  <a:lnTo>
                    <a:pt x="93" y="861"/>
                  </a:lnTo>
                  <a:lnTo>
                    <a:pt x="92" y="868"/>
                  </a:lnTo>
                  <a:lnTo>
                    <a:pt x="90" y="875"/>
                  </a:lnTo>
                  <a:lnTo>
                    <a:pt x="88" y="882"/>
                  </a:lnTo>
                  <a:lnTo>
                    <a:pt x="85" y="889"/>
                  </a:lnTo>
                  <a:lnTo>
                    <a:pt x="85" y="889"/>
                  </a:lnTo>
                  <a:lnTo>
                    <a:pt x="81" y="895"/>
                  </a:lnTo>
                  <a:lnTo>
                    <a:pt x="77" y="901"/>
                  </a:lnTo>
                  <a:lnTo>
                    <a:pt x="72" y="907"/>
                  </a:lnTo>
                  <a:lnTo>
                    <a:pt x="67" y="912"/>
                  </a:lnTo>
                  <a:lnTo>
                    <a:pt x="61" y="916"/>
                  </a:lnTo>
                  <a:lnTo>
                    <a:pt x="55" y="920"/>
                  </a:lnTo>
                  <a:lnTo>
                    <a:pt x="48" y="923"/>
                  </a:lnTo>
                  <a:lnTo>
                    <a:pt x="41" y="926"/>
                  </a:lnTo>
                  <a:lnTo>
                    <a:pt x="3" y="938"/>
                  </a:lnTo>
                  <a:lnTo>
                    <a:pt x="21" y="996"/>
                  </a:lnTo>
                  <a:lnTo>
                    <a:pt x="59" y="984"/>
                  </a:lnTo>
                  <a:lnTo>
                    <a:pt x="59" y="984"/>
                  </a:lnTo>
                  <a:lnTo>
                    <a:pt x="72" y="979"/>
                  </a:lnTo>
                  <a:lnTo>
                    <a:pt x="84" y="974"/>
                  </a:lnTo>
                  <a:lnTo>
                    <a:pt x="95" y="967"/>
                  </a:lnTo>
                  <a:lnTo>
                    <a:pt x="105" y="958"/>
                  </a:lnTo>
                  <a:lnTo>
                    <a:pt x="116" y="949"/>
                  </a:lnTo>
                  <a:lnTo>
                    <a:pt x="125" y="939"/>
                  </a:lnTo>
                  <a:lnTo>
                    <a:pt x="132" y="928"/>
                  </a:lnTo>
                  <a:lnTo>
                    <a:pt x="139" y="917"/>
                  </a:lnTo>
                  <a:lnTo>
                    <a:pt x="139" y="917"/>
                  </a:lnTo>
                  <a:lnTo>
                    <a:pt x="145" y="904"/>
                  </a:lnTo>
                  <a:lnTo>
                    <a:pt x="149" y="892"/>
                  </a:lnTo>
                  <a:lnTo>
                    <a:pt x="152" y="879"/>
                  </a:lnTo>
                  <a:lnTo>
                    <a:pt x="154" y="866"/>
                  </a:lnTo>
                  <a:lnTo>
                    <a:pt x="154" y="853"/>
                  </a:lnTo>
                  <a:lnTo>
                    <a:pt x="154" y="839"/>
                  </a:lnTo>
                  <a:lnTo>
                    <a:pt x="151" y="826"/>
                  </a:lnTo>
                  <a:lnTo>
                    <a:pt x="148" y="813"/>
                  </a:lnTo>
                  <a:lnTo>
                    <a:pt x="148" y="813"/>
                  </a:lnTo>
                  <a:lnTo>
                    <a:pt x="145" y="804"/>
                  </a:lnTo>
                  <a:lnTo>
                    <a:pt x="141" y="795"/>
                  </a:lnTo>
                  <a:lnTo>
                    <a:pt x="136" y="786"/>
                  </a:lnTo>
                  <a:lnTo>
                    <a:pt x="131" y="778"/>
                  </a:lnTo>
                  <a:lnTo>
                    <a:pt x="126" y="771"/>
                  </a:lnTo>
                  <a:lnTo>
                    <a:pt x="120" y="764"/>
                  </a:lnTo>
                  <a:lnTo>
                    <a:pt x="112" y="757"/>
                  </a:lnTo>
                  <a:lnTo>
                    <a:pt x="105" y="751"/>
                  </a:lnTo>
                  <a:lnTo>
                    <a:pt x="105" y="751"/>
                  </a:lnTo>
                  <a:lnTo>
                    <a:pt x="116" y="744"/>
                  </a:lnTo>
                  <a:lnTo>
                    <a:pt x="124" y="737"/>
                  </a:lnTo>
                  <a:lnTo>
                    <a:pt x="132" y="729"/>
                  </a:lnTo>
                  <a:lnTo>
                    <a:pt x="140" y="719"/>
                  </a:lnTo>
                  <a:lnTo>
                    <a:pt x="146" y="710"/>
                  </a:lnTo>
                  <a:lnTo>
                    <a:pt x="152" y="701"/>
                  </a:lnTo>
                  <a:lnTo>
                    <a:pt x="157" y="691"/>
                  </a:lnTo>
                  <a:lnTo>
                    <a:pt x="161" y="681"/>
                  </a:lnTo>
                  <a:lnTo>
                    <a:pt x="165" y="670"/>
                  </a:lnTo>
                  <a:lnTo>
                    <a:pt x="168" y="659"/>
                  </a:lnTo>
                  <a:lnTo>
                    <a:pt x="169" y="648"/>
                  </a:lnTo>
                  <a:lnTo>
                    <a:pt x="170" y="637"/>
                  </a:lnTo>
                  <a:lnTo>
                    <a:pt x="170" y="626"/>
                  </a:lnTo>
                  <a:lnTo>
                    <a:pt x="169" y="614"/>
                  </a:lnTo>
                  <a:lnTo>
                    <a:pt x="167" y="602"/>
                  </a:lnTo>
                  <a:lnTo>
                    <a:pt x="164" y="590"/>
                  </a:lnTo>
                  <a:lnTo>
                    <a:pt x="164" y="590"/>
                  </a:lnTo>
                  <a:close/>
                </a:path>
              </a:pathLst>
            </a:custGeom>
            <a:solidFill>
              <a:srgbClr val="009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24"/>
            <p:cNvSpPr>
              <a:spLocks/>
            </p:cNvSpPr>
            <p:nvPr/>
          </p:nvSpPr>
          <p:spPr bwMode="auto">
            <a:xfrm>
              <a:off x="3331" y="2588"/>
              <a:ext cx="96" cy="40"/>
            </a:xfrm>
            <a:custGeom>
              <a:avLst/>
              <a:gdLst>
                <a:gd name="T0" fmla="*/ 47 w 385"/>
                <a:gd name="T1" fmla="*/ 159 h 159"/>
                <a:gd name="T2" fmla="*/ 0 w 385"/>
                <a:gd name="T3" fmla="*/ 122 h 159"/>
                <a:gd name="T4" fmla="*/ 0 w 385"/>
                <a:gd name="T5" fmla="*/ 122 h 159"/>
                <a:gd name="T6" fmla="*/ 5 w 385"/>
                <a:gd name="T7" fmla="*/ 115 h 159"/>
                <a:gd name="T8" fmla="*/ 11 w 385"/>
                <a:gd name="T9" fmla="*/ 109 h 159"/>
                <a:gd name="T10" fmla="*/ 17 w 385"/>
                <a:gd name="T11" fmla="*/ 104 h 159"/>
                <a:gd name="T12" fmla="*/ 23 w 385"/>
                <a:gd name="T13" fmla="*/ 100 h 159"/>
                <a:gd name="T14" fmla="*/ 35 w 385"/>
                <a:gd name="T15" fmla="*/ 93 h 159"/>
                <a:gd name="T16" fmla="*/ 48 w 385"/>
                <a:gd name="T17" fmla="*/ 88 h 159"/>
                <a:gd name="T18" fmla="*/ 61 w 385"/>
                <a:gd name="T19" fmla="*/ 85 h 159"/>
                <a:gd name="T20" fmla="*/ 76 w 385"/>
                <a:gd name="T21" fmla="*/ 83 h 159"/>
                <a:gd name="T22" fmla="*/ 109 w 385"/>
                <a:gd name="T23" fmla="*/ 81 h 159"/>
                <a:gd name="T24" fmla="*/ 109 w 385"/>
                <a:gd name="T25" fmla="*/ 81 h 159"/>
                <a:gd name="T26" fmla="*/ 145 w 385"/>
                <a:gd name="T27" fmla="*/ 78 h 159"/>
                <a:gd name="T28" fmla="*/ 179 w 385"/>
                <a:gd name="T29" fmla="*/ 71 h 159"/>
                <a:gd name="T30" fmla="*/ 212 w 385"/>
                <a:gd name="T31" fmla="*/ 64 h 159"/>
                <a:gd name="T32" fmla="*/ 243 w 385"/>
                <a:gd name="T33" fmla="*/ 55 h 159"/>
                <a:gd name="T34" fmla="*/ 271 w 385"/>
                <a:gd name="T35" fmla="*/ 44 h 159"/>
                <a:gd name="T36" fmla="*/ 285 w 385"/>
                <a:gd name="T37" fmla="*/ 38 h 159"/>
                <a:gd name="T38" fmla="*/ 299 w 385"/>
                <a:gd name="T39" fmla="*/ 31 h 159"/>
                <a:gd name="T40" fmla="*/ 312 w 385"/>
                <a:gd name="T41" fmla="*/ 24 h 159"/>
                <a:gd name="T42" fmla="*/ 324 w 385"/>
                <a:gd name="T43" fmla="*/ 17 h 159"/>
                <a:gd name="T44" fmla="*/ 337 w 385"/>
                <a:gd name="T45" fmla="*/ 9 h 159"/>
                <a:gd name="T46" fmla="*/ 349 w 385"/>
                <a:gd name="T47" fmla="*/ 0 h 159"/>
                <a:gd name="T48" fmla="*/ 385 w 385"/>
                <a:gd name="T49" fmla="*/ 48 h 159"/>
                <a:gd name="T50" fmla="*/ 385 w 385"/>
                <a:gd name="T51" fmla="*/ 48 h 159"/>
                <a:gd name="T52" fmla="*/ 372 w 385"/>
                <a:gd name="T53" fmla="*/ 58 h 159"/>
                <a:gd name="T54" fmla="*/ 358 w 385"/>
                <a:gd name="T55" fmla="*/ 67 h 159"/>
                <a:gd name="T56" fmla="*/ 343 w 385"/>
                <a:gd name="T57" fmla="*/ 76 h 159"/>
                <a:gd name="T58" fmla="*/ 327 w 385"/>
                <a:gd name="T59" fmla="*/ 85 h 159"/>
                <a:gd name="T60" fmla="*/ 312 w 385"/>
                <a:gd name="T61" fmla="*/ 93 h 159"/>
                <a:gd name="T62" fmla="*/ 296 w 385"/>
                <a:gd name="T63" fmla="*/ 100 h 159"/>
                <a:gd name="T64" fmla="*/ 280 w 385"/>
                <a:gd name="T65" fmla="*/ 106 h 159"/>
                <a:gd name="T66" fmla="*/ 263 w 385"/>
                <a:gd name="T67" fmla="*/ 112 h 159"/>
                <a:gd name="T68" fmla="*/ 246 w 385"/>
                <a:gd name="T69" fmla="*/ 118 h 159"/>
                <a:gd name="T70" fmla="*/ 229 w 385"/>
                <a:gd name="T71" fmla="*/ 123 h 159"/>
                <a:gd name="T72" fmla="*/ 211 w 385"/>
                <a:gd name="T73" fmla="*/ 127 h 159"/>
                <a:gd name="T74" fmla="*/ 191 w 385"/>
                <a:gd name="T75" fmla="*/ 131 h 159"/>
                <a:gd name="T76" fmla="*/ 152 w 385"/>
                <a:gd name="T77" fmla="*/ 137 h 159"/>
                <a:gd name="T78" fmla="*/ 112 w 385"/>
                <a:gd name="T79" fmla="*/ 141 h 159"/>
                <a:gd name="T80" fmla="*/ 112 w 385"/>
                <a:gd name="T81" fmla="*/ 141 h 159"/>
                <a:gd name="T82" fmla="*/ 84 w 385"/>
                <a:gd name="T83" fmla="*/ 142 h 159"/>
                <a:gd name="T84" fmla="*/ 74 w 385"/>
                <a:gd name="T85" fmla="*/ 144 h 159"/>
                <a:gd name="T86" fmla="*/ 66 w 385"/>
                <a:gd name="T87" fmla="*/ 145 h 159"/>
                <a:gd name="T88" fmla="*/ 60 w 385"/>
                <a:gd name="T89" fmla="*/ 147 h 159"/>
                <a:gd name="T90" fmla="*/ 55 w 385"/>
                <a:gd name="T91" fmla="*/ 150 h 159"/>
                <a:gd name="T92" fmla="*/ 51 w 385"/>
                <a:gd name="T93" fmla="*/ 154 h 159"/>
                <a:gd name="T94" fmla="*/ 47 w 385"/>
                <a:gd name="T95" fmla="*/ 159 h 159"/>
                <a:gd name="T96" fmla="*/ 47 w 385"/>
                <a:gd name="T97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5" h="159">
                  <a:moveTo>
                    <a:pt x="47" y="159"/>
                  </a:moveTo>
                  <a:lnTo>
                    <a:pt x="0" y="122"/>
                  </a:lnTo>
                  <a:lnTo>
                    <a:pt x="0" y="122"/>
                  </a:lnTo>
                  <a:lnTo>
                    <a:pt x="5" y="115"/>
                  </a:lnTo>
                  <a:lnTo>
                    <a:pt x="11" y="109"/>
                  </a:lnTo>
                  <a:lnTo>
                    <a:pt x="17" y="104"/>
                  </a:lnTo>
                  <a:lnTo>
                    <a:pt x="23" y="100"/>
                  </a:lnTo>
                  <a:lnTo>
                    <a:pt x="35" y="93"/>
                  </a:lnTo>
                  <a:lnTo>
                    <a:pt x="48" y="88"/>
                  </a:lnTo>
                  <a:lnTo>
                    <a:pt x="61" y="85"/>
                  </a:lnTo>
                  <a:lnTo>
                    <a:pt x="76" y="83"/>
                  </a:lnTo>
                  <a:lnTo>
                    <a:pt x="109" y="81"/>
                  </a:lnTo>
                  <a:lnTo>
                    <a:pt x="109" y="81"/>
                  </a:lnTo>
                  <a:lnTo>
                    <a:pt x="145" y="78"/>
                  </a:lnTo>
                  <a:lnTo>
                    <a:pt x="179" y="71"/>
                  </a:lnTo>
                  <a:lnTo>
                    <a:pt x="212" y="64"/>
                  </a:lnTo>
                  <a:lnTo>
                    <a:pt x="243" y="55"/>
                  </a:lnTo>
                  <a:lnTo>
                    <a:pt x="271" y="44"/>
                  </a:lnTo>
                  <a:lnTo>
                    <a:pt x="285" y="38"/>
                  </a:lnTo>
                  <a:lnTo>
                    <a:pt x="299" y="31"/>
                  </a:lnTo>
                  <a:lnTo>
                    <a:pt x="312" y="24"/>
                  </a:lnTo>
                  <a:lnTo>
                    <a:pt x="324" y="17"/>
                  </a:lnTo>
                  <a:lnTo>
                    <a:pt x="337" y="9"/>
                  </a:lnTo>
                  <a:lnTo>
                    <a:pt x="349" y="0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372" y="58"/>
                  </a:lnTo>
                  <a:lnTo>
                    <a:pt x="358" y="67"/>
                  </a:lnTo>
                  <a:lnTo>
                    <a:pt x="343" y="76"/>
                  </a:lnTo>
                  <a:lnTo>
                    <a:pt x="327" y="85"/>
                  </a:lnTo>
                  <a:lnTo>
                    <a:pt x="312" y="93"/>
                  </a:lnTo>
                  <a:lnTo>
                    <a:pt x="296" y="100"/>
                  </a:lnTo>
                  <a:lnTo>
                    <a:pt x="280" y="106"/>
                  </a:lnTo>
                  <a:lnTo>
                    <a:pt x="263" y="112"/>
                  </a:lnTo>
                  <a:lnTo>
                    <a:pt x="246" y="118"/>
                  </a:lnTo>
                  <a:lnTo>
                    <a:pt x="229" y="123"/>
                  </a:lnTo>
                  <a:lnTo>
                    <a:pt x="211" y="127"/>
                  </a:lnTo>
                  <a:lnTo>
                    <a:pt x="191" y="131"/>
                  </a:lnTo>
                  <a:lnTo>
                    <a:pt x="152" y="137"/>
                  </a:lnTo>
                  <a:lnTo>
                    <a:pt x="112" y="141"/>
                  </a:lnTo>
                  <a:lnTo>
                    <a:pt x="112" y="141"/>
                  </a:lnTo>
                  <a:lnTo>
                    <a:pt x="84" y="142"/>
                  </a:lnTo>
                  <a:lnTo>
                    <a:pt x="74" y="144"/>
                  </a:lnTo>
                  <a:lnTo>
                    <a:pt x="66" y="145"/>
                  </a:lnTo>
                  <a:lnTo>
                    <a:pt x="60" y="147"/>
                  </a:lnTo>
                  <a:lnTo>
                    <a:pt x="55" y="150"/>
                  </a:lnTo>
                  <a:lnTo>
                    <a:pt x="51" y="154"/>
                  </a:lnTo>
                  <a:lnTo>
                    <a:pt x="47" y="159"/>
                  </a:lnTo>
                  <a:lnTo>
                    <a:pt x="47" y="159"/>
                  </a:lnTo>
                  <a:close/>
                </a:path>
              </a:pathLst>
            </a:custGeom>
            <a:solidFill>
              <a:srgbClr val="009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25"/>
            <p:cNvSpPr>
              <a:spLocks/>
            </p:cNvSpPr>
            <p:nvPr/>
          </p:nvSpPr>
          <p:spPr bwMode="auto">
            <a:xfrm>
              <a:off x="3299" y="2115"/>
              <a:ext cx="257" cy="162"/>
            </a:xfrm>
            <a:custGeom>
              <a:avLst/>
              <a:gdLst>
                <a:gd name="T0" fmla="*/ 51 w 1029"/>
                <a:gd name="T1" fmla="*/ 644 h 647"/>
                <a:gd name="T2" fmla="*/ 37 w 1029"/>
                <a:gd name="T3" fmla="*/ 629 h 647"/>
                <a:gd name="T4" fmla="*/ 37 w 1029"/>
                <a:gd name="T5" fmla="*/ 606 h 647"/>
                <a:gd name="T6" fmla="*/ 47 w 1029"/>
                <a:gd name="T7" fmla="*/ 593 h 647"/>
                <a:gd name="T8" fmla="*/ 215 w 1029"/>
                <a:gd name="T9" fmla="*/ 487 h 647"/>
                <a:gd name="T10" fmla="*/ 374 w 1029"/>
                <a:gd name="T11" fmla="*/ 409 h 647"/>
                <a:gd name="T12" fmla="*/ 493 w 1029"/>
                <a:gd name="T13" fmla="*/ 367 h 647"/>
                <a:gd name="T14" fmla="*/ 619 w 1029"/>
                <a:gd name="T15" fmla="*/ 336 h 647"/>
                <a:gd name="T16" fmla="*/ 751 w 1029"/>
                <a:gd name="T17" fmla="*/ 321 h 647"/>
                <a:gd name="T18" fmla="*/ 888 w 1029"/>
                <a:gd name="T19" fmla="*/ 325 h 647"/>
                <a:gd name="T20" fmla="*/ 953 w 1029"/>
                <a:gd name="T21" fmla="*/ 321 h 647"/>
                <a:gd name="T22" fmla="*/ 931 w 1029"/>
                <a:gd name="T23" fmla="*/ 263 h 647"/>
                <a:gd name="T24" fmla="*/ 901 w 1029"/>
                <a:gd name="T25" fmla="*/ 212 h 647"/>
                <a:gd name="T26" fmla="*/ 862 w 1029"/>
                <a:gd name="T27" fmla="*/ 166 h 647"/>
                <a:gd name="T28" fmla="*/ 814 w 1029"/>
                <a:gd name="T29" fmla="*/ 128 h 647"/>
                <a:gd name="T30" fmla="*/ 761 w 1029"/>
                <a:gd name="T31" fmla="*/ 98 h 647"/>
                <a:gd name="T32" fmla="*/ 701 w 1029"/>
                <a:gd name="T33" fmla="*/ 76 h 647"/>
                <a:gd name="T34" fmla="*/ 636 w 1029"/>
                <a:gd name="T35" fmla="*/ 64 h 647"/>
                <a:gd name="T36" fmla="*/ 446 w 1029"/>
                <a:gd name="T37" fmla="*/ 61 h 647"/>
                <a:gd name="T38" fmla="*/ 388 w 1029"/>
                <a:gd name="T39" fmla="*/ 65 h 647"/>
                <a:gd name="T40" fmla="*/ 314 w 1029"/>
                <a:gd name="T41" fmla="*/ 84 h 647"/>
                <a:gd name="T42" fmla="*/ 246 w 1029"/>
                <a:gd name="T43" fmla="*/ 117 h 647"/>
                <a:gd name="T44" fmla="*/ 184 w 1029"/>
                <a:gd name="T45" fmla="*/ 163 h 647"/>
                <a:gd name="T46" fmla="*/ 145 w 1029"/>
                <a:gd name="T47" fmla="*/ 205 h 647"/>
                <a:gd name="T48" fmla="*/ 104 w 1029"/>
                <a:gd name="T49" fmla="*/ 267 h 647"/>
                <a:gd name="T50" fmla="*/ 75 w 1029"/>
                <a:gd name="T51" fmla="*/ 336 h 647"/>
                <a:gd name="T52" fmla="*/ 61 w 1029"/>
                <a:gd name="T53" fmla="*/ 408 h 647"/>
                <a:gd name="T54" fmla="*/ 1 w 1029"/>
                <a:gd name="T55" fmla="*/ 506 h 647"/>
                <a:gd name="T56" fmla="*/ 1 w 1029"/>
                <a:gd name="T57" fmla="*/ 403 h 647"/>
                <a:gd name="T58" fmla="*/ 17 w 1029"/>
                <a:gd name="T59" fmla="*/ 319 h 647"/>
                <a:gd name="T60" fmla="*/ 49 w 1029"/>
                <a:gd name="T61" fmla="*/ 239 h 647"/>
                <a:gd name="T62" fmla="*/ 98 w 1029"/>
                <a:gd name="T63" fmla="*/ 167 h 647"/>
                <a:gd name="T64" fmla="*/ 143 w 1029"/>
                <a:gd name="T65" fmla="*/ 118 h 647"/>
                <a:gd name="T66" fmla="*/ 215 w 1029"/>
                <a:gd name="T67" fmla="*/ 65 h 647"/>
                <a:gd name="T68" fmla="*/ 294 w 1029"/>
                <a:gd name="T69" fmla="*/ 27 h 647"/>
                <a:gd name="T70" fmla="*/ 379 w 1029"/>
                <a:gd name="T71" fmla="*/ 5 h 647"/>
                <a:gd name="T72" fmla="*/ 584 w 1029"/>
                <a:gd name="T73" fmla="*/ 0 h 647"/>
                <a:gd name="T74" fmla="*/ 649 w 1029"/>
                <a:gd name="T75" fmla="*/ 4 h 647"/>
                <a:gd name="T76" fmla="*/ 730 w 1029"/>
                <a:gd name="T77" fmla="*/ 21 h 647"/>
                <a:gd name="T78" fmla="*/ 804 w 1029"/>
                <a:gd name="T79" fmla="*/ 51 h 647"/>
                <a:gd name="T80" fmla="*/ 869 w 1029"/>
                <a:gd name="T81" fmla="*/ 92 h 647"/>
                <a:gd name="T82" fmla="*/ 924 w 1029"/>
                <a:gd name="T83" fmla="*/ 144 h 647"/>
                <a:gd name="T84" fmla="*/ 969 w 1029"/>
                <a:gd name="T85" fmla="*/ 206 h 647"/>
                <a:gd name="T86" fmla="*/ 1002 w 1029"/>
                <a:gd name="T87" fmla="*/ 275 h 647"/>
                <a:gd name="T88" fmla="*/ 1022 w 1029"/>
                <a:gd name="T89" fmla="*/ 352 h 647"/>
                <a:gd name="T90" fmla="*/ 987 w 1029"/>
                <a:gd name="T91" fmla="*/ 405 h 647"/>
                <a:gd name="T92" fmla="*/ 852 w 1029"/>
                <a:gd name="T93" fmla="*/ 382 h 647"/>
                <a:gd name="T94" fmla="*/ 717 w 1029"/>
                <a:gd name="T95" fmla="*/ 383 h 647"/>
                <a:gd name="T96" fmla="*/ 589 w 1029"/>
                <a:gd name="T97" fmla="*/ 403 h 647"/>
                <a:gd name="T98" fmla="*/ 467 w 1029"/>
                <a:gd name="T99" fmla="*/ 439 h 647"/>
                <a:gd name="T100" fmla="*/ 353 w 1029"/>
                <a:gd name="T101" fmla="*/ 484 h 647"/>
                <a:gd name="T102" fmla="*/ 159 w 1029"/>
                <a:gd name="T103" fmla="*/ 590 h 647"/>
                <a:gd name="T104" fmla="*/ 78 w 1029"/>
                <a:gd name="T105" fmla="*/ 644 h 647"/>
                <a:gd name="T106" fmla="*/ 65 w 1029"/>
                <a:gd name="T107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29" h="647">
                  <a:moveTo>
                    <a:pt x="65" y="647"/>
                  </a:moveTo>
                  <a:lnTo>
                    <a:pt x="65" y="647"/>
                  </a:lnTo>
                  <a:lnTo>
                    <a:pt x="58" y="646"/>
                  </a:lnTo>
                  <a:lnTo>
                    <a:pt x="51" y="644"/>
                  </a:lnTo>
                  <a:lnTo>
                    <a:pt x="45" y="640"/>
                  </a:lnTo>
                  <a:lnTo>
                    <a:pt x="40" y="634"/>
                  </a:lnTo>
                  <a:lnTo>
                    <a:pt x="40" y="634"/>
                  </a:lnTo>
                  <a:lnTo>
                    <a:pt x="37" y="629"/>
                  </a:lnTo>
                  <a:lnTo>
                    <a:pt x="35" y="624"/>
                  </a:lnTo>
                  <a:lnTo>
                    <a:pt x="35" y="618"/>
                  </a:lnTo>
                  <a:lnTo>
                    <a:pt x="35" y="612"/>
                  </a:lnTo>
                  <a:lnTo>
                    <a:pt x="37" y="606"/>
                  </a:lnTo>
                  <a:lnTo>
                    <a:pt x="39" y="601"/>
                  </a:lnTo>
                  <a:lnTo>
                    <a:pt x="43" y="597"/>
                  </a:lnTo>
                  <a:lnTo>
                    <a:pt x="47" y="593"/>
                  </a:lnTo>
                  <a:lnTo>
                    <a:pt x="47" y="593"/>
                  </a:lnTo>
                  <a:lnTo>
                    <a:pt x="83" y="568"/>
                  </a:lnTo>
                  <a:lnTo>
                    <a:pt x="124" y="541"/>
                  </a:lnTo>
                  <a:lnTo>
                    <a:pt x="168" y="514"/>
                  </a:lnTo>
                  <a:lnTo>
                    <a:pt x="215" y="487"/>
                  </a:lnTo>
                  <a:lnTo>
                    <a:pt x="265" y="460"/>
                  </a:lnTo>
                  <a:lnTo>
                    <a:pt x="318" y="434"/>
                  </a:lnTo>
                  <a:lnTo>
                    <a:pt x="346" y="422"/>
                  </a:lnTo>
                  <a:lnTo>
                    <a:pt x="374" y="409"/>
                  </a:lnTo>
                  <a:lnTo>
                    <a:pt x="403" y="398"/>
                  </a:lnTo>
                  <a:lnTo>
                    <a:pt x="432" y="387"/>
                  </a:lnTo>
                  <a:lnTo>
                    <a:pt x="461" y="376"/>
                  </a:lnTo>
                  <a:lnTo>
                    <a:pt x="493" y="367"/>
                  </a:lnTo>
                  <a:lnTo>
                    <a:pt x="523" y="358"/>
                  </a:lnTo>
                  <a:lnTo>
                    <a:pt x="555" y="349"/>
                  </a:lnTo>
                  <a:lnTo>
                    <a:pt x="586" y="342"/>
                  </a:lnTo>
                  <a:lnTo>
                    <a:pt x="619" y="336"/>
                  </a:lnTo>
                  <a:lnTo>
                    <a:pt x="651" y="330"/>
                  </a:lnTo>
                  <a:lnTo>
                    <a:pt x="684" y="326"/>
                  </a:lnTo>
                  <a:lnTo>
                    <a:pt x="717" y="323"/>
                  </a:lnTo>
                  <a:lnTo>
                    <a:pt x="751" y="321"/>
                  </a:lnTo>
                  <a:lnTo>
                    <a:pt x="785" y="320"/>
                  </a:lnTo>
                  <a:lnTo>
                    <a:pt x="819" y="320"/>
                  </a:lnTo>
                  <a:lnTo>
                    <a:pt x="854" y="322"/>
                  </a:lnTo>
                  <a:lnTo>
                    <a:pt x="888" y="325"/>
                  </a:lnTo>
                  <a:lnTo>
                    <a:pt x="922" y="330"/>
                  </a:lnTo>
                  <a:lnTo>
                    <a:pt x="957" y="336"/>
                  </a:lnTo>
                  <a:lnTo>
                    <a:pt x="957" y="336"/>
                  </a:lnTo>
                  <a:lnTo>
                    <a:pt x="953" y="321"/>
                  </a:lnTo>
                  <a:lnTo>
                    <a:pt x="948" y="306"/>
                  </a:lnTo>
                  <a:lnTo>
                    <a:pt x="943" y="291"/>
                  </a:lnTo>
                  <a:lnTo>
                    <a:pt x="938" y="277"/>
                  </a:lnTo>
                  <a:lnTo>
                    <a:pt x="931" y="263"/>
                  </a:lnTo>
                  <a:lnTo>
                    <a:pt x="924" y="250"/>
                  </a:lnTo>
                  <a:lnTo>
                    <a:pt x="917" y="237"/>
                  </a:lnTo>
                  <a:lnTo>
                    <a:pt x="909" y="224"/>
                  </a:lnTo>
                  <a:lnTo>
                    <a:pt x="901" y="212"/>
                  </a:lnTo>
                  <a:lnTo>
                    <a:pt x="892" y="200"/>
                  </a:lnTo>
                  <a:lnTo>
                    <a:pt x="882" y="188"/>
                  </a:lnTo>
                  <a:lnTo>
                    <a:pt x="872" y="176"/>
                  </a:lnTo>
                  <a:lnTo>
                    <a:pt x="862" y="166"/>
                  </a:lnTo>
                  <a:lnTo>
                    <a:pt x="851" y="156"/>
                  </a:lnTo>
                  <a:lnTo>
                    <a:pt x="838" y="146"/>
                  </a:lnTo>
                  <a:lnTo>
                    <a:pt x="826" y="137"/>
                  </a:lnTo>
                  <a:lnTo>
                    <a:pt x="814" y="128"/>
                  </a:lnTo>
                  <a:lnTo>
                    <a:pt x="801" y="120"/>
                  </a:lnTo>
                  <a:lnTo>
                    <a:pt x="788" y="112"/>
                  </a:lnTo>
                  <a:lnTo>
                    <a:pt x="775" y="105"/>
                  </a:lnTo>
                  <a:lnTo>
                    <a:pt x="761" y="98"/>
                  </a:lnTo>
                  <a:lnTo>
                    <a:pt x="747" y="92"/>
                  </a:lnTo>
                  <a:lnTo>
                    <a:pt x="732" y="86"/>
                  </a:lnTo>
                  <a:lnTo>
                    <a:pt x="716" y="81"/>
                  </a:lnTo>
                  <a:lnTo>
                    <a:pt x="701" y="76"/>
                  </a:lnTo>
                  <a:lnTo>
                    <a:pt x="685" y="72"/>
                  </a:lnTo>
                  <a:lnTo>
                    <a:pt x="669" y="69"/>
                  </a:lnTo>
                  <a:lnTo>
                    <a:pt x="653" y="66"/>
                  </a:lnTo>
                  <a:lnTo>
                    <a:pt x="636" y="64"/>
                  </a:lnTo>
                  <a:lnTo>
                    <a:pt x="620" y="62"/>
                  </a:lnTo>
                  <a:lnTo>
                    <a:pt x="603" y="61"/>
                  </a:lnTo>
                  <a:lnTo>
                    <a:pt x="584" y="61"/>
                  </a:lnTo>
                  <a:lnTo>
                    <a:pt x="446" y="61"/>
                  </a:lnTo>
                  <a:lnTo>
                    <a:pt x="446" y="61"/>
                  </a:lnTo>
                  <a:lnTo>
                    <a:pt x="426" y="62"/>
                  </a:lnTo>
                  <a:lnTo>
                    <a:pt x="407" y="63"/>
                  </a:lnTo>
                  <a:lnTo>
                    <a:pt x="388" y="65"/>
                  </a:lnTo>
                  <a:lnTo>
                    <a:pt x="370" y="69"/>
                  </a:lnTo>
                  <a:lnTo>
                    <a:pt x="351" y="73"/>
                  </a:lnTo>
                  <a:lnTo>
                    <a:pt x="332" y="78"/>
                  </a:lnTo>
                  <a:lnTo>
                    <a:pt x="314" y="84"/>
                  </a:lnTo>
                  <a:lnTo>
                    <a:pt x="296" y="91"/>
                  </a:lnTo>
                  <a:lnTo>
                    <a:pt x="279" y="99"/>
                  </a:lnTo>
                  <a:lnTo>
                    <a:pt x="262" y="107"/>
                  </a:lnTo>
                  <a:lnTo>
                    <a:pt x="246" y="117"/>
                  </a:lnTo>
                  <a:lnTo>
                    <a:pt x="230" y="127"/>
                  </a:lnTo>
                  <a:lnTo>
                    <a:pt x="214" y="138"/>
                  </a:lnTo>
                  <a:lnTo>
                    <a:pt x="198" y="150"/>
                  </a:lnTo>
                  <a:lnTo>
                    <a:pt x="184" y="163"/>
                  </a:lnTo>
                  <a:lnTo>
                    <a:pt x="170" y="176"/>
                  </a:lnTo>
                  <a:lnTo>
                    <a:pt x="170" y="176"/>
                  </a:lnTo>
                  <a:lnTo>
                    <a:pt x="157" y="191"/>
                  </a:lnTo>
                  <a:lnTo>
                    <a:pt x="145" y="205"/>
                  </a:lnTo>
                  <a:lnTo>
                    <a:pt x="133" y="220"/>
                  </a:lnTo>
                  <a:lnTo>
                    <a:pt x="122" y="235"/>
                  </a:lnTo>
                  <a:lnTo>
                    <a:pt x="113" y="251"/>
                  </a:lnTo>
                  <a:lnTo>
                    <a:pt x="104" y="267"/>
                  </a:lnTo>
                  <a:lnTo>
                    <a:pt x="95" y="284"/>
                  </a:lnTo>
                  <a:lnTo>
                    <a:pt x="88" y="302"/>
                  </a:lnTo>
                  <a:lnTo>
                    <a:pt x="80" y="319"/>
                  </a:lnTo>
                  <a:lnTo>
                    <a:pt x="75" y="336"/>
                  </a:lnTo>
                  <a:lnTo>
                    <a:pt x="70" y="354"/>
                  </a:lnTo>
                  <a:lnTo>
                    <a:pt x="66" y="372"/>
                  </a:lnTo>
                  <a:lnTo>
                    <a:pt x="63" y="390"/>
                  </a:lnTo>
                  <a:lnTo>
                    <a:pt x="61" y="408"/>
                  </a:lnTo>
                  <a:lnTo>
                    <a:pt x="60" y="428"/>
                  </a:lnTo>
                  <a:lnTo>
                    <a:pt x="60" y="447"/>
                  </a:lnTo>
                  <a:lnTo>
                    <a:pt x="61" y="505"/>
                  </a:lnTo>
                  <a:lnTo>
                    <a:pt x="1" y="506"/>
                  </a:lnTo>
                  <a:lnTo>
                    <a:pt x="0" y="447"/>
                  </a:lnTo>
                  <a:lnTo>
                    <a:pt x="0" y="447"/>
                  </a:lnTo>
                  <a:lnTo>
                    <a:pt x="0" y="426"/>
                  </a:lnTo>
                  <a:lnTo>
                    <a:pt x="1" y="403"/>
                  </a:lnTo>
                  <a:lnTo>
                    <a:pt x="4" y="382"/>
                  </a:lnTo>
                  <a:lnTo>
                    <a:pt x="7" y="361"/>
                  </a:lnTo>
                  <a:lnTo>
                    <a:pt x="12" y="340"/>
                  </a:lnTo>
                  <a:lnTo>
                    <a:pt x="17" y="319"/>
                  </a:lnTo>
                  <a:lnTo>
                    <a:pt x="24" y="299"/>
                  </a:lnTo>
                  <a:lnTo>
                    <a:pt x="31" y="278"/>
                  </a:lnTo>
                  <a:lnTo>
                    <a:pt x="40" y="259"/>
                  </a:lnTo>
                  <a:lnTo>
                    <a:pt x="49" y="239"/>
                  </a:lnTo>
                  <a:lnTo>
                    <a:pt x="60" y="221"/>
                  </a:lnTo>
                  <a:lnTo>
                    <a:pt x="71" y="202"/>
                  </a:lnTo>
                  <a:lnTo>
                    <a:pt x="85" y="185"/>
                  </a:lnTo>
                  <a:lnTo>
                    <a:pt x="98" y="167"/>
                  </a:lnTo>
                  <a:lnTo>
                    <a:pt x="112" y="150"/>
                  </a:lnTo>
                  <a:lnTo>
                    <a:pt x="127" y="134"/>
                  </a:lnTo>
                  <a:lnTo>
                    <a:pt x="127" y="134"/>
                  </a:lnTo>
                  <a:lnTo>
                    <a:pt x="143" y="118"/>
                  </a:lnTo>
                  <a:lnTo>
                    <a:pt x="160" y="104"/>
                  </a:lnTo>
                  <a:lnTo>
                    <a:pt x="177" y="90"/>
                  </a:lnTo>
                  <a:lnTo>
                    <a:pt x="195" y="77"/>
                  </a:lnTo>
                  <a:lnTo>
                    <a:pt x="215" y="65"/>
                  </a:lnTo>
                  <a:lnTo>
                    <a:pt x="234" y="53"/>
                  </a:lnTo>
                  <a:lnTo>
                    <a:pt x="253" y="43"/>
                  </a:lnTo>
                  <a:lnTo>
                    <a:pt x="273" y="34"/>
                  </a:lnTo>
                  <a:lnTo>
                    <a:pt x="294" y="27"/>
                  </a:lnTo>
                  <a:lnTo>
                    <a:pt x="314" y="20"/>
                  </a:lnTo>
                  <a:lnTo>
                    <a:pt x="335" y="14"/>
                  </a:lnTo>
                  <a:lnTo>
                    <a:pt x="358" y="9"/>
                  </a:lnTo>
                  <a:lnTo>
                    <a:pt x="379" y="5"/>
                  </a:lnTo>
                  <a:lnTo>
                    <a:pt x="401" y="2"/>
                  </a:lnTo>
                  <a:lnTo>
                    <a:pt x="423" y="1"/>
                  </a:lnTo>
                  <a:lnTo>
                    <a:pt x="446" y="0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607" y="1"/>
                  </a:lnTo>
                  <a:lnTo>
                    <a:pt x="628" y="2"/>
                  </a:lnTo>
                  <a:lnTo>
                    <a:pt x="649" y="4"/>
                  </a:lnTo>
                  <a:lnTo>
                    <a:pt x="670" y="7"/>
                  </a:lnTo>
                  <a:lnTo>
                    <a:pt x="690" y="11"/>
                  </a:lnTo>
                  <a:lnTo>
                    <a:pt x="710" y="16"/>
                  </a:lnTo>
                  <a:lnTo>
                    <a:pt x="730" y="21"/>
                  </a:lnTo>
                  <a:lnTo>
                    <a:pt x="749" y="27"/>
                  </a:lnTo>
                  <a:lnTo>
                    <a:pt x="768" y="34"/>
                  </a:lnTo>
                  <a:lnTo>
                    <a:pt x="786" y="42"/>
                  </a:lnTo>
                  <a:lnTo>
                    <a:pt x="804" y="51"/>
                  </a:lnTo>
                  <a:lnTo>
                    <a:pt x="821" y="61"/>
                  </a:lnTo>
                  <a:lnTo>
                    <a:pt x="837" y="71"/>
                  </a:lnTo>
                  <a:lnTo>
                    <a:pt x="854" y="81"/>
                  </a:lnTo>
                  <a:lnTo>
                    <a:pt x="869" y="92"/>
                  </a:lnTo>
                  <a:lnTo>
                    <a:pt x="884" y="104"/>
                  </a:lnTo>
                  <a:lnTo>
                    <a:pt x="898" y="117"/>
                  </a:lnTo>
                  <a:lnTo>
                    <a:pt x="912" y="130"/>
                  </a:lnTo>
                  <a:lnTo>
                    <a:pt x="924" y="144"/>
                  </a:lnTo>
                  <a:lnTo>
                    <a:pt x="937" y="158"/>
                  </a:lnTo>
                  <a:lnTo>
                    <a:pt x="948" y="173"/>
                  </a:lnTo>
                  <a:lnTo>
                    <a:pt x="959" y="190"/>
                  </a:lnTo>
                  <a:lnTo>
                    <a:pt x="969" y="206"/>
                  </a:lnTo>
                  <a:lnTo>
                    <a:pt x="979" y="222"/>
                  </a:lnTo>
                  <a:lnTo>
                    <a:pt x="988" y="239"/>
                  </a:lnTo>
                  <a:lnTo>
                    <a:pt x="995" y="257"/>
                  </a:lnTo>
                  <a:lnTo>
                    <a:pt x="1002" y="275"/>
                  </a:lnTo>
                  <a:lnTo>
                    <a:pt x="1009" y="293"/>
                  </a:lnTo>
                  <a:lnTo>
                    <a:pt x="1014" y="313"/>
                  </a:lnTo>
                  <a:lnTo>
                    <a:pt x="1018" y="333"/>
                  </a:lnTo>
                  <a:lnTo>
                    <a:pt x="1022" y="352"/>
                  </a:lnTo>
                  <a:lnTo>
                    <a:pt x="1025" y="373"/>
                  </a:lnTo>
                  <a:lnTo>
                    <a:pt x="1029" y="416"/>
                  </a:lnTo>
                  <a:lnTo>
                    <a:pt x="987" y="405"/>
                  </a:lnTo>
                  <a:lnTo>
                    <a:pt x="987" y="405"/>
                  </a:lnTo>
                  <a:lnTo>
                    <a:pt x="952" y="397"/>
                  </a:lnTo>
                  <a:lnTo>
                    <a:pt x="919" y="390"/>
                  </a:lnTo>
                  <a:lnTo>
                    <a:pt x="885" y="385"/>
                  </a:lnTo>
                  <a:lnTo>
                    <a:pt x="852" y="382"/>
                  </a:lnTo>
                  <a:lnTo>
                    <a:pt x="817" y="380"/>
                  </a:lnTo>
                  <a:lnTo>
                    <a:pt x="784" y="380"/>
                  </a:lnTo>
                  <a:lnTo>
                    <a:pt x="751" y="381"/>
                  </a:lnTo>
                  <a:lnTo>
                    <a:pt x="717" y="383"/>
                  </a:lnTo>
                  <a:lnTo>
                    <a:pt x="685" y="386"/>
                  </a:lnTo>
                  <a:lnTo>
                    <a:pt x="653" y="391"/>
                  </a:lnTo>
                  <a:lnTo>
                    <a:pt x="621" y="396"/>
                  </a:lnTo>
                  <a:lnTo>
                    <a:pt x="589" y="403"/>
                  </a:lnTo>
                  <a:lnTo>
                    <a:pt x="558" y="410"/>
                  </a:lnTo>
                  <a:lnTo>
                    <a:pt x="527" y="420"/>
                  </a:lnTo>
                  <a:lnTo>
                    <a:pt x="497" y="429"/>
                  </a:lnTo>
                  <a:lnTo>
                    <a:pt x="467" y="439"/>
                  </a:lnTo>
                  <a:lnTo>
                    <a:pt x="437" y="449"/>
                  </a:lnTo>
                  <a:lnTo>
                    <a:pt x="409" y="461"/>
                  </a:lnTo>
                  <a:lnTo>
                    <a:pt x="381" y="472"/>
                  </a:lnTo>
                  <a:lnTo>
                    <a:pt x="353" y="484"/>
                  </a:lnTo>
                  <a:lnTo>
                    <a:pt x="300" y="510"/>
                  </a:lnTo>
                  <a:lnTo>
                    <a:pt x="250" y="536"/>
                  </a:lnTo>
                  <a:lnTo>
                    <a:pt x="202" y="564"/>
                  </a:lnTo>
                  <a:lnTo>
                    <a:pt x="159" y="590"/>
                  </a:lnTo>
                  <a:lnTo>
                    <a:pt x="119" y="617"/>
                  </a:lnTo>
                  <a:lnTo>
                    <a:pt x="82" y="641"/>
                  </a:lnTo>
                  <a:lnTo>
                    <a:pt x="82" y="641"/>
                  </a:lnTo>
                  <a:lnTo>
                    <a:pt x="78" y="644"/>
                  </a:lnTo>
                  <a:lnTo>
                    <a:pt x="74" y="646"/>
                  </a:lnTo>
                  <a:lnTo>
                    <a:pt x="69" y="647"/>
                  </a:lnTo>
                  <a:lnTo>
                    <a:pt x="65" y="647"/>
                  </a:lnTo>
                  <a:lnTo>
                    <a:pt x="65" y="647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6"/>
            <p:cNvSpPr>
              <a:spLocks noEditPoints="1"/>
            </p:cNvSpPr>
            <p:nvPr/>
          </p:nvSpPr>
          <p:spPr bwMode="auto">
            <a:xfrm>
              <a:off x="3298" y="2224"/>
              <a:ext cx="258" cy="378"/>
            </a:xfrm>
            <a:custGeom>
              <a:avLst/>
              <a:gdLst>
                <a:gd name="T0" fmla="*/ 424 w 1032"/>
                <a:gd name="T1" fmla="*/ 1512 h 1512"/>
                <a:gd name="T2" fmla="*/ 335 w 1032"/>
                <a:gd name="T3" fmla="*/ 1498 h 1512"/>
                <a:gd name="T4" fmla="*/ 254 w 1032"/>
                <a:gd name="T5" fmla="*/ 1468 h 1512"/>
                <a:gd name="T6" fmla="*/ 180 w 1032"/>
                <a:gd name="T7" fmla="*/ 1424 h 1512"/>
                <a:gd name="T8" fmla="*/ 117 w 1032"/>
                <a:gd name="T9" fmla="*/ 1366 h 1512"/>
                <a:gd name="T10" fmla="*/ 65 w 1032"/>
                <a:gd name="T11" fmla="*/ 1298 h 1512"/>
                <a:gd name="T12" fmla="*/ 27 w 1032"/>
                <a:gd name="T13" fmla="*/ 1219 h 1512"/>
                <a:gd name="T14" fmla="*/ 6 w 1032"/>
                <a:gd name="T15" fmla="*/ 1134 h 1512"/>
                <a:gd name="T16" fmla="*/ 0 w 1032"/>
                <a:gd name="T17" fmla="*/ 337 h 1512"/>
                <a:gd name="T18" fmla="*/ 81 w 1032"/>
                <a:gd name="T19" fmla="*/ 272 h 1512"/>
                <a:gd name="T20" fmla="*/ 227 w 1032"/>
                <a:gd name="T21" fmla="*/ 174 h 1512"/>
                <a:gd name="T22" fmla="*/ 346 w 1032"/>
                <a:gd name="T23" fmla="*/ 111 h 1512"/>
                <a:gd name="T24" fmla="*/ 478 w 1032"/>
                <a:gd name="T25" fmla="*/ 55 h 1512"/>
                <a:gd name="T26" fmla="*/ 621 w 1032"/>
                <a:gd name="T27" fmla="*/ 16 h 1512"/>
                <a:gd name="T28" fmla="*/ 773 w 1032"/>
                <a:gd name="T29" fmla="*/ 0 h 1512"/>
                <a:gd name="T30" fmla="*/ 930 w 1032"/>
                <a:gd name="T31" fmla="*/ 13 h 1512"/>
                <a:gd name="T32" fmla="*/ 1032 w 1032"/>
                <a:gd name="T33" fmla="*/ 1066 h 1512"/>
                <a:gd name="T34" fmla="*/ 1027 w 1032"/>
                <a:gd name="T35" fmla="*/ 1134 h 1512"/>
                <a:gd name="T36" fmla="*/ 1005 w 1032"/>
                <a:gd name="T37" fmla="*/ 1219 h 1512"/>
                <a:gd name="T38" fmla="*/ 967 w 1032"/>
                <a:gd name="T39" fmla="*/ 1298 h 1512"/>
                <a:gd name="T40" fmla="*/ 916 w 1032"/>
                <a:gd name="T41" fmla="*/ 1366 h 1512"/>
                <a:gd name="T42" fmla="*/ 853 w 1032"/>
                <a:gd name="T43" fmla="*/ 1424 h 1512"/>
                <a:gd name="T44" fmla="*/ 779 w 1032"/>
                <a:gd name="T45" fmla="*/ 1468 h 1512"/>
                <a:gd name="T46" fmla="*/ 697 w 1032"/>
                <a:gd name="T47" fmla="*/ 1498 h 1512"/>
                <a:gd name="T48" fmla="*/ 609 w 1032"/>
                <a:gd name="T49" fmla="*/ 1512 h 1512"/>
                <a:gd name="T50" fmla="*/ 60 w 1032"/>
                <a:gd name="T51" fmla="*/ 1066 h 1512"/>
                <a:gd name="T52" fmla="*/ 65 w 1032"/>
                <a:gd name="T53" fmla="*/ 1125 h 1512"/>
                <a:gd name="T54" fmla="*/ 84 w 1032"/>
                <a:gd name="T55" fmla="*/ 1199 h 1512"/>
                <a:gd name="T56" fmla="*/ 117 w 1032"/>
                <a:gd name="T57" fmla="*/ 1266 h 1512"/>
                <a:gd name="T58" fmla="*/ 161 w 1032"/>
                <a:gd name="T59" fmla="*/ 1326 h 1512"/>
                <a:gd name="T60" fmla="*/ 216 w 1032"/>
                <a:gd name="T61" fmla="*/ 1375 h 1512"/>
                <a:gd name="T62" fmla="*/ 280 w 1032"/>
                <a:gd name="T63" fmla="*/ 1413 h 1512"/>
                <a:gd name="T64" fmla="*/ 351 w 1032"/>
                <a:gd name="T65" fmla="*/ 1440 h 1512"/>
                <a:gd name="T66" fmla="*/ 427 w 1032"/>
                <a:gd name="T67" fmla="*/ 1452 h 1512"/>
                <a:gd name="T68" fmla="*/ 606 w 1032"/>
                <a:gd name="T69" fmla="*/ 1452 h 1512"/>
                <a:gd name="T70" fmla="*/ 682 w 1032"/>
                <a:gd name="T71" fmla="*/ 1440 h 1512"/>
                <a:gd name="T72" fmla="*/ 753 w 1032"/>
                <a:gd name="T73" fmla="*/ 1413 h 1512"/>
                <a:gd name="T74" fmla="*/ 816 w 1032"/>
                <a:gd name="T75" fmla="*/ 1375 h 1512"/>
                <a:gd name="T76" fmla="*/ 871 w 1032"/>
                <a:gd name="T77" fmla="*/ 1326 h 1512"/>
                <a:gd name="T78" fmla="*/ 915 w 1032"/>
                <a:gd name="T79" fmla="*/ 1266 h 1512"/>
                <a:gd name="T80" fmla="*/ 948 w 1032"/>
                <a:gd name="T81" fmla="*/ 1199 h 1512"/>
                <a:gd name="T82" fmla="*/ 967 w 1032"/>
                <a:gd name="T83" fmla="*/ 1125 h 1512"/>
                <a:gd name="T84" fmla="*/ 971 w 1032"/>
                <a:gd name="T85" fmla="*/ 84 h 1512"/>
                <a:gd name="T86" fmla="*/ 865 w 1032"/>
                <a:gd name="T87" fmla="*/ 64 h 1512"/>
                <a:gd name="T88" fmla="*/ 724 w 1032"/>
                <a:gd name="T89" fmla="*/ 62 h 1512"/>
                <a:gd name="T90" fmla="*/ 588 w 1032"/>
                <a:gd name="T91" fmla="*/ 85 h 1512"/>
                <a:gd name="T92" fmla="*/ 461 w 1032"/>
                <a:gd name="T93" fmla="*/ 126 h 1512"/>
                <a:gd name="T94" fmla="*/ 344 w 1032"/>
                <a:gd name="T95" fmla="*/ 178 h 1512"/>
                <a:gd name="T96" fmla="*/ 214 w 1032"/>
                <a:gd name="T97" fmla="*/ 253 h 1512"/>
                <a:gd name="T98" fmla="*/ 60 w 1032"/>
                <a:gd name="T99" fmla="*/ 366 h 1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2" h="1512">
                  <a:moveTo>
                    <a:pt x="585" y="1512"/>
                  </a:moveTo>
                  <a:lnTo>
                    <a:pt x="446" y="1512"/>
                  </a:lnTo>
                  <a:lnTo>
                    <a:pt x="446" y="1512"/>
                  </a:lnTo>
                  <a:lnTo>
                    <a:pt x="424" y="1512"/>
                  </a:lnTo>
                  <a:lnTo>
                    <a:pt x="401" y="1510"/>
                  </a:lnTo>
                  <a:lnTo>
                    <a:pt x="379" y="1507"/>
                  </a:lnTo>
                  <a:lnTo>
                    <a:pt x="357" y="1503"/>
                  </a:lnTo>
                  <a:lnTo>
                    <a:pt x="335" y="1498"/>
                  </a:lnTo>
                  <a:lnTo>
                    <a:pt x="314" y="1492"/>
                  </a:lnTo>
                  <a:lnTo>
                    <a:pt x="293" y="1485"/>
                  </a:lnTo>
                  <a:lnTo>
                    <a:pt x="273" y="1477"/>
                  </a:lnTo>
                  <a:lnTo>
                    <a:pt x="254" y="1468"/>
                  </a:lnTo>
                  <a:lnTo>
                    <a:pt x="234" y="1459"/>
                  </a:lnTo>
                  <a:lnTo>
                    <a:pt x="216" y="1448"/>
                  </a:lnTo>
                  <a:lnTo>
                    <a:pt x="197" y="1436"/>
                  </a:lnTo>
                  <a:lnTo>
                    <a:pt x="180" y="1424"/>
                  </a:lnTo>
                  <a:lnTo>
                    <a:pt x="163" y="1410"/>
                  </a:lnTo>
                  <a:lnTo>
                    <a:pt x="147" y="1396"/>
                  </a:lnTo>
                  <a:lnTo>
                    <a:pt x="131" y="1381"/>
                  </a:lnTo>
                  <a:lnTo>
                    <a:pt x="117" y="1366"/>
                  </a:lnTo>
                  <a:lnTo>
                    <a:pt x="103" y="1350"/>
                  </a:lnTo>
                  <a:lnTo>
                    <a:pt x="90" y="1333"/>
                  </a:lnTo>
                  <a:lnTo>
                    <a:pt x="76" y="1316"/>
                  </a:lnTo>
                  <a:lnTo>
                    <a:pt x="65" y="1298"/>
                  </a:lnTo>
                  <a:lnTo>
                    <a:pt x="54" y="1278"/>
                  </a:lnTo>
                  <a:lnTo>
                    <a:pt x="44" y="1259"/>
                  </a:lnTo>
                  <a:lnTo>
                    <a:pt x="35" y="1240"/>
                  </a:lnTo>
                  <a:lnTo>
                    <a:pt x="27" y="1219"/>
                  </a:lnTo>
                  <a:lnTo>
                    <a:pt x="20" y="1199"/>
                  </a:lnTo>
                  <a:lnTo>
                    <a:pt x="14" y="1178"/>
                  </a:lnTo>
                  <a:lnTo>
                    <a:pt x="10" y="1155"/>
                  </a:lnTo>
                  <a:lnTo>
                    <a:pt x="6" y="1134"/>
                  </a:lnTo>
                  <a:lnTo>
                    <a:pt x="3" y="1112"/>
                  </a:lnTo>
                  <a:lnTo>
                    <a:pt x="1" y="1089"/>
                  </a:lnTo>
                  <a:lnTo>
                    <a:pt x="0" y="1066"/>
                  </a:lnTo>
                  <a:lnTo>
                    <a:pt x="0" y="337"/>
                  </a:lnTo>
                  <a:lnTo>
                    <a:pt x="11" y="328"/>
                  </a:lnTo>
                  <a:lnTo>
                    <a:pt x="11" y="328"/>
                  </a:lnTo>
                  <a:lnTo>
                    <a:pt x="44" y="302"/>
                  </a:lnTo>
                  <a:lnTo>
                    <a:pt x="81" y="272"/>
                  </a:lnTo>
                  <a:lnTo>
                    <a:pt x="126" y="241"/>
                  </a:lnTo>
                  <a:lnTo>
                    <a:pt x="174" y="207"/>
                  </a:lnTo>
                  <a:lnTo>
                    <a:pt x="199" y="191"/>
                  </a:lnTo>
                  <a:lnTo>
                    <a:pt x="227" y="174"/>
                  </a:lnTo>
                  <a:lnTo>
                    <a:pt x="255" y="158"/>
                  </a:lnTo>
                  <a:lnTo>
                    <a:pt x="284" y="142"/>
                  </a:lnTo>
                  <a:lnTo>
                    <a:pt x="314" y="126"/>
                  </a:lnTo>
                  <a:lnTo>
                    <a:pt x="346" y="111"/>
                  </a:lnTo>
                  <a:lnTo>
                    <a:pt x="377" y="95"/>
                  </a:lnTo>
                  <a:lnTo>
                    <a:pt x="410" y="81"/>
                  </a:lnTo>
                  <a:lnTo>
                    <a:pt x="443" y="67"/>
                  </a:lnTo>
                  <a:lnTo>
                    <a:pt x="478" y="55"/>
                  </a:lnTo>
                  <a:lnTo>
                    <a:pt x="513" y="43"/>
                  </a:lnTo>
                  <a:lnTo>
                    <a:pt x="548" y="33"/>
                  </a:lnTo>
                  <a:lnTo>
                    <a:pt x="584" y="24"/>
                  </a:lnTo>
                  <a:lnTo>
                    <a:pt x="621" y="16"/>
                  </a:lnTo>
                  <a:lnTo>
                    <a:pt x="658" y="10"/>
                  </a:lnTo>
                  <a:lnTo>
                    <a:pt x="696" y="5"/>
                  </a:lnTo>
                  <a:lnTo>
                    <a:pt x="735" y="1"/>
                  </a:lnTo>
                  <a:lnTo>
                    <a:pt x="773" y="0"/>
                  </a:lnTo>
                  <a:lnTo>
                    <a:pt x="812" y="0"/>
                  </a:lnTo>
                  <a:lnTo>
                    <a:pt x="852" y="2"/>
                  </a:lnTo>
                  <a:lnTo>
                    <a:pt x="891" y="7"/>
                  </a:lnTo>
                  <a:lnTo>
                    <a:pt x="930" y="13"/>
                  </a:lnTo>
                  <a:lnTo>
                    <a:pt x="970" y="22"/>
                  </a:lnTo>
                  <a:lnTo>
                    <a:pt x="1011" y="33"/>
                  </a:lnTo>
                  <a:lnTo>
                    <a:pt x="1032" y="39"/>
                  </a:lnTo>
                  <a:lnTo>
                    <a:pt x="1032" y="1066"/>
                  </a:lnTo>
                  <a:lnTo>
                    <a:pt x="1032" y="1066"/>
                  </a:lnTo>
                  <a:lnTo>
                    <a:pt x="1031" y="1089"/>
                  </a:lnTo>
                  <a:lnTo>
                    <a:pt x="1030" y="1112"/>
                  </a:lnTo>
                  <a:lnTo>
                    <a:pt x="1027" y="1134"/>
                  </a:lnTo>
                  <a:lnTo>
                    <a:pt x="1023" y="1155"/>
                  </a:lnTo>
                  <a:lnTo>
                    <a:pt x="1018" y="1178"/>
                  </a:lnTo>
                  <a:lnTo>
                    <a:pt x="1012" y="1199"/>
                  </a:lnTo>
                  <a:lnTo>
                    <a:pt x="1005" y="1219"/>
                  </a:lnTo>
                  <a:lnTo>
                    <a:pt x="997" y="1240"/>
                  </a:lnTo>
                  <a:lnTo>
                    <a:pt x="988" y="1259"/>
                  </a:lnTo>
                  <a:lnTo>
                    <a:pt x="978" y="1278"/>
                  </a:lnTo>
                  <a:lnTo>
                    <a:pt x="967" y="1298"/>
                  </a:lnTo>
                  <a:lnTo>
                    <a:pt x="955" y="1316"/>
                  </a:lnTo>
                  <a:lnTo>
                    <a:pt x="943" y="1333"/>
                  </a:lnTo>
                  <a:lnTo>
                    <a:pt x="930" y="1350"/>
                  </a:lnTo>
                  <a:lnTo>
                    <a:pt x="916" y="1366"/>
                  </a:lnTo>
                  <a:lnTo>
                    <a:pt x="901" y="1381"/>
                  </a:lnTo>
                  <a:lnTo>
                    <a:pt x="886" y="1396"/>
                  </a:lnTo>
                  <a:lnTo>
                    <a:pt x="870" y="1410"/>
                  </a:lnTo>
                  <a:lnTo>
                    <a:pt x="853" y="1424"/>
                  </a:lnTo>
                  <a:lnTo>
                    <a:pt x="835" y="1436"/>
                  </a:lnTo>
                  <a:lnTo>
                    <a:pt x="817" y="1448"/>
                  </a:lnTo>
                  <a:lnTo>
                    <a:pt x="798" y="1459"/>
                  </a:lnTo>
                  <a:lnTo>
                    <a:pt x="779" y="1468"/>
                  </a:lnTo>
                  <a:lnTo>
                    <a:pt x="759" y="1477"/>
                  </a:lnTo>
                  <a:lnTo>
                    <a:pt x="739" y="1485"/>
                  </a:lnTo>
                  <a:lnTo>
                    <a:pt x="718" y="1492"/>
                  </a:lnTo>
                  <a:lnTo>
                    <a:pt x="697" y="1498"/>
                  </a:lnTo>
                  <a:lnTo>
                    <a:pt x="675" y="1503"/>
                  </a:lnTo>
                  <a:lnTo>
                    <a:pt x="653" y="1507"/>
                  </a:lnTo>
                  <a:lnTo>
                    <a:pt x="631" y="1510"/>
                  </a:lnTo>
                  <a:lnTo>
                    <a:pt x="609" y="1512"/>
                  </a:lnTo>
                  <a:lnTo>
                    <a:pt x="585" y="1512"/>
                  </a:lnTo>
                  <a:lnTo>
                    <a:pt x="585" y="1512"/>
                  </a:lnTo>
                  <a:close/>
                  <a:moveTo>
                    <a:pt x="60" y="366"/>
                  </a:moveTo>
                  <a:lnTo>
                    <a:pt x="60" y="1066"/>
                  </a:lnTo>
                  <a:lnTo>
                    <a:pt x="60" y="1066"/>
                  </a:lnTo>
                  <a:lnTo>
                    <a:pt x="61" y="1086"/>
                  </a:lnTo>
                  <a:lnTo>
                    <a:pt x="62" y="1105"/>
                  </a:lnTo>
                  <a:lnTo>
                    <a:pt x="65" y="1125"/>
                  </a:lnTo>
                  <a:lnTo>
                    <a:pt x="68" y="1143"/>
                  </a:lnTo>
                  <a:lnTo>
                    <a:pt x="73" y="1162"/>
                  </a:lnTo>
                  <a:lnTo>
                    <a:pt x="78" y="1181"/>
                  </a:lnTo>
                  <a:lnTo>
                    <a:pt x="84" y="1199"/>
                  </a:lnTo>
                  <a:lnTo>
                    <a:pt x="92" y="1216"/>
                  </a:lnTo>
                  <a:lnTo>
                    <a:pt x="99" y="1233"/>
                  </a:lnTo>
                  <a:lnTo>
                    <a:pt x="108" y="1250"/>
                  </a:lnTo>
                  <a:lnTo>
                    <a:pt x="117" y="1266"/>
                  </a:lnTo>
                  <a:lnTo>
                    <a:pt x="127" y="1281"/>
                  </a:lnTo>
                  <a:lnTo>
                    <a:pt x="138" y="1297"/>
                  </a:lnTo>
                  <a:lnTo>
                    <a:pt x="149" y="1312"/>
                  </a:lnTo>
                  <a:lnTo>
                    <a:pt x="161" y="1326"/>
                  </a:lnTo>
                  <a:lnTo>
                    <a:pt x="174" y="1339"/>
                  </a:lnTo>
                  <a:lnTo>
                    <a:pt x="187" y="1352"/>
                  </a:lnTo>
                  <a:lnTo>
                    <a:pt x="201" y="1364"/>
                  </a:lnTo>
                  <a:lnTo>
                    <a:pt x="216" y="1375"/>
                  </a:lnTo>
                  <a:lnTo>
                    <a:pt x="231" y="1386"/>
                  </a:lnTo>
                  <a:lnTo>
                    <a:pt x="247" y="1396"/>
                  </a:lnTo>
                  <a:lnTo>
                    <a:pt x="263" y="1405"/>
                  </a:lnTo>
                  <a:lnTo>
                    <a:pt x="280" y="1413"/>
                  </a:lnTo>
                  <a:lnTo>
                    <a:pt x="297" y="1422"/>
                  </a:lnTo>
                  <a:lnTo>
                    <a:pt x="314" y="1429"/>
                  </a:lnTo>
                  <a:lnTo>
                    <a:pt x="332" y="1435"/>
                  </a:lnTo>
                  <a:lnTo>
                    <a:pt x="351" y="1440"/>
                  </a:lnTo>
                  <a:lnTo>
                    <a:pt x="369" y="1444"/>
                  </a:lnTo>
                  <a:lnTo>
                    <a:pt x="388" y="1448"/>
                  </a:lnTo>
                  <a:lnTo>
                    <a:pt x="407" y="1450"/>
                  </a:lnTo>
                  <a:lnTo>
                    <a:pt x="427" y="1452"/>
                  </a:lnTo>
                  <a:lnTo>
                    <a:pt x="446" y="1452"/>
                  </a:lnTo>
                  <a:lnTo>
                    <a:pt x="585" y="1452"/>
                  </a:lnTo>
                  <a:lnTo>
                    <a:pt x="585" y="1452"/>
                  </a:lnTo>
                  <a:lnTo>
                    <a:pt x="606" y="1452"/>
                  </a:lnTo>
                  <a:lnTo>
                    <a:pt x="625" y="1450"/>
                  </a:lnTo>
                  <a:lnTo>
                    <a:pt x="644" y="1448"/>
                  </a:lnTo>
                  <a:lnTo>
                    <a:pt x="663" y="1444"/>
                  </a:lnTo>
                  <a:lnTo>
                    <a:pt x="682" y="1440"/>
                  </a:lnTo>
                  <a:lnTo>
                    <a:pt x="700" y="1435"/>
                  </a:lnTo>
                  <a:lnTo>
                    <a:pt x="718" y="1429"/>
                  </a:lnTo>
                  <a:lnTo>
                    <a:pt x="736" y="1422"/>
                  </a:lnTo>
                  <a:lnTo>
                    <a:pt x="753" y="1413"/>
                  </a:lnTo>
                  <a:lnTo>
                    <a:pt x="769" y="1405"/>
                  </a:lnTo>
                  <a:lnTo>
                    <a:pt x="785" y="1396"/>
                  </a:lnTo>
                  <a:lnTo>
                    <a:pt x="801" y="1386"/>
                  </a:lnTo>
                  <a:lnTo>
                    <a:pt x="816" y="1375"/>
                  </a:lnTo>
                  <a:lnTo>
                    <a:pt x="830" y="1364"/>
                  </a:lnTo>
                  <a:lnTo>
                    <a:pt x="844" y="1352"/>
                  </a:lnTo>
                  <a:lnTo>
                    <a:pt x="859" y="1339"/>
                  </a:lnTo>
                  <a:lnTo>
                    <a:pt x="871" y="1326"/>
                  </a:lnTo>
                  <a:lnTo>
                    <a:pt x="883" y="1312"/>
                  </a:lnTo>
                  <a:lnTo>
                    <a:pt x="895" y="1297"/>
                  </a:lnTo>
                  <a:lnTo>
                    <a:pt x="905" y="1281"/>
                  </a:lnTo>
                  <a:lnTo>
                    <a:pt x="915" y="1266"/>
                  </a:lnTo>
                  <a:lnTo>
                    <a:pt x="925" y="1250"/>
                  </a:lnTo>
                  <a:lnTo>
                    <a:pt x="933" y="1233"/>
                  </a:lnTo>
                  <a:lnTo>
                    <a:pt x="941" y="1216"/>
                  </a:lnTo>
                  <a:lnTo>
                    <a:pt x="948" y="1199"/>
                  </a:lnTo>
                  <a:lnTo>
                    <a:pt x="954" y="1181"/>
                  </a:lnTo>
                  <a:lnTo>
                    <a:pt x="959" y="1162"/>
                  </a:lnTo>
                  <a:lnTo>
                    <a:pt x="963" y="1143"/>
                  </a:lnTo>
                  <a:lnTo>
                    <a:pt x="967" y="1125"/>
                  </a:lnTo>
                  <a:lnTo>
                    <a:pt x="969" y="1105"/>
                  </a:lnTo>
                  <a:lnTo>
                    <a:pt x="970" y="1086"/>
                  </a:lnTo>
                  <a:lnTo>
                    <a:pt x="971" y="1066"/>
                  </a:lnTo>
                  <a:lnTo>
                    <a:pt x="971" y="84"/>
                  </a:lnTo>
                  <a:lnTo>
                    <a:pt x="971" y="84"/>
                  </a:lnTo>
                  <a:lnTo>
                    <a:pt x="935" y="75"/>
                  </a:lnTo>
                  <a:lnTo>
                    <a:pt x="900" y="69"/>
                  </a:lnTo>
                  <a:lnTo>
                    <a:pt x="865" y="64"/>
                  </a:lnTo>
                  <a:lnTo>
                    <a:pt x="829" y="61"/>
                  </a:lnTo>
                  <a:lnTo>
                    <a:pt x="794" y="60"/>
                  </a:lnTo>
                  <a:lnTo>
                    <a:pt x="759" y="60"/>
                  </a:lnTo>
                  <a:lnTo>
                    <a:pt x="724" y="62"/>
                  </a:lnTo>
                  <a:lnTo>
                    <a:pt x="689" y="66"/>
                  </a:lnTo>
                  <a:lnTo>
                    <a:pt x="656" y="71"/>
                  </a:lnTo>
                  <a:lnTo>
                    <a:pt x="622" y="77"/>
                  </a:lnTo>
                  <a:lnTo>
                    <a:pt x="588" y="85"/>
                  </a:lnTo>
                  <a:lnTo>
                    <a:pt x="556" y="93"/>
                  </a:lnTo>
                  <a:lnTo>
                    <a:pt x="524" y="104"/>
                  </a:lnTo>
                  <a:lnTo>
                    <a:pt x="493" y="114"/>
                  </a:lnTo>
                  <a:lnTo>
                    <a:pt x="461" y="126"/>
                  </a:lnTo>
                  <a:lnTo>
                    <a:pt x="431" y="138"/>
                  </a:lnTo>
                  <a:lnTo>
                    <a:pt x="401" y="151"/>
                  </a:lnTo>
                  <a:lnTo>
                    <a:pt x="372" y="164"/>
                  </a:lnTo>
                  <a:lnTo>
                    <a:pt x="344" y="178"/>
                  </a:lnTo>
                  <a:lnTo>
                    <a:pt x="316" y="193"/>
                  </a:lnTo>
                  <a:lnTo>
                    <a:pt x="289" y="207"/>
                  </a:lnTo>
                  <a:lnTo>
                    <a:pt x="264" y="223"/>
                  </a:lnTo>
                  <a:lnTo>
                    <a:pt x="214" y="253"/>
                  </a:lnTo>
                  <a:lnTo>
                    <a:pt x="169" y="283"/>
                  </a:lnTo>
                  <a:lnTo>
                    <a:pt x="129" y="312"/>
                  </a:lnTo>
                  <a:lnTo>
                    <a:pt x="93" y="340"/>
                  </a:lnTo>
                  <a:lnTo>
                    <a:pt x="60" y="366"/>
                  </a:lnTo>
                  <a:lnTo>
                    <a:pt x="60" y="366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7"/>
            <p:cNvSpPr>
              <a:spLocks noEditPoints="1"/>
            </p:cNvSpPr>
            <p:nvPr/>
          </p:nvSpPr>
          <p:spPr bwMode="auto">
            <a:xfrm>
              <a:off x="3398" y="2518"/>
              <a:ext cx="57" cy="57"/>
            </a:xfrm>
            <a:custGeom>
              <a:avLst/>
              <a:gdLst>
                <a:gd name="T0" fmla="*/ 114 w 228"/>
                <a:gd name="T1" fmla="*/ 227 h 227"/>
                <a:gd name="T2" fmla="*/ 92 w 228"/>
                <a:gd name="T3" fmla="*/ 224 h 227"/>
                <a:gd name="T4" fmla="*/ 70 w 228"/>
                <a:gd name="T5" fmla="*/ 218 h 227"/>
                <a:gd name="T6" fmla="*/ 50 w 228"/>
                <a:gd name="T7" fmla="*/ 207 h 227"/>
                <a:gd name="T8" fmla="*/ 34 w 228"/>
                <a:gd name="T9" fmla="*/ 194 h 227"/>
                <a:gd name="T10" fmla="*/ 20 w 228"/>
                <a:gd name="T11" fmla="*/ 177 h 227"/>
                <a:gd name="T12" fmla="*/ 9 w 228"/>
                <a:gd name="T13" fmla="*/ 158 h 227"/>
                <a:gd name="T14" fmla="*/ 3 w 228"/>
                <a:gd name="T15" fmla="*/ 137 h 227"/>
                <a:gd name="T16" fmla="*/ 0 w 228"/>
                <a:gd name="T17" fmla="*/ 113 h 227"/>
                <a:gd name="T18" fmla="*/ 1 w 228"/>
                <a:gd name="T19" fmla="*/ 101 h 227"/>
                <a:gd name="T20" fmla="*/ 6 w 228"/>
                <a:gd name="T21" fmla="*/ 79 h 227"/>
                <a:gd name="T22" fmla="*/ 14 w 228"/>
                <a:gd name="T23" fmla="*/ 59 h 227"/>
                <a:gd name="T24" fmla="*/ 26 w 228"/>
                <a:gd name="T25" fmla="*/ 41 h 227"/>
                <a:gd name="T26" fmla="*/ 42 w 228"/>
                <a:gd name="T27" fmla="*/ 26 h 227"/>
                <a:gd name="T28" fmla="*/ 60 w 228"/>
                <a:gd name="T29" fmla="*/ 14 h 227"/>
                <a:gd name="T30" fmla="*/ 81 w 228"/>
                <a:gd name="T31" fmla="*/ 5 h 227"/>
                <a:gd name="T32" fmla="*/ 103 w 228"/>
                <a:gd name="T33" fmla="*/ 1 h 227"/>
                <a:gd name="T34" fmla="*/ 114 w 228"/>
                <a:gd name="T35" fmla="*/ 0 h 227"/>
                <a:gd name="T36" fmla="*/ 137 w 228"/>
                <a:gd name="T37" fmla="*/ 2 h 227"/>
                <a:gd name="T38" fmla="*/ 158 w 228"/>
                <a:gd name="T39" fmla="*/ 9 h 227"/>
                <a:gd name="T40" fmla="*/ 177 w 228"/>
                <a:gd name="T41" fmla="*/ 19 h 227"/>
                <a:gd name="T42" fmla="*/ 195 w 228"/>
                <a:gd name="T43" fmla="*/ 33 h 227"/>
                <a:gd name="T44" fmla="*/ 209 w 228"/>
                <a:gd name="T45" fmla="*/ 50 h 227"/>
                <a:gd name="T46" fmla="*/ 219 w 228"/>
                <a:gd name="T47" fmla="*/ 69 h 227"/>
                <a:gd name="T48" fmla="*/ 226 w 228"/>
                <a:gd name="T49" fmla="*/ 90 h 227"/>
                <a:gd name="T50" fmla="*/ 228 w 228"/>
                <a:gd name="T51" fmla="*/ 113 h 227"/>
                <a:gd name="T52" fmla="*/ 227 w 228"/>
                <a:gd name="T53" fmla="*/ 125 h 227"/>
                <a:gd name="T54" fmla="*/ 223 w 228"/>
                <a:gd name="T55" fmla="*/ 147 h 227"/>
                <a:gd name="T56" fmla="*/ 214 w 228"/>
                <a:gd name="T57" fmla="*/ 168 h 227"/>
                <a:gd name="T58" fmla="*/ 202 w 228"/>
                <a:gd name="T59" fmla="*/ 186 h 227"/>
                <a:gd name="T60" fmla="*/ 186 w 228"/>
                <a:gd name="T61" fmla="*/ 201 h 227"/>
                <a:gd name="T62" fmla="*/ 168 w 228"/>
                <a:gd name="T63" fmla="*/ 213 h 227"/>
                <a:gd name="T64" fmla="*/ 148 w 228"/>
                <a:gd name="T65" fmla="*/ 222 h 227"/>
                <a:gd name="T66" fmla="*/ 126 w 228"/>
                <a:gd name="T67" fmla="*/ 226 h 227"/>
                <a:gd name="T68" fmla="*/ 114 w 228"/>
                <a:gd name="T69" fmla="*/ 227 h 227"/>
                <a:gd name="T70" fmla="*/ 114 w 228"/>
                <a:gd name="T71" fmla="*/ 60 h 227"/>
                <a:gd name="T72" fmla="*/ 94 w 228"/>
                <a:gd name="T73" fmla="*/ 64 h 227"/>
                <a:gd name="T74" fmla="*/ 77 w 228"/>
                <a:gd name="T75" fmla="*/ 76 h 227"/>
                <a:gd name="T76" fmla="*/ 65 w 228"/>
                <a:gd name="T77" fmla="*/ 92 h 227"/>
                <a:gd name="T78" fmla="*/ 60 w 228"/>
                <a:gd name="T79" fmla="*/ 113 h 227"/>
                <a:gd name="T80" fmla="*/ 62 w 228"/>
                <a:gd name="T81" fmla="*/ 124 h 227"/>
                <a:gd name="T82" fmla="*/ 70 w 228"/>
                <a:gd name="T83" fmla="*/ 143 h 227"/>
                <a:gd name="T84" fmla="*/ 85 w 228"/>
                <a:gd name="T85" fmla="*/ 158 h 227"/>
                <a:gd name="T86" fmla="*/ 104 w 228"/>
                <a:gd name="T87" fmla="*/ 166 h 227"/>
                <a:gd name="T88" fmla="*/ 114 w 228"/>
                <a:gd name="T89" fmla="*/ 167 h 227"/>
                <a:gd name="T90" fmla="*/ 135 w 228"/>
                <a:gd name="T91" fmla="*/ 162 h 227"/>
                <a:gd name="T92" fmla="*/ 152 w 228"/>
                <a:gd name="T93" fmla="*/ 151 h 227"/>
                <a:gd name="T94" fmla="*/ 163 w 228"/>
                <a:gd name="T95" fmla="*/ 134 h 227"/>
                <a:gd name="T96" fmla="*/ 167 w 228"/>
                <a:gd name="T97" fmla="*/ 113 h 227"/>
                <a:gd name="T98" fmla="*/ 166 w 228"/>
                <a:gd name="T99" fmla="*/ 102 h 227"/>
                <a:gd name="T100" fmla="*/ 158 w 228"/>
                <a:gd name="T101" fmla="*/ 83 h 227"/>
                <a:gd name="T102" fmla="*/ 144 w 228"/>
                <a:gd name="T103" fmla="*/ 69 h 227"/>
                <a:gd name="T104" fmla="*/ 125 w 228"/>
                <a:gd name="T105" fmla="*/ 61 h 227"/>
                <a:gd name="T106" fmla="*/ 114 w 228"/>
                <a:gd name="T107" fmla="*/ 6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7">
                  <a:moveTo>
                    <a:pt x="114" y="227"/>
                  </a:moveTo>
                  <a:lnTo>
                    <a:pt x="114" y="227"/>
                  </a:lnTo>
                  <a:lnTo>
                    <a:pt x="103" y="226"/>
                  </a:lnTo>
                  <a:lnTo>
                    <a:pt x="92" y="224"/>
                  </a:lnTo>
                  <a:lnTo>
                    <a:pt x="81" y="222"/>
                  </a:lnTo>
                  <a:lnTo>
                    <a:pt x="70" y="218"/>
                  </a:lnTo>
                  <a:lnTo>
                    <a:pt x="60" y="213"/>
                  </a:lnTo>
                  <a:lnTo>
                    <a:pt x="50" y="207"/>
                  </a:lnTo>
                  <a:lnTo>
                    <a:pt x="42" y="201"/>
                  </a:lnTo>
                  <a:lnTo>
                    <a:pt x="34" y="194"/>
                  </a:lnTo>
                  <a:lnTo>
                    <a:pt x="26" y="186"/>
                  </a:lnTo>
                  <a:lnTo>
                    <a:pt x="20" y="177"/>
                  </a:lnTo>
                  <a:lnTo>
                    <a:pt x="14" y="168"/>
                  </a:lnTo>
                  <a:lnTo>
                    <a:pt x="9" y="158"/>
                  </a:lnTo>
                  <a:lnTo>
                    <a:pt x="6" y="147"/>
                  </a:lnTo>
                  <a:lnTo>
                    <a:pt x="3" y="137"/>
                  </a:lnTo>
                  <a:lnTo>
                    <a:pt x="1" y="125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01"/>
                  </a:lnTo>
                  <a:lnTo>
                    <a:pt x="3" y="90"/>
                  </a:lnTo>
                  <a:lnTo>
                    <a:pt x="6" y="79"/>
                  </a:lnTo>
                  <a:lnTo>
                    <a:pt x="9" y="69"/>
                  </a:lnTo>
                  <a:lnTo>
                    <a:pt x="14" y="59"/>
                  </a:lnTo>
                  <a:lnTo>
                    <a:pt x="20" y="50"/>
                  </a:lnTo>
                  <a:lnTo>
                    <a:pt x="26" y="41"/>
                  </a:lnTo>
                  <a:lnTo>
                    <a:pt x="34" y="33"/>
                  </a:lnTo>
                  <a:lnTo>
                    <a:pt x="42" y="26"/>
                  </a:lnTo>
                  <a:lnTo>
                    <a:pt x="50" y="19"/>
                  </a:lnTo>
                  <a:lnTo>
                    <a:pt x="60" y="14"/>
                  </a:lnTo>
                  <a:lnTo>
                    <a:pt x="70" y="9"/>
                  </a:lnTo>
                  <a:lnTo>
                    <a:pt x="81" y="5"/>
                  </a:lnTo>
                  <a:lnTo>
                    <a:pt x="92" y="2"/>
                  </a:lnTo>
                  <a:lnTo>
                    <a:pt x="103" y="1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26" y="1"/>
                  </a:lnTo>
                  <a:lnTo>
                    <a:pt x="137" y="2"/>
                  </a:lnTo>
                  <a:lnTo>
                    <a:pt x="148" y="5"/>
                  </a:lnTo>
                  <a:lnTo>
                    <a:pt x="158" y="9"/>
                  </a:lnTo>
                  <a:lnTo>
                    <a:pt x="168" y="14"/>
                  </a:lnTo>
                  <a:lnTo>
                    <a:pt x="177" y="19"/>
                  </a:lnTo>
                  <a:lnTo>
                    <a:pt x="186" y="26"/>
                  </a:lnTo>
                  <a:lnTo>
                    <a:pt x="195" y="33"/>
                  </a:lnTo>
                  <a:lnTo>
                    <a:pt x="202" y="41"/>
                  </a:lnTo>
                  <a:lnTo>
                    <a:pt x="209" y="50"/>
                  </a:lnTo>
                  <a:lnTo>
                    <a:pt x="214" y="59"/>
                  </a:lnTo>
                  <a:lnTo>
                    <a:pt x="219" y="69"/>
                  </a:lnTo>
                  <a:lnTo>
                    <a:pt x="223" y="79"/>
                  </a:lnTo>
                  <a:lnTo>
                    <a:pt x="226" y="90"/>
                  </a:lnTo>
                  <a:lnTo>
                    <a:pt x="227" y="101"/>
                  </a:lnTo>
                  <a:lnTo>
                    <a:pt x="228" y="113"/>
                  </a:lnTo>
                  <a:lnTo>
                    <a:pt x="228" y="113"/>
                  </a:lnTo>
                  <a:lnTo>
                    <a:pt x="227" y="125"/>
                  </a:lnTo>
                  <a:lnTo>
                    <a:pt x="226" y="137"/>
                  </a:lnTo>
                  <a:lnTo>
                    <a:pt x="223" y="147"/>
                  </a:lnTo>
                  <a:lnTo>
                    <a:pt x="219" y="158"/>
                  </a:lnTo>
                  <a:lnTo>
                    <a:pt x="214" y="168"/>
                  </a:lnTo>
                  <a:lnTo>
                    <a:pt x="209" y="177"/>
                  </a:lnTo>
                  <a:lnTo>
                    <a:pt x="202" y="186"/>
                  </a:lnTo>
                  <a:lnTo>
                    <a:pt x="195" y="194"/>
                  </a:lnTo>
                  <a:lnTo>
                    <a:pt x="186" y="201"/>
                  </a:lnTo>
                  <a:lnTo>
                    <a:pt x="177" y="207"/>
                  </a:lnTo>
                  <a:lnTo>
                    <a:pt x="168" y="213"/>
                  </a:lnTo>
                  <a:lnTo>
                    <a:pt x="158" y="218"/>
                  </a:lnTo>
                  <a:lnTo>
                    <a:pt x="148" y="222"/>
                  </a:lnTo>
                  <a:lnTo>
                    <a:pt x="137" y="224"/>
                  </a:lnTo>
                  <a:lnTo>
                    <a:pt x="126" y="226"/>
                  </a:lnTo>
                  <a:lnTo>
                    <a:pt x="114" y="227"/>
                  </a:lnTo>
                  <a:lnTo>
                    <a:pt x="114" y="227"/>
                  </a:lnTo>
                  <a:close/>
                  <a:moveTo>
                    <a:pt x="114" y="60"/>
                  </a:moveTo>
                  <a:lnTo>
                    <a:pt x="114" y="60"/>
                  </a:lnTo>
                  <a:lnTo>
                    <a:pt x="104" y="61"/>
                  </a:lnTo>
                  <a:lnTo>
                    <a:pt x="94" y="64"/>
                  </a:lnTo>
                  <a:lnTo>
                    <a:pt x="85" y="69"/>
                  </a:lnTo>
                  <a:lnTo>
                    <a:pt x="77" y="76"/>
                  </a:lnTo>
                  <a:lnTo>
                    <a:pt x="70" y="83"/>
                  </a:lnTo>
                  <a:lnTo>
                    <a:pt x="65" y="92"/>
                  </a:lnTo>
                  <a:lnTo>
                    <a:pt x="62" y="10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2" y="124"/>
                  </a:lnTo>
                  <a:lnTo>
                    <a:pt x="65" y="134"/>
                  </a:lnTo>
                  <a:lnTo>
                    <a:pt x="70" y="143"/>
                  </a:lnTo>
                  <a:lnTo>
                    <a:pt x="77" y="151"/>
                  </a:lnTo>
                  <a:lnTo>
                    <a:pt x="85" y="158"/>
                  </a:lnTo>
                  <a:lnTo>
                    <a:pt x="94" y="162"/>
                  </a:lnTo>
                  <a:lnTo>
                    <a:pt x="104" y="166"/>
                  </a:lnTo>
                  <a:lnTo>
                    <a:pt x="114" y="167"/>
                  </a:lnTo>
                  <a:lnTo>
                    <a:pt x="114" y="167"/>
                  </a:lnTo>
                  <a:lnTo>
                    <a:pt x="125" y="166"/>
                  </a:lnTo>
                  <a:lnTo>
                    <a:pt x="135" y="162"/>
                  </a:lnTo>
                  <a:lnTo>
                    <a:pt x="144" y="158"/>
                  </a:lnTo>
                  <a:lnTo>
                    <a:pt x="152" y="151"/>
                  </a:lnTo>
                  <a:lnTo>
                    <a:pt x="158" y="143"/>
                  </a:lnTo>
                  <a:lnTo>
                    <a:pt x="163" y="134"/>
                  </a:lnTo>
                  <a:lnTo>
                    <a:pt x="166" y="124"/>
                  </a:lnTo>
                  <a:lnTo>
                    <a:pt x="167" y="113"/>
                  </a:lnTo>
                  <a:lnTo>
                    <a:pt x="167" y="113"/>
                  </a:lnTo>
                  <a:lnTo>
                    <a:pt x="166" y="102"/>
                  </a:lnTo>
                  <a:lnTo>
                    <a:pt x="163" y="92"/>
                  </a:lnTo>
                  <a:lnTo>
                    <a:pt x="158" y="83"/>
                  </a:lnTo>
                  <a:lnTo>
                    <a:pt x="152" y="76"/>
                  </a:lnTo>
                  <a:lnTo>
                    <a:pt x="144" y="69"/>
                  </a:lnTo>
                  <a:lnTo>
                    <a:pt x="135" y="64"/>
                  </a:lnTo>
                  <a:lnTo>
                    <a:pt x="125" y="61"/>
                  </a:lnTo>
                  <a:lnTo>
                    <a:pt x="114" y="60"/>
                  </a:lnTo>
                  <a:lnTo>
                    <a:pt x="114" y="60"/>
                  </a:lnTo>
                  <a:close/>
                </a:path>
              </a:pathLst>
            </a:custGeom>
            <a:solidFill>
              <a:srgbClr val="00A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28"/>
            <p:cNvSpPr>
              <a:spLocks noEditPoints="1"/>
            </p:cNvSpPr>
            <p:nvPr/>
          </p:nvSpPr>
          <p:spPr bwMode="auto">
            <a:xfrm>
              <a:off x="3177" y="2223"/>
              <a:ext cx="182" cy="459"/>
            </a:xfrm>
            <a:custGeom>
              <a:avLst/>
              <a:gdLst>
                <a:gd name="T0" fmla="*/ 459 w 728"/>
                <a:gd name="T1" fmla="*/ 1834 h 1837"/>
                <a:gd name="T2" fmla="*/ 18 w 728"/>
                <a:gd name="T3" fmla="*/ 1495 h 1837"/>
                <a:gd name="T4" fmla="*/ 0 w 728"/>
                <a:gd name="T5" fmla="*/ 1464 h 1837"/>
                <a:gd name="T6" fmla="*/ 5 w 728"/>
                <a:gd name="T7" fmla="*/ 1438 h 1837"/>
                <a:gd name="T8" fmla="*/ 119 w 728"/>
                <a:gd name="T9" fmla="*/ 1287 h 1837"/>
                <a:gd name="T10" fmla="*/ 123 w 728"/>
                <a:gd name="T11" fmla="*/ 1267 h 1837"/>
                <a:gd name="T12" fmla="*/ 104 w 728"/>
                <a:gd name="T13" fmla="*/ 895 h 1837"/>
                <a:gd name="T14" fmla="*/ 86 w 728"/>
                <a:gd name="T15" fmla="*/ 623 h 1837"/>
                <a:gd name="T16" fmla="*/ 93 w 728"/>
                <a:gd name="T17" fmla="*/ 568 h 1837"/>
                <a:gd name="T18" fmla="*/ 331 w 728"/>
                <a:gd name="T19" fmla="*/ 116 h 1837"/>
                <a:gd name="T20" fmla="*/ 352 w 728"/>
                <a:gd name="T21" fmla="*/ 65 h 1837"/>
                <a:gd name="T22" fmla="*/ 387 w 728"/>
                <a:gd name="T23" fmla="*/ 20 h 1837"/>
                <a:gd name="T24" fmla="*/ 410 w 728"/>
                <a:gd name="T25" fmla="*/ 6 h 1837"/>
                <a:gd name="T26" fmla="*/ 440 w 728"/>
                <a:gd name="T27" fmla="*/ 0 h 1837"/>
                <a:gd name="T28" fmla="*/ 463 w 728"/>
                <a:gd name="T29" fmla="*/ 3 h 1837"/>
                <a:gd name="T30" fmla="*/ 519 w 728"/>
                <a:gd name="T31" fmla="*/ 33 h 1837"/>
                <a:gd name="T32" fmla="*/ 557 w 728"/>
                <a:gd name="T33" fmla="*/ 81 h 1837"/>
                <a:gd name="T34" fmla="*/ 574 w 728"/>
                <a:gd name="T35" fmla="*/ 130 h 1837"/>
                <a:gd name="T36" fmla="*/ 577 w 728"/>
                <a:gd name="T37" fmla="*/ 200 h 1837"/>
                <a:gd name="T38" fmla="*/ 565 w 728"/>
                <a:gd name="T39" fmla="*/ 273 h 1837"/>
                <a:gd name="T40" fmla="*/ 539 w 728"/>
                <a:gd name="T41" fmla="*/ 356 h 1837"/>
                <a:gd name="T42" fmla="*/ 480 w 728"/>
                <a:gd name="T43" fmla="*/ 492 h 1837"/>
                <a:gd name="T44" fmla="*/ 415 w 728"/>
                <a:gd name="T45" fmla="*/ 590 h 1837"/>
                <a:gd name="T46" fmla="*/ 399 w 728"/>
                <a:gd name="T47" fmla="*/ 510 h 1837"/>
                <a:gd name="T48" fmla="*/ 456 w 728"/>
                <a:gd name="T49" fmla="*/ 402 h 1837"/>
                <a:gd name="T50" fmla="*/ 495 w 728"/>
                <a:gd name="T51" fmla="*/ 299 h 1837"/>
                <a:gd name="T52" fmla="*/ 515 w 728"/>
                <a:gd name="T53" fmla="*/ 202 h 1837"/>
                <a:gd name="T54" fmla="*/ 515 w 728"/>
                <a:gd name="T55" fmla="*/ 149 h 1837"/>
                <a:gd name="T56" fmla="*/ 503 w 728"/>
                <a:gd name="T57" fmla="*/ 108 h 1837"/>
                <a:gd name="T58" fmla="*/ 487 w 728"/>
                <a:gd name="T59" fmla="*/ 85 h 1837"/>
                <a:gd name="T60" fmla="*/ 456 w 728"/>
                <a:gd name="T61" fmla="*/ 64 h 1837"/>
                <a:gd name="T62" fmla="*/ 438 w 728"/>
                <a:gd name="T63" fmla="*/ 60 h 1837"/>
                <a:gd name="T64" fmla="*/ 424 w 728"/>
                <a:gd name="T65" fmla="*/ 68 h 1837"/>
                <a:gd name="T66" fmla="*/ 398 w 728"/>
                <a:gd name="T67" fmla="*/ 108 h 1837"/>
                <a:gd name="T68" fmla="*/ 162 w 728"/>
                <a:gd name="T69" fmla="*/ 559 h 1837"/>
                <a:gd name="T70" fmla="*/ 151 w 728"/>
                <a:gd name="T71" fmla="*/ 586 h 1837"/>
                <a:gd name="T72" fmla="*/ 145 w 728"/>
                <a:gd name="T73" fmla="*/ 623 h 1837"/>
                <a:gd name="T74" fmla="*/ 164 w 728"/>
                <a:gd name="T75" fmla="*/ 897 h 1837"/>
                <a:gd name="T76" fmla="*/ 183 w 728"/>
                <a:gd name="T77" fmla="*/ 1266 h 1837"/>
                <a:gd name="T78" fmla="*/ 181 w 728"/>
                <a:gd name="T79" fmla="*/ 1292 h 1837"/>
                <a:gd name="T80" fmla="*/ 166 w 728"/>
                <a:gd name="T81" fmla="*/ 1325 h 1837"/>
                <a:gd name="T82" fmla="*/ 472 w 728"/>
                <a:gd name="T83" fmla="*/ 1770 h 1837"/>
                <a:gd name="T84" fmla="*/ 622 w 728"/>
                <a:gd name="T85" fmla="*/ 1577 h 1837"/>
                <a:gd name="T86" fmla="*/ 652 w 728"/>
                <a:gd name="T87" fmla="*/ 1555 h 1837"/>
                <a:gd name="T88" fmla="*/ 726 w 728"/>
                <a:gd name="T89" fmla="*/ 1543 h 1837"/>
                <a:gd name="T90" fmla="*/ 691 w 728"/>
                <a:gd name="T91" fmla="*/ 1606 h 1837"/>
                <a:gd name="T92" fmla="*/ 668 w 728"/>
                <a:gd name="T93" fmla="*/ 1616 h 1837"/>
                <a:gd name="T94" fmla="*/ 511 w 728"/>
                <a:gd name="T95" fmla="*/ 1818 h 1837"/>
                <a:gd name="T96" fmla="*/ 489 w 728"/>
                <a:gd name="T97" fmla="*/ 1834 h 1837"/>
                <a:gd name="T98" fmla="*/ 474 w 728"/>
                <a:gd name="T99" fmla="*/ 1837 h 1837"/>
                <a:gd name="T100" fmla="*/ 54 w 728"/>
                <a:gd name="T101" fmla="*/ 1448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28" h="1837">
                  <a:moveTo>
                    <a:pt x="474" y="1837"/>
                  </a:moveTo>
                  <a:lnTo>
                    <a:pt x="474" y="1837"/>
                  </a:lnTo>
                  <a:lnTo>
                    <a:pt x="467" y="1836"/>
                  </a:lnTo>
                  <a:lnTo>
                    <a:pt x="459" y="1834"/>
                  </a:lnTo>
                  <a:lnTo>
                    <a:pt x="453" y="1831"/>
                  </a:lnTo>
                  <a:lnTo>
                    <a:pt x="446" y="1827"/>
                  </a:lnTo>
                  <a:lnTo>
                    <a:pt x="18" y="1495"/>
                  </a:lnTo>
                  <a:lnTo>
                    <a:pt x="18" y="1495"/>
                  </a:lnTo>
                  <a:lnTo>
                    <a:pt x="11" y="1489"/>
                  </a:lnTo>
                  <a:lnTo>
                    <a:pt x="6" y="1482"/>
                  </a:lnTo>
                  <a:lnTo>
                    <a:pt x="2" y="1473"/>
                  </a:lnTo>
                  <a:lnTo>
                    <a:pt x="0" y="1464"/>
                  </a:lnTo>
                  <a:lnTo>
                    <a:pt x="0" y="1464"/>
                  </a:lnTo>
                  <a:lnTo>
                    <a:pt x="0" y="1455"/>
                  </a:lnTo>
                  <a:lnTo>
                    <a:pt x="1" y="1446"/>
                  </a:lnTo>
                  <a:lnTo>
                    <a:pt x="5" y="1438"/>
                  </a:lnTo>
                  <a:lnTo>
                    <a:pt x="9" y="1430"/>
                  </a:lnTo>
                  <a:lnTo>
                    <a:pt x="113" y="1295"/>
                  </a:lnTo>
                  <a:lnTo>
                    <a:pt x="113" y="1295"/>
                  </a:lnTo>
                  <a:lnTo>
                    <a:pt x="119" y="1287"/>
                  </a:lnTo>
                  <a:lnTo>
                    <a:pt x="122" y="1281"/>
                  </a:lnTo>
                  <a:lnTo>
                    <a:pt x="123" y="1274"/>
                  </a:lnTo>
                  <a:lnTo>
                    <a:pt x="123" y="1267"/>
                  </a:lnTo>
                  <a:lnTo>
                    <a:pt x="123" y="1267"/>
                  </a:lnTo>
                  <a:lnTo>
                    <a:pt x="121" y="1196"/>
                  </a:lnTo>
                  <a:lnTo>
                    <a:pt x="117" y="1104"/>
                  </a:lnTo>
                  <a:lnTo>
                    <a:pt x="111" y="1000"/>
                  </a:lnTo>
                  <a:lnTo>
                    <a:pt x="104" y="895"/>
                  </a:lnTo>
                  <a:lnTo>
                    <a:pt x="92" y="716"/>
                  </a:lnTo>
                  <a:lnTo>
                    <a:pt x="86" y="637"/>
                  </a:lnTo>
                  <a:lnTo>
                    <a:pt x="86" y="637"/>
                  </a:lnTo>
                  <a:lnTo>
                    <a:pt x="86" y="623"/>
                  </a:lnTo>
                  <a:lnTo>
                    <a:pt x="86" y="609"/>
                  </a:lnTo>
                  <a:lnTo>
                    <a:pt x="88" y="596"/>
                  </a:lnTo>
                  <a:lnTo>
                    <a:pt x="90" y="581"/>
                  </a:lnTo>
                  <a:lnTo>
                    <a:pt x="93" y="568"/>
                  </a:lnTo>
                  <a:lnTo>
                    <a:pt x="98" y="556"/>
                  </a:lnTo>
                  <a:lnTo>
                    <a:pt x="103" y="543"/>
                  </a:lnTo>
                  <a:lnTo>
                    <a:pt x="109" y="531"/>
                  </a:lnTo>
                  <a:lnTo>
                    <a:pt x="331" y="116"/>
                  </a:lnTo>
                  <a:lnTo>
                    <a:pt x="331" y="116"/>
                  </a:lnTo>
                  <a:lnTo>
                    <a:pt x="338" y="95"/>
                  </a:lnTo>
                  <a:lnTo>
                    <a:pt x="344" y="81"/>
                  </a:lnTo>
                  <a:lnTo>
                    <a:pt x="352" y="65"/>
                  </a:lnTo>
                  <a:lnTo>
                    <a:pt x="362" y="49"/>
                  </a:lnTo>
                  <a:lnTo>
                    <a:pt x="374" y="34"/>
                  </a:lnTo>
                  <a:lnTo>
                    <a:pt x="380" y="27"/>
                  </a:lnTo>
                  <a:lnTo>
                    <a:pt x="387" y="20"/>
                  </a:lnTo>
                  <a:lnTo>
                    <a:pt x="395" y="14"/>
                  </a:lnTo>
                  <a:lnTo>
                    <a:pt x="403" y="9"/>
                  </a:lnTo>
                  <a:lnTo>
                    <a:pt x="403" y="9"/>
                  </a:lnTo>
                  <a:lnTo>
                    <a:pt x="410" y="6"/>
                  </a:lnTo>
                  <a:lnTo>
                    <a:pt x="417" y="3"/>
                  </a:lnTo>
                  <a:lnTo>
                    <a:pt x="425" y="1"/>
                  </a:lnTo>
                  <a:lnTo>
                    <a:pt x="432" y="0"/>
                  </a:lnTo>
                  <a:lnTo>
                    <a:pt x="440" y="0"/>
                  </a:lnTo>
                  <a:lnTo>
                    <a:pt x="448" y="0"/>
                  </a:lnTo>
                  <a:lnTo>
                    <a:pt x="456" y="1"/>
                  </a:lnTo>
                  <a:lnTo>
                    <a:pt x="463" y="3"/>
                  </a:lnTo>
                  <a:lnTo>
                    <a:pt x="463" y="3"/>
                  </a:lnTo>
                  <a:lnTo>
                    <a:pt x="479" y="9"/>
                  </a:lnTo>
                  <a:lnTo>
                    <a:pt x="494" y="16"/>
                  </a:lnTo>
                  <a:lnTo>
                    <a:pt x="507" y="24"/>
                  </a:lnTo>
                  <a:lnTo>
                    <a:pt x="519" y="33"/>
                  </a:lnTo>
                  <a:lnTo>
                    <a:pt x="530" y="43"/>
                  </a:lnTo>
                  <a:lnTo>
                    <a:pt x="540" y="54"/>
                  </a:lnTo>
                  <a:lnTo>
                    <a:pt x="549" y="67"/>
                  </a:lnTo>
                  <a:lnTo>
                    <a:pt x="557" y="81"/>
                  </a:lnTo>
                  <a:lnTo>
                    <a:pt x="557" y="81"/>
                  </a:lnTo>
                  <a:lnTo>
                    <a:pt x="564" y="96"/>
                  </a:lnTo>
                  <a:lnTo>
                    <a:pt x="569" y="113"/>
                  </a:lnTo>
                  <a:lnTo>
                    <a:pt x="574" y="130"/>
                  </a:lnTo>
                  <a:lnTo>
                    <a:pt x="576" y="147"/>
                  </a:lnTo>
                  <a:lnTo>
                    <a:pt x="577" y="164"/>
                  </a:lnTo>
                  <a:lnTo>
                    <a:pt x="578" y="182"/>
                  </a:lnTo>
                  <a:lnTo>
                    <a:pt x="577" y="200"/>
                  </a:lnTo>
                  <a:lnTo>
                    <a:pt x="575" y="218"/>
                  </a:lnTo>
                  <a:lnTo>
                    <a:pt x="573" y="237"/>
                  </a:lnTo>
                  <a:lnTo>
                    <a:pt x="568" y="255"/>
                  </a:lnTo>
                  <a:lnTo>
                    <a:pt x="565" y="273"/>
                  </a:lnTo>
                  <a:lnTo>
                    <a:pt x="560" y="290"/>
                  </a:lnTo>
                  <a:lnTo>
                    <a:pt x="550" y="324"/>
                  </a:lnTo>
                  <a:lnTo>
                    <a:pt x="539" y="356"/>
                  </a:lnTo>
                  <a:lnTo>
                    <a:pt x="539" y="356"/>
                  </a:lnTo>
                  <a:lnTo>
                    <a:pt x="525" y="393"/>
                  </a:lnTo>
                  <a:lnTo>
                    <a:pt x="510" y="428"/>
                  </a:lnTo>
                  <a:lnTo>
                    <a:pt x="495" y="461"/>
                  </a:lnTo>
                  <a:lnTo>
                    <a:pt x="480" y="492"/>
                  </a:lnTo>
                  <a:lnTo>
                    <a:pt x="464" y="520"/>
                  </a:lnTo>
                  <a:lnTo>
                    <a:pt x="449" y="545"/>
                  </a:lnTo>
                  <a:lnTo>
                    <a:pt x="432" y="568"/>
                  </a:lnTo>
                  <a:lnTo>
                    <a:pt x="415" y="590"/>
                  </a:lnTo>
                  <a:lnTo>
                    <a:pt x="369" y="550"/>
                  </a:lnTo>
                  <a:lnTo>
                    <a:pt x="369" y="550"/>
                  </a:lnTo>
                  <a:lnTo>
                    <a:pt x="384" y="531"/>
                  </a:lnTo>
                  <a:lnTo>
                    <a:pt x="399" y="510"/>
                  </a:lnTo>
                  <a:lnTo>
                    <a:pt x="413" y="487"/>
                  </a:lnTo>
                  <a:lnTo>
                    <a:pt x="427" y="461"/>
                  </a:lnTo>
                  <a:lnTo>
                    <a:pt x="441" y="433"/>
                  </a:lnTo>
                  <a:lnTo>
                    <a:pt x="456" y="402"/>
                  </a:lnTo>
                  <a:lnTo>
                    <a:pt x="470" y="370"/>
                  </a:lnTo>
                  <a:lnTo>
                    <a:pt x="483" y="334"/>
                  </a:lnTo>
                  <a:lnTo>
                    <a:pt x="483" y="334"/>
                  </a:lnTo>
                  <a:lnTo>
                    <a:pt x="495" y="299"/>
                  </a:lnTo>
                  <a:lnTo>
                    <a:pt x="505" y="265"/>
                  </a:lnTo>
                  <a:lnTo>
                    <a:pt x="511" y="233"/>
                  </a:lnTo>
                  <a:lnTo>
                    <a:pt x="514" y="217"/>
                  </a:lnTo>
                  <a:lnTo>
                    <a:pt x="515" y="202"/>
                  </a:lnTo>
                  <a:lnTo>
                    <a:pt x="516" y="188"/>
                  </a:lnTo>
                  <a:lnTo>
                    <a:pt x="516" y="175"/>
                  </a:lnTo>
                  <a:lnTo>
                    <a:pt x="516" y="162"/>
                  </a:lnTo>
                  <a:lnTo>
                    <a:pt x="515" y="149"/>
                  </a:lnTo>
                  <a:lnTo>
                    <a:pt x="513" y="138"/>
                  </a:lnTo>
                  <a:lnTo>
                    <a:pt x="510" y="127"/>
                  </a:lnTo>
                  <a:lnTo>
                    <a:pt x="507" y="117"/>
                  </a:lnTo>
                  <a:lnTo>
                    <a:pt x="503" y="108"/>
                  </a:lnTo>
                  <a:lnTo>
                    <a:pt x="503" y="108"/>
                  </a:lnTo>
                  <a:lnTo>
                    <a:pt x="499" y="99"/>
                  </a:lnTo>
                  <a:lnTo>
                    <a:pt x="493" y="91"/>
                  </a:lnTo>
                  <a:lnTo>
                    <a:pt x="487" y="85"/>
                  </a:lnTo>
                  <a:lnTo>
                    <a:pt x="480" y="78"/>
                  </a:lnTo>
                  <a:lnTo>
                    <a:pt x="473" y="73"/>
                  </a:lnTo>
                  <a:lnTo>
                    <a:pt x="465" y="68"/>
                  </a:lnTo>
                  <a:lnTo>
                    <a:pt x="456" y="64"/>
                  </a:lnTo>
                  <a:lnTo>
                    <a:pt x="446" y="61"/>
                  </a:lnTo>
                  <a:lnTo>
                    <a:pt x="446" y="61"/>
                  </a:lnTo>
                  <a:lnTo>
                    <a:pt x="441" y="60"/>
                  </a:lnTo>
                  <a:lnTo>
                    <a:pt x="438" y="60"/>
                  </a:lnTo>
                  <a:lnTo>
                    <a:pt x="435" y="61"/>
                  </a:lnTo>
                  <a:lnTo>
                    <a:pt x="432" y="62"/>
                  </a:lnTo>
                  <a:lnTo>
                    <a:pt x="432" y="62"/>
                  </a:lnTo>
                  <a:lnTo>
                    <a:pt x="424" y="68"/>
                  </a:lnTo>
                  <a:lnTo>
                    <a:pt x="417" y="76"/>
                  </a:lnTo>
                  <a:lnTo>
                    <a:pt x="410" y="85"/>
                  </a:lnTo>
                  <a:lnTo>
                    <a:pt x="404" y="96"/>
                  </a:lnTo>
                  <a:lnTo>
                    <a:pt x="398" y="108"/>
                  </a:lnTo>
                  <a:lnTo>
                    <a:pt x="394" y="118"/>
                  </a:lnTo>
                  <a:lnTo>
                    <a:pt x="387" y="136"/>
                  </a:lnTo>
                  <a:lnTo>
                    <a:pt x="385" y="142"/>
                  </a:lnTo>
                  <a:lnTo>
                    <a:pt x="162" y="559"/>
                  </a:lnTo>
                  <a:lnTo>
                    <a:pt x="162" y="559"/>
                  </a:lnTo>
                  <a:lnTo>
                    <a:pt x="157" y="568"/>
                  </a:lnTo>
                  <a:lnTo>
                    <a:pt x="154" y="576"/>
                  </a:lnTo>
                  <a:lnTo>
                    <a:pt x="151" y="586"/>
                  </a:lnTo>
                  <a:lnTo>
                    <a:pt x="149" y="595"/>
                  </a:lnTo>
                  <a:lnTo>
                    <a:pt x="147" y="604"/>
                  </a:lnTo>
                  <a:lnTo>
                    <a:pt x="146" y="614"/>
                  </a:lnTo>
                  <a:lnTo>
                    <a:pt x="145" y="623"/>
                  </a:lnTo>
                  <a:lnTo>
                    <a:pt x="146" y="633"/>
                  </a:lnTo>
                  <a:lnTo>
                    <a:pt x="146" y="633"/>
                  </a:lnTo>
                  <a:lnTo>
                    <a:pt x="152" y="718"/>
                  </a:lnTo>
                  <a:lnTo>
                    <a:pt x="164" y="897"/>
                  </a:lnTo>
                  <a:lnTo>
                    <a:pt x="171" y="1001"/>
                  </a:lnTo>
                  <a:lnTo>
                    <a:pt x="177" y="1103"/>
                  </a:lnTo>
                  <a:lnTo>
                    <a:pt x="181" y="1195"/>
                  </a:lnTo>
                  <a:lnTo>
                    <a:pt x="183" y="1266"/>
                  </a:lnTo>
                  <a:lnTo>
                    <a:pt x="183" y="1266"/>
                  </a:lnTo>
                  <a:lnTo>
                    <a:pt x="183" y="1275"/>
                  </a:lnTo>
                  <a:lnTo>
                    <a:pt x="182" y="1284"/>
                  </a:lnTo>
                  <a:lnTo>
                    <a:pt x="181" y="1292"/>
                  </a:lnTo>
                  <a:lnTo>
                    <a:pt x="178" y="1302"/>
                  </a:lnTo>
                  <a:lnTo>
                    <a:pt x="175" y="1309"/>
                  </a:lnTo>
                  <a:lnTo>
                    <a:pt x="171" y="1317"/>
                  </a:lnTo>
                  <a:lnTo>
                    <a:pt x="166" y="1325"/>
                  </a:lnTo>
                  <a:lnTo>
                    <a:pt x="161" y="1333"/>
                  </a:lnTo>
                  <a:lnTo>
                    <a:pt x="66" y="1456"/>
                  </a:lnTo>
                  <a:lnTo>
                    <a:pt x="472" y="1770"/>
                  </a:lnTo>
                  <a:lnTo>
                    <a:pt x="472" y="1770"/>
                  </a:lnTo>
                  <a:lnTo>
                    <a:pt x="543" y="1678"/>
                  </a:lnTo>
                  <a:lnTo>
                    <a:pt x="617" y="1584"/>
                  </a:lnTo>
                  <a:lnTo>
                    <a:pt x="617" y="1584"/>
                  </a:lnTo>
                  <a:lnTo>
                    <a:pt x="622" y="1577"/>
                  </a:lnTo>
                  <a:lnTo>
                    <a:pt x="628" y="1571"/>
                  </a:lnTo>
                  <a:lnTo>
                    <a:pt x="634" y="1566"/>
                  </a:lnTo>
                  <a:lnTo>
                    <a:pt x="640" y="1562"/>
                  </a:lnTo>
                  <a:lnTo>
                    <a:pt x="652" y="1555"/>
                  </a:lnTo>
                  <a:lnTo>
                    <a:pt x="665" y="1550"/>
                  </a:lnTo>
                  <a:lnTo>
                    <a:pt x="678" y="1547"/>
                  </a:lnTo>
                  <a:lnTo>
                    <a:pt x="693" y="1545"/>
                  </a:lnTo>
                  <a:lnTo>
                    <a:pt x="726" y="1543"/>
                  </a:lnTo>
                  <a:lnTo>
                    <a:pt x="728" y="1603"/>
                  </a:lnTo>
                  <a:lnTo>
                    <a:pt x="728" y="1603"/>
                  </a:lnTo>
                  <a:lnTo>
                    <a:pt x="701" y="1605"/>
                  </a:lnTo>
                  <a:lnTo>
                    <a:pt x="691" y="1606"/>
                  </a:lnTo>
                  <a:lnTo>
                    <a:pt x="683" y="1607"/>
                  </a:lnTo>
                  <a:lnTo>
                    <a:pt x="677" y="1609"/>
                  </a:lnTo>
                  <a:lnTo>
                    <a:pt x="672" y="1612"/>
                  </a:lnTo>
                  <a:lnTo>
                    <a:pt x="668" y="1616"/>
                  </a:lnTo>
                  <a:lnTo>
                    <a:pt x="664" y="1621"/>
                  </a:lnTo>
                  <a:lnTo>
                    <a:pt x="664" y="1621"/>
                  </a:lnTo>
                  <a:lnTo>
                    <a:pt x="575" y="1736"/>
                  </a:lnTo>
                  <a:lnTo>
                    <a:pt x="511" y="1818"/>
                  </a:lnTo>
                  <a:lnTo>
                    <a:pt x="511" y="1818"/>
                  </a:lnTo>
                  <a:lnTo>
                    <a:pt x="505" y="1825"/>
                  </a:lnTo>
                  <a:lnTo>
                    <a:pt x="498" y="1830"/>
                  </a:lnTo>
                  <a:lnTo>
                    <a:pt x="489" y="1834"/>
                  </a:lnTo>
                  <a:lnTo>
                    <a:pt x="480" y="1836"/>
                  </a:lnTo>
                  <a:lnTo>
                    <a:pt x="480" y="1836"/>
                  </a:lnTo>
                  <a:lnTo>
                    <a:pt x="474" y="1837"/>
                  </a:lnTo>
                  <a:lnTo>
                    <a:pt x="474" y="1837"/>
                  </a:lnTo>
                  <a:close/>
                  <a:moveTo>
                    <a:pt x="54" y="1448"/>
                  </a:moveTo>
                  <a:lnTo>
                    <a:pt x="54" y="1448"/>
                  </a:lnTo>
                  <a:lnTo>
                    <a:pt x="54" y="1448"/>
                  </a:lnTo>
                  <a:lnTo>
                    <a:pt x="54" y="1448"/>
                  </a:lnTo>
                  <a:lnTo>
                    <a:pt x="54" y="1448"/>
                  </a:lnTo>
                  <a:close/>
                </a:path>
              </a:pathLst>
            </a:custGeom>
            <a:solidFill>
              <a:srgbClr val="009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29"/>
            <p:cNvSpPr>
              <a:spLocks noEditPoints="1"/>
            </p:cNvSpPr>
            <p:nvPr/>
          </p:nvSpPr>
          <p:spPr bwMode="auto">
            <a:xfrm>
              <a:off x="3336" y="2299"/>
              <a:ext cx="182" cy="207"/>
            </a:xfrm>
            <a:custGeom>
              <a:avLst/>
              <a:gdLst>
                <a:gd name="T0" fmla="*/ 681 w 730"/>
                <a:gd name="T1" fmla="*/ 830 h 830"/>
                <a:gd name="T2" fmla="*/ 49 w 730"/>
                <a:gd name="T3" fmla="*/ 830 h 830"/>
                <a:gd name="T4" fmla="*/ 49 w 730"/>
                <a:gd name="T5" fmla="*/ 830 h 830"/>
                <a:gd name="T6" fmla="*/ 39 w 730"/>
                <a:gd name="T7" fmla="*/ 829 h 830"/>
                <a:gd name="T8" fmla="*/ 30 w 730"/>
                <a:gd name="T9" fmla="*/ 826 h 830"/>
                <a:gd name="T10" fmla="*/ 22 w 730"/>
                <a:gd name="T11" fmla="*/ 822 h 830"/>
                <a:gd name="T12" fmla="*/ 14 w 730"/>
                <a:gd name="T13" fmla="*/ 816 h 830"/>
                <a:gd name="T14" fmla="*/ 8 w 730"/>
                <a:gd name="T15" fmla="*/ 808 h 830"/>
                <a:gd name="T16" fmla="*/ 4 w 730"/>
                <a:gd name="T17" fmla="*/ 800 h 830"/>
                <a:gd name="T18" fmla="*/ 1 w 730"/>
                <a:gd name="T19" fmla="*/ 791 h 830"/>
                <a:gd name="T20" fmla="*/ 0 w 730"/>
                <a:gd name="T21" fmla="*/ 781 h 830"/>
                <a:gd name="T22" fmla="*/ 0 w 730"/>
                <a:gd name="T23" fmla="*/ 49 h 830"/>
                <a:gd name="T24" fmla="*/ 0 w 730"/>
                <a:gd name="T25" fmla="*/ 49 h 830"/>
                <a:gd name="T26" fmla="*/ 1 w 730"/>
                <a:gd name="T27" fmla="*/ 39 h 830"/>
                <a:gd name="T28" fmla="*/ 4 w 730"/>
                <a:gd name="T29" fmla="*/ 29 h 830"/>
                <a:gd name="T30" fmla="*/ 8 w 730"/>
                <a:gd name="T31" fmla="*/ 21 h 830"/>
                <a:gd name="T32" fmla="*/ 14 w 730"/>
                <a:gd name="T33" fmla="*/ 14 h 830"/>
                <a:gd name="T34" fmla="*/ 22 w 730"/>
                <a:gd name="T35" fmla="*/ 8 h 830"/>
                <a:gd name="T36" fmla="*/ 30 w 730"/>
                <a:gd name="T37" fmla="*/ 3 h 830"/>
                <a:gd name="T38" fmla="*/ 39 w 730"/>
                <a:gd name="T39" fmla="*/ 1 h 830"/>
                <a:gd name="T40" fmla="*/ 49 w 730"/>
                <a:gd name="T41" fmla="*/ 0 h 830"/>
                <a:gd name="T42" fmla="*/ 681 w 730"/>
                <a:gd name="T43" fmla="*/ 0 h 830"/>
                <a:gd name="T44" fmla="*/ 681 w 730"/>
                <a:gd name="T45" fmla="*/ 0 h 830"/>
                <a:gd name="T46" fmla="*/ 690 w 730"/>
                <a:gd name="T47" fmla="*/ 1 h 830"/>
                <a:gd name="T48" fmla="*/ 701 w 730"/>
                <a:gd name="T49" fmla="*/ 3 h 830"/>
                <a:gd name="T50" fmla="*/ 709 w 730"/>
                <a:gd name="T51" fmla="*/ 8 h 830"/>
                <a:gd name="T52" fmla="*/ 716 w 730"/>
                <a:gd name="T53" fmla="*/ 14 h 830"/>
                <a:gd name="T54" fmla="*/ 722 w 730"/>
                <a:gd name="T55" fmla="*/ 21 h 830"/>
                <a:gd name="T56" fmla="*/ 727 w 730"/>
                <a:gd name="T57" fmla="*/ 29 h 830"/>
                <a:gd name="T58" fmla="*/ 729 w 730"/>
                <a:gd name="T59" fmla="*/ 39 h 830"/>
                <a:gd name="T60" fmla="*/ 730 w 730"/>
                <a:gd name="T61" fmla="*/ 49 h 830"/>
                <a:gd name="T62" fmla="*/ 730 w 730"/>
                <a:gd name="T63" fmla="*/ 781 h 830"/>
                <a:gd name="T64" fmla="*/ 730 w 730"/>
                <a:gd name="T65" fmla="*/ 781 h 830"/>
                <a:gd name="T66" fmla="*/ 729 w 730"/>
                <a:gd name="T67" fmla="*/ 791 h 830"/>
                <a:gd name="T68" fmla="*/ 727 w 730"/>
                <a:gd name="T69" fmla="*/ 800 h 830"/>
                <a:gd name="T70" fmla="*/ 722 w 730"/>
                <a:gd name="T71" fmla="*/ 808 h 830"/>
                <a:gd name="T72" fmla="*/ 716 w 730"/>
                <a:gd name="T73" fmla="*/ 816 h 830"/>
                <a:gd name="T74" fmla="*/ 709 w 730"/>
                <a:gd name="T75" fmla="*/ 822 h 830"/>
                <a:gd name="T76" fmla="*/ 701 w 730"/>
                <a:gd name="T77" fmla="*/ 826 h 830"/>
                <a:gd name="T78" fmla="*/ 690 w 730"/>
                <a:gd name="T79" fmla="*/ 829 h 830"/>
                <a:gd name="T80" fmla="*/ 681 w 730"/>
                <a:gd name="T81" fmla="*/ 830 h 830"/>
                <a:gd name="T82" fmla="*/ 681 w 730"/>
                <a:gd name="T83" fmla="*/ 830 h 830"/>
                <a:gd name="T84" fmla="*/ 60 w 730"/>
                <a:gd name="T85" fmla="*/ 770 h 830"/>
                <a:gd name="T86" fmla="*/ 669 w 730"/>
                <a:gd name="T87" fmla="*/ 770 h 830"/>
                <a:gd name="T88" fmla="*/ 669 w 730"/>
                <a:gd name="T89" fmla="*/ 61 h 830"/>
                <a:gd name="T90" fmla="*/ 60 w 730"/>
                <a:gd name="T91" fmla="*/ 61 h 830"/>
                <a:gd name="T92" fmla="*/ 60 w 730"/>
                <a:gd name="T93" fmla="*/ 77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30" h="830">
                  <a:moveTo>
                    <a:pt x="681" y="830"/>
                  </a:moveTo>
                  <a:lnTo>
                    <a:pt x="49" y="830"/>
                  </a:lnTo>
                  <a:lnTo>
                    <a:pt x="49" y="830"/>
                  </a:lnTo>
                  <a:lnTo>
                    <a:pt x="39" y="829"/>
                  </a:lnTo>
                  <a:lnTo>
                    <a:pt x="30" y="826"/>
                  </a:lnTo>
                  <a:lnTo>
                    <a:pt x="22" y="822"/>
                  </a:lnTo>
                  <a:lnTo>
                    <a:pt x="14" y="816"/>
                  </a:lnTo>
                  <a:lnTo>
                    <a:pt x="8" y="808"/>
                  </a:lnTo>
                  <a:lnTo>
                    <a:pt x="4" y="800"/>
                  </a:lnTo>
                  <a:lnTo>
                    <a:pt x="1" y="791"/>
                  </a:lnTo>
                  <a:lnTo>
                    <a:pt x="0" y="78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" y="39"/>
                  </a:lnTo>
                  <a:lnTo>
                    <a:pt x="4" y="29"/>
                  </a:lnTo>
                  <a:lnTo>
                    <a:pt x="8" y="21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3"/>
                  </a:lnTo>
                  <a:lnTo>
                    <a:pt x="39" y="1"/>
                  </a:lnTo>
                  <a:lnTo>
                    <a:pt x="49" y="0"/>
                  </a:lnTo>
                  <a:lnTo>
                    <a:pt x="681" y="0"/>
                  </a:lnTo>
                  <a:lnTo>
                    <a:pt x="681" y="0"/>
                  </a:lnTo>
                  <a:lnTo>
                    <a:pt x="690" y="1"/>
                  </a:lnTo>
                  <a:lnTo>
                    <a:pt x="701" y="3"/>
                  </a:lnTo>
                  <a:lnTo>
                    <a:pt x="709" y="8"/>
                  </a:lnTo>
                  <a:lnTo>
                    <a:pt x="716" y="14"/>
                  </a:lnTo>
                  <a:lnTo>
                    <a:pt x="722" y="21"/>
                  </a:lnTo>
                  <a:lnTo>
                    <a:pt x="727" y="29"/>
                  </a:lnTo>
                  <a:lnTo>
                    <a:pt x="729" y="39"/>
                  </a:lnTo>
                  <a:lnTo>
                    <a:pt x="730" y="49"/>
                  </a:lnTo>
                  <a:lnTo>
                    <a:pt x="730" y="781"/>
                  </a:lnTo>
                  <a:lnTo>
                    <a:pt x="730" y="781"/>
                  </a:lnTo>
                  <a:lnTo>
                    <a:pt x="729" y="791"/>
                  </a:lnTo>
                  <a:lnTo>
                    <a:pt x="727" y="800"/>
                  </a:lnTo>
                  <a:lnTo>
                    <a:pt x="722" y="808"/>
                  </a:lnTo>
                  <a:lnTo>
                    <a:pt x="716" y="816"/>
                  </a:lnTo>
                  <a:lnTo>
                    <a:pt x="709" y="822"/>
                  </a:lnTo>
                  <a:lnTo>
                    <a:pt x="701" y="826"/>
                  </a:lnTo>
                  <a:lnTo>
                    <a:pt x="690" y="829"/>
                  </a:lnTo>
                  <a:lnTo>
                    <a:pt x="681" y="830"/>
                  </a:lnTo>
                  <a:lnTo>
                    <a:pt x="681" y="830"/>
                  </a:lnTo>
                  <a:close/>
                  <a:moveTo>
                    <a:pt x="60" y="770"/>
                  </a:moveTo>
                  <a:lnTo>
                    <a:pt x="669" y="770"/>
                  </a:lnTo>
                  <a:lnTo>
                    <a:pt x="669" y="61"/>
                  </a:lnTo>
                  <a:lnTo>
                    <a:pt x="60" y="61"/>
                  </a:lnTo>
                  <a:lnTo>
                    <a:pt x="60" y="770"/>
                  </a:lnTo>
                  <a:close/>
                </a:path>
              </a:pathLst>
            </a:custGeom>
            <a:solidFill>
              <a:srgbClr val="00A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130"/>
            <p:cNvSpPr>
              <a:spLocks noChangeShapeType="1"/>
            </p:cNvSpPr>
            <p:nvPr/>
          </p:nvSpPr>
          <p:spPr bwMode="auto">
            <a:xfrm>
              <a:off x="3470" y="2308"/>
              <a:ext cx="0" cy="0"/>
            </a:xfrm>
            <a:prstGeom prst="line">
              <a:avLst/>
            </a:prstGeom>
            <a:noFill/>
            <a:ln w="23813">
              <a:solidFill>
                <a:srgbClr val="00925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1" name="Group 122"/>
          <p:cNvGrpSpPr>
            <a:grpSpLocks noChangeAspect="1"/>
          </p:cNvGrpSpPr>
          <p:nvPr/>
        </p:nvGrpSpPr>
        <p:grpSpPr bwMode="auto">
          <a:xfrm>
            <a:off x="4197507" y="4895742"/>
            <a:ext cx="733672" cy="1007246"/>
            <a:chOff x="3177" y="2115"/>
            <a:chExt cx="413" cy="567"/>
          </a:xfrm>
        </p:grpSpPr>
        <p:sp>
          <p:nvSpPr>
            <p:cNvPr id="62" name="Freeform 123"/>
            <p:cNvSpPr>
              <a:spLocks/>
            </p:cNvSpPr>
            <p:nvPr/>
          </p:nvSpPr>
          <p:spPr bwMode="auto">
            <a:xfrm>
              <a:off x="3545" y="2247"/>
              <a:ext cx="45" cy="249"/>
            </a:xfrm>
            <a:custGeom>
              <a:avLst/>
              <a:gdLst>
                <a:gd name="T0" fmla="*/ 150 w 178"/>
                <a:gd name="T1" fmla="*/ 561 h 996"/>
                <a:gd name="T2" fmla="*/ 116 w 178"/>
                <a:gd name="T3" fmla="*/ 523 h 996"/>
                <a:gd name="T4" fmla="*/ 161 w 178"/>
                <a:gd name="T5" fmla="*/ 470 h 996"/>
                <a:gd name="T6" fmla="*/ 178 w 178"/>
                <a:gd name="T7" fmla="*/ 413 h 996"/>
                <a:gd name="T8" fmla="*/ 171 w 178"/>
                <a:gd name="T9" fmla="*/ 353 h 996"/>
                <a:gd name="T10" fmla="*/ 129 w 178"/>
                <a:gd name="T11" fmla="*/ 288 h 996"/>
                <a:gd name="T12" fmla="*/ 99 w 178"/>
                <a:gd name="T13" fmla="*/ 258 h 996"/>
                <a:gd name="T14" fmla="*/ 136 w 178"/>
                <a:gd name="T15" fmla="*/ 222 h 996"/>
                <a:gd name="T16" fmla="*/ 157 w 178"/>
                <a:gd name="T17" fmla="*/ 179 h 996"/>
                <a:gd name="T18" fmla="*/ 159 w 178"/>
                <a:gd name="T19" fmla="*/ 111 h 996"/>
                <a:gd name="T20" fmla="*/ 140 w 178"/>
                <a:gd name="T21" fmla="*/ 65 h 996"/>
                <a:gd name="T22" fmla="*/ 98 w 178"/>
                <a:gd name="T23" fmla="*/ 24 h 996"/>
                <a:gd name="T24" fmla="*/ 44 w 178"/>
                <a:gd name="T25" fmla="*/ 2 h 996"/>
                <a:gd name="T26" fmla="*/ 14 w 178"/>
                <a:gd name="T27" fmla="*/ 61 h 996"/>
                <a:gd name="T28" fmla="*/ 65 w 178"/>
                <a:gd name="T29" fmla="*/ 74 h 996"/>
                <a:gd name="T30" fmla="*/ 98 w 178"/>
                <a:gd name="T31" fmla="*/ 116 h 996"/>
                <a:gd name="T32" fmla="*/ 101 w 178"/>
                <a:gd name="T33" fmla="*/ 148 h 996"/>
                <a:gd name="T34" fmla="*/ 92 w 178"/>
                <a:gd name="T35" fmla="*/ 177 h 996"/>
                <a:gd name="T36" fmla="*/ 67 w 178"/>
                <a:gd name="T37" fmla="*/ 206 h 996"/>
                <a:gd name="T38" fmla="*/ 9 w 178"/>
                <a:gd name="T39" fmla="*/ 248 h 996"/>
                <a:gd name="T40" fmla="*/ 39 w 178"/>
                <a:gd name="T41" fmla="*/ 309 h 996"/>
                <a:gd name="T42" fmla="*/ 76 w 178"/>
                <a:gd name="T43" fmla="*/ 323 h 996"/>
                <a:gd name="T44" fmla="*/ 103 w 178"/>
                <a:gd name="T45" fmla="*/ 350 h 996"/>
                <a:gd name="T46" fmla="*/ 116 w 178"/>
                <a:gd name="T47" fmla="*/ 381 h 996"/>
                <a:gd name="T48" fmla="*/ 113 w 178"/>
                <a:gd name="T49" fmla="*/ 425 h 996"/>
                <a:gd name="T50" fmla="*/ 97 w 178"/>
                <a:gd name="T51" fmla="*/ 457 h 996"/>
                <a:gd name="T52" fmla="*/ 62 w 178"/>
                <a:gd name="T53" fmla="*/ 484 h 996"/>
                <a:gd name="T54" fmla="*/ 5 w 178"/>
                <a:gd name="T55" fmla="*/ 495 h 996"/>
                <a:gd name="T56" fmla="*/ 16 w 178"/>
                <a:gd name="T57" fmla="*/ 554 h 996"/>
                <a:gd name="T58" fmla="*/ 54 w 178"/>
                <a:gd name="T59" fmla="*/ 557 h 996"/>
                <a:gd name="T60" fmla="*/ 96 w 178"/>
                <a:gd name="T61" fmla="*/ 588 h 996"/>
                <a:gd name="T62" fmla="*/ 109 w 178"/>
                <a:gd name="T63" fmla="*/ 625 h 996"/>
                <a:gd name="T64" fmla="*/ 103 w 178"/>
                <a:gd name="T65" fmla="*/ 663 h 996"/>
                <a:gd name="T66" fmla="*/ 81 w 178"/>
                <a:gd name="T67" fmla="*/ 693 h 996"/>
                <a:gd name="T68" fmla="*/ 25 w 178"/>
                <a:gd name="T69" fmla="*/ 718 h 996"/>
                <a:gd name="T70" fmla="*/ 8 w 178"/>
                <a:gd name="T71" fmla="*/ 780 h 996"/>
                <a:gd name="T72" fmla="*/ 30 w 178"/>
                <a:gd name="T73" fmla="*/ 780 h 996"/>
                <a:gd name="T74" fmla="*/ 74 w 178"/>
                <a:gd name="T75" fmla="*/ 804 h 996"/>
                <a:gd name="T76" fmla="*/ 92 w 178"/>
                <a:gd name="T77" fmla="*/ 838 h 996"/>
                <a:gd name="T78" fmla="*/ 90 w 178"/>
                <a:gd name="T79" fmla="*/ 875 h 996"/>
                <a:gd name="T80" fmla="*/ 77 w 178"/>
                <a:gd name="T81" fmla="*/ 901 h 996"/>
                <a:gd name="T82" fmla="*/ 48 w 178"/>
                <a:gd name="T83" fmla="*/ 923 h 996"/>
                <a:gd name="T84" fmla="*/ 59 w 178"/>
                <a:gd name="T85" fmla="*/ 984 h 996"/>
                <a:gd name="T86" fmla="*/ 116 w 178"/>
                <a:gd name="T87" fmla="*/ 949 h 996"/>
                <a:gd name="T88" fmla="*/ 145 w 178"/>
                <a:gd name="T89" fmla="*/ 904 h 996"/>
                <a:gd name="T90" fmla="*/ 154 w 178"/>
                <a:gd name="T91" fmla="*/ 839 h 996"/>
                <a:gd name="T92" fmla="*/ 141 w 178"/>
                <a:gd name="T93" fmla="*/ 795 h 996"/>
                <a:gd name="T94" fmla="*/ 112 w 178"/>
                <a:gd name="T95" fmla="*/ 757 h 996"/>
                <a:gd name="T96" fmla="*/ 132 w 178"/>
                <a:gd name="T97" fmla="*/ 729 h 996"/>
                <a:gd name="T98" fmla="*/ 161 w 178"/>
                <a:gd name="T99" fmla="*/ 681 h 996"/>
                <a:gd name="T100" fmla="*/ 170 w 178"/>
                <a:gd name="T101" fmla="*/ 626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8" h="996">
                  <a:moveTo>
                    <a:pt x="164" y="590"/>
                  </a:moveTo>
                  <a:lnTo>
                    <a:pt x="164" y="590"/>
                  </a:lnTo>
                  <a:lnTo>
                    <a:pt x="160" y="580"/>
                  </a:lnTo>
                  <a:lnTo>
                    <a:pt x="156" y="570"/>
                  </a:lnTo>
                  <a:lnTo>
                    <a:pt x="150" y="561"/>
                  </a:lnTo>
                  <a:lnTo>
                    <a:pt x="145" y="552"/>
                  </a:lnTo>
                  <a:lnTo>
                    <a:pt x="138" y="544"/>
                  </a:lnTo>
                  <a:lnTo>
                    <a:pt x="131" y="536"/>
                  </a:lnTo>
                  <a:lnTo>
                    <a:pt x="124" y="529"/>
                  </a:lnTo>
                  <a:lnTo>
                    <a:pt x="116" y="523"/>
                  </a:lnTo>
                  <a:lnTo>
                    <a:pt x="116" y="523"/>
                  </a:lnTo>
                  <a:lnTo>
                    <a:pt x="129" y="512"/>
                  </a:lnTo>
                  <a:lnTo>
                    <a:pt x="141" y="500"/>
                  </a:lnTo>
                  <a:lnTo>
                    <a:pt x="152" y="485"/>
                  </a:lnTo>
                  <a:lnTo>
                    <a:pt x="161" y="470"/>
                  </a:lnTo>
                  <a:lnTo>
                    <a:pt x="161" y="470"/>
                  </a:lnTo>
                  <a:lnTo>
                    <a:pt x="167" y="456"/>
                  </a:lnTo>
                  <a:lnTo>
                    <a:pt x="172" y="442"/>
                  </a:lnTo>
                  <a:lnTo>
                    <a:pt x="176" y="427"/>
                  </a:lnTo>
                  <a:lnTo>
                    <a:pt x="178" y="413"/>
                  </a:lnTo>
                  <a:lnTo>
                    <a:pt x="178" y="398"/>
                  </a:lnTo>
                  <a:lnTo>
                    <a:pt x="177" y="383"/>
                  </a:lnTo>
                  <a:lnTo>
                    <a:pt x="175" y="369"/>
                  </a:lnTo>
                  <a:lnTo>
                    <a:pt x="171" y="353"/>
                  </a:lnTo>
                  <a:lnTo>
                    <a:pt x="171" y="353"/>
                  </a:lnTo>
                  <a:lnTo>
                    <a:pt x="165" y="338"/>
                  </a:lnTo>
                  <a:lnTo>
                    <a:pt x="158" y="324"/>
                  </a:lnTo>
                  <a:lnTo>
                    <a:pt x="150" y="311"/>
                  </a:lnTo>
                  <a:lnTo>
                    <a:pt x="140" y="299"/>
                  </a:lnTo>
                  <a:lnTo>
                    <a:pt x="129" y="288"/>
                  </a:lnTo>
                  <a:lnTo>
                    <a:pt x="118" y="279"/>
                  </a:lnTo>
                  <a:lnTo>
                    <a:pt x="104" y="270"/>
                  </a:lnTo>
                  <a:lnTo>
                    <a:pt x="91" y="263"/>
                  </a:lnTo>
                  <a:lnTo>
                    <a:pt x="91" y="263"/>
                  </a:lnTo>
                  <a:lnTo>
                    <a:pt x="99" y="258"/>
                  </a:lnTo>
                  <a:lnTo>
                    <a:pt x="107" y="252"/>
                  </a:lnTo>
                  <a:lnTo>
                    <a:pt x="116" y="244"/>
                  </a:lnTo>
                  <a:lnTo>
                    <a:pt x="123" y="238"/>
                  </a:lnTo>
                  <a:lnTo>
                    <a:pt x="130" y="230"/>
                  </a:lnTo>
                  <a:lnTo>
                    <a:pt x="136" y="222"/>
                  </a:lnTo>
                  <a:lnTo>
                    <a:pt x="142" y="214"/>
                  </a:lnTo>
                  <a:lnTo>
                    <a:pt x="147" y="205"/>
                  </a:lnTo>
                  <a:lnTo>
                    <a:pt x="147" y="205"/>
                  </a:lnTo>
                  <a:lnTo>
                    <a:pt x="152" y="192"/>
                  </a:lnTo>
                  <a:lnTo>
                    <a:pt x="157" y="179"/>
                  </a:lnTo>
                  <a:lnTo>
                    <a:pt x="160" y="166"/>
                  </a:lnTo>
                  <a:lnTo>
                    <a:pt x="162" y="153"/>
                  </a:lnTo>
                  <a:lnTo>
                    <a:pt x="162" y="139"/>
                  </a:lnTo>
                  <a:lnTo>
                    <a:pt x="161" y="125"/>
                  </a:lnTo>
                  <a:lnTo>
                    <a:pt x="159" y="111"/>
                  </a:lnTo>
                  <a:lnTo>
                    <a:pt x="156" y="98"/>
                  </a:lnTo>
                  <a:lnTo>
                    <a:pt x="156" y="98"/>
                  </a:lnTo>
                  <a:lnTo>
                    <a:pt x="152" y="86"/>
                  </a:lnTo>
                  <a:lnTo>
                    <a:pt x="146" y="75"/>
                  </a:lnTo>
                  <a:lnTo>
                    <a:pt x="140" y="65"/>
                  </a:lnTo>
                  <a:lnTo>
                    <a:pt x="134" y="56"/>
                  </a:lnTo>
                  <a:lnTo>
                    <a:pt x="126" y="46"/>
                  </a:lnTo>
                  <a:lnTo>
                    <a:pt x="118" y="38"/>
                  </a:lnTo>
                  <a:lnTo>
                    <a:pt x="108" y="31"/>
                  </a:lnTo>
                  <a:lnTo>
                    <a:pt x="98" y="24"/>
                  </a:lnTo>
                  <a:lnTo>
                    <a:pt x="88" y="18"/>
                  </a:lnTo>
                  <a:lnTo>
                    <a:pt x="78" y="13"/>
                  </a:lnTo>
                  <a:lnTo>
                    <a:pt x="67" y="7"/>
                  </a:lnTo>
                  <a:lnTo>
                    <a:pt x="55" y="4"/>
                  </a:lnTo>
                  <a:lnTo>
                    <a:pt x="44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8" y="1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21" y="61"/>
                  </a:lnTo>
                  <a:lnTo>
                    <a:pt x="28" y="61"/>
                  </a:lnTo>
                  <a:lnTo>
                    <a:pt x="41" y="63"/>
                  </a:lnTo>
                  <a:lnTo>
                    <a:pt x="54" y="67"/>
                  </a:lnTo>
                  <a:lnTo>
                    <a:pt x="65" y="74"/>
                  </a:lnTo>
                  <a:lnTo>
                    <a:pt x="76" y="82"/>
                  </a:lnTo>
                  <a:lnTo>
                    <a:pt x="85" y="92"/>
                  </a:lnTo>
                  <a:lnTo>
                    <a:pt x="92" y="103"/>
                  </a:lnTo>
                  <a:lnTo>
                    <a:pt x="95" y="109"/>
                  </a:lnTo>
                  <a:lnTo>
                    <a:pt x="98" y="116"/>
                  </a:lnTo>
                  <a:lnTo>
                    <a:pt x="98" y="116"/>
                  </a:lnTo>
                  <a:lnTo>
                    <a:pt x="100" y="124"/>
                  </a:lnTo>
                  <a:lnTo>
                    <a:pt x="101" y="132"/>
                  </a:lnTo>
                  <a:lnTo>
                    <a:pt x="101" y="140"/>
                  </a:lnTo>
                  <a:lnTo>
                    <a:pt x="101" y="148"/>
                  </a:lnTo>
                  <a:lnTo>
                    <a:pt x="100" y="155"/>
                  </a:lnTo>
                  <a:lnTo>
                    <a:pt x="98" y="163"/>
                  </a:lnTo>
                  <a:lnTo>
                    <a:pt x="96" y="170"/>
                  </a:lnTo>
                  <a:lnTo>
                    <a:pt x="92" y="177"/>
                  </a:lnTo>
                  <a:lnTo>
                    <a:pt x="92" y="177"/>
                  </a:lnTo>
                  <a:lnTo>
                    <a:pt x="88" y="184"/>
                  </a:lnTo>
                  <a:lnTo>
                    <a:pt x="84" y="190"/>
                  </a:lnTo>
                  <a:lnTo>
                    <a:pt x="79" y="196"/>
                  </a:lnTo>
                  <a:lnTo>
                    <a:pt x="73" y="201"/>
                  </a:lnTo>
                  <a:lnTo>
                    <a:pt x="67" y="206"/>
                  </a:lnTo>
                  <a:lnTo>
                    <a:pt x="60" y="210"/>
                  </a:lnTo>
                  <a:lnTo>
                    <a:pt x="53" y="214"/>
                  </a:lnTo>
                  <a:lnTo>
                    <a:pt x="46" y="216"/>
                  </a:lnTo>
                  <a:lnTo>
                    <a:pt x="3" y="230"/>
                  </a:lnTo>
                  <a:lnTo>
                    <a:pt x="9" y="248"/>
                  </a:lnTo>
                  <a:lnTo>
                    <a:pt x="15" y="308"/>
                  </a:lnTo>
                  <a:lnTo>
                    <a:pt x="15" y="308"/>
                  </a:lnTo>
                  <a:lnTo>
                    <a:pt x="23" y="308"/>
                  </a:lnTo>
                  <a:lnTo>
                    <a:pt x="32" y="308"/>
                  </a:lnTo>
                  <a:lnTo>
                    <a:pt x="39" y="309"/>
                  </a:lnTo>
                  <a:lnTo>
                    <a:pt x="47" y="310"/>
                  </a:lnTo>
                  <a:lnTo>
                    <a:pt x="55" y="313"/>
                  </a:lnTo>
                  <a:lnTo>
                    <a:pt x="62" y="315"/>
                  </a:lnTo>
                  <a:lnTo>
                    <a:pt x="69" y="319"/>
                  </a:lnTo>
                  <a:lnTo>
                    <a:pt x="76" y="323"/>
                  </a:lnTo>
                  <a:lnTo>
                    <a:pt x="82" y="327"/>
                  </a:lnTo>
                  <a:lnTo>
                    <a:pt x="88" y="332"/>
                  </a:lnTo>
                  <a:lnTo>
                    <a:pt x="93" y="338"/>
                  </a:lnTo>
                  <a:lnTo>
                    <a:pt x="98" y="343"/>
                  </a:lnTo>
                  <a:lnTo>
                    <a:pt x="103" y="350"/>
                  </a:lnTo>
                  <a:lnTo>
                    <a:pt x="107" y="357"/>
                  </a:lnTo>
                  <a:lnTo>
                    <a:pt x="110" y="364"/>
                  </a:lnTo>
                  <a:lnTo>
                    <a:pt x="113" y="372"/>
                  </a:lnTo>
                  <a:lnTo>
                    <a:pt x="113" y="372"/>
                  </a:lnTo>
                  <a:lnTo>
                    <a:pt x="116" y="381"/>
                  </a:lnTo>
                  <a:lnTo>
                    <a:pt x="118" y="390"/>
                  </a:lnTo>
                  <a:lnTo>
                    <a:pt x="118" y="399"/>
                  </a:lnTo>
                  <a:lnTo>
                    <a:pt x="118" y="408"/>
                  </a:lnTo>
                  <a:lnTo>
                    <a:pt x="117" y="417"/>
                  </a:lnTo>
                  <a:lnTo>
                    <a:pt x="113" y="425"/>
                  </a:lnTo>
                  <a:lnTo>
                    <a:pt x="110" y="434"/>
                  </a:lnTo>
                  <a:lnTo>
                    <a:pt x="107" y="442"/>
                  </a:lnTo>
                  <a:lnTo>
                    <a:pt x="107" y="442"/>
                  </a:lnTo>
                  <a:lnTo>
                    <a:pt x="102" y="450"/>
                  </a:lnTo>
                  <a:lnTo>
                    <a:pt x="97" y="457"/>
                  </a:lnTo>
                  <a:lnTo>
                    <a:pt x="91" y="464"/>
                  </a:lnTo>
                  <a:lnTo>
                    <a:pt x="84" y="470"/>
                  </a:lnTo>
                  <a:lnTo>
                    <a:pt x="77" y="475"/>
                  </a:lnTo>
                  <a:lnTo>
                    <a:pt x="70" y="480"/>
                  </a:lnTo>
                  <a:lnTo>
                    <a:pt x="62" y="484"/>
                  </a:lnTo>
                  <a:lnTo>
                    <a:pt x="53" y="487"/>
                  </a:lnTo>
                  <a:lnTo>
                    <a:pt x="36" y="494"/>
                  </a:lnTo>
                  <a:lnTo>
                    <a:pt x="36" y="494"/>
                  </a:lnTo>
                  <a:lnTo>
                    <a:pt x="21" y="494"/>
                  </a:lnTo>
                  <a:lnTo>
                    <a:pt x="5" y="495"/>
                  </a:lnTo>
                  <a:lnTo>
                    <a:pt x="7" y="503"/>
                  </a:lnTo>
                  <a:lnTo>
                    <a:pt x="3" y="504"/>
                  </a:lnTo>
                  <a:lnTo>
                    <a:pt x="12" y="534"/>
                  </a:lnTo>
                  <a:lnTo>
                    <a:pt x="16" y="554"/>
                  </a:lnTo>
                  <a:lnTo>
                    <a:pt x="16" y="554"/>
                  </a:lnTo>
                  <a:lnTo>
                    <a:pt x="19" y="554"/>
                  </a:lnTo>
                  <a:lnTo>
                    <a:pt x="21" y="561"/>
                  </a:lnTo>
                  <a:lnTo>
                    <a:pt x="43" y="554"/>
                  </a:lnTo>
                  <a:lnTo>
                    <a:pt x="43" y="554"/>
                  </a:lnTo>
                  <a:lnTo>
                    <a:pt x="54" y="557"/>
                  </a:lnTo>
                  <a:lnTo>
                    <a:pt x="64" y="561"/>
                  </a:lnTo>
                  <a:lnTo>
                    <a:pt x="73" y="566"/>
                  </a:lnTo>
                  <a:lnTo>
                    <a:pt x="82" y="572"/>
                  </a:lnTo>
                  <a:lnTo>
                    <a:pt x="89" y="580"/>
                  </a:lnTo>
                  <a:lnTo>
                    <a:pt x="96" y="588"/>
                  </a:lnTo>
                  <a:lnTo>
                    <a:pt x="101" y="598"/>
                  </a:lnTo>
                  <a:lnTo>
                    <a:pt x="105" y="609"/>
                  </a:lnTo>
                  <a:lnTo>
                    <a:pt x="105" y="609"/>
                  </a:lnTo>
                  <a:lnTo>
                    <a:pt x="108" y="617"/>
                  </a:lnTo>
                  <a:lnTo>
                    <a:pt x="109" y="625"/>
                  </a:lnTo>
                  <a:lnTo>
                    <a:pt x="109" y="633"/>
                  </a:lnTo>
                  <a:lnTo>
                    <a:pt x="109" y="641"/>
                  </a:lnTo>
                  <a:lnTo>
                    <a:pt x="108" y="648"/>
                  </a:lnTo>
                  <a:lnTo>
                    <a:pt x="106" y="656"/>
                  </a:lnTo>
                  <a:lnTo>
                    <a:pt x="103" y="663"/>
                  </a:lnTo>
                  <a:lnTo>
                    <a:pt x="100" y="670"/>
                  </a:lnTo>
                  <a:lnTo>
                    <a:pt x="96" y="676"/>
                  </a:lnTo>
                  <a:lnTo>
                    <a:pt x="92" y="682"/>
                  </a:lnTo>
                  <a:lnTo>
                    <a:pt x="87" y="688"/>
                  </a:lnTo>
                  <a:lnTo>
                    <a:pt x="81" y="693"/>
                  </a:lnTo>
                  <a:lnTo>
                    <a:pt x="75" y="698"/>
                  </a:lnTo>
                  <a:lnTo>
                    <a:pt x="69" y="702"/>
                  </a:lnTo>
                  <a:lnTo>
                    <a:pt x="62" y="706"/>
                  </a:lnTo>
                  <a:lnTo>
                    <a:pt x="54" y="709"/>
                  </a:lnTo>
                  <a:lnTo>
                    <a:pt x="25" y="718"/>
                  </a:lnTo>
                  <a:lnTo>
                    <a:pt x="25" y="718"/>
                  </a:lnTo>
                  <a:lnTo>
                    <a:pt x="12" y="718"/>
                  </a:lnTo>
                  <a:lnTo>
                    <a:pt x="0" y="719"/>
                  </a:lnTo>
                  <a:lnTo>
                    <a:pt x="8" y="780"/>
                  </a:lnTo>
                  <a:lnTo>
                    <a:pt x="8" y="780"/>
                  </a:lnTo>
                  <a:lnTo>
                    <a:pt x="15" y="779"/>
                  </a:lnTo>
                  <a:lnTo>
                    <a:pt x="23" y="779"/>
                  </a:lnTo>
                  <a:lnTo>
                    <a:pt x="24" y="782"/>
                  </a:lnTo>
                  <a:lnTo>
                    <a:pt x="30" y="780"/>
                  </a:lnTo>
                  <a:lnTo>
                    <a:pt x="30" y="780"/>
                  </a:lnTo>
                  <a:lnTo>
                    <a:pt x="40" y="783"/>
                  </a:lnTo>
                  <a:lnTo>
                    <a:pt x="50" y="786"/>
                  </a:lnTo>
                  <a:lnTo>
                    <a:pt x="59" y="791"/>
                  </a:lnTo>
                  <a:lnTo>
                    <a:pt x="67" y="797"/>
                  </a:lnTo>
                  <a:lnTo>
                    <a:pt x="74" y="804"/>
                  </a:lnTo>
                  <a:lnTo>
                    <a:pt x="81" y="812"/>
                  </a:lnTo>
                  <a:lnTo>
                    <a:pt x="86" y="821"/>
                  </a:lnTo>
                  <a:lnTo>
                    <a:pt x="90" y="831"/>
                  </a:lnTo>
                  <a:lnTo>
                    <a:pt x="90" y="831"/>
                  </a:lnTo>
                  <a:lnTo>
                    <a:pt x="92" y="838"/>
                  </a:lnTo>
                  <a:lnTo>
                    <a:pt x="93" y="845"/>
                  </a:lnTo>
                  <a:lnTo>
                    <a:pt x="93" y="854"/>
                  </a:lnTo>
                  <a:lnTo>
                    <a:pt x="93" y="861"/>
                  </a:lnTo>
                  <a:lnTo>
                    <a:pt x="92" y="868"/>
                  </a:lnTo>
                  <a:lnTo>
                    <a:pt x="90" y="875"/>
                  </a:lnTo>
                  <a:lnTo>
                    <a:pt x="88" y="882"/>
                  </a:lnTo>
                  <a:lnTo>
                    <a:pt x="85" y="889"/>
                  </a:lnTo>
                  <a:lnTo>
                    <a:pt x="85" y="889"/>
                  </a:lnTo>
                  <a:lnTo>
                    <a:pt x="81" y="895"/>
                  </a:lnTo>
                  <a:lnTo>
                    <a:pt x="77" y="901"/>
                  </a:lnTo>
                  <a:lnTo>
                    <a:pt x="72" y="907"/>
                  </a:lnTo>
                  <a:lnTo>
                    <a:pt x="67" y="912"/>
                  </a:lnTo>
                  <a:lnTo>
                    <a:pt x="61" y="916"/>
                  </a:lnTo>
                  <a:lnTo>
                    <a:pt x="55" y="920"/>
                  </a:lnTo>
                  <a:lnTo>
                    <a:pt x="48" y="923"/>
                  </a:lnTo>
                  <a:lnTo>
                    <a:pt x="41" y="926"/>
                  </a:lnTo>
                  <a:lnTo>
                    <a:pt x="3" y="938"/>
                  </a:lnTo>
                  <a:lnTo>
                    <a:pt x="21" y="996"/>
                  </a:lnTo>
                  <a:lnTo>
                    <a:pt x="59" y="984"/>
                  </a:lnTo>
                  <a:lnTo>
                    <a:pt x="59" y="984"/>
                  </a:lnTo>
                  <a:lnTo>
                    <a:pt x="72" y="979"/>
                  </a:lnTo>
                  <a:lnTo>
                    <a:pt x="84" y="974"/>
                  </a:lnTo>
                  <a:lnTo>
                    <a:pt x="95" y="967"/>
                  </a:lnTo>
                  <a:lnTo>
                    <a:pt x="105" y="958"/>
                  </a:lnTo>
                  <a:lnTo>
                    <a:pt x="116" y="949"/>
                  </a:lnTo>
                  <a:lnTo>
                    <a:pt x="125" y="939"/>
                  </a:lnTo>
                  <a:lnTo>
                    <a:pt x="132" y="928"/>
                  </a:lnTo>
                  <a:lnTo>
                    <a:pt x="139" y="917"/>
                  </a:lnTo>
                  <a:lnTo>
                    <a:pt x="139" y="917"/>
                  </a:lnTo>
                  <a:lnTo>
                    <a:pt x="145" y="904"/>
                  </a:lnTo>
                  <a:lnTo>
                    <a:pt x="149" y="892"/>
                  </a:lnTo>
                  <a:lnTo>
                    <a:pt x="152" y="879"/>
                  </a:lnTo>
                  <a:lnTo>
                    <a:pt x="154" y="866"/>
                  </a:lnTo>
                  <a:lnTo>
                    <a:pt x="154" y="853"/>
                  </a:lnTo>
                  <a:lnTo>
                    <a:pt x="154" y="839"/>
                  </a:lnTo>
                  <a:lnTo>
                    <a:pt x="151" y="826"/>
                  </a:lnTo>
                  <a:lnTo>
                    <a:pt x="148" y="813"/>
                  </a:lnTo>
                  <a:lnTo>
                    <a:pt x="148" y="813"/>
                  </a:lnTo>
                  <a:lnTo>
                    <a:pt x="145" y="804"/>
                  </a:lnTo>
                  <a:lnTo>
                    <a:pt x="141" y="795"/>
                  </a:lnTo>
                  <a:lnTo>
                    <a:pt x="136" y="786"/>
                  </a:lnTo>
                  <a:lnTo>
                    <a:pt x="131" y="778"/>
                  </a:lnTo>
                  <a:lnTo>
                    <a:pt x="126" y="771"/>
                  </a:lnTo>
                  <a:lnTo>
                    <a:pt x="120" y="764"/>
                  </a:lnTo>
                  <a:lnTo>
                    <a:pt x="112" y="757"/>
                  </a:lnTo>
                  <a:lnTo>
                    <a:pt x="105" y="751"/>
                  </a:lnTo>
                  <a:lnTo>
                    <a:pt x="105" y="751"/>
                  </a:lnTo>
                  <a:lnTo>
                    <a:pt x="116" y="744"/>
                  </a:lnTo>
                  <a:lnTo>
                    <a:pt x="124" y="737"/>
                  </a:lnTo>
                  <a:lnTo>
                    <a:pt x="132" y="729"/>
                  </a:lnTo>
                  <a:lnTo>
                    <a:pt x="140" y="719"/>
                  </a:lnTo>
                  <a:lnTo>
                    <a:pt x="146" y="710"/>
                  </a:lnTo>
                  <a:lnTo>
                    <a:pt x="152" y="701"/>
                  </a:lnTo>
                  <a:lnTo>
                    <a:pt x="157" y="691"/>
                  </a:lnTo>
                  <a:lnTo>
                    <a:pt x="161" y="681"/>
                  </a:lnTo>
                  <a:lnTo>
                    <a:pt x="165" y="670"/>
                  </a:lnTo>
                  <a:lnTo>
                    <a:pt x="168" y="659"/>
                  </a:lnTo>
                  <a:lnTo>
                    <a:pt x="169" y="648"/>
                  </a:lnTo>
                  <a:lnTo>
                    <a:pt x="170" y="637"/>
                  </a:lnTo>
                  <a:lnTo>
                    <a:pt x="170" y="626"/>
                  </a:lnTo>
                  <a:lnTo>
                    <a:pt x="169" y="614"/>
                  </a:lnTo>
                  <a:lnTo>
                    <a:pt x="167" y="602"/>
                  </a:lnTo>
                  <a:lnTo>
                    <a:pt x="164" y="590"/>
                  </a:lnTo>
                  <a:lnTo>
                    <a:pt x="164" y="590"/>
                  </a:lnTo>
                  <a:close/>
                </a:path>
              </a:pathLst>
            </a:custGeom>
            <a:solidFill>
              <a:srgbClr val="009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24"/>
            <p:cNvSpPr>
              <a:spLocks/>
            </p:cNvSpPr>
            <p:nvPr/>
          </p:nvSpPr>
          <p:spPr bwMode="auto">
            <a:xfrm>
              <a:off x="3331" y="2588"/>
              <a:ext cx="96" cy="40"/>
            </a:xfrm>
            <a:custGeom>
              <a:avLst/>
              <a:gdLst>
                <a:gd name="T0" fmla="*/ 47 w 385"/>
                <a:gd name="T1" fmla="*/ 159 h 159"/>
                <a:gd name="T2" fmla="*/ 0 w 385"/>
                <a:gd name="T3" fmla="*/ 122 h 159"/>
                <a:gd name="T4" fmla="*/ 0 w 385"/>
                <a:gd name="T5" fmla="*/ 122 h 159"/>
                <a:gd name="T6" fmla="*/ 5 w 385"/>
                <a:gd name="T7" fmla="*/ 115 h 159"/>
                <a:gd name="T8" fmla="*/ 11 w 385"/>
                <a:gd name="T9" fmla="*/ 109 h 159"/>
                <a:gd name="T10" fmla="*/ 17 w 385"/>
                <a:gd name="T11" fmla="*/ 104 h 159"/>
                <a:gd name="T12" fmla="*/ 23 w 385"/>
                <a:gd name="T13" fmla="*/ 100 h 159"/>
                <a:gd name="T14" fmla="*/ 35 w 385"/>
                <a:gd name="T15" fmla="*/ 93 h 159"/>
                <a:gd name="T16" fmla="*/ 48 w 385"/>
                <a:gd name="T17" fmla="*/ 88 h 159"/>
                <a:gd name="T18" fmla="*/ 61 w 385"/>
                <a:gd name="T19" fmla="*/ 85 h 159"/>
                <a:gd name="T20" fmla="*/ 76 w 385"/>
                <a:gd name="T21" fmla="*/ 83 h 159"/>
                <a:gd name="T22" fmla="*/ 109 w 385"/>
                <a:gd name="T23" fmla="*/ 81 h 159"/>
                <a:gd name="T24" fmla="*/ 109 w 385"/>
                <a:gd name="T25" fmla="*/ 81 h 159"/>
                <a:gd name="T26" fmla="*/ 145 w 385"/>
                <a:gd name="T27" fmla="*/ 78 h 159"/>
                <a:gd name="T28" fmla="*/ 179 w 385"/>
                <a:gd name="T29" fmla="*/ 71 h 159"/>
                <a:gd name="T30" fmla="*/ 212 w 385"/>
                <a:gd name="T31" fmla="*/ 64 h 159"/>
                <a:gd name="T32" fmla="*/ 243 w 385"/>
                <a:gd name="T33" fmla="*/ 55 h 159"/>
                <a:gd name="T34" fmla="*/ 271 w 385"/>
                <a:gd name="T35" fmla="*/ 44 h 159"/>
                <a:gd name="T36" fmla="*/ 285 w 385"/>
                <a:gd name="T37" fmla="*/ 38 h 159"/>
                <a:gd name="T38" fmla="*/ 299 w 385"/>
                <a:gd name="T39" fmla="*/ 31 h 159"/>
                <a:gd name="T40" fmla="*/ 312 w 385"/>
                <a:gd name="T41" fmla="*/ 24 h 159"/>
                <a:gd name="T42" fmla="*/ 324 w 385"/>
                <a:gd name="T43" fmla="*/ 17 h 159"/>
                <a:gd name="T44" fmla="*/ 337 w 385"/>
                <a:gd name="T45" fmla="*/ 9 h 159"/>
                <a:gd name="T46" fmla="*/ 349 w 385"/>
                <a:gd name="T47" fmla="*/ 0 h 159"/>
                <a:gd name="T48" fmla="*/ 385 w 385"/>
                <a:gd name="T49" fmla="*/ 48 h 159"/>
                <a:gd name="T50" fmla="*/ 385 w 385"/>
                <a:gd name="T51" fmla="*/ 48 h 159"/>
                <a:gd name="T52" fmla="*/ 372 w 385"/>
                <a:gd name="T53" fmla="*/ 58 h 159"/>
                <a:gd name="T54" fmla="*/ 358 w 385"/>
                <a:gd name="T55" fmla="*/ 67 h 159"/>
                <a:gd name="T56" fmla="*/ 343 w 385"/>
                <a:gd name="T57" fmla="*/ 76 h 159"/>
                <a:gd name="T58" fmla="*/ 327 w 385"/>
                <a:gd name="T59" fmla="*/ 85 h 159"/>
                <a:gd name="T60" fmla="*/ 312 w 385"/>
                <a:gd name="T61" fmla="*/ 93 h 159"/>
                <a:gd name="T62" fmla="*/ 296 w 385"/>
                <a:gd name="T63" fmla="*/ 100 h 159"/>
                <a:gd name="T64" fmla="*/ 280 w 385"/>
                <a:gd name="T65" fmla="*/ 106 h 159"/>
                <a:gd name="T66" fmla="*/ 263 w 385"/>
                <a:gd name="T67" fmla="*/ 112 h 159"/>
                <a:gd name="T68" fmla="*/ 246 w 385"/>
                <a:gd name="T69" fmla="*/ 118 h 159"/>
                <a:gd name="T70" fmla="*/ 229 w 385"/>
                <a:gd name="T71" fmla="*/ 123 h 159"/>
                <a:gd name="T72" fmla="*/ 211 w 385"/>
                <a:gd name="T73" fmla="*/ 127 h 159"/>
                <a:gd name="T74" fmla="*/ 191 w 385"/>
                <a:gd name="T75" fmla="*/ 131 h 159"/>
                <a:gd name="T76" fmla="*/ 152 w 385"/>
                <a:gd name="T77" fmla="*/ 137 h 159"/>
                <a:gd name="T78" fmla="*/ 112 w 385"/>
                <a:gd name="T79" fmla="*/ 141 h 159"/>
                <a:gd name="T80" fmla="*/ 112 w 385"/>
                <a:gd name="T81" fmla="*/ 141 h 159"/>
                <a:gd name="T82" fmla="*/ 84 w 385"/>
                <a:gd name="T83" fmla="*/ 142 h 159"/>
                <a:gd name="T84" fmla="*/ 74 w 385"/>
                <a:gd name="T85" fmla="*/ 144 h 159"/>
                <a:gd name="T86" fmla="*/ 66 w 385"/>
                <a:gd name="T87" fmla="*/ 145 h 159"/>
                <a:gd name="T88" fmla="*/ 60 w 385"/>
                <a:gd name="T89" fmla="*/ 147 h 159"/>
                <a:gd name="T90" fmla="*/ 55 w 385"/>
                <a:gd name="T91" fmla="*/ 150 h 159"/>
                <a:gd name="T92" fmla="*/ 51 w 385"/>
                <a:gd name="T93" fmla="*/ 154 h 159"/>
                <a:gd name="T94" fmla="*/ 47 w 385"/>
                <a:gd name="T95" fmla="*/ 159 h 159"/>
                <a:gd name="T96" fmla="*/ 47 w 385"/>
                <a:gd name="T97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5" h="159">
                  <a:moveTo>
                    <a:pt x="47" y="159"/>
                  </a:moveTo>
                  <a:lnTo>
                    <a:pt x="0" y="122"/>
                  </a:lnTo>
                  <a:lnTo>
                    <a:pt x="0" y="122"/>
                  </a:lnTo>
                  <a:lnTo>
                    <a:pt x="5" y="115"/>
                  </a:lnTo>
                  <a:lnTo>
                    <a:pt x="11" y="109"/>
                  </a:lnTo>
                  <a:lnTo>
                    <a:pt x="17" y="104"/>
                  </a:lnTo>
                  <a:lnTo>
                    <a:pt x="23" y="100"/>
                  </a:lnTo>
                  <a:lnTo>
                    <a:pt x="35" y="93"/>
                  </a:lnTo>
                  <a:lnTo>
                    <a:pt x="48" y="88"/>
                  </a:lnTo>
                  <a:lnTo>
                    <a:pt x="61" y="85"/>
                  </a:lnTo>
                  <a:lnTo>
                    <a:pt x="76" y="83"/>
                  </a:lnTo>
                  <a:lnTo>
                    <a:pt x="109" y="81"/>
                  </a:lnTo>
                  <a:lnTo>
                    <a:pt x="109" y="81"/>
                  </a:lnTo>
                  <a:lnTo>
                    <a:pt x="145" y="78"/>
                  </a:lnTo>
                  <a:lnTo>
                    <a:pt x="179" y="71"/>
                  </a:lnTo>
                  <a:lnTo>
                    <a:pt x="212" y="64"/>
                  </a:lnTo>
                  <a:lnTo>
                    <a:pt x="243" y="55"/>
                  </a:lnTo>
                  <a:lnTo>
                    <a:pt x="271" y="44"/>
                  </a:lnTo>
                  <a:lnTo>
                    <a:pt x="285" y="38"/>
                  </a:lnTo>
                  <a:lnTo>
                    <a:pt x="299" y="31"/>
                  </a:lnTo>
                  <a:lnTo>
                    <a:pt x="312" y="24"/>
                  </a:lnTo>
                  <a:lnTo>
                    <a:pt x="324" y="17"/>
                  </a:lnTo>
                  <a:lnTo>
                    <a:pt x="337" y="9"/>
                  </a:lnTo>
                  <a:lnTo>
                    <a:pt x="349" y="0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372" y="58"/>
                  </a:lnTo>
                  <a:lnTo>
                    <a:pt x="358" y="67"/>
                  </a:lnTo>
                  <a:lnTo>
                    <a:pt x="343" y="76"/>
                  </a:lnTo>
                  <a:lnTo>
                    <a:pt x="327" y="85"/>
                  </a:lnTo>
                  <a:lnTo>
                    <a:pt x="312" y="93"/>
                  </a:lnTo>
                  <a:lnTo>
                    <a:pt x="296" y="100"/>
                  </a:lnTo>
                  <a:lnTo>
                    <a:pt x="280" y="106"/>
                  </a:lnTo>
                  <a:lnTo>
                    <a:pt x="263" y="112"/>
                  </a:lnTo>
                  <a:lnTo>
                    <a:pt x="246" y="118"/>
                  </a:lnTo>
                  <a:lnTo>
                    <a:pt x="229" y="123"/>
                  </a:lnTo>
                  <a:lnTo>
                    <a:pt x="211" y="127"/>
                  </a:lnTo>
                  <a:lnTo>
                    <a:pt x="191" y="131"/>
                  </a:lnTo>
                  <a:lnTo>
                    <a:pt x="152" y="137"/>
                  </a:lnTo>
                  <a:lnTo>
                    <a:pt x="112" y="141"/>
                  </a:lnTo>
                  <a:lnTo>
                    <a:pt x="112" y="141"/>
                  </a:lnTo>
                  <a:lnTo>
                    <a:pt x="84" y="142"/>
                  </a:lnTo>
                  <a:lnTo>
                    <a:pt x="74" y="144"/>
                  </a:lnTo>
                  <a:lnTo>
                    <a:pt x="66" y="145"/>
                  </a:lnTo>
                  <a:lnTo>
                    <a:pt x="60" y="147"/>
                  </a:lnTo>
                  <a:lnTo>
                    <a:pt x="55" y="150"/>
                  </a:lnTo>
                  <a:lnTo>
                    <a:pt x="51" y="154"/>
                  </a:lnTo>
                  <a:lnTo>
                    <a:pt x="47" y="159"/>
                  </a:lnTo>
                  <a:lnTo>
                    <a:pt x="47" y="159"/>
                  </a:lnTo>
                  <a:close/>
                </a:path>
              </a:pathLst>
            </a:custGeom>
            <a:solidFill>
              <a:srgbClr val="009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25"/>
            <p:cNvSpPr>
              <a:spLocks/>
            </p:cNvSpPr>
            <p:nvPr/>
          </p:nvSpPr>
          <p:spPr bwMode="auto">
            <a:xfrm>
              <a:off x="3299" y="2115"/>
              <a:ext cx="257" cy="162"/>
            </a:xfrm>
            <a:custGeom>
              <a:avLst/>
              <a:gdLst>
                <a:gd name="T0" fmla="*/ 51 w 1029"/>
                <a:gd name="T1" fmla="*/ 644 h 647"/>
                <a:gd name="T2" fmla="*/ 37 w 1029"/>
                <a:gd name="T3" fmla="*/ 629 h 647"/>
                <a:gd name="T4" fmla="*/ 37 w 1029"/>
                <a:gd name="T5" fmla="*/ 606 h 647"/>
                <a:gd name="T6" fmla="*/ 47 w 1029"/>
                <a:gd name="T7" fmla="*/ 593 h 647"/>
                <a:gd name="T8" fmla="*/ 215 w 1029"/>
                <a:gd name="T9" fmla="*/ 487 h 647"/>
                <a:gd name="T10" fmla="*/ 374 w 1029"/>
                <a:gd name="T11" fmla="*/ 409 h 647"/>
                <a:gd name="T12" fmla="*/ 493 w 1029"/>
                <a:gd name="T13" fmla="*/ 367 h 647"/>
                <a:gd name="T14" fmla="*/ 619 w 1029"/>
                <a:gd name="T15" fmla="*/ 336 h 647"/>
                <a:gd name="T16" fmla="*/ 751 w 1029"/>
                <a:gd name="T17" fmla="*/ 321 h 647"/>
                <a:gd name="T18" fmla="*/ 888 w 1029"/>
                <a:gd name="T19" fmla="*/ 325 h 647"/>
                <a:gd name="T20" fmla="*/ 953 w 1029"/>
                <a:gd name="T21" fmla="*/ 321 h 647"/>
                <a:gd name="T22" fmla="*/ 931 w 1029"/>
                <a:gd name="T23" fmla="*/ 263 h 647"/>
                <a:gd name="T24" fmla="*/ 901 w 1029"/>
                <a:gd name="T25" fmla="*/ 212 h 647"/>
                <a:gd name="T26" fmla="*/ 862 w 1029"/>
                <a:gd name="T27" fmla="*/ 166 h 647"/>
                <a:gd name="T28" fmla="*/ 814 w 1029"/>
                <a:gd name="T29" fmla="*/ 128 h 647"/>
                <a:gd name="T30" fmla="*/ 761 w 1029"/>
                <a:gd name="T31" fmla="*/ 98 h 647"/>
                <a:gd name="T32" fmla="*/ 701 w 1029"/>
                <a:gd name="T33" fmla="*/ 76 h 647"/>
                <a:gd name="T34" fmla="*/ 636 w 1029"/>
                <a:gd name="T35" fmla="*/ 64 h 647"/>
                <a:gd name="T36" fmla="*/ 446 w 1029"/>
                <a:gd name="T37" fmla="*/ 61 h 647"/>
                <a:gd name="T38" fmla="*/ 388 w 1029"/>
                <a:gd name="T39" fmla="*/ 65 h 647"/>
                <a:gd name="T40" fmla="*/ 314 w 1029"/>
                <a:gd name="T41" fmla="*/ 84 h 647"/>
                <a:gd name="T42" fmla="*/ 246 w 1029"/>
                <a:gd name="T43" fmla="*/ 117 h 647"/>
                <a:gd name="T44" fmla="*/ 184 w 1029"/>
                <a:gd name="T45" fmla="*/ 163 h 647"/>
                <a:gd name="T46" fmla="*/ 145 w 1029"/>
                <a:gd name="T47" fmla="*/ 205 h 647"/>
                <a:gd name="T48" fmla="*/ 104 w 1029"/>
                <a:gd name="T49" fmla="*/ 267 h 647"/>
                <a:gd name="T50" fmla="*/ 75 w 1029"/>
                <a:gd name="T51" fmla="*/ 336 h 647"/>
                <a:gd name="T52" fmla="*/ 61 w 1029"/>
                <a:gd name="T53" fmla="*/ 408 h 647"/>
                <a:gd name="T54" fmla="*/ 1 w 1029"/>
                <a:gd name="T55" fmla="*/ 506 h 647"/>
                <a:gd name="T56" fmla="*/ 1 w 1029"/>
                <a:gd name="T57" fmla="*/ 403 h 647"/>
                <a:gd name="T58" fmla="*/ 17 w 1029"/>
                <a:gd name="T59" fmla="*/ 319 h 647"/>
                <a:gd name="T60" fmla="*/ 49 w 1029"/>
                <a:gd name="T61" fmla="*/ 239 h 647"/>
                <a:gd name="T62" fmla="*/ 98 w 1029"/>
                <a:gd name="T63" fmla="*/ 167 h 647"/>
                <a:gd name="T64" fmla="*/ 143 w 1029"/>
                <a:gd name="T65" fmla="*/ 118 h 647"/>
                <a:gd name="T66" fmla="*/ 215 w 1029"/>
                <a:gd name="T67" fmla="*/ 65 h 647"/>
                <a:gd name="T68" fmla="*/ 294 w 1029"/>
                <a:gd name="T69" fmla="*/ 27 h 647"/>
                <a:gd name="T70" fmla="*/ 379 w 1029"/>
                <a:gd name="T71" fmla="*/ 5 h 647"/>
                <a:gd name="T72" fmla="*/ 584 w 1029"/>
                <a:gd name="T73" fmla="*/ 0 h 647"/>
                <a:gd name="T74" fmla="*/ 649 w 1029"/>
                <a:gd name="T75" fmla="*/ 4 h 647"/>
                <a:gd name="T76" fmla="*/ 730 w 1029"/>
                <a:gd name="T77" fmla="*/ 21 h 647"/>
                <a:gd name="T78" fmla="*/ 804 w 1029"/>
                <a:gd name="T79" fmla="*/ 51 h 647"/>
                <a:gd name="T80" fmla="*/ 869 w 1029"/>
                <a:gd name="T81" fmla="*/ 92 h 647"/>
                <a:gd name="T82" fmla="*/ 924 w 1029"/>
                <a:gd name="T83" fmla="*/ 144 h 647"/>
                <a:gd name="T84" fmla="*/ 969 w 1029"/>
                <a:gd name="T85" fmla="*/ 206 h 647"/>
                <a:gd name="T86" fmla="*/ 1002 w 1029"/>
                <a:gd name="T87" fmla="*/ 275 h 647"/>
                <a:gd name="T88" fmla="*/ 1022 w 1029"/>
                <a:gd name="T89" fmla="*/ 352 h 647"/>
                <a:gd name="T90" fmla="*/ 987 w 1029"/>
                <a:gd name="T91" fmla="*/ 405 h 647"/>
                <a:gd name="T92" fmla="*/ 852 w 1029"/>
                <a:gd name="T93" fmla="*/ 382 h 647"/>
                <a:gd name="T94" fmla="*/ 717 w 1029"/>
                <a:gd name="T95" fmla="*/ 383 h 647"/>
                <a:gd name="T96" fmla="*/ 589 w 1029"/>
                <a:gd name="T97" fmla="*/ 403 h 647"/>
                <a:gd name="T98" fmla="*/ 467 w 1029"/>
                <a:gd name="T99" fmla="*/ 439 h 647"/>
                <a:gd name="T100" fmla="*/ 353 w 1029"/>
                <a:gd name="T101" fmla="*/ 484 h 647"/>
                <a:gd name="T102" fmla="*/ 159 w 1029"/>
                <a:gd name="T103" fmla="*/ 590 h 647"/>
                <a:gd name="T104" fmla="*/ 78 w 1029"/>
                <a:gd name="T105" fmla="*/ 644 h 647"/>
                <a:gd name="T106" fmla="*/ 65 w 1029"/>
                <a:gd name="T107" fmla="*/ 64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29" h="647">
                  <a:moveTo>
                    <a:pt x="65" y="647"/>
                  </a:moveTo>
                  <a:lnTo>
                    <a:pt x="65" y="647"/>
                  </a:lnTo>
                  <a:lnTo>
                    <a:pt x="58" y="646"/>
                  </a:lnTo>
                  <a:lnTo>
                    <a:pt x="51" y="644"/>
                  </a:lnTo>
                  <a:lnTo>
                    <a:pt x="45" y="640"/>
                  </a:lnTo>
                  <a:lnTo>
                    <a:pt x="40" y="634"/>
                  </a:lnTo>
                  <a:lnTo>
                    <a:pt x="40" y="634"/>
                  </a:lnTo>
                  <a:lnTo>
                    <a:pt x="37" y="629"/>
                  </a:lnTo>
                  <a:lnTo>
                    <a:pt x="35" y="624"/>
                  </a:lnTo>
                  <a:lnTo>
                    <a:pt x="35" y="618"/>
                  </a:lnTo>
                  <a:lnTo>
                    <a:pt x="35" y="612"/>
                  </a:lnTo>
                  <a:lnTo>
                    <a:pt x="37" y="606"/>
                  </a:lnTo>
                  <a:lnTo>
                    <a:pt x="39" y="601"/>
                  </a:lnTo>
                  <a:lnTo>
                    <a:pt x="43" y="597"/>
                  </a:lnTo>
                  <a:lnTo>
                    <a:pt x="47" y="593"/>
                  </a:lnTo>
                  <a:lnTo>
                    <a:pt x="47" y="593"/>
                  </a:lnTo>
                  <a:lnTo>
                    <a:pt x="83" y="568"/>
                  </a:lnTo>
                  <a:lnTo>
                    <a:pt x="124" y="541"/>
                  </a:lnTo>
                  <a:lnTo>
                    <a:pt x="168" y="514"/>
                  </a:lnTo>
                  <a:lnTo>
                    <a:pt x="215" y="487"/>
                  </a:lnTo>
                  <a:lnTo>
                    <a:pt x="265" y="460"/>
                  </a:lnTo>
                  <a:lnTo>
                    <a:pt x="318" y="434"/>
                  </a:lnTo>
                  <a:lnTo>
                    <a:pt x="346" y="422"/>
                  </a:lnTo>
                  <a:lnTo>
                    <a:pt x="374" y="409"/>
                  </a:lnTo>
                  <a:lnTo>
                    <a:pt x="403" y="398"/>
                  </a:lnTo>
                  <a:lnTo>
                    <a:pt x="432" y="387"/>
                  </a:lnTo>
                  <a:lnTo>
                    <a:pt x="461" y="376"/>
                  </a:lnTo>
                  <a:lnTo>
                    <a:pt x="493" y="367"/>
                  </a:lnTo>
                  <a:lnTo>
                    <a:pt x="523" y="358"/>
                  </a:lnTo>
                  <a:lnTo>
                    <a:pt x="555" y="349"/>
                  </a:lnTo>
                  <a:lnTo>
                    <a:pt x="586" y="342"/>
                  </a:lnTo>
                  <a:lnTo>
                    <a:pt x="619" y="336"/>
                  </a:lnTo>
                  <a:lnTo>
                    <a:pt x="651" y="330"/>
                  </a:lnTo>
                  <a:lnTo>
                    <a:pt x="684" y="326"/>
                  </a:lnTo>
                  <a:lnTo>
                    <a:pt x="717" y="323"/>
                  </a:lnTo>
                  <a:lnTo>
                    <a:pt x="751" y="321"/>
                  </a:lnTo>
                  <a:lnTo>
                    <a:pt x="785" y="320"/>
                  </a:lnTo>
                  <a:lnTo>
                    <a:pt x="819" y="320"/>
                  </a:lnTo>
                  <a:lnTo>
                    <a:pt x="854" y="322"/>
                  </a:lnTo>
                  <a:lnTo>
                    <a:pt x="888" y="325"/>
                  </a:lnTo>
                  <a:lnTo>
                    <a:pt x="922" y="330"/>
                  </a:lnTo>
                  <a:lnTo>
                    <a:pt x="957" y="336"/>
                  </a:lnTo>
                  <a:lnTo>
                    <a:pt x="957" y="336"/>
                  </a:lnTo>
                  <a:lnTo>
                    <a:pt x="953" y="321"/>
                  </a:lnTo>
                  <a:lnTo>
                    <a:pt x="948" y="306"/>
                  </a:lnTo>
                  <a:lnTo>
                    <a:pt x="943" y="291"/>
                  </a:lnTo>
                  <a:lnTo>
                    <a:pt x="938" y="277"/>
                  </a:lnTo>
                  <a:lnTo>
                    <a:pt x="931" y="263"/>
                  </a:lnTo>
                  <a:lnTo>
                    <a:pt x="924" y="250"/>
                  </a:lnTo>
                  <a:lnTo>
                    <a:pt x="917" y="237"/>
                  </a:lnTo>
                  <a:lnTo>
                    <a:pt x="909" y="224"/>
                  </a:lnTo>
                  <a:lnTo>
                    <a:pt x="901" y="212"/>
                  </a:lnTo>
                  <a:lnTo>
                    <a:pt x="892" y="200"/>
                  </a:lnTo>
                  <a:lnTo>
                    <a:pt x="882" y="188"/>
                  </a:lnTo>
                  <a:lnTo>
                    <a:pt x="872" y="176"/>
                  </a:lnTo>
                  <a:lnTo>
                    <a:pt x="862" y="166"/>
                  </a:lnTo>
                  <a:lnTo>
                    <a:pt x="851" y="156"/>
                  </a:lnTo>
                  <a:lnTo>
                    <a:pt x="838" y="146"/>
                  </a:lnTo>
                  <a:lnTo>
                    <a:pt x="826" y="137"/>
                  </a:lnTo>
                  <a:lnTo>
                    <a:pt x="814" y="128"/>
                  </a:lnTo>
                  <a:lnTo>
                    <a:pt x="801" y="120"/>
                  </a:lnTo>
                  <a:lnTo>
                    <a:pt x="788" y="112"/>
                  </a:lnTo>
                  <a:lnTo>
                    <a:pt x="775" y="105"/>
                  </a:lnTo>
                  <a:lnTo>
                    <a:pt x="761" y="98"/>
                  </a:lnTo>
                  <a:lnTo>
                    <a:pt x="747" y="92"/>
                  </a:lnTo>
                  <a:lnTo>
                    <a:pt x="732" y="86"/>
                  </a:lnTo>
                  <a:lnTo>
                    <a:pt x="716" y="81"/>
                  </a:lnTo>
                  <a:lnTo>
                    <a:pt x="701" y="76"/>
                  </a:lnTo>
                  <a:lnTo>
                    <a:pt x="685" y="72"/>
                  </a:lnTo>
                  <a:lnTo>
                    <a:pt x="669" y="69"/>
                  </a:lnTo>
                  <a:lnTo>
                    <a:pt x="653" y="66"/>
                  </a:lnTo>
                  <a:lnTo>
                    <a:pt x="636" y="64"/>
                  </a:lnTo>
                  <a:lnTo>
                    <a:pt x="620" y="62"/>
                  </a:lnTo>
                  <a:lnTo>
                    <a:pt x="603" y="61"/>
                  </a:lnTo>
                  <a:lnTo>
                    <a:pt x="584" y="61"/>
                  </a:lnTo>
                  <a:lnTo>
                    <a:pt x="446" y="61"/>
                  </a:lnTo>
                  <a:lnTo>
                    <a:pt x="446" y="61"/>
                  </a:lnTo>
                  <a:lnTo>
                    <a:pt x="426" y="62"/>
                  </a:lnTo>
                  <a:lnTo>
                    <a:pt x="407" y="63"/>
                  </a:lnTo>
                  <a:lnTo>
                    <a:pt x="388" y="65"/>
                  </a:lnTo>
                  <a:lnTo>
                    <a:pt x="370" y="69"/>
                  </a:lnTo>
                  <a:lnTo>
                    <a:pt x="351" y="73"/>
                  </a:lnTo>
                  <a:lnTo>
                    <a:pt x="332" y="78"/>
                  </a:lnTo>
                  <a:lnTo>
                    <a:pt x="314" y="84"/>
                  </a:lnTo>
                  <a:lnTo>
                    <a:pt x="296" y="91"/>
                  </a:lnTo>
                  <a:lnTo>
                    <a:pt x="279" y="99"/>
                  </a:lnTo>
                  <a:lnTo>
                    <a:pt x="262" y="107"/>
                  </a:lnTo>
                  <a:lnTo>
                    <a:pt x="246" y="117"/>
                  </a:lnTo>
                  <a:lnTo>
                    <a:pt x="230" y="127"/>
                  </a:lnTo>
                  <a:lnTo>
                    <a:pt x="214" y="138"/>
                  </a:lnTo>
                  <a:lnTo>
                    <a:pt x="198" y="150"/>
                  </a:lnTo>
                  <a:lnTo>
                    <a:pt x="184" y="163"/>
                  </a:lnTo>
                  <a:lnTo>
                    <a:pt x="170" y="176"/>
                  </a:lnTo>
                  <a:lnTo>
                    <a:pt x="170" y="176"/>
                  </a:lnTo>
                  <a:lnTo>
                    <a:pt x="157" y="191"/>
                  </a:lnTo>
                  <a:lnTo>
                    <a:pt x="145" y="205"/>
                  </a:lnTo>
                  <a:lnTo>
                    <a:pt x="133" y="220"/>
                  </a:lnTo>
                  <a:lnTo>
                    <a:pt x="122" y="235"/>
                  </a:lnTo>
                  <a:lnTo>
                    <a:pt x="113" y="251"/>
                  </a:lnTo>
                  <a:lnTo>
                    <a:pt x="104" y="267"/>
                  </a:lnTo>
                  <a:lnTo>
                    <a:pt x="95" y="284"/>
                  </a:lnTo>
                  <a:lnTo>
                    <a:pt x="88" y="302"/>
                  </a:lnTo>
                  <a:lnTo>
                    <a:pt x="80" y="319"/>
                  </a:lnTo>
                  <a:lnTo>
                    <a:pt x="75" y="336"/>
                  </a:lnTo>
                  <a:lnTo>
                    <a:pt x="70" y="354"/>
                  </a:lnTo>
                  <a:lnTo>
                    <a:pt x="66" y="372"/>
                  </a:lnTo>
                  <a:lnTo>
                    <a:pt x="63" y="390"/>
                  </a:lnTo>
                  <a:lnTo>
                    <a:pt x="61" y="408"/>
                  </a:lnTo>
                  <a:lnTo>
                    <a:pt x="60" y="428"/>
                  </a:lnTo>
                  <a:lnTo>
                    <a:pt x="60" y="447"/>
                  </a:lnTo>
                  <a:lnTo>
                    <a:pt x="61" y="505"/>
                  </a:lnTo>
                  <a:lnTo>
                    <a:pt x="1" y="506"/>
                  </a:lnTo>
                  <a:lnTo>
                    <a:pt x="0" y="447"/>
                  </a:lnTo>
                  <a:lnTo>
                    <a:pt x="0" y="447"/>
                  </a:lnTo>
                  <a:lnTo>
                    <a:pt x="0" y="426"/>
                  </a:lnTo>
                  <a:lnTo>
                    <a:pt x="1" y="403"/>
                  </a:lnTo>
                  <a:lnTo>
                    <a:pt x="4" y="382"/>
                  </a:lnTo>
                  <a:lnTo>
                    <a:pt x="7" y="361"/>
                  </a:lnTo>
                  <a:lnTo>
                    <a:pt x="12" y="340"/>
                  </a:lnTo>
                  <a:lnTo>
                    <a:pt x="17" y="319"/>
                  </a:lnTo>
                  <a:lnTo>
                    <a:pt x="24" y="299"/>
                  </a:lnTo>
                  <a:lnTo>
                    <a:pt x="31" y="278"/>
                  </a:lnTo>
                  <a:lnTo>
                    <a:pt x="40" y="259"/>
                  </a:lnTo>
                  <a:lnTo>
                    <a:pt x="49" y="239"/>
                  </a:lnTo>
                  <a:lnTo>
                    <a:pt x="60" y="221"/>
                  </a:lnTo>
                  <a:lnTo>
                    <a:pt x="71" y="202"/>
                  </a:lnTo>
                  <a:lnTo>
                    <a:pt x="85" y="185"/>
                  </a:lnTo>
                  <a:lnTo>
                    <a:pt x="98" y="167"/>
                  </a:lnTo>
                  <a:lnTo>
                    <a:pt x="112" y="150"/>
                  </a:lnTo>
                  <a:lnTo>
                    <a:pt x="127" y="134"/>
                  </a:lnTo>
                  <a:lnTo>
                    <a:pt x="127" y="134"/>
                  </a:lnTo>
                  <a:lnTo>
                    <a:pt x="143" y="118"/>
                  </a:lnTo>
                  <a:lnTo>
                    <a:pt x="160" y="104"/>
                  </a:lnTo>
                  <a:lnTo>
                    <a:pt x="177" y="90"/>
                  </a:lnTo>
                  <a:lnTo>
                    <a:pt x="195" y="77"/>
                  </a:lnTo>
                  <a:lnTo>
                    <a:pt x="215" y="65"/>
                  </a:lnTo>
                  <a:lnTo>
                    <a:pt x="234" y="53"/>
                  </a:lnTo>
                  <a:lnTo>
                    <a:pt x="253" y="43"/>
                  </a:lnTo>
                  <a:lnTo>
                    <a:pt x="273" y="34"/>
                  </a:lnTo>
                  <a:lnTo>
                    <a:pt x="294" y="27"/>
                  </a:lnTo>
                  <a:lnTo>
                    <a:pt x="314" y="20"/>
                  </a:lnTo>
                  <a:lnTo>
                    <a:pt x="335" y="14"/>
                  </a:lnTo>
                  <a:lnTo>
                    <a:pt x="358" y="9"/>
                  </a:lnTo>
                  <a:lnTo>
                    <a:pt x="379" y="5"/>
                  </a:lnTo>
                  <a:lnTo>
                    <a:pt x="401" y="2"/>
                  </a:lnTo>
                  <a:lnTo>
                    <a:pt x="423" y="1"/>
                  </a:lnTo>
                  <a:lnTo>
                    <a:pt x="446" y="0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607" y="1"/>
                  </a:lnTo>
                  <a:lnTo>
                    <a:pt x="628" y="2"/>
                  </a:lnTo>
                  <a:lnTo>
                    <a:pt x="649" y="4"/>
                  </a:lnTo>
                  <a:lnTo>
                    <a:pt x="670" y="7"/>
                  </a:lnTo>
                  <a:lnTo>
                    <a:pt x="690" y="11"/>
                  </a:lnTo>
                  <a:lnTo>
                    <a:pt x="710" y="16"/>
                  </a:lnTo>
                  <a:lnTo>
                    <a:pt x="730" y="21"/>
                  </a:lnTo>
                  <a:lnTo>
                    <a:pt x="749" y="27"/>
                  </a:lnTo>
                  <a:lnTo>
                    <a:pt x="768" y="34"/>
                  </a:lnTo>
                  <a:lnTo>
                    <a:pt x="786" y="42"/>
                  </a:lnTo>
                  <a:lnTo>
                    <a:pt x="804" y="51"/>
                  </a:lnTo>
                  <a:lnTo>
                    <a:pt x="821" y="61"/>
                  </a:lnTo>
                  <a:lnTo>
                    <a:pt x="837" y="71"/>
                  </a:lnTo>
                  <a:lnTo>
                    <a:pt x="854" y="81"/>
                  </a:lnTo>
                  <a:lnTo>
                    <a:pt x="869" y="92"/>
                  </a:lnTo>
                  <a:lnTo>
                    <a:pt x="884" y="104"/>
                  </a:lnTo>
                  <a:lnTo>
                    <a:pt x="898" y="117"/>
                  </a:lnTo>
                  <a:lnTo>
                    <a:pt x="912" y="130"/>
                  </a:lnTo>
                  <a:lnTo>
                    <a:pt x="924" y="144"/>
                  </a:lnTo>
                  <a:lnTo>
                    <a:pt x="937" y="158"/>
                  </a:lnTo>
                  <a:lnTo>
                    <a:pt x="948" y="173"/>
                  </a:lnTo>
                  <a:lnTo>
                    <a:pt x="959" y="190"/>
                  </a:lnTo>
                  <a:lnTo>
                    <a:pt x="969" y="206"/>
                  </a:lnTo>
                  <a:lnTo>
                    <a:pt x="979" y="222"/>
                  </a:lnTo>
                  <a:lnTo>
                    <a:pt x="988" y="239"/>
                  </a:lnTo>
                  <a:lnTo>
                    <a:pt x="995" y="257"/>
                  </a:lnTo>
                  <a:lnTo>
                    <a:pt x="1002" y="275"/>
                  </a:lnTo>
                  <a:lnTo>
                    <a:pt x="1009" y="293"/>
                  </a:lnTo>
                  <a:lnTo>
                    <a:pt x="1014" y="313"/>
                  </a:lnTo>
                  <a:lnTo>
                    <a:pt x="1018" y="333"/>
                  </a:lnTo>
                  <a:lnTo>
                    <a:pt x="1022" y="352"/>
                  </a:lnTo>
                  <a:lnTo>
                    <a:pt x="1025" y="373"/>
                  </a:lnTo>
                  <a:lnTo>
                    <a:pt x="1029" y="416"/>
                  </a:lnTo>
                  <a:lnTo>
                    <a:pt x="987" y="405"/>
                  </a:lnTo>
                  <a:lnTo>
                    <a:pt x="987" y="405"/>
                  </a:lnTo>
                  <a:lnTo>
                    <a:pt x="952" y="397"/>
                  </a:lnTo>
                  <a:lnTo>
                    <a:pt x="919" y="390"/>
                  </a:lnTo>
                  <a:lnTo>
                    <a:pt x="885" y="385"/>
                  </a:lnTo>
                  <a:lnTo>
                    <a:pt x="852" y="382"/>
                  </a:lnTo>
                  <a:lnTo>
                    <a:pt x="817" y="380"/>
                  </a:lnTo>
                  <a:lnTo>
                    <a:pt x="784" y="380"/>
                  </a:lnTo>
                  <a:lnTo>
                    <a:pt x="751" y="381"/>
                  </a:lnTo>
                  <a:lnTo>
                    <a:pt x="717" y="383"/>
                  </a:lnTo>
                  <a:lnTo>
                    <a:pt x="685" y="386"/>
                  </a:lnTo>
                  <a:lnTo>
                    <a:pt x="653" y="391"/>
                  </a:lnTo>
                  <a:lnTo>
                    <a:pt x="621" y="396"/>
                  </a:lnTo>
                  <a:lnTo>
                    <a:pt x="589" y="403"/>
                  </a:lnTo>
                  <a:lnTo>
                    <a:pt x="558" y="410"/>
                  </a:lnTo>
                  <a:lnTo>
                    <a:pt x="527" y="420"/>
                  </a:lnTo>
                  <a:lnTo>
                    <a:pt x="497" y="429"/>
                  </a:lnTo>
                  <a:lnTo>
                    <a:pt x="467" y="439"/>
                  </a:lnTo>
                  <a:lnTo>
                    <a:pt x="437" y="449"/>
                  </a:lnTo>
                  <a:lnTo>
                    <a:pt x="409" y="461"/>
                  </a:lnTo>
                  <a:lnTo>
                    <a:pt x="381" y="472"/>
                  </a:lnTo>
                  <a:lnTo>
                    <a:pt x="353" y="484"/>
                  </a:lnTo>
                  <a:lnTo>
                    <a:pt x="300" y="510"/>
                  </a:lnTo>
                  <a:lnTo>
                    <a:pt x="250" y="536"/>
                  </a:lnTo>
                  <a:lnTo>
                    <a:pt x="202" y="564"/>
                  </a:lnTo>
                  <a:lnTo>
                    <a:pt x="159" y="590"/>
                  </a:lnTo>
                  <a:lnTo>
                    <a:pt x="119" y="617"/>
                  </a:lnTo>
                  <a:lnTo>
                    <a:pt x="82" y="641"/>
                  </a:lnTo>
                  <a:lnTo>
                    <a:pt x="82" y="641"/>
                  </a:lnTo>
                  <a:lnTo>
                    <a:pt x="78" y="644"/>
                  </a:lnTo>
                  <a:lnTo>
                    <a:pt x="74" y="646"/>
                  </a:lnTo>
                  <a:lnTo>
                    <a:pt x="69" y="647"/>
                  </a:lnTo>
                  <a:lnTo>
                    <a:pt x="65" y="647"/>
                  </a:lnTo>
                  <a:lnTo>
                    <a:pt x="65" y="647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26"/>
            <p:cNvSpPr>
              <a:spLocks noEditPoints="1"/>
            </p:cNvSpPr>
            <p:nvPr/>
          </p:nvSpPr>
          <p:spPr bwMode="auto">
            <a:xfrm>
              <a:off x="3298" y="2224"/>
              <a:ext cx="258" cy="378"/>
            </a:xfrm>
            <a:custGeom>
              <a:avLst/>
              <a:gdLst>
                <a:gd name="T0" fmla="*/ 424 w 1032"/>
                <a:gd name="T1" fmla="*/ 1512 h 1512"/>
                <a:gd name="T2" fmla="*/ 335 w 1032"/>
                <a:gd name="T3" fmla="*/ 1498 h 1512"/>
                <a:gd name="T4" fmla="*/ 254 w 1032"/>
                <a:gd name="T5" fmla="*/ 1468 h 1512"/>
                <a:gd name="T6" fmla="*/ 180 w 1032"/>
                <a:gd name="T7" fmla="*/ 1424 h 1512"/>
                <a:gd name="T8" fmla="*/ 117 w 1032"/>
                <a:gd name="T9" fmla="*/ 1366 h 1512"/>
                <a:gd name="T10" fmla="*/ 65 w 1032"/>
                <a:gd name="T11" fmla="*/ 1298 h 1512"/>
                <a:gd name="T12" fmla="*/ 27 w 1032"/>
                <a:gd name="T13" fmla="*/ 1219 h 1512"/>
                <a:gd name="T14" fmla="*/ 6 w 1032"/>
                <a:gd name="T15" fmla="*/ 1134 h 1512"/>
                <a:gd name="T16" fmla="*/ 0 w 1032"/>
                <a:gd name="T17" fmla="*/ 337 h 1512"/>
                <a:gd name="T18" fmla="*/ 81 w 1032"/>
                <a:gd name="T19" fmla="*/ 272 h 1512"/>
                <a:gd name="T20" fmla="*/ 227 w 1032"/>
                <a:gd name="T21" fmla="*/ 174 h 1512"/>
                <a:gd name="T22" fmla="*/ 346 w 1032"/>
                <a:gd name="T23" fmla="*/ 111 h 1512"/>
                <a:gd name="T24" fmla="*/ 478 w 1032"/>
                <a:gd name="T25" fmla="*/ 55 h 1512"/>
                <a:gd name="T26" fmla="*/ 621 w 1032"/>
                <a:gd name="T27" fmla="*/ 16 h 1512"/>
                <a:gd name="T28" fmla="*/ 773 w 1032"/>
                <a:gd name="T29" fmla="*/ 0 h 1512"/>
                <a:gd name="T30" fmla="*/ 930 w 1032"/>
                <a:gd name="T31" fmla="*/ 13 h 1512"/>
                <a:gd name="T32" fmla="*/ 1032 w 1032"/>
                <a:gd name="T33" fmla="*/ 1066 h 1512"/>
                <a:gd name="T34" fmla="*/ 1027 w 1032"/>
                <a:gd name="T35" fmla="*/ 1134 h 1512"/>
                <a:gd name="T36" fmla="*/ 1005 w 1032"/>
                <a:gd name="T37" fmla="*/ 1219 h 1512"/>
                <a:gd name="T38" fmla="*/ 967 w 1032"/>
                <a:gd name="T39" fmla="*/ 1298 h 1512"/>
                <a:gd name="T40" fmla="*/ 916 w 1032"/>
                <a:gd name="T41" fmla="*/ 1366 h 1512"/>
                <a:gd name="T42" fmla="*/ 853 w 1032"/>
                <a:gd name="T43" fmla="*/ 1424 h 1512"/>
                <a:gd name="T44" fmla="*/ 779 w 1032"/>
                <a:gd name="T45" fmla="*/ 1468 h 1512"/>
                <a:gd name="T46" fmla="*/ 697 w 1032"/>
                <a:gd name="T47" fmla="*/ 1498 h 1512"/>
                <a:gd name="T48" fmla="*/ 609 w 1032"/>
                <a:gd name="T49" fmla="*/ 1512 h 1512"/>
                <a:gd name="T50" fmla="*/ 60 w 1032"/>
                <a:gd name="T51" fmla="*/ 1066 h 1512"/>
                <a:gd name="T52" fmla="*/ 65 w 1032"/>
                <a:gd name="T53" fmla="*/ 1125 h 1512"/>
                <a:gd name="T54" fmla="*/ 84 w 1032"/>
                <a:gd name="T55" fmla="*/ 1199 h 1512"/>
                <a:gd name="T56" fmla="*/ 117 w 1032"/>
                <a:gd name="T57" fmla="*/ 1266 h 1512"/>
                <a:gd name="T58" fmla="*/ 161 w 1032"/>
                <a:gd name="T59" fmla="*/ 1326 h 1512"/>
                <a:gd name="T60" fmla="*/ 216 w 1032"/>
                <a:gd name="T61" fmla="*/ 1375 h 1512"/>
                <a:gd name="T62" fmla="*/ 280 w 1032"/>
                <a:gd name="T63" fmla="*/ 1413 h 1512"/>
                <a:gd name="T64" fmla="*/ 351 w 1032"/>
                <a:gd name="T65" fmla="*/ 1440 h 1512"/>
                <a:gd name="T66" fmla="*/ 427 w 1032"/>
                <a:gd name="T67" fmla="*/ 1452 h 1512"/>
                <a:gd name="T68" fmla="*/ 606 w 1032"/>
                <a:gd name="T69" fmla="*/ 1452 h 1512"/>
                <a:gd name="T70" fmla="*/ 682 w 1032"/>
                <a:gd name="T71" fmla="*/ 1440 h 1512"/>
                <a:gd name="T72" fmla="*/ 753 w 1032"/>
                <a:gd name="T73" fmla="*/ 1413 h 1512"/>
                <a:gd name="T74" fmla="*/ 816 w 1032"/>
                <a:gd name="T75" fmla="*/ 1375 h 1512"/>
                <a:gd name="T76" fmla="*/ 871 w 1032"/>
                <a:gd name="T77" fmla="*/ 1326 h 1512"/>
                <a:gd name="T78" fmla="*/ 915 w 1032"/>
                <a:gd name="T79" fmla="*/ 1266 h 1512"/>
                <a:gd name="T80" fmla="*/ 948 w 1032"/>
                <a:gd name="T81" fmla="*/ 1199 h 1512"/>
                <a:gd name="T82" fmla="*/ 967 w 1032"/>
                <a:gd name="T83" fmla="*/ 1125 h 1512"/>
                <a:gd name="T84" fmla="*/ 971 w 1032"/>
                <a:gd name="T85" fmla="*/ 84 h 1512"/>
                <a:gd name="T86" fmla="*/ 865 w 1032"/>
                <a:gd name="T87" fmla="*/ 64 h 1512"/>
                <a:gd name="T88" fmla="*/ 724 w 1032"/>
                <a:gd name="T89" fmla="*/ 62 h 1512"/>
                <a:gd name="T90" fmla="*/ 588 w 1032"/>
                <a:gd name="T91" fmla="*/ 85 h 1512"/>
                <a:gd name="T92" fmla="*/ 461 w 1032"/>
                <a:gd name="T93" fmla="*/ 126 h 1512"/>
                <a:gd name="T94" fmla="*/ 344 w 1032"/>
                <a:gd name="T95" fmla="*/ 178 h 1512"/>
                <a:gd name="T96" fmla="*/ 214 w 1032"/>
                <a:gd name="T97" fmla="*/ 253 h 1512"/>
                <a:gd name="T98" fmla="*/ 60 w 1032"/>
                <a:gd name="T99" fmla="*/ 366 h 1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2" h="1512">
                  <a:moveTo>
                    <a:pt x="585" y="1512"/>
                  </a:moveTo>
                  <a:lnTo>
                    <a:pt x="446" y="1512"/>
                  </a:lnTo>
                  <a:lnTo>
                    <a:pt x="446" y="1512"/>
                  </a:lnTo>
                  <a:lnTo>
                    <a:pt x="424" y="1512"/>
                  </a:lnTo>
                  <a:lnTo>
                    <a:pt x="401" y="1510"/>
                  </a:lnTo>
                  <a:lnTo>
                    <a:pt x="379" y="1507"/>
                  </a:lnTo>
                  <a:lnTo>
                    <a:pt x="357" y="1503"/>
                  </a:lnTo>
                  <a:lnTo>
                    <a:pt x="335" y="1498"/>
                  </a:lnTo>
                  <a:lnTo>
                    <a:pt x="314" y="1492"/>
                  </a:lnTo>
                  <a:lnTo>
                    <a:pt x="293" y="1485"/>
                  </a:lnTo>
                  <a:lnTo>
                    <a:pt x="273" y="1477"/>
                  </a:lnTo>
                  <a:lnTo>
                    <a:pt x="254" y="1468"/>
                  </a:lnTo>
                  <a:lnTo>
                    <a:pt x="234" y="1459"/>
                  </a:lnTo>
                  <a:lnTo>
                    <a:pt x="216" y="1448"/>
                  </a:lnTo>
                  <a:lnTo>
                    <a:pt x="197" y="1436"/>
                  </a:lnTo>
                  <a:lnTo>
                    <a:pt x="180" y="1424"/>
                  </a:lnTo>
                  <a:lnTo>
                    <a:pt x="163" y="1410"/>
                  </a:lnTo>
                  <a:lnTo>
                    <a:pt x="147" y="1396"/>
                  </a:lnTo>
                  <a:lnTo>
                    <a:pt x="131" y="1381"/>
                  </a:lnTo>
                  <a:lnTo>
                    <a:pt x="117" y="1366"/>
                  </a:lnTo>
                  <a:lnTo>
                    <a:pt x="103" y="1350"/>
                  </a:lnTo>
                  <a:lnTo>
                    <a:pt x="90" y="1333"/>
                  </a:lnTo>
                  <a:lnTo>
                    <a:pt x="76" y="1316"/>
                  </a:lnTo>
                  <a:lnTo>
                    <a:pt x="65" y="1298"/>
                  </a:lnTo>
                  <a:lnTo>
                    <a:pt x="54" y="1278"/>
                  </a:lnTo>
                  <a:lnTo>
                    <a:pt x="44" y="1259"/>
                  </a:lnTo>
                  <a:lnTo>
                    <a:pt x="35" y="1240"/>
                  </a:lnTo>
                  <a:lnTo>
                    <a:pt x="27" y="1219"/>
                  </a:lnTo>
                  <a:lnTo>
                    <a:pt x="20" y="1199"/>
                  </a:lnTo>
                  <a:lnTo>
                    <a:pt x="14" y="1178"/>
                  </a:lnTo>
                  <a:lnTo>
                    <a:pt x="10" y="1155"/>
                  </a:lnTo>
                  <a:lnTo>
                    <a:pt x="6" y="1134"/>
                  </a:lnTo>
                  <a:lnTo>
                    <a:pt x="3" y="1112"/>
                  </a:lnTo>
                  <a:lnTo>
                    <a:pt x="1" y="1089"/>
                  </a:lnTo>
                  <a:lnTo>
                    <a:pt x="0" y="1066"/>
                  </a:lnTo>
                  <a:lnTo>
                    <a:pt x="0" y="337"/>
                  </a:lnTo>
                  <a:lnTo>
                    <a:pt x="11" y="328"/>
                  </a:lnTo>
                  <a:lnTo>
                    <a:pt x="11" y="328"/>
                  </a:lnTo>
                  <a:lnTo>
                    <a:pt x="44" y="302"/>
                  </a:lnTo>
                  <a:lnTo>
                    <a:pt x="81" y="272"/>
                  </a:lnTo>
                  <a:lnTo>
                    <a:pt x="126" y="241"/>
                  </a:lnTo>
                  <a:lnTo>
                    <a:pt x="174" y="207"/>
                  </a:lnTo>
                  <a:lnTo>
                    <a:pt x="199" y="191"/>
                  </a:lnTo>
                  <a:lnTo>
                    <a:pt x="227" y="174"/>
                  </a:lnTo>
                  <a:lnTo>
                    <a:pt x="255" y="158"/>
                  </a:lnTo>
                  <a:lnTo>
                    <a:pt x="284" y="142"/>
                  </a:lnTo>
                  <a:lnTo>
                    <a:pt x="314" y="126"/>
                  </a:lnTo>
                  <a:lnTo>
                    <a:pt x="346" y="111"/>
                  </a:lnTo>
                  <a:lnTo>
                    <a:pt x="377" y="95"/>
                  </a:lnTo>
                  <a:lnTo>
                    <a:pt x="410" y="81"/>
                  </a:lnTo>
                  <a:lnTo>
                    <a:pt x="443" y="67"/>
                  </a:lnTo>
                  <a:lnTo>
                    <a:pt x="478" y="55"/>
                  </a:lnTo>
                  <a:lnTo>
                    <a:pt x="513" y="43"/>
                  </a:lnTo>
                  <a:lnTo>
                    <a:pt x="548" y="33"/>
                  </a:lnTo>
                  <a:lnTo>
                    <a:pt x="584" y="24"/>
                  </a:lnTo>
                  <a:lnTo>
                    <a:pt x="621" y="16"/>
                  </a:lnTo>
                  <a:lnTo>
                    <a:pt x="658" y="10"/>
                  </a:lnTo>
                  <a:lnTo>
                    <a:pt x="696" y="5"/>
                  </a:lnTo>
                  <a:lnTo>
                    <a:pt x="735" y="1"/>
                  </a:lnTo>
                  <a:lnTo>
                    <a:pt x="773" y="0"/>
                  </a:lnTo>
                  <a:lnTo>
                    <a:pt x="812" y="0"/>
                  </a:lnTo>
                  <a:lnTo>
                    <a:pt x="852" y="2"/>
                  </a:lnTo>
                  <a:lnTo>
                    <a:pt x="891" y="7"/>
                  </a:lnTo>
                  <a:lnTo>
                    <a:pt x="930" y="13"/>
                  </a:lnTo>
                  <a:lnTo>
                    <a:pt x="970" y="22"/>
                  </a:lnTo>
                  <a:lnTo>
                    <a:pt x="1011" y="33"/>
                  </a:lnTo>
                  <a:lnTo>
                    <a:pt x="1032" y="39"/>
                  </a:lnTo>
                  <a:lnTo>
                    <a:pt x="1032" y="1066"/>
                  </a:lnTo>
                  <a:lnTo>
                    <a:pt x="1032" y="1066"/>
                  </a:lnTo>
                  <a:lnTo>
                    <a:pt x="1031" y="1089"/>
                  </a:lnTo>
                  <a:lnTo>
                    <a:pt x="1030" y="1112"/>
                  </a:lnTo>
                  <a:lnTo>
                    <a:pt x="1027" y="1134"/>
                  </a:lnTo>
                  <a:lnTo>
                    <a:pt x="1023" y="1155"/>
                  </a:lnTo>
                  <a:lnTo>
                    <a:pt x="1018" y="1178"/>
                  </a:lnTo>
                  <a:lnTo>
                    <a:pt x="1012" y="1199"/>
                  </a:lnTo>
                  <a:lnTo>
                    <a:pt x="1005" y="1219"/>
                  </a:lnTo>
                  <a:lnTo>
                    <a:pt x="997" y="1240"/>
                  </a:lnTo>
                  <a:lnTo>
                    <a:pt x="988" y="1259"/>
                  </a:lnTo>
                  <a:lnTo>
                    <a:pt x="978" y="1278"/>
                  </a:lnTo>
                  <a:lnTo>
                    <a:pt x="967" y="1298"/>
                  </a:lnTo>
                  <a:lnTo>
                    <a:pt x="955" y="1316"/>
                  </a:lnTo>
                  <a:lnTo>
                    <a:pt x="943" y="1333"/>
                  </a:lnTo>
                  <a:lnTo>
                    <a:pt x="930" y="1350"/>
                  </a:lnTo>
                  <a:lnTo>
                    <a:pt x="916" y="1366"/>
                  </a:lnTo>
                  <a:lnTo>
                    <a:pt x="901" y="1381"/>
                  </a:lnTo>
                  <a:lnTo>
                    <a:pt x="886" y="1396"/>
                  </a:lnTo>
                  <a:lnTo>
                    <a:pt x="870" y="1410"/>
                  </a:lnTo>
                  <a:lnTo>
                    <a:pt x="853" y="1424"/>
                  </a:lnTo>
                  <a:lnTo>
                    <a:pt x="835" y="1436"/>
                  </a:lnTo>
                  <a:lnTo>
                    <a:pt x="817" y="1448"/>
                  </a:lnTo>
                  <a:lnTo>
                    <a:pt x="798" y="1459"/>
                  </a:lnTo>
                  <a:lnTo>
                    <a:pt x="779" y="1468"/>
                  </a:lnTo>
                  <a:lnTo>
                    <a:pt x="759" y="1477"/>
                  </a:lnTo>
                  <a:lnTo>
                    <a:pt x="739" y="1485"/>
                  </a:lnTo>
                  <a:lnTo>
                    <a:pt x="718" y="1492"/>
                  </a:lnTo>
                  <a:lnTo>
                    <a:pt x="697" y="1498"/>
                  </a:lnTo>
                  <a:lnTo>
                    <a:pt x="675" y="1503"/>
                  </a:lnTo>
                  <a:lnTo>
                    <a:pt x="653" y="1507"/>
                  </a:lnTo>
                  <a:lnTo>
                    <a:pt x="631" y="1510"/>
                  </a:lnTo>
                  <a:lnTo>
                    <a:pt x="609" y="1512"/>
                  </a:lnTo>
                  <a:lnTo>
                    <a:pt x="585" y="1512"/>
                  </a:lnTo>
                  <a:lnTo>
                    <a:pt x="585" y="1512"/>
                  </a:lnTo>
                  <a:close/>
                  <a:moveTo>
                    <a:pt x="60" y="366"/>
                  </a:moveTo>
                  <a:lnTo>
                    <a:pt x="60" y="1066"/>
                  </a:lnTo>
                  <a:lnTo>
                    <a:pt x="60" y="1066"/>
                  </a:lnTo>
                  <a:lnTo>
                    <a:pt x="61" y="1086"/>
                  </a:lnTo>
                  <a:lnTo>
                    <a:pt x="62" y="1105"/>
                  </a:lnTo>
                  <a:lnTo>
                    <a:pt x="65" y="1125"/>
                  </a:lnTo>
                  <a:lnTo>
                    <a:pt x="68" y="1143"/>
                  </a:lnTo>
                  <a:lnTo>
                    <a:pt x="73" y="1162"/>
                  </a:lnTo>
                  <a:lnTo>
                    <a:pt x="78" y="1181"/>
                  </a:lnTo>
                  <a:lnTo>
                    <a:pt x="84" y="1199"/>
                  </a:lnTo>
                  <a:lnTo>
                    <a:pt x="92" y="1216"/>
                  </a:lnTo>
                  <a:lnTo>
                    <a:pt x="99" y="1233"/>
                  </a:lnTo>
                  <a:lnTo>
                    <a:pt x="108" y="1250"/>
                  </a:lnTo>
                  <a:lnTo>
                    <a:pt x="117" y="1266"/>
                  </a:lnTo>
                  <a:lnTo>
                    <a:pt x="127" y="1281"/>
                  </a:lnTo>
                  <a:lnTo>
                    <a:pt x="138" y="1297"/>
                  </a:lnTo>
                  <a:lnTo>
                    <a:pt x="149" y="1312"/>
                  </a:lnTo>
                  <a:lnTo>
                    <a:pt x="161" y="1326"/>
                  </a:lnTo>
                  <a:lnTo>
                    <a:pt x="174" y="1339"/>
                  </a:lnTo>
                  <a:lnTo>
                    <a:pt x="187" y="1352"/>
                  </a:lnTo>
                  <a:lnTo>
                    <a:pt x="201" y="1364"/>
                  </a:lnTo>
                  <a:lnTo>
                    <a:pt x="216" y="1375"/>
                  </a:lnTo>
                  <a:lnTo>
                    <a:pt x="231" y="1386"/>
                  </a:lnTo>
                  <a:lnTo>
                    <a:pt x="247" y="1396"/>
                  </a:lnTo>
                  <a:lnTo>
                    <a:pt x="263" y="1405"/>
                  </a:lnTo>
                  <a:lnTo>
                    <a:pt x="280" y="1413"/>
                  </a:lnTo>
                  <a:lnTo>
                    <a:pt x="297" y="1422"/>
                  </a:lnTo>
                  <a:lnTo>
                    <a:pt x="314" y="1429"/>
                  </a:lnTo>
                  <a:lnTo>
                    <a:pt x="332" y="1435"/>
                  </a:lnTo>
                  <a:lnTo>
                    <a:pt x="351" y="1440"/>
                  </a:lnTo>
                  <a:lnTo>
                    <a:pt x="369" y="1444"/>
                  </a:lnTo>
                  <a:lnTo>
                    <a:pt x="388" y="1448"/>
                  </a:lnTo>
                  <a:lnTo>
                    <a:pt x="407" y="1450"/>
                  </a:lnTo>
                  <a:lnTo>
                    <a:pt x="427" y="1452"/>
                  </a:lnTo>
                  <a:lnTo>
                    <a:pt x="446" y="1452"/>
                  </a:lnTo>
                  <a:lnTo>
                    <a:pt x="585" y="1452"/>
                  </a:lnTo>
                  <a:lnTo>
                    <a:pt x="585" y="1452"/>
                  </a:lnTo>
                  <a:lnTo>
                    <a:pt x="606" y="1452"/>
                  </a:lnTo>
                  <a:lnTo>
                    <a:pt x="625" y="1450"/>
                  </a:lnTo>
                  <a:lnTo>
                    <a:pt x="644" y="1448"/>
                  </a:lnTo>
                  <a:lnTo>
                    <a:pt x="663" y="1444"/>
                  </a:lnTo>
                  <a:lnTo>
                    <a:pt x="682" y="1440"/>
                  </a:lnTo>
                  <a:lnTo>
                    <a:pt x="700" y="1435"/>
                  </a:lnTo>
                  <a:lnTo>
                    <a:pt x="718" y="1429"/>
                  </a:lnTo>
                  <a:lnTo>
                    <a:pt x="736" y="1422"/>
                  </a:lnTo>
                  <a:lnTo>
                    <a:pt x="753" y="1413"/>
                  </a:lnTo>
                  <a:lnTo>
                    <a:pt x="769" y="1405"/>
                  </a:lnTo>
                  <a:lnTo>
                    <a:pt x="785" y="1396"/>
                  </a:lnTo>
                  <a:lnTo>
                    <a:pt x="801" y="1386"/>
                  </a:lnTo>
                  <a:lnTo>
                    <a:pt x="816" y="1375"/>
                  </a:lnTo>
                  <a:lnTo>
                    <a:pt x="830" y="1364"/>
                  </a:lnTo>
                  <a:lnTo>
                    <a:pt x="844" y="1352"/>
                  </a:lnTo>
                  <a:lnTo>
                    <a:pt x="859" y="1339"/>
                  </a:lnTo>
                  <a:lnTo>
                    <a:pt x="871" y="1326"/>
                  </a:lnTo>
                  <a:lnTo>
                    <a:pt x="883" y="1312"/>
                  </a:lnTo>
                  <a:lnTo>
                    <a:pt x="895" y="1297"/>
                  </a:lnTo>
                  <a:lnTo>
                    <a:pt x="905" y="1281"/>
                  </a:lnTo>
                  <a:lnTo>
                    <a:pt x="915" y="1266"/>
                  </a:lnTo>
                  <a:lnTo>
                    <a:pt x="925" y="1250"/>
                  </a:lnTo>
                  <a:lnTo>
                    <a:pt x="933" y="1233"/>
                  </a:lnTo>
                  <a:lnTo>
                    <a:pt x="941" y="1216"/>
                  </a:lnTo>
                  <a:lnTo>
                    <a:pt x="948" y="1199"/>
                  </a:lnTo>
                  <a:lnTo>
                    <a:pt x="954" y="1181"/>
                  </a:lnTo>
                  <a:lnTo>
                    <a:pt x="959" y="1162"/>
                  </a:lnTo>
                  <a:lnTo>
                    <a:pt x="963" y="1143"/>
                  </a:lnTo>
                  <a:lnTo>
                    <a:pt x="967" y="1125"/>
                  </a:lnTo>
                  <a:lnTo>
                    <a:pt x="969" y="1105"/>
                  </a:lnTo>
                  <a:lnTo>
                    <a:pt x="970" y="1086"/>
                  </a:lnTo>
                  <a:lnTo>
                    <a:pt x="971" y="1066"/>
                  </a:lnTo>
                  <a:lnTo>
                    <a:pt x="971" y="84"/>
                  </a:lnTo>
                  <a:lnTo>
                    <a:pt x="971" y="84"/>
                  </a:lnTo>
                  <a:lnTo>
                    <a:pt x="935" y="75"/>
                  </a:lnTo>
                  <a:lnTo>
                    <a:pt x="900" y="69"/>
                  </a:lnTo>
                  <a:lnTo>
                    <a:pt x="865" y="64"/>
                  </a:lnTo>
                  <a:lnTo>
                    <a:pt x="829" y="61"/>
                  </a:lnTo>
                  <a:lnTo>
                    <a:pt x="794" y="60"/>
                  </a:lnTo>
                  <a:lnTo>
                    <a:pt x="759" y="60"/>
                  </a:lnTo>
                  <a:lnTo>
                    <a:pt x="724" y="62"/>
                  </a:lnTo>
                  <a:lnTo>
                    <a:pt x="689" y="66"/>
                  </a:lnTo>
                  <a:lnTo>
                    <a:pt x="656" y="71"/>
                  </a:lnTo>
                  <a:lnTo>
                    <a:pt x="622" y="77"/>
                  </a:lnTo>
                  <a:lnTo>
                    <a:pt x="588" y="85"/>
                  </a:lnTo>
                  <a:lnTo>
                    <a:pt x="556" y="93"/>
                  </a:lnTo>
                  <a:lnTo>
                    <a:pt x="524" y="104"/>
                  </a:lnTo>
                  <a:lnTo>
                    <a:pt x="493" y="114"/>
                  </a:lnTo>
                  <a:lnTo>
                    <a:pt x="461" y="126"/>
                  </a:lnTo>
                  <a:lnTo>
                    <a:pt x="431" y="138"/>
                  </a:lnTo>
                  <a:lnTo>
                    <a:pt x="401" y="151"/>
                  </a:lnTo>
                  <a:lnTo>
                    <a:pt x="372" y="164"/>
                  </a:lnTo>
                  <a:lnTo>
                    <a:pt x="344" y="178"/>
                  </a:lnTo>
                  <a:lnTo>
                    <a:pt x="316" y="193"/>
                  </a:lnTo>
                  <a:lnTo>
                    <a:pt x="289" y="207"/>
                  </a:lnTo>
                  <a:lnTo>
                    <a:pt x="264" y="223"/>
                  </a:lnTo>
                  <a:lnTo>
                    <a:pt x="214" y="253"/>
                  </a:lnTo>
                  <a:lnTo>
                    <a:pt x="169" y="283"/>
                  </a:lnTo>
                  <a:lnTo>
                    <a:pt x="129" y="312"/>
                  </a:lnTo>
                  <a:lnTo>
                    <a:pt x="93" y="340"/>
                  </a:lnTo>
                  <a:lnTo>
                    <a:pt x="60" y="366"/>
                  </a:lnTo>
                  <a:lnTo>
                    <a:pt x="60" y="366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27"/>
            <p:cNvSpPr>
              <a:spLocks noEditPoints="1"/>
            </p:cNvSpPr>
            <p:nvPr/>
          </p:nvSpPr>
          <p:spPr bwMode="auto">
            <a:xfrm>
              <a:off x="3398" y="2518"/>
              <a:ext cx="57" cy="57"/>
            </a:xfrm>
            <a:custGeom>
              <a:avLst/>
              <a:gdLst>
                <a:gd name="T0" fmla="*/ 114 w 228"/>
                <a:gd name="T1" fmla="*/ 227 h 227"/>
                <a:gd name="T2" fmla="*/ 92 w 228"/>
                <a:gd name="T3" fmla="*/ 224 h 227"/>
                <a:gd name="T4" fmla="*/ 70 w 228"/>
                <a:gd name="T5" fmla="*/ 218 h 227"/>
                <a:gd name="T6" fmla="*/ 50 w 228"/>
                <a:gd name="T7" fmla="*/ 207 h 227"/>
                <a:gd name="T8" fmla="*/ 34 w 228"/>
                <a:gd name="T9" fmla="*/ 194 h 227"/>
                <a:gd name="T10" fmla="*/ 20 w 228"/>
                <a:gd name="T11" fmla="*/ 177 h 227"/>
                <a:gd name="T12" fmla="*/ 9 w 228"/>
                <a:gd name="T13" fmla="*/ 158 h 227"/>
                <a:gd name="T14" fmla="*/ 3 w 228"/>
                <a:gd name="T15" fmla="*/ 137 h 227"/>
                <a:gd name="T16" fmla="*/ 0 w 228"/>
                <a:gd name="T17" fmla="*/ 113 h 227"/>
                <a:gd name="T18" fmla="*/ 1 w 228"/>
                <a:gd name="T19" fmla="*/ 101 h 227"/>
                <a:gd name="T20" fmla="*/ 6 w 228"/>
                <a:gd name="T21" fmla="*/ 79 h 227"/>
                <a:gd name="T22" fmla="*/ 14 w 228"/>
                <a:gd name="T23" fmla="*/ 59 h 227"/>
                <a:gd name="T24" fmla="*/ 26 w 228"/>
                <a:gd name="T25" fmla="*/ 41 h 227"/>
                <a:gd name="T26" fmla="*/ 42 w 228"/>
                <a:gd name="T27" fmla="*/ 26 h 227"/>
                <a:gd name="T28" fmla="*/ 60 w 228"/>
                <a:gd name="T29" fmla="*/ 14 h 227"/>
                <a:gd name="T30" fmla="*/ 81 w 228"/>
                <a:gd name="T31" fmla="*/ 5 h 227"/>
                <a:gd name="T32" fmla="*/ 103 w 228"/>
                <a:gd name="T33" fmla="*/ 1 h 227"/>
                <a:gd name="T34" fmla="*/ 114 w 228"/>
                <a:gd name="T35" fmla="*/ 0 h 227"/>
                <a:gd name="T36" fmla="*/ 137 w 228"/>
                <a:gd name="T37" fmla="*/ 2 h 227"/>
                <a:gd name="T38" fmla="*/ 158 w 228"/>
                <a:gd name="T39" fmla="*/ 9 h 227"/>
                <a:gd name="T40" fmla="*/ 177 w 228"/>
                <a:gd name="T41" fmla="*/ 19 h 227"/>
                <a:gd name="T42" fmla="*/ 195 w 228"/>
                <a:gd name="T43" fmla="*/ 33 h 227"/>
                <a:gd name="T44" fmla="*/ 209 w 228"/>
                <a:gd name="T45" fmla="*/ 50 h 227"/>
                <a:gd name="T46" fmla="*/ 219 w 228"/>
                <a:gd name="T47" fmla="*/ 69 h 227"/>
                <a:gd name="T48" fmla="*/ 226 w 228"/>
                <a:gd name="T49" fmla="*/ 90 h 227"/>
                <a:gd name="T50" fmla="*/ 228 w 228"/>
                <a:gd name="T51" fmla="*/ 113 h 227"/>
                <a:gd name="T52" fmla="*/ 227 w 228"/>
                <a:gd name="T53" fmla="*/ 125 h 227"/>
                <a:gd name="T54" fmla="*/ 223 w 228"/>
                <a:gd name="T55" fmla="*/ 147 h 227"/>
                <a:gd name="T56" fmla="*/ 214 w 228"/>
                <a:gd name="T57" fmla="*/ 168 h 227"/>
                <a:gd name="T58" fmla="*/ 202 w 228"/>
                <a:gd name="T59" fmla="*/ 186 h 227"/>
                <a:gd name="T60" fmla="*/ 186 w 228"/>
                <a:gd name="T61" fmla="*/ 201 h 227"/>
                <a:gd name="T62" fmla="*/ 168 w 228"/>
                <a:gd name="T63" fmla="*/ 213 h 227"/>
                <a:gd name="T64" fmla="*/ 148 w 228"/>
                <a:gd name="T65" fmla="*/ 222 h 227"/>
                <a:gd name="T66" fmla="*/ 126 w 228"/>
                <a:gd name="T67" fmla="*/ 226 h 227"/>
                <a:gd name="T68" fmla="*/ 114 w 228"/>
                <a:gd name="T69" fmla="*/ 227 h 227"/>
                <a:gd name="T70" fmla="*/ 114 w 228"/>
                <a:gd name="T71" fmla="*/ 60 h 227"/>
                <a:gd name="T72" fmla="*/ 94 w 228"/>
                <a:gd name="T73" fmla="*/ 64 h 227"/>
                <a:gd name="T74" fmla="*/ 77 w 228"/>
                <a:gd name="T75" fmla="*/ 76 h 227"/>
                <a:gd name="T76" fmla="*/ 65 w 228"/>
                <a:gd name="T77" fmla="*/ 92 h 227"/>
                <a:gd name="T78" fmla="*/ 60 w 228"/>
                <a:gd name="T79" fmla="*/ 113 h 227"/>
                <a:gd name="T80" fmla="*/ 62 w 228"/>
                <a:gd name="T81" fmla="*/ 124 h 227"/>
                <a:gd name="T82" fmla="*/ 70 w 228"/>
                <a:gd name="T83" fmla="*/ 143 h 227"/>
                <a:gd name="T84" fmla="*/ 85 w 228"/>
                <a:gd name="T85" fmla="*/ 158 h 227"/>
                <a:gd name="T86" fmla="*/ 104 w 228"/>
                <a:gd name="T87" fmla="*/ 166 h 227"/>
                <a:gd name="T88" fmla="*/ 114 w 228"/>
                <a:gd name="T89" fmla="*/ 167 h 227"/>
                <a:gd name="T90" fmla="*/ 135 w 228"/>
                <a:gd name="T91" fmla="*/ 162 h 227"/>
                <a:gd name="T92" fmla="*/ 152 w 228"/>
                <a:gd name="T93" fmla="*/ 151 h 227"/>
                <a:gd name="T94" fmla="*/ 163 w 228"/>
                <a:gd name="T95" fmla="*/ 134 h 227"/>
                <a:gd name="T96" fmla="*/ 167 w 228"/>
                <a:gd name="T97" fmla="*/ 113 h 227"/>
                <a:gd name="T98" fmla="*/ 166 w 228"/>
                <a:gd name="T99" fmla="*/ 102 h 227"/>
                <a:gd name="T100" fmla="*/ 158 w 228"/>
                <a:gd name="T101" fmla="*/ 83 h 227"/>
                <a:gd name="T102" fmla="*/ 144 w 228"/>
                <a:gd name="T103" fmla="*/ 69 h 227"/>
                <a:gd name="T104" fmla="*/ 125 w 228"/>
                <a:gd name="T105" fmla="*/ 61 h 227"/>
                <a:gd name="T106" fmla="*/ 114 w 228"/>
                <a:gd name="T107" fmla="*/ 6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7">
                  <a:moveTo>
                    <a:pt x="114" y="227"/>
                  </a:moveTo>
                  <a:lnTo>
                    <a:pt x="114" y="227"/>
                  </a:lnTo>
                  <a:lnTo>
                    <a:pt x="103" y="226"/>
                  </a:lnTo>
                  <a:lnTo>
                    <a:pt x="92" y="224"/>
                  </a:lnTo>
                  <a:lnTo>
                    <a:pt x="81" y="222"/>
                  </a:lnTo>
                  <a:lnTo>
                    <a:pt x="70" y="218"/>
                  </a:lnTo>
                  <a:lnTo>
                    <a:pt x="60" y="213"/>
                  </a:lnTo>
                  <a:lnTo>
                    <a:pt x="50" y="207"/>
                  </a:lnTo>
                  <a:lnTo>
                    <a:pt x="42" y="201"/>
                  </a:lnTo>
                  <a:lnTo>
                    <a:pt x="34" y="194"/>
                  </a:lnTo>
                  <a:lnTo>
                    <a:pt x="26" y="186"/>
                  </a:lnTo>
                  <a:lnTo>
                    <a:pt x="20" y="177"/>
                  </a:lnTo>
                  <a:lnTo>
                    <a:pt x="14" y="168"/>
                  </a:lnTo>
                  <a:lnTo>
                    <a:pt x="9" y="158"/>
                  </a:lnTo>
                  <a:lnTo>
                    <a:pt x="6" y="147"/>
                  </a:lnTo>
                  <a:lnTo>
                    <a:pt x="3" y="137"/>
                  </a:lnTo>
                  <a:lnTo>
                    <a:pt x="1" y="125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01"/>
                  </a:lnTo>
                  <a:lnTo>
                    <a:pt x="3" y="90"/>
                  </a:lnTo>
                  <a:lnTo>
                    <a:pt x="6" y="79"/>
                  </a:lnTo>
                  <a:lnTo>
                    <a:pt x="9" y="69"/>
                  </a:lnTo>
                  <a:lnTo>
                    <a:pt x="14" y="59"/>
                  </a:lnTo>
                  <a:lnTo>
                    <a:pt x="20" y="50"/>
                  </a:lnTo>
                  <a:lnTo>
                    <a:pt x="26" y="41"/>
                  </a:lnTo>
                  <a:lnTo>
                    <a:pt x="34" y="33"/>
                  </a:lnTo>
                  <a:lnTo>
                    <a:pt x="42" y="26"/>
                  </a:lnTo>
                  <a:lnTo>
                    <a:pt x="50" y="19"/>
                  </a:lnTo>
                  <a:lnTo>
                    <a:pt x="60" y="14"/>
                  </a:lnTo>
                  <a:lnTo>
                    <a:pt x="70" y="9"/>
                  </a:lnTo>
                  <a:lnTo>
                    <a:pt x="81" y="5"/>
                  </a:lnTo>
                  <a:lnTo>
                    <a:pt x="92" y="2"/>
                  </a:lnTo>
                  <a:lnTo>
                    <a:pt x="103" y="1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26" y="1"/>
                  </a:lnTo>
                  <a:lnTo>
                    <a:pt x="137" y="2"/>
                  </a:lnTo>
                  <a:lnTo>
                    <a:pt x="148" y="5"/>
                  </a:lnTo>
                  <a:lnTo>
                    <a:pt x="158" y="9"/>
                  </a:lnTo>
                  <a:lnTo>
                    <a:pt x="168" y="14"/>
                  </a:lnTo>
                  <a:lnTo>
                    <a:pt x="177" y="19"/>
                  </a:lnTo>
                  <a:lnTo>
                    <a:pt x="186" y="26"/>
                  </a:lnTo>
                  <a:lnTo>
                    <a:pt x="195" y="33"/>
                  </a:lnTo>
                  <a:lnTo>
                    <a:pt x="202" y="41"/>
                  </a:lnTo>
                  <a:lnTo>
                    <a:pt x="209" y="50"/>
                  </a:lnTo>
                  <a:lnTo>
                    <a:pt x="214" y="59"/>
                  </a:lnTo>
                  <a:lnTo>
                    <a:pt x="219" y="69"/>
                  </a:lnTo>
                  <a:lnTo>
                    <a:pt x="223" y="79"/>
                  </a:lnTo>
                  <a:lnTo>
                    <a:pt x="226" y="90"/>
                  </a:lnTo>
                  <a:lnTo>
                    <a:pt x="227" y="101"/>
                  </a:lnTo>
                  <a:lnTo>
                    <a:pt x="228" y="113"/>
                  </a:lnTo>
                  <a:lnTo>
                    <a:pt x="228" y="113"/>
                  </a:lnTo>
                  <a:lnTo>
                    <a:pt x="227" y="125"/>
                  </a:lnTo>
                  <a:lnTo>
                    <a:pt x="226" y="137"/>
                  </a:lnTo>
                  <a:lnTo>
                    <a:pt x="223" y="147"/>
                  </a:lnTo>
                  <a:lnTo>
                    <a:pt x="219" y="158"/>
                  </a:lnTo>
                  <a:lnTo>
                    <a:pt x="214" y="168"/>
                  </a:lnTo>
                  <a:lnTo>
                    <a:pt x="209" y="177"/>
                  </a:lnTo>
                  <a:lnTo>
                    <a:pt x="202" y="186"/>
                  </a:lnTo>
                  <a:lnTo>
                    <a:pt x="195" y="194"/>
                  </a:lnTo>
                  <a:lnTo>
                    <a:pt x="186" y="201"/>
                  </a:lnTo>
                  <a:lnTo>
                    <a:pt x="177" y="207"/>
                  </a:lnTo>
                  <a:lnTo>
                    <a:pt x="168" y="213"/>
                  </a:lnTo>
                  <a:lnTo>
                    <a:pt x="158" y="218"/>
                  </a:lnTo>
                  <a:lnTo>
                    <a:pt x="148" y="222"/>
                  </a:lnTo>
                  <a:lnTo>
                    <a:pt x="137" y="224"/>
                  </a:lnTo>
                  <a:lnTo>
                    <a:pt x="126" y="226"/>
                  </a:lnTo>
                  <a:lnTo>
                    <a:pt x="114" y="227"/>
                  </a:lnTo>
                  <a:lnTo>
                    <a:pt x="114" y="227"/>
                  </a:lnTo>
                  <a:close/>
                  <a:moveTo>
                    <a:pt x="114" y="60"/>
                  </a:moveTo>
                  <a:lnTo>
                    <a:pt x="114" y="60"/>
                  </a:lnTo>
                  <a:lnTo>
                    <a:pt x="104" y="61"/>
                  </a:lnTo>
                  <a:lnTo>
                    <a:pt x="94" y="64"/>
                  </a:lnTo>
                  <a:lnTo>
                    <a:pt x="85" y="69"/>
                  </a:lnTo>
                  <a:lnTo>
                    <a:pt x="77" y="76"/>
                  </a:lnTo>
                  <a:lnTo>
                    <a:pt x="70" y="83"/>
                  </a:lnTo>
                  <a:lnTo>
                    <a:pt x="65" y="92"/>
                  </a:lnTo>
                  <a:lnTo>
                    <a:pt x="62" y="10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2" y="124"/>
                  </a:lnTo>
                  <a:lnTo>
                    <a:pt x="65" y="134"/>
                  </a:lnTo>
                  <a:lnTo>
                    <a:pt x="70" y="143"/>
                  </a:lnTo>
                  <a:lnTo>
                    <a:pt x="77" y="151"/>
                  </a:lnTo>
                  <a:lnTo>
                    <a:pt x="85" y="158"/>
                  </a:lnTo>
                  <a:lnTo>
                    <a:pt x="94" y="162"/>
                  </a:lnTo>
                  <a:lnTo>
                    <a:pt x="104" y="166"/>
                  </a:lnTo>
                  <a:lnTo>
                    <a:pt x="114" y="167"/>
                  </a:lnTo>
                  <a:lnTo>
                    <a:pt x="114" y="167"/>
                  </a:lnTo>
                  <a:lnTo>
                    <a:pt x="125" y="166"/>
                  </a:lnTo>
                  <a:lnTo>
                    <a:pt x="135" y="162"/>
                  </a:lnTo>
                  <a:lnTo>
                    <a:pt x="144" y="158"/>
                  </a:lnTo>
                  <a:lnTo>
                    <a:pt x="152" y="151"/>
                  </a:lnTo>
                  <a:lnTo>
                    <a:pt x="158" y="143"/>
                  </a:lnTo>
                  <a:lnTo>
                    <a:pt x="163" y="134"/>
                  </a:lnTo>
                  <a:lnTo>
                    <a:pt x="166" y="124"/>
                  </a:lnTo>
                  <a:lnTo>
                    <a:pt x="167" y="113"/>
                  </a:lnTo>
                  <a:lnTo>
                    <a:pt x="167" y="113"/>
                  </a:lnTo>
                  <a:lnTo>
                    <a:pt x="166" y="102"/>
                  </a:lnTo>
                  <a:lnTo>
                    <a:pt x="163" y="92"/>
                  </a:lnTo>
                  <a:lnTo>
                    <a:pt x="158" y="83"/>
                  </a:lnTo>
                  <a:lnTo>
                    <a:pt x="152" y="76"/>
                  </a:lnTo>
                  <a:lnTo>
                    <a:pt x="144" y="69"/>
                  </a:lnTo>
                  <a:lnTo>
                    <a:pt x="135" y="64"/>
                  </a:lnTo>
                  <a:lnTo>
                    <a:pt x="125" y="61"/>
                  </a:lnTo>
                  <a:lnTo>
                    <a:pt x="114" y="60"/>
                  </a:lnTo>
                  <a:lnTo>
                    <a:pt x="114" y="60"/>
                  </a:lnTo>
                  <a:close/>
                </a:path>
              </a:pathLst>
            </a:custGeom>
            <a:solidFill>
              <a:srgbClr val="00A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28"/>
            <p:cNvSpPr>
              <a:spLocks noEditPoints="1"/>
            </p:cNvSpPr>
            <p:nvPr/>
          </p:nvSpPr>
          <p:spPr bwMode="auto">
            <a:xfrm>
              <a:off x="3177" y="2223"/>
              <a:ext cx="182" cy="459"/>
            </a:xfrm>
            <a:custGeom>
              <a:avLst/>
              <a:gdLst>
                <a:gd name="T0" fmla="*/ 459 w 728"/>
                <a:gd name="T1" fmla="*/ 1834 h 1837"/>
                <a:gd name="T2" fmla="*/ 18 w 728"/>
                <a:gd name="T3" fmla="*/ 1495 h 1837"/>
                <a:gd name="T4" fmla="*/ 0 w 728"/>
                <a:gd name="T5" fmla="*/ 1464 h 1837"/>
                <a:gd name="T6" fmla="*/ 5 w 728"/>
                <a:gd name="T7" fmla="*/ 1438 h 1837"/>
                <a:gd name="T8" fmla="*/ 119 w 728"/>
                <a:gd name="T9" fmla="*/ 1287 h 1837"/>
                <a:gd name="T10" fmla="*/ 123 w 728"/>
                <a:gd name="T11" fmla="*/ 1267 h 1837"/>
                <a:gd name="T12" fmla="*/ 104 w 728"/>
                <a:gd name="T13" fmla="*/ 895 h 1837"/>
                <a:gd name="T14" fmla="*/ 86 w 728"/>
                <a:gd name="T15" fmla="*/ 623 h 1837"/>
                <a:gd name="T16" fmla="*/ 93 w 728"/>
                <a:gd name="T17" fmla="*/ 568 h 1837"/>
                <a:gd name="T18" fmla="*/ 331 w 728"/>
                <a:gd name="T19" fmla="*/ 116 h 1837"/>
                <a:gd name="T20" fmla="*/ 352 w 728"/>
                <a:gd name="T21" fmla="*/ 65 h 1837"/>
                <a:gd name="T22" fmla="*/ 387 w 728"/>
                <a:gd name="T23" fmla="*/ 20 h 1837"/>
                <a:gd name="T24" fmla="*/ 410 w 728"/>
                <a:gd name="T25" fmla="*/ 6 h 1837"/>
                <a:gd name="T26" fmla="*/ 440 w 728"/>
                <a:gd name="T27" fmla="*/ 0 h 1837"/>
                <a:gd name="T28" fmla="*/ 463 w 728"/>
                <a:gd name="T29" fmla="*/ 3 h 1837"/>
                <a:gd name="T30" fmla="*/ 519 w 728"/>
                <a:gd name="T31" fmla="*/ 33 h 1837"/>
                <a:gd name="T32" fmla="*/ 557 w 728"/>
                <a:gd name="T33" fmla="*/ 81 h 1837"/>
                <a:gd name="T34" fmla="*/ 574 w 728"/>
                <a:gd name="T35" fmla="*/ 130 h 1837"/>
                <a:gd name="T36" fmla="*/ 577 w 728"/>
                <a:gd name="T37" fmla="*/ 200 h 1837"/>
                <a:gd name="T38" fmla="*/ 565 w 728"/>
                <a:gd name="T39" fmla="*/ 273 h 1837"/>
                <a:gd name="T40" fmla="*/ 539 w 728"/>
                <a:gd name="T41" fmla="*/ 356 h 1837"/>
                <a:gd name="T42" fmla="*/ 480 w 728"/>
                <a:gd name="T43" fmla="*/ 492 h 1837"/>
                <a:gd name="T44" fmla="*/ 415 w 728"/>
                <a:gd name="T45" fmla="*/ 590 h 1837"/>
                <a:gd name="T46" fmla="*/ 399 w 728"/>
                <a:gd name="T47" fmla="*/ 510 h 1837"/>
                <a:gd name="T48" fmla="*/ 456 w 728"/>
                <a:gd name="T49" fmla="*/ 402 h 1837"/>
                <a:gd name="T50" fmla="*/ 495 w 728"/>
                <a:gd name="T51" fmla="*/ 299 h 1837"/>
                <a:gd name="T52" fmla="*/ 515 w 728"/>
                <a:gd name="T53" fmla="*/ 202 h 1837"/>
                <a:gd name="T54" fmla="*/ 515 w 728"/>
                <a:gd name="T55" fmla="*/ 149 h 1837"/>
                <a:gd name="T56" fmla="*/ 503 w 728"/>
                <a:gd name="T57" fmla="*/ 108 h 1837"/>
                <a:gd name="T58" fmla="*/ 487 w 728"/>
                <a:gd name="T59" fmla="*/ 85 h 1837"/>
                <a:gd name="T60" fmla="*/ 456 w 728"/>
                <a:gd name="T61" fmla="*/ 64 h 1837"/>
                <a:gd name="T62" fmla="*/ 438 w 728"/>
                <a:gd name="T63" fmla="*/ 60 h 1837"/>
                <a:gd name="T64" fmla="*/ 424 w 728"/>
                <a:gd name="T65" fmla="*/ 68 h 1837"/>
                <a:gd name="T66" fmla="*/ 398 w 728"/>
                <a:gd name="T67" fmla="*/ 108 h 1837"/>
                <a:gd name="T68" fmla="*/ 162 w 728"/>
                <a:gd name="T69" fmla="*/ 559 h 1837"/>
                <a:gd name="T70" fmla="*/ 151 w 728"/>
                <a:gd name="T71" fmla="*/ 586 h 1837"/>
                <a:gd name="T72" fmla="*/ 145 w 728"/>
                <a:gd name="T73" fmla="*/ 623 h 1837"/>
                <a:gd name="T74" fmla="*/ 164 w 728"/>
                <a:gd name="T75" fmla="*/ 897 h 1837"/>
                <a:gd name="T76" fmla="*/ 183 w 728"/>
                <a:gd name="T77" fmla="*/ 1266 h 1837"/>
                <a:gd name="T78" fmla="*/ 181 w 728"/>
                <a:gd name="T79" fmla="*/ 1292 h 1837"/>
                <a:gd name="T80" fmla="*/ 166 w 728"/>
                <a:gd name="T81" fmla="*/ 1325 h 1837"/>
                <a:gd name="T82" fmla="*/ 472 w 728"/>
                <a:gd name="T83" fmla="*/ 1770 h 1837"/>
                <a:gd name="T84" fmla="*/ 622 w 728"/>
                <a:gd name="T85" fmla="*/ 1577 h 1837"/>
                <a:gd name="T86" fmla="*/ 652 w 728"/>
                <a:gd name="T87" fmla="*/ 1555 h 1837"/>
                <a:gd name="T88" fmla="*/ 726 w 728"/>
                <a:gd name="T89" fmla="*/ 1543 h 1837"/>
                <a:gd name="T90" fmla="*/ 691 w 728"/>
                <a:gd name="T91" fmla="*/ 1606 h 1837"/>
                <a:gd name="T92" fmla="*/ 668 w 728"/>
                <a:gd name="T93" fmla="*/ 1616 h 1837"/>
                <a:gd name="T94" fmla="*/ 511 w 728"/>
                <a:gd name="T95" fmla="*/ 1818 h 1837"/>
                <a:gd name="T96" fmla="*/ 489 w 728"/>
                <a:gd name="T97" fmla="*/ 1834 h 1837"/>
                <a:gd name="T98" fmla="*/ 474 w 728"/>
                <a:gd name="T99" fmla="*/ 1837 h 1837"/>
                <a:gd name="T100" fmla="*/ 54 w 728"/>
                <a:gd name="T101" fmla="*/ 1448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28" h="1837">
                  <a:moveTo>
                    <a:pt x="474" y="1837"/>
                  </a:moveTo>
                  <a:lnTo>
                    <a:pt x="474" y="1837"/>
                  </a:lnTo>
                  <a:lnTo>
                    <a:pt x="467" y="1836"/>
                  </a:lnTo>
                  <a:lnTo>
                    <a:pt x="459" y="1834"/>
                  </a:lnTo>
                  <a:lnTo>
                    <a:pt x="453" y="1831"/>
                  </a:lnTo>
                  <a:lnTo>
                    <a:pt x="446" y="1827"/>
                  </a:lnTo>
                  <a:lnTo>
                    <a:pt x="18" y="1495"/>
                  </a:lnTo>
                  <a:lnTo>
                    <a:pt x="18" y="1495"/>
                  </a:lnTo>
                  <a:lnTo>
                    <a:pt x="11" y="1489"/>
                  </a:lnTo>
                  <a:lnTo>
                    <a:pt x="6" y="1482"/>
                  </a:lnTo>
                  <a:lnTo>
                    <a:pt x="2" y="1473"/>
                  </a:lnTo>
                  <a:lnTo>
                    <a:pt x="0" y="1464"/>
                  </a:lnTo>
                  <a:lnTo>
                    <a:pt x="0" y="1464"/>
                  </a:lnTo>
                  <a:lnTo>
                    <a:pt x="0" y="1455"/>
                  </a:lnTo>
                  <a:lnTo>
                    <a:pt x="1" y="1446"/>
                  </a:lnTo>
                  <a:lnTo>
                    <a:pt x="5" y="1438"/>
                  </a:lnTo>
                  <a:lnTo>
                    <a:pt x="9" y="1430"/>
                  </a:lnTo>
                  <a:lnTo>
                    <a:pt x="113" y="1295"/>
                  </a:lnTo>
                  <a:lnTo>
                    <a:pt x="113" y="1295"/>
                  </a:lnTo>
                  <a:lnTo>
                    <a:pt x="119" y="1287"/>
                  </a:lnTo>
                  <a:lnTo>
                    <a:pt x="122" y="1281"/>
                  </a:lnTo>
                  <a:lnTo>
                    <a:pt x="123" y="1274"/>
                  </a:lnTo>
                  <a:lnTo>
                    <a:pt x="123" y="1267"/>
                  </a:lnTo>
                  <a:lnTo>
                    <a:pt x="123" y="1267"/>
                  </a:lnTo>
                  <a:lnTo>
                    <a:pt x="121" y="1196"/>
                  </a:lnTo>
                  <a:lnTo>
                    <a:pt x="117" y="1104"/>
                  </a:lnTo>
                  <a:lnTo>
                    <a:pt x="111" y="1000"/>
                  </a:lnTo>
                  <a:lnTo>
                    <a:pt x="104" y="895"/>
                  </a:lnTo>
                  <a:lnTo>
                    <a:pt x="92" y="716"/>
                  </a:lnTo>
                  <a:lnTo>
                    <a:pt x="86" y="637"/>
                  </a:lnTo>
                  <a:lnTo>
                    <a:pt x="86" y="637"/>
                  </a:lnTo>
                  <a:lnTo>
                    <a:pt x="86" y="623"/>
                  </a:lnTo>
                  <a:lnTo>
                    <a:pt x="86" y="609"/>
                  </a:lnTo>
                  <a:lnTo>
                    <a:pt x="88" y="596"/>
                  </a:lnTo>
                  <a:lnTo>
                    <a:pt x="90" y="581"/>
                  </a:lnTo>
                  <a:lnTo>
                    <a:pt x="93" y="568"/>
                  </a:lnTo>
                  <a:lnTo>
                    <a:pt x="98" y="556"/>
                  </a:lnTo>
                  <a:lnTo>
                    <a:pt x="103" y="543"/>
                  </a:lnTo>
                  <a:lnTo>
                    <a:pt x="109" y="531"/>
                  </a:lnTo>
                  <a:lnTo>
                    <a:pt x="331" y="116"/>
                  </a:lnTo>
                  <a:lnTo>
                    <a:pt x="331" y="116"/>
                  </a:lnTo>
                  <a:lnTo>
                    <a:pt x="338" y="95"/>
                  </a:lnTo>
                  <a:lnTo>
                    <a:pt x="344" y="81"/>
                  </a:lnTo>
                  <a:lnTo>
                    <a:pt x="352" y="65"/>
                  </a:lnTo>
                  <a:lnTo>
                    <a:pt x="362" y="49"/>
                  </a:lnTo>
                  <a:lnTo>
                    <a:pt x="374" y="34"/>
                  </a:lnTo>
                  <a:lnTo>
                    <a:pt x="380" y="27"/>
                  </a:lnTo>
                  <a:lnTo>
                    <a:pt x="387" y="20"/>
                  </a:lnTo>
                  <a:lnTo>
                    <a:pt x="395" y="14"/>
                  </a:lnTo>
                  <a:lnTo>
                    <a:pt x="403" y="9"/>
                  </a:lnTo>
                  <a:lnTo>
                    <a:pt x="403" y="9"/>
                  </a:lnTo>
                  <a:lnTo>
                    <a:pt x="410" y="6"/>
                  </a:lnTo>
                  <a:lnTo>
                    <a:pt x="417" y="3"/>
                  </a:lnTo>
                  <a:lnTo>
                    <a:pt x="425" y="1"/>
                  </a:lnTo>
                  <a:lnTo>
                    <a:pt x="432" y="0"/>
                  </a:lnTo>
                  <a:lnTo>
                    <a:pt x="440" y="0"/>
                  </a:lnTo>
                  <a:lnTo>
                    <a:pt x="448" y="0"/>
                  </a:lnTo>
                  <a:lnTo>
                    <a:pt x="456" y="1"/>
                  </a:lnTo>
                  <a:lnTo>
                    <a:pt x="463" y="3"/>
                  </a:lnTo>
                  <a:lnTo>
                    <a:pt x="463" y="3"/>
                  </a:lnTo>
                  <a:lnTo>
                    <a:pt x="479" y="9"/>
                  </a:lnTo>
                  <a:lnTo>
                    <a:pt x="494" y="16"/>
                  </a:lnTo>
                  <a:lnTo>
                    <a:pt x="507" y="24"/>
                  </a:lnTo>
                  <a:lnTo>
                    <a:pt x="519" y="33"/>
                  </a:lnTo>
                  <a:lnTo>
                    <a:pt x="530" y="43"/>
                  </a:lnTo>
                  <a:lnTo>
                    <a:pt x="540" y="54"/>
                  </a:lnTo>
                  <a:lnTo>
                    <a:pt x="549" y="67"/>
                  </a:lnTo>
                  <a:lnTo>
                    <a:pt x="557" y="81"/>
                  </a:lnTo>
                  <a:lnTo>
                    <a:pt x="557" y="81"/>
                  </a:lnTo>
                  <a:lnTo>
                    <a:pt x="564" y="96"/>
                  </a:lnTo>
                  <a:lnTo>
                    <a:pt x="569" y="113"/>
                  </a:lnTo>
                  <a:lnTo>
                    <a:pt x="574" y="130"/>
                  </a:lnTo>
                  <a:lnTo>
                    <a:pt x="576" y="147"/>
                  </a:lnTo>
                  <a:lnTo>
                    <a:pt x="577" y="164"/>
                  </a:lnTo>
                  <a:lnTo>
                    <a:pt x="578" y="182"/>
                  </a:lnTo>
                  <a:lnTo>
                    <a:pt x="577" y="200"/>
                  </a:lnTo>
                  <a:lnTo>
                    <a:pt x="575" y="218"/>
                  </a:lnTo>
                  <a:lnTo>
                    <a:pt x="573" y="237"/>
                  </a:lnTo>
                  <a:lnTo>
                    <a:pt x="568" y="255"/>
                  </a:lnTo>
                  <a:lnTo>
                    <a:pt x="565" y="273"/>
                  </a:lnTo>
                  <a:lnTo>
                    <a:pt x="560" y="290"/>
                  </a:lnTo>
                  <a:lnTo>
                    <a:pt x="550" y="324"/>
                  </a:lnTo>
                  <a:lnTo>
                    <a:pt x="539" y="356"/>
                  </a:lnTo>
                  <a:lnTo>
                    <a:pt x="539" y="356"/>
                  </a:lnTo>
                  <a:lnTo>
                    <a:pt x="525" y="393"/>
                  </a:lnTo>
                  <a:lnTo>
                    <a:pt x="510" y="428"/>
                  </a:lnTo>
                  <a:lnTo>
                    <a:pt x="495" y="461"/>
                  </a:lnTo>
                  <a:lnTo>
                    <a:pt x="480" y="492"/>
                  </a:lnTo>
                  <a:lnTo>
                    <a:pt x="464" y="520"/>
                  </a:lnTo>
                  <a:lnTo>
                    <a:pt x="449" y="545"/>
                  </a:lnTo>
                  <a:lnTo>
                    <a:pt x="432" y="568"/>
                  </a:lnTo>
                  <a:lnTo>
                    <a:pt x="415" y="590"/>
                  </a:lnTo>
                  <a:lnTo>
                    <a:pt x="369" y="550"/>
                  </a:lnTo>
                  <a:lnTo>
                    <a:pt x="369" y="550"/>
                  </a:lnTo>
                  <a:lnTo>
                    <a:pt x="384" y="531"/>
                  </a:lnTo>
                  <a:lnTo>
                    <a:pt x="399" y="510"/>
                  </a:lnTo>
                  <a:lnTo>
                    <a:pt x="413" y="487"/>
                  </a:lnTo>
                  <a:lnTo>
                    <a:pt x="427" y="461"/>
                  </a:lnTo>
                  <a:lnTo>
                    <a:pt x="441" y="433"/>
                  </a:lnTo>
                  <a:lnTo>
                    <a:pt x="456" y="402"/>
                  </a:lnTo>
                  <a:lnTo>
                    <a:pt x="470" y="370"/>
                  </a:lnTo>
                  <a:lnTo>
                    <a:pt x="483" y="334"/>
                  </a:lnTo>
                  <a:lnTo>
                    <a:pt x="483" y="334"/>
                  </a:lnTo>
                  <a:lnTo>
                    <a:pt x="495" y="299"/>
                  </a:lnTo>
                  <a:lnTo>
                    <a:pt x="505" y="265"/>
                  </a:lnTo>
                  <a:lnTo>
                    <a:pt x="511" y="233"/>
                  </a:lnTo>
                  <a:lnTo>
                    <a:pt x="514" y="217"/>
                  </a:lnTo>
                  <a:lnTo>
                    <a:pt x="515" y="202"/>
                  </a:lnTo>
                  <a:lnTo>
                    <a:pt x="516" y="188"/>
                  </a:lnTo>
                  <a:lnTo>
                    <a:pt x="516" y="175"/>
                  </a:lnTo>
                  <a:lnTo>
                    <a:pt x="516" y="162"/>
                  </a:lnTo>
                  <a:lnTo>
                    <a:pt x="515" y="149"/>
                  </a:lnTo>
                  <a:lnTo>
                    <a:pt x="513" y="138"/>
                  </a:lnTo>
                  <a:lnTo>
                    <a:pt x="510" y="127"/>
                  </a:lnTo>
                  <a:lnTo>
                    <a:pt x="507" y="117"/>
                  </a:lnTo>
                  <a:lnTo>
                    <a:pt x="503" y="108"/>
                  </a:lnTo>
                  <a:lnTo>
                    <a:pt x="503" y="108"/>
                  </a:lnTo>
                  <a:lnTo>
                    <a:pt x="499" y="99"/>
                  </a:lnTo>
                  <a:lnTo>
                    <a:pt x="493" y="91"/>
                  </a:lnTo>
                  <a:lnTo>
                    <a:pt x="487" y="85"/>
                  </a:lnTo>
                  <a:lnTo>
                    <a:pt x="480" y="78"/>
                  </a:lnTo>
                  <a:lnTo>
                    <a:pt x="473" y="73"/>
                  </a:lnTo>
                  <a:lnTo>
                    <a:pt x="465" y="68"/>
                  </a:lnTo>
                  <a:lnTo>
                    <a:pt x="456" y="64"/>
                  </a:lnTo>
                  <a:lnTo>
                    <a:pt x="446" y="61"/>
                  </a:lnTo>
                  <a:lnTo>
                    <a:pt x="446" y="61"/>
                  </a:lnTo>
                  <a:lnTo>
                    <a:pt x="441" y="60"/>
                  </a:lnTo>
                  <a:lnTo>
                    <a:pt x="438" y="60"/>
                  </a:lnTo>
                  <a:lnTo>
                    <a:pt x="435" y="61"/>
                  </a:lnTo>
                  <a:lnTo>
                    <a:pt x="432" y="62"/>
                  </a:lnTo>
                  <a:lnTo>
                    <a:pt x="432" y="62"/>
                  </a:lnTo>
                  <a:lnTo>
                    <a:pt x="424" y="68"/>
                  </a:lnTo>
                  <a:lnTo>
                    <a:pt x="417" y="76"/>
                  </a:lnTo>
                  <a:lnTo>
                    <a:pt x="410" y="85"/>
                  </a:lnTo>
                  <a:lnTo>
                    <a:pt x="404" y="96"/>
                  </a:lnTo>
                  <a:lnTo>
                    <a:pt x="398" y="108"/>
                  </a:lnTo>
                  <a:lnTo>
                    <a:pt x="394" y="118"/>
                  </a:lnTo>
                  <a:lnTo>
                    <a:pt x="387" y="136"/>
                  </a:lnTo>
                  <a:lnTo>
                    <a:pt x="385" y="142"/>
                  </a:lnTo>
                  <a:lnTo>
                    <a:pt x="162" y="559"/>
                  </a:lnTo>
                  <a:lnTo>
                    <a:pt x="162" y="559"/>
                  </a:lnTo>
                  <a:lnTo>
                    <a:pt x="157" y="568"/>
                  </a:lnTo>
                  <a:lnTo>
                    <a:pt x="154" y="576"/>
                  </a:lnTo>
                  <a:lnTo>
                    <a:pt x="151" y="586"/>
                  </a:lnTo>
                  <a:lnTo>
                    <a:pt x="149" y="595"/>
                  </a:lnTo>
                  <a:lnTo>
                    <a:pt x="147" y="604"/>
                  </a:lnTo>
                  <a:lnTo>
                    <a:pt x="146" y="614"/>
                  </a:lnTo>
                  <a:lnTo>
                    <a:pt x="145" y="623"/>
                  </a:lnTo>
                  <a:lnTo>
                    <a:pt x="146" y="633"/>
                  </a:lnTo>
                  <a:lnTo>
                    <a:pt x="146" y="633"/>
                  </a:lnTo>
                  <a:lnTo>
                    <a:pt x="152" y="718"/>
                  </a:lnTo>
                  <a:lnTo>
                    <a:pt x="164" y="897"/>
                  </a:lnTo>
                  <a:lnTo>
                    <a:pt x="171" y="1001"/>
                  </a:lnTo>
                  <a:lnTo>
                    <a:pt x="177" y="1103"/>
                  </a:lnTo>
                  <a:lnTo>
                    <a:pt x="181" y="1195"/>
                  </a:lnTo>
                  <a:lnTo>
                    <a:pt x="183" y="1266"/>
                  </a:lnTo>
                  <a:lnTo>
                    <a:pt x="183" y="1266"/>
                  </a:lnTo>
                  <a:lnTo>
                    <a:pt x="183" y="1275"/>
                  </a:lnTo>
                  <a:lnTo>
                    <a:pt x="182" y="1284"/>
                  </a:lnTo>
                  <a:lnTo>
                    <a:pt x="181" y="1292"/>
                  </a:lnTo>
                  <a:lnTo>
                    <a:pt x="178" y="1302"/>
                  </a:lnTo>
                  <a:lnTo>
                    <a:pt x="175" y="1309"/>
                  </a:lnTo>
                  <a:lnTo>
                    <a:pt x="171" y="1317"/>
                  </a:lnTo>
                  <a:lnTo>
                    <a:pt x="166" y="1325"/>
                  </a:lnTo>
                  <a:lnTo>
                    <a:pt x="161" y="1333"/>
                  </a:lnTo>
                  <a:lnTo>
                    <a:pt x="66" y="1456"/>
                  </a:lnTo>
                  <a:lnTo>
                    <a:pt x="472" y="1770"/>
                  </a:lnTo>
                  <a:lnTo>
                    <a:pt x="472" y="1770"/>
                  </a:lnTo>
                  <a:lnTo>
                    <a:pt x="543" y="1678"/>
                  </a:lnTo>
                  <a:lnTo>
                    <a:pt x="617" y="1584"/>
                  </a:lnTo>
                  <a:lnTo>
                    <a:pt x="617" y="1584"/>
                  </a:lnTo>
                  <a:lnTo>
                    <a:pt x="622" y="1577"/>
                  </a:lnTo>
                  <a:lnTo>
                    <a:pt x="628" y="1571"/>
                  </a:lnTo>
                  <a:lnTo>
                    <a:pt x="634" y="1566"/>
                  </a:lnTo>
                  <a:lnTo>
                    <a:pt x="640" y="1562"/>
                  </a:lnTo>
                  <a:lnTo>
                    <a:pt x="652" y="1555"/>
                  </a:lnTo>
                  <a:lnTo>
                    <a:pt x="665" y="1550"/>
                  </a:lnTo>
                  <a:lnTo>
                    <a:pt x="678" y="1547"/>
                  </a:lnTo>
                  <a:lnTo>
                    <a:pt x="693" y="1545"/>
                  </a:lnTo>
                  <a:lnTo>
                    <a:pt x="726" y="1543"/>
                  </a:lnTo>
                  <a:lnTo>
                    <a:pt x="728" y="1603"/>
                  </a:lnTo>
                  <a:lnTo>
                    <a:pt x="728" y="1603"/>
                  </a:lnTo>
                  <a:lnTo>
                    <a:pt x="701" y="1605"/>
                  </a:lnTo>
                  <a:lnTo>
                    <a:pt x="691" y="1606"/>
                  </a:lnTo>
                  <a:lnTo>
                    <a:pt x="683" y="1607"/>
                  </a:lnTo>
                  <a:lnTo>
                    <a:pt x="677" y="1609"/>
                  </a:lnTo>
                  <a:lnTo>
                    <a:pt x="672" y="1612"/>
                  </a:lnTo>
                  <a:lnTo>
                    <a:pt x="668" y="1616"/>
                  </a:lnTo>
                  <a:lnTo>
                    <a:pt x="664" y="1621"/>
                  </a:lnTo>
                  <a:lnTo>
                    <a:pt x="664" y="1621"/>
                  </a:lnTo>
                  <a:lnTo>
                    <a:pt x="575" y="1736"/>
                  </a:lnTo>
                  <a:lnTo>
                    <a:pt x="511" y="1818"/>
                  </a:lnTo>
                  <a:lnTo>
                    <a:pt x="511" y="1818"/>
                  </a:lnTo>
                  <a:lnTo>
                    <a:pt x="505" y="1825"/>
                  </a:lnTo>
                  <a:lnTo>
                    <a:pt x="498" y="1830"/>
                  </a:lnTo>
                  <a:lnTo>
                    <a:pt x="489" y="1834"/>
                  </a:lnTo>
                  <a:lnTo>
                    <a:pt x="480" y="1836"/>
                  </a:lnTo>
                  <a:lnTo>
                    <a:pt x="480" y="1836"/>
                  </a:lnTo>
                  <a:lnTo>
                    <a:pt x="474" y="1837"/>
                  </a:lnTo>
                  <a:lnTo>
                    <a:pt x="474" y="1837"/>
                  </a:lnTo>
                  <a:close/>
                  <a:moveTo>
                    <a:pt x="54" y="1448"/>
                  </a:moveTo>
                  <a:lnTo>
                    <a:pt x="54" y="1448"/>
                  </a:lnTo>
                  <a:lnTo>
                    <a:pt x="54" y="1448"/>
                  </a:lnTo>
                  <a:lnTo>
                    <a:pt x="54" y="1448"/>
                  </a:lnTo>
                  <a:lnTo>
                    <a:pt x="54" y="1448"/>
                  </a:lnTo>
                  <a:close/>
                </a:path>
              </a:pathLst>
            </a:custGeom>
            <a:solidFill>
              <a:srgbClr val="009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29"/>
            <p:cNvSpPr>
              <a:spLocks noEditPoints="1"/>
            </p:cNvSpPr>
            <p:nvPr/>
          </p:nvSpPr>
          <p:spPr bwMode="auto">
            <a:xfrm>
              <a:off x="3336" y="2299"/>
              <a:ext cx="182" cy="207"/>
            </a:xfrm>
            <a:custGeom>
              <a:avLst/>
              <a:gdLst>
                <a:gd name="T0" fmla="*/ 681 w 730"/>
                <a:gd name="T1" fmla="*/ 830 h 830"/>
                <a:gd name="T2" fmla="*/ 49 w 730"/>
                <a:gd name="T3" fmla="*/ 830 h 830"/>
                <a:gd name="T4" fmla="*/ 49 w 730"/>
                <a:gd name="T5" fmla="*/ 830 h 830"/>
                <a:gd name="T6" fmla="*/ 39 w 730"/>
                <a:gd name="T7" fmla="*/ 829 h 830"/>
                <a:gd name="T8" fmla="*/ 30 w 730"/>
                <a:gd name="T9" fmla="*/ 826 h 830"/>
                <a:gd name="T10" fmla="*/ 22 w 730"/>
                <a:gd name="T11" fmla="*/ 822 h 830"/>
                <a:gd name="T12" fmla="*/ 14 w 730"/>
                <a:gd name="T13" fmla="*/ 816 h 830"/>
                <a:gd name="T14" fmla="*/ 8 w 730"/>
                <a:gd name="T15" fmla="*/ 808 h 830"/>
                <a:gd name="T16" fmla="*/ 4 w 730"/>
                <a:gd name="T17" fmla="*/ 800 h 830"/>
                <a:gd name="T18" fmla="*/ 1 w 730"/>
                <a:gd name="T19" fmla="*/ 791 h 830"/>
                <a:gd name="T20" fmla="*/ 0 w 730"/>
                <a:gd name="T21" fmla="*/ 781 h 830"/>
                <a:gd name="T22" fmla="*/ 0 w 730"/>
                <a:gd name="T23" fmla="*/ 49 h 830"/>
                <a:gd name="T24" fmla="*/ 0 w 730"/>
                <a:gd name="T25" fmla="*/ 49 h 830"/>
                <a:gd name="T26" fmla="*/ 1 w 730"/>
                <a:gd name="T27" fmla="*/ 39 h 830"/>
                <a:gd name="T28" fmla="*/ 4 w 730"/>
                <a:gd name="T29" fmla="*/ 29 h 830"/>
                <a:gd name="T30" fmla="*/ 8 w 730"/>
                <a:gd name="T31" fmla="*/ 21 h 830"/>
                <a:gd name="T32" fmla="*/ 14 w 730"/>
                <a:gd name="T33" fmla="*/ 14 h 830"/>
                <a:gd name="T34" fmla="*/ 22 w 730"/>
                <a:gd name="T35" fmla="*/ 8 h 830"/>
                <a:gd name="T36" fmla="*/ 30 w 730"/>
                <a:gd name="T37" fmla="*/ 3 h 830"/>
                <a:gd name="T38" fmla="*/ 39 w 730"/>
                <a:gd name="T39" fmla="*/ 1 h 830"/>
                <a:gd name="T40" fmla="*/ 49 w 730"/>
                <a:gd name="T41" fmla="*/ 0 h 830"/>
                <a:gd name="T42" fmla="*/ 681 w 730"/>
                <a:gd name="T43" fmla="*/ 0 h 830"/>
                <a:gd name="T44" fmla="*/ 681 w 730"/>
                <a:gd name="T45" fmla="*/ 0 h 830"/>
                <a:gd name="T46" fmla="*/ 690 w 730"/>
                <a:gd name="T47" fmla="*/ 1 h 830"/>
                <a:gd name="T48" fmla="*/ 701 w 730"/>
                <a:gd name="T49" fmla="*/ 3 h 830"/>
                <a:gd name="T50" fmla="*/ 709 w 730"/>
                <a:gd name="T51" fmla="*/ 8 h 830"/>
                <a:gd name="T52" fmla="*/ 716 w 730"/>
                <a:gd name="T53" fmla="*/ 14 h 830"/>
                <a:gd name="T54" fmla="*/ 722 w 730"/>
                <a:gd name="T55" fmla="*/ 21 h 830"/>
                <a:gd name="T56" fmla="*/ 727 w 730"/>
                <a:gd name="T57" fmla="*/ 29 h 830"/>
                <a:gd name="T58" fmla="*/ 729 w 730"/>
                <a:gd name="T59" fmla="*/ 39 h 830"/>
                <a:gd name="T60" fmla="*/ 730 w 730"/>
                <a:gd name="T61" fmla="*/ 49 h 830"/>
                <a:gd name="T62" fmla="*/ 730 w 730"/>
                <a:gd name="T63" fmla="*/ 781 h 830"/>
                <a:gd name="T64" fmla="*/ 730 w 730"/>
                <a:gd name="T65" fmla="*/ 781 h 830"/>
                <a:gd name="T66" fmla="*/ 729 w 730"/>
                <a:gd name="T67" fmla="*/ 791 h 830"/>
                <a:gd name="T68" fmla="*/ 727 w 730"/>
                <a:gd name="T69" fmla="*/ 800 h 830"/>
                <a:gd name="T70" fmla="*/ 722 w 730"/>
                <a:gd name="T71" fmla="*/ 808 h 830"/>
                <a:gd name="T72" fmla="*/ 716 w 730"/>
                <a:gd name="T73" fmla="*/ 816 h 830"/>
                <a:gd name="T74" fmla="*/ 709 w 730"/>
                <a:gd name="T75" fmla="*/ 822 h 830"/>
                <a:gd name="T76" fmla="*/ 701 w 730"/>
                <a:gd name="T77" fmla="*/ 826 h 830"/>
                <a:gd name="T78" fmla="*/ 690 w 730"/>
                <a:gd name="T79" fmla="*/ 829 h 830"/>
                <a:gd name="T80" fmla="*/ 681 w 730"/>
                <a:gd name="T81" fmla="*/ 830 h 830"/>
                <a:gd name="T82" fmla="*/ 681 w 730"/>
                <a:gd name="T83" fmla="*/ 830 h 830"/>
                <a:gd name="T84" fmla="*/ 60 w 730"/>
                <a:gd name="T85" fmla="*/ 770 h 830"/>
                <a:gd name="T86" fmla="*/ 669 w 730"/>
                <a:gd name="T87" fmla="*/ 770 h 830"/>
                <a:gd name="T88" fmla="*/ 669 w 730"/>
                <a:gd name="T89" fmla="*/ 61 h 830"/>
                <a:gd name="T90" fmla="*/ 60 w 730"/>
                <a:gd name="T91" fmla="*/ 61 h 830"/>
                <a:gd name="T92" fmla="*/ 60 w 730"/>
                <a:gd name="T93" fmla="*/ 77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30" h="830">
                  <a:moveTo>
                    <a:pt x="681" y="830"/>
                  </a:moveTo>
                  <a:lnTo>
                    <a:pt x="49" y="830"/>
                  </a:lnTo>
                  <a:lnTo>
                    <a:pt x="49" y="830"/>
                  </a:lnTo>
                  <a:lnTo>
                    <a:pt x="39" y="829"/>
                  </a:lnTo>
                  <a:lnTo>
                    <a:pt x="30" y="826"/>
                  </a:lnTo>
                  <a:lnTo>
                    <a:pt x="22" y="822"/>
                  </a:lnTo>
                  <a:lnTo>
                    <a:pt x="14" y="816"/>
                  </a:lnTo>
                  <a:lnTo>
                    <a:pt x="8" y="808"/>
                  </a:lnTo>
                  <a:lnTo>
                    <a:pt x="4" y="800"/>
                  </a:lnTo>
                  <a:lnTo>
                    <a:pt x="1" y="791"/>
                  </a:lnTo>
                  <a:lnTo>
                    <a:pt x="0" y="78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" y="39"/>
                  </a:lnTo>
                  <a:lnTo>
                    <a:pt x="4" y="29"/>
                  </a:lnTo>
                  <a:lnTo>
                    <a:pt x="8" y="21"/>
                  </a:lnTo>
                  <a:lnTo>
                    <a:pt x="14" y="14"/>
                  </a:lnTo>
                  <a:lnTo>
                    <a:pt x="22" y="8"/>
                  </a:lnTo>
                  <a:lnTo>
                    <a:pt x="30" y="3"/>
                  </a:lnTo>
                  <a:lnTo>
                    <a:pt x="39" y="1"/>
                  </a:lnTo>
                  <a:lnTo>
                    <a:pt x="49" y="0"/>
                  </a:lnTo>
                  <a:lnTo>
                    <a:pt x="681" y="0"/>
                  </a:lnTo>
                  <a:lnTo>
                    <a:pt x="681" y="0"/>
                  </a:lnTo>
                  <a:lnTo>
                    <a:pt x="690" y="1"/>
                  </a:lnTo>
                  <a:lnTo>
                    <a:pt x="701" y="3"/>
                  </a:lnTo>
                  <a:lnTo>
                    <a:pt x="709" y="8"/>
                  </a:lnTo>
                  <a:lnTo>
                    <a:pt x="716" y="14"/>
                  </a:lnTo>
                  <a:lnTo>
                    <a:pt x="722" y="21"/>
                  </a:lnTo>
                  <a:lnTo>
                    <a:pt x="727" y="29"/>
                  </a:lnTo>
                  <a:lnTo>
                    <a:pt x="729" y="39"/>
                  </a:lnTo>
                  <a:lnTo>
                    <a:pt x="730" y="49"/>
                  </a:lnTo>
                  <a:lnTo>
                    <a:pt x="730" y="781"/>
                  </a:lnTo>
                  <a:lnTo>
                    <a:pt x="730" y="781"/>
                  </a:lnTo>
                  <a:lnTo>
                    <a:pt x="729" y="791"/>
                  </a:lnTo>
                  <a:lnTo>
                    <a:pt x="727" y="800"/>
                  </a:lnTo>
                  <a:lnTo>
                    <a:pt x="722" y="808"/>
                  </a:lnTo>
                  <a:lnTo>
                    <a:pt x="716" y="816"/>
                  </a:lnTo>
                  <a:lnTo>
                    <a:pt x="709" y="822"/>
                  </a:lnTo>
                  <a:lnTo>
                    <a:pt x="701" y="826"/>
                  </a:lnTo>
                  <a:lnTo>
                    <a:pt x="690" y="829"/>
                  </a:lnTo>
                  <a:lnTo>
                    <a:pt x="681" y="830"/>
                  </a:lnTo>
                  <a:lnTo>
                    <a:pt x="681" y="830"/>
                  </a:lnTo>
                  <a:close/>
                  <a:moveTo>
                    <a:pt x="60" y="770"/>
                  </a:moveTo>
                  <a:lnTo>
                    <a:pt x="669" y="770"/>
                  </a:lnTo>
                  <a:lnTo>
                    <a:pt x="669" y="61"/>
                  </a:lnTo>
                  <a:lnTo>
                    <a:pt x="60" y="61"/>
                  </a:lnTo>
                  <a:lnTo>
                    <a:pt x="60" y="770"/>
                  </a:lnTo>
                  <a:close/>
                </a:path>
              </a:pathLst>
            </a:custGeom>
            <a:solidFill>
              <a:srgbClr val="00A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130"/>
            <p:cNvSpPr>
              <a:spLocks noChangeShapeType="1"/>
            </p:cNvSpPr>
            <p:nvPr/>
          </p:nvSpPr>
          <p:spPr bwMode="auto">
            <a:xfrm>
              <a:off x="3470" y="2308"/>
              <a:ext cx="0" cy="0"/>
            </a:xfrm>
            <a:prstGeom prst="line">
              <a:avLst/>
            </a:prstGeom>
            <a:noFill/>
            <a:ln w="23813">
              <a:solidFill>
                <a:srgbClr val="00925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559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cobas IT 1000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3380" y="872489"/>
            <a:ext cx="8509099" cy="860400"/>
          </a:xfrm>
        </p:spPr>
        <p:txBody>
          <a:bodyPr/>
          <a:lstStyle/>
          <a:p>
            <a:r>
              <a:rPr lang="ru-RU" dirty="0"/>
              <a:t>Широкий спектр драйверов не-Рош приборов - под ваши потребности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3716804" y="3241750"/>
            <a:ext cx="2045221" cy="1176730"/>
            <a:chOff x="2938299" y="2760974"/>
            <a:chExt cx="3264471" cy="2034751"/>
          </a:xfrm>
        </p:grpSpPr>
        <p:sp>
          <p:nvSpPr>
            <p:cNvPr id="8" name="Rectangle 7"/>
            <p:cNvSpPr/>
            <p:nvPr/>
          </p:nvSpPr>
          <p:spPr bwMode="auto">
            <a:xfrm>
              <a:off x="3300630" y="2883748"/>
              <a:ext cx="2532163" cy="1635467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2900"/>
                </a:lnSpc>
              </a:pPr>
              <a:endParaRPr lang="en-SG" sz="3200" b="1" dirty="0">
                <a:solidFill>
                  <a:srgbClr val="00925B"/>
                </a:solidFill>
                <a:latin typeface="Imago" pitchFamily="2" charset="0"/>
                <a:cs typeface="Arial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938299" y="2760974"/>
              <a:ext cx="3264471" cy="2034751"/>
              <a:chOff x="6557886" y="4692861"/>
              <a:chExt cx="1928600" cy="1226264"/>
            </a:xfrm>
          </p:grpSpPr>
          <p:sp>
            <p:nvSpPr>
              <p:cNvPr id="11" name="Freeform 10"/>
              <p:cNvSpPr>
                <a:spLocks/>
              </p:cNvSpPr>
              <p:nvPr/>
            </p:nvSpPr>
            <p:spPr bwMode="auto">
              <a:xfrm>
                <a:off x="6693385" y="4692861"/>
                <a:ext cx="1653086" cy="1099798"/>
              </a:xfrm>
              <a:custGeom>
                <a:avLst/>
                <a:gdLst>
                  <a:gd name="connsiteX0" fmla="*/ 127069 w 1653086"/>
                  <a:gd name="connsiteY0" fmla="*/ 79041 h 1099798"/>
                  <a:gd name="connsiteX1" fmla="*/ 79041 w 1653086"/>
                  <a:gd name="connsiteY1" fmla="*/ 127155 h 1099798"/>
                  <a:gd name="connsiteX2" fmla="*/ 79041 w 1653086"/>
                  <a:gd name="connsiteY2" fmla="*/ 977161 h 1099798"/>
                  <a:gd name="connsiteX3" fmla="*/ 127069 w 1653086"/>
                  <a:gd name="connsiteY3" fmla="*/ 1025274 h 1099798"/>
                  <a:gd name="connsiteX4" fmla="*/ 367205 w 1653086"/>
                  <a:gd name="connsiteY4" fmla="*/ 1025274 h 1099798"/>
                  <a:gd name="connsiteX5" fmla="*/ 1530534 w 1653086"/>
                  <a:gd name="connsiteY5" fmla="*/ 1025274 h 1099798"/>
                  <a:gd name="connsiteX6" fmla="*/ 1578561 w 1653086"/>
                  <a:gd name="connsiteY6" fmla="*/ 977161 h 1099798"/>
                  <a:gd name="connsiteX7" fmla="*/ 1578561 w 1653086"/>
                  <a:gd name="connsiteY7" fmla="*/ 127155 h 1099798"/>
                  <a:gd name="connsiteX8" fmla="*/ 1530534 w 1653086"/>
                  <a:gd name="connsiteY8" fmla="*/ 79041 h 1099798"/>
                  <a:gd name="connsiteX9" fmla="*/ 500614 w 1653086"/>
                  <a:gd name="connsiteY9" fmla="*/ 79041 h 1099798"/>
                  <a:gd name="connsiteX10" fmla="*/ 127069 w 1653086"/>
                  <a:gd name="connsiteY10" fmla="*/ 79041 h 1099798"/>
                  <a:gd name="connsiteX11" fmla="*/ 106651 w 1653086"/>
                  <a:gd name="connsiteY11" fmla="*/ 0 h 1099798"/>
                  <a:gd name="connsiteX12" fmla="*/ 1546435 w 1653086"/>
                  <a:gd name="connsiteY12" fmla="*/ 0 h 1099798"/>
                  <a:gd name="connsiteX13" fmla="*/ 1653086 w 1653086"/>
                  <a:gd name="connsiteY13" fmla="*/ 106777 h 1099798"/>
                  <a:gd name="connsiteX14" fmla="*/ 1653086 w 1653086"/>
                  <a:gd name="connsiteY14" fmla="*/ 993022 h 1099798"/>
                  <a:gd name="connsiteX15" fmla="*/ 1546435 w 1653086"/>
                  <a:gd name="connsiteY15" fmla="*/ 1099798 h 1099798"/>
                  <a:gd name="connsiteX16" fmla="*/ 106651 w 1653086"/>
                  <a:gd name="connsiteY16" fmla="*/ 1099798 h 1099798"/>
                  <a:gd name="connsiteX17" fmla="*/ 0 w 1653086"/>
                  <a:gd name="connsiteY17" fmla="*/ 993022 h 1099798"/>
                  <a:gd name="connsiteX18" fmla="*/ 0 w 1653086"/>
                  <a:gd name="connsiteY18" fmla="*/ 106777 h 1099798"/>
                  <a:gd name="connsiteX19" fmla="*/ 106651 w 1653086"/>
                  <a:gd name="connsiteY19" fmla="*/ 0 h 1099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53086" h="1099798">
                    <a:moveTo>
                      <a:pt x="127069" y="79041"/>
                    </a:moveTo>
                    <a:cubicBezTo>
                      <a:pt x="100387" y="79041"/>
                      <a:pt x="79041" y="100425"/>
                      <a:pt x="79041" y="127155"/>
                    </a:cubicBezTo>
                    <a:cubicBezTo>
                      <a:pt x="79041" y="127155"/>
                      <a:pt x="79041" y="127155"/>
                      <a:pt x="79041" y="977161"/>
                    </a:cubicBezTo>
                    <a:cubicBezTo>
                      <a:pt x="79041" y="1003890"/>
                      <a:pt x="100387" y="1025274"/>
                      <a:pt x="127069" y="1025274"/>
                    </a:cubicBezTo>
                    <a:cubicBezTo>
                      <a:pt x="127069" y="1025274"/>
                      <a:pt x="127069" y="1025274"/>
                      <a:pt x="367205" y="1025274"/>
                    </a:cubicBezTo>
                    <a:cubicBezTo>
                      <a:pt x="367205" y="1025274"/>
                      <a:pt x="367205" y="1025274"/>
                      <a:pt x="1530534" y="1025274"/>
                    </a:cubicBezTo>
                    <a:cubicBezTo>
                      <a:pt x="1557216" y="1025274"/>
                      <a:pt x="1578561" y="1003890"/>
                      <a:pt x="1578561" y="977161"/>
                    </a:cubicBezTo>
                    <a:cubicBezTo>
                      <a:pt x="1578561" y="977161"/>
                      <a:pt x="1578561" y="977161"/>
                      <a:pt x="1578561" y="127155"/>
                    </a:cubicBezTo>
                    <a:cubicBezTo>
                      <a:pt x="1578561" y="100425"/>
                      <a:pt x="1557216" y="79041"/>
                      <a:pt x="1530534" y="79041"/>
                    </a:cubicBezTo>
                    <a:cubicBezTo>
                      <a:pt x="1530534" y="79041"/>
                      <a:pt x="1530534" y="79041"/>
                      <a:pt x="500614" y="79041"/>
                    </a:cubicBezTo>
                    <a:cubicBezTo>
                      <a:pt x="500614" y="79041"/>
                      <a:pt x="500614" y="79041"/>
                      <a:pt x="127069" y="79041"/>
                    </a:cubicBezTo>
                    <a:close/>
                    <a:moveTo>
                      <a:pt x="106651" y="0"/>
                    </a:moveTo>
                    <a:cubicBezTo>
                      <a:pt x="1546435" y="0"/>
                      <a:pt x="1546435" y="0"/>
                      <a:pt x="1546435" y="0"/>
                    </a:cubicBezTo>
                    <a:cubicBezTo>
                      <a:pt x="1605093" y="0"/>
                      <a:pt x="1653086" y="48050"/>
                      <a:pt x="1653086" y="106777"/>
                    </a:cubicBezTo>
                    <a:cubicBezTo>
                      <a:pt x="1653086" y="993022"/>
                      <a:pt x="1653086" y="993022"/>
                      <a:pt x="1653086" y="993022"/>
                    </a:cubicBezTo>
                    <a:cubicBezTo>
                      <a:pt x="1653086" y="1051749"/>
                      <a:pt x="1605093" y="1099798"/>
                      <a:pt x="1546435" y="1099798"/>
                    </a:cubicBezTo>
                    <a:cubicBezTo>
                      <a:pt x="106651" y="1099798"/>
                      <a:pt x="106651" y="1099798"/>
                      <a:pt x="106651" y="1099798"/>
                    </a:cubicBezTo>
                    <a:cubicBezTo>
                      <a:pt x="47993" y="1099798"/>
                      <a:pt x="0" y="1051749"/>
                      <a:pt x="0" y="993022"/>
                    </a:cubicBezTo>
                    <a:cubicBezTo>
                      <a:pt x="0" y="106777"/>
                      <a:pt x="0" y="106777"/>
                      <a:pt x="0" y="106777"/>
                    </a:cubicBezTo>
                    <a:cubicBezTo>
                      <a:pt x="0" y="48050"/>
                      <a:pt x="47993" y="0"/>
                      <a:pt x="106651" y="0"/>
                    </a:cubicBez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defRPr/>
                </a:pPr>
                <a:endParaRPr lang="en-GB" sz="2000" kern="0">
                  <a:solidFill>
                    <a:srgbClr val="000000"/>
                  </a:solidFill>
                  <a:latin typeface="Imago" pitchFamily="2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/>
            </p:nvSpPr>
            <p:spPr bwMode="auto">
              <a:xfrm>
                <a:off x="6557886" y="5792659"/>
                <a:ext cx="1928600" cy="126466"/>
              </a:xfrm>
              <a:custGeom>
                <a:avLst/>
                <a:gdLst>
                  <a:gd name="T0" fmla="*/ 361 w 361"/>
                  <a:gd name="T1" fmla="*/ 0 h 24"/>
                  <a:gd name="T2" fmla="*/ 0 w 361"/>
                  <a:gd name="T3" fmla="*/ 0 h 24"/>
                  <a:gd name="T4" fmla="*/ 0 w 361"/>
                  <a:gd name="T5" fmla="*/ 1 h 24"/>
                  <a:gd name="T6" fmla="*/ 23 w 361"/>
                  <a:gd name="T7" fmla="*/ 24 h 24"/>
                  <a:gd name="T8" fmla="*/ 338 w 361"/>
                  <a:gd name="T9" fmla="*/ 24 h 24"/>
                  <a:gd name="T10" fmla="*/ 361 w 361"/>
                  <a:gd name="T11" fmla="*/ 1 h 24"/>
                  <a:gd name="T12" fmla="*/ 361 w 361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24">
                    <a:moveTo>
                      <a:pt x="36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3"/>
                      <a:pt x="10" y="24"/>
                      <a:pt x="23" y="24"/>
                    </a:cubicBezTo>
                    <a:cubicBezTo>
                      <a:pt x="338" y="24"/>
                      <a:pt x="338" y="24"/>
                      <a:pt x="338" y="24"/>
                    </a:cubicBezTo>
                    <a:cubicBezTo>
                      <a:pt x="351" y="24"/>
                      <a:pt x="361" y="14"/>
                      <a:pt x="361" y="1"/>
                    </a:cubicBezTo>
                    <a:lnTo>
                      <a:pt x="36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>
                  <a:defRPr/>
                </a:pPr>
                <a:endParaRPr lang="en-GB" sz="2000" kern="0">
                  <a:solidFill>
                    <a:srgbClr val="000000"/>
                  </a:solidFill>
                  <a:latin typeface="Imago" pitchFamily="2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13" name="Rectangle 16"/>
              <p:cNvSpPr>
                <a:spLocks noChangeArrowheads="1"/>
              </p:cNvSpPr>
              <p:nvPr/>
            </p:nvSpPr>
            <p:spPr bwMode="auto">
              <a:xfrm>
                <a:off x="7312163" y="5792659"/>
                <a:ext cx="420046" cy="20325"/>
              </a:xfrm>
              <a:prstGeom prst="rect">
                <a:avLst/>
              </a:prstGeom>
              <a:solidFill>
                <a:srgbClr val="EC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>
                  <a:defRPr/>
                </a:pPr>
                <a:endParaRPr lang="en-GB" sz="2000" kern="0">
                  <a:solidFill>
                    <a:srgbClr val="000000"/>
                  </a:solidFill>
                  <a:latin typeface="Imago" pitchFamily="2" charset="0"/>
                  <a:ea typeface="MS PGothic" pitchFamily="34" charset="-128"/>
                  <a:cs typeface="+mn-cs"/>
                </a:endParaRPr>
              </a:p>
            </p:txBody>
          </p:sp>
        </p:grpSp>
      </p:grpSp>
      <p:sp>
        <p:nvSpPr>
          <p:cNvPr id="14" name="Rounded Rectangle 13"/>
          <p:cNvSpPr/>
          <p:nvPr/>
        </p:nvSpPr>
        <p:spPr bwMode="auto">
          <a:xfrm>
            <a:off x="2545023" y="2524174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err="1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Abaxis</a:t>
            </a: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 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Piccolo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Xpress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2545023" y="3185668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ABX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e-SAT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545023" y="4508656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ABX Micros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CRP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5851310" y="2524174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Axis-shield</a:t>
            </a:r>
          </a:p>
          <a:p>
            <a:pPr>
              <a:lnSpc>
                <a:spcPts val="1200"/>
              </a:lnSpc>
            </a:pPr>
            <a:r>
              <a:rPr lang="en-US" sz="1050" dirty="0" err="1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Afinion</a:t>
            </a:r>
            <a:endParaRPr lang="en-US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AS1000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8055504" y="1862680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err="1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Biosite</a:t>
            </a:r>
            <a:endParaRPr lang="en-US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Triage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1442928" y="5170151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IL GEM 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Premier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4000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2545023" y="1862680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err="1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Hemochron</a:t>
            </a:r>
            <a:endParaRPr lang="en-US" sz="1050" dirty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050" dirty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Jr.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Signature</a:t>
            </a:r>
            <a:endParaRPr lang="en-SG" sz="1050" dirty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4749214" y="1862680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err="1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Hemochron</a:t>
            </a:r>
            <a:endParaRPr lang="en-US" sz="1050" dirty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Jr.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Signature+</a:t>
            </a:r>
            <a:endParaRPr lang="en-SG" sz="1050" dirty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1442928" y="1862680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err="1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Hemochron</a:t>
            </a:r>
            <a:endParaRPr lang="en-US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Signature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Elite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5851310" y="3185668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err="1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LifeSign</a:t>
            </a:r>
            <a:endParaRPr lang="en-US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050" dirty="0" err="1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Dxpress</a:t>
            </a:r>
            <a:endParaRPr lang="en-US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POC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3647119" y="1862680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Medtronic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ACT Plus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8055504" y="5170151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OPTI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Medical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OPTI CCA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1442928" y="2524174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Orion</a:t>
            </a:r>
          </a:p>
          <a:p>
            <a:pPr>
              <a:lnSpc>
                <a:spcPts val="1200"/>
              </a:lnSpc>
            </a:pPr>
            <a:r>
              <a:rPr lang="en-US" sz="1050" dirty="0" err="1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QuikRead</a:t>
            </a: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 go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5851310" y="5170151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Radiometer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ABL500</a:t>
            </a:r>
            <a:endParaRPr lang="en-US" sz="1050" dirty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050" dirty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series</a:t>
            </a:r>
            <a:endParaRPr lang="en-SG" sz="1050" dirty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8055504" y="3185668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Radiometer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ABL600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series</a:t>
            </a:r>
            <a:endParaRPr lang="en-SG" sz="1050" dirty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8055504" y="3847162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Radiometer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ABL700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series</a:t>
            </a:r>
            <a:endParaRPr lang="en-SG" sz="1050" dirty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2545023" y="5170151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Radiometer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ABL80 </a:t>
            </a:r>
            <a:r>
              <a:rPr lang="en-US" sz="1050" dirty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Flex</a:t>
            </a:r>
            <a:endParaRPr lang="en-SG" sz="1050" dirty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8055504" y="4508656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Radiometer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ABL800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series</a:t>
            </a:r>
            <a:endParaRPr lang="en-SG" sz="1050" dirty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3647119" y="5170151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Radiometer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ABL90 </a:t>
            </a:r>
            <a:r>
              <a:rPr lang="en-US" sz="1050" dirty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Flex</a:t>
            </a:r>
            <a:endParaRPr lang="en-SG" sz="1050" dirty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 bwMode="auto">
          <a:xfrm>
            <a:off x="6953405" y="1862680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Radiometer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AQT90 Flex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 bwMode="auto">
          <a:xfrm>
            <a:off x="5851310" y="1862680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ROTEM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delta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6953405" y="3185668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Siemens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CLINITEK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Status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4749214" y="5170151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Siemens</a:t>
            </a:r>
          </a:p>
          <a:p>
            <a:pPr>
              <a:lnSpc>
                <a:spcPts val="1200"/>
              </a:lnSpc>
            </a:pPr>
            <a:r>
              <a:rPr lang="en-US" sz="1050" dirty="0" err="1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RapidLab</a:t>
            </a:r>
            <a:endParaRPr lang="en-US" sz="1050" dirty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800</a:t>
            </a:r>
            <a:endParaRPr lang="en-SG" sz="1050" dirty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6953405" y="5170151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Siemens</a:t>
            </a:r>
          </a:p>
          <a:p>
            <a:pPr>
              <a:lnSpc>
                <a:spcPts val="1200"/>
              </a:lnSpc>
            </a:pPr>
            <a:r>
              <a:rPr lang="en-US" sz="1050" dirty="0" err="1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RapidLab</a:t>
            </a:r>
            <a:endParaRPr lang="en-US" sz="1050" dirty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1200</a:t>
            </a:r>
            <a:endParaRPr lang="en-SG" sz="1050" dirty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4749214" y="4508656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Siemens</a:t>
            </a:r>
          </a:p>
          <a:p>
            <a:pPr>
              <a:lnSpc>
                <a:spcPts val="1200"/>
              </a:lnSpc>
            </a:pPr>
            <a:r>
              <a:rPr lang="en-US" sz="1050" dirty="0" err="1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RapidPoint</a:t>
            </a:r>
            <a:endParaRPr lang="en-US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400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 bwMode="auto">
          <a:xfrm>
            <a:off x="4749214" y="2524174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1200"/>
              </a:lnSpc>
            </a:pPr>
            <a:r>
              <a:rPr lang="en-GB" sz="1050" dirty="0">
                <a:solidFill>
                  <a:srgbClr val="000000"/>
                </a:solidFill>
                <a:latin typeface="Imago" pitchFamily="2" charset="0"/>
              </a:rPr>
              <a:t>Siemens </a:t>
            </a:r>
            <a:endParaRPr lang="en-GB" sz="1050" dirty="0" smtClean="0">
              <a:solidFill>
                <a:srgbClr val="000000"/>
              </a:solidFill>
              <a:latin typeface="Imago" pitchFamily="2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en-GB" sz="1050" dirty="0" smtClean="0">
                <a:solidFill>
                  <a:srgbClr val="000000"/>
                </a:solidFill>
                <a:latin typeface="Imago" pitchFamily="2" charset="0"/>
              </a:rPr>
              <a:t>DCA </a:t>
            </a:r>
          </a:p>
          <a:p>
            <a:pPr eaLnBrk="1" hangingPunct="1">
              <a:lnSpc>
                <a:spcPts val="1200"/>
              </a:lnSpc>
            </a:pPr>
            <a:r>
              <a:rPr lang="en-GB" sz="1050" dirty="0" smtClean="0">
                <a:solidFill>
                  <a:srgbClr val="000000"/>
                </a:solidFill>
                <a:latin typeface="Imago" pitchFamily="2" charset="0"/>
              </a:rPr>
              <a:t>Vantage</a:t>
            </a:r>
            <a:endParaRPr lang="en-SG" sz="1050" dirty="0">
              <a:solidFill>
                <a:srgbClr val="000000"/>
              </a:solidFill>
              <a:latin typeface="Imago" pitchFamily="2" charset="0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2545023" y="3847162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err="1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Sysmex</a:t>
            </a:r>
            <a:endParaRPr lang="en-US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KX-21N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 bwMode="auto">
          <a:xfrm>
            <a:off x="3647119" y="4508656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err="1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Sysmex</a:t>
            </a:r>
            <a:endParaRPr lang="en-US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pocH-100i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 bwMode="auto">
          <a:xfrm>
            <a:off x="6953405" y="2524174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err="1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HemoCue</a:t>
            </a:r>
            <a:endParaRPr lang="en-US" sz="1050" dirty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Glu201 </a:t>
            </a:r>
            <a:r>
              <a:rPr lang="en-US" sz="1050" dirty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DM</a:t>
            </a:r>
            <a:endParaRPr lang="en-SG" sz="1050" dirty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8055504" y="2524174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err="1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HemoCue</a:t>
            </a:r>
            <a:endParaRPr lang="en-US" sz="1050" dirty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Glu201 DM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RT</a:t>
            </a:r>
            <a:endParaRPr lang="en-SG" sz="1050" dirty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 bwMode="auto">
          <a:xfrm>
            <a:off x="1442928" y="3847162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err="1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HemoCue</a:t>
            </a:r>
            <a:endParaRPr lang="en-US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050" dirty="0" err="1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Hb</a:t>
            </a: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 201 DM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5851310" y="4508656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IL GEM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Premier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3000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 bwMode="auto">
          <a:xfrm>
            <a:off x="6953405" y="4508656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IL GEM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OPL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 bwMode="auto">
          <a:xfrm>
            <a:off x="6953405" y="3847162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IL GEM</a:t>
            </a: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PCL Plus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48" name="Rounded Rectangle 47"/>
          <p:cNvSpPr/>
          <p:nvPr/>
        </p:nvSpPr>
        <p:spPr bwMode="auto">
          <a:xfrm>
            <a:off x="3647119" y="2524174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Abbott</a:t>
            </a:r>
          </a:p>
          <a:p>
            <a:pPr>
              <a:lnSpc>
                <a:spcPts val="1200"/>
              </a:lnSpc>
            </a:pPr>
            <a:r>
              <a:rPr lang="en-US" sz="1050" err="1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i</a:t>
            </a:r>
            <a:r>
              <a:rPr lang="en-US" sz="105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-STAT CDs</a:t>
            </a:r>
          </a:p>
          <a:p>
            <a:pPr>
              <a:lnSpc>
                <a:spcPts val="1200"/>
              </a:lnSpc>
            </a:pPr>
            <a:r>
              <a:rPr lang="en-US" sz="105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(CC use)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49" name="Rounded Rectangle 48"/>
          <p:cNvSpPr/>
          <p:nvPr/>
        </p:nvSpPr>
        <p:spPr bwMode="auto">
          <a:xfrm>
            <a:off x="5851310" y="3847162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Abbott</a:t>
            </a:r>
          </a:p>
          <a:p>
            <a:pPr>
              <a:lnSpc>
                <a:spcPts val="1200"/>
              </a:lnSpc>
            </a:pPr>
            <a:r>
              <a:rPr lang="en-US" sz="1050" err="1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i</a:t>
            </a:r>
            <a:r>
              <a:rPr lang="en-US" sz="105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-STAT CDs</a:t>
            </a:r>
          </a:p>
          <a:p>
            <a:pPr>
              <a:lnSpc>
                <a:spcPts val="1200"/>
              </a:lnSpc>
            </a:pPr>
            <a:r>
              <a:rPr lang="en-US" sz="105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(BG use)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>
            <a:off x="1442928" y="4508656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err="1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Sysmex</a:t>
            </a:r>
            <a:endParaRPr lang="en-US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XP300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sp>
        <p:nvSpPr>
          <p:cNvPr id="51" name="Rounded Rectangle 50"/>
          <p:cNvSpPr/>
          <p:nvPr/>
        </p:nvSpPr>
        <p:spPr bwMode="auto">
          <a:xfrm>
            <a:off x="1442928" y="3185668"/>
            <a:ext cx="1053000" cy="648000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ts val="1200"/>
              </a:lnSpc>
            </a:pPr>
            <a:r>
              <a:rPr lang="en-US" sz="1050" dirty="0" err="1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Taidoc</a:t>
            </a:r>
            <a:endParaRPr lang="en-US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050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Ketone</a:t>
            </a:r>
            <a:endParaRPr lang="en-SG" sz="1050" dirty="0" smtClean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07504" y="1869030"/>
            <a:ext cx="1290820" cy="3949121"/>
            <a:chOff x="-3876541" y="528034"/>
            <a:chExt cx="1287731" cy="4054696"/>
          </a:xfrm>
        </p:grpSpPr>
        <p:sp>
          <p:nvSpPr>
            <p:cNvPr id="53" name="TextBox 52"/>
            <p:cNvSpPr txBox="1"/>
            <p:nvPr/>
          </p:nvSpPr>
          <p:spPr>
            <a:xfrm>
              <a:off x="-3503054" y="1525019"/>
              <a:ext cx="692793" cy="252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pPr algn="l"/>
              <a:r>
                <a:rPr lang="ru-RU" sz="1000" dirty="0" smtClean="0">
                  <a:solidFill>
                    <a:srgbClr val="000000"/>
                  </a:solidFill>
                  <a:latin typeface="Imago" pitchFamily="2" charset="0"/>
                  <a:ea typeface="MS PGothic" pitchFamily="34" charset="-128"/>
                  <a:cs typeface="+mn-cs"/>
                </a:rPr>
                <a:t>Биохимия</a:t>
              </a:r>
              <a:endParaRPr lang="en-SG" sz="1000" dirty="0">
                <a:solidFill>
                  <a:srgbClr val="000000"/>
                </a:solidFill>
                <a:latin typeface="Imago" pitchFamily="2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3503054" y="2596988"/>
              <a:ext cx="649882" cy="410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pPr algn="l"/>
              <a:r>
                <a:rPr lang="ru-RU" sz="1000" dirty="0" smtClean="0">
                  <a:solidFill>
                    <a:srgbClr val="000000"/>
                  </a:solidFill>
                  <a:latin typeface="Imago" pitchFamily="2" charset="0"/>
                  <a:ea typeface="MS PGothic" pitchFamily="34" charset="-128"/>
                  <a:cs typeface="+mn-cs"/>
                </a:rPr>
                <a:t>Глюкоза</a:t>
              </a:r>
              <a:r>
                <a:rPr lang="en-SG" sz="1000" dirty="0" smtClean="0">
                  <a:solidFill>
                    <a:srgbClr val="000000"/>
                  </a:solidFill>
                  <a:latin typeface="Imago" pitchFamily="2" charset="0"/>
                  <a:ea typeface="MS PGothic" pitchFamily="34" charset="-128"/>
                  <a:cs typeface="+mn-cs"/>
                </a:rPr>
                <a:t>/</a:t>
              </a:r>
            </a:p>
            <a:p>
              <a:pPr algn="l"/>
              <a:r>
                <a:rPr lang="ru-RU" sz="1000" dirty="0" smtClean="0">
                  <a:solidFill>
                    <a:srgbClr val="000000"/>
                  </a:solidFill>
                  <a:latin typeface="Imago" pitchFamily="2" charset="0"/>
                  <a:ea typeface="MS PGothic" pitchFamily="34" charset="-128"/>
                  <a:cs typeface="+mn-cs"/>
                </a:rPr>
                <a:t>кетоны</a:t>
              </a:r>
              <a:endParaRPr lang="en-SG" sz="1000" dirty="0">
                <a:solidFill>
                  <a:srgbClr val="000000"/>
                </a:solidFill>
                <a:latin typeface="Imago" pitchFamily="2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3503054" y="4257486"/>
              <a:ext cx="757900" cy="252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pPr algn="l"/>
              <a:r>
                <a:rPr lang="ru-RU" sz="1000" dirty="0" smtClean="0">
                  <a:solidFill>
                    <a:srgbClr val="000000"/>
                  </a:solidFill>
                  <a:latin typeface="Imago" pitchFamily="2" charset="0"/>
                  <a:ea typeface="MS PGothic" pitchFamily="34" charset="-128"/>
                  <a:cs typeface="+mn-cs"/>
                </a:rPr>
                <a:t>Газы крови</a:t>
              </a:r>
              <a:endParaRPr lang="en-SG" sz="1000" dirty="0">
                <a:solidFill>
                  <a:srgbClr val="000000"/>
                </a:solidFill>
                <a:latin typeface="Imago" pitchFamily="2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3509476" y="3731600"/>
              <a:ext cx="920666" cy="252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pPr algn="l"/>
              <a:r>
                <a:rPr lang="ru-RU" sz="1000" dirty="0" smtClean="0">
                  <a:solidFill>
                    <a:srgbClr val="000000"/>
                  </a:solidFill>
                  <a:latin typeface="Imago" pitchFamily="2" charset="0"/>
                  <a:ea typeface="MS PGothic" pitchFamily="34" charset="-128"/>
                  <a:cs typeface="+mn-cs"/>
                </a:rPr>
                <a:t>Беременность</a:t>
              </a:r>
              <a:endParaRPr lang="en-SG" sz="1000" dirty="0">
                <a:solidFill>
                  <a:srgbClr val="000000"/>
                </a:solidFill>
                <a:latin typeface="Imago" pitchFamily="2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3503054" y="576277"/>
              <a:ext cx="769738" cy="252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ru-RU" sz="1000" dirty="0" smtClean="0">
                  <a:solidFill>
                    <a:srgbClr val="000000"/>
                  </a:solidFill>
                  <a:latin typeface="Imago" pitchFamily="2" charset="0"/>
                  <a:ea typeface="MS PGothic" pitchFamily="34" charset="-128"/>
                  <a:cs typeface="+mn-cs"/>
                </a:rPr>
                <a:t>Коагуляция</a:t>
              </a:r>
              <a:endParaRPr lang="en-SG" sz="1000" dirty="0">
                <a:solidFill>
                  <a:srgbClr val="000000"/>
                </a:solidFill>
                <a:latin typeface="Imago" pitchFamily="2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3503054" y="3173776"/>
              <a:ext cx="828926" cy="252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pPr algn="l"/>
              <a:r>
                <a:rPr lang="ru-RU" sz="1000" dirty="0" smtClean="0">
                  <a:solidFill>
                    <a:srgbClr val="000000"/>
                  </a:solidFill>
                  <a:latin typeface="Imago" pitchFamily="2" charset="0"/>
                  <a:ea typeface="MS PGothic" pitchFamily="34" charset="-128"/>
                  <a:cs typeface="+mn-cs"/>
                </a:rPr>
                <a:t>Гематология</a:t>
              </a:r>
              <a:endParaRPr lang="en-SG" sz="1000" dirty="0">
                <a:solidFill>
                  <a:srgbClr val="000000"/>
                </a:solidFill>
                <a:latin typeface="Imago" pitchFamily="2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3503054" y="1102164"/>
              <a:ext cx="558141" cy="252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pPr algn="l"/>
              <a:r>
                <a:rPr lang="ru-RU" sz="1000" dirty="0" err="1" smtClean="0">
                  <a:solidFill>
                    <a:srgbClr val="000000"/>
                  </a:solidFill>
                  <a:latin typeface="Imago" pitchFamily="2" charset="0"/>
                  <a:ea typeface="MS PGothic" pitchFamily="34" charset="-128"/>
                  <a:cs typeface="+mn-cs"/>
                </a:rPr>
                <a:t>Кардио</a:t>
              </a:r>
              <a:endParaRPr lang="en-SG" sz="1000" dirty="0">
                <a:solidFill>
                  <a:srgbClr val="000000"/>
                </a:solidFill>
                <a:latin typeface="Imago" pitchFamily="2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-3509476" y="2153939"/>
              <a:ext cx="506352" cy="252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pPr algn="l"/>
              <a:r>
                <a:rPr lang="en-SG" sz="1000" dirty="0">
                  <a:solidFill>
                    <a:srgbClr val="000000"/>
                  </a:solidFill>
                  <a:latin typeface="Imago" pitchFamily="2" charset="0"/>
                  <a:ea typeface="MS PGothic" pitchFamily="34" charset="-128"/>
                  <a:cs typeface="+mn-cs"/>
                </a:rPr>
                <a:t>HbA1c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-3876541" y="528034"/>
              <a:ext cx="373487" cy="373487"/>
            </a:xfrm>
            <a:prstGeom prst="rect">
              <a:avLst/>
            </a:prstGeom>
            <a:solidFill>
              <a:srgbClr val="8EB4C5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700"/>
                </a:lnSpc>
              </a:pPr>
              <a:endParaRPr lang="en-GB" sz="1000">
                <a:solidFill>
                  <a:srgbClr val="000000"/>
                </a:solidFill>
                <a:latin typeface="Imago" pitchFamily="2" charset="0"/>
                <a:cs typeface="Arial" pitchFamily="34" charset="0"/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-3876541" y="1053921"/>
              <a:ext cx="373487" cy="3734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700"/>
                </a:lnSpc>
              </a:pPr>
              <a:endParaRPr lang="en-GB" sz="1000">
                <a:solidFill>
                  <a:srgbClr val="000000"/>
                </a:solidFill>
                <a:latin typeface="Imago" pitchFamily="2" charset="0"/>
                <a:cs typeface="Arial" pitchFamily="34" charset="0"/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-3876541" y="1579808"/>
              <a:ext cx="373487" cy="373487"/>
            </a:xfrm>
            <a:prstGeom prst="rect">
              <a:avLst/>
            </a:prstGeom>
            <a:solidFill>
              <a:srgbClr val="A49DB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700"/>
                </a:lnSpc>
              </a:pPr>
              <a:endParaRPr lang="en-GB" sz="1000">
                <a:solidFill>
                  <a:srgbClr val="000000"/>
                </a:solidFill>
                <a:latin typeface="Imago" pitchFamily="2" charset="0"/>
                <a:cs typeface="Arial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-3876541" y="2105695"/>
              <a:ext cx="373487" cy="373487"/>
            </a:xfrm>
            <a:prstGeom prst="rect">
              <a:avLst/>
            </a:prstGeom>
            <a:solidFill>
              <a:srgbClr val="A5C1B5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>
                <a:lnSpc>
                  <a:spcPts val="1700"/>
                </a:lnSpc>
              </a:pPr>
              <a:endParaRPr lang="en-GB" sz="1000">
                <a:solidFill>
                  <a:srgbClr val="000000"/>
                </a:solidFill>
                <a:latin typeface="Imago" pitchFamily="2" charset="0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-3876541" y="2631582"/>
              <a:ext cx="373487" cy="37348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700"/>
                </a:lnSpc>
              </a:pPr>
              <a:endParaRPr lang="en-GB" sz="1000">
                <a:solidFill>
                  <a:srgbClr val="000000"/>
                </a:solidFill>
                <a:latin typeface="Imago" pitchFamily="2" charset="0"/>
                <a:cs typeface="Arial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-3876541" y="3157469"/>
              <a:ext cx="373487" cy="373487"/>
            </a:xfrm>
            <a:prstGeom prst="rect">
              <a:avLst/>
            </a:prstGeom>
            <a:solidFill>
              <a:srgbClr val="40AD84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700"/>
                </a:lnSpc>
              </a:pPr>
              <a:endParaRPr lang="en-GB" sz="1000">
                <a:solidFill>
                  <a:srgbClr val="000000"/>
                </a:solidFill>
                <a:latin typeface="Imago" pitchFamily="2" charset="0"/>
                <a:cs typeface="Arial" pitchFamily="34" charset="0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-3876541" y="3683356"/>
              <a:ext cx="373487" cy="373487"/>
            </a:xfrm>
            <a:prstGeom prst="rect">
              <a:avLst/>
            </a:prstGeom>
            <a:solidFill>
              <a:srgbClr val="D1899A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700"/>
                </a:lnSpc>
              </a:pPr>
              <a:endParaRPr lang="en-GB" sz="1000">
                <a:solidFill>
                  <a:srgbClr val="000000"/>
                </a:solidFill>
                <a:latin typeface="Imago" pitchFamily="2" charset="0"/>
                <a:cs typeface="Arial" pitchFamily="34" charset="0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-3876541" y="4209243"/>
              <a:ext cx="373487" cy="37348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700"/>
                </a:lnSpc>
              </a:pPr>
              <a:endParaRPr lang="en-GB" sz="1000">
                <a:solidFill>
                  <a:srgbClr val="000000"/>
                </a:solidFill>
                <a:latin typeface="Imago" pitchFamily="2" charset="0"/>
                <a:cs typeface="Arial" pitchFamily="34" charset="0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179512" y="6078488"/>
            <a:ext cx="40270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900" dirty="0" smtClean="0">
                <a:solidFill>
                  <a:srgbClr val="000000"/>
                </a:solidFill>
                <a:latin typeface="Imago" pitchFamily="2" charset="0"/>
                <a:ea typeface="MS PGothic" pitchFamily="34" charset="-128"/>
                <a:cs typeface="+mn-cs"/>
              </a:rPr>
              <a:t>Торговые марки являются собственностью их законных правообладателей</a:t>
            </a:r>
            <a:endParaRPr lang="en-SG" sz="900" dirty="0">
              <a:solidFill>
                <a:srgbClr val="000000"/>
              </a:solidFill>
              <a:latin typeface="Imago" pitchFamily="2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74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33 3.14524E-7 L -3.33333E-6 3.14524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5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52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53" presetClass="entr" presetSubtype="52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53" presetClass="entr" presetSubtype="52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53" presetClass="entr" presetSubtype="52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53" presetClass="entr" presetSubtype="52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53" presetClass="entr" presetSubtype="52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53" presetClass="entr" presetSubtype="52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53" presetClass="entr" presetSubtype="52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53" presetClass="entr" presetSubtype="52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53" presetClass="entr" presetSubtype="52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53" presetClass="entr" presetSubtype="52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5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53" presetClass="entr" presetSubtype="52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53" presetClass="entr" presetSubtype="52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53" presetClass="entr" presetSubtype="528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53" presetClass="entr" presetSubtype="52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53" presetClass="entr" presetSubtype="528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53" presetClass="entr" presetSubtype="52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53" presetClass="entr" presetSubtype="528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53" presetClass="entr" presetSubtype="528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53" presetClass="entr" presetSubtype="52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53" presetClass="entr" presetSubtype="528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53" presetClass="entr" presetSubtype="528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C5"/>
                                      </p:to>
                                    </p:animClr>
                                    <p:set>
                                      <p:cBhvr>
                                        <p:cTn id="2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C5"/>
                                      </p:to>
                                    </p:animClr>
                                    <p:set>
                                      <p:cBhvr>
                                        <p:cTn id="2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C5"/>
                                      </p:to>
                                    </p:animClr>
                                    <p:set>
                                      <p:cBhvr>
                                        <p:cTn id="2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C5"/>
                                      </p:to>
                                    </p:animClr>
                                    <p:set>
                                      <p:cBhvr>
                                        <p:cTn id="2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C5"/>
                                      </p:to>
                                    </p:animClr>
                                    <p:set>
                                      <p:cBhvr>
                                        <p:cTn id="2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E5E5"/>
                                      </p:to>
                                    </p:animClr>
                                    <p:set>
                                      <p:cBhvr>
                                        <p:cTn id="3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E5E5"/>
                                      </p:to>
                                    </p:animClr>
                                    <p:set>
                                      <p:cBhvr>
                                        <p:cTn id="3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49DB1"/>
                                      </p:to>
                                    </p:animClr>
                                    <p:set>
                                      <p:cBhvr>
                                        <p:cTn id="30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49DB1"/>
                                      </p:to>
                                    </p:animClr>
                                    <p:set>
                                      <p:cBhvr>
                                        <p:cTn id="3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49DB1"/>
                                      </p:to>
                                    </p:animClr>
                                    <p:set>
                                      <p:cBhvr>
                                        <p:cTn id="3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C1B5"/>
                                      </p:to>
                                    </p:animClr>
                                    <p:set>
                                      <p:cBhvr>
                                        <p:cTn id="3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C1B5"/>
                                      </p:to>
                                    </p:animClr>
                                    <p:set>
                                      <p:cBhvr>
                                        <p:cTn id="3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AA895"/>
                                      </p:to>
                                    </p:animClr>
                                    <p:set>
                                      <p:cBhvr>
                                        <p:cTn id="3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AA895"/>
                                      </p:to>
                                    </p:animClr>
                                    <p:set>
                                      <p:cBhvr>
                                        <p:cTn id="3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AD84"/>
                                      </p:to>
                                    </p:animClr>
                                    <p:set>
                                      <p:cBhvr>
                                        <p:cTn id="3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AD84"/>
                                      </p:to>
                                    </p:animClr>
                                    <p:set>
                                      <p:cBhvr>
                                        <p:cTn id="3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AD84"/>
                                      </p:to>
                                    </p:animClr>
                                    <p:set>
                                      <p:cBhvr>
                                        <p:cTn id="3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AD84"/>
                                      </p:to>
                                    </p:animClr>
                                    <p:set>
                                      <p:cBhvr>
                                        <p:cTn id="3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AD84"/>
                                      </p:to>
                                    </p:animClr>
                                    <p:set>
                                      <p:cBhvr>
                                        <p:cTn id="3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AD84"/>
                                      </p:to>
                                    </p:animClr>
                                    <p:set>
                                      <p:cBhvr>
                                        <p:cTn id="3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899A"/>
                                      </p:to>
                                    </p:animClr>
                                    <p:set>
                                      <p:cBhvr>
                                        <p:cTn id="3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899A"/>
                                      </p:to>
                                    </p:animClr>
                                    <p:set>
                                      <p:cBhvr>
                                        <p:cTn id="3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0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0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0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AA895"/>
                                      </p:to>
                                    </p:animClr>
                                    <p:set>
                                      <p:cBhvr>
                                        <p:cTn id="50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000"/>
                            </p:stCondLst>
                            <p:childTnLst>
                              <p:par>
                                <p:cTn id="5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32 -2.96296E-6 L 1.94444E-6 -2.96296E-6 " pathEditMode="relative" rAng="0" ptsTypes="AA">
                                      <p:cBhvr>
                                        <p:cTn id="5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cobas IT 1000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3381" y="877994"/>
            <a:ext cx="8435182" cy="860400"/>
          </a:xfrm>
        </p:spPr>
        <p:txBody>
          <a:bodyPr/>
          <a:lstStyle/>
          <a:p>
            <a:r>
              <a:rPr lang="ru-RU" dirty="0" smtClean="0"/>
              <a:t>Автоматизация ИМЛ - как часть </a:t>
            </a:r>
          </a:p>
          <a:p>
            <a:r>
              <a:rPr lang="ru-RU" dirty="0" smtClean="0"/>
              <a:t>Комплекса ЛИС АКЛ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742032" y="2148196"/>
            <a:ext cx="3613944" cy="3771944"/>
            <a:chOff x="7468765" y="1889857"/>
            <a:chExt cx="1966853" cy="205284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68865" y="1889857"/>
              <a:ext cx="1966753" cy="203427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7468865" y="3942700"/>
              <a:ext cx="1960817" cy="0"/>
            </a:xfrm>
            <a:prstGeom prst="line">
              <a:avLst/>
            </a:prstGeom>
            <a:ln w="38100">
              <a:solidFill>
                <a:srgbClr val="00A3AD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8765" y="1889857"/>
              <a:ext cx="1964567" cy="196456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4606187" y="2148196"/>
            <a:ext cx="4003476" cy="3771944"/>
          </a:xfrm>
          <a:prstGeom prst="rect">
            <a:avLst/>
          </a:prstGeom>
          <a:solidFill>
            <a:srgbClr val="00925B">
              <a:alpha val="80000"/>
            </a:srgbClr>
          </a:solidFill>
          <a:ln>
            <a:noFill/>
          </a:ln>
        </p:spPr>
        <p:txBody>
          <a:bodyPr vert="horz" wrap="square" lIns="91440" tIns="90000" rIns="9144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080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>
                <a:solidFill>
                  <a:srgbClr val="FFFFFF"/>
                </a:solidFill>
              </a:rPr>
              <a:t>И</a:t>
            </a:r>
            <a:r>
              <a:rPr lang="ru-RU" sz="2400" b="1" kern="0" noProof="0" dirty="0" smtClean="0">
                <a:solidFill>
                  <a:srgbClr val="FFFFFF"/>
                </a:solidFill>
              </a:rPr>
              <a:t>нтеграция </a:t>
            </a:r>
            <a:r>
              <a:rPr lang="en-US" sz="2400" b="1" kern="0" noProof="0" dirty="0" smtClean="0">
                <a:solidFill>
                  <a:srgbClr val="FFFFFF"/>
                </a:solidFill>
              </a:rPr>
              <a:t>c </a:t>
            </a:r>
            <a:r>
              <a:rPr lang="ru-RU" sz="2400" b="1" kern="0" noProof="0" dirty="0" smtClean="0">
                <a:solidFill>
                  <a:srgbClr val="FFFFFF"/>
                </a:solidFill>
              </a:rPr>
              <a:t>АКЛ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360000" marR="0" lvl="0" indent="-18000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ru-RU" kern="0" dirty="0" smtClean="0">
                <a:solidFill>
                  <a:schemeClr val="bg1"/>
                </a:solidFill>
                <a:latin typeface="Imago" charset="0"/>
                <a:ea typeface="Imago" charset="0"/>
                <a:cs typeface="Imago" charset="0"/>
                <a:sym typeface="Arial"/>
              </a:rPr>
              <a:t>Новые возможности для наших ЛИС-клиентов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mago" charset="0"/>
              <a:ea typeface="Imago" charset="0"/>
              <a:cs typeface="Imago" charset="0"/>
              <a:sym typeface="Arial"/>
            </a:endParaRPr>
          </a:p>
          <a:p>
            <a:pPr marL="360000" marR="0" lvl="0" indent="-18000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ru-RU" kern="0" dirty="0">
                <a:solidFill>
                  <a:schemeClr val="bg1"/>
                </a:solidFill>
                <a:latin typeface="Imago" charset="0"/>
                <a:ea typeface="Imago" charset="0"/>
                <a:cs typeface="Imago" charset="0"/>
                <a:sym typeface="Arial"/>
              </a:rPr>
              <a:t>Максимально эффективный и функциональный рабочий </a:t>
            </a:r>
            <a:r>
              <a:rPr lang="ru-RU" kern="0" dirty="0" smtClean="0">
                <a:solidFill>
                  <a:schemeClr val="bg1"/>
                </a:solidFill>
                <a:latin typeface="Imago" charset="0"/>
                <a:ea typeface="Imago" charset="0"/>
                <a:cs typeface="Imago" charset="0"/>
                <a:sym typeface="Arial"/>
              </a:rPr>
              <a:t>процесс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mago" charset="0"/>
              <a:ea typeface="Imago" charset="0"/>
              <a:cs typeface="Imago" charset="0"/>
              <a:sym typeface="Arial"/>
            </a:endParaRPr>
          </a:p>
          <a:p>
            <a:pPr marL="360000" indent="-180000" eaLnBrk="1" fontAlgn="auto" hangingPunct="1"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kern="0" dirty="0">
                <a:solidFill>
                  <a:schemeClr val="bg1"/>
                </a:solidFill>
                <a:latin typeface="Imago" charset="0"/>
                <a:ea typeface="Imago" charset="0"/>
                <a:cs typeface="Imago" charset="0"/>
                <a:sym typeface="Arial"/>
              </a:rPr>
              <a:t>Сокращение сроков подготовки и внедрения </a:t>
            </a:r>
            <a:r>
              <a:rPr lang="ru-RU" kern="0" dirty="0" smtClean="0">
                <a:solidFill>
                  <a:schemeClr val="bg1"/>
                </a:solidFill>
                <a:latin typeface="Imago" charset="0"/>
                <a:ea typeface="Imago" charset="0"/>
                <a:cs typeface="Imago" charset="0"/>
                <a:sym typeface="Arial"/>
              </a:rPr>
              <a:t>проектов</a:t>
            </a:r>
          </a:p>
          <a:p>
            <a:pPr marL="360000" indent="-180000" eaLnBrk="1" fontAlgn="auto" hangingPunct="1">
              <a:spcBef>
                <a:spcPts val="12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ago" charset="0"/>
                <a:ea typeface="Imago" charset="0"/>
                <a:cs typeface="Imago" charset="0"/>
                <a:sym typeface="Arial"/>
              </a:rPr>
              <a:t>Апробировано рынком –</a:t>
            </a:r>
            <a:r>
              <a:rPr lang="ru-RU" kern="0" dirty="0" smtClean="0">
                <a:solidFill>
                  <a:schemeClr val="bg1"/>
                </a:solidFill>
                <a:latin typeface="Imago" charset="0"/>
                <a:ea typeface="Imago" charset="0"/>
                <a:cs typeface="Imago" charset="0"/>
                <a:sym typeface="Arial"/>
              </a:rPr>
              <a:t>внедрение с ноября 2017</a:t>
            </a:r>
          </a:p>
        </p:txBody>
      </p:sp>
    </p:spTree>
    <p:extLst>
      <p:ext uri="{BB962C8B-B14F-4D97-AF65-F5344CB8AC3E}">
        <p14:creationId xmlns:p14="http://schemas.microsoft.com/office/powerpoint/2010/main" val="355381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cobas IT 1000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3380" y="872489"/>
            <a:ext cx="8437091" cy="860400"/>
          </a:xfrm>
        </p:spPr>
        <p:txBody>
          <a:bodyPr/>
          <a:lstStyle/>
          <a:p>
            <a:r>
              <a:rPr lang="ru-RU" dirty="0" smtClean="0"/>
              <a:t>Оптимизация рабочего процесса на примере определения </a:t>
            </a:r>
            <a:r>
              <a:rPr lang="ru-RU" dirty="0"/>
              <a:t>уровня глюкозы: </a:t>
            </a:r>
            <a:r>
              <a:rPr lang="ru-RU" dirty="0" smtClean="0"/>
              <a:t>КДЛ/Экспресс-лаб.</a:t>
            </a:r>
            <a:endParaRPr lang="en-GB" dirty="0"/>
          </a:p>
        </p:txBody>
      </p:sp>
      <p:pic>
        <p:nvPicPr>
          <p:cNvPr id="40" name="Picture 2" descr="http://fiskltd.com/components/com_jshopping/files/img_products/full_______________-__________________________________________________________________________________-1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24" y="1812379"/>
            <a:ext cx="1139825" cy="89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5" y="2974791"/>
            <a:ext cx="1333500" cy="88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805" y="3958200"/>
            <a:ext cx="2308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/>
              </a:rPr>
              <a:t>3.</a:t>
            </a:r>
            <a:r>
              <a:rPr lang="ru-RU" sz="1200" dirty="0">
                <a:solidFill>
                  <a:prstClr val="black"/>
                </a:solidFill>
                <a:latin typeface="Calibri"/>
              </a:rPr>
              <a:t> Пробоподготовка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Calibri"/>
                <a:cs typeface="+mn-cs"/>
              </a:rPr>
              <a:t>2</a:t>
            </a:r>
            <a:r>
              <a:rPr lang="ru-RU" sz="1200" b="1" dirty="0">
                <a:solidFill>
                  <a:prstClr val="black"/>
                </a:solidFill>
                <a:latin typeface="Calibri"/>
                <a:cs typeface="+mn-cs"/>
              </a:rPr>
              <a:t>.</a:t>
            </a: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 Штрихкодирование 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пробирок</a:t>
            </a:r>
            <a:endParaRPr lang="ru-RU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3" name="Picture 7" descr="http://synlab.ee/wp-content/uploads/2011/10/Verev--tt-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046" y="1744454"/>
            <a:ext cx="1296335" cy="86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1061699" y="2677264"/>
            <a:ext cx="1893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Calibri"/>
                <a:cs typeface="+mn-cs"/>
              </a:rPr>
              <a:t>4.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 Госпитальная логистика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66928" y="2631011"/>
            <a:ext cx="1516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  <a:r>
              <a:rPr lang="ru-RU" sz="1200" b="1" dirty="0" smtClean="0">
                <a:solidFill>
                  <a:prstClr val="black"/>
                </a:solidFill>
                <a:latin typeface="Calibri"/>
                <a:cs typeface="+mn-cs"/>
              </a:rPr>
              <a:t>.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 Взятие материала</a:t>
            </a:r>
          </a:p>
        </p:txBody>
      </p:sp>
      <p:pic>
        <p:nvPicPr>
          <p:cNvPr id="46" name="Picture 2" descr="http://fiskltd.com/components/com_jshopping/files/img_products/full_______________-__________________________________________________________________________________-1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559" y="2928410"/>
            <a:ext cx="1139825" cy="89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7250148" y="3841693"/>
            <a:ext cx="1893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/>
                <a:cs typeface="+mn-cs"/>
              </a:rPr>
              <a:t>7</a:t>
            </a:r>
            <a:r>
              <a:rPr lang="ru-RU" sz="1200" b="1" dirty="0" smtClean="0">
                <a:solidFill>
                  <a:prstClr val="black"/>
                </a:solidFill>
                <a:latin typeface="Calibri"/>
                <a:cs typeface="+mn-cs"/>
              </a:rPr>
              <a:t>.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 Госпитальная логистика</a:t>
            </a:r>
          </a:p>
        </p:txBody>
      </p:sp>
      <p:pic>
        <p:nvPicPr>
          <p:cNvPr id="48" name="Picture 9" descr="Image result for правильная идентификация личност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098" y="1825351"/>
            <a:ext cx="908339" cy="60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3084936" y="2480278"/>
            <a:ext cx="2125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  <a:r>
              <a:rPr lang="ru-RU" sz="1200" b="1" dirty="0" smtClean="0">
                <a:solidFill>
                  <a:prstClr val="black"/>
                </a:solidFill>
                <a:latin typeface="Calibri"/>
                <a:cs typeface="+mn-cs"/>
              </a:rPr>
              <a:t>.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 Идентификация пациента в отделении: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000" dirty="0" smtClean="0">
                <a:solidFill>
                  <a:prstClr val="black"/>
                </a:solidFill>
                <a:latin typeface="Calibri"/>
                <a:cs typeface="+mn-cs"/>
              </a:rPr>
              <a:t>сотрудник </a:t>
            </a:r>
            <a:r>
              <a:rPr lang="ru-RU" sz="1000" dirty="0">
                <a:solidFill>
                  <a:prstClr val="black"/>
                </a:solidFill>
                <a:latin typeface="Calibri"/>
                <a:cs typeface="+mn-cs"/>
              </a:rPr>
              <a:t>лаборатории идентифицирует пациента с помощью медсестры </a:t>
            </a:r>
            <a:r>
              <a:rPr lang="ru-RU" sz="1000" dirty="0" smtClean="0">
                <a:solidFill>
                  <a:prstClr val="black"/>
                </a:solidFill>
                <a:latin typeface="Calibri"/>
                <a:cs typeface="+mn-cs"/>
              </a:rPr>
              <a:t>отделения</a:t>
            </a:r>
          </a:p>
        </p:txBody>
      </p:sp>
      <p:pic>
        <p:nvPicPr>
          <p:cNvPr id="50" name="Picture 11" descr="http://labix.com.ua/images/goods/1374843131.jp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742" y="4858647"/>
            <a:ext cx="1176794" cy="84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7250148" y="5844677"/>
            <a:ext cx="1909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/>
                <a:cs typeface="+mn-cs"/>
              </a:rPr>
              <a:t>8</a:t>
            </a:r>
            <a:r>
              <a:rPr lang="ru-RU" sz="1200" b="1" dirty="0" smtClean="0">
                <a:solidFill>
                  <a:prstClr val="black"/>
                </a:solidFill>
                <a:latin typeface="Calibri"/>
                <a:cs typeface="+mn-cs"/>
              </a:rPr>
              <a:t>.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 Проведение измерения</a:t>
            </a:r>
          </a:p>
        </p:txBody>
      </p:sp>
      <p:sp>
        <p:nvSpPr>
          <p:cNvPr id="52" name="Bent Arrow 51"/>
          <p:cNvSpPr/>
          <p:nvPr/>
        </p:nvSpPr>
        <p:spPr bwMode="auto">
          <a:xfrm>
            <a:off x="296540" y="2249058"/>
            <a:ext cx="1033170" cy="476173"/>
          </a:xfrm>
          <a:prstGeom prst="ben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ru-RU" sz="200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3" name="Right Arrow 52"/>
          <p:cNvSpPr/>
          <p:nvPr/>
        </p:nvSpPr>
        <p:spPr bwMode="auto">
          <a:xfrm>
            <a:off x="2662732" y="1981589"/>
            <a:ext cx="741872" cy="25516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ru-RU" sz="200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4" name="Right Arrow 53"/>
          <p:cNvSpPr/>
          <p:nvPr/>
        </p:nvSpPr>
        <p:spPr bwMode="auto">
          <a:xfrm>
            <a:off x="4801931" y="2049465"/>
            <a:ext cx="1475643" cy="25516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ru-RU" sz="200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5" name="Bent Arrow 54"/>
          <p:cNvSpPr/>
          <p:nvPr/>
        </p:nvSpPr>
        <p:spPr bwMode="auto">
          <a:xfrm rot="5400000">
            <a:off x="7944805" y="2119166"/>
            <a:ext cx="629730" cy="952346"/>
          </a:xfrm>
          <a:prstGeom prst="ben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ru-RU" sz="200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6" name="Right Arrow 55"/>
          <p:cNvSpPr/>
          <p:nvPr/>
        </p:nvSpPr>
        <p:spPr bwMode="auto">
          <a:xfrm rot="5400000">
            <a:off x="8308571" y="4349026"/>
            <a:ext cx="592447" cy="262097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ru-RU" sz="200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57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636" y="5024889"/>
            <a:ext cx="1050051" cy="111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ight Arrow 57"/>
          <p:cNvSpPr/>
          <p:nvPr/>
        </p:nvSpPr>
        <p:spPr bwMode="auto">
          <a:xfrm rot="10800000">
            <a:off x="6925921" y="5343599"/>
            <a:ext cx="994821" cy="25516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ru-RU" sz="200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64088" y="6135687"/>
            <a:ext cx="2024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/>
                <a:cs typeface="+mn-cs"/>
              </a:rPr>
              <a:t>9</a:t>
            </a:r>
            <a:r>
              <a:rPr lang="ru-RU" sz="1200" b="1" dirty="0" smtClean="0">
                <a:solidFill>
                  <a:prstClr val="black"/>
                </a:solidFill>
                <a:latin typeface="Calibri"/>
                <a:cs typeface="+mn-cs"/>
              </a:rPr>
              <a:t>.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 Документация результата</a:t>
            </a:r>
          </a:p>
        </p:txBody>
      </p:sp>
      <p:sp>
        <p:nvSpPr>
          <p:cNvPr id="60" name="Right Arrow 59"/>
          <p:cNvSpPr/>
          <p:nvPr/>
        </p:nvSpPr>
        <p:spPr bwMode="auto">
          <a:xfrm rot="10800000">
            <a:off x="4825551" y="5584260"/>
            <a:ext cx="994821" cy="25516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ru-RU" sz="200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6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534" y="5007270"/>
            <a:ext cx="1128934" cy="116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3185837" y="6135687"/>
            <a:ext cx="2137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Calibri"/>
                <a:cs typeface="+mn-cs"/>
              </a:rPr>
              <a:t>10.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Доступность результата для ожидающего врача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758374" y="3556745"/>
            <a:ext cx="3923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cs typeface="+mn-cs"/>
              </a:rPr>
              <a:t>TAT</a:t>
            </a:r>
            <a:r>
              <a:rPr lang="ru-RU" sz="1800" b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+mn-cs"/>
              </a:rPr>
              <a:t>(</a:t>
            </a:r>
            <a:r>
              <a:rPr lang="ru-RU" sz="1800" dirty="0" smtClean="0">
                <a:solidFill>
                  <a:prstClr val="black"/>
                </a:solidFill>
                <a:latin typeface="Calibri"/>
                <a:cs typeface="+mn-cs"/>
              </a:rPr>
              <a:t>время обработки образца от назначения до получения результата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+mn-cs"/>
              </a:rPr>
              <a:t>)</a:t>
            </a:r>
            <a:r>
              <a:rPr lang="ru-RU" sz="1800" dirty="0" smtClean="0">
                <a:solidFill>
                  <a:prstClr val="black"/>
                </a:solidFill>
                <a:latin typeface="Calibri"/>
                <a:cs typeface="+mn-cs"/>
              </a:rPr>
              <a:t>:</a:t>
            </a:r>
            <a:r>
              <a:rPr lang="ru-RU" sz="1800" b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1800" dirty="0" smtClean="0">
                <a:solidFill>
                  <a:prstClr val="black"/>
                </a:solidFill>
                <a:latin typeface="Calibri"/>
                <a:cs typeface="+mn-cs"/>
              </a:rPr>
              <a:t>от 30–40 минут </a:t>
            </a:r>
            <a:r>
              <a:rPr lang="ru-RU" sz="1800" b="1" dirty="0" smtClean="0">
                <a:solidFill>
                  <a:prstClr val="black"/>
                </a:solidFill>
                <a:latin typeface="Calibri"/>
                <a:cs typeface="+mn-cs"/>
              </a:rPr>
              <a:t>до 1-2 суток</a:t>
            </a:r>
            <a:endParaRPr lang="ru-RU" sz="1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66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85" y="4551511"/>
            <a:ext cx="1128934" cy="116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Bent Arrow 66"/>
          <p:cNvSpPr/>
          <p:nvPr/>
        </p:nvSpPr>
        <p:spPr bwMode="auto">
          <a:xfrm rot="16200000">
            <a:off x="215092" y="4524723"/>
            <a:ext cx="519987" cy="515854"/>
          </a:xfrm>
          <a:prstGeom prst="ben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ru-RU" sz="200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137687" y="5775647"/>
            <a:ext cx="172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  <a:r>
              <a:rPr lang="ru-RU" sz="1200" b="1" dirty="0" smtClean="0">
                <a:solidFill>
                  <a:prstClr val="black"/>
                </a:solidFill>
                <a:latin typeface="Calibri"/>
                <a:cs typeface="+mn-cs"/>
              </a:rPr>
              <a:t>.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 Назначение врачом отделения ГП или срочного измерения</a:t>
            </a:r>
          </a:p>
        </p:txBody>
      </p:sp>
    </p:spTree>
    <p:extLst>
      <p:ext uri="{BB962C8B-B14F-4D97-AF65-F5344CB8AC3E}">
        <p14:creationId xmlns:p14="http://schemas.microsoft.com/office/powerpoint/2010/main" val="239076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cobas IT 1000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3380" y="872489"/>
            <a:ext cx="8437091" cy="860400"/>
          </a:xfrm>
        </p:spPr>
        <p:txBody>
          <a:bodyPr/>
          <a:lstStyle/>
          <a:p>
            <a:r>
              <a:rPr lang="ru-RU" dirty="0" smtClean="0"/>
              <a:t>Оптимизация рабочего процесса на примере определения </a:t>
            </a:r>
            <a:r>
              <a:rPr lang="ru-RU" dirty="0"/>
              <a:t>уровня глюкозы: </a:t>
            </a:r>
            <a:r>
              <a:rPr lang="ru-RU" dirty="0" smtClean="0"/>
              <a:t>КДЛ/Экспресс-лаб.</a:t>
            </a:r>
            <a:endParaRPr lang="en-GB" dirty="0"/>
          </a:p>
        </p:txBody>
      </p:sp>
      <p:sp>
        <p:nvSpPr>
          <p:cNvPr id="3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384176" y="2132856"/>
            <a:ext cx="8434388" cy="3837732"/>
          </a:xfrm>
          <a:prstGeom prst="rect">
            <a:avLst/>
          </a:prstGeom>
        </p:spPr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dirty="0" smtClean="0"/>
              <a:t>Длительное время анализа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kern="1200" dirty="0" smtClean="0">
                <a:latin typeface="Imago" pitchFamily="2" charset="0"/>
              </a:rPr>
              <a:t>Ограничения пре</a:t>
            </a:r>
            <a:r>
              <a:rPr lang="en-US" sz="1600" kern="1200" dirty="0" smtClean="0">
                <a:latin typeface="Imago" pitchFamily="2" charset="0"/>
              </a:rPr>
              <a:t>-</a:t>
            </a:r>
            <a:r>
              <a:rPr lang="ru-RU" sz="1600" kern="1200" dirty="0" smtClean="0">
                <a:latin typeface="Imago" pitchFamily="2" charset="0"/>
              </a:rPr>
              <a:t>аналитического этапа</a:t>
            </a:r>
            <a:endParaRPr lang="en-US" sz="1600" dirty="0" smtClean="0"/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kern="1200" dirty="0">
                <a:latin typeface="Imago" pitchFamily="2" charset="0"/>
              </a:rPr>
              <a:t>Трудозатраты на госпитальную </a:t>
            </a:r>
            <a:r>
              <a:rPr lang="ru-RU" sz="1600" kern="1200" dirty="0" smtClean="0">
                <a:latin typeface="Imago" pitchFamily="2" charset="0"/>
              </a:rPr>
              <a:t>логистику</a:t>
            </a:r>
            <a:endParaRPr lang="en-US" sz="1600" dirty="0" smtClean="0"/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kern="1200" dirty="0">
                <a:latin typeface="Imago" pitchFamily="2" charset="0"/>
              </a:rPr>
              <a:t>Трудозатраты на передачу и обработку информации</a:t>
            </a:r>
            <a:endParaRPr lang="en-US" sz="1600" dirty="0" smtClean="0"/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kern="1200" dirty="0">
                <a:latin typeface="Imago" pitchFamily="2" charset="0"/>
              </a:rPr>
              <a:t>Идентификация пациента </a:t>
            </a:r>
            <a:r>
              <a:rPr lang="ru-RU" sz="1600" kern="1200" dirty="0" smtClean="0">
                <a:latin typeface="Imago" pitchFamily="2" charset="0"/>
              </a:rPr>
              <a:t>«</a:t>
            </a:r>
            <a:r>
              <a:rPr lang="ru-RU" sz="1600" kern="1200" dirty="0">
                <a:latin typeface="Imago" pitchFamily="2" charset="0"/>
              </a:rPr>
              <a:t>на словах» - нет </a:t>
            </a:r>
            <a:r>
              <a:rPr lang="ru-RU" sz="1600" kern="1200" dirty="0" smtClean="0">
                <a:latin typeface="Imago" pitchFamily="2" charset="0"/>
              </a:rPr>
              <a:t>контроля потенциальных ошибок</a:t>
            </a:r>
            <a:endParaRPr lang="en-US" sz="1600" dirty="0" smtClean="0"/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kern="1200" dirty="0">
                <a:latin typeface="Imago" pitchFamily="2" charset="0"/>
              </a:rPr>
              <a:t>Сотруднику лаборатории необходима помощь медсестры </a:t>
            </a:r>
            <a:r>
              <a:rPr lang="ru-RU" sz="1600" kern="1200" dirty="0" smtClean="0">
                <a:latin typeface="Imago" pitchFamily="2" charset="0"/>
              </a:rPr>
              <a:t>отделения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71326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cobas IT 1000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3380" y="872489"/>
            <a:ext cx="8437091" cy="860400"/>
          </a:xfrm>
        </p:spPr>
        <p:txBody>
          <a:bodyPr/>
          <a:lstStyle/>
          <a:p>
            <a:r>
              <a:rPr lang="ru-RU" dirty="0" smtClean="0"/>
              <a:t>Оптимизация рабочего процесса на примере определения </a:t>
            </a:r>
            <a:r>
              <a:rPr lang="ru-RU" dirty="0"/>
              <a:t>уровня глюкозы: </a:t>
            </a:r>
            <a:r>
              <a:rPr lang="ru-RU" dirty="0" smtClean="0"/>
              <a:t>ИМЛ</a:t>
            </a:r>
            <a:endParaRPr lang="en-GB" dirty="0"/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252" y="4514064"/>
            <a:ext cx="1102295" cy="67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6145" y="5314164"/>
            <a:ext cx="2615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Calibri"/>
                <a:cs typeface="+mn-cs"/>
              </a:rPr>
              <a:t>1.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 Печать </a:t>
            </a: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прикроватного и носимого бэйджей 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при первичном  поступлении пациента в отделение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17709" y="3072651"/>
            <a:ext cx="2100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Calibri"/>
                <a:cs typeface="+mn-cs"/>
              </a:rPr>
              <a:t>2.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 Идентификация койки, выдача носимого бэйджа пациенту в отделении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94442" y="3147680"/>
            <a:ext cx="21980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Calibri"/>
                <a:cs typeface="+mn-cs"/>
              </a:rPr>
              <a:t>4.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 Проведение </a:t>
            </a: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измерения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медсестрой отделения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с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обязательно идентификацией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пациента по штрих-коду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на бэйдже\койке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5757" y="4918163"/>
            <a:ext cx="1139825" cy="78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660232" y="5802304"/>
            <a:ext cx="1994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Calibri"/>
                <a:cs typeface="+mn-cs"/>
              </a:rPr>
              <a:t>5.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 Доступность результата для ожидающего врача</a:t>
            </a:r>
            <a:endParaRPr lang="ru-RU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Right Arrow 37"/>
          <p:cNvSpPr/>
          <p:nvPr/>
        </p:nvSpPr>
        <p:spPr bwMode="auto">
          <a:xfrm>
            <a:off x="2036263" y="2126200"/>
            <a:ext cx="1235209" cy="25516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ru-RU" sz="200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Right Arrow 38"/>
          <p:cNvSpPr/>
          <p:nvPr/>
        </p:nvSpPr>
        <p:spPr bwMode="auto">
          <a:xfrm>
            <a:off x="4940653" y="2126200"/>
            <a:ext cx="1719578" cy="25516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ru-RU" sz="200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6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7274" y="4700670"/>
            <a:ext cx="1043379" cy="111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ight Arrow 64"/>
          <p:cNvSpPr/>
          <p:nvPr/>
        </p:nvSpPr>
        <p:spPr bwMode="auto">
          <a:xfrm rot="5400000">
            <a:off x="7446519" y="4353179"/>
            <a:ext cx="576064" cy="27643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ru-RU" sz="200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757600" y="3556800"/>
            <a:ext cx="3923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cs typeface="+mn-cs"/>
              </a:rPr>
              <a:t>TAT</a:t>
            </a:r>
            <a:r>
              <a:rPr lang="ru-RU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+mn-cs"/>
              </a:rPr>
              <a:t>(</a:t>
            </a:r>
            <a:r>
              <a:rPr lang="ru-RU" sz="1800" dirty="0">
                <a:solidFill>
                  <a:prstClr val="black"/>
                </a:solidFill>
                <a:latin typeface="Calibri"/>
                <a:cs typeface="+mn-cs"/>
              </a:rPr>
              <a:t>время обработки образца от </a:t>
            </a:r>
            <a:r>
              <a:rPr lang="ru-RU" sz="1800" dirty="0" smtClean="0">
                <a:solidFill>
                  <a:prstClr val="black"/>
                </a:solidFill>
                <a:latin typeface="Calibri"/>
                <a:cs typeface="+mn-cs"/>
              </a:rPr>
              <a:t>назначения </a:t>
            </a:r>
            <a:r>
              <a:rPr lang="ru-RU" sz="1800" dirty="0">
                <a:solidFill>
                  <a:prstClr val="black"/>
                </a:solidFill>
                <a:latin typeface="Calibri"/>
                <a:cs typeface="+mn-cs"/>
              </a:rPr>
              <a:t>до получения результата</a:t>
            </a: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)</a:t>
            </a:r>
            <a:r>
              <a:rPr lang="ru-RU" sz="1800" dirty="0">
                <a:solidFill>
                  <a:prstClr val="black"/>
                </a:solidFill>
                <a:latin typeface="Calibri"/>
                <a:cs typeface="+mn-cs"/>
              </a:rPr>
              <a:t>:</a:t>
            </a:r>
            <a:r>
              <a:rPr lang="ru-RU" sz="1800" b="1" dirty="0">
                <a:solidFill>
                  <a:prstClr val="black"/>
                </a:solidFill>
                <a:latin typeface="Calibri"/>
                <a:cs typeface="+mn-cs"/>
              </a:rPr>
              <a:t> до </a:t>
            </a:r>
            <a:r>
              <a:rPr lang="ru-RU" sz="1800" b="1" dirty="0" smtClean="0">
                <a:solidFill>
                  <a:schemeClr val="accent4"/>
                </a:solidFill>
                <a:latin typeface="Calibri"/>
                <a:cs typeface="+mn-cs"/>
              </a:rPr>
              <a:t>10</a:t>
            </a:r>
            <a:r>
              <a:rPr lang="ru-RU" sz="1800" b="1" dirty="0" smtClean="0">
                <a:solidFill>
                  <a:srgbClr val="FF0000"/>
                </a:solidFill>
                <a:latin typeface="Calibri"/>
                <a:cs typeface="+mn-cs"/>
              </a:rPr>
              <a:t> </a:t>
            </a:r>
            <a:r>
              <a:rPr lang="ru-RU" sz="1800" b="1" dirty="0" smtClean="0">
                <a:solidFill>
                  <a:prstClr val="black"/>
                </a:solidFill>
                <a:latin typeface="Calibri"/>
                <a:cs typeface="+mn-cs"/>
              </a:rPr>
              <a:t>минут</a:t>
            </a:r>
            <a:endParaRPr lang="ru-RU" sz="1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875" y="1796187"/>
            <a:ext cx="945516" cy="131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1686" y="1903872"/>
            <a:ext cx="1128934" cy="78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3271472" y="2732437"/>
            <a:ext cx="2100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Calibri"/>
                <a:cs typeface="+mn-cs"/>
              </a:rPr>
              <a:t>3.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 Назначение </a:t>
            </a: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врачом отделения ГП или срочного измерения</a:t>
            </a:r>
          </a:p>
        </p:txBody>
      </p:sp>
      <p:sp>
        <p:nvSpPr>
          <p:cNvPr id="75" name="Right Arrow 74"/>
          <p:cNvSpPr/>
          <p:nvPr/>
        </p:nvSpPr>
        <p:spPr bwMode="auto">
          <a:xfrm rot="10800000">
            <a:off x="5252478" y="5241472"/>
            <a:ext cx="1407753" cy="25516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ru-RU" sz="200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42956" y="5811468"/>
            <a:ext cx="2478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Calibri"/>
                <a:cs typeface="+mn-cs"/>
              </a:rPr>
              <a:t>6.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 Поступление результата и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сопутствующей информации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в информационную систему для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Calibri"/>
                <a:cs typeface="+mn-cs"/>
              </a:rPr>
              <a:t>контроля и последующего анализа</a:t>
            </a:r>
          </a:p>
        </p:txBody>
      </p:sp>
      <p:pic>
        <p:nvPicPr>
          <p:cNvPr id="77" name="Picture 2" descr="C:\Users\Home\AppData\Local\Temp\Rar$DIa0.591\IMG_59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30" y="1854939"/>
            <a:ext cx="1217712" cy="121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ight Arrow 77"/>
          <p:cNvSpPr/>
          <p:nvPr/>
        </p:nvSpPr>
        <p:spPr bwMode="auto">
          <a:xfrm rot="16200000">
            <a:off x="707367" y="3911687"/>
            <a:ext cx="576064" cy="27643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ru-RU" sz="200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91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cobas IT 1000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3380" y="872489"/>
            <a:ext cx="8437091" cy="860400"/>
          </a:xfrm>
        </p:spPr>
        <p:txBody>
          <a:bodyPr/>
          <a:lstStyle/>
          <a:p>
            <a:r>
              <a:rPr lang="ru-RU" dirty="0" smtClean="0"/>
              <a:t>Оптимизация рабочего процесса на примере определения </a:t>
            </a:r>
            <a:r>
              <a:rPr lang="ru-RU" dirty="0"/>
              <a:t>уровня глюкозы: </a:t>
            </a:r>
            <a:r>
              <a:rPr lang="ru-RU" dirty="0" smtClean="0"/>
              <a:t>ИМЛ</a:t>
            </a:r>
            <a:endParaRPr lang="en-GB" dirty="0"/>
          </a:p>
        </p:txBody>
      </p:sp>
      <p:sp>
        <p:nvSpPr>
          <p:cNvPr id="3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384176" y="2132856"/>
            <a:ext cx="8434388" cy="383773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R"/>
              <a:defRPr/>
            </a:pPr>
            <a:r>
              <a:rPr lang="ru-RU" sz="1600" dirty="0" smtClean="0"/>
              <a:t>Минимальное время получения качественного результата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R"/>
              <a:defRPr/>
            </a:pPr>
            <a:r>
              <a:rPr lang="ru-RU" sz="1600" kern="1200" dirty="0" smtClean="0">
                <a:latin typeface="Imago" pitchFamily="2" charset="0"/>
              </a:rPr>
              <a:t>Нет пробоподготовки и штрих-кодирования образца</a:t>
            </a:r>
            <a:endParaRPr lang="en-US" sz="1600" dirty="0" smtClean="0"/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R"/>
              <a:defRPr/>
            </a:pPr>
            <a:r>
              <a:rPr lang="ru-RU" sz="1600" kern="1200" dirty="0" smtClean="0">
                <a:latin typeface="Imago" pitchFamily="2" charset="0"/>
              </a:rPr>
              <a:t>Оптимизация госпитальной логистики: образец берется и анализируется при пациенте</a:t>
            </a:r>
            <a:endParaRPr lang="en-US" sz="1600" dirty="0" smtClean="0"/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R"/>
              <a:defRPr/>
            </a:pPr>
            <a:r>
              <a:rPr lang="ru-RU" sz="1600" kern="1200" dirty="0" smtClean="0">
                <a:latin typeface="Imago" pitchFamily="2" charset="0"/>
              </a:rPr>
              <a:t>Передача и фиксация ИМЛ-данных происходит автоматическии</a:t>
            </a:r>
            <a:endParaRPr lang="en-US" sz="1600" dirty="0" smtClean="0"/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R"/>
              <a:defRPr/>
            </a:pPr>
            <a:r>
              <a:rPr lang="ru-RU" sz="1600" kern="1200" dirty="0">
                <a:latin typeface="Imago" pitchFamily="2" charset="0"/>
              </a:rPr>
              <a:t>Идентификация пациента </a:t>
            </a:r>
            <a:r>
              <a:rPr lang="ru-RU" sz="1600" kern="1200" dirty="0" smtClean="0">
                <a:latin typeface="Imago" pitchFamily="2" charset="0"/>
              </a:rPr>
              <a:t>с помощью Ш\К-бэйждей, контроль за возможными ошибками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R"/>
              <a:defRPr/>
            </a:pPr>
            <a:r>
              <a:rPr lang="ru-RU" sz="1600" kern="1200" dirty="0">
                <a:latin typeface="Imago" pitchFamily="2" charset="0"/>
              </a:rPr>
              <a:t>Сотрудник лаборатории контролирует ИМЛ-процесс со своего рабочего </a:t>
            </a:r>
            <a:r>
              <a:rPr lang="ru-RU" sz="1600" kern="1200" dirty="0" smtClean="0">
                <a:latin typeface="Imago" pitchFamily="2" charset="0"/>
              </a:rPr>
              <a:t>места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16964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cobas IT 1000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Некоторые ключевые особенности системы</a:t>
            </a: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384176" y="2132856"/>
            <a:ext cx="8434388" cy="383773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1600" dirty="0"/>
              <a:t>Централизованное информационное пространство, включающее в себя всю необходимую информацию </a:t>
            </a:r>
            <a:r>
              <a:rPr lang="ru-RU" sz="1600" dirty="0" smtClean="0"/>
              <a:t>об ИМЛ</a:t>
            </a:r>
          </a:p>
          <a:p>
            <a:pPr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1600" dirty="0"/>
              <a:t>Автоматизация </a:t>
            </a:r>
            <a:r>
              <a:rPr lang="ru-RU" sz="1600" dirty="0" smtClean="0"/>
              <a:t>и интеграция ранее </a:t>
            </a:r>
            <a:r>
              <a:rPr lang="ru-RU" sz="1600" dirty="0"/>
              <a:t>не охваченных </a:t>
            </a:r>
            <a:r>
              <a:rPr lang="ru-RU" sz="1600" dirty="0" smtClean="0"/>
              <a:t>ИМЛ-процессов</a:t>
            </a:r>
          </a:p>
          <a:p>
            <a:pPr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1600" dirty="0"/>
              <a:t>Подключение различных ИМЛ-приборов (Roche и не-Roche</a:t>
            </a:r>
            <a:r>
              <a:rPr lang="ru-RU" sz="1600" dirty="0" smtClean="0"/>
              <a:t>)</a:t>
            </a:r>
          </a:p>
          <a:p>
            <a:pPr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1600" dirty="0"/>
              <a:t>Соответствие мировым </a:t>
            </a:r>
            <a:r>
              <a:rPr lang="ru-RU" sz="1600" dirty="0" smtClean="0"/>
              <a:t>ИМЛ-практикам и передовому опыту</a:t>
            </a:r>
          </a:p>
          <a:p>
            <a:pPr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1600" dirty="0" smtClean="0"/>
              <a:t>Соответствие профильным российским ГОСТам</a:t>
            </a:r>
          </a:p>
          <a:p>
            <a:pPr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1600" dirty="0" smtClean="0"/>
              <a:t>Доказанная эффективность и ценность как для КДЛ, так и для клинических отделений</a:t>
            </a:r>
          </a:p>
          <a:p>
            <a:pPr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1600" dirty="0"/>
              <a:t>Э</a:t>
            </a:r>
            <a:r>
              <a:rPr lang="ru-RU" sz="1600" dirty="0" smtClean="0"/>
              <a:t>ффективное управление ИМЛ в масштабах учреждения... или целого региона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5849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cobas IT 1000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Эффективность и удобство работы, контроль </a:t>
            </a:r>
            <a:r>
              <a:rPr lang="ru-RU" dirty="0"/>
              <a:t>за </a:t>
            </a:r>
            <a:r>
              <a:rPr lang="ru-RU" dirty="0" smtClean="0"/>
              <a:t>ошибками</a:t>
            </a: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384176" y="2132856"/>
            <a:ext cx="8434388" cy="3837732"/>
          </a:xfrm>
          <a:prstGeom prst="rect">
            <a:avLst/>
          </a:prstGeom>
        </p:spPr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dirty="0" smtClean="0"/>
              <a:t>Процесс идентификации пациентов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dirty="0" smtClean="0"/>
              <a:t>Неверный образец</a:t>
            </a:r>
            <a:endParaRPr lang="en-US" sz="1600" dirty="0" smtClean="0"/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dirty="0" smtClean="0"/>
              <a:t>Документирование результатов в истории болезни пациента</a:t>
            </a:r>
            <a:endParaRPr lang="en-US" sz="1600" dirty="0" smtClean="0"/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dirty="0" smtClean="0"/>
              <a:t>Процесс идентификации операторов (медперсонала)</a:t>
            </a:r>
            <a:endParaRPr lang="en-US" sz="1600" dirty="0" smtClean="0"/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dirty="0"/>
              <a:t>Выполнение теста неавторизованным (</a:t>
            </a:r>
            <a:r>
              <a:rPr lang="ru-RU" sz="1600" dirty="0" smtClean="0"/>
              <a:t>не </a:t>
            </a:r>
            <a:r>
              <a:rPr lang="ru-RU" sz="1600" dirty="0"/>
              <a:t>обученным</a:t>
            </a:r>
            <a:r>
              <a:rPr lang="en-US" sz="1600" dirty="0"/>
              <a:t>) </a:t>
            </a:r>
            <a:r>
              <a:rPr lang="ru-RU" sz="1600" dirty="0"/>
              <a:t>персоналом</a:t>
            </a:r>
            <a:endParaRPr lang="en-US" sz="1600" dirty="0"/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dirty="0" smtClean="0"/>
              <a:t>Использование устаревших </a:t>
            </a:r>
            <a:r>
              <a:rPr lang="en-US" sz="1600" dirty="0" smtClean="0"/>
              <a:t>/</a:t>
            </a:r>
            <a:r>
              <a:rPr lang="ru-RU" sz="1600" dirty="0" smtClean="0"/>
              <a:t> просроченных </a:t>
            </a:r>
            <a:r>
              <a:rPr lang="ru-RU" sz="1600" dirty="0"/>
              <a:t>реагентов</a:t>
            </a:r>
            <a:endParaRPr lang="en-US" sz="1600" dirty="0"/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dirty="0" smtClean="0"/>
              <a:t>Нерегулярный или некорректно выполняемый контроль качества</a:t>
            </a:r>
            <a:endParaRPr lang="en-US" sz="1600" dirty="0" smtClean="0"/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dirty="0" smtClean="0"/>
              <a:t>Некорректные </a:t>
            </a:r>
            <a:r>
              <a:rPr lang="ru-RU" sz="1600" dirty="0"/>
              <a:t>действия /</a:t>
            </a:r>
            <a:r>
              <a:rPr lang="ru-RU" sz="1600" dirty="0" smtClean="0"/>
              <a:t> </a:t>
            </a:r>
            <a:r>
              <a:rPr lang="ru-RU" sz="1600" dirty="0"/>
              <a:t>отсутствие реакции </a:t>
            </a:r>
            <a:r>
              <a:rPr lang="ru-RU" sz="1600" dirty="0" smtClean="0"/>
              <a:t>при </a:t>
            </a:r>
            <a:r>
              <a:rPr lang="ru-RU" sz="1600" dirty="0"/>
              <a:t>нештатных ситуациях</a:t>
            </a:r>
            <a:endParaRPr lang="en-US" sz="1600" dirty="0"/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dirty="0" smtClean="0"/>
              <a:t>Игнорирование инструкций производителя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dirty="0" smtClean="0"/>
              <a:t>Несоблюдение требований безопасности</a:t>
            </a:r>
            <a:endParaRPr lang="en-US" sz="1200" dirty="0" smtClean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95536" y="6093297"/>
            <a:ext cx="8278563" cy="17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Imago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Imago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Imago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Imago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Imag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Imag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Imag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Imag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Imago" pitchFamily="34" charset="0"/>
              </a:defRPr>
            </a:lvl9pPr>
          </a:lstStyle>
          <a:p>
            <a:pPr>
              <a:lnSpc>
                <a:spcPct val="95000"/>
              </a:lnSpc>
              <a:buClr>
                <a:srgbClr val="000000"/>
              </a:buClr>
              <a:buFont typeface="Times" pitchFamily="18" charset="0"/>
              <a:buNone/>
            </a:pPr>
            <a:r>
              <a:rPr lang="it-IT" sz="1200" dirty="0" smtClean="0">
                <a:solidFill>
                  <a:srgbClr val="535B66"/>
                </a:solidFill>
                <a:cs typeface="Arial" charset="0"/>
              </a:rPr>
              <a:t>Источник</a:t>
            </a:r>
            <a:r>
              <a:rPr lang="it-IT" sz="1200" dirty="0">
                <a:solidFill>
                  <a:srgbClr val="535B66"/>
                </a:solidFill>
                <a:cs typeface="Arial" charset="0"/>
              </a:rPr>
              <a:t>: Davide Giavarina, Adele Villani, Marco Caputo, 2010, Biochemia Medica, www.biochemia-medica.com</a:t>
            </a:r>
          </a:p>
        </p:txBody>
      </p:sp>
      <p:sp useBgFill="1"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395537" y="2132856"/>
            <a:ext cx="216023" cy="309634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57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895350" indent="-17462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258888" indent="-1841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612900" indent="-17462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070100" indent="-17462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527300" indent="-17462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2984500" indent="-17462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441700" indent="-17462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90000"/>
              <a:buFont typeface="Wingdings 2" pitchFamily="18" charset="2"/>
              <a:buChar char=""/>
              <a:defRPr/>
            </a:pPr>
            <a:r>
              <a:rPr lang="en-US" sz="1600" dirty="0" smtClean="0"/>
              <a:t>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90000"/>
              <a:buFont typeface="Wingdings 2" pitchFamily="18" charset="2"/>
              <a:buChar char=""/>
              <a:defRPr/>
            </a:pPr>
            <a:r>
              <a:rPr lang="en-US" sz="1600" dirty="0" smtClean="0"/>
              <a:t>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90000"/>
              <a:buFont typeface="Wingdings 2" pitchFamily="18" charset="2"/>
              <a:buChar char=""/>
              <a:defRPr/>
            </a:pPr>
            <a:r>
              <a:rPr lang="en-US" sz="1600" dirty="0" smtClean="0"/>
              <a:t>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90000"/>
              <a:buFont typeface="Wingdings 2" pitchFamily="18" charset="2"/>
              <a:buChar char=""/>
              <a:defRPr/>
            </a:pPr>
            <a:r>
              <a:rPr lang="en-US" sz="1600" dirty="0" smtClean="0"/>
              <a:t>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90000"/>
              <a:buFont typeface="Wingdings 2" pitchFamily="18" charset="2"/>
              <a:buChar char=""/>
              <a:defRPr/>
            </a:pPr>
            <a:r>
              <a:rPr lang="en-US" sz="1600" dirty="0" smtClean="0"/>
              <a:t>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90000"/>
              <a:buFont typeface="Wingdings 2" pitchFamily="18" charset="2"/>
              <a:buChar char=""/>
              <a:defRPr/>
            </a:pPr>
            <a:r>
              <a:rPr lang="ru-RU" sz="1600" dirty="0" smtClean="0"/>
              <a:t> 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90000"/>
              <a:buFont typeface="Wingdings 2" pitchFamily="18" charset="2"/>
              <a:buChar char=""/>
              <a:defRPr/>
            </a:pPr>
            <a:r>
              <a:rPr lang="en-US" sz="1600" dirty="0" smtClean="0"/>
              <a:t> </a:t>
            </a:r>
            <a:endParaRPr lang="ru-RU" sz="1600" dirty="0" smtClean="0"/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90000"/>
              <a:buFont typeface="Wingdings 2" pitchFamily="18" charset="2"/>
              <a:buChar char=""/>
              <a:defRPr/>
            </a:pPr>
            <a:r>
              <a:rPr lang="ru-RU" sz="1600" dirty="0" smtClean="0"/>
              <a:t> 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17485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995936" y="2348880"/>
            <a:ext cx="4822627" cy="2808312"/>
          </a:xfrm>
        </p:spPr>
        <p:txBody>
          <a:bodyPr/>
          <a:lstStyle/>
          <a:p>
            <a:pPr algn="ctr"/>
            <a:r>
              <a:rPr lang="ru-RU" sz="3200" dirty="0" smtClean="0"/>
              <a:t>В июле 2017 получено регистрационное удостоверение Росздравнадзора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cobas IT 1000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3380" y="877994"/>
            <a:ext cx="7789019" cy="860400"/>
          </a:xfrm>
        </p:spPr>
        <p:txBody>
          <a:bodyPr/>
          <a:lstStyle/>
          <a:p>
            <a:r>
              <a:rPr lang="ru-RU" dirty="0" smtClean="0"/>
              <a:t>Зарегистрирована как медицинское изделие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116440"/>
            <a:ext cx="2690152" cy="38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6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cobas IT 1000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3380" y="877994"/>
            <a:ext cx="7861027" cy="860400"/>
          </a:xfrm>
        </p:spPr>
        <p:txBody>
          <a:bodyPr/>
          <a:lstStyle/>
          <a:p>
            <a:r>
              <a:rPr lang="ru-RU" dirty="0" smtClean="0"/>
              <a:t>Доказанная компетентность и эффективность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2856"/>
            <a:ext cx="6624736" cy="382702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9552" y="2276872"/>
            <a:ext cx="3397835" cy="2715133"/>
            <a:chOff x="1678221" y="2442059"/>
            <a:chExt cx="5800016" cy="3168394"/>
          </a:xfrm>
        </p:grpSpPr>
        <p:cxnSp>
          <p:nvCxnSpPr>
            <p:cNvPr id="10" name="Straight Connector 9"/>
            <p:cNvCxnSpPr/>
            <p:nvPr/>
          </p:nvCxnSpPr>
          <p:spPr bwMode="auto">
            <a:xfrm>
              <a:off x="1678221" y="2442453"/>
              <a:ext cx="0" cy="31680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00A3A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7478237" y="2442059"/>
              <a:ext cx="0" cy="31680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00A3A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1910822" y="3084764"/>
              <a:ext cx="5342676" cy="17697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1500" b="1" dirty="0" smtClean="0">
                  <a:solidFill>
                    <a:schemeClr val="accent3"/>
                  </a:solidFill>
                  <a:ea typeface="MS PGothic" pitchFamily="34" charset="-128"/>
                </a:rPr>
                <a:t>5</a:t>
              </a:r>
              <a:r>
                <a:rPr lang="de-CH" sz="11500" b="1" dirty="0" smtClean="0">
                  <a:solidFill>
                    <a:schemeClr val="accent3"/>
                  </a:solidFill>
                  <a:ea typeface="MS PGothic" pitchFamily="34" charset="-128"/>
                </a:rPr>
                <a:t>*</a:t>
              </a:r>
              <a:endParaRPr lang="en-US" sz="11500" b="1" dirty="0">
                <a:solidFill>
                  <a:schemeClr val="accent3"/>
                </a:solidFill>
                <a:ea typeface="MS PGothic" pitchFamily="34" charset="-128"/>
              </a:endParaRPr>
            </a:p>
          </p:txBody>
        </p:sp>
        <p:sp>
          <p:nvSpPr>
            <p:cNvPr id="13" name="Rectangle 1"/>
            <p:cNvSpPr/>
            <p:nvPr/>
          </p:nvSpPr>
          <p:spPr bwMode="auto">
            <a:xfrm rot="10800000" flipV="1">
              <a:off x="1808653" y="2442454"/>
              <a:ext cx="5526694" cy="442658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  <a:effectLst>
              <a:outerShdw dist="25400" dir="5400000" algn="t" rotWithShape="0">
                <a:prstClr val="black">
                  <a:alpha val="20000"/>
                </a:prstClr>
              </a:outerShdw>
            </a:effectLst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sz="2000" b="1" dirty="0" smtClean="0">
                  <a:solidFill>
                    <a:schemeClr val="accent3"/>
                  </a:solidFill>
                </a:rPr>
                <a:t>Запущенные проекты</a:t>
              </a:r>
              <a:endParaRPr lang="en-US" sz="2000" b="1" dirty="0">
                <a:solidFill>
                  <a:schemeClr val="accent3"/>
                </a:solidFill>
              </a:endParaRPr>
            </a:p>
          </p:txBody>
        </p:sp>
        <p:sp>
          <p:nvSpPr>
            <p:cNvPr id="14" name="Rectangle 1"/>
            <p:cNvSpPr/>
            <p:nvPr/>
          </p:nvSpPr>
          <p:spPr bwMode="auto">
            <a:xfrm rot="10800000" flipV="1">
              <a:off x="1808653" y="5142816"/>
              <a:ext cx="5526694" cy="442658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  <a:effectLst>
              <a:outerShdw dist="25400" dir="5400000" algn="t" rotWithShape="0">
                <a:prstClr val="black">
                  <a:alpha val="20000"/>
                </a:prstClr>
              </a:outerShdw>
            </a:effectLst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 smtClean="0">
                  <a:solidFill>
                    <a:schemeClr val="accent3"/>
                  </a:solidFill>
                </a:rPr>
                <a:t>…</a:t>
              </a:r>
              <a:r>
                <a:rPr lang="ru-RU" sz="2000" b="1" dirty="0" smtClean="0">
                  <a:solidFill>
                    <a:schemeClr val="accent3"/>
                  </a:solidFill>
                </a:rPr>
                <a:t>и</a:t>
              </a:r>
              <a:r>
                <a:rPr lang="en-US" sz="2000" b="1" dirty="0" smtClean="0">
                  <a:solidFill>
                    <a:schemeClr val="accent3"/>
                  </a:solidFill>
                </a:rPr>
                <a:t> </a:t>
              </a:r>
              <a:r>
                <a:rPr lang="ru-RU" sz="2000" b="1" dirty="0" smtClean="0">
                  <a:solidFill>
                    <a:schemeClr val="accent3"/>
                  </a:solidFill>
                </a:rPr>
                <a:t>мы увеличиваем счет!</a:t>
              </a:r>
              <a:endParaRPr lang="en-US" sz="2000" b="1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20776" y="6165304"/>
            <a:ext cx="5995440" cy="1135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00" i="1" dirty="0" smtClean="0">
                <a:latin typeface="Minion" panose="02040503050201020203" pitchFamily="18" charset="0"/>
              </a:rPr>
              <a:t>*</a:t>
            </a:r>
            <a:r>
              <a:rPr lang="ru-RU" sz="1200" i="1" dirty="0" smtClean="0">
                <a:latin typeface="Minion" panose="02040503050201020203" pitchFamily="18" charset="0"/>
              </a:rPr>
              <a:t>на декабрь </a:t>
            </a:r>
            <a:r>
              <a:rPr lang="en-US" sz="1200" i="1" dirty="0" smtClean="0">
                <a:latin typeface="Minion" panose="02040503050201020203" pitchFamily="18" charset="0"/>
              </a:rPr>
              <a:t>2017</a:t>
            </a:r>
            <a:r>
              <a:rPr lang="ru-RU" sz="1200" i="1" dirty="0" smtClean="0">
                <a:latin typeface="Minion" panose="02040503050201020203" pitchFamily="18" charset="0"/>
              </a:rPr>
              <a:t>: 2 региональных «АК-клиники», 3 «Подключенных глюкозы»</a:t>
            </a:r>
            <a:endParaRPr lang="en-US" sz="1200" i="1" dirty="0" smtClean="0">
              <a:latin typeface="Minion" panose="02040503050201020203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74138" y="2276872"/>
            <a:ext cx="995363" cy="940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135000" tIns="54000" rIns="135000" bIns="5400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685800"/>
            <a:r>
              <a:rPr lang="ru-RU" sz="2550" b="1" dirty="0" smtClean="0">
                <a:solidFill>
                  <a:schemeClr val="bg1"/>
                </a:solidFill>
              </a:rPr>
              <a:t>31*</a:t>
            </a:r>
            <a:endParaRPr lang="en-US" sz="2550" b="1" dirty="0" smtClean="0">
              <a:solidFill>
                <a:schemeClr val="bg1"/>
              </a:solidFill>
            </a:endParaRPr>
          </a:p>
          <a:p>
            <a:pPr defTabSz="685800"/>
            <a:r>
              <a:rPr lang="en-ZA" sz="1275" dirty="0" err="1" smtClean="0">
                <a:solidFill>
                  <a:schemeClr val="bg1"/>
                </a:solidFill>
                <a:latin typeface="+mn-lt"/>
              </a:rPr>
              <a:t>CCXSPlus</a:t>
            </a:r>
            <a:endParaRPr lang="en-ZA" sz="1275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42220" y="2276872"/>
            <a:ext cx="995363" cy="940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135000" tIns="54000" rIns="135000" bIns="5400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685800"/>
            <a:r>
              <a:rPr lang="ru-RU" sz="2550" b="1" dirty="0" smtClean="0">
                <a:solidFill>
                  <a:schemeClr val="bg1"/>
                </a:solidFill>
              </a:rPr>
              <a:t>3</a:t>
            </a:r>
            <a:r>
              <a:rPr lang="en-US" sz="2550" b="1" dirty="0" smtClean="0">
                <a:solidFill>
                  <a:schemeClr val="bg1"/>
                </a:solidFill>
              </a:rPr>
              <a:t>4</a:t>
            </a:r>
            <a:r>
              <a:rPr lang="ru-RU" sz="2550" b="1" dirty="0" smtClean="0">
                <a:solidFill>
                  <a:schemeClr val="bg1"/>
                </a:solidFill>
              </a:rPr>
              <a:t>*</a:t>
            </a:r>
            <a:endParaRPr lang="en-US" sz="2550" b="1" dirty="0" smtClean="0">
              <a:solidFill>
                <a:schemeClr val="bg1"/>
              </a:solidFill>
            </a:endParaRPr>
          </a:p>
          <a:p>
            <a:pPr defTabSz="685800"/>
            <a:r>
              <a:rPr lang="en-ZA" sz="1275" dirty="0" smtClean="0">
                <a:solidFill>
                  <a:schemeClr val="bg1"/>
                </a:solidFill>
                <a:latin typeface="+mn-lt"/>
              </a:rPr>
              <a:t>ACI II</a:t>
            </a:r>
            <a:endParaRPr lang="en-ZA" sz="1275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0" y="3573016"/>
            <a:ext cx="4246563" cy="419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135000" tIns="54000" rIns="135000" bIns="540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«АК-клиника» и «Подключенная глюкоза»:                  2 </a:t>
            </a:r>
            <a:r>
              <a:rPr lang="ru-RU" sz="1200" b="1" dirty="0">
                <a:solidFill>
                  <a:schemeClr val="bg1"/>
                </a:solidFill>
              </a:rPr>
              <a:t>востребованные и апробированнные ИМЛ-модели</a:t>
            </a:r>
            <a:endParaRPr lang="en-ZA" sz="75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88767" y="4293096"/>
            <a:ext cx="4229795" cy="419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35000" tIns="54000" rIns="135000" bIns="540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Масшабируемость и потенциал:              подключение других ИМЛ к запущенной системе</a:t>
            </a:r>
            <a:endParaRPr lang="en-ZA" sz="75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72000" y="5013176"/>
            <a:ext cx="4246563" cy="419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135000" tIns="54000" rIns="135000" bIns="540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Соотвесттвие передовым подходам организации и управления ИМЛ</a:t>
            </a:r>
            <a:endParaRPr lang="en-ZA" sz="75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931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1" r="10261"/>
          <a:stretch>
            <a:fillRect/>
          </a:stretch>
        </p:blipFill>
        <p:spPr>
          <a:xfrm>
            <a:off x="432048" y="2330866"/>
            <a:ext cx="4139952" cy="3474398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Целостность</a:t>
            </a:r>
            <a:r>
              <a:rPr lang="en-US" dirty="0" smtClean="0"/>
              <a:t> </a:t>
            </a:r>
            <a:r>
              <a:rPr lang="ru-RU" dirty="0" smtClean="0"/>
              <a:t>обработки </a:t>
            </a:r>
            <a:r>
              <a:rPr lang="ru-RU" dirty="0"/>
              <a:t>образцов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Качество </a:t>
            </a:r>
            <a:r>
              <a:rPr lang="ru-RU" dirty="0" smtClean="0"/>
              <a:t>и точность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Доступ к </a:t>
            </a:r>
            <a:r>
              <a:rPr lang="ru-RU" dirty="0" smtClean="0"/>
              <a:t>ЛИС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Квалификация </a:t>
            </a:r>
            <a:r>
              <a:rPr lang="ru-RU" dirty="0" smtClean="0"/>
              <a:t>сотрудников</a:t>
            </a:r>
            <a:endParaRPr lang="ru-R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Контроль </a:t>
            </a:r>
            <a:r>
              <a:rPr lang="ru-RU" dirty="0"/>
              <a:t>и </a:t>
            </a:r>
            <a:r>
              <a:rPr lang="ru-RU" dirty="0" smtClean="0"/>
              <a:t>документация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3381" y="461016"/>
            <a:ext cx="7290000" cy="810695"/>
          </a:xfrm>
        </p:spPr>
        <p:txBody>
          <a:bodyPr/>
          <a:lstStyle/>
          <a:p>
            <a:r>
              <a:rPr lang="ru-RU" dirty="0"/>
              <a:t>Исследования в </a:t>
            </a:r>
            <a:r>
              <a:rPr lang="ru-RU" dirty="0" smtClean="0"/>
              <a:t>клинико-диагностической лаборатории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3381" y="1272456"/>
            <a:ext cx="7290000" cy="860400"/>
          </a:xfrm>
        </p:spPr>
        <p:txBody>
          <a:bodyPr/>
          <a:lstStyle/>
          <a:p>
            <a:r>
              <a:rPr lang="ru-RU" dirty="0"/>
              <a:t>Эталон качества и контроля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692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3380" y="461017"/>
            <a:ext cx="7717011" cy="408012"/>
          </a:xfrm>
        </p:spPr>
        <p:txBody>
          <a:bodyPr/>
          <a:lstStyle/>
          <a:p>
            <a:r>
              <a:rPr lang="ru-RU" sz="2800" dirty="0">
                <a:ea typeface="ＭＳ Ｐゴシック" charset="0"/>
              </a:rPr>
              <a:t>Проектный подход Рош к внедрению ИМЛ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3380" y="877994"/>
            <a:ext cx="7861027" cy="860400"/>
          </a:xfrm>
        </p:spPr>
        <p:txBody>
          <a:bodyPr/>
          <a:lstStyle/>
          <a:p>
            <a:r>
              <a:rPr lang="ru-RU" dirty="0"/>
              <a:t>Мы с вами на каждом этапе пути</a:t>
            </a:r>
            <a:endParaRPr lang="en-GB" dirty="0"/>
          </a:p>
        </p:txBody>
      </p:sp>
      <p:pic>
        <p:nvPicPr>
          <p:cNvPr id="20" name="Picture 19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" r="2645"/>
          <a:stretch/>
        </p:blipFill>
        <p:spPr>
          <a:xfrm>
            <a:off x="395537" y="2937622"/>
            <a:ext cx="8423026" cy="263055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B5E99F7-A5A6-43EA-89EC-BD2BD8DB76D9}"/>
              </a:ext>
            </a:extLst>
          </p:cNvPr>
          <p:cNvGrpSpPr/>
          <p:nvPr/>
        </p:nvGrpSpPr>
        <p:grpSpPr>
          <a:xfrm>
            <a:off x="467544" y="2080031"/>
            <a:ext cx="1234908" cy="988929"/>
            <a:chOff x="928561" y="2080031"/>
            <a:chExt cx="1234908" cy="82534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D9A6FBD-79A9-4814-81AB-FA3FB18A3506}"/>
                </a:ext>
              </a:extLst>
            </p:cNvPr>
            <p:cNvSpPr/>
            <p:nvPr/>
          </p:nvSpPr>
          <p:spPr>
            <a:xfrm>
              <a:off x="928561" y="2080031"/>
              <a:ext cx="1234908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kern="0" dirty="0" smtClean="0">
                  <a:solidFill>
                    <a:srgbClr val="00A3AD"/>
                  </a:solidFill>
                </a:rPr>
                <a:t>Лидеры проектов</a:t>
              </a:r>
              <a:endParaRPr lang="en-ZA" b="1" kern="0" dirty="0">
                <a:solidFill>
                  <a:srgbClr val="00A3AD"/>
                </a:solidFill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60CDF4D-0265-4880-B52B-6A49B1AB90C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45514" y="2604895"/>
              <a:ext cx="0" cy="300485"/>
            </a:xfrm>
            <a:prstGeom prst="line">
              <a:avLst/>
            </a:prstGeom>
            <a:noFill/>
            <a:ln w="12700" cap="flat" cmpd="sng" algn="ctr">
              <a:solidFill>
                <a:srgbClr val="808285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FCFE818-194E-49B4-88E7-6D836DA628BA}"/>
              </a:ext>
            </a:extLst>
          </p:cNvPr>
          <p:cNvGrpSpPr/>
          <p:nvPr/>
        </p:nvGrpSpPr>
        <p:grpSpPr>
          <a:xfrm>
            <a:off x="1907704" y="2080031"/>
            <a:ext cx="1743554" cy="1077338"/>
            <a:chOff x="2764741" y="2080031"/>
            <a:chExt cx="1743554" cy="107733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11279EF-94AD-4432-AA9F-66C770D4041C}"/>
                </a:ext>
              </a:extLst>
            </p:cNvPr>
            <p:cNvSpPr/>
            <p:nvPr/>
          </p:nvSpPr>
          <p:spPr>
            <a:xfrm>
              <a:off x="2764741" y="2080031"/>
              <a:ext cx="1743554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kern="0" dirty="0" smtClean="0">
                  <a:solidFill>
                    <a:schemeClr val="accent1"/>
                  </a:solidFill>
                </a:rPr>
                <a:t>Консультанты</a:t>
              </a:r>
              <a:r>
                <a:rPr lang="ru-RU" b="1" kern="0" dirty="0">
                  <a:solidFill>
                    <a:schemeClr val="accent1"/>
                  </a:solidFill>
                </a:rPr>
                <a:t> </a:t>
              </a:r>
              <a:r>
                <a:rPr lang="ru-RU" b="1" kern="0" dirty="0" smtClean="0">
                  <a:solidFill>
                    <a:schemeClr val="accent1"/>
                  </a:solidFill>
                </a:rPr>
                <a:t>по процессам</a:t>
              </a:r>
              <a:endParaRPr lang="en-ZA" b="1" kern="0" dirty="0">
                <a:solidFill>
                  <a:schemeClr val="accent1"/>
                </a:solidFill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BE2DC95-F296-47E0-8971-104879D4D9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90477" y="2733675"/>
              <a:ext cx="0" cy="423694"/>
            </a:xfrm>
            <a:prstGeom prst="line">
              <a:avLst/>
            </a:prstGeom>
            <a:noFill/>
            <a:ln w="12700" cap="flat" cmpd="sng" algn="ctr">
              <a:solidFill>
                <a:srgbClr val="808285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65EFE2E-3583-4FF2-B027-54E1D85C11E2}"/>
              </a:ext>
            </a:extLst>
          </p:cNvPr>
          <p:cNvGrpSpPr/>
          <p:nvPr/>
        </p:nvGrpSpPr>
        <p:grpSpPr>
          <a:xfrm>
            <a:off x="3707904" y="2080032"/>
            <a:ext cx="1602001" cy="988928"/>
            <a:chOff x="5168736" y="2080031"/>
            <a:chExt cx="1344226" cy="120105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BF37F6B-F42D-45C0-B89B-BCD342154B1B}"/>
                </a:ext>
              </a:extLst>
            </p:cNvPr>
            <p:cNvSpPr/>
            <p:nvPr/>
          </p:nvSpPr>
          <p:spPr>
            <a:xfrm>
              <a:off x="5168736" y="2080031"/>
              <a:ext cx="1344226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kern="0" dirty="0" smtClean="0">
                  <a:solidFill>
                    <a:schemeClr val="accent3"/>
                  </a:solidFill>
                </a:rPr>
                <a:t>Специалисты по обучению</a:t>
              </a:r>
              <a:endParaRPr lang="en-ZA" b="1" kern="0" dirty="0">
                <a:solidFill>
                  <a:schemeClr val="accent3"/>
                </a:solidFill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6C81207-6D17-48AB-9729-A77938BA4C3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68736" y="2779856"/>
              <a:ext cx="0" cy="501226"/>
            </a:xfrm>
            <a:prstGeom prst="line">
              <a:avLst/>
            </a:prstGeom>
            <a:noFill/>
            <a:ln w="12700" cap="flat" cmpd="sng" algn="ctr">
              <a:solidFill>
                <a:srgbClr val="808285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4383A1D-53F6-46DA-8AFB-A85A3ADD79A2}"/>
              </a:ext>
            </a:extLst>
          </p:cNvPr>
          <p:cNvGrpSpPr/>
          <p:nvPr/>
        </p:nvGrpSpPr>
        <p:grpSpPr>
          <a:xfrm>
            <a:off x="5436096" y="2080030"/>
            <a:ext cx="1879261" cy="1077339"/>
            <a:chOff x="7282637" y="2080031"/>
            <a:chExt cx="2009686" cy="124408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5FCB9DB-1A74-4693-8C67-B802A1DD7BAF}"/>
                </a:ext>
              </a:extLst>
            </p:cNvPr>
            <p:cNvSpPr/>
            <p:nvPr/>
          </p:nvSpPr>
          <p:spPr>
            <a:xfrm>
              <a:off x="7282637" y="2080031"/>
              <a:ext cx="2009686" cy="63974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kern="0" dirty="0" smtClean="0">
                  <a:solidFill>
                    <a:schemeClr val="accent1"/>
                  </a:solidFill>
                </a:rPr>
                <a:t>Менеджеры по продажам</a:t>
              </a:r>
              <a:endParaRPr lang="en-ZA" b="1" kern="0" dirty="0">
                <a:solidFill>
                  <a:schemeClr val="accent1"/>
                </a:solidFill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5C96932-4FFC-4C24-AF59-6E8356D41C3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82637" y="3055715"/>
              <a:ext cx="0" cy="268398"/>
            </a:xfrm>
            <a:prstGeom prst="line">
              <a:avLst/>
            </a:prstGeom>
            <a:noFill/>
            <a:ln w="12700" cap="flat" cmpd="sng" algn="ctr">
              <a:solidFill>
                <a:srgbClr val="808285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36D7FFD-37B8-4E35-91E6-B173B2A4A947}"/>
              </a:ext>
            </a:extLst>
          </p:cNvPr>
          <p:cNvGrpSpPr/>
          <p:nvPr/>
        </p:nvGrpSpPr>
        <p:grpSpPr>
          <a:xfrm>
            <a:off x="7315358" y="2080031"/>
            <a:ext cx="1503206" cy="1077338"/>
            <a:chOff x="9521827" y="2080031"/>
            <a:chExt cx="2144977" cy="103577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B6EDE35-E39E-4848-AB94-CB976BF6B410}"/>
                </a:ext>
              </a:extLst>
            </p:cNvPr>
            <p:cNvSpPr/>
            <p:nvPr/>
          </p:nvSpPr>
          <p:spPr>
            <a:xfrm>
              <a:off x="9521827" y="2080031"/>
              <a:ext cx="2144977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kern="0" dirty="0" smtClean="0">
                  <a:solidFill>
                    <a:srgbClr val="00A3AD"/>
                  </a:solidFill>
                </a:rPr>
                <a:t>Сервисные специалисты</a:t>
              </a:r>
              <a:endParaRPr lang="en-ZA" b="1" kern="0" dirty="0">
                <a:solidFill>
                  <a:srgbClr val="00A3AD"/>
                </a:solidFill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A6D248E-0D59-430B-B899-A23B4FF2246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36340" y="2733675"/>
              <a:ext cx="0" cy="382133"/>
            </a:xfrm>
            <a:prstGeom prst="line">
              <a:avLst/>
            </a:prstGeom>
            <a:noFill/>
            <a:ln w="12700" cap="flat" cmpd="sng" algn="ctr">
              <a:solidFill>
                <a:srgbClr val="808285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427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3472 L 5.55556E-7 1.11111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03889 L 3.61111E-6 -1.48148E-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05556E-6 0.03889 L -3.05556E-6 -2.96296E-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0.03889 L 4.44444E-6 -1.48148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22222E-6 0.03889 L -2.22222E-6 -2.96296E-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94444E-6 0.03889 L 1.94444E-6 -2.96296E-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41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3381" y="461016"/>
            <a:ext cx="7290000" cy="441597"/>
          </a:xfrm>
        </p:spPr>
        <p:txBody>
          <a:bodyPr/>
          <a:lstStyle/>
          <a:p>
            <a:r>
              <a:rPr lang="ru-RU" dirty="0"/>
              <a:t>Исследования по месту лечения</a:t>
            </a:r>
            <a:br>
              <a:rPr lang="ru-RU" dirty="0"/>
            </a:b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3381" y="912416"/>
            <a:ext cx="7290000" cy="82778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>
                <a:latin typeface="Minion" pitchFamily="2" charset="0"/>
                <a:ea typeface="ＭＳ Ｐゴシック" charset="0"/>
              </a:rPr>
              <a:t>Когда необходим быстрый и </a:t>
            </a:r>
            <a:r>
              <a:rPr lang="ru-RU" dirty="0" smtClean="0">
                <a:latin typeface="Minion" pitchFamily="2" charset="0"/>
                <a:ea typeface="ＭＳ Ｐゴシック" charset="0"/>
              </a:rPr>
              <a:t>достоверный результат</a:t>
            </a:r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2634757"/>
            <a:ext cx="2952328" cy="158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88840"/>
            <a:ext cx="1152128" cy="179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274" y="2204864"/>
            <a:ext cx="1830582" cy="2448272"/>
          </a:xfrm>
          <a:prstGeom prst="rect">
            <a:avLst/>
          </a:prstGeom>
        </p:spPr>
      </p:pic>
      <p:sp>
        <p:nvSpPr>
          <p:cNvPr id="13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83383" y="5152268"/>
            <a:ext cx="8349853" cy="818323"/>
          </a:xfrm>
        </p:spPr>
        <p:txBody>
          <a:bodyPr/>
          <a:lstStyle/>
          <a:p>
            <a:pPr algn="ctr"/>
            <a:r>
              <a:rPr lang="ru-RU" dirty="0"/>
              <a:t>Исследования, для которых критично время, </a:t>
            </a:r>
            <a:r>
              <a:rPr lang="ru-RU" dirty="0" smtClean="0"/>
              <a:t>должны </a:t>
            </a:r>
            <a:r>
              <a:rPr lang="ru-RU" dirty="0"/>
              <a:t>проводится по месту лечения пациента</a:t>
            </a:r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3957352" y="3681635"/>
            <a:ext cx="1262720" cy="1331541"/>
            <a:chOff x="4026560" y="3450730"/>
            <a:chExt cx="2092395" cy="2206435"/>
          </a:xfrm>
        </p:grpSpPr>
        <p:sp>
          <p:nvSpPr>
            <p:cNvPr id="15" name="Rectangle 14"/>
            <p:cNvSpPr>
              <a:spLocks/>
            </p:cNvSpPr>
            <p:nvPr/>
          </p:nvSpPr>
          <p:spPr bwMode="auto">
            <a:xfrm>
              <a:off x="4026560" y="3450730"/>
              <a:ext cx="2092394" cy="470263"/>
            </a:xfrm>
            <a:prstGeom prst="rect">
              <a:avLst/>
            </a:prstGeom>
            <a:solidFill>
              <a:srgbClr val="E1E1E1"/>
            </a:solidFill>
            <a:ln>
              <a:noFill/>
            </a:ln>
            <a:effectLst/>
            <a:extLst/>
          </p:spPr>
          <p:txBody>
            <a:bodyPr vert="horz" wrap="square" lIns="91440" tIns="9000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400" dirty="0" smtClean="0">
                  <a:latin typeface="+mn-lt"/>
                </a:rPr>
                <a:t>Глюкоза</a:t>
              </a:r>
              <a:endParaRPr kumimoji="0" lang="en-US" sz="1400" i="0" u="none" strike="noStrike" cap="none" normalizeH="0" baseline="0" dirty="0">
                <a:ln>
                  <a:noFill/>
                </a:ln>
                <a:effectLst/>
                <a:latin typeface="+mn-lt"/>
                <a:ea typeface="Geneva" charset="0"/>
              </a:endParaRPr>
            </a:p>
          </p:txBody>
        </p:sp>
        <p:sp>
          <p:nvSpPr>
            <p:cNvPr id="16" name="Rectangle 15"/>
            <p:cNvSpPr>
              <a:spLocks/>
            </p:cNvSpPr>
            <p:nvPr/>
          </p:nvSpPr>
          <p:spPr bwMode="auto">
            <a:xfrm>
              <a:off x="4026561" y="4029454"/>
              <a:ext cx="2092394" cy="470263"/>
            </a:xfrm>
            <a:prstGeom prst="rect">
              <a:avLst/>
            </a:prstGeom>
            <a:solidFill>
              <a:srgbClr val="E1E1E1"/>
            </a:solidFill>
            <a:ln>
              <a:noFill/>
            </a:ln>
            <a:effectLst/>
            <a:extLst/>
          </p:spPr>
          <p:txBody>
            <a:bodyPr vert="horz" wrap="square" lIns="91440" tIns="9000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400" dirty="0" smtClean="0">
                  <a:latin typeface="+mn-lt"/>
                </a:rPr>
                <a:t>Кардио</a:t>
              </a:r>
              <a:endParaRPr kumimoji="0" lang="en-US" sz="1400" i="0" u="none" strike="noStrike" cap="none" normalizeH="0" baseline="0" dirty="0">
                <a:ln>
                  <a:noFill/>
                </a:ln>
                <a:effectLst/>
                <a:latin typeface="+mn-lt"/>
                <a:ea typeface="Geneva" charset="0"/>
              </a:endParaRPr>
            </a:p>
          </p:txBody>
        </p:sp>
        <p:sp>
          <p:nvSpPr>
            <p:cNvPr id="17" name="Rectangle 16"/>
            <p:cNvSpPr>
              <a:spLocks/>
            </p:cNvSpPr>
            <p:nvPr/>
          </p:nvSpPr>
          <p:spPr bwMode="auto">
            <a:xfrm>
              <a:off x="4026561" y="4608178"/>
              <a:ext cx="2092394" cy="470263"/>
            </a:xfrm>
            <a:prstGeom prst="rect">
              <a:avLst/>
            </a:prstGeom>
            <a:solidFill>
              <a:srgbClr val="E1E1E1"/>
            </a:solidFill>
            <a:ln>
              <a:noFill/>
            </a:ln>
            <a:effectLst/>
            <a:extLst/>
          </p:spPr>
          <p:txBody>
            <a:bodyPr vert="horz" wrap="square" lIns="91440" tIns="9000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400" dirty="0" smtClean="0">
                  <a:latin typeface="+mn-lt"/>
                </a:rPr>
                <a:t>Коагуляция</a:t>
              </a:r>
              <a:endParaRPr kumimoji="0" lang="en-US" sz="1400" i="0" u="none" strike="noStrike" cap="none" normalizeH="0" baseline="0" dirty="0">
                <a:ln>
                  <a:noFill/>
                </a:ln>
                <a:effectLst/>
                <a:latin typeface="+mn-lt"/>
                <a:ea typeface="Geneva" charset="0"/>
              </a:endParaRPr>
            </a:p>
          </p:txBody>
        </p:sp>
        <p:sp>
          <p:nvSpPr>
            <p:cNvPr id="18" name="Rectangle 17"/>
            <p:cNvSpPr>
              <a:spLocks/>
            </p:cNvSpPr>
            <p:nvPr/>
          </p:nvSpPr>
          <p:spPr bwMode="auto">
            <a:xfrm>
              <a:off x="4026561" y="5186902"/>
              <a:ext cx="2092394" cy="470263"/>
            </a:xfrm>
            <a:prstGeom prst="rect">
              <a:avLst/>
            </a:prstGeom>
            <a:solidFill>
              <a:srgbClr val="E1E1E1"/>
            </a:solidFill>
            <a:ln>
              <a:noFill/>
            </a:ln>
            <a:effectLst/>
            <a:extLst/>
          </p:spPr>
          <p:txBody>
            <a:bodyPr vert="horz" wrap="square" lIns="91440" tIns="9000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400" dirty="0" smtClean="0">
                  <a:latin typeface="+mn-lt"/>
                </a:rPr>
                <a:t>Газы крови</a:t>
              </a:r>
              <a:endParaRPr kumimoji="0" lang="en-US" sz="1400" i="0" u="none" strike="noStrike" cap="none" normalizeH="0" baseline="0" dirty="0">
                <a:ln>
                  <a:noFill/>
                </a:ln>
                <a:effectLst/>
                <a:latin typeface="+mn-lt"/>
                <a:ea typeface="Genev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389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ain body" hidden="1"/>
          <p:cNvSpPr/>
          <p:nvPr/>
        </p:nvSpPr>
        <p:spPr>
          <a:xfrm>
            <a:off x="376518" y="2271711"/>
            <a:ext cx="8441252" cy="3067537"/>
          </a:xfrm>
          <a:prstGeom prst="rect">
            <a:avLst/>
          </a:prstGeom>
          <a:noFill/>
          <a:ln>
            <a:solidFill>
              <a:srgbClr val="EF3340"/>
            </a:solidFill>
          </a:ln>
        </p:spPr>
        <p:txBody>
          <a:bodyPr vert="horz" wrap="square" lIns="68580" tIns="67500" rIns="68580" bIns="6750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500" kern="0" dirty="0" err="1">
              <a:solidFill>
                <a:srgbClr val="000000"/>
              </a:solidFill>
            </a:endParaRPr>
          </a:p>
        </p:txBody>
      </p:sp>
      <p:sp>
        <p:nvSpPr>
          <p:cNvPr id="31" name="left 1/2 body" hidden="1"/>
          <p:cNvSpPr/>
          <p:nvPr/>
        </p:nvSpPr>
        <p:spPr>
          <a:xfrm>
            <a:off x="376517" y="2271713"/>
            <a:ext cx="4104000" cy="3067537"/>
          </a:xfrm>
          <a:prstGeom prst="rect">
            <a:avLst/>
          </a:prstGeom>
          <a:noFill/>
          <a:ln>
            <a:solidFill>
              <a:srgbClr val="0066CC"/>
            </a:solidFill>
          </a:ln>
        </p:spPr>
        <p:txBody>
          <a:bodyPr vert="horz" wrap="square" lIns="68580" tIns="67500" rIns="68580" bIns="6750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500" kern="0" dirty="0" err="1">
              <a:solidFill>
                <a:srgbClr val="000000"/>
              </a:solidFill>
            </a:endParaRPr>
          </a:p>
        </p:txBody>
      </p:sp>
      <p:sp>
        <p:nvSpPr>
          <p:cNvPr id="32" name="right 1/2 body" hidden="1"/>
          <p:cNvSpPr/>
          <p:nvPr/>
        </p:nvSpPr>
        <p:spPr>
          <a:xfrm>
            <a:off x="4713770" y="2271712"/>
            <a:ext cx="4104000" cy="3067537"/>
          </a:xfrm>
          <a:prstGeom prst="rect">
            <a:avLst/>
          </a:prstGeom>
          <a:noFill/>
          <a:ln>
            <a:solidFill>
              <a:srgbClr val="0066CC"/>
            </a:solidFill>
          </a:ln>
        </p:spPr>
        <p:txBody>
          <a:bodyPr vert="horz" wrap="square" lIns="68580" tIns="67500" rIns="68580" bIns="6750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685800">
              <a:defRPr/>
            </a:pPr>
            <a:endParaRPr lang="en-GB" sz="1500" kern="0" dirty="0" err="1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24448" y="2457450"/>
            <a:ext cx="2286701" cy="707043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vert="horz" wrap="square" lIns="68580" tIns="34290" rIns="68580" bIns="3429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kern="0" dirty="0">
                <a:solidFill>
                  <a:schemeClr val="accent1"/>
                </a:solidFill>
              </a:rPr>
              <a:t>Управление анализаторами</a:t>
            </a:r>
            <a:endParaRPr lang="en-US" sz="1500" b="1" kern="0" dirty="0">
              <a:solidFill>
                <a:schemeClr val="accent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40212" y="2457769"/>
            <a:ext cx="1374818" cy="1085362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vert="horz" wrap="square" lIns="68580" tIns="34290" rIns="68580" bIns="3429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685800" eaLnBrk="1" fontAlgn="auto" hangingPunct="1"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00A3AD"/>
                </a:solidFill>
              </a:rPr>
              <a:t>Приказы </a:t>
            </a:r>
            <a:r>
              <a:rPr lang="ru-RU" sz="1200" b="1" kern="0" dirty="0" smtClean="0">
                <a:solidFill>
                  <a:srgbClr val="00A3AD"/>
                </a:solidFill>
              </a:rPr>
              <a:t>и регламенты</a:t>
            </a:r>
            <a:endParaRPr lang="ru-RU" sz="1200" b="1" kern="0" dirty="0">
              <a:solidFill>
                <a:srgbClr val="00A3AD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3386" y="3534172"/>
            <a:ext cx="2942110" cy="3239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vert="horz" wrap="square" lIns="68580" tIns="34290" rIns="68580" bIns="3429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685800" eaLnBrk="1" fontAlgn="auto" hangingPunct="1"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0066CC"/>
                </a:solidFill>
              </a:rPr>
              <a:t>Подтверждение </a:t>
            </a:r>
            <a:r>
              <a:rPr lang="ru-RU" sz="1200" b="1" kern="0" dirty="0" smtClean="0">
                <a:solidFill>
                  <a:srgbClr val="0066CC"/>
                </a:solidFill>
              </a:rPr>
              <a:t>квалификации</a:t>
            </a:r>
            <a:endParaRPr lang="ru-RU" sz="1200" b="1" kern="0" dirty="0">
              <a:solidFill>
                <a:srgbClr val="0066CC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83382" y="3858109"/>
            <a:ext cx="2942110" cy="76106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vert="horz" wrap="square" lIns="68580" tIns="34290" rIns="68580" bIns="3429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kern="0" dirty="0" smtClean="0">
                <a:solidFill>
                  <a:schemeClr val="accent1"/>
                </a:solidFill>
              </a:rPr>
              <a:t>Оптимизация процессов</a:t>
            </a:r>
            <a:endParaRPr lang="en-US" sz="1500" b="1" kern="0" dirty="0">
              <a:solidFill>
                <a:schemeClr val="accent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3386" y="2821878"/>
            <a:ext cx="1567292" cy="71229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vert="horz" wrap="square" lIns="68580" tIns="34290" rIns="68580" bIns="3429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 smtClean="0">
                <a:solidFill>
                  <a:srgbClr val="00A3AD"/>
                </a:solidFill>
              </a:rPr>
              <a:t>Подключение к мед-ИТ</a:t>
            </a:r>
            <a:endParaRPr lang="en-US" sz="1200" b="1" kern="0" dirty="0">
              <a:solidFill>
                <a:srgbClr val="00A3AD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339407" y="4619174"/>
            <a:ext cx="2374174" cy="45892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vert="horz" wrap="square" lIns="68580" tIns="34290" rIns="68580" bIns="3429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685800" eaLnBrk="1" fontAlgn="auto" hangingPunct="1"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0066CC"/>
                </a:solidFill>
              </a:rPr>
              <a:t>Сопоставимость результатов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718425" y="4617916"/>
            <a:ext cx="1906724" cy="707043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vert="horz" wrap="square" lIns="68580" tIns="34290" rIns="68580" bIns="3429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685800" eaLnBrk="1" fontAlgn="auto" hangingPunct="1">
              <a:spcAft>
                <a:spcPts val="0"/>
              </a:spcAft>
              <a:defRPr/>
            </a:pPr>
            <a:r>
              <a:rPr lang="ru-RU" sz="1500" b="1" kern="0" dirty="0">
                <a:solidFill>
                  <a:schemeClr val="accent1"/>
                </a:solidFill>
              </a:rPr>
              <a:t>Достоверная идентификация </a:t>
            </a:r>
            <a:r>
              <a:rPr lang="ru-RU" sz="1500" b="1" kern="0" dirty="0" smtClean="0">
                <a:solidFill>
                  <a:schemeClr val="accent1"/>
                </a:solidFill>
              </a:rPr>
              <a:t>пациента</a:t>
            </a:r>
            <a:endParaRPr lang="ru-RU" sz="1500" b="1" kern="0" dirty="0">
              <a:solidFill>
                <a:schemeClr val="accent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36350" y="4241595"/>
            <a:ext cx="1916401" cy="108326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vert="horz" wrap="square" lIns="68580" tIns="34290" rIns="68580" bIns="3429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00A3AD"/>
                </a:solidFill>
              </a:rPr>
              <a:t>Контроль качества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552751" y="4241594"/>
            <a:ext cx="1251084" cy="71042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vert="horz" wrap="square" lIns="68580" tIns="34290" rIns="68580" bIns="3429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685800" eaLnBrk="1" fontAlgn="auto" hangingPunct="1"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00A3AD"/>
                </a:solidFill>
              </a:rPr>
              <a:t>Контроль процедуры измерения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629983" y="3830774"/>
            <a:ext cx="3173114" cy="41081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vert="horz" wrap="square" lIns="68580" tIns="34290" rIns="68580" bIns="3429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685800" eaLnBrk="1" fontAlgn="auto" hangingPunct="1"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0066CC"/>
                </a:solidFill>
              </a:rPr>
              <a:t>Обучение сотрудников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629983" y="3172552"/>
            <a:ext cx="3173114" cy="67442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vert="horz" wrap="square" lIns="68580" tIns="34290" rIns="68580" bIns="3429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685800" eaLnBrk="1" fontAlgn="auto" hangingPunct="1">
              <a:spcAft>
                <a:spcPts val="0"/>
              </a:spcAft>
              <a:defRPr/>
            </a:pPr>
            <a:r>
              <a:rPr lang="ru-RU" sz="1500" b="1" kern="0" dirty="0">
                <a:solidFill>
                  <a:schemeClr val="accent1"/>
                </a:solidFill>
              </a:rPr>
              <a:t>Управление пользователями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625149" y="2747900"/>
            <a:ext cx="2441918" cy="41514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vert="horz" wrap="square" lIns="68580" tIns="34290" rIns="68580" bIns="3429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685800" eaLnBrk="1" fontAlgn="auto" hangingPunct="1">
              <a:spcAft>
                <a:spcPts val="0"/>
              </a:spcAft>
              <a:defRPr/>
            </a:pPr>
            <a:r>
              <a:rPr lang="ru-RU" sz="1200" b="1" kern="0" dirty="0" smtClean="0">
                <a:solidFill>
                  <a:srgbClr val="0066CC"/>
                </a:solidFill>
              </a:rPr>
              <a:t>Документация необходимых данных</a:t>
            </a:r>
            <a:endParaRPr lang="en-US" sz="1200" b="1" kern="0" dirty="0">
              <a:solidFill>
                <a:srgbClr val="0066CC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3381" y="461017"/>
            <a:ext cx="7290000" cy="800219"/>
          </a:xfrm>
        </p:spPr>
        <p:txBody>
          <a:bodyPr>
            <a:spAutoFit/>
          </a:bodyPr>
          <a:lstStyle/>
          <a:p>
            <a:r>
              <a:rPr lang="ru-RU" dirty="0"/>
              <a:t>ИМЛ – особая история</a:t>
            </a:r>
            <a:br>
              <a:rPr lang="ru-RU" dirty="0"/>
            </a:b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01D169-6FAC-4835-BC70-30DEFC28AE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380" y="877996"/>
            <a:ext cx="7500987" cy="858731"/>
          </a:xfrm>
        </p:spPr>
        <p:txBody>
          <a:bodyPr>
            <a:noAutofit/>
          </a:bodyPr>
          <a:lstStyle/>
          <a:p>
            <a:r>
              <a:rPr lang="ru-RU" dirty="0" smtClean="0"/>
              <a:t>В </a:t>
            </a:r>
            <a:r>
              <a:rPr lang="ru-RU" dirty="0"/>
              <a:t>поисках эффективности </a:t>
            </a:r>
            <a:r>
              <a:rPr lang="ru-RU" dirty="0" smtClean="0"/>
              <a:t>и продуктивности</a:t>
            </a:r>
            <a:endParaRPr lang="en-GB" dirty="0"/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3847A09E-87A2-44BC-996B-625094661CEC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6336" r="2967" b="6638"/>
          <a:stretch/>
        </p:blipFill>
        <p:spPr bwMode="auto">
          <a:xfrm>
            <a:off x="3357563" y="3198614"/>
            <a:ext cx="2250281" cy="1375172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3CCFD81-31D6-4BAF-B4C0-D2EF09B8C7C9}"/>
              </a:ext>
            </a:extLst>
          </p:cNvPr>
          <p:cNvGrpSpPr/>
          <p:nvPr/>
        </p:nvGrpSpPr>
        <p:grpSpPr>
          <a:xfrm>
            <a:off x="383381" y="2457450"/>
            <a:ext cx="8434388" cy="2877741"/>
            <a:chOff x="511174" y="2133600"/>
            <a:chExt cx="11245851" cy="3836988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C158B06-2FA2-429F-9751-087E4A10BD10}"/>
                </a:ext>
              </a:extLst>
            </p:cNvPr>
            <p:cNvCxnSpPr/>
            <p:nvPr/>
          </p:nvCxnSpPr>
          <p:spPr bwMode="auto">
            <a:xfrm>
              <a:off x="511174" y="4998463"/>
              <a:ext cx="7005373" cy="0"/>
            </a:xfrm>
            <a:prstGeom prst="line">
              <a:avLst/>
            </a:prstGeom>
            <a:noFill/>
            <a:ln w="19050" cap="flat" cmpd="sng" algn="ctr">
              <a:solidFill>
                <a:srgbClr val="808285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DE76899-1088-4CB0-8CEB-04CB967BF26A}"/>
                </a:ext>
              </a:extLst>
            </p:cNvPr>
            <p:cNvCxnSpPr/>
            <p:nvPr/>
          </p:nvCxnSpPr>
          <p:spPr bwMode="auto">
            <a:xfrm flipV="1">
              <a:off x="7516547" y="2133600"/>
              <a:ext cx="0" cy="3836988"/>
            </a:xfrm>
            <a:prstGeom prst="line">
              <a:avLst/>
            </a:prstGeom>
            <a:noFill/>
            <a:ln w="19050" cap="flat" cmpd="sng" algn="ctr">
              <a:solidFill>
                <a:srgbClr val="808285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34B452D-F9F0-4C60-8954-41732F71AAD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1174" y="3995874"/>
              <a:ext cx="3922814" cy="0"/>
            </a:xfrm>
            <a:prstGeom prst="line">
              <a:avLst/>
            </a:prstGeom>
            <a:noFill/>
            <a:ln w="19050" cap="flat" cmpd="sng" algn="ctr">
              <a:solidFill>
                <a:srgbClr val="808285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2500D4A-D97E-48FA-BE22-BE8FB85DC17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1174" y="3569229"/>
              <a:ext cx="3922814" cy="0"/>
            </a:xfrm>
            <a:prstGeom prst="line">
              <a:avLst/>
            </a:prstGeom>
            <a:noFill/>
            <a:ln w="19050" cap="flat" cmpd="sng" algn="ctr">
              <a:solidFill>
                <a:srgbClr val="808285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0A1DD76-8242-4A11-8965-3290A0202CD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33988" y="2133600"/>
              <a:ext cx="0" cy="2864863"/>
            </a:xfrm>
            <a:prstGeom prst="line">
              <a:avLst/>
            </a:prstGeom>
            <a:noFill/>
            <a:ln w="19050" cap="flat" cmpd="sng" algn="ctr">
              <a:solidFill>
                <a:srgbClr val="808285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960F1FB-60B7-4610-A3C6-DF0BDFBDC8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1174" y="2647134"/>
              <a:ext cx="2089724" cy="0"/>
            </a:xfrm>
            <a:prstGeom prst="line">
              <a:avLst/>
            </a:prstGeom>
            <a:noFill/>
            <a:ln w="19050" cap="flat" cmpd="sng" algn="ctr">
              <a:solidFill>
                <a:srgbClr val="808285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CBD3F6D-FBA4-4A01-8FF1-898673D828B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596236" y="2133601"/>
              <a:ext cx="0" cy="1435628"/>
            </a:xfrm>
            <a:prstGeom prst="line">
              <a:avLst/>
            </a:prstGeom>
            <a:noFill/>
            <a:ln w="19050" cap="flat" cmpd="sng" algn="ctr">
              <a:solidFill>
                <a:srgbClr val="808285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12408BE-5323-4CD2-A5EE-56E31BAF69A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957897" y="4998463"/>
              <a:ext cx="0" cy="972125"/>
            </a:xfrm>
            <a:prstGeom prst="line">
              <a:avLst/>
            </a:prstGeom>
            <a:noFill/>
            <a:ln w="19050" cap="flat" cmpd="sng" algn="ctr">
              <a:solidFill>
                <a:srgbClr val="808285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2452BB9-A691-40DC-9BBB-0FD3887F879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33988" y="3080144"/>
              <a:ext cx="7323037" cy="0"/>
            </a:xfrm>
            <a:prstGeom prst="line">
              <a:avLst/>
            </a:prstGeom>
            <a:noFill/>
            <a:ln w="19050" cap="flat" cmpd="sng" algn="ctr">
              <a:solidFill>
                <a:srgbClr val="808285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A9E7FBF-265C-4B37-902B-C418623966E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03509" y="5618790"/>
              <a:ext cx="3147932" cy="0"/>
            </a:xfrm>
            <a:prstGeom prst="line">
              <a:avLst/>
            </a:prstGeom>
            <a:noFill/>
            <a:ln w="19050" cap="flat" cmpd="sng" algn="ctr">
              <a:solidFill>
                <a:srgbClr val="808285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C4C45A4-2421-4D9D-BF85-08D74CE7A79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15133" y="2512471"/>
              <a:ext cx="3233444" cy="0"/>
            </a:xfrm>
            <a:prstGeom prst="line">
              <a:avLst/>
            </a:prstGeom>
            <a:noFill/>
            <a:ln w="19050" cap="flat" cmpd="sng" algn="ctr">
              <a:solidFill>
                <a:srgbClr val="808285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7B06C9F-BC96-4F41-A40C-EBE1B14E673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15133" y="3986307"/>
              <a:ext cx="4241892" cy="0"/>
            </a:xfrm>
            <a:prstGeom prst="line">
              <a:avLst/>
            </a:prstGeom>
            <a:noFill/>
            <a:ln w="19050" cap="flat" cmpd="sng" algn="ctr">
              <a:solidFill>
                <a:srgbClr val="808285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82AD5F3-2173-45F1-BA72-3183002D82C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15133" y="4517314"/>
              <a:ext cx="4241892" cy="0"/>
            </a:xfrm>
            <a:prstGeom prst="line">
              <a:avLst/>
            </a:prstGeom>
            <a:noFill/>
            <a:ln w="19050" cap="flat" cmpd="sng" algn="ctr">
              <a:solidFill>
                <a:srgbClr val="808285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3063B5D-4E8C-4E42-9B40-D5F1393EA7C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070334" y="4512457"/>
              <a:ext cx="0" cy="1458131"/>
            </a:xfrm>
            <a:prstGeom prst="line">
              <a:avLst/>
            </a:prstGeom>
            <a:noFill/>
            <a:ln w="19050" cap="flat" cmpd="sng" algn="ctr">
              <a:solidFill>
                <a:srgbClr val="808285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A5850C3-B75F-4885-B784-621EBC9DB51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070334" y="5450676"/>
              <a:ext cx="1686691" cy="0"/>
            </a:xfrm>
            <a:prstGeom prst="line">
              <a:avLst/>
            </a:prstGeom>
            <a:noFill/>
            <a:ln w="19050" cap="flat" cmpd="sng" algn="ctr">
              <a:solidFill>
                <a:srgbClr val="808285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5536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Источники ошибок в ИМЛ-диагностике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Тенденция нашего </a:t>
            </a:r>
            <a:r>
              <a:rPr lang="ru-RU" dirty="0" smtClean="0"/>
              <a:t>рынка: есть </a:t>
            </a:r>
            <a:r>
              <a:rPr lang="ru-RU" dirty="0"/>
              <a:t>ИМЛ-приборы, нет </a:t>
            </a:r>
            <a:r>
              <a:rPr lang="ru-RU" dirty="0" smtClean="0"/>
              <a:t>ИМЛ-решения</a:t>
            </a: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384176" y="2132856"/>
            <a:ext cx="8434388" cy="3837732"/>
          </a:xfrm>
          <a:prstGeom prst="rect">
            <a:avLst/>
          </a:prstGeom>
        </p:spPr>
        <p:txBody>
          <a:bodyPr/>
          <a:lstStyle/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dirty="0" smtClean="0"/>
              <a:t>Процесс идентификации пациентов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dirty="0"/>
              <a:t>Неверный образец</a:t>
            </a:r>
            <a:endParaRPr lang="en-US" sz="1600" dirty="0"/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dirty="0" smtClean="0"/>
              <a:t>Документирование результатов в истории болезни пациента</a:t>
            </a:r>
            <a:endParaRPr lang="en-US" sz="1600" dirty="0" smtClean="0"/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dirty="0" smtClean="0"/>
              <a:t>Процесс идентификации операторов (медперсонала)</a:t>
            </a:r>
            <a:endParaRPr lang="en-US" sz="1600" dirty="0" smtClean="0"/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dirty="0"/>
              <a:t>Выполнение теста неавторизованным (</a:t>
            </a:r>
            <a:r>
              <a:rPr lang="ru-RU" sz="1600" dirty="0" smtClean="0"/>
              <a:t>не </a:t>
            </a:r>
            <a:r>
              <a:rPr lang="ru-RU" sz="1600" dirty="0"/>
              <a:t>обученным</a:t>
            </a:r>
            <a:r>
              <a:rPr lang="en-US" sz="1600" dirty="0"/>
              <a:t>) </a:t>
            </a:r>
            <a:r>
              <a:rPr lang="ru-RU" sz="1600" dirty="0"/>
              <a:t>персоналом</a:t>
            </a:r>
            <a:endParaRPr lang="en-US" sz="1600" dirty="0"/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dirty="0" smtClean="0"/>
              <a:t>Использование устаревших </a:t>
            </a:r>
            <a:r>
              <a:rPr lang="en-US" sz="1600" dirty="0" smtClean="0"/>
              <a:t>/</a:t>
            </a:r>
            <a:r>
              <a:rPr lang="ru-RU" sz="1600" dirty="0" smtClean="0"/>
              <a:t> просроченных </a:t>
            </a:r>
            <a:r>
              <a:rPr lang="ru-RU" sz="1600" dirty="0"/>
              <a:t>реагентов</a:t>
            </a:r>
            <a:endParaRPr lang="en-US" sz="1600" dirty="0"/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dirty="0" smtClean="0"/>
              <a:t>Нерегулярный или некорректно выполняемый контроль качества</a:t>
            </a:r>
            <a:endParaRPr lang="en-US" sz="1600" dirty="0" smtClean="0"/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dirty="0" smtClean="0"/>
              <a:t>Некорректные </a:t>
            </a:r>
            <a:r>
              <a:rPr lang="ru-RU" sz="1600" dirty="0"/>
              <a:t>действия /</a:t>
            </a:r>
            <a:r>
              <a:rPr lang="ru-RU" sz="1600" dirty="0" smtClean="0"/>
              <a:t> </a:t>
            </a:r>
            <a:r>
              <a:rPr lang="ru-RU" sz="1600" dirty="0"/>
              <a:t>отсутствие реакции </a:t>
            </a:r>
            <a:r>
              <a:rPr lang="ru-RU" sz="1600" dirty="0" smtClean="0"/>
              <a:t>при </a:t>
            </a:r>
            <a:r>
              <a:rPr lang="ru-RU" sz="1600" dirty="0"/>
              <a:t>нештатных ситуациях</a:t>
            </a:r>
            <a:endParaRPr lang="en-US" sz="1600" dirty="0"/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dirty="0" smtClean="0"/>
              <a:t>Игнорирование инструкций производителя</a:t>
            </a:r>
          </a:p>
          <a:p>
            <a:pPr marL="288000" indent="-2880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90000"/>
              <a:buFont typeface="Wingdings 2" pitchFamily="18" charset="2"/>
              <a:buChar char=""/>
              <a:defRPr/>
            </a:pPr>
            <a:r>
              <a:rPr lang="ru-RU" sz="1600" dirty="0" smtClean="0"/>
              <a:t>Несоблюдение требований безопасности</a:t>
            </a:r>
            <a:endParaRPr lang="en-US" sz="1200" dirty="0" smtClean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95536" y="6093297"/>
            <a:ext cx="8278563" cy="17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Imago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Imago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Imago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Imago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Imag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Imag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Imag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Imag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Imago" pitchFamily="34" charset="0"/>
              </a:defRPr>
            </a:lvl9pPr>
          </a:lstStyle>
          <a:p>
            <a:pPr>
              <a:lnSpc>
                <a:spcPct val="95000"/>
              </a:lnSpc>
              <a:buClr>
                <a:srgbClr val="000000"/>
              </a:buClr>
              <a:buFont typeface="Times" pitchFamily="18" charset="0"/>
              <a:buNone/>
            </a:pPr>
            <a:r>
              <a:rPr lang="it-IT" sz="1200" dirty="0" smtClean="0">
                <a:solidFill>
                  <a:srgbClr val="535B66"/>
                </a:solidFill>
                <a:cs typeface="Arial" charset="0"/>
              </a:rPr>
              <a:t>Источник</a:t>
            </a:r>
            <a:r>
              <a:rPr lang="it-IT" sz="1200" dirty="0">
                <a:solidFill>
                  <a:srgbClr val="535B66"/>
                </a:solidFill>
                <a:cs typeface="Arial" charset="0"/>
              </a:rPr>
              <a:t>: Davide Giavarina, Adele Villani, Marco Caputo, 2010, Biochemia Medica, www.biochemia-medica.com</a:t>
            </a:r>
          </a:p>
        </p:txBody>
      </p:sp>
    </p:spTree>
    <p:extLst>
      <p:ext uri="{BB962C8B-B14F-4D97-AF65-F5344CB8AC3E}">
        <p14:creationId xmlns:p14="http://schemas.microsoft.com/office/powerpoint/2010/main" val="318358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ИМЛ – в поисках решения</a:t>
            </a:r>
            <a:r>
              <a:rPr lang="ru-RU" dirty="0"/>
              <a:t/>
            </a:r>
            <a:br>
              <a:rPr lang="ru-RU" dirty="0"/>
            </a:b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Централизация децентрализации</a:t>
            </a:r>
            <a:endParaRPr lang="en-GB" dirty="0"/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0" y="2511288"/>
            <a:ext cx="3506435" cy="323670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511288"/>
            <a:ext cx="3506435" cy="3236709"/>
          </a:xfrm>
          <a:prstGeom prst="rect">
            <a:avLst/>
          </a:prstGeom>
        </p:spPr>
      </p:pic>
      <p:sp>
        <p:nvSpPr>
          <p:cNvPr id="174" name="Rectangle 173"/>
          <p:cNvSpPr>
            <a:spLocks noChangeAspect="1"/>
          </p:cNvSpPr>
          <p:nvPr/>
        </p:nvSpPr>
        <p:spPr bwMode="auto">
          <a:xfrm>
            <a:off x="421201" y="1770746"/>
            <a:ext cx="3513026" cy="667655"/>
          </a:xfrm>
          <a:prstGeom prst="rect">
            <a:avLst/>
          </a:prstGeom>
          <a:gradFill flip="none" rotWithShape="1">
            <a:gsLst>
              <a:gs pos="50000">
                <a:srgbClr val="E8E8E8"/>
              </a:gs>
              <a:gs pos="0">
                <a:srgbClr val="BFBFBF"/>
              </a:gs>
              <a:gs pos="66000">
                <a:srgbClr val="E6E6E6"/>
              </a:gs>
              <a:gs pos="33000">
                <a:srgbClr val="E6E6E6"/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12700" h="12700"/>
            <a:contourClr>
              <a:schemeClr val="bg1">
                <a:lumMod val="85000"/>
              </a:schemeClr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 smtClean="0">
                <a:solidFill>
                  <a:srgbClr val="58595B"/>
                </a:solidFill>
                <a:latin typeface="Imago" charset="0"/>
                <a:ea typeface="Geneva" charset="0"/>
              </a:rPr>
              <a:t>КДЛ</a:t>
            </a:r>
            <a:endParaRPr lang="en-US" b="1" dirty="0">
              <a:solidFill>
                <a:srgbClr val="58595B"/>
              </a:solidFill>
              <a:latin typeface="Imago" charset="0"/>
              <a:ea typeface="Geneva" charset="0"/>
            </a:endParaRPr>
          </a:p>
        </p:txBody>
      </p:sp>
      <p:sp>
        <p:nvSpPr>
          <p:cNvPr id="175" name="Rectangle 174"/>
          <p:cNvSpPr>
            <a:spLocks noChangeAspect="1"/>
          </p:cNvSpPr>
          <p:nvPr/>
        </p:nvSpPr>
        <p:spPr bwMode="auto">
          <a:xfrm>
            <a:off x="5292080" y="1760400"/>
            <a:ext cx="3506436" cy="678000"/>
          </a:xfrm>
          <a:prstGeom prst="rect">
            <a:avLst/>
          </a:prstGeom>
          <a:gradFill flip="none" rotWithShape="1">
            <a:gsLst>
              <a:gs pos="50000">
                <a:srgbClr val="E8E8E8"/>
              </a:gs>
              <a:gs pos="0">
                <a:srgbClr val="BFBFBF"/>
              </a:gs>
              <a:gs pos="66000">
                <a:srgbClr val="E6E6E6"/>
              </a:gs>
              <a:gs pos="33000">
                <a:srgbClr val="E6E6E6"/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12700" h="12700"/>
            <a:contourClr>
              <a:schemeClr val="bg1">
                <a:lumMod val="85000"/>
              </a:schemeClr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 smtClean="0">
                <a:solidFill>
                  <a:srgbClr val="58595B"/>
                </a:solidFill>
                <a:latin typeface="Imago" charset="0"/>
                <a:ea typeface="Geneva" charset="0"/>
              </a:rPr>
              <a:t>ИМЛ</a:t>
            </a:r>
            <a:endParaRPr lang="en-US" b="1" dirty="0">
              <a:solidFill>
                <a:srgbClr val="58595B"/>
              </a:solidFill>
              <a:latin typeface="Imago" charset="0"/>
              <a:ea typeface="Geneva" charset="0"/>
            </a:endParaRPr>
          </a:p>
        </p:txBody>
      </p:sp>
      <p:grpSp>
        <p:nvGrpSpPr>
          <p:cNvPr id="176" name="Group 175"/>
          <p:cNvGrpSpPr/>
          <p:nvPr/>
        </p:nvGrpSpPr>
        <p:grpSpPr>
          <a:xfrm>
            <a:off x="2668816" y="1664684"/>
            <a:ext cx="1749384" cy="1965318"/>
            <a:chOff x="3368824" y="1094776"/>
            <a:chExt cx="1749384" cy="1965318"/>
          </a:xfrm>
        </p:grpSpPr>
        <p:grpSp>
          <p:nvGrpSpPr>
            <p:cNvPr id="177" name="Group 176"/>
            <p:cNvGrpSpPr/>
            <p:nvPr/>
          </p:nvGrpSpPr>
          <p:grpSpPr>
            <a:xfrm>
              <a:off x="3368824" y="1094776"/>
              <a:ext cx="1749384" cy="1965318"/>
              <a:chOff x="380105" y="3690925"/>
              <a:chExt cx="1749384" cy="1965318"/>
            </a:xfrm>
          </p:grpSpPr>
          <p:sp>
            <p:nvSpPr>
              <p:cNvPr id="182" name="Rounded Rectangle 181"/>
              <p:cNvSpPr/>
              <p:nvPr/>
            </p:nvSpPr>
            <p:spPr bwMode="auto">
              <a:xfrm rot="16200000" flipH="1">
                <a:off x="1161569" y="3075790"/>
                <a:ext cx="45719" cy="1508400"/>
              </a:xfrm>
              <a:prstGeom prst="roundRect">
                <a:avLst>
                  <a:gd name="adj" fmla="val 0"/>
                </a:avLst>
              </a:prstGeom>
              <a:solidFill>
                <a:srgbClr val="BFBFBF"/>
              </a:solidFill>
              <a:ln w="165100">
                <a:solidFill>
                  <a:srgbClr val="BFBFBF"/>
                </a:solidFill>
              </a:ln>
              <a:effectLst/>
              <a:scene3d>
                <a:camera prst="orthographicFront">
                  <a:rot lat="0" lon="18899981" rev="2124000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3" name="Rounded Rectangle 182"/>
              <p:cNvSpPr/>
              <p:nvPr/>
            </p:nvSpPr>
            <p:spPr bwMode="auto">
              <a:xfrm rot="16200000" flipH="1">
                <a:off x="1161186" y="4506061"/>
                <a:ext cx="45719" cy="1501200"/>
              </a:xfrm>
              <a:prstGeom prst="roundRect">
                <a:avLst>
                  <a:gd name="adj" fmla="val 0"/>
                </a:avLst>
              </a:prstGeom>
              <a:solidFill>
                <a:srgbClr val="BFBFBF"/>
              </a:solidFill>
              <a:ln w="165100">
                <a:solidFill>
                  <a:srgbClr val="BFBFBF"/>
                </a:solidFill>
              </a:ln>
              <a:effectLst/>
              <a:scene3d>
                <a:camera prst="orthographicFront">
                  <a:rot lat="0" lon="18899981" rev="36000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4" name="Parallelogram 183"/>
              <p:cNvSpPr/>
              <p:nvPr/>
            </p:nvSpPr>
            <p:spPr bwMode="auto">
              <a:xfrm rot="21289697">
                <a:off x="943850" y="5329780"/>
                <a:ext cx="449735" cy="157082"/>
              </a:xfrm>
              <a:prstGeom prst="parallelogram">
                <a:avLst/>
              </a:prstGeom>
              <a:gradFill>
                <a:gsLst>
                  <a:gs pos="0">
                    <a:srgbClr val="D9D6DF"/>
                  </a:gs>
                  <a:gs pos="100000">
                    <a:srgbClr val="BFBFBF"/>
                  </a:gs>
                </a:gsLst>
                <a:lin ang="5400000" scaled="0"/>
              </a:gra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5" name="Rounded Rectangle 184"/>
              <p:cNvSpPr/>
              <p:nvPr/>
            </p:nvSpPr>
            <p:spPr bwMode="auto">
              <a:xfrm>
                <a:off x="410586" y="3769220"/>
                <a:ext cx="45719" cy="1558800"/>
              </a:xfrm>
              <a:prstGeom prst="roundRect">
                <a:avLst>
                  <a:gd name="adj" fmla="val 0"/>
                </a:avLst>
              </a:prstGeom>
              <a:solidFill>
                <a:srgbClr val="BFBFBF"/>
              </a:solidFill>
              <a:ln w="165100">
                <a:solidFill>
                  <a:srgbClr val="BFBFBF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6" name="Trapezoid 185"/>
              <p:cNvSpPr/>
              <p:nvPr/>
            </p:nvSpPr>
            <p:spPr bwMode="auto">
              <a:xfrm rot="5400000">
                <a:off x="315191" y="3786321"/>
                <a:ext cx="1714498" cy="1523705"/>
              </a:xfrm>
              <a:prstGeom prst="trapezoid">
                <a:avLst>
                  <a:gd name="adj" fmla="val 10269"/>
                </a:avLst>
              </a:prstGeom>
              <a:solidFill>
                <a:srgbClr val="BFBFBF"/>
              </a:solidFill>
              <a:ln>
                <a:solidFill>
                  <a:srgbClr val="BFBFBF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7" name="Rounded Rectangle 186"/>
              <p:cNvSpPr/>
              <p:nvPr/>
            </p:nvSpPr>
            <p:spPr bwMode="auto">
              <a:xfrm>
                <a:off x="1901471" y="3925608"/>
                <a:ext cx="45719" cy="1242000"/>
              </a:xfrm>
              <a:prstGeom prst="roundRect">
                <a:avLst>
                  <a:gd name="adj" fmla="val 0"/>
                </a:avLst>
              </a:prstGeom>
              <a:solidFill>
                <a:srgbClr val="BFBFBF"/>
              </a:solidFill>
              <a:ln w="165100">
                <a:solidFill>
                  <a:srgbClr val="BFBFBF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8" name="Freeform 187"/>
              <p:cNvSpPr/>
              <p:nvPr/>
            </p:nvSpPr>
            <p:spPr bwMode="auto">
              <a:xfrm>
                <a:off x="951974" y="5441930"/>
                <a:ext cx="828675" cy="214313"/>
              </a:xfrm>
              <a:custGeom>
                <a:avLst/>
                <a:gdLst>
                  <a:gd name="connsiteX0" fmla="*/ 0 w 762000"/>
                  <a:gd name="connsiteY0" fmla="*/ 33338 h 185738"/>
                  <a:gd name="connsiteX1" fmla="*/ 409575 w 762000"/>
                  <a:gd name="connsiteY1" fmla="*/ 0 h 185738"/>
                  <a:gd name="connsiteX2" fmla="*/ 762000 w 762000"/>
                  <a:gd name="connsiteY2" fmla="*/ 61913 h 185738"/>
                  <a:gd name="connsiteX3" fmla="*/ 228600 w 762000"/>
                  <a:gd name="connsiteY3" fmla="*/ 185738 h 185738"/>
                  <a:gd name="connsiteX4" fmla="*/ 0 w 762000"/>
                  <a:gd name="connsiteY4" fmla="*/ 33338 h 185738"/>
                  <a:gd name="connsiteX0" fmla="*/ 0 w 762000"/>
                  <a:gd name="connsiteY0" fmla="*/ 61913 h 214313"/>
                  <a:gd name="connsiteX1" fmla="*/ 409575 w 762000"/>
                  <a:gd name="connsiteY1" fmla="*/ 0 h 214313"/>
                  <a:gd name="connsiteX2" fmla="*/ 762000 w 762000"/>
                  <a:gd name="connsiteY2" fmla="*/ 90488 h 214313"/>
                  <a:gd name="connsiteX3" fmla="*/ 228600 w 762000"/>
                  <a:gd name="connsiteY3" fmla="*/ 214313 h 214313"/>
                  <a:gd name="connsiteX4" fmla="*/ 0 w 762000"/>
                  <a:gd name="connsiteY4" fmla="*/ 61913 h 214313"/>
                  <a:gd name="connsiteX0" fmla="*/ 0 w 828675"/>
                  <a:gd name="connsiteY0" fmla="*/ 61913 h 214313"/>
                  <a:gd name="connsiteX1" fmla="*/ 409575 w 828675"/>
                  <a:gd name="connsiteY1" fmla="*/ 0 h 214313"/>
                  <a:gd name="connsiteX2" fmla="*/ 828675 w 828675"/>
                  <a:gd name="connsiteY2" fmla="*/ 119063 h 214313"/>
                  <a:gd name="connsiteX3" fmla="*/ 228600 w 828675"/>
                  <a:gd name="connsiteY3" fmla="*/ 214313 h 214313"/>
                  <a:gd name="connsiteX4" fmla="*/ 0 w 828675"/>
                  <a:gd name="connsiteY4" fmla="*/ 61913 h 21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8675" h="214313">
                    <a:moveTo>
                      <a:pt x="0" y="61913"/>
                    </a:moveTo>
                    <a:lnTo>
                      <a:pt x="409575" y="0"/>
                    </a:lnTo>
                    <a:lnTo>
                      <a:pt x="828675" y="119063"/>
                    </a:lnTo>
                    <a:lnTo>
                      <a:pt x="228600" y="214313"/>
                    </a:lnTo>
                    <a:lnTo>
                      <a:pt x="0" y="61913"/>
                    </a:lnTo>
                    <a:close/>
                  </a:path>
                </a:pathLst>
              </a:custGeom>
              <a:gradFill>
                <a:gsLst>
                  <a:gs pos="0">
                    <a:srgbClr val="BFBFBF"/>
                  </a:gs>
                  <a:gs pos="100000">
                    <a:srgbClr val="D9D6DF"/>
                  </a:gs>
                </a:gsLst>
                <a:lin ang="5400000" scaled="0"/>
              </a:gra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9" name="Rounded Rectangle 188"/>
              <p:cNvSpPr/>
              <p:nvPr/>
            </p:nvSpPr>
            <p:spPr bwMode="auto">
              <a:xfrm>
                <a:off x="1065503" y="5246001"/>
                <a:ext cx="252000" cy="64800"/>
              </a:xfrm>
              <a:prstGeom prst="roundRect">
                <a:avLst>
                  <a:gd name="adj" fmla="val 49167"/>
                </a:avLst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300000" lon="18899985" rev="6000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0" name="Oval 189"/>
              <p:cNvSpPr>
                <a:spLocks noChangeAspect="1"/>
              </p:cNvSpPr>
              <p:nvPr/>
            </p:nvSpPr>
            <p:spPr bwMode="auto">
              <a:xfrm>
                <a:off x="520000" y="5312496"/>
                <a:ext cx="64800" cy="648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300000" lon="18900000" rev="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1" name="Oval 190"/>
              <p:cNvSpPr>
                <a:spLocks noChangeAspect="1"/>
              </p:cNvSpPr>
              <p:nvPr/>
            </p:nvSpPr>
            <p:spPr bwMode="auto">
              <a:xfrm>
                <a:off x="622794" y="5298165"/>
                <a:ext cx="64800" cy="648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300000" lon="18900000" rev="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2" name="Rectangle 191"/>
              <p:cNvSpPr/>
              <p:nvPr/>
            </p:nvSpPr>
            <p:spPr bwMode="auto">
              <a:xfrm>
                <a:off x="380105" y="3820465"/>
                <a:ext cx="1749384" cy="14004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  <a:scene3d>
                <a:camera prst="perspectiveContrastingRightFacing" fov="6000000">
                  <a:rot lat="0" lon="19612594" rev="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ru-RU" sz="2000" b="1" dirty="0" smtClean="0">
                    <a:solidFill>
                      <a:srgbClr val="000000"/>
                    </a:solidFill>
                  </a:rPr>
                  <a:t>ЛИС?</a:t>
                </a:r>
                <a:endParaRPr lang="en-US" sz="2000" b="1" dirty="0" smtClean="0">
                  <a:solidFill>
                    <a:srgbClr val="000000"/>
                  </a:solidFill>
                </a:endParaRPr>
              </a:p>
              <a:p>
                <a:pPr algn="ctr" eaLnBrk="0" hangingPunct="0"/>
                <a:endParaRPr lang="en-US" sz="2000" b="1" dirty="0">
                  <a:solidFill>
                    <a:srgbClr val="000000"/>
                  </a:solidFill>
                </a:endParaRPr>
              </a:p>
              <a:p>
                <a:pPr algn="ctr" eaLnBrk="0" hangingPunct="0"/>
                <a:endParaRPr lang="en-SG" sz="2000" b="1" dirty="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8" name="Group 177"/>
            <p:cNvGrpSpPr/>
            <p:nvPr/>
          </p:nvGrpSpPr>
          <p:grpSpPr>
            <a:xfrm>
              <a:off x="3836395" y="1713830"/>
              <a:ext cx="715917" cy="691425"/>
              <a:chOff x="-2947523" y="723068"/>
              <a:chExt cx="1688096" cy="1630343"/>
            </a:xfrm>
          </p:grpSpPr>
          <p:sp>
            <p:nvSpPr>
              <p:cNvPr id="179" name="Oval 178"/>
              <p:cNvSpPr/>
              <p:nvPr/>
            </p:nvSpPr>
            <p:spPr bwMode="auto">
              <a:xfrm>
                <a:off x="-2783959" y="857755"/>
                <a:ext cx="1360968" cy="1360968"/>
              </a:xfrm>
              <a:prstGeom prst="ellipse">
                <a:avLst/>
              </a:prstGeom>
              <a:noFill/>
              <a:ln w="38100">
                <a:solidFill>
                  <a:srgbClr val="0070C0"/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perspectiveContrastingRightFacing" fov="6000000">
                  <a:rot lat="0" lon="19612594" rev="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SG" sz="3200" b="1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80" name="Straight Connector 179"/>
              <p:cNvCxnSpPr/>
              <p:nvPr/>
            </p:nvCxnSpPr>
            <p:spPr bwMode="auto">
              <a:xfrm>
                <a:off x="-2103475" y="723068"/>
                <a:ext cx="0" cy="1630343"/>
              </a:xfrm>
              <a:prstGeom prst="lin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rgbClr val="0070C0"/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perspectiveContrastingRightFacing" fov="6000000">
                  <a:rot lat="0" lon="19612594" rev="0"/>
                </a:camera>
                <a:lightRig rig="threePt" dir="t"/>
              </a:scene3d>
              <a:extLst/>
            </p:spPr>
          </p:cxnSp>
          <p:cxnSp>
            <p:nvCxnSpPr>
              <p:cNvPr id="181" name="Straight Connector 180"/>
              <p:cNvCxnSpPr/>
              <p:nvPr/>
            </p:nvCxnSpPr>
            <p:spPr bwMode="auto">
              <a:xfrm>
                <a:off x="-2947523" y="1537704"/>
                <a:ext cx="1688096" cy="1070"/>
              </a:xfrm>
              <a:prstGeom prst="lin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rgbClr val="0070C0"/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perspectiveContrastingRightFacing" fov="6000000">
                  <a:rot lat="0" lon="19612594" rev="0"/>
                </a:camera>
                <a:lightRig rig="threePt" dir="t"/>
              </a:scene3d>
              <a:extLst/>
            </p:spPr>
          </p:cxnSp>
        </p:grpSp>
      </p:grpSp>
      <p:grpSp>
        <p:nvGrpSpPr>
          <p:cNvPr id="193" name="Group 192"/>
          <p:cNvGrpSpPr/>
          <p:nvPr/>
        </p:nvGrpSpPr>
        <p:grpSpPr>
          <a:xfrm>
            <a:off x="4712823" y="1592517"/>
            <a:ext cx="1947409" cy="2011363"/>
            <a:chOff x="7085613" y="1751475"/>
            <a:chExt cx="1947409" cy="2011363"/>
          </a:xfrm>
        </p:grpSpPr>
        <p:grpSp>
          <p:nvGrpSpPr>
            <p:cNvPr id="194" name="Group 193"/>
            <p:cNvGrpSpPr/>
            <p:nvPr/>
          </p:nvGrpSpPr>
          <p:grpSpPr>
            <a:xfrm>
              <a:off x="7466368" y="2343835"/>
              <a:ext cx="952886" cy="920286"/>
              <a:chOff x="-2947523" y="723068"/>
              <a:chExt cx="1688096" cy="1630343"/>
            </a:xfrm>
            <a:noFill/>
          </p:grpSpPr>
          <p:sp>
            <p:nvSpPr>
              <p:cNvPr id="202" name="Oval 201"/>
              <p:cNvSpPr/>
              <p:nvPr/>
            </p:nvSpPr>
            <p:spPr bwMode="auto">
              <a:xfrm>
                <a:off x="-2783959" y="857755"/>
                <a:ext cx="1360968" cy="1360968"/>
              </a:xfrm>
              <a:prstGeom prst="ellipse">
                <a:avLst/>
              </a:prstGeom>
              <a:grpFill/>
              <a:ln w="38100">
                <a:solidFill>
                  <a:schemeClr val="accent2"/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perspectiveContrastingRightFacing" fov="6000000">
                  <a:rot lat="0" lon="1912585" rev="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SG" sz="3200" b="1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03" name="Straight Connector 202"/>
              <p:cNvCxnSpPr/>
              <p:nvPr/>
            </p:nvCxnSpPr>
            <p:spPr bwMode="auto">
              <a:xfrm>
                <a:off x="-2103475" y="723068"/>
                <a:ext cx="0" cy="1630343"/>
              </a:xfrm>
              <a:prstGeom prst="line">
                <a:avLst/>
              </a:prstGeom>
              <a:grpFill/>
              <a:ln w="38100">
                <a:solidFill>
                  <a:schemeClr val="accent2"/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perspectiveContrastingRightFacing" fov="6000000">
                  <a:rot lat="0" lon="1912585" rev="0"/>
                </a:camera>
                <a:lightRig rig="threePt" dir="t"/>
              </a:scene3d>
              <a:extLst/>
            </p:spPr>
          </p:cxnSp>
          <p:cxnSp>
            <p:nvCxnSpPr>
              <p:cNvPr id="204" name="Straight Connector 203"/>
              <p:cNvCxnSpPr/>
              <p:nvPr/>
            </p:nvCxnSpPr>
            <p:spPr bwMode="auto">
              <a:xfrm>
                <a:off x="-2947523" y="1537704"/>
                <a:ext cx="1688096" cy="1070"/>
              </a:xfrm>
              <a:prstGeom prst="line">
                <a:avLst/>
              </a:prstGeom>
              <a:grpFill/>
              <a:ln w="38100">
                <a:solidFill>
                  <a:schemeClr val="accent2"/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perspectiveContrastingRightFacing" fov="6000000">
                  <a:rot lat="0" lon="1912585" rev="0"/>
                </a:camera>
                <a:lightRig rig="threePt" dir="t"/>
              </a:scene3d>
              <a:extLst/>
            </p:spPr>
          </p:cxnSp>
        </p:grpSp>
        <p:grpSp>
          <p:nvGrpSpPr>
            <p:cNvPr id="195" name="Group 194"/>
            <p:cNvGrpSpPr/>
            <p:nvPr/>
          </p:nvGrpSpPr>
          <p:grpSpPr>
            <a:xfrm>
              <a:off x="7085613" y="1751475"/>
              <a:ext cx="1947409" cy="2011363"/>
              <a:chOff x="6649532" y="2127991"/>
              <a:chExt cx="1947409" cy="2011363"/>
            </a:xfrm>
          </p:grpSpPr>
          <p:pic>
            <p:nvPicPr>
              <p:cNvPr id="200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755441" y="2127991"/>
                <a:ext cx="1841500" cy="20113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1" name="Rectangle 200"/>
              <p:cNvSpPr/>
              <p:nvPr/>
            </p:nvSpPr>
            <p:spPr bwMode="auto">
              <a:xfrm flipH="1">
                <a:off x="6649532" y="2348859"/>
                <a:ext cx="1869163" cy="135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  <a:scene3d>
                <a:camera prst="perspectiveContrastingRightFacing" fov="6000000">
                  <a:rot lat="0" lon="1912585" rev="0"/>
                </a:camera>
                <a:lightRig rig="threePt" dir="t"/>
              </a:scene3d>
              <a:extLst/>
            </p:spPr>
            <p:txBody>
              <a:bodyPr vert="horz" wrap="square" lIns="91440" tIns="10800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ru-RU" sz="2000" b="1" dirty="0" smtClean="0">
                    <a:solidFill>
                      <a:srgbClr val="000000"/>
                    </a:solidFill>
                  </a:rPr>
                  <a:t>МИС?</a:t>
                </a:r>
                <a:endParaRPr lang="en-US" sz="2000" b="1" dirty="0" smtClean="0">
                  <a:solidFill>
                    <a:srgbClr val="000000"/>
                  </a:solidFill>
                </a:endParaRPr>
              </a:p>
              <a:p>
                <a:pPr algn="ctr" eaLnBrk="0" hangingPunct="0"/>
                <a:endParaRPr lang="en-US" sz="2400" b="1" dirty="0" smtClean="0">
                  <a:solidFill>
                    <a:srgbClr val="000000"/>
                  </a:solidFill>
                </a:endParaRPr>
              </a:p>
              <a:p>
                <a:pPr algn="ctr" eaLnBrk="0" hangingPunct="0"/>
                <a:endParaRPr lang="en-SG" sz="2400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6" name="Group 195"/>
            <p:cNvGrpSpPr/>
            <p:nvPr/>
          </p:nvGrpSpPr>
          <p:grpSpPr>
            <a:xfrm>
              <a:off x="7555605" y="2365254"/>
              <a:ext cx="952886" cy="920286"/>
              <a:chOff x="-2947523" y="723068"/>
              <a:chExt cx="1688096" cy="1630343"/>
            </a:xfrm>
            <a:noFill/>
          </p:grpSpPr>
          <p:sp>
            <p:nvSpPr>
              <p:cNvPr id="197" name="Oval 196"/>
              <p:cNvSpPr/>
              <p:nvPr/>
            </p:nvSpPr>
            <p:spPr bwMode="auto">
              <a:xfrm>
                <a:off x="-2783959" y="857755"/>
                <a:ext cx="1360968" cy="1360968"/>
              </a:xfrm>
              <a:prstGeom prst="ellipse">
                <a:avLst/>
              </a:prstGeom>
              <a:grpFill/>
              <a:ln w="38100">
                <a:solidFill>
                  <a:schemeClr val="accent2"/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perspectiveContrastingRightFacing" fov="6000000">
                  <a:rot lat="0" lon="1912585" rev="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SG" sz="3200" b="1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98" name="Straight Connector 197"/>
              <p:cNvCxnSpPr/>
              <p:nvPr/>
            </p:nvCxnSpPr>
            <p:spPr bwMode="auto">
              <a:xfrm>
                <a:off x="-2103475" y="723068"/>
                <a:ext cx="0" cy="1630343"/>
              </a:xfrm>
              <a:prstGeom prst="line">
                <a:avLst/>
              </a:prstGeom>
              <a:grpFill/>
              <a:ln w="38100">
                <a:solidFill>
                  <a:schemeClr val="accent2"/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perspectiveContrastingRightFacing" fov="6000000">
                  <a:rot lat="0" lon="1912585" rev="0"/>
                </a:camera>
                <a:lightRig rig="threePt" dir="t"/>
              </a:scene3d>
              <a:extLst/>
            </p:spPr>
          </p:cxnSp>
          <p:cxnSp>
            <p:nvCxnSpPr>
              <p:cNvPr id="199" name="Straight Connector 198"/>
              <p:cNvCxnSpPr/>
              <p:nvPr/>
            </p:nvCxnSpPr>
            <p:spPr bwMode="auto">
              <a:xfrm>
                <a:off x="-2947523" y="1537704"/>
                <a:ext cx="1688096" cy="1070"/>
              </a:xfrm>
              <a:prstGeom prst="line">
                <a:avLst/>
              </a:prstGeom>
              <a:grpFill/>
              <a:ln w="38100">
                <a:solidFill>
                  <a:schemeClr val="accent2"/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perspectiveContrastingRightFacing" fov="6000000">
                  <a:rot lat="0" lon="1912585" rev="0"/>
                </a:camera>
                <a:lightRig rig="threePt" dir="t"/>
              </a:scene3d>
              <a:extLst/>
            </p:spPr>
          </p:cxnSp>
        </p:grpSp>
      </p:grpSp>
      <p:grpSp>
        <p:nvGrpSpPr>
          <p:cNvPr id="205" name="Group 204"/>
          <p:cNvGrpSpPr/>
          <p:nvPr/>
        </p:nvGrpSpPr>
        <p:grpSpPr>
          <a:xfrm>
            <a:off x="5070864" y="3522845"/>
            <a:ext cx="1695277" cy="2431470"/>
            <a:chOff x="4016896" y="3645024"/>
            <a:chExt cx="1982999" cy="3154224"/>
          </a:xfrm>
        </p:grpSpPr>
        <p:sp>
          <p:nvSpPr>
            <p:cNvPr id="206" name="Rectangle 205"/>
            <p:cNvSpPr>
              <a:spLocks/>
            </p:cNvSpPr>
            <p:nvPr/>
          </p:nvSpPr>
          <p:spPr bwMode="auto">
            <a:xfrm>
              <a:off x="4016896" y="4457724"/>
              <a:ext cx="1982999" cy="720000"/>
            </a:xfrm>
            <a:prstGeom prst="rect">
              <a:avLst/>
            </a:prstGeom>
            <a:solidFill>
              <a:srgbClr val="7FB2E5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600" dirty="0" smtClean="0">
                  <a:latin typeface="+mn-lt"/>
                </a:rPr>
                <a:t>Стандартизация результатов?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207" name="Rectangle 206"/>
            <p:cNvSpPr>
              <a:spLocks/>
            </p:cNvSpPr>
            <p:nvPr/>
          </p:nvSpPr>
          <p:spPr bwMode="auto">
            <a:xfrm>
              <a:off x="4016896" y="5270424"/>
              <a:ext cx="1982999" cy="720000"/>
            </a:xfrm>
            <a:prstGeom prst="rect">
              <a:avLst/>
            </a:prstGeom>
            <a:solidFill>
              <a:srgbClr val="7FB2E5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600" dirty="0" smtClean="0">
                  <a:latin typeface="+mn-lt"/>
                </a:rPr>
                <a:t>Контроль?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208" name="Rectangle 207"/>
            <p:cNvSpPr>
              <a:spLocks/>
            </p:cNvSpPr>
            <p:nvPr/>
          </p:nvSpPr>
          <p:spPr bwMode="auto">
            <a:xfrm>
              <a:off x="4016896" y="3645024"/>
              <a:ext cx="1982999" cy="720000"/>
            </a:xfrm>
            <a:prstGeom prst="rect">
              <a:avLst/>
            </a:prstGeom>
            <a:solidFill>
              <a:srgbClr val="7FB2E5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600" dirty="0" smtClean="0">
                  <a:latin typeface="+mn-lt"/>
                </a:rPr>
                <a:t>Внимание к специфике?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209" name="Rectangle 208"/>
            <p:cNvSpPr>
              <a:spLocks/>
            </p:cNvSpPr>
            <p:nvPr/>
          </p:nvSpPr>
          <p:spPr bwMode="auto">
            <a:xfrm>
              <a:off x="4016896" y="6079248"/>
              <a:ext cx="1982999" cy="720000"/>
            </a:xfrm>
            <a:prstGeom prst="rect">
              <a:avLst/>
            </a:prstGeom>
            <a:solidFill>
              <a:srgbClr val="7FB2E5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600" dirty="0" smtClean="0">
                  <a:latin typeface="+mn-lt"/>
                </a:rPr>
                <a:t>Прозрачность?</a:t>
              </a:r>
              <a:endParaRPr kumimoji="0" lang="en-US" sz="1600" i="0" u="none" strike="noStrike" cap="none" normalizeH="0" baseline="0" dirty="0">
                <a:ln>
                  <a:noFill/>
                </a:ln>
                <a:effectLst/>
                <a:latin typeface="+mn-lt"/>
                <a:ea typeface="Geneva" charset="0"/>
              </a:endParaRP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2121730" y="3573016"/>
            <a:ext cx="2700000" cy="2088232"/>
            <a:chOff x="3596212" y="3563189"/>
            <a:chExt cx="2700000" cy="2088232"/>
          </a:xfrm>
        </p:grpSpPr>
        <p:grpSp>
          <p:nvGrpSpPr>
            <p:cNvPr id="211" name="Group 210"/>
            <p:cNvGrpSpPr/>
            <p:nvPr/>
          </p:nvGrpSpPr>
          <p:grpSpPr>
            <a:xfrm>
              <a:off x="3596212" y="3563189"/>
              <a:ext cx="2700000" cy="432418"/>
              <a:chOff x="495300" y="1466850"/>
              <a:chExt cx="2420938" cy="432418"/>
            </a:xfrm>
          </p:grpSpPr>
          <p:sp>
            <p:nvSpPr>
              <p:cNvPr id="218" name="Rectangle 217"/>
              <p:cNvSpPr/>
              <p:nvPr/>
            </p:nvSpPr>
            <p:spPr bwMode="auto">
              <a:xfrm>
                <a:off x="495300" y="1466850"/>
                <a:ext cx="2420938" cy="432418"/>
              </a:xfrm>
              <a:prstGeom prst="rect">
                <a:avLst/>
              </a:prstGeom>
              <a:solidFill>
                <a:srgbClr val="7FC8AD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200" dirty="0" smtClean="0">
                    <a:latin typeface="+mn-lt"/>
                  </a:rPr>
                  <a:t>ISO 15189</a:t>
                </a:r>
                <a:endParaRPr kumimoji="0" lang="en-SG" sz="2200" b="0" i="0" u="none" strike="noStrike" cap="none" normalizeH="0" baseline="0" dirty="0" smtClean="0">
                  <a:ln>
                    <a:noFill/>
                  </a:ln>
                  <a:effectLst/>
                  <a:latin typeface="+mn-lt"/>
                </a:endParaRPr>
              </a:p>
            </p:txBody>
          </p:sp>
          <p:sp>
            <p:nvSpPr>
              <p:cNvPr id="219" name="Rectangle 218"/>
              <p:cNvSpPr/>
              <p:nvPr/>
            </p:nvSpPr>
            <p:spPr bwMode="auto">
              <a:xfrm>
                <a:off x="2265443" y="1538858"/>
                <a:ext cx="599935" cy="295348"/>
              </a:xfrm>
              <a:prstGeom prst="rect">
                <a:avLst/>
              </a:prstGeom>
              <a:solidFill>
                <a:srgbClr val="7FC8AD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2800" b="1" dirty="0" smtClean="0">
                    <a:solidFill>
                      <a:schemeClr val="tx2"/>
                    </a:solidFill>
                    <a:latin typeface="Imago" pitchFamily="2" charset="0"/>
                  </a:rPr>
                  <a:t>?!</a:t>
                </a:r>
                <a:endParaRPr kumimoji="0" lang="en-SG" sz="2800" b="1" i="0" u="none" strike="noStrike" cap="none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Imago" pitchFamily="2" charset="0"/>
                </a:endParaRPr>
              </a:p>
            </p:txBody>
          </p:sp>
        </p:grpSp>
        <p:grpSp>
          <p:nvGrpSpPr>
            <p:cNvPr id="212" name="Group 211"/>
            <p:cNvGrpSpPr/>
            <p:nvPr/>
          </p:nvGrpSpPr>
          <p:grpSpPr>
            <a:xfrm>
              <a:off x="3596212" y="4398290"/>
              <a:ext cx="2700000" cy="432418"/>
              <a:chOff x="3532188" y="1466850"/>
              <a:chExt cx="2420938" cy="432418"/>
            </a:xfrm>
          </p:grpSpPr>
          <p:sp>
            <p:nvSpPr>
              <p:cNvPr id="216" name="Rectangle 215"/>
              <p:cNvSpPr/>
              <p:nvPr/>
            </p:nvSpPr>
            <p:spPr bwMode="auto">
              <a:xfrm>
                <a:off x="3532188" y="1466850"/>
                <a:ext cx="2420938" cy="432418"/>
              </a:xfrm>
              <a:prstGeom prst="rect">
                <a:avLst/>
              </a:prstGeom>
              <a:solidFill>
                <a:srgbClr val="7FC8AD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200" b="0" i="0" u="none" strike="noStrike" cap="none" normalizeH="0" baseline="0" dirty="0" smtClean="0">
                    <a:ln>
                      <a:noFill/>
                    </a:ln>
                    <a:effectLst/>
                    <a:latin typeface="+mn-lt"/>
                  </a:rPr>
                  <a:t>ГОСТ </a:t>
                </a:r>
                <a:r>
                  <a:rPr kumimoji="0" lang="en-US" sz="2200" b="0" i="0" u="none" strike="noStrike" cap="none" normalizeH="0" baseline="0" dirty="0" smtClean="0">
                    <a:ln>
                      <a:noFill/>
                    </a:ln>
                    <a:effectLst/>
                    <a:latin typeface="+mn-lt"/>
                  </a:rPr>
                  <a:t>22870</a:t>
                </a:r>
                <a:endParaRPr kumimoji="0" lang="en-SG" sz="2200" b="0" i="0" u="none" strike="noStrike" cap="none" normalizeH="0" baseline="0" dirty="0" smtClean="0">
                  <a:ln>
                    <a:noFill/>
                  </a:ln>
                  <a:effectLst/>
                  <a:latin typeface="+mn-lt"/>
                </a:endParaRPr>
              </a:p>
            </p:txBody>
          </p:sp>
          <p:sp>
            <p:nvSpPr>
              <p:cNvPr id="217" name="Rectangle 216"/>
              <p:cNvSpPr/>
              <p:nvPr/>
            </p:nvSpPr>
            <p:spPr bwMode="auto">
              <a:xfrm>
                <a:off x="5312650" y="1538858"/>
                <a:ext cx="599935" cy="295348"/>
              </a:xfrm>
              <a:prstGeom prst="rect">
                <a:avLst/>
              </a:prstGeom>
              <a:solidFill>
                <a:srgbClr val="7FC8AD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lang="ru-RU" sz="2800" b="1" dirty="0" smtClean="0">
                    <a:solidFill>
                      <a:schemeClr val="tx2"/>
                    </a:solidFill>
                    <a:latin typeface="Imago" pitchFamily="2" charset="0"/>
                  </a:rPr>
                  <a:t>?!</a:t>
                </a:r>
                <a:endParaRPr lang="en-SG" sz="2800" b="1" dirty="0">
                  <a:solidFill>
                    <a:schemeClr val="tx2"/>
                  </a:solidFill>
                  <a:latin typeface="Imago" pitchFamily="2" charset="0"/>
                </a:endParaRPr>
              </a:p>
            </p:txBody>
          </p:sp>
        </p:grpSp>
        <p:grpSp>
          <p:nvGrpSpPr>
            <p:cNvPr id="213" name="Group 212"/>
            <p:cNvGrpSpPr/>
            <p:nvPr/>
          </p:nvGrpSpPr>
          <p:grpSpPr>
            <a:xfrm>
              <a:off x="3596212" y="5219003"/>
              <a:ext cx="2700000" cy="432418"/>
              <a:chOff x="6569075" y="1466850"/>
              <a:chExt cx="2420938" cy="432418"/>
            </a:xfrm>
          </p:grpSpPr>
          <p:sp>
            <p:nvSpPr>
              <p:cNvPr id="214" name="Rectangle 213"/>
              <p:cNvSpPr/>
              <p:nvPr/>
            </p:nvSpPr>
            <p:spPr bwMode="auto">
              <a:xfrm>
                <a:off x="6569075" y="1466850"/>
                <a:ext cx="2420938" cy="432418"/>
              </a:xfrm>
              <a:prstGeom prst="rect">
                <a:avLst/>
              </a:prstGeom>
              <a:solidFill>
                <a:srgbClr val="7FC8AD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200" b="0" i="0" u="none" strike="noStrike" cap="none" normalizeH="0" baseline="0" dirty="0" smtClean="0">
                    <a:ln>
                      <a:noFill/>
                    </a:ln>
                    <a:effectLst/>
                    <a:latin typeface="+mn-lt"/>
                  </a:rPr>
                  <a:t>ГОСТ</a:t>
                </a:r>
                <a:r>
                  <a:rPr kumimoji="0" lang="en-US" sz="2200" b="0" i="0" u="none" strike="noStrike" cap="none" normalizeH="0" baseline="0" dirty="0" smtClean="0">
                    <a:ln>
                      <a:noFill/>
                    </a:ln>
                    <a:effectLst/>
                    <a:latin typeface="+mn-lt"/>
                  </a:rPr>
                  <a:t> 53079.3</a:t>
                </a:r>
                <a:endParaRPr kumimoji="0" lang="en-SG" sz="2200" b="0" i="0" u="none" strike="noStrike" cap="none" normalizeH="0" baseline="0" dirty="0" smtClean="0">
                  <a:ln>
                    <a:noFill/>
                  </a:ln>
                  <a:effectLst/>
                  <a:latin typeface="+mn-lt"/>
                </a:endParaRPr>
              </a:p>
            </p:txBody>
          </p:sp>
          <p:sp>
            <p:nvSpPr>
              <p:cNvPr id="215" name="Rectangle 214"/>
              <p:cNvSpPr/>
              <p:nvPr/>
            </p:nvSpPr>
            <p:spPr bwMode="auto">
              <a:xfrm>
                <a:off x="8359855" y="1538858"/>
                <a:ext cx="599935" cy="295348"/>
              </a:xfrm>
              <a:prstGeom prst="rect">
                <a:avLst/>
              </a:prstGeom>
              <a:solidFill>
                <a:srgbClr val="7FC8AD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lang="ru-RU" sz="2800" b="1" dirty="0" smtClean="0">
                    <a:solidFill>
                      <a:schemeClr val="tx2"/>
                    </a:solidFill>
                    <a:latin typeface="Imago" pitchFamily="2" charset="0"/>
                  </a:rPr>
                  <a:t>?!</a:t>
                </a:r>
                <a:endParaRPr lang="en-SG" sz="2800" b="1" dirty="0">
                  <a:solidFill>
                    <a:schemeClr val="tx2"/>
                  </a:solidFill>
                  <a:latin typeface="Imago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183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3380" y="461017"/>
            <a:ext cx="7593133" cy="408012"/>
          </a:xfrm>
        </p:spPr>
        <p:txBody>
          <a:bodyPr/>
          <a:lstStyle/>
          <a:p>
            <a:r>
              <a:rPr lang="en-US" dirty="0" smtClean="0"/>
              <a:t>cobas IT 1000 – </a:t>
            </a:r>
            <a:r>
              <a:rPr lang="ru-RU" dirty="0" smtClean="0"/>
              <a:t>эффективное ИМЛ-ИТ решение от Рош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3381" y="1302848"/>
            <a:ext cx="7290000" cy="397960"/>
          </a:xfrm>
        </p:spPr>
        <p:txBody>
          <a:bodyPr/>
          <a:lstStyle/>
          <a:p>
            <a:r>
              <a:rPr lang="ru-RU" dirty="0"/>
              <a:t>Централизация децентрализации</a:t>
            </a:r>
            <a:endParaRPr lang="en-GB" dirty="0"/>
          </a:p>
        </p:txBody>
      </p:sp>
      <p:grpSp>
        <p:nvGrpSpPr>
          <p:cNvPr id="90" name="Group 89"/>
          <p:cNvGrpSpPr/>
          <p:nvPr/>
        </p:nvGrpSpPr>
        <p:grpSpPr>
          <a:xfrm>
            <a:off x="388800" y="4631037"/>
            <a:ext cx="8429763" cy="1257948"/>
            <a:chOff x="388800" y="4231649"/>
            <a:chExt cx="9147600" cy="1683521"/>
          </a:xfrm>
        </p:grpSpPr>
        <p:pic>
          <p:nvPicPr>
            <p:cNvPr id="91" name="Picture 2" descr="C:\Users\MNDA\Dropbox\PPT\projects\IT 1000\ilu\uredjaji\glucose analyser\original_150689_gP4W2F6vdNDJFGVxJVihBnOGn-01-0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8800" y="4231649"/>
              <a:ext cx="1804987" cy="1438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3" descr="C:\Users\MNDA\Dropbox\PPT\projects\IT 1000\ilu\uredjaji\glucose analyser\10330-01-0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046" y="5181263"/>
              <a:ext cx="514350" cy="719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06704" y="4413562"/>
              <a:ext cx="1216154" cy="1438659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092" y="4496367"/>
              <a:ext cx="1292355" cy="1078994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422" y="4950786"/>
              <a:ext cx="758954" cy="719329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975" y="4821598"/>
              <a:ext cx="1185674" cy="1078994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754" y="4461933"/>
              <a:ext cx="1039370" cy="1438659"/>
            </a:xfrm>
            <a:prstGeom prst="rect">
              <a:avLst/>
            </a:prstGeom>
          </p:spPr>
        </p:pic>
        <p:pic>
          <p:nvPicPr>
            <p:cNvPr id="98" name="Picture 4" descr="C:\Users\MNDA\Dropbox\PPT\projects\IT 1000\ilu\uredjaji\glucose analyser\cbe9caa5_7c5d5f61_e53b_4d05_b0f2_c0788b72b44b-01-01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78160" y="4835670"/>
              <a:ext cx="1219200" cy="1079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2374" y="4821406"/>
              <a:ext cx="954026" cy="1078994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1396" y="5167784"/>
              <a:ext cx="841250" cy="719329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179" y="4882366"/>
              <a:ext cx="1313691" cy="1018034"/>
            </a:xfrm>
            <a:prstGeom prst="rect">
              <a:avLst/>
            </a:prstGeom>
          </p:spPr>
        </p:pic>
      </p:grpSp>
      <p:sp>
        <p:nvSpPr>
          <p:cNvPr id="102" name="Rectangle 101"/>
          <p:cNvSpPr/>
          <p:nvPr/>
        </p:nvSpPr>
        <p:spPr bwMode="auto">
          <a:xfrm>
            <a:off x="407046" y="4642392"/>
            <a:ext cx="8412949" cy="125800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Imago" pitchFamily="2" charset="0"/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603511" y="5461002"/>
            <a:ext cx="7945182" cy="252972"/>
            <a:chOff x="603510" y="5375420"/>
            <a:chExt cx="8621755" cy="338554"/>
          </a:xfrm>
        </p:grpSpPr>
        <p:sp>
          <p:nvSpPr>
            <p:cNvPr id="104" name="TextBox 103"/>
            <p:cNvSpPr txBox="1"/>
            <p:nvPr/>
          </p:nvSpPr>
          <p:spPr>
            <a:xfrm>
              <a:off x="603510" y="5375420"/>
              <a:ext cx="10390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tx2"/>
                  </a:solidFill>
                </a:rPr>
                <a:t>Глюкоза</a:t>
              </a:r>
              <a:endParaRPr lang="en-SG" b="1" dirty="0">
                <a:solidFill>
                  <a:schemeClr val="tx2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970773" y="5375420"/>
              <a:ext cx="13420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tx2"/>
                  </a:solidFill>
                </a:rPr>
                <a:t>Коагуляция</a:t>
              </a:r>
              <a:endParaRPr lang="en-SG" b="1" dirty="0">
                <a:solidFill>
                  <a:schemeClr val="tx2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641003" y="5375420"/>
              <a:ext cx="13227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tx2"/>
                  </a:solidFill>
                </a:rPr>
                <a:t>Газы крови</a:t>
              </a:r>
              <a:endParaRPr lang="en-SG" b="1" dirty="0">
                <a:solidFill>
                  <a:schemeClr val="tx2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291997" y="5375420"/>
              <a:ext cx="9332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tx2"/>
                  </a:solidFill>
                </a:rPr>
                <a:t>Кардио</a:t>
              </a:r>
              <a:endParaRPr lang="en-SG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3510567" y="1857675"/>
            <a:ext cx="2137410" cy="1845858"/>
            <a:chOff x="3893895" y="1857675"/>
            <a:chExt cx="2137410" cy="1845858"/>
          </a:xfrm>
        </p:grpSpPr>
        <p:grpSp>
          <p:nvGrpSpPr>
            <p:cNvPr id="110" name="Group 109"/>
            <p:cNvGrpSpPr>
              <a:grpSpLocks noChangeAspect="1"/>
            </p:cNvGrpSpPr>
            <p:nvPr/>
          </p:nvGrpSpPr>
          <p:grpSpPr>
            <a:xfrm>
              <a:off x="3893895" y="1857675"/>
              <a:ext cx="2137410" cy="1845858"/>
              <a:chOff x="6590567" y="2427408"/>
              <a:chExt cx="2968625" cy="2563692"/>
            </a:xfrm>
          </p:grpSpPr>
          <p:sp>
            <p:nvSpPr>
              <p:cNvPr id="112" name="Trapezoid 111"/>
              <p:cNvSpPr/>
              <p:nvPr/>
            </p:nvSpPr>
            <p:spPr bwMode="auto">
              <a:xfrm>
                <a:off x="7664572" y="4349827"/>
                <a:ext cx="820615" cy="303670"/>
              </a:xfrm>
              <a:prstGeom prst="trapezoid">
                <a:avLst/>
              </a:prstGeom>
              <a:gradFill>
                <a:gsLst>
                  <a:gs pos="0">
                    <a:srgbClr val="D9D6DF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Rounded Rectangle 112"/>
              <p:cNvSpPr/>
              <p:nvPr/>
            </p:nvSpPr>
            <p:spPr bwMode="auto">
              <a:xfrm>
                <a:off x="6590567" y="2427408"/>
                <a:ext cx="2968625" cy="1898408"/>
              </a:xfrm>
              <a:prstGeom prst="roundRect">
                <a:avLst>
                  <a:gd name="adj" fmla="val 0"/>
                </a:avLst>
              </a:prstGeom>
              <a:solidFill>
                <a:srgbClr val="BFBFBF"/>
              </a:solidFill>
              <a:ln w="165100">
                <a:solidFill>
                  <a:srgbClr val="BFBFBF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 bwMode="auto">
              <a:xfrm>
                <a:off x="6708652" y="2537199"/>
                <a:ext cx="2732455" cy="16788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Trapezoid 114"/>
              <p:cNvSpPr/>
              <p:nvPr/>
            </p:nvSpPr>
            <p:spPr bwMode="auto">
              <a:xfrm>
                <a:off x="7405278" y="4639210"/>
                <a:ext cx="1338671" cy="351890"/>
              </a:xfrm>
              <a:prstGeom prst="trapezoid">
                <a:avLst>
                  <a:gd name="adj" fmla="val 73808"/>
                </a:avLst>
              </a:prstGeom>
              <a:gradFill>
                <a:gsLst>
                  <a:gs pos="0">
                    <a:schemeClr val="bg1">
                      <a:lumMod val="65000"/>
                    </a:schemeClr>
                  </a:gs>
                  <a:gs pos="100000">
                    <a:srgbClr val="D9D6DF"/>
                  </a:gs>
                </a:gsLst>
                <a:lin ang="5400000" scaled="0"/>
              </a:gra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 bwMode="auto">
              <a:xfrm>
                <a:off x="6756107" y="4256943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 bwMode="auto">
              <a:xfrm>
                <a:off x="6898714" y="4256943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Rounded Rectangle 117"/>
              <p:cNvSpPr/>
              <p:nvPr/>
            </p:nvSpPr>
            <p:spPr bwMode="auto">
              <a:xfrm>
                <a:off x="7908192" y="4256943"/>
                <a:ext cx="333375" cy="111934"/>
              </a:xfrm>
              <a:prstGeom prst="roundRect">
                <a:avLst>
                  <a:gd name="adj" fmla="val 49167"/>
                </a:avLst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1" name="Rectangle 110"/>
            <p:cNvSpPr/>
            <p:nvPr/>
          </p:nvSpPr>
          <p:spPr bwMode="auto">
            <a:xfrm>
              <a:off x="3980088" y="1936279"/>
              <a:ext cx="1969200" cy="1209600"/>
            </a:xfrm>
            <a:prstGeom prst="rect">
              <a:avLst/>
            </a:prstGeom>
            <a:blipFill>
              <a:blip r:embed="rId14"/>
              <a:stretch>
                <a:fillRect/>
              </a:stretch>
            </a:blipFill>
            <a:ln>
              <a:noFill/>
            </a:ln>
            <a:effectLst>
              <a:innerShdw blurRad="114300">
                <a:prstClr val="black"/>
              </a:innerShdw>
            </a:effectLst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ts val="2900"/>
                </a:lnSpc>
              </a:pPr>
              <a:endParaRPr lang="en-SG" sz="3200" b="1" dirty="0">
                <a:solidFill>
                  <a:srgbClr val="00925B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849543" y="1860790"/>
            <a:ext cx="1888198" cy="1887023"/>
            <a:chOff x="2489743" y="4346967"/>
            <a:chExt cx="1888198" cy="1887023"/>
          </a:xfrm>
        </p:grpSpPr>
        <p:sp>
          <p:nvSpPr>
            <p:cNvPr id="120" name="Parallelogram 119"/>
            <p:cNvSpPr/>
            <p:nvPr/>
          </p:nvSpPr>
          <p:spPr bwMode="auto">
            <a:xfrm rot="21289697">
              <a:off x="3073368" y="5907527"/>
              <a:ext cx="488155" cy="157082"/>
            </a:xfrm>
            <a:prstGeom prst="parallelogram">
              <a:avLst/>
            </a:prstGeom>
            <a:gradFill>
              <a:gsLst>
                <a:gs pos="0">
                  <a:srgbClr val="D9D6DF"/>
                </a:gs>
                <a:gs pos="100000">
                  <a:srgbClr val="BFBFBF"/>
                </a:gs>
              </a:gsLst>
              <a:lin ang="5400000" scaled="0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21" name="Rounded Rectangle 120"/>
            <p:cNvSpPr/>
            <p:nvPr/>
          </p:nvSpPr>
          <p:spPr bwMode="auto">
            <a:xfrm rot="16200000" flipH="1">
              <a:off x="3311639" y="3589108"/>
              <a:ext cx="45719" cy="1637259"/>
            </a:xfrm>
            <a:prstGeom prst="roundRect">
              <a:avLst>
                <a:gd name="adj" fmla="val 0"/>
              </a:avLst>
            </a:prstGeom>
            <a:solidFill>
              <a:srgbClr val="BFBFBF"/>
            </a:solidFill>
            <a:ln w="165100">
              <a:solidFill>
                <a:srgbClr val="BFBFBF"/>
              </a:solidFill>
            </a:ln>
            <a:effectLst/>
            <a:scene3d>
              <a:camera prst="orthographicFront">
                <a:rot lat="0" lon="18899981" rev="2124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22" name="Rounded Rectangle 121"/>
            <p:cNvSpPr/>
            <p:nvPr/>
          </p:nvSpPr>
          <p:spPr bwMode="auto">
            <a:xfrm rot="16200000" flipH="1">
              <a:off x="3302848" y="5028061"/>
              <a:ext cx="62470" cy="1629445"/>
            </a:xfrm>
            <a:prstGeom prst="roundRect">
              <a:avLst>
                <a:gd name="adj" fmla="val 0"/>
              </a:avLst>
            </a:prstGeom>
            <a:solidFill>
              <a:srgbClr val="40AD84"/>
            </a:solidFill>
            <a:ln w="165100">
              <a:solidFill>
                <a:srgbClr val="BFBFBF"/>
              </a:solidFill>
            </a:ln>
            <a:effectLst/>
            <a:scene3d>
              <a:camera prst="orthographicFront">
                <a:rot lat="0" lon="18899981" rev="33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23" name="Rounded Rectangle 122"/>
            <p:cNvSpPr/>
            <p:nvPr/>
          </p:nvSpPr>
          <p:spPr bwMode="auto">
            <a:xfrm>
              <a:off x="2494549" y="4346967"/>
              <a:ext cx="49625" cy="1558800"/>
            </a:xfrm>
            <a:prstGeom prst="roundRect">
              <a:avLst>
                <a:gd name="adj" fmla="val 0"/>
              </a:avLst>
            </a:prstGeom>
            <a:solidFill>
              <a:srgbClr val="BFBFBF"/>
            </a:solidFill>
            <a:ln w="165100">
              <a:solidFill>
                <a:srgbClr val="BFBFBF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24" name="Rounded Rectangle 123"/>
            <p:cNvSpPr/>
            <p:nvPr/>
          </p:nvSpPr>
          <p:spPr bwMode="auto">
            <a:xfrm>
              <a:off x="4112796" y="4503355"/>
              <a:ext cx="49625" cy="1242000"/>
            </a:xfrm>
            <a:prstGeom prst="roundRect">
              <a:avLst>
                <a:gd name="adj" fmla="val 0"/>
              </a:avLst>
            </a:prstGeom>
            <a:solidFill>
              <a:srgbClr val="40AD84"/>
            </a:solidFill>
            <a:ln w="165100">
              <a:solidFill>
                <a:srgbClr val="BFBFBF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25" name="Trapezoid 124"/>
            <p:cNvSpPr/>
            <p:nvPr/>
          </p:nvSpPr>
          <p:spPr bwMode="auto">
            <a:xfrm rot="5400000">
              <a:off x="2593161" y="4324166"/>
              <a:ext cx="1506272" cy="1604248"/>
            </a:xfrm>
            <a:prstGeom prst="trapezoid">
              <a:avLst>
                <a:gd name="adj" fmla="val 9894"/>
              </a:avLst>
            </a:prstGeom>
            <a:solidFill>
              <a:schemeClr val="bg1"/>
            </a:solidFill>
            <a:ln>
              <a:solidFill>
                <a:srgbClr val="BFBFBF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26" name="Freeform 125"/>
            <p:cNvSpPr/>
            <p:nvPr/>
          </p:nvSpPr>
          <p:spPr bwMode="auto">
            <a:xfrm>
              <a:off x="3082186" y="6019677"/>
              <a:ext cx="899467" cy="214313"/>
            </a:xfrm>
            <a:custGeom>
              <a:avLst/>
              <a:gdLst>
                <a:gd name="connsiteX0" fmla="*/ 0 w 762000"/>
                <a:gd name="connsiteY0" fmla="*/ 33338 h 185738"/>
                <a:gd name="connsiteX1" fmla="*/ 409575 w 762000"/>
                <a:gd name="connsiteY1" fmla="*/ 0 h 185738"/>
                <a:gd name="connsiteX2" fmla="*/ 762000 w 762000"/>
                <a:gd name="connsiteY2" fmla="*/ 61913 h 185738"/>
                <a:gd name="connsiteX3" fmla="*/ 228600 w 762000"/>
                <a:gd name="connsiteY3" fmla="*/ 185738 h 185738"/>
                <a:gd name="connsiteX4" fmla="*/ 0 w 762000"/>
                <a:gd name="connsiteY4" fmla="*/ 33338 h 185738"/>
                <a:gd name="connsiteX0" fmla="*/ 0 w 762000"/>
                <a:gd name="connsiteY0" fmla="*/ 61913 h 214313"/>
                <a:gd name="connsiteX1" fmla="*/ 409575 w 762000"/>
                <a:gd name="connsiteY1" fmla="*/ 0 h 214313"/>
                <a:gd name="connsiteX2" fmla="*/ 762000 w 762000"/>
                <a:gd name="connsiteY2" fmla="*/ 90488 h 214313"/>
                <a:gd name="connsiteX3" fmla="*/ 228600 w 762000"/>
                <a:gd name="connsiteY3" fmla="*/ 214313 h 214313"/>
                <a:gd name="connsiteX4" fmla="*/ 0 w 762000"/>
                <a:gd name="connsiteY4" fmla="*/ 61913 h 214313"/>
                <a:gd name="connsiteX0" fmla="*/ 0 w 828675"/>
                <a:gd name="connsiteY0" fmla="*/ 61913 h 214313"/>
                <a:gd name="connsiteX1" fmla="*/ 409575 w 828675"/>
                <a:gd name="connsiteY1" fmla="*/ 0 h 214313"/>
                <a:gd name="connsiteX2" fmla="*/ 828675 w 828675"/>
                <a:gd name="connsiteY2" fmla="*/ 119063 h 214313"/>
                <a:gd name="connsiteX3" fmla="*/ 228600 w 828675"/>
                <a:gd name="connsiteY3" fmla="*/ 214313 h 214313"/>
                <a:gd name="connsiteX4" fmla="*/ 0 w 828675"/>
                <a:gd name="connsiteY4" fmla="*/ 61913 h 21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675" h="214313">
                  <a:moveTo>
                    <a:pt x="0" y="61913"/>
                  </a:moveTo>
                  <a:lnTo>
                    <a:pt x="409575" y="0"/>
                  </a:lnTo>
                  <a:lnTo>
                    <a:pt x="828675" y="119063"/>
                  </a:lnTo>
                  <a:lnTo>
                    <a:pt x="228600" y="214313"/>
                  </a:lnTo>
                  <a:lnTo>
                    <a:pt x="0" y="61913"/>
                  </a:lnTo>
                  <a:close/>
                </a:path>
              </a:pathLst>
            </a:custGeom>
            <a:gradFill>
              <a:gsLst>
                <a:gs pos="0">
                  <a:srgbClr val="BFBFBF"/>
                </a:gs>
                <a:gs pos="100000">
                  <a:srgbClr val="D9D6DF"/>
                </a:gs>
              </a:gsLst>
              <a:lin ang="5400000" scaled="0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27" name="Rounded Rectangle 126"/>
            <p:cNvSpPr/>
            <p:nvPr/>
          </p:nvSpPr>
          <p:spPr bwMode="auto">
            <a:xfrm>
              <a:off x="3191445" y="5841721"/>
              <a:ext cx="283322" cy="79843"/>
            </a:xfrm>
            <a:prstGeom prst="roundRect">
              <a:avLst>
                <a:gd name="adj" fmla="val 49167"/>
              </a:avLst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300000" lon="18899985" rev="6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28" name="Oval 127"/>
            <p:cNvSpPr>
              <a:spLocks noChangeAspect="1"/>
            </p:cNvSpPr>
            <p:nvPr/>
          </p:nvSpPr>
          <p:spPr bwMode="auto">
            <a:xfrm>
              <a:off x="2655467" y="5893200"/>
              <a:ext cx="64800" cy="6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300000" lon="18900000" rev="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29" name="Oval 128"/>
            <p:cNvSpPr>
              <a:spLocks noChangeAspect="1"/>
            </p:cNvSpPr>
            <p:nvPr/>
          </p:nvSpPr>
          <p:spPr bwMode="auto">
            <a:xfrm>
              <a:off x="2758261" y="5889600"/>
              <a:ext cx="64800" cy="6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300000" lon="18900000" rev="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2489743" y="4441932"/>
              <a:ext cx="1888198" cy="135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  <a:scene3d>
              <a:camera prst="perspectiveContrastingRightFacing" fov="6000000">
                <a:rot lat="0" lon="19612594" rev="0"/>
              </a:camera>
              <a:lightRig rig="threePt" dir="t"/>
            </a:scene3d>
            <a:extLst/>
          </p:spPr>
          <p:txBody>
            <a:bodyPr vert="horz" wrap="square" lIns="91440" tIns="108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ru-RU" sz="2400" b="1" dirty="0" smtClean="0">
                  <a:solidFill>
                    <a:srgbClr val="000000"/>
                  </a:solidFill>
                </a:rPr>
                <a:t>ЛИС</a:t>
              </a:r>
              <a:endParaRPr lang="en-US" sz="2400" b="1" dirty="0" smtClean="0">
                <a:solidFill>
                  <a:srgbClr val="000000"/>
                </a:solidFill>
              </a:endParaRPr>
            </a:p>
            <a:p>
              <a:pPr algn="ctr" eaLnBrk="0" hangingPunct="0"/>
              <a:endParaRPr lang="en-US" sz="2400" b="1" dirty="0">
                <a:solidFill>
                  <a:srgbClr val="000000"/>
                </a:solidFill>
              </a:endParaRPr>
            </a:p>
            <a:p>
              <a:pPr algn="ctr" eaLnBrk="0" hangingPunct="0"/>
              <a:endParaRPr lang="en-SG" sz="2400" b="1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1313582" y="2344137"/>
            <a:ext cx="952886" cy="920286"/>
            <a:chOff x="-2947523" y="723068"/>
            <a:chExt cx="1688096" cy="1630343"/>
          </a:xfrm>
        </p:grpSpPr>
        <p:sp>
          <p:nvSpPr>
            <p:cNvPr id="132" name="Oval 131"/>
            <p:cNvSpPr/>
            <p:nvPr/>
          </p:nvSpPr>
          <p:spPr bwMode="auto">
            <a:xfrm>
              <a:off x="-2783959" y="857755"/>
              <a:ext cx="1360968" cy="1360968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  <a:effectLst>
              <a:innerShdw blurRad="114300">
                <a:prstClr val="black"/>
              </a:innerShdw>
            </a:effectLst>
            <a:scene3d>
              <a:camera prst="perspectiveContrastingRightFacing" fov="6000000">
                <a:rot lat="0" lon="19612594" rev="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SG" sz="32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33" name="Straight Connector 132"/>
            <p:cNvCxnSpPr/>
            <p:nvPr/>
          </p:nvCxnSpPr>
          <p:spPr bwMode="auto">
            <a:xfrm>
              <a:off x="-2103475" y="723068"/>
              <a:ext cx="0" cy="1630343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0070C0"/>
              </a:solidFill>
            </a:ln>
            <a:effectLst>
              <a:innerShdw blurRad="114300">
                <a:prstClr val="black"/>
              </a:innerShdw>
            </a:effectLst>
            <a:scene3d>
              <a:camera prst="perspectiveContrastingRightFacing" fov="6000000">
                <a:rot lat="0" lon="19612594" rev="0"/>
              </a:camera>
              <a:lightRig rig="threePt" dir="t"/>
            </a:scene3d>
            <a:extLst/>
          </p:spPr>
        </p:cxnSp>
        <p:cxnSp>
          <p:nvCxnSpPr>
            <p:cNvPr id="134" name="Straight Connector 133"/>
            <p:cNvCxnSpPr/>
            <p:nvPr/>
          </p:nvCxnSpPr>
          <p:spPr bwMode="auto">
            <a:xfrm>
              <a:off x="-2947523" y="1537704"/>
              <a:ext cx="1688096" cy="107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0070C0"/>
              </a:solidFill>
            </a:ln>
            <a:effectLst>
              <a:innerShdw blurRad="114300">
                <a:prstClr val="black"/>
              </a:innerShdw>
            </a:effectLst>
            <a:scene3d>
              <a:camera prst="perspectiveContrastingRightFacing" fov="6000000">
                <a:rot lat="0" lon="19612594" rev="0"/>
              </a:camera>
              <a:lightRig rig="threePt" dir="t"/>
            </a:scene3d>
            <a:extLst/>
          </p:spPr>
        </p:cxnSp>
      </p:grpSp>
      <p:grpSp>
        <p:nvGrpSpPr>
          <p:cNvPr id="135" name="Group 134"/>
          <p:cNvGrpSpPr/>
          <p:nvPr/>
        </p:nvGrpSpPr>
        <p:grpSpPr>
          <a:xfrm>
            <a:off x="2724582" y="2196099"/>
            <a:ext cx="3709381" cy="701750"/>
            <a:chOff x="3063051" y="2102315"/>
            <a:chExt cx="3709381" cy="701750"/>
          </a:xfrm>
          <a:solidFill>
            <a:srgbClr val="BFBFBF"/>
          </a:solidFill>
        </p:grpSpPr>
        <p:sp>
          <p:nvSpPr>
            <p:cNvPr id="136" name="Isosceles Triangle 135"/>
            <p:cNvSpPr/>
            <p:nvPr/>
          </p:nvSpPr>
          <p:spPr bwMode="auto">
            <a:xfrm rot="5400000">
              <a:off x="6234818" y="2266451"/>
              <a:ext cx="701749" cy="373478"/>
            </a:xfrm>
            <a:prstGeom prst="triangle">
              <a:avLst/>
            </a:pr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SG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37" name="Isosceles Triangle 136"/>
            <p:cNvSpPr/>
            <p:nvPr/>
          </p:nvSpPr>
          <p:spPr bwMode="auto">
            <a:xfrm rot="16200000">
              <a:off x="2898915" y="2266452"/>
              <a:ext cx="701749" cy="373478"/>
            </a:xfrm>
            <a:prstGeom prst="triangle">
              <a:avLst/>
            </a:pr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SG" dirty="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3986957" y="1990421"/>
            <a:ext cx="1152993" cy="1113546"/>
            <a:chOff x="-2947523" y="723068"/>
            <a:chExt cx="1688096" cy="1630343"/>
          </a:xfrm>
        </p:grpSpPr>
        <p:sp>
          <p:nvSpPr>
            <p:cNvPr id="139" name="Oval 138"/>
            <p:cNvSpPr/>
            <p:nvPr/>
          </p:nvSpPr>
          <p:spPr bwMode="auto">
            <a:xfrm>
              <a:off x="-2783959" y="857755"/>
              <a:ext cx="1360968" cy="1360968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SG" dirty="0" smtClean="0">
                <a:solidFill>
                  <a:srgbClr val="FFFFFF"/>
                </a:solidFill>
              </a:endParaRPr>
            </a:p>
          </p:txBody>
        </p:sp>
        <p:cxnSp>
          <p:nvCxnSpPr>
            <p:cNvPr id="140" name="Straight Connector 139"/>
            <p:cNvCxnSpPr/>
            <p:nvPr/>
          </p:nvCxnSpPr>
          <p:spPr bwMode="auto">
            <a:xfrm>
              <a:off x="-2103475" y="723068"/>
              <a:ext cx="0" cy="16303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-2947523" y="1537704"/>
              <a:ext cx="1688096" cy="107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2" name="Group 141"/>
          <p:cNvGrpSpPr/>
          <p:nvPr/>
        </p:nvGrpSpPr>
        <p:grpSpPr>
          <a:xfrm>
            <a:off x="6821770" y="2343835"/>
            <a:ext cx="952886" cy="920286"/>
            <a:chOff x="-2947523" y="723068"/>
            <a:chExt cx="1688096" cy="1630343"/>
          </a:xfrm>
          <a:noFill/>
        </p:grpSpPr>
        <p:sp>
          <p:nvSpPr>
            <p:cNvPr id="143" name="Oval 142"/>
            <p:cNvSpPr/>
            <p:nvPr/>
          </p:nvSpPr>
          <p:spPr bwMode="auto">
            <a:xfrm>
              <a:off x="-2783959" y="857755"/>
              <a:ext cx="1360968" cy="1360968"/>
            </a:xfrm>
            <a:prstGeom prst="ellipse">
              <a:avLst/>
            </a:prstGeom>
            <a:grpFill/>
            <a:ln w="38100">
              <a:solidFill>
                <a:schemeClr val="accent2"/>
              </a:solidFill>
            </a:ln>
            <a:effectLst>
              <a:innerShdw blurRad="114300">
                <a:prstClr val="black"/>
              </a:innerShdw>
            </a:effectLst>
            <a:scene3d>
              <a:camera prst="perspectiveContrastingRightFacing" fov="6000000">
                <a:rot lat="0" lon="1912585" rev="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SG" sz="32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44" name="Straight Connector 143"/>
            <p:cNvCxnSpPr/>
            <p:nvPr/>
          </p:nvCxnSpPr>
          <p:spPr bwMode="auto">
            <a:xfrm>
              <a:off x="-2103475" y="723068"/>
              <a:ext cx="0" cy="1630343"/>
            </a:xfrm>
            <a:prstGeom prst="line">
              <a:avLst/>
            </a:prstGeom>
            <a:grpFill/>
            <a:ln w="38100">
              <a:solidFill>
                <a:schemeClr val="accent2"/>
              </a:solidFill>
            </a:ln>
            <a:effectLst>
              <a:innerShdw blurRad="114300">
                <a:prstClr val="black"/>
              </a:innerShdw>
            </a:effectLst>
            <a:scene3d>
              <a:camera prst="perspectiveContrastingRightFacing" fov="6000000">
                <a:rot lat="0" lon="1912585" rev="0"/>
              </a:camera>
              <a:lightRig rig="threePt" dir="t"/>
            </a:scene3d>
            <a:extLst/>
          </p:spPr>
        </p:cxnSp>
        <p:cxnSp>
          <p:nvCxnSpPr>
            <p:cNvPr id="145" name="Straight Connector 144"/>
            <p:cNvCxnSpPr/>
            <p:nvPr/>
          </p:nvCxnSpPr>
          <p:spPr bwMode="auto">
            <a:xfrm>
              <a:off x="-2947523" y="1537704"/>
              <a:ext cx="1688096" cy="1070"/>
            </a:xfrm>
            <a:prstGeom prst="line">
              <a:avLst/>
            </a:prstGeom>
            <a:grpFill/>
            <a:ln w="38100">
              <a:solidFill>
                <a:schemeClr val="accent2"/>
              </a:solidFill>
            </a:ln>
            <a:effectLst>
              <a:innerShdw blurRad="114300">
                <a:prstClr val="black"/>
              </a:innerShdw>
            </a:effectLst>
            <a:scene3d>
              <a:camera prst="perspectiveContrastingRightFacing" fov="6000000">
                <a:rot lat="0" lon="1912585" rev="0"/>
              </a:camera>
              <a:lightRig rig="threePt" dir="t"/>
            </a:scene3d>
            <a:extLst/>
          </p:spPr>
        </p:cxnSp>
      </p:grpSp>
      <p:grpSp>
        <p:nvGrpSpPr>
          <p:cNvPr id="146" name="Group 145"/>
          <p:cNvGrpSpPr/>
          <p:nvPr/>
        </p:nvGrpSpPr>
        <p:grpSpPr>
          <a:xfrm>
            <a:off x="3987100" y="1990421"/>
            <a:ext cx="1152993" cy="1113546"/>
            <a:chOff x="-2947523" y="723068"/>
            <a:chExt cx="1688096" cy="1630343"/>
          </a:xfrm>
        </p:grpSpPr>
        <p:sp>
          <p:nvSpPr>
            <p:cNvPr id="147" name="Oval 146"/>
            <p:cNvSpPr/>
            <p:nvPr/>
          </p:nvSpPr>
          <p:spPr bwMode="auto">
            <a:xfrm>
              <a:off x="-2783959" y="857755"/>
              <a:ext cx="1360968" cy="1360968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SG" dirty="0" smtClean="0">
                <a:solidFill>
                  <a:srgbClr val="FFFFFF"/>
                </a:solidFill>
              </a:endParaRPr>
            </a:p>
          </p:txBody>
        </p:sp>
        <p:cxnSp>
          <p:nvCxnSpPr>
            <p:cNvPr id="148" name="Straight Connector 147"/>
            <p:cNvCxnSpPr/>
            <p:nvPr/>
          </p:nvCxnSpPr>
          <p:spPr bwMode="auto">
            <a:xfrm>
              <a:off x="-2103475" y="723068"/>
              <a:ext cx="0" cy="16303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9" name="Straight Connector 148"/>
            <p:cNvCxnSpPr/>
            <p:nvPr/>
          </p:nvCxnSpPr>
          <p:spPr bwMode="auto">
            <a:xfrm>
              <a:off x="-2947523" y="1537704"/>
              <a:ext cx="1688096" cy="107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0" name="Group 149"/>
          <p:cNvGrpSpPr/>
          <p:nvPr/>
        </p:nvGrpSpPr>
        <p:grpSpPr>
          <a:xfrm>
            <a:off x="3998178" y="1990421"/>
            <a:ext cx="1152993" cy="1113546"/>
            <a:chOff x="-2947523" y="723068"/>
            <a:chExt cx="1688096" cy="1630343"/>
          </a:xfrm>
        </p:grpSpPr>
        <p:sp>
          <p:nvSpPr>
            <p:cNvPr id="151" name="Oval 150"/>
            <p:cNvSpPr/>
            <p:nvPr/>
          </p:nvSpPr>
          <p:spPr bwMode="auto">
            <a:xfrm>
              <a:off x="-2783959" y="857755"/>
              <a:ext cx="1360968" cy="1360968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SG" dirty="0" smtClean="0">
                <a:solidFill>
                  <a:srgbClr val="FFFFFF"/>
                </a:solidFill>
              </a:endParaRPr>
            </a:p>
          </p:txBody>
        </p:sp>
        <p:cxnSp>
          <p:nvCxnSpPr>
            <p:cNvPr id="152" name="Straight Connector 151"/>
            <p:cNvCxnSpPr/>
            <p:nvPr/>
          </p:nvCxnSpPr>
          <p:spPr bwMode="auto">
            <a:xfrm>
              <a:off x="-2103475" y="723068"/>
              <a:ext cx="0" cy="16303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3" name="Straight Connector 152"/>
            <p:cNvCxnSpPr/>
            <p:nvPr/>
          </p:nvCxnSpPr>
          <p:spPr bwMode="auto">
            <a:xfrm>
              <a:off x="-2947523" y="1537704"/>
              <a:ext cx="1688096" cy="107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4" name="Group 153"/>
          <p:cNvGrpSpPr/>
          <p:nvPr/>
        </p:nvGrpSpPr>
        <p:grpSpPr>
          <a:xfrm>
            <a:off x="3998178" y="1990421"/>
            <a:ext cx="1152993" cy="1113546"/>
            <a:chOff x="-2947523" y="723068"/>
            <a:chExt cx="1688096" cy="1630343"/>
          </a:xfrm>
        </p:grpSpPr>
        <p:sp>
          <p:nvSpPr>
            <p:cNvPr id="155" name="Oval 154"/>
            <p:cNvSpPr/>
            <p:nvPr/>
          </p:nvSpPr>
          <p:spPr bwMode="auto">
            <a:xfrm>
              <a:off x="-2783959" y="857755"/>
              <a:ext cx="1360968" cy="1360968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SG" dirty="0" smtClean="0">
                <a:solidFill>
                  <a:srgbClr val="FFFFFF"/>
                </a:solidFill>
              </a:endParaRPr>
            </a:p>
          </p:txBody>
        </p:sp>
        <p:cxnSp>
          <p:nvCxnSpPr>
            <p:cNvPr id="156" name="Straight Connector 155"/>
            <p:cNvCxnSpPr/>
            <p:nvPr/>
          </p:nvCxnSpPr>
          <p:spPr bwMode="auto">
            <a:xfrm>
              <a:off x="-2103475" y="723068"/>
              <a:ext cx="0" cy="16303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7" name="Straight Connector 156"/>
            <p:cNvCxnSpPr/>
            <p:nvPr/>
          </p:nvCxnSpPr>
          <p:spPr bwMode="auto">
            <a:xfrm>
              <a:off x="-2947523" y="1537704"/>
              <a:ext cx="1688096" cy="107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8" name="Group 157"/>
          <p:cNvGrpSpPr/>
          <p:nvPr/>
        </p:nvGrpSpPr>
        <p:grpSpPr>
          <a:xfrm>
            <a:off x="4004863" y="1990421"/>
            <a:ext cx="1152993" cy="1113546"/>
            <a:chOff x="-2947523" y="723068"/>
            <a:chExt cx="1688096" cy="1630343"/>
          </a:xfrm>
        </p:grpSpPr>
        <p:sp>
          <p:nvSpPr>
            <p:cNvPr id="159" name="Oval 158"/>
            <p:cNvSpPr/>
            <p:nvPr/>
          </p:nvSpPr>
          <p:spPr bwMode="auto">
            <a:xfrm>
              <a:off x="-2783959" y="857755"/>
              <a:ext cx="1360968" cy="1360968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SG" dirty="0" smtClean="0">
                <a:solidFill>
                  <a:srgbClr val="FFFFFF"/>
                </a:solidFill>
              </a:endParaRPr>
            </a:p>
          </p:txBody>
        </p:sp>
        <p:cxnSp>
          <p:nvCxnSpPr>
            <p:cNvPr id="160" name="Straight Connector 159"/>
            <p:cNvCxnSpPr/>
            <p:nvPr/>
          </p:nvCxnSpPr>
          <p:spPr bwMode="auto">
            <a:xfrm>
              <a:off x="-2103475" y="723068"/>
              <a:ext cx="0" cy="16303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1" name="Straight Connector 160"/>
            <p:cNvCxnSpPr/>
            <p:nvPr/>
          </p:nvCxnSpPr>
          <p:spPr bwMode="auto">
            <a:xfrm>
              <a:off x="-2947523" y="1537704"/>
              <a:ext cx="1688096" cy="107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161"/>
          <p:cNvGrpSpPr/>
          <p:nvPr/>
        </p:nvGrpSpPr>
        <p:grpSpPr>
          <a:xfrm>
            <a:off x="6441015" y="1751475"/>
            <a:ext cx="1947409" cy="2011363"/>
            <a:chOff x="6649532" y="2127991"/>
            <a:chExt cx="1947409" cy="2011363"/>
          </a:xfrm>
        </p:grpSpPr>
        <p:pic>
          <p:nvPicPr>
            <p:cNvPr id="163" name="Picture 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755441" y="2127991"/>
              <a:ext cx="1841500" cy="2011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4" name="Rectangle 163"/>
            <p:cNvSpPr/>
            <p:nvPr/>
          </p:nvSpPr>
          <p:spPr bwMode="auto">
            <a:xfrm flipH="1">
              <a:off x="6649532" y="2348859"/>
              <a:ext cx="1869163" cy="135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  <a:scene3d>
              <a:camera prst="perspectiveContrastingRightFacing" fov="6000000">
                <a:rot lat="0" lon="1912585" rev="0"/>
              </a:camera>
              <a:lightRig rig="threePt" dir="t"/>
            </a:scene3d>
            <a:extLst/>
          </p:spPr>
          <p:txBody>
            <a:bodyPr vert="horz" wrap="square" lIns="91440" tIns="108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ru-RU" sz="2000" b="1" dirty="0" smtClean="0">
                  <a:solidFill>
                    <a:srgbClr val="000000"/>
                  </a:solidFill>
                </a:rPr>
                <a:t>МИС</a:t>
              </a:r>
              <a:endParaRPr lang="en-US" sz="2000" b="1" dirty="0" smtClean="0">
                <a:solidFill>
                  <a:srgbClr val="000000"/>
                </a:solidFill>
              </a:endParaRPr>
            </a:p>
            <a:p>
              <a:pPr algn="ctr" eaLnBrk="0" hangingPunct="0"/>
              <a:endParaRPr lang="en-US" sz="2400" b="1" dirty="0">
                <a:solidFill>
                  <a:srgbClr val="000000"/>
                </a:solidFill>
              </a:endParaRPr>
            </a:p>
            <a:p>
              <a:pPr algn="ctr" eaLnBrk="0" hangingPunct="0"/>
              <a:endParaRPr lang="en-SG" sz="2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6911007" y="2365254"/>
            <a:ext cx="952886" cy="920286"/>
            <a:chOff x="-2947523" y="723068"/>
            <a:chExt cx="1688096" cy="1630343"/>
          </a:xfrm>
          <a:noFill/>
        </p:grpSpPr>
        <p:sp>
          <p:nvSpPr>
            <p:cNvPr id="166" name="Oval 165"/>
            <p:cNvSpPr/>
            <p:nvPr/>
          </p:nvSpPr>
          <p:spPr bwMode="auto">
            <a:xfrm>
              <a:off x="-2783959" y="857755"/>
              <a:ext cx="1360968" cy="1360968"/>
            </a:xfrm>
            <a:prstGeom prst="ellipse">
              <a:avLst/>
            </a:prstGeom>
            <a:grpFill/>
            <a:ln w="38100">
              <a:solidFill>
                <a:schemeClr val="accent2"/>
              </a:solidFill>
            </a:ln>
            <a:effectLst>
              <a:innerShdw blurRad="114300">
                <a:prstClr val="black"/>
              </a:innerShdw>
            </a:effectLst>
            <a:scene3d>
              <a:camera prst="perspectiveContrastingRightFacing" fov="6000000">
                <a:rot lat="0" lon="1912585" rev="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SG" sz="32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67" name="Straight Connector 166"/>
            <p:cNvCxnSpPr/>
            <p:nvPr/>
          </p:nvCxnSpPr>
          <p:spPr bwMode="auto">
            <a:xfrm>
              <a:off x="-2103475" y="723068"/>
              <a:ext cx="0" cy="1630343"/>
            </a:xfrm>
            <a:prstGeom prst="line">
              <a:avLst/>
            </a:prstGeom>
            <a:grpFill/>
            <a:ln w="38100">
              <a:solidFill>
                <a:schemeClr val="accent2"/>
              </a:solidFill>
            </a:ln>
            <a:effectLst>
              <a:innerShdw blurRad="114300">
                <a:prstClr val="black"/>
              </a:innerShdw>
            </a:effectLst>
            <a:scene3d>
              <a:camera prst="perspectiveContrastingRightFacing" fov="6000000">
                <a:rot lat="0" lon="1912585" rev="0"/>
              </a:camera>
              <a:lightRig rig="threePt" dir="t"/>
            </a:scene3d>
            <a:extLst/>
          </p:spPr>
        </p:cxnSp>
        <p:cxnSp>
          <p:nvCxnSpPr>
            <p:cNvPr id="168" name="Straight Connector 167"/>
            <p:cNvCxnSpPr/>
            <p:nvPr/>
          </p:nvCxnSpPr>
          <p:spPr bwMode="auto">
            <a:xfrm>
              <a:off x="-2947523" y="1537704"/>
              <a:ext cx="1688096" cy="1070"/>
            </a:xfrm>
            <a:prstGeom prst="line">
              <a:avLst/>
            </a:prstGeom>
            <a:grpFill/>
            <a:ln w="38100">
              <a:solidFill>
                <a:schemeClr val="accent2"/>
              </a:solidFill>
            </a:ln>
            <a:effectLst>
              <a:innerShdw blurRad="114300">
                <a:prstClr val="black"/>
              </a:innerShdw>
            </a:effectLst>
            <a:scene3d>
              <a:camera prst="perspectiveContrastingRightFacing" fov="6000000">
                <a:rot lat="0" lon="1912585" rev="0"/>
              </a:camera>
              <a:lightRig rig="threePt" dir="t"/>
            </a:scene3d>
            <a:extLst/>
          </p:spPr>
        </p:cxnSp>
      </p:grpSp>
      <p:grpSp>
        <p:nvGrpSpPr>
          <p:cNvPr id="169" name="Group 168"/>
          <p:cNvGrpSpPr/>
          <p:nvPr/>
        </p:nvGrpSpPr>
        <p:grpSpPr>
          <a:xfrm>
            <a:off x="1215534" y="3803583"/>
            <a:ext cx="6712932" cy="739540"/>
            <a:chOff x="1399340" y="6001828"/>
            <a:chExt cx="6712932" cy="739540"/>
          </a:xfrm>
        </p:grpSpPr>
        <p:sp>
          <p:nvSpPr>
            <p:cNvPr id="170" name="Rectangle 169"/>
            <p:cNvSpPr>
              <a:spLocks/>
            </p:cNvSpPr>
            <p:nvPr/>
          </p:nvSpPr>
          <p:spPr bwMode="auto">
            <a:xfrm>
              <a:off x="2945220" y="6009232"/>
              <a:ext cx="1838983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600" dirty="0" smtClean="0">
                  <a:latin typeface="+mn-lt"/>
                </a:rPr>
                <a:t>Стандартизация</a:t>
              </a:r>
              <a:r>
                <a:rPr lang="en-US" sz="1600" dirty="0" smtClean="0">
                  <a:latin typeface="+mn-lt"/>
                </a:rPr>
                <a:t> </a:t>
              </a:r>
              <a:r>
                <a:rPr lang="ru-RU" sz="1600" dirty="0" smtClean="0">
                  <a:latin typeface="+mn-lt"/>
                </a:rPr>
                <a:t>результатов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171" name="Rectangle 170"/>
            <p:cNvSpPr>
              <a:spLocks/>
            </p:cNvSpPr>
            <p:nvPr/>
          </p:nvSpPr>
          <p:spPr bwMode="auto">
            <a:xfrm>
              <a:off x="4910684" y="6001828"/>
              <a:ext cx="1396000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600" dirty="0" smtClean="0">
                  <a:latin typeface="+mn-lt"/>
                </a:rPr>
                <a:t>Контроль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172" name="Rectangle 171"/>
            <p:cNvSpPr>
              <a:spLocks/>
            </p:cNvSpPr>
            <p:nvPr/>
          </p:nvSpPr>
          <p:spPr bwMode="auto">
            <a:xfrm>
              <a:off x="1399340" y="6021368"/>
              <a:ext cx="1419399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600" dirty="0" smtClean="0">
                  <a:latin typeface="+mn-lt"/>
                </a:rPr>
                <a:t>Внимание к специфике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173" name="Rectangle 172"/>
            <p:cNvSpPr>
              <a:spLocks/>
            </p:cNvSpPr>
            <p:nvPr/>
          </p:nvSpPr>
          <p:spPr bwMode="auto">
            <a:xfrm>
              <a:off x="6433165" y="6021368"/>
              <a:ext cx="1679107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600" dirty="0" smtClean="0">
                  <a:latin typeface="+mn-lt"/>
                </a:rPr>
                <a:t>Прозрачность</a:t>
              </a:r>
              <a:endParaRPr kumimoji="0" lang="en-US" sz="1600" b="1" i="0" u="none" strike="noStrike" cap="none" normalizeH="0" baseline="0" dirty="0">
                <a:ln>
                  <a:noFill/>
                </a:ln>
                <a:effectLst/>
                <a:latin typeface="+mn-lt"/>
                <a:ea typeface="Genev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5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41059 0.34768 " pathEditMode="relative" rAng="0" ptsTypes="AA">
                                      <p:cBhvr>
                                        <p:cTn id="28" dur="1250" spd="-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8" y="1738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94444E-6 3.7037E-6 L -0.18819 0.34537 " pathEditMode="relative" rAng="0" ptsTypes="AA">
                                      <p:cBhvr>
                                        <p:cTn id="35" dur="1250" spd="-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1726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77778E-6 3.7037E-6 L -0.02153 0.34514 " pathEditMode="relative" rAng="0" ptsTypes="AA">
                                      <p:cBhvr>
                                        <p:cTn id="42" dur="1250" spd="-100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" y="1724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77778E-6 3.7037E-6 L 0.17291 0.34398 " pathEditMode="relative" rAng="0" ptsTypes="AA">
                                      <p:cBhvr>
                                        <p:cTn id="49" dur="1250" spd="-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1719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1.66667E-6 3.7037E-6 L 0.35729 0.34652 " pathEditMode="relative" rAng="0" ptsTypes="AA">
                                      <p:cBhvr>
                                        <p:cTn id="56" dur="1250" spd="-100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50"/>
                            </p:stCondLst>
                            <p:childTnLst>
                              <p:par>
                                <p:cTn id="5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5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5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cobas IT 1000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Управление и соответствие стандартам</a:t>
            </a:r>
            <a:endParaRPr lang="en-GB" dirty="0"/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755" y="2840227"/>
            <a:ext cx="2134085" cy="160020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962" y="3086777"/>
            <a:ext cx="1262857" cy="1353651"/>
          </a:xfrm>
          <a:prstGeom prst="rect">
            <a:avLst/>
          </a:prstGeom>
        </p:spPr>
      </p:pic>
      <p:pic>
        <p:nvPicPr>
          <p:cNvPr id="17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BECEE"/>
              </a:clrFrom>
              <a:clrTo>
                <a:srgbClr val="EBEC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68" y="3413715"/>
            <a:ext cx="1029448" cy="80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" name="Picture 6" descr="Y:\Projekte\Roche\2011\11086 ppt cITm\silhouette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6822" y="3120237"/>
            <a:ext cx="1232005" cy="1167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34" y="3240152"/>
            <a:ext cx="535245" cy="1899683"/>
          </a:xfrm>
          <a:prstGeom prst="rect">
            <a:avLst/>
          </a:prstGeom>
        </p:spPr>
      </p:pic>
      <p:pic>
        <p:nvPicPr>
          <p:cNvPr id="177" name="Picture 4"/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700000">
            <a:off x="1306171" y="2815254"/>
            <a:ext cx="3236556" cy="299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" name="TextBox 7"/>
          <p:cNvSpPr txBox="1"/>
          <p:nvPr/>
        </p:nvSpPr>
        <p:spPr>
          <a:xfrm>
            <a:off x="2006834" y="1850812"/>
            <a:ext cx="774251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ru-RU" dirty="0" smtClean="0">
                <a:latin typeface="+mn-lt"/>
              </a:rPr>
              <a:t>Прибор</a:t>
            </a:r>
            <a:endParaRPr lang="en-GB" dirty="0" smtClean="0">
              <a:latin typeface="+mn-lt"/>
            </a:endParaRPr>
          </a:p>
        </p:txBody>
      </p:sp>
      <p:sp>
        <p:nvSpPr>
          <p:cNvPr id="179" name="TextBox 24"/>
          <p:cNvSpPr txBox="1"/>
          <p:nvPr/>
        </p:nvSpPr>
        <p:spPr>
          <a:xfrm>
            <a:off x="3240261" y="1850812"/>
            <a:ext cx="860813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ru-RU" dirty="0" smtClean="0">
                <a:latin typeface="+mn-lt"/>
              </a:rPr>
              <a:t>Пациент</a:t>
            </a:r>
            <a:endParaRPr lang="en-GB" dirty="0" smtClean="0">
              <a:latin typeface="+mn-lt"/>
            </a:endParaRPr>
          </a:p>
        </p:txBody>
      </p:sp>
      <p:sp>
        <p:nvSpPr>
          <p:cNvPr id="180" name="TextBox 25"/>
          <p:cNvSpPr txBox="1"/>
          <p:nvPr/>
        </p:nvSpPr>
        <p:spPr>
          <a:xfrm>
            <a:off x="4201993" y="1844824"/>
            <a:ext cx="1702110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dirty="0" smtClean="0">
                <a:latin typeface="+mn-lt"/>
              </a:rPr>
              <a:t>Лот</a:t>
            </a:r>
            <a:r>
              <a:rPr lang="en-US" dirty="0" smtClean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материала</a:t>
            </a:r>
            <a:endParaRPr lang="en-GB" dirty="0" smtClean="0">
              <a:latin typeface="+mn-lt"/>
            </a:endParaRPr>
          </a:p>
        </p:txBody>
      </p:sp>
      <p:sp>
        <p:nvSpPr>
          <p:cNvPr id="181" name="TextBox 26"/>
          <p:cNvSpPr txBox="1"/>
          <p:nvPr/>
        </p:nvSpPr>
        <p:spPr>
          <a:xfrm>
            <a:off x="6257808" y="1850812"/>
            <a:ext cx="278924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ru-RU" dirty="0" smtClean="0">
                <a:latin typeface="+mn-lt"/>
              </a:rPr>
              <a:t>КК</a:t>
            </a:r>
            <a:endParaRPr lang="en-GB" dirty="0" smtClean="0">
              <a:latin typeface="+mn-lt"/>
            </a:endParaRPr>
          </a:p>
        </p:txBody>
      </p:sp>
      <p:sp>
        <p:nvSpPr>
          <p:cNvPr id="182" name="TextBox 33"/>
          <p:cNvSpPr txBox="1"/>
          <p:nvPr/>
        </p:nvSpPr>
        <p:spPr>
          <a:xfrm>
            <a:off x="6856479" y="1536644"/>
            <a:ext cx="1896239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dirty="0" smtClean="0">
                <a:latin typeface="+mn-lt"/>
              </a:rPr>
              <a:t>Компетентность</a:t>
            </a:r>
            <a:r>
              <a:rPr lang="en-US" dirty="0" smtClean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оператора</a:t>
            </a:r>
            <a:endParaRPr lang="en-GB" dirty="0" smtClean="0">
              <a:latin typeface="+mn-lt"/>
            </a:endParaRPr>
          </a:p>
        </p:txBody>
      </p:sp>
      <p:sp>
        <p:nvSpPr>
          <p:cNvPr id="183" name="Oval 48"/>
          <p:cNvSpPr/>
          <p:nvPr/>
        </p:nvSpPr>
        <p:spPr>
          <a:xfrm>
            <a:off x="7486006" y="2179324"/>
            <a:ext cx="608486" cy="6084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4000" b="1" dirty="0" smtClean="0">
                <a:solidFill>
                  <a:srgbClr val="FFFFFF"/>
                </a:solidFill>
              </a:rPr>
              <a:t>i</a:t>
            </a:r>
          </a:p>
        </p:txBody>
      </p:sp>
      <p:sp>
        <p:nvSpPr>
          <p:cNvPr id="184" name="Oval 48"/>
          <p:cNvSpPr/>
          <p:nvPr/>
        </p:nvSpPr>
        <p:spPr>
          <a:xfrm>
            <a:off x="6121162" y="2179324"/>
            <a:ext cx="608486" cy="6084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4000" b="1" dirty="0" smtClean="0">
                <a:solidFill>
                  <a:srgbClr val="FFFFFF"/>
                </a:solidFill>
              </a:rPr>
              <a:t>i</a:t>
            </a:r>
          </a:p>
        </p:txBody>
      </p:sp>
      <p:sp>
        <p:nvSpPr>
          <p:cNvPr id="185" name="Oval 48"/>
          <p:cNvSpPr/>
          <p:nvPr/>
        </p:nvSpPr>
        <p:spPr>
          <a:xfrm>
            <a:off x="4757206" y="2179324"/>
            <a:ext cx="608486" cy="6084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4000" b="1" dirty="0" smtClean="0">
                <a:solidFill>
                  <a:srgbClr val="FFFFFF"/>
                </a:solidFill>
              </a:rPr>
              <a:t>i</a:t>
            </a:r>
          </a:p>
        </p:txBody>
      </p:sp>
      <p:sp>
        <p:nvSpPr>
          <p:cNvPr id="186" name="Oval 48"/>
          <p:cNvSpPr/>
          <p:nvPr/>
        </p:nvSpPr>
        <p:spPr>
          <a:xfrm>
            <a:off x="3364006" y="2179324"/>
            <a:ext cx="608486" cy="6084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4000" b="1" dirty="0" smtClean="0">
                <a:solidFill>
                  <a:srgbClr val="FFFFFF"/>
                </a:solidFill>
              </a:rPr>
              <a:t>i</a:t>
            </a:r>
          </a:p>
        </p:txBody>
      </p:sp>
      <p:sp>
        <p:nvSpPr>
          <p:cNvPr id="187" name="Oval 48"/>
          <p:cNvSpPr/>
          <p:nvPr/>
        </p:nvSpPr>
        <p:spPr>
          <a:xfrm>
            <a:off x="1970808" y="2179324"/>
            <a:ext cx="608486" cy="6084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4000" b="1" dirty="0" smtClean="0">
                <a:solidFill>
                  <a:srgbClr val="FFFFFF"/>
                </a:solidFill>
              </a:rPr>
              <a:t>i</a:t>
            </a:r>
          </a:p>
        </p:txBody>
      </p:sp>
      <p:pic>
        <p:nvPicPr>
          <p:cNvPr id="188" name="Picture 2" descr="http://www.clker.com/cliparts/U/U/F/S/2/4/fingerprint-hi.png"/>
          <p:cNvPicPr>
            <a:picLocks noChangeAspect="1" noChangeArrowheads="1"/>
          </p:cNvPicPr>
          <p:nvPr/>
        </p:nvPicPr>
        <p:blipFill>
          <a:blip r:embed="rId10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1129" y="3190797"/>
            <a:ext cx="902286" cy="131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21802" y="5130727"/>
            <a:ext cx="2295652" cy="761787"/>
            <a:chOff x="421802" y="5130727"/>
            <a:chExt cx="2295652" cy="761787"/>
          </a:xfrm>
        </p:grpSpPr>
        <p:grpSp>
          <p:nvGrpSpPr>
            <p:cNvPr id="190" name="Group 189"/>
            <p:cNvGrpSpPr/>
            <p:nvPr/>
          </p:nvGrpSpPr>
          <p:grpSpPr>
            <a:xfrm>
              <a:off x="421802" y="5206714"/>
              <a:ext cx="2084181" cy="685800"/>
              <a:chOff x="495300" y="1466850"/>
              <a:chExt cx="2420938" cy="685800"/>
            </a:xfrm>
            <a:solidFill>
              <a:srgbClr val="7FC8AD"/>
            </a:solidFill>
          </p:grpSpPr>
          <p:sp>
            <p:nvSpPr>
              <p:cNvPr id="191" name="Rectangle 190"/>
              <p:cNvSpPr/>
              <p:nvPr/>
            </p:nvSpPr>
            <p:spPr bwMode="auto">
              <a:xfrm>
                <a:off x="495300" y="1466850"/>
                <a:ext cx="2420938" cy="685800"/>
              </a:xfrm>
              <a:prstGeom prst="rect">
                <a:avLst/>
              </a:prstGeom>
              <a:grpFill/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200" dirty="0" smtClean="0"/>
                  <a:t>ISO 15189</a:t>
                </a:r>
                <a:endParaRPr kumimoji="0" lang="en-SG" sz="2200" b="0" i="0" u="none" strike="noStrike" cap="none" normalizeH="0" baseline="0" dirty="0" smtClean="0">
                  <a:ln>
                    <a:noFill/>
                  </a:ln>
                  <a:effectLst/>
                </a:endParaRPr>
              </a:p>
            </p:txBody>
          </p:sp>
          <p:sp>
            <p:nvSpPr>
              <p:cNvPr id="192" name="Rectangle 191"/>
              <p:cNvSpPr/>
              <p:nvPr/>
            </p:nvSpPr>
            <p:spPr bwMode="auto">
              <a:xfrm>
                <a:off x="2197964" y="1575545"/>
                <a:ext cx="599935" cy="468411"/>
              </a:xfrm>
              <a:prstGeom prst="rect">
                <a:avLst/>
              </a:prstGeom>
              <a:grpFill/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SG" sz="2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Imago" pitchFamily="2" charset="0"/>
                </a:endParaRPr>
              </a:p>
            </p:txBody>
          </p:sp>
        </p:grpSp>
        <p:sp>
          <p:nvSpPr>
            <p:cNvPr id="199" name="Freeform 15"/>
            <p:cNvSpPr>
              <a:spLocks/>
            </p:cNvSpPr>
            <p:nvPr/>
          </p:nvSpPr>
          <p:spPr bwMode="auto">
            <a:xfrm>
              <a:off x="2123728" y="5130727"/>
              <a:ext cx="593726" cy="653099"/>
            </a:xfrm>
            <a:custGeom>
              <a:avLst/>
              <a:gdLst>
                <a:gd name="T0" fmla="*/ 0 w 898"/>
                <a:gd name="T1" fmla="*/ 2147483647 h 1094"/>
                <a:gd name="T2" fmla="*/ 2147483647 w 898"/>
                <a:gd name="T3" fmla="*/ 2147483647 h 1094"/>
                <a:gd name="T4" fmla="*/ 2147483647 w 898"/>
                <a:gd name="T5" fmla="*/ 2147483647 h 1094"/>
                <a:gd name="T6" fmla="*/ 2147483647 w 898"/>
                <a:gd name="T7" fmla="*/ 2147483647 h 1094"/>
                <a:gd name="T8" fmla="*/ 2147483647 w 898"/>
                <a:gd name="T9" fmla="*/ 2147483647 h 1094"/>
                <a:gd name="T10" fmla="*/ 2147483647 w 898"/>
                <a:gd name="T11" fmla="*/ 2147483647 h 1094"/>
                <a:gd name="T12" fmla="*/ 2147483647 w 898"/>
                <a:gd name="T13" fmla="*/ 2147483647 h 1094"/>
                <a:gd name="T14" fmla="*/ 2147483647 w 898"/>
                <a:gd name="T15" fmla="*/ 2147483647 h 1094"/>
                <a:gd name="T16" fmla="*/ 2147483647 w 898"/>
                <a:gd name="T17" fmla="*/ 2147483647 h 1094"/>
                <a:gd name="T18" fmla="*/ 2147483647 w 898"/>
                <a:gd name="T19" fmla="*/ 2147483647 h 1094"/>
                <a:gd name="T20" fmla="*/ 2147483647 w 898"/>
                <a:gd name="T21" fmla="*/ 2147483647 h 1094"/>
                <a:gd name="T22" fmla="*/ 2147483647 w 898"/>
                <a:gd name="T23" fmla="*/ 0 h 1094"/>
                <a:gd name="T24" fmla="*/ 2147483647 w 898"/>
                <a:gd name="T25" fmla="*/ 2147483647 h 1094"/>
                <a:gd name="T26" fmla="*/ 2147483647 w 898"/>
                <a:gd name="T27" fmla="*/ 2147483647 h 1094"/>
                <a:gd name="T28" fmla="*/ 2147483647 w 898"/>
                <a:gd name="T29" fmla="*/ 2147483647 h 1094"/>
                <a:gd name="T30" fmla="*/ 2147483647 w 898"/>
                <a:gd name="T31" fmla="*/ 2147483647 h 1094"/>
                <a:gd name="T32" fmla="*/ 2147483647 w 898"/>
                <a:gd name="T33" fmla="*/ 2147483647 h 1094"/>
                <a:gd name="T34" fmla="*/ 2147483647 w 898"/>
                <a:gd name="T35" fmla="*/ 2147483647 h 1094"/>
                <a:gd name="T36" fmla="*/ 2147483647 w 898"/>
                <a:gd name="T37" fmla="*/ 2147483647 h 1094"/>
                <a:gd name="T38" fmla="*/ 2147483647 w 898"/>
                <a:gd name="T39" fmla="*/ 2147483647 h 1094"/>
                <a:gd name="T40" fmla="*/ 2147483647 w 898"/>
                <a:gd name="T41" fmla="*/ 2147483647 h 1094"/>
                <a:gd name="T42" fmla="*/ 2147483647 w 898"/>
                <a:gd name="T43" fmla="*/ 2147483647 h 1094"/>
                <a:gd name="T44" fmla="*/ 2147483647 w 898"/>
                <a:gd name="T45" fmla="*/ 2147483647 h 1094"/>
                <a:gd name="T46" fmla="*/ 2147483647 w 898"/>
                <a:gd name="T47" fmla="*/ 2147483647 h 1094"/>
                <a:gd name="T48" fmla="*/ 2147483647 w 898"/>
                <a:gd name="T49" fmla="*/ 2147483647 h 1094"/>
                <a:gd name="T50" fmla="*/ 2147483647 w 898"/>
                <a:gd name="T51" fmla="*/ 2147483647 h 1094"/>
                <a:gd name="T52" fmla="*/ 2147483647 w 898"/>
                <a:gd name="T53" fmla="*/ 2147483647 h 1094"/>
                <a:gd name="T54" fmla="*/ 2147483647 w 898"/>
                <a:gd name="T55" fmla="*/ 2147483647 h 1094"/>
                <a:gd name="T56" fmla="*/ 2147483647 w 898"/>
                <a:gd name="T57" fmla="*/ 2147483647 h 1094"/>
                <a:gd name="T58" fmla="*/ 2147483647 w 898"/>
                <a:gd name="T59" fmla="*/ 2147483647 h 1094"/>
                <a:gd name="T60" fmla="*/ 2147483647 w 898"/>
                <a:gd name="T61" fmla="*/ 2147483647 h 1094"/>
                <a:gd name="T62" fmla="*/ 2147483647 w 898"/>
                <a:gd name="T63" fmla="*/ 2147483647 h 1094"/>
                <a:gd name="T64" fmla="*/ 2147483647 w 898"/>
                <a:gd name="T65" fmla="*/ 2147483647 h 1094"/>
                <a:gd name="T66" fmla="*/ 0 w 898"/>
                <a:gd name="T67" fmla="*/ 2147483647 h 109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98"/>
                <a:gd name="T103" fmla="*/ 0 h 1094"/>
                <a:gd name="T104" fmla="*/ 898 w 898"/>
                <a:gd name="T105" fmla="*/ 1094 h 109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98" h="1094">
                  <a:moveTo>
                    <a:pt x="0" y="678"/>
                  </a:moveTo>
                  <a:lnTo>
                    <a:pt x="220" y="596"/>
                  </a:lnTo>
                  <a:lnTo>
                    <a:pt x="348" y="926"/>
                  </a:lnTo>
                  <a:lnTo>
                    <a:pt x="388" y="802"/>
                  </a:lnTo>
                  <a:lnTo>
                    <a:pt x="450" y="646"/>
                  </a:lnTo>
                  <a:lnTo>
                    <a:pt x="516" y="490"/>
                  </a:lnTo>
                  <a:lnTo>
                    <a:pt x="584" y="364"/>
                  </a:lnTo>
                  <a:lnTo>
                    <a:pt x="658" y="248"/>
                  </a:lnTo>
                  <a:lnTo>
                    <a:pt x="704" y="188"/>
                  </a:lnTo>
                  <a:lnTo>
                    <a:pt x="764" y="118"/>
                  </a:lnTo>
                  <a:lnTo>
                    <a:pt x="836" y="48"/>
                  </a:lnTo>
                  <a:lnTo>
                    <a:pt x="898" y="0"/>
                  </a:lnTo>
                  <a:lnTo>
                    <a:pt x="870" y="98"/>
                  </a:lnTo>
                  <a:lnTo>
                    <a:pt x="856" y="154"/>
                  </a:lnTo>
                  <a:lnTo>
                    <a:pt x="850" y="188"/>
                  </a:lnTo>
                  <a:lnTo>
                    <a:pt x="848" y="224"/>
                  </a:lnTo>
                  <a:lnTo>
                    <a:pt x="848" y="258"/>
                  </a:lnTo>
                  <a:lnTo>
                    <a:pt x="856" y="298"/>
                  </a:lnTo>
                  <a:lnTo>
                    <a:pt x="868" y="330"/>
                  </a:lnTo>
                  <a:lnTo>
                    <a:pt x="828" y="346"/>
                  </a:lnTo>
                  <a:lnTo>
                    <a:pt x="792" y="374"/>
                  </a:lnTo>
                  <a:lnTo>
                    <a:pt x="752" y="418"/>
                  </a:lnTo>
                  <a:lnTo>
                    <a:pt x="716" y="464"/>
                  </a:lnTo>
                  <a:lnTo>
                    <a:pt x="652" y="554"/>
                  </a:lnTo>
                  <a:lnTo>
                    <a:pt x="582" y="660"/>
                  </a:lnTo>
                  <a:lnTo>
                    <a:pt x="522" y="762"/>
                  </a:lnTo>
                  <a:lnTo>
                    <a:pt x="452" y="892"/>
                  </a:lnTo>
                  <a:lnTo>
                    <a:pt x="350" y="1094"/>
                  </a:lnTo>
                  <a:lnTo>
                    <a:pt x="282" y="994"/>
                  </a:lnTo>
                  <a:lnTo>
                    <a:pt x="232" y="920"/>
                  </a:lnTo>
                  <a:lnTo>
                    <a:pt x="178" y="846"/>
                  </a:lnTo>
                  <a:lnTo>
                    <a:pt x="116" y="774"/>
                  </a:lnTo>
                  <a:lnTo>
                    <a:pt x="52" y="712"/>
                  </a:lnTo>
                  <a:lnTo>
                    <a:pt x="0" y="678"/>
                  </a:lnTo>
                  <a:close/>
                </a:path>
              </a:pathLst>
            </a:custGeom>
            <a:solidFill>
              <a:srgbClr val="00A3AD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1761" y="5130721"/>
            <a:ext cx="2354627" cy="761793"/>
            <a:chOff x="3603187" y="5130721"/>
            <a:chExt cx="2354627" cy="761793"/>
          </a:xfrm>
        </p:grpSpPr>
        <p:grpSp>
          <p:nvGrpSpPr>
            <p:cNvPr id="193" name="Group 192"/>
            <p:cNvGrpSpPr/>
            <p:nvPr/>
          </p:nvGrpSpPr>
          <p:grpSpPr>
            <a:xfrm>
              <a:off x="3603187" y="5206714"/>
              <a:ext cx="2084181" cy="685800"/>
              <a:chOff x="3532188" y="1466850"/>
              <a:chExt cx="2420938" cy="685800"/>
            </a:xfrm>
            <a:solidFill>
              <a:srgbClr val="7FC8AD"/>
            </a:solidFill>
          </p:grpSpPr>
          <p:sp>
            <p:nvSpPr>
              <p:cNvPr id="194" name="Rectangle 193"/>
              <p:cNvSpPr/>
              <p:nvPr/>
            </p:nvSpPr>
            <p:spPr bwMode="auto">
              <a:xfrm>
                <a:off x="3532188" y="1466850"/>
                <a:ext cx="2420938" cy="685800"/>
              </a:xfrm>
              <a:prstGeom prst="rect">
                <a:avLst/>
              </a:prstGeom>
              <a:grpFill/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200" b="0" i="0" u="none" strike="noStrike" cap="none" normalizeH="0" baseline="0" dirty="0" smtClean="0">
                    <a:ln>
                      <a:noFill/>
                    </a:ln>
                    <a:effectLst/>
                    <a:latin typeface="Imago" pitchFamily="2" charset="0"/>
                  </a:rPr>
                  <a:t>ГОСТ </a:t>
                </a:r>
                <a:r>
                  <a:rPr kumimoji="0" lang="en-US" sz="2200" b="0" i="0" u="none" strike="noStrike" cap="none" normalizeH="0" baseline="0" dirty="0" smtClean="0">
                    <a:ln>
                      <a:noFill/>
                    </a:ln>
                    <a:effectLst/>
                    <a:latin typeface="Imago" pitchFamily="2" charset="0"/>
                  </a:rPr>
                  <a:t>22870</a:t>
                </a:r>
                <a:endParaRPr kumimoji="0" lang="en-SG" sz="2200" b="0" i="0" u="none" strike="noStrike" cap="none" normalizeH="0" baseline="0" dirty="0" smtClean="0">
                  <a:ln>
                    <a:noFill/>
                  </a:ln>
                  <a:effectLst/>
                  <a:latin typeface="Imago" pitchFamily="2" charset="0"/>
                </a:endParaRPr>
              </a:p>
            </p:txBody>
          </p:sp>
          <p:sp>
            <p:nvSpPr>
              <p:cNvPr id="195" name="Rectangle 194"/>
              <p:cNvSpPr/>
              <p:nvPr/>
            </p:nvSpPr>
            <p:spPr bwMode="auto">
              <a:xfrm>
                <a:off x="5312248" y="1575545"/>
                <a:ext cx="599935" cy="468411"/>
              </a:xfrm>
              <a:prstGeom prst="rect">
                <a:avLst/>
              </a:prstGeom>
              <a:grpFill/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SG" sz="2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Imago" pitchFamily="2" charset="0"/>
                </a:endParaRPr>
              </a:p>
            </p:txBody>
          </p:sp>
        </p:grpSp>
        <p:sp>
          <p:nvSpPr>
            <p:cNvPr id="200" name="Freeform 15"/>
            <p:cNvSpPr>
              <a:spLocks/>
            </p:cNvSpPr>
            <p:nvPr/>
          </p:nvSpPr>
          <p:spPr bwMode="auto">
            <a:xfrm>
              <a:off x="5364088" y="5130721"/>
              <a:ext cx="593726" cy="653100"/>
            </a:xfrm>
            <a:custGeom>
              <a:avLst/>
              <a:gdLst>
                <a:gd name="T0" fmla="*/ 0 w 898"/>
                <a:gd name="T1" fmla="*/ 2147483647 h 1094"/>
                <a:gd name="T2" fmla="*/ 2147483647 w 898"/>
                <a:gd name="T3" fmla="*/ 2147483647 h 1094"/>
                <a:gd name="T4" fmla="*/ 2147483647 w 898"/>
                <a:gd name="T5" fmla="*/ 2147483647 h 1094"/>
                <a:gd name="T6" fmla="*/ 2147483647 w 898"/>
                <a:gd name="T7" fmla="*/ 2147483647 h 1094"/>
                <a:gd name="T8" fmla="*/ 2147483647 w 898"/>
                <a:gd name="T9" fmla="*/ 2147483647 h 1094"/>
                <a:gd name="T10" fmla="*/ 2147483647 w 898"/>
                <a:gd name="T11" fmla="*/ 2147483647 h 1094"/>
                <a:gd name="T12" fmla="*/ 2147483647 w 898"/>
                <a:gd name="T13" fmla="*/ 2147483647 h 1094"/>
                <a:gd name="T14" fmla="*/ 2147483647 w 898"/>
                <a:gd name="T15" fmla="*/ 2147483647 h 1094"/>
                <a:gd name="T16" fmla="*/ 2147483647 w 898"/>
                <a:gd name="T17" fmla="*/ 2147483647 h 1094"/>
                <a:gd name="T18" fmla="*/ 2147483647 w 898"/>
                <a:gd name="T19" fmla="*/ 2147483647 h 1094"/>
                <a:gd name="T20" fmla="*/ 2147483647 w 898"/>
                <a:gd name="T21" fmla="*/ 2147483647 h 1094"/>
                <a:gd name="T22" fmla="*/ 2147483647 w 898"/>
                <a:gd name="T23" fmla="*/ 0 h 1094"/>
                <a:gd name="T24" fmla="*/ 2147483647 w 898"/>
                <a:gd name="T25" fmla="*/ 2147483647 h 1094"/>
                <a:gd name="T26" fmla="*/ 2147483647 w 898"/>
                <a:gd name="T27" fmla="*/ 2147483647 h 1094"/>
                <a:gd name="T28" fmla="*/ 2147483647 w 898"/>
                <a:gd name="T29" fmla="*/ 2147483647 h 1094"/>
                <a:gd name="T30" fmla="*/ 2147483647 w 898"/>
                <a:gd name="T31" fmla="*/ 2147483647 h 1094"/>
                <a:gd name="T32" fmla="*/ 2147483647 w 898"/>
                <a:gd name="T33" fmla="*/ 2147483647 h 1094"/>
                <a:gd name="T34" fmla="*/ 2147483647 w 898"/>
                <a:gd name="T35" fmla="*/ 2147483647 h 1094"/>
                <a:gd name="T36" fmla="*/ 2147483647 w 898"/>
                <a:gd name="T37" fmla="*/ 2147483647 h 1094"/>
                <a:gd name="T38" fmla="*/ 2147483647 w 898"/>
                <a:gd name="T39" fmla="*/ 2147483647 h 1094"/>
                <a:gd name="T40" fmla="*/ 2147483647 w 898"/>
                <a:gd name="T41" fmla="*/ 2147483647 h 1094"/>
                <a:gd name="T42" fmla="*/ 2147483647 w 898"/>
                <a:gd name="T43" fmla="*/ 2147483647 h 1094"/>
                <a:gd name="T44" fmla="*/ 2147483647 w 898"/>
                <a:gd name="T45" fmla="*/ 2147483647 h 1094"/>
                <a:gd name="T46" fmla="*/ 2147483647 w 898"/>
                <a:gd name="T47" fmla="*/ 2147483647 h 1094"/>
                <a:gd name="T48" fmla="*/ 2147483647 w 898"/>
                <a:gd name="T49" fmla="*/ 2147483647 h 1094"/>
                <a:gd name="T50" fmla="*/ 2147483647 w 898"/>
                <a:gd name="T51" fmla="*/ 2147483647 h 1094"/>
                <a:gd name="T52" fmla="*/ 2147483647 w 898"/>
                <a:gd name="T53" fmla="*/ 2147483647 h 1094"/>
                <a:gd name="T54" fmla="*/ 2147483647 w 898"/>
                <a:gd name="T55" fmla="*/ 2147483647 h 1094"/>
                <a:gd name="T56" fmla="*/ 2147483647 w 898"/>
                <a:gd name="T57" fmla="*/ 2147483647 h 1094"/>
                <a:gd name="T58" fmla="*/ 2147483647 w 898"/>
                <a:gd name="T59" fmla="*/ 2147483647 h 1094"/>
                <a:gd name="T60" fmla="*/ 2147483647 w 898"/>
                <a:gd name="T61" fmla="*/ 2147483647 h 1094"/>
                <a:gd name="T62" fmla="*/ 2147483647 w 898"/>
                <a:gd name="T63" fmla="*/ 2147483647 h 1094"/>
                <a:gd name="T64" fmla="*/ 2147483647 w 898"/>
                <a:gd name="T65" fmla="*/ 2147483647 h 1094"/>
                <a:gd name="T66" fmla="*/ 0 w 898"/>
                <a:gd name="T67" fmla="*/ 2147483647 h 109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98"/>
                <a:gd name="T103" fmla="*/ 0 h 1094"/>
                <a:gd name="T104" fmla="*/ 898 w 898"/>
                <a:gd name="T105" fmla="*/ 1094 h 109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98" h="1094">
                  <a:moveTo>
                    <a:pt x="0" y="678"/>
                  </a:moveTo>
                  <a:lnTo>
                    <a:pt x="220" y="596"/>
                  </a:lnTo>
                  <a:lnTo>
                    <a:pt x="348" y="926"/>
                  </a:lnTo>
                  <a:lnTo>
                    <a:pt x="388" y="802"/>
                  </a:lnTo>
                  <a:lnTo>
                    <a:pt x="450" y="646"/>
                  </a:lnTo>
                  <a:lnTo>
                    <a:pt x="516" y="490"/>
                  </a:lnTo>
                  <a:lnTo>
                    <a:pt x="584" y="364"/>
                  </a:lnTo>
                  <a:lnTo>
                    <a:pt x="658" y="248"/>
                  </a:lnTo>
                  <a:lnTo>
                    <a:pt x="704" y="188"/>
                  </a:lnTo>
                  <a:lnTo>
                    <a:pt x="764" y="118"/>
                  </a:lnTo>
                  <a:lnTo>
                    <a:pt x="836" y="48"/>
                  </a:lnTo>
                  <a:lnTo>
                    <a:pt x="898" y="0"/>
                  </a:lnTo>
                  <a:lnTo>
                    <a:pt x="870" y="98"/>
                  </a:lnTo>
                  <a:lnTo>
                    <a:pt x="856" y="154"/>
                  </a:lnTo>
                  <a:lnTo>
                    <a:pt x="850" y="188"/>
                  </a:lnTo>
                  <a:lnTo>
                    <a:pt x="848" y="224"/>
                  </a:lnTo>
                  <a:lnTo>
                    <a:pt x="848" y="258"/>
                  </a:lnTo>
                  <a:lnTo>
                    <a:pt x="856" y="298"/>
                  </a:lnTo>
                  <a:lnTo>
                    <a:pt x="868" y="330"/>
                  </a:lnTo>
                  <a:lnTo>
                    <a:pt x="828" y="346"/>
                  </a:lnTo>
                  <a:lnTo>
                    <a:pt x="792" y="374"/>
                  </a:lnTo>
                  <a:lnTo>
                    <a:pt x="752" y="418"/>
                  </a:lnTo>
                  <a:lnTo>
                    <a:pt x="716" y="464"/>
                  </a:lnTo>
                  <a:lnTo>
                    <a:pt x="652" y="554"/>
                  </a:lnTo>
                  <a:lnTo>
                    <a:pt x="582" y="660"/>
                  </a:lnTo>
                  <a:lnTo>
                    <a:pt x="522" y="762"/>
                  </a:lnTo>
                  <a:lnTo>
                    <a:pt x="452" y="892"/>
                  </a:lnTo>
                  <a:lnTo>
                    <a:pt x="350" y="1094"/>
                  </a:lnTo>
                  <a:lnTo>
                    <a:pt x="282" y="994"/>
                  </a:lnTo>
                  <a:lnTo>
                    <a:pt x="232" y="920"/>
                  </a:lnTo>
                  <a:lnTo>
                    <a:pt x="178" y="846"/>
                  </a:lnTo>
                  <a:lnTo>
                    <a:pt x="116" y="774"/>
                  </a:lnTo>
                  <a:lnTo>
                    <a:pt x="52" y="712"/>
                  </a:lnTo>
                  <a:lnTo>
                    <a:pt x="0" y="678"/>
                  </a:lnTo>
                  <a:close/>
                </a:path>
              </a:pathLst>
            </a:custGeom>
            <a:solidFill>
              <a:srgbClr val="00A3AD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00696" y="5130721"/>
            <a:ext cx="2319776" cy="761793"/>
            <a:chOff x="6500696" y="5130721"/>
            <a:chExt cx="2319776" cy="761793"/>
          </a:xfrm>
        </p:grpSpPr>
        <p:grpSp>
          <p:nvGrpSpPr>
            <p:cNvPr id="196" name="Group 195"/>
            <p:cNvGrpSpPr/>
            <p:nvPr/>
          </p:nvGrpSpPr>
          <p:grpSpPr>
            <a:xfrm>
              <a:off x="6500696" y="5206714"/>
              <a:ext cx="2084181" cy="685800"/>
              <a:chOff x="6569075" y="1466850"/>
              <a:chExt cx="2420938" cy="685800"/>
            </a:xfrm>
            <a:solidFill>
              <a:srgbClr val="7FC8AD"/>
            </a:solidFill>
          </p:grpSpPr>
          <p:sp>
            <p:nvSpPr>
              <p:cNvPr id="197" name="Rectangle 196"/>
              <p:cNvSpPr/>
              <p:nvPr/>
            </p:nvSpPr>
            <p:spPr bwMode="auto">
              <a:xfrm>
                <a:off x="6569075" y="1466850"/>
                <a:ext cx="2420938" cy="685800"/>
              </a:xfrm>
              <a:prstGeom prst="rect">
                <a:avLst/>
              </a:prstGeom>
              <a:grpFill/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200" b="0" i="0" u="none" strike="noStrike" cap="none" normalizeH="0" baseline="0" dirty="0" smtClean="0">
                    <a:ln>
                      <a:noFill/>
                    </a:ln>
                    <a:effectLst/>
                    <a:latin typeface="Imago" pitchFamily="2" charset="0"/>
                  </a:rPr>
                  <a:t>ГОСТ</a:t>
                </a:r>
                <a:r>
                  <a:rPr kumimoji="0" lang="en-US" sz="2200" b="0" i="0" u="none" strike="noStrike" cap="none" normalizeH="0" baseline="0" dirty="0" smtClean="0">
                    <a:ln>
                      <a:noFill/>
                    </a:ln>
                    <a:effectLst/>
                    <a:latin typeface="Imago" pitchFamily="2" charset="0"/>
                  </a:rPr>
                  <a:t> 53079.3</a:t>
                </a:r>
                <a:endParaRPr kumimoji="0" lang="en-SG" sz="2200" b="0" i="0" u="none" strike="noStrike" cap="none" normalizeH="0" baseline="0" dirty="0" smtClean="0">
                  <a:ln>
                    <a:noFill/>
                  </a:ln>
                  <a:effectLst/>
                  <a:latin typeface="Imago" pitchFamily="2" charset="0"/>
                </a:endParaRPr>
              </a:p>
            </p:txBody>
          </p:sp>
          <p:sp>
            <p:nvSpPr>
              <p:cNvPr id="198" name="Rectangle 197"/>
              <p:cNvSpPr/>
              <p:nvPr/>
            </p:nvSpPr>
            <p:spPr bwMode="auto">
              <a:xfrm>
                <a:off x="8308652" y="1575545"/>
                <a:ext cx="599935" cy="468411"/>
              </a:xfrm>
              <a:prstGeom prst="rect">
                <a:avLst/>
              </a:prstGeom>
              <a:grpFill/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SG" sz="2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Imago" pitchFamily="2" charset="0"/>
                </a:endParaRPr>
              </a:p>
            </p:txBody>
          </p:sp>
        </p:grpSp>
        <p:sp>
          <p:nvSpPr>
            <p:cNvPr id="201" name="Freeform 15"/>
            <p:cNvSpPr>
              <a:spLocks/>
            </p:cNvSpPr>
            <p:nvPr/>
          </p:nvSpPr>
          <p:spPr bwMode="auto">
            <a:xfrm>
              <a:off x="8226746" y="5130721"/>
              <a:ext cx="593726" cy="653100"/>
            </a:xfrm>
            <a:custGeom>
              <a:avLst/>
              <a:gdLst>
                <a:gd name="T0" fmla="*/ 0 w 898"/>
                <a:gd name="T1" fmla="*/ 2147483647 h 1094"/>
                <a:gd name="T2" fmla="*/ 2147483647 w 898"/>
                <a:gd name="T3" fmla="*/ 2147483647 h 1094"/>
                <a:gd name="T4" fmla="*/ 2147483647 w 898"/>
                <a:gd name="T5" fmla="*/ 2147483647 h 1094"/>
                <a:gd name="T6" fmla="*/ 2147483647 w 898"/>
                <a:gd name="T7" fmla="*/ 2147483647 h 1094"/>
                <a:gd name="T8" fmla="*/ 2147483647 w 898"/>
                <a:gd name="T9" fmla="*/ 2147483647 h 1094"/>
                <a:gd name="T10" fmla="*/ 2147483647 w 898"/>
                <a:gd name="T11" fmla="*/ 2147483647 h 1094"/>
                <a:gd name="T12" fmla="*/ 2147483647 w 898"/>
                <a:gd name="T13" fmla="*/ 2147483647 h 1094"/>
                <a:gd name="T14" fmla="*/ 2147483647 w 898"/>
                <a:gd name="T15" fmla="*/ 2147483647 h 1094"/>
                <a:gd name="T16" fmla="*/ 2147483647 w 898"/>
                <a:gd name="T17" fmla="*/ 2147483647 h 1094"/>
                <a:gd name="T18" fmla="*/ 2147483647 w 898"/>
                <a:gd name="T19" fmla="*/ 2147483647 h 1094"/>
                <a:gd name="T20" fmla="*/ 2147483647 w 898"/>
                <a:gd name="T21" fmla="*/ 2147483647 h 1094"/>
                <a:gd name="T22" fmla="*/ 2147483647 w 898"/>
                <a:gd name="T23" fmla="*/ 0 h 1094"/>
                <a:gd name="T24" fmla="*/ 2147483647 w 898"/>
                <a:gd name="T25" fmla="*/ 2147483647 h 1094"/>
                <a:gd name="T26" fmla="*/ 2147483647 w 898"/>
                <a:gd name="T27" fmla="*/ 2147483647 h 1094"/>
                <a:gd name="T28" fmla="*/ 2147483647 w 898"/>
                <a:gd name="T29" fmla="*/ 2147483647 h 1094"/>
                <a:gd name="T30" fmla="*/ 2147483647 w 898"/>
                <a:gd name="T31" fmla="*/ 2147483647 h 1094"/>
                <a:gd name="T32" fmla="*/ 2147483647 w 898"/>
                <a:gd name="T33" fmla="*/ 2147483647 h 1094"/>
                <a:gd name="T34" fmla="*/ 2147483647 w 898"/>
                <a:gd name="T35" fmla="*/ 2147483647 h 1094"/>
                <a:gd name="T36" fmla="*/ 2147483647 w 898"/>
                <a:gd name="T37" fmla="*/ 2147483647 h 1094"/>
                <a:gd name="T38" fmla="*/ 2147483647 w 898"/>
                <a:gd name="T39" fmla="*/ 2147483647 h 1094"/>
                <a:gd name="T40" fmla="*/ 2147483647 w 898"/>
                <a:gd name="T41" fmla="*/ 2147483647 h 1094"/>
                <a:gd name="T42" fmla="*/ 2147483647 w 898"/>
                <a:gd name="T43" fmla="*/ 2147483647 h 1094"/>
                <a:gd name="T44" fmla="*/ 2147483647 w 898"/>
                <a:gd name="T45" fmla="*/ 2147483647 h 1094"/>
                <a:gd name="T46" fmla="*/ 2147483647 w 898"/>
                <a:gd name="T47" fmla="*/ 2147483647 h 1094"/>
                <a:gd name="T48" fmla="*/ 2147483647 w 898"/>
                <a:gd name="T49" fmla="*/ 2147483647 h 1094"/>
                <a:gd name="T50" fmla="*/ 2147483647 w 898"/>
                <a:gd name="T51" fmla="*/ 2147483647 h 1094"/>
                <a:gd name="T52" fmla="*/ 2147483647 w 898"/>
                <a:gd name="T53" fmla="*/ 2147483647 h 1094"/>
                <a:gd name="T54" fmla="*/ 2147483647 w 898"/>
                <a:gd name="T55" fmla="*/ 2147483647 h 1094"/>
                <a:gd name="T56" fmla="*/ 2147483647 w 898"/>
                <a:gd name="T57" fmla="*/ 2147483647 h 1094"/>
                <a:gd name="T58" fmla="*/ 2147483647 w 898"/>
                <a:gd name="T59" fmla="*/ 2147483647 h 1094"/>
                <a:gd name="T60" fmla="*/ 2147483647 w 898"/>
                <a:gd name="T61" fmla="*/ 2147483647 h 1094"/>
                <a:gd name="T62" fmla="*/ 2147483647 w 898"/>
                <a:gd name="T63" fmla="*/ 2147483647 h 1094"/>
                <a:gd name="T64" fmla="*/ 2147483647 w 898"/>
                <a:gd name="T65" fmla="*/ 2147483647 h 1094"/>
                <a:gd name="T66" fmla="*/ 0 w 898"/>
                <a:gd name="T67" fmla="*/ 2147483647 h 109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98"/>
                <a:gd name="T103" fmla="*/ 0 h 1094"/>
                <a:gd name="T104" fmla="*/ 898 w 898"/>
                <a:gd name="T105" fmla="*/ 1094 h 109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98" h="1094">
                  <a:moveTo>
                    <a:pt x="0" y="678"/>
                  </a:moveTo>
                  <a:lnTo>
                    <a:pt x="220" y="596"/>
                  </a:lnTo>
                  <a:lnTo>
                    <a:pt x="348" y="926"/>
                  </a:lnTo>
                  <a:lnTo>
                    <a:pt x="388" y="802"/>
                  </a:lnTo>
                  <a:lnTo>
                    <a:pt x="450" y="646"/>
                  </a:lnTo>
                  <a:lnTo>
                    <a:pt x="516" y="490"/>
                  </a:lnTo>
                  <a:lnTo>
                    <a:pt x="584" y="364"/>
                  </a:lnTo>
                  <a:lnTo>
                    <a:pt x="658" y="248"/>
                  </a:lnTo>
                  <a:lnTo>
                    <a:pt x="704" y="188"/>
                  </a:lnTo>
                  <a:lnTo>
                    <a:pt x="764" y="118"/>
                  </a:lnTo>
                  <a:lnTo>
                    <a:pt x="836" y="48"/>
                  </a:lnTo>
                  <a:lnTo>
                    <a:pt x="898" y="0"/>
                  </a:lnTo>
                  <a:lnTo>
                    <a:pt x="870" y="98"/>
                  </a:lnTo>
                  <a:lnTo>
                    <a:pt x="856" y="154"/>
                  </a:lnTo>
                  <a:lnTo>
                    <a:pt x="850" y="188"/>
                  </a:lnTo>
                  <a:lnTo>
                    <a:pt x="848" y="224"/>
                  </a:lnTo>
                  <a:lnTo>
                    <a:pt x="848" y="258"/>
                  </a:lnTo>
                  <a:lnTo>
                    <a:pt x="856" y="298"/>
                  </a:lnTo>
                  <a:lnTo>
                    <a:pt x="868" y="330"/>
                  </a:lnTo>
                  <a:lnTo>
                    <a:pt x="828" y="346"/>
                  </a:lnTo>
                  <a:lnTo>
                    <a:pt x="792" y="374"/>
                  </a:lnTo>
                  <a:lnTo>
                    <a:pt x="752" y="418"/>
                  </a:lnTo>
                  <a:lnTo>
                    <a:pt x="716" y="464"/>
                  </a:lnTo>
                  <a:lnTo>
                    <a:pt x="652" y="554"/>
                  </a:lnTo>
                  <a:lnTo>
                    <a:pt x="582" y="660"/>
                  </a:lnTo>
                  <a:lnTo>
                    <a:pt x="522" y="762"/>
                  </a:lnTo>
                  <a:lnTo>
                    <a:pt x="452" y="892"/>
                  </a:lnTo>
                  <a:lnTo>
                    <a:pt x="350" y="1094"/>
                  </a:lnTo>
                  <a:lnTo>
                    <a:pt x="282" y="994"/>
                  </a:lnTo>
                  <a:lnTo>
                    <a:pt x="232" y="920"/>
                  </a:lnTo>
                  <a:lnTo>
                    <a:pt x="178" y="846"/>
                  </a:lnTo>
                  <a:lnTo>
                    <a:pt x="116" y="774"/>
                  </a:lnTo>
                  <a:lnTo>
                    <a:pt x="52" y="712"/>
                  </a:lnTo>
                  <a:lnTo>
                    <a:pt x="0" y="678"/>
                  </a:lnTo>
                  <a:close/>
                </a:path>
              </a:pathLst>
            </a:custGeom>
            <a:solidFill>
              <a:srgbClr val="00A3AD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5989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14584 -3.7037E-6 " pathEditMode="relative" rAng="0" ptsTypes="AA">
                                      <p:cBhvr>
                                        <p:cTn id="29" dur="12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7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18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84 -3.7037E-6 L 0.31146 0.00047 " pathEditMode="relative" rAng="0" ptsTypes="AA">
                                      <p:cBhvr>
                                        <p:cTn id="49" dur="12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18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8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46 0.00047 L 0.44792 -3.7037E-6 " pathEditMode="relative" rAng="0" ptsTypes="AA">
                                      <p:cBhvr>
                                        <p:cTn id="69" dur="12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13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89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8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92 -3.7037E-7 L 0.60018 -0.00347 " pathEditMode="relative" rAng="0" ptsTypes="AA">
                                      <p:cBhvr>
                                        <p:cTn id="89" dur="12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394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500" fill="hold"/>
                                        <p:tgtEl>
                                          <p:spTgt spid="8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0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  <p:bldP spid="179" grpId="0"/>
      <p:bldP spid="180" grpId="0"/>
      <p:bldP spid="181" grpId="0"/>
      <p:bldP spid="182" grpId="0"/>
      <p:bldP spid="183" grpId="0" animBg="1"/>
      <p:bldP spid="184" grpId="0" animBg="1"/>
      <p:bldP spid="185" grpId="0" animBg="1"/>
      <p:bldP spid="186" grpId="0" animBg="1"/>
      <p:bldP spid="1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cobas IT 1000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Управление и соответствие стандартам</a:t>
            </a:r>
            <a:endParaRPr lang="en-GB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477" y="1563748"/>
            <a:ext cx="1037968" cy="368393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 bwMode="auto">
          <a:xfrm>
            <a:off x="2193852" y="1348231"/>
            <a:ext cx="1151838" cy="392018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SG" sz="2000">
              <a:solidFill>
                <a:srgbClr val="000000"/>
              </a:solidFill>
              <a:latin typeface="Imago" charset="0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05517" y="4466579"/>
            <a:ext cx="2119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lang="ru-RU" b="1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Неавторизованный</a:t>
            </a:r>
            <a:endParaRPr lang="en-SG" b="1" dirty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grpSp>
        <p:nvGrpSpPr>
          <p:cNvPr id="39" name="Group 131"/>
          <p:cNvGrpSpPr>
            <a:grpSpLocks noChangeAspect="1"/>
          </p:cNvGrpSpPr>
          <p:nvPr/>
        </p:nvGrpSpPr>
        <p:grpSpPr bwMode="auto">
          <a:xfrm>
            <a:off x="3512840" y="3762009"/>
            <a:ext cx="882188" cy="726336"/>
            <a:chOff x="-494342" y="3835245"/>
            <a:chExt cx="1079999" cy="959922"/>
          </a:xfrm>
        </p:grpSpPr>
        <p:sp>
          <p:nvSpPr>
            <p:cNvPr id="40" name="Trapezoid 39"/>
            <p:cNvSpPr/>
            <p:nvPr/>
          </p:nvSpPr>
          <p:spPr bwMode="auto">
            <a:xfrm>
              <a:off x="-494342" y="3835245"/>
              <a:ext cx="1079999" cy="959922"/>
            </a:xfrm>
            <a:prstGeom prst="trapezoid">
              <a:avLst>
                <a:gd name="adj" fmla="val 76749"/>
              </a:avLst>
            </a:prstGeom>
            <a:solidFill>
              <a:srgbClr val="FFFFFF"/>
            </a:solidFill>
            <a:ln w="38100">
              <a:solidFill>
                <a:srgbClr val="BD576F"/>
              </a:solidFill>
            </a:ln>
            <a:effectLst/>
            <a:extLst/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  <a:latin typeface="Imago" pitchFamily="2" charset="0"/>
                <a:cs typeface="Arial" pitchFamily="34" charset="0"/>
              </a:endParaRPr>
            </a:p>
          </p:txBody>
        </p:sp>
        <p:sp>
          <p:nvSpPr>
            <p:cNvPr id="41" name="Rounded Rectangle 133"/>
            <p:cNvSpPr>
              <a:spLocks noChangeArrowheads="1"/>
            </p:cNvSpPr>
            <p:nvPr/>
          </p:nvSpPr>
          <p:spPr bwMode="auto">
            <a:xfrm>
              <a:off x="-1017" y="4647509"/>
              <a:ext cx="108000" cy="108000"/>
            </a:xfrm>
            <a:prstGeom prst="roundRect">
              <a:avLst>
                <a:gd name="adj" fmla="val 16667"/>
              </a:avLst>
            </a:prstGeom>
            <a:solidFill>
              <a:srgbClr val="BD57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 kern="0" smtClean="0">
                <a:solidFill>
                  <a:sysClr val="windowText" lastClr="000000"/>
                </a:solidFill>
                <a:latin typeface="Imago" pitchFamily="2" charset="0"/>
                <a:cs typeface="Arial" pitchFamily="34" charset="0"/>
              </a:endParaRPr>
            </a:p>
          </p:txBody>
        </p:sp>
        <p:sp>
          <p:nvSpPr>
            <p:cNvPr id="42" name="Trapezoid 41"/>
            <p:cNvSpPr/>
            <p:nvPr/>
          </p:nvSpPr>
          <p:spPr bwMode="auto">
            <a:xfrm rot="10800000">
              <a:off x="-39450" y="4133056"/>
              <a:ext cx="181956" cy="487904"/>
            </a:xfrm>
            <a:prstGeom prst="trapezoid">
              <a:avLst/>
            </a:prstGeom>
            <a:solidFill>
              <a:srgbClr val="BD576F"/>
            </a:solidFill>
            <a:ln>
              <a:noFill/>
            </a:ln>
            <a:effectLst/>
            <a:extLst/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  <a:latin typeface="Imago" pitchFamily="2" charset="0"/>
                <a:cs typeface="Arial" pitchFamily="34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271387" y="4466579"/>
            <a:ext cx="15263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lang="ru-RU" b="1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Требуется КК</a:t>
            </a:r>
            <a:endParaRPr lang="en-SG" b="1" dirty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grpSp>
        <p:nvGrpSpPr>
          <p:cNvPr id="44" name="Group 131"/>
          <p:cNvGrpSpPr>
            <a:grpSpLocks noChangeAspect="1"/>
          </p:cNvGrpSpPr>
          <p:nvPr/>
        </p:nvGrpSpPr>
        <p:grpSpPr bwMode="auto">
          <a:xfrm>
            <a:off x="5575608" y="3762009"/>
            <a:ext cx="882188" cy="726336"/>
            <a:chOff x="-494342" y="3835245"/>
            <a:chExt cx="1079999" cy="959922"/>
          </a:xfrm>
        </p:grpSpPr>
        <p:sp>
          <p:nvSpPr>
            <p:cNvPr id="45" name="Trapezoid 44"/>
            <p:cNvSpPr/>
            <p:nvPr/>
          </p:nvSpPr>
          <p:spPr bwMode="auto">
            <a:xfrm>
              <a:off x="-494342" y="3835245"/>
              <a:ext cx="1079999" cy="959922"/>
            </a:xfrm>
            <a:prstGeom prst="trapezoid">
              <a:avLst>
                <a:gd name="adj" fmla="val 76749"/>
              </a:avLst>
            </a:prstGeom>
            <a:solidFill>
              <a:srgbClr val="FFFFFF"/>
            </a:solidFill>
            <a:ln w="38100">
              <a:solidFill>
                <a:srgbClr val="BD576F"/>
              </a:solidFill>
            </a:ln>
            <a:effectLst/>
            <a:extLst/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  <a:latin typeface="Imago" pitchFamily="2" charset="0"/>
                <a:cs typeface="Arial" pitchFamily="34" charset="0"/>
              </a:endParaRPr>
            </a:p>
          </p:txBody>
        </p:sp>
        <p:sp>
          <p:nvSpPr>
            <p:cNvPr id="46" name="Rounded Rectangle 133"/>
            <p:cNvSpPr>
              <a:spLocks noChangeArrowheads="1"/>
            </p:cNvSpPr>
            <p:nvPr/>
          </p:nvSpPr>
          <p:spPr bwMode="auto">
            <a:xfrm>
              <a:off x="-1017" y="4647509"/>
              <a:ext cx="108000" cy="108000"/>
            </a:xfrm>
            <a:prstGeom prst="roundRect">
              <a:avLst>
                <a:gd name="adj" fmla="val 16667"/>
              </a:avLst>
            </a:prstGeom>
            <a:solidFill>
              <a:srgbClr val="BD57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 kern="0" smtClean="0">
                <a:solidFill>
                  <a:sysClr val="windowText" lastClr="000000"/>
                </a:solidFill>
                <a:latin typeface="Imago" pitchFamily="2" charset="0"/>
                <a:cs typeface="Arial" pitchFamily="34" charset="0"/>
              </a:endParaRPr>
            </a:p>
          </p:txBody>
        </p:sp>
        <p:sp>
          <p:nvSpPr>
            <p:cNvPr id="47" name="Trapezoid 46"/>
            <p:cNvSpPr/>
            <p:nvPr/>
          </p:nvSpPr>
          <p:spPr bwMode="auto">
            <a:xfrm rot="10800000">
              <a:off x="-39450" y="4133056"/>
              <a:ext cx="181956" cy="487904"/>
            </a:xfrm>
            <a:prstGeom prst="trapezoid">
              <a:avLst/>
            </a:prstGeom>
            <a:solidFill>
              <a:srgbClr val="BD576F"/>
            </a:solidFill>
            <a:ln>
              <a:noFill/>
            </a:ln>
            <a:effectLst/>
            <a:extLst/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  <a:latin typeface="Imago" pitchFamily="2" charset="0"/>
                <a:cs typeface="Arial" pitchFamily="34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044145" y="4466579"/>
            <a:ext cx="1797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lang="ru-RU" b="1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Нет </a:t>
            </a:r>
            <a:r>
              <a:rPr lang="en-US" b="1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ID </a:t>
            </a:r>
            <a:r>
              <a:rPr lang="ru-RU" b="1" dirty="0" smtClean="0">
                <a:solidFill>
                  <a:srgbClr val="000000"/>
                </a:solidFill>
                <a:latin typeface="Imago" pitchFamily="2" charset="0"/>
                <a:cs typeface="Arial" pitchFamily="34" charset="0"/>
              </a:rPr>
              <a:t>пациента</a:t>
            </a:r>
            <a:endParaRPr lang="en-SG" b="1" dirty="0">
              <a:solidFill>
                <a:srgbClr val="000000"/>
              </a:solidFill>
              <a:latin typeface="Imago" pitchFamily="2" charset="0"/>
              <a:cs typeface="Arial" pitchFamily="34" charset="0"/>
            </a:endParaRPr>
          </a:p>
        </p:txBody>
      </p:sp>
      <p:grpSp>
        <p:nvGrpSpPr>
          <p:cNvPr id="49" name="Group 131"/>
          <p:cNvGrpSpPr>
            <a:grpSpLocks noChangeAspect="1"/>
          </p:cNvGrpSpPr>
          <p:nvPr/>
        </p:nvGrpSpPr>
        <p:grpSpPr bwMode="auto">
          <a:xfrm>
            <a:off x="7455188" y="3762009"/>
            <a:ext cx="882188" cy="726336"/>
            <a:chOff x="-494342" y="3835245"/>
            <a:chExt cx="1079999" cy="959922"/>
          </a:xfrm>
        </p:grpSpPr>
        <p:sp>
          <p:nvSpPr>
            <p:cNvPr id="50" name="Trapezoid 49"/>
            <p:cNvSpPr/>
            <p:nvPr/>
          </p:nvSpPr>
          <p:spPr bwMode="auto">
            <a:xfrm>
              <a:off x="-494342" y="3835245"/>
              <a:ext cx="1079999" cy="959922"/>
            </a:xfrm>
            <a:prstGeom prst="trapezoid">
              <a:avLst>
                <a:gd name="adj" fmla="val 76749"/>
              </a:avLst>
            </a:prstGeom>
            <a:solidFill>
              <a:srgbClr val="FFFFFF"/>
            </a:solidFill>
            <a:ln w="38100">
              <a:solidFill>
                <a:srgbClr val="BD576F"/>
              </a:solidFill>
            </a:ln>
            <a:effectLst/>
            <a:extLst/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  <a:latin typeface="Imago" pitchFamily="2" charset="0"/>
                <a:cs typeface="Arial" pitchFamily="34" charset="0"/>
              </a:endParaRPr>
            </a:p>
          </p:txBody>
        </p:sp>
        <p:sp>
          <p:nvSpPr>
            <p:cNvPr id="51" name="Rounded Rectangle 133"/>
            <p:cNvSpPr>
              <a:spLocks noChangeArrowheads="1"/>
            </p:cNvSpPr>
            <p:nvPr/>
          </p:nvSpPr>
          <p:spPr bwMode="auto">
            <a:xfrm>
              <a:off x="-1017" y="4647509"/>
              <a:ext cx="108000" cy="108000"/>
            </a:xfrm>
            <a:prstGeom prst="roundRect">
              <a:avLst>
                <a:gd name="adj" fmla="val 16667"/>
              </a:avLst>
            </a:prstGeom>
            <a:solidFill>
              <a:srgbClr val="BD57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 kern="0" smtClean="0">
                <a:solidFill>
                  <a:sysClr val="windowText" lastClr="000000"/>
                </a:solidFill>
                <a:latin typeface="Imago" pitchFamily="2" charset="0"/>
                <a:cs typeface="Arial" pitchFamily="34" charset="0"/>
              </a:endParaRPr>
            </a:p>
          </p:txBody>
        </p:sp>
        <p:sp>
          <p:nvSpPr>
            <p:cNvPr id="52" name="Trapezoid 51"/>
            <p:cNvSpPr/>
            <p:nvPr/>
          </p:nvSpPr>
          <p:spPr bwMode="auto">
            <a:xfrm rot="10800000">
              <a:off x="-39450" y="4133056"/>
              <a:ext cx="181956" cy="487904"/>
            </a:xfrm>
            <a:prstGeom prst="trapezoid">
              <a:avLst/>
            </a:prstGeom>
            <a:solidFill>
              <a:srgbClr val="BD576F"/>
            </a:solidFill>
            <a:ln>
              <a:noFill/>
            </a:ln>
            <a:effectLst/>
            <a:extLst/>
          </p:spPr>
          <p:txBody>
            <a:bodyPr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  <a:latin typeface="Imago" pitchFamily="2" charset="0"/>
                <a:cs typeface="Arial" pitchFamily="34" charset="0"/>
              </a:endParaRPr>
            </a:p>
          </p:txBody>
        </p:sp>
      </p:grpSp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38"/>
          <a:stretch/>
        </p:blipFill>
        <p:spPr bwMode="auto">
          <a:xfrm>
            <a:off x="471350" y="1601460"/>
            <a:ext cx="1816100" cy="399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3413074" y="1821586"/>
            <a:ext cx="3215009" cy="1849774"/>
            <a:chOff x="3150525" y="1821586"/>
            <a:chExt cx="2967701" cy="1849774"/>
          </a:xfrm>
        </p:grpSpPr>
        <p:sp>
          <p:nvSpPr>
            <p:cNvPr id="55" name="Rectangle 54"/>
            <p:cNvSpPr/>
            <p:nvPr/>
          </p:nvSpPr>
          <p:spPr bwMode="auto">
            <a:xfrm>
              <a:off x="3483392" y="1918929"/>
              <a:ext cx="2301966" cy="1486788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2900"/>
                </a:lnSpc>
              </a:pPr>
              <a:endParaRPr lang="en-SG" sz="3200" b="1" dirty="0">
                <a:solidFill>
                  <a:srgbClr val="00925B"/>
                </a:solidFill>
                <a:latin typeface="Imago" pitchFamily="2" charset="0"/>
                <a:cs typeface="Arial" pitchFamily="34" charset="0"/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150525" y="1821586"/>
              <a:ext cx="2967701" cy="1849774"/>
              <a:chOff x="6557886" y="4692861"/>
              <a:chExt cx="1928600" cy="1226264"/>
            </a:xfrm>
          </p:grpSpPr>
          <p:sp>
            <p:nvSpPr>
              <p:cNvPr id="57" name="Freeform 56"/>
              <p:cNvSpPr>
                <a:spLocks/>
              </p:cNvSpPr>
              <p:nvPr/>
            </p:nvSpPr>
            <p:spPr bwMode="auto">
              <a:xfrm>
                <a:off x="6693385" y="4692861"/>
                <a:ext cx="1653086" cy="1099798"/>
              </a:xfrm>
              <a:custGeom>
                <a:avLst/>
                <a:gdLst>
                  <a:gd name="connsiteX0" fmla="*/ 127069 w 1653086"/>
                  <a:gd name="connsiteY0" fmla="*/ 79041 h 1099798"/>
                  <a:gd name="connsiteX1" fmla="*/ 79041 w 1653086"/>
                  <a:gd name="connsiteY1" fmla="*/ 127155 h 1099798"/>
                  <a:gd name="connsiteX2" fmla="*/ 79041 w 1653086"/>
                  <a:gd name="connsiteY2" fmla="*/ 977161 h 1099798"/>
                  <a:gd name="connsiteX3" fmla="*/ 127069 w 1653086"/>
                  <a:gd name="connsiteY3" fmla="*/ 1025274 h 1099798"/>
                  <a:gd name="connsiteX4" fmla="*/ 367205 w 1653086"/>
                  <a:gd name="connsiteY4" fmla="*/ 1025274 h 1099798"/>
                  <a:gd name="connsiteX5" fmla="*/ 1530534 w 1653086"/>
                  <a:gd name="connsiteY5" fmla="*/ 1025274 h 1099798"/>
                  <a:gd name="connsiteX6" fmla="*/ 1578561 w 1653086"/>
                  <a:gd name="connsiteY6" fmla="*/ 977161 h 1099798"/>
                  <a:gd name="connsiteX7" fmla="*/ 1578561 w 1653086"/>
                  <a:gd name="connsiteY7" fmla="*/ 127155 h 1099798"/>
                  <a:gd name="connsiteX8" fmla="*/ 1530534 w 1653086"/>
                  <a:gd name="connsiteY8" fmla="*/ 79041 h 1099798"/>
                  <a:gd name="connsiteX9" fmla="*/ 500614 w 1653086"/>
                  <a:gd name="connsiteY9" fmla="*/ 79041 h 1099798"/>
                  <a:gd name="connsiteX10" fmla="*/ 127069 w 1653086"/>
                  <a:gd name="connsiteY10" fmla="*/ 79041 h 1099798"/>
                  <a:gd name="connsiteX11" fmla="*/ 106651 w 1653086"/>
                  <a:gd name="connsiteY11" fmla="*/ 0 h 1099798"/>
                  <a:gd name="connsiteX12" fmla="*/ 1546435 w 1653086"/>
                  <a:gd name="connsiteY12" fmla="*/ 0 h 1099798"/>
                  <a:gd name="connsiteX13" fmla="*/ 1653086 w 1653086"/>
                  <a:gd name="connsiteY13" fmla="*/ 106777 h 1099798"/>
                  <a:gd name="connsiteX14" fmla="*/ 1653086 w 1653086"/>
                  <a:gd name="connsiteY14" fmla="*/ 993022 h 1099798"/>
                  <a:gd name="connsiteX15" fmla="*/ 1546435 w 1653086"/>
                  <a:gd name="connsiteY15" fmla="*/ 1099798 h 1099798"/>
                  <a:gd name="connsiteX16" fmla="*/ 106651 w 1653086"/>
                  <a:gd name="connsiteY16" fmla="*/ 1099798 h 1099798"/>
                  <a:gd name="connsiteX17" fmla="*/ 0 w 1653086"/>
                  <a:gd name="connsiteY17" fmla="*/ 993022 h 1099798"/>
                  <a:gd name="connsiteX18" fmla="*/ 0 w 1653086"/>
                  <a:gd name="connsiteY18" fmla="*/ 106777 h 1099798"/>
                  <a:gd name="connsiteX19" fmla="*/ 106651 w 1653086"/>
                  <a:gd name="connsiteY19" fmla="*/ 0 h 1099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53086" h="1099798">
                    <a:moveTo>
                      <a:pt x="127069" y="79041"/>
                    </a:moveTo>
                    <a:cubicBezTo>
                      <a:pt x="100387" y="79041"/>
                      <a:pt x="79041" y="100425"/>
                      <a:pt x="79041" y="127155"/>
                    </a:cubicBezTo>
                    <a:cubicBezTo>
                      <a:pt x="79041" y="127155"/>
                      <a:pt x="79041" y="127155"/>
                      <a:pt x="79041" y="977161"/>
                    </a:cubicBezTo>
                    <a:cubicBezTo>
                      <a:pt x="79041" y="1003890"/>
                      <a:pt x="100387" y="1025274"/>
                      <a:pt x="127069" y="1025274"/>
                    </a:cubicBezTo>
                    <a:cubicBezTo>
                      <a:pt x="127069" y="1025274"/>
                      <a:pt x="127069" y="1025274"/>
                      <a:pt x="367205" y="1025274"/>
                    </a:cubicBezTo>
                    <a:cubicBezTo>
                      <a:pt x="367205" y="1025274"/>
                      <a:pt x="367205" y="1025274"/>
                      <a:pt x="1530534" y="1025274"/>
                    </a:cubicBezTo>
                    <a:cubicBezTo>
                      <a:pt x="1557216" y="1025274"/>
                      <a:pt x="1578561" y="1003890"/>
                      <a:pt x="1578561" y="977161"/>
                    </a:cubicBezTo>
                    <a:cubicBezTo>
                      <a:pt x="1578561" y="977161"/>
                      <a:pt x="1578561" y="977161"/>
                      <a:pt x="1578561" y="127155"/>
                    </a:cubicBezTo>
                    <a:cubicBezTo>
                      <a:pt x="1578561" y="100425"/>
                      <a:pt x="1557216" y="79041"/>
                      <a:pt x="1530534" y="79041"/>
                    </a:cubicBezTo>
                    <a:cubicBezTo>
                      <a:pt x="1530534" y="79041"/>
                      <a:pt x="1530534" y="79041"/>
                      <a:pt x="500614" y="79041"/>
                    </a:cubicBezTo>
                    <a:cubicBezTo>
                      <a:pt x="500614" y="79041"/>
                      <a:pt x="500614" y="79041"/>
                      <a:pt x="127069" y="79041"/>
                    </a:cubicBezTo>
                    <a:close/>
                    <a:moveTo>
                      <a:pt x="106651" y="0"/>
                    </a:moveTo>
                    <a:cubicBezTo>
                      <a:pt x="1546435" y="0"/>
                      <a:pt x="1546435" y="0"/>
                      <a:pt x="1546435" y="0"/>
                    </a:cubicBezTo>
                    <a:cubicBezTo>
                      <a:pt x="1605093" y="0"/>
                      <a:pt x="1653086" y="48050"/>
                      <a:pt x="1653086" y="106777"/>
                    </a:cubicBezTo>
                    <a:cubicBezTo>
                      <a:pt x="1653086" y="993022"/>
                      <a:pt x="1653086" y="993022"/>
                      <a:pt x="1653086" y="993022"/>
                    </a:cubicBezTo>
                    <a:cubicBezTo>
                      <a:pt x="1653086" y="1051749"/>
                      <a:pt x="1605093" y="1099798"/>
                      <a:pt x="1546435" y="1099798"/>
                    </a:cubicBezTo>
                    <a:cubicBezTo>
                      <a:pt x="106651" y="1099798"/>
                      <a:pt x="106651" y="1099798"/>
                      <a:pt x="106651" y="1099798"/>
                    </a:cubicBezTo>
                    <a:cubicBezTo>
                      <a:pt x="47993" y="1099798"/>
                      <a:pt x="0" y="1051749"/>
                      <a:pt x="0" y="993022"/>
                    </a:cubicBezTo>
                    <a:cubicBezTo>
                      <a:pt x="0" y="106777"/>
                      <a:pt x="0" y="106777"/>
                      <a:pt x="0" y="106777"/>
                    </a:cubicBezTo>
                    <a:cubicBezTo>
                      <a:pt x="0" y="48050"/>
                      <a:pt x="47993" y="0"/>
                      <a:pt x="106651" y="0"/>
                    </a:cubicBez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defRPr/>
                </a:pPr>
                <a:endParaRPr lang="en-GB" sz="2000" kern="0">
                  <a:solidFill>
                    <a:srgbClr val="000000"/>
                  </a:solidFill>
                  <a:latin typeface="Imago" pitchFamily="2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8" name="Freeform 15"/>
              <p:cNvSpPr>
                <a:spLocks/>
              </p:cNvSpPr>
              <p:nvPr/>
            </p:nvSpPr>
            <p:spPr bwMode="auto">
              <a:xfrm>
                <a:off x="6557886" y="5792659"/>
                <a:ext cx="1928600" cy="126466"/>
              </a:xfrm>
              <a:custGeom>
                <a:avLst/>
                <a:gdLst>
                  <a:gd name="T0" fmla="*/ 361 w 361"/>
                  <a:gd name="T1" fmla="*/ 0 h 24"/>
                  <a:gd name="T2" fmla="*/ 0 w 361"/>
                  <a:gd name="T3" fmla="*/ 0 h 24"/>
                  <a:gd name="T4" fmla="*/ 0 w 361"/>
                  <a:gd name="T5" fmla="*/ 1 h 24"/>
                  <a:gd name="T6" fmla="*/ 23 w 361"/>
                  <a:gd name="T7" fmla="*/ 24 h 24"/>
                  <a:gd name="T8" fmla="*/ 338 w 361"/>
                  <a:gd name="T9" fmla="*/ 24 h 24"/>
                  <a:gd name="T10" fmla="*/ 361 w 361"/>
                  <a:gd name="T11" fmla="*/ 1 h 24"/>
                  <a:gd name="T12" fmla="*/ 361 w 361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24">
                    <a:moveTo>
                      <a:pt x="36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3"/>
                      <a:pt x="10" y="24"/>
                      <a:pt x="23" y="24"/>
                    </a:cubicBezTo>
                    <a:cubicBezTo>
                      <a:pt x="338" y="24"/>
                      <a:pt x="338" y="24"/>
                      <a:pt x="338" y="24"/>
                    </a:cubicBezTo>
                    <a:cubicBezTo>
                      <a:pt x="351" y="24"/>
                      <a:pt x="361" y="14"/>
                      <a:pt x="361" y="1"/>
                    </a:cubicBezTo>
                    <a:lnTo>
                      <a:pt x="36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>
                  <a:defRPr/>
                </a:pPr>
                <a:endParaRPr lang="en-GB" sz="2000" kern="0">
                  <a:solidFill>
                    <a:srgbClr val="000000"/>
                  </a:solidFill>
                  <a:latin typeface="Imago" pitchFamily="2" charset="0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59" name="Rectangle 16"/>
              <p:cNvSpPr>
                <a:spLocks noChangeArrowheads="1"/>
              </p:cNvSpPr>
              <p:nvPr/>
            </p:nvSpPr>
            <p:spPr bwMode="auto">
              <a:xfrm>
                <a:off x="7312163" y="5792659"/>
                <a:ext cx="420046" cy="20325"/>
              </a:xfrm>
              <a:prstGeom prst="rect">
                <a:avLst/>
              </a:prstGeom>
              <a:solidFill>
                <a:srgbClr val="EC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>
                  <a:defRPr/>
                </a:pPr>
                <a:endParaRPr lang="en-GB" sz="2000" kern="0">
                  <a:solidFill>
                    <a:srgbClr val="000000"/>
                  </a:solidFill>
                  <a:latin typeface="Imago" pitchFamily="2" charset="0"/>
                  <a:ea typeface="MS PGothic" pitchFamily="34" charset="-128"/>
                  <a:cs typeface="+mn-cs"/>
                </a:endParaRPr>
              </a:p>
            </p:txBody>
          </p:sp>
        </p:grpSp>
      </p:grpSp>
      <p:pic>
        <p:nvPicPr>
          <p:cNvPr id="6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57"/>
          <a:stretch/>
        </p:blipFill>
        <p:spPr bwMode="auto">
          <a:xfrm>
            <a:off x="434039" y="1492865"/>
            <a:ext cx="1593256" cy="407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Rectangle 60"/>
          <p:cNvSpPr/>
          <p:nvPr/>
        </p:nvSpPr>
        <p:spPr bwMode="auto">
          <a:xfrm rot="10800000">
            <a:off x="0" y="4823541"/>
            <a:ext cx="2300259" cy="1149223"/>
          </a:xfrm>
          <a:prstGeom prst="rect">
            <a:avLst/>
          </a:prstGeom>
          <a:gradFill>
            <a:gsLst>
              <a:gs pos="5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SG" sz="2000">
              <a:solidFill>
                <a:srgbClr val="000000"/>
              </a:solidFill>
              <a:latin typeface="Imago" charset="0"/>
              <a:cs typeface="+mn-cs"/>
            </a:endParaRPr>
          </a:p>
        </p:txBody>
      </p:sp>
      <p:sp>
        <p:nvSpPr>
          <p:cNvPr id="62" name="Rectangle 61"/>
          <p:cNvSpPr>
            <a:spLocks/>
          </p:cNvSpPr>
          <p:nvPr/>
        </p:nvSpPr>
        <p:spPr bwMode="auto">
          <a:xfrm>
            <a:off x="3078934" y="4951367"/>
            <a:ext cx="5525394" cy="609137"/>
          </a:xfrm>
          <a:prstGeom prst="rect">
            <a:avLst/>
          </a:prstGeom>
          <a:gradFill flip="none" rotWithShape="1">
            <a:gsLst>
              <a:gs pos="50000">
                <a:srgbClr val="E8E8E8"/>
              </a:gs>
              <a:gs pos="0">
                <a:srgbClr val="BFBFBF"/>
              </a:gs>
              <a:gs pos="66000">
                <a:srgbClr val="E6E6E6"/>
              </a:gs>
              <a:gs pos="33000">
                <a:srgbClr val="E6E6E6"/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bevelT w="12700" h="12700"/>
            <a:contourClr>
              <a:schemeClr val="bg1">
                <a:lumMod val="85000"/>
              </a:schemeClr>
            </a:contourClr>
          </a:sp3d>
          <a:extLst/>
        </p:spPr>
        <p:txBody>
          <a:bodyPr vert="horz" wrap="square" lIns="84406" tIns="42203" rIns="84406" bIns="42203" numCol="1" rtlCol="0" anchor="ctr" anchorCtr="1" compatLnSpc="1">
            <a:prstTxWarp prst="textNoShape">
              <a:avLst/>
            </a:prstTxWarp>
          </a:bodyPr>
          <a:lstStyle/>
          <a:p>
            <a:r>
              <a:rPr lang="ru-RU" sz="1477" b="1" dirty="0" smtClean="0">
                <a:solidFill>
                  <a:srgbClr val="008452"/>
                </a:solidFill>
                <a:latin typeface="Imago" pitchFamily="2" charset="0"/>
                <a:ea typeface="MS PGothic" pitchFamily="34" charset="-128"/>
                <a:cs typeface="+mn-cs"/>
              </a:rPr>
              <a:t>Настраиваемая автоблокировка для лучшего качества исследований и безопасности пациента</a:t>
            </a:r>
            <a:endParaRPr lang="en-US" sz="1477" b="1" dirty="0">
              <a:solidFill>
                <a:srgbClr val="008452"/>
              </a:solidFill>
              <a:latin typeface="Imago" pitchFamily="2" charset="0"/>
              <a:ea typeface="MS PGothic" pitchFamily="34" charset="-128"/>
              <a:cs typeface="+mn-cs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3571717" y="2303403"/>
            <a:ext cx="1894346" cy="809750"/>
            <a:chOff x="3296965" y="2303403"/>
            <a:chExt cx="1748627" cy="809750"/>
          </a:xfrm>
        </p:grpSpPr>
        <p:sp>
          <p:nvSpPr>
            <p:cNvPr id="64" name="Isosceles Triangle 63"/>
            <p:cNvSpPr/>
            <p:nvPr/>
          </p:nvSpPr>
          <p:spPr bwMode="auto">
            <a:xfrm rot="5400000">
              <a:off x="4494043" y="2561604"/>
              <a:ext cx="809750" cy="293348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SG" sz="2000">
                <a:solidFill>
                  <a:srgbClr val="000000"/>
                </a:solidFill>
                <a:latin typeface="Imago" charset="0"/>
                <a:cs typeface="+mn-cs"/>
              </a:endParaRPr>
            </a:p>
          </p:txBody>
        </p:sp>
        <p:sp>
          <p:nvSpPr>
            <p:cNvPr id="65" name="Isosceles Triangle 64"/>
            <p:cNvSpPr/>
            <p:nvPr/>
          </p:nvSpPr>
          <p:spPr bwMode="auto">
            <a:xfrm rot="16200000">
              <a:off x="3038764" y="2561604"/>
              <a:ext cx="809750" cy="293348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SG" sz="2000">
                <a:solidFill>
                  <a:srgbClr val="000000"/>
                </a:solidFill>
                <a:latin typeface="Imago" charset="0"/>
                <a:cs typeface="+mn-cs"/>
              </a:endParaRPr>
            </a:p>
          </p:txBody>
        </p:sp>
      </p:grpSp>
      <p:sp>
        <p:nvSpPr>
          <p:cNvPr id="66" name="Oval 65"/>
          <p:cNvSpPr/>
          <p:nvPr/>
        </p:nvSpPr>
        <p:spPr bwMode="auto">
          <a:xfrm>
            <a:off x="4180265" y="2412133"/>
            <a:ext cx="677249" cy="62515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SG" sz="4400" b="1" dirty="0" err="1" smtClean="0">
                <a:solidFill>
                  <a:srgbClr val="FFFFFF"/>
                </a:solidFill>
                <a:latin typeface="Imago" charset="0"/>
                <a:cs typeface="+mn-cs"/>
              </a:rPr>
              <a:t>i</a:t>
            </a:r>
            <a:endParaRPr lang="en-SG" sz="3200" b="1" dirty="0">
              <a:solidFill>
                <a:srgbClr val="FFFFFF"/>
              </a:solidFill>
              <a:latin typeface="Imago" charset="0"/>
              <a:cs typeface="+mn-cs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4180265" y="2420888"/>
            <a:ext cx="677249" cy="62515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SG" sz="4400" b="1" dirty="0" err="1" smtClean="0">
                <a:solidFill>
                  <a:srgbClr val="FFFFFF"/>
                </a:solidFill>
                <a:latin typeface="Imago" charset="0"/>
                <a:cs typeface="+mn-cs"/>
              </a:rPr>
              <a:t>i</a:t>
            </a:r>
            <a:endParaRPr lang="en-SG" sz="3200" b="1" dirty="0">
              <a:solidFill>
                <a:srgbClr val="FFFFFF"/>
              </a:solidFill>
              <a:latin typeface="Imago" charset="0"/>
              <a:cs typeface="+mn-cs"/>
            </a:endParaRPr>
          </a:p>
        </p:txBody>
      </p:sp>
      <p:grpSp>
        <p:nvGrpSpPr>
          <p:cNvPr id="68" name="Group 67"/>
          <p:cNvGrpSpPr>
            <a:grpSpLocks noChangeAspect="1"/>
          </p:cNvGrpSpPr>
          <p:nvPr/>
        </p:nvGrpSpPr>
        <p:grpSpPr>
          <a:xfrm>
            <a:off x="2325002" y="2135647"/>
            <a:ext cx="831007" cy="890545"/>
            <a:chOff x="2409899" y="4638094"/>
            <a:chExt cx="1182476" cy="1267195"/>
          </a:xfrm>
        </p:grpSpPr>
        <p:sp>
          <p:nvSpPr>
            <p:cNvPr id="69" name="Rounded Rectangle 68"/>
            <p:cNvSpPr/>
            <p:nvPr/>
          </p:nvSpPr>
          <p:spPr bwMode="auto">
            <a:xfrm>
              <a:off x="2633201" y="4638094"/>
              <a:ext cx="735871" cy="852016"/>
            </a:xfrm>
            <a:prstGeom prst="roundRect">
              <a:avLst>
                <a:gd name="adj" fmla="val 50000"/>
              </a:avLst>
            </a:prstGeom>
            <a:noFill/>
            <a:ln w="101600">
              <a:solidFill>
                <a:srgbClr val="BD576F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z="2000" dirty="0" smtClean="0">
                <a:solidFill>
                  <a:srgbClr val="FFFFFF"/>
                </a:solidFill>
                <a:latin typeface="Imago" pitchFamily="2" charset="0"/>
                <a:cs typeface="Arial" pitchFamily="34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 bwMode="auto">
            <a:xfrm>
              <a:off x="2409899" y="5083139"/>
              <a:ext cx="1182476" cy="822150"/>
            </a:xfrm>
            <a:prstGeom prst="roundRect">
              <a:avLst/>
            </a:prstGeom>
            <a:solidFill>
              <a:srgbClr val="BD576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z="2000" dirty="0" smtClean="0">
                <a:solidFill>
                  <a:srgbClr val="FFFFFF"/>
                </a:solidFill>
                <a:latin typeface="Imago" pitchFamily="2" charset="0"/>
                <a:cs typeface="Arial" pitchFamily="34" charset="0"/>
              </a:endParaRPr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 bwMode="auto">
            <a:xfrm>
              <a:off x="2745105" y="5238182"/>
              <a:ext cx="512064" cy="512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z="2000" dirty="0" smtClean="0">
                <a:solidFill>
                  <a:srgbClr val="FFFFFF"/>
                </a:solidFill>
                <a:latin typeface="Imago" pitchFamily="2" charset="0"/>
                <a:cs typeface="Arial" pitchFamily="34" charset="0"/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2946273" y="5354335"/>
              <a:ext cx="109728" cy="279758"/>
              <a:chOff x="5203553" y="5306850"/>
              <a:chExt cx="109728" cy="279758"/>
            </a:xfrm>
          </p:grpSpPr>
          <p:sp>
            <p:nvSpPr>
              <p:cNvPr id="73" name="Oval 72"/>
              <p:cNvSpPr>
                <a:spLocks noChangeAspect="1"/>
              </p:cNvSpPr>
              <p:nvPr/>
            </p:nvSpPr>
            <p:spPr bwMode="auto">
              <a:xfrm>
                <a:off x="5203553" y="5306850"/>
                <a:ext cx="109728" cy="109728"/>
              </a:xfrm>
              <a:prstGeom prst="ellipse">
                <a:avLst/>
              </a:prstGeom>
              <a:solidFill>
                <a:srgbClr val="BD576F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 smtClean="0">
                  <a:solidFill>
                    <a:srgbClr val="FFFFFF"/>
                  </a:solidFill>
                  <a:latin typeface="Imago" pitchFamily="2" charset="0"/>
                  <a:cs typeface="Arial" pitchFamily="34" charset="0"/>
                </a:endParaRPr>
              </a:p>
            </p:txBody>
          </p:sp>
          <p:sp>
            <p:nvSpPr>
              <p:cNvPr id="74" name="Trapezoid 73"/>
              <p:cNvSpPr/>
              <p:nvPr/>
            </p:nvSpPr>
            <p:spPr bwMode="auto">
              <a:xfrm>
                <a:off x="5212697" y="5398290"/>
                <a:ext cx="91440" cy="188318"/>
              </a:xfrm>
              <a:prstGeom prst="trapezoid">
                <a:avLst/>
              </a:prstGeom>
              <a:solidFill>
                <a:srgbClr val="BD576F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 smtClean="0">
                  <a:solidFill>
                    <a:srgbClr val="FFFFFF"/>
                  </a:solidFill>
                  <a:latin typeface="Imago" pitchFamily="2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408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20139 -2.96296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0.18073 -2.22222E-6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0.25382 -2.22222E-6 " pathEditMode="relative" rAng="0" ptsTypes="AA">
                                      <p:cBhvr>
                                        <p:cTn id="38" dur="100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62" grpId="0" animBg="1"/>
      <p:bldP spid="66" grpId="0" animBg="1"/>
      <p:bldP spid="66" grpId="1" animBg="1"/>
      <p:bldP spid="67" grpId="0" animBg="1"/>
      <p:bldP spid="6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RPPTSLIDEFORMATR" val="RXPStandard Screen"/>
  <p:tag name="VARDIVISION" val="RXPDivCorp"/>
  <p:tag name="VARPALETTE" val="RXPpalette_standard_value"/>
  <p:tag name="VARBACKGROUND" val="RXPbackground_dark_value"/>
  <p:tag name="VARPPTPAPER" val="RXPRXP"/>
  <p:tag name="VARPPTGRIDMODE" val="RXPRocheGrid"/>
  <p:tag name="VARPPTTYPE" val="RXPpotRXPP"/>
  <p:tag name="VARPOTVERSION" val="RXP8.8"/>
  <p:tag name="VARPPTLANGSEL" val="RXPEnglish"/>
  <p:tag name="VARPPTCOMPATIBLE4" val="RXPFALSE"/>
  <p:tag name="VARPPTCOMPATIBLE7" val="RXPFALSE"/>
  <p:tag name="VARPPTCOMPATIBLERD03" val="RXPTRUE"/>
  <p:tag name="VARCOLOR" val="RXPcolor_white_colored"/>
  <p:tag name="VAREMBEDFONTSENABLED" val="RXPFALSE"/>
  <p:tag name="VARFOOTERAPPLYTOALLPRESSED" val="RXPFALSE"/>
  <p:tag name="VARTITLE" val="RXP"/>
  <p:tag name="VARPPTSLIDEFORMAT" val="RXPWide Screen (16:9)"/>
  <p:tag name="VARPPTLANG" val="RXPEnglish"/>
  <p:tag name="VARGRIDMODE" val="RXPgrid_none_value"/>
  <p:tag name="VARTOC" val="RXPTitle 1Title 2Title 3Title 4"/>
  <p:tag name="VARUNIT" val="RXPRoche"/>
  <p:tag name="VARPPTSETUPPERFORMED" val="RXPTRUE"/>
  <p:tag name="VARAUTHOR" val="RXP"/>
  <p:tag name="VARDATE" val="RXP"/>
  <p:tag name="VARSAVEMESSAGETIMESTAMP" val="RXP10.04.20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obas">
  <a:themeElements>
    <a:clrScheme name="cobas">
      <a:dk1>
        <a:srgbClr val="000000"/>
      </a:dk1>
      <a:lt1>
        <a:srgbClr val="FFFFFF"/>
      </a:lt1>
      <a:dk2>
        <a:srgbClr val="808285"/>
      </a:dk2>
      <a:lt2>
        <a:srgbClr val="000000"/>
      </a:lt2>
      <a:accent1>
        <a:srgbClr val="00925B"/>
      </a:accent1>
      <a:accent2>
        <a:srgbClr val="00A3AD"/>
      </a:accent2>
      <a:accent3>
        <a:srgbClr val="0066CC"/>
      </a:accent3>
      <a:accent4>
        <a:srgbClr val="006747"/>
      </a:accent4>
      <a:accent5>
        <a:srgbClr val="007377"/>
      </a:accent5>
      <a:accent6>
        <a:srgbClr val="003B5C"/>
      </a:accent6>
      <a:hlink>
        <a:srgbClr val="0066CC"/>
      </a:hlink>
      <a:folHlink>
        <a:srgbClr val="00A3AD"/>
      </a:folHlink>
    </a:clrScheme>
    <a:fontScheme name="Custom 123">
      <a:majorFont>
        <a:latin typeface="Imago"/>
        <a:ea typeface=""/>
        <a:cs typeface=""/>
      </a:majorFont>
      <a:minorFont>
        <a:latin typeface="Imag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vert="horz" wrap="square" lIns="91440" tIns="90000" rIns="91440" bIns="9000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Imago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Imago" pitchFamily="2" charset="0"/>
          </a:defRPr>
        </a:defPPr>
      </a:lstStyle>
      <a:style>
        <a:lnRef idx="1">
          <a:schemeClr val="tx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000" dirty="0" err="1" smtClean="0"/>
        </a:defPPr>
      </a:lstStyle>
    </a:txDef>
  </a:objectDefaults>
  <a:extraClrSchemeLst>
    <a:extraClrScheme>
      <a:clrScheme name="Roche 1">
        <a:dk1>
          <a:srgbClr val="FF7F00"/>
        </a:dk1>
        <a:lt1>
          <a:srgbClr val="FFFFFF"/>
        </a:lt1>
        <a:dk2>
          <a:srgbClr val="0028A0"/>
        </a:dk2>
        <a:lt2>
          <a:srgbClr val="969696"/>
        </a:lt2>
        <a:accent1>
          <a:srgbClr val="FF7F00"/>
        </a:accent1>
        <a:accent2>
          <a:srgbClr val="800080"/>
        </a:accent2>
        <a:accent3>
          <a:srgbClr val="FFCC00"/>
        </a:accent3>
        <a:accent4>
          <a:srgbClr val="9933FF"/>
        </a:accent4>
        <a:accent5>
          <a:srgbClr val="009900"/>
        </a:accent5>
        <a:accent6>
          <a:srgbClr val="0082DA"/>
        </a:accent6>
        <a:hlink>
          <a:srgbClr val="9933FF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che 2">
        <a:dk1>
          <a:srgbClr val="000000"/>
        </a:dk1>
        <a:lt1>
          <a:srgbClr val="FFFFFF"/>
        </a:lt1>
        <a:dk2>
          <a:srgbClr val="969696"/>
        </a:dk2>
        <a:lt2>
          <a:srgbClr val="FF7F00"/>
        </a:lt2>
        <a:accent1>
          <a:srgbClr val="FF7F00"/>
        </a:accent1>
        <a:accent2>
          <a:srgbClr val="800080"/>
        </a:accent2>
        <a:accent3>
          <a:srgbClr val="FFCC00"/>
        </a:accent3>
        <a:accent4>
          <a:srgbClr val="9933FF"/>
        </a:accent4>
        <a:accent5>
          <a:srgbClr val="009900"/>
        </a:accent5>
        <a:accent6>
          <a:srgbClr val="0082DA"/>
        </a:accent6>
        <a:hlink>
          <a:srgbClr val="9933FF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che 3">
        <a:dk1>
          <a:srgbClr val="000000"/>
        </a:dk1>
        <a:lt1>
          <a:srgbClr val="FFFFFF"/>
        </a:lt1>
        <a:dk2>
          <a:srgbClr val="959595"/>
        </a:dk2>
        <a:lt2>
          <a:srgbClr val="676767"/>
        </a:lt2>
        <a:accent1>
          <a:srgbClr val="B2B2B2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454545"/>
        </a:accent6>
        <a:hlink>
          <a:srgbClr val="EAEAEA"/>
        </a:hlink>
        <a:folHlink>
          <a:srgbClr val="CEC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>
      <a:srgbClr val="000000"/>
    </a:custClr>
    <a:custClr>
      <a:srgbClr val="808285"/>
    </a:custClr>
    <a:custClr>
      <a:srgbClr val="00925B"/>
    </a:custClr>
    <a:custClr>
      <a:srgbClr val="00A3AD"/>
    </a:custClr>
    <a:custClr>
      <a:srgbClr val="0066CC"/>
    </a:custClr>
    <a:custClr>
      <a:srgbClr val="006747"/>
    </a:custClr>
    <a:custClr>
      <a:srgbClr val="007377"/>
    </a:custClr>
    <a:custClr>
      <a:srgbClr val="003B5C"/>
    </a:custClr>
    <a:custClr>
      <a:srgbClr val="CE116B"/>
    </a:custClr>
    <a:custClr>
      <a:srgbClr val="910048"/>
    </a:custClr>
    <a:custClr>
      <a:srgbClr val="909090"/>
    </a:custClr>
    <a:custClr>
      <a:srgbClr val="BFC0C2"/>
    </a:custClr>
    <a:custClr>
      <a:srgbClr val="7FC8AD"/>
    </a:custClr>
    <a:custClr>
      <a:srgbClr val="7FD1D6"/>
    </a:custClr>
    <a:custClr>
      <a:srgbClr val="7FB2E5"/>
    </a:custClr>
    <a:custClr>
      <a:srgbClr val="7FB3A3"/>
    </a:custClr>
    <a:custClr>
      <a:srgbClr val="7FB9BB"/>
    </a:custClr>
    <a:custClr>
      <a:srgbClr val="7F9DAD"/>
    </a:custClr>
    <a:custClr>
      <a:srgbClr val="E688B6"/>
    </a:custClr>
    <a:custClr>
      <a:srgbClr val="C87FA3"/>
    </a:custClr>
    <a:custClr>
      <a:srgbClr val="EE3D96"/>
    </a:custClr>
    <a:custClr>
      <a:srgbClr val="782177"/>
    </a:custClr>
    <a:custClr>
      <a:srgbClr val="53256E"/>
    </a:custClr>
    <a:custClr>
      <a:srgbClr val="9B26B6"/>
    </a:custClr>
    <a:custClr>
      <a:srgbClr val="EF3340"/>
    </a:custClr>
    <a:custClr>
      <a:srgbClr val="AF1E2B"/>
    </a:custClr>
    <a:custClr>
      <a:srgbClr val="FA6016"/>
    </a:custClr>
    <a:custClr>
      <a:srgbClr val="FCAF17"/>
    </a:custClr>
    <a:custClr>
      <a:srgbClr val="F68B1F"/>
    </a:custClr>
    <a:custClr>
      <a:srgbClr val="FFD400"/>
    </a:custClr>
    <a:custClr>
      <a:srgbClr val="F69ECA"/>
    </a:custClr>
    <a:custClr>
      <a:srgbClr val="BB90BB"/>
    </a:custClr>
    <a:custClr>
      <a:srgbClr val="A98EB6"/>
    </a:custClr>
    <a:custClr>
      <a:srgbClr val="CD92DA"/>
    </a:custClr>
    <a:custClr>
      <a:srgbClr val="F7999F"/>
    </a:custClr>
    <a:custClr>
      <a:srgbClr val="D78E95"/>
    </a:custClr>
    <a:custClr>
      <a:srgbClr val="FCAF8A"/>
    </a:custClr>
    <a:custClr>
      <a:srgbClr val="FDD78B"/>
    </a:custClr>
    <a:custClr>
      <a:srgbClr val="FAC58F"/>
    </a:custClr>
    <a:custClr>
      <a:srgbClr val="FFE97F"/>
    </a:custClr>
    <a:custClr>
      <a:srgbClr val="FCD8EA"/>
    </a:custClr>
    <a:custClr>
      <a:srgbClr val="E4D3E4"/>
    </a:custClr>
    <a:custClr>
      <a:srgbClr val="DDD3E2"/>
    </a:custClr>
    <a:custClr>
      <a:srgbClr val="EBD4F0"/>
    </a:custClr>
    <a:custClr>
      <a:srgbClr val="FCD6D9"/>
    </a:custClr>
    <a:custClr>
      <a:srgbClr val="EFD2D5"/>
    </a:custClr>
    <a:custClr>
      <a:srgbClr val="FEDFD0"/>
    </a:custClr>
    <a:custClr>
      <a:srgbClr val="FEEFD1"/>
    </a:custClr>
    <a:custClr>
      <a:srgbClr val="FDE8D2"/>
    </a:custClr>
    <a:custClr>
      <a:srgbClr val="FFF6CC"/>
    </a:custClr>
  </a:custClr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ages>16</Pages>
  <Words>2131</Words>
  <Application>Microsoft Office PowerPoint</Application>
  <PresentationFormat>On-screen Show (4:3)</PresentationFormat>
  <Paragraphs>383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Geneva</vt:lpstr>
      <vt:lpstr>Minion Pro</vt:lpstr>
      <vt:lpstr>ＭＳ Ｐゴシック</vt:lpstr>
      <vt:lpstr>ＭＳ Ｐゴシック</vt:lpstr>
      <vt:lpstr>Arial</vt:lpstr>
      <vt:lpstr>Calibri</vt:lpstr>
      <vt:lpstr>Imago</vt:lpstr>
      <vt:lpstr>Minion</vt:lpstr>
      <vt:lpstr>Times</vt:lpstr>
      <vt:lpstr>Wingdings</vt:lpstr>
      <vt:lpstr>Wingdings 2</vt:lpstr>
      <vt:lpstr>cobas</vt:lpstr>
      <vt:lpstr>Автоматизация исследований по месту лечения</vt:lpstr>
      <vt:lpstr>Исследования в клинико-диагностической лаборатории</vt:lpstr>
      <vt:lpstr>Исследования по месту лечения </vt:lpstr>
      <vt:lpstr>ИМЛ – особая история </vt:lpstr>
      <vt:lpstr>Источники ошибок в ИМЛ-диагностике </vt:lpstr>
      <vt:lpstr>ИМЛ – в поисках решения </vt:lpstr>
      <vt:lpstr>cobas IT 1000 – эффективное ИМЛ-ИТ решение от Рош</vt:lpstr>
      <vt:lpstr>cobas IT 1000</vt:lpstr>
      <vt:lpstr>cobas IT 1000</vt:lpstr>
      <vt:lpstr>cobas IT 1000</vt:lpstr>
      <vt:lpstr>cobas IT 1000</vt:lpstr>
      <vt:lpstr>cobas IT 1000</vt:lpstr>
      <vt:lpstr>cobas IT 1000</vt:lpstr>
      <vt:lpstr>cobas IT 1000</vt:lpstr>
      <vt:lpstr>cobas IT 1000</vt:lpstr>
      <vt:lpstr>cobas IT 1000</vt:lpstr>
      <vt:lpstr>cobas IT 1000</vt:lpstr>
      <vt:lpstr>cobas IT 1000</vt:lpstr>
      <vt:lpstr>cobas IT 1000</vt:lpstr>
      <vt:lpstr>Проектный подход Рош к внедрению ИМЛ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cobas</dc:title>
  <dc:creator>cobas</dc:creator>
  <cp:lastModifiedBy>Miller, Gennady {DEER~Moscow}</cp:lastModifiedBy>
  <cp:revision>2157</cp:revision>
  <cp:lastPrinted>1998-09-09T08:32:30Z</cp:lastPrinted>
  <dcterms:created xsi:type="dcterms:W3CDTF">2002-05-06T07:33:01Z</dcterms:created>
  <dcterms:modified xsi:type="dcterms:W3CDTF">2018-04-10T16:26:59Z</dcterms:modified>
</cp:coreProperties>
</file>