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16"/>
  </p:notesMasterIdLst>
  <p:sldIdLst>
    <p:sldId id="256" r:id="rId3"/>
    <p:sldId id="269" r:id="rId4"/>
    <p:sldId id="270" r:id="rId5"/>
    <p:sldId id="267" r:id="rId6"/>
    <p:sldId id="260" r:id="rId7"/>
    <p:sldId id="263" r:id="rId8"/>
    <p:sldId id="259" r:id="rId9"/>
    <p:sldId id="272" r:id="rId10"/>
    <p:sldId id="261" r:id="rId11"/>
    <p:sldId id="264" r:id="rId12"/>
    <p:sldId id="265" r:id="rId13"/>
    <p:sldId id="271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" pos="7401" userDrawn="1">
          <p15:clr>
            <a:srgbClr val="A4A3A4"/>
          </p15:clr>
        </p15:guide>
        <p15:guide id="4" pos="642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A6A"/>
    <a:srgbClr val="10999C"/>
    <a:srgbClr val="2FBFB8"/>
    <a:srgbClr val="085254"/>
    <a:srgbClr val="0D7E81"/>
    <a:srgbClr val="2DBDB6"/>
    <a:srgbClr val="2AA997"/>
    <a:srgbClr val="524D4D"/>
    <a:srgbClr val="676766"/>
    <a:srgbClr val="F49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4374" autoAdjust="0"/>
  </p:normalViewPr>
  <p:slideViewPr>
    <p:cSldViewPr snapToGrid="0" showGuides="1">
      <p:cViewPr varScale="1">
        <p:scale>
          <a:sx n="74" d="100"/>
          <a:sy n="74" d="100"/>
        </p:scale>
        <p:origin x="-594" y="-90"/>
      </p:cViewPr>
      <p:guideLst>
        <p:guide orient="horz" pos="2160"/>
        <p:guide pos="7401"/>
        <p:guide pos="6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C0996-4078-4398-A062-78F1C83901A5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A79DE-DA97-4009-B4BB-CC1440476D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6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79DE-DA97-4009-B4BB-CC1440476D8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91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A79DE-DA97-4009-B4BB-CC1440476D86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79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Путин выступление</a:t>
            </a:r>
            <a:r>
              <a:rPr lang="ru-RU" baseline="0" dirty="0" smtClean="0"/>
              <a:t> перед Советом Федерации</a:t>
            </a:r>
          </a:p>
          <a:p>
            <a:endParaRPr lang="ru-RU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Скворцова выступая на научной конференции, посвященной национальной стратегии по борьбе с онкологическими заболеваниями в Российской академии наук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5FA57-BDCB-4589-8494-9B50FFF143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77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28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27"/>
          <p:cNvSpPr>
            <a:spLocks noGrp="1"/>
          </p:cNvSpPr>
          <p:nvPr>
            <p:ph type="title"/>
          </p:nvPr>
        </p:nvSpPr>
        <p:spPr>
          <a:xfrm>
            <a:off x="838200" y="168355"/>
            <a:ext cx="10515600" cy="641872"/>
          </a:xfrm>
          <a:prstGeom prst="rect">
            <a:avLst/>
          </a:prstGeom>
        </p:spPr>
        <p:txBody>
          <a:bodyPr anchor="ctr"/>
          <a:lstStyle/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75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3017300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C2C1E-EC7F-4A99-AA06-A236446BD5B2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2193-5F21-4F99-B27E-607030CE59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275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27"/>
          <p:cNvSpPr>
            <a:spLocks noGrp="1"/>
          </p:cNvSpPr>
          <p:nvPr>
            <p:ph type="title" hasCustomPrompt="1"/>
          </p:nvPr>
        </p:nvSpPr>
        <p:spPr>
          <a:xfrm>
            <a:off x="838200" y="168355"/>
            <a:ext cx="10515600" cy="641872"/>
          </a:xfrm>
          <a:prstGeom prst="rect">
            <a:avLst/>
          </a:prstGeom>
        </p:spPr>
        <p:txBody>
          <a:bodyPr anchor="ctr"/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3" name="Group 17"/>
          <p:cNvGrpSpPr/>
          <p:nvPr userDrawn="1"/>
        </p:nvGrpSpPr>
        <p:grpSpPr>
          <a:xfrm rot="5400000">
            <a:off x="-1234060" y="3205527"/>
            <a:ext cx="2520000" cy="51881"/>
            <a:chOff x="9641135" y="931268"/>
            <a:chExt cx="1601668" cy="106352"/>
          </a:xfrm>
        </p:grpSpPr>
        <p:sp>
          <p:nvSpPr>
            <p:cNvPr id="4" name="Rectangle 19"/>
            <p:cNvSpPr/>
            <p:nvPr/>
          </p:nvSpPr>
          <p:spPr>
            <a:xfrm rot="5400000">
              <a:off x="9768509" y="804444"/>
              <a:ext cx="105251" cy="360000"/>
            </a:xfrm>
            <a:prstGeom prst="rect">
              <a:avLst/>
            </a:prstGeom>
            <a:solidFill>
              <a:srgbClr val="94C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5" name="Rectangle 20"/>
            <p:cNvSpPr/>
            <p:nvPr/>
          </p:nvSpPr>
          <p:spPr>
            <a:xfrm rot="5400000">
              <a:off x="10182397" y="804444"/>
              <a:ext cx="105253" cy="360000"/>
            </a:xfrm>
            <a:prstGeom prst="rect">
              <a:avLst/>
            </a:prstGeom>
            <a:solidFill>
              <a:srgbClr val="DE36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6" name="Rectangle 21"/>
            <p:cNvSpPr/>
            <p:nvPr/>
          </p:nvSpPr>
          <p:spPr>
            <a:xfrm rot="5400000">
              <a:off x="10595737" y="804444"/>
              <a:ext cx="106352" cy="360000"/>
            </a:xfrm>
            <a:prstGeom prst="rect">
              <a:avLst/>
            </a:prstGeom>
            <a:solidFill>
              <a:srgbClr val="F4C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7" name="Rectangle 22"/>
            <p:cNvSpPr/>
            <p:nvPr/>
          </p:nvSpPr>
          <p:spPr>
            <a:xfrm rot="5400000">
              <a:off x="11009628" y="804444"/>
              <a:ext cx="106349" cy="360000"/>
            </a:xfrm>
            <a:prstGeom prst="rect">
              <a:avLst/>
            </a:prstGeom>
            <a:solidFill>
              <a:srgbClr val="1FC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658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8"/>
          <p:cNvSpPr>
            <a:spLocks noGrp="1"/>
          </p:cNvSpPr>
          <p:nvPr>
            <p:ph type="pic" sz="quarter" idx="10"/>
          </p:nvPr>
        </p:nvSpPr>
        <p:spPr>
          <a:xfrm>
            <a:off x="6951693" y="-4456"/>
            <a:ext cx="5241809" cy="6870282"/>
          </a:xfrm>
          <a:custGeom>
            <a:avLst/>
            <a:gdLst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3456461 w 5041733"/>
              <a:gd name="connsiteY3" fmla="*/ 5643061 h 5643061"/>
              <a:gd name="connsiteX4" fmla="*/ 0 w 5041733"/>
              <a:gd name="connsiteY4" fmla="*/ 5643061 h 5643061"/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1507345 w 5041733"/>
              <a:gd name="connsiteY3" fmla="*/ 5631029 h 5643061"/>
              <a:gd name="connsiteX4" fmla="*/ 0 w 5041733"/>
              <a:gd name="connsiteY4" fmla="*/ 5643061 h 5643061"/>
              <a:gd name="connsiteX0" fmla="*/ 2896 w 5044629"/>
              <a:gd name="connsiteY0" fmla="*/ 5643061 h 5643061"/>
              <a:gd name="connsiteX1" fmla="*/ 0 w 5044629"/>
              <a:gd name="connsiteY1" fmla="*/ 24063 h 5643061"/>
              <a:gd name="connsiteX2" fmla="*/ 5044629 w 5044629"/>
              <a:gd name="connsiteY2" fmla="*/ 0 h 5643061"/>
              <a:gd name="connsiteX3" fmla="*/ 1510241 w 5044629"/>
              <a:gd name="connsiteY3" fmla="*/ 5631029 h 5643061"/>
              <a:gd name="connsiteX4" fmla="*/ 2896 w 5044629"/>
              <a:gd name="connsiteY4" fmla="*/ 5643061 h 5643061"/>
              <a:gd name="connsiteX0" fmla="*/ 14927 w 5056660"/>
              <a:gd name="connsiteY0" fmla="*/ 6870282 h 6870282"/>
              <a:gd name="connsiteX1" fmla="*/ 0 w 5056660"/>
              <a:gd name="connsiteY1" fmla="*/ 0 h 6870282"/>
              <a:gd name="connsiteX2" fmla="*/ 5056660 w 5056660"/>
              <a:gd name="connsiteY2" fmla="*/ 1227221 h 6870282"/>
              <a:gd name="connsiteX3" fmla="*/ 1522272 w 5056660"/>
              <a:gd name="connsiteY3" fmla="*/ 6858250 h 6870282"/>
              <a:gd name="connsiteX4" fmla="*/ 14927 w 5056660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1522272 w 4779934"/>
              <a:gd name="connsiteY3" fmla="*/ 6858250 h 6870282"/>
              <a:gd name="connsiteX4" fmla="*/ 14927 w 4779934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3072513 w 4779934"/>
              <a:gd name="connsiteY3" fmla="*/ 6864306 h 6870282"/>
              <a:gd name="connsiteX4" fmla="*/ 14927 w 4779934"/>
              <a:gd name="connsiteY4" fmla="*/ 6870282 h 6870282"/>
              <a:gd name="connsiteX0" fmla="*/ 14927 w 4779934"/>
              <a:gd name="connsiteY0" fmla="*/ 6870282 h 6876417"/>
              <a:gd name="connsiteX1" fmla="*/ 0 w 4779934"/>
              <a:gd name="connsiteY1" fmla="*/ 0 h 6876417"/>
              <a:gd name="connsiteX2" fmla="*/ 4779934 w 4779934"/>
              <a:gd name="connsiteY2" fmla="*/ 0 h 6876417"/>
              <a:gd name="connsiteX3" fmla="*/ 3133069 w 4779934"/>
              <a:gd name="connsiteY3" fmla="*/ 6876417 h 6876417"/>
              <a:gd name="connsiteX4" fmla="*/ 14927 w 4779934"/>
              <a:gd name="connsiteY4" fmla="*/ 6870282 h 6876417"/>
              <a:gd name="connsiteX0" fmla="*/ 14927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14927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639060 w 4929888"/>
              <a:gd name="connsiteY0" fmla="*/ 6870282 h 6870282"/>
              <a:gd name="connsiteX1" fmla="*/ 0 w 4929888"/>
              <a:gd name="connsiteY1" fmla="*/ 0 h 6870282"/>
              <a:gd name="connsiteX2" fmla="*/ 4928592 w 4929888"/>
              <a:gd name="connsiteY2" fmla="*/ 0 h 6870282"/>
              <a:gd name="connsiteX3" fmla="*/ 4929888 w 4929888"/>
              <a:gd name="connsiteY3" fmla="*/ 6868922 h 6870282"/>
              <a:gd name="connsiteX4" fmla="*/ 2639060 w 4929888"/>
              <a:gd name="connsiteY4" fmla="*/ 6870282 h 6870282"/>
              <a:gd name="connsiteX0" fmla="*/ 874557 w 4929888"/>
              <a:gd name="connsiteY0" fmla="*/ 6855292 h 6868922"/>
              <a:gd name="connsiteX1" fmla="*/ 0 w 4929888"/>
              <a:gd name="connsiteY1" fmla="*/ 0 h 6868922"/>
              <a:gd name="connsiteX2" fmla="*/ 4928592 w 4929888"/>
              <a:gd name="connsiteY2" fmla="*/ 0 h 6868922"/>
              <a:gd name="connsiteX3" fmla="*/ 4929888 w 4929888"/>
              <a:gd name="connsiteY3" fmla="*/ 6868922 h 6868922"/>
              <a:gd name="connsiteX4" fmla="*/ 874557 w 4929888"/>
              <a:gd name="connsiteY4" fmla="*/ 6855292 h 6868922"/>
              <a:gd name="connsiteX0" fmla="*/ 75460 w 4130791"/>
              <a:gd name="connsiteY0" fmla="*/ 6855292 h 6868922"/>
              <a:gd name="connsiteX1" fmla="*/ 467726 w 4130791"/>
              <a:gd name="connsiteY1" fmla="*/ 0 h 6868922"/>
              <a:gd name="connsiteX2" fmla="*/ 4129495 w 4130791"/>
              <a:gd name="connsiteY2" fmla="*/ 0 h 6868922"/>
              <a:gd name="connsiteX3" fmla="*/ 4130791 w 4130791"/>
              <a:gd name="connsiteY3" fmla="*/ 6868922 h 6868922"/>
              <a:gd name="connsiteX4" fmla="*/ 75460 w 4130791"/>
              <a:gd name="connsiteY4" fmla="*/ 6855292 h 6868922"/>
              <a:gd name="connsiteX0" fmla="*/ 72162 w 4127493"/>
              <a:gd name="connsiteY0" fmla="*/ 6855292 h 6868922"/>
              <a:gd name="connsiteX1" fmla="*/ 464428 w 4127493"/>
              <a:gd name="connsiteY1" fmla="*/ 0 h 6868922"/>
              <a:gd name="connsiteX2" fmla="*/ 4126197 w 4127493"/>
              <a:gd name="connsiteY2" fmla="*/ 0 h 6868922"/>
              <a:gd name="connsiteX3" fmla="*/ 4127493 w 4127493"/>
              <a:gd name="connsiteY3" fmla="*/ 6868922 h 6868922"/>
              <a:gd name="connsiteX4" fmla="*/ 72162 w 4127493"/>
              <a:gd name="connsiteY4" fmla="*/ 6855292 h 6868922"/>
              <a:gd name="connsiteX0" fmla="*/ 56291 w 4467108"/>
              <a:gd name="connsiteY0" fmla="*/ 6870282 h 6870282"/>
              <a:gd name="connsiteX1" fmla="*/ 804043 w 4467108"/>
              <a:gd name="connsiteY1" fmla="*/ 0 h 6870282"/>
              <a:gd name="connsiteX2" fmla="*/ 4465812 w 4467108"/>
              <a:gd name="connsiteY2" fmla="*/ 0 h 6870282"/>
              <a:gd name="connsiteX3" fmla="*/ 4467108 w 4467108"/>
              <a:gd name="connsiteY3" fmla="*/ 6868922 h 6870282"/>
              <a:gd name="connsiteX4" fmla="*/ 56291 w 4467108"/>
              <a:gd name="connsiteY4" fmla="*/ 6870282 h 6870282"/>
              <a:gd name="connsiteX0" fmla="*/ 109455 w 4520272"/>
              <a:gd name="connsiteY0" fmla="*/ 6870282 h 6870282"/>
              <a:gd name="connsiteX1" fmla="*/ 857207 w 4520272"/>
              <a:gd name="connsiteY1" fmla="*/ 0 h 6870282"/>
              <a:gd name="connsiteX2" fmla="*/ 4518976 w 4520272"/>
              <a:gd name="connsiteY2" fmla="*/ 0 h 6870282"/>
              <a:gd name="connsiteX3" fmla="*/ 4520272 w 4520272"/>
              <a:gd name="connsiteY3" fmla="*/ 6868922 h 6870282"/>
              <a:gd name="connsiteX4" fmla="*/ 109455 w 4520272"/>
              <a:gd name="connsiteY4" fmla="*/ 6870282 h 687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0272" h="6870282">
                <a:moveTo>
                  <a:pt x="109455" y="6870282"/>
                </a:moveTo>
                <a:cubicBezTo>
                  <a:pt x="-421507" y="3917991"/>
                  <a:pt x="1168415" y="2052881"/>
                  <a:pt x="857207" y="0"/>
                </a:cubicBezTo>
                <a:lnTo>
                  <a:pt x="4518976" y="0"/>
                </a:lnTo>
                <a:lnTo>
                  <a:pt x="4520272" y="6868922"/>
                </a:lnTo>
                <a:lnTo>
                  <a:pt x="109455" y="6870282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8" name="Title Placeholder 27"/>
          <p:cNvSpPr>
            <a:spLocks noGrp="1"/>
          </p:cNvSpPr>
          <p:nvPr>
            <p:ph type="title"/>
          </p:nvPr>
        </p:nvSpPr>
        <p:spPr>
          <a:xfrm>
            <a:off x="838200" y="168355"/>
            <a:ext cx="10515600" cy="641872"/>
          </a:xfrm>
          <a:prstGeom prst="rect">
            <a:avLst/>
          </a:prstGeom>
        </p:spPr>
        <p:txBody>
          <a:bodyPr anchor="ctr"/>
          <a:lstStyle/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11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54298" cy="68580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3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" y="6667"/>
                  <a:pt x="2" y="3333"/>
                  <a:pt x="3" y="0"/>
                </a:cubicBezTo>
                <a:lnTo>
                  <a:pt x="10000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Заголовок 1"/>
          <p:cNvSpPr txBox="1">
            <a:spLocks/>
          </p:cNvSpPr>
          <p:nvPr userDrawn="1"/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999" kern="12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72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005D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 userDrawn="1"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2D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 userDrawn="1"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9DC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88974" y="5905041"/>
            <a:ext cx="10064826" cy="517085"/>
          </a:xfrm>
          <a:prstGeom prst="rect">
            <a:avLst/>
          </a:prstGeom>
        </p:spPr>
        <p:txBody>
          <a:bodyPr>
            <a:normAutofit/>
          </a:bodyPr>
          <a:lstStyle>
            <a:lvl1pPr marL="163268" indent="0">
              <a:buNone/>
              <a:defRPr sz="1600"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7541" y="232921"/>
            <a:ext cx="1249112" cy="517024"/>
          </a:xfrm>
          <a:prstGeom prst="rect">
            <a:avLst/>
          </a:prstGeom>
        </p:spPr>
      </p:pic>
      <p:sp>
        <p:nvSpPr>
          <p:cNvPr id="34" name="Title 33"/>
          <p:cNvSpPr>
            <a:spLocks noGrp="1"/>
          </p:cNvSpPr>
          <p:nvPr>
            <p:ph type="title" hasCustomPrompt="1"/>
          </p:nvPr>
        </p:nvSpPr>
        <p:spPr>
          <a:xfrm>
            <a:off x="1288774" y="2741045"/>
            <a:ext cx="10515600" cy="1375911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8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905507"/>
            <a:ext cx="10515600" cy="104698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5" name="Группа 26"/>
          <p:cNvGrpSpPr/>
          <p:nvPr userDrawn="1"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1E8AC2"/>
          </a:solidFill>
        </p:grpSpPr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037516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Группа 19"/>
          <p:cNvGrpSpPr/>
          <p:nvPr userDrawn="1"/>
        </p:nvGrpSpPr>
        <p:grpSpPr>
          <a:xfrm>
            <a:off x="7981102" y="2815781"/>
            <a:ext cx="2571750" cy="1001713"/>
            <a:chOff x="5281610" y="2372014"/>
            <a:chExt cx="2571750" cy="1001713"/>
          </a:xfrm>
          <a:solidFill>
            <a:schemeClr val="bg1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5281610" y="2718089"/>
              <a:ext cx="346075" cy="387350"/>
            </a:xfrm>
            <a:custGeom>
              <a:avLst/>
              <a:gdLst>
                <a:gd name="T0" fmla="*/ 39 w 218"/>
                <a:gd name="T1" fmla="*/ 138 h 244"/>
                <a:gd name="T2" fmla="*/ 39 w 218"/>
                <a:gd name="T3" fmla="*/ 205 h 244"/>
                <a:gd name="T4" fmla="*/ 160 w 218"/>
                <a:gd name="T5" fmla="*/ 205 h 244"/>
                <a:gd name="T6" fmla="*/ 169 w 218"/>
                <a:gd name="T7" fmla="*/ 202 h 244"/>
                <a:gd name="T8" fmla="*/ 176 w 218"/>
                <a:gd name="T9" fmla="*/ 195 h 244"/>
                <a:gd name="T10" fmla="*/ 179 w 218"/>
                <a:gd name="T11" fmla="*/ 185 h 244"/>
                <a:gd name="T12" fmla="*/ 179 w 218"/>
                <a:gd name="T13" fmla="*/ 156 h 244"/>
                <a:gd name="T14" fmla="*/ 176 w 218"/>
                <a:gd name="T15" fmla="*/ 147 h 244"/>
                <a:gd name="T16" fmla="*/ 169 w 218"/>
                <a:gd name="T17" fmla="*/ 140 h 244"/>
                <a:gd name="T18" fmla="*/ 160 w 218"/>
                <a:gd name="T19" fmla="*/ 138 h 244"/>
                <a:gd name="T20" fmla="*/ 39 w 218"/>
                <a:gd name="T21" fmla="*/ 138 h 244"/>
                <a:gd name="T22" fmla="*/ 0 w 218"/>
                <a:gd name="T23" fmla="*/ 0 h 244"/>
                <a:gd name="T24" fmla="*/ 202 w 218"/>
                <a:gd name="T25" fmla="*/ 0 h 244"/>
                <a:gd name="T26" fmla="*/ 202 w 218"/>
                <a:gd name="T27" fmla="*/ 40 h 244"/>
                <a:gd name="T28" fmla="*/ 39 w 218"/>
                <a:gd name="T29" fmla="*/ 40 h 244"/>
                <a:gd name="T30" fmla="*/ 39 w 218"/>
                <a:gd name="T31" fmla="*/ 98 h 244"/>
                <a:gd name="T32" fmla="*/ 160 w 218"/>
                <a:gd name="T33" fmla="*/ 98 h 244"/>
                <a:gd name="T34" fmla="*/ 178 w 218"/>
                <a:gd name="T35" fmla="*/ 101 h 244"/>
                <a:gd name="T36" fmla="*/ 194 w 218"/>
                <a:gd name="T37" fmla="*/ 109 h 244"/>
                <a:gd name="T38" fmla="*/ 206 w 218"/>
                <a:gd name="T39" fmla="*/ 122 h 244"/>
                <a:gd name="T40" fmla="*/ 214 w 218"/>
                <a:gd name="T41" fmla="*/ 138 h 244"/>
                <a:gd name="T42" fmla="*/ 218 w 218"/>
                <a:gd name="T43" fmla="*/ 156 h 244"/>
                <a:gd name="T44" fmla="*/ 218 w 218"/>
                <a:gd name="T45" fmla="*/ 166 h 244"/>
                <a:gd name="T46" fmla="*/ 218 w 218"/>
                <a:gd name="T47" fmla="*/ 176 h 244"/>
                <a:gd name="T48" fmla="*/ 218 w 218"/>
                <a:gd name="T49" fmla="*/ 185 h 244"/>
                <a:gd name="T50" fmla="*/ 214 w 218"/>
                <a:gd name="T51" fmla="*/ 204 h 244"/>
                <a:gd name="T52" fmla="*/ 206 w 218"/>
                <a:gd name="T53" fmla="*/ 220 h 244"/>
                <a:gd name="T54" fmla="*/ 194 w 218"/>
                <a:gd name="T55" fmla="*/ 233 h 244"/>
                <a:gd name="T56" fmla="*/ 178 w 218"/>
                <a:gd name="T57" fmla="*/ 241 h 244"/>
                <a:gd name="T58" fmla="*/ 160 w 218"/>
                <a:gd name="T59" fmla="*/ 244 h 244"/>
                <a:gd name="T60" fmla="*/ 0 w 218"/>
                <a:gd name="T61" fmla="*/ 244 h 244"/>
                <a:gd name="T62" fmla="*/ 0 w 218"/>
                <a:gd name="T63" fmla="*/ 164 h 244"/>
                <a:gd name="T64" fmla="*/ 0 w 218"/>
                <a:gd name="T65" fmla="*/ 81 h 244"/>
                <a:gd name="T66" fmla="*/ 0 w 218"/>
                <a:gd name="T6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244">
                  <a:moveTo>
                    <a:pt x="39" y="138"/>
                  </a:moveTo>
                  <a:lnTo>
                    <a:pt x="39" y="205"/>
                  </a:lnTo>
                  <a:lnTo>
                    <a:pt x="160" y="205"/>
                  </a:lnTo>
                  <a:lnTo>
                    <a:pt x="169" y="202"/>
                  </a:lnTo>
                  <a:lnTo>
                    <a:pt x="176" y="195"/>
                  </a:lnTo>
                  <a:lnTo>
                    <a:pt x="179" y="185"/>
                  </a:lnTo>
                  <a:lnTo>
                    <a:pt x="179" y="156"/>
                  </a:lnTo>
                  <a:lnTo>
                    <a:pt x="176" y="147"/>
                  </a:lnTo>
                  <a:lnTo>
                    <a:pt x="169" y="140"/>
                  </a:lnTo>
                  <a:lnTo>
                    <a:pt x="160" y="138"/>
                  </a:lnTo>
                  <a:lnTo>
                    <a:pt x="39" y="138"/>
                  </a:lnTo>
                  <a:close/>
                  <a:moveTo>
                    <a:pt x="0" y="0"/>
                  </a:moveTo>
                  <a:lnTo>
                    <a:pt x="202" y="0"/>
                  </a:lnTo>
                  <a:lnTo>
                    <a:pt x="202" y="40"/>
                  </a:lnTo>
                  <a:lnTo>
                    <a:pt x="39" y="40"/>
                  </a:lnTo>
                  <a:lnTo>
                    <a:pt x="39" y="98"/>
                  </a:lnTo>
                  <a:lnTo>
                    <a:pt x="160" y="98"/>
                  </a:lnTo>
                  <a:lnTo>
                    <a:pt x="178" y="101"/>
                  </a:lnTo>
                  <a:lnTo>
                    <a:pt x="194" y="109"/>
                  </a:lnTo>
                  <a:lnTo>
                    <a:pt x="206" y="122"/>
                  </a:lnTo>
                  <a:lnTo>
                    <a:pt x="214" y="138"/>
                  </a:lnTo>
                  <a:lnTo>
                    <a:pt x="218" y="156"/>
                  </a:lnTo>
                  <a:lnTo>
                    <a:pt x="218" y="166"/>
                  </a:lnTo>
                  <a:lnTo>
                    <a:pt x="218" y="176"/>
                  </a:lnTo>
                  <a:lnTo>
                    <a:pt x="218" y="185"/>
                  </a:lnTo>
                  <a:lnTo>
                    <a:pt x="214" y="204"/>
                  </a:lnTo>
                  <a:lnTo>
                    <a:pt x="206" y="220"/>
                  </a:lnTo>
                  <a:lnTo>
                    <a:pt x="194" y="233"/>
                  </a:lnTo>
                  <a:lnTo>
                    <a:pt x="178" y="241"/>
                  </a:lnTo>
                  <a:lnTo>
                    <a:pt x="160" y="244"/>
                  </a:lnTo>
                  <a:lnTo>
                    <a:pt x="0" y="244"/>
                  </a:lnTo>
                  <a:lnTo>
                    <a:pt x="0" y="16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6140448" y="2718089"/>
              <a:ext cx="346075" cy="387350"/>
            </a:xfrm>
            <a:custGeom>
              <a:avLst/>
              <a:gdLst>
                <a:gd name="T0" fmla="*/ 39 w 218"/>
                <a:gd name="T1" fmla="*/ 40 h 244"/>
                <a:gd name="T2" fmla="*/ 39 w 218"/>
                <a:gd name="T3" fmla="*/ 107 h 244"/>
                <a:gd name="T4" fmla="*/ 160 w 218"/>
                <a:gd name="T5" fmla="*/ 107 h 244"/>
                <a:gd name="T6" fmla="*/ 171 w 218"/>
                <a:gd name="T7" fmla="*/ 105 h 244"/>
                <a:gd name="T8" fmla="*/ 177 w 218"/>
                <a:gd name="T9" fmla="*/ 98 h 244"/>
                <a:gd name="T10" fmla="*/ 180 w 218"/>
                <a:gd name="T11" fmla="*/ 87 h 244"/>
                <a:gd name="T12" fmla="*/ 180 w 218"/>
                <a:gd name="T13" fmla="*/ 59 h 244"/>
                <a:gd name="T14" fmla="*/ 177 w 218"/>
                <a:gd name="T15" fmla="*/ 49 h 244"/>
                <a:gd name="T16" fmla="*/ 171 w 218"/>
                <a:gd name="T17" fmla="*/ 42 h 244"/>
                <a:gd name="T18" fmla="*/ 160 w 218"/>
                <a:gd name="T19" fmla="*/ 40 h 244"/>
                <a:gd name="T20" fmla="*/ 39 w 218"/>
                <a:gd name="T21" fmla="*/ 40 h 244"/>
                <a:gd name="T22" fmla="*/ 0 w 218"/>
                <a:gd name="T23" fmla="*/ 0 h 244"/>
                <a:gd name="T24" fmla="*/ 160 w 218"/>
                <a:gd name="T25" fmla="*/ 0 h 244"/>
                <a:gd name="T26" fmla="*/ 179 w 218"/>
                <a:gd name="T27" fmla="*/ 4 h 244"/>
                <a:gd name="T28" fmla="*/ 194 w 218"/>
                <a:gd name="T29" fmla="*/ 12 h 244"/>
                <a:gd name="T30" fmla="*/ 207 w 218"/>
                <a:gd name="T31" fmla="*/ 25 h 244"/>
                <a:gd name="T32" fmla="*/ 215 w 218"/>
                <a:gd name="T33" fmla="*/ 40 h 244"/>
                <a:gd name="T34" fmla="*/ 218 w 218"/>
                <a:gd name="T35" fmla="*/ 59 h 244"/>
                <a:gd name="T36" fmla="*/ 218 w 218"/>
                <a:gd name="T37" fmla="*/ 68 h 244"/>
                <a:gd name="T38" fmla="*/ 218 w 218"/>
                <a:gd name="T39" fmla="*/ 79 h 244"/>
                <a:gd name="T40" fmla="*/ 218 w 218"/>
                <a:gd name="T41" fmla="*/ 87 h 244"/>
                <a:gd name="T42" fmla="*/ 215 w 218"/>
                <a:gd name="T43" fmla="*/ 106 h 244"/>
                <a:gd name="T44" fmla="*/ 207 w 218"/>
                <a:gd name="T45" fmla="*/ 122 h 244"/>
                <a:gd name="T46" fmla="*/ 194 w 218"/>
                <a:gd name="T47" fmla="*/ 135 h 244"/>
                <a:gd name="T48" fmla="*/ 179 w 218"/>
                <a:gd name="T49" fmla="*/ 144 h 244"/>
                <a:gd name="T50" fmla="*/ 160 w 218"/>
                <a:gd name="T51" fmla="*/ 146 h 244"/>
                <a:gd name="T52" fmla="*/ 39 w 218"/>
                <a:gd name="T53" fmla="*/ 146 h 244"/>
                <a:gd name="T54" fmla="*/ 39 w 218"/>
                <a:gd name="T55" fmla="*/ 244 h 244"/>
                <a:gd name="T56" fmla="*/ 0 w 218"/>
                <a:gd name="T57" fmla="*/ 244 h 244"/>
                <a:gd name="T58" fmla="*/ 0 w 218"/>
                <a:gd name="T5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244">
                  <a:moveTo>
                    <a:pt x="39" y="40"/>
                  </a:moveTo>
                  <a:lnTo>
                    <a:pt x="39" y="107"/>
                  </a:lnTo>
                  <a:lnTo>
                    <a:pt x="160" y="107"/>
                  </a:lnTo>
                  <a:lnTo>
                    <a:pt x="171" y="105"/>
                  </a:lnTo>
                  <a:lnTo>
                    <a:pt x="177" y="98"/>
                  </a:lnTo>
                  <a:lnTo>
                    <a:pt x="180" y="87"/>
                  </a:lnTo>
                  <a:lnTo>
                    <a:pt x="180" y="59"/>
                  </a:lnTo>
                  <a:lnTo>
                    <a:pt x="177" y="49"/>
                  </a:lnTo>
                  <a:lnTo>
                    <a:pt x="171" y="42"/>
                  </a:lnTo>
                  <a:lnTo>
                    <a:pt x="160" y="40"/>
                  </a:lnTo>
                  <a:lnTo>
                    <a:pt x="39" y="40"/>
                  </a:lnTo>
                  <a:close/>
                  <a:moveTo>
                    <a:pt x="0" y="0"/>
                  </a:moveTo>
                  <a:lnTo>
                    <a:pt x="160" y="0"/>
                  </a:lnTo>
                  <a:lnTo>
                    <a:pt x="179" y="4"/>
                  </a:lnTo>
                  <a:lnTo>
                    <a:pt x="194" y="12"/>
                  </a:lnTo>
                  <a:lnTo>
                    <a:pt x="207" y="25"/>
                  </a:lnTo>
                  <a:lnTo>
                    <a:pt x="215" y="40"/>
                  </a:lnTo>
                  <a:lnTo>
                    <a:pt x="218" y="59"/>
                  </a:lnTo>
                  <a:lnTo>
                    <a:pt x="218" y="68"/>
                  </a:lnTo>
                  <a:lnTo>
                    <a:pt x="218" y="79"/>
                  </a:lnTo>
                  <a:lnTo>
                    <a:pt x="218" y="87"/>
                  </a:lnTo>
                  <a:lnTo>
                    <a:pt x="215" y="106"/>
                  </a:lnTo>
                  <a:lnTo>
                    <a:pt x="207" y="122"/>
                  </a:lnTo>
                  <a:lnTo>
                    <a:pt x="194" y="135"/>
                  </a:lnTo>
                  <a:lnTo>
                    <a:pt x="179" y="144"/>
                  </a:lnTo>
                  <a:lnTo>
                    <a:pt x="160" y="146"/>
                  </a:lnTo>
                  <a:lnTo>
                    <a:pt x="39" y="146"/>
                  </a:lnTo>
                  <a:lnTo>
                    <a:pt x="39" y="244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559548" y="2718089"/>
              <a:ext cx="330200" cy="387350"/>
            </a:xfrm>
            <a:custGeom>
              <a:avLst/>
              <a:gdLst>
                <a:gd name="T0" fmla="*/ 57 w 208"/>
                <a:gd name="T1" fmla="*/ 0 h 244"/>
                <a:gd name="T2" fmla="*/ 208 w 208"/>
                <a:gd name="T3" fmla="*/ 0 h 244"/>
                <a:gd name="T4" fmla="*/ 208 w 208"/>
                <a:gd name="T5" fmla="*/ 40 h 244"/>
                <a:gd name="T6" fmla="*/ 57 w 208"/>
                <a:gd name="T7" fmla="*/ 40 h 244"/>
                <a:gd name="T8" fmla="*/ 48 w 208"/>
                <a:gd name="T9" fmla="*/ 42 h 244"/>
                <a:gd name="T10" fmla="*/ 41 w 208"/>
                <a:gd name="T11" fmla="*/ 49 h 244"/>
                <a:gd name="T12" fmla="*/ 38 w 208"/>
                <a:gd name="T13" fmla="*/ 59 h 244"/>
                <a:gd name="T14" fmla="*/ 38 w 208"/>
                <a:gd name="T15" fmla="*/ 81 h 244"/>
                <a:gd name="T16" fmla="*/ 38 w 208"/>
                <a:gd name="T17" fmla="*/ 108 h 244"/>
                <a:gd name="T18" fmla="*/ 38 w 208"/>
                <a:gd name="T19" fmla="*/ 185 h 244"/>
                <a:gd name="T20" fmla="*/ 41 w 208"/>
                <a:gd name="T21" fmla="*/ 195 h 244"/>
                <a:gd name="T22" fmla="*/ 48 w 208"/>
                <a:gd name="T23" fmla="*/ 202 h 244"/>
                <a:gd name="T24" fmla="*/ 57 w 208"/>
                <a:gd name="T25" fmla="*/ 205 h 244"/>
                <a:gd name="T26" fmla="*/ 208 w 208"/>
                <a:gd name="T27" fmla="*/ 205 h 244"/>
                <a:gd name="T28" fmla="*/ 208 w 208"/>
                <a:gd name="T29" fmla="*/ 244 h 244"/>
                <a:gd name="T30" fmla="*/ 169 w 208"/>
                <a:gd name="T31" fmla="*/ 244 h 244"/>
                <a:gd name="T32" fmla="*/ 133 w 208"/>
                <a:gd name="T33" fmla="*/ 244 h 244"/>
                <a:gd name="T34" fmla="*/ 57 w 208"/>
                <a:gd name="T35" fmla="*/ 244 h 244"/>
                <a:gd name="T36" fmla="*/ 38 w 208"/>
                <a:gd name="T37" fmla="*/ 241 h 244"/>
                <a:gd name="T38" fmla="*/ 23 w 208"/>
                <a:gd name="T39" fmla="*/ 233 h 244"/>
                <a:gd name="T40" fmla="*/ 10 w 208"/>
                <a:gd name="T41" fmla="*/ 220 h 244"/>
                <a:gd name="T42" fmla="*/ 2 w 208"/>
                <a:gd name="T43" fmla="*/ 204 h 244"/>
                <a:gd name="T44" fmla="*/ 0 w 208"/>
                <a:gd name="T45" fmla="*/ 185 h 244"/>
                <a:gd name="T46" fmla="*/ 0 w 208"/>
                <a:gd name="T47" fmla="*/ 146 h 244"/>
                <a:gd name="T48" fmla="*/ 0 w 208"/>
                <a:gd name="T49" fmla="*/ 134 h 244"/>
                <a:gd name="T50" fmla="*/ 0 w 208"/>
                <a:gd name="T51" fmla="*/ 126 h 244"/>
                <a:gd name="T52" fmla="*/ 0 w 208"/>
                <a:gd name="T53" fmla="*/ 119 h 244"/>
                <a:gd name="T54" fmla="*/ 0 w 208"/>
                <a:gd name="T55" fmla="*/ 109 h 244"/>
                <a:gd name="T56" fmla="*/ 0 w 208"/>
                <a:gd name="T57" fmla="*/ 99 h 244"/>
                <a:gd name="T58" fmla="*/ 0 w 208"/>
                <a:gd name="T59" fmla="*/ 82 h 244"/>
                <a:gd name="T60" fmla="*/ 0 w 208"/>
                <a:gd name="T61" fmla="*/ 59 h 244"/>
                <a:gd name="T62" fmla="*/ 2 w 208"/>
                <a:gd name="T63" fmla="*/ 40 h 244"/>
                <a:gd name="T64" fmla="*/ 10 w 208"/>
                <a:gd name="T65" fmla="*/ 25 h 244"/>
                <a:gd name="T66" fmla="*/ 23 w 208"/>
                <a:gd name="T67" fmla="*/ 12 h 244"/>
                <a:gd name="T68" fmla="*/ 38 w 208"/>
                <a:gd name="T69" fmla="*/ 4 h 244"/>
                <a:gd name="T70" fmla="*/ 57 w 208"/>
                <a:gd name="T7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44">
                  <a:moveTo>
                    <a:pt x="57" y="0"/>
                  </a:moveTo>
                  <a:lnTo>
                    <a:pt x="208" y="0"/>
                  </a:lnTo>
                  <a:lnTo>
                    <a:pt x="208" y="40"/>
                  </a:lnTo>
                  <a:lnTo>
                    <a:pt x="57" y="40"/>
                  </a:lnTo>
                  <a:lnTo>
                    <a:pt x="48" y="42"/>
                  </a:lnTo>
                  <a:lnTo>
                    <a:pt x="41" y="49"/>
                  </a:lnTo>
                  <a:lnTo>
                    <a:pt x="38" y="59"/>
                  </a:lnTo>
                  <a:lnTo>
                    <a:pt x="38" y="81"/>
                  </a:lnTo>
                  <a:lnTo>
                    <a:pt x="38" y="108"/>
                  </a:lnTo>
                  <a:lnTo>
                    <a:pt x="38" y="185"/>
                  </a:lnTo>
                  <a:lnTo>
                    <a:pt x="41" y="195"/>
                  </a:lnTo>
                  <a:lnTo>
                    <a:pt x="48" y="202"/>
                  </a:lnTo>
                  <a:lnTo>
                    <a:pt x="57" y="205"/>
                  </a:lnTo>
                  <a:lnTo>
                    <a:pt x="208" y="205"/>
                  </a:lnTo>
                  <a:lnTo>
                    <a:pt x="208" y="244"/>
                  </a:lnTo>
                  <a:lnTo>
                    <a:pt x="169" y="244"/>
                  </a:lnTo>
                  <a:lnTo>
                    <a:pt x="133" y="244"/>
                  </a:lnTo>
                  <a:lnTo>
                    <a:pt x="57" y="244"/>
                  </a:lnTo>
                  <a:lnTo>
                    <a:pt x="38" y="241"/>
                  </a:lnTo>
                  <a:lnTo>
                    <a:pt x="23" y="233"/>
                  </a:lnTo>
                  <a:lnTo>
                    <a:pt x="10" y="220"/>
                  </a:lnTo>
                  <a:lnTo>
                    <a:pt x="2" y="204"/>
                  </a:lnTo>
                  <a:lnTo>
                    <a:pt x="0" y="185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19"/>
                  </a:lnTo>
                  <a:lnTo>
                    <a:pt x="0" y="109"/>
                  </a:lnTo>
                  <a:lnTo>
                    <a:pt x="0" y="99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2" y="40"/>
                  </a:lnTo>
                  <a:lnTo>
                    <a:pt x="10" y="25"/>
                  </a:lnTo>
                  <a:lnTo>
                    <a:pt x="23" y="12"/>
                  </a:lnTo>
                  <a:lnTo>
                    <a:pt x="38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656260" y="2718089"/>
              <a:ext cx="430213" cy="387350"/>
            </a:xfrm>
            <a:custGeom>
              <a:avLst/>
              <a:gdLst>
                <a:gd name="T0" fmla="*/ 136 w 271"/>
                <a:gd name="T1" fmla="*/ 44 h 244"/>
                <a:gd name="T2" fmla="*/ 91 w 271"/>
                <a:gd name="T3" fmla="*/ 138 h 244"/>
                <a:gd name="T4" fmla="*/ 180 w 271"/>
                <a:gd name="T5" fmla="*/ 138 h 244"/>
                <a:gd name="T6" fmla="*/ 136 w 271"/>
                <a:gd name="T7" fmla="*/ 44 h 244"/>
                <a:gd name="T8" fmla="*/ 113 w 271"/>
                <a:gd name="T9" fmla="*/ 0 h 244"/>
                <a:gd name="T10" fmla="*/ 158 w 271"/>
                <a:gd name="T11" fmla="*/ 0 h 244"/>
                <a:gd name="T12" fmla="*/ 271 w 271"/>
                <a:gd name="T13" fmla="*/ 244 h 244"/>
                <a:gd name="T14" fmla="*/ 227 w 271"/>
                <a:gd name="T15" fmla="*/ 244 h 244"/>
                <a:gd name="T16" fmla="*/ 199 w 271"/>
                <a:gd name="T17" fmla="*/ 176 h 244"/>
                <a:gd name="T18" fmla="*/ 72 w 271"/>
                <a:gd name="T19" fmla="*/ 176 h 244"/>
                <a:gd name="T20" fmla="*/ 44 w 271"/>
                <a:gd name="T21" fmla="*/ 244 h 244"/>
                <a:gd name="T22" fmla="*/ 0 w 271"/>
                <a:gd name="T23" fmla="*/ 244 h 244"/>
                <a:gd name="T24" fmla="*/ 113 w 271"/>
                <a:gd name="T2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1" h="244">
                  <a:moveTo>
                    <a:pt x="136" y="44"/>
                  </a:moveTo>
                  <a:lnTo>
                    <a:pt x="91" y="138"/>
                  </a:lnTo>
                  <a:lnTo>
                    <a:pt x="180" y="138"/>
                  </a:lnTo>
                  <a:lnTo>
                    <a:pt x="136" y="44"/>
                  </a:lnTo>
                  <a:close/>
                  <a:moveTo>
                    <a:pt x="113" y="0"/>
                  </a:moveTo>
                  <a:lnTo>
                    <a:pt x="158" y="0"/>
                  </a:lnTo>
                  <a:lnTo>
                    <a:pt x="271" y="244"/>
                  </a:lnTo>
                  <a:lnTo>
                    <a:pt x="227" y="244"/>
                  </a:lnTo>
                  <a:lnTo>
                    <a:pt x="199" y="176"/>
                  </a:lnTo>
                  <a:lnTo>
                    <a:pt x="72" y="176"/>
                  </a:lnTo>
                  <a:lnTo>
                    <a:pt x="44" y="244"/>
                  </a:lnTo>
                  <a:lnTo>
                    <a:pt x="0" y="244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6329360" y="3186402"/>
              <a:ext cx="160338" cy="184150"/>
            </a:xfrm>
            <a:custGeom>
              <a:avLst/>
              <a:gdLst>
                <a:gd name="T0" fmla="*/ 22 w 101"/>
                <a:gd name="T1" fmla="*/ 23 h 116"/>
                <a:gd name="T2" fmla="*/ 22 w 101"/>
                <a:gd name="T3" fmla="*/ 50 h 116"/>
                <a:gd name="T4" fmla="*/ 69 w 101"/>
                <a:gd name="T5" fmla="*/ 50 h 116"/>
                <a:gd name="T6" fmla="*/ 73 w 101"/>
                <a:gd name="T7" fmla="*/ 49 h 116"/>
                <a:gd name="T8" fmla="*/ 75 w 101"/>
                <a:gd name="T9" fmla="*/ 47 h 116"/>
                <a:gd name="T10" fmla="*/ 78 w 101"/>
                <a:gd name="T11" fmla="*/ 44 h 116"/>
                <a:gd name="T12" fmla="*/ 79 w 101"/>
                <a:gd name="T13" fmla="*/ 40 h 116"/>
                <a:gd name="T14" fmla="*/ 79 w 101"/>
                <a:gd name="T15" fmla="*/ 32 h 116"/>
                <a:gd name="T16" fmla="*/ 78 w 101"/>
                <a:gd name="T17" fmla="*/ 29 h 116"/>
                <a:gd name="T18" fmla="*/ 75 w 101"/>
                <a:gd name="T19" fmla="*/ 25 h 116"/>
                <a:gd name="T20" fmla="*/ 73 w 101"/>
                <a:gd name="T21" fmla="*/ 24 h 116"/>
                <a:gd name="T22" fmla="*/ 69 w 101"/>
                <a:gd name="T23" fmla="*/ 23 h 116"/>
                <a:gd name="T24" fmla="*/ 22 w 101"/>
                <a:gd name="T25" fmla="*/ 23 h 116"/>
                <a:gd name="T26" fmla="*/ 0 w 101"/>
                <a:gd name="T27" fmla="*/ 0 h 116"/>
                <a:gd name="T28" fmla="*/ 74 w 101"/>
                <a:gd name="T29" fmla="*/ 0 h 116"/>
                <a:gd name="T30" fmla="*/ 85 w 101"/>
                <a:gd name="T31" fmla="*/ 3 h 116"/>
                <a:gd name="T32" fmla="*/ 93 w 101"/>
                <a:gd name="T33" fmla="*/ 9 h 116"/>
                <a:gd name="T34" fmla="*/ 99 w 101"/>
                <a:gd name="T35" fmla="*/ 17 h 116"/>
                <a:gd name="T36" fmla="*/ 101 w 101"/>
                <a:gd name="T37" fmla="*/ 27 h 116"/>
                <a:gd name="T38" fmla="*/ 101 w 101"/>
                <a:gd name="T39" fmla="*/ 30 h 116"/>
                <a:gd name="T40" fmla="*/ 101 w 101"/>
                <a:gd name="T41" fmla="*/ 34 h 116"/>
                <a:gd name="T42" fmla="*/ 101 w 101"/>
                <a:gd name="T43" fmla="*/ 38 h 116"/>
                <a:gd name="T44" fmla="*/ 101 w 101"/>
                <a:gd name="T45" fmla="*/ 43 h 116"/>
                <a:gd name="T46" fmla="*/ 101 w 101"/>
                <a:gd name="T47" fmla="*/ 45 h 116"/>
                <a:gd name="T48" fmla="*/ 99 w 101"/>
                <a:gd name="T49" fmla="*/ 56 h 116"/>
                <a:gd name="T50" fmla="*/ 93 w 101"/>
                <a:gd name="T51" fmla="*/ 64 h 116"/>
                <a:gd name="T52" fmla="*/ 85 w 101"/>
                <a:gd name="T53" fmla="*/ 70 h 116"/>
                <a:gd name="T54" fmla="*/ 74 w 101"/>
                <a:gd name="T55" fmla="*/ 72 h 116"/>
                <a:gd name="T56" fmla="*/ 22 w 101"/>
                <a:gd name="T57" fmla="*/ 72 h 116"/>
                <a:gd name="T58" fmla="*/ 22 w 101"/>
                <a:gd name="T59" fmla="*/ 93 h 116"/>
                <a:gd name="T60" fmla="*/ 22 w 101"/>
                <a:gd name="T61" fmla="*/ 116 h 116"/>
                <a:gd name="T62" fmla="*/ 0 w 101"/>
                <a:gd name="T63" fmla="*/ 116 h 116"/>
                <a:gd name="T64" fmla="*/ 0 w 101"/>
                <a:gd name="T65" fmla="*/ 78 h 116"/>
                <a:gd name="T66" fmla="*/ 0 w 101"/>
                <a:gd name="T67" fmla="*/ 38 h 116"/>
                <a:gd name="T68" fmla="*/ 0 w 101"/>
                <a:gd name="T6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16">
                  <a:moveTo>
                    <a:pt x="22" y="23"/>
                  </a:moveTo>
                  <a:lnTo>
                    <a:pt x="22" y="50"/>
                  </a:lnTo>
                  <a:lnTo>
                    <a:pt x="69" y="50"/>
                  </a:lnTo>
                  <a:lnTo>
                    <a:pt x="73" y="49"/>
                  </a:lnTo>
                  <a:lnTo>
                    <a:pt x="75" y="47"/>
                  </a:lnTo>
                  <a:lnTo>
                    <a:pt x="78" y="44"/>
                  </a:lnTo>
                  <a:lnTo>
                    <a:pt x="79" y="40"/>
                  </a:lnTo>
                  <a:lnTo>
                    <a:pt x="79" y="32"/>
                  </a:lnTo>
                  <a:lnTo>
                    <a:pt x="78" y="29"/>
                  </a:lnTo>
                  <a:lnTo>
                    <a:pt x="75" y="25"/>
                  </a:lnTo>
                  <a:lnTo>
                    <a:pt x="73" y="24"/>
                  </a:lnTo>
                  <a:lnTo>
                    <a:pt x="69" y="23"/>
                  </a:lnTo>
                  <a:lnTo>
                    <a:pt x="22" y="23"/>
                  </a:lnTo>
                  <a:close/>
                  <a:moveTo>
                    <a:pt x="0" y="0"/>
                  </a:moveTo>
                  <a:lnTo>
                    <a:pt x="74" y="0"/>
                  </a:lnTo>
                  <a:lnTo>
                    <a:pt x="85" y="3"/>
                  </a:lnTo>
                  <a:lnTo>
                    <a:pt x="93" y="9"/>
                  </a:lnTo>
                  <a:lnTo>
                    <a:pt x="99" y="17"/>
                  </a:lnTo>
                  <a:lnTo>
                    <a:pt x="101" y="27"/>
                  </a:lnTo>
                  <a:lnTo>
                    <a:pt x="101" y="30"/>
                  </a:lnTo>
                  <a:lnTo>
                    <a:pt x="101" y="34"/>
                  </a:lnTo>
                  <a:lnTo>
                    <a:pt x="101" y="38"/>
                  </a:lnTo>
                  <a:lnTo>
                    <a:pt x="101" y="43"/>
                  </a:lnTo>
                  <a:lnTo>
                    <a:pt x="101" y="45"/>
                  </a:lnTo>
                  <a:lnTo>
                    <a:pt x="99" y="56"/>
                  </a:lnTo>
                  <a:lnTo>
                    <a:pt x="93" y="64"/>
                  </a:lnTo>
                  <a:lnTo>
                    <a:pt x="85" y="70"/>
                  </a:lnTo>
                  <a:lnTo>
                    <a:pt x="74" y="72"/>
                  </a:lnTo>
                  <a:lnTo>
                    <a:pt x="22" y="72"/>
                  </a:lnTo>
                  <a:lnTo>
                    <a:pt x="22" y="9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7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6140448" y="3186402"/>
              <a:ext cx="155575" cy="180975"/>
            </a:xfrm>
            <a:custGeom>
              <a:avLst/>
              <a:gdLst>
                <a:gd name="T0" fmla="*/ 0 w 98"/>
                <a:gd name="T1" fmla="*/ 0 h 114"/>
                <a:gd name="T2" fmla="*/ 98 w 98"/>
                <a:gd name="T3" fmla="*/ 0 h 114"/>
                <a:gd name="T4" fmla="*/ 98 w 98"/>
                <a:gd name="T5" fmla="*/ 23 h 114"/>
                <a:gd name="T6" fmla="*/ 24 w 98"/>
                <a:gd name="T7" fmla="*/ 23 h 114"/>
                <a:gd name="T8" fmla="*/ 24 w 98"/>
                <a:gd name="T9" fmla="*/ 114 h 114"/>
                <a:gd name="T10" fmla="*/ 0 w 98"/>
                <a:gd name="T11" fmla="*/ 114 h 114"/>
                <a:gd name="T12" fmla="*/ 0 w 98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114">
                  <a:moveTo>
                    <a:pt x="0" y="0"/>
                  </a:moveTo>
                  <a:lnTo>
                    <a:pt x="98" y="0"/>
                  </a:lnTo>
                  <a:lnTo>
                    <a:pt x="98" y="23"/>
                  </a:lnTo>
                  <a:lnTo>
                    <a:pt x="24" y="23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6502398" y="3186402"/>
              <a:ext cx="190500" cy="184150"/>
            </a:xfrm>
            <a:custGeom>
              <a:avLst/>
              <a:gdLst>
                <a:gd name="T0" fmla="*/ 0 w 120"/>
                <a:gd name="T1" fmla="*/ 0 h 116"/>
                <a:gd name="T2" fmla="*/ 25 w 120"/>
                <a:gd name="T3" fmla="*/ 0 h 116"/>
                <a:gd name="T4" fmla="*/ 62 w 120"/>
                <a:gd name="T5" fmla="*/ 61 h 116"/>
                <a:gd name="T6" fmla="*/ 96 w 120"/>
                <a:gd name="T7" fmla="*/ 0 h 116"/>
                <a:gd name="T8" fmla="*/ 120 w 120"/>
                <a:gd name="T9" fmla="*/ 0 h 116"/>
                <a:gd name="T10" fmla="*/ 119 w 120"/>
                <a:gd name="T11" fmla="*/ 4 h 116"/>
                <a:gd name="T12" fmla="*/ 114 w 120"/>
                <a:gd name="T13" fmla="*/ 11 h 116"/>
                <a:gd name="T14" fmla="*/ 109 w 120"/>
                <a:gd name="T15" fmla="*/ 21 h 116"/>
                <a:gd name="T16" fmla="*/ 100 w 120"/>
                <a:gd name="T17" fmla="*/ 34 h 116"/>
                <a:gd name="T18" fmla="*/ 92 w 120"/>
                <a:gd name="T19" fmla="*/ 50 h 116"/>
                <a:gd name="T20" fmla="*/ 83 w 120"/>
                <a:gd name="T21" fmla="*/ 66 h 116"/>
                <a:gd name="T22" fmla="*/ 73 w 120"/>
                <a:gd name="T23" fmla="*/ 81 h 116"/>
                <a:gd name="T24" fmla="*/ 65 w 120"/>
                <a:gd name="T25" fmla="*/ 96 h 116"/>
                <a:gd name="T26" fmla="*/ 58 w 120"/>
                <a:gd name="T27" fmla="*/ 107 h 116"/>
                <a:gd name="T28" fmla="*/ 53 w 120"/>
                <a:gd name="T29" fmla="*/ 116 h 116"/>
                <a:gd name="T30" fmla="*/ 30 w 120"/>
                <a:gd name="T31" fmla="*/ 116 h 116"/>
                <a:gd name="T32" fmla="*/ 33 w 120"/>
                <a:gd name="T33" fmla="*/ 107 h 116"/>
                <a:gd name="T34" fmla="*/ 39 w 120"/>
                <a:gd name="T35" fmla="*/ 98 h 116"/>
                <a:gd name="T36" fmla="*/ 44 w 120"/>
                <a:gd name="T37" fmla="*/ 90 h 116"/>
                <a:gd name="T38" fmla="*/ 47 w 120"/>
                <a:gd name="T39" fmla="*/ 84 h 116"/>
                <a:gd name="T40" fmla="*/ 0 w 120"/>
                <a:gd name="T4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16">
                  <a:moveTo>
                    <a:pt x="0" y="0"/>
                  </a:moveTo>
                  <a:lnTo>
                    <a:pt x="25" y="0"/>
                  </a:lnTo>
                  <a:lnTo>
                    <a:pt x="62" y="61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19" y="4"/>
                  </a:lnTo>
                  <a:lnTo>
                    <a:pt x="114" y="11"/>
                  </a:lnTo>
                  <a:lnTo>
                    <a:pt x="109" y="21"/>
                  </a:lnTo>
                  <a:lnTo>
                    <a:pt x="100" y="34"/>
                  </a:lnTo>
                  <a:lnTo>
                    <a:pt x="92" y="50"/>
                  </a:lnTo>
                  <a:lnTo>
                    <a:pt x="83" y="66"/>
                  </a:lnTo>
                  <a:lnTo>
                    <a:pt x="73" y="81"/>
                  </a:lnTo>
                  <a:lnTo>
                    <a:pt x="65" y="96"/>
                  </a:lnTo>
                  <a:lnTo>
                    <a:pt x="58" y="107"/>
                  </a:lnTo>
                  <a:lnTo>
                    <a:pt x="53" y="116"/>
                  </a:lnTo>
                  <a:lnTo>
                    <a:pt x="30" y="116"/>
                  </a:lnTo>
                  <a:lnTo>
                    <a:pt x="33" y="107"/>
                  </a:lnTo>
                  <a:lnTo>
                    <a:pt x="39" y="98"/>
                  </a:lnTo>
                  <a:lnTo>
                    <a:pt x="44" y="90"/>
                  </a:lnTo>
                  <a:lnTo>
                    <a:pt x="47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6711948" y="3186402"/>
              <a:ext cx="177800" cy="184150"/>
            </a:xfrm>
            <a:custGeom>
              <a:avLst/>
              <a:gdLst>
                <a:gd name="T0" fmla="*/ 0 w 112"/>
                <a:gd name="T1" fmla="*/ 0 h 116"/>
                <a:gd name="T2" fmla="*/ 112 w 112"/>
                <a:gd name="T3" fmla="*/ 0 h 116"/>
                <a:gd name="T4" fmla="*/ 112 w 112"/>
                <a:gd name="T5" fmla="*/ 116 h 116"/>
                <a:gd name="T6" fmla="*/ 89 w 112"/>
                <a:gd name="T7" fmla="*/ 116 h 116"/>
                <a:gd name="T8" fmla="*/ 89 w 112"/>
                <a:gd name="T9" fmla="*/ 97 h 116"/>
                <a:gd name="T10" fmla="*/ 89 w 112"/>
                <a:gd name="T11" fmla="*/ 23 h 116"/>
                <a:gd name="T12" fmla="*/ 22 w 112"/>
                <a:gd name="T13" fmla="*/ 23 h 116"/>
                <a:gd name="T14" fmla="*/ 22 w 112"/>
                <a:gd name="T15" fmla="*/ 116 h 116"/>
                <a:gd name="T16" fmla="*/ 0 w 112"/>
                <a:gd name="T17" fmla="*/ 116 h 116"/>
                <a:gd name="T18" fmla="*/ 0 w 11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6">
                  <a:moveTo>
                    <a:pt x="0" y="0"/>
                  </a:moveTo>
                  <a:lnTo>
                    <a:pt x="112" y="0"/>
                  </a:lnTo>
                  <a:lnTo>
                    <a:pt x="112" y="116"/>
                  </a:lnTo>
                  <a:lnTo>
                    <a:pt x="89" y="116"/>
                  </a:lnTo>
                  <a:lnTo>
                    <a:pt x="89" y="97"/>
                  </a:lnTo>
                  <a:lnTo>
                    <a:pt x="89" y="23"/>
                  </a:lnTo>
                  <a:lnTo>
                    <a:pt x="22" y="2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7781923" y="2732377"/>
              <a:ext cx="49213" cy="55563"/>
            </a:xfrm>
            <a:custGeom>
              <a:avLst/>
              <a:gdLst>
                <a:gd name="T0" fmla="*/ 5 w 31"/>
                <a:gd name="T1" fmla="*/ 5 h 35"/>
                <a:gd name="T2" fmla="*/ 5 w 31"/>
                <a:gd name="T3" fmla="*/ 16 h 35"/>
                <a:gd name="T4" fmla="*/ 14 w 31"/>
                <a:gd name="T5" fmla="*/ 16 h 35"/>
                <a:gd name="T6" fmla="*/ 18 w 31"/>
                <a:gd name="T7" fmla="*/ 16 h 35"/>
                <a:gd name="T8" fmla="*/ 19 w 31"/>
                <a:gd name="T9" fmla="*/ 16 h 35"/>
                <a:gd name="T10" fmla="*/ 21 w 31"/>
                <a:gd name="T11" fmla="*/ 15 h 35"/>
                <a:gd name="T12" fmla="*/ 23 w 31"/>
                <a:gd name="T13" fmla="*/ 13 h 35"/>
                <a:gd name="T14" fmla="*/ 23 w 31"/>
                <a:gd name="T15" fmla="*/ 10 h 35"/>
                <a:gd name="T16" fmla="*/ 23 w 31"/>
                <a:gd name="T17" fmla="*/ 7 h 35"/>
                <a:gd name="T18" fmla="*/ 21 w 31"/>
                <a:gd name="T19" fmla="*/ 6 h 35"/>
                <a:gd name="T20" fmla="*/ 19 w 31"/>
                <a:gd name="T21" fmla="*/ 5 h 35"/>
                <a:gd name="T22" fmla="*/ 15 w 31"/>
                <a:gd name="T23" fmla="*/ 5 h 35"/>
                <a:gd name="T24" fmla="*/ 5 w 31"/>
                <a:gd name="T25" fmla="*/ 5 h 35"/>
                <a:gd name="T26" fmla="*/ 0 w 31"/>
                <a:gd name="T27" fmla="*/ 0 h 35"/>
                <a:gd name="T28" fmla="*/ 15 w 31"/>
                <a:gd name="T29" fmla="*/ 0 h 35"/>
                <a:gd name="T30" fmla="*/ 19 w 31"/>
                <a:gd name="T31" fmla="*/ 2 h 35"/>
                <a:gd name="T32" fmla="*/ 23 w 31"/>
                <a:gd name="T33" fmla="*/ 2 h 35"/>
                <a:gd name="T34" fmla="*/ 25 w 31"/>
                <a:gd name="T35" fmla="*/ 3 h 35"/>
                <a:gd name="T36" fmla="*/ 26 w 31"/>
                <a:gd name="T37" fmla="*/ 5 h 35"/>
                <a:gd name="T38" fmla="*/ 27 w 31"/>
                <a:gd name="T39" fmla="*/ 7 h 35"/>
                <a:gd name="T40" fmla="*/ 27 w 31"/>
                <a:gd name="T41" fmla="*/ 10 h 35"/>
                <a:gd name="T42" fmla="*/ 27 w 31"/>
                <a:gd name="T43" fmla="*/ 13 h 35"/>
                <a:gd name="T44" fmla="*/ 25 w 31"/>
                <a:gd name="T45" fmla="*/ 16 h 35"/>
                <a:gd name="T46" fmla="*/ 23 w 31"/>
                <a:gd name="T47" fmla="*/ 18 h 35"/>
                <a:gd name="T48" fmla="*/ 18 w 31"/>
                <a:gd name="T49" fmla="*/ 19 h 35"/>
                <a:gd name="T50" fmla="*/ 20 w 31"/>
                <a:gd name="T51" fmla="*/ 20 h 35"/>
                <a:gd name="T52" fmla="*/ 23 w 31"/>
                <a:gd name="T53" fmla="*/ 23 h 35"/>
                <a:gd name="T54" fmla="*/ 25 w 31"/>
                <a:gd name="T55" fmla="*/ 25 h 35"/>
                <a:gd name="T56" fmla="*/ 31 w 31"/>
                <a:gd name="T57" fmla="*/ 35 h 35"/>
                <a:gd name="T58" fmla="*/ 25 w 31"/>
                <a:gd name="T59" fmla="*/ 35 h 35"/>
                <a:gd name="T60" fmla="*/ 20 w 31"/>
                <a:gd name="T61" fmla="*/ 27 h 35"/>
                <a:gd name="T62" fmla="*/ 18 w 31"/>
                <a:gd name="T63" fmla="*/ 25 h 35"/>
                <a:gd name="T64" fmla="*/ 17 w 31"/>
                <a:gd name="T65" fmla="*/ 23 h 35"/>
                <a:gd name="T66" fmla="*/ 15 w 31"/>
                <a:gd name="T67" fmla="*/ 22 h 35"/>
                <a:gd name="T68" fmla="*/ 14 w 31"/>
                <a:gd name="T69" fmla="*/ 20 h 35"/>
                <a:gd name="T70" fmla="*/ 13 w 31"/>
                <a:gd name="T71" fmla="*/ 20 h 35"/>
                <a:gd name="T72" fmla="*/ 10 w 31"/>
                <a:gd name="T73" fmla="*/ 19 h 35"/>
                <a:gd name="T74" fmla="*/ 5 w 31"/>
                <a:gd name="T75" fmla="*/ 19 h 35"/>
                <a:gd name="T76" fmla="*/ 5 w 31"/>
                <a:gd name="T77" fmla="*/ 35 h 35"/>
                <a:gd name="T78" fmla="*/ 0 w 31"/>
                <a:gd name="T79" fmla="*/ 35 h 35"/>
                <a:gd name="T80" fmla="*/ 0 w 31"/>
                <a:gd name="T8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" h="35">
                  <a:moveTo>
                    <a:pt x="5" y="5"/>
                  </a:moveTo>
                  <a:lnTo>
                    <a:pt x="5" y="16"/>
                  </a:lnTo>
                  <a:lnTo>
                    <a:pt x="14" y="16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21" y="15"/>
                  </a:lnTo>
                  <a:lnTo>
                    <a:pt x="23" y="13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1" y="6"/>
                  </a:lnTo>
                  <a:lnTo>
                    <a:pt x="19" y="5"/>
                  </a:lnTo>
                  <a:lnTo>
                    <a:pt x="15" y="5"/>
                  </a:lnTo>
                  <a:lnTo>
                    <a:pt x="5" y="5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7" y="10"/>
                  </a:lnTo>
                  <a:lnTo>
                    <a:pt x="27" y="13"/>
                  </a:lnTo>
                  <a:lnTo>
                    <a:pt x="25" y="16"/>
                  </a:lnTo>
                  <a:lnTo>
                    <a:pt x="23" y="18"/>
                  </a:lnTo>
                  <a:lnTo>
                    <a:pt x="18" y="19"/>
                  </a:lnTo>
                  <a:lnTo>
                    <a:pt x="20" y="20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31" y="35"/>
                  </a:lnTo>
                  <a:lnTo>
                    <a:pt x="25" y="35"/>
                  </a:lnTo>
                  <a:lnTo>
                    <a:pt x="20" y="27"/>
                  </a:lnTo>
                  <a:lnTo>
                    <a:pt x="18" y="25"/>
                  </a:lnTo>
                  <a:lnTo>
                    <a:pt x="17" y="23"/>
                  </a:lnTo>
                  <a:lnTo>
                    <a:pt x="15" y="22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0" y="19"/>
                  </a:lnTo>
                  <a:lnTo>
                    <a:pt x="5" y="19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7751760" y="2710152"/>
              <a:ext cx="101600" cy="101600"/>
            </a:xfrm>
            <a:custGeom>
              <a:avLst/>
              <a:gdLst>
                <a:gd name="T0" fmla="*/ 32 w 64"/>
                <a:gd name="T1" fmla="*/ 5 h 64"/>
                <a:gd name="T2" fmla="*/ 22 w 64"/>
                <a:gd name="T3" fmla="*/ 7 h 64"/>
                <a:gd name="T4" fmla="*/ 13 w 64"/>
                <a:gd name="T5" fmla="*/ 13 h 64"/>
                <a:gd name="T6" fmla="*/ 6 w 64"/>
                <a:gd name="T7" fmla="*/ 21 h 64"/>
                <a:gd name="T8" fmla="*/ 5 w 64"/>
                <a:gd name="T9" fmla="*/ 32 h 64"/>
                <a:gd name="T10" fmla="*/ 6 w 64"/>
                <a:gd name="T11" fmla="*/ 43 h 64"/>
                <a:gd name="T12" fmla="*/ 13 w 64"/>
                <a:gd name="T13" fmla="*/ 52 h 64"/>
                <a:gd name="T14" fmla="*/ 22 w 64"/>
                <a:gd name="T15" fmla="*/ 58 h 64"/>
                <a:gd name="T16" fmla="*/ 32 w 64"/>
                <a:gd name="T17" fmla="*/ 60 h 64"/>
                <a:gd name="T18" fmla="*/ 43 w 64"/>
                <a:gd name="T19" fmla="*/ 58 h 64"/>
                <a:gd name="T20" fmla="*/ 52 w 64"/>
                <a:gd name="T21" fmla="*/ 52 h 64"/>
                <a:gd name="T22" fmla="*/ 58 w 64"/>
                <a:gd name="T23" fmla="*/ 43 h 64"/>
                <a:gd name="T24" fmla="*/ 60 w 64"/>
                <a:gd name="T25" fmla="*/ 32 h 64"/>
                <a:gd name="T26" fmla="*/ 58 w 64"/>
                <a:gd name="T27" fmla="*/ 21 h 64"/>
                <a:gd name="T28" fmla="*/ 52 w 64"/>
                <a:gd name="T29" fmla="*/ 13 h 64"/>
                <a:gd name="T30" fmla="*/ 43 w 64"/>
                <a:gd name="T31" fmla="*/ 7 h 64"/>
                <a:gd name="T32" fmla="*/ 32 w 64"/>
                <a:gd name="T33" fmla="*/ 5 h 64"/>
                <a:gd name="T34" fmla="*/ 32 w 64"/>
                <a:gd name="T35" fmla="*/ 0 h 64"/>
                <a:gd name="T36" fmla="*/ 45 w 64"/>
                <a:gd name="T37" fmla="*/ 4 h 64"/>
                <a:gd name="T38" fmla="*/ 54 w 64"/>
                <a:gd name="T39" fmla="*/ 10 h 64"/>
                <a:gd name="T40" fmla="*/ 62 w 64"/>
                <a:gd name="T41" fmla="*/ 20 h 64"/>
                <a:gd name="T42" fmla="*/ 64 w 64"/>
                <a:gd name="T43" fmla="*/ 32 h 64"/>
                <a:gd name="T44" fmla="*/ 62 w 64"/>
                <a:gd name="T45" fmla="*/ 45 h 64"/>
                <a:gd name="T46" fmla="*/ 54 w 64"/>
                <a:gd name="T47" fmla="*/ 54 h 64"/>
                <a:gd name="T48" fmla="*/ 45 w 64"/>
                <a:gd name="T49" fmla="*/ 61 h 64"/>
                <a:gd name="T50" fmla="*/ 32 w 64"/>
                <a:gd name="T51" fmla="*/ 64 h 64"/>
                <a:gd name="T52" fmla="*/ 20 w 64"/>
                <a:gd name="T53" fmla="*/ 61 h 64"/>
                <a:gd name="T54" fmla="*/ 10 w 64"/>
                <a:gd name="T55" fmla="*/ 54 h 64"/>
                <a:gd name="T56" fmla="*/ 3 w 64"/>
                <a:gd name="T57" fmla="*/ 45 h 64"/>
                <a:gd name="T58" fmla="*/ 0 w 64"/>
                <a:gd name="T59" fmla="*/ 32 h 64"/>
                <a:gd name="T60" fmla="*/ 3 w 64"/>
                <a:gd name="T61" fmla="*/ 20 h 64"/>
                <a:gd name="T62" fmla="*/ 10 w 64"/>
                <a:gd name="T63" fmla="*/ 10 h 64"/>
                <a:gd name="T64" fmla="*/ 20 w 64"/>
                <a:gd name="T65" fmla="*/ 4 h 64"/>
                <a:gd name="T66" fmla="*/ 32 w 64"/>
                <a:gd name="T6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4">
                  <a:moveTo>
                    <a:pt x="32" y="5"/>
                  </a:moveTo>
                  <a:lnTo>
                    <a:pt x="22" y="7"/>
                  </a:lnTo>
                  <a:lnTo>
                    <a:pt x="13" y="13"/>
                  </a:lnTo>
                  <a:lnTo>
                    <a:pt x="6" y="21"/>
                  </a:lnTo>
                  <a:lnTo>
                    <a:pt x="5" y="32"/>
                  </a:lnTo>
                  <a:lnTo>
                    <a:pt x="6" y="43"/>
                  </a:lnTo>
                  <a:lnTo>
                    <a:pt x="13" y="52"/>
                  </a:lnTo>
                  <a:lnTo>
                    <a:pt x="22" y="58"/>
                  </a:lnTo>
                  <a:lnTo>
                    <a:pt x="32" y="60"/>
                  </a:lnTo>
                  <a:lnTo>
                    <a:pt x="43" y="58"/>
                  </a:lnTo>
                  <a:lnTo>
                    <a:pt x="52" y="52"/>
                  </a:lnTo>
                  <a:lnTo>
                    <a:pt x="58" y="43"/>
                  </a:lnTo>
                  <a:lnTo>
                    <a:pt x="60" y="32"/>
                  </a:lnTo>
                  <a:lnTo>
                    <a:pt x="58" y="21"/>
                  </a:lnTo>
                  <a:lnTo>
                    <a:pt x="52" y="13"/>
                  </a:lnTo>
                  <a:lnTo>
                    <a:pt x="43" y="7"/>
                  </a:lnTo>
                  <a:lnTo>
                    <a:pt x="32" y="5"/>
                  </a:lnTo>
                  <a:close/>
                  <a:moveTo>
                    <a:pt x="32" y="0"/>
                  </a:moveTo>
                  <a:lnTo>
                    <a:pt x="45" y="4"/>
                  </a:lnTo>
                  <a:lnTo>
                    <a:pt x="54" y="10"/>
                  </a:lnTo>
                  <a:lnTo>
                    <a:pt x="62" y="20"/>
                  </a:lnTo>
                  <a:lnTo>
                    <a:pt x="64" y="32"/>
                  </a:lnTo>
                  <a:lnTo>
                    <a:pt x="62" y="45"/>
                  </a:lnTo>
                  <a:lnTo>
                    <a:pt x="54" y="54"/>
                  </a:lnTo>
                  <a:lnTo>
                    <a:pt x="45" y="61"/>
                  </a:lnTo>
                  <a:lnTo>
                    <a:pt x="32" y="64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7113585" y="3172114"/>
              <a:ext cx="260350" cy="201613"/>
            </a:xfrm>
            <a:custGeom>
              <a:avLst/>
              <a:gdLst>
                <a:gd name="T0" fmla="*/ 2 w 164"/>
                <a:gd name="T1" fmla="*/ 0 h 127"/>
                <a:gd name="T2" fmla="*/ 5 w 164"/>
                <a:gd name="T3" fmla="*/ 1 h 127"/>
                <a:gd name="T4" fmla="*/ 162 w 164"/>
                <a:gd name="T5" fmla="*/ 116 h 127"/>
                <a:gd name="T6" fmla="*/ 164 w 164"/>
                <a:gd name="T7" fmla="*/ 118 h 127"/>
                <a:gd name="T8" fmla="*/ 164 w 164"/>
                <a:gd name="T9" fmla="*/ 119 h 127"/>
                <a:gd name="T10" fmla="*/ 164 w 164"/>
                <a:gd name="T11" fmla="*/ 120 h 127"/>
                <a:gd name="T12" fmla="*/ 161 w 164"/>
                <a:gd name="T13" fmla="*/ 121 h 127"/>
                <a:gd name="T14" fmla="*/ 152 w 164"/>
                <a:gd name="T15" fmla="*/ 126 h 127"/>
                <a:gd name="T16" fmla="*/ 148 w 164"/>
                <a:gd name="T17" fmla="*/ 127 h 127"/>
                <a:gd name="T18" fmla="*/ 146 w 164"/>
                <a:gd name="T19" fmla="*/ 127 h 127"/>
                <a:gd name="T20" fmla="*/ 142 w 164"/>
                <a:gd name="T21" fmla="*/ 126 h 127"/>
                <a:gd name="T22" fmla="*/ 5 w 164"/>
                <a:gd name="T23" fmla="*/ 56 h 127"/>
                <a:gd name="T24" fmla="*/ 2 w 164"/>
                <a:gd name="T25" fmla="*/ 54 h 127"/>
                <a:gd name="T26" fmla="*/ 1 w 164"/>
                <a:gd name="T27" fmla="*/ 52 h 127"/>
                <a:gd name="T28" fmla="*/ 0 w 164"/>
                <a:gd name="T29" fmla="*/ 48 h 127"/>
                <a:gd name="T30" fmla="*/ 0 w 164"/>
                <a:gd name="T31" fmla="*/ 3 h 127"/>
                <a:gd name="T32" fmla="*/ 0 w 164"/>
                <a:gd name="T33" fmla="*/ 1 h 127"/>
                <a:gd name="T34" fmla="*/ 1 w 164"/>
                <a:gd name="T35" fmla="*/ 0 h 127"/>
                <a:gd name="T36" fmla="*/ 2 w 164"/>
                <a:gd name="T3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27">
                  <a:moveTo>
                    <a:pt x="2" y="0"/>
                  </a:moveTo>
                  <a:lnTo>
                    <a:pt x="5" y="1"/>
                  </a:lnTo>
                  <a:lnTo>
                    <a:pt x="162" y="116"/>
                  </a:lnTo>
                  <a:lnTo>
                    <a:pt x="164" y="118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1" y="121"/>
                  </a:lnTo>
                  <a:lnTo>
                    <a:pt x="152" y="126"/>
                  </a:lnTo>
                  <a:lnTo>
                    <a:pt x="148" y="127"/>
                  </a:lnTo>
                  <a:lnTo>
                    <a:pt x="146" y="127"/>
                  </a:lnTo>
                  <a:lnTo>
                    <a:pt x="142" y="126"/>
                  </a:lnTo>
                  <a:lnTo>
                    <a:pt x="5" y="56"/>
                  </a:lnTo>
                  <a:lnTo>
                    <a:pt x="2" y="54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7189785" y="2372014"/>
              <a:ext cx="520700" cy="844550"/>
            </a:xfrm>
            <a:custGeom>
              <a:avLst/>
              <a:gdLst>
                <a:gd name="T0" fmla="*/ 327 w 328"/>
                <a:gd name="T1" fmla="*/ 0 h 532"/>
                <a:gd name="T2" fmla="*/ 327 w 328"/>
                <a:gd name="T3" fmla="*/ 0 h 532"/>
                <a:gd name="T4" fmla="*/ 328 w 328"/>
                <a:gd name="T5" fmla="*/ 2 h 532"/>
                <a:gd name="T6" fmla="*/ 327 w 328"/>
                <a:gd name="T7" fmla="*/ 3 h 532"/>
                <a:gd name="T8" fmla="*/ 39 w 328"/>
                <a:gd name="T9" fmla="*/ 530 h 532"/>
                <a:gd name="T10" fmla="*/ 38 w 328"/>
                <a:gd name="T11" fmla="*/ 531 h 532"/>
                <a:gd name="T12" fmla="*/ 37 w 328"/>
                <a:gd name="T13" fmla="*/ 532 h 532"/>
                <a:gd name="T14" fmla="*/ 34 w 328"/>
                <a:gd name="T15" fmla="*/ 532 h 532"/>
                <a:gd name="T16" fmla="*/ 32 w 328"/>
                <a:gd name="T17" fmla="*/ 531 h 532"/>
                <a:gd name="T18" fmla="*/ 4 w 328"/>
                <a:gd name="T19" fmla="*/ 510 h 532"/>
                <a:gd name="T20" fmla="*/ 1 w 328"/>
                <a:gd name="T21" fmla="*/ 507 h 532"/>
                <a:gd name="T22" fmla="*/ 0 w 328"/>
                <a:gd name="T23" fmla="*/ 505 h 532"/>
                <a:gd name="T24" fmla="*/ 0 w 328"/>
                <a:gd name="T25" fmla="*/ 502 h 532"/>
                <a:gd name="T26" fmla="*/ 67 w 328"/>
                <a:gd name="T27" fmla="*/ 160 h 532"/>
                <a:gd name="T28" fmla="*/ 68 w 328"/>
                <a:gd name="T29" fmla="*/ 157 h 532"/>
                <a:gd name="T30" fmla="*/ 71 w 328"/>
                <a:gd name="T31" fmla="*/ 154 h 532"/>
                <a:gd name="T32" fmla="*/ 73 w 328"/>
                <a:gd name="T33" fmla="*/ 152 h 532"/>
                <a:gd name="T34" fmla="*/ 325 w 328"/>
                <a:gd name="T35" fmla="*/ 0 h 532"/>
                <a:gd name="T36" fmla="*/ 327 w 328"/>
                <a:gd name="T3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8" h="532">
                  <a:moveTo>
                    <a:pt x="327" y="0"/>
                  </a:moveTo>
                  <a:lnTo>
                    <a:pt x="327" y="0"/>
                  </a:lnTo>
                  <a:lnTo>
                    <a:pt x="328" y="2"/>
                  </a:lnTo>
                  <a:lnTo>
                    <a:pt x="327" y="3"/>
                  </a:lnTo>
                  <a:lnTo>
                    <a:pt x="39" y="530"/>
                  </a:lnTo>
                  <a:lnTo>
                    <a:pt x="38" y="531"/>
                  </a:lnTo>
                  <a:lnTo>
                    <a:pt x="37" y="532"/>
                  </a:lnTo>
                  <a:lnTo>
                    <a:pt x="34" y="532"/>
                  </a:lnTo>
                  <a:lnTo>
                    <a:pt x="32" y="531"/>
                  </a:lnTo>
                  <a:lnTo>
                    <a:pt x="4" y="510"/>
                  </a:lnTo>
                  <a:lnTo>
                    <a:pt x="1" y="507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67" y="160"/>
                  </a:lnTo>
                  <a:lnTo>
                    <a:pt x="68" y="157"/>
                  </a:lnTo>
                  <a:lnTo>
                    <a:pt x="71" y="154"/>
                  </a:lnTo>
                  <a:lnTo>
                    <a:pt x="73" y="152"/>
                  </a:lnTo>
                  <a:lnTo>
                    <a:pt x="325" y="0"/>
                  </a:lnTo>
                  <a:lnTo>
                    <a:pt x="3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113585" y="2648239"/>
              <a:ext cx="125413" cy="501650"/>
            </a:xfrm>
            <a:custGeom>
              <a:avLst/>
              <a:gdLst>
                <a:gd name="T0" fmla="*/ 76 w 79"/>
                <a:gd name="T1" fmla="*/ 0 h 316"/>
                <a:gd name="T2" fmla="*/ 78 w 79"/>
                <a:gd name="T3" fmla="*/ 0 h 316"/>
                <a:gd name="T4" fmla="*/ 79 w 79"/>
                <a:gd name="T5" fmla="*/ 2 h 316"/>
                <a:gd name="T6" fmla="*/ 79 w 79"/>
                <a:gd name="T7" fmla="*/ 4 h 316"/>
                <a:gd name="T8" fmla="*/ 29 w 79"/>
                <a:gd name="T9" fmla="*/ 313 h 316"/>
                <a:gd name="T10" fmla="*/ 28 w 79"/>
                <a:gd name="T11" fmla="*/ 315 h 316"/>
                <a:gd name="T12" fmla="*/ 27 w 79"/>
                <a:gd name="T13" fmla="*/ 316 h 316"/>
                <a:gd name="T14" fmla="*/ 26 w 79"/>
                <a:gd name="T15" fmla="*/ 316 h 316"/>
                <a:gd name="T16" fmla="*/ 24 w 79"/>
                <a:gd name="T17" fmla="*/ 316 h 316"/>
                <a:gd name="T18" fmla="*/ 5 w 79"/>
                <a:gd name="T19" fmla="*/ 302 h 316"/>
                <a:gd name="T20" fmla="*/ 2 w 79"/>
                <a:gd name="T21" fmla="*/ 299 h 316"/>
                <a:gd name="T22" fmla="*/ 0 w 79"/>
                <a:gd name="T23" fmla="*/ 296 h 316"/>
                <a:gd name="T24" fmla="*/ 0 w 79"/>
                <a:gd name="T25" fmla="*/ 292 h 316"/>
                <a:gd name="T26" fmla="*/ 0 w 79"/>
                <a:gd name="T27" fmla="*/ 62 h 316"/>
                <a:gd name="T28" fmla="*/ 0 w 79"/>
                <a:gd name="T29" fmla="*/ 58 h 316"/>
                <a:gd name="T30" fmla="*/ 2 w 79"/>
                <a:gd name="T31" fmla="*/ 55 h 316"/>
                <a:gd name="T32" fmla="*/ 5 w 79"/>
                <a:gd name="T33" fmla="*/ 52 h 316"/>
                <a:gd name="T34" fmla="*/ 75 w 79"/>
                <a:gd name="T35" fmla="*/ 2 h 316"/>
                <a:gd name="T36" fmla="*/ 76 w 79"/>
                <a:gd name="T3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316">
                  <a:moveTo>
                    <a:pt x="76" y="0"/>
                  </a:moveTo>
                  <a:lnTo>
                    <a:pt x="78" y="0"/>
                  </a:lnTo>
                  <a:lnTo>
                    <a:pt x="79" y="2"/>
                  </a:lnTo>
                  <a:lnTo>
                    <a:pt x="79" y="4"/>
                  </a:lnTo>
                  <a:lnTo>
                    <a:pt x="29" y="313"/>
                  </a:lnTo>
                  <a:lnTo>
                    <a:pt x="28" y="315"/>
                  </a:lnTo>
                  <a:lnTo>
                    <a:pt x="27" y="316"/>
                  </a:lnTo>
                  <a:lnTo>
                    <a:pt x="26" y="316"/>
                  </a:lnTo>
                  <a:lnTo>
                    <a:pt x="24" y="316"/>
                  </a:lnTo>
                  <a:lnTo>
                    <a:pt x="5" y="302"/>
                  </a:lnTo>
                  <a:lnTo>
                    <a:pt x="2" y="299"/>
                  </a:lnTo>
                  <a:lnTo>
                    <a:pt x="0" y="296"/>
                  </a:lnTo>
                  <a:lnTo>
                    <a:pt x="0" y="292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5"/>
                  </a:lnTo>
                  <a:lnTo>
                    <a:pt x="5" y="52"/>
                  </a:lnTo>
                  <a:lnTo>
                    <a:pt x="75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7281860" y="2711739"/>
              <a:ext cx="393700" cy="571500"/>
            </a:xfrm>
            <a:custGeom>
              <a:avLst/>
              <a:gdLst>
                <a:gd name="T0" fmla="*/ 195 w 248"/>
                <a:gd name="T1" fmla="*/ 0 h 360"/>
                <a:gd name="T2" fmla="*/ 196 w 248"/>
                <a:gd name="T3" fmla="*/ 2 h 360"/>
                <a:gd name="T4" fmla="*/ 198 w 248"/>
                <a:gd name="T5" fmla="*/ 3 h 360"/>
                <a:gd name="T6" fmla="*/ 248 w 248"/>
                <a:gd name="T7" fmla="*/ 176 h 360"/>
                <a:gd name="T8" fmla="*/ 248 w 248"/>
                <a:gd name="T9" fmla="*/ 179 h 360"/>
                <a:gd name="T10" fmla="*/ 247 w 248"/>
                <a:gd name="T11" fmla="*/ 183 h 360"/>
                <a:gd name="T12" fmla="*/ 245 w 248"/>
                <a:gd name="T13" fmla="*/ 185 h 360"/>
                <a:gd name="T14" fmla="*/ 41 w 248"/>
                <a:gd name="T15" fmla="*/ 358 h 360"/>
                <a:gd name="T16" fmla="*/ 38 w 248"/>
                <a:gd name="T17" fmla="*/ 360 h 360"/>
                <a:gd name="T18" fmla="*/ 35 w 248"/>
                <a:gd name="T19" fmla="*/ 360 h 360"/>
                <a:gd name="T20" fmla="*/ 32 w 248"/>
                <a:gd name="T21" fmla="*/ 359 h 360"/>
                <a:gd name="T22" fmla="*/ 2 w 248"/>
                <a:gd name="T23" fmla="*/ 338 h 360"/>
                <a:gd name="T24" fmla="*/ 1 w 248"/>
                <a:gd name="T25" fmla="*/ 336 h 360"/>
                <a:gd name="T26" fmla="*/ 0 w 248"/>
                <a:gd name="T27" fmla="*/ 332 h 360"/>
                <a:gd name="T28" fmla="*/ 1 w 248"/>
                <a:gd name="T29" fmla="*/ 330 h 360"/>
                <a:gd name="T30" fmla="*/ 193 w 248"/>
                <a:gd name="T31" fmla="*/ 3 h 360"/>
                <a:gd name="T32" fmla="*/ 194 w 248"/>
                <a:gd name="T33" fmla="*/ 2 h 360"/>
                <a:gd name="T34" fmla="*/ 195 w 248"/>
                <a:gd name="T3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8" h="360">
                  <a:moveTo>
                    <a:pt x="195" y="0"/>
                  </a:moveTo>
                  <a:lnTo>
                    <a:pt x="196" y="2"/>
                  </a:lnTo>
                  <a:lnTo>
                    <a:pt x="198" y="3"/>
                  </a:lnTo>
                  <a:lnTo>
                    <a:pt x="248" y="176"/>
                  </a:lnTo>
                  <a:lnTo>
                    <a:pt x="248" y="179"/>
                  </a:lnTo>
                  <a:lnTo>
                    <a:pt x="247" y="183"/>
                  </a:lnTo>
                  <a:lnTo>
                    <a:pt x="245" y="185"/>
                  </a:lnTo>
                  <a:lnTo>
                    <a:pt x="41" y="358"/>
                  </a:lnTo>
                  <a:lnTo>
                    <a:pt x="38" y="360"/>
                  </a:lnTo>
                  <a:lnTo>
                    <a:pt x="35" y="360"/>
                  </a:lnTo>
                  <a:lnTo>
                    <a:pt x="32" y="359"/>
                  </a:lnTo>
                  <a:lnTo>
                    <a:pt x="2" y="338"/>
                  </a:lnTo>
                  <a:lnTo>
                    <a:pt x="1" y="336"/>
                  </a:lnTo>
                  <a:lnTo>
                    <a:pt x="0" y="332"/>
                  </a:lnTo>
                  <a:lnTo>
                    <a:pt x="1" y="330"/>
                  </a:lnTo>
                  <a:lnTo>
                    <a:pt x="193" y="3"/>
                  </a:lnTo>
                  <a:lnTo>
                    <a:pt x="194" y="2"/>
                  </a:lnTo>
                  <a:lnTo>
                    <a:pt x="1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373935" y="3087977"/>
              <a:ext cx="300038" cy="252413"/>
            </a:xfrm>
            <a:custGeom>
              <a:avLst/>
              <a:gdLst>
                <a:gd name="T0" fmla="*/ 176 w 189"/>
                <a:gd name="T1" fmla="*/ 0 h 159"/>
                <a:gd name="T2" fmla="*/ 178 w 189"/>
                <a:gd name="T3" fmla="*/ 0 h 159"/>
                <a:gd name="T4" fmla="*/ 180 w 189"/>
                <a:gd name="T5" fmla="*/ 1 h 159"/>
                <a:gd name="T6" fmla="*/ 181 w 189"/>
                <a:gd name="T7" fmla="*/ 3 h 159"/>
                <a:gd name="T8" fmla="*/ 189 w 189"/>
                <a:gd name="T9" fmla="*/ 86 h 159"/>
                <a:gd name="T10" fmla="*/ 189 w 189"/>
                <a:gd name="T11" fmla="*/ 88 h 159"/>
                <a:gd name="T12" fmla="*/ 188 w 189"/>
                <a:gd name="T13" fmla="*/ 91 h 159"/>
                <a:gd name="T14" fmla="*/ 185 w 189"/>
                <a:gd name="T15" fmla="*/ 93 h 159"/>
                <a:gd name="T16" fmla="*/ 31 w 189"/>
                <a:gd name="T17" fmla="*/ 158 h 159"/>
                <a:gd name="T18" fmla="*/ 28 w 189"/>
                <a:gd name="T19" fmla="*/ 159 h 159"/>
                <a:gd name="T20" fmla="*/ 25 w 189"/>
                <a:gd name="T21" fmla="*/ 158 h 159"/>
                <a:gd name="T22" fmla="*/ 22 w 189"/>
                <a:gd name="T23" fmla="*/ 156 h 159"/>
                <a:gd name="T24" fmla="*/ 2 w 189"/>
                <a:gd name="T25" fmla="*/ 142 h 159"/>
                <a:gd name="T26" fmla="*/ 1 w 189"/>
                <a:gd name="T27" fmla="*/ 140 h 159"/>
                <a:gd name="T28" fmla="*/ 0 w 189"/>
                <a:gd name="T29" fmla="*/ 138 h 159"/>
                <a:gd name="T30" fmla="*/ 2 w 189"/>
                <a:gd name="T31" fmla="*/ 135 h 159"/>
                <a:gd name="T32" fmla="*/ 175 w 189"/>
                <a:gd name="T33" fmla="*/ 1 h 159"/>
                <a:gd name="T34" fmla="*/ 176 w 189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" h="159">
                  <a:moveTo>
                    <a:pt x="176" y="0"/>
                  </a:moveTo>
                  <a:lnTo>
                    <a:pt x="178" y="0"/>
                  </a:lnTo>
                  <a:lnTo>
                    <a:pt x="180" y="1"/>
                  </a:lnTo>
                  <a:lnTo>
                    <a:pt x="181" y="3"/>
                  </a:lnTo>
                  <a:lnTo>
                    <a:pt x="189" y="86"/>
                  </a:lnTo>
                  <a:lnTo>
                    <a:pt x="189" y="88"/>
                  </a:lnTo>
                  <a:lnTo>
                    <a:pt x="188" y="91"/>
                  </a:lnTo>
                  <a:lnTo>
                    <a:pt x="185" y="93"/>
                  </a:lnTo>
                  <a:lnTo>
                    <a:pt x="31" y="158"/>
                  </a:lnTo>
                  <a:lnTo>
                    <a:pt x="28" y="159"/>
                  </a:lnTo>
                  <a:lnTo>
                    <a:pt x="25" y="158"/>
                  </a:lnTo>
                  <a:lnTo>
                    <a:pt x="22" y="156"/>
                  </a:lnTo>
                  <a:lnTo>
                    <a:pt x="2" y="142"/>
                  </a:lnTo>
                  <a:lnTo>
                    <a:pt x="1" y="140"/>
                  </a:lnTo>
                  <a:lnTo>
                    <a:pt x="0" y="138"/>
                  </a:lnTo>
                  <a:lnTo>
                    <a:pt x="2" y="135"/>
                  </a:lnTo>
                  <a:lnTo>
                    <a:pt x="175" y="1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7471255" y="3075562"/>
            <a:ext cx="23461" cy="706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4076026" y="3228945"/>
            <a:ext cx="3108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СПАСИБО ЗА ВНИМАНИЕ</a:t>
            </a:r>
          </a:p>
        </p:txBody>
      </p:sp>
      <p:sp>
        <p:nvSpPr>
          <p:cNvPr id="26" name="Rectangle 25"/>
          <p:cNvSpPr/>
          <p:nvPr userDrawn="1"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005D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 userDrawn="1"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2D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 userDrawn="1"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5B9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 userDrawn="1"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9DC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573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54298" cy="68580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3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" y="6667"/>
                  <a:pt x="2" y="3333"/>
                  <a:pt x="3" y="0"/>
                </a:cubicBezTo>
                <a:lnTo>
                  <a:pt x="10000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94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99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6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6951693" y="-4456"/>
            <a:ext cx="5241809" cy="6870282"/>
          </a:xfrm>
          <a:custGeom>
            <a:avLst/>
            <a:gdLst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3456461 w 5041733"/>
              <a:gd name="connsiteY3" fmla="*/ 5643061 h 5643061"/>
              <a:gd name="connsiteX4" fmla="*/ 0 w 5041733"/>
              <a:gd name="connsiteY4" fmla="*/ 5643061 h 5643061"/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1507345 w 5041733"/>
              <a:gd name="connsiteY3" fmla="*/ 5631029 h 5643061"/>
              <a:gd name="connsiteX4" fmla="*/ 0 w 5041733"/>
              <a:gd name="connsiteY4" fmla="*/ 5643061 h 5643061"/>
              <a:gd name="connsiteX0" fmla="*/ 2896 w 5044629"/>
              <a:gd name="connsiteY0" fmla="*/ 5643061 h 5643061"/>
              <a:gd name="connsiteX1" fmla="*/ 0 w 5044629"/>
              <a:gd name="connsiteY1" fmla="*/ 24063 h 5643061"/>
              <a:gd name="connsiteX2" fmla="*/ 5044629 w 5044629"/>
              <a:gd name="connsiteY2" fmla="*/ 0 h 5643061"/>
              <a:gd name="connsiteX3" fmla="*/ 1510241 w 5044629"/>
              <a:gd name="connsiteY3" fmla="*/ 5631029 h 5643061"/>
              <a:gd name="connsiteX4" fmla="*/ 2896 w 5044629"/>
              <a:gd name="connsiteY4" fmla="*/ 5643061 h 5643061"/>
              <a:gd name="connsiteX0" fmla="*/ 14927 w 5056660"/>
              <a:gd name="connsiteY0" fmla="*/ 6870282 h 6870282"/>
              <a:gd name="connsiteX1" fmla="*/ 0 w 5056660"/>
              <a:gd name="connsiteY1" fmla="*/ 0 h 6870282"/>
              <a:gd name="connsiteX2" fmla="*/ 5056660 w 5056660"/>
              <a:gd name="connsiteY2" fmla="*/ 1227221 h 6870282"/>
              <a:gd name="connsiteX3" fmla="*/ 1522272 w 5056660"/>
              <a:gd name="connsiteY3" fmla="*/ 6858250 h 6870282"/>
              <a:gd name="connsiteX4" fmla="*/ 14927 w 5056660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1522272 w 4779934"/>
              <a:gd name="connsiteY3" fmla="*/ 6858250 h 6870282"/>
              <a:gd name="connsiteX4" fmla="*/ 14927 w 4779934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3072513 w 4779934"/>
              <a:gd name="connsiteY3" fmla="*/ 6864306 h 6870282"/>
              <a:gd name="connsiteX4" fmla="*/ 14927 w 4779934"/>
              <a:gd name="connsiteY4" fmla="*/ 6870282 h 6870282"/>
              <a:gd name="connsiteX0" fmla="*/ 14927 w 4779934"/>
              <a:gd name="connsiteY0" fmla="*/ 6870282 h 6876417"/>
              <a:gd name="connsiteX1" fmla="*/ 0 w 4779934"/>
              <a:gd name="connsiteY1" fmla="*/ 0 h 6876417"/>
              <a:gd name="connsiteX2" fmla="*/ 4779934 w 4779934"/>
              <a:gd name="connsiteY2" fmla="*/ 0 h 6876417"/>
              <a:gd name="connsiteX3" fmla="*/ 3133069 w 4779934"/>
              <a:gd name="connsiteY3" fmla="*/ 6876417 h 6876417"/>
              <a:gd name="connsiteX4" fmla="*/ 14927 w 4779934"/>
              <a:gd name="connsiteY4" fmla="*/ 6870282 h 6876417"/>
              <a:gd name="connsiteX0" fmla="*/ 14927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14927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639060 w 4929888"/>
              <a:gd name="connsiteY0" fmla="*/ 6870282 h 6870282"/>
              <a:gd name="connsiteX1" fmla="*/ 0 w 4929888"/>
              <a:gd name="connsiteY1" fmla="*/ 0 h 6870282"/>
              <a:gd name="connsiteX2" fmla="*/ 4928592 w 4929888"/>
              <a:gd name="connsiteY2" fmla="*/ 0 h 6870282"/>
              <a:gd name="connsiteX3" fmla="*/ 4929888 w 4929888"/>
              <a:gd name="connsiteY3" fmla="*/ 6868922 h 6870282"/>
              <a:gd name="connsiteX4" fmla="*/ 2639060 w 4929888"/>
              <a:gd name="connsiteY4" fmla="*/ 6870282 h 6870282"/>
              <a:gd name="connsiteX0" fmla="*/ 874557 w 4929888"/>
              <a:gd name="connsiteY0" fmla="*/ 6855292 h 6868922"/>
              <a:gd name="connsiteX1" fmla="*/ 0 w 4929888"/>
              <a:gd name="connsiteY1" fmla="*/ 0 h 6868922"/>
              <a:gd name="connsiteX2" fmla="*/ 4928592 w 4929888"/>
              <a:gd name="connsiteY2" fmla="*/ 0 h 6868922"/>
              <a:gd name="connsiteX3" fmla="*/ 4929888 w 4929888"/>
              <a:gd name="connsiteY3" fmla="*/ 6868922 h 6868922"/>
              <a:gd name="connsiteX4" fmla="*/ 874557 w 4929888"/>
              <a:gd name="connsiteY4" fmla="*/ 6855292 h 6868922"/>
              <a:gd name="connsiteX0" fmla="*/ 75460 w 4130791"/>
              <a:gd name="connsiteY0" fmla="*/ 6855292 h 6868922"/>
              <a:gd name="connsiteX1" fmla="*/ 467726 w 4130791"/>
              <a:gd name="connsiteY1" fmla="*/ 0 h 6868922"/>
              <a:gd name="connsiteX2" fmla="*/ 4129495 w 4130791"/>
              <a:gd name="connsiteY2" fmla="*/ 0 h 6868922"/>
              <a:gd name="connsiteX3" fmla="*/ 4130791 w 4130791"/>
              <a:gd name="connsiteY3" fmla="*/ 6868922 h 6868922"/>
              <a:gd name="connsiteX4" fmla="*/ 75460 w 4130791"/>
              <a:gd name="connsiteY4" fmla="*/ 6855292 h 6868922"/>
              <a:gd name="connsiteX0" fmla="*/ 72162 w 4127493"/>
              <a:gd name="connsiteY0" fmla="*/ 6855292 h 6868922"/>
              <a:gd name="connsiteX1" fmla="*/ 464428 w 4127493"/>
              <a:gd name="connsiteY1" fmla="*/ 0 h 6868922"/>
              <a:gd name="connsiteX2" fmla="*/ 4126197 w 4127493"/>
              <a:gd name="connsiteY2" fmla="*/ 0 h 6868922"/>
              <a:gd name="connsiteX3" fmla="*/ 4127493 w 4127493"/>
              <a:gd name="connsiteY3" fmla="*/ 6868922 h 6868922"/>
              <a:gd name="connsiteX4" fmla="*/ 72162 w 4127493"/>
              <a:gd name="connsiteY4" fmla="*/ 6855292 h 6868922"/>
              <a:gd name="connsiteX0" fmla="*/ 56291 w 4467108"/>
              <a:gd name="connsiteY0" fmla="*/ 6870282 h 6870282"/>
              <a:gd name="connsiteX1" fmla="*/ 804043 w 4467108"/>
              <a:gd name="connsiteY1" fmla="*/ 0 h 6870282"/>
              <a:gd name="connsiteX2" fmla="*/ 4465812 w 4467108"/>
              <a:gd name="connsiteY2" fmla="*/ 0 h 6870282"/>
              <a:gd name="connsiteX3" fmla="*/ 4467108 w 4467108"/>
              <a:gd name="connsiteY3" fmla="*/ 6868922 h 6870282"/>
              <a:gd name="connsiteX4" fmla="*/ 56291 w 4467108"/>
              <a:gd name="connsiteY4" fmla="*/ 6870282 h 6870282"/>
              <a:gd name="connsiteX0" fmla="*/ 109455 w 4520272"/>
              <a:gd name="connsiteY0" fmla="*/ 6870282 h 6870282"/>
              <a:gd name="connsiteX1" fmla="*/ 857207 w 4520272"/>
              <a:gd name="connsiteY1" fmla="*/ 0 h 6870282"/>
              <a:gd name="connsiteX2" fmla="*/ 4518976 w 4520272"/>
              <a:gd name="connsiteY2" fmla="*/ 0 h 6870282"/>
              <a:gd name="connsiteX3" fmla="*/ 4520272 w 4520272"/>
              <a:gd name="connsiteY3" fmla="*/ 6868922 h 6870282"/>
              <a:gd name="connsiteX4" fmla="*/ 109455 w 4520272"/>
              <a:gd name="connsiteY4" fmla="*/ 6870282 h 687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0272" h="6870282">
                <a:moveTo>
                  <a:pt x="109455" y="6870282"/>
                </a:moveTo>
                <a:cubicBezTo>
                  <a:pt x="-421507" y="3917991"/>
                  <a:pt x="1168415" y="2052881"/>
                  <a:pt x="857207" y="0"/>
                </a:cubicBezTo>
                <a:lnTo>
                  <a:pt x="4518976" y="0"/>
                </a:lnTo>
                <a:lnTo>
                  <a:pt x="4520272" y="6868922"/>
                </a:lnTo>
                <a:lnTo>
                  <a:pt x="109455" y="6870282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33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45022" y="2812872"/>
            <a:ext cx="8370247" cy="1007533"/>
            <a:chOff x="1999816" y="2812872"/>
            <a:chExt cx="8370247" cy="10075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896" y="2812872"/>
              <a:ext cx="2434167" cy="100753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999816" y="3281127"/>
              <a:ext cx="5139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 smtClean="0">
                  <a:solidFill>
                    <a:srgbClr val="4F4A4A"/>
                  </a:solidFill>
                </a:rPr>
                <a:t>СОЗДАЁМ ТЕХНОЛОГИИ. МЕНЯЕМ ЖИЗНЬ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426049" y="3112355"/>
              <a:ext cx="23461" cy="706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63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3711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88974" y="2766219"/>
            <a:ext cx="10064826" cy="1325563"/>
          </a:xfrm>
          <a:prstGeom prst="rect">
            <a:avLst/>
          </a:prstGeom>
        </p:spPr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88974" y="5905041"/>
            <a:ext cx="10064826" cy="517085"/>
          </a:xfrm>
        </p:spPr>
        <p:txBody>
          <a:bodyPr>
            <a:normAutofit/>
          </a:bodyPr>
          <a:lstStyle>
            <a:lvl1pPr marL="163268" indent="0">
              <a:buNone/>
              <a:defRPr sz="16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2589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5507"/>
            <a:ext cx="10515600" cy="104698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4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1E8AC2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4642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Группа 19"/>
          <p:cNvGrpSpPr/>
          <p:nvPr/>
        </p:nvGrpSpPr>
        <p:grpSpPr>
          <a:xfrm>
            <a:off x="7981102" y="2815781"/>
            <a:ext cx="2571750" cy="1001713"/>
            <a:chOff x="5281610" y="2372014"/>
            <a:chExt cx="2571750" cy="1001713"/>
          </a:xfrm>
          <a:solidFill>
            <a:schemeClr val="bg1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5281610" y="2718089"/>
              <a:ext cx="346075" cy="387350"/>
            </a:xfrm>
            <a:custGeom>
              <a:avLst/>
              <a:gdLst>
                <a:gd name="T0" fmla="*/ 39 w 218"/>
                <a:gd name="T1" fmla="*/ 138 h 244"/>
                <a:gd name="T2" fmla="*/ 39 w 218"/>
                <a:gd name="T3" fmla="*/ 205 h 244"/>
                <a:gd name="T4" fmla="*/ 160 w 218"/>
                <a:gd name="T5" fmla="*/ 205 h 244"/>
                <a:gd name="T6" fmla="*/ 169 w 218"/>
                <a:gd name="T7" fmla="*/ 202 h 244"/>
                <a:gd name="T8" fmla="*/ 176 w 218"/>
                <a:gd name="T9" fmla="*/ 195 h 244"/>
                <a:gd name="T10" fmla="*/ 179 w 218"/>
                <a:gd name="T11" fmla="*/ 185 h 244"/>
                <a:gd name="T12" fmla="*/ 179 w 218"/>
                <a:gd name="T13" fmla="*/ 156 h 244"/>
                <a:gd name="T14" fmla="*/ 176 w 218"/>
                <a:gd name="T15" fmla="*/ 147 h 244"/>
                <a:gd name="T16" fmla="*/ 169 w 218"/>
                <a:gd name="T17" fmla="*/ 140 h 244"/>
                <a:gd name="T18" fmla="*/ 160 w 218"/>
                <a:gd name="T19" fmla="*/ 138 h 244"/>
                <a:gd name="T20" fmla="*/ 39 w 218"/>
                <a:gd name="T21" fmla="*/ 138 h 244"/>
                <a:gd name="T22" fmla="*/ 0 w 218"/>
                <a:gd name="T23" fmla="*/ 0 h 244"/>
                <a:gd name="T24" fmla="*/ 202 w 218"/>
                <a:gd name="T25" fmla="*/ 0 h 244"/>
                <a:gd name="T26" fmla="*/ 202 w 218"/>
                <a:gd name="T27" fmla="*/ 40 h 244"/>
                <a:gd name="T28" fmla="*/ 39 w 218"/>
                <a:gd name="T29" fmla="*/ 40 h 244"/>
                <a:gd name="T30" fmla="*/ 39 w 218"/>
                <a:gd name="T31" fmla="*/ 98 h 244"/>
                <a:gd name="T32" fmla="*/ 160 w 218"/>
                <a:gd name="T33" fmla="*/ 98 h 244"/>
                <a:gd name="T34" fmla="*/ 178 w 218"/>
                <a:gd name="T35" fmla="*/ 101 h 244"/>
                <a:gd name="T36" fmla="*/ 194 w 218"/>
                <a:gd name="T37" fmla="*/ 109 h 244"/>
                <a:gd name="T38" fmla="*/ 206 w 218"/>
                <a:gd name="T39" fmla="*/ 122 h 244"/>
                <a:gd name="T40" fmla="*/ 214 w 218"/>
                <a:gd name="T41" fmla="*/ 138 h 244"/>
                <a:gd name="T42" fmla="*/ 218 w 218"/>
                <a:gd name="T43" fmla="*/ 156 h 244"/>
                <a:gd name="T44" fmla="*/ 218 w 218"/>
                <a:gd name="T45" fmla="*/ 166 h 244"/>
                <a:gd name="T46" fmla="*/ 218 w 218"/>
                <a:gd name="T47" fmla="*/ 176 h 244"/>
                <a:gd name="T48" fmla="*/ 218 w 218"/>
                <a:gd name="T49" fmla="*/ 185 h 244"/>
                <a:gd name="T50" fmla="*/ 214 w 218"/>
                <a:gd name="T51" fmla="*/ 204 h 244"/>
                <a:gd name="T52" fmla="*/ 206 w 218"/>
                <a:gd name="T53" fmla="*/ 220 h 244"/>
                <a:gd name="T54" fmla="*/ 194 w 218"/>
                <a:gd name="T55" fmla="*/ 233 h 244"/>
                <a:gd name="T56" fmla="*/ 178 w 218"/>
                <a:gd name="T57" fmla="*/ 241 h 244"/>
                <a:gd name="T58" fmla="*/ 160 w 218"/>
                <a:gd name="T59" fmla="*/ 244 h 244"/>
                <a:gd name="T60" fmla="*/ 0 w 218"/>
                <a:gd name="T61" fmla="*/ 244 h 244"/>
                <a:gd name="T62" fmla="*/ 0 w 218"/>
                <a:gd name="T63" fmla="*/ 164 h 244"/>
                <a:gd name="T64" fmla="*/ 0 w 218"/>
                <a:gd name="T65" fmla="*/ 81 h 244"/>
                <a:gd name="T66" fmla="*/ 0 w 218"/>
                <a:gd name="T6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244">
                  <a:moveTo>
                    <a:pt x="39" y="138"/>
                  </a:moveTo>
                  <a:lnTo>
                    <a:pt x="39" y="205"/>
                  </a:lnTo>
                  <a:lnTo>
                    <a:pt x="160" y="205"/>
                  </a:lnTo>
                  <a:lnTo>
                    <a:pt x="169" y="202"/>
                  </a:lnTo>
                  <a:lnTo>
                    <a:pt x="176" y="195"/>
                  </a:lnTo>
                  <a:lnTo>
                    <a:pt x="179" y="185"/>
                  </a:lnTo>
                  <a:lnTo>
                    <a:pt x="179" y="156"/>
                  </a:lnTo>
                  <a:lnTo>
                    <a:pt x="176" y="147"/>
                  </a:lnTo>
                  <a:lnTo>
                    <a:pt x="169" y="140"/>
                  </a:lnTo>
                  <a:lnTo>
                    <a:pt x="160" y="138"/>
                  </a:lnTo>
                  <a:lnTo>
                    <a:pt x="39" y="138"/>
                  </a:lnTo>
                  <a:close/>
                  <a:moveTo>
                    <a:pt x="0" y="0"/>
                  </a:moveTo>
                  <a:lnTo>
                    <a:pt x="202" y="0"/>
                  </a:lnTo>
                  <a:lnTo>
                    <a:pt x="202" y="40"/>
                  </a:lnTo>
                  <a:lnTo>
                    <a:pt x="39" y="40"/>
                  </a:lnTo>
                  <a:lnTo>
                    <a:pt x="39" y="98"/>
                  </a:lnTo>
                  <a:lnTo>
                    <a:pt x="160" y="98"/>
                  </a:lnTo>
                  <a:lnTo>
                    <a:pt x="178" y="101"/>
                  </a:lnTo>
                  <a:lnTo>
                    <a:pt x="194" y="109"/>
                  </a:lnTo>
                  <a:lnTo>
                    <a:pt x="206" y="122"/>
                  </a:lnTo>
                  <a:lnTo>
                    <a:pt x="214" y="138"/>
                  </a:lnTo>
                  <a:lnTo>
                    <a:pt x="218" y="156"/>
                  </a:lnTo>
                  <a:lnTo>
                    <a:pt x="218" y="166"/>
                  </a:lnTo>
                  <a:lnTo>
                    <a:pt x="218" y="176"/>
                  </a:lnTo>
                  <a:lnTo>
                    <a:pt x="218" y="185"/>
                  </a:lnTo>
                  <a:lnTo>
                    <a:pt x="214" y="204"/>
                  </a:lnTo>
                  <a:lnTo>
                    <a:pt x="206" y="220"/>
                  </a:lnTo>
                  <a:lnTo>
                    <a:pt x="194" y="233"/>
                  </a:lnTo>
                  <a:lnTo>
                    <a:pt x="178" y="241"/>
                  </a:lnTo>
                  <a:lnTo>
                    <a:pt x="160" y="244"/>
                  </a:lnTo>
                  <a:lnTo>
                    <a:pt x="0" y="244"/>
                  </a:lnTo>
                  <a:lnTo>
                    <a:pt x="0" y="16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6140448" y="2718089"/>
              <a:ext cx="346075" cy="387350"/>
            </a:xfrm>
            <a:custGeom>
              <a:avLst/>
              <a:gdLst>
                <a:gd name="T0" fmla="*/ 39 w 218"/>
                <a:gd name="T1" fmla="*/ 40 h 244"/>
                <a:gd name="T2" fmla="*/ 39 w 218"/>
                <a:gd name="T3" fmla="*/ 107 h 244"/>
                <a:gd name="T4" fmla="*/ 160 w 218"/>
                <a:gd name="T5" fmla="*/ 107 h 244"/>
                <a:gd name="T6" fmla="*/ 171 w 218"/>
                <a:gd name="T7" fmla="*/ 105 h 244"/>
                <a:gd name="T8" fmla="*/ 177 w 218"/>
                <a:gd name="T9" fmla="*/ 98 h 244"/>
                <a:gd name="T10" fmla="*/ 180 w 218"/>
                <a:gd name="T11" fmla="*/ 87 h 244"/>
                <a:gd name="T12" fmla="*/ 180 w 218"/>
                <a:gd name="T13" fmla="*/ 59 h 244"/>
                <a:gd name="T14" fmla="*/ 177 w 218"/>
                <a:gd name="T15" fmla="*/ 49 h 244"/>
                <a:gd name="T16" fmla="*/ 171 w 218"/>
                <a:gd name="T17" fmla="*/ 42 h 244"/>
                <a:gd name="T18" fmla="*/ 160 w 218"/>
                <a:gd name="T19" fmla="*/ 40 h 244"/>
                <a:gd name="T20" fmla="*/ 39 w 218"/>
                <a:gd name="T21" fmla="*/ 40 h 244"/>
                <a:gd name="T22" fmla="*/ 0 w 218"/>
                <a:gd name="T23" fmla="*/ 0 h 244"/>
                <a:gd name="T24" fmla="*/ 160 w 218"/>
                <a:gd name="T25" fmla="*/ 0 h 244"/>
                <a:gd name="T26" fmla="*/ 179 w 218"/>
                <a:gd name="T27" fmla="*/ 4 h 244"/>
                <a:gd name="T28" fmla="*/ 194 w 218"/>
                <a:gd name="T29" fmla="*/ 12 h 244"/>
                <a:gd name="T30" fmla="*/ 207 w 218"/>
                <a:gd name="T31" fmla="*/ 25 h 244"/>
                <a:gd name="T32" fmla="*/ 215 w 218"/>
                <a:gd name="T33" fmla="*/ 40 h 244"/>
                <a:gd name="T34" fmla="*/ 218 w 218"/>
                <a:gd name="T35" fmla="*/ 59 h 244"/>
                <a:gd name="T36" fmla="*/ 218 w 218"/>
                <a:gd name="T37" fmla="*/ 68 h 244"/>
                <a:gd name="T38" fmla="*/ 218 w 218"/>
                <a:gd name="T39" fmla="*/ 79 h 244"/>
                <a:gd name="T40" fmla="*/ 218 w 218"/>
                <a:gd name="T41" fmla="*/ 87 h 244"/>
                <a:gd name="T42" fmla="*/ 215 w 218"/>
                <a:gd name="T43" fmla="*/ 106 h 244"/>
                <a:gd name="T44" fmla="*/ 207 w 218"/>
                <a:gd name="T45" fmla="*/ 122 h 244"/>
                <a:gd name="T46" fmla="*/ 194 w 218"/>
                <a:gd name="T47" fmla="*/ 135 h 244"/>
                <a:gd name="T48" fmla="*/ 179 w 218"/>
                <a:gd name="T49" fmla="*/ 144 h 244"/>
                <a:gd name="T50" fmla="*/ 160 w 218"/>
                <a:gd name="T51" fmla="*/ 146 h 244"/>
                <a:gd name="T52" fmla="*/ 39 w 218"/>
                <a:gd name="T53" fmla="*/ 146 h 244"/>
                <a:gd name="T54" fmla="*/ 39 w 218"/>
                <a:gd name="T55" fmla="*/ 244 h 244"/>
                <a:gd name="T56" fmla="*/ 0 w 218"/>
                <a:gd name="T57" fmla="*/ 244 h 244"/>
                <a:gd name="T58" fmla="*/ 0 w 218"/>
                <a:gd name="T5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244">
                  <a:moveTo>
                    <a:pt x="39" y="40"/>
                  </a:moveTo>
                  <a:lnTo>
                    <a:pt x="39" y="107"/>
                  </a:lnTo>
                  <a:lnTo>
                    <a:pt x="160" y="107"/>
                  </a:lnTo>
                  <a:lnTo>
                    <a:pt x="171" y="105"/>
                  </a:lnTo>
                  <a:lnTo>
                    <a:pt x="177" y="98"/>
                  </a:lnTo>
                  <a:lnTo>
                    <a:pt x="180" y="87"/>
                  </a:lnTo>
                  <a:lnTo>
                    <a:pt x="180" y="59"/>
                  </a:lnTo>
                  <a:lnTo>
                    <a:pt x="177" y="49"/>
                  </a:lnTo>
                  <a:lnTo>
                    <a:pt x="171" y="42"/>
                  </a:lnTo>
                  <a:lnTo>
                    <a:pt x="160" y="40"/>
                  </a:lnTo>
                  <a:lnTo>
                    <a:pt x="39" y="40"/>
                  </a:lnTo>
                  <a:close/>
                  <a:moveTo>
                    <a:pt x="0" y="0"/>
                  </a:moveTo>
                  <a:lnTo>
                    <a:pt x="160" y="0"/>
                  </a:lnTo>
                  <a:lnTo>
                    <a:pt x="179" y="4"/>
                  </a:lnTo>
                  <a:lnTo>
                    <a:pt x="194" y="12"/>
                  </a:lnTo>
                  <a:lnTo>
                    <a:pt x="207" y="25"/>
                  </a:lnTo>
                  <a:lnTo>
                    <a:pt x="215" y="40"/>
                  </a:lnTo>
                  <a:lnTo>
                    <a:pt x="218" y="59"/>
                  </a:lnTo>
                  <a:lnTo>
                    <a:pt x="218" y="68"/>
                  </a:lnTo>
                  <a:lnTo>
                    <a:pt x="218" y="79"/>
                  </a:lnTo>
                  <a:lnTo>
                    <a:pt x="218" y="87"/>
                  </a:lnTo>
                  <a:lnTo>
                    <a:pt x="215" y="106"/>
                  </a:lnTo>
                  <a:lnTo>
                    <a:pt x="207" y="122"/>
                  </a:lnTo>
                  <a:lnTo>
                    <a:pt x="194" y="135"/>
                  </a:lnTo>
                  <a:lnTo>
                    <a:pt x="179" y="144"/>
                  </a:lnTo>
                  <a:lnTo>
                    <a:pt x="160" y="146"/>
                  </a:lnTo>
                  <a:lnTo>
                    <a:pt x="39" y="146"/>
                  </a:lnTo>
                  <a:lnTo>
                    <a:pt x="39" y="244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559548" y="2718089"/>
              <a:ext cx="330200" cy="387350"/>
            </a:xfrm>
            <a:custGeom>
              <a:avLst/>
              <a:gdLst>
                <a:gd name="T0" fmla="*/ 57 w 208"/>
                <a:gd name="T1" fmla="*/ 0 h 244"/>
                <a:gd name="T2" fmla="*/ 208 w 208"/>
                <a:gd name="T3" fmla="*/ 0 h 244"/>
                <a:gd name="T4" fmla="*/ 208 w 208"/>
                <a:gd name="T5" fmla="*/ 40 h 244"/>
                <a:gd name="T6" fmla="*/ 57 w 208"/>
                <a:gd name="T7" fmla="*/ 40 h 244"/>
                <a:gd name="T8" fmla="*/ 48 w 208"/>
                <a:gd name="T9" fmla="*/ 42 h 244"/>
                <a:gd name="T10" fmla="*/ 41 w 208"/>
                <a:gd name="T11" fmla="*/ 49 h 244"/>
                <a:gd name="T12" fmla="*/ 38 w 208"/>
                <a:gd name="T13" fmla="*/ 59 h 244"/>
                <a:gd name="T14" fmla="*/ 38 w 208"/>
                <a:gd name="T15" fmla="*/ 81 h 244"/>
                <a:gd name="T16" fmla="*/ 38 w 208"/>
                <a:gd name="T17" fmla="*/ 108 h 244"/>
                <a:gd name="T18" fmla="*/ 38 w 208"/>
                <a:gd name="T19" fmla="*/ 185 h 244"/>
                <a:gd name="T20" fmla="*/ 41 w 208"/>
                <a:gd name="T21" fmla="*/ 195 h 244"/>
                <a:gd name="T22" fmla="*/ 48 w 208"/>
                <a:gd name="T23" fmla="*/ 202 h 244"/>
                <a:gd name="T24" fmla="*/ 57 w 208"/>
                <a:gd name="T25" fmla="*/ 205 h 244"/>
                <a:gd name="T26" fmla="*/ 208 w 208"/>
                <a:gd name="T27" fmla="*/ 205 h 244"/>
                <a:gd name="T28" fmla="*/ 208 w 208"/>
                <a:gd name="T29" fmla="*/ 244 h 244"/>
                <a:gd name="T30" fmla="*/ 169 w 208"/>
                <a:gd name="T31" fmla="*/ 244 h 244"/>
                <a:gd name="T32" fmla="*/ 133 w 208"/>
                <a:gd name="T33" fmla="*/ 244 h 244"/>
                <a:gd name="T34" fmla="*/ 57 w 208"/>
                <a:gd name="T35" fmla="*/ 244 h 244"/>
                <a:gd name="T36" fmla="*/ 38 w 208"/>
                <a:gd name="T37" fmla="*/ 241 h 244"/>
                <a:gd name="T38" fmla="*/ 23 w 208"/>
                <a:gd name="T39" fmla="*/ 233 h 244"/>
                <a:gd name="T40" fmla="*/ 10 w 208"/>
                <a:gd name="T41" fmla="*/ 220 h 244"/>
                <a:gd name="T42" fmla="*/ 2 w 208"/>
                <a:gd name="T43" fmla="*/ 204 h 244"/>
                <a:gd name="T44" fmla="*/ 0 w 208"/>
                <a:gd name="T45" fmla="*/ 185 h 244"/>
                <a:gd name="T46" fmla="*/ 0 w 208"/>
                <a:gd name="T47" fmla="*/ 146 h 244"/>
                <a:gd name="T48" fmla="*/ 0 w 208"/>
                <a:gd name="T49" fmla="*/ 134 h 244"/>
                <a:gd name="T50" fmla="*/ 0 w 208"/>
                <a:gd name="T51" fmla="*/ 126 h 244"/>
                <a:gd name="T52" fmla="*/ 0 w 208"/>
                <a:gd name="T53" fmla="*/ 119 h 244"/>
                <a:gd name="T54" fmla="*/ 0 w 208"/>
                <a:gd name="T55" fmla="*/ 109 h 244"/>
                <a:gd name="T56" fmla="*/ 0 w 208"/>
                <a:gd name="T57" fmla="*/ 99 h 244"/>
                <a:gd name="T58" fmla="*/ 0 w 208"/>
                <a:gd name="T59" fmla="*/ 82 h 244"/>
                <a:gd name="T60" fmla="*/ 0 w 208"/>
                <a:gd name="T61" fmla="*/ 59 h 244"/>
                <a:gd name="T62" fmla="*/ 2 w 208"/>
                <a:gd name="T63" fmla="*/ 40 h 244"/>
                <a:gd name="T64" fmla="*/ 10 w 208"/>
                <a:gd name="T65" fmla="*/ 25 h 244"/>
                <a:gd name="T66" fmla="*/ 23 w 208"/>
                <a:gd name="T67" fmla="*/ 12 h 244"/>
                <a:gd name="T68" fmla="*/ 38 w 208"/>
                <a:gd name="T69" fmla="*/ 4 h 244"/>
                <a:gd name="T70" fmla="*/ 57 w 208"/>
                <a:gd name="T7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44">
                  <a:moveTo>
                    <a:pt x="57" y="0"/>
                  </a:moveTo>
                  <a:lnTo>
                    <a:pt x="208" y="0"/>
                  </a:lnTo>
                  <a:lnTo>
                    <a:pt x="208" y="40"/>
                  </a:lnTo>
                  <a:lnTo>
                    <a:pt x="57" y="40"/>
                  </a:lnTo>
                  <a:lnTo>
                    <a:pt x="48" y="42"/>
                  </a:lnTo>
                  <a:lnTo>
                    <a:pt x="41" y="49"/>
                  </a:lnTo>
                  <a:lnTo>
                    <a:pt x="38" y="59"/>
                  </a:lnTo>
                  <a:lnTo>
                    <a:pt x="38" y="81"/>
                  </a:lnTo>
                  <a:lnTo>
                    <a:pt x="38" y="108"/>
                  </a:lnTo>
                  <a:lnTo>
                    <a:pt x="38" y="185"/>
                  </a:lnTo>
                  <a:lnTo>
                    <a:pt x="41" y="195"/>
                  </a:lnTo>
                  <a:lnTo>
                    <a:pt x="48" y="202"/>
                  </a:lnTo>
                  <a:lnTo>
                    <a:pt x="57" y="205"/>
                  </a:lnTo>
                  <a:lnTo>
                    <a:pt x="208" y="205"/>
                  </a:lnTo>
                  <a:lnTo>
                    <a:pt x="208" y="244"/>
                  </a:lnTo>
                  <a:lnTo>
                    <a:pt x="169" y="244"/>
                  </a:lnTo>
                  <a:lnTo>
                    <a:pt x="133" y="244"/>
                  </a:lnTo>
                  <a:lnTo>
                    <a:pt x="57" y="244"/>
                  </a:lnTo>
                  <a:lnTo>
                    <a:pt x="38" y="241"/>
                  </a:lnTo>
                  <a:lnTo>
                    <a:pt x="23" y="233"/>
                  </a:lnTo>
                  <a:lnTo>
                    <a:pt x="10" y="220"/>
                  </a:lnTo>
                  <a:lnTo>
                    <a:pt x="2" y="204"/>
                  </a:lnTo>
                  <a:lnTo>
                    <a:pt x="0" y="185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19"/>
                  </a:lnTo>
                  <a:lnTo>
                    <a:pt x="0" y="109"/>
                  </a:lnTo>
                  <a:lnTo>
                    <a:pt x="0" y="99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2" y="40"/>
                  </a:lnTo>
                  <a:lnTo>
                    <a:pt x="10" y="25"/>
                  </a:lnTo>
                  <a:lnTo>
                    <a:pt x="23" y="12"/>
                  </a:lnTo>
                  <a:lnTo>
                    <a:pt x="38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656260" y="2718089"/>
              <a:ext cx="430213" cy="387350"/>
            </a:xfrm>
            <a:custGeom>
              <a:avLst/>
              <a:gdLst>
                <a:gd name="T0" fmla="*/ 136 w 271"/>
                <a:gd name="T1" fmla="*/ 44 h 244"/>
                <a:gd name="T2" fmla="*/ 91 w 271"/>
                <a:gd name="T3" fmla="*/ 138 h 244"/>
                <a:gd name="T4" fmla="*/ 180 w 271"/>
                <a:gd name="T5" fmla="*/ 138 h 244"/>
                <a:gd name="T6" fmla="*/ 136 w 271"/>
                <a:gd name="T7" fmla="*/ 44 h 244"/>
                <a:gd name="T8" fmla="*/ 113 w 271"/>
                <a:gd name="T9" fmla="*/ 0 h 244"/>
                <a:gd name="T10" fmla="*/ 158 w 271"/>
                <a:gd name="T11" fmla="*/ 0 h 244"/>
                <a:gd name="T12" fmla="*/ 271 w 271"/>
                <a:gd name="T13" fmla="*/ 244 h 244"/>
                <a:gd name="T14" fmla="*/ 227 w 271"/>
                <a:gd name="T15" fmla="*/ 244 h 244"/>
                <a:gd name="T16" fmla="*/ 199 w 271"/>
                <a:gd name="T17" fmla="*/ 176 h 244"/>
                <a:gd name="T18" fmla="*/ 72 w 271"/>
                <a:gd name="T19" fmla="*/ 176 h 244"/>
                <a:gd name="T20" fmla="*/ 44 w 271"/>
                <a:gd name="T21" fmla="*/ 244 h 244"/>
                <a:gd name="T22" fmla="*/ 0 w 271"/>
                <a:gd name="T23" fmla="*/ 244 h 244"/>
                <a:gd name="T24" fmla="*/ 113 w 271"/>
                <a:gd name="T2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1" h="244">
                  <a:moveTo>
                    <a:pt x="136" y="44"/>
                  </a:moveTo>
                  <a:lnTo>
                    <a:pt x="91" y="138"/>
                  </a:lnTo>
                  <a:lnTo>
                    <a:pt x="180" y="138"/>
                  </a:lnTo>
                  <a:lnTo>
                    <a:pt x="136" y="44"/>
                  </a:lnTo>
                  <a:close/>
                  <a:moveTo>
                    <a:pt x="113" y="0"/>
                  </a:moveTo>
                  <a:lnTo>
                    <a:pt x="158" y="0"/>
                  </a:lnTo>
                  <a:lnTo>
                    <a:pt x="271" y="244"/>
                  </a:lnTo>
                  <a:lnTo>
                    <a:pt x="227" y="244"/>
                  </a:lnTo>
                  <a:lnTo>
                    <a:pt x="199" y="176"/>
                  </a:lnTo>
                  <a:lnTo>
                    <a:pt x="72" y="176"/>
                  </a:lnTo>
                  <a:lnTo>
                    <a:pt x="44" y="244"/>
                  </a:lnTo>
                  <a:lnTo>
                    <a:pt x="0" y="244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6329360" y="3186402"/>
              <a:ext cx="160338" cy="184150"/>
            </a:xfrm>
            <a:custGeom>
              <a:avLst/>
              <a:gdLst>
                <a:gd name="T0" fmla="*/ 22 w 101"/>
                <a:gd name="T1" fmla="*/ 23 h 116"/>
                <a:gd name="T2" fmla="*/ 22 w 101"/>
                <a:gd name="T3" fmla="*/ 50 h 116"/>
                <a:gd name="T4" fmla="*/ 69 w 101"/>
                <a:gd name="T5" fmla="*/ 50 h 116"/>
                <a:gd name="T6" fmla="*/ 73 w 101"/>
                <a:gd name="T7" fmla="*/ 49 h 116"/>
                <a:gd name="T8" fmla="*/ 75 w 101"/>
                <a:gd name="T9" fmla="*/ 47 h 116"/>
                <a:gd name="T10" fmla="*/ 78 w 101"/>
                <a:gd name="T11" fmla="*/ 44 h 116"/>
                <a:gd name="T12" fmla="*/ 79 w 101"/>
                <a:gd name="T13" fmla="*/ 40 h 116"/>
                <a:gd name="T14" fmla="*/ 79 w 101"/>
                <a:gd name="T15" fmla="*/ 32 h 116"/>
                <a:gd name="T16" fmla="*/ 78 w 101"/>
                <a:gd name="T17" fmla="*/ 29 h 116"/>
                <a:gd name="T18" fmla="*/ 75 w 101"/>
                <a:gd name="T19" fmla="*/ 25 h 116"/>
                <a:gd name="T20" fmla="*/ 73 w 101"/>
                <a:gd name="T21" fmla="*/ 24 h 116"/>
                <a:gd name="T22" fmla="*/ 69 w 101"/>
                <a:gd name="T23" fmla="*/ 23 h 116"/>
                <a:gd name="T24" fmla="*/ 22 w 101"/>
                <a:gd name="T25" fmla="*/ 23 h 116"/>
                <a:gd name="T26" fmla="*/ 0 w 101"/>
                <a:gd name="T27" fmla="*/ 0 h 116"/>
                <a:gd name="T28" fmla="*/ 74 w 101"/>
                <a:gd name="T29" fmla="*/ 0 h 116"/>
                <a:gd name="T30" fmla="*/ 85 w 101"/>
                <a:gd name="T31" fmla="*/ 3 h 116"/>
                <a:gd name="T32" fmla="*/ 93 w 101"/>
                <a:gd name="T33" fmla="*/ 9 h 116"/>
                <a:gd name="T34" fmla="*/ 99 w 101"/>
                <a:gd name="T35" fmla="*/ 17 h 116"/>
                <a:gd name="T36" fmla="*/ 101 w 101"/>
                <a:gd name="T37" fmla="*/ 27 h 116"/>
                <a:gd name="T38" fmla="*/ 101 w 101"/>
                <a:gd name="T39" fmla="*/ 30 h 116"/>
                <a:gd name="T40" fmla="*/ 101 w 101"/>
                <a:gd name="T41" fmla="*/ 34 h 116"/>
                <a:gd name="T42" fmla="*/ 101 w 101"/>
                <a:gd name="T43" fmla="*/ 38 h 116"/>
                <a:gd name="T44" fmla="*/ 101 w 101"/>
                <a:gd name="T45" fmla="*/ 43 h 116"/>
                <a:gd name="T46" fmla="*/ 101 w 101"/>
                <a:gd name="T47" fmla="*/ 45 h 116"/>
                <a:gd name="T48" fmla="*/ 99 w 101"/>
                <a:gd name="T49" fmla="*/ 56 h 116"/>
                <a:gd name="T50" fmla="*/ 93 w 101"/>
                <a:gd name="T51" fmla="*/ 64 h 116"/>
                <a:gd name="T52" fmla="*/ 85 w 101"/>
                <a:gd name="T53" fmla="*/ 70 h 116"/>
                <a:gd name="T54" fmla="*/ 74 w 101"/>
                <a:gd name="T55" fmla="*/ 72 h 116"/>
                <a:gd name="T56" fmla="*/ 22 w 101"/>
                <a:gd name="T57" fmla="*/ 72 h 116"/>
                <a:gd name="T58" fmla="*/ 22 w 101"/>
                <a:gd name="T59" fmla="*/ 93 h 116"/>
                <a:gd name="T60" fmla="*/ 22 w 101"/>
                <a:gd name="T61" fmla="*/ 116 h 116"/>
                <a:gd name="T62" fmla="*/ 0 w 101"/>
                <a:gd name="T63" fmla="*/ 116 h 116"/>
                <a:gd name="T64" fmla="*/ 0 w 101"/>
                <a:gd name="T65" fmla="*/ 78 h 116"/>
                <a:gd name="T66" fmla="*/ 0 w 101"/>
                <a:gd name="T67" fmla="*/ 38 h 116"/>
                <a:gd name="T68" fmla="*/ 0 w 101"/>
                <a:gd name="T6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16">
                  <a:moveTo>
                    <a:pt x="22" y="23"/>
                  </a:moveTo>
                  <a:lnTo>
                    <a:pt x="22" y="50"/>
                  </a:lnTo>
                  <a:lnTo>
                    <a:pt x="69" y="50"/>
                  </a:lnTo>
                  <a:lnTo>
                    <a:pt x="73" y="49"/>
                  </a:lnTo>
                  <a:lnTo>
                    <a:pt x="75" y="47"/>
                  </a:lnTo>
                  <a:lnTo>
                    <a:pt x="78" y="44"/>
                  </a:lnTo>
                  <a:lnTo>
                    <a:pt x="79" y="40"/>
                  </a:lnTo>
                  <a:lnTo>
                    <a:pt x="79" y="32"/>
                  </a:lnTo>
                  <a:lnTo>
                    <a:pt x="78" y="29"/>
                  </a:lnTo>
                  <a:lnTo>
                    <a:pt x="75" y="25"/>
                  </a:lnTo>
                  <a:lnTo>
                    <a:pt x="73" y="24"/>
                  </a:lnTo>
                  <a:lnTo>
                    <a:pt x="69" y="23"/>
                  </a:lnTo>
                  <a:lnTo>
                    <a:pt x="22" y="23"/>
                  </a:lnTo>
                  <a:close/>
                  <a:moveTo>
                    <a:pt x="0" y="0"/>
                  </a:moveTo>
                  <a:lnTo>
                    <a:pt x="74" y="0"/>
                  </a:lnTo>
                  <a:lnTo>
                    <a:pt x="85" y="3"/>
                  </a:lnTo>
                  <a:lnTo>
                    <a:pt x="93" y="9"/>
                  </a:lnTo>
                  <a:lnTo>
                    <a:pt x="99" y="17"/>
                  </a:lnTo>
                  <a:lnTo>
                    <a:pt x="101" y="27"/>
                  </a:lnTo>
                  <a:lnTo>
                    <a:pt x="101" y="30"/>
                  </a:lnTo>
                  <a:lnTo>
                    <a:pt x="101" y="34"/>
                  </a:lnTo>
                  <a:lnTo>
                    <a:pt x="101" y="38"/>
                  </a:lnTo>
                  <a:lnTo>
                    <a:pt x="101" y="43"/>
                  </a:lnTo>
                  <a:lnTo>
                    <a:pt x="101" y="45"/>
                  </a:lnTo>
                  <a:lnTo>
                    <a:pt x="99" y="56"/>
                  </a:lnTo>
                  <a:lnTo>
                    <a:pt x="93" y="64"/>
                  </a:lnTo>
                  <a:lnTo>
                    <a:pt x="85" y="70"/>
                  </a:lnTo>
                  <a:lnTo>
                    <a:pt x="74" y="72"/>
                  </a:lnTo>
                  <a:lnTo>
                    <a:pt x="22" y="72"/>
                  </a:lnTo>
                  <a:lnTo>
                    <a:pt x="22" y="9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7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6140448" y="3186402"/>
              <a:ext cx="155575" cy="180975"/>
            </a:xfrm>
            <a:custGeom>
              <a:avLst/>
              <a:gdLst>
                <a:gd name="T0" fmla="*/ 0 w 98"/>
                <a:gd name="T1" fmla="*/ 0 h 114"/>
                <a:gd name="T2" fmla="*/ 98 w 98"/>
                <a:gd name="T3" fmla="*/ 0 h 114"/>
                <a:gd name="T4" fmla="*/ 98 w 98"/>
                <a:gd name="T5" fmla="*/ 23 h 114"/>
                <a:gd name="T6" fmla="*/ 24 w 98"/>
                <a:gd name="T7" fmla="*/ 23 h 114"/>
                <a:gd name="T8" fmla="*/ 24 w 98"/>
                <a:gd name="T9" fmla="*/ 114 h 114"/>
                <a:gd name="T10" fmla="*/ 0 w 98"/>
                <a:gd name="T11" fmla="*/ 114 h 114"/>
                <a:gd name="T12" fmla="*/ 0 w 98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114">
                  <a:moveTo>
                    <a:pt x="0" y="0"/>
                  </a:moveTo>
                  <a:lnTo>
                    <a:pt x="98" y="0"/>
                  </a:lnTo>
                  <a:lnTo>
                    <a:pt x="98" y="23"/>
                  </a:lnTo>
                  <a:lnTo>
                    <a:pt x="24" y="23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6502398" y="3186402"/>
              <a:ext cx="190500" cy="184150"/>
            </a:xfrm>
            <a:custGeom>
              <a:avLst/>
              <a:gdLst>
                <a:gd name="T0" fmla="*/ 0 w 120"/>
                <a:gd name="T1" fmla="*/ 0 h 116"/>
                <a:gd name="T2" fmla="*/ 25 w 120"/>
                <a:gd name="T3" fmla="*/ 0 h 116"/>
                <a:gd name="T4" fmla="*/ 62 w 120"/>
                <a:gd name="T5" fmla="*/ 61 h 116"/>
                <a:gd name="T6" fmla="*/ 96 w 120"/>
                <a:gd name="T7" fmla="*/ 0 h 116"/>
                <a:gd name="T8" fmla="*/ 120 w 120"/>
                <a:gd name="T9" fmla="*/ 0 h 116"/>
                <a:gd name="T10" fmla="*/ 119 w 120"/>
                <a:gd name="T11" fmla="*/ 4 h 116"/>
                <a:gd name="T12" fmla="*/ 114 w 120"/>
                <a:gd name="T13" fmla="*/ 11 h 116"/>
                <a:gd name="T14" fmla="*/ 109 w 120"/>
                <a:gd name="T15" fmla="*/ 21 h 116"/>
                <a:gd name="T16" fmla="*/ 100 w 120"/>
                <a:gd name="T17" fmla="*/ 34 h 116"/>
                <a:gd name="T18" fmla="*/ 92 w 120"/>
                <a:gd name="T19" fmla="*/ 50 h 116"/>
                <a:gd name="T20" fmla="*/ 83 w 120"/>
                <a:gd name="T21" fmla="*/ 66 h 116"/>
                <a:gd name="T22" fmla="*/ 73 w 120"/>
                <a:gd name="T23" fmla="*/ 81 h 116"/>
                <a:gd name="T24" fmla="*/ 65 w 120"/>
                <a:gd name="T25" fmla="*/ 96 h 116"/>
                <a:gd name="T26" fmla="*/ 58 w 120"/>
                <a:gd name="T27" fmla="*/ 107 h 116"/>
                <a:gd name="T28" fmla="*/ 53 w 120"/>
                <a:gd name="T29" fmla="*/ 116 h 116"/>
                <a:gd name="T30" fmla="*/ 30 w 120"/>
                <a:gd name="T31" fmla="*/ 116 h 116"/>
                <a:gd name="T32" fmla="*/ 33 w 120"/>
                <a:gd name="T33" fmla="*/ 107 h 116"/>
                <a:gd name="T34" fmla="*/ 39 w 120"/>
                <a:gd name="T35" fmla="*/ 98 h 116"/>
                <a:gd name="T36" fmla="*/ 44 w 120"/>
                <a:gd name="T37" fmla="*/ 90 h 116"/>
                <a:gd name="T38" fmla="*/ 47 w 120"/>
                <a:gd name="T39" fmla="*/ 84 h 116"/>
                <a:gd name="T40" fmla="*/ 0 w 120"/>
                <a:gd name="T4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16">
                  <a:moveTo>
                    <a:pt x="0" y="0"/>
                  </a:moveTo>
                  <a:lnTo>
                    <a:pt x="25" y="0"/>
                  </a:lnTo>
                  <a:lnTo>
                    <a:pt x="62" y="61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19" y="4"/>
                  </a:lnTo>
                  <a:lnTo>
                    <a:pt x="114" y="11"/>
                  </a:lnTo>
                  <a:lnTo>
                    <a:pt x="109" y="21"/>
                  </a:lnTo>
                  <a:lnTo>
                    <a:pt x="100" y="34"/>
                  </a:lnTo>
                  <a:lnTo>
                    <a:pt x="92" y="50"/>
                  </a:lnTo>
                  <a:lnTo>
                    <a:pt x="83" y="66"/>
                  </a:lnTo>
                  <a:lnTo>
                    <a:pt x="73" y="81"/>
                  </a:lnTo>
                  <a:lnTo>
                    <a:pt x="65" y="96"/>
                  </a:lnTo>
                  <a:lnTo>
                    <a:pt x="58" y="107"/>
                  </a:lnTo>
                  <a:lnTo>
                    <a:pt x="53" y="116"/>
                  </a:lnTo>
                  <a:lnTo>
                    <a:pt x="30" y="116"/>
                  </a:lnTo>
                  <a:lnTo>
                    <a:pt x="33" y="107"/>
                  </a:lnTo>
                  <a:lnTo>
                    <a:pt x="39" y="98"/>
                  </a:lnTo>
                  <a:lnTo>
                    <a:pt x="44" y="90"/>
                  </a:lnTo>
                  <a:lnTo>
                    <a:pt x="47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6711948" y="3186402"/>
              <a:ext cx="177800" cy="184150"/>
            </a:xfrm>
            <a:custGeom>
              <a:avLst/>
              <a:gdLst>
                <a:gd name="T0" fmla="*/ 0 w 112"/>
                <a:gd name="T1" fmla="*/ 0 h 116"/>
                <a:gd name="T2" fmla="*/ 112 w 112"/>
                <a:gd name="T3" fmla="*/ 0 h 116"/>
                <a:gd name="T4" fmla="*/ 112 w 112"/>
                <a:gd name="T5" fmla="*/ 116 h 116"/>
                <a:gd name="T6" fmla="*/ 89 w 112"/>
                <a:gd name="T7" fmla="*/ 116 h 116"/>
                <a:gd name="T8" fmla="*/ 89 w 112"/>
                <a:gd name="T9" fmla="*/ 97 h 116"/>
                <a:gd name="T10" fmla="*/ 89 w 112"/>
                <a:gd name="T11" fmla="*/ 23 h 116"/>
                <a:gd name="T12" fmla="*/ 22 w 112"/>
                <a:gd name="T13" fmla="*/ 23 h 116"/>
                <a:gd name="T14" fmla="*/ 22 w 112"/>
                <a:gd name="T15" fmla="*/ 116 h 116"/>
                <a:gd name="T16" fmla="*/ 0 w 112"/>
                <a:gd name="T17" fmla="*/ 116 h 116"/>
                <a:gd name="T18" fmla="*/ 0 w 11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6">
                  <a:moveTo>
                    <a:pt x="0" y="0"/>
                  </a:moveTo>
                  <a:lnTo>
                    <a:pt x="112" y="0"/>
                  </a:lnTo>
                  <a:lnTo>
                    <a:pt x="112" y="116"/>
                  </a:lnTo>
                  <a:lnTo>
                    <a:pt x="89" y="116"/>
                  </a:lnTo>
                  <a:lnTo>
                    <a:pt x="89" y="97"/>
                  </a:lnTo>
                  <a:lnTo>
                    <a:pt x="89" y="23"/>
                  </a:lnTo>
                  <a:lnTo>
                    <a:pt x="22" y="2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7781923" y="2732377"/>
              <a:ext cx="49213" cy="55563"/>
            </a:xfrm>
            <a:custGeom>
              <a:avLst/>
              <a:gdLst>
                <a:gd name="T0" fmla="*/ 5 w 31"/>
                <a:gd name="T1" fmla="*/ 5 h 35"/>
                <a:gd name="T2" fmla="*/ 5 w 31"/>
                <a:gd name="T3" fmla="*/ 16 h 35"/>
                <a:gd name="T4" fmla="*/ 14 w 31"/>
                <a:gd name="T5" fmla="*/ 16 h 35"/>
                <a:gd name="T6" fmla="*/ 18 w 31"/>
                <a:gd name="T7" fmla="*/ 16 h 35"/>
                <a:gd name="T8" fmla="*/ 19 w 31"/>
                <a:gd name="T9" fmla="*/ 16 h 35"/>
                <a:gd name="T10" fmla="*/ 21 w 31"/>
                <a:gd name="T11" fmla="*/ 15 h 35"/>
                <a:gd name="T12" fmla="*/ 23 w 31"/>
                <a:gd name="T13" fmla="*/ 13 h 35"/>
                <a:gd name="T14" fmla="*/ 23 w 31"/>
                <a:gd name="T15" fmla="*/ 10 h 35"/>
                <a:gd name="T16" fmla="*/ 23 w 31"/>
                <a:gd name="T17" fmla="*/ 7 h 35"/>
                <a:gd name="T18" fmla="*/ 21 w 31"/>
                <a:gd name="T19" fmla="*/ 6 h 35"/>
                <a:gd name="T20" fmla="*/ 19 w 31"/>
                <a:gd name="T21" fmla="*/ 5 h 35"/>
                <a:gd name="T22" fmla="*/ 15 w 31"/>
                <a:gd name="T23" fmla="*/ 5 h 35"/>
                <a:gd name="T24" fmla="*/ 5 w 31"/>
                <a:gd name="T25" fmla="*/ 5 h 35"/>
                <a:gd name="T26" fmla="*/ 0 w 31"/>
                <a:gd name="T27" fmla="*/ 0 h 35"/>
                <a:gd name="T28" fmla="*/ 15 w 31"/>
                <a:gd name="T29" fmla="*/ 0 h 35"/>
                <a:gd name="T30" fmla="*/ 19 w 31"/>
                <a:gd name="T31" fmla="*/ 2 h 35"/>
                <a:gd name="T32" fmla="*/ 23 w 31"/>
                <a:gd name="T33" fmla="*/ 2 h 35"/>
                <a:gd name="T34" fmla="*/ 25 w 31"/>
                <a:gd name="T35" fmla="*/ 3 h 35"/>
                <a:gd name="T36" fmla="*/ 26 w 31"/>
                <a:gd name="T37" fmla="*/ 5 h 35"/>
                <a:gd name="T38" fmla="*/ 27 w 31"/>
                <a:gd name="T39" fmla="*/ 7 h 35"/>
                <a:gd name="T40" fmla="*/ 27 w 31"/>
                <a:gd name="T41" fmla="*/ 10 h 35"/>
                <a:gd name="T42" fmla="*/ 27 w 31"/>
                <a:gd name="T43" fmla="*/ 13 h 35"/>
                <a:gd name="T44" fmla="*/ 25 w 31"/>
                <a:gd name="T45" fmla="*/ 16 h 35"/>
                <a:gd name="T46" fmla="*/ 23 w 31"/>
                <a:gd name="T47" fmla="*/ 18 h 35"/>
                <a:gd name="T48" fmla="*/ 18 w 31"/>
                <a:gd name="T49" fmla="*/ 19 h 35"/>
                <a:gd name="T50" fmla="*/ 20 w 31"/>
                <a:gd name="T51" fmla="*/ 20 h 35"/>
                <a:gd name="T52" fmla="*/ 23 w 31"/>
                <a:gd name="T53" fmla="*/ 23 h 35"/>
                <a:gd name="T54" fmla="*/ 25 w 31"/>
                <a:gd name="T55" fmla="*/ 25 h 35"/>
                <a:gd name="T56" fmla="*/ 31 w 31"/>
                <a:gd name="T57" fmla="*/ 35 h 35"/>
                <a:gd name="T58" fmla="*/ 25 w 31"/>
                <a:gd name="T59" fmla="*/ 35 h 35"/>
                <a:gd name="T60" fmla="*/ 20 w 31"/>
                <a:gd name="T61" fmla="*/ 27 h 35"/>
                <a:gd name="T62" fmla="*/ 18 w 31"/>
                <a:gd name="T63" fmla="*/ 25 h 35"/>
                <a:gd name="T64" fmla="*/ 17 w 31"/>
                <a:gd name="T65" fmla="*/ 23 h 35"/>
                <a:gd name="T66" fmla="*/ 15 w 31"/>
                <a:gd name="T67" fmla="*/ 22 h 35"/>
                <a:gd name="T68" fmla="*/ 14 w 31"/>
                <a:gd name="T69" fmla="*/ 20 h 35"/>
                <a:gd name="T70" fmla="*/ 13 w 31"/>
                <a:gd name="T71" fmla="*/ 20 h 35"/>
                <a:gd name="T72" fmla="*/ 10 w 31"/>
                <a:gd name="T73" fmla="*/ 19 h 35"/>
                <a:gd name="T74" fmla="*/ 5 w 31"/>
                <a:gd name="T75" fmla="*/ 19 h 35"/>
                <a:gd name="T76" fmla="*/ 5 w 31"/>
                <a:gd name="T77" fmla="*/ 35 h 35"/>
                <a:gd name="T78" fmla="*/ 0 w 31"/>
                <a:gd name="T79" fmla="*/ 35 h 35"/>
                <a:gd name="T80" fmla="*/ 0 w 31"/>
                <a:gd name="T8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" h="35">
                  <a:moveTo>
                    <a:pt x="5" y="5"/>
                  </a:moveTo>
                  <a:lnTo>
                    <a:pt x="5" y="16"/>
                  </a:lnTo>
                  <a:lnTo>
                    <a:pt x="14" y="16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21" y="15"/>
                  </a:lnTo>
                  <a:lnTo>
                    <a:pt x="23" y="13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1" y="6"/>
                  </a:lnTo>
                  <a:lnTo>
                    <a:pt x="19" y="5"/>
                  </a:lnTo>
                  <a:lnTo>
                    <a:pt x="15" y="5"/>
                  </a:lnTo>
                  <a:lnTo>
                    <a:pt x="5" y="5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7" y="10"/>
                  </a:lnTo>
                  <a:lnTo>
                    <a:pt x="27" y="13"/>
                  </a:lnTo>
                  <a:lnTo>
                    <a:pt x="25" y="16"/>
                  </a:lnTo>
                  <a:lnTo>
                    <a:pt x="23" y="18"/>
                  </a:lnTo>
                  <a:lnTo>
                    <a:pt x="18" y="19"/>
                  </a:lnTo>
                  <a:lnTo>
                    <a:pt x="20" y="20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31" y="35"/>
                  </a:lnTo>
                  <a:lnTo>
                    <a:pt x="25" y="35"/>
                  </a:lnTo>
                  <a:lnTo>
                    <a:pt x="20" y="27"/>
                  </a:lnTo>
                  <a:lnTo>
                    <a:pt x="18" y="25"/>
                  </a:lnTo>
                  <a:lnTo>
                    <a:pt x="17" y="23"/>
                  </a:lnTo>
                  <a:lnTo>
                    <a:pt x="15" y="22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0" y="19"/>
                  </a:lnTo>
                  <a:lnTo>
                    <a:pt x="5" y="19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7751760" y="2710152"/>
              <a:ext cx="101600" cy="101600"/>
            </a:xfrm>
            <a:custGeom>
              <a:avLst/>
              <a:gdLst>
                <a:gd name="T0" fmla="*/ 32 w 64"/>
                <a:gd name="T1" fmla="*/ 5 h 64"/>
                <a:gd name="T2" fmla="*/ 22 w 64"/>
                <a:gd name="T3" fmla="*/ 7 h 64"/>
                <a:gd name="T4" fmla="*/ 13 w 64"/>
                <a:gd name="T5" fmla="*/ 13 h 64"/>
                <a:gd name="T6" fmla="*/ 6 w 64"/>
                <a:gd name="T7" fmla="*/ 21 h 64"/>
                <a:gd name="T8" fmla="*/ 5 w 64"/>
                <a:gd name="T9" fmla="*/ 32 h 64"/>
                <a:gd name="T10" fmla="*/ 6 w 64"/>
                <a:gd name="T11" fmla="*/ 43 h 64"/>
                <a:gd name="T12" fmla="*/ 13 w 64"/>
                <a:gd name="T13" fmla="*/ 52 h 64"/>
                <a:gd name="T14" fmla="*/ 22 w 64"/>
                <a:gd name="T15" fmla="*/ 58 h 64"/>
                <a:gd name="T16" fmla="*/ 32 w 64"/>
                <a:gd name="T17" fmla="*/ 60 h 64"/>
                <a:gd name="T18" fmla="*/ 43 w 64"/>
                <a:gd name="T19" fmla="*/ 58 h 64"/>
                <a:gd name="T20" fmla="*/ 52 w 64"/>
                <a:gd name="T21" fmla="*/ 52 h 64"/>
                <a:gd name="T22" fmla="*/ 58 w 64"/>
                <a:gd name="T23" fmla="*/ 43 h 64"/>
                <a:gd name="T24" fmla="*/ 60 w 64"/>
                <a:gd name="T25" fmla="*/ 32 h 64"/>
                <a:gd name="T26" fmla="*/ 58 w 64"/>
                <a:gd name="T27" fmla="*/ 21 h 64"/>
                <a:gd name="T28" fmla="*/ 52 w 64"/>
                <a:gd name="T29" fmla="*/ 13 h 64"/>
                <a:gd name="T30" fmla="*/ 43 w 64"/>
                <a:gd name="T31" fmla="*/ 7 h 64"/>
                <a:gd name="T32" fmla="*/ 32 w 64"/>
                <a:gd name="T33" fmla="*/ 5 h 64"/>
                <a:gd name="T34" fmla="*/ 32 w 64"/>
                <a:gd name="T35" fmla="*/ 0 h 64"/>
                <a:gd name="T36" fmla="*/ 45 w 64"/>
                <a:gd name="T37" fmla="*/ 4 h 64"/>
                <a:gd name="T38" fmla="*/ 54 w 64"/>
                <a:gd name="T39" fmla="*/ 10 h 64"/>
                <a:gd name="T40" fmla="*/ 62 w 64"/>
                <a:gd name="T41" fmla="*/ 20 h 64"/>
                <a:gd name="T42" fmla="*/ 64 w 64"/>
                <a:gd name="T43" fmla="*/ 32 h 64"/>
                <a:gd name="T44" fmla="*/ 62 w 64"/>
                <a:gd name="T45" fmla="*/ 45 h 64"/>
                <a:gd name="T46" fmla="*/ 54 w 64"/>
                <a:gd name="T47" fmla="*/ 54 h 64"/>
                <a:gd name="T48" fmla="*/ 45 w 64"/>
                <a:gd name="T49" fmla="*/ 61 h 64"/>
                <a:gd name="T50" fmla="*/ 32 w 64"/>
                <a:gd name="T51" fmla="*/ 64 h 64"/>
                <a:gd name="T52" fmla="*/ 20 w 64"/>
                <a:gd name="T53" fmla="*/ 61 h 64"/>
                <a:gd name="T54" fmla="*/ 10 w 64"/>
                <a:gd name="T55" fmla="*/ 54 h 64"/>
                <a:gd name="T56" fmla="*/ 3 w 64"/>
                <a:gd name="T57" fmla="*/ 45 h 64"/>
                <a:gd name="T58" fmla="*/ 0 w 64"/>
                <a:gd name="T59" fmla="*/ 32 h 64"/>
                <a:gd name="T60" fmla="*/ 3 w 64"/>
                <a:gd name="T61" fmla="*/ 20 h 64"/>
                <a:gd name="T62" fmla="*/ 10 w 64"/>
                <a:gd name="T63" fmla="*/ 10 h 64"/>
                <a:gd name="T64" fmla="*/ 20 w 64"/>
                <a:gd name="T65" fmla="*/ 4 h 64"/>
                <a:gd name="T66" fmla="*/ 32 w 64"/>
                <a:gd name="T6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4">
                  <a:moveTo>
                    <a:pt x="32" y="5"/>
                  </a:moveTo>
                  <a:lnTo>
                    <a:pt x="22" y="7"/>
                  </a:lnTo>
                  <a:lnTo>
                    <a:pt x="13" y="13"/>
                  </a:lnTo>
                  <a:lnTo>
                    <a:pt x="6" y="21"/>
                  </a:lnTo>
                  <a:lnTo>
                    <a:pt x="5" y="32"/>
                  </a:lnTo>
                  <a:lnTo>
                    <a:pt x="6" y="43"/>
                  </a:lnTo>
                  <a:lnTo>
                    <a:pt x="13" y="52"/>
                  </a:lnTo>
                  <a:lnTo>
                    <a:pt x="22" y="58"/>
                  </a:lnTo>
                  <a:lnTo>
                    <a:pt x="32" y="60"/>
                  </a:lnTo>
                  <a:lnTo>
                    <a:pt x="43" y="58"/>
                  </a:lnTo>
                  <a:lnTo>
                    <a:pt x="52" y="52"/>
                  </a:lnTo>
                  <a:lnTo>
                    <a:pt x="58" y="43"/>
                  </a:lnTo>
                  <a:lnTo>
                    <a:pt x="60" y="32"/>
                  </a:lnTo>
                  <a:lnTo>
                    <a:pt x="58" y="21"/>
                  </a:lnTo>
                  <a:lnTo>
                    <a:pt x="52" y="13"/>
                  </a:lnTo>
                  <a:lnTo>
                    <a:pt x="43" y="7"/>
                  </a:lnTo>
                  <a:lnTo>
                    <a:pt x="32" y="5"/>
                  </a:lnTo>
                  <a:close/>
                  <a:moveTo>
                    <a:pt x="32" y="0"/>
                  </a:moveTo>
                  <a:lnTo>
                    <a:pt x="45" y="4"/>
                  </a:lnTo>
                  <a:lnTo>
                    <a:pt x="54" y="10"/>
                  </a:lnTo>
                  <a:lnTo>
                    <a:pt x="62" y="20"/>
                  </a:lnTo>
                  <a:lnTo>
                    <a:pt x="64" y="32"/>
                  </a:lnTo>
                  <a:lnTo>
                    <a:pt x="62" y="45"/>
                  </a:lnTo>
                  <a:lnTo>
                    <a:pt x="54" y="54"/>
                  </a:lnTo>
                  <a:lnTo>
                    <a:pt x="45" y="61"/>
                  </a:lnTo>
                  <a:lnTo>
                    <a:pt x="32" y="64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7113585" y="3172114"/>
              <a:ext cx="260350" cy="201613"/>
            </a:xfrm>
            <a:custGeom>
              <a:avLst/>
              <a:gdLst>
                <a:gd name="T0" fmla="*/ 2 w 164"/>
                <a:gd name="T1" fmla="*/ 0 h 127"/>
                <a:gd name="T2" fmla="*/ 5 w 164"/>
                <a:gd name="T3" fmla="*/ 1 h 127"/>
                <a:gd name="T4" fmla="*/ 162 w 164"/>
                <a:gd name="T5" fmla="*/ 116 h 127"/>
                <a:gd name="T6" fmla="*/ 164 w 164"/>
                <a:gd name="T7" fmla="*/ 118 h 127"/>
                <a:gd name="T8" fmla="*/ 164 w 164"/>
                <a:gd name="T9" fmla="*/ 119 h 127"/>
                <a:gd name="T10" fmla="*/ 164 w 164"/>
                <a:gd name="T11" fmla="*/ 120 h 127"/>
                <a:gd name="T12" fmla="*/ 161 w 164"/>
                <a:gd name="T13" fmla="*/ 121 h 127"/>
                <a:gd name="T14" fmla="*/ 152 w 164"/>
                <a:gd name="T15" fmla="*/ 126 h 127"/>
                <a:gd name="T16" fmla="*/ 148 w 164"/>
                <a:gd name="T17" fmla="*/ 127 h 127"/>
                <a:gd name="T18" fmla="*/ 146 w 164"/>
                <a:gd name="T19" fmla="*/ 127 h 127"/>
                <a:gd name="T20" fmla="*/ 142 w 164"/>
                <a:gd name="T21" fmla="*/ 126 h 127"/>
                <a:gd name="T22" fmla="*/ 5 w 164"/>
                <a:gd name="T23" fmla="*/ 56 h 127"/>
                <a:gd name="T24" fmla="*/ 2 w 164"/>
                <a:gd name="T25" fmla="*/ 54 h 127"/>
                <a:gd name="T26" fmla="*/ 1 w 164"/>
                <a:gd name="T27" fmla="*/ 52 h 127"/>
                <a:gd name="T28" fmla="*/ 0 w 164"/>
                <a:gd name="T29" fmla="*/ 48 h 127"/>
                <a:gd name="T30" fmla="*/ 0 w 164"/>
                <a:gd name="T31" fmla="*/ 3 h 127"/>
                <a:gd name="T32" fmla="*/ 0 w 164"/>
                <a:gd name="T33" fmla="*/ 1 h 127"/>
                <a:gd name="T34" fmla="*/ 1 w 164"/>
                <a:gd name="T35" fmla="*/ 0 h 127"/>
                <a:gd name="T36" fmla="*/ 2 w 164"/>
                <a:gd name="T3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27">
                  <a:moveTo>
                    <a:pt x="2" y="0"/>
                  </a:moveTo>
                  <a:lnTo>
                    <a:pt x="5" y="1"/>
                  </a:lnTo>
                  <a:lnTo>
                    <a:pt x="162" y="116"/>
                  </a:lnTo>
                  <a:lnTo>
                    <a:pt x="164" y="118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1" y="121"/>
                  </a:lnTo>
                  <a:lnTo>
                    <a:pt x="152" y="126"/>
                  </a:lnTo>
                  <a:lnTo>
                    <a:pt x="148" y="127"/>
                  </a:lnTo>
                  <a:lnTo>
                    <a:pt x="146" y="127"/>
                  </a:lnTo>
                  <a:lnTo>
                    <a:pt x="142" y="126"/>
                  </a:lnTo>
                  <a:lnTo>
                    <a:pt x="5" y="56"/>
                  </a:lnTo>
                  <a:lnTo>
                    <a:pt x="2" y="54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7189785" y="2372014"/>
              <a:ext cx="520700" cy="844550"/>
            </a:xfrm>
            <a:custGeom>
              <a:avLst/>
              <a:gdLst>
                <a:gd name="T0" fmla="*/ 327 w 328"/>
                <a:gd name="T1" fmla="*/ 0 h 532"/>
                <a:gd name="T2" fmla="*/ 327 w 328"/>
                <a:gd name="T3" fmla="*/ 0 h 532"/>
                <a:gd name="T4" fmla="*/ 328 w 328"/>
                <a:gd name="T5" fmla="*/ 2 h 532"/>
                <a:gd name="T6" fmla="*/ 327 w 328"/>
                <a:gd name="T7" fmla="*/ 3 h 532"/>
                <a:gd name="T8" fmla="*/ 39 w 328"/>
                <a:gd name="T9" fmla="*/ 530 h 532"/>
                <a:gd name="T10" fmla="*/ 38 w 328"/>
                <a:gd name="T11" fmla="*/ 531 h 532"/>
                <a:gd name="T12" fmla="*/ 37 w 328"/>
                <a:gd name="T13" fmla="*/ 532 h 532"/>
                <a:gd name="T14" fmla="*/ 34 w 328"/>
                <a:gd name="T15" fmla="*/ 532 h 532"/>
                <a:gd name="T16" fmla="*/ 32 w 328"/>
                <a:gd name="T17" fmla="*/ 531 h 532"/>
                <a:gd name="T18" fmla="*/ 4 w 328"/>
                <a:gd name="T19" fmla="*/ 510 h 532"/>
                <a:gd name="T20" fmla="*/ 1 w 328"/>
                <a:gd name="T21" fmla="*/ 507 h 532"/>
                <a:gd name="T22" fmla="*/ 0 w 328"/>
                <a:gd name="T23" fmla="*/ 505 h 532"/>
                <a:gd name="T24" fmla="*/ 0 w 328"/>
                <a:gd name="T25" fmla="*/ 502 h 532"/>
                <a:gd name="T26" fmla="*/ 67 w 328"/>
                <a:gd name="T27" fmla="*/ 160 h 532"/>
                <a:gd name="T28" fmla="*/ 68 w 328"/>
                <a:gd name="T29" fmla="*/ 157 h 532"/>
                <a:gd name="T30" fmla="*/ 71 w 328"/>
                <a:gd name="T31" fmla="*/ 154 h 532"/>
                <a:gd name="T32" fmla="*/ 73 w 328"/>
                <a:gd name="T33" fmla="*/ 152 h 532"/>
                <a:gd name="T34" fmla="*/ 325 w 328"/>
                <a:gd name="T35" fmla="*/ 0 h 532"/>
                <a:gd name="T36" fmla="*/ 327 w 328"/>
                <a:gd name="T3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8" h="532">
                  <a:moveTo>
                    <a:pt x="327" y="0"/>
                  </a:moveTo>
                  <a:lnTo>
                    <a:pt x="327" y="0"/>
                  </a:lnTo>
                  <a:lnTo>
                    <a:pt x="328" y="2"/>
                  </a:lnTo>
                  <a:lnTo>
                    <a:pt x="327" y="3"/>
                  </a:lnTo>
                  <a:lnTo>
                    <a:pt x="39" y="530"/>
                  </a:lnTo>
                  <a:lnTo>
                    <a:pt x="38" y="531"/>
                  </a:lnTo>
                  <a:lnTo>
                    <a:pt x="37" y="532"/>
                  </a:lnTo>
                  <a:lnTo>
                    <a:pt x="34" y="532"/>
                  </a:lnTo>
                  <a:lnTo>
                    <a:pt x="32" y="531"/>
                  </a:lnTo>
                  <a:lnTo>
                    <a:pt x="4" y="510"/>
                  </a:lnTo>
                  <a:lnTo>
                    <a:pt x="1" y="507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67" y="160"/>
                  </a:lnTo>
                  <a:lnTo>
                    <a:pt x="68" y="157"/>
                  </a:lnTo>
                  <a:lnTo>
                    <a:pt x="71" y="154"/>
                  </a:lnTo>
                  <a:lnTo>
                    <a:pt x="73" y="152"/>
                  </a:lnTo>
                  <a:lnTo>
                    <a:pt x="325" y="0"/>
                  </a:lnTo>
                  <a:lnTo>
                    <a:pt x="3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113585" y="2648239"/>
              <a:ext cx="125413" cy="501650"/>
            </a:xfrm>
            <a:custGeom>
              <a:avLst/>
              <a:gdLst>
                <a:gd name="T0" fmla="*/ 76 w 79"/>
                <a:gd name="T1" fmla="*/ 0 h 316"/>
                <a:gd name="T2" fmla="*/ 78 w 79"/>
                <a:gd name="T3" fmla="*/ 0 h 316"/>
                <a:gd name="T4" fmla="*/ 79 w 79"/>
                <a:gd name="T5" fmla="*/ 2 h 316"/>
                <a:gd name="T6" fmla="*/ 79 w 79"/>
                <a:gd name="T7" fmla="*/ 4 h 316"/>
                <a:gd name="T8" fmla="*/ 29 w 79"/>
                <a:gd name="T9" fmla="*/ 313 h 316"/>
                <a:gd name="T10" fmla="*/ 28 w 79"/>
                <a:gd name="T11" fmla="*/ 315 h 316"/>
                <a:gd name="T12" fmla="*/ 27 w 79"/>
                <a:gd name="T13" fmla="*/ 316 h 316"/>
                <a:gd name="T14" fmla="*/ 26 w 79"/>
                <a:gd name="T15" fmla="*/ 316 h 316"/>
                <a:gd name="T16" fmla="*/ 24 w 79"/>
                <a:gd name="T17" fmla="*/ 316 h 316"/>
                <a:gd name="T18" fmla="*/ 5 w 79"/>
                <a:gd name="T19" fmla="*/ 302 h 316"/>
                <a:gd name="T20" fmla="*/ 2 w 79"/>
                <a:gd name="T21" fmla="*/ 299 h 316"/>
                <a:gd name="T22" fmla="*/ 0 w 79"/>
                <a:gd name="T23" fmla="*/ 296 h 316"/>
                <a:gd name="T24" fmla="*/ 0 w 79"/>
                <a:gd name="T25" fmla="*/ 292 h 316"/>
                <a:gd name="T26" fmla="*/ 0 w 79"/>
                <a:gd name="T27" fmla="*/ 62 h 316"/>
                <a:gd name="T28" fmla="*/ 0 w 79"/>
                <a:gd name="T29" fmla="*/ 58 h 316"/>
                <a:gd name="T30" fmla="*/ 2 w 79"/>
                <a:gd name="T31" fmla="*/ 55 h 316"/>
                <a:gd name="T32" fmla="*/ 5 w 79"/>
                <a:gd name="T33" fmla="*/ 52 h 316"/>
                <a:gd name="T34" fmla="*/ 75 w 79"/>
                <a:gd name="T35" fmla="*/ 2 h 316"/>
                <a:gd name="T36" fmla="*/ 76 w 79"/>
                <a:gd name="T3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316">
                  <a:moveTo>
                    <a:pt x="76" y="0"/>
                  </a:moveTo>
                  <a:lnTo>
                    <a:pt x="78" y="0"/>
                  </a:lnTo>
                  <a:lnTo>
                    <a:pt x="79" y="2"/>
                  </a:lnTo>
                  <a:lnTo>
                    <a:pt x="79" y="4"/>
                  </a:lnTo>
                  <a:lnTo>
                    <a:pt x="29" y="313"/>
                  </a:lnTo>
                  <a:lnTo>
                    <a:pt x="28" y="315"/>
                  </a:lnTo>
                  <a:lnTo>
                    <a:pt x="27" y="316"/>
                  </a:lnTo>
                  <a:lnTo>
                    <a:pt x="26" y="316"/>
                  </a:lnTo>
                  <a:lnTo>
                    <a:pt x="24" y="316"/>
                  </a:lnTo>
                  <a:lnTo>
                    <a:pt x="5" y="302"/>
                  </a:lnTo>
                  <a:lnTo>
                    <a:pt x="2" y="299"/>
                  </a:lnTo>
                  <a:lnTo>
                    <a:pt x="0" y="296"/>
                  </a:lnTo>
                  <a:lnTo>
                    <a:pt x="0" y="292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5"/>
                  </a:lnTo>
                  <a:lnTo>
                    <a:pt x="5" y="52"/>
                  </a:lnTo>
                  <a:lnTo>
                    <a:pt x="75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7281860" y="2711739"/>
              <a:ext cx="393700" cy="571500"/>
            </a:xfrm>
            <a:custGeom>
              <a:avLst/>
              <a:gdLst>
                <a:gd name="T0" fmla="*/ 195 w 248"/>
                <a:gd name="T1" fmla="*/ 0 h 360"/>
                <a:gd name="T2" fmla="*/ 196 w 248"/>
                <a:gd name="T3" fmla="*/ 2 h 360"/>
                <a:gd name="T4" fmla="*/ 198 w 248"/>
                <a:gd name="T5" fmla="*/ 3 h 360"/>
                <a:gd name="T6" fmla="*/ 248 w 248"/>
                <a:gd name="T7" fmla="*/ 176 h 360"/>
                <a:gd name="T8" fmla="*/ 248 w 248"/>
                <a:gd name="T9" fmla="*/ 179 h 360"/>
                <a:gd name="T10" fmla="*/ 247 w 248"/>
                <a:gd name="T11" fmla="*/ 183 h 360"/>
                <a:gd name="T12" fmla="*/ 245 w 248"/>
                <a:gd name="T13" fmla="*/ 185 h 360"/>
                <a:gd name="T14" fmla="*/ 41 w 248"/>
                <a:gd name="T15" fmla="*/ 358 h 360"/>
                <a:gd name="T16" fmla="*/ 38 w 248"/>
                <a:gd name="T17" fmla="*/ 360 h 360"/>
                <a:gd name="T18" fmla="*/ 35 w 248"/>
                <a:gd name="T19" fmla="*/ 360 h 360"/>
                <a:gd name="T20" fmla="*/ 32 w 248"/>
                <a:gd name="T21" fmla="*/ 359 h 360"/>
                <a:gd name="T22" fmla="*/ 2 w 248"/>
                <a:gd name="T23" fmla="*/ 338 h 360"/>
                <a:gd name="T24" fmla="*/ 1 w 248"/>
                <a:gd name="T25" fmla="*/ 336 h 360"/>
                <a:gd name="T26" fmla="*/ 0 w 248"/>
                <a:gd name="T27" fmla="*/ 332 h 360"/>
                <a:gd name="T28" fmla="*/ 1 w 248"/>
                <a:gd name="T29" fmla="*/ 330 h 360"/>
                <a:gd name="T30" fmla="*/ 193 w 248"/>
                <a:gd name="T31" fmla="*/ 3 h 360"/>
                <a:gd name="T32" fmla="*/ 194 w 248"/>
                <a:gd name="T33" fmla="*/ 2 h 360"/>
                <a:gd name="T34" fmla="*/ 195 w 248"/>
                <a:gd name="T3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8" h="360">
                  <a:moveTo>
                    <a:pt x="195" y="0"/>
                  </a:moveTo>
                  <a:lnTo>
                    <a:pt x="196" y="2"/>
                  </a:lnTo>
                  <a:lnTo>
                    <a:pt x="198" y="3"/>
                  </a:lnTo>
                  <a:lnTo>
                    <a:pt x="248" y="176"/>
                  </a:lnTo>
                  <a:lnTo>
                    <a:pt x="248" y="179"/>
                  </a:lnTo>
                  <a:lnTo>
                    <a:pt x="247" y="183"/>
                  </a:lnTo>
                  <a:lnTo>
                    <a:pt x="245" y="185"/>
                  </a:lnTo>
                  <a:lnTo>
                    <a:pt x="41" y="358"/>
                  </a:lnTo>
                  <a:lnTo>
                    <a:pt x="38" y="360"/>
                  </a:lnTo>
                  <a:lnTo>
                    <a:pt x="35" y="360"/>
                  </a:lnTo>
                  <a:lnTo>
                    <a:pt x="32" y="359"/>
                  </a:lnTo>
                  <a:lnTo>
                    <a:pt x="2" y="338"/>
                  </a:lnTo>
                  <a:lnTo>
                    <a:pt x="1" y="336"/>
                  </a:lnTo>
                  <a:lnTo>
                    <a:pt x="0" y="332"/>
                  </a:lnTo>
                  <a:lnTo>
                    <a:pt x="1" y="330"/>
                  </a:lnTo>
                  <a:lnTo>
                    <a:pt x="193" y="3"/>
                  </a:lnTo>
                  <a:lnTo>
                    <a:pt x="194" y="2"/>
                  </a:lnTo>
                  <a:lnTo>
                    <a:pt x="1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373935" y="3087977"/>
              <a:ext cx="300038" cy="252413"/>
            </a:xfrm>
            <a:custGeom>
              <a:avLst/>
              <a:gdLst>
                <a:gd name="T0" fmla="*/ 176 w 189"/>
                <a:gd name="T1" fmla="*/ 0 h 159"/>
                <a:gd name="T2" fmla="*/ 178 w 189"/>
                <a:gd name="T3" fmla="*/ 0 h 159"/>
                <a:gd name="T4" fmla="*/ 180 w 189"/>
                <a:gd name="T5" fmla="*/ 1 h 159"/>
                <a:gd name="T6" fmla="*/ 181 w 189"/>
                <a:gd name="T7" fmla="*/ 3 h 159"/>
                <a:gd name="T8" fmla="*/ 189 w 189"/>
                <a:gd name="T9" fmla="*/ 86 h 159"/>
                <a:gd name="T10" fmla="*/ 189 w 189"/>
                <a:gd name="T11" fmla="*/ 88 h 159"/>
                <a:gd name="T12" fmla="*/ 188 w 189"/>
                <a:gd name="T13" fmla="*/ 91 h 159"/>
                <a:gd name="T14" fmla="*/ 185 w 189"/>
                <a:gd name="T15" fmla="*/ 93 h 159"/>
                <a:gd name="T16" fmla="*/ 31 w 189"/>
                <a:gd name="T17" fmla="*/ 158 h 159"/>
                <a:gd name="T18" fmla="*/ 28 w 189"/>
                <a:gd name="T19" fmla="*/ 159 h 159"/>
                <a:gd name="T20" fmla="*/ 25 w 189"/>
                <a:gd name="T21" fmla="*/ 158 h 159"/>
                <a:gd name="T22" fmla="*/ 22 w 189"/>
                <a:gd name="T23" fmla="*/ 156 h 159"/>
                <a:gd name="T24" fmla="*/ 2 w 189"/>
                <a:gd name="T25" fmla="*/ 142 h 159"/>
                <a:gd name="T26" fmla="*/ 1 w 189"/>
                <a:gd name="T27" fmla="*/ 140 h 159"/>
                <a:gd name="T28" fmla="*/ 0 w 189"/>
                <a:gd name="T29" fmla="*/ 138 h 159"/>
                <a:gd name="T30" fmla="*/ 2 w 189"/>
                <a:gd name="T31" fmla="*/ 135 h 159"/>
                <a:gd name="T32" fmla="*/ 175 w 189"/>
                <a:gd name="T33" fmla="*/ 1 h 159"/>
                <a:gd name="T34" fmla="*/ 176 w 189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" h="159">
                  <a:moveTo>
                    <a:pt x="176" y="0"/>
                  </a:moveTo>
                  <a:lnTo>
                    <a:pt x="178" y="0"/>
                  </a:lnTo>
                  <a:lnTo>
                    <a:pt x="180" y="1"/>
                  </a:lnTo>
                  <a:lnTo>
                    <a:pt x="181" y="3"/>
                  </a:lnTo>
                  <a:lnTo>
                    <a:pt x="189" y="86"/>
                  </a:lnTo>
                  <a:lnTo>
                    <a:pt x="189" y="88"/>
                  </a:lnTo>
                  <a:lnTo>
                    <a:pt x="188" y="91"/>
                  </a:lnTo>
                  <a:lnTo>
                    <a:pt x="185" y="93"/>
                  </a:lnTo>
                  <a:lnTo>
                    <a:pt x="31" y="158"/>
                  </a:lnTo>
                  <a:lnTo>
                    <a:pt x="28" y="159"/>
                  </a:lnTo>
                  <a:lnTo>
                    <a:pt x="25" y="158"/>
                  </a:lnTo>
                  <a:lnTo>
                    <a:pt x="22" y="156"/>
                  </a:lnTo>
                  <a:lnTo>
                    <a:pt x="2" y="142"/>
                  </a:lnTo>
                  <a:lnTo>
                    <a:pt x="1" y="140"/>
                  </a:lnTo>
                  <a:lnTo>
                    <a:pt x="0" y="138"/>
                  </a:lnTo>
                  <a:lnTo>
                    <a:pt x="2" y="135"/>
                  </a:lnTo>
                  <a:lnTo>
                    <a:pt x="175" y="1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471255" y="3075562"/>
            <a:ext cx="23461" cy="706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6026" y="3228945"/>
            <a:ext cx="3108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04693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071E-9B90-48D1-A783-7E2FDEE248D8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C76C-8D3E-4B19-BB3A-EA38CEBCD6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197269"/>
            <a:ext cx="10972800" cy="5112091"/>
          </a:xfrm>
          <a:prstGeom prst="rect">
            <a:avLst/>
          </a:prstGeom>
        </p:spPr>
        <p:txBody>
          <a:bodyPr vert="horz" lIns="108878" tIns="54439" rIns="108878" bIns="54439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grpSp>
        <p:nvGrpSpPr>
          <p:cNvPr id="18" name="Group 17"/>
          <p:cNvGrpSpPr/>
          <p:nvPr/>
        </p:nvGrpSpPr>
        <p:grpSpPr>
          <a:xfrm rot="5400000">
            <a:off x="-1234060" y="3205527"/>
            <a:ext cx="2520000" cy="51881"/>
            <a:chOff x="9641135" y="931268"/>
            <a:chExt cx="1601668" cy="106352"/>
          </a:xfrm>
        </p:grpSpPr>
        <p:sp>
          <p:nvSpPr>
            <p:cNvPr id="20" name="Rectangle 19"/>
            <p:cNvSpPr/>
            <p:nvPr/>
          </p:nvSpPr>
          <p:spPr>
            <a:xfrm rot="5400000">
              <a:off x="9768509" y="804444"/>
              <a:ext cx="105251" cy="360000"/>
            </a:xfrm>
            <a:prstGeom prst="rect">
              <a:avLst/>
            </a:prstGeom>
            <a:solidFill>
              <a:srgbClr val="94C2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5400000">
              <a:off x="10182397" y="804444"/>
              <a:ext cx="105253" cy="360000"/>
            </a:xfrm>
            <a:prstGeom prst="rect">
              <a:avLst/>
            </a:prstGeom>
            <a:solidFill>
              <a:srgbClr val="DE36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5400000">
              <a:off x="10595737" y="804444"/>
              <a:ext cx="106352" cy="360000"/>
            </a:xfrm>
            <a:prstGeom prst="rect">
              <a:avLst/>
            </a:prstGeom>
            <a:solidFill>
              <a:srgbClr val="F4C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5400000">
              <a:off x="11009628" y="804444"/>
              <a:ext cx="106349" cy="360000"/>
            </a:xfrm>
            <a:prstGeom prst="rect">
              <a:avLst/>
            </a:prstGeom>
            <a:solidFill>
              <a:srgbClr val="1FC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7541" y="232921"/>
            <a:ext cx="1249112" cy="5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7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7" r:id="rId10"/>
    <p:sldLayoutId id="2147483678" r:id="rId11"/>
    <p:sldLayoutId id="2147483679" r:id="rId12"/>
    <p:sldLayoutId id="214748368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399" b="0" kern="1200" cap="all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653070" indent="-489802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120000"/>
        <a:buFont typeface="Wingdings" panose="05000000000000000000" pitchFamily="2" charset="2"/>
        <a:buChar char="§"/>
        <a:defRPr kumimoji="0"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1034027" indent="-33742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anose="05000000000000000000" pitchFamily="2" charset="2"/>
        <a:buChar char="§"/>
        <a:defRPr kumimoji="0" sz="20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63229" indent="-2856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" panose="05000000000000000000" pitchFamily="2" charset="2"/>
        <a:buChar char="§"/>
        <a:defRPr kumimoji="0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10906" indent="-217690" algn="l" rtl="0" eaLnBrk="1" latinLnBrk="0" hangingPunct="1">
        <a:spcBef>
          <a:spcPct val="20000"/>
        </a:spcBef>
        <a:buClr>
          <a:schemeClr val="tx1"/>
        </a:buClr>
        <a:buSzPct val="75000"/>
        <a:buFont typeface="Wingdings" panose="05000000000000000000" pitchFamily="2" charset="2"/>
        <a:buChar char="§"/>
        <a:defRPr kumimoji="0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39480" indent="-217690" algn="l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§"/>
        <a:defRPr kumimoji="0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00708" indent="-21769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99" kern="1200">
          <a:solidFill>
            <a:schemeClr val="tx1"/>
          </a:solidFill>
          <a:latin typeface="+mn-lt"/>
          <a:ea typeface="+mn-ea"/>
          <a:cs typeface="+mn-cs"/>
        </a:defRPr>
      </a:lvl6pPr>
      <a:lvl7pPr marL="2340167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2579625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99" kern="1200">
          <a:solidFill>
            <a:schemeClr val="tx1"/>
          </a:solidFill>
          <a:latin typeface="+mn-lt"/>
          <a:ea typeface="+mn-ea"/>
          <a:cs typeface="+mn-cs"/>
        </a:defRPr>
      </a:lvl8pPr>
      <a:lvl9pPr marL="2819084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9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1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chemeClr val="bg2"/>
          </a:solidFill>
        </p:grpSpPr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Group 6"/>
          <p:cNvGrpSpPr/>
          <p:nvPr/>
        </p:nvGrpSpPr>
        <p:grpSpPr>
          <a:xfrm rot="5400000">
            <a:off x="-1234060" y="3205527"/>
            <a:ext cx="2520000" cy="51881"/>
            <a:chOff x="9641135" y="931268"/>
            <a:chExt cx="1601668" cy="106352"/>
          </a:xfrm>
        </p:grpSpPr>
        <p:sp>
          <p:nvSpPr>
            <p:cNvPr id="8" name="Rectangle 7"/>
            <p:cNvSpPr/>
            <p:nvPr/>
          </p:nvSpPr>
          <p:spPr>
            <a:xfrm rot="5400000">
              <a:off x="9768509" y="804444"/>
              <a:ext cx="105251" cy="360000"/>
            </a:xfrm>
            <a:prstGeom prst="rect">
              <a:avLst/>
            </a:prstGeom>
            <a:solidFill>
              <a:srgbClr val="005D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 rot="5400000">
              <a:off x="10182397" y="804444"/>
              <a:ext cx="105253" cy="360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5400000">
              <a:off x="10595737" y="804444"/>
              <a:ext cx="106352" cy="36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5400000">
              <a:off x="11009628" y="804444"/>
              <a:ext cx="106349" cy="360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28" name="Title Placeholder 27"/>
          <p:cNvSpPr>
            <a:spLocks noGrp="1"/>
          </p:cNvSpPr>
          <p:nvPr>
            <p:ph type="title"/>
          </p:nvPr>
        </p:nvSpPr>
        <p:spPr>
          <a:xfrm>
            <a:off x="838200" y="194859"/>
            <a:ext cx="10515600" cy="641872"/>
          </a:xfrm>
          <a:prstGeom prst="rect">
            <a:avLst/>
          </a:prstGeom>
        </p:spPr>
        <p:txBody>
          <a:bodyPr anchor="ctr"/>
          <a:lstStyle/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2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000" kern="1200" dirty="0">
          <a:solidFill>
            <a:schemeClr val="tx1"/>
          </a:solidFill>
          <a:latin typeface="Tahoma" charset="0"/>
          <a:ea typeface="Tahoma" charset="0"/>
          <a:cs typeface="Taho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-4" y="-1"/>
            <a:ext cx="12192004" cy="6858000"/>
          </a:xfrm>
          <a:prstGeom prst="rect">
            <a:avLst/>
          </a:prstGeom>
          <a:gradFill flip="none" rotWithShape="1">
            <a:gsLst>
              <a:gs pos="0">
                <a:srgbClr val="10999C"/>
              </a:gs>
              <a:gs pos="100000">
                <a:srgbClr val="2FBFB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9"/>
          <p:cNvPicPr>
            <a:picLocks noChangeAspect="1"/>
          </p:cNvPicPr>
          <p:nvPr/>
        </p:nvPicPr>
        <p:blipFill rotWithShape="1"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8" b="32576"/>
          <a:stretch/>
        </p:blipFill>
        <p:spPr>
          <a:xfrm rot="10800000" flipV="1">
            <a:off x="6266213" y="2498196"/>
            <a:ext cx="5925787" cy="4360821"/>
          </a:xfrm>
          <a:prstGeom prst="rect">
            <a:avLst/>
          </a:prstGeom>
        </p:spPr>
      </p:pic>
      <p:sp>
        <p:nvSpPr>
          <p:cNvPr id="25" name="Title 2"/>
          <p:cNvSpPr txBox="1">
            <a:spLocks/>
          </p:cNvSpPr>
          <p:nvPr/>
        </p:nvSpPr>
        <p:spPr>
          <a:xfrm>
            <a:off x="458117" y="1663819"/>
            <a:ext cx="7948127" cy="1325563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2399" b="0" kern="1200" cap="all" baseline="0">
                <a:ln w="6350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bg1"/>
                </a:solidFill>
              </a:rPr>
              <a:t>Региональный </a:t>
            </a:r>
            <a:r>
              <a:rPr lang="ru-RU" sz="2000" dirty="0" err="1" smtClean="0">
                <a:solidFill>
                  <a:schemeClr val="bg1"/>
                </a:solidFill>
              </a:rPr>
              <a:t>онкокластер</a:t>
            </a:r>
            <a:r>
              <a:rPr lang="ru-RU" sz="2000" dirty="0" smtClean="0">
                <a:solidFill>
                  <a:schemeClr val="bg1"/>
                </a:solidFill>
              </a:rPr>
              <a:t> как комплексная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система контроля профилактики, ранНего выявления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и своевременной маршрутизации пациентов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6" name="Right Triangle 5"/>
          <p:cNvSpPr>
            <a:spLocks noChangeAspect="1"/>
          </p:cNvSpPr>
          <p:nvPr/>
        </p:nvSpPr>
        <p:spPr>
          <a:xfrm rot="16200000" flipH="1">
            <a:off x="7263646" y="-3645"/>
            <a:ext cx="4924708" cy="4932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9724" y="635937"/>
            <a:ext cx="1671534" cy="691870"/>
          </a:xfrm>
          <a:prstGeom prst="rect">
            <a:avLst/>
          </a:prstGeom>
        </p:spPr>
      </p:pic>
      <p:sp>
        <p:nvSpPr>
          <p:cNvPr id="28" name="Right Triangle 7"/>
          <p:cNvSpPr/>
          <p:nvPr/>
        </p:nvSpPr>
        <p:spPr>
          <a:xfrm rot="16200000" flipV="1">
            <a:off x="460043" y="3735605"/>
            <a:ext cx="2599292" cy="260314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298300" y="5978671"/>
            <a:ext cx="40334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СПИКЕР:</a:t>
            </a:r>
            <a:r>
              <a:rPr lang="en-US" sz="11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Алина Панфилова, </a:t>
            </a:r>
            <a:br>
              <a:rPr lang="ru-RU" sz="11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ru-RU" sz="1100" b="1" dirty="0" smtClean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rPr>
              <a:t>Заместитель директора по проектному управлению</a:t>
            </a:r>
            <a:endParaRPr lang="en-US" sz="1100" b="1" dirty="0">
              <a:solidFill>
                <a:schemeClr val="bg1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Прямоугольник 230"/>
          <p:cNvSpPr/>
          <p:nvPr/>
        </p:nvSpPr>
        <p:spPr>
          <a:xfrm>
            <a:off x="9609585" y="3243339"/>
            <a:ext cx="2139504" cy="85795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Shape 769"/>
          <p:cNvSpPr/>
          <p:nvPr/>
        </p:nvSpPr>
        <p:spPr>
          <a:xfrm>
            <a:off x="969649" y="5856475"/>
            <a:ext cx="10447425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700">
                <a:solidFill>
                  <a:srgbClr val="1F497D"/>
                </a:solidFill>
              </a:defRPr>
            </a:pPr>
            <a:r>
              <a:rPr sz="17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Автоматизированный</a:t>
            </a:r>
            <a:r>
              <a:rPr sz="17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7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сбор</a:t>
            </a:r>
            <a:r>
              <a:rPr sz="17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7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информации</a:t>
            </a:r>
            <a:r>
              <a:rPr sz="17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7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 </a:t>
            </a:r>
            <a:r>
              <a:rPr sz="17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высоком</a:t>
            </a:r>
            <a:r>
              <a:rPr sz="17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7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онкориске</a:t>
            </a:r>
            <a:r>
              <a:rPr lang="ru-RU" sz="17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из</a:t>
            </a:r>
            <a:r>
              <a:rPr lang="ru-RU" sz="1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разных «мест» </a:t>
            </a:r>
            <a:endParaRPr lang="ru-RU" sz="17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42" name="Shape 816"/>
          <p:cNvSpPr/>
          <p:nvPr/>
        </p:nvSpPr>
        <p:spPr>
          <a:xfrm>
            <a:off x="10595376" y="3405122"/>
            <a:ext cx="82169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1F497D"/>
                </a:solidFill>
              </a:defRPr>
            </a:lvl1pPr>
          </a:lstStyle>
          <a:p>
            <a:r>
              <a:rPr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ПРР</a:t>
            </a:r>
          </a:p>
        </p:txBody>
      </p:sp>
      <p:sp>
        <p:nvSpPr>
          <p:cNvPr id="146" name="Shape 825"/>
          <p:cNvSpPr/>
          <p:nvPr/>
        </p:nvSpPr>
        <p:spPr>
          <a:xfrm>
            <a:off x="2585577" y="4323028"/>
            <a:ext cx="2596255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/>
          <a:p>
            <a:pPr marL="285750" indent="-285750"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1F497D"/>
                </a:solidFill>
              </a:defRPr>
            </a:pP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Предраковые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процессы</a:t>
            </a:r>
            <a:endParaRPr sz="1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1F497D"/>
                </a:solidFill>
              </a:defRPr>
            </a:pP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Семейный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онкоанамнез</a:t>
            </a:r>
            <a:endParaRPr sz="1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1F497D"/>
                </a:solidFill>
              </a:defRPr>
            </a:pP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Пострадавшие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от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радиационных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2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катастроф</a:t>
            </a:r>
            <a:endParaRPr sz="1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811981" y="2458309"/>
            <a:ext cx="8782036" cy="525184"/>
            <a:chOff x="1789680" y="2458309"/>
            <a:chExt cx="7829212" cy="525184"/>
          </a:xfrm>
        </p:grpSpPr>
        <p:sp>
          <p:nvSpPr>
            <p:cNvPr id="148" name="TextBox 147"/>
            <p:cNvSpPr txBox="1"/>
            <p:nvPr/>
          </p:nvSpPr>
          <p:spPr>
            <a:xfrm>
              <a:off x="1789680" y="2460273"/>
              <a:ext cx="2951899" cy="523220"/>
            </a:xfrm>
            <a:prstGeom prst="rect">
              <a:avLst/>
            </a:prstGeom>
            <a:solidFill>
              <a:srgbClr val="0EB6A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АРМ</a:t>
              </a:r>
            </a:p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ПАТОМОРФОЛОГА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879195" y="2458309"/>
              <a:ext cx="1911897" cy="523220"/>
            </a:xfrm>
            <a:prstGeom prst="rect">
              <a:avLst/>
            </a:prstGeom>
            <a:solidFill>
              <a:srgbClr val="0EB6A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АРМ</a:t>
              </a:r>
            </a:p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ВРАЧЕЙ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6926029" y="2458309"/>
              <a:ext cx="2692863" cy="523220"/>
            </a:xfrm>
            <a:prstGeom prst="rect">
              <a:avLst/>
            </a:prstGeom>
            <a:solidFill>
              <a:srgbClr val="0EB6A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АРМ</a:t>
              </a:r>
            </a:p>
            <a:p>
              <a:pPr algn="ctr"/>
              <a:r>
                <a:rPr lang="ru-RU" sz="1400" dirty="0" smtClean="0">
                  <a:solidFill>
                    <a:schemeClr val="bg1"/>
                  </a:solidFill>
                </a:rPr>
                <a:t>ЭНДОСКОПИСТА</a:t>
              </a:r>
              <a:endParaRPr lang="ru-RU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7057874" y="4511667"/>
            <a:ext cx="1786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 smtClean="0"/>
              <a:t>Индивидуальный план</a:t>
            </a:r>
          </a:p>
          <a:p>
            <a:pPr algn="ctr"/>
            <a:r>
              <a:rPr lang="ru-RU" sz="1200" dirty="0" smtClean="0"/>
              <a:t>диспансерного</a:t>
            </a:r>
          </a:p>
          <a:p>
            <a:pPr algn="ctr"/>
            <a:r>
              <a:rPr lang="ru-RU" sz="1200" dirty="0" smtClean="0"/>
              <a:t>наблюдения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554636" y="5411449"/>
            <a:ext cx="11194452" cy="107825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Shape 860"/>
          <p:cNvSpPr/>
          <p:nvPr/>
        </p:nvSpPr>
        <p:spPr>
          <a:xfrm>
            <a:off x="735612" y="5207809"/>
            <a:ext cx="1601775" cy="46166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400" b="1">
                <a:solidFill>
                  <a:srgbClr val="31859C"/>
                </a:solidFill>
              </a:defRPr>
            </a:lvl1pPr>
          </a:lstStyle>
          <a:p>
            <a:pPr algn="ctr"/>
            <a:r>
              <a:rPr b="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Решение</a:t>
            </a:r>
            <a:r>
              <a:rPr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!</a:t>
            </a:r>
          </a:p>
        </p:txBody>
      </p:sp>
      <p:sp>
        <p:nvSpPr>
          <p:cNvPr id="189" name="Freeform 85"/>
          <p:cNvSpPr>
            <a:spLocks noEditPoints="1"/>
          </p:cNvSpPr>
          <p:nvPr/>
        </p:nvSpPr>
        <p:spPr bwMode="auto">
          <a:xfrm>
            <a:off x="727154" y="5935573"/>
            <a:ext cx="168202" cy="168202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Группа 2"/>
          <p:cNvGrpSpPr/>
          <p:nvPr/>
        </p:nvGrpSpPr>
        <p:grpSpPr>
          <a:xfrm>
            <a:off x="2345174" y="1277443"/>
            <a:ext cx="7730075" cy="841439"/>
            <a:chOff x="731837" y="1277443"/>
            <a:chExt cx="7730075" cy="841439"/>
          </a:xfrm>
        </p:grpSpPr>
        <p:sp>
          <p:nvSpPr>
            <p:cNvPr id="95" name="Shape 767"/>
            <p:cNvSpPr/>
            <p:nvPr/>
          </p:nvSpPr>
          <p:spPr>
            <a:xfrm>
              <a:off x="6143386" y="1399561"/>
              <a:ext cx="2175552" cy="58477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/>
            <a:p>
              <a:pPr>
                <a:buSzPct val="100000"/>
                <a:defRPr>
                  <a:solidFill>
                    <a:srgbClr val="1F497D"/>
                  </a:solidFill>
                </a:defRPr>
              </a:pPr>
              <a:r>
                <a:rPr sz="1600" dirty="0" err="1" smtClean="0">
                  <a:solidFill>
                    <a:schemeClr val="bg2">
                      <a:lumMod val="10000"/>
                    </a:schemeClr>
                  </a:solidFill>
                </a:rPr>
                <a:t>Выявление</a:t>
              </a:r>
              <a:r>
                <a:rPr sz="1600" dirty="0" smtClean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sz="1600" dirty="0">
                  <a:solidFill>
                    <a:schemeClr val="bg2">
                      <a:lumMod val="10000"/>
                    </a:schemeClr>
                  </a:solidFill>
                </a:rPr>
                <a:t>ЗНО в </a:t>
              </a:r>
              <a:r>
                <a:rPr sz="1600" dirty="0" err="1">
                  <a:solidFill>
                    <a:schemeClr val="bg2">
                      <a:lumMod val="10000"/>
                    </a:schemeClr>
                  </a:solidFill>
                </a:rPr>
                <a:t>запущенной</a:t>
              </a:r>
              <a:r>
                <a:rPr sz="16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r>
                <a:rPr sz="1600" dirty="0" err="1">
                  <a:solidFill>
                    <a:schemeClr val="bg2">
                      <a:lumMod val="10000"/>
                    </a:schemeClr>
                  </a:solidFill>
                </a:rPr>
                <a:t>стадии</a:t>
              </a:r>
              <a:endParaRPr sz="16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731837" y="1277443"/>
              <a:ext cx="7730075" cy="841439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Прямоугольник 156"/>
            <p:cNvSpPr/>
            <p:nvPr/>
          </p:nvSpPr>
          <p:spPr>
            <a:xfrm>
              <a:off x="731838" y="1277444"/>
              <a:ext cx="830997" cy="83099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8" name="Freeform 271"/>
            <p:cNvSpPr>
              <a:spLocks noEditPoints="1"/>
            </p:cNvSpPr>
            <p:nvPr/>
          </p:nvSpPr>
          <p:spPr bwMode="auto">
            <a:xfrm>
              <a:off x="1070925" y="1478728"/>
              <a:ext cx="141774" cy="445576"/>
            </a:xfrm>
            <a:custGeom>
              <a:avLst/>
              <a:gdLst>
                <a:gd name="T0" fmla="*/ 42 w 42"/>
                <a:gd name="T1" fmla="*/ 6 h 133"/>
                <a:gd name="T2" fmla="*/ 40 w 42"/>
                <a:gd name="T3" fmla="*/ 79 h 133"/>
                <a:gd name="T4" fmla="*/ 38 w 42"/>
                <a:gd name="T5" fmla="*/ 83 h 133"/>
                <a:gd name="T6" fmla="*/ 33 w 42"/>
                <a:gd name="T7" fmla="*/ 85 h 133"/>
                <a:gd name="T8" fmla="*/ 9 w 42"/>
                <a:gd name="T9" fmla="*/ 85 h 133"/>
                <a:gd name="T10" fmla="*/ 5 w 42"/>
                <a:gd name="T11" fmla="*/ 83 h 133"/>
                <a:gd name="T12" fmla="*/ 3 w 42"/>
                <a:gd name="T13" fmla="*/ 79 h 133"/>
                <a:gd name="T14" fmla="*/ 0 w 42"/>
                <a:gd name="T15" fmla="*/ 6 h 133"/>
                <a:gd name="T16" fmla="*/ 2 w 42"/>
                <a:gd name="T17" fmla="*/ 2 h 133"/>
                <a:gd name="T18" fmla="*/ 6 w 42"/>
                <a:gd name="T19" fmla="*/ 0 h 133"/>
                <a:gd name="T20" fmla="*/ 36 w 42"/>
                <a:gd name="T21" fmla="*/ 0 h 133"/>
                <a:gd name="T22" fmla="*/ 41 w 42"/>
                <a:gd name="T23" fmla="*/ 2 h 133"/>
                <a:gd name="T24" fmla="*/ 42 w 42"/>
                <a:gd name="T25" fmla="*/ 6 h 133"/>
                <a:gd name="T26" fmla="*/ 40 w 42"/>
                <a:gd name="T27" fmla="*/ 106 h 133"/>
                <a:gd name="T28" fmla="*/ 40 w 42"/>
                <a:gd name="T29" fmla="*/ 127 h 133"/>
                <a:gd name="T30" fmla="*/ 38 w 42"/>
                <a:gd name="T31" fmla="*/ 132 h 133"/>
                <a:gd name="T32" fmla="*/ 33 w 42"/>
                <a:gd name="T33" fmla="*/ 133 h 133"/>
                <a:gd name="T34" fmla="*/ 9 w 42"/>
                <a:gd name="T35" fmla="*/ 133 h 133"/>
                <a:gd name="T36" fmla="*/ 5 w 42"/>
                <a:gd name="T37" fmla="*/ 132 h 133"/>
                <a:gd name="T38" fmla="*/ 3 w 42"/>
                <a:gd name="T39" fmla="*/ 127 h 133"/>
                <a:gd name="T40" fmla="*/ 3 w 42"/>
                <a:gd name="T41" fmla="*/ 106 h 133"/>
                <a:gd name="T42" fmla="*/ 5 w 42"/>
                <a:gd name="T43" fmla="*/ 102 h 133"/>
                <a:gd name="T44" fmla="*/ 9 w 42"/>
                <a:gd name="T45" fmla="*/ 100 h 133"/>
                <a:gd name="T46" fmla="*/ 33 w 42"/>
                <a:gd name="T47" fmla="*/ 100 h 133"/>
                <a:gd name="T48" fmla="*/ 38 w 42"/>
                <a:gd name="T49" fmla="*/ 102 h 133"/>
                <a:gd name="T50" fmla="*/ 40 w 42"/>
                <a:gd name="T51" fmla="*/ 106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2" h="133">
                  <a:moveTo>
                    <a:pt x="42" y="6"/>
                  </a:moveTo>
                  <a:cubicBezTo>
                    <a:pt x="40" y="79"/>
                    <a:pt x="40" y="79"/>
                    <a:pt x="40" y="79"/>
                  </a:cubicBezTo>
                  <a:cubicBezTo>
                    <a:pt x="40" y="81"/>
                    <a:pt x="39" y="82"/>
                    <a:pt x="38" y="83"/>
                  </a:cubicBezTo>
                  <a:cubicBezTo>
                    <a:pt x="37" y="84"/>
                    <a:pt x="35" y="85"/>
                    <a:pt x="33" y="8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8" y="85"/>
                    <a:pt x="6" y="84"/>
                    <a:pt x="5" y="83"/>
                  </a:cubicBezTo>
                  <a:cubicBezTo>
                    <a:pt x="4" y="82"/>
                    <a:pt x="3" y="81"/>
                    <a:pt x="3" y="79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3" y="1"/>
                    <a:pt x="5" y="0"/>
                    <a:pt x="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38" y="0"/>
                    <a:pt x="40" y="1"/>
                    <a:pt x="41" y="2"/>
                  </a:cubicBezTo>
                  <a:cubicBezTo>
                    <a:pt x="42" y="3"/>
                    <a:pt x="42" y="5"/>
                    <a:pt x="42" y="6"/>
                  </a:cubicBezTo>
                  <a:close/>
                  <a:moveTo>
                    <a:pt x="40" y="106"/>
                  </a:moveTo>
                  <a:cubicBezTo>
                    <a:pt x="40" y="127"/>
                    <a:pt x="40" y="127"/>
                    <a:pt x="40" y="127"/>
                  </a:cubicBezTo>
                  <a:cubicBezTo>
                    <a:pt x="40" y="129"/>
                    <a:pt x="39" y="130"/>
                    <a:pt x="38" y="132"/>
                  </a:cubicBezTo>
                  <a:cubicBezTo>
                    <a:pt x="37" y="133"/>
                    <a:pt x="35" y="133"/>
                    <a:pt x="33" y="133"/>
                  </a:cubicBezTo>
                  <a:cubicBezTo>
                    <a:pt x="9" y="133"/>
                    <a:pt x="9" y="133"/>
                    <a:pt x="9" y="133"/>
                  </a:cubicBezTo>
                  <a:cubicBezTo>
                    <a:pt x="8" y="133"/>
                    <a:pt x="6" y="133"/>
                    <a:pt x="5" y="132"/>
                  </a:cubicBezTo>
                  <a:cubicBezTo>
                    <a:pt x="4" y="130"/>
                    <a:pt x="3" y="129"/>
                    <a:pt x="3" y="127"/>
                  </a:cubicBezTo>
                  <a:cubicBezTo>
                    <a:pt x="3" y="106"/>
                    <a:pt x="3" y="106"/>
                    <a:pt x="3" y="106"/>
                  </a:cubicBezTo>
                  <a:cubicBezTo>
                    <a:pt x="3" y="105"/>
                    <a:pt x="4" y="103"/>
                    <a:pt x="5" y="102"/>
                  </a:cubicBezTo>
                  <a:cubicBezTo>
                    <a:pt x="6" y="101"/>
                    <a:pt x="8" y="100"/>
                    <a:pt x="9" y="100"/>
                  </a:cubicBezTo>
                  <a:cubicBezTo>
                    <a:pt x="33" y="100"/>
                    <a:pt x="33" y="100"/>
                    <a:pt x="33" y="100"/>
                  </a:cubicBezTo>
                  <a:cubicBezTo>
                    <a:pt x="35" y="100"/>
                    <a:pt x="37" y="101"/>
                    <a:pt x="38" y="102"/>
                  </a:cubicBezTo>
                  <a:cubicBezTo>
                    <a:pt x="39" y="103"/>
                    <a:pt x="40" y="105"/>
                    <a:pt x="40" y="10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410458" y="1399849"/>
              <a:ext cx="305821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100000"/>
                <a:defRPr>
                  <a:solidFill>
                    <a:srgbClr val="1F497D"/>
                  </a:solidFill>
                </a:defRPr>
              </a:pPr>
              <a:r>
                <a:rPr lang="ru-RU" sz="1600" dirty="0">
                  <a:solidFill>
                    <a:schemeClr val="bg2">
                      <a:lumMod val="10000"/>
                    </a:schemeClr>
                  </a:solidFill>
                </a:rPr>
                <a:t>«Потеря» пациентов, имеющих высокий </a:t>
              </a:r>
              <a:r>
                <a:rPr lang="ru-RU" sz="1600" dirty="0" err="1">
                  <a:solidFill>
                    <a:schemeClr val="bg2">
                      <a:lumMod val="10000"/>
                    </a:schemeClr>
                  </a:solidFill>
                </a:rPr>
                <a:t>онкориск</a:t>
              </a:r>
              <a:endParaRPr lang="ru-RU" sz="16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grpSp>
          <p:nvGrpSpPr>
            <p:cNvPr id="193" name="Группа 192"/>
            <p:cNvGrpSpPr/>
            <p:nvPr/>
          </p:nvGrpSpPr>
          <p:grpSpPr>
            <a:xfrm>
              <a:off x="1869958" y="1483911"/>
              <a:ext cx="444278" cy="444278"/>
              <a:chOff x="3867893" y="3369666"/>
              <a:chExt cx="550470" cy="550470"/>
            </a:xfrm>
          </p:grpSpPr>
          <p:sp>
            <p:nvSpPr>
              <p:cNvPr id="194" name="Freeform 59"/>
              <p:cNvSpPr>
                <a:spLocks noEditPoints="1"/>
              </p:cNvSpPr>
              <p:nvPr/>
            </p:nvSpPr>
            <p:spPr bwMode="auto">
              <a:xfrm>
                <a:off x="3867893" y="3610497"/>
                <a:ext cx="550470" cy="309639"/>
              </a:xfrm>
              <a:custGeom>
                <a:avLst/>
                <a:gdLst>
                  <a:gd name="T0" fmla="*/ 448 w 512"/>
                  <a:gd name="T1" fmla="*/ 256 h 288"/>
                  <a:gd name="T2" fmla="*/ 480 w 512"/>
                  <a:gd name="T3" fmla="*/ 176 h 288"/>
                  <a:gd name="T4" fmla="*/ 113 w 512"/>
                  <a:gd name="T5" fmla="*/ 176 h 288"/>
                  <a:gd name="T6" fmla="*/ 416 w 512"/>
                  <a:gd name="T7" fmla="*/ 208 h 288"/>
                  <a:gd name="T8" fmla="*/ 113 w 512"/>
                  <a:gd name="T9" fmla="*/ 176 h 288"/>
                  <a:gd name="T10" fmla="*/ 113 w 512"/>
                  <a:gd name="T11" fmla="*/ 144 h 288"/>
                  <a:gd name="T12" fmla="*/ 175 w 512"/>
                  <a:gd name="T13" fmla="*/ 141 h 288"/>
                  <a:gd name="T14" fmla="*/ 126 w 512"/>
                  <a:gd name="T15" fmla="*/ 96 h 288"/>
                  <a:gd name="T16" fmla="*/ 113 w 512"/>
                  <a:gd name="T17" fmla="*/ 64 h 288"/>
                  <a:gd name="T18" fmla="*/ 156 w 512"/>
                  <a:gd name="T19" fmla="*/ 48 h 288"/>
                  <a:gd name="T20" fmla="*/ 148 w 512"/>
                  <a:gd name="T21" fmla="*/ 52 h 288"/>
                  <a:gd name="T22" fmla="*/ 145 w 512"/>
                  <a:gd name="T23" fmla="*/ 60 h 288"/>
                  <a:gd name="T24" fmla="*/ 145 w 512"/>
                  <a:gd name="T25" fmla="*/ 70 h 288"/>
                  <a:gd name="T26" fmla="*/ 182 w 512"/>
                  <a:gd name="T27" fmla="*/ 107 h 288"/>
                  <a:gd name="T28" fmla="*/ 190 w 512"/>
                  <a:gd name="T29" fmla="*/ 112 h 288"/>
                  <a:gd name="T30" fmla="*/ 199 w 512"/>
                  <a:gd name="T31" fmla="*/ 110 h 288"/>
                  <a:gd name="T32" fmla="*/ 206 w 512"/>
                  <a:gd name="T33" fmla="*/ 104 h 288"/>
                  <a:gd name="T34" fmla="*/ 207 w 512"/>
                  <a:gd name="T35" fmla="*/ 94 h 288"/>
                  <a:gd name="T36" fmla="*/ 204 w 512"/>
                  <a:gd name="T37" fmla="*/ 85 h 288"/>
                  <a:gd name="T38" fmla="*/ 167 w 512"/>
                  <a:gd name="T39" fmla="*/ 49 h 288"/>
                  <a:gd name="T40" fmla="*/ 159 w 512"/>
                  <a:gd name="T41" fmla="*/ 48 h 288"/>
                  <a:gd name="T42" fmla="*/ 33 w 512"/>
                  <a:gd name="T43" fmla="*/ 256 h 288"/>
                  <a:gd name="T44" fmla="*/ 81 w 512"/>
                  <a:gd name="T45" fmla="*/ 32 h 288"/>
                  <a:gd name="T46" fmla="*/ 16 w 512"/>
                  <a:gd name="T47" fmla="*/ 0 h 288"/>
                  <a:gd name="T48" fmla="*/ 102 w 512"/>
                  <a:gd name="T49" fmla="*/ 1 h 288"/>
                  <a:gd name="T50" fmla="*/ 110 w 512"/>
                  <a:gd name="T51" fmla="*/ 6 h 288"/>
                  <a:gd name="T52" fmla="*/ 113 w 512"/>
                  <a:gd name="T53" fmla="*/ 16 h 288"/>
                  <a:gd name="T54" fmla="*/ 116 w 512"/>
                  <a:gd name="T55" fmla="*/ 44 h 288"/>
                  <a:gd name="T56" fmla="*/ 142 w 512"/>
                  <a:gd name="T57" fmla="*/ 19 h 288"/>
                  <a:gd name="T58" fmla="*/ 177 w 512"/>
                  <a:gd name="T59" fmla="*/ 19 h 288"/>
                  <a:gd name="T60" fmla="*/ 227 w 512"/>
                  <a:gd name="T61" fmla="*/ 62 h 288"/>
                  <a:gd name="T62" fmla="*/ 240 w 512"/>
                  <a:gd name="T63" fmla="*/ 96 h 288"/>
                  <a:gd name="T64" fmla="*/ 227 w 512"/>
                  <a:gd name="T65" fmla="*/ 129 h 288"/>
                  <a:gd name="T66" fmla="*/ 193 w 512"/>
                  <a:gd name="T67" fmla="*/ 144 h 288"/>
                  <a:gd name="T68" fmla="*/ 501 w 512"/>
                  <a:gd name="T69" fmla="*/ 144 h 288"/>
                  <a:gd name="T70" fmla="*/ 509 w 512"/>
                  <a:gd name="T71" fmla="*/ 150 h 288"/>
                  <a:gd name="T72" fmla="*/ 512 w 512"/>
                  <a:gd name="T73" fmla="*/ 160 h 288"/>
                  <a:gd name="T74" fmla="*/ 511 w 512"/>
                  <a:gd name="T75" fmla="*/ 277 h 288"/>
                  <a:gd name="T76" fmla="*/ 506 w 512"/>
                  <a:gd name="T77" fmla="*/ 285 h 288"/>
                  <a:gd name="T78" fmla="*/ 496 w 512"/>
                  <a:gd name="T79" fmla="*/ 288 h 288"/>
                  <a:gd name="T80" fmla="*/ 427 w 512"/>
                  <a:gd name="T81" fmla="*/ 287 h 288"/>
                  <a:gd name="T82" fmla="*/ 419 w 512"/>
                  <a:gd name="T83" fmla="*/ 280 h 288"/>
                  <a:gd name="T84" fmla="*/ 416 w 512"/>
                  <a:gd name="T85" fmla="*/ 272 h 288"/>
                  <a:gd name="T86" fmla="*/ 113 w 512"/>
                  <a:gd name="T87" fmla="*/ 240 h 288"/>
                  <a:gd name="T88" fmla="*/ 111 w 512"/>
                  <a:gd name="T89" fmla="*/ 277 h 288"/>
                  <a:gd name="T90" fmla="*/ 105 w 512"/>
                  <a:gd name="T91" fmla="*/ 285 h 288"/>
                  <a:gd name="T92" fmla="*/ 97 w 512"/>
                  <a:gd name="T93" fmla="*/ 288 h 288"/>
                  <a:gd name="T94" fmla="*/ 12 w 512"/>
                  <a:gd name="T95" fmla="*/ 287 h 288"/>
                  <a:gd name="T96" fmla="*/ 4 w 512"/>
                  <a:gd name="T97" fmla="*/ 280 h 288"/>
                  <a:gd name="T98" fmla="*/ 0 w 512"/>
                  <a:gd name="T99" fmla="*/ 272 h 288"/>
                  <a:gd name="T100" fmla="*/ 0 w 512"/>
                  <a:gd name="T101" fmla="*/ 11 h 288"/>
                  <a:gd name="T102" fmla="*/ 7 w 512"/>
                  <a:gd name="T103" fmla="*/ 3 h 288"/>
                  <a:gd name="T104" fmla="*/ 16 w 512"/>
                  <a:gd name="T105" fmla="*/ 0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512" h="288">
                    <a:moveTo>
                      <a:pt x="448" y="176"/>
                    </a:moveTo>
                    <a:lnTo>
                      <a:pt x="448" y="256"/>
                    </a:lnTo>
                    <a:lnTo>
                      <a:pt x="480" y="256"/>
                    </a:lnTo>
                    <a:lnTo>
                      <a:pt x="480" y="176"/>
                    </a:lnTo>
                    <a:lnTo>
                      <a:pt x="448" y="176"/>
                    </a:lnTo>
                    <a:close/>
                    <a:moveTo>
                      <a:pt x="113" y="176"/>
                    </a:moveTo>
                    <a:lnTo>
                      <a:pt x="113" y="208"/>
                    </a:lnTo>
                    <a:lnTo>
                      <a:pt x="416" y="208"/>
                    </a:lnTo>
                    <a:lnTo>
                      <a:pt x="416" y="176"/>
                    </a:lnTo>
                    <a:lnTo>
                      <a:pt x="113" y="176"/>
                    </a:lnTo>
                    <a:close/>
                    <a:moveTo>
                      <a:pt x="113" y="64"/>
                    </a:moveTo>
                    <a:lnTo>
                      <a:pt x="113" y="144"/>
                    </a:lnTo>
                    <a:lnTo>
                      <a:pt x="193" y="144"/>
                    </a:lnTo>
                    <a:lnTo>
                      <a:pt x="175" y="141"/>
                    </a:lnTo>
                    <a:lnTo>
                      <a:pt x="159" y="129"/>
                    </a:lnTo>
                    <a:lnTo>
                      <a:pt x="126" y="96"/>
                    </a:lnTo>
                    <a:lnTo>
                      <a:pt x="116" y="81"/>
                    </a:lnTo>
                    <a:lnTo>
                      <a:pt x="113" y="64"/>
                    </a:lnTo>
                    <a:close/>
                    <a:moveTo>
                      <a:pt x="159" y="48"/>
                    </a:moveTo>
                    <a:lnTo>
                      <a:pt x="156" y="48"/>
                    </a:lnTo>
                    <a:lnTo>
                      <a:pt x="151" y="49"/>
                    </a:lnTo>
                    <a:lnTo>
                      <a:pt x="148" y="52"/>
                    </a:lnTo>
                    <a:lnTo>
                      <a:pt x="145" y="56"/>
                    </a:lnTo>
                    <a:lnTo>
                      <a:pt x="145" y="60"/>
                    </a:lnTo>
                    <a:lnTo>
                      <a:pt x="145" y="65"/>
                    </a:lnTo>
                    <a:lnTo>
                      <a:pt x="145" y="70"/>
                    </a:lnTo>
                    <a:lnTo>
                      <a:pt x="148" y="73"/>
                    </a:lnTo>
                    <a:lnTo>
                      <a:pt x="182" y="107"/>
                    </a:lnTo>
                    <a:lnTo>
                      <a:pt x="185" y="110"/>
                    </a:lnTo>
                    <a:lnTo>
                      <a:pt x="190" y="112"/>
                    </a:lnTo>
                    <a:lnTo>
                      <a:pt x="195" y="112"/>
                    </a:lnTo>
                    <a:lnTo>
                      <a:pt x="199" y="110"/>
                    </a:lnTo>
                    <a:lnTo>
                      <a:pt x="204" y="107"/>
                    </a:lnTo>
                    <a:lnTo>
                      <a:pt x="206" y="104"/>
                    </a:lnTo>
                    <a:lnTo>
                      <a:pt x="207" y="99"/>
                    </a:lnTo>
                    <a:lnTo>
                      <a:pt x="207" y="94"/>
                    </a:lnTo>
                    <a:lnTo>
                      <a:pt x="206" y="89"/>
                    </a:lnTo>
                    <a:lnTo>
                      <a:pt x="204" y="85"/>
                    </a:lnTo>
                    <a:lnTo>
                      <a:pt x="171" y="52"/>
                    </a:lnTo>
                    <a:lnTo>
                      <a:pt x="167" y="49"/>
                    </a:lnTo>
                    <a:lnTo>
                      <a:pt x="163" y="48"/>
                    </a:lnTo>
                    <a:lnTo>
                      <a:pt x="159" y="48"/>
                    </a:lnTo>
                    <a:close/>
                    <a:moveTo>
                      <a:pt x="33" y="32"/>
                    </a:moveTo>
                    <a:lnTo>
                      <a:pt x="33" y="256"/>
                    </a:lnTo>
                    <a:lnTo>
                      <a:pt x="81" y="256"/>
                    </a:lnTo>
                    <a:lnTo>
                      <a:pt x="81" y="32"/>
                    </a:lnTo>
                    <a:lnTo>
                      <a:pt x="33" y="32"/>
                    </a:lnTo>
                    <a:close/>
                    <a:moveTo>
                      <a:pt x="16" y="0"/>
                    </a:moveTo>
                    <a:lnTo>
                      <a:pt x="97" y="0"/>
                    </a:lnTo>
                    <a:lnTo>
                      <a:pt x="102" y="1"/>
                    </a:lnTo>
                    <a:lnTo>
                      <a:pt x="105" y="3"/>
                    </a:lnTo>
                    <a:lnTo>
                      <a:pt x="110" y="6"/>
                    </a:lnTo>
                    <a:lnTo>
                      <a:pt x="111" y="11"/>
                    </a:lnTo>
                    <a:lnTo>
                      <a:pt x="113" y="16"/>
                    </a:lnTo>
                    <a:lnTo>
                      <a:pt x="113" y="62"/>
                    </a:lnTo>
                    <a:lnTo>
                      <a:pt x="116" y="44"/>
                    </a:lnTo>
                    <a:lnTo>
                      <a:pt x="126" y="30"/>
                    </a:lnTo>
                    <a:lnTo>
                      <a:pt x="142" y="19"/>
                    </a:lnTo>
                    <a:lnTo>
                      <a:pt x="159" y="16"/>
                    </a:lnTo>
                    <a:lnTo>
                      <a:pt x="177" y="19"/>
                    </a:lnTo>
                    <a:lnTo>
                      <a:pt x="193" y="30"/>
                    </a:lnTo>
                    <a:lnTo>
                      <a:pt x="227" y="62"/>
                    </a:lnTo>
                    <a:lnTo>
                      <a:pt x="236" y="78"/>
                    </a:lnTo>
                    <a:lnTo>
                      <a:pt x="240" y="96"/>
                    </a:lnTo>
                    <a:lnTo>
                      <a:pt x="236" y="113"/>
                    </a:lnTo>
                    <a:lnTo>
                      <a:pt x="227" y="129"/>
                    </a:lnTo>
                    <a:lnTo>
                      <a:pt x="211" y="141"/>
                    </a:lnTo>
                    <a:lnTo>
                      <a:pt x="193" y="144"/>
                    </a:lnTo>
                    <a:lnTo>
                      <a:pt x="496" y="144"/>
                    </a:lnTo>
                    <a:lnTo>
                      <a:pt x="501" y="144"/>
                    </a:lnTo>
                    <a:lnTo>
                      <a:pt x="506" y="147"/>
                    </a:lnTo>
                    <a:lnTo>
                      <a:pt x="509" y="150"/>
                    </a:lnTo>
                    <a:lnTo>
                      <a:pt x="511" y="155"/>
                    </a:lnTo>
                    <a:lnTo>
                      <a:pt x="512" y="160"/>
                    </a:lnTo>
                    <a:lnTo>
                      <a:pt x="512" y="272"/>
                    </a:lnTo>
                    <a:lnTo>
                      <a:pt x="511" y="277"/>
                    </a:lnTo>
                    <a:lnTo>
                      <a:pt x="509" y="280"/>
                    </a:lnTo>
                    <a:lnTo>
                      <a:pt x="506" y="285"/>
                    </a:lnTo>
                    <a:lnTo>
                      <a:pt x="501" y="287"/>
                    </a:lnTo>
                    <a:lnTo>
                      <a:pt x="496" y="288"/>
                    </a:lnTo>
                    <a:lnTo>
                      <a:pt x="432" y="288"/>
                    </a:lnTo>
                    <a:lnTo>
                      <a:pt x="427" y="287"/>
                    </a:lnTo>
                    <a:lnTo>
                      <a:pt x="423" y="285"/>
                    </a:lnTo>
                    <a:lnTo>
                      <a:pt x="419" y="280"/>
                    </a:lnTo>
                    <a:lnTo>
                      <a:pt x="416" y="277"/>
                    </a:lnTo>
                    <a:lnTo>
                      <a:pt x="416" y="272"/>
                    </a:lnTo>
                    <a:lnTo>
                      <a:pt x="416" y="240"/>
                    </a:lnTo>
                    <a:lnTo>
                      <a:pt x="113" y="240"/>
                    </a:lnTo>
                    <a:lnTo>
                      <a:pt x="113" y="272"/>
                    </a:lnTo>
                    <a:lnTo>
                      <a:pt x="111" y="277"/>
                    </a:lnTo>
                    <a:lnTo>
                      <a:pt x="110" y="280"/>
                    </a:lnTo>
                    <a:lnTo>
                      <a:pt x="105" y="285"/>
                    </a:lnTo>
                    <a:lnTo>
                      <a:pt x="102" y="287"/>
                    </a:lnTo>
                    <a:lnTo>
                      <a:pt x="97" y="288"/>
                    </a:lnTo>
                    <a:lnTo>
                      <a:pt x="16" y="288"/>
                    </a:lnTo>
                    <a:lnTo>
                      <a:pt x="12" y="287"/>
                    </a:lnTo>
                    <a:lnTo>
                      <a:pt x="7" y="285"/>
                    </a:lnTo>
                    <a:lnTo>
                      <a:pt x="4" y="280"/>
                    </a:lnTo>
                    <a:lnTo>
                      <a:pt x="0" y="277"/>
                    </a:lnTo>
                    <a:lnTo>
                      <a:pt x="0" y="272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4" y="6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5" name="Freeform 60"/>
              <p:cNvSpPr>
                <a:spLocks noEditPoints="1"/>
              </p:cNvSpPr>
              <p:nvPr/>
            </p:nvSpPr>
            <p:spPr bwMode="auto">
              <a:xfrm>
                <a:off x="4143128" y="3369666"/>
                <a:ext cx="275235" cy="240831"/>
              </a:xfrm>
              <a:custGeom>
                <a:avLst/>
                <a:gdLst>
                  <a:gd name="T0" fmla="*/ 32 w 256"/>
                  <a:gd name="T1" fmla="*/ 32 h 225"/>
                  <a:gd name="T2" fmla="*/ 32 w 256"/>
                  <a:gd name="T3" fmla="*/ 192 h 225"/>
                  <a:gd name="T4" fmla="*/ 224 w 256"/>
                  <a:gd name="T5" fmla="*/ 192 h 225"/>
                  <a:gd name="T6" fmla="*/ 224 w 256"/>
                  <a:gd name="T7" fmla="*/ 32 h 225"/>
                  <a:gd name="T8" fmla="*/ 32 w 256"/>
                  <a:gd name="T9" fmla="*/ 32 h 225"/>
                  <a:gd name="T10" fmla="*/ 16 w 256"/>
                  <a:gd name="T11" fmla="*/ 0 h 225"/>
                  <a:gd name="T12" fmla="*/ 240 w 256"/>
                  <a:gd name="T13" fmla="*/ 0 h 225"/>
                  <a:gd name="T14" fmla="*/ 245 w 256"/>
                  <a:gd name="T15" fmla="*/ 2 h 225"/>
                  <a:gd name="T16" fmla="*/ 250 w 256"/>
                  <a:gd name="T17" fmla="*/ 3 h 225"/>
                  <a:gd name="T18" fmla="*/ 253 w 256"/>
                  <a:gd name="T19" fmla="*/ 8 h 225"/>
                  <a:gd name="T20" fmla="*/ 255 w 256"/>
                  <a:gd name="T21" fmla="*/ 11 h 225"/>
                  <a:gd name="T22" fmla="*/ 256 w 256"/>
                  <a:gd name="T23" fmla="*/ 16 h 225"/>
                  <a:gd name="T24" fmla="*/ 256 w 256"/>
                  <a:gd name="T25" fmla="*/ 209 h 225"/>
                  <a:gd name="T26" fmla="*/ 255 w 256"/>
                  <a:gd name="T27" fmla="*/ 213 h 225"/>
                  <a:gd name="T28" fmla="*/ 253 w 256"/>
                  <a:gd name="T29" fmla="*/ 218 h 225"/>
                  <a:gd name="T30" fmla="*/ 250 w 256"/>
                  <a:gd name="T31" fmla="*/ 221 h 225"/>
                  <a:gd name="T32" fmla="*/ 245 w 256"/>
                  <a:gd name="T33" fmla="*/ 225 h 225"/>
                  <a:gd name="T34" fmla="*/ 240 w 256"/>
                  <a:gd name="T35" fmla="*/ 225 h 225"/>
                  <a:gd name="T36" fmla="*/ 16 w 256"/>
                  <a:gd name="T37" fmla="*/ 225 h 225"/>
                  <a:gd name="T38" fmla="*/ 11 w 256"/>
                  <a:gd name="T39" fmla="*/ 225 h 225"/>
                  <a:gd name="T40" fmla="*/ 6 w 256"/>
                  <a:gd name="T41" fmla="*/ 221 h 225"/>
                  <a:gd name="T42" fmla="*/ 3 w 256"/>
                  <a:gd name="T43" fmla="*/ 218 h 225"/>
                  <a:gd name="T44" fmla="*/ 1 w 256"/>
                  <a:gd name="T45" fmla="*/ 213 h 225"/>
                  <a:gd name="T46" fmla="*/ 0 w 256"/>
                  <a:gd name="T47" fmla="*/ 209 h 225"/>
                  <a:gd name="T48" fmla="*/ 0 w 256"/>
                  <a:gd name="T49" fmla="*/ 16 h 225"/>
                  <a:gd name="T50" fmla="*/ 1 w 256"/>
                  <a:gd name="T51" fmla="*/ 11 h 225"/>
                  <a:gd name="T52" fmla="*/ 3 w 256"/>
                  <a:gd name="T53" fmla="*/ 8 h 225"/>
                  <a:gd name="T54" fmla="*/ 6 w 256"/>
                  <a:gd name="T55" fmla="*/ 3 h 225"/>
                  <a:gd name="T56" fmla="*/ 11 w 256"/>
                  <a:gd name="T57" fmla="*/ 2 h 225"/>
                  <a:gd name="T58" fmla="*/ 16 w 256"/>
                  <a:gd name="T59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56" h="225">
                    <a:moveTo>
                      <a:pt x="32" y="32"/>
                    </a:moveTo>
                    <a:lnTo>
                      <a:pt x="32" y="192"/>
                    </a:lnTo>
                    <a:lnTo>
                      <a:pt x="224" y="192"/>
                    </a:lnTo>
                    <a:lnTo>
                      <a:pt x="224" y="32"/>
                    </a:lnTo>
                    <a:lnTo>
                      <a:pt x="32" y="32"/>
                    </a:lnTo>
                    <a:close/>
                    <a:moveTo>
                      <a:pt x="16" y="0"/>
                    </a:moveTo>
                    <a:lnTo>
                      <a:pt x="240" y="0"/>
                    </a:lnTo>
                    <a:lnTo>
                      <a:pt x="245" y="2"/>
                    </a:lnTo>
                    <a:lnTo>
                      <a:pt x="250" y="3"/>
                    </a:lnTo>
                    <a:lnTo>
                      <a:pt x="253" y="8"/>
                    </a:lnTo>
                    <a:lnTo>
                      <a:pt x="255" y="11"/>
                    </a:lnTo>
                    <a:lnTo>
                      <a:pt x="256" y="16"/>
                    </a:lnTo>
                    <a:lnTo>
                      <a:pt x="256" y="209"/>
                    </a:lnTo>
                    <a:lnTo>
                      <a:pt x="255" y="213"/>
                    </a:lnTo>
                    <a:lnTo>
                      <a:pt x="253" y="218"/>
                    </a:lnTo>
                    <a:lnTo>
                      <a:pt x="250" y="221"/>
                    </a:lnTo>
                    <a:lnTo>
                      <a:pt x="245" y="225"/>
                    </a:lnTo>
                    <a:lnTo>
                      <a:pt x="240" y="225"/>
                    </a:lnTo>
                    <a:lnTo>
                      <a:pt x="16" y="225"/>
                    </a:lnTo>
                    <a:lnTo>
                      <a:pt x="11" y="225"/>
                    </a:lnTo>
                    <a:lnTo>
                      <a:pt x="6" y="221"/>
                    </a:lnTo>
                    <a:lnTo>
                      <a:pt x="3" y="218"/>
                    </a:lnTo>
                    <a:lnTo>
                      <a:pt x="1" y="213"/>
                    </a:lnTo>
                    <a:lnTo>
                      <a:pt x="0" y="209"/>
                    </a:lnTo>
                    <a:lnTo>
                      <a:pt x="0" y="16"/>
                    </a:lnTo>
                    <a:lnTo>
                      <a:pt x="1" y="11"/>
                    </a:lnTo>
                    <a:lnTo>
                      <a:pt x="3" y="8"/>
                    </a:lnTo>
                    <a:lnTo>
                      <a:pt x="6" y="3"/>
                    </a:lnTo>
                    <a:lnTo>
                      <a:pt x="11" y="2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6" name="Rectangle 61"/>
              <p:cNvSpPr>
                <a:spLocks noChangeArrowheads="1"/>
              </p:cNvSpPr>
              <p:nvPr/>
            </p:nvSpPr>
            <p:spPr bwMode="auto">
              <a:xfrm>
                <a:off x="4229138" y="3438475"/>
                <a:ext cx="34404" cy="34404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7" name="Rectangle 62"/>
              <p:cNvSpPr>
                <a:spLocks noChangeArrowheads="1"/>
              </p:cNvSpPr>
              <p:nvPr/>
            </p:nvSpPr>
            <p:spPr bwMode="auto">
              <a:xfrm>
                <a:off x="4297947" y="3438475"/>
                <a:ext cx="34404" cy="34404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8" name="Rectangle 63"/>
              <p:cNvSpPr>
                <a:spLocks noChangeArrowheads="1"/>
              </p:cNvSpPr>
              <p:nvPr/>
            </p:nvSpPr>
            <p:spPr bwMode="auto">
              <a:xfrm>
                <a:off x="4229138" y="3507284"/>
                <a:ext cx="34404" cy="34404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9" name="Rectangle 64"/>
              <p:cNvSpPr>
                <a:spLocks noChangeArrowheads="1"/>
              </p:cNvSpPr>
              <p:nvPr/>
            </p:nvSpPr>
            <p:spPr bwMode="auto">
              <a:xfrm>
                <a:off x="4297947" y="3507284"/>
                <a:ext cx="34404" cy="34404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00" name="Группа 199"/>
            <p:cNvGrpSpPr/>
            <p:nvPr/>
          </p:nvGrpSpPr>
          <p:grpSpPr>
            <a:xfrm>
              <a:off x="5614476" y="1478728"/>
              <a:ext cx="447323" cy="445576"/>
              <a:chOff x="2870166" y="1376363"/>
              <a:chExt cx="550470" cy="548320"/>
            </a:xfrm>
          </p:grpSpPr>
          <p:sp>
            <p:nvSpPr>
              <p:cNvPr id="201" name="Rectangle 88"/>
              <p:cNvSpPr>
                <a:spLocks noChangeArrowheads="1"/>
              </p:cNvSpPr>
              <p:nvPr/>
            </p:nvSpPr>
            <p:spPr bwMode="auto">
              <a:xfrm>
                <a:off x="3300221" y="1462374"/>
                <a:ext cx="34404" cy="34404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2" name="Freeform 89"/>
              <p:cNvSpPr>
                <a:spLocks noEditPoints="1"/>
              </p:cNvSpPr>
              <p:nvPr/>
            </p:nvSpPr>
            <p:spPr bwMode="auto">
              <a:xfrm>
                <a:off x="2870166" y="1376363"/>
                <a:ext cx="550470" cy="548320"/>
              </a:xfrm>
              <a:custGeom>
                <a:avLst/>
                <a:gdLst>
                  <a:gd name="T0" fmla="*/ 366 w 514"/>
                  <a:gd name="T1" fmla="*/ 58 h 512"/>
                  <a:gd name="T2" fmla="*/ 366 w 514"/>
                  <a:gd name="T3" fmla="*/ 133 h 512"/>
                  <a:gd name="T4" fmla="*/ 437 w 514"/>
                  <a:gd name="T5" fmla="*/ 157 h 512"/>
                  <a:gd name="T6" fmla="*/ 482 w 514"/>
                  <a:gd name="T7" fmla="*/ 96 h 512"/>
                  <a:gd name="T8" fmla="*/ 437 w 514"/>
                  <a:gd name="T9" fmla="*/ 36 h 512"/>
                  <a:gd name="T10" fmla="*/ 90 w 514"/>
                  <a:gd name="T11" fmla="*/ 3 h 512"/>
                  <a:gd name="T12" fmla="*/ 97 w 514"/>
                  <a:gd name="T13" fmla="*/ 48 h 512"/>
                  <a:gd name="T14" fmla="*/ 85 w 514"/>
                  <a:gd name="T15" fmla="*/ 63 h 512"/>
                  <a:gd name="T16" fmla="*/ 68 w 514"/>
                  <a:gd name="T17" fmla="*/ 58 h 512"/>
                  <a:gd name="T18" fmla="*/ 32 w 514"/>
                  <a:gd name="T19" fmla="*/ 145 h 512"/>
                  <a:gd name="T20" fmla="*/ 88 w 514"/>
                  <a:gd name="T21" fmla="*/ 241 h 512"/>
                  <a:gd name="T22" fmla="*/ 201 w 514"/>
                  <a:gd name="T23" fmla="*/ 241 h 512"/>
                  <a:gd name="T24" fmla="*/ 257 w 514"/>
                  <a:gd name="T25" fmla="*/ 145 h 512"/>
                  <a:gd name="T26" fmla="*/ 222 w 514"/>
                  <a:gd name="T27" fmla="*/ 58 h 512"/>
                  <a:gd name="T28" fmla="*/ 204 w 514"/>
                  <a:gd name="T29" fmla="*/ 63 h 512"/>
                  <a:gd name="T30" fmla="*/ 193 w 514"/>
                  <a:gd name="T31" fmla="*/ 48 h 512"/>
                  <a:gd name="T32" fmla="*/ 199 w 514"/>
                  <a:gd name="T33" fmla="*/ 3 h 512"/>
                  <a:gd name="T34" fmla="*/ 218 w 514"/>
                  <a:gd name="T35" fmla="*/ 3 h 512"/>
                  <a:gd name="T36" fmla="*/ 273 w 514"/>
                  <a:gd name="T37" fmla="*/ 16 h 512"/>
                  <a:gd name="T38" fmla="*/ 287 w 514"/>
                  <a:gd name="T39" fmla="*/ 27 h 512"/>
                  <a:gd name="T40" fmla="*/ 271 w 514"/>
                  <a:gd name="T41" fmla="*/ 212 h 512"/>
                  <a:gd name="T42" fmla="*/ 161 w 514"/>
                  <a:gd name="T43" fmla="*/ 287 h 512"/>
                  <a:gd name="T44" fmla="*/ 167 w 514"/>
                  <a:gd name="T45" fmla="*/ 348 h 512"/>
                  <a:gd name="T46" fmla="*/ 292 w 514"/>
                  <a:gd name="T47" fmla="*/ 356 h 512"/>
                  <a:gd name="T48" fmla="*/ 318 w 514"/>
                  <a:gd name="T49" fmla="*/ 419 h 512"/>
                  <a:gd name="T50" fmla="*/ 48 w 514"/>
                  <a:gd name="T51" fmla="*/ 448 h 512"/>
                  <a:gd name="T52" fmla="*/ 34 w 514"/>
                  <a:gd name="T53" fmla="*/ 459 h 512"/>
                  <a:gd name="T54" fmla="*/ 40 w 514"/>
                  <a:gd name="T55" fmla="*/ 477 h 512"/>
                  <a:gd name="T56" fmla="*/ 390 w 514"/>
                  <a:gd name="T57" fmla="*/ 480 h 512"/>
                  <a:gd name="T58" fmla="*/ 401 w 514"/>
                  <a:gd name="T59" fmla="*/ 464 h 512"/>
                  <a:gd name="T60" fmla="*/ 353 w 514"/>
                  <a:gd name="T61" fmla="*/ 167 h 512"/>
                  <a:gd name="T62" fmla="*/ 326 w 514"/>
                  <a:gd name="T63" fmla="*/ 66 h 512"/>
                  <a:gd name="T64" fmla="*/ 417 w 514"/>
                  <a:gd name="T65" fmla="*/ 0 h 512"/>
                  <a:gd name="T66" fmla="*/ 507 w 514"/>
                  <a:gd name="T67" fmla="*/ 66 h 512"/>
                  <a:gd name="T68" fmla="*/ 480 w 514"/>
                  <a:gd name="T69" fmla="*/ 167 h 512"/>
                  <a:gd name="T70" fmla="*/ 434 w 514"/>
                  <a:gd name="T71" fmla="*/ 464 h 512"/>
                  <a:gd name="T72" fmla="*/ 385 w 514"/>
                  <a:gd name="T73" fmla="*/ 512 h 512"/>
                  <a:gd name="T74" fmla="*/ 5 w 514"/>
                  <a:gd name="T75" fmla="*/ 483 h 512"/>
                  <a:gd name="T76" fmla="*/ 31 w 514"/>
                  <a:gd name="T77" fmla="*/ 420 h 512"/>
                  <a:gd name="T78" fmla="*/ 283 w 514"/>
                  <a:gd name="T79" fmla="*/ 412 h 512"/>
                  <a:gd name="T80" fmla="*/ 287 w 514"/>
                  <a:gd name="T81" fmla="*/ 395 h 512"/>
                  <a:gd name="T82" fmla="*/ 273 w 514"/>
                  <a:gd name="T83" fmla="*/ 383 h 512"/>
                  <a:gd name="T84" fmla="*/ 133 w 514"/>
                  <a:gd name="T85" fmla="*/ 355 h 512"/>
                  <a:gd name="T86" fmla="*/ 64 w 514"/>
                  <a:gd name="T87" fmla="*/ 263 h 512"/>
                  <a:gd name="T88" fmla="*/ 0 w 514"/>
                  <a:gd name="T89" fmla="*/ 145 h 512"/>
                  <a:gd name="T90" fmla="*/ 8 w 514"/>
                  <a:gd name="T91" fmla="*/ 19 h 512"/>
                  <a:gd name="T92" fmla="*/ 66 w 514"/>
                  <a:gd name="T93" fmla="*/ 11 h 512"/>
                  <a:gd name="T94" fmla="*/ 80 w 514"/>
                  <a:gd name="T95" fmla="*/ 0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514" h="512">
                    <a:moveTo>
                      <a:pt x="417" y="32"/>
                    </a:moveTo>
                    <a:lnTo>
                      <a:pt x="397" y="36"/>
                    </a:lnTo>
                    <a:lnTo>
                      <a:pt x="379" y="45"/>
                    </a:lnTo>
                    <a:lnTo>
                      <a:pt x="366" y="58"/>
                    </a:lnTo>
                    <a:lnTo>
                      <a:pt x="357" y="76"/>
                    </a:lnTo>
                    <a:lnTo>
                      <a:pt x="353" y="96"/>
                    </a:lnTo>
                    <a:lnTo>
                      <a:pt x="357" y="116"/>
                    </a:lnTo>
                    <a:lnTo>
                      <a:pt x="366" y="133"/>
                    </a:lnTo>
                    <a:lnTo>
                      <a:pt x="379" y="148"/>
                    </a:lnTo>
                    <a:lnTo>
                      <a:pt x="397" y="157"/>
                    </a:lnTo>
                    <a:lnTo>
                      <a:pt x="417" y="161"/>
                    </a:lnTo>
                    <a:lnTo>
                      <a:pt x="437" y="157"/>
                    </a:lnTo>
                    <a:lnTo>
                      <a:pt x="454" y="148"/>
                    </a:lnTo>
                    <a:lnTo>
                      <a:pt x="469" y="133"/>
                    </a:lnTo>
                    <a:lnTo>
                      <a:pt x="478" y="116"/>
                    </a:lnTo>
                    <a:lnTo>
                      <a:pt x="482" y="96"/>
                    </a:lnTo>
                    <a:lnTo>
                      <a:pt x="478" y="76"/>
                    </a:lnTo>
                    <a:lnTo>
                      <a:pt x="469" y="58"/>
                    </a:lnTo>
                    <a:lnTo>
                      <a:pt x="454" y="45"/>
                    </a:lnTo>
                    <a:lnTo>
                      <a:pt x="437" y="36"/>
                    </a:lnTo>
                    <a:lnTo>
                      <a:pt x="417" y="32"/>
                    </a:lnTo>
                    <a:close/>
                    <a:moveTo>
                      <a:pt x="80" y="0"/>
                    </a:moveTo>
                    <a:lnTo>
                      <a:pt x="85" y="0"/>
                    </a:lnTo>
                    <a:lnTo>
                      <a:pt x="90" y="3"/>
                    </a:lnTo>
                    <a:lnTo>
                      <a:pt x="93" y="7"/>
                    </a:lnTo>
                    <a:lnTo>
                      <a:pt x="97" y="11"/>
                    </a:lnTo>
                    <a:lnTo>
                      <a:pt x="97" y="16"/>
                    </a:lnTo>
                    <a:lnTo>
                      <a:pt x="97" y="48"/>
                    </a:lnTo>
                    <a:lnTo>
                      <a:pt x="97" y="53"/>
                    </a:lnTo>
                    <a:lnTo>
                      <a:pt x="93" y="58"/>
                    </a:lnTo>
                    <a:lnTo>
                      <a:pt x="90" y="61"/>
                    </a:lnTo>
                    <a:lnTo>
                      <a:pt x="85" y="63"/>
                    </a:lnTo>
                    <a:lnTo>
                      <a:pt x="80" y="64"/>
                    </a:lnTo>
                    <a:lnTo>
                      <a:pt x="76" y="63"/>
                    </a:lnTo>
                    <a:lnTo>
                      <a:pt x="71" y="61"/>
                    </a:lnTo>
                    <a:lnTo>
                      <a:pt x="68" y="58"/>
                    </a:lnTo>
                    <a:lnTo>
                      <a:pt x="66" y="53"/>
                    </a:lnTo>
                    <a:lnTo>
                      <a:pt x="64" y="48"/>
                    </a:lnTo>
                    <a:lnTo>
                      <a:pt x="32" y="48"/>
                    </a:lnTo>
                    <a:lnTo>
                      <a:pt x="32" y="145"/>
                    </a:lnTo>
                    <a:lnTo>
                      <a:pt x="37" y="173"/>
                    </a:lnTo>
                    <a:lnTo>
                      <a:pt x="48" y="201"/>
                    </a:lnTo>
                    <a:lnTo>
                      <a:pt x="66" y="223"/>
                    </a:lnTo>
                    <a:lnTo>
                      <a:pt x="88" y="241"/>
                    </a:lnTo>
                    <a:lnTo>
                      <a:pt x="116" y="252"/>
                    </a:lnTo>
                    <a:lnTo>
                      <a:pt x="145" y="255"/>
                    </a:lnTo>
                    <a:lnTo>
                      <a:pt x="175" y="252"/>
                    </a:lnTo>
                    <a:lnTo>
                      <a:pt x="201" y="241"/>
                    </a:lnTo>
                    <a:lnTo>
                      <a:pt x="225" y="223"/>
                    </a:lnTo>
                    <a:lnTo>
                      <a:pt x="241" y="201"/>
                    </a:lnTo>
                    <a:lnTo>
                      <a:pt x="254" y="173"/>
                    </a:lnTo>
                    <a:lnTo>
                      <a:pt x="257" y="145"/>
                    </a:lnTo>
                    <a:lnTo>
                      <a:pt x="257" y="48"/>
                    </a:lnTo>
                    <a:lnTo>
                      <a:pt x="225" y="48"/>
                    </a:lnTo>
                    <a:lnTo>
                      <a:pt x="225" y="53"/>
                    </a:lnTo>
                    <a:lnTo>
                      <a:pt x="222" y="58"/>
                    </a:lnTo>
                    <a:lnTo>
                      <a:pt x="218" y="61"/>
                    </a:lnTo>
                    <a:lnTo>
                      <a:pt x="214" y="63"/>
                    </a:lnTo>
                    <a:lnTo>
                      <a:pt x="209" y="64"/>
                    </a:lnTo>
                    <a:lnTo>
                      <a:pt x="204" y="63"/>
                    </a:lnTo>
                    <a:lnTo>
                      <a:pt x="199" y="61"/>
                    </a:lnTo>
                    <a:lnTo>
                      <a:pt x="196" y="58"/>
                    </a:lnTo>
                    <a:lnTo>
                      <a:pt x="194" y="53"/>
                    </a:lnTo>
                    <a:lnTo>
                      <a:pt x="193" y="48"/>
                    </a:lnTo>
                    <a:lnTo>
                      <a:pt x="193" y="16"/>
                    </a:lnTo>
                    <a:lnTo>
                      <a:pt x="194" y="11"/>
                    </a:lnTo>
                    <a:lnTo>
                      <a:pt x="196" y="7"/>
                    </a:lnTo>
                    <a:lnTo>
                      <a:pt x="199" y="3"/>
                    </a:lnTo>
                    <a:lnTo>
                      <a:pt x="204" y="0"/>
                    </a:lnTo>
                    <a:lnTo>
                      <a:pt x="209" y="0"/>
                    </a:lnTo>
                    <a:lnTo>
                      <a:pt x="214" y="0"/>
                    </a:lnTo>
                    <a:lnTo>
                      <a:pt x="218" y="3"/>
                    </a:lnTo>
                    <a:lnTo>
                      <a:pt x="222" y="7"/>
                    </a:lnTo>
                    <a:lnTo>
                      <a:pt x="225" y="11"/>
                    </a:lnTo>
                    <a:lnTo>
                      <a:pt x="225" y="16"/>
                    </a:lnTo>
                    <a:lnTo>
                      <a:pt x="273" y="16"/>
                    </a:lnTo>
                    <a:lnTo>
                      <a:pt x="278" y="16"/>
                    </a:lnTo>
                    <a:lnTo>
                      <a:pt x="283" y="19"/>
                    </a:lnTo>
                    <a:lnTo>
                      <a:pt x="286" y="23"/>
                    </a:lnTo>
                    <a:lnTo>
                      <a:pt x="287" y="27"/>
                    </a:lnTo>
                    <a:lnTo>
                      <a:pt x="289" y="32"/>
                    </a:lnTo>
                    <a:lnTo>
                      <a:pt x="289" y="145"/>
                    </a:lnTo>
                    <a:lnTo>
                      <a:pt x="284" y="180"/>
                    </a:lnTo>
                    <a:lnTo>
                      <a:pt x="271" y="212"/>
                    </a:lnTo>
                    <a:lnTo>
                      <a:pt x="252" y="241"/>
                    </a:lnTo>
                    <a:lnTo>
                      <a:pt x="227" y="263"/>
                    </a:lnTo>
                    <a:lnTo>
                      <a:pt x="196" y="279"/>
                    </a:lnTo>
                    <a:lnTo>
                      <a:pt x="161" y="287"/>
                    </a:lnTo>
                    <a:lnTo>
                      <a:pt x="161" y="335"/>
                    </a:lnTo>
                    <a:lnTo>
                      <a:pt x="162" y="340"/>
                    </a:lnTo>
                    <a:lnTo>
                      <a:pt x="164" y="345"/>
                    </a:lnTo>
                    <a:lnTo>
                      <a:pt x="167" y="348"/>
                    </a:lnTo>
                    <a:lnTo>
                      <a:pt x="172" y="351"/>
                    </a:lnTo>
                    <a:lnTo>
                      <a:pt x="177" y="351"/>
                    </a:lnTo>
                    <a:lnTo>
                      <a:pt x="273" y="351"/>
                    </a:lnTo>
                    <a:lnTo>
                      <a:pt x="292" y="356"/>
                    </a:lnTo>
                    <a:lnTo>
                      <a:pt x="307" y="366"/>
                    </a:lnTo>
                    <a:lnTo>
                      <a:pt x="318" y="382"/>
                    </a:lnTo>
                    <a:lnTo>
                      <a:pt x="321" y="400"/>
                    </a:lnTo>
                    <a:lnTo>
                      <a:pt x="318" y="419"/>
                    </a:lnTo>
                    <a:lnTo>
                      <a:pt x="307" y="433"/>
                    </a:lnTo>
                    <a:lnTo>
                      <a:pt x="292" y="444"/>
                    </a:lnTo>
                    <a:lnTo>
                      <a:pt x="273" y="448"/>
                    </a:lnTo>
                    <a:lnTo>
                      <a:pt x="48" y="448"/>
                    </a:lnTo>
                    <a:lnTo>
                      <a:pt x="44" y="449"/>
                    </a:lnTo>
                    <a:lnTo>
                      <a:pt x="40" y="451"/>
                    </a:lnTo>
                    <a:lnTo>
                      <a:pt x="36" y="454"/>
                    </a:lnTo>
                    <a:lnTo>
                      <a:pt x="34" y="459"/>
                    </a:lnTo>
                    <a:lnTo>
                      <a:pt x="32" y="464"/>
                    </a:lnTo>
                    <a:lnTo>
                      <a:pt x="34" y="468"/>
                    </a:lnTo>
                    <a:lnTo>
                      <a:pt x="36" y="473"/>
                    </a:lnTo>
                    <a:lnTo>
                      <a:pt x="40" y="477"/>
                    </a:lnTo>
                    <a:lnTo>
                      <a:pt x="44" y="480"/>
                    </a:lnTo>
                    <a:lnTo>
                      <a:pt x="48" y="480"/>
                    </a:lnTo>
                    <a:lnTo>
                      <a:pt x="385" y="480"/>
                    </a:lnTo>
                    <a:lnTo>
                      <a:pt x="390" y="480"/>
                    </a:lnTo>
                    <a:lnTo>
                      <a:pt x="395" y="477"/>
                    </a:lnTo>
                    <a:lnTo>
                      <a:pt x="398" y="473"/>
                    </a:lnTo>
                    <a:lnTo>
                      <a:pt x="400" y="468"/>
                    </a:lnTo>
                    <a:lnTo>
                      <a:pt x="401" y="464"/>
                    </a:lnTo>
                    <a:lnTo>
                      <a:pt x="401" y="193"/>
                    </a:lnTo>
                    <a:lnTo>
                      <a:pt x="401" y="191"/>
                    </a:lnTo>
                    <a:lnTo>
                      <a:pt x="376" y="183"/>
                    </a:lnTo>
                    <a:lnTo>
                      <a:pt x="353" y="167"/>
                    </a:lnTo>
                    <a:lnTo>
                      <a:pt x="336" y="148"/>
                    </a:lnTo>
                    <a:lnTo>
                      <a:pt x="324" y="124"/>
                    </a:lnTo>
                    <a:lnTo>
                      <a:pt x="321" y="96"/>
                    </a:lnTo>
                    <a:lnTo>
                      <a:pt x="326" y="66"/>
                    </a:lnTo>
                    <a:lnTo>
                      <a:pt x="339" y="39"/>
                    </a:lnTo>
                    <a:lnTo>
                      <a:pt x="360" y="19"/>
                    </a:lnTo>
                    <a:lnTo>
                      <a:pt x="387" y="5"/>
                    </a:lnTo>
                    <a:lnTo>
                      <a:pt x="417" y="0"/>
                    </a:lnTo>
                    <a:lnTo>
                      <a:pt x="448" y="5"/>
                    </a:lnTo>
                    <a:lnTo>
                      <a:pt x="474" y="19"/>
                    </a:lnTo>
                    <a:lnTo>
                      <a:pt x="495" y="39"/>
                    </a:lnTo>
                    <a:lnTo>
                      <a:pt x="507" y="66"/>
                    </a:lnTo>
                    <a:lnTo>
                      <a:pt x="514" y="96"/>
                    </a:lnTo>
                    <a:lnTo>
                      <a:pt x="509" y="124"/>
                    </a:lnTo>
                    <a:lnTo>
                      <a:pt x="498" y="148"/>
                    </a:lnTo>
                    <a:lnTo>
                      <a:pt x="480" y="167"/>
                    </a:lnTo>
                    <a:lnTo>
                      <a:pt x="459" y="183"/>
                    </a:lnTo>
                    <a:lnTo>
                      <a:pt x="432" y="191"/>
                    </a:lnTo>
                    <a:lnTo>
                      <a:pt x="434" y="193"/>
                    </a:lnTo>
                    <a:lnTo>
                      <a:pt x="434" y="464"/>
                    </a:lnTo>
                    <a:lnTo>
                      <a:pt x="429" y="483"/>
                    </a:lnTo>
                    <a:lnTo>
                      <a:pt x="419" y="497"/>
                    </a:lnTo>
                    <a:lnTo>
                      <a:pt x="403" y="509"/>
                    </a:lnTo>
                    <a:lnTo>
                      <a:pt x="385" y="512"/>
                    </a:lnTo>
                    <a:lnTo>
                      <a:pt x="48" y="512"/>
                    </a:lnTo>
                    <a:lnTo>
                      <a:pt x="31" y="509"/>
                    </a:lnTo>
                    <a:lnTo>
                      <a:pt x="15" y="497"/>
                    </a:lnTo>
                    <a:lnTo>
                      <a:pt x="5" y="483"/>
                    </a:lnTo>
                    <a:lnTo>
                      <a:pt x="0" y="464"/>
                    </a:lnTo>
                    <a:lnTo>
                      <a:pt x="5" y="444"/>
                    </a:lnTo>
                    <a:lnTo>
                      <a:pt x="15" y="430"/>
                    </a:lnTo>
                    <a:lnTo>
                      <a:pt x="31" y="420"/>
                    </a:lnTo>
                    <a:lnTo>
                      <a:pt x="48" y="416"/>
                    </a:lnTo>
                    <a:lnTo>
                      <a:pt x="273" y="416"/>
                    </a:lnTo>
                    <a:lnTo>
                      <a:pt x="278" y="416"/>
                    </a:lnTo>
                    <a:lnTo>
                      <a:pt x="283" y="412"/>
                    </a:lnTo>
                    <a:lnTo>
                      <a:pt x="286" y="409"/>
                    </a:lnTo>
                    <a:lnTo>
                      <a:pt x="287" y="404"/>
                    </a:lnTo>
                    <a:lnTo>
                      <a:pt x="289" y="400"/>
                    </a:lnTo>
                    <a:lnTo>
                      <a:pt x="287" y="395"/>
                    </a:lnTo>
                    <a:lnTo>
                      <a:pt x="286" y="390"/>
                    </a:lnTo>
                    <a:lnTo>
                      <a:pt x="283" y="387"/>
                    </a:lnTo>
                    <a:lnTo>
                      <a:pt x="278" y="385"/>
                    </a:lnTo>
                    <a:lnTo>
                      <a:pt x="273" y="383"/>
                    </a:lnTo>
                    <a:lnTo>
                      <a:pt x="177" y="383"/>
                    </a:lnTo>
                    <a:lnTo>
                      <a:pt x="159" y="380"/>
                    </a:lnTo>
                    <a:lnTo>
                      <a:pt x="143" y="369"/>
                    </a:lnTo>
                    <a:lnTo>
                      <a:pt x="133" y="355"/>
                    </a:lnTo>
                    <a:lnTo>
                      <a:pt x="129" y="335"/>
                    </a:lnTo>
                    <a:lnTo>
                      <a:pt x="129" y="287"/>
                    </a:lnTo>
                    <a:lnTo>
                      <a:pt x="95" y="279"/>
                    </a:lnTo>
                    <a:lnTo>
                      <a:pt x="64" y="263"/>
                    </a:lnTo>
                    <a:lnTo>
                      <a:pt x="39" y="241"/>
                    </a:lnTo>
                    <a:lnTo>
                      <a:pt x="18" y="212"/>
                    </a:lnTo>
                    <a:lnTo>
                      <a:pt x="5" y="180"/>
                    </a:lnTo>
                    <a:lnTo>
                      <a:pt x="0" y="145"/>
                    </a:lnTo>
                    <a:lnTo>
                      <a:pt x="0" y="32"/>
                    </a:lnTo>
                    <a:lnTo>
                      <a:pt x="2" y="27"/>
                    </a:lnTo>
                    <a:lnTo>
                      <a:pt x="3" y="23"/>
                    </a:lnTo>
                    <a:lnTo>
                      <a:pt x="8" y="19"/>
                    </a:lnTo>
                    <a:lnTo>
                      <a:pt x="11" y="16"/>
                    </a:lnTo>
                    <a:lnTo>
                      <a:pt x="16" y="16"/>
                    </a:lnTo>
                    <a:lnTo>
                      <a:pt x="64" y="16"/>
                    </a:lnTo>
                    <a:lnTo>
                      <a:pt x="66" y="11"/>
                    </a:lnTo>
                    <a:lnTo>
                      <a:pt x="68" y="7"/>
                    </a:lnTo>
                    <a:lnTo>
                      <a:pt x="71" y="3"/>
                    </a:lnTo>
                    <a:lnTo>
                      <a:pt x="76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4" name="Прямоугольник 3"/>
          <p:cNvSpPr/>
          <p:nvPr/>
        </p:nvSpPr>
        <p:spPr>
          <a:xfrm>
            <a:off x="4323577" y="3258395"/>
            <a:ext cx="3805663" cy="857951"/>
          </a:xfrm>
          <a:prstGeom prst="rect">
            <a:avLst/>
          </a:prstGeom>
          <a:solidFill>
            <a:srgbClr val="0971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Shape 816"/>
          <p:cNvSpPr/>
          <p:nvPr/>
        </p:nvSpPr>
        <p:spPr>
          <a:xfrm>
            <a:off x="5432497" y="3339900"/>
            <a:ext cx="2482576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3200" b="1">
                <a:solidFill>
                  <a:srgbClr val="1F497D"/>
                </a:solidFill>
              </a:defRPr>
            </a:lvl1pPr>
          </a:lstStyle>
          <a:p>
            <a:r>
              <a:rPr lang="ru-RU" sz="2000" b="0" dirty="0" smtClean="0">
                <a:solidFill>
                  <a:schemeClr val="bg1"/>
                </a:solidFill>
              </a:rPr>
              <a:t>РЕГИСТР</a:t>
            </a:r>
          </a:p>
          <a:p>
            <a:r>
              <a:rPr lang="ru-RU" sz="2000" b="0" dirty="0" smtClean="0">
                <a:solidFill>
                  <a:schemeClr val="bg1"/>
                </a:solidFill>
              </a:rPr>
              <a:t>ВЫСОКОГО РИСКА</a:t>
            </a:r>
            <a:endParaRPr sz="2000" b="0" dirty="0">
              <a:solidFill>
                <a:schemeClr val="bg1"/>
              </a:solidFill>
            </a:endParaRPr>
          </a:p>
        </p:txBody>
      </p:sp>
      <p:grpSp>
        <p:nvGrpSpPr>
          <p:cNvPr id="206" name="Группа 205"/>
          <p:cNvGrpSpPr/>
          <p:nvPr/>
        </p:nvGrpSpPr>
        <p:grpSpPr>
          <a:xfrm>
            <a:off x="4786182" y="3431484"/>
            <a:ext cx="550470" cy="550470"/>
            <a:chOff x="3867893" y="5362968"/>
            <a:chExt cx="550470" cy="550470"/>
          </a:xfrm>
          <a:solidFill>
            <a:schemeClr val="bg1"/>
          </a:solidFill>
        </p:grpSpPr>
        <p:sp>
          <p:nvSpPr>
            <p:cNvPr id="207" name="Freeform 149"/>
            <p:cNvSpPr>
              <a:spLocks noEditPoints="1"/>
            </p:cNvSpPr>
            <p:nvPr/>
          </p:nvSpPr>
          <p:spPr bwMode="auto">
            <a:xfrm>
              <a:off x="3867893" y="5362968"/>
              <a:ext cx="550470" cy="447257"/>
            </a:xfrm>
            <a:custGeom>
              <a:avLst/>
              <a:gdLst>
                <a:gd name="T0" fmla="*/ 33 w 512"/>
                <a:gd name="T1" fmla="*/ 320 h 416"/>
                <a:gd name="T2" fmla="*/ 33 w 512"/>
                <a:gd name="T3" fmla="*/ 372 h 416"/>
                <a:gd name="T4" fmla="*/ 33 w 512"/>
                <a:gd name="T5" fmla="*/ 377 h 416"/>
                <a:gd name="T6" fmla="*/ 36 w 512"/>
                <a:gd name="T7" fmla="*/ 381 h 416"/>
                <a:gd name="T8" fmla="*/ 39 w 512"/>
                <a:gd name="T9" fmla="*/ 384 h 416"/>
                <a:gd name="T10" fmla="*/ 44 w 512"/>
                <a:gd name="T11" fmla="*/ 384 h 416"/>
                <a:gd name="T12" fmla="*/ 469 w 512"/>
                <a:gd name="T13" fmla="*/ 384 h 416"/>
                <a:gd name="T14" fmla="*/ 472 w 512"/>
                <a:gd name="T15" fmla="*/ 384 h 416"/>
                <a:gd name="T16" fmla="*/ 477 w 512"/>
                <a:gd name="T17" fmla="*/ 381 h 416"/>
                <a:gd name="T18" fmla="*/ 479 w 512"/>
                <a:gd name="T19" fmla="*/ 377 h 416"/>
                <a:gd name="T20" fmla="*/ 480 w 512"/>
                <a:gd name="T21" fmla="*/ 372 h 416"/>
                <a:gd name="T22" fmla="*/ 480 w 512"/>
                <a:gd name="T23" fmla="*/ 320 h 416"/>
                <a:gd name="T24" fmla="*/ 33 w 512"/>
                <a:gd name="T25" fmla="*/ 320 h 416"/>
                <a:gd name="T26" fmla="*/ 44 w 512"/>
                <a:gd name="T27" fmla="*/ 33 h 416"/>
                <a:gd name="T28" fmla="*/ 39 w 512"/>
                <a:gd name="T29" fmla="*/ 33 h 416"/>
                <a:gd name="T30" fmla="*/ 36 w 512"/>
                <a:gd name="T31" fmla="*/ 36 h 416"/>
                <a:gd name="T32" fmla="*/ 33 w 512"/>
                <a:gd name="T33" fmla="*/ 39 h 416"/>
                <a:gd name="T34" fmla="*/ 33 w 512"/>
                <a:gd name="T35" fmla="*/ 44 h 416"/>
                <a:gd name="T36" fmla="*/ 33 w 512"/>
                <a:gd name="T37" fmla="*/ 287 h 416"/>
                <a:gd name="T38" fmla="*/ 480 w 512"/>
                <a:gd name="T39" fmla="*/ 287 h 416"/>
                <a:gd name="T40" fmla="*/ 480 w 512"/>
                <a:gd name="T41" fmla="*/ 44 h 416"/>
                <a:gd name="T42" fmla="*/ 479 w 512"/>
                <a:gd name="T43" fmla="*/ 39 h 416"/>
                <a:gd name="T44" fmla="*/ 477 w 512"/>
                <a:gd name="T45" fmla="*/ 36 h 416"/>
                <a:gd name="T46" fmla="*/ 472 w 512"/>
                <a:gd name="T47" fmla="*/ 33 h 416"/>
                <a:gd name="T48" fmla="*/ 469 w 512"/>
                <a:gd name="T49" fmla="*/ 33 h 416"/>
                <a:gd name="T50" fmla="*/ 44 w 512"/>
                <a:gd name="T51" fmla="*/ 33 h 416"/>
                <a:gd name="T52" fmla="*/ 44 w 512"/>
                <a:gd name="T53" fmla="*/ 0 h 416"/>
                <a:gd name="T54" fmla="*/ 469 w 512"/>
                <a:gd name="T55" fmla="*/ 0 h 416"/>
                <a:gd name="T56" fmla="*/ 485 w 512"/>
                <a:gd name="T57" fmla="*/ 4 h 416"/>
                <a:gd name="T58" fmla="*/ 500 w 512"/>
                <a:gd name="T59" fmla="*/ 13 h 416"/>
                <a:gd name="T60" fmla="*/ 509 w 512"/>
                <a:gd name="T61" fmla="*/ 28 h 416"/>
                <a:gd name="T62" fmla="*/ 512 w 512"/>
                <a:gd name="T63" fmla="*/ 44 h 416"/>
                <a:gd name="T64" fmla="*/ 512 w 512"/>
                <a:gd name="T65" fmla="*/ 372 h 416"/>
                <a:gd name="T66" fmla="*/ 509 w 512"/>
                <a:gd name="T67" fmla="*/ 390 h 416"/>
                <a:gd name="T68" fmla="*/ 500 w 512"/>
                <a:gd name="T69" fmla="*/ 403 h 416"/>
                <a:gd name="T70" fmla="*/ 485 w 512"/>
                <a:gd name="T71" fmla="*/ 413 h 416"/>
                <a:gd name="T72" fmla="*/ 469 w 512"/>
                <a:gd name="T73" fmla="*/ 416 h 416"/>
                <a:gd name="T74" fmla="*/ 44 w 512"/>
                <a:gd name="T75" fmla="*/ 416 h 416"/>
                <a:gd name="T76" fmla="*/ 26 w 512"/>
                <a:gd name="T77" fmla="*/ 413 h 416"/>
                <a:gd name="T78" fmla="*/ 13 w 512"/>
                <a:gd name="T79" fmla="*/ 403 h 416"/>
                <a:gd name="T80" fmla="*/ 4 w 512"/>
                <a:gd name="T81" fmla="*/ 390 h 416"/>
                <a:gd name="T82" fmla="*/ 0 w 512"/>
                <a:gd name="T83" fmla="*/ 372 h 416"/>
                <a:gd name="T84" fmla="*/ 0 w 512"/>
                <a:gd name="T85" fmla="*/ 44 h 416"/>
                <a:gd name="T86" fmla="*/ 4 w 512"/>
                <a:gd name="T87" fmla="*/ 28 h 416"/>
                <a:gd name="T88" fmla="*/ 13 w 512"/>
                <a:gd name="T89" fmla="*/ 13 h 416"/>
                <a:gd name="T90" fmla="*/ 26 w 512"/>
                <a:gd name="T91" fmla="*/ 4 h 416"/>
                <a:gd name="T92" fmla="*/ 44 w 512"/>
                <a:gd name="T93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2" h="416">
                  <a:moveTo>
                    <a:pt x="33" y="320"/>
                  </a:moveTo>
                  <a:lnTo>
                    <a:pt x="33" y="372"/>
                  </a:lnTo>
                  <a:lnTo>
                    <a:pt x="33" y="377"/>
                  </a:lnTo>
                  <a:lnTo>
                    <a:pt x="36" y="381"/>
                  </a:lnTo>
                  <a:lnTo>
                    <a:pt x="39" y="384"/>
                  </a:lnTo>
                  <a:lnTo>
                    <a:pt x="44" y="384"/>
                  </a:lnTo>
                  <a:lnTo>
                    <a:pt x="469" y="384"/>
                  </a:lnTo>
                  <a:lnTo>
                    <a:pt x="472" y="384"/>
                  </a:lnTo>
                  <a:lnTo>
                    <a:pt x="477" y="381"/>
                  </a:lnTo>
                  <a:lnTo>
                    <a:pt x="479" y="377"/>
                  </a:lnTo>
                  <a:lnTo>
                    <a:pt x="480" y="372"/>
                  </a:lnTo>
                  <a:lnTo>
                    <a:pt x="480" y="320"/>
                  </a:lnTo>
                  <a:lnTo>
                    <a:pt x="33" y="320"/>
                  </a:lnTo>
                  <a:close/>
                  <a:moveTo>
                    <a:pt x="44" y="33"/>
                  </a:moveTo>
                  <a:lnTo>
                    <a:pt x="39" y="33"/>
                  </a:lnTo>
                  <a:lnTo>
                    <a:pt x="36" y="36"/>
                  </a:lnTo>
                  <a:lnTo>
                    <a:pt x="33" y="39"/>
                  </a:lnTo>
                  <a:lnTo>
                    <a:pt x="33" y="44"/>
                  </a:lnTo>
                  <a:lnTo>
                    <a:pt x="33" y="287"/>
                  </a:lnTo>
                  <a:lnTo>
                    <a:pt x="480" y="287"/>
                  </a:lnTo>
                  <a:lnTo>
                    <a:pt x="480" y="44"/>
                  </a:lnTo>
                  <a:lnTo>
                    <a:pt x="479" y="39"/>
                  </a:lnTo>
                  <a:lnTo>
                    <a:pt x="477" y="36"/>
                  </a:lnTo>
                  <a:lnTo>
                    <a:pt x="472" y="33"/>
                  </a:lnTo>
                  <a:lnTo>
                    <a:pt x="469" y="33"/>
                  </a:lnTo>
                  <a:lnTo>
                    <a:pt x="44" y="33"/>
                  </a:lnTo>
                  <a:close/>
                  <a:moveTo>
                    <a:pt x="44" y="0"/>
                  </a:moveTo>
                  <a:lnTo>
                    <a:pt x="469" y="0"/>
                  </a:lnTo>
                  <a:lnTo>
                    <a:pt x="485" y="4"/>
                  </a:lnTo>
                  <a:lnTo>
                    <a:pt x="500" y="13"/>
                  </a:lnTo>
                  <a:lnTo>
                    <a:pt x="509" y="28"/>
                  </a:lnTo>
                  <a:lnTo>
                    <a:pt x="512" y="44"/>
                  </a:lnTo>
                  <a:lnTo>
                    <a:pt x="512" y="372"/>
                  </a:lnTo>
                  <a:lnTo>
                    <a:pt x="509" y="390"/>
                  </a:lnTo>
                  <a:lnTo>
                    <a:pt x="500" y="403"/>
                  </a:lnTo>
                  <a:lnTo>
                    <a:pt x="485" y="413"/>
                  </a:lnTo>
                  <a:lnTo>
                    <a:pt x="469" y="416"/>
                  </a:lnTo>
                  <a:lnTo>
                    <a:pt x="44" y="416"/>
                  </a:lnTo>
                  <a:lnTo>
                    <a:pt x="26" y="413"/>
                  </a:lnTo>
                  <a:lnTo>
                    <a:pt x="13" y="403"/>
                  </a:lnTo>
                  <a:lnTo>
                    <a:pt x="4" y="390"/>
                  </a:lnTo>
                  <a:lnTo>
                    <a:pt x="0" y="372"/>
                  </a:lnTo>
                  <a:lnTo>
                    <a:pt x="0" y="44"/>
                  </a:lnTo>
                  <a:lnTo>
                    <a:pt x="4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" name="Rectangle 150"/>
            <p:cNvSpPr>
              <a:spLocks noChangeArrowheads="1"/>
            </p:cNvSpPr>
            <p:nvPr/>
          </p:nvSpPr>
          <p:spPr bwMode="auto">
            <a:xfrm>
              <a:off x="4125925" y="5724214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" name="Freeform 151"/>
            <p:cNvSpPr>
              <a:spLocks/>
            </p:cNvSpPr>
            <p:nvPr/>
          </p:nvSpPr>
          <p:spPr bwMode="auto">
            <a:xfrm>
              <a:off x="4074319" y="5431777"/>
              <a:ext cx="275235" cy="206426"/>
            </a:xfrm>
            <a:custGeom>
              <a:avLst/>
              <a:gdLst>
                <a:gd name="T0" fmla="*/ 166 w 257"/>
                <a:gd name="T1" fmla="*/ 0 h 190"/>
                <a:gd name="T2" fmla="*/ 174 w 257"/>
                <a:gd name="T3" fmla="*/ 6 h 190"/>
                <a:gd name="T4" fmla="*/ 206 w 257"/>
                <a:gd name="T5" fmla="*/ 112 h 190"/>
                <a:gd name="T6" fmla="*/ 246 w 257"/>
                <a:gd name="T7" fmla="*/ 112 h 190"/>
                <a:gd name="T8" fmla="*/ 254 w 257"/>
                <a:gd name="T9" fmla="*/ 118 h 190"/>
                <a:gd name="T10" fmla="*/ 257 w 257"/>
                <a:gd name="T11" fmla="*/ 128 h 190"/>
                <a:gd name="T12" fmla="*/ 254 w 257"/>
                <a:gd name="T13" fmla="*/ 136 h 190"/>
                <a:gd name="T14" fmla="*/ 246 w 257"/>
                <a:gd name="T15" fmla="*/ 142 h 190"/>
                <a:gd name="T16" fmla="*/ 193 w 257"/>
                <a:gd name="T17" fmla="*/ 144 h 190"/>
                <a:gd name="T18" fmla="*/ 183 w 257"/>
                <a:gd name="T19" fmla="*/ 141 h 190"/>
                <a:gd name="T20" fmla="*/ 177 w 257"/>
                <a:gd name="T21" fmla="*/ 131 h 190"/>
                <a:gd name="T22" fmla="*/ 145 w 257"/>
                <a:gd name="T23" fmla="*/ 178 h 190"/>
                <a:gd name="T24" fmla="*/ 140 w 257"/>
                <a:gd name="T25" fmla="*/ 187 h 190"/>
                <a:gd name="T26" fmla="*/ 130 w 257"/>
                <a:gd name="T27" fmla="*/ 190 h 190"/>
                <a:gd name="T28" fmla="*/ 124 w 257"/>
                <a:gd name="T29" fmla="*/ 190 h 190"/>
                <a:gd name="T30" fmla="*/ 116 w 257"/>
                <a:gd name="T31" fmla="*/ 186 h 190"/>
                <a:gd name="T32" fmla="*/ 85 w 257"/>
                <a:gd name="T33" fmla="*/ 105 h 190"/>
                <a:gd name="T34" fmla="*/ 79 w 257"/>
                <a:gd name="T35" fmla="*/ 136 h 190"/>
                <a:gd name="T36" fmla="*/ 71 w 257"/>
                <a:gd name="T37" fmla="*/ 142 h 190"/>
                <a:gd name="T38" fmla="*/ 16 w 257"/>
                <a:gd name="T39" fmla="*/ 144 h 190"/>
                <a:gd name="T40" fmla="*/ 7 w 257"/>
                <a:gd name="T41" fmla="*/ 141 h 190"/>
                <a:gd name="T42" fmla="*/ 2 w 257"/>
                <a:gd name="T43" fmla="*/ 133 h 190"/>
                <a:gd name="T44" fmla="*/ 2 w 257"/>
                <a:gd name="T45" fmla="*/ 121 h 190"/>
                <a:gd name="T46" fmla="*/ 7 w 257"/>
                <a:gd name="T47" fmla="*/ 115 h 190"/>
                <a:gd name="T48" fmla="*/ 16 w 257"/>
                <a:gd name="T49" fmla="*/ 112 h 190"/>
                <a:gd name="T50" fmla="*/ 65 w 257"/>
                <a:gd name="T51" fmla="*/ 44 h 190"/>
                <a:gd name="T52" fmla="*/ 71 w 257"/>
                <a:gd name="T53" fmla="*/ 35 h 190"/>
                <a:gd name="T54" fmla="*/ 79 w 257"/>
                <a:gd name="T55" fmla="*/ 32 h 190"/>
                <a:gd name="T56" fmla="*/ 90 w 257"/>
                <a:gd name="T57" fmla="*/ 33 h 190"/>
                <a:gd name="T58" fmla="*/ 97 w 257"/>
                <a:gd name="T59" fmla="*/ 41 h 190"/>
                <a:gd name="T60" fmla="*/ 145 w 257"/>
                <a:gd name="T61" fmla="*/ 12 h 190"/>
                <a:gd name="T62" fmla="*/ 151 w 257"/>
                <a:gd name="T63" fmla="*/ 3 h 190"/>
                <a:gd name="T64" fmla="*/ 161 w 257"/>
                <a:gd name="T6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190">
                  <a:moveTo>
                    <a:pt x="161" y="0"/>
                  </a:moveTo>
                  <a:lnTo>
                    <a:pt x="166" y="0"/>
                  </a:lnTo>
                  <a:lnTo>
                    <a:pt x="171" y="3"/>
                  </a:lnTo>
                  <a:lnTo>
                    <a:pt x="174" y="6"/>
                  </a:lnTo>
                  <a:lnTo>
                    <a:pt x="177" y="11"/>
                  </a:lnTo>
                  <a:lnTo>
                    <a:pt x="206" y="112"/>
                  </a:lnTo>
                  <a:lnTo>
                    <a:pt x="241" y="112"/>
                  </a:lnTo>
                  <a:lnTo>
                    <a:pt x="246" y="112"/>
                  </a:lnTo>
                  <a:lnTo>
                    <a:pt x="251" y="115"/>
                  </a:lnTo>
                  <a:lnTo>
                    <a:pt x="254" y="118"/>
                  </a:lnTo>
                  <a:lnTo>
                    <a:pt x="256" y="121"/>
                  </a:lnTo>
                  <a:lnTo>
                    <a:pt x="257" y="128"/>
                  </a:lnTo>
                  <a:lnTo>
                    <a:pt x="256" y="133"/>
                  </a:lnTo>
                  <a:lnTo>
                    <a:pt x="254" y="136"/>
                  </a:lnTo>
                  <a:lnTo>
                    <a:pt x="251" y="141"/>
                  </a:lnTo>
                  <a:lnTo>
                    <a:pt x="246" y="142"/>
                  </a:lnTo>
                  <a:lnTo>
                    <a:pt x="241" y="144"/>
                  </a:lnTo>
                  <a:lnTo>
                    <a:pt x="193" y="144"/>
                  </a:lnTo>
                  <a:lnTo>
                    <a:pt x="188" y="142"/>
                  </a:lnTo>
                  <a:lnTo>
                    <a:pt x="183" y="141"/>
                  </a:lnTo>
                  <a:lnTo>
                    <a:pt x="180" y="136"/>
                  </a:lnTo>
                  <a:lnTo>
                    <a:pt x="177" y="131"/>
                  </a:lnTo>
                  <a:lnTo>
                    <a:pt x="164" y="83"/>
                  </a:lnTo>
                  <a:lnTo>
                    <a:pt x="145" y="178"/>
                  </a:lnTo>
                  <a:lnTo>
                    <a:pt x="143" y="184"/>
                  </a:lnTo>
                  <a:lnTo>
                    <a:pt x="140" y="187"/>
                  </a:lnTo>
                  <a:lnTo>
                    <a:pt x="135" y="190"/>
                  </a:lnTo>
                  <a:lnTo>
                    <a:pt x="130" y="190"/>
                  </a:lnTo>
                  <a:lnTo>
                    <a:pt x="129" y="190"/>
                  </a:lnTo>
                  <a:lnTo>
                    <a:pt x="124" y="190"/>
                  </a:lnTo>
                  <a:lnTo>
                    <a:pt x="119" y="189"/>
                  </a:lnTo>
                  <a:lnTo>
                    <a:pt x="116" y="186"/>
                  </a:lnTo>
                  <a:lnTo>
                    <a:pt x="114" y="181"/>
                  </a:lnTo>
                  <a:lnTo>
                    <a:pt x="85" y="105"/>
                  </a:lnTo>
                  <a:lnTo>
                    <a:pt x="81" y="131"/>
                  </a:lnTo>
                  <a:lnTo>
                    <a:pt x="79" y="136"/>
                  </a:lnTo>
                  <a:lnTo>
                    <a:pt x="76" y="139"/>
                  </a:lnTo>
                  <a:lnTo>
                    <a:pt x="71" y="142"/>
                  </a:lnTo>
                  <a:lnTo>
                    <a:pt x="65" y="144"/>
                  </a:lnTo>
                  <a:lnTo>
                    <a:pt x="16" y="144"/>
                  </a:lnTo>
                  <a:lnTo>
                    <a:pt x="12" y="142"/>
                  </a:lnTo>
                  <a:lnTo>
                    <a:pt x="7" y="141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28"/>
                  </a:lnTo>
                  <a:lnTo>
                    <a:pt x="2" y="121"/>
                  </a:lnTo>
                  <a:lnTo>
                    <a:pt x="4" y="118"/>
                  </a:lnTo>
                  <a:lnTo>
                    <a:pt x="7" y="115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52" y="112"/>
                  </a:lnTo>
                  <a:lnTo>
                    <a:pt x="65" y="44"/>
                  </a:lnTo>
                  <a:lnTo>
                    <a:pt x="68" y="40"/>
                  </a:lnTo>
                  <a:lnTo>
                    <a:pt x="71" y="35"/>
                  </a:lnTo>
                  <a:lnTo>
                    <a:pt x="74" y="33"/>
                  </a:lnTo>
                  <a:lnTo>
                    <a:pt x="79" y="32"/>
                  </a:lnTo>
                  <a:lnTo>
                    <a:pt x="85" y="32"/>
                  </a:lnTo>
                  <a:lnTo>
                    <a:pt x="90" y="33"/>
                  </a:lnTo>
                  <a:lnTo>
                    <a:pt x="93" y="36"/>
                  </a:lnTo>
                  <a:lnTo>
                    <a:pt x="97" y="41"/>
                  </a:lnTo>
                  <a:lnTo>
                    <a:pt x="124" y="117"/>
                  </a:lnTo>
                  <a:lnTo>
                    <a:pt x="145" y="12"/>
                  </a:lnTo>
                  <a:lnTo>
                    <a:pt x="146" y="8"/>
                  </a:lnTo>
                  <a:lnTo>
                    <a:pt x="151" y="3"/>
                  </a:lnTo>
                  <a:lnTo>
                    <a:pt x="154" y="1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" name="Rectangle 152"/>
            <p:cNvSpPr>
              <a:spLocks noChangeArrowheads="1"/>
            </p:cNvSpPr>
            <p:nvPr/>
          </p:nvSpPr>
          <p:spPr bwMode="auto">
            <a:xfrm>
              <a:off x="3936701" y="5448979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" name="Rectangle 153"/>
            <p:cNvSpPr>
              <a:spLocks noChangeArrowheads="1"/>
            </p:cNvSpPr>
            <p:nvPr/>
          </p:nvSpPr>
          <p:spPr bwMode="auto">
            <a:xfrm>
              <a:off x="3936701" y="551778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2" name="Rectangle 154"/>
            <p:cNvSpPr>
              <a:spLocks noChangeArrowheads="1"/>
            </p:cNvSpPr>
            <p:nvPr/>
          </p:nvSpPr>
          <p:spPr bwMode="auto">
            <a:xfrm>
              <a:off x="3936701" y="558659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3" name="Rectangle 155"/>
            <p:cNvSpPr>
              <a:spLocks noChangeArrowheads="1"/>
            </p:cNvSpPr>
            <p:nvPr/>
          </p:nvSpPr>
          <p:spPr bwMode="auto">
            <a:xfrm>
              <a:off x="4005510" y="5448979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" name="Rectangle 156"/>
            <p:cNvSpPr>
              <a:spLocks noChangeArrowheads="1"/>
            </p:cNvSpPr>
            <p:nvPr/>
          </p:nvSpPr>
          <p:spPr bwMode="auto">
            <a:xfrm>
              <a:off x="4005510" y="551778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" name="Rectangle 157"/>
            <p:cNvSpPr>
              <a:spLocks noChangeArrowheads="1"/>
            </p:cNvSpPr>
            <p:nvPr/>
          </p:nvSpPr>
          <p:spPr bwMode="auto">
            <a:xfrm>
              <a:off x="4005510" y="558659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6" name="Freeform 158"/>
            <p:cNvSpPr>
              <a:spLocks/>
            </p:cNvSpPr>
            <p:nvPr/>
          </p:nvSpPr>
          <p:spPr bwMode="auto">
            <a:xfrm>
              <a:off x="3988308" y="5810225"/>
              <a:ext cx="309639" cy="103213"/>
            </a:xfrm>
            <a:custGeom>
              <a:avLst/>
              <a:gdLst>
                <a:gd name="T0" fmla="*/ 62 w 287"/>
                <a:gd name="T1" fmla="*/ 0 h 96"/>
                <a:gd name="T2" fmla="*/ 94 w 287"/>
                <a:gd name="T3" fmla="*/ 0 h 96"/>
                <a:gd name="T4" fmla="*/ 93 w 287"/>
                <a:gd name="T5" fmla="*/ 27 h 96"/>
                <a:gd name="T6" fmla="*/ 88 w 287"/>
                <a:gd name="T7" fmla="*/ 48 h 96"/>
                <a:gd name="T8" fmla="*/ 82 w 287"/>
                <a:gd name="T9" fmla="*/ 64 h 96"/>
                <a:gd name="T10" fmla="*/ 204 w 287"/>
                <a:gd name="T11" fmla="*/ 64 h 96"/>
                <a:gd name="T12" fmla="*/ 197 w 287"/>
                <a:gd name="T13" fmla="*/ 48 h 96"/>
                <a:gd name="T14" fmla="*/ 192 w 287"/>
                <a:gd name="T15" fmla="*/ 27 h 96"/>
                <a:gd name="T16" fmla="*/ 191 w 287"/>
                <a:gd name="T17" fmla="*/ 0 h 96"/>
                <a:gd name="T18" fmla="*/ 223 w 287"/>
                <a:gd name="T19" fmla="*/ 0 h 96"/>
                <a:gd name="T20" fmla="*/ 224 w 287"/>
                <a:gd name="T21" fmla="*/ 24 h 96"/>
                <a:gd name="T22" fmla="*/ 229 w 287"/>
                <a:gd name="T23" fmla="*/ 40 h 96"/>
                <a:gd name="T24" fmla="*/ 234 w 287"/>
                <a:gd name="T25" fmla="*/ 53 h 96"/>
                <a:gd name="T26" fmla="*/ 239 w 287"/>
                <a:gd name="T27" fmla="*/ 61 h 96"/>
                <a:gd name="T28" fmla="*/ 244 w 287"/>
                <a:gd name="T29" fmla="*/ 64 h 96"/>
                <a:gd name="T30" fmla="*/ 271 w 287"/>
                <a:gd name="T31" fmla="*/ 64 h 96"/>
                <a:gd name="T32" fmla="*/ 276 w 287"/>
                <a:gd name="T33" fmla="*/ 66 h 96"/>
                <a:gd name="T34" fmla="*/ 281 w 287"/>
                <a:gd name="T35" fmla="*/ 67 h 96"/>
                <a:gd name="T36" fmla="*/ 284 w 287"/>
                <a:gd name="T37" fmla="*/ 70 h 96"/>
                <a:gd name="T38" fmla="*/ 285 w 287"/>
                <a:gd name="T39" fmla="*/ 75 h 96"/>
                <a:gd name="T40" fmla="*/ 287 w 287"/>
                <a:gd name="T41" fmla="*/ 80 h 96"/>
                <a:gd name="T42" fmla="*/ 285 w 287"/>
                <a:gd name="T43" fmla="*/ 85 h 96"/>
                <a:gd name="T44" fmla="*/ 284 w 287"/>
                <a:gd name="T45" fmla="*/ 90 h 96"/>
                <a:gd name="T46" fmla="*/ 281 w 287"/>
                <a:gd name="T47" fmla="*/ 93 h 96"/>
                <a:gd name="T48" fmla="*/ 276 w 287"/>
                <a:gd name="T49" fmla="*/ 94 h 96"/>
                <a:gd name="T50" fmla="*/ 271 w 287"/>
                <a:gd name="T51" fmla="*/ 96 h 96"/>
                <a:gd name="T52" fmla="*/ 14 w 287"/>
                <a:gd name="T53" fmla="*/ 96 h 96"/>
                <a:gd name="T54" fmla="*/ 9 w 287"/>
                <a:gd name="T55" fmla="*/ 94 h 96"/>
                <a:gd name="T56" fmla="*/ 6 w 287"/>
                <a:gd name="T57" fmla="*/ 93 h 96"/>
                <a:gd name="T58" fmla="*/ 1 w 287"/>
                <a:gd name="T59" fmla="*/ 90 h 96"/>
                <a:gd name="T60" fmla="*/ 0 w 287"/>
                <a:gd name="T61" fmla="*/ 85 h 96"/>
                <a:gd name="T62" fmla="*/ 0 w 287"/>
                <a:gd name="T63" fmla="*/ 80 h 96"/>
                <a:gd name="T64" fmla="*/ 0 w 287"/>
                <a:gd name="T65" fmla="*/ 75 h 96"/>
                <a:gd name="T66" fmla="*/ 1 w 287"/>
                <a:gd name="T67" fmla="*/ 70 h 96"/>
                <a:gd name="T68" fmla="*/ 6 w 287"/>
                <a:gd name="T69" fmla="*/ 67 h 96"/>
                <a:gd name="T70" fmla="*/ 9 w 287"/>
                <a:gd name="T71" fmla="*/ 66 h 96"/>
                <a:gd name="T72" fmla="*/ 14 w 287"/>
                <a:gd name="T73" fmla="*/ 64 h 96"/>
                <a:gd name="T74" fmla="*/ 43 w 287"/>
                <a:gd name="T75" fmla="*/ 64 h 96"/>
                <a:gd name="T76" fmla="*/ 46 w 287"/>
                <a:gd name="T77" fmla="*/ 61 h 96"/>
                <a:gd name="T78" fmla="*/ 53 w 287"/>
                <a:gd name="T79" fmla="*/ 54 h 96"/>
                <a:gd name="T80" fmla="*/ 58 w 287"/>
                <a:gd name="T81" fmla="*/ 41 h 96"/>
                <a:gd name="T82" fmla="*/ 61 w 287"/>
                <a:gd name="T83" fmla="*/ 25 h 96"/>
                <a:gd name="T84" fmla="*/ 62 w 287"/>
                <a:gd name="T8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7" h="96">
                  <a:moveTo>
                    <a:pt x="62" y="0"/>
                  </a:moveTo>
                  <a:lnTo>
                    <a:pt x="94" y="0"/>
                  </a:lnTo>
                  <a:lnTo>
                    <a:pt x="93" y="27"/>
                  </a:lnTo>
                  <a:lnTo>
                    <a:pt x="88" y="48"/>
                  </a:lnTo>
                  <a:lnTo>
                    <a:pt x="82" y="64"/>
                  </a:lnTo>
                  <a:lnTo>
                    <a:pt x="204" y="64"/>
                  </a:lnTo>
                  <a:lnTo>
                    <a:pt x="197" y="48"/>
                  </a:lnTo>
                  <a:lnTo>
                    <a:pt x="192" y="27"/>
                  </a:lnTo>
                  <a:lnTo>
                    <a:pt x="191" y="0"/>
                  </a:lnTo>
                  <a:lnTo>
                    <a:pt x="223" y="0"/>
                  </a:lnTo>
                  <a:lnTo>
                    <a:pt x="224" y="24"/>
                  </a:lnTo>
                  <a:lnTo>
                    <a:pt x="229" y="40"/>
                  </a:lnTo>
                  <a:lnTo>
                    <a:pt x="234" y="53"/>
                  </a:lnTo>
                  <a:lnTo>
                    <a:pt x="239" y="61"/>
                  </a:lnTo>
                  <a:lnTo>
                    <a:pt x="244" y="64"/>
                  </a:lnTo>
                  <a:lnTo>
                    <a:pt x="271" y="64"/>
                  </a:lnTo>
                  <a:lnTo>
                    <a:pt x="276" y="66"/>
                  </a:lnTo>
                  <a:lnTo>
                    <a:pt x="281" y="67"/>
                  </a:lnTo>
                  <a:lnTo>
                    <a:pt x="284" y="70"/>
                  </a:lnTo>
                  <a:lnTo>
                    <a:pt x="285" y="75"/>
                  </a:lnTo>
                  <a:lnTo>
                    <a:pt x="287" y="80"/>
                  </a:lnTo>
                  <a:lnTo>
                    <a:pt x="285" y="85"/>
                  </a:lnTo>
                  <a:lnTo>
                    <a:pt x="284" y="90"/>
                  </a:lnTo>
                  <a:lnTo>
                    <a:pt x="281" y="93"/>
                  </a:lnTo>
                  <a:lnTo>
                    <a:pt x="276" y="94"/>
                  </a:lnTo>
                  <a:lnTo>
                    <a:pt x="271" y="96"/>
                  </a:lnTo>
                  <a:lnTo>
                    <a:pt x="14" y="96"/>
                  </a:lnTo>
                  <a:lnTo>
                    <a:pt x="9" y="94"/>
                  </a:lnTo>
                  <a:lnTo>
                    <a:pt x="6" y="93"/>
                  </a:lnTo>
                  <a:lnTo>
                    <a:pt x="1" y="90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5"/>
                  </a:lnTo>
                  <a:lnTo>
                    <a:pt x="1" y="70"/>
                  </a:lnTo>
                  <a:lnTo>
                    <a:pt x="6" y="67"/>
                  </a:lnTo>
                  <a:lnTo>
                    <a:pt x="9" y="66"/>
                  </a:lnTo>
                  <a:lnTo>
                    <a:pt x="14" y="64"/>
                  </a:lnTo>
                  <a:lnTo>
                    <a:pt x="43" y="64"/>
                  </a:lnTo>
                  <a:lnTo>
                    <a:pt x="46" y="61"/>
                  </a:lnTo>
                  <a:lnTo>
                    <a:pt x="53" y="54"/>
                  </a:lnTo>
                  <a:lnTo>
                    <a:pt x="58" y="41"/>
                  </a:lnTo>
                  <a:lnTo>
                    <a:pt x="61" y="25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8" name="Равнобедренный треугольник 227"/>
          <p:cNvSpPr/>
          <p:nvPr/>
        </p:nvSpPr>
        <p:spPr>
          <a:xfrm rot="10800000">
            <a:off x="4618534" y="2971086"/>
            <a:ext cx="360597" cy="214038"/>
          </a:xfrm>
          <a:prstGeom prst="triangle">
            <a:avLst/>
          </a:prstGeom>
          <a:solidFill>
            <a:srgbClr val="0EB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Равнобедренный треугольник 228"/>
          <p:cNvSpPr/>
          <p:nvPr/>
        </p:nvSpPr>
        <p:spPr>
          <a:xfrm rot="10800000">
            <a:off x="6172566" y="2967431"/>
            <a:ext cx="360597" cy="214038"/>
          </a:xfrm>
          <a:prstGeom prst="triangle">
            <a:avLst/>
          </a:prstGeom>
          <a:solidFill>
            <a:srgbClr val="0EB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Равнобедренный треугольник 229"/>
          <p:cNvSpPr/>
          <p:nvPr/>
        </p:nvSpPr>
        <p:spPr>
          <a:xfrm rot="10800000">
            <a:off x="7705873" y="2974146"/>
            <a:ext cx="360597" cy="214038"/>
          </a:xfrm>
          <a:prstGeom prst="triangle">
            <a:avLst/>
          </a:prstGeom>
          <a:solidFill>
            <a:srgbClr val="0EB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2" name="Группа 231"/>
          <p:cNvGrpSpPr/>
          <p:nvPr/>
        </p:nvGrpSpPr>
        <p:grpSpPr>
          <a:xfrm>
            <a:off x="9927631" y="3405122"/>
            <a:ext cx="550470" cy="550470"/>
            <a:chOff x="4865619" y="5362968"/>
            <a:chExt cx="550470" cy="550470"/>
          </a:xfrm>
          <a:solidFill>
            <a:schemeClr val="tx1"/>
          </a:solidFill>
        </p:grpSpPr>
        <p:sp>
          <p:nvSpPr>
            <p:cNvPr id="233" name="Freeform 93"/>
            <p:cNvSpPr>
              <a:spLocks noEditPoints="1"/>
            </p:cNvSpPr>
            <p:nvPr/>
          </p:nvSpPr>
          <p:spPr bwMode="auto">
            <a:xfrm>
              <a:off x="4865619" y="5362968"/>
              <a:ext cx="550470" cy="550470"/>
            </a:xfrm>
            <a:custGeom>
              <a:avLst/>
              <a:gdLst>
                <a:gd name="T0" fmla="*/ 255 w 512"/>
                <a:gd name="T1" fmla="*/ 480 h 512"/>
                <a:gd name="T2" fmla="*/ 258 w 512"/>
                <a:gd name="T3" fmla="*/ 422 h 512"/>
                <a:gd name="T4" fmla="*/ 271 w 512"/>
                <a:gd name="T5" fmla="*/ 416 h 512"/>
                <a:gd name="T6" fmla="*/ 286 w 512"/>
                <a:gd name="T7" fmla="*/ 422 h 512"/>
                <a:gd name="T8" fmla="*/ 287 w 512"/>
                <a:gd name="T9" fmla="*/ 480 h 512"/>
                <a:gd name="T10" fmla="*/ 417 w 512"/>
                <a:gd name="T11" fmla="*/ 427 h 512"/>
                <a:gd name="T12" fmla="*/ 427 w 512"/>
                <a:gd name="T13" fmla="*/ 417 h 512"/>
                <a:gd name="T14" fmla="*/ 441 w 512"/>
                <a:gd name="T15" fmla="*/ 419 h 512"/>
                <a:gd name="T16" fmla="*/ 448 w 512"/>
                <a:gd name="T17" fmla="*/ 432 h 512"/>
                <a:gd name="T18" fmla="*/ 480 w 512"/>
                <a:gd name="T19" fmla="*/ 255 h 512"/>
                <a:gd name="T20" fmla="*/ 32 w 512"/>
                <a:gd name="T21" fmla="*/ 480 h 512"/>
                <a:gd name="T22" fmla="*/ 32 w 512"/>
                <a:gd name="T23" fmla="*/ 97 h 512"/>
                <a:gd name="T24" fmla="*/ 352 w 512"/>
                <a:gd name="T25" fmla="*/ 69 h 512"/>
                <a:gd name="T26" fmla="*/ 340 w 512"/>
                <a:gd name="T27" fmla="*/ 79 h 512"/>
                <a:gd name="T28" fmla="*/ 303 w 512"/>
                <a:gd name="T29" fmla="*/ 113 h 512"/>
                <a:gd name="T30" fmla="*/ 345 w 512"/>
                <a:gd name="T31" fmla="*/ 116 h 512"/>
                <a:gd name="T32" fmla="*/ 352 w 512"/>
                <a:gd name="T33" fmla="*/ 129 h 512"/>
                <a:gd name="T34" fmla="*/ 384 w 512"/>
                <a:gd name="T35" fmla="*/ 129 h 512"/>
                <a:gd name="T36" fmla="*/ 390 w 512"/>
                <a:gd name="T37" fmla="*/ 116 h 512"/>
                <a:gd name="T38" fmla="*/ 432 w 512"/>
                <a:gd name="T39" fmla="*/ 113 h 512"/>
                <a:gd name="T40" fmla="*/ 395 w 512"/>
                <a:gd name="T41" fmla="*/ 79 h 512"/>
                <a:gd name="T42" fmla="*/ 385 w 512"/>
                <a:gd name="T43" fmla="*/ 69 h 512"/>
                <a:gd name="T44" fmla="*/ 352 w 512"/>
                <a:gd name="T45" fmla="*/ 33 h 512"/>
                <a:gd name="T46" fmla="*/ 404 w 512"/>
                <a:gd name="T47" fmla="*/ 0 h 512"/>
                <a:gd name="T48" fmla="*/ 416 w 512"/>
                <a:gd name="T49" fmla="*/ 12 h 512"/>
                <a:gd name="T50" fmla="*/ 448 w 512"/>
                <a:gd name="T51" fmla="*/ 49 h 512"/>
                <a:gd name="T52" fmla="*/ 461 w 512"/>
                <a:gd name="T53" fmla="*/ 55 h 512"/>
                <a:gd name="T54" fmla="*/ 464 w 512"/>
                <a:gd name="T55" fmla="*/ 129 h 512"/>
                <a:gd name="T56" fmla="*/ 457 w 512"/>
                <a:gd name="T57" fmla="*/ 142 h 512"/>
                <a:gd name="T58" fmla="*/ 416 w 512"/>
                <a:gd name="T59" fmla="*/ 145 h 512"/>
                <a:gd name="T60" fmla="*/ 412 w 512"/>
                <a:gd name="T61" fmla="*/ 186 h 512"/>
                <a:gd name="T62" fmla="*/ 400 w 512"/>
                <a:gd name="T63" fmla="*/ 193 h 512"/>
                <a:gd name="T64" fmla="*/ 496 w 512"/>
                <a:gd name="T65" fmla="*/ 225 h 512"/>
                <a:gd name="T66" fmla="*/ 509 w 512"/>
                <a:gd name="T67" fmla="*/ 231 h 512"/>
                <a:gd name="T68" fmla="*/ 512 w 512"/>
                <a:gd name="T69" fmla="*/ 496 h 512"/>
                <a:gd name="T70" fmla="*/ 506 w 512"/>
                <a:gd name="T71" fmla="*/ 509 h 512"/>
                <a:gd name="T72" fmla="*/ 16 w 512"/>
                <a:gd name="T73" fmla="*/ 512 h 512"/>
                <a:gd name="T74" fmla="*/ 3 w 512"/>
                <a:gd name="T75" fmla="*/ 506 h 512"/>
                <a:gd name="T76" fmla="*/ 0 w 512"/>
                <a:gd name="T77" fmla="*/ 81 h 512"/>
                <a:gd name="T78" fmla="*/ 6 w 512"/>
                <a:gd name="T79" fmla="*/ 68 h 512"/>
                <a:gd name="T80" fmla="*/ 209 w 512"/>
                <a:gd name="T81" fmla="*/ 65 h 512"/>
                <a:gd name="T82" fmla="*/ 222 w 512"/>
                <a:gd name="T83" fmla="*/ 71 h 512"/>
                <a:gd name="T84" fmla="*/ 225 w 512"/>
                <a:gd name="T85" fmla="*/ 225 h 512"/>
                <a:gd name="T86" fmla="*/ 335 w 512"/>
                <a:gd name="T87" fmla="*/ 193 h 512"/>
                <a:gd name="T88" fmla="*/ 323 w 512"/>
                <a:gd name="T89" fmla="*/ 186 h 512"/>
                <a:gd name="T90" fmla="*/ 319 w 512"/>
                <a:gd name="T91" fmla="*/ 145 h 512"/>
                <a:gd name="T92" fmla="*/ 279 w 512"/>
                <a:gd name="T93" fmla="*/ 142 h 512"/>
                <a:gd name="T94" fmla="*/ 271 w 512"/>
                <a:gd name="T95" fmla="*/ 129 h 512"/>
                <a:gd name="T96" fmla="*/ 274 w 512"/>
                <a:gd name="T97" fmla="*/ 55 h 512"/>
                <a:gd name="T98" fmla="*/ 287 w 512"/>
                <a:gd name="T99" fmla="*/ 49 h 512"/>
                <a:gd name="T100" fmla="*/ 321 w 512"/>
                <a:gd name="T101" fmla="*/ 12 h 512"/>
                <a:gd name="T102" fmla="*/ 331 w 512"/>
                <a:gd name="T10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225" y="255"/>
                  </a:moveTo>
                  <a:lnTo>
                    <a:pt x="225" y="480"/>
                  </a:lnTo>
                  <a:lnTo>
                    <a:pt x="255" y="480"/>
                  </a:lnTo>
                  <a:lnTo>
                    <a:pt x="255" y="432"/>
                  </a:lnTo>
                  <a:lnTo>
                    <a:pt x="257" y="427"/>
                  </a:lnTo>
                  <a:lnTo>
                    <a:pt x="258" y="422"/>
                  </a:lnTo>
                  <a:lnTo>
                    <a:pt x="263" y="419"/>
                  </a:lnTo>
                  <a:lnTo>
                    <a:pt x="266" y="417"/>
                  </a:lnTo>
                  <a:lnTo>
                    <a:pt x="271" y="416"/>
                  </a:lnTo>
                  <a:lnTo>
                    <a:pt x="278" y="417"/>
                  </a:lnTo>
                  <a:lnTo>
                    <a:pt x="281" y="419"/>
                  </a:lnTo>
                  <a:lnTo>
                    <a:pt x="286" y="422"/>
                  </a:lnTo>
                  <a:lnTo>
                    <a:pt x="287" y="427"/>
                  </a:lnTo>
                  <a:lnTo>
                    <a:pt x="287" y="432"/>
                  </a:lnTo>
                  <a:lnTo>
                    <a:pt x="287" y="480"/>
                  </a:lnTo>
                  <a:lnTo>
                    <a:pt x="416" y="480"/>
                  </a:lnTo>
                  <a:lnTo>
                    <a:pt x="416" y="432"/>
                  </a:lnTo>
                  <a:lnTo>
                    <a:pt x="417" y="427"/>
                  </a:lnTo>
                  <a:lnTo>
                    <a:pt x="419" y="422"/>
                  </a:lnTo>
                  <a:lnTo>
                    <a:pt x="422" y="419"/>
                  </a:lnTo>
                  <a:lnTo>
                    <a:pt x="427" y="417"/>
                  </a:lnTo>
                  <a:lnTo>
                    <a:pt x="432" y="416"/>
                  </a:lnTo>
                  <a:lnTo>
                    <a:pt x="437" y="417"/>
                  </a:lnTo>
                  <a:lnTo>
                    <a:pt x="441" y="419"/>
                  </a:lnTo>
                  <a:lnTo>
                    <a:pt x="445" y="422"/>
                  </a:lnTo>
                  <a:lnTo>
                    <a:pt x="448" y="427"/>
                  </a:lnTo>
                  <a:lnTo>
                    <a:pt x="448" y="432"/>
                  </a:lnTo>
                  <a:lnTo>
                    <a:pt x="448" y="480"/>
                  </a:lnTo>
                  <a:lnTo>
                    <a:pt x="480" y="480"/>
                  </a:lnTo>
                  <a:lnTo>
                    <a:pt x="480" y="255"/>
                  </a:lnTo>
                  <a:lnTo>
                    <a:pt x="225" y="255"/>
                  </a:lnTo>
                  <a:close/>
                  <a:moveTo>
                    <a:pt x="32" y="97"/>
                  </a:moveTo>
                  <a:lnTo>
                    <a:pt x="32" y="480"/>
                  </a:lnTo>
                  <a:lnTo>
                    <a:pt x="193" y="480"/>
                  </a:lnTo>
                  <a:lnTo>
                    <a:pt x="193" y="97"/>
                  </a:lnTo>
                  <a:lnTo>
                    <a:pt x="32" y="97"/>
                  </a:lnTo>
                  <a:close/>
                  <a:moveTo>
                    <a:pt x="352" y="33"/>
                  </a:moveTo>
                  <a:lnTo>
                    <a:pt x="352" y="65"/>
                  </a:lnTo>
                  <a:lnTo>
                    <a:pt x="352" y="69"/>
                  </a:lnTo>
                  <a:lnTo>
                    <a:pt x="348" y="74"/>
                  </a:lnTo>
                  <a:lnTo>
                    <a:pt x="345" y="77"/>
                  </a:lnTo>
                  <a:lnTo>
                    <a:pt x="340" y="79"/>
                  </a:lnTo>
                  <a:lnTo>
                    <a:pt x="335" y="81"/>
                  </a:lnTo>
                  <a:lnTo>
                    <a:pt x="303" y="81"/>
                  </a:lnTo>
                  <a:lnTo>
                    <a:pt x="303" y="113"/>
                  </a:lnTo>
                  <a:lnTo>
                    <a:pt x="335" y="113"/>
                  </a:lnTo>
                  <a:lnTo>
                    <a:pt x="340" y="113"/>
                  </a:lnTo>
                  <a:lnTo>
                    <a:pt x="345" y="116"/>
                  </a:lnTo>
                  <a:lnTo>
                    <a:pt x="348" y="119"/>
                  </a:lnTo>
                  <a:lnTo>
                    <a:pt x="352" y="124"/>
                  </a:lnTo>
                  <a:lnTo>
                    <a:pt x="352" y="129"/>
                  </a:lnTo>
                  <a:lnTo>
                    <a:pt x="352" y="161"/>
                  </a:lnTo>
                  <a:lnTo>
                    <a:pt x="384" y="161"/>
                  </a:lnTo>
                  <a:lnTo>
                    <a:pt x="384" y="129"/>
                  </a:lnTo>
                  <a:lnTo>
                    <a:pt x="385" y="124"/>
                  </a:lnTo>
                  <a:lnTo>
                    <a:pt x="387" y="119"/>
                  </a:lnTo>
                  <a:lnTo>
                    <a:pt x="390" y="116"/>
                  </a:lnTo>
                  <a:lnTo>
                    <a:pt x="395" y="113"/>
                  </a:lnTo>
                  <a:lnTo>
                    <a:pt x="400" y="113"/>
                  </a:lnTo>
                  <a:lnTo>
                    <a:pt x="432" y="113"/>
                  </a:lnTo>
                  <a:lnTo>
                    <a:pt x="432" y="81"/>
                  </a:lnTo>
                  <a:lnTo>
                    <a:pt x="400" y="81"/>
                  </a:lnTo>
                  <a:lnTo>
                    <a:pt x="395" y="79"/>
                  </a:lnTo>
                  <a:lnTo>
                    <a:pt x="390" y="77"/>
                  </a:lnTo>
                  <a:lnTo>
                    <a:pt x="387" y="74"/>
                  </a:lnTo>
                  <a:lnTo>
                    <a:pt x="385" y="69"/>
                  </a:lnTo>
                  <a:lnTo>
                    <a:pt x="384" y="65"/>
                  </a:lnTo>
                  <a:lnTo>
                    <a:pt x="384" y="33"/>
                  </a:lnTo>
                  <a:lnTo>
                    <a:pt x="352" y="33"/>
                  </a:lnTo>
                  <a:close/>
                  <a:moveTo>
                    <a:pt x="335" y="0"/>
                  </a:moveTo>
                  <a:lnTo>
                    <a:pt x="400" y="0"/>
                  </a:lnTo>
                  <a:lnTo>
                    <a:pt x="404" y="0"/>
                  </a:lnTo>
                  <a:lnTo>
                    <a:pt x="409" y="4"/>
                  </a:lnTo>
                  <a:lnTo>
                    <a:pt x="412" y="7"/>
                  </a:lnTo>
                  <a:lnTo>
                    <a:pt x="416" y="12"/>
                  </a:lnTo>
                  <a:lnTo>
                    <a:pt x="416" y="16"/>
                  </a:lnTo>
                  <a:lnTo>
                    <a:pt x="416" y="49"/>
                  </a:lnTo>
                  <a:lnTo>
                    <a:pt x="448" y="49"/>
                  </a:lnTo>
                  <a:lnTo>
                    <a:pt x="453" y="49"/>
                  </a:lnTo>
                  <a:lnTo>
                    <a:pt x="457" y="52"/>
                  </a:lnTo>
                  <a:lnTo>
                    <a:pt x="461" y="55"/>
                  </a:lnTo>
                  <a:lnTo>
                    <a:pt x="464" y="60"/>
                  </a:lnTo>
                  <a:lnTo>
                    <a:pt x="464" y="65"/>
                  </a:lnTo>
                  <a:lnTo>
                    <a:pt x="464" y="129"/>
                  </a:lnTo>
                  <a:lnTo>
                    <a:pt x="464" y="134"/>
                  </a:lnTo>
                  <a:lnTo>
                    <a:pt x="461" y="138"/>
                  </a:lnTo>
                  <a:lnTo>
                    <a:pt x="457" y="142"/>
                  </a:lnTo>
                  <a:lnTo>
                    <a:pt x="453" y="143"/>
                  </a:lnTo>
                  <a:lnTo>
                    <a:pt x="448" y="145"/>
                  </a:lnTo>
                  <a:lnTo>
                    <a:pt x="416" y="145"/>
                  </a:lnTo>
                  <a:lnTo>
                    <a:pt x="416" y="177"/>
                  </a:lnTo>
                  <a:lnTo>
                    <a:pt x="416" y="182"/>
                  </a:lnTo>
                  <a:lnTo>
                    <a:pt x="412" y="186"/>
                  </a:lnTo>
                  <a:lnTo>
                    <a:pt x="409" y="190"/>
                  </a:lnTo>
                  <a:lnTo>
                    <a:pt x="404" y="191"/>
                  </a:lnTo>
                  <a:lnTo>
                    <a:pt x="400" y="193"/>
                  </a:lnTo>
                  <a:lnTo>
                    <a:pt x="384" y="193"/>
                  </a:lnTo>
                  <a:lnTo>
                    <a:pt x="384" y="225"/>
                  </a:lnTo>
                  <a:lnTo>
                    <a:pt x="496" y="225"/>
                  </a:lnTo>
                  <a:lnTo>
                    <a:pt x="501" y="225"/>
                  </a:lnTo>
                  <a:lnTo>
                    <a:pt x="506" y="227"/>
                  </a:lnTo>
                  <a:lnTo>
                    <a:pt x="509" y="231"/>
                  </a:lnTo>
                  <a:lnTo>
                    <a:pt x="512" y="235"/>
                  </a:lnTo>
                  <a:lnTo>
                    <a:pt x="512" y="241"/>
                  </a:lnTo>
                  <a:lnTo>
                    <a:pt x="512" y="496"/>
                  </a:lnTo>
                  <a:lnTo>
                    <a:pt x="512" y="501"/>
                  </a:lnTo>
                  <a:lnTo>
                    <a:pt x="509" y="506"/>
                  </a:lnTo>
                  <a:lnTo>
                    <a:pt x="506" y="509"/>
                  </a:lnTo>
                  <a:lnTo>
                    <a:pt x="501" y="510"/>
                  </a:lnTo>
                  <a:lnTo>
                    <a:pt x="496" y="512"/>
                  </a:lnTo>
                  <a:lnTo>
                    <a:pt x="16" y="512"/>
                  </a:lnTo>
                  <a:lnTo>
                    <a:pt x="11" y="510"/>
                  </a:lnTo>
                  <a:lnTo>
                    <a:pt x="6" y="509"/>
                  </a:lnTo>
                  <a:lnTo>
                    <a:pt x="3" y="506"/>
                  </a:lnTo>
                  <a:lnTo>
                    <a:pt x="0" y="501"/>
                  </a:lnTo>
                  <a:lnTo>
                    <a:pt x="0" y="496"/>
                  </a:lnTo>
                  <a:lnTo>
                    <a:pt x="0" y="81"/>
                  </a:lnTo>
                  <a:lnTo>
                    <a:pt x="0" y="76"/>
                  </a:lnTo>
                  <a:lnTo>
                    <a:pt x="3" y="71"/>
                  </a:lnTo>
                  <a:lnTo>
                    <a:pt x="6" y="68"/>
                  </a:lnTo>
                  <a:lnTo>
                    <a:pt x="11" y="65"/>
                  </a:lnTo>
                  <a:lnTo>
                    <a:pt x="16" y="65"/>
                  </a:lnTo>
                  <a:lnTo>
                    <a:pt x="209" y="65"/>
                  </a:lnTo>
                  <a:lnTo>
                    <a:pt x="213" y="65"/>
                  </a:lnTo>
                  <a:lnTo>
                    <a:pt x="217" y="68"/>
                  </a:lnTo>
                  <a:lnTo>
                    <a:pt x="222" y="71"/>
                  </a:lnTo>
                  <a:lnTo>
                    <a:pt x="223" y="76"/>
                  </a:lnTo>
                  <a:lnTo>
                    <a:pt x="225" y="81"/>
                  </a:lnTo>
                  <a:lnTo>
                    <a:pt x="225" y="225"/>
                  </a:lnTo>
                  <a:lnTo>
                    <a:pt x="352" y="225"/>
                  </a:lnTo>
                  <a:lnTo>
                    <a:pt x="352" y="193"/>
                  </a:lnTo>
                  <a:lnTo>
                    <a:pt x="335" y="193"/>
                  </a:lnTo>
                  <a:lnTo>
                    <a:pt x="331" y="191"/>
                  </a:lnTo>
                  <a:lnTo>
                    <a:pt x="326" y="190"/>
                  </a:lnTo>
                  <a:lnTo>
                    <a:pt x="323" y="186"/>
                  </a:lnTo>
                  <a:lnTo>
                    <a:pt x="321" y="182"/>
                  </a:lnTo>
                  <a:lnTo>
                    <a:pt x="319" y="177"/>
                  </a:lnTo>
                  <a:lnTo>
                    <a:pt x="319" y="145"/>
                  </a:lnTo>
                  <a:lnTo>
                    <a:pt x="287" y="145"/>
                  </a:lnTo>
                  <a:lnTo>
                    <a:pt x="283" y="143"/>
                  </a:lnTo>
                  <a:lnTo>
                    <a:pt x="279" y="142"/>
                  </a:lnTo>
                  <a:lnTo>
                    <a:pt x="274" y="138"/>
                  </a:lnTo>
                  <a:lnTo>
                    <a:pt x="273" y="134"/>
                  </a:lnTo>
                  <a:lnTo>
                    <a:pt x="271" y="129"/>
                  </a:lnTo>
                  <a:lnTo>
                    <a:pt x="271" y="65"/>
                  </a:lnTo>
                  <a:lnTo>
                    <a:pt x="273" y="60"/>
                  </a:lnTo>
                  <a:lnTo>
                    <a:pt x="274" y="55"/>
                  </a:lnTo>
                  <a:lnTo>
                    <a:pt x="279" y="52"/>
                  </a:lnTo>
                  <a:lnTo>
                    <a:pt x="283" y="49"/>
                  </a:lnTo>
                  <a:lnTo>
                    <a:pt x="287" y="49"/>
                  </a:lnTo>
                  <a:lnTo>
                    <a:pt x="319" y="49"/>
                  </a:lnTo>
                  <a:lnTo>
                    <a:pt x="319" y="16"/>
                  </a:lnTo>
                  <a:lnTo>
                    <a:pt x="321" y="12"/>
                  </a:lnTo>
                  <a:lnTo>
                    <a:pt x="323" y="7"/>
                  </a:lnTo>
                  <a:lnTo>
                    <a:pt x="326" y="4"/>
                  </a:lnTo>
                  <a:lnTo>
                    <a:pt x="331" y="0"/>
                  </a:lnTo>
                  <a:lnTo>
                    <a:pt x="3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4" name="Rectangle 94"/>
            <p:cNvSpPr>
              <a:spLocks noChangeArrowheads="1"/>
            </p:cNvSpPr>
            <p:nvPr/>
          </p:nvSpPr>
          <p:spPr bwMode="auto">
            <a:xfrm>
              <a:off x="4934428" y="551778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" name="Rectangle 95"/>
            <p:cNvSpPr>
              <a:spLocks noChangeArrowheads="1"/>
            </p:cNvSpPr>
            <p:nvPr/>
          </p:nvSpPr>
          <p:spPr bwMode="auto">
            <a:xfrm>
              <a:off x="5003237" y="551778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6" name="Rectangle 96"/>
            <p:cNvSpPr>
              <a:spLocks noChangeArrowheads="1"/>
            </p:cNvSpPr>
            <p:nvPr/>
          </p:nvSpPr>
          <p:spPr bwMode="auto">
            <a:xfrm>
              <a:off x="4934428" y="558659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7" name="Rectangle 97"/>
            <p:cNvSpPr>
              <a:spLocks noChangeArrowheads="1"/>
            </p:cNvSpPr>
            <p:nvPr/>
          </p:nvSpPr>
          <p:spPr bwMode="auto">
            <a:xfrm>
              <a:off x="5003237" y="558659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8" name="Rectangle 98"/>
            <p:cNvSpPr>
              <a:spLocks noChangeArrowheads="1"/>
            </p:cNvSpPr>
            <p:nvPr/>
          </p:nvSpPr>
          <p:spPr bwMode="auto">
            <a:xfrm>
              <a:off x="4934428" y="565540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9" name="Rectangle 99"/>
            <p:cNvSpPr>
              <a:spLocks noChangeArrowheads="1"/>
            </p:cNvSpPr>
            <p:nvPr/>
          </p:nvSpPr>
          <p:spPr bwMode="auto">
            <a:xfrm>
              <a:off x="5003237" y="565540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" name="Rectangle 100"/>
            <p:cNvSpPr>
              <a:spLocks noChangeArrowheads="1"/>
            </p:cNvSpPr>
            <p:nvPr/>
          </p:nvSpPr>
          <p:spPr bwMode="auto">
            <a:xfrm>
              <a:off x="4934428" y="5724214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1" name="Rectangle 101"/>
            <p:cNvSpPr>
              <a:spLocks noChangeArrowheads="1"/>
            </p:cNvSpPr>
            <p:nvPr/>
          </p:nvSpPr>
          <p:spPr bwMode="auto">
            <a:xfrm>
              <a:off x="5003237" y="5724214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2" name="Rectangle 102"/>
            <p:cNvSpPr>
              <a:spLocks noChangeArrowheads="1"/>
            </p:cNvSpPr>
            <p:nvPr/>
          </p:nvSpPr>
          <p:spPr bwMode="auto">
            <a:xfrm>
              <a:off x="5140854" y="567260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3" name="Rectangle 103"/>
            <p:cNvSpPr>
              <a:spLocks noChangeArrowheads="1"/>
            </p:cNvSpPr>
            <p:nvPr/>
          </p:nvSpPr>
          <p:spPr bwMode="auto">
            <a:xfrm>
              <a:off x="5226865" y="567260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4" name="Rectangle 104"/>
            <p:cNvSpPr>
              <a:spLocks noChangeArrowheads="1"/>
            </p:cNvSpPr>
            <p:nvPr/>
          </p:nvSpPr>
          <p:spPr bwMode="auto">
            <a:xfrm>
              <a:off x="5312876" y="567260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5" name="Rectangle 105"/>
            <p:cNvSpPr>
              <a:spLocks noChangeArrowheads="1"/>
            </p:cNvSpPr>
            <p:nvPr/>
          </p:nvSpPr>
          <p:spPr bwMode="auto">
            <a:xfrm>
              <a:off x="5140854" y="5741416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6" name="Rectangle 106"/>
            <p:cNvSpPr>
              <a:spLocks noChangeArrowheads="1"/>
            </p:cNvSpPr>
            <p:nvPr/>
          </p:nvSpPr>
          <p:spPr bwMode="auto">
            <a:xfrm>
              <a:off x="5226865" y="5741416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7" name="Rectangle 107"/>
            <p:cNvSpPr>
              <a:spLocks noChangeArrowheads="1"/>
            </p:cNvSpPr>
            <p:nvPr/>
          </p:nvSpPr>
          <p:spPr bwMode="auto">
            <a:xfrm>
              <a:off x="5226865" y="581022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8" name="Rectangle 108"/>
            <p:cNvSpPr>
              <a:spLocks noChangeArrowheads="1"/>
            </p:cNvSpPr>
            <p:nvPr/>
          </p:nvSpPr>
          <p:spPr bwMode="auto">
            <a:xfrm>
              <a:off x="5312876" y="5741416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9" name="Rectangle 109"/>
            <p:cNvSpPr>
              <a:spLocks noChangeArrowheads="1"/>
            </p:cNvSpPr>
            <p:nvPr/>
          </p:nvSpPr>
          <p:spPr bwMode="auto">
            <a:xfrm>
              <a:off x="4934428" y="5793023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0" name="Rectangle 110"/>
            <p:cNvSpPr>
              <a:spLocks noChangeArrowheads="1"/>
            </p:cNvSpPr>
            <p:nvPr/>
          </p:nvSpPr>
          <p:spPr bwMode="auto">
            <a:xfrm>
              <a:off x="5003237" y="5793023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51" name="Прямая со стрелкой 250"/>
          <p:cNvCxnSpPr>
            <a:stCxn id="4" idx="3"/>
            <a:endCxn id="231" idx="1"/>
          </p:cNvCxnSpPr>
          <p:nvPr/>
        </p:nvCxnSpPr>
        <p:spPr>
          <a:xfrm flipV="1">
            <a:off x="8129240" y="3672315"/>
            <a:ext cx="1480345" cy="15056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Прямая со стрелкой 253"/>
          <p:cNvCxnSpPr>
            <a:endCxn id="4" idx="1"/>
          </p:cNvCxnSpPr>
          <p:nvPr/>
        </p:nvCxnSpPr>
        <p:spPr>
          <a:xfrm flipV="1">
            <a:off x="3544312" y="3687371"/>
            <a:ext cx="779265" cy="58969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2503169" y="4277070"/>
            <a:ext cx="4029993" cy="93074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2" name="Прямоугольник 261"/>
          <p:cNvSpPr/>
          <p:nvPr/>
        </p:nvSpPr>
        <p:spPr>
          <a:xfrm>
            <a:off x="6918529" y="4468525"/>
            <a:ext cx="2031101" cy="714651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3" name="Прямая со стрелкой 262"/>
          <p:cNvCxnSpPr>
            <a:stCxn id="262" idx="0"/>
          </p:cNvCxnSpPr>
          <p:nvPr/>
        </p:nvCxnSpPr>
        <p:spPr>
          <a:xfrm flipH="1" flipV="1">
            <a:off x="7934079" y="4166976"/>
            <a:ext cx="1" cy="301549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Shape 825"/>
          <p:cNvSpPr/>
          <p:nvPr/>
        </p:nvSpPr>
        <p:spPr>
          <a:xfrm>
            <a:off x="4798346" y="4332406"/>
            <a:ext cx="2596255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ctr">
            <a:spAutoFit/>
          </a:bodyPr>
          <a:lstStyle/>
          <a:p>
            <a:pPr marL="285750" indent="-285750"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1F497D"/>
                </a:solidFill>
              </a:defRPr>
            </a:pPr>
            <a:r>
              <a:rPr sz="12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Пациенты</a:t>
            </a:r>
            <a:r>
              <a:rPr sz="1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с ПМО</a:t>
            </a:r>
          </a:p>
          <a:p>
            <a:pPr marL="285750" indent="-285750">
              <a:buSzPct val="100000"/>
              <a:buFont typeface="Wingdings" panose="05000000000000000000" pitchFamily="2" charset="2"/>
              <a:buChar char="§"/>
              <a:defRPr sz="1600">
                <a:solidFill>
                  <a:srgbClr val="1F497D"/>
                </a:solidFill>
              </a:defRPr>
            </a:pPr>
            <a:r>
              <a:rPr sz="12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Дети</a:t>
            </a:r>
            <a:r>
              <a:rPr lang="ru-RU" sz="1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с ЗНО</a:t>
            </a:r>
            <a:endParaRPr sz="12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ahoma" pitchFamily="34" charset="0"/>
                <a:cs typeface="Tahoma" pitchFamily="34" charset="0"/>
              </a:rPr>
              <a:t>ФОРМИРОВАНИЕ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Регистра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ВЫСОКОГО </a:t>
            </a:r>
            <a:r>
              <a:rPr lang="ru-RU" sz="2000" dirty="0" smtClean="0">
                <a:latin typeface="Tahoma" pitchFamily="34" charset="0"/>
                <a:cs typeface="Tahoma" pitchFamily="34" charset="0"/>
              </a:rPr>
              <a:t>ОНКОРИСКА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67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Прямая со стрелкой 180"/>
          <p:cNvCxnSpPr/>
          <p:nvPr/>
        </p:nvCxnSpPr>
        <p:spPr>
          <a:xfrm flipH="1">
            <a:off x="4563676" y="3968589"/>
            <a:ext cx="584409" cy="662119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266137" y="4020133"/>
            <a:ext cx="764898" cy="594043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554636" y="2789030"/>
            <a:ext cx="11298274" cy="825546"/>
          </a:xfrm>
          <a:custGeom>
            <a:avLst/>
            <a:gdLst>
              <a:gd name="connsiteX0" fmla="*/ 0 w 11298274"/>
              <a:gd name="connsiteY0" fmla="*/ 0 h 658738"/>
              <a:gd name="connsiteX1" fmla="*/ 11298274 w 11298274"/>
              <a:gd name="connsiteY1" fmla="*/ 0 h 658738"/>
              <a:gd name="connsiteX2" fmla="*/ 11298274 w 11298274"/>
              <a:gd name="connsiteY2" fmla="*/ 658738 h 658738"/>
              <a:gd name="connsiteX3" fmla="*/ 0 w 11298274"/>
              <a:gd name="connsiteY3" fmla="*/ 658738 h 658738"/>
              <a:gd name="connsiteX4" fmla="*/ 0 w 11298274"/>
              <a:gd name="connsiteY4" fmla="*/ 0 h 658738"/>
              <a:gd name="connsiteX0" fmla="*/ 0 w 11298274"/>
              <a:gd name="connsiteY0" fmla="*/ 0 h 658738"/>
              <a:gd name="connsiteX1" fmla="*/ 11298274 w 11298274"/>
              <a:gd name="connsiteY1" fmla="*/ 0 h 658738"/>
              <a:gd name="connsiteX2" fmla="*/ 11298274 w 11298274"/>
              <a:gd name="connsiteY2" fmla="*/ 658738 h 658738"/>
              <a:gd name="connsiteX3" fmla="*/ 5278836 w 11298274"/>
              <a:gd name="connsiteY3" fmla="*/ 655348 h 658738"/>
              <a:gd name="connsiteX4" fmla="*/ 0 w 11298274"/>
              <a:gd name="connsiteY4" fmla="*/ 658738 h 658738"/>
              <a:gd name="connsiteX5" fmla="*/ 0 w 11298274"/>
              <a:gd name="connsiteY5" fmla="*/ 0 h 658738"/>
              <a:gd name="connsiteX0" fmla="*/ 0 w 11298274"/>
              <a:gd name="connsiteY0" fmla="*/ 0 h 658738"/>
              <a:gd name="connsiteX1" fmla="*/ 11298274 w 11298274"/>
              <a:gd name="connsiteY1" fmla="*/ 0 h 658738"/>
              <a:gd name="connsiteX2" fmla="*/ 11298274 w 11298274"/>
              <a:gd name="connsiteY2" fmla="*/ 658738 h 658738"/>
              <a:gd name="connsiteX3" fmla="*/ 5989665 w 11298274"/>
              <a:gd name="connsiteY3" fmla="*/ 652011 h 658738"/>
              <a:gd name="connsiteX4" fmla="*/ 5278836 w 11298274"/>
              <a:gd name="connsiteY4" fmla="*/ 655348 h 658738"/>
              <a:gd name="connsiteX5" fmla="*/ 0 w 11298274"/>
              <a:gd name="connsiteY5" fmla="*/ 658738 h 658738"/>
              <a:gd name="connsiteX6" fmla="*/ 0 w 11298274"/>
              <a:gd name="connsiteY6" fmla="*/ 0 h 658738"/>
              <a:gd name="connsiteX0" fmla="*/ 0 w 11298274"/>
              <a:gd name="connsiteY0" fmla="*/ 0 h 658738"/>
              <a:gd name="connsiteX1" fmla="*/ 11298274 w 11298274"/>
              <a:gd name="connsiteY1" fmla="*/ 0 h 658738"/>
              <a:gd name="connsiteX2" fmla="*/ 11298274 w 11298274"/>
              <a:gd name="connsiteY2" fmla="*/ 658738 h 658738"/>
              <a:gd name="connsiteX3" fmla="*/ 5989665 w 11298274"/>
              <a:gd name="connsiteY3" fmla="*/ 652011 h 658738"/>
              <a:gd name="connsiteX4" fmla="*/ 5655942 w 11298274"/>
              <a:gd name="connsiteY4" fmla="*/ 648673 h 658738"/>
              <a:gd name="connsiteX5" fmla="*/ 5278836 w 11298274"/>
              <a:gd name="connsiteY5" fmla="*/ 655348 h 658738"/>
              <a:gd name="connsiteX6" fmla="*/ 0 w 11298274"/>
              <a:gd name="connsiteY6" fmla="*/ 658738 h 658738"/>
              <a:gd name="connsiteX7" fmla="*/ 0 w 11298274"/>
              <a:gd name="connsiteY7" fmla="*/ 0 h 658738"/>
              <a:gd name="connsiteX0" fmla="*/ 0 w 11298274"/>
              <a:gd name="connsiteY0" fmla="*/ 0 h 825546"/>
              <a:gd name="connsiteX1" fmla="*/ 11298274 w 11298274"/>
              <a:gd name="connsiteY1" fmla="*/ 0 h 825546"/>
              <a:gd name="connsiteX2" fmla="*/ 11298274 w 11298274"/>
              <a:gd name="connsiteY2" fmla="*/ 658738 h 825546"/>
              <a:gd name="connsiteX3" fmla="*/ 5989665 w 11298274"/>
              <a:gd name="connsiteY3" fmla="*/ 652011 h 825546"/>
              <a:gd name="connsiteX4" fmla="*/ 5642593 w 11298274"/>
              <a:gd name="connsiteY4" fmla="*/ 825546 h 825546"/>
              <a:gd name="connsiteX5" fmla="*/ 5278836 w 11298274"/>
              <a:gd name="connsiteY5" fmla="*/ 655348 h 825546"/>
              <a:gd name="connsiteX6" fmla="*/ 0 w 11298274"/>
              <a:gd name="connsiteY6" fmla="*/ 658738 h 825546"/>
              <a:gd name="connsiteX7" fmla="*/ 0 w 11298274"/>
              <a:gd name="connsiteY7" fmla="*/ 0 h 825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98274" h="825546">
                <a:moveTo>
                  <a:pt x="0" y="0"/>
                </a:moveTo>
                <a:lnTo>
                  <a:pt x="11298274" y="0"/>
                </a:lnTo>
                <a:lnTo>
                  <a:pt x="11298274" y="658738"/>
                </a:lnTo>
                <a:lnTo>
                  <a:pt x="5989665" y="652011"/>
                </a:lnTo>
                <a:lnTo>
                  <a:pt x="5642593" y="825546"/>
                </a:lnTo>
                <a:lnTo>
                  <a:pt x="5278836" y="655348"/>
                </a:lnTo>
                <a:lnTo>
                  <a:pt x="0" y="658738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rgbClr val="0971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4636" y="5411449"/>
            <a:ext cx="11194452" cy="107825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1838" y="1277443"/>
            <a:ext cx="11017250" cy="841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6" name="Shape 856"/>
          <p:cNvSpPr/>
          <p:nvPr/>
        </p:nvSpPr>
        <p:spPr>
          <a:xfrm>
            <a:off x="8918338" y="1413513"/>
            <a:ext cx="2654212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1600">
                <a:solidFill>
                  <a:srgbClr val="1F497D"/>
                </a:solidFill>
              </a:defRPr>
            </a:pPr>
            <a:r>
              <a:rPr sz="14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Поздняя</a:t>
            </a:r>
            <a:r>
              <a:rPr sz="1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диагностика</a:t>
            </a:r>
            <a:r>
              <a:rPr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– </a:t>
            </a:r>
            <a:r>
              <a:rPr sz="1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позднее</a:t>
            </a:r>
            <a:r>
              <a:rPr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начало</a:t>
            </a:r>
            <a:r>
              <a:rPr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спецлечения</a:t>
            </a:r>
            <a:endParaRPr sz="1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1838" y="1277444"/>
            <a:ext cx="830997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Freeform 271"/>
          <p:cNvSpPr>
            <a:spLocks noEditPoints="1"/>
          </p:cNvSpPr>
          <p:nvPr/>
        </p:nvSpPr>
        <p:spPr bwMode="auto">
          <a:xfrm>
            <a:off x="1070925" y="1478728"/>
            <a:ext cx="141774" cy="445576"/>
          </a:xfrm>
          <a:custGeom>
            <a:avLst/>
            <a:gdLst>
              <a:gd name="T0" fmla="*/ 42 w 42"/>
              <a:gd name="T1" fmla="*/ 6 h 133"/>
              <a:gd name="T2" fmla="*/ 40 w 42"/>
              <a:gd name="T3" fmla="*/ 79 h 133"/>
              <a:gd name="T4" fmla="*/ 38 w 42"/>
              <a:gd name="T5" fmla="*/ 83 h 133"/>
              <a:gd name="T6" fmla="*/ 33 w 42"/>
              <a:gd name="T7" fmla="*/ 85 h 133"/>
              <a:gd name="T8" fmla="*/ 9 w 42"/>
              <a:gd name="T9" fmla="*/ 85 h 133"/>
              <a:gd name="T10" fmla="*/ 5 w 42"/>
              <a:gd name="T11" fmla="*/ 83 h 133"/>
              <a:gd name="T12" fmla="*/ 3 w 42"/>
              <a:gd name="T13" fmla="*/ 79 h 133"/>
              <a:gd name="T14" fmla="*/ 0 w 42"/>
              <a:gd name="T15" fmla="*/ 6 h 133"/>
              <a:gd name="T16" fmla="*/ 2 w 42"/>
              <a:gd name="T17" fmla="*/ 2 h 133"/>
              <a:gd name="T18" fmla="*/ 6 w 42"/>
              <a:gd name="T19" fmla="*/ 0 h 133"/>
              <a:gd name="T20" fmla="*/ 36 w 42"/>
              <a:gd name="T21" fmla="*/ 0 h 133"/>
              <a:gd name="T22" fmla="*/ 41 w 42"/>
              <a:gd name="T23" fmla="*/ 2 h 133"/>
              <a:gd name="T24" fmla="*/ 42 w 42"/>
              <a:gd name="T25" fmla="*/ 6 h 133"/>
              <a:gd name="T26" fmla="*/ 40 w 42"/>
              <a:gd name="T27" fmla="*/ 106 h 133"/>
              <a:gd name="T28" fmla="*/ 40 w 42"/>
              <a:gd name="T29" fmla="*/ 127 h 133"/>
              <a:gd name="T30" fmla="*/ 38 w 42"/>
              <a:gd name="T31" fmla="*/ 132 h 133"/>
              <a:gd name="T32" fmla="*/ 33 w 42"/>
              <a:gd name="T33" fmla="*/ 133 h 133"/>
              <a:gd name="T34" fmla="*/ 9 w 42"/>
              <a:gd name="T35" fmla="*/ 133 h 133"/>
              <a:gd name="T36" fmla="*/ 5 w 42"/>
              <a:gd name="T37" fmla="*/ 132 h 133"/>
              <a:gd name="T38" fmla="*/ 3 w 42"/>
              <a:gd name="T39" fmla="*/ 127 h 133"/>
              <a:gd name="T40" fmla="*/ 3 w 42"/>
              <a:gd name="T41" fmla="*/ 106 h 133"/>
              <a:gd name="T42" fmla="*/ 5 w 42"/>
              <a:gd name="T43" fmla="*/ 102 h 133"/>
              <a:gd name="T44" fmla="*/ 9 w 42"/>
              <a:gd name="T45" fmla="*/ 100 h 133"/>
              <a:gd name="T46" fmla="*/ 33 w 42"/>
              <a:gd name="T47" fmla="*/ 100 h 133"/>
              <a:gd name="T48" fmla="*/ 38 w 42"/>
              <a:gd name="T49" fmla="*/ 102 h 133"/>
              <a:gd name="T50" fmla="*/ 40 w 42"/>
              <a:gd name="T51" fmla="*/ 106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2" h="133">
                <a:moveTo>
                  <a:pt x="42" y="6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81"/>
                  <a:pt x="39" y="82"/>
                  <a:pt x="38" y="83"/>
                </a:cubicBezTo>
                <a:cubicBezTo>
                  <a:pt x="37" y="84"/>
                  <a:pt x="35" y="85"/>
                  <a:pt x="33" y="85"/>
                </a:cubicBezTo>
                <a:cubicBezTo>
                  <a:pt x="9" y="85"/>
                  <a:pt x="9" y="85"/>
                  <a:pt x="9" y="85"/>
                </a:cubicBezTo>
                <a:cubicBezTo>
                  <a:pt x="8" y="85"/>
                  <a:pt x="6" y="84"/>
                  <a:pt x="5" y="83"/>
                </a:cubicBezTo>
                <a:cubicBezTo>
                  <a:pt x="4" y="82"/>
                  <a:pt x="3" y="81"/>
                  <a:pt x="3" y="79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0" y="1"/>
                  <a:pt x="41" y="2"/>
                </a:cubicBezTo>
                <a:cubicBezTo>
                  <a:pt x="42" y="3"/>
                  <a:pt x="42" y="5"/>
                  <a:pt x="42" y="6"/>
                </a:cubicBezTo>
                <a:close/>
                <a:moveTo>
                  <a:pt x="40" y="106"/>
                </a:moveTo>
                <a:cubicBezTo>
                  <a:pt x="40" y="127"/>
                  <a:pt x="40" y="127"/>
                  <a:pt x="40" y="127"/>
                </a:cubicBezTo>
                <a:cubicBezTo>
                  <a:pt x="40" y="129"/>
                  <a:pt x="39" y="130"/>
                  <a:pt x="38" y="132"/>
                </a:cubicBezTo>
                <a:cubicBezTo>
                  <a:pt x="37" y="133"/>
                  <a:pt x="35" y="133"/>
                  <a:pt x="33" y="133"/>
                </a:cubicBezTo>
                <a:cubicBezTo>
                  <a:pt x="9" y="133"/>
                  <a:pt x="9" y="133"/>
                  <a:pt x="9" y="133"/>
                </a:cubicBezTo>
                <a:cubicBezTo>
                  <a:pt x="8" y="133"/>
                  <a:pt x="6" y="133"/>
                  <a:pt x="5" y="132"/>
                </a:cubicBezTo>
                <a:cubicBezTo>
                  <a:pt x="4" y="130"/>
                  <a:pt x="3" y="129"/>
                  <a:pt x="3" y="127"/>
                </a:cubicBezTo>
                <a:cubicBezTo>
                  <a:pt x="3" y="106"/>
                  <a:pt x="3" y="106"/>
                  <a:pt x="3" y="106"/>
                </a:cubicBezTo>
                <a:cubicBezTo>
                  <a:pt x="3" y="105"/>
                  <a:pt x="4" y="103"/>
                  <a:pt x="5" y="102"/>
                </a:cubicBezTo>
                <a:cubicBezTo>
                  <a:pt x="6" y="101"/>
                  <a:pt x="8" y="100"/>
                  <a:pt x="9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5" y="100"/>
                  <a:pt x="37" y="101"/>
                  <a:pt x="38" y="102"/>
                </a:cubicBezTo>
                <a:cubicBezTo>
                  <a:pt x="39" y="103"/>
                  <a:pt x="40" y="105"/>
                  <a:pt x="40" y="1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297609" y="1439666"/>
            <a:ext cx="33171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defRPr sz="1600">
                <a:solidFill>
                  <a:srgbClr val="1F497D"/>
                </a:solidFill>
              </a:defRPr>
            </a:pPr>
            <a:r>
              <a:rPr lang="ru-RU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Пациенты «теряются» и «ускользают» из под наблюдения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000940" y="1438398"/>
            <a:ext cx="24941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defRPr sz="1600">
                <a:solidFill>
                  <a:srgbClr val="1F497D"/>
                </a:solidFill>
              </a:defRPr>
            </a:pPr>
            <a:r>
              <a:rPr lang="ru-RU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В </a:t>
            </a:r>
            <a:r>
              <a:rPr lang="ru-RU" sz="1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МО</a:t>
            </a:r>
            <a:r>
              <a:rPr lang="ru-RU" sz="14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отсутствует актуальная информация</a:t>
            </a:r>
          </a:p>
        </p:txBody>
      </p:sp>
      <p:grpSp>
        <p:nvGrpSpPr>
          <p:cNvPr id="124" name="Группа 123"/>
          <p:cNvGrpSpPr/>
          <p:nvPr/>
        </p:nvGrpSpPr>
        <p:grpSpPr>
          <a:xfrm>
            <a:off x="1769616" y="1468898"/>
            <a:ext cx="467503" cy="467503"/>
            <a:chOff x="874713" y="5362968"/>
            <a:chExt cx="550470" cy="550470"/>
          </a:xfrm>
        </p:grpSpPr>
        <p:sp>
          <p:nvSpPr>
            <p:cNvPr id="125" name="Freeform 71"/>
            <p:cNvSpPr>
              <a:spLocks noEditPoints="1"/>
            </p:cNvSpPr>
            <p:nvPr/>
          </p:nvSpPr>
          <p:spPr bwMode="auto">
            <a:xfrm>
              <a:off x="874713" y="5362968"/>
              <a:ext cx="550470" cy="481661"/>
            </a:xfrm>
            <a:custGeom>
              <a:avLst/>
              <a:gdLst>
                <a:gd name="T0" fmla="*/ 157 w 512"/>
                <a:gd name="T1" fmla="*/ 127 h 448"/>
                <a:gd name="T2" fmla="*/ 61 w 512"/>
                <a:gd name="T3" fmla="*/ 209 h 448"/>
                <a:gd name="T4" fmla="*/ 61 w 512"/>
                <a:gd name="T5" fmla="*/ 271 h 448"/>
                <a:gd name="T6" fmla="*/ 157 w 512"/>
                <a:gd name="T7" fmla="*/ 355 h 448"/>
                <a:gd name="T8" fmla="*/ 290 w 512"/>
                <a:gd name="T9" fmla="*/ 381 h 448"/>
                <a:gd name="T10" fmla="*/ 409 w 512"/>
                <a:gd name="T11" fmla="*/ 313 h 448"/>
                <a:gd name="T12" fmla="*/ 477 w 512"/>
                <a:gd name="T13" fmla="*/ 241 h 448"/>
                <a:gd name="T14" fmla="*/ 409 w 512"/>
                <a:gd name="T15" fmla="*/ 167 h 448"/>
                <a:gd name="T16" fmla="*/ 290 w 512"/>
                <a:gd name="T17" fmla="*/ 100 h 448"/>
                <a:gd name="T18" fmla="*/ 265 w 512"/>
                <a:gd name="T19" fmla="*/ 4 h 448"/>
                <a:gd name="T20" fmla="*/ 271 w 512"/>
                <a:gd name="T21" fmla="*/ 65 h 448"/>
                <a:gd name="T22" fmla="*/ 371 w 512"/>
                <a:gd name="T23" fmla="*/ 39 h 448"/>
                <a:gd name="T24" fmla="*/ 388 w 512"/>
                <a:gd name="T25" fmla="*/ 33 h 448"/>
                <a:gd name="T26" fmla="*/ 400 w 512"/>
                <a:gd name="T27" fmla="*/ 47 h 448"/>
                <a:gd name="T28" fmla="*/ 396 w 512"/>
                <a:gd name="T29" fmla="*/ 116 h 448"/>
                <a:gd name="T30" fmla="*/ 473 w 512"/>
                <a:gd name="T31" fmla="*/ 82 h 448"/>
                <a:gd name="T32" fmla="*/ 491 w 512"/>
                <a:gd name="T33" fmla="*/ 85 h 448"/>
                <a:gd name="T34" fmla="*/ 494 w 512"/>
                <a:gd name="T35" fmla="*/ 103 h 448"/>
                <a:gd name="T36" fmla="*/ 478 w 512"/>
                <a:gd name="T37" fmla="*/ 191 h 448"/>
                <a:gd name="T38" fmla="*/ 509 w 512"/>
                <a:gd name="T39" fmla="*/ 231 h 448"/>
                <a:gd name="T40" fmla="*/ 509 w 512"/>
                <a:gd name="T41" fmla="*/ 249 h 448"/>
                <a:gd name="T42" fmla="*/ 478 w 512"/>
                <a:gd name="T43" fmla="*/ 289 h 448"/>
                <a:gd name="T44" fmla="*/ 478 w 512"/>
                <a:gd name="T45" fmla="*/ 361 h 448"/>
                <a:gd name="T46" fmla="*/ 475 w 512"/>
                <a:gd name="T47" fmla="*/ 379 h 448"/>
                <a:gd name="T48" fmla="*/ 461 w 512"/>
                <a:gd name="T49" fmla="*/ 384 h 448"/>
                <a:gd name="T50" fmla="*/ 420 w 512"/>
                <a:gd name="T51" fmla="*/ 347 h 448"/>
                <a:gd name="T52" fmla="*/ 384 w 512"/>
                <a:gd name="T53" fmla="*/ 414 h 448"/>
                <a:gd name="T54" fmla="*/ 376 w 512"/>
                <a:gd name="T55" fmla="*/ 430 h 448"/>
                <a:gd name="T56" fmla="*/ 359 w 512"/>
                <a:gd name="T57" fmla="*/ 430 h 448"/>
                <a:gd name="T58" fmla="*/ 307 w 512"/>
                <a:gd name="T59" fmla="*/ 409 h 448"/>
                <a:gd name="T60" fmla="*/ 270 w 512"/>
                <a:gd name="T61" fmla="*/ 441 h 448"/>
                <a:gd name="T62" fmla="*/ 250 w 512"/>
                <a:gd name="T63" fmla="*/ 448 h 448"/>
                <a:gd name="T64" fmla="*/ 241 w 512"/>
                <a:gd name="T65" fmla="*/ 432 h 448"/>
                <a:gd name="T66" fmla="*/ 159 w 512"/>
                <a:gd name="T67" fmla="*/ 424 h 448"/>
                <a:gd name="T68" fmla="*/ 144 w 512"/>
                <a:gd name="T69" fmla="*/ 432 h 448"/>
                <a:gd name="T70" fmla="*/ 130 w 512"/>
                <a:gd name="T71" fmla="*/ 424 h 448"/>
                <a:gd name="T72" fmla="*/ 143 w 512"/>
                <a:gd name="T73" fmla="*/ 382 h 448"/>
                <a:gd name="T74" fmla="*/ 59 w 512"/>
                <a:gd name="T75" fmla="*/ 379 h 448"/>
                <a:gd name="T76" fmla="*/ 43 w 512"/>
                <a:gd name="T77" fmla="*/ 384 h 448"/>
                <a:gd name="T78" fmla="*/ 32 w 512"/>
                <a:gd name="T79" fmla="*/ 371 h 448"/>
                <a:gd name="T80" fmla="*/ 67 w 512"/>
                <a:gd name="T81" fmla="*/ 326 h 448"/>
                <a:gd name="T82" fmla="*/ 11 w 512"/>
                <a:gd name="T83" fmla="*/ 262 h 448"/>
                <a:gd name="T84" fmla="*/ 0 w 512"/>
                <a:gd name="T85" fmla="*/ 241 h 448"/>
                <a:gd name="T86" fmla="*/ 5 w 512"/>
                <a:gd name="T87" fmla="*/ 227 h 448"/>
                <a:gd name="T88" fmla="*/ 50 w 512"/>
                <a:gd name="T89" fmla="*/ 174 h 448"/>
                <a:gd name="T90" fmla="*/ 16 w 512"/>
                <a:gd name="T91" fmla="*/ 98 h 448"/>
                <a:gd name="T92" fmla="*/ 24 w 512"/>
                <a:gd name="T93" fmla="*/ 82 h 448"/>
                <a:gd name="T94" fmla="*/ 43 w 512"/>
                <a:gd name="T95" fmla="*/ 85 h 448"/>
                <a:gd name="T96" fmla="*/ 143 w 512"/>
                <a:gd name="T97" fmla="*/ 98 h 448"/>
                <a:gd name="T98" fmla="*/ 112 w 512"/>
                <a:gd name="T99" fmla="*/ 42 h 448"/>
                <a:gd name="T100" fmla="*/ 128 w 512"/>
                <a:gd name="T101" fmla="*/ 33 h 448"/>
                <a:gd name="T102" fmla="*/ 170 w 512"/>
                <a:gd name="T103" fmla="*/ 84 h 448"/>
                <a:gd name="T104" fmla="*/ 241 w 512"/>
                <a:gd name="T105" fmla="*/ 16 h 448"/>
                <a:gd name="T106" fmla="*/ 250 w 512"/>
                <a:gd name="T10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12" h="448">
                  <a:moveTo>
                    <a:pt x="257" y="97"/>
                  </a:moveTo>
                  <a:lnTo>
                    <a:pt x="221" y="100"/>
                  </a:lnTo>
                  <a:lnTo>
                    <a:pt x="189" y="111"/>
                  </a:lnTo>
                  <a:lnTo>
                    <a:pt x="157" y="127"/>
                  </a:lnTo>
                  <a:lnTo>
                    <a:pt x="128" y="145"/>
                  </a:lnTo>
                  <a:lnTo>
                    <a:pt x="103" y="167"/>
                  </a:lnTo>
                  <a:lnTo>
                    <a:pt x="80" y="188"/>
                  </a:lnTo>
                  <a:lnTo>
                    <a:pt x="61" y="209"/>
                  </a:lnTo>
                  <a:lnTo>
                    <a:pt x="47" y="227"/>
                  </a:lnTo>
                  <a:lnTo>
                    <a:pt x="35" y="241"/>
                  </a:lnTo>
                  <a:lnTo>
                    <a:pt x="47" y="254"/>
                  </a:lnTo>
                  <a:lnTo>
                    <a:pt x="61" y="271"/>
                  </a:lnTo>
                  <a:lnTo>
                    <a:pt x="80" y="292"/>
                  </a:lnTo>
                  <a:lnTo>
                    <a:pt x="103" y="313"/>
                  </a:lnTo>
                  <a:lnTo>
                    <a:pt x="128" y="336"/>
                  </a:lnTo>
                  <a:lnTo>
                    <a:pt x="157" y="355"/>
                  </a:lnTo>
                  <a:lnTo>
                    <a:pt x="189" y="369"/>
                  </a:lnTo>
                  <a:lnTo>
                    <a:pt x="221" y="381"/>
                  </a:lnTo>
                  <a:lnTo>
                    <a:pt x="257" y="384"/>
                  </a:lnTo>
                  <a:lnTo>
                    <a:pt x="290" y="381"/>
                  </a:lnTo>
                  <a:lnTo>
                    <a:pt x="323" y="369"/>
                  </a:lnTo>
                  <a:lnTo>
                    <a:pt x="355" y="355"/>
                  </a:lnTo>
                  <a:lnTo>
                    <a:pt x="384" y="336"/>
                  </a:lnTo>
                  <a:lnTo>
                    <a:pt x="409" y="313"/>
                  </a:lnTo>
                  <a:lnTo>
                    <a:pt x="432" y="292"/>
                  </a:lnTo>
                  <a:lnTo>
                    <a:pt x="451" y="271"/>
                  </a:lnTo>
                  <a:lnTo>
                    <a:pt x="465" y="254"/>
                  </a:lnTo>
                  <a:lnTo>
                    <a:pt x="477" y="241"/>
                  </a:lnTo>
                  <a:lnTo>
                    <a:pt x="465" y="227"/>
                  </a:lnTo>
                  <a:lnTo>
                    <a:pt x="451" y="209"/>
                  </a:lnTo>
                  <a:lnTo>
                    <a:pt x="432" y="188"/>
                  </a:lnTo>
                  <a:lnTo>
                    <a:pt x="409" y="167"/>
                  </a:lnTo>
                  <a:lnTo>
                    <a:pt x="384" y="145"/>
                  </a:lnTo>
                  <a:lnTo>
                    <a:pt x="355" y="127"/>
                  </a:lnTo>
                  <a:lnTo>
                    <a:pt x="323" y="111"/>
                  </a:lnTo>
                  <a:lnTo>
                    <a:pt x="290" y="100"/>
                  </a:lnTo>
                  <a:lnTo>
                    <a:pt x="257" y="97"/>
                  </a:lnTo>
                  <a:close/>
                  <a:moveTo>
                    <a:pt x="257" y="0"/>
                  </a:moveTo>
                  <a:lnTo>
                    <a:pt x="262" y="0"/>
                  </a:lnTo>
                  <a:lnTo>
                    <a:pt x="265" y="4"/>
                  </a:lnTo>
                  <a:lnTo>
                    <a:pt x="270" y="7"/>
                  </a:lnTo>
                  <a:lnTo>
                    <a:pt x="271" y="12"/>
                  </a:lnTo>
                  <a:lnTo>
                    <a:pt x="271" y="16"/>
                  </a:lnTo>
                  <a:lnTo>
                    <a:pt x="271" y="65"/>
                  </a:lnTo>
                  <a:lnTo>
                    <a:pt x="271" y="65"/>
                  </a:lnTo>
                  <a:lnTo>
                    <a:pt x="308" y="71"/>
                  </a:lnTo>
                  <a:lnTo>
                    <a:pt x="342" y="84"/>
                  </a:lnTo>
                  <a:lnTo>
                    <a:pt x="371" y="39"/>
                  </a:lnTo>
                  <a:lnTo>
                    <a:pt x="374" y="36"/>
                  </a:lnTo>
                  <a:lnTo>
                    <a:pt x="379" y="34"/>
                  </a:lnTo>
                  <a:lnTo>
                    <a:pt x="384" y="33"/>
                  </a:lnTo>
                  <a:lnTo>
                    <a:pt x="388" y="33"/>
                  </a:lnTo>
                  <a:lnTo>
                    <a:pt x="393" y="36"/>
                  </a:lnTo>
                  <a:lnTo>
                    <a:pt x="396" y="39"/>
                  </a:lnTo>
                  <a:lnTo>
                    <a:pt x="400" y="42"/>
                  </a:lnTo>
                  <a:lnTo>
                    <a:pt x="400" y="47"/>
                  </a:lnTo>
                  <a:lnTo>
                    <a:pt x="400" y="53"/>
                  </a:lnTo>
                  <a:lnTo>
                    <a:pt x="398" y="57"/>
                  </a:lnTo>
                  <a:lnTo>
                    <a:pt x="369" y="98"/>
                  </a:lnTo>
                  <a:lnTo>
                    <a:pt x="396" y="116"/>
                  </a:lnTo>
                  <a:lnTo>
                    <a:pt x="420" y="134"/>
                  </a:lnTo>
                  <a:lnTo>
                    <a:pt x="420" y="134"/>
                  </a:lnTo>
                  <a:lnTo>
                    <a:pt x="469" y="85"/>
                  </a:lnTo>
                  <a:lnTo>
                    <a:pt x="473" y="82"/>
                  </a:lnTo>
                  <a:lnTo>
                    <a:pt x="478" y="81"/>
                  </a:lnTo>
                  <a:lnTo>
                    <a:pt x="483" y="81"/>
                  </a:lnTo>
                  <a:lnTo>
                    <a:pt x="488" y="82"/>
                  </a:lnTo>
                  <a:lnTo>
                    <a:pt x="491" y="85"/>
                  </a:lnTo>
                  <a:lnTo>
                    <a:pt x="494" y="89"/>
                  </a:lnTo>
                  <a:lnTo>
                    <a:pt x="496" y="93"/>
                  </a:lnTo>
                  <a:lnTo>
                    <a:pt x="496" y="98"/>
                  </a:lnTo>
                  <a:lnTo>
                    <a:pt x="494" y="103"/>
                  </a:lnTo>
                  <a:lnTo>
                    <a:pt x="491" y="108"/>
                  </a:lnTo>
                  <a:lnTo>
                    <a:pt x="445" y="154"/>
                  </a:lnTo>
                  <a:lnTo>
                    <a:pt x="462" y="174"/>
                  </a:lnTo>
                  <a:lnTo>
                    <a:pt x="478" y="191"/>
                  </a:lnTo>
                  <a:lnTo>
                    <a:pt x="491" y="206"/>
                  </a:lnTo>
                  <a:lnTo>
                    <a:pt x="501" y="219"/>
                  </a:lnTo>
                  <a:lnTo>
                    <a:pt x="507" y="227"/>
                  </a:lnTo>
                  <a:lnTo>
                    <a:pt x="509" y="231"/>
                  </a:lnTo>
                  <a:lnTo>
                    <a:pt x="512" y="236"/>
                  </a:lnTo>
                  <a:lnTo>
                    <a:pt x="512" y="241"/>
                  </a:lnTo>
                  <a:lnTo>
                    <a:pt x="512" y="244"/>
                  </a:lnTo>
                  <a:lnTo>
                    <a:pt x="509" y="249"/>
                  </a:lnTo>
                  <a:lnTo>
                    <a:pt x="507" y="254"/>
                  </a:lnTo>
                  <a:lnTo>
                    <a:pt x="501" y="262"/>
                  </a:lnTo>
                  <a:lnTo>
                    <a:pt x="491" y="275"/>
                  </a:lnTo>
                  <a:lnTo>
                    <a:pt x="478" y="289"/>
                  </a:lnTo>
                  <a:lnTo>
                    <a:pt x="462" y="307"/>
                  </a:lnTo>
                  <a:lnTo>
                    <a:pt x="445" y="326"/>
                  </a:lnTo>
                  <a:lnTo>
                    <a:pt x="475" y="356"/>
                  </a:lnTo>
                  <a:lnTo>
                    <a:pt x="478" y="361"/>
                  </a:lnTo>
                  <a:lnTo>
                    <a:pt x="480" y="366"/>
                  </a:lnTo>
                  <a:lnTo>
                    <a:pt x="480" y="371"/>
                  </a:lnTo>
                  <a:lnTo>
                    <a:pt x="478" y="376"/>
                  </a:lnTo>
                  <a:lnTo>
                    <a:pt x="475" y="379"/>
                  </a:lnTo>
                  <a:lnTo>
                    <a:pt x="472" y="382"/>
                  </a:lnTo>
                  <a:lnTo>
                    <a:pt x="469" y="384"/>
                  </a:lnTo>
                  <a:lnTo>
                    <a:pt x="464" y="384"/>
                  </a:lnTo>
                  <a:lnTo>
                    <a:pt x="461" y="384"/>
                  </a:lnTo>
                  <a:lnTo>
                    <a:pt x="456" y="382"/>
                  </a:lnTo>
                  <a:lnTo>
                    <a:pt x="453" y="379"/>
                  </a:lnTo>
                  <a:lnTo>
                    <a:pt x="420" y="347"/>
                  </a:lnTo>
                  <a:lnTo>
                    <a:pt x="420" y="347"/>
                  </a:lnTo>
                  <a:lnTo>
                    <a:pt x="396" y="366"/>
                  </a:lnTo>
                  <a:lnTo>
                    <a:pt x="369" y="382"/>
                  </a:lnTo>
                  <a:lnTo>
                    <a:pt x="382" y="409"/>
                  </a:lnTo>
                  <a:lnTo>
                    <a:pt x="384" y="414"/>
                  </a:lnTo>
                  <a:lnTo>
                    <a:pt x="384" y="419"/>
                  </a:lnTo>
                  <a:lnTo>
                    <a:pt x="382" y="424"/>
                  </a:lnTo>
                  <a:lnTo>
                    <a:pt x="379" y="427"/>
                  </a:lnTo>
                  <a:lnTo>
                    <a:pt x="376" y="430"/>
                  </a:lnTo>
                  <a:lnTo>
                    <a:pt x="372" y="432"/>
                  </a:lnTo>
                  <a:lnTo>
                    <a:pt x="368" y="432"/>
                  </a:lnTo>
                  <a:lnTo>
                    <a:pt x="364" y="432"/>
                  </a:lnTo>
                  <a:lnTo>
                    <a:pt x="359" y="430"/>
                  </a:lnTo>
                  <a:lnTo>
                    <a:pt x="356" y="427"/>
                  </a:lnTo>
                  <a:lnTo>
                    <a:pt x="353" y="424"/>
                  </a:lnTo>
                  <a:lnTo>
                    <a:pt x="340" y="397"/>
                  </a:lnTo>
                  <a:lnTo>
                    <a:pt x="307" y="409"/>
                  </a:lnTo>
                  <a:lnTo>
                    <a:pt x="271" y="416"/>
                  </a:lnTo>
                  <a:lnTo>
                    <a:pt x="271" y="432"/>
                  </a:lnTo>
                  <a:lnTo>
                    <a:pt x="271" y="437"/>
                  </a:lnTo>
                  <a:lnTo>
                    <a:pt x="270" y="441"/>
                  </a:lnTo>
                  <a:lnTo>
                    <a:pt x="265" y="445"/>
                  </a:lnTo>
                  <a:lnTo>
                    <a:pt x="262" y="448"/>
                  </a:lnTo>
                  <a:lnTo>
                    <a:pt x="257" y="448"/>
                  </a:lnTo>
                  <a:lnTo>
                    <a:pt x="250" y="448"/>
                  </a:lnTo>
                  <a:lnTo>
                    <a:pt x="247" y="445"/>
                  </a:lnTo>
                  <a:lnTo>
                    <a:pt x="242" y="441"/>
                  </a:lnTo>
                  <a:lnTo>
                    <a:pt x="241" y="437"/>
                  </a:lnTo>
                  <a:lnTo>
                    <a:pt x="241" y="432"/>
                  </a:lnTo>
                  <a:lnTo>
                    <a:pt x="241" y="416"/>
                  </a:lnTo>
                  <a:lnTo>
                    <a:pt x="205" y="409"/>
                  </a:lnTo>
                  <a:lnTo>
                    <a:pt x="172" y="397"/>
                  </a:lnTo>
                  <a:lnTo>
                    <a:pt x="159" y="424"/>
                  </a:lnTo>
                  <a:lnTo>
                    <a:pt x="156" y="427"/>
                  </a:lnTo>
                  <a:lnTo>
                    <a:pt x="152" y="430"/>
                  </a:lnTo>
                  <a:lnTo>
                    <a:pt x="148" y="432"/>
                  </a:lnTo>
                  <a:lnTo>
                    <a:pt x="144" y="432"/>
                  </a:lnTo>
                  <a:lnTo>
                    <a:pt x="140" y="432"/>
                  </a:lnTo>
                  <a:lnTo>
                    <a:pt x="136" y="430"/>
                  </a:lnTo>
                  <a:lnTo>
                    <a:pt x="133" y="427"/>
                  </a:lnTo>
                  <a:lnTo>
                    <a:pt x="130" y="424"/>
                  </a:lnTo>
                  <a:lnTo>
                    <a:pt x="128" y="419"/>
                  </a:lnTo>
                  <a:lnTo>
                    <a:pt x="128" y="414"/>
                  </a:lnTo>
                  <a:lnTo>
                    <a:pt x="130" y="409"/>
                  </a:lnTo>
                  <a:lnTo>
                    <a:pt x="143" y="382"/>
                  </a:lnTo>
                  <a:lnTo>
                    <a:pt x="116" y="366"/>
                  </a:lnTo>
                  <a:lnTo>
                    <a:pt x="91" y="347"/>
                  </a:lnTo>
                  <a:lnTo>
                    <a:pt x="91" y="347"/>
                  </a:lnTo>
                  <a:lnTo>
                    <a:pt x="59" y="379"/>
                  </a:lnTo>
                  <a:lnTo>
                    <a:pt x="56" y="382"/>
                  </a:lnTo>
                  <a:lnTo>
                    <a:pt x="51" y="384"/>
                  </a:lnTo>
                  <a:lnTo>
                    <a:pt x="48" y="384"/>
                  </a:lnTo>
                  <a:lnTo>
                    <a:pt x="43" y="384"/>
                  </a:lnTo>
                  <a:lnTo>
                    <a:pt x="40" y="382"/>
                  </a:lnTo>
                  <a:lnTo>
                    <a:pt x="37" y="379"/>
                  </a:lnTo>
                  <a:lnTo>
                    <a:pt x="34" y="376"/>
                  </a:lnTo>
                  <a:lnTo>
                    <a:pt x="32" y="371"/>
                  </a:lnTo>
                  <a:lnTo>
                    <a:pt x="32" y="366"/>
                  </a:lnTo>
                  <a:lnTo>
                    <a:pt x="34" y="361"/>
                  </a:lnTo>
                  <a:lnTo>
                    <a:pt x="37" y="356"/>
                  </a:lnTo>
                  <a:lnTo>
                    <a:pt x="67" y="326"/>
                  </a:lnTo>
                  <a:lnTo>
                    <a:pt x="50" y="307"/>
                  </a:lnTo>
                  <a:lnTo>
                    <a:pt x="34" y="289"/>
                  </a:lnTo>
                  <a:lnTo>
                    <a:pt x="21" y="275"/>
                  </a:lnTo>
                  <a:lnTo>
                    <a:pt x="11" y="262"/>
                  </a:lnTo>
                  <a:lnTo>
                    <a:pt x="5" y="254"/>
                  </a:lnTo>
                  <a:lnTo>
                    <a:pt x="3" y="249"/>
                  </a:lnTo>
                  <a:lnTo>
                    <a:pt x="0" y="244"/>
                  </a:lnTo>
                  <a:lnTo>
                    <a:pt x="0" y="241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3" y="231"/>
                  </a:lnTo>
                  <a:lnTo>
                    <a:pt x="5" y="227"/>
                  </a:lnTo>
                  <a:lnTo>
                    <a:pt x="11" y="219"/>
                  </a:lnTo>
                  <a:lnTo>
                    <a:pt x="21" y="206"/>
                  </a:lnTo>
                  <a:lnTo>
                    <a:pt x="34" y="191"/>
                  </a:lnTo>
                  <a:lnTo>
                    <a:pt x="50" y="174"/>
                  </a:lnTo>
                  <a:lnTo>
                    <a:pt x="67" y="154"/>
                  </a:lnTo>
                  <a:lnTo>
                    <a:pt x="21" y="108"/>
                  </a:lnTo>
                  <a:lnTo>
                    <a:pt x="18" y="103"/>
                  </a:lnTo>
                  <a:lnTo>
                    <a:pt x="16" y="98"/>
                  </a:lnTo>
                  <a:lnTo>
                    <a:pt x="16" y="93"/>
                  </a:lnTo>
                  <a:lnTo>
                    <a:pt x="18" y="89"/>
                  </a:lnTo>
                  <a:lnTo>
                    <a:pt x="21" y="85"/>
                  </a:lnTo>
                  <a:lnTo>
                    <a:pt x="24" y="82"/>
                  </a:lnTo>
                  <a:lnTo>
                    <a:pt x="29" y="81"/>
                  </a:lnTo>
                  <a:lnTo>
                    <a:pt x="34" y="81"/>
                  </a:lnTo>
                  <a:lnTo>
                    <a:pt x="39" y="82"/>
                  </a:lnTo>
                  <a:lnTo>
                    <a:pt x="43" y="85"/>
                  </a:lnTo>
                  <a:lnTo>
                    <a:pt x="91" y="134"/>
                  </a:lnTo>
                  <a:lnTo>
                    <a:pt x="91" y="134"/>
                  </a:lnTo>
                  <a:lnTo>
                    <a:pt x="116" y="116"/>
                  </a:lnTo>
                  <a:lnTo>
                    <a:pt x="143" y="98"/>
                  </a:lnTo>
                  <a:lnTo>
                    <a:pt x="114" y="57"/>
                  </a:lnTo>
                  <a:lnTo>
                    <a:pt x="112" y="53"/>
                  </a:lnTo>
                  <a:lnTo>
                    <a:pt x="112" y="47"/>
                  </a:lnTo>
                  <a:lnTo>
                    <a:pt x="112" y="42"/>
                  </a:lnTo>
                  <a:lnTo>
                    <a:pt x="116" y="39"/>
                  </a:lnTo>
                  <a:lnTo>
                    <a:pt x="119" y="36"/>
                  </a:lnTo>
                  <a:lnTo>
                    <a:pt x="124" y="33"/>
                  </a:lnTo>
                  <a:lnTo>
                    <a:pt x="128" y="33"/>
                  </a:lnTo>
                  <a:lnTo>
                    <a:pt x="133" y="34"/>
                  </a:lnTo>
                  <a:lnTo>
                    <a:pt x="138" y="36"/>
                  </a:lnTo>
                  <a:lnTo>
                    <a:pt x="141" y="39"/>
                  </a:lnTo>
                  <a:lnTo>
                    <a:pt x="170" y="84"/>
                  </a:lnTo>
                  <a:lnTo>
                    <a:pt x="204" y="71"/>
                  </a:lnTo>
                  <a:lnTo>
                    <a:pt x="241" y="65"/>
                  </a:lnTo>
                  <a:lnTo>
                    <a:pt x="241" y="65"/>
                  </a:lnTo>
                  <a:lnTo>
                    <a:pt x="241" y="16"/>
                  </a:lnTo>
                  <a:lnTo>
                    <a:pt x="241" y="12"/>
                  </a:lnTo>
                  <a:lnTo>
                    <a:pt x="242" y="7"/>
                  </a:lnTo>
                  <a:lnTo>
                    <a:pt x="247" y="4"/>
                  </a:lnTo>
                  <a:lnTo>
                    <a:pt x="250" y="0"/>
                  </a:lnTo>
                  <a:lnTo>
                    <a:pt x="2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6" name="Freeform 72"/>
            <p:cNvSpPr>
              <a:spLocks/>
            </p:cNvSpPr>
            <p:nvPr/>
          </p:nvSpPr>
          <p:spPr bwMode="auto">
            <a:xfrm>
              <a:off x="1046735" y="5861831"/>
              <a:ext cx="206426" cy="51607"/>
            </a:xfrm>
            <a:custGeom>
              <a:avLst/>
              <a:gdLst>
                <a:gd name="T0" fmla="*/ 175 w 191"/>
                <a:gd name="T1" fmla="*/ 0 h 48"/>
                <a:gd name="T2" fmla="*/ 180 w 191"/>
                <a:gd name="T3" fmla="*/ 0 h 48"/>
                <a:gd name="T4" fmla="*/ 185 w 191"/>
                <a:gd name="T5" fmla="*/ 3 h 48"/>
                <a:gd name="T6" fmla="*/ 188 w 191"/>
                <a:gd name="T7" fmla="*/ 6 h 48"/>
                <a:gd name="T8" fmla="*/ 191 w 191"/>
                <a:gd name="T9" fmla="*/ 10 h 48"/>
                <a:gd name="T10" fmla="*/ 191 w 191"/>
                <a:gd name="T11" fmla="*/ 16 h 48"/>
                <a:gd name="T12" fmla="*/ 191 w 191"/>
                <a:gd name="T13" fmla="*/ 21 h 48"/>
                <a:gd name="T14" fmla="*/ 190 w 191"/>
                <a:gd name="T15" fmla="*/ 24 h 48"/>
                <a:gd name="T16" fmla="*/ 187 w 191"/>
                <a:gd name="T17" fmla="*/ 29 h 48"/>
                <a:gd name="T18" fmla="*/ 182 w 191"/>
                <a:gd name="T19" fmla="*/ 30 h 48"/>
                <a:gd name="T20" fmla="*/ 139 w 191"/>
                <a:gd name="T21" fmla="*/ 43 h 48"/>
                <a:gd name="T22" fmla="*/ 95 w 191"/>
                <a:gd name="T23" fmla="*/ 48 h 48"/>
                <a:gd name="T24" fmla="*/ 53 w 191"/>
                <a:gd name="T25" fmla="*/ 43 h 48"/>
                <a:gd name="T26" fmla="*/ 10 w 191"/>
                <a:gd name="T27" fmla="*/ 30 h 48"/>
                <a:gd name="T28" fmla="*/ 5 w 191"/>
                <a:gd name="T29" fmla="*/ 29 h 48"/>
                <a:gd name="T30" fmla="*/ 2 w 191"/>
                <a:gd name="T31" fmla="*/ 24 h 48"/>
                <a:gd name="T32" fmla="*/ 0 w 191"/>
                <a:gd name="T33" fmla="*/ 21 h 48"/>
                <a:gd name="T34" fmla="*/ 0 w 191"/>
                <a:gd name="T35" fmla="*/ 16 h 48"/>
                <a:gd name="T36" fmla="*/ 0 w 191"/>
                <a:gd name="T37" fmla="*/ 10 h 48"/>
                <a:gd name="T38" fmla="*/ 4 w 191"/>
                <a:gd name="T39" fmla="*/ 6 h 48"/>
                <a:gd name="T40" fmla="*/ 7 w 191"/>
                <a:gd name="T41" fmla="*/ 3 h 48"/>
                <a:gd name="T42" fmla="*/ 12 w 191"/>
                <a:gd name="T43" fmla="*/ 0 h 48"/>
                <a:gd name="T44" fmla="*/ 17 w 191"/>
                <a:gd name="T45" fmla="*/ 0 h 48"/>
                <a:gd name="T46" fmla="*/ 21 w 191"/>
                <a:gd name="T47" fmla="*/ 1 h 48"/>
                <a:gd name="T48" fmla="*/ 60 w 191"/>
                <a:gd name="T49" fmla="*/ 13 h 48"/>
                <a:gd name="T50" fmla="*/ 97 w 191"/>
                <a:gd name="T51" fmla="*/ 16 h 48"/>
                <a:gd name="T52" fmla="*/ 132 w 191"/>
                <a:gd name="T53" fmla="*/ 13 h 48"/>
                <a:gd name="T54" fmla="*/ 171 w 191"/>
                <a:gd name="T55" fmla="*/ 1 h 48"/>
                <a:gd name="T56" fmla="*/ 175 w 191"/>
                <a:gd name="T5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1" h="48">
                  <a:moveTo>
                    <a:pt x="175" y="0"/>
                  </a:moveTo>
                  <a:lnTo>
                    <a:pt x="180" y="0"/>
                  </a:lnTo>
                  <a:lnTo>
                    <a:pt x="185" y="3"/>
                  </a:lnTo>
                  <a:lnTo>
                    <a:pt x="188" y="6"/>
                  </a:lnTo>
                  <a:lnTo>
                    <a:pt x="191" y="10"/>
                  </a:lnTo>
                  <a:lnTo>
                    <a:pt x="191" y="16"/>
                  </a:lnTo>
                  <a:lnTo>
                    <a:pt x="191" y="21"/>
                  </a:lnTo>
                  <a:lnTo>
                    <a:pt x="190" y="24"/>
                  </a:lnTo>
                  <a:lnTo>
                    <a:pt x="187" y="29"/>
                  </a:lnTo>
                  <a:lnTo>
                    <a:pt x="182" y="30"/>
                  </a:lnTo>
                  <a:lnTo>
                    <a:pt x="139" y="43"/>
                  </a:lnTo>
                  <a:lnTo>
                    <a:pt x="95" y="48"/>
                  </a:lnTo>
                  <a:lnTo>
                    <a:pt x="53" y="43"/>
                  </a:lnTo>
                  <a:lnTo>
                    <a:pt x="10" y="30"/>
                  </a:lnTo>
                  <a:lnTo>
                    <a:pt x="5" y="29"/>
                  </a:lnTo>
                  <a:lnTo>
                    <a:pt x="2" y="24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10"/>
                  </a:lnTo>
                  <a:lnTo>
                    <a:pt x="4" y="6"/>
                  </a:lnTo>
                  <a:lnTo>
                    <a:pt x="7" y="3"/>
                  </a:lnTo>
                  <a:lnTo>
                    <a:pt x="12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60" y="13"/>
                  </a:lnTo>
                  <a:lnTo>
                    <a:pt x="97" y="16"/>
                  </a:lnTo>
                  <a:lnTo>
                    <a:pt x="132" y="13"/>
                  </a:lnTo>
                  <a:lnTo>
                    <a:pt x="171" y="1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7" name="Freeform 73"/>
            <p:cNvSpPr>
              <a:spLocks noEditPoints="1"/>
            </p:cNvSpPr>
            <p:nvPr/>
          </p:nvSpPr>
          <p:spPr bwMode="auto">
            <a:xfrm>
              <a:off x="1029533" y="5500586"/>
              <a:ext cx="240831" cy="240831"/>
            </a:xfrm>
            <a:custGeom>
              <a:avLst/>
              <a:gdLst>
                <a:gd name="T0" fmla="*/ 113 w 224"/>
                <a:gd name="T1" fmla="*/ 32 h 223"/>
                <a:gd name="T2" fmla="*/ 87 w 224"/>
                <a:gd name="T3" fmla="*/ 35 h 223"/>
                <a:gd name="T4" fmla="*/ 65 w 224"/>
                <a:gd name="T5" fmla="*/ 46 h 223"/>
                <a:gd name="T6" fmla="*/ 47 w 224"/>
                <a:gd name="T7" fmla="*/ 64 h 223"/>
                <a:gd name="T8" fmla="*/ 36 w 224"/>
                <a:gd name="T9" fmla="*/ 86 h 223"/>
                <a:gd name="T10" fmla="*/ 33 w 224"/>
                <a:gd name="T11" fmla="*/ 112 h 223"/>
                <a:gd name="T12" fmla="*/ 36 w 224"/>
                <a:gd name="T13" fmla="*/ 136 h 223"/>
                <a:gd name="T14" fmla="*/ 47 w 224"/>
                <a:gd name="T15" fmla="*/ 158 h 223"/>
                <a:gd name="T16" fmla="*/ 65 w 224"/>
                <a:gd name="T17" fmla="*/ 176 h 223"/>
                <a:gd name="T18" fmla="*/ 87 w 224"/>
                <a:gd name="T19" fmla="*/ 187 h 223"/>
                <a:gd name="T20" fmla="*/ 113 w 224"/>
                <a:gd name="T21" fmla="*/ 191 h 223"/>
                <a:gd name="T22" fmla="*/ 137 w 224"/>
                <a:gd name="T23" fmla="*/ 187 h 223"/>
                <a:gd name="T24" fmla="*/ 159 w 224"/>
                <a:gd name="T25" fmla="*/ 176 h 223"/>
                <a:gd name="T26" fmla="*/ 177 w 224"/>
                <a:gd name="T27" fmla="*/ 158 h 223"/>
                <a:gd name="T28" fmla="*/ 188 w 224"/>
                <a:gd name="T29" fmla="*/ 136 h 223"/>
                <a:gd name="T30" fmla="*/ 191 w 224"/>
                <a:gd name="T31" fmla="*/ 112 h 223"/>
                <a:gd name="T32" fmla="*/ 188 w 224"/>
                <a:gd name="T33" fmla="*/ 86 h 223"/>
                <a:gd name="T34" fmla="*/ 177 w 224"/>
                <a:gd name="T35" fmla="*/ 64 h 223"/>
                <a:gd name="T36" fmla="*/ 159 w 224"/>
                <a:gd name="T37" fmla="*/ 46 h 223"/>
                <a:gd name="T38" fmla="*/ 137 w 224"/>
                <a:gd name="T39" fmla="*/ 35 h 223"/>
                <a:gd name="T40" fmla="*/ 113 w 224"/>
                <a:gd name="T41" fmla="*/ 32 h 223"/>
                <a:gd name="T42" fmla="*/ 113 w 224"/>
                <a:gd name="T43" fmla="*/ 0 h 223"/>
                <a:gd name="T44" fmla="*/ 142 w 224"/>
                <a:gd name="T45" fmla="*/ 3 h 223"/>
                <a:gd name="T46" fmla="*/ 169 w 224"/>
                <a:gd name="T47" fmla="*/ 14 h 223"/>
                <a:gd name="T48" fmla="*/ 191 w 224"/>
                <a:gd name="T49" fmla="*/ 32 h 223"/>
                <a:gd name="T50" fmla="*/ 209 w 224"/>
                <a:gd name="T51" fmla="*/ 54 h 223"/>
                <a:gd name="T52" fmla="*/ 220 w 224"/>
                <a:gd name="T53" fmla="*/ 82 h 223"/>
                <a:gd name="T54" fmla="*/ 224 w 224"/>
                <a:gd name="T55" fmla="*/ 112 h 223"/>
                <a:gd name="T56" fmla="*/ 220 w 224"/>
                <a:gd name="T57" fmla="*/ 141 h 223"/>
                <a:gd name="T58" fmla="*/ 209 w 224"/>
                <a:gd name="T59" fmla="*/ 168 h 223"/>
                <a:gd name="T60" fmla="*/ 191 w 224"/>
                <a:gd name="T61" fmla="*/ 191 h 223"/>
                <a:gd name="T62" fmla="*/ 169 w 224"/>
                <a:gd name="T63" fmla="*/ 208 h 223"/>
                <a:gd name="T64" fmla="*/ 142 w 224"/>
                <a:gd name="T65" fmla="*/ 219 h 223"/>
                <a:gd name="T66" fmla="*/ 113 w 224"/>
                <a:gd name="T67" fmla="*/ 223 h 223"/>
                <a:gd name="T68" fmla="*/ 82 w 224"/>
                <a:gd name="T69" fmla="*/ 219 h 223"/>
                <a:gd name="T70" fmla="*/ 55 w 224"/>
                <a:gd name="T71" fmla="*/ 208 h 223"/>
                <a:gd name="T72" fmla="*/ 33 w 224"/>
                <a:gd name="T73" fmla="*/ 191 h 223"/>
                <a:gd name="T74" fmla="*/ 15 w 224"/>
                <a:gd name="T75" fmla="*/ 168 h 223"/>
                <a:gd name="T76" fmla="*/ 4 w 224"/>
                <a:gd name="T77" fmla="*/ 141 h 223"/>
                <a:gd name="T78" fmla="*/ 0 w 224"/>
                <a:gd name="T79" fmla="*/ 112 h 223"/>
                <a:gd name="T80" fmla="*/ 4 w 224"/>
                <a:gd name="T81" fmla="*/ 82 h 223"/>
                <a:gd name="T82" fmla="*/ 15 w 224"/>
                <a:gd name="T83" fmla="*/ 54 h 223"/>
                <a:gd name="T84" fmla="*/ 33 w 224"/>
                <a:gd name="T85" fmla="*/ 32 h 223"/>
                <a:gd name="T86" fmla="*/ 55 w 224"/>
                <a:gd name="T87" fmla="*/ 14 h 223"/>
                <a:gd name="T88" fmla="*/ 82 w 224"/>
                <a:gd name="T89" fmla="*/ 3 h 223"/>
                <a:gd name="T90" fmla="*/ 113 w 224"/>
                <a:gd name="T91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24" h="223">
                  <a:moveTo>
                    <a:pt x="113" y="32"/>
                  </a:moveTo>
                  <a:lnTo>
                    <a:pt x="87" y="35"/>
                  </a:lnTo>
                  <a:lnTo>
                    <a:pt x="65" y="46"/>
                  </a:lnTo>
                  <a:lnTo>
                    <a:pt x="47" y="64"/>
                  </a:lnTo>
                  <a:lnTo>
                    <a:pt x="36" y="86"/>
                  </a:lnTo>
                  <a:lnTo>
                    <a:pt x="33" y="112"/>
                  </a:lnTo>
                  <a:lnTo>
                    <a:pt x="36" y="136"/>
                  </a:lnTo>
                  <a:lnTo>
                    <a:pt x="47" y="158"/>
                  </a:lnTo>
                  <a:lnTo>
                    <a:pt x="65" y="176"/>
                  </a:lnTo>
                  <a:lnTo>
                    <a:pt x="87" y="187"/>
                  </a:lnTo>
                  <a:lnTo>
                    <a:pt x="113" y="191"/>
                  </a:lnTo>
                  <a:lnTo>
                    <a:pt x="137" y="187"/>
                  </a:lnTo>
                  <a:lnTo>
                    <a:pt x="159" y="176"/>
                  </a:lnTo>
                  <a:lnTo>
                    <a:pt x="177" y="158"/>
                  </a:lnTo>
                  <a:lnTo>
                    <a:pt x="188" y="136"/>
                  </a:lnTo>
                  <a:lnTo>
                    <a:pt x="191" y="112"/>
                  </a:lnTo>
                  <a:lnTo>
                    <a:pt x="188" y="86"/>
                  </a:lnTo>
                  <a:lnTo>
                    <a:pt x="177" y="64"/>
                  </a:lnTo>
                  <a:lnTo>
                    <a:pt x="159" y="46"/>
                  </a:lnTo>
                  <a:lnTo>
                    <a:pt x="137" y="35"/>
                  </a:lnTo>
                  <a:lnTo>
                    <a:pt x="113" y="32"/>
                  </a:lnTo>
                  <a:close/>
                  <a:moveTo>
                    <a:pt x="113" y="0"/>
                  </a:moveTo>
                  <a:lnTo>
                    <a:pt x="142" y="3"/>
                  </a:lnTo>
                  <a:lnTo>
                    <a:pt x="169" y="14"/>
                  </a:lnTo>
                  <a:lnTo>
                    <a:pt x="191" y="32"/>
                  </a:lnTo>
                  <a:lnTo>
                    <a:pt x="209" y="54"/>
                  </a:lnTo>
                  <a:lnTo>
                    <a:pt x="220" y="82"/>
                  </a:lnTo>
                  <a:lnTo>
                    <a:pt x="224" y="112"/>
                  </a:lnTo>
                  <a:lnTo>
                    <a:pt x="220" y="141"/>
                  </a:lnTo>
                  <a:lnTo>
                    <a:pt x="209" y="168"/>
                  </a:lnTo>
                  <a:lnTo>
                    <a:pt x="191" y="191"/>
                  </a:lnTo>
                  <a:lnTo>
                    <a:pt x="169" y="208"/>
                  </a:lnTo>
                  <a:lnTo>
                    <a:pt x="142" y="219"/>
                  </a:lnTo>
                  <a:lnTo>
                    <a:pt x="113" y="223"/>
                  </a:lnTo>
                  <a:lnTo>
                    <a:pt x="82" y="219"/>
                  </a:lnTo>
                  <a:lnTo>
                    <a:pt x="55" y="208"/>
                  </a:lnTo>
                  <a:lnTo>
                    <a:pt x="33" y="191"/>
                  </a:lnTo>
                  <a:lnTo>
                    <a:pt x="15" y="168"/>
                  </a:lnTo>
                  <a:lnTo>
                    <a:pt x="4" y="141"/>
                  </a:lnTo>
                  <a:lnTo>
                    <a:pt x="0" y="112"/>
                  </a:lnTo>
                  <a:lnTo>
                    <a:pt x="4" y="82"/>
                  </a:lnTo>
                  <a:lnTo>
                    <a:pt x="15" y="54"/>
                  </a:lnTo>
                  <a:lnTo>
                    <a:pt x="33" y="32"/>
                  </a:lnTo>
                  <a:lnTo>
                    <a:pt x="55" y="14"/>
                  </a:lnTo>
                  <a:lnTo>
                    <a:pt x="82" y="3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8" name="Freeform 74"/>
            <p:cNvSpPr>
              <a:spLocks/>
            </p:cNvSpPr>
            <p:nvPr/>
          </p:nvSpPr>
          <p:spPr bwMode="auto">
            <a:xfrm>
              <a:off x="1115544" y="5586597"/>
              <a:ext cx="68809" cy="68809"/>
            </a:xfrm>
            <a:custGeom>
              <a:avLst/>
              <a:gdLst>
                <a:gd name="T0" fmla="*/ 32 w 62"/>
                <a:gd name="T1" fmla="*/ 0 h 62"/>
                <a:gd name="T2" fmla="*/ 48 w 62"/>
                <a:gd name="T3" fmla="*/ 3 h 62"/>
                <a:gd name="T4" fmla="*/ 59 w 62"/>
                <a:gd name="T5" fmla="*/ 14 h 62"/>
                <a:gd name="T6" fmla="*/ 62 w 62"/>
                <a:gd name="T7" fmla="*/ 32 h 62"/>
                <a:gd name="T8" fmla="*/ 59 w 62"/>
                <a:gd name="T9" fmla="*/ 48 h 62"/>
                <a:gd name="T10" fmla="*/ 48 w 62"/>
                <a:gd name="T11" fmla="*/ 59 h 62"/>
                <a:gd name="T12" fmla="*/ 32 w 62"/>
                <a:gd name="T13" fmla="*/ 62 h 62"/>
                <a:gd name="T14" fmla="*/ 14 w 62"/>
                <a:gd name="T15" fmla="*/ 59 h 62"/>
                <a:gd name="T16" fmla="*/ 3 w 62"/>
                <a:gd name="T17" fmla="*/ 48 h 62"/>
                <a:gd name="T18" fmla="*/ 0 w 62"/>
                <a:gd name="T19" fmla="*/ 32 h 62"/>
                <a:gd name="T20" fmla="*/ 3 w 62"/>
                <a:gd name="T21" fmla="*/ 14 h 62"/>
                <a:gd name="T22" fmla="*/ 14 w 62"/>
                <a:gd name="T23" fmla="*/ 3 h 62"/>
                <a:gd name="T24" fmla="*/ 32 w 62"/>
                <a:gd name="T2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2" h="62">
                  <a:moveTo>
                    <a:pt x="32" y="0"/>
                  </a:moveTo>
                  <a:lnTo>
                    <a:pt x="48" y="3"/>
                  </a:lnTo>
                  <a:lnTo>
                    <a:pt x="59" y="14"/>
                  </a:lnTo>
                  <a:lnTo>
                    <a:pt x="62" y="32"/>
                  </a:lnTo>
                  <a:lnTo>
                    <a:pt x="59" y="48"/>
                  </a:lnTo>
                  <a:lnTo>
                    <a:pt x="48" y="59"/>
                  </a:lnTo>
                  <a:lnTo>
                    <a:pt x="32" y="62"/>
                  </a:lnTo>
                  <a:lnTo>
                    <a:pt x="14" y="59"/>
                  </a:lnTo>
                  <a:lnTo>
                    <a:pt x="3" y="48"/>
                  </a:lnTo>
                  <a:lnTo>
                    <a:pt x="0" y="32"/>
                  </a:lnTo>
                  <a:lnTo>
                    <a:pt x="3" y="14"/>
                  </a:lnTo>
                  <a:lnTo>
                    <a:pt x="14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5591650" y="1462950"/>
            <a:ext cx="364745" cy="448917"/>
            <a:chOff x="1924046" y="2371940"/>
            <a:chExt cx="447257" cy="550470"/>
          </a:xfrm>
        </p:grpSpPr>
        <p:sp>
          <p:nvSpPr>
            <p:cNvPr id="130" name="Freeform 75"/>
            <p:cNvSpPr>
              <a:spLocks noEditPoints="1"/>
            </p:cNvSpPr>
            <p:nvPr/>
          </p:nvSpPr>
          <p:spPr bwMode="auto">
            <a:xfrm>
              <a:off x="1924046" y="2371940"/>
              <a:ext cx="447257" cy="550470"/>
            </a:xfrm>
            <a:custGeom>
              <a:avLst/>
              <a:gdLst>
                <a:gd name="T0" fmla="*/ 32 w 415"/>
                <a:gd name="T1" fmla="*/ 480 h 512"/>
                <a:gd name="T2" fmla="*/ 383 w 415"/>
                <a:gd name="T3" fmla="*/ 112 h 512"/>
                <a:gd name="T4" fmla="*/ 351 w 415"/>
                <a:gd name="T5" fmla="*/ 128 h 512"/>
                <a:gd name="T6" fmla="*/ 350 w 415"/>
                <a:gd name="T7" fmla="*/ 138 h 512"/>
                <a:gd name="T8" fmla="*/ 342 w 415"/>
                <a:gd name="T9" fmla="*/ 143 h 512"/>
                <a:gd name="T10" fmla="*/ 80 w 415"/>
                <a:gd name="T11" fmla="*/ 144 h 512"/>
                <a:gd name="T12" fmla="*/ 70 w 415"/>
                <a:gd name="T13" fmla="*/ 141 h 512"/>
                <a:gd name="T14" fmla="*/ 66 w 415"/>
                <a:gd name="T15" fmla="*/ 133 h 512"/>
                <a:gd name="T16" fmla="*/ 64 w 415"/>
                <a:gd name="T17" fmla="*/ 112 h 512"/>
                <a:gd name="T18" fmla="*/ 208 w 415"/>
                <a:gd name="T19" fmla="*/ 32 h 512"/>
                <a:gd name="T20" fmla="*/ 181 w 415"/>
                <a:gd name="T21" fmla="*/ 48 h 512"/>
                <a:gd name="T22" fmla="*/ 175 w 415"/>
                <a:gd name="T23" fmla="*/ 69 h 512"/>
                <a:gd name="T24" fmla="*/ 170 w 415"/>
                <a:gd name="T25" fmla="*/ 77 h 512"/>
                <a:gd name="T26" fmla="*/ 160 w 415"/>
                <a:gd name="T27" fmla="*/ 80 h 512"/>
                <a:gd name="T28" fmla="*/ 96 w 415"/>
                <a:gd name="T29" fmla="*/ 112 h 512"/>
                <a:gd name="T30" fmla="*/ 321 w 415"/>
                <a:gd name="T31" fmla="*/ 80 h 512"/>
                <a:gd name="T32" fmla="*/ 252 w 415"/>
                <a:gd name="T33" fmla="*/ 80 h 512"/>
                <a:gd name="T34" fmla="*/ 244 w 415"/>
                <a:gd name="T35" fmla="*/ 74 h 512"/>
                <a:gd name="T36" fmla="*/ 240 w 415"/>
                <a:gd name="T37" fmla="*/ 64 h 512"/>
                <a:gd name="T38" fmla="*/ 224 w 415"/>
                <a:gd name="T39" fmla="*/ 37 h 512"/>
                <a:gd name="T40" fmla="*/ 208 w 415"/>
                <a:gd name="T41" fmla="*/ 0 h 512"/>
                <a:gd name="T42" fmla="*/ 247 w 415"/>
                <a:gd name="T43" fmla="*/ 15 h 512"/>
                <a:gd name="T44" fmla="*/ 269 w 415"/>
                <a:gd name="T45" fmla="*/ 48 h 512"/>
                <a:gd name="T46" fmla="*/ 342 w 415"/>
                <a:gd name="T47" fmla="*/ 50 h 512"/>
                <a:gd name="T48" fmla="*/ 350 w 415"/>
                <a:gd name="T49" fmla="*/ 55 h 512"/>
                <a:gd name="T50" fmla="*/ 351 w 415"/>
                <a:gd name="T51" fmla="*/ 64 h 512"/>
                <a:gd name="T52" fmla="*/ 383 w 415"/>
                <a:gd name="T53" fmla="*/ 80 h 512"/>
                <a:gd name="T54" fmla="*/ 412 w 415"/>
                <a:gd name="T55" fmla="*/ 96 h 512"/>
                <a:gd name="T56" fmla="*/ 415 w 415"/>
                <a:gd name="T57" fmla="*/ 480 h 512"/>
                <a:gd name="T58" fmla="*/ 399 w 415"/>
                <a:gd name="T59" fmla="*/ 508 h 512"/>
                <a:gd name="T60" fmla="*/ 32 w 415"/>
                <a:gd name="T61" fmla="*/ 512 h 512"/>
                <a:gd name="T62" fmla="*/ 5 w 415"/>
                <a:gd name="T63" fmla="*/ 496 h 512"/>
                <a:gd name="T64" fmla="*/ 0 w 415"/>
                <a:gd name="T65" fmla="*/ 112 h 512"/>
                <a:gd name="T66" fmla="*/ 16 w 415"/>
                <a:gd name="T67" fmla="*/ 85 h 512"/>
                <a:gd name="T68" fmla="*/ 64 w 415"/>
                <a:gd name="T69" fmla="*/ 80 h 512"/>
                <a:gd name="T70" fmla="*/ 66 w 415"/>
                <a:gd name="T71" fmla="*/ 59 h 512"/>
                <a:gd name="T72" fmla="*/ 70 w 415"/>
                <a:gd name="T73" fmla="*/ 51 h 512"/>
                <a:gd name="T74" fmla="*/ 80 w 415"/>
                <a:gd name="T75" fmla="*/ 48 h 512"/>
                <a:gd name="T76" fmla="*/ 154 w 415"/>
                <a:gd name="T77" fmla="*/ 29 h 512"/>
                <a:gd name="T78" fmla="*/ 188 w 415"/>
                <a:gd name="T79" fmla="*/ 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5" h="512">
                  <a:moveTo>
                    <a:pt x="32" y="112"/>
                  </a:moveTo>
                  <a:lnTo>
                    <a:pt x="32" y="480"/>
                  </a:lnTo>
                  <a:lnTo>
                    <a:pt x="383" y="480"/>
                  </a:lnTo>
                  <a:lnTo>
                    <a:pt x="383" y="112"/>
                  </a:lnTo>
                  <a:lnTo>
                    <a:pt x="351" y="112"/>
                  </a:lnTo>
                  <a:lnTo>
                    <a:pt x="351" y="128"/>
                  </a:lnTo>
                  <a:lnTo>
                    <a:pt x="351" y="133"/>
                  </a:lnTo>
                  <a:lnTo>
                    <a:pt x="350" y="138"/>
                  </a:lnTo>
                  <a:lnTo>
                    <a:pt x="345" y="141"/>
                  </a:lnTo>
                  <a:lnTo>
                    <a:pt x="342" y="143"/>
                  </a:lnTo>
                  <a:lnTo>
                    <a:pt x="337" y="144"/>
                  </a:lnTo>
                  <a:lnTo>
                    <a:pt x="80" y="144"/>
                  </a:lnTo>
                  <a:lnTo>
                    <a:pt x="75" y="143"/>
                  </a:lnTo>
                  <a:lnTo>
                    <a:pt x="70" y="141"/>
                  </a:lnTo>
                  <a:lnTo>
                    <a:pt x="67" y="138"/>
                  </a:lnTo>
                  <a:lnTo>
                    <a:pt x="66" y="133"/>
                  </a:lnTo>
                  <a:lnTo>
                    <a:pt x="64" y="128"/>
                  </a:lnTo>
                  <a:lnTo>
                    <a:pt x="64" y="112"/>
                  </a:lnTo>
                  <a:lnTo>
                    <a:pt x="32" y="112"/>
                  </a:lnTo>
                  <a:close/>
                  <a:moveTo>
                    <a:pt x="208" y="32"/>
                  </a:moveTo>
                  <a:lnTo>
                    <a:pt x="192" y="37"/>
                  </a:lnTo>
                  <a:lnTo>
                    <a:pt x="181" y="48"/>
                  </a:lnTo>
                  <a:lnTo>
                    <a:pt x="176" y="64"/>
                  </a:lnTo>
                  <a:lnTo>
                    <a:pt x="175" y="69"/>
                  </a:lnTo>
                  <a:lnTo>
                    <a:pt x="173" y="74"/>
                  </a:lnTo>
                  <a:lnTo>
                    <a:pt x="170" y="77"/>
                  </a:lnTo>
                  <a:lnTo>
                    <a:pt x="165" y="80"/>
                  </a:lnTo>
                  <a:lnTo>
                    <a:pt x="160" y="80"/>
                  </a:lnTo>
                  <a:lnTo>
                    <a:pt x="96" y="80"/>
                  </a:lnTo>
                  <a:lnTo>
                    <a:pt x="96" y="112"/>
                  </a:lnTo>
                  <a:lnTo>
                    <a:pt x="321" y="112"/>
                  </a:lnTo>
                  <a:lnTo>
                    <a:pt x="321" y="80"/>
                  </a:lnTo>
                  <a:lnTo>
                    <a:pt x="257" y="80"/>
                  </a:lnTo>
                  <a:lnTo>
                    <a:pt x="252" y="80"/>
                  </a:lnTo>
                  <a:lnTo>
                    <a:pt x="247" y="77"/>
                  </a:lnTo>
                  <a:lnTo>
                    <a:pt x="244" y="74"/>
                  </a:lnTo>
                  <a:lnTo>
                    <a:pt x="240" y="69"/>
                  </a:lnTo>
                  <a:lnTo>
                    <a:pt x="240" y="64"/>
                  </a:lnTo>
                  <a:lnTo>
                    <a:pt x="236" y="48"/>
                  </a:lnTo>
                  <a:lnTo>
                    <a:pt x="224" y="37"/>
                  </a:lnTo>
                  <a:lnTo>
                    <a:pt x="208" y="32"/>
                  </a:lnTo>
                  <a:close/>
                  <a:moveTo>
                    <a:pt x="208" y="0"/>
                  </a:moveTo>
                  <a:lnTo>
                    <a:pt x="229" y="3"/>
                  </a:lnTo>
                  <a:lnTo>
                    <a:pt x="247" y="15"/>
                  </a:lnTo>
                  <a:lnTo>
                    <a:pt x="261" y="29"/>
                  </a:lnTo>
                  <a:lnTo>
                    <a:pt x="269" y="48"/>
                  </a:lnTo>
                  <a:lnTo>
                    <a:pt x="337" y="48"/>
                  </a:lnTo>
                  <a:lnTo>
                    <a:pt x="342" y="50"/>
                  </a:lnTo>
                  <a:lnTo>
                    <a:pt x="345" y="51"/>
                  </a:lnTo>
                  <a:lnTo>
                    <a:pt x="350" y="55"/>
                  </a:lnTo>
                  <a:lnTo>
                    <a:pt x="351" y="59"/>
                  </a:lnTo>
                  <a:lnTo>
                    <a:pt x="351" y="64"/>
                  </a:lnTo>
                  <a:lnTo>
                    <a:pt x="351" y="80"/>
                  </a:lnTo>
                  <a:lnTo>
                    <a:pt x="383" y="80"/>
                  </a:lnTo>
                  <a:lnTo>
                    <a:pt x="399" y="85"/>
                  </a:lnTo>
                  <a:lnTo>
                    <a:pt x="412" y="96"/>
                  </a:lnTo>
                  <a:lnTo>
                    <a:pt x="415" y="112"/>
                  </a:lnTo>
                  <a:lnTo>
                    <a:pt x="415" y="480"/>
                  </a:lnTo>
                  <a:lnTo>
                    <a:pt x="412" y="496"/>
                  </a:lnTo>
                  <a:lnTo>
                    <a:pt x="399" y="508"/>
                  </a:lnTo>
                  <a:lnTo>
                    <a:pt x="383" y="512"/>
                  </a:lnTo>
                  <a:lnTo>
                    <a:pt x="32" y="512"/>
                  </a:lnTo>
                  <a:lnTo>
                    <a:pt x="16" y="508"/>
                  </a:lnTo>
                  <a:lnTo>
                    <a:pt x="5" y="496"/>
                  </a:lnTo>
                  <a:lnTo>
                    <a:pt x="0" y="480"/>
                  </a:lnTo>
                  <a:lnTo>
                    <a:pt x="0" y="112"/>
                  </a:lnTo>
                  <a:lnTo>
                    <a:pt x="5" y="96"/>
                  </a:lnTo>
                  <a:lnTo>
                    <a:pt x="16" y="85"/>
                  </a:lnTo>
                  <a:lnTo>
                    <a:pt x="32" y="80"/>
                  </a:lnTo>
                  <a:lnTo>
                    <a:pt x="64" y="80"/>
                  </a:lnTo>
                  <a:lnTo>
                    <a:pt x="64" y="64"/>
                  </a:lnTo>
                  <a:lnTo>
                    <a:pt x="66" y="59"/>
                  </a:lnTo>
                  <a:lnTo>
                    <a:pt x="67" y="55"/>
                  </a:lnTo>
                  <a:lnTo>
                    <a:pt x="70" y="51"/>
                  </a:lnTo>
                  <a:lnTo>
                    <a:pt x="75" y="50"/>
                  </a:lnTo>
                  <a:lnTo>
                    <a:pt x="80" y="48"/>
                  </a:lnTo>
                  <a:lnTo>
                    <a:pt x="146" y="48"/>
                  </a:lnTo>
                  <a:lnTo>
                    <a:pt x="154" y="29"/>
                  </a:lnTo>
                  <a:lnTo>
                    <a:pt x="168" y="15"/>
                  </a:lnTo>
                  <a:lnTo>
                    <a:pt x="188" y="3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Rectangle 76"/>
            <p:cNvSpPr>
              <a:spLocks noChangeArrowheads="1"/>
            </p:cNvSpPr>
            <p:nvPr/>
          </p:nvSpPr>
          <p:spPr bwMode="auto">
            <a:xfrm>
              <a:off x="2027259" y="2595568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2" name="Rectangle 77"/>
            <p:cNvSpPr>
              <a:spLocks noChangeArrowheads="1"/>
            </p:cNvSpPr>
            <p:nvPr/>
          </p:nvSpPr>
          <p:spPr bwMode="auto">
            <a:xfrm>
              <a:off x="2027259" y="2681579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3" name="Rectangle 78"/>
            <p:cNvSpPr>
              <a:spLocks noChangeArrowheads="1"/>
            </p:cNvSpPr>
            <p:nvPr/>
          </p:nvSpPr>
          <p:spPr bwMode="auto">
            <a:xfrm>
              <a:off x="2027259" y="2767590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2096068" y="2595568"/>
              <a:ext cx="172022" cy="34404"/>
            </a:xfrm>
            <a:custGeom>
              <a:avLst/>
              <a:gdLst>
                <a:gd name="T0" fmla="*/ 16 w 161"/>
                <a:gd name="T1" fmla="*/ 0 h 32"/>
                <a:gd name="T2" fmla="*/ 145 w 161"/>
                <a:gd name="T3" fmla="*/ 0 h 32"/>
                <a:gd name="T4" fmla="*/ 149 w 161"/>
                <a:gd name="T5" fmla="*/ 0 h 32"/>
                <a:gd name="T6" fmla="*/ 153 w 161"/>
                <a:gd name="T7" fmla="*/ 3 h 32"/>
                <a:gd name="T8" fmla="*/ 158 w 161"/>
                <a:gd name="T9" fmla="*/ 6 h 32"/>
                <a:gd name="T10" fmla="*/ 159 w 161"/>
                <a:gd name="T11" fmla="*/ 11 h 32"/>
                <a:gd name="T12" fmla="*/ 161 w 161"/>
                <a:gd name="T13" fmla="*/ 16 h 32"/>
                <a:gd name="T14" fmla="*/ 159 w 161"/>
                <a:gd name="T15" fmla="*/ 20 h 32"/>
                <a:gd name="T16" fmla="*/ 158 w 161"/>
                <a:gd name="T17" fmla="*/ 25 h 32"/>
                <a:gd name="T18" fmla="*/ 153 w 161"/>
                <a:gd name="T19" fmla="*/ 28 h 32"/>
                <a:gd name="T20" fmla="*/ 149 w 161"/>
                <a:gd name="T21" fmla="*/ 30 h 32"/>
                <a:gd name="T22" fmla="*/ 145 w 161"/>
                <a:gd name="T23" fmla="*/ 32 h 32"/>
                <a:gd name="T24" fmla="*/ 16 w 161"/>
                <a:gd name="T25" fmla="*/ 32 h 32"/>
                <a:gd name="T26" fmla="*/ 11 w 161"/>
                <a:gd name="T27" fmla="*/ 30 h 32"/>
                <a:gd name="T28" fmla="*/ 7 w 161"/>
                <a:gd name="T29" fmla="*/ 28 h 32"/>
                <a:gd name="T30" fmla="*/ 3 w 161"/>
                <a:gd name="T31" fmla="*/ 25 h 32"/>
                <a:gd name="T32" fmla="*/ 0 w 161"/>
                <a:gd name="T33" fmla="*/ 20 h 32"/>
                <a:gd name="T34" fmla="*/ 0 w 161"/>
                <a:gd name="T35" fmla="*/ 16 h 32"/>
                <a:gd name="T36" fmla="*/ 0 w 161"/>
                <a:gd name="T37" fmla="*/ 11 h 32"/>
                <a:gd name="T38" fmla="*/ 3 w 161"/>
                <a:gd name="T39" fmla="*/ 6 h 32"/>
                <a:gd name="T40" fmla="*/ 7 w 161"/>
                <a:gd name="T41" fmla="*/ 3 h 32"/>
                <a:gd name="T42" fmla="*/ 11 w 161"/>
                <a:gd name="T43" fmla="*/ 0 h 32"/>
                <a:gd name="T44" fmla="*/ 16 w 16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1" h="32">
                  <a:moveTo>
                    <a:pt x="16" y="0"/>
                  </a:moveTo>
                  <a:lnTo>
                    <a:pt x="145" y="0"/>
                  </a:lnTo>
                  <a:lnTo>
                    <a:pt x="149" y="0"/>
                  </a:lnTo>
                  <a:lnTo>
                    <a:pt x="153" y="3"/>
                  </a:lnTo>
                  <a:lnTo>
                    <a:pt x="158" y="6"/>
                  </a:lnTo>
                  <a:lnTo>
                    <a:pt x="159" y="11"/>
                  </a:lnTo>
                  <a:lnTo>
                    <a:pt x="161" y="16"/>
                  </a:lnTo>
                  <a:lnTo>
                    <a:pt x="159" y="20"/>
                  </a:lnTo>
                  <a:lnTo>
                    <a:pt x="158" y="25"/>
                  </a:lnTo>
                  <a:lnTo>
                    <a:pt x="153" y="28"/>
                  </a:lnTo>
                  <a:lnTo>
                    <a:pt x="149" y="30"/>
                  </a:lnTo>
                  <a:lnTo>
                    <a:pt x="145" y="32"/>
                  </a:lnTo>
                  <a:lnTo>
                    <a:pt x="16" y="32"/>
                  </a:lnTo>
                  <a:lnTo>
                    <a:pt x="11" y="30"/>
                  </a:lnTo>
                  <a:lnTo>
                    <a:pt x="7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6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5" name="Freeform 80"/>
            <p:cNvSpPr>
              <a:spLocks/>
            </p:cNvSpPr>
            <p:nvPr/>
          </p:nvSpPr>
          <p:spPr bwMode="auto">
            <a:xfrm>
              <a:off x="2096068" y="2681579"/>
              <a:ext cx="172022" cy="34404"/>
            </a:xfrm>
            <a:custGeom>
              <a:avLst/>
              <a:gdLst>
                <a:gd name="T0" fmla="*/ 16 w 161"/>
                <a:gd name="T1" fmla="*/ 0 h 32"/>
                <a:gd name="T2" fmla="*/ 145 w 161"/>
                <a:gd name="T3" fmla="*/ 0 h 32"/>
                <a:gd name="T4" fmla="*/ 149 w 161"/>
                <a:gd name="T5" fmla="*/ 0 h 32"/>
                <a:gd name="T6" fmla="*/ 153 w 161"/>
                <a:gd name="T7" fmla="*/ 3 h 32"/>
                <a:gd name="T8" fmla="*/ 158 w 161"/>
                <a:gd name="T9" fmla="*/ 6 h 32"/>
                <a:gd name="T10" fmla="*/ 159 w 161"/>
                <a:gd name="T11" fmla="*/ 9 h 32"/>
                <a:gd name="T12" fmla="*/ 161 w 161"/>
                <a:gd name="T13" fmla="*/ 16 h 32"/>
                <a:gd name="T14" fmla="*/ 159 w 161"/>
                <a:gd name="T15" fmla="*/ 21 h 32"/>
                <a:gd name="T16" fmla="*/ 158 w 161"/>
                <a:gd name="T17" fmla="*/ 25 h 32"/>
                <a:gd name="T18" fmla="*/ 153 w 161"/>
                <a:gd name="T19" fmla="*/ 29 h 32"/>
                <a:gd name="T20" fmla="*/ 149 w 161"/>
                <a:gd name="T21" fmla="*/ 30 h 32"/>
                <a:gd name="T22" fmla="*/ 145 w 161"/>
                <a:gd name="T23" fmla="*/ 32 h 32"/>
                <a:gd name="T24" fmla="*/ 16 w 161"/>
                <a:gd name="T25" fmla="*/ 32 h 32"/>
                <a:gd name="T26" fmla="*/ 11 w 161"/>
                <a:gd name="T27" fmla="*/ 30 h 32"/>
                <a:gd name="T28" fmla="*/ 7 w 161"/>
                <a:gd name="T29" fmla="*/ 29 h 32"/>
                <a:gd name="T30" fmla="*/ 3 w 161"/>
                <a:gd name="T31" fmla="*/ 25 h 32"/>
                <a:gd name="T32" fmla="*/ 0 w 161"/>
                <a:gd name="T33" fmla="*/ 21 h 32"/>
                <a:gd name="T34" fmla="*/ 0 w 161"/>
                <a:gd name="T35" fmla="*/ 16 h 32"/>
                <a:gd name="T36" fmla="*/ 0 w 161"/>
                <a:gd name="T37" fmla="*/ 9 h 32"/>
                <a:gd name="T38" fmla="*/ 3 w 161"/>
                <a:gd name="T39" fmla="*/ 6 h 32"/>
                <a:gd name="T40" fmla="*/ 7 w 161"/>
                <a:gd name="T41" fmla="*/ 3 h 32"/>
                <a:gd name="T42" fmla="*/ 11 w 161"/>
                <a:gd name="T43" fmla="*/ 0 h 32"/>
                <a:gd name="T44" fmla="*/ 16 w 16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1" h="32">
                  <a:moveTo>
                    <a:pt x="16" y="0"/>
                  </a:moveTo>
                  <a:lnTo>
                    <a:pt x="145" y="0"/>
                  </a:lnTo>
                  <a:lnTo>
                    <a:pt x="149" y="0"/>
                  </a:lnTo>
                  <a:lnTo>
                    <a:pt x="153" y="3"/>
                  </a:lnTo>
                  <a:lnTo>
                    <a:pt x="158" y="6"/>
                  </a:lnTo>
                  <a:lnTo>
                    <a:pt x="159" y="9"/>
                  </a:lnTo>
                  <a:lnTo>
                    <a:pt x="161" y="16"/>
                  </a:lnTo>
                  <a:lnTo>
                    <a:pt x="159" y="21"/>
                  </a:lnTo>
                  <a:lnTo>
                    <a:pt x="158" y="25"/>
                  </a:lnTo>
                  <a:lnTo>
                    <a:pt x="153" y="29"/>
                  </a:lnTo>
                  <a:lnTo>
                    <a:pt x="149" y="30"/>
                  </a:lnTo>
                  <a:lnTo>
                    <a:pt x="145" y="32"/>
                  </a:lnTo>
                  <a:lnTo>
                    <a:pt x="16" y="32"/>
                  </a:lnTo>
                  <a:lnTo>
                    <a:pt x="11" y="30"/>
                  </a:lnTo>
                  <a:lnTo>
                    <a:pt x="7" y="29"/>
                  </a:lnTo>
                  <a:lnTo>
                    <a:pt x="3" y="25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9"/>
                  </a:lnTo>
                  <a:lnTo>
                    <a:pt x="3" y="6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6" name="Freeform 81"/>
            <p:cNvSpPr>
              <a:spLocks/>
            </p:cNvSpPr>
            <p:nvPr/>
          </p:nvSpPr>
          <p:spPr bwMode="auto">
            <a:xfrm>
              <a:off x="2096068" y="2767590"/>
              <a:ext cx="172022" cy="34404"/>
            </a:xfrm>
            <a:custGeom>
              <a:avLst/>
              <a:gdLst>
                <a:gd name="T0" fmla="*/ 16 w 161"/>
                <a:gd name="T1" fmla="*/ 0 h 30"/>
                <a:gd name="T2" fmla="*/ 145 w 161"/>
                <a:gd name="T3" fmla="*/ 0 h 30"/>
                <a:gd name="T4" fmla="*/ 149 w 161"/>
                <a:gd name="T5" fmla="*/ 0 h 30"/>
                <a:gd name="T6" fmla="*/ 153 w 161"/>
                <a:gd name="T7" fmla="*/ 2 h 30"/>
                <a:gd name="T8" fmla="*/ 158 w 161"/>
                <a:gd name="T9" fmla="*/ 6 h 30"/>
                <a:gd name="T10" fmla="*/ 159 w 161"/>
                <a:gd name="T11" fmla="*/ 10 h 30"/>
                <a:gd name="T12" fmla="*/ 161 w 161"/>
                <a:gd name="T13" fmla="*/ 14 h 30"/>
                <a:gd name="T14" fmla="*/ 159 w 161"/>
                <a:gd name="T15" fmla="*/ 21 h 30"/>
                <a:gd name="T16" fmla="*/ 158 w 161"/>
                <a:gd name="T17" fmla="*/ 24 h 30"/>
                <a:gd name="T18" fmla="*/ 153 w 161"/>
                <a:gd name="T19" fmla="*/ 29 h 30"/>
                <a:gd name="T20" fmla="*/ 149 w 161"/>
                <a:gd name="T21" fmla="*/ 30 h 30"/>
                <a:gd name="T22" fmla="*/ 145 w 161"/>
                <a:gd name="T23" fmla="*/ 30 h 30"/>
                <a:gd name="T24" fmla="*/ 16 w 161"/>
                <a:gd name="T25" fmla="*/ 30 h 30"/>
                <a:gd name="T26" fmla="*/ 11 w 161"/>
                <a:gd name="T27" fmla="*/ 30 h 30"/>
                <a:gd name="T28" fmla="*/ 7 w 161"/>
                <a:gd name="T29" fmla="*/ 29 h 30"/>
                <a:gd name="T30" fmla="*/ 3 w 161"/>
                <a:gd name="T31" fmla="*/ 24 h 30"/>
                <a:gd name="T32" fmla="*/ 0 w 161"/>
                <a:gd name="T33" fmla="*/ 21 h 30"/>
                <a:gd name="T34" fmla="*/ 0 w 161"/>
                <a:gd name="T35" fmla="*/ 14 h 30"/>
                <a:gd name="T36" fmla="*/ 0 w 161"/>
                <a:gd name="T37" fmla="*/ 10 h 30"/>
                <a:gd name="T38" fmla="*/ 3 w 161"/>
                <a:gd name="T39" fmla="*/ 6 h 30"/>
                <a:gd name="T40" fmla="*/ 7 w 161"/>
                <a:gd name="T41" fmla="*/ 2 h 30"/>
                <a:gd name="T42" fmla="*/ 11 w 161"/>
                <a:gd name="T43" fmla="*/ 0 h 30"/>
                <a:gd name="T44" fmla="*/ 16 w 161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1" h="30">
                  <a:moveTo>
                    <a:pt x="16" y="0"/>
                  </a:moveTo>
                  <a:lnTo>
                    <a:pt x="145" y="0"/>
                  </a:lnTo>
                  <a:lnTo>
                    <a:pt x="149" y="0"/>
                  </a:lnTo>
                  <a:lnTo>
                    <a:pt x="153" y="2"/>
                  </a:lnTo>
                  <a:lnTo>
                    <a:pt x="158" y="6"/>
                  </a:lnTo>
                  <a:lnTo>
                    <a:pt x="159" y="10"/>
                  </a:lnTo>
                  <a:lnTo>
                    <a:pt x="161" y="14"/>
                  </a:lnTo>
                  <a:lnTo>
                    <a:pt x="159" y="21"/>
                  </a:lnTo>
                  <a:lnTo>
                    <a:pt x="158" y="24"/>
                  </a:lnTo>
                  <a:lnTo>
                    <a:pt x="153" y="29"/>
                  </a:lnTo>
                  <a:lnTo>
                    <a:pt x="149" y="30"/>
                  </a:lnTo>
                  <a:lnTo>
                    <a:pt x="145" y="30"/>
                  </a:lnTo>
                  <a:lnTo>
                    <a:pt x="16" y="30"/>
                  </a:lnTo>
                  <a:lnTo>
                    <a:pt x="11" y="30"/>
                  </a:lnTo>
                  <a:lnTo>
                    <a:pt x="7" y="29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3" y="6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37" name="Группа 136"/>
          <p:cNvGrpSpPr/>
          <p:nvPr/>
        </p:nvGrpSpPr>
        <p:grpSpPr>
          <a:xfrm>
            <a:off x="8404541" y="1480174"/>
            <a:ext cx="431693" cy="431693"/>
            <a:chOff x="3867893" y="5362968"/>
            <a:chExt cx="550470" cy="550470"/>
          </a:xfrm>
        </p:grpSpPr>
        <p:sp>
          <p:nvSpPr>
            <p:cNvPr id="138" name="Freeform 149"/>
            <p:cNvSpPr>
              <a:spLocks noEditPoints="1"/>
            </p:cNvSpPr>
            <p:nvPr/>
          </p:nvSpPr>
          <p:spPr bwMode="auto">
            <a:xfrm>
              <a:off x="3867893" y="5362968"/>
              <a:ext cx="550470" cy="447257"/>
            </a:xfrm>
            <a:custGeom>
              <a:avLst/>
              <a:gdLst>
                <a:gd name="T0" fmla="*/ 33 w 512"/>
                <a:gd name="T1" fmla="*/ 320 h 416"/>
                <a:gd name="T2" fmla="*/ 33 w 512"/>
                <a:gd name="T3" fmla="*/ 372 h 416"/>
                <a:gd name="T4" fmla="*/ 33 w 512"/>
                <a:gd name="T5" fmla="*/ 377 h 416"/>
                <a:gd name="T6" fmla="*/ 36 w 512"/>
                <a:gd name="T7" fmla="*/ 381 h 416"/>
                <a:gd name="T8" fmla="*/ 39 w 512"/>
                <a:gd name="T9" fmla="*/ 384 h 416"/>
                <a:gd name="T10" fmla="*/ 44 w 512"/>
                <a:gd name="T11" fmla="*/ 384 h 416"/>
                <a:gd name="T12" fmla="*/ 469 w 512"/>
                <a:gd name="T13" fmla="*/ 384 h 416"/>
                <a:gd name="T14" fmla="*/ 472 w 512"/>
                <a:gd name="T15" fmla="*/ 384 h 416"/>
                <a:gd name="T16" fmla="*/ 477 w 512"/>
                <a:gd name="T17" fmla="*/ 381 h 416"/>
                <a:gd name="T18" fmla="*/ 479 w 512"/>
                <a:gd name="T19" fmla="*/ 377 h 416"/>
                <a:gd name="T20" fmla="*/ 480 w 512"/>
                <a:gd name="T21" fmla="*/ 372 h 416"/>
                <a:gd name="T22" fmla="*/ 480 w 512"/>
                <a:gd name="T23" fmla="*/ 320 h 416"/>
                <a:gd name="T24" fmla="*/ 33 w 512"/>
                <a:gd name="T25" fmla="*/ 320 h 416"/>
                <a:gd name="T26" fmla="*/ 44 w 512"/>
                <a:gd name="T27" fmla="*/ 33 h 416"/>
                <a:gd name="T28" fmla="*/ 39 w 512"/>
                <a:gd name="T29" fmla="*/ 33 h 416"/>
                <a:gd name="T30" fmla="*/ 36 w 512"/>
                <a:gd name="T31" fmla="*/ 36 h 416"/>
                <a:gd name="T32" fmla="*/ 33 w 512"/>
                <a:gd name="T33" fmla="*/ 39 h 416"/>
                <a:gd name="T34" fmla="*/ 33 w 512"/>
                <a:gd name="T35" fmla="*/ 44 h 416"/>
                <a:gd name="T36" fmla="*/ 33 w 512"/>
                <a:gd name="T37" fmla="*/ 287 h 416"/>
                <a:gd name="T38" fmla="*/ 480 w 512"/>
                <a:gd name="T39" fmla="*/ 287 h 416"/>
                <a:gd name="T40" fmla="*/ 480 w 512"/>
                <a:gd name="T41" fmla="*/ 44 h 416"/>
                <a:gd name="T42" fmla="*/ 479 w 512"/>
                <a:gd name="T43" fmla="*/ 39 h 416"/>
                <a:gd name="T44" fmla="*/ 477 w 512"/>
                <a:gd name="T45" fmla="*/ 36 h 416"/>
                <a:gd name="T46" fmla="*/ 472 w 512"/>
                <a:gd name="T47" fmla="*/ 33 h 416"/>
                <a:gd name="T48" fmla="*/ 469 w 512"/>
                <a:gd name="T49" fmla="*/ 33 h 416"/>
                <a:gd name="T50" fmla="*/ 44 w 512"/>
                <a:gd name="T51" fmla="*/ 33 h 416"/>
                <a:gd name="T52" fmla="*/ 44 w 512"/>
                <a:gd name="T53" fmla="*/ 0 h 416"/>
                <a:gd name="T54" fmla="*/ 469 w 512"/>
                <a:gd name="T55" fmla="*/ 0 h 416"/>
                <a:gd name="T56" fmla="*/ 485 w 512"/>
                <a:gd name="T57" fmla="*/ 4 h 416"/>
                <a:gd name="T58" fmla="*/ 500 w 512"/>
                <a:gd name="T59" fmla="*/ 13 h 416"/>
                <a:gd name="T60" fmla="*/ 509 w 512"/>
                <a:gd name="T61" fmla="*/ 28 h 416"/>
                <a:gd name="T62" fmla="*/ 512 w 512"/>
                <a:gd name="T63" fmla="*/ 44 h 416"/>
                <a:gd name="T64" fmla="*/ 512 w 512"/>
                <a:gd name="T65" fmla="*/ 372 h 416"/>
                <a:gd name="T66" fmla="*/ 509 w 512"/>
                <a:gd name="T67" fmla="*/ 390 h 416"/>
                <a:gd name="T68" fmla="*/ 500 w 512"/>
                <a:gd name="T69" fmla="*/ 403 h 416"/>
                <a:gd name="T70" fmla="*/ 485 w 512"/>
                <a:gd name="T71" fmla="*/ 413 h 416"/>
                <a:gd name="T72" fmla="*/ 469 w 512"/>
                <a:gd name="T73" fmla="*/ 416 h 416"/>
                <a:gd name="T74" fmla="*/ 44 w 512"/>
                <a:gd name="T75" fmla="*/ 416 h 416"/>
                <a:gd name="T76" fmla="*/ 26 w 512"/>
                <a:gd name="T77" fmla="*/ 413 h 416"/>
                <a:gd name="T78" fmla="*/ 13 w 512"/>
                <a:gd name="T79" fmla="*/ 403 h 416"/>
                <a:gd name="T80" fmla="*/ 4 w 512"/>
                <a:gd name="T81" fmla="*/ 390 h 416"/>
                <a:gd name="T82" fmla="*/ 0 w 512"/>
                <a:gd name="T83" fmla="*/ 372 h 416"/>
                <a:gd name="T84" fmla="*/ 0 w 512"/>
                <a:gd name="T85" fmla="*/ 44 h 416"/>
                <a:gd name="T86" fmla="*/ 4 w 512"/>
                <a:gd name="T87" fmla="*/ 28 h 416"/>
                <a:gd name="T88" fmla="*/ 13 w 512"/>
                <a:gd name="T89" fmla="*/ 13 h 416"/>
                <a:gd name="T90" fmla="*/ 26 w 512"/>
                <a:gd name="T91" fmla="*/ 4 h 416"/>
                <a:gd name="T92" fmla="*/ 44 w 512"/>
                <a:gd name="T93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2" h="416">
                  <a:moveTo>
                    <a:pt x="33" y="320"/>
                  </a:moveTo>
                  <a:lnTo>
                    <a:pt x="33" y="372"/>
                  </a:lnTo>
                  <a:lnTo>
                    <a:pt x="33" y="377"/>
                  </a:lnTo>
                  <a:lnTo>
                    <a:pt x="36" y="381"/>
                  </a:lnTo>
                  <a:lnTo>
                    <a:pt x="39" y="384"/>
                  </a:lnTo>
                  <a:lnTo>
                    <a:pt x="44" y="384"/>
                  </a:lnTo>
                  <a:lnTo>
                    <a:pt x="469" y="384"/>
                  </a:lnTo>
                  <a:lnTo>
                    <a:pt x="472" y="384"/>
                  </a:lnTo>
                  <a:lnTo>
                    <a:pt x="477" y="381"/>
                  </a:lnTo>
                  <a:lnTo>
                    <a:pt x="479" y="377"/>
                  </a:lnTo>
                  <a:lnTo>
                    <a:pt x="480" y="372"/>
                  </a:lnTo>
                  <a:lnTo>
                    <a:pt x="480" y="320"/>
                  </a:lnTo>
                  <a:lnTo>
                    <a:pt x="33" y="320"/>
                  </a:lnTo>
                  <a:close/>
                  <a:moveTo>
                    <a:pt x="44" y="33"/>
                  </a:moveTo>
                  <a:lnTo>
                    <a:pt x="39" y="33"/>
                  </a:lnTo>
                  <a:lnTo>
                    <a:pt x="36" y="36"/>
                  </a:lnTo>
                  <a:lnTo>
                    <a:pt x="33" y="39"/>
                  </a:lnTo>
                  <a:lnTo>
                    <a:pt x="33" y="44"/>
                  </a:lnTo>
                  <a:lnTo>
                    <a:pt x="33" y="287"/>
                  </a:lnTo>
                  <a:lnTo>
                    <a:pt x="480" y="287"/>
                  </a:lnTo>
                  <a:lnTo>
                    <a:pt x="480" y="44"/>
                  </a:lnTo>
                  <a:lnTo>
                    <a:pt x="479" y="39"/>
                  </a:lnTo>
                  <a:lnTo>
                    <a:pt x="477" y="36"/>
                  </a:lnTo>
                  <a:lnTo>
                    <a:pt x="472" y="33"/>
                  </a:lnTo>
                  <a:lnTo>
                    <a:pt x="469" y="33"/>
                  </a:lnTo>
                  <a:lnTo>
                    <a:pt x="44" y="33"/>
                  </a:lnTo>
                  <a:close/>
                  <a:moveTo>
                    <a:pt x="44" y="0"/>
                  </a:moveTo>
                  <a:lnTo>
                    <a:pt x="469" y="0"/>
                  </a:lnTo>
                  <a:lnTo>
                    <a:pt x="485" y="4"/>
                  </a:lnTo>
                  <a:lnTo>
                    <a:pt x="500" y="13"/>
                  </a:lnTo>
                  <a:lnTo>
                    <a:pt x="509" y="28"/>
                  </a:lnTo>
                  <a:lnTo>
                    <a:pt x="512" y="44"/>
                  </a:lnTo>
                  <a:lnTo>
                    <a:pt x="512" y="372"/>
                  </a:lnTo>
                  <a:lnTo>
                    <a:pt x="509" y="390"/>
                  </a:lnTo>
                  <a:lnTo>
                    <a:pt x="500" y="403"/>
                  </a:lnTo>
                  <a:lnTo>
                    <a:pt x="485" y="413"/>
                  </a:lnTo>
                  <a:lnTo>
                    <a:pt x="469" y="416"/>
                  </a:lnTo>
                  <a:lnTo>
                    <a:pt x="44" y="416"/>
                  </a:lnTo>
                  <a:lnTo>
                    <a:pt x="26" y="413"/>
                  </a:lnTo>
                  <a:lnTo>
                    <a:pt x="13" y="403"/>
                  </a:lnTo>
                  <a:lnTo>
                    <a:pt x="4" y="390"/>
                  </a:lnTo>
                  <a:lnTo>
                    <a:pt x="0" y="372"/>
                  </a:lnTo>
                  <a:lnTo>
                    <a:pt x="0" y="44"/>
                  </a:lnTo>
                  <a:lnTo>
                    <a:pt x="4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9" name="Rectangle 150"/>
            <p:cNvSpPr>
              <a:spLocks noChangeArrowheads="1"/>
            </p:cNvSpPr>
            <p:nvPr/>
          </p:nvSpPr>
          <p:spPr bwMode="auto">
            <a:xfrm>
              <a:off x="4125925" y="5724214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0" name="Freeform 151"/>
            <p:cNvSpPr>
              <a:spLocks/>
            </p:cNvSpPr>
            <p:nvPr/>
          </p:nvSpPr>
          <p:spPr bwMode="auto">
            <a:xfrm>
              <a:off x="4074319" y="5431777"/>
              <a:ext cx="275235" cy="206426"/>
            </a:xfrm>
            <a:custGeom>
              <a:avLst/>
              <a:gdLst>
                <a:gd name="T0" fmla="*/ 166 w 257"/>
                <a:gd name="T1" fmla="*/ 0 h 190"/>
                <a:gd name="T2" fmla="*/ 174 w 257"/>
                <a:gd name="T3" fmla="*/ 6 h 190"/>
                <a:gd name="T4" fmla="*/ 206 w 257"/>
                <a:gd name="T5" fmla="*/ 112 h 190"/>
                <a:gd name="T6" fmla="*/ 246 w 257"/>
                <a:gd name="T7" fmla="*/ 112 h 190"/>
                <a:gd name="T8" fmla="*/ 254 w 257"/>
                <a:gd name="T9" fmla="*/ 118 h 190"/>
                <a:gd name="T10" fmla="*/ 257 w 257"/>
                <a:gd name="T11" fmla="*/ 128 h 190"/>
                <a:gd name="T12" fmla="*/ 254 w 257"/>
                <a:gd name="T13" fmla="*/ 136 h 190"/>
                <a:gd name="T14" fmla="*/ 246 w 257"/>
                <a:gd name="T15" fmla="*/ 142 h 190"/>
                <a:gd name="T16" fmla="*/ 193 w 257"/>
                <a:gd name="T17" fmla="*/ 144 h 190"/>
                <a:gd name="T18" fmla="*/ 183 w 257"/>
                <a:gd name="T19" fmla="*/ 141 h 190"/>
                <a:gd name="T20" fmla="*/ 177 w 257"/>
                <a:gd name="T21" fmla="*/ 131 h 190"/>
                <a:gd name="T22" fmla="*/ 145 w 257"/>
                <a:gd name="T23" fmla="*/ 178 h 190"/>
                <a:gd name="T24" fmla="*/ 140 w 257"/>
                <a:gd name="T25" fmla="*/ 187 h 190"/>
                <a:gd name="T26" fmla="*/ 130 w 257"/>
                <a:gd name="T27" fmla="*/ 190 h 190"/>
                <a:gd name="T28" fmla="*/ 124 w 257"/>
                <a:gd name="T29" fmla="*/ 190 h 190"/>
                <a:gd name="T30" fmla="*/ 116 w 257"/>
                <a:gd name="T31" fmla="*/ 186 h 190"/>
                <a:gd name="T32" fmla="*/ 85 w 257"/>
                <a:gd name="T33" fmla="*/ 105 h 190"/>
                <a:gd name="T34" fmla="*/ 79 w 257"/>
                <a:gd name="T35" fmla="*/ 136 h 190"/>
                <a:gd name="T36" fmla="*/ 71 w 257"/>
                <a:gd name="T37" fmla="*/ 142 h 190"/>
                <a:gd name="T38" fmla="*/ 16 w 257"/>
                <a:gd name="T39" fmla="*/ 144 h 190"/>
                <a:gd name="T40" fmla="*/ 7 w 257"/>
                <a:gd name="T41" fmla="*/ 141 h 190"/>
                <a:gd name="T42" fmla="*/ 2 w 257"/>
                <a:gd name="T43" fmla="*/ 133 h 190"/>
                <a:gd name="T44" fmla="*/ 2 w 257"/>
                <a:gd name="T45" fmla="*/ 121 h 190"/>
                <a:gd name="T46" fmla="*/ 7 w 257"/>
                <a:gd name="T47" fmla="*/ 115 h 190"/>
                <a:gd name="T48" fmla="*/ 16 w 257"/>
                <a:gd name="T49" fmla="*/ 112 h 190"/>
                <a:gd name="T50" fmla="*/ 65 w 257"/>
                <a:gd name="T51" fmla="*/ 44 h 190"/>
                <a:gd name="T52" fmla="*/ 71 w 257"/>
                <a:gd name="T53" fmla="*/ 35 h 190"/>
                <a:gd name="T54" fmla="*/ 79 w 257"/>
                <a:gd name="T55" fmla="*/ 32 h 190"/>
                <a:gd name="T56" fmla="*/ 90 w 257"/>
                <a:gd name="T57" fmla="*/ 33 h 190"/>
                <a:gd name="T58" fmla="*/ 97 w 257"/>
                <a:gd name="T59" fmla="*/ 41 h 190"/>
                <a:gd name="T60" fmla="*/ 145 w 257"/>
                <a:gd name="T61" fmla="*/ 12 h 190"/>
                <a:gd name="T62" fmla="*/ 151 w 257"/>
                <a:gd name="T63" fmla="*/ 3 h 190"/>
                <a:gd name="T64" fmla="*/ 161 w 257"/>
                <a:gd name="T6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190">
                  <a:moveTo>
                    <a:pt x="161" y="0"/>
                  </a:moveTo>
                  <a:lnTo>
                    <a:pt x="166" y="0"/>
                  </a:lnTo>
                  <a:lnTo>
                    <a:pt x="171" y="3"/>
                  </a:lnTo>
                  <a:lnTo>
                    <a:pt x="174" y="6"/>
                  </a:lnTo>
                  <a:lnTo>
                    <a:pt x="177" y="11"/>
                  </a:lnTo>
                  <a:lnTo>
                    <a:pt x="206" y="112"/>
                  </a:lnTo>
                  <a:lnTo>
                    <a:pt x="241" y="112"/>
                  </a:lnTo>
                  <a:lnTo>
                    <a:pt x="246" y="112"/>
                  </a:lnTo>
                  <a:lnTo>
                    <a:pt x="251" y="115"/>
                  </a:lnTo>
                  <a:lnTo>
                    <a:pt x="254" y="118"/>
                  </a:lnTo>
                  <a:lnTo>
                    <a:pt x="256" y="121"/>
                  </a:lnTo>
                  <a:lnTo>
                    <a:pt x="257" y="128"/>
                  </a:lnTo>
                  <a:lnTo>
                    <a:pt x="256" y="133"/>
                  </a:lnTo>
                  <a:lnTo>
                    <a:pt x="254" y="136"/>
                  </a:lnTo>
                  <a:lnTo>
                    <a:pt x="251" y="141"/>
                  </a:lnTo>
                  <a:lnTo>
                    <a:pt x="246" y="142"/>
                  </a:lnTo>
                  <a:lnTo>
                    <a:pt x="241" y="144"/>
                  </a:lnTo>
                  <a:lnTo>
                    <a:pt x="193" y="144"/>
                  </a:lnTo>
                  <a:lnTo>
                    <a:pt x="188" y="142"/>
                  </a:lnTo>
                  <a:lnTo>
                    <a:pt x="183" y="141"/>
                  </a:lnTo>
                  <a:lnTo>
                    <a:pt x="180" y="136"/>
                  </a:lnTo>
                  <a:lnTo>
                    <a:pt x="177" y="131"/>
                  </a:lnTo>
                  <a:lnTo>
                    <a:pt x="164" y="83"/>
                  </a:lnTo>
                  <a:lnTo>
                    <a:pt x="145" y="178"/>
                  </a:lnTo>
                  <a:lnTo>
                    <a:pt x="143" y="184"/>
                  </a:lnTo>
                  <a:lnTo>
                    <a:pt x="140" y="187"/>
                  </a:lnTo>
                  <a:lnTo>
                    <a:pt x="135" y="190"/>
                  </a:lnTo>
                  <a:lnTo>
                    <a:pt x="130" y="190"/>
                  </a:lnTo>
                  <a:lnTo>
                    <a:pt x="129" y="190"/>
                  </a:lnTo>
                  <a:lnTo>
                    <a:pt x="124" y="190"/>
                  </a:lnTo>
                  <a:lnTo>
                    <a:pt x="119" y="189"/>
                  </a:lnTo>
                  <a:lnTo>
                    <a:pt x="116" y="186"/>
                  </a:lnTo>
                  <a:lnTo>
                    <a:pt x="114" y="181"/>
                  </a:lnTo>
                  <a:lnTo>
                    <a:pt x="85" y="105"/>
                  </a:lnTo>
                  <a:lnTo>
                    <a:pt x="81" y="131"/>
                  </a:lnTo>
                  <a:lnTo>
                    <a:pt x="79" y="136"/>
                  </a:lnTo>
                  <a:lnTo>
                    <a:pt x="76" y="139"/>
                  </a:lnTo>
                  <a:lnTo>
                    <a:pt x="71" y="142"/>
                  </a:lnTo>
                  <a:lnTo>
                    <a:pt x="65" y="144"/>
                  </a:lnTo>
                  <a:lnTo>
                    <a:pt x="16" y="144"/>
                  </a:lnTo>
                  <a:lnTo>
                    <a:pt x="12" y="142"/>
                  </a:lnTo>
                  <a:lnTo>
                    <a:pt x="7" y="141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28"/>
                  </a:lnTo>
                  <a:lnTo>
                    <a:pt x="2" y="121"/>
                  </a:lnTo>
                  <a:lnTo>
                    <a:pt x="4" y="118"/>
                  </a:lnTo>
                  <a:lnTo>
                    <a:pt x="7" y="115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52" y="112"/>
                  </a:lnTo>
                  <a:lnTo>
                    <a:pt x="65" y="44"/>
                  </a:lnTo>
                  <a:lnTo>
                    <a:pt x="68" y="40"/>
                  </a:lnTo>
                  <a:lnTo>
                    <a:pt x="71" y="35"/>
                  </a:lnTo>
                  <a:lnTo>
                    <a:pt x="74" y="33"/>
                  </a:lnTo>
                  <a:lnTo>
                    <a:pt x="79" y="32"/>
                  </a:lnTo>
                  <a:lnTo>
                    <a:pt x="85" y="32"/>
                  </a:lnTo>
                  <a:lnTo>
                    <a:pt x="90" y="33"/>
                  </a:lnTo>
                  <a:lnTo>
                    <a:pt x="93" y="36"/>
                  </a:lnTo>
                  <a:lnTo>
                    <a:pt x="97" y="41"/>
                  </a:lnTo>
                  <a:lnTo>
                    <a:pt x="124" y="117"/>
                  </a:lnTo>
                  <a:lnTo>
                    <a:pt x="145" y="12"/>
                  </a:lnTo>
                  <a:lnTo>
                    <a:pt x="146" y="8"/>
                  </a:lnTo>
                  <a:lnTo>
                    <a:pt x="151" y="3"/>
                  </a:lnTo>
                  <a:lnTo>
                    <a:pt x="154" y="1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1" name="Rectangle 152"/>
            <p:cNvSpPr>
              <a:spLocks noChangeArrowheads="1"/>
            </p:cNvSpPr>
            <p:nvPr/>
          </p:nvSpPr>
          <p:spPr bwMode="auto">
            <a:xfrm>
              <a:off x="3936701" y="5448979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2" name="Rectangle 153"/>
            <p:cNvSpPr>
              <a:spLocks noChangeArrowheads="1"/>
            </p:cNvSpPr>
            <p:nvPr/>
          </p:nvSpPr>
          <p:spPr bwMode="auto">
            <a:xfrm>
              <a:off x="3936701" y="5517788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3" name="Rectangle 154"/>
            <p:cNvSpPr>
              <a:spLocks noChangeArrowheads="1"/>
            </p:cNvSpPr>
            <p:nvPr/>
          </p:nvSpPr>
          <p:spPr bwMode="auto">
            <a:xfrm>
              <a:off x="3936701" y="558659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4" name="Rectangle 155"/>
            <p:cNvSpPr>
              <a:spLocks noChangeArrowheads="1"/>
            </p:cNvSpPr>
            <p:nvPr/>
          </p:nvSpPr>
          <p:spPr bwMode="auto">
            <a:xfrm>
              <a:off x="4005510" y="5448979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5" name="Rectangle 156"/>
            <p:cNvSpPr>
              <a:spLocks noChangeArrowheads="1"/>
            </p:cNvSpPr>
            <p:nvPr/>
          </p:nvSpPr>
          <p:spPr bwMode="auto">
            <a:xfrm>
              <a:off x="4005510" y="5517788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6" name="Rectangle 157"/>
            <p:cNvSpPr>
              <a:spLocks noChangeArrowheads="1"/>
            </p:cNvSpPr>
            <p:nvPr/>
          </p:nvSpPr>
          <p:spPr bwMode="auto">
            <a:xfrm>
              <a:off x="4005510" y="558659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7" name="Freeform 158"/>
            <p:cNvSpPr>
              <a:spLocks/>
            </p:cNvSpPr>
            <p:nvPr/>
          </p:nvSpPr>
          <p:spPr bwMode="auto">
            <a:xfrm>
              <a:off x="3988308" y="5810225"/>
              <a:ext cx="309639" cy="103213"/>
            </a:xfrm>
            <a:custGeom>
              <a:avLst/>
              <a:gdLst>
                <a:gd name="T0" fmla="*/ 62 w 287"/>
                <a:gd name="T1" fmla="*/ 0 h 96"/>
                <a:gd name="T2" fmla="*/ 94 w 287"/>
                <a:gd name="T3" fmla="*/ 0 h 96"/>
                <a:gd name="T4" fmla="*/ 93 w 287"/>
                <a:gd name="T5" fmla="*/ 27 h 96"/>
                <a:gd name="T6" fmla="*/ 88 w 287"/>
                <a:gd name="T7" fmla="*/ 48 h 96"/>
                <a:gd name="T8" fmla="*/ 82 w 287"/>
                <a:gd name="T9" fmla="*/ 64 h 96"/>
                <a:gd name="T10" fmla="*/ 204 w 287"/>
                <a:gd name="T11" fmla="*/ 64 h 96"/>
                <a:gd name="T12" fmla="*/ 197 w 287"/>
                <a:gd name="T13" fmla="*/ 48 h 96"/>
                <a:gd name="T14" fmla="*/ 192 w 287"/>
                <a:gd name="T15" fmla="*/ 27 h 96"/>
                <a:gd name="T16" fmla="*/ 191 w 287"/>
                <a:gd name="T17" fmla="*/ 0 h 96"/>
                <a:gd name="T18" fmla="*/ 223 w 287"/>
                <a:gd name="T19" fmla="*/ 0 h 96"/>
                <a:gd name="T20" fmla="*/ 224 w 287"/>
                <a:gd name="T21" fmla="*/ 24 h 96"/>
                <a:gd name="T22" fmla="*/ 229 w 287"/>
                <a:gd name="T23" fmla="*/ 40 h 96"/>
                <a:gd name="T24" fmla="*/ 234 w 287"/>
                <a:gd name="T25" fmla="*/ 53 h 96"/>
                <a:gd name="T26" fmla="*/ 239 w 287"/>
                <a:gd name="T27" fmla="*/ 61 h 96"/>
                <a:gd name="T28" fmla="*/ 244 w 287"/>
                <a:gd name="T29" fmla="*/ 64 h 96"/>
                <a:gd name="T30" fmla="*/ 271 w 287"/>
                <a:gd name="T31" fmla="*/ 64 h 96"/>
                <a:gd name="T32" fmla="*/ 276 w 287"/>
                <a:gd name="T33" fmla="*/ 66 h 96"/>
                <a:gd name="T34" fmla="*/ 281 w 287"/>
                <a:gd name="T35" fmla="*/ 67 h 96"/>
                <a:gd name="T36" fmla="*/ 284 w 287"/>
                <a:gd name="T37" fmla="*/ 70 h 96"/>
                <a:gd name="T38" fmla="*/ 285 w 287"/>
                <a:gd name="T39" fmla="*/ 75 h 96"/>
                <a:gd name="T40" fmla="*/ 287 w 287"/>
                <a:gd name="T41" fmla="*/ 80 h 96"/>
                <a:gd name="T42" fmla="*/ 285 w 287"/>
                <a:gd name="T43" fmla="*/ 85 h 96"/>
                <a:gd name="T44" fmla="*/ 284 w 287"/>
                <a:gd name="T45" fmla="*/ 90 h 96"/>
                <a:gd name="T46" fmla="*/ 281 w 287"/>
                <a:gd name="T47" fmla="*/ 93 h 96"/>
                <a:gd name="T48" fmla="*/ 276 w 287"/>
                <a:gd name="T49" fmla="*/ 94 h 96"/>
                <a:gd name="T50" fmla="*/ 271 w 287"/>
                <a:gd name="T51" fmla="*/ 96 h 96"/>
                <a:gd name="T52" fmla="*/ 14 w 287"/>
                <a:gd name="T53" fmla="*/ 96 h 96"/>
                <a:gd name="T54" fmla="*/ 9 w 287"/>
                <a:gd name="T55" fmla="*/ 94 h 96"/>
                <a:gd name="T56" fmla="*/ 6 w 287"/>
                <a:gd name="T57" fmla="*/ 93 h 96"/>
                <a:gd name="T58" fmla="*/ 1 w 287"/>
                <a:gd name="T59" fmla="*/ 90 h 96"/>
                <a:gd name="T60" fmla="*/ 0 w 287"/>
                <a:gd name="T61" fmla="*/ 85 h 96"/>
                <a:gd name="T62" fmla="*/ 0 w 287"/>
                <a:gd name="T63" fmla="*/ 80 h 96"/>
                <a:gd name="T64" fmla="*/ 0 w 287"/>
                <a:gd name="T65" fmla="*/ 75 h 96"/>
                <a:gd name="T66" fmla="*/ 1 w 287"/>
                <a:gd name="T67" fmla="*/ 70 h 96"/>
                <a:gd name="T68" fmla="*/ 6 w 287"/>
                <a:gd name="T69" fmla="*/ 67 h 96"/>
                <a:gd name="T70" fmla="*/ 9 w 287"/>
                <a:gd name="T71" fmla="*/ 66 h 96"/>
                <a:gd name="T72" fmla="*/ 14 w 287"/>
                <a:gd name="T73" fmla="*/ 64 h 96"/>
                <a:gd name="T74" fmla="*/ 43 w 287"/>
                <a:gd name="T75" fmla="*/ 64 h 96"/>
                <a:gd name="T76" fmla="*/ 46 w 287"/>
                <a:gd name="T77" fmla="*/ 61 h 96"/>
                <a:gd name="T78" fmla="*/ 53 w 287"/>
                <a:gd name="T79" fmla="*/ 54 h 96"/>
                <a:gd name="T80" fmla="*/ 58 w 287"/>
                <a:gd name="T81" fmla="*/ 41 h 96"/>
                <a:gd name="T82" fmla="*/ 61 w 287"/>
                <a:gd name="T83" fmla="*/ 25 h 96"/>
                <a:gd name="T84" fmla="*/ 62 w 287"/>
                <a:gd name="T8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7" h="96">
                  <a:moveTo>
                    <a:pt x="62" y="0"/>
                  </a:moveTo>
                  <a:lnTo>
                    <a:pt x="94" y="0"/>
                  </a:lnTo>
                  <a:lnTo>
                    <a:pt x="93" y="27"/>
                  </a:lnTo>
                  <a:lnTo>
                    <a:pt x="88" y="48"/>
                  </a:lnTo>
                  <a:lnTo>
                    <a:pt x="82" y="64"/>
                  </a:lnTo>
                  <a:lnTo>
                    <a:pt x="204" y="64"/>
                  </a:lnTo>
                  <a:lnTo>
                    <a:pt x="197" y="48"/>
                  </a:lnTo>
                  <a:lnTo>
                    <a:pt x="192" y="27"/>
                  </a:lnTo>
                  <a:lnTo>
                    <a:pt x="191" y="0"/>
                  </a:lnTo>
                  <a:lnTo>
                    <a:pt x="223" y="0"/>
                  </a:lnTo>
                  <a:lnTo>
                    <a:pt x="224" y="24"/>
                  </a:lnTo>
                  <a:lnTo>
                    <a:pt x="229" y="40"/>
                  </a:lnTo>
                  <a:lnTo>
                    <a:pt x="234" y="53"/>
                  </a:lnTo>
                  <a:lnTo>
                    <a:pt x="239" y="61"/>
                  </a:lnTo>
                  <a:lnTo>
                    <a:pt x="244" y="64"/>
                  </a:lnTo>
                  <a:lnTo>
                    <a:pt x="271" y="64"/>
                  </a:lnTo>
                  <a:lnTo>
                    <a:pt x="276" y="66"/>
                  </a:lnTo>
                  <a:lnTo>
                    <a:pt x="281" y="67"/>
                  </a:lnTo>
                  <a:lnTo>
                    <a:pt x="284" y="70"/>
                  </a:lnTo>
                  <a:lnTo>
                    <a:pt x="285" y="75"/>
                  </a:lnTo>
                  <a:lnTo>
                    <a:pt x="287" y="80"/>
                  </a:lnTo>
                  <a:lnTo>
                    <a:pt x="285" y="85"/>
                  </a:lnTo>
                  <a:lnTo>
                    <a:pt x="284" y="90"/>
                  </a:lnTo>
                  <a:lnTo>
                    <a:pt x="281" y="93"/>
                  </a:lnTo>
                  <a:lnTo>
                    <a:pt x="276" y="94"/>
                  </a:lnTo>
                  <a:lnTo>
                    <a:pt x="271" y="96"/>
                  </a:lnTo>
                  <a:lnTo>
                    <a:pt x="14" y="96"/>
                  </a:lnTo>
                  <a:lnTo>
                    <a:pt x="9" y="94"/>
                  </a:lnTo>
                  <a:lnTo>
                    <a:pt x="6" y="93"/>
                  </a:lnTo>
                  <a:lnTo>
                    <a:pt x="1" y="90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5"/>
                  </a:lnTo>
                  <a:lnTo>
                    <a:pt x="1" y="70"/>
                  </a:lnTo>
                  <a:lnTo>
                    <a:pt x="6" y="67"/>
                  </a:lnTo>
                  <a:lnTo>
                    <a:pt x="9" y="66"/>
                  </a:lnTo>
                  <a:lnTo>
                    <a:pt x="14" y="64"/>
                  </a:lnTo>
                  <a:lnTo>
                    <a:pt x="43" y="64"/>
                  </a:lnTo>
                  <a:lnTo>
                    <a:pt x="46" y="61"/>
                  </a:lnTo>
                  <a:lnTo>
                    <a:pt x="53" y="54"/>
                  </a:lnTo>
                  <a:lnTo>
                    <a:pt x="58" y="41"/>
                  </a:lnTo>
                  <a:lnTo>
                    <a:pt x="61" y="2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48" name="Shape 860"/>
          <p:cNvSpPr/>
          <p:nvPr/>
        </p:nvSpPr>
        <p:spPr>
          <a:xfrm>
            <a:off x="735612" y="5207809"/>
            <a:ext cx="1601775" cy="46166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400" b="1">
                <a:solidFill>
                  <a:srgbClr val="31859C"/>
                </a:solidFill>
              </a:defRPr>
            </a:lvl1pPr>
          </a:lstStyle>
          <a:p>
            <a:pPr algn="ctr"/>
            <a:r>
              <a:rPr b="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Решение</a:t>
            </a:r>
            <a:r>
              <a:rPr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!</a:t>
            </a:r>
          </a:p>
        </p:txBody>
      </p:sp>
      <p:sp>
        <p:nvSpPr>
          <p:cNvPr id="149" name="Shape 863"/>
          <p:cNvSpPr/>
          <p:nvPr/>
        </p:nvSpPr>
        <p:spPr>
          <a:xfrm>
            <a:off x="8536068" y="5767590"/>
            <a:ext cx="307009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>
                <a:solidFill>
                  <a:srgbClr val="1F497D"/>
                </a:solidFill>
              </a:defRPr>
            </a:pPr>
            <a:r>
              <a:rPr sz="1600" dirty="0" err="1" smtClean="0">
                <a:solidFill>
                  <a:schemeClr val="bg2">
                    <a:lumMod val="10000"/>
                  </a:schemeClr>
                </a:solidFill>
              </a:rPr>
              <a:t>Контроль</a:t>
            </a:r>
            <a:r>
              <a:rPr sz="1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sz="1600" dirty="0" err="1">
                <a:solidFill>
                  <a:schemeClr val="bg2">
                    <a:lumMod val="10000"/>
                  </a:schemeClr>
                </a:solidFill>
              </a:rPr>
              <a:t>на</a:t>
            </a:r>
            <a:r>
              <a:rPr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sz="1600" dirty="0" err="1">
                <a:solidFill>
                  <a:schemeClr val="bg2">
                    <a:lumMod val="10000"/>
                  </a:schemeClr>
                </a:solidFill>
              </a:rPr>
              <a:t>уровне</a:t>
            </a:r>
            <a:r>
              <a:rPr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sz="1600" dirty="0" err="1">
                <a:solidFill>
                  <a:schemeClr val="bg2">
                    <a:lumMod val="10000"/>
                  </a:schemeClr>
                </a:solidFill>
              </a:rPr>
              <a:t>начмеда</a:t>
            </a:r>
            <a:r>
              <a:rPr sz="1600" dirty="0">
                <a:solidFill>
                  <a:schemeClr val="bg2">
                    <a:lumMod val="10000"/>
                  </a:schemeClr>
                </a:solidFill>
              </a:rPr>
              <a:t>, ОМО о </a:t>
            </a:r>
            <a:r>
              <a:rPr sz="1600" dirty="0" err="1">
                <a:solidFill>
                  <a:schemeClr val="bg2">
                    <a:lumMod val="10000"/>
                  </a:schemeClr>
                </a:solidFill>
              </a:rPr>
              <a:t>статусе</a:t>
            </a:r>
            <a:r>
              <a:rPr sz="16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sz="1600" dirty="0" err="1">
                <a:solidFill>
                  <a:schemeClr val="bg2">
                    <a:lumMod val="10000"/>
                  </a:schemeClr>
                </a:solidFill>
              </a:rPr>
              <a:t>пациента</a:t>
            </a:r>
            <a:endParaRPr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4546" y="5791832"/>
            <a:ext cx="37030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defRPr>
                <a:solidFill>
                  <a:srgbClr val="1F497D"/>
                </a:solidFill>
              </a:defRPr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Электронный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</a:rPr>
              <a:t>online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журнал направлений к онкологу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95183" y="5781737"/>
            <a:ext cx="4097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defRPr>
                <a:solidFill>
                  <a:srgbClr val="1F497D"/>
                </a:solidFill>
              </a:defRPr>
            </a:pPr>
            <a:r>
              <a:rPr lang="ru-RU" sz="1600" dirty="0">
                <a:solidFill>
                  <a:schemeClr val="bg2">
                    <a:lumMod val="10000"/>
                  </a:schemeClr>
                </a:solidFill>
              </a:rPr>
              <a:t>Мониторинг длительности пребывания пациента в данном регистре</a:t>
            </a:r>
          </a:p>
        </p:txBody>
      </p:sp>
      <p:sp>
        <p:nvSpPr>
          <p:cNvPr id="153" name="Freeform 85"/>
          <p:cNvSpPr>
            <a:spLocks noEditPoints="1"/>
          </p:cNvSpPr>
          <p:nvPr/>
        </p:nvSpPr>
        <p:spPr bwMode="auto">
          <a:xfrm>
            <a:off x="727154" y="5887948"/>
            <a:ext cx="168202" cy="168202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Freeform 85"/>
          <p:cNvSpPr>
            <a:spLocks noEditPoints="1"/>
          </p:cNvSpPr>
          <p:nvPr/>
        </p:nvSpPr>
        <p:spPr bwMode="auto">
          <a:xfrm>
            <a:off x="4046303" y="5875669"/>
            <a:ext cx="168202" cy="168202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Freeform 85"/>
          <p:cNvSpPr>
            <a:spLocks noEditPoints="1"/>
          </p:cNvSpPr>
          <p:nvPr/>
        </p:nvSpPr>
        <p:spPr bwMode="auto">
          <a:xfrm>
            <a:off x="8334700" y="5880264"/>
            <a:ext cx="168202" cy="168202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751445" y="2637557"/>
            <a:ext cx="785792" cy="292388"/>
          </a:xfrm>
          <a:prstGeom prst="rect">
            <a:avLst/>
          </a:prstGeom>
          <a:solidFill>
            <a:srgbClr val="097165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СК/ФАП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645432" y="2634385"/>
            <a:ext cx="1122423" cy="292388"/>
          </a:xfrm>
          <a:prstGeom prst="rect">
            <a:avLst/>
          </a:prstGeom>
          <a:solidFill>
            <a:srgbClr val="097165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СКРИННИНГ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875666" y="2623692"/>
            <a:ext cx="2454181" cy="292388"/>
          </a:xfrm>
          <a:prstGeom prst="rect">
            <a:avLst/>
          </a:prstGeom>
          <a:solidFill>
            <a:srgbClr val="09716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ДИАГНОСТИЧЕСКИЕСЛУЖБЫ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5437658" y="2617548"/>
            <a:ext cx="2348689" cy="292388"/>
          </a:xfrm>
          <a:prstGeom prst="rect">
            <a:avLst/>
          </a:prstGeom>
          <a:solidFill>
            <a:srgbClr val="09716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РЕГИСТР ВЫСОКОГО</a:t>
            </a:r>
            <a:r>
              <a:rPr lang="ru-RU" sz="1300" dirty="0">
                <a:solidFill>
                  <a:schemeClr val="bg1"/>
                </a:solidFill>
              </a:rPr>
              <a:t> </a:t>
            </a:r>
            <a:r>
              <a:rPr lang="ru-RU" sz="1300" dirty="0" smtClean="0">
                <a:solidFill>
                  <a:schemeClr val="bg1"/>
                </a:solidFill>
              </a:rPr>
              <a:t>РИСКА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7894159" y="2617547"/>
            <a:ext cx="3854930" cy="292388"/>
          </a:xfrm>
          <a:prstGeom prst="rect">
            <a:avLst/>
          </a:prstGeom>
          <a:solidFill>
            <a:srgbClr val="097165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bg1"/>
                </a:solidFill>
              </a:rPr>
              <a:t>ВРАЧИ ОБЩЕЙ ЛЕЧЕБНОЙ СЕТИ НАПРАВЛЕНИЯ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887774" y="3033792"/>
            <a:ext cx="4371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РЕГИСТР ПАЦИЕНТОВ 1А КЛИНИЧЕСКОЙ ГРУППЫ </a:t>
            </a:r>
            <a:endParaRPr lang="ru-RU" sz="1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5023872" y="3696312"/>
            <a:ext cx="2339102" cy="369332"/>
          </a:xfrm>
          <a:prstGeom prst="rect">
            <a:avLst/>
          </a:prstGeom>
          <a:solidFill>
            <a:srgbClr val="0EB6A2"/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ДИАГНОЗ+ТАКТИКА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5657716" y="4093163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  <a:r>
              <a:rPr lang="ru-RU" dirty="0" smtClean="0"/>
              <a:t> </a:t>
            </a:r>
            <a:r>
              <a:rPr lang="ru-RU" dirty="0" smtClean="0"/>
              <a:t>ДНЕЙ</a:t>
            </a:r>
            <a:endParaRPr lang="ru-RU" dirty="0"/>
          </a:p>
        </p:txBody>
      </p:sp>
      <p:sp>
        <p:nvSpPr>
          <p:cNvPr id="170" name="Равнобедренный треугольник 169"/>
          <p:cNvSpPr/>
          <p:nvPr/>
        </p:nvSpPr>
        <p:spPr>
          <a:xfrm rot="10800000">
            <a:off x="6000940" y="4509019"/>
            <a:ext cx="360597" cy="214038"/>
          </a:xfrm>
          <a:prstGeom prst="triangle">
            <a:avLst/>
          </a:prstGeom>
          <a:solidFill>
            <a:srgbClr val="0EB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Прямоугольник 171"/>
          <p:cNvSpPr/>
          <p:nvPr/>
        </p:nvSpPr>
        <p:spPr>
          <a:xfrm>
            <a:off x="7668287" y="4623491"/>
            <a:ext cx="304705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  <a:defRPr>
                <a:solidFill>
                  <a:srgbClr val="1F497D"/>
                </a:solidFill>
              </a:defRPr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ОНКОЛОГИЧЕСКИЙ </a:t>
            </a: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</a:rPr>
              <a:t>ДИСПАНСЕР</a:t>
            </a:r>
            <a:endParaRPr lang="ru-RU" sz="1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2391032" y="4604812"/>
            <a:ext cx="2139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РЕГИСТР ВЫСОКОГО</a:t>
            </a:r>
          </a:p>
          <a:p>
            <a:pPr algn="ctr"/>
            <a:r>
              <a:rPr lang="ru-RU" sz="1400" dirty="0" smtClean="0"/>
              <a:t>ОНКОРИСКА</a:t>
            </a:r>
            <a:endParaRPr lang="ru-RU" sz="1400" dirty="0"/>
          </a:p>
        </p:txBody>
      </p:sp>
      <p:grpSp>
        <p:nvGrpSpPr>
          <p:cNvPr id="184" name="Группа 183"/>
          <p:cNvGrpSpPr/>
          <p:nvPr/>
        </p:nvGrpSpPr>
        <p:grpSpPr>
          <a:xfrm>
            <a:off x="3162401" y="4012285"/>
            <a:ext cx="481661" cy="548320"/>
            <a:chOff x="1906844" y="1376363"/>
            <a:chExt cx="481661" cy="548320"/>
          </a:xfrm>
          <a:solidFill>
            <a:schemeClr val="tx1"/>
          </a:solidFill>
        </p:grpSpPr>
        <p:sp>
          <p:nvSpPr>
            <p:cNvPr id="185" name="Freeform 56"/>
            <p:cNvSpPr>
              <a:spLocks noEditPoints="1"/>
            </p:cNvSpPr>
            <p:nvPr/>
          </p:nvSpPr>
          <p:spPr bwMode="auto">
            <a:xfrm>
              <a:off x="1906844" y="1376363"/>
              <a:ext cx="481661" cy="548320"/>
            </a:xfrm>
            <a:custGeom>
              <a:avLst/>
              <a:gdLst>
                <a:gd name="T0" fmla="*/ 207 w 447"/>
                <a:gd name="T1" fmla="*/ 45 h 512"/>
                <a:gd name="T2" fmla="*/ 154 w 447"/>
                <a:gd name="T3" fmla="*/ 72 h 512"/>
                <a:gd name="T4" fmla="*/ 77 w 447"/>
                <a:gd name="T5" fmla="*/ 92 h 512"/>
                <a:gd name="T6" fmla="*/ 32 w 447"/>
                <a:gd name="T7" fmla="*/ 112 h 512"/>
                <a:gd name="T8" fmla="*/ 32 w 447"/>
                <a:gd name="T9" fmla="*/ 162 h 512"/>
                <a:gd name="T10" fmla="*/ 38 w 447"/>
                <a:gd name="T11" fmla="*/ 225 h 512"/>
                <a:gd name="T12" fmla="*/ 54 w 447"/>
                <a:gd name="T13" fmla="*/ 292 h 512"/>
                <a:gd name="T14" fmla="*/ 82 w 447"/>
                <a:gd name="T15" fmla="*/ 359 h 512"/>
                <a:gd name="T16" fmla="*/ 123 w 447"/>
                <a:gd name="T17" fmla="*/ 419 h 512"/>
                <a:gd name="T18" fmla="*/ 186 w 447"/>
                <a:gd name="T19" fmla="*/ 464 h 512"/>
                <a:gd name="T20" fmla="*/ 263 w 447"/>
                <a:gd name="T21" fmla="*/ 465 h 512"/>
                <a:gd name="T22" fmla="*/ 324 w 447"/>
                <a:gd name="T23" fmla="*/ 419 h 512"/>
                <a:gd name="T24" fmla="*/ 367 w 447"/>
                <a:gd name="T25" fmla="*/ 359 h 512"/>
                <a:gd name="T26" fmla="*/ 395 w 447"/>
                <a:gd name="T27" fmla="*/ 294 h 512"/>
                <a:gd name="T28" fmla="*/ 409 w 447"/>
                <a:gd name="T29" fmla="*/ 226 h 512"/>
                <a:gd name="T30" fmla="*/ 415 w 447"/>
                <a:gd name="T31" fmla="*/ 164 h 512"/>
                <a:gd name="T32" fmla="*/ 415 w 447"/>
                <a:gd name="T33" fmla="*/ 112 h 512"/>
                <a:gd name="T34" fmla="*/ 369 w 447"/>
                <a:gd name="T35" fmla="*/ 92 h 512"/>
                <a:gd name="T36" fmla="*/ 293 w 447"/>
                <a:gd name="T37" fmla="*/ 72 h 512"/>
                <a:gd name="T38" fmla="*/ 240 w 447"/>
                <a:gd name="T39" fmla="*/ 45 h 512"/>
                <a:gd name="T40" fmla="*/ 231 w 447"/>
                <a:gd name="T41" fmla="*/ 0 h 512"/>
                <a:gd name="T42" fmla="*/ 258 w 447"/>
                <a:gd name="T43" fmla="*/ 18 h 512"/>
                <a:gd name="T44" fmla="*/ 305 w 447"/>
                <a:gd name="T45" fmla="*/ 42 h 512"/>
                <a:gd name="T46" fmla="*/ 374 w 447"/>
                <a:gd name="T47" fmla="*/ 60 h 512"/>
                <a:gd name="T48" fmla="*/ 430 w 447"/>
                <a:gd name="T49" fmla="*/ 64 h 512"/>
                <a:gd name="T50" fmla="*/ 447 w 447"/>
                <a:gd name="T51" fmla="*/ 90 h 512"/>
                <a:gd name="T52" fmla="*/ 447 w 447"/>
                <a:gd name="T53" fmla="*/ 133 h 512"/>
                <a:gd name="T54" fmla="*/ 446 w 447"/>
                <a:gd name="T55" fmla="*/ 189 h 512"/>
                <a:gd name="T56" fmla="*/ 436 w 447"/>
                <a:gd name="T57" fmla="*/ 255 h 512"/>
                <a:gd name="T58" fmla="*/ 417 w 447"/>
                <a:gd name="T59" fmla="*/ 324 h 512"/>
                <a:gd name="T60" fmla="*/ 386 w 447"/>
                <a:gd name="T61" fmla="*/ 390 h 512"/>
                <a:gd name="T62" fmla="*/ 338 w 447"/>
                <a:gd name="T63" fmla="*/ 449 h 512"/>
                <a:gd name="T64" fmla="*/ 274 w 447"/>
                <a:gd name="T65" fmla="*/ 494 h 512"/>
                <a:gd name="T66" fmla="*/ 224 w 447"/>
                <a:gd name="T67" fmla="*/ 512 h 512"/>
                <a:gd name="T68" fmla="*/ 175 w 447"/>
                <a:gd name="T69" fmla="*/ 494 h 512"/>
                <a:gd name="T70" fmla="*/ 109 w 447"/>
                <a:gd name="T71" fmla="*/ 449 h 512"/>
                <a:gd name="T72" fmla="*/ 62 w 447"/>
                <a:gd name="T73" fmla="*/ 390 h 512"/>
                <a:gd name="T74" fmla="*/ 30 w 447"/>
                <a:gd name="T75" fmla="*/ 324 h 512"/>
                <a:gd name="T76" fmla="*/ 11 w 447"/>
                <a:gd name="T77" fmla="*/ 255 h 512"/>
                <a:gd name="T78" fmla="*/ 3 w 447"/>
                <a:gd name="T79" fmla="*/ 189 h 512"/>
                <a:gd name="T80" fmla="*/ 0 w 447"/>
                <a:gd name="T81" fmla="*/ 133 h 512"/>
                <a:gd name="T82" fmla="*/ 1 w 447"/>
                <a:gd name="T83" fmla="*/ 90 h 512"/>
                <a:gd name="T84" fmla="*/ 17 w 447"/>
                <a:gd name="T85" fmla="*/ 64 h 512"/>
                <a:gd name="T86" fmla="*/ 75 w 447"/>
                <a:gd name="T87" fmla="*/ 60 h 512"/>
                <a:gd name="T88" fmla="*/ 143 w 447"/>
                <a:gd name="T89" fmla="*/ 42 h 512"/>
                <a:gd name="T90" fmla="*/ 191 w 447"/>
                <a:gd name="T91" fmla="*/ 18 h 512"/>
                <a:gd name="T92" fmla="*/ 218 w 447"/>
                <a:gd name="T9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7" h="512">
                  <a:moveTo>
                    <a:pt x="224" y="32"/>
                  </a:moveTo>
                  <a:lnTo>
                    <a:pt x="207" y="45"/>
                  </a:lnTo>
                  <a:lnTo>
                    <a:pt x="184" y="58"/>
                  </a:lnTo>
                  <a:lnTo>
                    <a:pt x="154" y="72"/>
                  </a:lnTo>
                  <a:lnTo>
                    <a:pt x="118" y="84"/>
                  </a:lnTo>
                  <a:lnTo>
                    <a:pt x="77" y="92"/>
                  </a:lnTo>
                  <a:lnTo>
                    <a:pt x="32" y="93"/>
                  </a:lnTo>
                  <a:lnTo>
                    <a:pt x="32" y="112"/>
                  </a:lnTo>
                  <a:lnTo>
                    <a:pt x="32" y="135"/>
                  </a:lnTo>
                  <a:lnTo>
                    <a:pt x="32" y="162"/>
                  </a:lnTo>
                  <a:lnTo>
                    <a:pt x="35" y="193"/>
                  </a:lnTo>
                  <a:lnTo>
                    <a:pt x="38" y="225"/>
                  </a:lnTo>
                  <a:lnTo>
                    <a:pt x="45" y="258"/>
                  </a:lnTo>
                  <a:lnTo>
                    <a:pt x="54" y="292"/>
                  </a:lnTo>
                  <a:lnTo>
                    <a:pt x="66" y="327"/>
                  </a:lnTo>
                  <a:lnTo>
                    <a:pt x="82" y="359"/>
                  </a:lnTo>
                  <a:lnTo>
                    <a:pt x="101" y="390"/>
                  </a:lnTo>
                  <a:lnTo>
                    <a:pt x="123" y="419"/>
                  </a:lnTo>
                  <a:lnTo>
                    <a:pt x="152" y="444"/>
                  </a:lnTo>
                  <a:lnTo>
                    <a:pt x="186" y="464"/>
                  </a:lnTo>
                  <a:lnTo>
                    <a:pt x="224" y="480"/>
                  </a:lnTo>
                  <a:lnTo>
                    <a:pt x="263" y="465"/>
                  </a:lnTo>
                  <a:lnTo>
                    <a:pt x="297" y="444"/>
                  </a:lnTo>
                  <a:lnTo>
                    <a:pt x="324" y="419"/>
                  </a:lnTo>
                  <a:lnTo>
                    <a:pt x="348" y="392"/>
                  </a:lnTo>
                  <a:lnTo>
                    <a:pt x="367" y="359"/>
                  </a:lnTo>
                  <a:lnTo>
                    <a:pt x="382" y="327"/>
                  </a:lnTo>
                  <a:lnTo>
                    <a:pt x="395" y="294"/>
                  </a:lnTo>
                  <a:lnTo>
                    <a:pt x="403" y="260"/>
                  </a:lnTo>
                  <a:lnTo>
                    <a:pt x="409" y="226"/>
                  </a:lnTo>
                  <a:lnTo>
                    <a:pt x="414" y="194"/>
                  </a:lnTo>
                  <a:lnTo>
                    <a:pt x="415" y="164"/>
                  </a:lnTo>
                  <a:lnTo>
                    <a:pt x="415" y="137"/>
                  </a:lnTo>
                  <a:lnTo>
                    <a:pt x="415" y="112"/>
                  </a:lnTo>
                  <a:lnTo>
                    <a:pt x="415" y="93"/>
                  </a:lnTo>
                  <a:lnTo>
                    <a:pt x="369" y="92"/>
                  </a:lnTo>
                  <a:lnTo>
                    <a:pt x="329" y="84"/>
                  </a:lnTo>
                  <a:lnTo>
                    <a:pt x="293" y="72"/>
                  </a:lnTo>
                  <a:lnTo>
                    <a:pt x="265" y="58"/>
                  </a:lnTo>
                  <a:lnTo>
                    <a:pt x="240" y="45"/>
                  </a:lnTo>
                  <a:lnTo>
                    <a:pt x="224" y="32"/>
                  </a:lnTo>
                  <a:close/>
                  <a:moveTo>
                    <a:pt x="231" y="0"/>
                  </a:moveTo>
                  <a:lnTo>
                    <a:pt x="242" y="7"/>
                  </a:lnTo>
                  <a:lnTo>
                    <a:pt x="258" y="18"/>
                  </a:lnTo>
                  <a:lnTo>
                    <a:pt x="279" y="31"/>
                  </a:lnTo>
                  <a:lnTo>
                    <a:pt x="305" y="42"/>
                  </a:lnTo>
                  <a:lnTo>
                    <a:pt x="337" y="53"/>
                  </a:lnTo>
                  <a:lnTo>
                    <a:pt x="374" y="60"/>
                  </a:lnTo>
                  <a:lnTo>
                    <a:pt x="414" y="61"/>
                  </a:lnTo>
                  <a:lnTo>
                    <a:pt x="430" y="64"/>
                  </a:lnTo>
                  <a:lnTo>
                    <a:pt x="443" y="76"/>
                  </a:lnTo>
                  <a:lnTo>
                    <a:pt x="447" y="90"/>
                  </a:lnTo>
                  <a:lnTo>
                    <a:pt x="447" y="109"/>
                  </a:lnTo>
                  <a:lnTo>
                    <a:pt x="447" y="133"/>
                  </a:lnTo>
                  <a:lnTo>
                    <a:pt x="447" y="159"/>
                  </a:lnTo>
                  <a:lnTo>
                    <a:pt x="446" y="189"/>
                  </a:lnTo>
                  <a:lnTo>
                    <a:pt x="443" y="222"/>
                  </a:lnTo>
                  <a:lnTo>
                    <a:pt x="436" y="255"/>
                  </a:lnTo>
                  <a:lnTo>
                    <a:pt x="428" y="289"/>
                  </a:lnTo>
                  <a:lnTo>
                    <a:pt x="417" y="324"/>
                  </a:lnTo>
                  <a:lnTo>
                    <a:pt x="404" y="358"/>
                  </a:lnTo>
                  <a:lnTo>
                    <a:pt x="386" y="390"/>
                  </a:lnTo>
                  <a:lnTo>
                    <a:pt x="364" y="422"/>
                  </a:lnTo>
                  <a:lnTo>
                    <a:pt x="338" y="449"/>
                  </a:lnTo>
                  <a:lnTo>
                    <a:pt x="309" y="475"/>
                  </a:lnTo>
                  <a:lnTo>
                    <a:pt x="274" y="494"/>
                  </a:lnTo>
                  <a:lnTo>
                    <a:pt x="232" y="510"/>
                  </a:lnTo>
                  <a:lnTo>
                    <a:pt x="224" y="512"/>
                  </a:lnTo>
                  <a:lnTo>
                    <a:pt x="215" y="510"/>
                  </a:lnTo>
                  <a:lnTo>
                    <a:pt x="175" y="494"/>
                  </a:lnTo>
                  <a:lnTo>
                    <a:pt x="139" y="475"/>
                  </a:lnTo>
                  <a:lnTo>
                    <a:pt x="109" y="449"/>
                  </a:lnTo>
                  <a:lnTo>
                    <a:pt x="83" y="422"/>
                  </a:lnTo>
                  <a:lnTo>
                    <a:pt x="62" y="390"/>
                  </a:lnTo>
                  <a:lnTo>
                    <a:pt x="45" y="358"/>
                  </a:lnTo>
                  <a:lnTo>
                    <a:pt x="30" y="324"/>
                  </a:lnTo>
                  <a:lnTo>
                    <a:pt x="19" y="289"/>
                  </a:lnTo>
                  <a:lnTo>
                    <a:pt x="11" y="255"/>
                  </a:lnTo>
                  <a:lnTo>
                    <a:pt x="6" y="222"/>
                  </a:lnTo>
                  <a:lnTo>
                    <a:pt x="3" y="189"/>
                  </a:lnTo>
                  <a:lnTo>
                    <a:pt x="1" y="159"/>
                  </a:lnTo>
                  <a:lnTo>
                    <a:pt x="0" y="133"/>
                  </a:lnTo>
                  <a:lnTo>
                    <a:pt x="0" y="109"/>
                  </a:lnTo>
                  <a:lnTo>
                    <a:pt x="1" y="90"/>
                  </a:lnTo>
                  <a:lnTo>
                    <a:pt x="6" y="76"/>
                  </a:lnTo>
                  <a:lnTo>
                    <a:pt x="17" y="64"/>
                  </a:lnTo>
                  <a:lnTo>
                    <a:pt x="33" y="61"/>
                  </a:lnTo>
                  <a:lnTo>
                    <a:pt x="75" y="60"/>
                  </a:lnTo>
                  <a:lnTo>
                    <a:pt x="112" y="53"/>
                  </a:lnTo>
                  <a:lnTo>
                    <a:pt x="143" y="42"/>
                  </a:lnTo>
                  <a:lnTo>
                    <a:pt x="170" y="31"/>
                  </a:lnTo>
                  <a:lnTo>
                    <a:pt x="191" y="18"/>
                  </a:lnTo>
                  <a:lnTo>
                    <a:pt x="205" y="7"/>
                  </a:lnTo>
                  <a:lnTo>
                    <a:pt x="218" y="0"/>
                  </a:lnTo>
                  <a:lnTo>
                    <a:pt x="2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6" name="Freeform 57"/>
            <p:cNvSpPr>
              <a:spLocks noEditPoints="1"/>
            </p:cNvSpPr>
            <p:nvPr/>
          </p:nvSpPr>
          <p:spPr bwMode="auto">
            <a:xfrm>
              <a:off x="2010057" y="1513980"/>
              <a:ext cx="275235" cy="273085"/>
            </a:xfrm>
            <a:custGeom>
              <a:avLst/>
              <a:gdLst>
                <a:gd name="T0" fmla="*/ 112 w 257"/>
                <a:gd name="T1" fmla="*/ 96 h 254"/>
                <a:gd name="T2" fmla="*/ 109 w 257"/>
                <a:gd name="T3" fmla="*/ 104 h 254"/>
                <a:gd name="T4" fmla="*/ 101 w 257"/>
                <a:gd name="T5" fmla="*/ 110 h 254"/>
                <a:gd name="T6" fmla="*/ 32 w 257"/>
                <a:gd name="T7" fmla="*/ 112 h 254"/>
                <a:gd name="T8" fmla="*/ 96 w 257"/>
                <a:gd name="T9" fmla="*/ 142 h 254"/>
                <a:gd name="T10" fmla="*/ 106 w 257"/>
                <a:gd name="T11" fmla="*/ 145 h 254"/>
                <a:gd name="T12" fmla="*/ 111 w 257"/>
                <a:gd name="T13" fmla="*/ 153 h 254"/>
                <a:gd name="T14" fmla="*/ 112 w 257"/>
                <a:gd name="T15" fmla="*/ 222 h 254"/>
                <a:gd name="T16" fmla="*/ 144 w 257"/>
                <a:gd name="T17" fmla="*/ 158 h 254"/>
                <a:gd name="T18" fmla="*/ 148 w 257"/>
                <a:gd name="T19" fmla="*/ 150 h 254"/>
                <a:gd name="T20" fmla="*/ 156 w 257"/>
                <a:gd name="T21" fmla="*/ 144 h 254"/>
                <a:gd name="T22" fmla="*/ 225 w 257"/>
                <a:gd name="T23" fmla="*/ 142 h 254"/>
                <a:gd name="T24" fmla="*/ 160 w 257"/>
                <a:gd name="T25" fmla="*/ 112 h 254"/>
                <a:gd name="T26" fmla="*/ 151 w 257"/>
                <a:gd name="T27" fmla="*/ 109 h 254"/>
                <a:gd name="T28" fmla="*/ 144 w 257"/>
                <a:gd name="T29" fmla="*/ 101 h 254"/>
                <a:gd name="T30" fmla="*/ 144 w 257"/>
                <a:gd name="T31" fmla="*/ 32 h 254"/>
                <a:gd name="T32" fmla="*/ 96 w 257"/>
                <a:gd name="T33" fmla="*/ 0 h 254"/>
                <a:gd name="T34" fmla="*/ 165 w 257"/>
                <a:gd name="T35" fmla="*/ 0 h 254"/>
                <a:gd name="T36" fmla="*/ 173 w 257"/>
                <a:gd name="T37" fmla="*/ 6 h 254"/>
                <a:gd name="T38" fmla="*/ 177 w 257"/>
                <a:gd name="T39" fmla="*/ 16 h 254"/>
                <a:gd name="T40" fmla="*/ 241 w 257"/>
                <a:gd name="T41" fmla="*/ 80 h 254"/>
                <a:gd name="T42" fmla="*/ 249 w 257"/>
                <a:gd name="T43" fmla="*/ 83 h 254"/>
                <a:gd name="T44" fmla="*/ 255 w 257"/>
                <a:gd name="T45" fmla="*/ 89 h 254"/>
                <a:gd name="T46" fmla="*/ 257 w 257"/>
                <a:gd name="T47" fmla="*/ 158 h 254"/>
                <a:gd name="T48" fmla="*/ 254 w 257"/>
                <a:gd name="T49" fmla="*/ 168 h 254"/>
                <a:gd name="T50" fmla="*/ 246 w 257"/>
                <a:gd name="T51" fmla="*/ 174 h 254"/>
                <a:gd name="T52" fmla="*/ 177 w 257"/>
                <a:gd name="T53" fmla="*/ 174 h 254"/>
                <a:gd name="T54" fmla="*/ 175 w 257"/>
                <a:gd name="T55" fmla="*/ 243 h 254"/>
                <a:gd name="T56" fmla="*/ 170 w 257"/>
                <a:gd name="T57" fmla="*/ 251 h 254"/>
                <a:gd name="T58" fmla="*/ 160 w 257"/>
                <a:gd name="T59" fmla="*/ 254 h 254"/>
                <a:gd name="T60" fmla="*/ 91 w 257"/>
                <a:gd name="T61" fmla="*/ 254 h 254"/>
                <a:gd name="T62" fmla="*/ 83 w 257"/>
                <a:gd name="T63" fmla="*/ 248 h 254"/>
                <a:gd name="T64" fmla="*/ 80 w 257"/>
                <a:gd name="T65" fmla="*/ 238 h 254"/>
                <a:gd name="T66" fmla="*/ 16 w 257"/>
                <a:gd name="T67" fmla="*/ 174 h 254"/>
                <a:gd name="T68" fmla="*/ 6 w 257"/>
                <a:gd name="T69" fmla="*/ 171 h 254"/>
                <a:gd name="T70" fmla="*/ 2 w 257"/>
                <a:gd name="T71" fmla="*/ 165 h 254"/>
                <a:gd name="T72" fmla="*/ 0 w 257"/>
                <a:gd name="T73" fmla="*/ 96 h 254"/>
                <a:gd name="T74" fmla="*/ 3 w 257"/>
                <a:gd name="T75" fmla="*/ 86 h 254"/>
                <a:gd name="T76" fmla="*/ 11 w 257"/>
                <a:gd name="T77" fmla="*/ 80 h 254"/>
                <a:gd name="T78" fmla="*/ 80 w 257"/>
                <a:gd name="T79" fmla="*/ 80 h 254"/>
                <a:gd name="T80" fmla="*/ 80 w 257"/>
                <a:gd name="T81" fmla="*/ 11 h 254"/>
                <a:gd name="T82" fmla="*/ 87 w 257"/>
                <a:gd name="T83" fmla="*/ 3 h 254"/>
                <a:gd name="T84" fmla="*/ 96 w 257"/>
                <a:gd name="T85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57" h="254">
                  <a:moveTo>
                    <a:pt x="112" y="32"/>
                  </a:moveTo>
                  <a:lnTo>
                    <a:pt x="112" y="96"/>
                  </a:lnTo>
                  <a:lnTo>
                    <a:pt x="111" y="101"/>
                  </a:lnTo>
                  <a:lnTo>
                    <a:pt x="109" y="104"/>
                  </a:lnTo>
                  <a:lnTo>
                    <a:pt x="106" y="109"/>
                  </a:lnTo>
                  <a:lnTo>
                    <a:pt x="101" y="110"/>
                  </a:lnTo>
                  <a:lnTo>
                    <a:pt x="96" y="112"/>
                  </a:lnTo>
                  <a:lnTo>
                    <a:pt x="32" y="112"/>
                  </a:lnTo>
                  <a:lnTo>
                    <a:pt x="32" y="142"/>
                  </a:lnTo>
                  <a:lnTo>
                    <a:pt x="96" y="142"/>
                  </a:lnTo>
                  <a:lnTo>
                    <a:pt x="101" y="144"/>
                  </a:lnTo>
                  <a:lnTo>
                    <a:pt x="106" y="145"/>
                  </a:lnTo>
                  <a:lnTo>
                    <a:pt x="109" y="150"/>
                  </a:lnTo>
                  <a:lnTo>
                    <a:pt x="111" y="153"/>
                  </a:lnTo>
                  <a:lnTo>
                    <a:pt x="112" y="158"/>
                  </a:lnTo>
                  <a:lnTo>
                    <a:pt x="112" y="222"/>
                  </a:lnTo>
                  <a:lnTo>
                    <a:pt x="144" y="222"/>
                  </a:lnTo>
                  <a:lnTo>
                    <a:pt x="144" y="158"/>
                  </a:lnTo>
                  <a:lnTo>
                    <a:pt x="144" y="153"/>
                  </a:lnTo>
                  <a:lnTo>
                    <a:pt x="148" y="150"/>
                  </a:lnTo>
                  <a:lnTo>
                    <a:pt x="151" y="145"/>
                  </a:lnTo>
                  <a:lnTo>
                    <a:pt x="156" y="144"/>
                  </a:lnTo>
                  <a:lnTo>
                    <a:pt x="160" y="142"/>
                  </a:lnTo>
                  <a:lnTo>
                    <a:pt x="225" y="142"/>
                  </a:lnTo>
                  <a:lnTo>
                    <a:pt x="225" y="112"/>
                  </a:lnTo>
                  <a:lnTo>
                    <a:pt x="160" y="112"/>
                  </a:lnTo>
                  <a:lnTo>
                    <a:pt x="156" y="110"/>
                  </a:lnTo>
                  <a:lnTo>
                    <a:pt x="151" y="109"/>
                  </a:lnTo>
                  <a:lnTo>
                    <a:pt x="148" y="104"/>
                  </a:lnTo>
                  <a:lnTo>
                    <a:pt x="144" y="101"/>
                  </a:lnTo>
                  <a:lnTo>
                    <a:pt x="144" y="96"/>
                  </a:lnTo>
                  <a:lnTo>
                    <a:pt x="144" y="32"/>
                  </a:lnTo>
                  <a:lnTo>
                    <a:pt x="112" y="32"/>
                  </a:lnTo>
                  <a:close/>
                  <a:moveTo>
                    <a:pt x="96" y="0"/>
                  </a:moveTo>
                  <a:lnTo>
                    <a:pt x="160" y="0"/>
                  </a:lnTo>
                  <a:lnTo>
                    <a:pt x="165" y="0"/>
                  </a:lnTo>
                  <a:lnTo>
                    <a:pt x="170" y="3"/>
                  </a:lnTo>
                  <a:lnTo>
                    <a:pt x="173" y="6"/>
                  </a:lnTo>
                  <a:lnTo>
                    <a:pt x="175" y="11"/>
                  </a:lnTo>
                  <a:lnTo>
                    <a:pt x="177" y="16"/>
                  </a:lnTo>
                  <a:lnTo>
                    <a:pt x="177" y="80"/>
                  </a:lnTo>
                  <a:lnTo>
                    <a:pt x="241" y="80"/>
                  </a:lnTo>
                  <a:lnTo>
                    <a:pt x="246" y="80"/>
                  </a:lnTo>
                  <a:lnTo>
                    <a:pt x="249" y="83"/>
                  </a:lnTo>
                  <a:lnTo>
                    <a:pt x="254" y="86"/>
                  </a:lnTo>
                  <a:lnTo>
                    <a:pt x="255" y="89"/>
                  </a:lnTo>
                  <a:lnTo>
                    <a:pt x="257" y="96"/>
                  </a:lnTo>
                  <a:lnTo>
                    <a:pt x="257" y="158"/>
                  </a:lnTo>
                  <a:lnTo>
                    <a:pt x="255" y="165"/>
                  </a:lnTo>
                  <a:lnTo>
                    <a:pt x="254" y="168"/>
                  </a:lnTo>
                  <a:lnTo>
                    <a:pt x="249" y="171"/>
                  </a:lnTo>
                  <a:lnTo>
                    <a:pt x="246" y="174"/>
                  </a:lnTo>
                  <a:lnTo>
                    <a:pt x="241" y="174"/>
                  </a:lnTo>
                  <a:lnTo>
                    <a:pt x="177" y="174"/>
                  </a:lnTo>
                  <a:lnTo>
                    <a:pt x="177" y="238"/>
                  </a:lnTo>
                  <a:lnTo>
                    <a:pt x="175" y="243"/>
                  </a:lnTo>
                  <a:lnTo>
                    <a:pt x="173" y="248"/>
                  </a:lnTo>
                  <a:lnTo>
                    <a:pt x="170" y="251"/>
                  </a:lnTo>
                  <a:lnTo>
                    <a:pt x="165" y="254"/>
                  </a:lnTo>
                  <a:lnTo>
                    <a:pt x="160" y="254"/>
                  </a:lnTo>
                  <a:lnTo>
                    <a:pt x="96" y="254"/>
                  </a:lnTo>
                  <a:lnTo>
                    <a:pt x="91" y="254"/>
                  </a:lnTo>
                  <a:lnTo>
                    <a:pt x="87" y="251"/>
                  </a:lnTo>
                  <a:lnTo>
                    <a:pt x="83" y="248"/>
                  </a:lnTo>
                  <a:lnTo>
                    <a:pt x="80" y="243"/>
                  </a:lnTo>
                  <a:lnTo>
                    <a:pt x="80" y="238"/>
                  </a:lnTo>
                  <a:lnTo>
                    <a:pt x="80" y="174"/>
                  </a:lnTo>
                  <a:lnTo>
                    <a:pt x="16" y="174"/>
                  </a:lnTo>
                  <a:lnTo>
                    <a:pt x="11" y="174"/>
                  </a:lnTo>
                  <a:lnTo>
                    <a:pt x="6" y="171"/>
                  </a:lnTo>
                  <a:lnTo>
                    <a:pt x="3" y="168"/>
                  </a:lnTo>
                  <a:lnTo>
                    <a:pt x="2" y="165"/>
                  </a:lnTo>
                  <a:lnTo>
                    <a:pt x="0" y="158"/>
                  </a:lnTo>
                  <a:lnTo>
                    <a:pt x="0" y="96"/>
                  </a:lnTo>
                  <a:lnTo>
                    <a:pt x="2" y="89"/>
                  </a:lnTo>
                  <a:lnTo>
                    <a:pt x="3" y="86"/>
                  </a:lnTo>
                  <a:lnTo>
                    <a:pt x="6" y="83"/>
                  </a:lnTo>
                  <a:lnTo>
                    <a:pt x="11" y="80"/>
                  </a:lnTo>
                  <a:lnTo>
                    <a:pt x="16" y="80"/>
                  </a:lnTo>
                  <a:lnTo>
                    <a:pt x="80" y="80"/>
                  </a:lnTo>
                  <a:lnTo>
                    <a:pt x="80" y="16"/>
                  </a:lnTo>
                  <a:lnTo>
                    <a:pt x="80" y="11"/>
                  </a:lnTo>
                  <a:lnTo>
                    <a:pt x="83" y="6"/>
                  </a:lnTo>
                  <a:lnTo>
                    <a:pt x="87" y="3"/>
                  </a:lnTo>
                  <a:lnTo>
                    <a:pt x="91" y="0"/>
                  </a:lnTo>
                  <a:lnTo>
                    <a:pt x="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87" name="Равнобедренный треугольник 186"/>
          <p:cNvSpPr/>
          <p:nvPr/>
        </p:nvSpPr>
        <p:spPr>
          <a:xfrm rot="10800000">
            <a:off x="6000939" y="4833095"/>
            <a:ext cx="360597" cy="214038"/>
          </a:xfrm>
          <a:prstGeom prst="triangle">
            <a:avLst/>
          </a:prstGeom>
          <a:solidFill>
            <a:srgbClr val="0EB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428634" y="4219602"/>
            <a:ext cx="720069" cy="20005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ru-RU" sz="700" b="1" dirty="0" smtClean="0">
                <a:solidFill>
                  <a:schemeClr val="bg1"/>
                </a:solidFill>
              </a:rPr>
              <a:t>Включение</a:t>
            </a:r>
            <a:endParaRPr lang="ru-RU" sz="700" b="1" dirty="0">
              <a:solidFill>
                <a:schemeClr val="bg1"/>
              </a:solidFill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7149263" y="4164198"/>
            <a:ext cx="813043" cy="200055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ru-RU" sz="700" b="1" dirty="0" smtClean="0">
                <a:solidFill>
                  <a:schemeClr val="bg1"/>
                </a:solidFill>
              </a:rPr>
              <a:t>Направление</a:t>
            </a:r>
            <a:endParaRPr lang="ru-RU" sz="700" b="1" dirty="0">
              <a:solidFill>
                <a:schemeClr val="bg1"/>
              </a:solidFill>
            </a:endParaRPr>
          </a:p>
        </p:txBody>
      </p:sp>
      <p:grpSp>
        <p:nvGrpSpPr>
          <p:cNvPr id="190" name="Группа 189"/>
          <p:cNvGrpSpPr/>
          <p:nvPr/>
        </p:nvGrpSpPr>
        <p:grpSpPr>
          <a:xfrm>
            <a:off x="8833352" y="4011553"/>
            <a:ext cx="550470" cy="550470"/>
            <a:chOff x="4865619" y="5362968"/>
            <a:chExt cx="550470" cy="550470"/>
          </a:xfrm>
        </p:grpSpPr>
        <p:sp>
          <p:nvSpPr>
            <p:cNvPr id="191" name="Freeform 93"/>
            <p:cNvSpPr>
              <a:spLocks noEditPoints="1"/>
            </p:cNvSpPr>
            <p:nvPr/>
          </p:nvSpPr>
          <p:spPr bwMode="auto">
            <a:xfrm>
              <a:off x="4865619" y="5362968"/>
              <a:ext cx="550470" cy="550470"/>
            </a:xfrm>
            <a:custGeom>
              <a:avLst/>
              <a:gdLst>
                <a:gd name="T0" fmla="*/ 255 w 512"/>
                <a:gd name="T1" fmla="*/ 480 h 512"/>
                <a:gd name="T2" fmla="*/ 258 w 512"/>
                <a:gd name="T3" fmla="*/ 422 h 512"/>
                <a:gd name="T4" fmla="*/ 271 w 512"/>
                <a:gd name="T5" fmla="*/ 416 h 512"/>
                <a:gd name="T6" fmla="*/ 286 w 512"/>
                <a:gd name="T7" fmla="*/ 422 h 512"/>
                <a:gd name="T8" fmla="*/ 287 w 512"/>
                <a:gd name="T9" fmla="*/ 480 h 512"/>
                <a:gd name="T10" fmla="*/ 417 w 512"/>
                <a:gd name="T11" fmla="*/ 427 h 512"/>
                <a:gd name="T12" fmla="*/ 427 w 512"/>
                <a:gd name="T13" fmla="*/ 417 h 512"/>
                <a:gd name="T14" fmla="*/ 441 w 512"/>
                <a:gd name="T15" fmla="*/ 419 h 512"/>
                <a:gd name="T16" fmla="*/ 448 w 512"/>
                <a:gd name="T17" fmla="*/ 432 h 512"/>
                <a:gd name="T18" fmla="*/ 480 w 512"/>
                <a:gd name="T19" fmla="*/ 255 h 512"/>
                <a:gd name="T20" fmla="*/ 32 w 512"/>
                <a:gd name="T21" fmla="*/ 480 h 512"/>
                <a:gd name="T22" fmla="*/ 32 w 512"/>
                <a:gd name="T23" fmla="*/ 97 h 512"/>
                <a:gd name="T24" fmla="*/ 352 w 512"/>
                <a:gd name="T25" fmla="*/ 69 h 512"/>
                <a:gd name="T26" fmla="*/ 340 w 512"/>
                <a:gd name="T27" fmla="*/ 79 h 512"/>
                <a:gd name="T28" fmla="*/ 303 w 512"/>
                <a:gd name="T29" fmla="*/ 113 h 512"/>
                <a:gd name="T30" fmla="*/ 345 w 512"/>
                <a:gd name="T31" fmla="*/ 116 h 512"/>
                <a:gd name="T32" fmla="*/ 352 w 512"/>
                <a:gd name="T33" fmla="*/ 129 h 512"/>
                <a:gd name="T34" fmla="*/ 384 w 512"/>
                <a:gd name="T35" fmla="*/ 129 h 512"/>
                <a:gd name="T36" fmla="*/ 390 w 512"/>
                <a:gd name="T37" fmla="*/ 116 h 512"/>
                <a:gd name="T38" fmla="*/ 432 w 512"/>
                <a:gd name="T39" fmla="*/ 113 h 512"/>
                <a:gd name="T40" fmla="*/ 395 w 512"/>
                <a:gd name="T41" fmla="*/ 79 h 512"/>
                <a:gd name="T42" fmla="*/ 385 w 512"/>
                <a:gd name="T43" fmla="*/ 69 h 512"/>
                <a:gd name="T44" fmla="*/ 352 w 512"/>
                <a:gd name="T45" fmla="*/ 33 h 512"/>
                <a:gd name="T46" fmla="*/ 404 w 512"/>
                <a:gd name="T47" fmla="*/ 0 h 512"/>
                <a:gd name="T48" fmla="*/ 416 w 512"/>
                <a:gd name="T49" fmla="*/ 12 h 512"/>
                <a:gd name="T50" fmla="*/ 448 w 512"/>
                <a:gd name="T51" fmla="*/ 49 h 512"/>
                <a:gd name="T52" fmla="*/ 461 w 512"/>
                <a:gd name="T53" fmla="*/ 55 h 512"/>
                <a:gd name="T54" fmla="*/ 464 w 512"/>
                <a:gd name="T55" fmla="*/ 129 h 512"/>
                <a:gd name="T56" fmla="*/ 457 w 512"/>
                <a:gd name="T57" fmla="*/ 142 h 512"/>
                <a:gd name="T58" fmla="*/ 416 w 512"/>
                <a:gd name="T59" fmla="*/ 145 h 512"/>
                <a:gd name="T60" fmla="*/ 412 w 512"/>
                <a:gd name="T61" fmla="*/ 186 h 512"/>
                <a:gd name="T62" fmla="*/ 400 w 512"/>
                <a:gd name="T63" fmla="*/ 193 h 512"/>
                <a:gd name="T64" fmla="*/ 496 w 512"/>
                <a:gd name="T65" fmla="*/ 225 h 512"/>
                <a:gd name="T66" fmla="*/ 509 w 512"/>
                <a:gd name="T67" fmla="*/ 231 h 512"/>
                <a:gd name="T68" fmla="*/ 512 w 512"/>
                <a:gd name="T69" fmla="*/ 496 h 512"/>
                <a:gd name="T70" fmla="*/ 506 w 512"/>
                <a:gd name="T71" fmla="*/ 509 h 512"/>
                <a:gd name="T72" fmla="*/ 16 w 512"/>
                <a:gd name="T73" fmla="*/ 512 h 512"/>
                <a:gd name="T74" fmla="*/ 3 w 512"/>
                <a:gd name="T75" fmla="*/ 506 h 512"/>
                <a:gd name="T76" fmla="*/ 0 w 512"/>
                <a:gd name="T77" fmla="*/ 81 h 512"/>
                <a:gd name="T78" fmla="*/ 6 w 512"/>
                <a:gd name="T79" fmla="*/ 68 h 512"/>
                <a:gd name="T80" fmla="*/ 209 w 512"/>
                <a:gd name="T81" fmla="*/ 65 h 512"/>
                <a:gd name="T82" fmla="*/ 222 w 512"/>
                <a:gd name="T83" fmla="*/ 71 h 512"/>
                <a:gd name="T84" fmla="*/ 225 w 512"/>
                <a:gd name="T85" fmla="*/ 225 h 512"/>
                <a:gd name="T86" fmla="*/ 335 w 512"/>
                <a:gd name="T87" fmla="*/ 193 h 512"/>
                <a:gd name="T88" fmla="*/ 323 w 512"/>
                <a:gd name="T89" fmla="*/ 186 h 512"/>
                <a:gd name="T90" fmla="*/ 319 w 512"/>
                <a:gd name="T91" fmla="*/ 145 h 512"/>
                <a:gd name="T92" fmla="*/ 279 w 512"/>
                <a:gd name="T93" fmla="*/ 142 h 512"/>
                <a:gd name="T94" fmla="*/ 271 w 512"/>
                <a:gd name="T95" fmla="*/ 129 h 512"/>
                <a:gd name="T96" fmla="*/ 274 w 512"/>
                <a:gd name="T97" fmla="*/ 55 h 512"/>
                <a:gd name="T98" fmla="*/ 287 w 512"/>
                <a:gd name="T99" fmla="*/ 49 h 512"/>
                <a:gd name="T100" fmla="*/ 321 w 512"/>
                <a:gd name="T101" fmla="*/ 12 h 512"/>
                <a:gd name="T102" fmla="*/ 331 w 512"/>
                <a:gd name="T10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225" y="255"/>
                  </a:moveTo>
                  <a:lnTo>
                    <a:pt x="225" y="480"/>
                  </a:lnTo>
                  <a:lnTo>
                    <a:pt x="255" y="480"/>
                  </a:lnTo>
                  <a:lnTo>
                    <a:pt x="255" y="432"/>
                  </a:lnTo>
                  <a:lnTo>
                    <a:pt x="257" y="427"/>
                  </a:lnTo>
                  <a:lnTo>
                    <a:pt x="258" y="422"/>
                  </a:lnTo>
                  <a:lnTo>
                    <a:pt x="263" y="419"/>
                  </a:lnTo>
                  <a:lnTo>
                    <a:pt x="266" y="417"/>
                  </a:lnTo>
                  <a:lnTo>
                    <a:pt x="271" y="416"/>
                  </a:lnTo>
                  <a:lnTo>
                    <a:pt x="278" y="417"/>
                  </a:lnTo>
                  <a:lnTo>
                    <a:pt x="281" y="419"/>
                  </a:lnTo>
                  <a:lnTo>
                    <a:pt x="286" y="422"/>
                  </a:lnTo>
                  <a:lnTo>
                    <a:pt x="287" y="427"/>
                  </a:lnTo>
                  <a:lnTo>
                    <a:pt x="287" y="432"/>
                  </a:lnTo>
                  <a:lnTo>
                    <a:pt x="287" y="480"/>
                  </a:lnTo>
                  <a:lnTo>
                    <a:pt x="416" y="480"/>
                  </a:lnTo>
                  <a:lnTo>
                    <a:pt x="416" y="432"/>
                  </a:lnTo>
                  <a:lnTo>
                    <a:pt x="417" y="427"/>
                  </a:lnTo>
                  <a:lnTo>
                    <a:pt x="419" y="422"/>
                  </a:lnTo>
                  <a:lnTo>
                    <a:pt x="422" y="419"/>
                  </a:lnTo>
                  <a:lnTo>
                    <a:pt x="427" y="417"/>
                  </a:lnTo>
                  <a:lnTo>
                    <a:pt x="432" y="416"/>
                  </a:lnTo>
                  <a:lnTo>
                    <a:pt x="437" y="417"/>
                  </a:lnTo>
                  <a:lnTo>
                    <a:pt x="441" y="419"/>
                  </a:lnTo>
                  <a:lnTo>
                    <a:pt x="445" y="422"/>
                  </a:lnTo>
                  <a:lnTo>
                    <a:pt x="448" y="427"/>
                  </a:lnTo>
                  <a:lnTo>
                    <a:pt x="448" y="432"/>
                  </a:lnTo>
                  <a:lnTo>
                    <a:pt x="448" y="480"/>
                  </a:lnTo>
                  <a:lnTo>
                    <a:pt x="480" y="480"/>
                  </a:lnTo>
                  <a:lnTo>
                    <a:pt x="480" y="255"/>
                  </a:lnTo>
                  <a:lnTo>
                    <a:pt x="225" y="255"/>
                  </a:lnTo>
                  <a:close/>
                  <a:moveTo>
                    <a:pt x="32" y="97"/>
                  </a:moveTo>
                  <a:lnTo>
                    <a:pt x="32" y="480"/>
                  </a:lnTo>
                  <a:lnTo>
                    <a:pt x="193" y="480"/>
                  </a:lnTo>
                  <a:lnTo>
                    <a:pt x="193" y="97"/>
                  </a:lnTo>
                  <a:lnTo>
                    <a:pt x="32" y="97"/>
                  </a:lnTo>
                  <a:close/>
                  <a:moveTo>
                    <a:pt x="352" y="33"/>
                  </a:moveTo>
                  <a:lnTo>
                    <a:pt x="352" y="65"/>
                  </a:lnTo>
                  <a:lnTo>
                    <a:pt x="352" y="69"/>
                  </a:lnTo>
                  <a:lnTo>
                    <a:pt x="348" y="74"/>
                  </a:lnTo>
                  <a:lnTo>
                    <a:pt x="345" y="77"/>
                  </a:lnTo>
                  <a:lnTo>
                    <a:pt x="340" y="79"/>
                  </a:lnTo>
                  <a:lnTo>
                    <a:pt x="335" y="81"/>
                  </a:lnTo>
                  <a:lnTo>
                    <a:pt x="303" y="81"/>
                  </a:lnTo>
                  <a:lnTo>
                    <a:pt x="303" y="113"/>
                  </a:lnTo>
                  <a:lnTo>
                    <a:pt x="335" y="113"/>
                  </a:lnTo>
                  <a:lnTo>
                    <a:pt x="340" y="113"/>
                  </a:lnTo>
                  <a:lnTo>
                    <a:pt x="345" y="116"/>
                  </a:lnTo>
                  <a:lnTo>
                    <a:pt x="348" y="119"/>
                  </a:lnTo>
                  <a:lnTo>
                    <a:pt x="352" y="124"/>
                  </a:lnTo>
                  <a:lnTo>
                    <a:pt x="352" y="129"/>
                  </a:lnTo>
                  <a:lnTo>
                    <a:pt x="352" y="161"/>
                  </a:lnTo>
                  <a:lnTo>
                    <a:pt x="384" y="161"/>
                  </a:lnTo>
                  <a:lnTo>
                    <a:pt x="384" y="129"/>
                  </a:lnTo>
                  <a:lnTo>
                    <a:pt x="385" y="124"/>
                  </a:lnTo>
                  <a:lnTo>
                    <a:pt x="387" y="119"/>
                  </a:lnTo>
                  <a:lnTo>
                    <a:pt x="390" y="116"/>
                  </a:lnTo>
                  <a:lnTo>
                    <a:pt x="395" y="113"/>
                  </a:lnTo>
                  <a:lnTo>
                    <a:pt x="400" y="113"/>
                  </a:lnTo>
                  <a:lnTo>
                    <a:pt x="432" y="113"/>
                  </a:lnTo>
                  <a:lnTo>
                    <a:pt x="432" y="81"/>
                  </a:lnTo>
                  <a:lnTo>
                    <a:pt x="400" y="81"/>
                  </a:lnTo>
                  <a:lnTo>
                    <a:pt x="395" y="79"/>
                  </a:lnTo>
                  <a:lnTo>
                    <a:pt x="390" y="77"/>
                  </a:lnTo>
                  <a:lnTo>
                    <a:pt x="387" y="74"/>
                  </a:lnTo>
                  <a:lnTo>
                    <a:pt x="385" y="69"/>
                  </a:lnTo>
                  <a:lnTo>
                    <a:pt x="384" y="65"/>
                  </a:lnTo>
                  <a:lnTo>
                    <a:pt x="384" y="33"/>
                  </a:lnTo>
                  <a:lnTo>
                    <a:pt x="352" y="33"/>
                  </a:lnTo>
                  <a:close/>
                  <a:moveTo>
                    <a:pt x="335" y="0"/>
                  </a:moveTo>
                  <a:lnTo>
                    <a:pt x="400" y="0"/>
                  </a:lnTo>
                  <a:lnTo>
                    <a:pt x="404" y="0"/>
                  </a:lnTo>
                  <a:lnTo>
                    <a:pt x="409" y="4"/>
                  </a:lnTo>
                  <a:lnTo>
                    <a:pt x="412" y="7"/>
                  </a:lnTo>
                  <a:lnTo>
                    <a:pt x="416" y="12"/>
                  </a:lnTo>
                  <a:lnTo>
                    <a:pt x="416" y="16"/>
                  </a:lnTo>
                  <a:lnTo>
                    <a:pt x="416" y="49"/>
                  </a:lnTo>
                  <a:lnTo>
                    <a:pt x="448" y="49"/>
                  </a:lnTo>
                  <a:lnTo>
                    <a:pt x="453" y="49"/>
                  </a:lnTo>
                  <a:lnTo>
                    <a:pt x="457" y="52"/>
                  </a:lnTo>
                  <a:lnTo>
                    <a:pt x="461" y="55"/>
                  </a:lnTo>
                  <a:lnTo>
                    <a:pt x="464" y="60"/>
                  </a:lnTo>
                  <a:lnTo>
                    <a:pt x="464" y="65"/>
                  </a:lnTo>
                  <a:lnTo>
                    <a:pt x="464" y="129"/>
                  </a:lnTo>
                  <a:lnTo>
                    <a:pt x="464" y="134"/>
                  </a:lnTo>
                  <a:lnTo>
                    <a:pt x="461" y="138"/>
                  </a:lnTo>
                  <a:lnTo>
                    <a:pt x="457" y="142"/>
                  </a:lnTo>
                  <a:lnTo>
                    <a:pt x="453" y="143"/>
                  </a:lnTo>
                  <a:lnTo>
                    <a:pt x="448" y="145"/>
                  </a:lnTo>
                  <a:lnTo>
                    <a:pt x="416" y="145"/>
                  </a:lnTo>
                  <a:lnTo>
                    <a:pt x="416" y="177"/>
                  </a:lnTo>
                  <a:lnTo>
                    <a:pt x="416" y="182"/>
                  </a:lnTo>
                  <a:lnTo>
                    <a:pt x="412" y="186"/>
                  </a:lnTo>
                  <a:lnTo>
                    <a:pt x="409" y="190"/>
                  </a:lnTo>
                  <a:lnTo>
                    <a:pt x="404" y="191"/>
                  </a:lnTo>
                  <a:lnTo>
                    <a:pt x="400" y="193"/>
                  </a:lnTo>
                  <a:lnTo>
                    <a:pt x="384" y="193"/>
                  </a:lnTo>
                  <a:lnTo>
                    <a:pt x="384" y="225"/>
                  </a:lnTo>
                  <a:lnTo>
                    <a:pt x="496" y="225"/>
                  </a:lnTo>
                  <a:lnTo>
                    <a:pt x="501" y="225"/>
                  </a:lnTo>
                  <a:lnTo>
                    <a:pt x="506" y="227"/>
                  </a:lnTo>
                  <a:lnTo>
                    <a:pt x="509" y="231"/>
                  </a:lnTo>
                  <a:lnTo>
                    <a:pt x="512" y="235"/>
                  </a:lnTo>
                  <a:lnTo>
                    <a:pt x="512" y="241"/>
                  </a:lnTo>
                  <a:lnTo>
                    <a:pt x="512" y="496"/>
                  </a:lnTo>
                  <a:lnTo>
                    <a:pt x="512" y="501"/>
                  </a:lnTo>
                  <a:lnTo>
                    <a:pt x="509" y="506"/>
                  </a:lnTo>
                  <a:lnTo>
                    <a:pt x="506" y="509"/>
                  </a:lnTo>
                  <a:lnTo>
                    <a:pt x="501" y="510"/>
                  </a:lnTo>
                  <a:lnTo>
                    <a:pt x="496" y="512"/>
                  </a:lnTo>
                  <a:lnTo>
                    <a:pt x="16" y="512"/>
                  </a:lnTo>
                  <a:lnTo>
                    <a:pt x="11" y="510"/>
                  </a:lnTo>
                  <a:lnTo>
                    <a:pt x="6" y="509"/>
                  </a:lnTo>
                  <a:lnTo>
                    <a:pt x="3" y="506"/>
                  </a:lnTo>
                  <a:lnTo>
                    <a:pt x="0" y="501"/>
                  </a:lnTo>
                  <a:lnTo>
                    <a:pt x="0" y="496"/>
                  </a:lnTo>
                  <a:lnTo>
                    <a:pt x="0" y="81"/>
                  </a:lnTo>
                  <a:lnTo>
                    <a:pt x="0" y="76"/>
                  </a:lnTo>
                  <a:lnTo>
                    <a:pt x="3" y="71"/>
                  </a:lnTo>
                  <a:lnTo>
                    <a:pt x="6" y="68"/>
                  </a:lnTo>
                  <a:lnTo>
                    <a:pt x="11" y="65"/>
                  </a:lnTo>
                  <a:lnTo>
                    <a:pt x="16" y="65"/>
                  </a:lnTo>
                  <a:lnTo>
                    <a:pt x="209" y="65"/>
                  </a:lnTo>
                  <a:lnTo>
                    <a:pt x="213" y="65"/>
                  </a:lnTo>
                  <a:lnTo>
                    <a:pt x="217" y="68"/>
                  </a:lnTo>
                  <a:lnTo>
                    <a:pt x="222" y="71"/>
                  </a:lnTo>
                  <a:lnTo>
                    <a:pt x="223" y="76"/>
                  </a:lnTo>
                  <a:lnTo>
                    <a:pt x="225" y="81"/>
                  </a:lnTo>
                  <a:lnTo>
                    <a:pt x="225" y="225"/>
                  </a:lnTo>
                  <a:lnTo>
                    <a:pt x="352" y="225"/>
                  </a:lnTo>
                  <a:lnTo>
                    <a:pt x="352" y="193"/>
                  </a:lnTo>
                  <a:lnTo>
                    <a:pt x="335" y="193"/>
                  </a:lnTo>
                  <a:lnTo>
                    <a:pt x="331" y="191"/>
                  </a:lnTo>
                  <a:lnTo>
                    <a:pt x="326" y="190"/>
                  </a:lnTo>
                  <a:lnTo>
                    <a:pt x="323" y="186"/>
                  </a:lnTo>
                  <a:lnTo>
                    <a:pt x="321" y="182"/>
                  </a:lnTo>
                  <a:lnTo>
                    <a:pt x="319" y="177"/>
                  </a:lnTo>
                  <a:lnTo>
                    <a:pt x="319" y="145"/>
                  </a:lnTo>
                  <a:lnTo>
                    <a:pt x="287" y="145"/>
                  </a:lnTo>
                  <a:lnTo>
                    <a:pt x="283" y="143"/>
                  </a:lnTo>
                  <a:lnTo>
                    <a:pt x="279" y="142"/>
                  </a:lnTo>
                  <a:lnTo>
                    <a:pt x="274" y="138"/>
                  </a:lnTo>
                  <a:lnTo>
                    <a:pt x="273" y="134"/>
                  </a:lnTo>
                  <a:lnTo>
                    <a:pt x="271" y="129"/>
                  </a:lnTo>
                  <a:lnTo>
                    <a:pt x="271" y="65"/>
                  </a:lnTo>
                  <a:lnTo>
                    <a:pt x="273" y="60"/>
                  </a:lnTo>
                  <a:lnTo>
                    <a:pt x="274" y="55"/>
                  </a:lnTo>
                  <a:lnTo>
                    <a:pt x="279" y="52"/>
                  </a:lnTo>
                  <a:lnTo>
                    <a:pt x="283" y="49"/>
                  </a:lnTo>
                  <a:lnTo>
                    <a:pt x="287" y="49"/>
                  </a:lnTo>
                  <a:lnTo>
                    <a:pt x="319" y="49"/>
                  </a:lnTo>
                  <a:lnTo>
                    <a:pt x="319" y="16"/>
                  </a:lnTo>
                  <a:lnTo>
                    <a:pt x="321" y="12"/>
                  </a:lnTo>
                  <a:lnTo>
                    <a:pt x="323" y="7"/>
                  </a:lnTo>
                  <a:lnTo>
                    <a:pt x="326" y="4"/>
                  </a:lnTo>
                  <a:lnTo>
                    <a:pt x="331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2" name="Rectangle 94"/>
            <p:cNvSpPr>
              <a:spLocks noChangeArrowheads="1"/>
            </p:cNvSpPr>
            <p:nvPr/>
          </p:nvSpPr>
          <p:spPr bwMode="auto">
            <a:xfrm>
              <a:off x="4934428" y="5517788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3" name="Rectangle 95"/>
            <p:cNvSpPr>
              <a:spLocks noChangeArrowheads="1"/>
            </p:cNvSpPr>
            <p:nvPr/>
          </p:nvSpPr>
          <p:spPr bwMode="auto">
            <a:xfrm>
              <a:off x="5003237" y="5517788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" name="Rectangle 96"/>
            <p:cNvSpPr>
              <a:spLocks noChangeArrowheads="1"/>
            </p:cNvSpPr>
            <p:nvPr/>
          </p:nvSpPr>
          <p:spPr bwMode="auto">
            <a:xfrm>
              <a:off x="4934428" y="558659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" name="Rectangle 97"/>
            <p:cNvSpPr>
              <a:spLocks noChangeArrowheads="1"/>
            </p:cNvSpPr>
            <p:nvPr/>
          </p:nvSpPr>
          <p:spPr bwMode="auto">
            <a:xfrm>
              <a:off x="5003237" y="558659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" name="Rectangle 98"/>
            <p:cNvSpPr>
              <a:spLocks noChangeArrowheads="1"/>
            </p:cNvSpPr>
            <p:nvPr/>
          </p:nvSpPr>
          <p:spPr bwMode="auto">
            <a:xfrm>
              <a:off x="4934428" y="5655405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7" name="Rectangle 99"/>
            <p:cNvSpPr>
              <a:spLocks noChangeArrowheads="1"/>
            </p:cNvSpPr>
            <p:nvPr/>
          </p:nvSpPr>
          <p:spPr bwMode="auto">
            <a:xfrm>
              <a:off x="5003237" y="5655405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8" name="Rectangle 100"/>
            <p:cNvSpPr>
              <a:spLocks noChangeArrowheads="1"/>
            </p:cNvSpPr>
            <p:nvPr/>
          </p:nvSpPr>
          <p:spPr bwMode="auto">
            <a:xfrm>
              <a:off x="4934428" y="5724214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9" name="Rectangle 101"/>
            <p:cNvSpPr>
              <a:spLocks noChangeArrowheads="1"/>
            </p:cNvSpPr>
            <p:nvPr/>
          </p:nvSpPr>
          <p:spPr bwMode="auto">
            <a:xfrm>
              <a:off x="5003237" y="5724214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0" name="Rectangle 102"/>
            <p:cNvSpPr>
              <a:spLocks noChangeArrowheads="1"/>
            </p:cNvSpPr>
            <p:nvPr/>
          </p:nvSpPr>
          <p:spPr bwMode="auto">
            <a:xfrm>
              <a:off x="5140854" y="567260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1" name="Rectangle 103"/>
            <p:cNvSpPr>
              <a:spLocks noChangeArrowheads="1"/>
            </p:cNvSpPr>
            <p:nvPr/>
          </p:nvSpPr>
          <p:spPr bwMode="auto">
            <a:xfrm>
              <a:off x="5226865" y="567260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2" name="Rectangle 104"/>
            <p:cNvSpPr>
              <a:spLocks noChangeArrowheads="1"/>
            </p:cNvSpPr>
            <p:nvPr/>
          </p:nvSpPr>
          <p:spPr bwMode="auto">
            <a:xfrm>
              <a:off x="5312876" y="5672607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3" name="Rectangle 105"/>
            <p:cNvSpPr>
              <a:spLocks noChangeArrowheads="1"/>
            </p:cNvSpPr>
            <p:nvPr/>
          </p:nvSpPr>
          <p:spPr bwMode="auto">
            <a:xfrm>
              <a:off x="5140854" y="5741416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" name="Rectangle 106"/>
            <p:cNvSpPr>
              <a:spLocks noChangeArrowheads="1"/>
            </p:cNvSpPr>
            <p:nvPr/>
          </p:nvSpPr>
          <p:spPr bwMode="auto">
            <a:xfrm>
              <a:off x="5226865" y="5741416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" name="Rectangle 107"/>
            <p:cNvSpPr>
              <a:spLocks noChangeArrowheads="1"/>
            </p:cNvSpPr>
            <p:nvPr/>
          </p:nvSpPr>
          <p:spPr bwMode="auto">
            <a:xfrm>
              <a:off x="5226865" y="5810225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6" name="Rectangle 108"/>
            <p:cNvSpPr>
              <a:spLocks noChangeArrowheads="1"/>
            </p:cNvSpPr>
            <p:nvPr/>
          </p:nvSpPr>
          <p:spPr bwMode="auto">
            <a:xfrm>
              <a:off x="5312876" y="5741416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" name="Rectangle 109"/>
            <p:cNvSpPr>
              <a:spLocks noChangeArrowheads="1"/>
            </p:cNvSpPr>
            <p:nvPr/>
          </p:nvSpPr>
          <p:spPr bwMode="auto">
            <a:xfrm>
              <a:off x="4934428" y="5793023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" name="Rectangle 110"/>
            <p:cNvSpPr>
              <a:spLocks noChangeArrowheads="1"/>
            </p:cNvSpPr>
            <p:nvPr/>
          </p:nvSpPr>
          <p:spPr bwMode="auto">
            <a:xfrm>
              <a:off x="5003237" y="5793023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 smtClean="0"/>
              <a:t>Онкоскрининг</a:t>
            </a:r>
            <a:r>
              <a:rPr lang="ru-RU" sz="2000" dirty="0" smtClean="0"/>
              <a:t> пациентов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26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ручной ввод 5"/>
          <p:cNvSpPr/>
          <p:nvPr/>
        </p:nvSpPr>
        <p:spPr>
          <a:xfrm rot="16200000" flipV="1">
            <a:off x="-846285" y="846287"/>
            <a:ext cx="6858000" cy="5165427"/>
          </a:xfrm>
          <a:prstGeom prst="flowChartManualInput">
            <a:avLst/>
          </a:prstGeom>
          <a:gradFill flip="none" rotWithShape="1">
            <a:gsLst>
              <a:gs pos="0">
                <a:srgbClr val="058A91"/>
              </a:gs>
              <a:gs pos="100000">
                <a:srgbClr val="2FBFB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676499" y="1964852"/>
            <a:ext cx="4040644" cy="1710242"/>
          </a:xfrm>
        </p:spPr>
        <p:txBody>
          <a:bodyPr anchor="b"/>
          <a:lstStyle>
            <a:lvl1pPr algn="ctr" rtl="0" eaLnBrk="1" latinLnBrk="0" hangingPunct="1">
              <a:spcBef>
                <a:spcPct val="0"/>
              </a:spcBef>
              <a:buNone/>
              <a:defRPr kumimoji="0" sz="6000" b="0" kern="1200" cap="all" baseline="0">
                <a:ln w="6350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dirty="0">
                <a:solidFill>
                  <a:schemeClr val="bg1"/>
                </a:solidFill>
              </a:rPr>
              <a:t>НЕОБХОДИМА ПОДДЕРЖКА </a:t>
            </a:r>
            <a:r>
              <a:rPr lang="ru-RU" sz="3600" b="1" dirty="0" smtClean="0">
                <a:solidFill>
                  <a:schemeClr val="bg1"/>
                </a:solidFill>
              </a:rPr>
              <a:t>ГОСУДАРСТВА: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6766" y="3743239"/>
            <a:ext cx="1308617" cy="140472"/>
          </a:xfrm>
          <a:prstGeom prst="rect">
            <a:avLst/>
          </a:prstGeom>
          <a:solidFill>
            <a:srgbClr val="D02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65619" y="2144465"/>
            <a:ext cx="46935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Создание </a:t>
            </a:r>
            <a:r>
              <a:rPr lang="ru-RU" sz="2000" dirty="0"/>
              <a:t>облачного федерального регистра больных ЗНО</a:t>
            </a: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5672129" y="2238051"/>
            <a:ext cx="319030" cy="520715"/>
          </a:xfrm>
          <a:custGeom>
            <a:avLst/>
            <a:gdLst/>
            <a:ahLst/>
            <a:cxnLst>
              <a:cxn ang="0">
                <a:pos x="435" y="710"/>
              </a:cxn>
              <a:cxn ang="0">
                <a:pos x="16" y="710"/>
              </a:cxn>
              <a:cxn ang="0">
                <a:pos x="16" y="685"/>
              </a:cxn>
              <a:cxn ang="0">
                <a:pos x="245" y="419"/>
              </a:cxn>
              <a:cxn ang="0">
                <a:pos x="275" y="382"/>
              </a:cxn>
              <a:cxn ang="0">
                <a:pos x="301" y="349"/>
              </a:cxn>
              <a:cxn ang="0">
                <a:pos x="323" y="317"/>
              </a:cxn>
              <a:cxn ang="0">
                <a:pos x="341" y="288"/>
              </a:cxn>
              <a:cxn ang="0">
                <a:pos x="357" y="253"/>
              </a:cxn>
              <a:cxn ang="0">
                <a:pos x="368" y="220"/>
              </a:cxn>
              <a:cxn ang="0">
                <a:pos x="371" y="188"/>
              </a:cxn>
              <a:cxn ang="0">
                <a:pos x="368" y="151"/>
              </a:cxn>
              <a:cxn ang="0">
                <a:pos x="360" y="119"/>
              </a:cxn>
              <a:cxn ang="0">
                <a:pos x="347" y="92"/>
              </a:cxn>
              <a:cxn ang="0">
                <a:pos x="328" y="68"/>
              </a:cxn>
              <a:cxn ang="0">
                <a:pos x="304" y="49"/>
              </a:cxn>
              <a:cxn ang="0">
                <a:pos x="275" y="36"/>
              </a:cxn>
              <a:cxn ang="0">
                <a:pos x="242" y="28"/>
              </a:cxn>
              <a:cxn ang="0">
                <a:pos x="204" y="25"/>
              </a:cxn>
              <a:cxn ang="0">
                <a:pos x="164" y="28"/>
              </a:cxn>
              <a:cxn ang="0">
                <a:pos x="127" y="38"/>
              </a:cxn>
              <a:cxn ang="0">
                <a:pos x="97" y="54"/>
              </a:cxn>
              <a:cxn ang="0">
                <a:pos x="72" y="76"/>
              </a:cxn>
              <a:cxn ang="0">
                <a:pos x="51" y="103"/>
              </a:cxn>
              <a:cxn ang="0">
                <a:pos x="35" y="134"/>
              </a:cxn>
              <a:cxn ang="0">
                <a:pos x="27" y="169"/>
              </a:cxn>
              <a:cxn ang="0">
                <a:pos x="24" y="207"/>
              </a:cxn>
              <a:cxn ang="0">
                <a:pos x="1" y="207"/>
              </a:cxn>
              <a:cxn ang="0">
                <a:pos x="0" y="204"/>
              </a:cxn>
              <a:cxn ang="0">
                <a:pos x="3" y="162"/>
              </a:cxn>
              <a:cxn ang="0">
                <a:pos x="13" y="124"/>
              </a:cxn>
              <a:cxn ang="0">
                <a:pos x="30" y="91"/>
              </a:cxn>
              <a:cxn ang="0">
                <a:pos x="54" y="59"/>
              </a:cxn>
              <a:cxn ang="0">
                <a:pos x="84" y="33"/>
              </a:cxn>
              <a:cxn ang="0">
                <a:pos x="119" y="14"/>
              </a:cxn>
              <a:cxn ang="0">
                <a:pos x="159" y="3"/>
              </a:cxn>
              <a:cxn ang="0">
                <a:pos x="204" y="0"/>
              </a:cxn>
              <a:cxn ang="0">
                <a:pos x="245" y="3"/>
              </a:cxn>
              <a:cxn ang="0">
                <a:pos x="283" y="13"/>
              </a:cxn>
              <a:cxn ang="0">
                <a:pos x="315" y="27"/>
              </a:cxn>
              <a:cxn ang="0">
                <a:pos x="344" y="49"/>
              </a:cxn>
              <a:cxn ang="0">
                <a:pos x="366" y="76"/>
              </a:cxn>
              <a:cxn ang="0">
                <a:pos x="384" y="108"/>
              </a:cxn>
              <a:cxn ang="0">
                <a:pos x="393" y="145"/>
              </a:cxn>
              <a:cxn ang="0">
                <a:pos x="397" y="188"/>
              </a:cxn>
              <a:cxn ang="0">
                <a:pos x="392" y="226"/>
              </a:cxn>
              <a:cxn ang="0">
                <a:pos x="379" y="266"/>
              </a:cxn>
              <a:cxn ang="0">
                <a:pos x="358" y="306"/>
              </a:cxn>
              <a:cxn ang="0">
                <a:pos x="330" y="349"/>
              </a:cxn>
              <a:cxn ang="0">
                <a:pos x="295" y="396"/>
              </a:cxn>
              <a:cxn ang="0">
                <a:pos x="253" y="447"/>
              </a:cxn>
              <a:cxn ang="0">
                <a:pos x="52" y="682"/>
              </a:cxn>
              <a:cxn ang="0">
                <a:pos x="52" y="685"/>
              </a:cxn>
              <a:cxn ang="0">
                <a:pos x="435" y="685"/>
              </a:cxn>
              <a:cxn ang="0">
                <a:pos x="435" y="710"/>
              </a:cxn>
            </a:cxnLst>
            <a:rect l="0" t="0" r="r" b="b"/>
            <a:pathLst>
              <a:path w="435" h="710">
                <a:moveTo>
                  <a:pt x="435" y="710"/>
                </a:moveTo>
                <a:lnTo>
                  <a:pt x="16" y="710"/>
                </a:lnTo>
                <a:lnTo>
                  <a:pt x="16" y="685"/>
                </a:lnTo>
                <a:lnTo>
                  <a:pt x="245" y="419"/>
                </a:lnTo>
                <a:lnTo>
                  <a:pt x="275" y="382"/>
                </a:lnTo>
                <a:lnTo>
                  <a:pt x="301" y="349"/>
                </a:lnTo>
                <a:lnTo>
                  <a:pt x="323" y="317"/>
                </a:lnTo>
                <a:lnTo>
                  <a:pt x="341" y="288"/>
                </a:lnTo>
                <a:lnTo>
                  <a:pt x="357" y="253"/>
                </a:lnTo>
                <a:lnTo>
                  <a:pt x="368" y="220"/>
                </a:lnTo>
                <a:lnTo>
                  <a:pt x="371" y="188"/>
                </a:lnTo>
                <a:lnTo>
                  <a:pt x="368" y="151"/>
                </a:lnTo>
                <a:lnTo>
                  <a:pt x="360" y="119"/>
                </a:lnTo>
                <a:lnTo>
                  <a:pt x="347" y="92"/>
                </a:lnTo>
                <a:lnTo>
                  <a:pt x="328" y="68"/>
                </a:lnTo>
                <a:lnTo>
                  <a:pt x="304" y="49"/>
                </a:lnTo>
                <a:lnTo>
                  <a:pt x="275" y="36"/>
                </a:lnTo>
                <a:lnTo>
                  <a:pt x="242" y="28"/>
                </a:lnTo>
                <a:lnTo>
                  <a:pt x="204" y="25"/>
                </a:lnTo>
                <a:lnTo>
                  <a:pt x="164" y="28"/>
                </a:lnTo>
                <a:lnTo>
                  <a:pt x="127" y="38"/>
                </a:lnTo>
                <a:lnTo>
                  <a:pt x="97" y="54"/>
                </a:lnTo>
                <a:lnTo>
                  <a:pt x="72" y="76"/>
                </a:lnTo>
                <a:lnTo>
                  <a:pt x="51" y="103"/>
                </a:lnTo>
                <a:lnTo>
                  <a:pt x="35" y="134"/>
                </a:lnTo>
                <a:lnTo>
                  <a:pt x="27" y="169"/>
                </a:lnTo>
                <a:lnTo>
                  <a:pt x="24" y="207"/>
                </a:lnTo>
                <a:lnTo>
                  <a:pt x="1" y="207"/>
                </a:lnTo>
                <a:lnTo>
                  <a:pt x="0" y="204"/>
                </a:lnTo>
                <a:lnTo>
                  <a:pt x="3" y="162"/>
                </a:lnTo>
                <a:lnTo>
                  <a:pt x="13" y="124"/>
                </a:lnTo>
                <a:lnTo>
                  <a:pt x="30" y="91"/>
                </a:lnTo>
                <a:lnTo>
                  <a:pt x="54" y="59"/>
                </a:lnTo>
                <a:lnTo>
                  <a:pt x="84" y="33"/>
                </a:lnTo>
                <a:lnTo>
                  <a:pt x="119" y="14"/>
                </a:lnTo>
                <a:lnTo>
                  <a:pt x="159" y="3"/>
                </a:lnTo>
                <a:lnTo>
                  <a:pt x="204" y="0"/>
                </a:lnTo>
                <a:lnTo>
                  <a:pt x="245" y="3"/>
                </a:lnTo>
                <a:lnTo>
                  <a:pt x="283" y="13"/>
                </a:lnTo>
                <a:lnTo>
                  <a:pt x="315" y="27"/>
                </a:lnTo>
                <a:lnTo>
                  <a:pt x="344" y="49"/>
                </a:lnTo>
                <a:lnTo>
                  <a:pt x="366" y="76"/>
                </a:lnTo>
                <a:lnTo>
                  <a:pt x="384" y="108"/>
                </a:lnTo>
                <a:lnTo>
                  <a:pt x="393" y="145"/>
                </a:lnTo>
                <a:lnTo>
                  <a:pt x="397" y="188"/>
                </a:lnTo>
                <a:lnTo>
                  <a:pt x="392" y="226"/>
                </a:lnTo>
                <a:lnTo>
                  <a:pt x="379" y="266"/>
                </a:lnTo>
                <a:lnTo>
                  <a:pt x="358" y="306"/>
                </a:lnTo>
                <a:lnTo>
                  <a:pt x="330" y="349"/>
                </a:lnTo>
                <a:lnTo>
                  <a:pt x="295" y="396"/>
                </a:lnTo>
                <a:lnTo>
                  <a:pt x="253" y="447"/>
                </a:lnTo>
                <a:lnTo>
                  <a:pt x="52" y="682"/>
                </a:lnTo>
                <a:lnTo>
                  <a:pt x="52" y="685"/>
                </a:lnTo>
                <a:lnTo>
                  <a:pt x="435" y="685"/>
                </a:lnTo>
                <a:lnTo>
                  <a:pt x="435" y="710"/>
                </a:lnTo>
                <a:close/>
              </a:path>
            </a:pathLst>
          </a:custGeom>
          <a:solidFill>
            <a:srgbClr val="0C5A6A"/>
          </a:solidFill>
          <a:ln w="0">
            <a:solidFill>
              <a:srgbClr val="0C5A6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C5A6A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65619" y="979408"/>
            <a:ext cx="52904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модернизации приказа </a:t>
            </a:r>
            <a:br>
              <a:rPr lang="ru-RU" sz="2000" dirty="0" smtClean="0"/>
            </a:br>
            <a:r>
              <a:rPr lang="ru-RU" sz="2000" dirty="0" smtClean="0"/>
              <a:t>«О совершенствовании </a:t>
            </a:r>
            <a:r>
              <a:rPr lang="ru-RU" sz="2000" dirty="0"/>
              <a:t>системы Государственного ракового </a:t>
            </a:r>
            <a:r>
              <a:rPr lang="ru-RU" sz="2000" dirty="0" smtClean="0"/>
              <a:t>регистра*»</a:t>
            </a:r>
            <a:endParaRPr lang="ru-RU" sz="2000" dirty="0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5700354" y="1234951"/>
            <a:ext cx="262580" cy="504579"/>
          </a:xfrm>
          <a:custGeom>
            <a:avLst/>
            <a:gdLst/>
            <a:ahLst/>
            <a:cxnLst>
              <a:cxn ang="0">
                <a:pos x="218" y="711"/>
              </a:cxn>
              <a:cxn ang="0">
                <a:pos x="40" y="711"/>
              </a:cxn>
              <a:cxn ang="0">
                <a:pos x="40" y="684"/>
              </a:cxn>
              <a:cxn ang="0">
                <a:pos x="191" y="684"/>
              </a:cxn>
              <a:cxn ang="0">
                <a:pos x="191" y="24"/>
              </a:cxn>
              <a:cxn ang="0">
                <a:pos x="0" y="62"/>
              </a:cxn>
              <a:cxn ang="0">
                <a:pos x="0" y="40"/>
              </a:cxn>
              <a:cxn ang="0">
                <a:pos x="218" y="0"/>
              </a:cxn>
              <a:cxn ang="0">
                <a:pos x="218" y="684"/>
              </a:cxn>
              <a:cxn ang="0">
                <a:pos x="370" y="684"/>
              </a:cxn>
              <a:cxn ang="0">
                <a:pos x="370" y="711"/>
              </a:cxn>
              <a:cxn ang="0">
                <a:pos x="218" y="711"/>
              </a:cxn>
            </a:cxnLst>
            <a:rect l="0" t="0" r="r" b="b"/>
            <a:pathLst>
              <a:path w="370" h="711">
                <a:moveTo>
                  <a:pt x="218" y="711"/>
                </a:moveTo>
                <a:lnTo>
                  <a:pt x="40" y="711"/>
                </a:lnTo>
                <a:lnTo>
                  <a:pt x="40" y="684"/>
                </a:lnTo>
                <a:lnTo>
                  <a:pt x="191" y="684"/>
                </a:lnTo>
                <a:lnTo>
                  <a:pt x="191" y="24"/>
                </a:lnTo>
                <a:lnTo>
                  <a:pt x="0" y="62"/>
                </a:lnTo>
                <a:lnTo>
                  <a:pt x="0" y="40"/>
                </a:lnTo>
                <a:lnTo>
                  <a:pt x="218" y="0"/>
                </a:lnTo>
                <a:lnTo>
                  <a:pt x="218" y="684"/>
                </a:lnTo>
                <a:lnTo>
                  <a:pt x="370" y="684"/>
                </a:lnTo>
                <a:lnTo>
                  <a:pt x="370" y="711"/>
                </a:lnTo>
                <a:lnTo>
                  <a:pt x="218" y="711"/>
                </a:lnTo>
                <a:close/>
              </a:path>
            </a:pathLst>
          </a:custGeom>
          <a:solidFill>
            <a:srgbClr val="0C5A6A"/>
          </a:solidFill>
          <a:ln w="0">
            <a:solidFill>
              <a:srgbClr val="0C5A6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C5A6A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65619" y="3231442"/>
            <a:ext cx="39442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Разработка </a:t>
            </a:r>
            <a:r>
              <a:rPr lang="ru-RU" sz="2000" dirty="0"/>
              <a:t>интеграционных сервисов</a:t>
            </a:r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5680457" y="3332822"/>
            <a:ext cx="302375" cy="505127"/>
          </a:xfrm>
          <a:custGeom>
            <a:avLst/>
            <a:gdLst/>
            <a:ahLst/>
            <a:cxnLst>
              <a:cxn ang="0">
                <a:pos x="202" y="339"/>
              </a:cxn>
              <a:cxn ang="0">
                <a:pos x="280" y="328"/>
              </a:cxn>
              <a:cxn ang="0">
                <a:pos x="341" y="294"/>
              </a:cxn>
              <a:cxn ang="0">
                <a:pos x="377" y="245"/>
              </a:cxn>
              <a:cxn ang="0">
                <a:pos x="390" y="188"/>
              </a:cxn>
              <a:cxn ang="0">
                <a:pos x="379" y="122"/>
              </a:cxn>
              <a:cxn ang="0">
                <a:pos x="347" y="71"/>
              </a:cxn>
              <a:cxn ang="0">
                <a:pos x="293" y="36"/>
              </a:cxn>
              <a:cxn ang="0">
                <a:pos x="218" y="25"/>
              </a:cxn>
              <a:cxn ang="0">
                <a:pos x="148" y="36"/>
              </a:cxn>
              <a:cxn ang="0">
                <a:pos x="89" y="71"/>
              </a:cxn>
              <a:cxn ang="0">
                <a:pos x="51" y="124"/>
              </a:cxn>
              <a:cxn ang="0">
                <a:pos x="38" y="193"/>
              </a:cxn>
              <a:cxn ang="0">
                <a:pos x="14" y="189"/>
              </a:cxn>
              <a:cxn ang="0">
                <a:pos x="27" y="113"/>
              </a:cxn>
              <a:cxn ang="0">
                <a:pos x="71" y="52"/>
              </a:cxn>
              <a:cxn ang="0">
                <a:pos x="138" y="13"/>
              </a:cxn>
              <a:cxn ang="0">
                <a:pos x="218" y="0"/>
              </a:cxn>
              <a:cxn ang="0">
                <a:pos x="299" y="13"/>
              </a:cxn>
              <a:cxn ang="0">
                <a:pos x="363" y="51"/>
              </a:cxn>
              <a:cxn ang="0">
                <a:pos x="403" y="110"/>
              </a:cxn>
              <a:cxn ang="0">
                <a:pos x="417" y="189"/>
              </a:cxn>
              <a:cxn ang="0">
                <a:pos x="401" y="258"/>
              </a:cxn>
              <a:cxn ang="0">
                <a:pos x="355" y="315"/>
              </a:cxn>
              <a:cxn ang="0">
                <a:pos x="288" y="352"/>
              </a:cxn>
              <a:cxn ang="0">
                <a:pos x="347" y="376"/>
              </a:cxn>
              <a:cxn ang="0">
                <a:pos x="393" y="412"/>
              </a:cxn>
              <a:cxn ang="0">
                <a:pos x="422" y="463"/>
              </a:cxn>
              <a:cxn ang="0">
                <a:pos x="431" y="524"/>
              </a:cxn>
              <a:cxn ang="0">
                <a:pos x="422" y="591"/>
              </a:cxn>
              <a:cxn ang="0">
                <a:pos x="395" y="645"/>
              </a:cxn>
              <a:cxn ang="0">
                <a:pos x="342" y="690"/>
              </a:cxn>
              <a:cxn ang="0">
                <a:pos x="267" y="717"/>
              </a:cxn>
              <a:cxn ang="0">
                <a:pos x="180" y="717"/>
              </a:cxn>
              <a:cxn ang="0">
                <a:pos x="100" y="690"/>
              </a:cxn>
              <a:cxn ang="0">
                <a:pos x="41" y="645"/>
              </a:cxn>
              <a:cxn ang="0">
                <a:pos x="9" y="588"/>
              </a:cxn>
              <a:cxn ang="0">
                <a:pos x="0" y="518"/>
              </a:cxn>
              <a:cxn ang="0">
                <a:pos x="22" y="514"/>
              </a:cxn>
              <a:cxn ang="0">
                <a:pos x="36" y="586"/>
              </a:cxn>
              <a:cxn ang="0">
                <a:pos x="79" y="643"/>
              </a:cxn>
              <a:cxn ang="0">
                <a:pos x="143" y="682"/>
              </a:cxn>
              <a:cxn ang="0">
                <a:pos x="223" y="694"/>
              </a:cxn>
              <a:cxn ang="0">
                <a:pos x="299" y="683"/>
              </a:cxn>
              <a:cxn ang="0">
                <a:pos x="358" y="650"/>
              </a:cxn>
              <a:cxn ang="0">
                <a:pos x="393" y="596"/>
              </a:cxn>
              <a:cxn ang="0">
                <a:pos x="406" y="525"/>
              </a:cxn>
              <a:cxn ang="0">
                <a:pos x="392" y="455"/>
              </a:cxn>
              <a:cxn ang="0">
                <a:pos x="350" y="404"/>
              </a:cxn>
              <a:cxn ang="0">
                <a:pos x="285" y="376"/>
              </a:cxn>
              <a:cxn ang="0">
                <a:pos x="202" y="366"/>
              </a:cxn>
              <a:cxn ang="0">
                <a:pos x="148" y="339"/>
              </a:cxn>
            </a:cxnLst>
            <a:rect l="0" t="0" r="r" b="b"/>
            <a:pathLst>
              <a:path w="431" h="720">
                <a:moveTo>
                  <a:pt x="148" y="339"/>
                </a:moveTo>
                <a:lnTo>
                  <a:pt x="202" y="339"/>
                </a:lnTo>
                <a:lnTo>
                  <a:pt x="243" y="336"/>
                </a:lnTo>
                <a:lnTo>
                  <a:pt x="280" y="328"/>
                </a:lnTo>
                <a:lnTo>
                  <a:pt x="312" y="314"/>
                </a:lnTo>
                <a:lnTo>
                  <a:pt x="341" y="294"/>
                </a:lnTo>
                <a:lnTo>
                  <a:pt x="363" y="272"/>
                </a:lnTo>
                <a:lnTo>
                  <a:pt x="377" y="245"/>
                </a:lnTo>
                <a:lnTo>
                  <a:pt x="387" y="218"/>
                </a:lnTo>
                <a:lnTo>
                  <a:pt x="390" y="188"/>
                </a:lnTo>
                <a:lnTo>
                  <a:pt x="387" y="154"/>
                </a:lnTo>
                <a:lnTo>
                  <a:pt x="379" y="122"/>
                </a:lnTo>
                <a:lnTo>
                  <a:pt x="366" y="95"/>
                </a:lnTo>
                <a:lnTo>
                  <a:pt x="347" y="71"/>
                </a:lnTo>
                <a:lnTo>
                  <a:pt x="323" y="51"/>
                </a:lnTo>
                <a:lnTo>
                  <a:pt x="293" y="36"/>
                </a:lnTo>
                <a:lnTo>
                  <a:pt x="258" y="28"/>
                </a:lnTo>
                <a:lnTo>
                  <a:pt x="218" y="25"/>
                </a:lnTo>
                <a:lnTo>
                  <a:pt x="181" y="28"/>
                </a:lnTo>
                <a:lnTo>
                  <a:pt x="148" y="36"/>
                </a:lnTo>
                <a:lnTo>
                  <a:pt x="116" y="51"/>
                </a:lnTo>
                <a:lnTo>
                  <a:pt x="89" y="71"/>
                </a:lnTo>
                <a:lnTo>
                  <a:pt x="67" y="95"/>
                </a:lnTo>
                <a:lnTo>
                  <a:pt x="51" y="124"/>
                </a:lnTo>
                <a:lnTo>
                  <a:pt x="41" y="156"/>
                </a:lnTo>
                <a:lnTo>
                  <a:pt x="38" y="193"/>
                </a:lnTo>
                <a:lnTo>
                  <a:pt x="16" y="193"/>
                </a:lnTo>
                <a:lnTo>
                  <a:pt x="14" y="189"/>
                </a:lnTo>
                <a:lnTo>
                  <a:pt x="17" y="150"/>
                </a:lnTo>
                <a:lnTo>
                  <a:pt x="27" y="113"/>
                </a:lnTo>
                <a:lnTo>
                  <a:pt x="46" y="81"/>
                </a:lnTo>
                <a:lnTo>
                  <a:pt x="71" y="52"/>
                </a:lnTo>
                <a:lnTo>
                  <a:pt x="103" y="30"/>
                </a:lnTo>
                <a:lnTo>
                  <a:pt x="138" y="13"/>
                </a:lnTo>
                <a:lnTo>
                  <a:pt x="176" y="3"/>
                </a:lnTo>
                <a:lnTo>
                  <a:pt x="218" y="0"/>
                </a:lnTo>
                <a:lnTo>
                  <a:pt x="261" y="3"/>
                </a:lnTo>
                <a:lnTo>
                  <a:pt x="299" y="13"/>
                </a:lnTo>
                <a:lnTo>
                  <a:pt x="333" y="28"/>
                </a:lnTo>
                <a:lnTo>
                  <a:pt x="363" y="51"/>
                </a:lnTo>
                <a:lnTo>
                  <a:pt x="387" y="78"/>
                </a:lnTo>
                <a:lnTo>
                  <a:pt x="403" y="110"/>
                </a:lnTo>
                <a:lnTo>
                  <a:pt x="414" y="148"/>
                </a:lnTo>
                <a:lnTo>
                  <a:pt x="417" y="189"/>
                </a:lnTo>
                <a:lnTo>
                  <a:pt x="412" y="224"/>
                </a:lnTo>
                <a:lnTo>
                  <a:pt x="401" y="258"/>
                </a:lnTo>
                <a:lnTo>
                  <a:pt x="382" y="288"/>
                </a:lnTo>
                <a:lnTo>
                  <a:pt x="355" y="315"/>
                </a:lnTo>
                <a:lnTo>
                  <a:pt x="325" y="336"/>
                </a:lnTo>
                <a:lnTo>
                  <a:pt x="288" y="352"/>
                </a:lnTo>
                <a:lnTo>
                  <a:pt x="320" y="361"/>
                </a:lnTo>
                <a:lnTo>
                  <a:pt x="347" y="376"/>
                </a:lnTo>
                <a:lnTo>
                  <a:pt x="372" y="392"/>
                </a:lnTo>
                <a:lnTo>
                  <a:pt x="393" y="412"/>
                </a:lnTo>
                <a:lnTo>
                  <a:pt x="409" y="436"/>
                </a:lnTo>
                <a:lnTo>
                  <a:pt x="422" y="463"/>
                </a:lnTo>
                <a:lnTo>
                  <a:pt x="428" y="492"/>
                </a:lnTo>
                <a:lnTo>
                  <a:pt x="431" y="524"/>
                </a:lnTo>
                <a:lnTo>
                  <a:pt x="430" y="559"/>
                </a:lnTo>
                <a:lnTo>
                  <a:pt x="422" y="591"/>
                </a:lnTo>
                <a:lnTo>
                  <a:pt x="411" y="619"/>
                </a:lnTo>
                <a:lnTo>
                  <a:pt x="395" y="645"/>
                </a:lnTo>
                <a:lnTo>
                  <a:pt x="374" y="667"/>
                </a:lnTo>
                <a:lnTo>
                  <a:pt x="342" y="690"/>
                </a:lnTo>
                <a:lnTo>
                  <a:pt x="307" y="707"/>
                </a:lnTo>
                <a:lnTo>
                  <a:pt x="267" y="717"/>
                </a:lnTo>
                <a:lnTo>
                  <a:pt x="223" y="720"/>
                </a:lnTo>
                <a:lnTo>
                  <a:pt x="180" y="717"/>
                </a:lnTo>
                <a:lnTo>
                  <a:pt x="138" y="707"/>
                </a:lnTo>
                <a:lnTo>
                  <a:pt x="100" y="690"/>
                </a:lnTo>
                <a:lnTo>
                  <a:pt x="65" y="667"/>
                </a:lnTo>
                <a:lnTo>
                  <a:pt x="41" y="645"/>
                </a:lnTo>
                <a:lnTo>
                  <a:pt x="22" y="618"/>
                </a:lnTo>
                <a:lnTo>
                  <a:pt x="9" y="588"/>
                </a:lnTo>
                <a:lnTo>
                  <a:pt x="1" y="554"/>
                </a:lnTo>
                <a:lnTo>
                  <a:pt x="0" y="518"/>
                </a:lnTo>
                <a:lnTo>
                  <a:pt x="1" y="514"/>
                </a:lnTo>
                <a:lnTo>
                  <a:pt x="22" y="514"/>
                </a:lnTo>
                <a:lnTo>
                  <a:pt x="25" y="553"/>
                </a:lnTo>
                <a:lnTo>
                  <a:pt x="36" y="586"/>
                </a:lnTo>
                <a:lnTo>
                  <a:pt x="54" y="616"/>
                </a:lnTo>
                <a:lnTo>
                  <a:pt x="79" y="643"/>
                </a:lnTo>
                <a:lnTo>
                  <a:pt x="110" y="666"/>
                </a:lnTo>
                <a:lnTo>
                  <a:pt x="143" y="682"/>
                </a:lnTo>
                <a:lnTo>
                  <a:pt x="181" y="691"/>
                </a:lnTo>
                <a:lnTo>
                  <a:pt x="223" y="694"/>
                </a:lnTo>
                <a:lnTo>
                  <a:pt x="264" y="691"/>
                </a:lnTo>
                <a:lnTo>
                  <a:pt x="299" y="683"/>
                </a:lnTo>
                <a:lnTo>
                  <a:pt x="331" y="669"/>
                </a:lnTo>
                <a:lnTo>
                  <a:pt x="358" y="650"/>
                </a:lnTo>
                <a:lnTo>
                  <a:pt x="379" y="624"/>
                </a:lnTo>
                <a:lnTo>
                  <a:pt x="393" y="596"/>
                </a:lnTo>
                <a:lnTo>
                  <a:pt x="403" y="562"/>
                </a:lnTo>
                <a:lnTo>
                  <a:pt x="406" y="525"/>
                </a:lnTo>
                <a:lnTo>
                  <a:pt x="403" y="487"/>
                </a:lnTo>
                <a:lnTo>
                  <a:pt x="392" y="455"/>
                </a:lnTo>
                <a:lnTo>
                  <a:pt x="374" y="427"/>
                </a:lnTo>
                <a:lnTo>
                  <a:pt x="350" y="404"/>
                </a:lnTo>
                <a:lnTo>
                  <a:pt x="320" y="388"/>
                </a:lnTo>
                <a:lnTo>
                  <a:pt x="285" y="376"/>
                </a:lnTo>
                <a:lnTo>
                  <a:pt x="247" y="369"/>
                </a:lnTo>
                <a:lnTo>
                  <a:pt x="202" y="366"/>
                </a:lnTo>
                <a:lnTo>
                  <a:pt x="148" y="366"/>
                </a:lnTo>
                <a:lnTo>
                  <a:pt x="148" y="339"/>
                </a:lnTo>
                <a:close/>
              </a:path>
            </a:pathLst>
          </a:custGeom>
          <a:solidFill>
            <a:srgbClr val="0C5A6A"/>
          </a:solidFill>
          <a:ln w="0">
            <a:solidFill>
              <a:srgbClr val="0C5A6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0C5A6A"/>
              </a:solidFill>
            </a:endParaRPr>
          </a:p>
        </p:txBody>
      </p:sp>
      <p:pic>
        <p:nvPicPr>
          <p:cNvPr id="17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72"/>
          <a:stretch/>
        </p:blipFill>
        <p:spPr>
          <a:xfrm>
            <a:off x="22768" y="-1"/>
            <a:ext cx="6237848" cy="686813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499535" y="5765283"/>
            <a:ext cx="62495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40"/>
              </a:spcBef>
              <a:spcAft>
                <a:spcPts val="540"/>
              </a:spcAft>
            </a:pP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</a:rPr>
              <a:t>*Приказ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</a:rPr>
              <a:t>Минздрава РФ от 19 апреля 1999 г. N </a:t>
            </a: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</a:rPr>
              <a:t>135 </a:t>
            </a:r>
            <a:b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ru-RU" sz="1400" dirty="0" smtClean="0">
                <a:solidFill>
                  <a:schemeClr val="tx2"/>
                </a:solidFill>
                <a:latin typeface="Arial" panose="020B0604020202020204" pitchFamily="34" charset="0"/>
              </a:rPr>
              <a:t>"О </a:t>
            </a:r>
            <a:r>
              <a:rPr lang="ru-RU" sz="1400" dirty="0">
                <a:solidFill>
                  <a:schemeClr val="tx2"/>
                </a:solidFill>
                <a:latin typeface="Arial" panose="020B0604020202020204" pitchFamily="34" charset="0"/>
              </a:rPr>
              <a:t>совершенствовании системы Государственного ракового регистра"</a:t>
            </a:r>
            <a:endParaRPr lang="ru-RU" sz="1400" i="0" dirty="0">
              <a:solidFill>
                <a:schemeClr val="tx2"/>
              </a:solidFill>
              <a:effectLst/>
              <a:latin typeface="Tahoma" panose="020B0604030504040204" pitchFamily="34" charset="0"/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766766" y="1154659"/>
            <a:ext cx="852488" cy="665163"/>
            <a:chOff x="5165725" y="727075"/>
            <a:chExt cx="852488" cy="665163"/>
          </a:xfrm>
          <a:solidFill>
            <a:schemeClr val="bg1"/>
          </a:solidFill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5165725" y="727075"/>
              <a:ext cx="852488" cy="665163"/>
            </a:xfrm>
            <a:custGeom>
              <a:avLst/>
              <a:gdLst>
                <a:gd name="T0" fmla="*/ 1984 w 2048"/>
                <a:gd name="T1" fmla="*/ 864 h 1600"/>
                <a:gd name="T2" fmla="*/ 1924 w 2048"/>
                <a:gd name="T3" fmla="*/ 1411 h 1600"/>
                <a:gd name="T4" fmla="*/ 1761 w 2048"/>
                <a:gd name="T5" fmla="*/ 1155 h 1600"/>
                <a:gd name="T6" fmla="*/ 1571 w 2048"/>
                <a:gd name="T7" fmla="*/ 1411 h 1600"/>
                <a:gd name="T8" fmla="*/ 1473 w 2048"/>
                <a:gd name="T9" fmla="*/ 830 h 1600"/>
                <a:gd name="T10" fmla="*/ 1924 w 2048"/>
                <a:gd name="T11" fmla="*/ 702 h 1600"/>
                <a:gd name="T12" fmla="*/ 1984 w 2048"/>
                <a:gd name="T13" fmla="*/ 736 h 1600"/>
                <a:gd name="T14" fmla="*/ 2048 w 2048"/>
                <a:gd name="T15" fmla="*/ 672 h 1600"/>
                <a:gd name="T16" fmla="*/ 1054 w 2048"/>
                <a:gd name="T17" fmla="*/ 334 h 1600"/>
                <a:gd name="T18" fmla="*/ 1278 w 2048"/>
                <a:gd name="T19" fmla="*/ 223 h 1600"/>
                <a:gd name="T20" fmla="*/ 1054 w 2048"/>
                <a:gd name="T21" fmla="*/ 33 h 1600"/>
                <a:gd name="T22" fmla="*/ 994 w 2048"/>
                <a:gd name="T23" fmla="*/ 30 h 1600"/>
                <a:gd name="T24" fmla="*/ 30 w 2048"/>
                <a:gd name="T25" fmla="*/ 642 h 1600"/>
                <a:gd name="T26" fmla="*/ 64 w 2048"/>
                <a:gd name="T27" fmla="*/ 702 h 1600"/>
                <a:gd name="T28" fmla="*/ 124 w 2048"/>
                <a:gd name="T29" fmla="*/ 1249 h 1600"/>
                <a:gd name="T30" fmla="*/ 545 w 2048"/>
                <a:gd name="T31" fmla="*/ 800 h 1600"/>
                <a:gd name="T32" fmla="*/ 609 w 2048"/>
                <a:gd name="T33" fmla="*/ 1411 h 1600"/>
                <a:gd name="T34" fmla="*/ 447 w 2048"/>
                <a:gd name="T35" fmla="*/ 1155 h 1600"/>
                <a:gd name="T36" fmla="*/ 257 w 2048"/>
                <a:gd name="T37" fmla="*/ 1411 h 1600"/>
                <a:gd name="T38" fmla="*/ 94 w 2048"/>
                <a:gd name="T39" fmla="*/ 1347 h 1600"/>
                <a:gd name="T40" fmla="*/ 30 w 2048"/>
                <a:gd name="T41" fmla="*/ 1540 h 1600"/>
                <a:gd name="T42" fmla="*/ 2018 w 2048"/>
                <a:gd name="T43" fmla="*/ 1600 h 1600"/>
                <a:gd name="T44" fmla="*/ 1924 w 2048"/>
                <a:gd name="T45" fmla="*/ 1540 h 1600"/>
                <a:gd name="T46" fmla="*/ 1924 w 2048"/>
                <a:gd name="T47" fmla="*/ 1471 h 1600"/>
                <a:gd name="T48" fmla="*/ 1443 w 2048"/>
                <a:gd name="T49" fmla="*/ 1540 h 1600"/>
                <a:gd name="T50" fmla="*/ 1443 w 2048"/>
                <a:gd name="T51" fmla="*/ 1471 h 1600"/>
                <a:gd name="T52" fmla="*/ 797 w 2048"/>
                <a:gd name="T53" fmla="*/ 994 h 1600"/>
                <a:gd name="T54" fmla="*/ 1058 w 2048"/>
                <a:gd name="T55" fmla="*/ 830 h 1600"/>
                <a:gd name="T56" fmla="*/ 990 w 2048"/>
                <a:gd name="T57" fmla="*/ 830 h 1600"/>
                <a:gd name="T58" fmla="*/ 1251 w 2048"/>
                <a:gd name="T59" fmla="*/ 994 h 1600"/>
                <a:gd name="T60" fmla="*/ 1251 w 2048"/>
                <a:gd name="T61" fmla="*/ 830 h 1600"/>
                <a:gd name="T62" fmla="*/ 1251 w 2048"/>
                <a:gd name="T63" fmla="*/ 1215 h 1600"/>
                <a:gd name="T64" fmla="*/ 1251 w 2048"/>
                <a:gd name="T65" fmla="*/ 1155 h 1600"/>
                <a:gd name="T66" fmla="*/ 1251 w 2048"/>
                <a:gd name="T67" fmla="*/ 1054 h 1600"/>
                <a:gd name="T68" fmla="*/ 930 w 2048"/>
                <a:gd name="T69" fmla="*/ 1054 h 1600"/>
                <a:gd name="T70" fmla="*/ 797 w 2048"/>
                <a:gd name="T71" fmla="*/ 1054 h 1600"/>
                <a:gd name="T72" fmla="*/ 930 w 2048"/>
                <a:gd name="T73" fmla="*/ 1411 h 1600"/>
                <a:gd name="T74" fmla="*/ 1631 w 2048"/>
                <a:gd name="T75" fmla="*/ 1215 h 1600"/>
                <a:gd name="T76" fmla="*/ 1631 w 2048"/>
                <a:gd name="T77" fmla="*/ 1411 h 1600"/>
                <a:gd name="T78" fmla="*/ 1311 w 2048"/>
                <a:gd name="T79" fmla="*/ 1411 h 1600"/>
                <a:gd name="T80" fmla="*/ 1379 w 2048"/>
                <a:gd name="T81" fmla="*/ 1411 h 1600"/>
                <a:gd name="T82" fmla="*/ 1459 w 2048"/>
                <a:gd name="T83" fmla="*/ 642 h 1600"/>
                <a:gd name="T84" fmla="*/ 1218 w 2048"/>
                <a:gd name="T85" fmla="*/ 193 h 1600"/>
                <a:gd name="T86" fmla="*/ 1218 w 2048"/>
                <a:gd name="T87" fmla="*/ 93 h 1600"/>
                <a:gd name="T88" fmla="*/ 1443 w 2048"/>
                <a:gd name="T89" fmla="*/ 770 h 1600"/>
                <a:gd name="T90" fmla="*/ 669 w 2048"/>
                <a:gd name="T91" fmla="*/ 830 h 1600"/>
                <a:gd name="T92" fmla="*/ 669 w 2048"/>
                <a:gd name="T93" fmla="*/ 1411 h 1600"/>
                <a:gd name="T94" fmla="*/ 417 w 2048"/>
                <a:gd name="T95" fmla="*/ 1215 h 1600"/>
                <a:gd name="T96" fmla="*/ 317 w 2048"/>
                <a:gd name="T97" fmla="*/ 1215 h 1600"/>
                <a:gd name="T98" fmla="*/ 545 w 2048"/>
                <a:gd name="T99" fmla="*/ 1540 h 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48" h="1600">
                  <a:moveTo>
                    <a:pt x="2018" y="1540"/>
                  </a:moveTo>
                  <a:cubicBezTo>
                    <a:pt x="1984" y="1540"/>
                    <a:pt x="1984" y="1540"/>
                    <a:pt x="1984" y="1540"/>
                  </a:cubicBezTo>
                  <a:cubicBezTo>
                    <a:pt x="1984" y="864"/>
                    <a:pt x="1984" y="864"/>
                    <a:pt x="1984" y="864"/>
                  </a:cubicBezTo>
                  <a:cubicBezTo>
                    <a:pt x="1984" y="848"/>
                    <a:pt x="1970" y="834"/>
                    <a:pt x="1954" y="834"/>
                  </a:cubicBezTo>
                  <a:cubicBezTo>
                    <a:pt x="1937" y="834"/>
                    <a:pt x="1924" y="848"/>
                    <a:pt x="1924" y="864"/>
                  </a:cubicBezTo>
                  <a:cubicBezTo>
                    <a:pt x="1924" y="1411"/>
                    <a:pt x="1924" y="1411"/>
                    <a:pt x="1924" y="1411"/>
                  </a:cubicBezTo>
                  <a:cubicBezTo>
                    <a:pt x="1791" y="1411"/>
                    <a:pt x="1791" y="1411"/>
                    <a:pt x="1791" y="1411"/>
                  </a:cubicBezTo>
                  <a:cubicBezTo>
                    <a:pt x="1791" y="1185"/>
                    <a:pt x="1791" y="1185"/>
                    <a:pt x="1791" y="1185"/>
                  </a:cubicBezTo>
                  <a:cubicBezTo>
                    <a:pt x="1791" y="1168"/>
                    <a:pt x="1778" y="1155"/>
                    <a:pt x="1761" y="1155"/>
                  </a:cubicBezTo>
                  <a:cubicBezTo>
                    <a:pt x="1601" y="1155"/>
                    <a:pt x="1601" y="1155"/>
                    <a:pt x="1601" y="1155"/>
                  </a:cubicBezTo>
                  <a:cubicBezTo>
                    <a:pt x="1585" y="1155"/>
                    <a:pt x="1571" y="1168"/>
                    <a:pt x="1571" y="1185"/>
                  </a:cubicBezTo>
                  <a:cubicBezTo>
                    <a:pt x="1571" y="1411"/>
                    <a:pt x="1571" y="1411"/>
                    <a:pt x="1571" y="1411"/>
                  </a:cubicBezTo>
                  <a:cubicBezTo>
                    <a:pt x="1439" y="1411"/>
                    <a:pt x="1439" y="1411"/>
                    <a:pt x="1439" y="1411"/>
                  </a:cubicBezTo>
                  <a:cubicBezTo>
                    <a:pt x="1439" y="830"/>
                    <a:pt x="1439" y="830"/>
                    <a:pt x="1439" y="830"/>
                  </a:cubicBezTo>
                  <a:cubicBezTo>
                    <a:pt x="1473" y="830"/>
                    <a:pt x="1473" y="830"/>
                    <a:pt x="1473" y="830"/>
                  </a:cubicBezTo>
                  <a:cubicBezTo>
                    <a:pt x="1489" y="830"/>
                    <a:pt x="1503" y="817"/>
                    <a:pt x="1503" y="800"/>
                  </a:cubicBezTo>
                  <a:cubicBezTo>
                    <a:pt x="1503" y="702"/>
                    <a:pt x="1503" y="702"/>
                    <a:pt x="1503" y="702"/>
                  </a:cubicBezTo>
                  <a:cubicBezTo>
                    <a:pt x="1924" y="702"/>
                    <a:pt x="1924" y="702"/>
                    <a:pt x="1924" y="702"/>
                  </a:cubicBezTo>
                  <a:cubicBezTo>
                    <a:pt x="1924" y="736"/>
                    <a:pt x="1924" y="736"/>
                    <a:pt x="1924" y="736"/>
                  </a:cubicBezTo>
                  <a:cubicBezTo>
                    <a:pt x="1924" y="752"/>
                    <a:pt x="1937" y="766"/>
                    <a:pt x="1954" y="766"/>
                  </a:cubicBezTo>
                  <a:cubicBezTo>
                    <a:pt x="1970" y="766"/>
                    <a:pt x="1984" y="752"/>
                    <a:pt x="1984" y="736"/>
                  </a:cubicBezTo>
                  <a:cubicBezTo>
                    <a:pt x="1984" y="702"/>
                    <a:pt x="1984" y="702"/>
                    <a:pt x="1984" y="702"/>
                  </a:cubicBezTo>
                  <a:cubicBezTo>
                    <a:pt x="2018" y="702"/>
                    <a:pt x="2018" y="702"/>
                    <a:pt x="2018" y="702"/>
                  </a:cubicBezTo>
                  <a:cubicBezTo>
                    <a:pt x="2035" y="702"/>
                    <a:pt x="2048" y="688"/>
                    <a:pt x="2048" y="672"/>
                  </a:cubicBezTo>
                  <a:cubicBezTo>
                    <a:pt x="2048" y="655"/>
                    <a:pt x="2035" y="642"/>
                    <a:pt x="2018" y="642"/>
                  </a:cubicBezTo>
                  <a:cubicBezTo>
                    <a:pt x="1577" y="642"/>
                    <a:pt x="1577" y="642"/>
                    <a:pt x="1577" y="642"/>
                  </a:cubicBezTo>
                  <a:cubicBezTo>
                    <a:pt x="1054" y="334"/>
                    <a:pt x="1054" y="334"/>
                    <a:pt x="1054" y="334"/>
                  </a:cubicBezTo>
                  <a:cubicBezTo>
                    <a:pt x="1054" y="253"/>
                    <a:pt x="1054" y="253"/>
                    <a:pt x="1054" y="253"/>
                  </a:cubicBezTo>
                  <a:cubicBezTo>
                    <a:pt x="1248" y="253"/>
                    <a:pt x="1248" y="253"/>
                    <a:pt x="1248" y="253"/>
                  </a:cubicBezTo>
                  <a:cubicBezTo>
                    <a:pt x="1265" y="253"/>
                    <a:pt x="1278" y="239"/>
                    <a:pt x="1278" y="223"/>
                  </a:cubicBezTo>
                  <a:cubicBezTo>
                    <a:pt x="1278" y="63"/>
                    <a:pt x="1278" y="63"/>
                    <a:pt x="1278" y="63"/>
                  </a:cubicBezTo>
                  <a:cubicBezTo>
                    <a:pt x="1278" y="46"/>
                    <a:pt x="1265" y="33"/>
                    <a:pt x="1248" y="33"/>
                  </a:cubicBezTo>
                  <a:cubicBezTo>
                    <a:pt x="1054" y="33"/>
                    <a:pt x="1054" y="33"/>
                    <a:pt x="1054" y="33"/>
                  </a:cubicBezTo>
                  <a:cubicBezTo>
                    <a:pt x="1054" y="30"/>
                    <a:pt x="1054" y="30"/>
                    <a:pt x="1054" y="30"/>
                  </a:cubicBezTo>
                  <a:cubicBezTo>
                    <a:pt x="1054" y="14"/>
                    <a:pt x="1041" y="0"/>
                    <a:pt x="1024" y="0"/>
                  </a:cubicBezTo>
                  <a:cubicBezTo>
                    <a:pt x="1007" y="0"/>
                    <a:pt x="994" y="14"/>
                    <a:pt x="994" y="30"/>
                  </a:cubicBezTo>
                  <a:cubicBezTo>
                    <a:pt x="994" y="334"/>
                    <a:pt x="994" y="334"/>
                    <a:pt x="994" y="334"/>
                  </a:cubicBezTo>
                  <a:cubicBezTo>
                    <a:pt x="471" y="642"/>
                    <a:pt x="471" y="642"/>
                    <a:pt x="471" y="642"/>
                  </a:cubicBezTo>
                  <a:cubicBezTo>
                    <a:pt x="30" y="642"/>
                    <a:pt x="30" y="642"/>
                    <a:pt x="30" y="642"/>
                  </a:cubicBezTo>
                  <a:cubicBezTo>
                    <a:pt x="13" y="642"/>
                    <a:pt x="0" y="655"/>
                    <a:pt x="0" y="672"/>
                  </a:cubicBezTo>
                  <a:cubicBezTo>
                    <a:pt x="0" y="688"/>
                    <a:pt x="13" y="702"/>
                    <a:pt x="30" y="702"/>
                  </a:cubicBezTo>
                  <a:cubicBezTo>
                    <a:pt x="64" y="702"/>
                    <a:pt x="64" y="702"/>
                    <a:pt x="64" y="702"/>
                  </a:cubicBezTo>
                  <a:cubicBezTo>
                    <a:pt x="64" y="1249"/>
                    <a:pt x="64" y="1249"/>
                    <a:pt x="64" y="1249"/>
                  </a:cubicBezTo>
                  <a:cubicBezTo>
                    <a:pt x="64" y="1265"/>
                    <a:pt x="78" y="1279"/>
                    <a:pt x="94" y="1279"/>
                  </a:cubicBezTo>
                  <a:cubicBezTo>
                    <a:pt x="111" y="1279"/>
                    <a:pt x="124" y="1265"/>
                    <a:pt x="124" y="1249"/>
                  </a:cubicBezTo>
                  <a:cubicBezTo>
                    <a:pt x="124" y="702"/>
                    <a:pt x="124" y="702"/>
                    <a:pt x="124" y="702"/>
                  </a:cubicBezTo>
                  <a:cubicBezTo>
                    <a:pt x="545" y="702"/>
                    <a:pt x="545" y="702"/>
                    <a:pt x="545" y="702"/>
                  </a:cubicBezTo>
                  <a:cubicBezTo>
                    <a:pt x="545" y="800"/>
                    <a:pt x="545" y="800"/>
                    <a:pt x="545" y="800"/>
                  </a:cubicBezTo>
                  <a:cubicBezTo>
                    <a:pt x="545" y="817"/>
                    <a:pt x="559" y="830"/>
                    <a:pt x="575" y="830"/>
                  </a:cubicBezTo>
                  <a:cubicBezTo>
                    <a:pt x="609" y="830"/>
                    <a:pt x="609" y="830"/>
                    <a:pt x="609" y="830"/>
                  </a:cubicBezTo>
                  <a:cubicBezTo>
                    <a:pt x="609" y="1411"/>
                    <a:pt x="609" y="1411"/>
                    <a:pt x="609" y="1411"/>
                  </a:cubicBezTo>
                  <a:cubicBezTo>
                    <a:pt x="477" y="1411"/>
                    <a:pt x="477" y="1411"/>
                    <a:pt x="477" y="1411"/>
                  </a:cubicBezTo>
                  <a:cubicBezTo>
                    <a:pt x="477" y="1185"/>
                    <a:pt x="477" y="1185"/>
                    <a:pt x="477" y="1185"/>
                  </a:cubicBezTo>
                  <a:cubicBezTo>
                    <a:pt x="477" y="1168"/>
                    <a:pt x="463" y="1155"/>
                    <a:pt x="447" y="1155"/>
                  </a:cubicBezTo>
                  <a:cubicBezTo>
                    <a:pt x="287" y="1155"/>
                    <a:pt x="287" y="1155"/>
                    <a:pt x="287" y="1155"/>
                  </a:cubicBezTo>
                  <a:cubicBezTo>
                    <a:pt x="270" y="1155"/>
                    <a:pt x="257" y="1168"/>
                    <a:pt x="257" y="1185"/>
                  </a:cubicBezTo>
                  <a:cubicBezTo>
                    <a:pt x="257" y="1411"/>
                    <a:pt x="257" y="1411"/>
                    <a:pt x="257" y="1411"/>
                  </a:cubicBezTo>
                  <a:cubicBezTo>
                    <a:pt x="124" y="1411"/>
                    <a:pt x="124" y="1411"/>
                    <a:pt x="124" y="1411"/>
                  </a:cubicBezTo>
                  <a:cubicBezTo>
                    <a:pt x="124" y="1377"/>
                    <a:pt x="124" y="1377"/>
                    <a:pt x="124" y="1377"/>
                  </a:cubicBezTo>
                  <a:cubicBezTo>
                    <a:pt x="124" y="1361"/>
                    <a:pt x="111" y="1347"/>
                    <a:pt x="94" y="1347"/>
                  </a:cubicBezTo>
                  <a:cubicBezTo>
                    <a:pt x="78" y="1347"/>
                    <a:pt x="64" y="1361"/>
                    <a:pt x="64" y="1377"/>
                  </a:cubicBezTo>
                  <a:cubicBezTo>
                    <a:pt x="64" y="1540"/>
                    <a:pt x="64" y="1540"/>
                    <a:pt x="64" y="1540"/>
                  </a:cubicBezTo>
                  <a:cubicBezTo>
                    <a:pt x="30" y="1540"/>
                    <a:pt x="30" y="1540"/>
                    <a:pt x="30" y="1540"/>
                  </a:cubicBezTo>
                  <a:cubicBezTo>
                    <a:pt x="13" y="1540"/>
                    <a:pt x="0" y="1553"/>
                    <a:pt x="0" y="1570"/>
                  </a:cubicBezTo>
                  <a:cubicBezTo>
                    <a:pt x="0" y="1586"/>
                    <a:pt x="13" y="1600"/>
                    <a:pt x="30" y="1600"/>
                  </a:cubicBezTo>
                  <a:cubicBezTo>
                    <a:pt x="2018" y="1600"/>
                    <a:pt x="2018" y="1600"/>
                    <a:pt x="2018" y="1600"/>
                  </a:cubicBezTo>
                  <a:cubicBezTo>
                    <a:pt x="2035" y="1600"/>
                    <a:pt x="2048" y="1586"/>
                    <a:pt x="2048" y="1570"/>
                  </a:cubicBezTo>
                  <a:cubicBezTo>
                    <a:pt x="2048" y="1553"/>
                    <a:pt x="2035" y="1540"/>
                    <a:pt x="2018" y="1540"/>
                  </a:cubicBezTo>
                  <a:close/>
                  <a:moveTo>
                    <a:pt x="1924" y="1540"/>
                  </a:moveTo>
                  <a:cubicBezTo>
                    <a:pt x="1503" y="1540"/>
                    <a:pt x="1503" y="1540"/>
                    <a:pt x="1503" y="1540"/>
                  </a:cubicBezTo>
                  <a:cubicBezTo>
                    <a:pt x="1503" y="1471"/>
                    <a:pt x="1503" y="1471"/>
                    <a:pt x="1503" y="1471"/>
                  </a:cubicBezTo>
                  <a:cubicBezTo>
                    <a:pt x="1924" y="1471"/>
                    <a:pt x="1924" y="1471"/>
                    <a:pt x="1924" y="1471"/>
                  </a:cubicBezTo>
                  <a:cubicBezTo>
                    <a:pt x="1924" y="1540"/>
                    <a:pt x="1924" y="1540"/>
                    <a:pt x="1924" y="1540"/>
                  </a:cubicBezTo>
                  <a:close/>
                  <a:moveTo>
                    <a:pt x="1443" y="1471"/>
                  </a:moveTo>
                  <a:cubicBezTo>
                    <a:pt x="1443" y="1540"/>
                    <a:pt x="1443" y="1540"/>
                    <a:pt x="1443" y="1540"/>
                  </a:cubicBezTo>
                  <a:cubicBezTo>
                    <a:pt x="605" y="1540"/>
                    <a:pt x="605" y="1540"/>
                    <a:pt x="605" y="1540"/>
                  </a:cubicBezTo>
                  <a:cubicBezTo>
                    <a:pt x="605" y="1471"/>
                    <a:pt x="605" y="1471"/>
                    <a:pt x="605" y="1471"/>
                  </a:cubicBezTo>
                  <a:lnTo>
                    <a:pt x="1443" y="1471"/>
                  </a:lnTo>
                  <a:close/>
                  <a:moveTo>
                    <a:pt x="930" y="830"/>
                  </a:moveTo>
                  <a:cubicBezTo>
                    <a:pt x="930" y="994"/>
                    <a:pt x="930" y="994"/>
                    <a:pt x="930" y="994"/>
                  </a:cubicBezTo>
                  <a:cubicBezTo>
                    <a:pt x="797" y="994"/>
                    <a:pt x="797" y="994"/>
                    <a:pt x="797" y="994"/>
                  </a:cubicBezTo>
                  <a:cubicBezTo>
                    <a:pt x="797" y="830"/>
                    <a:pt x="797" y="830"/>
                    <a:pt x="797" y="830"/>
                  </a:cubicBezTo>
                  <a:lnTo>
                    <a:pt x="930" y="830"/>
                  </a:lnTo>
                  <a:close/>
                  <a:moveTo>
                    <a:pt x="1058" y="830"/>
                  </a:moveTo>
                  <a:cubicBezTo>
                    <a:pt x="1058" y="1411"/>
                    <a:pt x="1058" y="1411"/>
                    <a:pt x="1058" y="1411"/>
                  </a:cubicBezTo>
                  <a:cubicBezTo>
                    <a:pt x="990" y="1411"/>
                    <a:pt x="990" y="1411"/>
                    <a:pt x="990" y="1411"/>
                  </a:cubicBezTo>
                  <a:cubicBezTo>
                    <a:pt x="990" y="830"/>
                    <a:pt x="990" y="830"/>
                    <a:pt x="990" y="830"/>
                  </a:cubicBezTo>
                  <a:lnTo>
                    <a:pt x="1058" y="830"/>
                  </a:lnTo>
                  <a:close/>
                  <a:moveTo>
                    <a:pt x="1251" y="830"/>
                  </a:moveTo>
                  <a:cubicBezTo>
                    <a:pt x="1251" y="994"/>
                    <a:pt x="1251" y="994"/>
                    <a:pt x="1251" y="994"/>
                  </a:cubicBezTo>
                  <a:cubicBezTo>
                    <a:pt x="1118" y="994"/>
                    <a:pt x="1118" y="994"/>
                    <a:pt x="1118" y="994"/>
                  </a:cubicBezTo>
                  <a:cubicBezTo>
                    <a:pt x="1118" y="830"/>
                    <a:pt x="1118" y="830"/>
                    <a:pt x="1118" y="830"/>
                  </a:cubicBezTo>
                  <a:lnTo>
                    <a:pt x="1251" y="830"/>
                  </a:lnTo>
                  <a:close/>
                  <a:moveTo>
                    <a:pt x="1118" y="1411"/>
                  </a:moveTo>
                  <a:cubicBezTo>
                    <a:pt x="1118" y="1215"/>
                    <a:pt x="1118" y="1215"/>
                    <a:pt x="1118" y="1215"/>
                  </a:cubicBezTo>
                  <a:cubicBezTo>
                    <a:pt x="1251" y="1215"/>
                    <a:pt x="1251" y="1215"/>
                    <a:pt x="1251" y="1215"/>
                  </a:cubicBezTo>
                  <a:cubicBezTo>
                    <a:pt x="1251" y="1411"/>
                    <a:pt x="1251" y="1411"/>
                    <a:pt x="1251" y="1411"/>
                  </a:cubicBezTo>
                  <a:lnTo>
                    <a:pt x="1118" y="1411"/>
                  </a:lnTo>
                  <a:close/>
                  <a:moveTo>
                    <a:pt x="1251" y="1155"/>
                  </a:moveTo>
                  <a:cubicBezTo>
                    <a:pt x="1118" y="1155"/>
                    <a:pt x="1118" y="1155"/>
                    <a:pt x="1118" y="1155"/>
                  </a:cubicBezTo>
                  <a:cubicBezTo>
                    <a:pt x="1118" y="1054"/>
                    <a:pt x="1118" y="1054"/>
                    <a:pt x="1118" y="1054"/>
                  </a:cubicBezTo>
                  <a:cubicBezTo>
                    <a:pt x="1251" y="1054"/>
                    <a:pt x="1251" y="1054"/>
                    <a:pt x="1251" y="1054"/>
                  </a:cubicBezTo>
                  <a:cubicBezTo>
                    <a:pt x="1251" y="1155"/>
                    <a:pt x="1251" y="1155"/>
                    <a:pt x="1251" y="1155"/>
                  </a:cubicBezTo>
                  <a:close/>
                  <a:moveTo>
                    <a:pt x="797" y="1054"/>
                  </a:moveTo>
                  <a:cubicBezTo>
                    <a:pt x="930" y="1054"/>
                    <a:pt x="930" y="1054"/>
                    <a:pt x="930" y="1054"/>
                  </a:cubicBezTo>
                  <a:cubicBezTo>
                    <a:pt x="930" y="1155"/>
                    <a:pt x="930" y="1155"/>
                    <a:pt x="930" y="1155"/>
                  </a:cubicBezTo>
                  <a:cubicBezTo>
                    <a:pt x="797" y="1155"/>
                    <a:pt x="797" y="1155"/>
                    <a:pt x="797" y="1155"/>
                  </a:cubicBezTo>
                  <a:lnTo>
                    <a:pt x="797" y="1054"/>
                  </a:lnTo>
                  <a:close/>
                  <a:moveTo>
                    <a:pt x="797" y="1215"/>
                  </a:moveTo>
                  <a:cubicBezTo>
                    <a:pt x="930" y="1215"/>
                    <a:pt x="930" y="1215"/>
                    <a:pt x="930" y="1215"/>
                  </a:cubicBezTo>
                  <a:cubicBezTo>
                    <a:pt x="930" y="1411"/>
                    <a:pt x="930" y="1411"/>
                    <a:pt x="930" y="1411"/>
                  </a:cubicBezTo>
                  <a:cubicBezTo>
                    <a:pt x="797" y="1411"/>
                    <a:pt x="797" y="1411"/>
                    <a:pt x="797" y="1411"/>
                  </a:cubicBezTo>
                  <a:lnTo>
                    <a:pt x="797" y="1215"/>
                  </a:lnTo>
                  <a:close/>
                  <a:moveTo>
                    <a:pt x="1631" y="1215"/>
                  </a:moveTo>
                  <a:cubicBezTo>
                    <a:pt x="1731" y="1215"/>
                    <a:pt x="1731" y="1215"/>
                    <a:pt x="1731" y="1215"/>
                  </a:cubicBezTo>
                  <a:cubicBezTo>
                    <a:pt x="1731" y="1411"/>
                    <a:pt x="1731" y="1411"/>
                    <a:pt x="1731" y="1411"/>
                  </a:cubicBezTo>
                  <a:cubicBezTo>
                    <a:pt x="1631" y="1411"/>
                    <a:pt x="1631" y="1411"/>
                    <a:pt x="1631" y="1411"/>
                  </a:cubicBezTo>
                  <a:lnTo>
                    <a:pt x="1631" y="1215"/>
                  </a:lnTo>
                  <a:close/>
                  <a:moveTo>
                    <a:pt x="1379" y="1411"/>
                  </a:moveTo>
                  <a:cubicBezTo>
                    <a:pt x="1311" y="1411"/>
                    <a:pt x="1311" y="1411"/>
                    <a:pt x="1311" y="1411"/>
                  </a:cubicBezTo>
                  <a:cubicBezTo>
                    <a:pt x="1311" y="830"/>
                    <a:pt x="1311" y="830"/>
                    <a:pt x="1311" y="830"/>
                  </a:cubicBezTo>
                  <a:cubicBezTo>
                    <a:pt x="1379" y="830"/>
                    <a:pt x="1379" y="830"/>
                    <a:pt x="1379" y="830"/>
                  </a:cubicBezTo>
                  <a:lnTo>
                    <a:pt x="1379" y="1411"/>
                  </a:lnTo>
                  <a:close/>
                  <a:moveTo>
                    <a:pt x="589" y="642"/>
                  </a:moveTo>
                  <a:cubicBezTo>
                    <a:pt x="1024" y="386"/>
                    <a:pt x="1024" y="386"/>
                    <a:pt x="1024" y="386"/>
                  </a:cubicBezTo>
                  <a:cubicBezTo>
                    <a:pt x="1459" y="642"/>
                    <a:pt x="1459" y="642"/>
                    <a:pt x="1459" y="642"/>
                  </a:cubicBezTo>
                  <a:lnTo>
                    <a:pt x="589" y="642"/>
                  </a:lnTo>
                  <a:close/>
                  <a:moveTo>
                    <a:pt x="1218" y="93"/>
                  </a:moveTo>
                  <a:cubicBezTo>
                    <a:pt x="1218" y="193"/>
                    <a:pt x="1218" y="193"/>
                    <a:pt x="1218" y="193"/>
                  </a:cubicBezTo>
                  <a:cubicBezTo>
                    <a:pt x="1054" y="193"/>
                    <a:pt x="1054" y="193"/>
                    <a:pt x="1054" y="193"/>
                  </a:cubicBezTo>
                  <a:cubicBezTo>
                    <a:pt x="1054" y="93"/>
                    <a:pt x="1054" y="93"/>
                    <a:pt x="1054" y="93"/>
                  </a:cubicBezTo>
                  <a:lnTo>
                    <a:pt x="1218" y="93"/>
                  </a:lnTo>
                  <a:close/>
                  <a:moveTo>
                    <a:pt x="605" y="702"/>
                  </a:moveTo>
                  <a:cubicBezTo>
                    <a:pt x="1443" y="702"/>
                    <a:pt x="1443" y="702"/>
                    <a:pt x="1443" y="702"/>
                  </a:cubicBezTo>
                  <a:cubicBezTo>
                    <a:pt x="1443" y="770"/>
                    <a:pt x="1443" y="770"/>
                    <a:pt x="1443" y="770"/>
                  </a:cubicBezTo>
                  <a:cubicBezTo>
                    <a:pt x="605" y="770"/>
                    <a:pt x="605" y="770"/>
                    <a:pt x="605" y="770"/>
                  </a:cubicBezTo>
                  <a:lnTo>
                    <a:pt x="605" y="702"/>
                  </a:lnTo>
                  <a:close/>
                  <a:moveTo>
                    <a:pt x="669" y="830"/>
                  </a:moveTo>
                  <a:cubicBezTo>
                    <a:pt x="737" y="830"/>
                    <a:pt x="737" y="830"/>
                    <a:pt x="737" y="830"/>
                  </a:cubicBezTo>
                  <a:cubicBezTo>
                    <a:pt x="737" y="1411"/>
                    <a:pt x="737" y="1411"/>
                    <a:pt x="737" y="1411"/>
                  </a:cubicBezTo>
                  <a:cubicBezTo>
                    <a:pt x="669" y="1411"/>
                    <a:pt x="669" y="1411"/>
                    <a:pt x="669" y="1411"/>
                  </a:cubicBezTo>
                  <a:lnTo>
                    <a:pt x="669" y="830"/>
                  </a:lnTo>
                  <a:close/>
                  <a:moveTo>
                    <a:pt x="317" y="1215"/>
                  </a:moveTo>
                  <a:cubicBezTo>
                    <a:pt x="417" y="1215"/>
                    <a:pt x="417" y="1215"/>
                    <a:pt x="417" y="1215"/>
                  </a:cubicBezTo>
                  <a:cubicBezTo>
                    <a:pt x="417" y="1411"/>
                    <a:pt x="417" y="1411"/>
                    <a:pt x="417" y="1411"/>
                  </a:cubicBezTo>
                  <a:cubicBezTo>
                    <a:pt x="317" y="1411"/>
                    <a:pt x="317" y="1411"/>
                    <a:pt x="317" y="1411"/>
                  </a:cubicBezTo>
                  <a:lnTo>
                    <a:pt x="317" y="1215"/>
                  </a:lnTo>
                  <a:close/>
                  <a:moveTo>
                    <a:pt x="124" y="1471"/>
                  </a:moveTo>
                  <a:cubicBezTo>
                    <a:pt x="545" y="1471"/>
                    <a:pt x="545" y="1471"/>
                    <a:pt x="545" y="1471"/>
                  </a:cubicBezTo>
                  <a:cubicBezTo>
                    <a:pt x="545" y="1540"/>
                    <a:pt x="545" y="1540"/>
                    <a:pt x="545" y="1540"/>
                  </a:cubicBezTo>
                  <a:cubicBezTo>
                    <a:pt x="124" y="1540"/>
                    <a:pt x="124" y="1540"/>
                    <a:pt x="124" y="1540"/>
                  </a:cubicBezTo>
                  <a:lnTo>
                    <a:pt x="124" y="14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6"/>
            <p:cNvSpPr>
              <a:spLocks noEditPoints="1"/>
            </p:cNvSpPr>
            <p:nvPr/>
          </p:nvSpPr>
          <p:spPr bwMode="auto">
            <a:xfrm>
              <a:off x="5272088" y="1060450"/>
              <a:ext cx="92075" cy="104775"/>
            </a:xfrm>
            <a:custGeom>
              <a:avLst/>
              <a:gdLst>
                <a:gd name="T0" fmla="*/ 30 w 220"/>
                <a:gd name="T1" fmla="*/ 252 h 252"/>
                <a:gd name="T2" fmla="*/ 190 w 220"/>
                <a:gd name="T3" fmla="*/ 252 h 252"/>
                <a:gd name="T4" fmla="*/ 220 w 220"/>
                <a:gd name="T5" fmla="*/ 222 h 252"/>
                <a:gd name="T6" fmla="*/ 220 w 220"/>
                <a:gd name="T7" fmla="*/ 110 h 252"/>
                <a:gd name="T8" fmla="*/ 110 w 220"/>
                <a:gd name="T9" fmla="*/ 0 h 252"/>
                <a:gd name="T10" fmla="*/ 0 w 220"/>
                <a:gd name="T11" fmla="*/ 110 h 252"/>
                <a:gd name="T12" fmla="*/ 0 w 220"/>
                <a:gd name="T13" fmla="*/ 222 h 252"/>
                <a:gd name="T14" fmla="*/ 30 w 220"/>
                <a:gd name="T15" fmla="*/ 252 h 252"/>
                <a:gd name="T16" fmla="*/ 60 w 220"/>
                <a:gd name="T17" fmla="*/ 110 h 252"/>
                <a:gd name="T18" fmla="*/ 110 w 220"/>
                <a:gd name="T19" fmla="*/ 60 h 252"/>
                <a:gd name="T20" fmla="*/ 160 w 220"/>
                <a:gd name="T21" fmla="*/ 110 h 252"/>
                <a:gd name="T22" fmla="*/ 160 w 220"/>
                <a:gd name="T23" fmla="*/ 192 h 252"/>
                <a:gd name="T24" fmla="*/ 60 w 220"/>
                <a:gd name="T25" fmla="*/ 192 h 252"/>
                <a:gd name="T26" fmla="*/ 60 w 220"/>
                <a:gd name="T27" fmla="*/ 11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52">
                  <a:moveTo>
                    <a:pt x="30" y="252"/>
                  </a:moveTo>
                  <a:cubicBezTo>
                    <a:pt x="190" y="252"/>
                    <a:pt x="190" y="252"/>
                    <a:pt x="190" y="252"/>
                  </a:cubicBezTo>
                  <a:cubicBezTo>
                    <a:pt x="206" y="252"/>
                    <a:pt x="220" y="239"/>
                    <a:pt x="220" y="222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0" y="49"/>
                    <a:pt x="170" y="0"/>
                    <a:pt x="110" y="0"/>
                  </a:cubicBezTo>
                  <a:cubicBezTo>
                    <a:pt x="49" y="0"/>
                    <a:pt x="0" y="49"/>
                    <a:pt x="0" y="110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39"/>
                    <a:pt x="13" y="252"/>
                    <a:pt x="30" y="252"/>
                  </a:cubicBezTo>
                  <a:close/>
                  <a:moveTo>
                    <a:pt x="60" y="110"/>
                  </a:moveTo>
                  <a:cubicBezTo>
                    <a:pt x="60" y="83"/>
                    <a:pt x="82" y="60"/>
                    <a:pt x="110" y="60"/>
                  </a:cubicBezTo>
                  <a:cubicBezTo>
                    <a:pt x="137" y="60"/>
                    <a:pt x="160" y="83"/>
                    <a:pt x="160" y="110"/>
                  </a:cubicBezTo>
                  <a:cubicBezTo>
                    <a:pt x="160" y="192"/>
                    <a:pt x="160" y="192"/>
                    <a:pt x="160" y="192"/>
                  </a:cubicBezTo>
                  <a:cubicBezTo>
                    <a:pt x="60" y="192"/>
                    <a:pt x="60" y="192"/>
                    <a:pt x="60" y="192"/>
                  </a:cubicBezTo>
                  <a:lnTo>
                    <a:pt x="60" y="1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7"/>
            <p:cNvSpPr>
              <a:spLocks noEditPoints="1"/>
            </p:cNvSpPr>
            <p:nvPr/>
          </p:nvSpPr>
          <p:spPr bwMode="auto">
            <a:xfrm>
              <a:off x="5819775" y="1060450"/>
              <a:ext cx="90488" cy="104775"/>
            </a:xfrm>
            <a:custGeom>
              <a:avLst/>
              <a:gdLst>
                <a:gd name="T0" fmla="*/ 0 w 220"/>
                <a:gd name="T1" fmla="*/ 110 h 252"/>
                <a:gd name="T2" fmla="*/ 0 w 220"/>
                <a:gd name="T3" fmla="*/ 222 h 252"/>
                <a:gd name="T4" fmla="*/ 30 w 220"/>
                <a:gd name="T5" fmla="*/ 252 h 252"/>
                <a:gd name="T6" fmla="*/ 190 w 220"/>
                <a:gd name="T7" fmla="*/ 252 h 252"/>
                <a:gd name="T8" fmla="*/ 220 w 220"/>
                <a:gd name="T9" fmla="*/ 222 h 252"/>
                <a:gd name="T10" fmla="*/ 220 w 220"/>
                <a:gd name="T11" fmla="*/ 110 h 252"/>
                <a:gd name="T12" fmla="*/ 110 w 220"/>
                <a:gd name="T13" fmla="*/ 0 h 252"/>
                <a:gd name="T14" fmla="*/ 0 w 220"/>
                <a:gd name="T15" fmla="*/ 110 h 252"/>
                <a:gd name="T16" fmla="*/ 160 w 220"/>
                <a:gd name="T17" fmla="*/ 110 h 252"/>
                <a:gd name="T18" fmla="*/ 160 w 220"/>
                <a:gd name="T19" fmla="*/ 192 h 252"/>
                <a:gd name="T20" fmla="*/ 60 w 220"/>
                <a:gd name="T21" fmla="*/ 192 h 252"/>
                <a:gd name="T22" fmla="*/ 60 w 220"/>
                <a:gd name="T23" fmla="*/ 110 h 252"/>
                <a:gd name="T24" fmla="*/ 110 w 220"/>
                <a:gd name="T25" fmla="*/ 60 h 252"/>
                <a:gd name="T26" fmla="*/ 160 w 220"/>
                <a:gd name="T27" fmla="*/ 11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20" h="252">
                  <a:moveTo>
                    <a:pt x="0" y="110"/>
                  </a:moveTo>
                  <a:cubicBezTo>
                    <a:pt x="0" y="222"/>
                    <a:pt x="0" y="222"/>
                    <a:pt x="0" y="222"/>
                  </a:cubicBezTo>
                  <a:cubicBezTo>
                    <a:pt x="0" y="239"/>
                    <a:pt x="14" y="252"/>
                    <a:pt x="30" y="252"/>
                  </a:cubicBezTo>
                  <a:cubicBezTo>
                    <a:pt x="190" y="252"/>
                    <a:pt x="190" y="252"/>
                    <a:pt x="190" y="252"/>
                  </a:cubicBezTo>
                  <a:cubicBezTo>
                    <a:pt x="207" y="252"/>
                    <a:pt x="220" y="239"/>
                    <a:pt x="220" y="222"/>
                  </a:cubicBezTo>
                  <a:cubicBezTo>
                    <a:pt x="220" y="110"/>
                    <a:pt x="220" y="110"/>
                    <a:pt x="220" y="110"/>
                  </a:cubicBezTo>
                  <a:cubicBezTo>
                    <a:pt x="220" y="49"/>
                    <a:pt x="171" y="0"/>
                    <a:pt x="110" y="0"/>
                  </a:cubicBezTo>
                  <a:cubicBezTo>
                    <a:pt x="50" y="0"/>
                    <a:pt x="0" y="49"/>
                    <a:pt x="0" y="110"/>
                  </a:cubicBezTo>
                  <a:close/>
                  <a:moveTo>
                    <a:pt x="160" y="110"/>
                  </a:moveTo>
                  <a:cubicBezTo>
                    <a:pt x="160" y="192"/>
                    <a:pt x="160" y="192"/>
                    <a:pt x="160" y="192"/>
                  </a:cubicBezTo>
                  <a:cubicBezTo>
                    <a:pt x="60" y="192"/>
                    <a:pt x="60" y="192"/>
                    <a:pt x="60" y="192"/>
                  </a:cubicBezTo>
                  <a:cubicBezTo>
                    <a:pt x="60" y="110"/>
                    <a:pt x="60" y="110"/>
                    <a:pt x="60" y="110"/>
                  </a:cubicBezTo>
                  <a:cubicBezTo>
                    <a:pt x="60" y="83"/>
                    <a:pt x="83" y="60"/>
                    <a:pt x="110" y="60"/>
                  </a:cubicBezTo>
                  <a:cubicBezTo>
                    <a:pt x="138" y="60"/>
                    <a:pt x="160" y="83"/>
                    <a:pt x="160" y="1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265619" y="4174700"/>
            <a:ext cx="5384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Внедрение превентивной медицины </a:t>
            </a:r>
            <a:br>
              <a:rPr lang="ru-RU" sz="2000" dirty="0" smtClean="0"/>
            </a:br>
            <a:r>
              <a:rPr lang="ru-RU" sz="2000" dirty="0" smtClean="0"/>
              <a:t>в работу </a:t>
            </a:r>
            <a:r>
              <a:rPr lang="ru-RU" sz="2000" dirty="0" err="1" smtClean="0"/>
              <a:t>онкослужбы</a:t>
            </a:r>
            <a:r>
              <a:rPr lang="ru-RU" sz="2000" dirty="0" smtClean="0"/>
              <a:t> - переработка программы диспансеризации</a:t>
            </a:r>
            <a:endParaRPr lang="ru-RU" sz="2000" dirty="0"/>
          </a:p>
        </p:txBody>
      </p:sp>
      <p:sp>
        <p:nvSpPr>
          <p:cNvPr id="21" name="Freeform 10"/>
          <p:cNvSpPr>
            <a:spLocks noEditPoints="1"/>
          </p:cNvSpPr>
          <p:nvPr/>
        </p:nvSpPr>
        <p:spPr bwMode="auto">
          <a:xfrm>
            <a:off x="5658503" y="4433819"/>
            <a:ext cx="346282" cy="497425"/>
          </a:xfrm>
          <a:custGeom>
            <a:avLst/>
            <a:gdLst/>
            <a:ahLst/>
            <a:cxnLst>
              <a:cxn ang="0">
                <a:pos x="367" y="485"/>
              </a:cxn>
              <a:cxn ang="0">
                <a:pos x="488" y="485"/>
              </a:cxn>
              <a:cxn ang="0">
                <a:pos x="488" y="510"/>
              </a:cxn>
              <a:cxn ang="0">
                <a:pos x="367" y="510"/>
              </a:cxn>
              <a:cxn ang="0">
                <a:pos x="367" y="701"/>
              </a:cxn>
              <a:cxn ang="0">
                <a:pos x="341" y="701"/>
              </a:cxn>
              <a:cxn ang="0">
                <a:pos x="341" y="510"/>
              </a:cxn>
              <a:cxn ang="0">
                <a:pos x="0" y="510"/>
              </a:cxn>
              <a:cxn ang="0">
                <a:pos x="0" y="496"/>
              </a:cxn>
              <a:cxn ang="0">
                <a:pos x="335" y="0"/>
              </a:cxn>
              <a:cxn ang="0">
                <a:pos x="367" y="0"/>
              </a:cxn>
              <a:cxn ang="0">
                <a:pos x="367" y="485"/>
              </a:cxn>
              <a:cxn ang="0">
                <a:pos x="42" y="485"/>
              </a:cxn>
              <a:cxn ang="0">
                <a:pos x="341" y="485"/>
              </a:cxn>
              <a:cxn ang="0">
                <a:pos x="341" y="37"/>
              </a:cxn>
              <a:cxn ang="0">
                <a:pos x="338" y="35"/>
              </a:cxn>
              <a:cxn ang="0">
                <a:pos x="300" y="98"/>
              </a:cxn>
              <a:cxn ang="0">
                <a:pos x="42" y="485"/>
              </a:cxn>
            </a:cxnLst>
            <a:rect l="0" t="0" r="r" b="b"/>
            <a:pathLst>
              <a:path w="488" h="701">
                <a:moveTo>
                  <a:pt x="367" y="485"/>
                </a:moveTo>
                <a:lnTo>
                  <a:pt x="488" y="485"/>
                </a:lnTo>
                <a:lnTo>
                  <a:pt x="488" y="510"/>
                </a:lnTo>
                <a:lnTo>
                  <a:pt x="367" y="510"/>
                </a:lnTo>
                <a:lnTo>
                  <a:pt x="367" y="701"/>
                </a:lnTo>
                <a:lnTo>
                  <a:pt x="341" y="701"/>
                </a:lnTo>
                <a:lnTo>
                  <a:pt x="341" y="510"/>
                </a:lnTo>
                <a:lnTo>
                  <a:pt x="0" y="510"/>
                </a:lnTo>
                <a:lnTo>
                  <a:pt x="0" y="496"/>
                </a:lnTo>
                <a:lnTo>
                  <a:pt x="335" y="0"/>
                </a:lnTo>
                <a:lnTo>
                  <a:pt x="367" y="0"/>
                </a:lnTo>
                <a:lnTo>
                  <a:pt x="367" y="485"/>
                </a:lnTo>
                <a:close/>
                <a:moveTo>
                  <a:pt x="42" y="485"/>
                </a:moveTo>
                <a:lnTo>
                  <a:pt x="341" y="485"/>
                </a:lnTo>
                <a:lnTo>
                  <a:pt x="341" y="37"/>
                </a:lnTo>
                <a:lnTo>
                  <a:pt x="338" y="35"/>
                </a:lnTo>
                <a:lnTo>
                  <a:pt x="300" y="98"/>
                </a:lnTo>
                <a:lnTo>
                  <a:pt x="42" y="485"/>
                </a:lnTo>
                <a:close/>
              </a:path>
            </a:pathLst>
          </a:custGeom>
          <a:solidFill>
            <a:srgbClr val="0C5A6A"/>
          </a:solidFill>
          <a:ln w="0">
            <a:solidFill>
              <a:srgbClr val="0C5A6A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64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4" y="-1"/>
            <a:ext cx="12192004" cy="6858000"/>
          </a:xfrm>
          <a:prstGeom prst="rect">
            <a:avLst/>
          </a:prstGeom>
          <a:gradFill flip="none" rotWithShape="1">
            <a:gsLst>
              <a:gs pos="0">
                <a:srgbClr val="10999C"/>
              </a:gs>
              <a:gs pos="100000">
                <a:srgbClr val="2FBFB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9"/>
          <p:cNvPicPr>
            <a:picLocks noChangeAspect="1"/>
          </p:cNvPicPr>
          <p:nvPr/>
        </p:nvPicPr>
        <p:blipFill rotWithShape="1">
          <a:blip r:embed="rId2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8" b="32576"/>
          <a:stretch/>
        </p:blipFill>
        <p:spPr>
          <a:xfrm rot="10800000" flipV="1">
            <a:off x="6266213" y="2498196"/>
            <a:ext cx="5925787" cy="4360821"/>
          </a:xfrm>
          <a:prstGeom prst="rect">
            <a:avLst/>
          </a:prstGeom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458118" y="16638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2399" b="0" kern="1200" cap="all" baseline="0">
                <a:ln w="6350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Спасибо за внимание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Right Triangle 5"/>
          <p:cNvSpPr>
            <a:spLocks noChangeAspect="1"/>
          </p:cNvSpPr>
          <p:nvPr/>
        </p:nvSpPr>
        <p:spPr>
          <a:xfrm rot="16200000" flipH="1">
            <a:off x="7263646" y="-3645"/>
            <a:ext cx="4924708" cy="49320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9724" y="635937"/>
            <a:ext cx="1671534" cy="691870"/>
          </a:xfrm>
          <a:prstGeom prst="rect">
            <a:avLst/>
          </a:prstGeom>
        </p:spPr>
      </p:pic>
      <p:sp>
        <p:nvSpPr>
          <p:cNvPr id="16" name="Right Triangle 7"/>
          <p:cNvSpPr/>
          <p:nvPr/>
        </p:nvSpPr>
        <p:spPr>
          <a:xfrm rot="16200000" flipV="1">
            <a:off x="460043" y="3735605"/>
            <a:ext cx="2599292" cy="260314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Блок-схема: ручной ввод 5"/>
          <p:cNvSpPr/>
          <p:nvPr/>
        </p:nvSpPr>
        <p:spPr>
          <a:xfrm rot="16200000" flipV="1">
            <a:off x="273049" y="-273051"/>
            <a:ext cx="6858000" cy="7404102"/>
          </a:xfrm>
          <a:prstGeom prst="flowChartManualInput">
            <a:avLst/>
          </a:prstGeom>
          <a:gradFill flip="none" rotWithShape="1">
            <a:gsLst>
              <a:gs pos="0">
                <a:srgbClr val="058A91"/>
              </a:gs>
              <a:gs pos="100000">
                <a:srgbClr val="2FBFB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2" name="Группа 71"/>
          <p:cNvGrpSpPr/>
          <p:nvPr/>
        </p:nvGrpSpPr>
        <p:grpSpPr>
          <a:xfrm>
            <a:off x="7535732" y="1382645"/>
            <a:ext cx="4136894" cy="1401891"/>
            <a:chOff x="7535732" y="1382645"/>
            <a:chExt cx="4136894" cy="140189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535732" y="1382645"/>
              <a:ext cx="253466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>
                  <a:latin typeface="Trebuchet MS" panose="020B0603020202020204" pitchFamily="34" charset="0"/>
                </a:rPr>
                <a:t>597 507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353782" y="2175591"/>
              <a:ext cx="331884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rgbClr val="333333"/>
                  </a:solidFill>
                </a:rPr>
                <a:t>человек нуждается в паллиативной помощи в стране</a:t>
              </a:r>
              <a:endParaRPr lang="ru-RU" sz="1600" dirty="0">
                <a:solidFill>
                  <a:srgbClr val="333333"/>
                </a:solidFill>
              </a:endParaRPr>
            </a:p>
          </p:txBody>
        </p:sp>
        <p:sp>
          <p:nvSpPr>
            <p:cNvPr id="11" name="Shape 18330"/>
            <p:cNvSpPr/>
            <p:nvPr/>
          </p:nvSpPr>
          <p:spPr>
            <a:xfrm>
              <a:off x="7684090" y="2151420"/>
              <a:ext cx="633116" cy="633116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/>
          </p:spPr>
          <p:txBody>
            <a:bodyPr wrap="square" lIns="19051" tIns="19051" rIns="19051" bIns="19051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  <a:endParaRPr sz="1100" dirty="0"/>
            </a:p>
          </p:txBody>
        </p:sp>
        <p:sp>
          <p:nvSpPr>
            <p:cNvPr id="12" name="Shape 15301"/>
            <p:cNvSpPr/>
            <p:nvPr/>
          </p:nvSpPr>
          <p:spPr>
            <a:xfrm>
              <a:off x="7837553" y="2285191"/>
              <a:ext cx="326190" cy="365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690" y="0"/>
                  </a:moveTo>
                  <a:cubicBezTo>
                    <a:pt x="4269" y="0"/>
                    <a:pt x="3861" y="78"/>
                    <a:pt x="3475" y="236"/>
                  </a:cubicBezTo>
                  <a:cubicBezTo>
                    <a:pt x="3108" y="389"/>
                    <a:pt x="2776" y="617"/>
                    <a:pt x="2493" y="896"/>
                  </a:cubicBezTo>
                  <a:cubicBezTo>
                    <a:pt x="2207" y="1175"/>
                    <a:pt x="1983" y="1494"/>
                    <a:pt x="1827" y="1860"/>
                  </a:cubicBezTo>
                  <a:cubicBezTo>
                    <a:pt x="1663" y="2237"/>
                    <a:pt x="1580" y="2639"/>
                    <a:pt x="1580" y="3053"/>
                  </a:cubicBezTo>
                  <a:cubicBezTo>
                    <a:pt x="1580" y="3464"/>
                    <a:pt x="1663" y="3859"/>
                    <a:pt x="1827" y="4234"/>
                  </a:cubicBezTo>
                  <a:cubicBezTo>
                    <a:pt x="1983" y="4597"/>
                    <a:pt x="2207" y="4927"/>
                    <a:pt x="2493" y="5209"/>
                  </a:cubicBezTo>
                  <a:cubicBezTo>
                    <a:pt x="2776" y="5487"/>
                    <a:pt x="3108" y="5708"/>
                    <a:pt x="3475" y="5863"/>
                  </a:cubicBezTo>
                  <a:cubicBezTo>
                    <a:pt x="3861" y="6026"/>
                    <a:pt x="4269" y="6100"/>
                    <a:pt x="4690" y="6100"/>
                  </a:cubicBezTo>
                  <a:cubicBezTo>
                    <a:pt x="5107" y="6100"/>
                    <a:pt x="5514" y="6026"/>
                    <a:pt x="5900" y="5863"/>
                  </a:cubicBezTo>
                  <a:cubicBezTo>
                    <a:pt x="6268" y="5708"/>
                    <a:pt x="6602" y="5487"/>
                    <a:pt x="6887" y="5209"/>
                  </a:cubicBezTo>
                  <a:cubicBezTo>
                    <a:pt x="7066" y="5033"/>
                    <a:pt x="7216" y="4842"/>
                    <a:pt x="7344" y="4640"/>
                  </a:cubicBezTo>
                  <a:cubicBezTo>
                    <a:pt x="7389" y="4903"/>
                    <a:pt x="7469" y="5166"/>
                    <a:pt x="7579" y="5415"/>
                  </a:cubicBezTo>
                  <a:cubicBezTo>
                    <a:pt x="7757" y="5829"/>
                    <a:pt x="8008" y="6195"/>
                    <a:pt x="8331" y="6518"/>
                  </a:cubicBezTo>
                  <a:cubicBezTo>
                    <a:pt x="8658" y="6834"/>
                    <a:pt x="9034" y="7087"/>
                    <a:pt x="9455" y="7263"/>
                  </a:cubicBezTo>
                  <a:cubicBezTo>
                    <a:pt x="9894" y="7447"/>
                    <a:pt x="10354" y="7535"/>
                    <a:pt x="10831" y="7535"/>
                  </a:cubicBezTo>
                  <a:cubicBezTo>
                    <a:pt x="11308" y="7535"/>
                    <a:pt x="11777" y="7447"/>
                    <a:pt x="12213" y="7263"/>
                  </a:cubicBezTo>
                  <a:cubicBezTo>
                    <a:pt x="12635" y="7087"/>
                    <a:pt x="13013" y="6834"/>
                    <a:pt x="13336" y="6518"/>
                  </a:cubicBezTo>
                  <a:cubicBezTo>
                    <a:pt x="13661" y="6195"/>
                    <a:pt x="13917" y="5829"/>
                    <a:pt x="14096" y="5415"/>
                  </a:cubicBezTo>
                  <a:cubicBezTo>
                    <a:pt x="14204" y="5166"/>
                    <a:pt x="14281" y="4904"/>
                    <a:pt x="14324" y="4640"/>
                  </a:cubicBezTo>
                  <a:cubicBezTo>
                    <a:pt x="14456" y="4843"/>
                    <a:pt x="14606" y="5033"/>
                    <a:pt x="14781" y="5209"/>
                  </a:cubicBezTo>
                  <a:cubicBezTo>
                    <a:pt x="15065" y="5487"/>
                    <a:pt x="15399" y="5708"/>
                    <a:pt x="15774" y="5863"/>
                  </a:cubicBezTo>
                  <a:cubicBezTo>
                    <a:pt x="16153" y="6026"/>
                    <a:pt x="16564" y="6100"/>
                    <a:pt x="16984" y="6100"/>
                  </a:cubicBezTo>
                  <a:cubicBezTo>
                    <a:pt x="17404" y="6100"/>
                    <a:pt x="17805" y="6026"/>
                    <a:pt x="18187" y="5863"/>
                  </a:cubicBezTo>
                  <a:cubicBezTo>
                    <a:pt x="18562" y="5708"/>
                    <a:pt x="18891" y="5487"/>
                    <a:pt x="19175" y="5209"/>
                  </a:cubicBezTo>
                  <a:cubicBezTo>
                    <a:pt x="19462" y="4927"/>
                    <a:pt x="19689" y="4597"/>
                    <a:pt x="19847" y="4234"/>
                  </a:cubicBezTo>
                  <a:cubicBezTo>
                    <a:pt x="20008" y="3859"/>
                    <a:pt x="20088" y="3464"/>
                    <a:pt x="20088" y="3053"/>
                  </a:cubicBezTo>
                  <a:cubicBezTo>
                    <a:pt x="20088" y="2639"/>
                    <a:pt x="20008" y="2237"/>
                    <a:pt x="19847" y="1860"/>
                  </a:cubicBezTo>
                  <a:cubicBezTo>
                    <a:pt x="19689" y="1494"/>
                    <a:pt x="19462" y="1175"/>
                    <a:pt x="19175" y="896"/>
                  </a:cubicBezTo>
                  <a:cubicBezTo>
                    <a:pt x="18891" y="617"/>
                    <a:pt x="18562" y="389"/>
                    <a:pt x="18187" y="236"/>
                  </a:cubicBezTo>
                  <a:cubicBezTo>
                    <a:pt x="17805" y="78"/>
                    <a:pt x="17404" y="0"/>
                    <a:pt x="16984" y="0"/>
                  </a:cubicBezTo>
                  <a:cubicBezTo>
                    <a:pt x="16774" y="0"/>
                    <a:pt x="16563" y="21"/>
                    <a:pt x="16360" y="61"/>
                  </a:cubicBezTo>
                  <a:cubicBezTo>
                    <a:pt x="16158" y="101"/>
                    <a:pt x="15964" y="157"/>
                    <a:pt x="15774" y="236"/>
                  </a:cubicBezTo>
                  <a:cubicBezTo>
                    <a:pt x="15587" y="312"/>
                    <a:pt x="15409" y="411"/>
                    <a:pt x="15243" y="521"/>
                  </a:cubicBezTo>
                  <a:cubicBezTo>
                    <a:pt x="15078" y="631"/>
                    <a:pt x="14923" y="757"/>
                    <a:pt x="14781" y="896"/>
                  </a:cubicBezTo>
                  <a:cubicBezTo>
                    <a:pt x="14497" y="1175"/>
                    <a:pt x="14274" y="1494"/>
                    <a:pt x="14120" y="1860"/>
                  </a:cubicBezTo>
                  <a:cubicBezTo>
                    <a:pt x="14042" y="2033"/>
                    <a:pt x="13983" y="2223"/>
                    <a:pt x="13941" y="2405"/>
                  </a:cubicBezTo>
                  <a:cubicBezTo>
                    <a:pt x="13777" y="2113"/>
                    <a:pt x="13579" y="1840"/>
                    <a:pt x="13336" y="1605"/>
                  </a:cubicBezTo>
                  <a:cubicBezTo>
                    <a:pt x="13013" y="1288"/>
                    <a:pt x="12635" y="1041"/>
                    <a:pt x="12213" y="866"/>
                  </a:cubicBezTo>
                  <a:cubicBezTo>
                    <a:pt x="11777" y="684"/>
                    <a:pt x="11308" y="588"/>
                    <a:pt x="10831" y="588"/>
                  </a:cubicBezTo>
                  <a:cubicBezTo>
                    <a:pt x="10354" y="588"/>
                    <a:pt x="9894" y="684"/>
                    <a:pt x="9455" y="866"/>
                  </a:cubicBezTo>
                  <a:cubicBezTo>
                    <a:pt x="9034" y="1041"/>
                    <a:pt x="8658" y="1288"/>
                    <a:pt x="8331" y="1605"/>
                  </a:cubicBezTo>
                  <a:cubicBezTo>
                    <a:pt x="8094" y="1840"/>
                    <a:pt x="7886" y="2113"/>
                    <a:pt x="7727" y="2405"/>
                  </a:cubicBezTo>
                  <a:cubicBezTo>
                    <a:pt x="7685" y="2223"/>
                    <a:pt x="7632" y="2033"/>
                    <a:pt x="7554" y="1860"/>
                  </a:cubicBezTo>
                  <a:cubicBezTo>
                    <a:pt x="7396" y="1494"/>
                    <a:pt x="7172" y="1175"/>
                    <a:pt x="6887" y="896"/>
                  </a:cubicBezTo>
                  <a:cubicBezTo>
                    <a:pt x="6602" y="617"/>
                    <a:pt x="6268" y="389"/>
                    <a:pt x="5900" y="236"/>
                  </a:cubicBezTo>
                  <a:cubicBezTo>
                    <a:pt x="5514" y="78"/>
                    <a:pt x="5107" y="0"/>
                    <a:pt x="4690" y="0"/>
                  </a:cubicBezTo>
                  <a:close/>
                  <a:moveTo>
                    <a:pt x="4690" y="1532"/>
                  </a:moveTo>
                  <a:cubicBezTo>
                    <a:pt x="5542" y="1532"/>
                    <a:pt x="6233" y="2214"/>
                    <a:pt x="6233" y="3053"/>
                  </a:cubicBezTo>
                  <a:cubicBezTo>
                    <a:pt x="6233" y="3890"/>
                    <a:pt x="5542" y="4567"/>
                    <a:pt x="4690" y="4567"/>
                  </a:cubicBezTo>
                  <a:cubicBezTo>
                    <a:pt x="3834" y="4567"/>
                    <a:pt x="3147" y="3890"/>
                    <a:pt x="3147" y="3053"/>
                  </a:cubicBezTo>
                  <a:cubicBezTo>
                    <a:pt x="3147" y="2843"/>
                    <a:pt x="3187" y="2641"/>
                    <a:pt x="3265" y="2459"/>
                  </a:cubicBezTo>
                  <a:cubicBezTo>
                    <a:pt x="3499" y="1915"/>
                    <a:pt x="4048" y="1532"/>
                    <a:pt x="4690" y="1532"/>
                  </a:cubicBezTo>
                  <a:close/>
                  <a:moveTo>
                    <a:pt x="16984" y="1532"/>
                  </a:moveTo>
                  <a:cubicBezTo>
                    <a:pt x="17838" y="1532"/>
                    <a:pt x="18527" y="2214"/>
                    <a:pt x="18527" y="3053"/>
                  </a:cubicBezTo>
                  <a:cubicBezTo>
                    <a:pt x="18527" y="3890"/>
                    <a:pt x="17838" y="4567"/>
                    <a:pt x="16984" y="4567"/>
                  </a:cubicBezTo>
                  <a:cubicBezTo>
                    <a:pt x="16130" y="4567"/>
                    <a:pt x="15435" y="3890"/>
                    <a:pt x="15435" y="3053"/>
                  </a:cubicBezTo>
                  <a:cubicBezTo>
                    <a:pt x="15435" y="2214"/>
                    <a:pt x="16130" y="1532"/>
                    <a:pt x="16984" y="1532"/>
                  </a:cubicBezTo>
                  <a:close/>
                  <a:moveTo>
                    <a:pt x="10831" y="2126"/>
                  </a:moveTo>
                  <a:cubicBezTo>
                    <a:pt x="11922" y="2126"/>
                    <a:pt x="12812" y="2991"/>
                    <a:pt x="12812" y="4064"/>
                  </a:cubicBezTo>
                  <a:cubicBezTo>
                    <a:pt x="12812" y="5135"/>
                    <a:pt x="11922" y="6003"/>
                    <a:pt x="10831" y="6003"/>
                  </a:cubicBezTo>
                  <a:cubicBezTo>
                    <a:pt x="10558" y="6003"/>
                    <a:pt x="10302" y="5949"/>
                    <a:pt x="10066" y="5851"/>
                  </a:cubicBezTo>
                  <a:cubicBezTo>
                    <a:pt x="9357" y="5557"/>
                    <a:pt x="8862" y="4867"/>
                    <a:pt x="8862" y="4064"/>
                  </a:cubicBezTo>
                  <a:cubicBezTo>
                    <a:pt x="8862" y="2991"/>
                    <a:pt x="9741" y="2126"/>
                    <a:pt x="10831" y="2126"/>
                  </a:cubicBezTo>
                  <a:close/>
                  <a:moveTo>
                    <a:pt x="1993" y="6784"/>
                  </a:moveTo>
                  <a:cubicBezTo>
                    <a:pt x="896" y="6784"/>
                    <a:pt x="0" y="7659"/>
                    <a:pt x="0" y="8734"/>
                  </a:cubicBezTo>
                  <a:lnTo>
                    <a:pt x="0" y="12254"/>
                  </a:lnTo>
                  <a:cubicBezTo>
                    <a:pt x="0" y="13224"/>
                    <a:pt x="729" y="14036"/>
                    <a:pt x="1672" y="14186"/>
                  </a:cubicBezTo>
                  <a:lnTo>
                    <a:pt x="1901" y="16142"/>
                  </a:lnTo>
                  <a:cubicBezTo>
                    <a:pt x="2016" y="17127"/>
                    <a:pt x="2870" y="17875"/>
                    <a:pt x="3882" y="17875"/>
                  </a:cubicBezTo>
                  <a:lnTo>
                    <a:pt x="5431" y="17875"/>
                  </a:lnTo>
                  <a:cubicBezTo>
                    <a:pt x="6160" y="17875"/>
                    <a:pt x="6800" y="17490"/>
                    <a:pt x="7147" y="16906"/>
                  </a:cubicBezTo>
                  <a:cubicBezTo>
                    <a:pt x="7221" y="16913"/>
                    <a:pt x="7308" y="16916"/>
                    <a:pt x="7387" y="16918"/>
                  </a:cubicBezTo>
                  <a:lnTo>
                    <a:pt x="7714" y="19765"/>
                  </a:lnTo>
                  <a:cubicBezTo>
                    <a:pt x="7838" y="20812"/>
                    <a:pt x="8738" y="21600"/>
                    <a:pt x="9813" y="21600"/>
                  </a:cubicBezTo>
                  <a:lnTo>
                    <a:pt x="11787" y="21600"/>
                  </a:lnTo>
                  <a:cubicBezTo>
                    <a:pt x="12859" y="21600"/>
                    <a:pt x="13758" y="20812"/>
                    <a:pt x="13880" y="19765"/>
                  </a:cubicBezTo>
                  <a:lnTo>
                    <a:pt x="14213" y="16918"/>
                  </a:lnTo>
                  <a:cubicBezTo>
                    <a:pt x="14291" y="16916"/>
                    <a:pt x="14370" y="16913"/>
                    <a:pt x="14447" y="16906"/>
                  </a:cubicBezTo>
                  <a:cubicBezTo>
                    <a:pt x="14794" y="17490"/>
                    <a:pt x="15440" y="17875"/>
                    <a:pt x="16169" y="17875"/>
                  </a:cubicBezTo>
                  <a:lnTo>
                    <a:pt x="17718" y="17875"/>
                  </a:lnTo>
                  <a:cubicBezTo>
                    <a:pt x="17972" y="17875"/>
                    <a:pt x="18216" y="17827"/>
                    <a:pt x="18440" y="17742"/>
                  </a:cubicBezTo>
                  <a:cubicBezTo>
                    <a:pt x="19113" y="17485"/>
                    <a:pt x="19610" y="16881"/>
                    <a:pt x="19693" y="16142"/>
                  </a:cubicBezTo>
                  <a:lnTo>
                    <a:pt x="19921" y="14186"/>
                  </a:lnTo>
                  <a:cubicBezTo>
                    <a:pt x="20870" y="14036"/>
                    <a:pt x="21600" y="13224"/>
                    <a:pt x="21600" y="12254"/>
                  </a:cubicBezTo>
                  <a:lnTo>
                    <a:pt x="21600" y="8734"/>
                  </a:lnTo>
                  <a:cubicBezTo>
                    <a:pt x="21600" y="7659"/>
                    <a:pt x="20708" y="6784"/>
                    <a:pt x="19607" y="6784"/>
                  </a:cubicBezTo>
                  <a:lnTo>
                    <a:pt x="14281" y="6784"/>
                  </a:lnTo>
                  <a:cubicBezTo>
                    <a:pt x="14046" y="6784"/>
                    <a:pt x="13823" y="6826"/>
                    <a:pt x="13614" y="6899"/>
                  </a:cubicBezTo>
                  <a:cubicBezTo>
                    <a:pt x="12987" y="7119"/>
                    <a:pt x="12507" y="7635"/>
                    <a:pt x="12349" y="8280"/>
                  </a:cubicBezTo>
                  <a:lnTo>
                    <a:pt x="9251" y="8280"/>
                  </a:lnTo>
                  <a:cubicBezTo>
                    <a:pt x="9045" y="7420"/>
                    <a:pt x="8258" y="6784"/>
                    <a:pt x="7319" y="6784"/>
                  </a:cubicBezTo>
                  <a:lnTo>
                    <a:pt x="1993" y="6784"/>
                  </a:lnTo>
                  <a:close/>
                  <a:moveTo>
                    <a:pt x="1993" y="8323"/>
                  </a:moveTo>
                  <a:lnTo>
                    <a:pt x="7017" y="8323"/>
                  </a:lnTo>
                  <a:cubicBezTo>
                    <a:pt x="6038" y="8497"/>
                    <a:pt x="5289" y="9344"/>
                    <a:pt x="5289" y="10358"/>
                  </a:cubicBezTo>
                  <a:lnTo>
                    <a:pt x="5289" y="14846"/>
                  </a:lnTo>
                  <a:cubicBezTo>
                    <a:pt x="5289" y="15348"/>
                    <a:pt x="5470" y="15801"/>
                    <a:pt x="5776" y="16161"/>
                  </a:cubicBezTo>
                  <a:cubicBezTo>
                    <a:pt x="5697" y="16271"/>
                    <a:pt x="5570" y="16342"/>
                    <a:pt x="5431" y="16342"/>
                  </a:cubicBezTo>
                  <a:lnTo>
                    <a:pt x="3882" y="16342"/>
                  </a:lnTo>
                  <a:cubicBezTo>
                    <a:pt x="3665" y="16342"/>
                    <a:pt x="3479" y="16181"/>
                    <a:pt x="3456" y="15967"/>
                  </a:cubicBezTo>
                  <a:lnTo>
                    <a:pt x="3123" y="13096"/>
                  </a:lnTo>
                  <a:cubicBezTo>
                    <a:pt x="3123" y="12866"/>
                    <a:pt x="2926" y="12678"/>
                    <a:pt x="2691" y="12678"/>
                  </a:cubicBezTo>
                  <a:lnTo>
                    <a:pt x="1993" y="12678"/>
                  </a:lnTo>
                  <a:cubicBezTo>
                    <a:pt x="1754" y="12678"/>
                    <a:pt x="1561" y="12488"/>
                    <a:pt x="1561" y="12254"/>
                  </a:cubicBezTo>
                  <a:cubicBezTo>
                    <a:pt x="1561" y="12254"/>
                    <a:pt x="1561" y="8734"/>
                    <a:pt x="1561" y="8734"/>
                  </a:cubicBezTo>
                  <a:cubicBezTo>
                    <a:pt x="1561" y="8619"/>
                    <a:pt x="1614" y="8519"/>
                    <a:pt x="1691" y="8444"/>
                  </a:cubicBezTo>
                  <a:cubicBezTo>
                    <a:pt x="1768" y="8369"/>
                    <a:pt x="1874" y="8323"/>
                    <a:pt x="1993" y="8323"/>
                  </a:cubicBezTo>
                  <a:close/>
                  <a:moveTo>
                    <a:pt x="14583" y="8323"/>
                  </a:moveTo>
                  <a:cubicBezTo>
                    <a:pt x="14583" y="8323"/>
                    <a:pt x="19607" y="8323"/>
                    <a:pt x="19607" y="8323"/>
                  </a:cubicBezTo>
                  <a:cubicBezTo>
                    <a:pt x="19847" y="8323"/>
                    <a:pt x="20039" y="8503"/>
                    <a:pt x="20039" y="8734"/>
                  </a:cubicBezTo>
                  <a:lnTo>
                    <a:pt x="20039" y="12254"/>
                  </a:lnTo>
                  <a:cubicBezTo>
                    <a:pt x="20039" y="12488"/>
                    <a:pt x="19847" y="12678"/>
                    <a:pt x="19607" y="12678"/>
                  </a:cubicBezTo>
                  <a:lnTo>
                    <a:pt x="18909" y="12678"/>
                  </a:lnTo>
                  <a:cubicBezTo>
                    <a:pt x="18672" y="12678"/>
                    <a:pt x="18477" y="12866"/>
                    <a:pt x="18477" y="13096"/>
                  </a:cubicBezTo>
                  <a:lnTo>
                    <a:pt x="18144" y="15967"/>
                  </a:lnTo>
                  <a:cubicBezTo>
                    <a:pt x="18131" y="16074"/>
                    <a:pt x="18078" y="16166"/>
                    <a:pt x="18002" y="16233"/>
                  </a:cubicBezTo>
                  <a:cubicBezTo>
                    <a:pt x="17926" y="16300"/>
                    <a:pt x="17829" y="16342"/>
                    <a:pt x="17718" y="16342"/>
                  </a:cubicBezTo>
                  <a:lnTo>
                    <a:pt x="16169" y="16342"/>
                  </a:lnTo>
                  <a:cubicBezTo>
                    <a:pt x="16026" y="16342"/>
                    <a:pt x="15903" y="16271"/>
                    <a:pt x="15824" y="16161"/>
                  </a:cubicBezTo>
                  <a:cubicBezTo>
                    <a:pt x="16125" y="15801"/>
                    <a:pt x="16311" y="15348"/>
                    <a:pt x="16311" y="14846"/>
                  </a:cubicBezTo>
                  <a:lnTo>
                    <a:pt x="16311" y="10358"/>
                  </a:lnTo>
                  <a:cubicBezTo>
                    <a:pt x="16311" y="9344"/>
                    <a:pt x="15567" y="8497"/>
                    <a:pt x="14583" y="8323"/>
                  </a:cubicBezTo>
                  <a:close/>
                  <a:moveTo>
                    <a:pt x="7400" y="9819"/>
                  </a:moveTo>
                  <a:cubicBezTo>
                    <a:pt x="7400" y="9819"/>
                    <a:pt x="14200" y="9819"/>
                    <a:pt x="14200" y="9819"/>
                  </a:cubicBezTo>
                  <a:cubicBezTo>
                    <a:pt x="14501" y="9819"/>
                    <a:pt x="14750" y="10062"/>
                    <a:pt x="14750" y="10358"/>
                  </a:cubicBezTo>
                  <a:lnTo>
                    <a:pt x="14750" y="14846"/>
                  </a:lnTo>
                  <a:cubicBezTo>
                    <a:pt x="14750" y="15143"/>
                    <a:pt x="14501" y="15385"/>
                    <a:pt x="14200" y="15385"/>
                  </a:cubicBezTo>
                  <a:lnTo>
                    <a:pt x="13306" y="15385"/>
                  </a:lnTo>
                  <a:cubicBezTo>
                    <a:pt x="13155" y="15385"/>
                    <a:pt x="13017" y="15446"/>
                    <a:pt x="12917" y="15543"/>
                  </a:cubicBezTo>
                  <a:cubicBezTo>
                    <a:pt x="12817" y="15640"/>
                    <a:pt x="12756" y="15769"/>
                    <a:pt x="12756" y="15918"/>
                  </a:cubicBezTo>
                  <a:lnTo>
                    <a:pt x="12331" y="19589"/>
                  </a:lnTo>
                  <a:cubicBezTo>
                    <a:pt x="12298" y="19861"/>
                    <a:pt x="12068" y="20061"/>
                    <a:pt x="11787" y="20061"/>
                  </a:cubicBezTo>
                  <a:lnTo>
                    <a:pt x="9813" y="20061"/>
                  </a:lnTo>
                  <a:cubicBezTo>
                    <a:pt x="9535" y="20061"/>
                    <a:pt x="9302" y="19861"/>
                    <a:pt x="9269" y="19589"/>
                  </a:cubicBezTo>
                  <a:lnTo>
                    <a:pt x="8844" y="15918"/>
                  </a:lnTo>
                  <a:cubicBezTo>
                    <a:pt x="8844" y="15620"/>
                    <a:pt x="8592" y="15385"/>
                    <a:pt x="8288" y="15385"/>
                  </a:cubicBezTo>
                  <a:lnTo>
                    <a:pt x="7400" y="15385"/>
                  </a:lnTo>
                  <a:cubicBezTo>
                    <a:pt x="7097" y="15385"/>
                    <a:pt x="6850" y="15143"/>
                    <a:pt x="6850" y="14846"/>
                  </a:cubicBezTo>
                  <a:lnTo>
                    <a:pt x="6850" y="10358"/>
                  </a:lnTo>
                  <a:cubicBezTo>
                    <a:pt x="6850" y="10210"/>
                    <a:pt x="6912" y="10074"/>
                    <a:pt x="7011" y="9976"/>
                  </a:cubicBezTo>
                  <a:cubicBezTo>
                    <a:pt x="7110" y="9878"/>
                    <a:pt x="7248" y="9819"/>
                    <a:pt x="7400" y="9819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14288" tIns="14288" rIns="14288" bIns="14288" numCol="1" anchor="ctr">
              <a:noAutofit/>
            </a:bodyPr>
            <a:lstStyle/>
            <a:p>
              <a:pPr defTabSz="17144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100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7563225" y="4877553"/>
            <a:ext cx="20617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rebuchet MS" panose="020B0603020202020204" pitchFamily="34" charset="0"/>
              </a:rPr>
              <a:t>=49,5</a:t>
            </a:r>
            <a:endParaRPr lang="ru-RU" sz="5400" dirty="0">
              <a:latin typeface="Trebuchet MS" panose="020B0603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374295" y="4877553"/>
            <a:ext cx="434277" cy="434277"/>
          </a:xfrm>
          <a:prstGeom prst="ellipse">
            <a:avLst/>
          </a:prstGeom>
          <a:solidFill>
            <a:srgbClr val="0B8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346586" y="4910025"/>
            <a:ext cx="46198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</a:rPr>
              <a:t>%</a:t>
            </a:r>
            <a:endParaRPr lang="ru-RU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2" name="Соединительная линия уступом 21"/>
          <p:cNvCxnSpPr>
            <a:stCxn id="4" idx="1"/>
            <a:endCxn id="8" idx="1"/>
          </p:cNvCxnSpPr>
          <p:nvPr/>
        </p:nvCxnSpPr>
        <p:spPr>
          <a:xfrm rot="10800000" flipV="1">
            <a:off x="7535732" y="1798144"/>
            <a:ext cx="12700" cy="1747454"/>
          </a:xfrm>
          <a:prstGeom prst="bentConnector3">
            <a:avLst>
              <a:gd name="adj1" fmla="val 1800000"/>
            </a:avLst>
          </a:prstGeom>
          <a:ln>
            <a:solidFill>
              <a:srgbClr val="2AA99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Группа 72"/>
          <p:cNvGrpSpPr/>
          <p:nvPr/>
        </p:nvGrpSpPr>
        <p:grpSpPr>
          <a:xfrm>
            <a:off x="7535732" y="3130099"/>
            <a:ext cx="4325632" cy="1403513"/>
            <a:chOff x="7535732" y="3130099"/>
            <a:chExt cx="4325632" cy="140351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535732" y="3130099"/>
              <a:ext cx="2800767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4800" b="1" dirty="0">
                  <a:latin typeface="Trebuchet MS" panose="020B0603020202020204" pitchFamily="34" charset="0"/>
                </a:rPr>
                <a:t>296 166*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8353782" y="3924667"/>
              <a:ext cx="350758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>
                  <a:solidFill>
                    <a:srgbClr val="333333"/>
                  </a:solidFill>
                </a:rPr>
                <a:t>нуждаются в</a:t>
              </a:r>
            </a:p>
            <a:p>
              <a:r>
                <a:rPr lang="ru-RU" sz="1600" dirty="0">
                  <a:solidFill>
                    <a:srgbClr val="333333"/>
                  </a:solidFill>
                </a:rPr>
                <a:t>обезболивающих препаратах</a:t>
              </a:r>
            </a:p>
          </p:txBody>
        </p:sp>
        <p:sp>
          <p:nvSpPr>
            <p:cNvPr id="25" name="Shape 18330"/>
            <p:cNvSpPr/>
            <p:nvPr/>
          </p:nvSpPr>
          <p:spPr>
            <a:xfrm>
              <a:off x="7684090" y="3900496"/>
              <a:ext cx="633116" cy="633116"/>
            </a:xfrm>
            <a:prstGeom prst="rect">
              <a:avLst/>
            </a:prstGeom>
            <a:solidFill>
              <a:srgbClr val="C00000"/>
            </a:solidFill>
            <a:ln w="12700" cap="flat">
              <a:noFill/>
              <a:miter lim="400000"/>
            </a:ln>
            <a:effectLst/>
          </p:spPr>
          <p:txBody>
            <a:bodyPr wrap="square" lIns="19051" tIns="19051" rIns="19051" bIns="19051" numCol="1" anchor="ctr">
              <a:noAutofit/>
            </a:bodyPr>
            <a:lstStyle/>
            <a:p>
              <a:pPr>
                <a:defRPr sz="3200">
                  <a:solidFill>
                    <a:srgbClr val="FFFFFF"/>
                  </a:solidFill>
                </a:defRPr>
              </a:pPr>
              <a:endParaRPr sz="1100" dirty="0"/>
            </a:p>
          </p:txBody>
        </p:sp>
        <p:sp>
          <p:nvSpPr>
            <p:cNvPr id="31" name="Freeform 5"/>
            <p:cNvSpPr>
              <a:spLocks noEditPoints="1"/>
            </p:cNvSpPr>
            <p:nvPr/>
          </p:nvSpPr>
          <p:spPr bwMode="auto">
            <a:xfrm>
              <a:off x="7904483" y="4024967"/>
              <a:ext cx="192328" cy="384175"/>
            </a:xfrm>
            <a:custGeom>
              <a:avLst/>
              <a:gdLst>
                <a:gd name="T0" fmla="*/ 512 w 1024"/>
                <a:gd name="T1" fmla="*/ 0 h 2048"/>
                <a:gd name="T2" fmla="*/ 299 w 1024"/>
                <a:gd name="T3" fmla="*/ 46 h 2048"/>
                <a:gd name="T4" fmla="*/ 352 w 1024"/>
                <a:gd name="T5" fmla="*/ 163 h 2048"/>
                <a:gd name="T6" fmla="*/ 861 w 1024"/>
                <a:gd name="T7" fmla="*/ 352 h 2048"/>
                <a:gd name="T8" fmla="*/ 896 w 1024"/>
                <a:gd name="T9" fmla="*/ 512 h 2048"/>
                <a:gd name="T10" fmla="*/ 896 w 1024"/>
                <a:gd name="T11" fmla="*/ 960 h 2048"/>
                <a:gd name="T12" fmla="*/ 128 w 1024"/>
                <a:gd name="T13" fmla="*/ 960 h 2048"/>
                <a:gd name="T14" fmla="*/ 128 w 1024"/>
                <a:gd name="T15" fmla="*/ 640 h 2048"/>
                <a:gd name="T16" fmla="*/ 0 w 1024"/>
                <a:gd name="T17" fmla="*/ 640 h 2048"/>
                <a:gd name="T18" fmla="*/ 0 w 1024"/>
                <a:gd name="T19" fmla="*/ 1536 h 2048"/>
                <a:gd name="T20" fmla="*/ 512 w 1024"/>
                <a:gd name="T21" fmla="*/ 2048 h 2048"/>
                <a:gd name="T22" fmla="*/ 1024 w 1024"/>
                <a:gd name="T23" fmla="*/ 1536 h 2048"/>
                <a:gd name="T24" fmla="*/ 1024 w 1024"/>
                <a:gd name="T25" fmla="*/ 512 h 2048"/>
                <a:gd name="T26" fmla="*/ 512 w 1024"/>
                <a:gd name="T27" fmla="*/ 0 h 2048"/>
                <a:gd name="T28" fmla="*/ 896 w 1024"/>
                <a:gd name="T29" fmla="*/ 1536 h 2048"/>
                <a:gd name="T30" fmla="*/ 512 w 1024"/>
                <a:gd name="T31" fmla="*/ 1920 h 2048"/>
                <a:gd name="T32" fmla="*/ 128 w 1024"/>
                <a:gd name="T33" fmla="*/ 1536 h 2048"/>
                <a:gd name="T34" fmla="*/ 128 w 1024"/>
                <a:gd name="T35" fmla="*/ 1088 h 2048"/>
                <a:gd name="T36" fmla="*/ 896 w 1024"/>
                <a:gd name="T37" fmla="*/ 1088 h 2048"/>
                <a:gd name="T38" fmla="*/ 896 w 1024"/>
                <a:gd name="T39" fmla="*/ 1536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024" h="2048">
                  <a:moveTo>
                    <a:pt x="512" y="0"/>
                  </a:moveTo>
                  <a:cubicBezTo>
                    <a:pt x="439" y="0"/>
                    <a:pt x="366" y="16"/>
                    <a:pt x="299" y="46"/>
                  </a:cubicBezTo>
                  <a:cubicBezTo>
                    <a:pt x="352" y="163"/>
                    <a:pt x="352" y="163"/>
                    <a:pt x="352" y="163"/>
                  </a:cubicBezTo>
                  <a:cubicBezTo>
                    <a:pt x="545" y="74"/>
                    <a:pt x="773" y="159"/>
                    <a:pt x="861" y="352"/>
                  </a:cubicBezTo>
                  <a:cubicBezTo>
                    <a:pt x="884" y="402"/>
                    <a:pt x="896" y="457"/>
                    <a:pt x="896" y="512"/>
                  </a:cubicBezTo>
                  <a:cubicBezTo>
                    <a:pt x="896" y="960"/>
                    <a:pt x="896" y="960"/>
                    <a:pt x="896" y="960"/>
                  </a:cubicBezTo>
                  <a:cubicBezTo>
                    <a:pt x="128" y="960"/>
                    <a:pt x="128" y="960"/>
                    <a:pt x="128" y="960"/>
                  </a:cubicBezTo>
                  <a:cubicBezTo>
                    <a:pt x="128" y="640"/>
                    <a:pt x="128" y="640"/>
                    <a:pt x="128" y="640"/>
                  </a:cubicBezTo>
                  <a:cubicBezTo>
                    <a:pt x="0" y="640"/>
                    <a:pt x="0" y="640"/>
                    <a:pt x="0" y="640"/>
                  </a:cubicBezTo>
                  <a:cubicBezTo>
                    <a:pt x="0" y="1536"/>
                    <a:pt x="0" y="1536"/>
                    <a:pt x="0" y="1536"/>
                  </a:cubicBezTo>
                  <a:cubicBezTo>
                    <a:pt x="0" y="1819"/>
                    <a:pt x="229" y="2048"/>
                    <a:pt x="512" y="2048"/>
                  </a:cubicBezTo>
                  <a:cubicBezTo>
                    <a:pt x="795" y="2048"/>
                    <a:pt x="1024" y="1819"/>
                    <a:pt x="1024" y="1536"/>
                  </a:cubicBezTo>
                  <a:cubicBezTo>
                    <a:pt x="1024" y="512"/>
                    <a:pt x="1024" y="512"/>
                    <a:pt x="1024" y="512"/>
                  </a:cubicBezTo>
                  <a:cubicBezTo>
                    <a:pt x="1024" y="229"/>
                    <a:pt x="795" y="0"/>
                    <a:pt x="512" y="0"/>
                  </a:cubicBezTo>
                  <a:close/>
                  <a:moveTo>
                    <a:pt x="896" y="1536"/>
                  </a:moveTo>
                  <a:cubicBezTo>
                    <a:pt x="896" y="1748"/>
                    <a:pt x="724" y="1920"/>
                    <a:pt x="512" y="1920"/>
                  </a:cubicBezTo>
                  <a:cubicBezTo>
                    <a:pt x="300" y="1920"/>
                    <a:pt x="128" y="1748"/>
                    <a:pt x="128" y="1536"/>
                  </a:cubicBezTo>
                  <a:cubicBezTo>
                    <a:pt x="128" y="1088"/>
                    <a:pt x="128" y="1088"/>
                    <a:pt x="128" y="1088"/>
                  </a:cubicBezTo>
                  <a:cubicBezTo>
                    <a:pt x="896" y="1088"/>
                    <a:pt x="896" y="1088"/>
                    <a:pt x="896" y="1088"/>
                  </a:cubicBezTo>
                  <a:lnTo>
                    <a:pt x="896" y="15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7919389" y="4048527"/>
              <a:ext cx="34138" cy="33657"/>
            </a:xfrm>
            <a:custGeom>
              <a:avLst/>
              <a:gdLst>
                <a:gd name="T0" fmla="*/ 180 w 180"/>
                <a:gd name="T1" fmla="*/ 97 h 179"/>
                <a:gd name="T2" fmla="*/ 96 w 180"/>
                <a:gd name="T3" fmla="*/ 0 h 179"/>
                <a:gd name="T4" fmla="*/ 0 w 180"/>
                <a:gd name="T5" fmla="*/ 110 h 179"/>
                <a:gd name="T6" fmla="*/ 108 w 180"/>
                <a:gd name="T7" fmla="*/ 179 h 179"/>
                <a:gd name="T8" fmla="*/ 180 w 180"/>
                <a:gd name="T9" fmla="*/ 97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179">
                  <a:moveTo>
                    <a:pt x="180" y="97"/>
                  </a:moveTo>
                  <a:cubicBezTo>
                    <a:pt x="96" y="0"/>
                    <a:pt x="96" y="0"/>
                    <a:pt x="96" y="0"/>
                  </a:cubicBezTo>
                  <a:cubicBezTo>
                    <a:pt x="59" y="32"/>
                    <a:pt x="27" y="69"/>
                    <a:pt x="0" y="110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28" y="149"/>
                    <a:pt x="152" y="121"/>
                    <a:pt x="180" y="9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7"/>
            <p:cNvSpPr>
              <a:spLocks/>
            </p:cNvSpPr>
            <p:nvPr/>
          </p:nvSpPr>
          <p:spPr bwMode="auto">
            <a:xfrm>
              <a:off x="7904483" y="4094205"/>
              <a:ext cx="26445" cy="26926"/>
            </a:xfrm>
            <a:custGeom>
              <a:avLst/>
              <a:gdLst>
                <a:gd name="T0" fmla="*/ 143 w 143"/>
                <a:gd name="T1" fmla="*/ 36 h 144"/>
                <a:gd name="T2" fmla="*/ 21 w 143"/>
                <a:gd name="T3" fmla="*/ 0 h 144"/>
                <a:gd name="T4" fmla="*/ 0 w 143"/>
                <a:gd name="T5" fmla="*/ 144 h 144"/>
                <a:gd name="T6" fmla="*/ 128 w 143"/>
                <a:gd name="T7" fmla="*/ 144 h 144"/>
                <a:gd name="T8" fmla="*/ 143 w 143"/>
                <a:gd name="T9" fmla="*/ 36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3" h="144">
                  <a:moveTo>
                    <a:pt x="143" y="36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7" y="47"/>
                    <a:pt x="0" y="95"/>
                    <a:pt x="0" y="144"/>
                  </a:cubicBezTo>
                  <a:cubicBezTo>
                    <a:pt x="128" y="144"/>
                    <a:pt x="128" y="144"/>
                    <a:pt x="128" y="144"/>
                  </a:cubicBezTo>
                  <a:cubicBezTo>
                    <a:pt x="128" y="107"/>
                    <a:pt x="133" y="71"/>
                    <a:pt x="143" y="3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7952565" y="4253356"/>
              <a:ext cx="24041" cy="24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Rectangle 9"/>
            <p:cNvSpPr>
              <a:spLocks noChangeArrowheads="1"/>
            </p:cNvSpPr>
            <p:nvPr/>
          </p:nvSpPr>
          <p:spPr bwMode="auto">
            <a:xfrm>
              <a:off x="8000647" y="4288937"/>
              <a:ext cx="24041" cy="24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8000647" y="4337019"/>
              <a:ext cx="24041" cy="24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Rectangle 11"/>
            <p:cNvSpPr>
              <a:spLocks noChangeArrowheads="1"/>
            </p:cNvSpPr>
            <p:nvPr/>
          </p:nvSpPr>
          <p:spPr bwMode="auto">
            <a:xfrm>
              <a:off x="7952565" y="4312978"/>
              <a:ext cx="24041" cy="24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8024688" y="4253356"/>
              <a:ext cx="24041" cy="24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09625" y="1450036"/>
            <a:ext cx="3961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Невозможно оценить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сколько людей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922851" y="2334324"/>
            <a:ext cx="1158437" cy="1209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822267" y="2689687"/>
            <a:ext cx="5130858" cy="1282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получили </a:t>
            </a:r>
            <a:r>
              <a:rPr lang="ru-RU" sz="1600" b="0" i="0" dirty="0" smtClean="0">
                <a:solidFill>
                  <a:schemeClr val="bg1"/>
                </a:solidFill>
                <a:effectLst/>
              </a:rPr>
              <a:t>паллиативную помощь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н</a:t>
            </a:r>
            <a:r>
              <a:rPr lang="ru-RU" sz="1600" b="0" i="0" dirty="0" smtClean="0">
                <a:solidFill>
                  <a:schemeClr val="bg1"/>
                </a:solidFill>
                <a:effectLst/>
              </a:rPr>
              <a:t>аходились одновременно под опекой выездных и стационарных служб </a:t>
            </a:r>
          </a:p>
          <a:p>
            <a:pPr marL="285750" indent="-2857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bg1"/>
                </a:solidFill>
              </a:rPr>
              <a:t>проходили</a:t>
            </a:r>
            <a:r>
              <a:rPr lang="ru-RU" sz="1600" b="0" i="0" dirty="0" smtClean="0">
                <a:solidFill>
                  <a:schemeClr val="bg1"/>
                </a:solidFill>
                <a:effectLst/>
              </a:rPr>
              <a:t> госпитализацию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4" name="Заголовок 3"/>
          <p:cNvSpPr>
            <a:spLocks noGrp="1"/>
          </p:cNvSpPr>
          <p:nvPr>
            <p:ph type="title"/>
          </p:nvPr>
        </p:nvSpPr>
        <p:spPr>
          <a:xfrm>
            <a:off x="768797" y="189391"/>
            <a:ext cx="6432104" cy="58640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Заседание совета при правительстве российской федерации от 03.04.2018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941139" y="4320242"/>
            <a:ext cx="5154861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72"/>
          <a:stretch/>
        </p:blipFill>
        <p:spPr>
          <a:xfrm>
            <a:off x="0" y="1710342"/>
            <a:ext cx="5930896" cy="609167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582605" y="4618425"/>
            <a:ext cx="486772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В России отсутствуют качественные статистические данные для проведения аналитики и расчетов, нет единой системы учета пациентов, нуждающихся в паллиативной помощи и обезболивании, что «дает возможность для манипуляций с данными»</a:t>
            </a:r>
          </a:p>
        </p:txBody>
      </p:sp>
      <p:grpSp>
        <p:nvGrpSpPr>
          <p:cNvPr id="71" name="Группа 70"/>
          <p:cNvGrpSpPr/>
          <p:nvPr/>
        </p:nvGrpSpPr>
        <p:grpSpPr>
          <a:xfrm>
            <a:off x="922851" y="4677498"/>
            <a:ext cx="608127" cy="608127"/>
            <a:chOff x="922851" y="4677498"/>
            <a:chExt cx="608127" cy="608127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922851" y="4677498"/>
              <a:ext cx="608127" cy="608127"/>
            </a:xfrm>
            <a:prstGeom prst="roundRect">
              <a:avLst/>
            </a:prstGeom>
            <a:solidFill>
              <a:srgbClr val="DE36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2" name="Группа 61"/>
            <p:cNvGrpSpPr/>
            <p:nvPr/>
          </p:nvGrpSpPr>
          <p:grpSpPr>
            <a:xfrm>
              <a:off x="1048585" y="4804181"/>
              <a:ext cx="356658" cy="354760"/>
              <a:chOff x="1062028" y="4810459"/>
              <a:chExt cx="356658" cy="354760"/>
            </a:xfrm>
          </p:grpSpPr>
          <p:sp>
            <p:nvSpPr>
              <p:cNvPr id="55" name="Rectangle 765"/>
              <p:cNvSpPr>
                <a:spLocks noChangeArrowheads="1"/>
              </p:cNvSpPr>
              <p:nvPr/>
            </p:nvSpPr>
            <p:spPr bwMode="auto">
              <a:xfrm>
                <a:off x="1233717" y="5151939"/>
                <a:ext cx="13280" cy="13280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6" name="Rectangle 766"/>
              <p:cNvSpPr>
                <a:spLocks noChangeArrowheads="1"/>
              </p:cNvSpPr>
              <p:nvPr/>
            </p:nvSpPr>
            <p:spPr bwMode="auto">
              <a:xfrm>
                <a:off x="1233717" y="4810459"/>
                <a:ext cx="13280" cy="13280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Rectangle 767"/>
              <p:cNvSpPr>
                <a:spLocks noChangeArrowheads="1"/>
              </p:cNvSpPr>
              <p:nvPr/>
            </p:nvSpPr>
            <p:spPr bwMode="auto">
              <a:xfrm>
                <a:off x="1062028" y="4981199"/>
                <a:ext cx="15177" cy="1422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8" name="Rectangle 768"/>
              <p:cNvSpPr>
                <a:spLocks noChangeArrowheads="1"/>
              </p:cNvSpPr>
              <p:nvPr/>
            </p:nvSpPr>
            <p:spPr bwMode="auto">
              <a:xfrm>
                <a:off x="1404457" y="4981199"/>
                <a:ext cx="14229" cy="14229"/>
              </a:xfrm>
              <a:prstGeom prst="rect">
                <a:avLst/>
              </a:prstGeom>
              <a:solidFill>
                <a:schemeClr val="bg1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60" name="Freeform 18"/>
            <p:cNvSpPr>
              <a:spLocks/>
            </p:cNvSpPr>
            <p:nvPr/>
          </p:nvSpPr>
          <p:spPr bwMode="auto">
            <a:xfrm>
              <a:off x="1143165" y="4898928"/>
              <a:ext cx="167498" cy="165266"/>
            </a:xfrm>
            <a:custGeom>
              <a:avLst/>
              <a:gdLst>
                <a:gd name="T0" fmla="*/ 113 w 113"/>
                <a:gd name="T1" fmla="*/ 90 h 112"/>
                <a:gd name="T2" fmla="*/ 110 w 113"/>
                <a:gd name="T3" fmla="*/ 97 h 112"/>
                <a:gd name="T4" fmla="*/ 97 w 113"/>
                <a:gd name="T5" fmla="*/ 110 h 112"/>
                <a:gd name="T6" fmla="*/ 91 w 113"/>
                <a:gd name="T7" fmla="*/ 112 h 112"/>
                <a:gd name="T8" fmla="*/ 84 w 113"/>
                <a:gd name="T9" fmla="*/ 110 h 112"/>
                <a:gd name="T10" fmla="*/ 57 w 113"/>
                <a:gd name="T11" fmla="*/ 82 h 112"/>
                <a:gd name="T12" fmla="*/ 29 w 113"/>
                <a:gd name="T13" fmla="*/ 110 h 112"/>
                <a:gd name="T14" fmla="*/ 22 w 113"/>
                <a:gd name="T15" fmla="*/ 112 h 112"/>
                <a:gd name="T16" fmla="*/ 16 w 113"/>
                <a:gd name="T17" fmla="*/ 110 h 112"/>
                <a:gd name="T18" fmla="*/ 3 w 113"/>
                <a:gd name="T19" fmla="*/ 97 h 112"/>
                <a:gd name="T20" fmla="*/ 0 w 113"/>
                <a:gd name="T21" fmla="*/ 90 h 112"/>
                <a:gd name="T22" fmla="*/ 3 w 113"/>
                <a:gd name="T23" fmla="*/ 84 h 112"/>
                <a:gd name="T24" fmla="*/ 31 w 113"/>
                <a:gd name="T25" fmla="*/ 56 h 112"/>
                <a:gd name="T26" fmla="*/ 3 w 113"/>
                <a:gd name="T27" fmla="*/ 28 h 112"/>
                <a:gd name="T28" fmla="*/ 0 w 113"/>
                <a:gd name="T29" fmla="*/ 22 h 112"/>
                <a:gd name="T30" fmla="*/ 3 w 113"/>
                <a:gd name="T31" fmla="*/ 15 h 112"/>
                <a:gd name="T32" fmla="*/ 16 w 113"/>
                <a:gd name="T33" fmla="*/ 3 h 112"/>
                <a:gd name="T34" fmla="*/ 22 w 113"/>
                <a:gd name="T35" fmla="*/ 0 h 112"/>
                <a:gd name="T36" fmla="*/ 29 w 113"/>
                <a:gd name="T37" fmla="*/ 3 h 112"/>
                <a:gd name="T38" fmla="*/ 57 w 113"/>
                <a:gd name="T39" fmla="*/ 30 h 112"/>
                <a:gd name="T40" fmla="*/ 84 w 113"/>
                <a:gd name="T41" fmla="*/ 3 h 112"/>
                <a:gd name="T42" fmla="*/ 91 w 113"/>
                <a:gd name="T43" fmla="*/ 0 h 112"/>
                <a:gd name="T44" fmla="*/ 97 w 113"/>
                <a:gd name="T45" fmla="*/ 3 h 112"/>
                <a:gd name="T46" fmla="*/ 110 w 113"/>
                <a:gd name="T47" fmla="*/ 15 h 112"/>
                <a:gd name="T48" fmla="*/ 113 w 113"/>
                <a:gd name="T49" fmla="*/ 22 h 112"/>
                <a:gd name="T50" fmla="*/ 110 w 113"/>
                <a:gd name="T51" fmla="*/ 28 h 112"/>
                <a:gd name="T52" fmla="*/ 82 w 113"/>
                <a:gd name="T53" fmla="*/ 56 h 112"/>
                <a:gd name="T54" fmla="*/ 110 w 113"/>
                <a:gd name="T55" fmla="*/ 84 h 112"/>
                <a:gd name="T56" fmla="*/ 113 w 113"/>
                <a:gd name="T57" fmla="*/ 9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3" h="112">
                  <a:moveTo>
                    <a:pt x="113" y="90"/>
                  </a:moveTo>
                  <a:cubicBezTo>
                    <a:pt x="113" y="93"/>
                    <a:pt x="112" y="95"/>
                    <a:pt x="110" y="97"/>
                  </a:cubicBezTo>
                  <a:cubicBezTo>
                    <a:pt x="97" y="110"/>
                    <a:pt x="97" y="110"/>
                    <a:pt x="97" y="110"/>
                  </a:cubicBezTo>
                  <a:cubicBezTo>
                    <a:pt x="95" y="111"/>
                    <a:pt x="93" y="112"/>
                    <a:pt x="91" y="112"/>
                  </a:cubicBezTo>
                  <a:cubicBezTo>
                    <a:pt x="88" y="112"/>
                    <a:pt x="86" y="111"/>
                    <a:pt x="84" y="110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29" y="110"/>
                    <a:pt x="29" y="110"/>
                    <a:pt x="29" y="110"/>
                  </a:cubicBezTo>
                  <a:cubicBezTo>
                    <a:pt x="27" y="111"/>
                    <a:pt x="25" y="112"/>
                    <a:pt x="22" y="112"/>
                  </a:cubicBezTo>
                  <a:cubicBezTo>
                    <a:pt x="20" y="112"/>
                    <a:pt x="18" y="111"/>
                    <a:pt x="16" y="110"/>
                  </a:cubicBezTo>
                  <a:cubicBezTo>
                    <a:pt x="3" y="97"/>
                    <a:pt x="3" y="97"/>
                    <a:pt x="3" y="97"/>
                  </a:cubicBezTo>
                  <a:cubicBezTo>
                    <a:pt x="1" y="95"/>
                    <a:pt x="0" y="93"/>
                    <a:pt x="0" y="90"/>
                  </a:cubicBezTo>
                  <a:cubicBezTo>
                    <a:pt x="0" y="88"/>
                    <a:pt x="1" y="86"/>
                    <a:pt x="3" y="84"/>
                  </a:cubicBezTo>
                  <a:cubicBezTo>
                    <a:pt x="31" y="56"/>
                    <a:pt x="31" y="56"/>
                    <a:pt x="31" y="56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1" y="26"/>
                    <a:pt x="0" y="24"/>
                    <a:pt x="0" y="22"/>
                  </a:cubicBezTo>
                  <a:cubicBezTo>
                    <a:pt x="0" y="19"/>
                    <a:pt x="1" y="17"/>
                    <a:pt x="3" y="15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5" y="0"/>
                    <a:pt x="27" y="1"/>
                    <a:pt x="29" y="3"/>
                  </a:cubicBezTo>
                  <a:cubicBezTo>
                    <a:pt x="57" y="30"/>
                    <a:pt x="57" y="30"/>
                    <a:pt x="57" y="30"/>
                  </a:cubicBezTo>
                  <a:cubicBezTo>
                    <a:pt x="84" y="3"/>
                    <a:pt x="84" y="3"/>
                    <a:pt x="84" y="3"/>
                  </a:cubicBezTo>
                  <a:cubicBezTo>
                    <a:pt x="86" y="1"/>
                    <a:pt x="88" y="0"/>
                    <a:pt x="91" y="0"/>
                  </a:cubicBezTo>
                  <a:cubicBezTo>
                    <a:pt x="93" y="0"/>
                    <a:pt x="95" y="1"/>
                    <a:pt x="97" y="3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2" y="17"/>
                    <a:pt x="113" y="19"/>
                    <a:pt x="113" y="22"/>
                  </a:cubicBezTo>
                  <a:cubicBezTo>
                    <a:pt x="113" y="24"/>
                    <a:pt x="112" y="26"/>
                    <a:pt x="110" y="28"/>
                  </a:cubicBezTo>
                  <a:cubicBezTo>
                    <a:pt x="82" y="56"/>
                    <a:pt x="82" y="56"/>
                    <a:pt x="82" y="56"/>
                  </a:cubicBezTo>
                  <a:cubicBezTo>
                    <a:pt x="110" y="84"/>
                    <a:pt x="110" y="84"/>
                    <a:pt x="110" y="84"/>
                  </a:cubicBezTo>
                  <a:cubicBezTo>
                    <a:pt x="112" y="86"/>
                    <a:pt x="113" y="88"/>
                    <a:pt x="113" y="9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992115" y="4746762"/>
              <a:ext cx="469598" cy="469598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2985732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658813" y="1203941"/>
            <a:ext cx="657443" cy="657443"/>
          </a:xfrm>
          <a:prstGeom prst="ellipse">
            <a:avLst/>
          </a:prstGeom>
          <a:solidFill>
            <a:srgbClr val="0EB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82910" y="2084662"/>
            <a:ext cx="9942338" cy="1348874"/>
          </a:xfrm>
          <a:prstGeom prst="rect">
            <a:avLst/>
          </a:prstGeom>
          <a:noFill/>
          <a:ln>
            <a:solidFill>
              <a:srgbClr val="DE3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817049" y="2353203"/>
            <a:ext cx="9708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…реализовать специальную общенациональную программу по борьбе с онкологическими заболеваниями, провести модернизацию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онкоцентров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ru-RU" sz="1600" dirty="0"/>
              <a:t>выстроить современную комплексную систему, от ранней диагностики до своевременного эффективного лечения.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56658" y="1118888"/>
            <a:ext cx="10068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Послание Президента Федеральному собранию</a:t>
            </a:r>
            <a:br>
              <a:rPr lang="ru-RU" sz="2000" b="1" dirty="0"/>
            </a:br>
            <a:r>
              <a:rPr lang="ru-RU" sz="2000" b="1" dirty="0"/>
              <a:t>В.В. </a:t>
            </a:r>
            <a:r>
              <a:rPr lang="ru-RU" sz="2000" b="1" dirty="0" smtClean="0"/>
              <a:t>Путина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1817050" y="1884605"/>
            <a:ext cx="190629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Об онкологии:</a:t>
            </a:r>
            <a:endParaRPr lang="ru-RU" sz="20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582689" y="3268943"/>
            <a:ext cx="9942559" cy="164593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58813" y="4024140"/>
            <a:ext cx="657443" cy="657443"/>
          </a:xfrm>
          <a:prstGeom prst="ellipse">
            <a:avLst/>
          </a:prstGeom>
          <a:solidFill>
            <a:srgbClr val="0EB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582910" y="4904861"/>
            <a:ext cx="9917398" cy="1138208"/>
          </a:xfrm>
          <a:prstGeom prst="rect">
            <a:avLst/>
          </a:prstGeom>
          <a:noFill/>
          <a:ln>
            <a:solidFill>
              <a:srgbClr val="DE3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817050" y="5083036"/>
            <a:ext cx="9683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После проведенной несколько лет назад инвентаризации оказалось, что самое большое отставание именно по онкологии, в частности, </a:t>
            </a:r>
            <a:r>
              <a:rPr lang="ru-RU" sz="1600" dirty="0"/>
              <a:t>на очень низком уровне находится ранняя </a:t>
            </a:r>
            <a:r>
              <a:rPr lang="ru-RU" sz="1600" dirty="0" err="1"/>
              <a:t>выявляемость</a:t>
            </a:r>
            <a:r>
              <a:rPr lang="ru-RU" sz="1600" dirty="0"/>
              <a:t> </a:t>
            </a:r>
            <a:r>
              <a:rPr lang="ru-RU" sz="1600" dirty="0" smtClean="0"/>
              <a:t>рака… 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1456658" y="3939087"/>
            <a:ext cx="10068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000" b="1"/>
            </a:lvl1pPr>
          </a:lstStyle>
          <a:p>
            <a:r>
              <a:rPr lang="ru-RU" dirty="0"/>
              <a:t>Министр здравоохранения Российской Федерации</a:t>
            </a:r>
          </a:p>
          <a:p>
            <a:r>
              <a:rPr lang="ru-RU" dirty="0"/>
              <a:t>В.И. Скворцова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582690" y="5878476"/>
            <a:ext cx="9917618" cy="164593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803950" y="1384457"/>
            <a:ext cx="367169" cy="285575"/>
            <a:chOff x="1544509" y="2513780"/>
            <a:chExt cx="114426" cy="88998"/>
          </a:xfrm>
          <a:solidFill>
            <a:schemeClr val="bg1"/>
          </a:solidFill>
        </p:grpSpPr>
        <p:sp>
          <p:nvSpPr>
            <p:cNvPr id="47" name="Freeform 83"/>
            <p:cNvSpPr>
              <a:spLocks/>
            </p:cNvSpPr>
            <p:nvPr/>
          </p:nvSpPr>
          <p:spPr bwMode="auto">
            <a:xfrm>
              <a:off x="1544509" y="2513780"/>
              <a:ext cx="57276" cy="88998"/>
            </a:xfrm>
            <a:custGeom>
              <a:avLst/>
              <a:gdLst>
                <a:gd name="T0" fmla="*/ 96 w 98"/>
                <a:gd name="T1" fmla="*/ 26 h 152"/>
                <a:gd name="T2" fmla="*/ 46 w 98"/>
                <a:gd name="T3" fmla="*/ 76 h 152"/>
                <a:gd name="T4" fmla="*/ 96 w 98"/>
                <a:gd name="T5" fmla="*/ 126 h 152"/>
                <a:gd name="T6" fmla="*/ 98 w 98"/>
                <a:gd name="T7" fmla="*/ 130 h 152"/>
                <a:gd name="T8" fmla="*/ 96 w 98"/>
                <a:gd name="T9" fmla="*/ 135 h 152"/>
                <a:gd name="T10" fmla="*/ 80 w 98"/>
                <a:gd name="T11" fmla="*/ 150 h 152"/>
                <a:gd name="T12" fmla="*/ 76 w 98"/>
                <a:gd name="T13" fmla="*/ 152 h 152"/>
                <a:gd name="T14" fmla="*/ 72 w 98"/>
                <a:gd name="T15" fmla="*/ 150 h 152"/>
                <a:gd name="T16" fmla="*/ 2 w 98"/>
                <a:gd name="T17" fmla="*/ 80 h 152"/>
                <a:gd name="T18" fmla="*/ 0 w 98"/>
                <a:gd name="T19" fmla="*/ 76 h 152"/>
                <a:gd name="T20" fmla="*/ 2 w 98"/>
                <a:gd name="T21" fmla="*/ 72 h 152"/>
                <a:gd name="T22" fmla="*/ 72 w 98"/>
                <a:gd name="T23" fmla="*/ 1 h 152"/>
                <a:gd name="T24" fmla="*/ 76 w 98"/>
                <a:gd name="T25" fmla="*/ 0 h 152"/>
                <a:gd name="T26" fmla="*/ 80 w 98"/>
                <a:gd name="T27" fmla="*/ 1 h 152"/>
                <a:gd name="T28" fmla="*/ 96 w 98"/>
                <a:gd name="T29" fmla="*/ 17 h 152"/>
                <a:gd name="T30" fmla="*/ 98 w 98"/>
                <a:gd name="T31" fmla="*/ 21 h 152"/>
                <a:gd name="T32" fmla="*/ 96 w 98"/>
                <a:gd name="T33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152">
                  <a:moveTo>
                    <a:pt x="96" y="26"/>
                  </a:moveTo>
                  <a:cubicBezTo>
                    <a:pt x="46" y="76"/>
                    <a:pt x="46" y="76"/>
                    <a:pt x="46" y="76"/>
                  </a:cubicBezTo>
                  <a:cubicBezTo>
                    <a:pt x="96" y="126"/>
                    <a:pt x="96" y="126"/>
                    <a:pt x="96" y="126"/>
                  </a:cubicBezTo>
                  <a:cubicBezTo>
                    <a:pt x="97" y="127"/>
                    <a:pt x="98" y="129"/>
                    <a:pt x="98" y="130"/>
                  </a:cubicBezTo>
                  <a:cubicBezTo>
                    <a:pt x="98" y="132"/>
                    <a:pt x="97" y="133"/>
                    <a:pt x="96" y="135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79" y="152"/>
                    <a:pt x="78" y="152"/>
                    <a:pt x="76" y="152"/>
                  </a:cubicBezTo>
                  <a:cubicBezTo>
                    <a:pt x="74" y="152"/>
                    <a:pt x="73" y="152"/>
                    <a:pt x="72" y="150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0" y="79"/>
                    <a:pt x="0" y="78"/>
                    <a:pt x="0" y="76"/>
                  </a:cubicBezTo>
                  <a:cubicBezTo>
                    <a:pt x="0" y="74"/>
                    <a:pt x="0" y="73"/>
                    <a:pt x="2" y="72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3" y="0"/>
                    <a:pt x="74" y="0"/>
                    <a:pt x="76" y="0"/>
                  </a:cubicBezTo>
                  <a:cubicBezTo>
                    <a:pt x="78" y="0"/>
                    <a:pt x="79" y="0"/>
                    <a:pt x="80" y="1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7" y="18"/>
                    <a:pt x="98" y="20"/>
                    <a:pt x="98" y="21"/>
                  </a:cubicBezTo>
                  <a:cubicBezTo>
                    <a:pt x="98" y="23"/>
                    <a:pt x="97" y="25"/>
                    <a:pt x="9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3"/>
            <p:cNvSpPr>
              <a:spLocks/>
            </p:cNvSpPr>
            <p:nvPr/>
          </p:nvSpPr>
          <p:spPr bwMode="auto">
            <a:xfrm>
              <a:off x="1601659" y="2513780"/>
              <a:ext cx="57276" cy="88998"/>
            </a:xfrm>
            <a:custGeom>
              <a:avLst/>
              <a:gdLst>
                <a:gd name="T0" fmla="*/ 96 w 98"/>
                <a:gd name="T1" fmla="*/ 26 h 152"/>
                <a:gd name="T2" fmla="*/ 46 w 98"/>
                <a:gd name="T3" fmla="*/ 76 h 152"/>
                <a:gd name="T4" fmla="*/ 96 w 98"/>
                <a:gd name="T5" fmla="*/ 126 h 152"/>
                <a:gd name="T6" fmla="*/ 98 w 98"/>
                <a:gd name="T7" fmla="*/ 130 h 152"/>
                <a:gd name="T8" fmla="*/ 96 w 98"/>
                <a:gd name="T9" fmla="*/ 135 h 152"/>
                <a:gd name="T10" fmla="*/ 80 w 98"/>
                <a:gd name="T11" fmla="*/ 150 h 152"/>
                <a:gd name="T12" fmla="*/ 76 w 98"/>
                <a:gd name="T13" fmla="*/ 152 h 152"/>
                <a:gd name="T14" fmla="*/ 72 w 98"/>
                <a:gd name="T15" fmla="*/ 150 h 152"/>
                <a:gd name="T16" fmla="*/ 2 w 98"/>
                <a:gd name="T17" fmla="*/ 80 h 152"/>
                <a:gd name="T18" fmla="*/ 0 w 98"/>
                <a:gd name="T19" fmla="*/ 76 h 152"/>
                <a:gd name="T20" fmla="*/ 2 w 98"/>
                <a:gd name="T21" fmla="*/ 72 h 152"/>
                <a:gd name="T22" fmla="*/ 72 w 98"/>
                <a:gd name="T23" fmla="*/ 1 h 152"/>
                <a:gd name="T24" fmla="*/ 76 w 98"/>
                <a:gd name="T25" fmla="*/ 0 h 152"/>
                <a:gd name="T26" fmla="*/ 80 w 98"/>
                <a:gd name="T27" fmla="*/ 1 h 152"/>
                <a:gd name="T28" fmla="*/ 96 w 98"/>
                <a:gd name="T29" fmla="*/ 17 h 152"/>
                <a:gd name="T30" fmla="*/ 98 w 98"/>
                <a:gd name="T31" fmla="*/ 21 h 152"/>
                <a:gd name="T32" fmla="*/ 96 w 98"/>
                <a:gd name="T33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152">
                  <a:moveTo>
                    <a:pt x="96" y="26"/>
                  </a:moveTo>
                  <a:cubicBezTo>
                    <a:pt x="46" y="76"/>
                    <a:pt x="46" y="76"/>
                    <a:pt x="46" y="76"/>
                  </a:cubicBezTo>
                  <a:cubicBezTo>
                    <a:pt x="96" y="126"/>
                    <a:pt x="96" y="126"/>
                    <a:pt x="96" y="126"/>
                  </a:cubicBezTo>
                  <a:cubicBezTo>
                    <a:pt x="97" y="127"/>
                    <a:pt x="98" y="129"/>
                    <a:pt x="98" y="130"/>
                  </a:cubicBezTo>
                  <a:cubicBezTo>
                    <a:pt x="98" y="132"/>
                    <a:pt x="97" y="133"/>
                    <a:pt x="96" y="135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79" y="152"/>
                    <a:pt x="78" y="152"/>
                    <a:pt x="76" y="152"/>
                  </a:cubicBezTo>
                  <a:cubicBezTo>
                    <a:pt x="74" y="152"/>
                    <a:pt x="73" y="152"/>
                    <a:pt x="72" y="150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0" y="79"/>
                    <a:pt x="0" y="78"/>
                    <a:pt x="0" y="76"/>
                  </a:cubicBezTo>
                  <a:cubicBezTo>
                    <a:pt x="0" y="74"/>
                    <a:pt x="0" y="73"/>
                    <a:pt x="2" y="72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3" y="0"/>
                    <a:pt x="74" y="0"/>
                    <a:pt x="76" y="0"/>
                  </a:cubicBezTo>
                  <a:cubicBezTo>
                    <a:pt x="78" y="0"/>
                    <a:pt x="79" y="0"/>
                    <a:pt x="80" y="1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7" y="18"/>
                    <a:pt x="98" y="20"/>
                    <a:pt x="98" y="21"/>
                  </a:cubicBezTo>
                  <a:cubicBezTo>
                    <a:pt x="98" y="23"/>
                    <a:pt x="97" y="25"/>
                    <a:pt x="9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803950" y="4214562"/>
            <a:ext cx="367169" cy="285575"/>
            <a:chOff x="1544509" y="2513780"/>
            <a:chExt cx="114426" cy="88998"/>
          </a:xfrm>
          <a:solidFill>
            <a:schemeClr val="bg1"/>
          </a:solidFill>
        </p:grpSpPr>
        <p:sp>
          <p:nvSpPr>
            <p:cNvPr id="50" name="Freeform 83"/>
            <p:cNvSpPr>
              <a:spLocks/>
            </p:cNvSpPr>
            <p:nvPr/>
          </p:nvSpPr>
          <p:spPr bwMode="auto">
            <a:xfrm>
              <a:off x="1544509" y="2513780"/>
              <a:ext cx="57276" cy="88998"/>
            </a:xfrm>
            <a:custGeom>
              <a:avLst/>
              <a:gdLst>
                <a:gd name="T0" fmla="*/ 96 w 98"/>
                <a:gd name="T1" fmla="*/ 26 h 152"/>
                <a:gd name="T2" fmla="*/ 46 w 98"/>
                <a:gd name="T3" fmla="*/ 76 h 152"/>
                <a:gd name="T4" fmla="*/ 96 w 98"/>
                <a:gd name="T5" fmla="*/ 126 h 152"/>
                <a:gd name="T6" fmla="*/ 98 w 98"/>
                <a:gd name="T7" fmla="*/ 130 h 152"/>
                <a:gd name="T8" fmla="*/ 96 w 98"/>
                <a:gd name="T9" fmla="*/ 135 h 152"/>
                <a:gd name="T10" fmla="*/ 80 w 98"/>
                <a:gd name="T11" fmla="*/ 150 h 152"/>
                <a:gd name="T12" fmla="*/ 76 w 98"/>
                <a:gd name="T13" fmla="*/ 152 h 152"/>
                <a:gd name="T14" fmla="*/ 72 w 98"/>
                <a:gd name="T15" fmla="*/ 150 h 152"/>
                <a:gd name="T16" fmla="*/ 2 w 98"/>
                <a:gd name="T17" fmla="*/ 80 h 152"/>
                <a:gd name="T18" fmla="*/ 0 w 98"/>
                <a:gd name="T19" fmla="*/ 76 h 152"/>
                <a:gd name="T20" fmla="*/ 2 w 98"/>
                <a:gd name="T21" fmla="*/ 72 h 152"/>
                <a:gd name="T22" fmla="*/ 72 w 98"/>
                <a:gd name="T23" fmla="*/ 1 h 152"/>
                <a:gd name="T24" fmla="*/ 76 w 98"/>
                <a:gd name="T25" fmla="*/ 0 h 152"/>
                <a:gd name="T26" fmla="*/ 80 w 98"/>
                <a:gd name="T27" fmla="*/ 1 h 152"/>
                <a:gd name="T28" fmla="*/ 96 w 98"/>
                <a:gd name="T29" fmla="*/ 17 h 152"/>
                <a:gd name="T30" fmla="*/ 98 w 98"/>
                <a:gd name="T31" fmla="*/ 21 h 152"/>
                <a:gd name="T32" fmla="*/ 96 w 98"/>
                <a:gd name="T33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152">
                  <a:moveTo>
                    <a:pt x="96" y="26"/>
                  </a:moveTo>
                  <a:cubicBezTo>
                    <a:pt x="46" y="76"/>
                    <a:pt x="46" y="76"/>
                    <a:pt x="46" y="76"/>
                  </a:cubicBezTo>
                  <a:cubicBezTo>
                    <a:pt x="96" y="126"/>
                    <a:pt x="96" y="126"/>
                    <a:pt x="96" y="126"/>
                  </a:cubicBezTo>
                  <a:cubicBezTo>
                    <a:pt x="97" y="127"/>
                    <a:pt x="98" y="129"/>
                    <a:pt x="98" y="130"/>
                  </a:cubicBezTo>
                  <a:cubicBezTo>
                    <a:pt x="98" y="132"/>
                    <a:pt x="97" y="133"/>
                    <a:pt x="96" y="135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79" y="152"/>
                    <a:pt x="78" y="152"/>
                    <a:pt x="76" y="152"/>
                  </a:cubicBezTo>
                  <a:cubicBezTo>
                    <a:pt x="74" y="152"/>
                    <a:pt x="73" y="152"/>
                    <a:pt x="72" y="150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0" y="79"/>
                    <a:pt x="0" y="78"/>
                    <a:pt x="0" y="76"/>
                  </a:cubicBezTo>
                  <a:cubicBezTo>
                    <a:pt x="0" y="74"/>
                    <a:pt x="0" y="73"/>
                    <a:pt x="2" y="72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3" y="0"/>
                    <a:pt x="74" y="0"/>
                    <a:pt x="76" y="0"/>
                  </a:cubicBezTo>
                  <a:cubicBezTo>
                    <a:pt x="78" y="0"/>
                    <a:pt x="79" y="0"/>
                    <a:pt x="80" y="1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7" y="18"/>
                    <a:pt x="98" y="20"/>
                    <a:pt x="98" y="21"/>
                  </a:cubicBezTo>
                  <a:cubicBezTo>
                    <a:pt x="98" y="23"/>
                    <a:pt x="97" y="25"/>
                    <a:pt x="9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3"/>
            <p:cNvSpPr>
              <a:spLocks/>
            </p:cNvSpPr>
            <p:nvPr/>
          </p:nvSpPr>
          <p:spPr bwMode="auto">
            <a:xfrm>
              <a:off x="1601659" y="2513780"/>
              <a:ext cx="57276" cy="88998"/>
            </a:xfrm>
            <a:custGeom>
              <a:avLst/>
              <a:gdLst>
                <a:gd name="T0" fmla="*/ 96 w 98"/>
                <a:gd name="T1" fmla="*/ 26 h 152"/>
                <a:gd name="T2" fmla="*/ 46 w 98"/>
                <a:gd name="T3" fmla="*/ 76 h 152"/>
                <a:gd name="T4" fmla="*/ 96 w 98"/>
                <a:gd name="T5" fmla="*/ 126 h 152"/>
                <a:gd name="T6" fmla="*/ 98 w 98"/>
                <a:gd name="T7" fmla="*/ 130 h 152"/>
                <a:gd name="T8" fmla="*/ 96 w 98"/>
                <a:gd name="T9" fmla="*/ 135 h 152"/>
                <a:gd name="T10" fmla="*/ 80 w 98"/>
                <a:gd name="T11" fmla="*/ 150 h 152"/>
                <a:gd name="T12" fmla="*/ 76 w 98"/>
                <a:gd name="T13" fmla="*/ 152 h 152"/>
                <a:gd name="T14" fmla="*/ 72 w 98"/>
                <a:gd name="T15" fmla="*/ 150 h 152"/>
                <a:gd name="T16" fmla="*/ 2 w 98"/>
                <a:gd name="T17" fmla="*/ 80 h 152"/>
                <a:gd name="T18" fmla="*/ 0 w 98"/>
                <a:gd name="T19" fmla="*/ 76 h 152"/>
                <a:gd name="T20" fmla="*/ 2 w 98"/>
                <a:gd name="T21" fmla="*/ 72 h 152"/>
                <a:gd name="T22" fmla="*/ 72 w 98"/>
                <a:gd name="T23" fmla="*/ 1 h 152"/>
                <a:gd name="T24" fmla="*/ 76 w 98"/>
                <a:gd name="T25" fmla="*/ 0 h 152"/>
                <a:gd name="T26" fmla="*/ 80 w 98"/>
                <a:gd name="T27" fmla="*/ 1 h 152"/>
                <a:gd name="T28" fmla="*/ 96 w 98"/>
                <a:gd name="T29" fmla="*/ 17 h 152"/>
                <a:gd name="T30" fmla="*/ 98 w 98"/>
                <a:gd name="T31" fmla="*/ 21 h 152"/>
                <a:gd name="T32" fmla="*/ 96 w 98"/>
                <a:gd name="T33" fmla="*/ 26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152">
                  <a:moveTo>
                    <a:pt x="96" y="26"/>
                  </a:moveTo>
                  <a:cubicBezTo>
                    <a:pt x="46" y="76"/>
                    <a:pt x="46" y="76"/>
                    <a:pt x="46" y="76"/>
                  </a:cubicBezTo>
                  <a:cubicBezTo>
                    <a:pt x="96" y="126"/>
                    <a:pt x="96" y="126"/>
                    <a:pt x="96" y="126"/>
                  </a:cubicBezTo>
                  <a:cubicBezTo>
                    <a:pt x="97" y="127"/>
                    <a:pt x="98" y="129"/>
                    <a:pt x="98" y="130"/>
                  </a:cubicBezTo>
                  <a:cubicBezTo>
                    <a:pt x="98" y="132"/>
                    <a:pt x="97" y="133"/>
                    <a:pt x="96" y="135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79" y="152"/>
                    <a:pt x="78" y="152"/>
                    <a:pt x="76" y="152"/>
                  </a:cubicBezTo>
                  <a:cubicBezTo>
                    <a:pt x="74" y="152"/>
                    <a:pt x="73" y="152"/>
                    <a:pt x="72" y="150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0" y="79"/>
                    <a:pt x="0" y="78"/>
                    <a:pt x="0" y="76"/>
                  </a:cubicBezTo>
                  <a:cubicBezTo>
                    <a:pt x="0" y="74"/>
                    <a:pt x="0" y="73"/>
                    <a:pt x="2" y="72"/>
                  </a:cubicBezTo>
                  <a:cubicBezTo>
                    <a:pt x="72" y="1"/>
                    <a:pt x="72" y="1"/>
                    <a:pt x="72" y="1"/>
                  </a:cubicBezTo>
                  <a:cubicBezTo>
                    <a:pt x="73" y="0"/>
                    <a:pt x="74" y="0"/>
                    <a:pt x="76" y="0"/>
                  </a:cubicBezTo>
                  <a:cubicBezTo>
                    <a:pt x="78" y="0"/>
                    <a:pt x="79" y="0"/>
                    <a:pt x="80" y="1"/>
                  </a:cubicBezTo>
                  <a:cubicBezTo>
                    <a:pt x="96" y="17"/>
                    <a:pt x="96" y="17"/>
                    <a:pt x="96" y="17"/>
                  </a:cubicBezTo>
                  <a:cubicBezTo>
                    <a:pt x="97" y="18"/>
                    <a:pt x="98" y="20"/>
                    <a:pt x="98" y="21"/>
                  </a:cubicBezTo>
                  <a:cubicBezTo>
                    <a:pt x="98" y="23"/>
                    <a:pt x="97" y="25"/>
                    <a:pt x="96" y="26"/>
                  </a:cubicBezTo>
                  <a:close/>
                </a:path>
              </a:pathLst>
            </a:cu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0" y="1670032"/>
            <a:ext cx="130629" cy="3413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5140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НАЦИОНАЛЬНАЯ СТРАТЕГИЯ ПО БОРЬБЕ С ОНКОЛОГИЧЕСКИМИ ЗАБОЛЕВАНИЯМИ НА ДОЛГОСРОЧНЫЙ ПЕРИОД ДО 2030 </a:t>
            </a:r>
            <a:r>
              <a:rPr lang="ru-RU" sz="2000" dirty="0" smtClean="0"/>
              <a:t>ГОДА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09625" y="1370911"/>
            <a:ext cx="8766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Полномасштабная информатизация онкологической службы предполагает внедрение информационно-телекоммуникационных технологий в работу профильных медицинских организаций: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2851" y="2363788"/>
            <a:ext cx="1158437" cy="120911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784364" y="4032587"/>
            <a:ext cx="49729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Создание национальной платформы мониторинга распространения онкологических заболеваний</a:t>
            </a:r>
          </a:p>
        </p:txBody>
      </p:sp>
      <p:sp>
        <p:nvSpPr>
          <p:cNvPr id="31" name="Rectangle 27"/>
          <p:cNvSpPr/>
          <p:nvPr/>
        </p:nvSpPr>
        <p:spPr>
          <a:xfrm>
            <a:off x="1684637" y="5323543"/>
            <a:ext cx="36620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Увеличение числа автоматизированных рабочих мест врача-онколога, работающих в </a:t>
            </a:r>
            <a:r>
              <a:rPr lang="ru-RU" sz="1400" dirty="0" smtClean="0"/>
              <a:t>ЕГИСЗ</a:t>
            </a:r>
            <a:endParaRPr lang="ru-RU" sz="1400" dirty="0"/>
          </a:p>
        </p:txBody>
      </p:sp>
      <p:sp>
        <p:nvSpPr>
          <p:cNvPr id="36" name="Rectangle 33"/>
          <p:cNvSpPr/>
          <p:nvPr/>
        </p:nvSpPr>
        <p:spPr>
          <a:xfrm>
            <a:off x="1684637" y="2836850"/>
            <a:ext cx="3445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Формирование системы телемедицинских консультаций </a:t>
            </a:r>
          </a:p>
        </p:txBody>
      </p:sp>
      <p:sp>
        <p:nvSpPr>
          <p:cNvPr id="38" name="Rectangle 34"/>
          <p:cNvSpPr/>
          <p:nvPr/>
        </p:nvSpPr>
        <p:spPr>
          <a:xfrm>
            <a:off x="1684636" y="3817144"/>
            <a:ext cx="40384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Создание единого государственного реестра лекарственных препаратов </a:t>
            </a:r>
            <a:r>
              <a:rPr lang="ru-RU" sz="1400" dirty="0" smtClean="0"/>
              <a:t>и </a:t>
            </a:r>
            <a:r>
              <a:rPr lang="ru-RU" sz="1400" dirty="0"/>
              <a:t>медицинских изделий для </a:t>
            </a:r>
            <a:r>
              <a:rPr lang="ru-RU" sz="1400" dirty="0" smtClean="0"/>
              <a:t>больных в едином регистре диспансеризации</a:t>
            </a:r>
            <a:endParaRPr lang="ru-RU" sz="1400" dirty="0"/>
          </a:p>
        </p:txBody>
      </p:sp>
      <p:sp>
        <p:nvSpPr>
          <p:cNvPr id="42" name="Rectangle 38"/>
          <p:cNvSpPr/>
          <p:nvPr/>
        </p:nvSpPr>
        <p:spPr>
          <a:xfrm>
            <a:off x="6784364" y="2729128"/>
            <a:ext cx="47712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Использование </a:t>
            </a:r>
            <a:r>
              <a:rPr lang="ru-RU" sz="1400" dirty="0" smtClean="0"/>
              <a:t>оценки качества медицинской </a:t>
            </a:r>
            <a:r>
              <a:rPr lang="ru-RU" sz="1400" dirty="0"/>
              <a:t>помощи и автоматизированного выбора оптимального алгоритма медицинского сопровождения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14487" y="4737500"/>
            <a:ext cx="471546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данные </a:t>
            </a:r>
            <a:r>
              <a:rPr lang="ru-RU" sz="1100" dirty="0"/>
              <a:t>о факторах рисках, мерах профилактики, скрининге (включая дистанционный скрининг</a:t>
            </a:r>
            <a:r>
              <a:rPr lang="ru-RU" sz="1100" dirty="0" smtClean="0"/>
              <a:t>)</a:t>
            </a:r>
          </a:p>
        </p:txBody>
      </p:sp>
      <p:grpSp>
        <p:nvGrpSpPr>
          <p:cNvPr id="47" name="Группа 46"/>
          <p:cNvGrpSpPr/>
          <p:nvPr/>
        </p:nvGrpSpPr>
        <p:grpSpPr>
          <a:xfrm>
            <a:off x="979347" y="2823225"/>
            <a:ext cx="550470" cy="550470"/>
            <a:chOff x="3867893" y="5362968"/>
            <a:chExt cx="550470" cy="550470"/>
          </a:xfrm>
          <a:solidFill>
            <a:srgbClr val="0B8B7C"/>
          </a:solidFill>
        </p:grpSpPr>
        <p:sp>
          <p:nvSpPr>
            <p:cNvPr id="48" name="Freeform 149"/>
            <p:cNvSpPr>
              <a:spLocks noEditPoints="1"/>
            </p:cNvSpPr>
            <p:nvPr/>
          </p:nvSpPr>
          <p:spPr bwMode="auto">
            <a:xfrm>
              <a:off x="3867893" y="5362968"/>
              <a:ext cx="550470" cy="447257"/>
            </a:xfrm>
            <a:custGeom>
              <a:avLst/>
              <a:gdLst>
                <a:gd name="T0" fmla="*/ 33 w 512"/>
                <a:gd name="T1" fmla="*/ 320 h 416"/>
                <a:gd name="T2" fmla="*/ 33 w 512"/>
                <a:gd name="T3" fmla="*/ 372 h 416"/>
                <a:gd name="T4" fmla="*/ 33 w 512"/>
                <a:gd name="T5" fmla="*/ 377 h 416"/>
                <a:gd name="T6" fmla="*/ 36 w 512"/>
                <a:gd name="T7" fmla="*/ 381 h 416"/>
                <a:gd name="T8" fmla="*/ 39 w 512"/>
                <a:gd name="T9" fmla="*/ 384 h 416"/>
                <a:gd name="T10" fmla="*/ 44 w 512"/>
                <a:gd name="T11" fmla="*/ 384 h 416"/>
                <a:gd name="T12" fmla="*/ 469 w 512"/>
                <a:gd name="T13" fmla="*/ 384 h 416"/>
                <a:gd name="T14" fmla="*/ 472 w 512"/>
                <a:gd name="T15" fmla="*/ 384 h 416"/>
                <a:gd name="T16" fmla="*/ 477 w 512"/>
                <a:gd name="T17" fmla="*/ 381 h 416"/>
                <a:gd name="T18" fmla="*/ 479 w 512"/>
                <a:gd name="T19" fmla="*/ 377 h 416"/>
                <a:gd name="T20" fmla="*/ 480 w 512"/>
                <a:gd name="T21" fmla="*/ 372 h 416"/>
                <a:gd name="T22" fmla="*/ 480 w 512"/>
                <a:gd name="T23" fmla="*/ 320 h 416"/>
                <a:gd name="T24" fmla="*/ 33 w 512"/>
                <a:gd name="T25" fmla="*/ 320 h 416"/>
                <a:gd name="T26" fmla="*/ 44 w 512"/>
                <a:gd name="T27" fmla="*/ 33 h 416"/>
                <a:gd name="T28" fmla="*/ 39 w 512"/>
                <a:gd name="T29" fmla="*/ 33 h 416"/>
                <a:gd name="T30" fmla="*/ 36 w 512"/>
                <a:gd name="T31" fmla="*/ 36 h 416"/>
                <a:gd name="T32" fmla="*/ 33 w 512"/>
                <a:gd name="T33" fmla="*/ 39 h 416"/>
                <a:gd name="T34" fmla="*/ 33 w 512"/>
                <a:gd name="T35" fmla="*/ 44 h 416"/>
                <a:gd name="T36" fmla="*/ 33 w 512"/>
                <a:gd name="T37" fmla="*/ 287 h 416"/>
                <a:gd name="T38" fmla="*/ 480 w 512"/>
                <a:gd name="T39" fmla="*/ 287 h 416"/>
                <a:gd name="T40" fmla="*/ 480 w 512"/>
                <a:gd name="T41" fmla="*/ 44 h 416"/>
                <a:gd name="T42" fmla="*/ 479 w 512"/>
                <a:gd name="T43" fmla="*/ 39 h 416"/>
                <a:gd name="T44" fmla="*/ 477 w 512"/>
                <a:gd name="T45" fmla="*/ 36 h 416"/>
                <a:gd name="T46" fmla="*/ 472 w 512"/>
                <a:gd name="T47" fmla="*/ 33 h 416"/>
                <a:gd name="T48" fmla="*/ 469 w 512"/>
                <a:gd name="T49" fmla="*/ 33 h 416"/>
                <a:gd name="T50" fmla="*/ 44 w 512"/>
                <a:gd name="T51" fmla="*/ 33 h 416"/>
                <a:gd name="T52" fmla="*/ 44 w 512"/>
                <a:gd name="T53" fmla="*/ 0 h 416"/>
                <a:gd name="T54" fmla="*/ 469 w 512"/>
                <a:gd name="T55" fmla="*/ 0 h 416"/>
                <a:gd name="T56" fmla="*/ 485 w 512"/>
                <a:gd name="T57" fmla="*/ 4 h 416"/>
                <a:gd name="T58" fmla="*/ 500 w 512"/>
                <a:gd name="T59" fmla="*/ 13 h 416"/>
                <a:gd name="T60" fmla="*/ 509 w 512"/>
                <a:gd name="T61" fmla="*/ 28 h 416"/>
                <a:gd name="T62" fmla="*/ 512 w 512"/>
                <a:gd name="T63" fmla="*/ 44 h 416"/>
                <a:gd name="T64" fmla="*/ 512 w 512"/>
                <a:gd name="T65" fmla="*/ 372 h 416"/>
                <a:gd name="T66" fmla="*/ 509 w 512"/>
                <a:gd name="T67" fmla="*/ 390 h 416"/>
                <a:gd name="T68" fmla="*/ 500 w 512"/>
                <a:gd name="T69" fmla="*/ 403 h 416"/>
                <a:gd name="T70" fmla="*/ 485 w 512"/>
                <a:gd name="T71" fmla="*/ 413 h 416"/>
                <a:gd name="T72" fmla="*/ 469 w 512"/>
                <a:gd name="T73" fmla="*/ 416 h 416"/>
                <a:gd name="T74" fmla="*/ 44 w 512"/>
                <a:gd name="T75" fmla="*/ 416 h 416"/>
                <a:gd name="T76" fmla="*/ 26 w 512"/>
                <a:gd name="T77" fmla="*/ 413 h 416"/>
                <a:gd name="T78" fmla="*/ 13 w 512"/>
                <a:gd name="T79" fmla="*/ 403 h 416"/>
                <a:gd name="T80" fmla="*/ 4 w 512"/>
                <a:gd name="T81" fmla="*/ 390 h 416"/>
                <a:gd name="T82" fmla="*/ 0 w 512"/>
                <a:gd name="T83" fmla="*/ 372 h 416"/>
                <a:gd name="T84" fmla="*/ 0 w 512"/>
                <a:gd name="T85" fmla="*/ 44 h 416"/>
                <a:gd name="T86" fmla="*/ 4 w 512"/>
                <a:gd name="T87" fmla="*/ 28 h 416"/>
                <a:gd name="T88" fmla="*/ 13 w 512"/>
                <a:gd name="T89" fmla="*/ 13 h 416"/>
                <a:gd name="T90" fmla="*/ 26 w 512"/>
                <a:gd name="T91" fmla="*/ 4 h 416"/>
                <a:gd name="T92" fmla="*/ 44 w 512"/>
                <a:gd name="T93" fmla="*/ 0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12" h="416">
                  <a:moveTo>
                    <a:pt x="33" y="320"/>
                  </a:moveTo>
                  <a:lnTo>
                    <a:pt x="33" y="372"/>
                  </a:lnTo>
                  <a:lnTo>
                    <a:pt x="33" y="377"/>
                  </a:lnTo>
                  <a:lnTo>
                    <a:pt x="36" y="381"/>
                  </a:lnTo>
                  <a:lnTo>
                    <a:pt x="39" y="384"/>
                  </a:lnTo>
                  <a:lnTo>
                    <a:pt x="44" y="384"/>
                  </a:lnTo>
                  <a:lnTo>
                    <a:pt x="469" y="384"/>
                  </a:lnTo>
                  <a:lnTo>
                    <a:pt x="472" y="384"/>
                  </a:lnTo>
                  <a:lnTo>
                    <a:pt x="477" y="381"/>
                  </a:lnTo>
                  <a:lnTo>
                    <a:pt x="479" y="377"/>
                  </a:lnTo>
                  <a:lnTo>
                    <a:pt x="480" y="372"/>
                  </a:lnTo>
                  <a:lnTo>
                    <a:pt x="480" y="320"/>
                  </a:lnTo>
                  <a:lnTo>
                    <a:pt x="33" y="320"/>
                  </a:lnTo>
                  <a:close/>
                  <a:moveTo>
                    <a:pt x="44" y="33"/>
                  </a:moveTo>
                  <a:lnTo>
                    <a:pt x="39" y="33"/>
                  </a:lnTo>
                  <a:lnTo>
                    <a:pt x="36" y="36"/>
                  </a:lnTo>
                  <a:lnTo>
                    <a:pt x="33" y="39"/>
                  </a:lnTo>
                  <a:lnTo>
                    <a:pt x="33" y="44"/>
                  </a:lnTo>
                  <a:lnTo>
                    <a:pt x="33" y="287"/>
                  </a:lnTo>
                  <a:lnTo>
                    <a:pt x="480" y="287"/>
                  </a:lnTo>
                  <a:lnTo>
                    <a:pt x="480" y="44"/>
                  </a:lnTo>
                  <a:lnTo>
                    <a:pt x="479" y="39"/>
                  </a:lnTo>
                  <a:lnTo>
                    <a:pt x="477" y="36"/>
                  </a:lnTo>
                  <a:lnTo>
                    <a:pt x="472" y="33"/>
                  </a:lnTo>
                  <a:lnTo>
                    <a:pt x="469" y="33"/>
                  </a:lnTo>
                  <a:lnTo>
                    <a:pt x="44" y="33"/>
                  </a:lnTo>
                  <a:close/>
                  <a:moveTo>
                    <a:pt x="44" y="0"/>
                  </a:moveTo>
                  <a:lnTo>
                    <a:pt x="469" y="0"/>
                  </a:lnTo>
                  <a:lnTo>
                    <a:pt x="485" y="4"/>
                  </a:lnTo>
                  <a:lnTo>
                    <a:pt x="500" y="13"/>
                  </a:lnTo>
                  <a:lnTo>
                    <a:pt x="509" y="28"/>
                  </a:lnTo>
                  <a:lnTo>
                    <a:pt x="512" y="44"/>
                  </a:lnTo>
                  <a:lnTo>
                    <a:pt x="512" y="372"/>
                  </a:lnTo>
                  <a:lnTo>
                    <a:pt x="509" y="390"/>
                  </a:lnTo>
                  <a:lnTo>
                    <a:pt x="500" y="403"/>
                  </a:lnTo>
                  <a:lnTo>
                    <a:pt x="485" y="413"/>
                  </a:lnTo>
                  <a:lnTo>
                    <a:pt x="469" y="416"/>
                  </a:lnTo>
                  <a:lnTo>
                    <a:pt x="44" y="416"/>
                  </a:lnTo>
                  <a:lnTo>
                    <a:pt x="26" y="413"/>
                  </a:lnTo>
                  <a:lnTo>
                    <a:pt x="13" y="403"/>
                  </a:lnTo>
                  <a:lnTo>
                    <a:pt x="4" y="390"/>
                  </a:lnTo>
                  <a:lnTo>
                    <a:pt x="0" y="372"/>
                  </a:lnTo>
                  <a:lnTo>
                    <a:pt x="0" y="44"/>
                  </a:lnTo>
                  <a:lnTo>
                    <a:pt x="4" y="28"/>
                  </a:lnTo>
                  <a:lnTo>
                    <a:pt x="13" y="13"/>
                  </a:lnTo>
                  <a:lnTo>
                    <a:pt x="26" y="4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Rectangle 150"/>
            <p:cNvSpPr>
              <a:spLocks noChangeArrowheads="1"/>
            </p:cNvSpPr>
            <p:nvPr/>
          </p:nvSpPr>
          <p:spPr bwMode="auto">
            <a:xfrm>
              <a:off x="4125925" y="5724214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151"/>
            <p:cNvSpPr>
              <a:spLocks/>
            </p:cNvSpPr>
            <p:nvPr/>
          </p:nvSpPr>
          <p:spPr bwMode="auto">
            <a:xfrm>
              <a:off x="4074319" y="5431777"/>
              <a:ext cx="275235" cy="206426"/>
            </a:xfrm>
            <a:custGeom>
              <a:avLst/>
              <a:gdLst>
                <a:gd name="T0" fmla="*/ 166 w 257"/>
                <a:gd name="T1" fmla="*/ 0 h 190"/>
                <a:gd name="T2" fmla="*/ 174 w 257"/>
                <a:gd name="T3" fmla="*/ 6 h 190"/>
                <a:gd name="T4" fmla="*/ 206 w 257"/>
                <a:gd name="T5" fmla="*/ 112 h 190"/>
                <a:gd name="T6" fmla="*/ 246 w 257"/>
                <a:gd name="T7" fmla="*/ 112 h 190"/>
                <a:gd name="T8" fmla="*/ 254 w 257"/>
                <a:gd name="T9" fmla="*/ 118 h 190"/>
                <a:gd name="T10" fmla="*/ 257 w 257"/>
                <a:gd name="T11" fmla="*/ 128 h 190"/>
                <a:gd name="T12" fmla="*/ 254 w 257"/>
                <a:gd name="T13" fmla="*/ 136 h 190"/>
                <a:gd name="T14" fmla="*/ 246 w 257"/>
                <a:gd name="T15" fmla="*/ 142 h 190"/>
                <a:gd name="T16" fmla="*/ 193 w 257"/>
                <a:gd name="T17" fmla="*/ 144 h 190"/>
                <a:gd name="T18" fmla="*/ 183 w 257"/>
                <a:gd name="T19" fmla="*/ 141 h 190"/>
                <a:gd name="T20" fmla="*/ 177 w 257"/>
                <a:gd name="T21" fmla="*/ 131 h 190"/>
                <a:gd name="T22" fmla="*/ 145 w 257"/>
                <a:gd name="T23" fmla="*/ 178 h 190"/>
                <a:gd name="T24" fmla="*/ 140 w 257"/>
                <a:gd name="T25" fmla="*/ 187 h 190"/>
                <a:gd name="T26" fmla="*/ 130 w 257"/>
                <a:gd name="T27" fmla="*/ 190 h 190"/>
                <a:gd name="T28" fmla="*/ 124 w 257"/>
                <a:gd name="T29" fmla="*/ 190 h 190"/>
                <a:gd name="T30" fmla="*/ 116 w 257"/>
                <a:gd name="T31" fmla="*/ 186 h 190"/>
                <a:gd name="T32" fmla="*/ 85 w 257"/>
                <a:gd name="T33" fmla="*/ 105 h 190"/>
                <a:gd name="T34" fmla="*/ 79 w 257"/>
                <a:gd name="T35" fmla="*/ 136 h 190"/>
                <a:gd name="T36" fmla="*/ 71 w 257"/>
                <a:gd name="T37" fmla="*/ 142 h 190"/>
                <a:gd name="T38" fmla="*/ 16 w 257"/>
                <a:gd name="T39" fmla="*/ 144 h 190"/>
                <a:gd name="T40" fmla="*/ 7 w 257"/>
                <a:gd name="T41" fmla="*/ 141 h 190"/>
                <a:gd name="T42" fmla="*/ 2 w 257"/>
                <a:gd name="T43" fmla="*/ 133 h 190"/>
                <a:gd name="T44" fmla="*/ 2 w 257"/>
                <a:gd name="T45" fmla="*/ 121 h 190"/>
                <a:gd name="T46" fmla="*/ 7 w 257"/>
                <a:gd name="T47" fmla="*/ 115 h 190"/>
                <a:gd name="T48" fmla="*/ 16 w 257"/>
                <a:gd name="T49" fmla="*/ 112 h 190"/>
                <a:gd name="T50" fmla="*/ 65 w 257"/>
                <a:gd name="T51" fmla="*/ 44 h 190"/>
                <a:gd name="T52" fmla="*/ 71 w 257"/>
                <a:gd name="T53" fmla="*/ 35 h 190"/>
                <a:gd name="T54" fmla="*/ 79 w 257"/>
                <a:gd name="T55" fmla="*/ 32 h 190"/>
                <a:gd name="T56" fmla="*/ 90 w 257"/>
                <a:gd name="T57" fmla="*/ 33 h 190"/>
                <a:gd name="T58" fmla="*/ 97 w 257"/>
                <a:gd name="T59" fmla="*/ 41 h 190"/>
                <a:gd name="T60" fmla="*/ 145 w 257"/>
                <a:gd name="T61" fmla="*/ 12 h 190"/>
                <a:gd name="T62" fmla="*/ 151 w 257"/>
                <a:gd name="T63" fmla="*/ 3 h 190"/>
                <a:gd name="T64" fmla="*/ 161 w 257"/>
                <a:gd name="T65" fmla="*/ 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190">
                  <a:moveTo>
                    <a:pt x="161" y="0"/>
                  </a:moveTo>
                  <a:lnTo>
                    <a:pt x="166" y="0"/>
                  </a:lnTo>
                  <a:lnTo>
                    <a:pt x="171" y="3"/>
                  </a:lnTo>
                  <a:lnTo>
                    <a:pt x="174" y="6"/>
                  </a:lnTo>
                  <a:lnTo>
                    <a:pt x="177" y="11"/>
                  </a:lnTo>
                  <a:lnTo>
                    <a:pt x="206" y="112"/>
                  </a:lnTo>
                  <a:lnTo>
                    <a:pt x="241" y="112"/>
                  </a:lnTo>
                  <a:lnTo>
                    <a:pt x="246" y="112"/>
                  </a:lnTo>
                  <a:lnTo>
                    <a:pt x="251" y="115"/>
                  </a:lnTo>
                  <a:lnTo>
                    <a:pt x="254" y="118"/>
                  </a:lnTo>
                  <a:lnTo>
                    <a:pt x="256" y="121"/>
                  </a:lnTo>
                  <a:lnTo>
                    <a:pt x="257" y="128"/>
                  </a:lnTo>
                  <a:lnTo>
                    <a:pt x="256" y="133"/>
                  </a:lnTo>
                  <a:lnTo>
                    <a:pt x="254" y="136"/>
                  </a:lnTo>
                  <a:lnTo>
                    <a:pt x="251" y="141"/>
                  </a:lnTo>
                  <a:lnTo>
                    <a:pt x="246" y="142"/>
                  </a:lnTo>
                  <a:lnTo>
                    <a:pt x="241" y="144"/>
                  </a:lnTo>
                  <a:lnTo>
                    <a:pt x="193" y="144"/>
                  </a:lnTo>
                  <a:lnTo>
                    <a:pt x="188" y="142"/>
                  </a:lnTo>
                  <a:lnTo>
                    <a:pt x="183" y="141"/>
                  </a:lnTo>
                  <a:lnTo>
                    <a:pt x="180" y="136"/>
                  </a:lnTo>
                  <a:lnTo>
                    <a:pt x="177" y="131"/>
                  </a:lnTo>
                  <a:lnTo>
                    <a:pt x="164" y="83"/>
                  </a:lnTo>
                  <a:lnTo>
                    <a:pt x="145" y="178"/>
                  </a:lnTo>
                  <a:lnTo>
                    <a:pt x="143" y="184"/>
                  </a:lnTo>
                  <a:lnTo>
                    <a:pt x="140" y="187"/>
                  </a:lnTo>
                  <a:lnTo>
                    <a:pt x="135" y="190"/>
                  </a:lnTo>
                  <a:lnTo>
                    <a:pt x="130" y="190"/>
                  </a:lnTo>
                  <a:lnTo>
                    <a:pt x="129" y="190"/>
                  </a:lnTo>
                  <a:lnTo>
                    <a:pt x="124" y="190"/>
                  </a:lnTo>
                  <a:lnTo>
                    <a:pt x="119" y="189"/>
                  </a:lnTo>
                  <a:lnTo>
                    <a:pt x="116" y="186"/>
                  </a:lnTo>
                  <a:lnTo>
                    <a:pt x="114" y="181"/>
                  </a:lnTo>
                  <a:lnTo>
                    <a:pt x="85" y="105"/>
                  </a:lnTo>
                  <a:lnTo>
                    <a:pt x="81" y="131"/>
                  </a:lnTo>
                  <a:lnTo>
                    <a:pt x="79" y="136"/>
                  </a:lnTo>
                  <a:lnTo>
                    <a:pt x="76" y="139"/>
                  </a:lnTo>
                  <a:lnTo>
                    <a:pt x="71" y="142"/>
                  </a:lnTo>
                  <a:lnTo>
                    <a:pt x="65" y="144"/>
                  </a:lnTo>
                  <a:lnTo>
                    <a:pt x="16" y="144"/>
                  </a:lnTo>
                  <a:lnTo>
                    <a:pt x="12" y="142"/>
                  </a:lnTo>
                  <a:lnTo>
                    <a:pt x="7" y="141"/>
                  </a:lnTo>
                  <a:lnTo>
                    <a:pt x="4" y="136"/>
                  </a:lnTo>
                  <a:lnTo>
                    <a:pt x="2" y="133"/>
                  </a:lnTo>
                  <a:lnTo>
                    <a:pt x="0" y="128"/>
                  </a:lnTo>
                  <a:lnTo>
                    <a:pt x="2" y="121"/>
                  </a:lnTo>
                  <a:lnTo>
                    <a:pt x="4" y="118"/>
                  </a:lnTo>
                  <a:lnTo>
                    <a:pt x="7" y="115"/>
                  </a:lnTo>
                  <a:lnTo>
                    <a:pt x="12" y="112"/>
                  </a:lnTo>
                  <a:lnTo>
                    <a:pt x="16" y="112"/>
                  </a:lnTo>
                  <a:lnTo>
                    <a:pt x="52" y="112"/>
                  </a:lnTo>
                  <a:lnTo>
                    <a:pt x="65" y="44"/>
                  </a:lnTo>
                  <a:lnTo>
                    <a:pt x="68" y="40"/>
                  </a:lnTo>
                  <a:lnTo>
                    <a:pt x="71" y="35"/>
                  </a:lnTo>
                  <a:lnTo>
                    <a:pt x="74" y="33"/>
                  </a:lnTo>
                  <a:lnTo>
                    <a:pt x="79" y="32"/>
                  </a:lnTo>
                  <a:lnTo>
                    <a:pt x="85" y="32"/>
                  </a:lnTo>
                  <a:lnTo>
                    <a:pt x="90" y="33"/>
                  </a:lnTo>
                  <a:lnTo>
                    <a:pt x="93" y="36"/>
                  </a:lnTo>
                  <a:lnTo>
                    <a:pt x="97" y="41"/>
                  </a:lnTo>
                  <a:lnTo>
                    <a:pt x="124" y="117"/>
                  </a:lnTo>
                  <a:lnTo>
                    <a:pt x="145" y="12"/>
                  </a:lnTo>
                  <a:lnTo>
                    <a:pt x="146" y="8"/>
                  </a:lnTo>
                  <a:lnTo>
                    <a:pt x="151" y="3"/>
                  </a:lnTo>
                  <a:lnTo>
                    <a:pt x="154" y="1"/>
                  </a:lnTo>
                  <a:lnTo>
                    <a:pt x="1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Rectangle 152"/>
            <p:cNvSpPr>
              <a:spLocks noChangeArrowheads="1"/>
            </p:cNvSpPr>
            <p:nvPr/>
          </p:nvSpPr>
          <p:spPr bwMode="auto">
            <a:xfrm>
              <a:off x="3936701" y="5448979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Rectangle 153"/>
            <p:cNvSpPr>
              <a:spLocks noChangeArrowheads="1"/>
            </p:cNvSpPr>
            <p:nvPr/>
          </p:nvSpPr>
          <p:spPr bwMode="auto">
            <a:xfrm>
              <a:off x="3936701" y="551778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Rectangle 154"/>
            <p:cNvSpPr>
              <a:spLocks noChangeArrowheads="1"/>
            </p:cNvSpPr>
            <p:nvPr/>
          </p:nvSpPr>
          <p:spPr bwMode="auto">
            <a:xfrm>
              <a:off x="3936701" y="558659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Rectangle 155"/>
            <p:cNvSpPr>
              <a:spLocks noChangeArrowheads="1"/>
            </p:cNvSpPr>
            <p:nvPr/>
          </p:nvSpPr>
          <p:spPr bwMode="auto">
            <a:xfrm>
              <a:off x="4005510" y="5448979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Rectangle 156"/>
            <p:cNvSpPr>
              <a:spLocks noChangeArrowheads="1"/>
            </p:cNvSpPr>
            <p:nvPr/>
          </p:nvSpPr>
          <p:spPr bwMode="auto">
            <a:xfrm>
              <a:off x="4005510" y="551778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Rectangle 157"/>
            <p:cNvSpPr>
              <a:spLocks noChangeArrowheads="1"/>
            </p:cNvSpPr>
            <p:nvPr/>
          </p:nvSpPr>
          <p:spPr bwMode="auto">
            <a:xfrm>
              <a:off x="4005510" y="558659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158"/>
            <p:cNvSpPr>
              <a:spLocks/>
            </p:cNvSpPr>
            <p:nvPr/>
          </p:nvSpPr>
          <p:spPr bwMode="auto">
            <a:xfrm>
              <a:off x="3988308" y="5810225"/>
              <a:ext cx="309639" cy="103213"/>
            </a:xfrm>
            <a:custGeom>
              <a:avLst/>
              <a:gdLst>
                <a:gd name="T0" fmla="*/ 62 w 287"/>
                <a:gd name="T1" fmla="*/ 0 h 96"/>
                <a:gd name="T2" fmla="*/ 94 w 287"/>
                <a:gd name="T3" fmla="*/ 0 h 96"/>
                <a:gd name="T4" fmla="*/ 93 w 287"/>
                <a:gd name="T5" fmla="*/ 27 h 96"/>
                <a:gd name="T6" fmla="*/ 88 w 287"/>
                <a:gd name="T7" fmla="*/ 48 h 96"/>
                <a:gd name="T8" fmla="*/ 82 w 287"/>
                <a:gd name="T9" fmla="*/ 64 h 96"/>
                <a:gd name="T10" fmla="*/ 204 w 287"/>
                <a:gd name="T11" fmla="*/ 64 h 96"/>
                <a:gd name="T12" fmla="*/ 197 w 287"/>
                <a:gd name="T13" fmla="*/ 48 h 96"/>
                <a:gd name="T14" fmla="*/ 192 w 287"/>
                <a:gd name="T15" fmla="*/ 27 h 96"/>
                <a:gd name="T16" fmla="*/ 191 w 287"/>
                <a:gd name="T17" fmla="*/ 0 h 96"/>
                <a:gd name="T18" fmla="*/ 223 w 287"/>
                <a:gd name="T19" fmla="*/ 0 h 96"/>
                <a:gd name="T20" fmla="*/ 224 w 287"/>
                <a:gd name="T21" fmla="*/ 24 h 96"/>
                <a:gd name="T22" fmla="*/ 229 w 287"/>
                <a:gd name="T23" fmla="*/ 40 h 96"/>
                <a:gd name="T24" fmla="*/ 234 w 287"/>
                <a:gd name="T25" fmla="*/ 53 h 96"/>
                <a:gd name="T26" fmla="*/ 239 w 287"/>
                <a:gd name="T27" fmla="*/ 61 h 96"/>
                <a:gd name="T28" fmla="*/ 244 w 287"/>
                <a:gd name="T29" fmla="*/ 64 h 96"/>
                <a:gd name="T30" fmla="*/ 271 w 287"/>
                <a:gd name="T31" fmla="*/ 64 h 96"/>
                <a:gd name="T32" fmla="*/ 276 w 287"/>
                <a:gd name="T33" fmla="*/ 66 h 96"/>
                <a:gd name="T34" fmla="*/ 281 w 287"/>
                <a:gd name="T35" fmla="*/ 67 h 96"/>
                <a:gd name="T36" fmla="*/ 284 w 287"/>
                <a:gd name="T37" fmla="*/ 70 h 96"/>
                <a:gd name="T38" fmla="*/ 285 w 287"/>
                <a:gd name="T39" fmla="*/ 75 h 96"/>
                <a:gd name="T40" fmla="*/ 287 w 287"/>
                <a:gd name="T41" fmla="*/ 80 h 96"/>
                <a:gd name="T42" fmla="*/ 285 w 287"/>
                <a:gd name="T43" fmla="*/ 85 h 96"/>
                <a:gd name="T44" fmla="*/ 284 w 287"/>
                <a:gd name="T45" fmla="*/ 90 h 96"/>
                <a:gd name="T46" fmla="*/ 281 w 287"/>
                <a:gd name="T47" fmla="*/ 93 h 96"/>
                <a:gd name="T48" fmla="*/ 276 w 287"/>
                <a:gd name="T49" fmla="*/ 94 h 96"/>
                <a:gd name="T50" fmla="*/ 271 w 287"/>
                <a:gd name="T51" fmla="*/ 96 h 96"/>
                <a:gd name="T52" fmla="*/ 14 w 287"/>
                <a:gd name="T53" fmla="*/ 96 h 96"/>
                <a:gd name="T54" fmla="*/ 9 w 287"/>
                <a:gd name="T55" fmla="*/ 94 h 96"/>
                <a:gd name="T56" fmla="*/ 6 w 287"/>
                <a:gd name="T57" fmla="*/ 93 h 96"/>
                <a:gd name="T58" fmla="*/ 1 w 287"/>
                <a:gd name="T59" fmla="*/ 90 h 96"/>
                <a:gd name="T60" fmla="*/ 0 w 287"/>
                <a:gd name="T61" fmla="*/ 85 h 96"/>
                <a:gd name="T62" fmla="*/ 0 w 287"/>
                <a:gd name="T63" fmla="*/ 80 h 96"/>
                <a:gd name="T64" fmla="*/ 0 w 287"/>
                <a:gd name="T65" fmla="*/ 75 h 96"/>
                <a:gd name="T66" fmla="*/ 1 w 287"/>
                <a:gd name="T67" fmla="*/ 70 h 96"/>
                <a:gd name="T68" fmla="*/ 6 w 287"/>
                <a:gd name="T69" fmla="*/ 67 h 96"/>
                <a:gd name="T70" fmla="*/ 9 w 287"/>
                <a:gd name="T71" fmla="*/ 66 h 96"/>
                <a:gd name="T72" fmla="*/ 14 w 287"/>
                <a:gd name="T73" fmla="*/ 64 h 96"/>
                <a:gd name="T74" fmla="*/ 43 w 287"/>
                <a:gd name="T75" fmla="*/ 64 h 96"/>
                <a:gd name="T76" fmla="*/ 46 w 287"/>
                <a:gd name="T77" fmla="*/ 61 h 96"/>
                <a:gd name="T78" fmla="*/ 53 w 287"/>
                <a:gd name="T79" fmla="*/ 54 h 96"/>
                <a:gd name="T80" fmla="*/ 58 w 287"/>
                <a:gd name="T81" fmla="*/ 41 h 96"/>
                <a:gd name="T82" fmla="*/ 61 w 287"/>
                <a:gd name="T83" fmla="*/ 25 h 96"/>
                <a:gd name="T84" fmla="*/ 62 w 287"/>
                <a:gd name="T8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87" h="96">
                  <a:moveTo>
                    <a:pt x="62" y="0"/>
                  </a:moveTo>
                  <a:lnTo>
                    <a:pt x="94" y="0"/>
                  </a:lnTo>
                  <a:lnTo>
                    <a:pt x="93" y="27"/>
                  </a:lnTo>
                  <a:lnTo>
                    <a:pt x="88" y="48"/>
                  </a:lnTo>
                  <a:lnTo>
                    <a:pt x="82" y="64"/>
                  </a:lnTo>
                  <a:lnTo>
                    <a:pt x="204" y="64"/>
                  </a:lnTo>
                  <a:lnTo>
                    <a:pt x="197" y="48"/>
                  </a:lnTo>
                  <a:lnTo>
                    <a:pt x="192" y="27"/>
                  </a:lnTo>
                  <a:lnTo>
                    <a:pt x="191" y="0"/>
                  </a:lnTo>
                  <a:lnTo>
                    <a:pt x="223" y="0"/>
                  </a:lnTo>
                  <a:lnTo>
                    <a:pt x="224" y="24"/>
                  </a:lnTo>
                  <a:lnTo>
                    <a:pt x="229" y="40"/>
                  </a:lnTo>
                  <a:lnTo>
                    <a:pt x="234" y="53"/>
                  </a:lnTo>
                  <a:lnTo>
                    <a:pt x="239" y="61"/>
                  </a:lnTo>
                  <a:lnTo>
                    <a:pt x="244" y="64"/>
                  </a:lnTo>
                  <a:lnTo>
                    <a:pt x="271" y="64"/>
                  </a:lnTo>
                  <a:lnTo>
                    <a:pt x="276" y="66"/>
                  </a:lnTo>
                  <a:lnTo>
                    <a:pt x="281" y="67"/>
                  </a:lnTo>
                  <a:lnTo>
                    <a:pt x="284" y="70"/>
                  </a:lnTo>
                  <a:lnTo>
                    <a:pt x="285" y="75"/>
                  </a:lnTo>
                  <a:lnTo>
                    <a:pt x="287" y="80"/>
                  </a:lnTo>
                  <a:lnTo>
                    <a:pt x="285" y="85"/>
                  </a:lnTo>
                  <a:lnTo>
                    <a:pt x="284" y="90"/>
                  </a:lnTo>
                  <a:lnTo>
                    <a:pt x="281" y="93"/>
                  </a:lnTo>
                  <a:lnTo>
                    <a:pt x="276" y="94"/>
                  </a:lnTo>
                  <a:lnTo>
                    <a:pt x="271" y="96"/>
                  </a:lnTo>
                  <a:lnTo>
                    <a:pt x="14" y="96"/>
                  </a:lnTo>
                  <a:lnTo>
                    <a:pt x="9" y="94"/>
                  </a:lnTo>
                  <a:lnTo>
                    <a:pt x="6" y="93"/>
                  </a:lnTo>
                  <a:lnTo>
                    <a:pt x="1" y="90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5"/>
                  </a:lnTo>
                  <a:lnTo>
                    <a:pt x="1" y="70"/>
                  </a:lnTo>
                  <a:lnTo>
                    <a:pt x="6" y="67"/>
                  </a:lnTo>
                  <a:lnTo>
                    <a:pt x="9" y="66"/>
                  </a:lnTo>
                  <a:lnTo>
                    <a:pt x="14" y="64"/>
                  </a:lnTo>
                  <a:lnTo>
                    <a:pt x="43" y="64"/>
                  </a:lnTo>
                  <a:lnTo>
                    <a:pt x="46" y="61"/>
                  </a:lnTo>
                  <a:lnTo>
                    <a:pt x="53" y="54"/>
                  </a:lnTo>
                  <a:lnTo>
                    <a:pt x="58" y="41"/>
                  </a:lnTo>
                  <a:lnTo>
                    <a:pt x="61" y="25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982663" y="4018962"/>
            <a:ext cx="550470" cy="550470"/>
            <a:chOff x="1872440" y="4367393"/>
            <a:chExt cx="550470" cy="550470"/>
          </a:xfrm>
          <a:solidFill>
            <a:srgbClr val="0B8B7C"/>
          </a:solidFill>
        </p:grpSpPr>
        <p:sp>
          <p:nvSpPr>
            <p:cNvPr id="59" name="Rectangle 116"/>
            <p:cNvSpPr>
              <a:spLocks noChangeArrowheads="1"/>
            </p:cNvSpPr>
            <p:nvPr/>
          </p:nvSpPr>
          <p:spPr bwMode="auto">
            <a:xfrm>
              <a:off x="2027259" y="457166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Rectangle 117"/>
            <p:cNvSpPr>
              <a:spLocks noChangeArrowheads="1"/>
            </p:cNvSpPr>
            <p:nvPr/>
          </p:nvSpPr>
          <p:spPr bwMode="auto">
            <a:xfrm>
              <a:off x="1958450" y="457166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Rectangle 118"/>
            <p:cNvSpPr>
              <a:spLocks noChangeArrowheads="1"/>
            </p:cNvSpPr>
            <p:nvPr/>
          </p:nvSpPr>
          <p:spPr bwMode="auto">
            <a:xfrm>
              <a:off x="2027259" y="470928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Rectangle 119"/>
            <p:cNvSpPr>
              <a:spLocks noChangeArrowheads="1"/>
            </p:cNvSpPr>
            <p:nvPr/>
          </p:nvSpPr>
          <p:spPr bwMode="auto">
            <a:xfrm>
              <a:off x="1958450" y="470928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Rectangle 120"/>
            <p:cNvSpPr>
              <a:spLocks noChangeArrowheads="1"/>
            </p:cNvSpPr>
            <p:nvPr/>
          </p:nvSpPr>
          <p:spPr bwMode="auto">
            <a:xfrm>
              <a:off x="1958450" y="4640477"/>
              <a:ext cx="103213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Rectangle 121"/>
            <p:cNvSpPr>
              <a:spLocks noChangeArrowheads="1"/>
            </p:cNvSpPr>
            <p:nvPr/>
          </p:nvSpPr>
          <p:spPr bwMode="auto">
            <a:xfrm>
              <a:off x="1958450" y="4778094"/>
              <a:ext cx="103213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122"/>
            <p:cNvSpPr>
              <a:spLocks noEditPoints="1"/>
            </p:cNvSpPr>
            <p:nvPr/>
          </p:nvSpPr>
          <p:spPr bwMode="auto">
            <a:xfrm>
              <a:off x="1872440" y="4367393"/>
              <a:ext cx="550470" cy="550470"/>
            </a:xfrm>
            <a:custGeom>
              <a:avLst/>
              <a:gdLst>
                <a:gd name="T0" fmla="*/ 293 w 512"/>
                <a:gd name="T1" fmla="*/ 192 h 511"/>
                <a:gd name="T2" fmla="*/ 305 w 512"/>
                <a:gd name="T3" fmla="*/ 206 h 511"/>
                <a:gd name="T4" fmla="*/ 293 w 512"/>
                <a:gd name="T5" fmla="*/ 222 h 511"/>
                <a:gd name="T6" fmla="*/ 288 w 512"/>
                <a:gd name="T7" fmla="*/ 255 h 511"/>
                <a:gd name="T8" fmla="*/ 303 w 512"/>
                <a:gd name="T9" fmla="*/ 266 h 511"/>
                <a:gd name="T10" fmla="*/ 298 w 512"/>
                <a:gd name="T11" fmla="*/ 283 h 511"/>
                <a:gd name="T12" fmla="*/ 272 w 512"/>
                <a:gd name="T13" fmla="*/ 319 h 511"/>
                <a:gd name="T14" fmla="*/ 301 w 512"/>
                <a:gd name="T15" fmla="*/ 325 h 511"/>
                <a:gd name="T16" fmla="*/ 301 w 512"/>
                <a:gd name="T17" fmla="*/ 344 h 511"/>
                <a:gd name="T18" fmla="*/ 272 w 512"/>
                <a:gd name="T19" fmla="*/ 351 h 511"/>
                <a:gd name="T20" fmla="*/ 298 w 512"/>
                <a:gd name="T21" fmla="*/ 386 h 511"/>
                <a:gd name="T22" fmla="*/ 303 w 512"/>
                <a:gd name="T23" fmla="*/ 404 h 511"/>
                <a:gd name="T24" fmla="*/ 288 w 512"/>
                <a:gd name="T25" fmla="*/ 415 h 511"/>
                <a:gd name="T26" fmla="*/ 479 w 512"/>
                <a:gd name="T27" fmla="*/ 126 h 511"/>
                <a:gd name="T28" fmla="*/ 428 w 512"/>
                <a:gd name="T29" fmla="*/ 312 h 511"/>
                <a:gd name="T30" fmla="*/ 415 w 512"/>
                <a:gd name="T31" fmla="*/ 351 h 511"/>
                <a:gd name="T32" fmla="*/ 406 w 512"/>
                <a:gd name="T33" fmla="*/ 367 h 511"/>
                <a:gd name="T34" fmla="*/ 398 w 512"/>
                <a:gd name="T35" fmla="*/ 408 h 511"/>
                <a:gd name="T36" fmla="*/ 378 w 512"/>
                <a:gd name="T37" fmla="*/ 413 h 511"/>
                <a:gd name="T38" fmla="*/ 369 w 512"/>
                <a:gd name="T39" fmla="*/ 399 h 511"/>
                <a:gd name="T40" fmla="*/ 354 w 512"/>
                <a:gd name="T41" fmla="*/ 360 h 511"/>
                <a:gd name="T42" fmla="*/ 346 w 512"/>
                <a:gd name="T43" fmla="*/ 319 h 511"/>
                <a:gd name="T44" fmla="*/ 337 w 512"/>
                <a:gd name="T45" fmla="*/ 303 h 511"/>
                <a:gd name="T46" fmla="*/ 32 w 512"/>
                <a:gd name="T47" fmla="*/ 479 h 511"/>
                <a:gd name="T48" fmla="*/ 219 w 512"/>
                <a:gd name="T49" fmla="*/ 413 h 511"/>
                <a:gd name="T50" fmla="*/ 208 w 512"/>
                <a:gd name="T51" fmla="*/ 399 h 511"/>
                <a:gd name="T52" fmla="*/ 219 w 512"/>
                <a:gd name="T53" fmla="*/ 384 h 511"/>
                <a:gd name="T54" fmla="*/ 224 w 512"/>
                <a:gd name="T55" fmla="*/ 351 h 511"/>
                <a:gd name="T56" fmla="*/ 208 w 512"/>
                <a:gd name="T57" fmla="*/ 340 h 511"/>
                <a:gd name="T58" fmla="*/ 215 w 512"/>
                <a:gd name="T59" fmla="*/ 322 h 511"/>
                <a:gd name="T60" fmla="*/ 240 w 512"/>
                <a:gd name="T61" fmla="*/ 287 h 511"/>
                <a:gd name="T62" fmla="*/ 211 w 512"/>
                <a:gd name="T63" fmla="*/ 280 h 511"/>
                <a:gd name="T64" fmla="*/ 211 w 512"/>
                <a:gd name="T65" fmla="*/ 261 h 511"/>
                <a:gd name="T66" fmla="*/ 240 w 512"/>
                <a:gd name="T67" fmla="*/ 255 h 511"/>
                <a:gd name="T68" fmla="*/ 215 w 512"/>
                <a:gd name="T69" fmla="*/ 219 h 511"/>
                <a:gd name="T70" fmla="*/ 208 w 512"/>
                <a:gd name="T71" fmla="*/ 202 h 511"/>
                <a:gd name="T72" fmla="*/ 224 w 512"/>
                <a:gd name="T73" fmla="*/ 190 h 511"/>
                <a:gd name="T74" fmla="*/ 369 w 512"/>
                <a:gd name="T75" fmla="*/ 64 h 511"/>
                <a:gd name="T76" fmla="*/ 369 w 512"/>
                <a:gd name="T77" fmla="*/ 64 h 511"/>
                <a:gd name="T78" fmla="*/ 409 w 512"/>
                <a:gd name="T79" fmla="*/ 3 h 511"/>
                <a:gd name="T80" fmla="*/ 415 w 512"/>
                <a:gd name="T81" fmla="*/ 32 h 511"/>
                <a:gd name="T82" fmla="*/ 431 w 512"/>
                <a:gd name="T83" fmla="*/ 41 h 511"/>
                <a:gd name="T84" fmla="*/ 500 w 512"/>
                <a:gd name="T85" fmla="*/ 96 h 511"/>
                <a:gd name="T86" fmla="*/ 512 w 512"/>
                <a:gd name="T87" fmla="*/ 112 h 511"/>
                <a:gd name="T88" fmla="*/ 505 w 512"/>
                <a:gd name="T89" fmla="*/ 508 h 511"/>
                <a:gd name="T90" fmla="*/ 11 w 512"/>
                <a:gd name="T91" fmla="*/ 509 h 511"/>
                <a:gd name="T92" fmla="*/ 0 w 512"/>
                <a:gd name="T93" fmla="*/ 495 h 511"/>
                <a:gd name="T94" fmla="*/ 6 w 512"/>
                <a:gd name="T95" fmla="*/ 97 h 511"/>
                <a:gd name="T96" fmla="*/ 337 w 512"/>
                <a:gd name="T97" fmla="*/ 48 h 511"/>
                <a:gd name="T98" fmla="*/ 346 w 512"/>
                <a:gd name="T99" fmla="*/ 32 h 511"/>
                <a:gd name="T100" fmla="*/ 354 w 512"/>
                <a:gd name="T101" fmla="*/ 6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512" h="511">
                  <a:moveTo>
                    <a:pt x="272" y="126"/>
                  </a:moveTo>
                  <a:lnTo>
                    <a:pt x="272" y="190"/>
                  </a:lnTo>
                  <a:lnTo>
                    <a:pt x="288" y="190"/>
                  </a:lnTo>
                  <a:lnTo>
                    <a:pt x="293" y="192"/>
                  </a:lnTo>
                  <a:lnTo>
                    <a:pt x="298" y="194"/>
                  </a:lnTo>
                  <a:lnTo>
                    <a:pt x="301" y="197"/>
                  </a:lnTo>
                  <a:lnTo>
                    <a:pt x="303" y="202"/>
                  </a:lnTo>
                  <a:lnTo>
                    <a:pt x="305" y="206"/>
                  </a:lnTo>
                  <a:lnTo>
                    <a:pt x="303" y="211"/>
                  </a:lnTo>
                  <a:lnTo>
                    <a:pt x="301" y="216"/>
                  </a:lnTo>
                  <a:lnTo>
                    <a:pt x="298" y="219"/>
                  </a:lnTo>
                  <a:lnTo>
                    <a:pt x="293" y="222"/>
                  </a:lnTo>
                  <a:lnTo>
                    <a:pt x="288" y="222"/>
                  </a:lnTo>
                  <a:lnTo>
                    <a:pt x="272" y="222"/>
                  </a:lnTo>
                  <a:lnTo>
                    <a:pt x="272" y="255"/>
                  </a:lnTo>
                  <a:lnTo>
                    <a:pt x="288" y="255"/>
                  </a:lnTo>
                  <a:lnTo>
                    <a:pt x="293" y="256"/>
                  </a:lnTo>
                  <a:lnTo>
                    <a:pt x="298" y="258"/>
                  </a:lnTo>
                  <a:lnTo>
                    <a:pt x="301" y="261"/>
                  </a:lnTo>
                  <a:lnTo>
                    <a:pt x="303" y="266"/>
                  </a:lnTo>
                  <a:lnTo>
                    <a:pt x="305" y="271"/>
                  </a:lnTo>
                  <a:lnTo>
                    <a:pt x="303" y="275"/>
                  </a:lnTo>
                  <a:lnTo>
                    <a:pt x="301" y="280"/>
                  </a:lnTo>
                  <a:lnTo>
                    <a:pt x="298" y="283"/>
                  </a:lnTo>
                  <a:lnTo>
                    <a:pt x="293" y="287"/>
                  </a:lnTo>
                  <a:lnTo>
                    <a:pt x="288" y="287"/>
                  </a:lnTo>
                  <a:lnTo>
                    <a:pt x="272" y="287"/>
                  </a:lnTo>
                  <a:lnTo>
                    <a:pt x="272" y="319"/>
                  </a:lnTo>
                  <a:lnTo>
                    <a:pt x="288" y="319"/>
                  </a:lnTo>
                  <a:lnTo>
                    <a:pt x="293" y="320"/>
                  </a:lnTo>
                  <a:lnTo>
                    <a:pt x="298" y="322"/>
                  </a:lnTo>
                  <a:lnTo>
                    <a:pt x="301" y="325"/>
                  </a:lnTo>
                  <a:lnTo>
                    <a:pt x="303" y="330"/>
                  </a:lnTo>
                  <a:lnTo>
                    <a:pt x="305" y="335"/>
                  </a:lnTo>
                  <a:lnTo>
                    <a:pt x="303" y="340"/>
                  </a:lnTo>
                  <a:lnTo>
                    <a:pt x="301" y="344"/>
                  </a:lnTo>
                  <a:lnTo>
                    <a:pt x="298" y="348"/>
                  </a:lnTo>
                  <a:lnTo>
                    <a:pt x="293" y="351"/>
                  </a:lnTo>
                  <a:lnTo>
                    <a:pt x="288" y="351"/>
                  </a:lnTo>
                  <a:lnTo>
                    <a:pt x="272" y="351"/>
                  </a:lnTo>
                  <a:lnTo>
                    <a:pt x="272" y="383"/>
                  </a:lnTo>
                  <a:lnTo>
                    <a:pt x="288" y="383"/>
                  </a:lnTo>
                  <a:lnTo>
                    <a:pt x="293" y="384"/>
                  </a:lnTo>
                  <a:lnTo>
                    <a:pt x="298" y="386"/>
                  </a:lnTo>
                  <a:lnTo>
                    <a:pt x="301" y="389"/>
                  </a:lnTo>
                  <a:lnTo>
                    <a:pt x="303" y="394"/>
                  </a:lnTo>
                  <a:lnTo>
                    <a:pt x="305" y="399"/>
                  </a:lnTo>
                  <a:lnTo>
                    <a:pt x="303" y="404"/>
                  </a:lnTo>
                  <a:lnTo>
                    <a:pt x="301" y="408"/>
                  </a:lnTo>
                  <a:lnTo>
                    <a:pt x="298" y="412"/>
                  </a:lnTo>
                  <a:lnTo>
                    <a:pt x="293" y="413"/>
                  </a:lnTo>
                  <a:lnTo>
                    <a:pt x="288" y="415"/>
                  </a:lnTo>
                  <a:lnTo>
                    <a:pt x="272" y="415"/>
                  </a:lnTo>
                  <a:lnTo>
                    <a:pt x="272" y="479"/>
                  </a:lnTo>
                  <a:lnTo>
                    <a:pt x="479" y="479"/>
                  </a:lnTo>
                  <a:lnTo>
                    <a:pt x="479" y="126"/>
                  </a:lnTo>
                  <a:lnTo>
                    <a:pt x="431" y="126"/>
                  </a:lnTo>
                  <a:lnTo>
                    <a:pt x="431" y="303"/>
                  </a:lnTo>
                  <a:lnTo>
                    <a:pt x="431" y="307"/>
                  </a:lnTo>
                  <a:lnTo>
                    <a:pt x="428" y="312"/>
                  </a:lnTo>
                  <a:lnTo>
                    <a:pt x="425" y="315"/>
                  </a:lnTo>
                  <a:lnTo>
                    <a:pt x="422" y="319"/>
                  </a:lnTo>
                  <a:lnTo>
                    <a:pt x="415" y="319"/>
                  </a:lnTo>
                  <a:lnTo>
                    <a:pt x="415" y="351"/>
                  </a:lnTo>
                  <a:lnTo>
                    <a:pt x="415" y="356"/>
                  </a:lnTo>
                  <a:lnTo>
                    <a:pt x="414" y="360"/>
                  </a:lnTo>
                  <a:lnTo>
                    <a:pt x="409" y="364"/>
                  </a:lnTo>
                  <a:lnTo>
                    <a:pt x="406" y="367"/>
                  </a:lnTo>
                  <a:lnTo>
                    <a:pt x="399" y="367"/>
                  </a:lnTo>
                  <a:lnTo>
                    <a:pt x="399" y="399"/>
                  </a:lnTo>
                  <a:lnTo>
                    <a:pt x="399" y="404"/>
                  </a:lnTo>
                  <a:lnTo>
                    <a:pt x="398" y="408"/>
                  </a:lnTo>
                  <a:lnTo>
                    <a:pt x="393" y="412"/>
                  </a:lnTo>
                  <a:lnTo>
                    <a:pt x="390" y="413"/>
                  </a:lnTo>
                  <a:lnTo>
                    <a:pt x="385" y="415"/>
                  </a:lnTo>
                  <a:lnTo>
                    <a:pt x="378" y="413"/>
                  </a:lnTo>
                  <a:lnTo>
                    <a:pt x="375" y="412"/>
                  </a:lnTo>
                  <a:lnTo>
                    <a:pt x="370" y="408"/>
                  </a:lnTo>
                  <a:lnTo>
                    <a:pt x="369" y="404"/>
                  </a:lnTo>
                  <a:lnTo>
                    <a:pt x="369" y="399"/>
                  </a:lnTo>
                  <a:lnTo>
                    <a:pt x="369" y="367"/>
                  </a:lnTo>
                  <a:lnTo>
                    <a:pt x="362" y="367"/>
                  </a:lnTo>
                  <a:lnTo>
                    <a:pt x="359" y="364"/>
                  </a:lnTo>
                  <a:lnTo>
                    <a:pt x="354" y="360"/>
                  </a:lnTo>
                  <a:lnTo>
                    <a:pt x="353" y="356"/>
                  </a:lnTo>
                  <a:lnTo>
                    <a:pt x="353" y="351"/>
                  </a:lnTo>
                  <a:lnTo>
                    <a:pt x="353" y="319"/>
                  </a:lnTo>
                  <a:lnTo>
                    <a:pt x="346" y="319"/>
                  </a:lnTo>
                  <a:lnTo>
                    <a:pt x="343" y="315"/>
                  </a:lnTo>
                  <a:lnTo>
                    <a:pt x="340" y="312"/>
                  </a:lnTo>
                  <a:lnTo>
                    <a:pt x="337" y="307"/>
                  </a:lnTo>
                  <a:lnTo>
                    <a:pt x="337" y="303"/>
                  </a:lnTo>
                  <a:lnTo>
                    <a:pt x="337" y="126"/>
                  </a:lnTo>
                  <a:lnTo>
                    <a:pt x="272" y="126"/>
                  </a:lnTo>
                  <a:close/>
                  <a:moveTo>
                    <a:pt x="32" y="126"/>
                  </a:moveTo>
                  <a:lnTo>
                    <a:pt x="32" y="479"/>
                  </a:lnTo>
                  <a:lnTo>
                    <a:pt x="240" y="479"/>
                  </a:lnTo>
                  <a:lnTo>
                    <a:pt x="240" y="415"/>
                  </a:lnTo>
                  <a:lnTo>
                    <a:pt x="224" y="415"/>
                  </a:lnTo>
                  <a:lnTo>
                    <a:pt x="219" y="413"/>
                  </a:lnTo>
                  <a:lnTo>
                    <a:pt x="215" y="412"/>
                  </a:lnTo>
                  <a:lnTo>
                    <a:pt x="211" y="408"/>
                  </a:lnTo>
                  <a:lnTo>
                    <a:pt x="208" y="404"/>
                  </a:lnTo>
                  <a:lnTo>
                    <a:pt x="208" y="399"/>
                  </a:lnTo>
                  <a:lnTo>
                    <a:pt x="208" y="394"/>
                  </a:lnTo>
                  <a:lnTo>
                    <a:pt x="211" y="389"/>
                  </a:lnTo>
                  <a:lnTo>
                    <a:pt x="215" y="386"/>
                  </a:lnTo>
                  <a:lnTo>
                    <a:pt x="219" y="384"/>
                  </a:lnTo>
                  <a:lnTo>
                    <a:pt x="224" y="383"/>
                  </a:lnTo>
                  <a:lnTo>
                    <a:pt x="240" y="383"/>
                  </a:lnTo>
                  <a:lnTo>
                    <a:pt x="240" y="351"/>
                  </a:lnTo>
                  <a:lnTo>
                    <a:pt x="224" y="351"/>
                  </a:lnTo>
                  <a:lnTo>
                    <a:pt x="219" y="351"/>
                  </a:lnTo>
                  <a:lnTo>
                    <a:pt x="215" y="348"/>
                  </a:lnTo>
                  <a:lnTo>
                    <a:pt x="211" y="344"/>
                  </a:lnTo>
                  <a:lnTo>
                    <a:pt x="208" y="340"/>
                  </a:lnTo>
                  <a:lnTo>
                    <a:pt x="208" y="335"/>
                  </a:lnTo>
                  <a:lnTo>
                    <a:pt x="208" y="330"/>
                  </a:lnTo>
                  <a:lnTo>
                    <a:pt x="211" y="325"/>
                  </a:lnTo>
                  <a:lnTo>
                    <a:pt x="215" y="322"/>
                  </a:lnTo>
                  <a:lnTo>
                    <a:pt x="219" y="320"/>
                  </a:lnTo>
                  <a:lnTo>
                    <a:pt x="224" y="319"/>
                  </a:lnTo>
                  <a:lnTo>
                    <a:pt x="240" y="319"/>
                  </a:lnTo>
                  <a:lnTo>
                    <a:pt x="240" y="287"/>
                  </a:lnTo>
                  <a:lnTo>
                    <a:pt x="224" y="287"/>
                  </a:lnTo>
                  <a:lnTo>
                    <a:pt x="219" y="287"/>
                  </a:lnTo>
                  <a:lnTo>
                    <a:pt x="215" y="283"/>
                  </a:lnTo>
                  <a:lnTo>
                    <a:pt x="211" y="280"/>
                  </a:lnTo>
                  <a:lnTo>
                    <a:pt x="208" y="275"/>
                  </a:lnTo>
                  <a:lnTo>
                    <a:pt x="208" y="271"/>
                  </a:lnTo>
                  <a:lnTo>
                    <a:pt x="208" y="266"/>
                  </a:lnTo>
                  <a:lnTo>
                    <a:pt x="211" y="261"/>
                  </a:lnTo>
                  <a:lnTo>
                    <a:pt x="215" y="258"/>
                  </a:lnTo>
                  <a:lnTo>
                    <a:pt x="219" y="256"/>
                  </a:lnTo>
                  <a:lnTo>
                    <a:pt x="224" y="255"/>
                  </a:lnTo>
                  <a:lnTo>
                    <a:pt x="240" y="255"/>
                  </a:lnTo>
                  <a:lnTo>
                    <a:pt x="240" y="222"/>
                  </a:lnTo>
                  <a:lnTo>
                    <a:pt x="224" y="222"/>
                  </a:lnTo>
                  <a:lnTo>
                    <a:pt x="219" y="222"/>
                  </a:lnTo>
                  <a:lnTo>
                    <a:pt x="215" y="219"/>
                  </a:lnTo>
                  <a:lnTo>
                    <a:pt x="211" y="216"/>
                  </a:lnTo>
                  <a:lnTo>
                    <a:pt x="208" y="211"/>
                  </a:lnTo>
                  <a:lnTo>
                    <a:pt x="208" y="206"/>
                  </a:lnTo>
                  <a:lnTo>
                    <a:pt x="208" y="202"/>
                  </a:lnTo>
                  <a:lnTo>
                    <a:pt x="211" y="197"/>
                  </a:lnTo>
                  <a:lnTo>
                    <a:pt x="215" y="194"/>
                  </a:lnTo>
                  <a:lnTo>
                    <a:pt x="219" y="192"/>
                  </a:lnTo>
                  <a:lnTo>
                    <a:pt x="224" y="190"/>
                  </a:lnTo>
                  <a:lnTo>
                    <a:pt x="240" y="190"/>
                  </a:lnTo>
                  <a:lnTo>
                    <a:pt x="240" y="126"/>
                  </a:lnTo>
                  <a:lnTo>
                    <a:pt x="32" y="126"/>
                  </a:lnTo>
                  <a:close/>
                  <a:moveTo>
                    <a:pt x="369" y="64"/>
                  </a:moveTo>
                  <a:lnTo>
                    <a:pt x="369" y="287"/>
                  </a:lnTo>
                  <a:lnTo>
                    <a:pt x="399" y="287"/>
                  </a:lnTo>
                  <a:lnTo>
                    <a:pt x="399" y="64"/>
                  </a:lnTo>
                  <a:lnTo>
                    <a:pt x="369" y="64"/>
                  </a:lnTo>
                  <a:close/>
                  <a:moveTo>
                    <a:pt x="369" y="0"/>
                  </a:moveTo>
                  <a:lnTo>
                    <a:pt x="399" y="0"/>
                  </a:lnTo>
                  <a:lnTo>
                    <a:pt x="406" y="0"/>
                  </a:lnTo>
                  <a:lnTo>
                    <a:pt x="409" y="3"/>
                  </a:lnTo>
                  <a:lnTo>
                    <a:pt x="414" y="6"/>
                  </a:lnTo>
                  <a:lnTo>
                    <a:pt x="415" y="11"/>
                  </a:lnTo>
                  <a:lnTo>
                    <a:pt x="415" y="16"/>
                  </a:lnTo>
                  <a:lnTo>
                    <a:pt x="415" y="32"/>
                  </a:lnTo>
                  <a:lnTo>
                    <a:pt x="422" y="32"/>
                  </a:lnTo>
                  <a:lnTo>
                    <a:pt x="425" y="35"/>
                  </a:lnTo>
                  <a:lnTo>
                    <a:pt x="428" y="38"/>
                  </a:lnTo>
                  <a:lnTo>
                    <a:pt x="431" y="41"/>
                  </a:lnTo>
                  <a:lnTo>
                    <a:pt x="431" y="48"/>
                  </a:lnTo>
                  <a:lnTo>
                    <a:pt x="431" y="96"/>
                  </a:lnTo>
                  <a:lnTo>
                    <a:pt x="496" y="96"/>
                  </a:lnTo>
                  <a:lnTo>
                    <a:pt x="500" y="96"/>
                  </a:lnTo>
                  <a:lnTo>
                    <a:pt x="505" y="97"/>
                  </a:lnTo>
                  <a:lnTo>
                    <a:pt x="508" y="102"/>
                  </a:lnTo>
                  <a:lnTo>
                    <a:pt x="512" y="105"/>
                  </a:lnTo>
                  <a:lnTo>
                    <a:pt x="512" y="112"/>
                  </a:lnTo>
                  <a:lnTo>
                    <a:pt x="512" y="495"/>
                  </a:lnTo>
                  <a:lnTo>
                    <a:pt x="512" y="500"/>
                  </a:lnTo>
                  <a:lnTo>
                    <a:pt x="508" y="505"/>
                  </a:lnTo>
                  <a:lnTo>
                    <a:pt x="505" y="508"/>
                  </a:lnTo>
                  <a:lnTo>
                    <a:pt x="500" y="509"/>
                  </a:lnTo>
                  <a:lnTo>
                    <a:pt x="496" y="511"/>
                  </a:lnTo>
                  <a:lnTo>
                    <a:pt x="16" y="511"/>
                  </a:lnTo>
                  <a:lnTo>
                    <a:pt x="11" y="509"/>
                  </a:lnTo>
                  <a:lnTo>
                    <a:pt x="6" y="508"/>
                  </a:lnTo>
                  <a:lnTo>
                    <a:pt x="3" y="505"/>
                  </a:lnTo>
                  <a:lnTo>
                    <a:pt x="1" y="500"/>
                  </a:lnTo>
                  <a:lnTo>
                    <a:pt x="0" y="495"/>
                  </a:lnTo>
                  <a:lnTo>
                    <a:pt x="0" y="112"/>
                  </a:lnTo>
                  <a:lnTo>
                    <a:pt x="1" y="105"/>
                  </a:lnTo>
                  <a:lnTo>
                    <a:pt x="3" y="102"/>
                  </a:lnTo>
                  <a:lnTo>
                    <a:pt x="6" y="97"/>
                  </a:lnTo>
                  <a:lnTo>
                    <a:pt x="11" y="96"/>
                  </a:lnTo>
                  <a:lnTo>
                    <a:pt x="16" y="96"/>
                  </a:lnTo>
                  <a:lnTo>
                    <a:pt x="337" y="96"/>
                  </a:lnTo>
                  <a:lnTo>
                    <a:pt x="337" y="48"/>
                  </a:lnTo>
                  <a:lnTo>
                    <a:pt x="337" y="41"/>
                  </a:lnTo>
                  <a:lnTo>
                    <a:pt x="340" y="38"/>
                  </a:lnTo>
                  <a:lnTo>
                    <a:pt x="343" y="35"/>
                  </a:lnTo>
                  <a:lnTo>
                    <a:pt x="346" y="32"/>
                  </a:lnTo>
                  <a:lnTo>
                    <a:pt x="353" y="32"/>
                  </a:lnTo>
                  <a:lnTo>
                    <a:pt x="353" y="16"/>
                  </a:lnTo>
                  <a:lnTo>
                    <a:pt x="353" y="11"/>
                  </a:lnTo>
                  <a:lnTo>
                    <a:pt x="354" y="6"/>
                  </a:lnTo>
                  <a:lnTo>
                    <a:pt x="359" y="3"/>
                  </a:lnTo>
                  <a:lnTo>
                    <a:pt x="362" y="0"/>
                  </a:lnTo>
                  <a:lnTo>
                    <a:pt x="3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991914" y="5418715"/>
            <a:ext cx="550470" cy="548320"/>
            <a:chOff x="874713" y="1376363"/>
            <a:chExt cx="550470" cy="548320"/>
          </a:xfrm>
          <a:solidFill>
            <a:srgbClr val="0B8B7C"/>
          </a:solidFill>
        </p:grpSpPr>
        <p:sp>
          <p:nvSpPr>
            <p:cNvPr id="67" name="Freeform 82"/>
            <p:cNvSpPr>
              <a:spLocks noEditPoints="1"/>
            </p:cNvSpPr>
            <p:nvPr/>
          </p:nvSpPr>
          <p:spPr bwMode="auto">
            <a:xfrm>
              <a:off x="874713" y="1376363"/>
              <a:ext cx="550470" cy="548320"/>
            </a:xfrm>
            <a:custGeom>
              <a:avLst/>
              <a:gdLst>
                <a:gd name="T0" fmla="*/ 82 w 512"/>
                <a:gd name="T1" fmla="*/ 379 h 512"/>
                <a:gd name="T2" fmla="*/ 138 w 512"/>
                <a:gd name="T3" fmla="*/ 374 h 512"/>
                <a:gd name="T4" fmla="*/ 169 w 512"/>
                <a:gd name="T5" fmla="*/ 342 h 512"/>
                <a:gd name="T6" fmla="*/ 199 w 512"/>
                <a:gd name="T7" fmla="*/ 347 h 512"/>
                <a:gd name="T8" fmla="*/ 193 w 512"/>
                <a:gd name="T9" fmla="*/ 215 h 512"/>
                <a:gd name="T10" fmla="*/ 265 w 512"/>
                <a:gd name="T11" fmla="*/ 339 h 512"/>
                <a:gd name="T12" fmla="*/ 193 w 512"/>
                <a:gd name="T13" fmla="*/ 215 h 512"/>
                <a:gd name="T14" fmla="*/ 215 w 512"/>
                <a:gd name="T15" fmla="*/ 193 h 512"/>
                <a:gd name="T16" fmla="*/ 339 w 512"/>
                <a:gd name="T17" fmla="*/ 265 h 512"/>
                <a:gd name="T18" fmla="*/ 284 w 512"/>
                <a:gd name="T19" fmla="*/ 167 h 512"/>
                <a:gd name="T20" fmla="*/ 343 w 512"/>
                <a:gd name="T21" fmla="*/ 169 h 512"/>
                <a:gd name="T22" fmla="*/ 313 w 512"/>
                <a:gd name="T23" fmla="*/ 165 h 512"/>
                <a:gd name="T24" fmla="*/ 374 w 512"/>
                <a:gd name="T25" fmla="*/ 138 h 512"/>
                <a:gd name="T26" fmla="*/ 379 w 512"/>
                <a:gd name="T27" fmla="*/ 82 h 512"/>
                <a:gd name="T28" fmla="*/ 411 w 512"/>
                <a:gd name="T29" fmla="*/ 5 h 512"/>
                <a:gd name="T30" fmla="*/ 416 w 512"/>
                <a:gd name="T31" fmla="*/ 18 h 512"/>
                <a:gd name="T32" fmla="*/ 401 w 512"/>
                <a:gd name="T33" fmla="*/ 39 h 512"/>
                <a:gd name="T34" fmla="*/ 395 w 512"/>
                <a:gd name="T35" fmla="*/ 53 h 512"/>
                <a:gd name="T36" fmla="*/ 461 w 512"/>
                <a:gd name="T37" fmla="*/ 121 h 512"/>
                <a:gd name="T38" fmla="*/ 489 w 512"/>
                <a:gd name="T39" fmla="*/ 98 h 512"/>
                <a:gd name="T40" fmla="*/ 504 w 512"/>
                <a:gd name="T41" fmla="*/ 98 h 512"/>
                <a:gd name="T42" fmla="*/ 512 w 512"/>
                <a:gd name="T43" fmla="*/ 109 h 512"/>
                <a:gd name="T44" fmla="*/ 507 w 512"/>
                <a:gd name="T45" fmla="*/ 124 h 512"/>
                <a:gd name="T46" fmla="*/ 428 w 512"/>
                <a:gd name="T47" fmla="*/ 167 h 512"/>
                <a:gd name="T48" fmla="*/ 377 w 512"/>
                <a:gd name="T49" fmla="*/ 196 h 512"/>
                <a:gd name="T50" fmla="*/ 368 w 512"/>
                <a:gd name="T51" fmla="*/ 278 h 512"/>
                <a:gd name="T52" fmla="*/ 305 w 512"/>
                <a:gd name="T53" fmla="*/ 353 h 512"/>
                <a:gd name="T54" fmla="*/ 223 w 512"/>
                <a:gd name="T55" fmla="*/ 379 h 512"/>
                <a:gd name="T56" fmla="*/ 170 w 512"/>
                <a:gd name="T57" fmla="*/ 403 h 512"/>
                <a:gd name="T58" fmla="*/ 144 w 512"/>
                <a:gd name="T59" fmla="*/ 481 h 512"/>
                <a:gd name="T60" fmla="*/ 116 w 512"/>
                <a:gd name="T61" fmla="*/ 512 h 512"/>
                <a:gd name="T62" fmla="*/ 104 w 512"/>
                <a:gd name="T63" fmla="*/ 510 h 512"/>
                <a:gd name="T64" fmla="*/ 96 w 512"/>
                <a:gd name="T65" fmla="*/ 499 h 512"/>
                <a:gd name="T66" fmla="*/ 101 w 512"/>
                <a:gd name="T67" fmla="*/ 485 h 512"/>
                <a:gd name="T68" fmla="*/ 119 w 512"/>
                <a:gd name="T69" fmla="*/ 460 h 512"/>
                <a:gd name="T70" fmla="*/ 51 w 512"/>
                <a:gd name="T71" fmla="*/ 393 h 512"/>
                <a:gd name="T72" fmla="*/ 27 w 512"/>
                <a:gd name="T73" fmla="*/ 411 h 512"/>
                <a:gd name="T74" fmla="*/ 16 w 512"/>
                <a:gd name="T75" fmla="*/ 416 h 512"/>
                <a:gd name="T76" fmla="*/ 5 w 512"/>
                <a:gd name="T77" fmla="*/ 411 h 512"/>
                <a:gd name="T78" fmla="*/ 0 w 512"/>
                <a:gd name="T79" fmla="*/ 398 h 512"/>
                <a:gd name="T80" fmla="*/ 30 w 512"/>
                <a:gd name="T81" fmla="*/ 367 h 512"/>
                <a:gd name="T82" fmla="*/ 109 w 512"/>
                <a:gd name="T83" fmla="*/ 342 h 512"/>
                <a:gd name="T84" fmla="*/ 133 w 512"/>
                <a:gd name="T85" fmla="*/ 289 h 512"/>
                <a:gd name="T86" fmla="*/ 159 w 512"/>
                <a:gd name="T87" fmla="*/ 207 h 512"/>
                <a:gd name="T88" fmla="*/ 234 w 512"/>
                <a:gd name="T89" fmla="*/ 145 h 512"/>
                <a:gd name="T90" fmla="*/ 316 w 512"/>
                <a:gd name="T91" fmla="*/ 135 h 512"/>
                <a:gd name="T92" fmla="*/ 345 w 512"/>
                <a:gd name="T93" fmla="*/ 84 h 512"/>
                <a:gd name="T94" fmla="*/ 388 w 512"/>
                <a:gd name="T95" fmla="*/ 5 h 512"/>
                <a:gd name="T96" fmla="*/ 403 w 512"/>
                <a:gd name="T9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2" h="512">
                  <a:moveTo>
                    <a:pt x="138" y="374"/>
                  </a:moveTo>
                  <a:lnTo>
                    <a:pt x="109" y="374"/>
                  </a:lnTo>
                  <a:lnTo>
                    <a:pt x="82" y="379"/>
                  </a:lnTo>
                  <a:lnTo>
                    <a:pt x="133" y="430"/>
                  </a:lnTo>
                  <a:lnTo>
                    <a:pt x="138" y="403"/>
                  </a:lnTo>
                  <a:lnTo>
                    <a:pt x="138" y="374"/>
                  </a:lnTo>
                  <a:close/>
                  <a:moveTo>
                    <a:pt x="167" y="284"/>
                  </a:moveTo>
                  <a:lnTo>
                    <a:pt x="165" y="313"/>
                  </a:lnTo>
                  <a:lnTo>
                    <a:pt x="169" y="342"/>
                  </a:lnTo>
                  <a:lnTo>
                    <a:pt x="169" y="343"/>
                  </a:lnTo>
                  <a:lnTo>
                    <a:pt x="169" y="343"/>
                  </a:lnTo>
                  <a:lnTo>
                    <a:pt x="199" y="347"/>
                  </a:lnTo>
                  <a:lnTo>
                    <a:pt x="228" y="345"/>
                  </a:lnTo>
                  <a:lnTo>
                    <a:pt x="167" y="284"/>
                  </a:lnTo>
                  <a:close/>
                  <a:moveTo>
                    <a:pt x="193" y="215"/>
                  </a:moveTo>
                  <a:lnTo>
                    <a:pt x="181" y="231"/>
                  </a:lnTo>
                  <a:lnTo>
                    <a:pt x="173" y="247"/>
                  </a:lnTo>
                  <a:lnTo>
                    <a:pt x="265" y="339"/>
                  </a:lnTo>
                  <a:lnTo>
                    <a:pt x="281" y="331"/>
                  </a:lnTo>
                  <a:lnTo>
                    <a:pt x="297" y="319"/>
                  </a:lnTo>
                  <a:lnTo>
                    <a:pt x="193" y="215"/>
                  </a:lnTo>
                  <a:close/>
                  <a:moveTo>
                    <a:pt x="247" y="173"/>
                  </a:moveTo>
                  <a:lnTo>
                    <a:pt x="231" y="181"/>
                  </a:lnTo>
                  <a:lnTo>
                    <a:pt x="215" y="193"/>
                  </a:lnTo>
                  <a:lnTo>
                    <a:pt x="319" y="297"/>
                  </a:lnTo>
                  <a:lnTo>
                    <a:pt x="331" y="281"/>
                  </a:lnTo>
                  <a:lnTo>
                    <a:pt x="339" y="265"/>
                  </a:lnTo>
                  <a:lnTo>
                    <a:pt x="247" y="173"/>
                  </a:lnTo>
                  <a:close/>
                  <a:moveTo>
                    <a:pt x="313" y="165"/>
                  </a:moveTo>
                  <a:lnTo>
                    <a:pt x="284" y="167"/>
                  </a:lnTo>
                  <a:lnTo>
                    <a:pt x="345" y="228"/>
                  </a:lnTo>
                  <a:lnTo>
                    <a:pt x="347" y="199"/>
                  </a:lnTo>
                  <a:lnTo>
                    <a:pt x="343" y="169"/>
                  </a:lnTo>
                  <a:lnTo>
                    <a:pt x="343" y="169"/>
                  </a:lnTo>
                  <a:lnTo>
                    <a:pt x="343" y="169"/>
                  </a:lnTo>
                  <a:lnTo>
                    <a:pt x="313" y="165"/>
                  </a:lnTo>
                  <a:close/>
                  <a:moveTo>
                    <a:pt x="379" y="82"/>
                  </a:moveTo>
                  <a:lnTo>
                    <a:pt x="374" y="109"/>
                  </a:lnTo>
                  <a:lnTo>
                    <a:pt x="374" y="138"/>
                  </a:lnTo>
                  <a:lnTo>
                    <a:pt x="403" y="138"/>
                  </a:lnTo>
                  <a:lnTo>
                    <a:pt x="430" y="133"/>
                  </a:lnTo>
                  <a:lnTo>
                    <a:pt x="379" y="82"/>
                  </a:lnTo>
                  <a:close/>
                  <a:moveTo>
                    <a:pt x="403" y="0"/>
                  </a:moveTo>
                  <a:lnTo>
                    <a:pt x="408" y="2"/>
                  </a:lnTo>
                  <a:lnTo>
                    <a:pt x="411" y="5"/>
                  </a:lnTo>
                  <a:lnTo>
                    <a:pt x="414" y="8"/>
                  </a:lnTo>
                  <a:lnTo>
                    <a:pt x="416" y="13"/>
                  </a:lnTo>
                  <a:lnTo>
                    <a:pt x="416" y="18"/>
                  </a:lnTo>
                  <a:lnTo>
                    <a:pt x="414" y="23"/>
                  </a:lnTo>
                  <a:lnTo>
                    <a:pt x="411" y="27"/>
                  </a:lnTo>
                  <a:lnTo>
                    <a:pt x="401" y="39"/>
                  </a:lnTo>
                  <a:lnTo>
                    <a:pt x="392" y="52"/>
                  </a:lnTo>
                  <a:lnTo>
                    <a:pt x="393" y="52"/>
                  </a:lnTo>
                  <a:lnTo>
                    <a:pt x="395" y="53"/>
                  </a:lnTo>
                  <a:lnTo>
                    <a:pt x="459" y="117"/>
                  </a:lnTo>
                  <a:lnTo>
                    <a:pt x="461" y="119"/>
                  </a:lnTo>
                  <a:lnTo>
                    <a:pt x="461" y="121"/>
                  </a:lnTo>
                  <a:lnTo>
                    <a:pt x="473" y="111"/>
                  </a:lnTo>
                  <a:lnTo>
                    <a:pt x="485" y="101"/>
                  </a:lnTo>
                  <a:lnTo>
                    <a:pt x="489" y="98"/>
                  </a:lnTo>
                  <a:lnTo>
                    <a:pt x="494" y="96"/>
                  </a:lnTo>
                  <a:lnTo>
                    <a:pt x="499" y="96"/>
                  </a:lnTo>
                  <a:lnTo>
                    <a:pt x="504" y="98"/>
                  </a:lnTo>
                  <a:lnTo>
                    <a:pt x="507" y="101"/>
                  </a:lnTo>
                  <a:lnTo>
                    <a:pt x="510" y="104"/>
                  </a:lnTo>
                  <a:lnTo>
                    <a:pt x="512" y="109"/>
                  </a:lnTo>
                  <a:lnTo>
                    <a:pt x="512" y="114"/>
                  </a:lnTo>
                  <a:lnTo>
                    <a:pt x="510" y="119"/>
                  </a:lnTo>
                  <a:lnTo>
                    <a:pt x="507" y="124"/>
                  </a:lnTo>
                  <a:lnTo>
                    <a:pt x="481" y="145"/>
                  </a:lnTo>
                  <a:lnTo>
                    <a:pt x="456" y="159"/>
                  </a:lnTo>
                  <a:lnTo>
                    <a:pt x="428" y="167"/>
                  </a:lnTo>
                  <a:lnTo>
                    <a:pt x="403" y="170"/>
                  </a:lnTo>
                  <a:lnTo>
                    <a:pt x="376" y="170"/>
                  </a:lnTo>
                  <a:lnTo>
                    <a:pt x="377" y="196"/>
                  </a:lnTo>
                  <a:lnTo>
                    <a:pt x="379" y="223"/>
                  </a:lnTo>
                  <a:lnTo>
                    <a:pt x="376" y="250"/>
                  </a:lnTo>
                  <a:lnTo>
                    <a:pt x="368" y="278"/>
                  </a:lnTo>
                  <a:lnTo>
                    <a:pt x="353" y="305"/>
                  </a:lnTo>
                  <a:lnTo>
                    <a:pt x="331" y="331"/>
                  </a:lnTo>
                  <a:lnTo>
                    <a:pt x="305" y="353"/>
                  </a:lnTo>
                  <a:lnTo>
                    <a:pt x="278" y="367"/>
                  </a:lnTo>
                  <a:lnTo>
                    <a:pt x="250" y="375"/>
                  </a:lnTo>
                  <a:lnTo>
                    <a:pt x="223" y="379"/>
                  </a:lnTo>
                  <a:lnTo>
                    <a:pt x="196" y="377"/>
                  </a:lnTo>
                  <a:lnTo>
                    <a:pt x="170" y="375"/>
                  </a:lnTo>
                  <a:lnTo>
                    <a:pt x="170" y="403"/>
                  </a:lnTo>
                  <a:lnTo>
                    <a:pt x="167" y="428"/>
                  </a:lnTo>
                  <a:lnTo>
                    <a:pt x="159" y="456"/>
                  </a:lnTo>
                  <a:lnTo>
                    <a:pt x="144" y="481"/>
                  </a:lnTo>
                  <a:lnTo>
                    <a:pt x="124" y="507"/>
                  </a:lnTo>
                  <a:lnTo>
                    <a:pt x="120" y="510"/>
                  </a:lnTo>
                  <a:lnTo>
                    <a:pt x="116" y="512"/>
                  </a:lnTo>
                  <a:lnTo>
                    <a:pt x="112" y="512"/>
                  </a:lnTo>
                  <a:lnTo>
                    <a:pt x="108" y="512"/>
                  </a:lnTo>
                  <a:lnTo>
                    <a:pt x="104" y="510"/>
                  </a:lnTo>
                  <a:lnTo>
                    <a:pt x="101" y="507"/>
                  </a:lnTo>
                  <a:lnTo>
                    <a:pt x="98" y="502"/>
                  </a:lnTo>
                  <a:lnTo>
                    <a:pt x="96" y="499"/>
                  </a:lnTo>
                  <a:lnTo>
                    <a:pt x="96" y="494"/>
                  </a:lnTo>
                  <a:lnTo>
                    <a:pt x="98" y="489"/>
                  </a:lnTo>
                  <a:lnTo>
                    <a:pt x="101" y="485"/>
                  </a:lnTo>
                  <a:lnTo>
                    <a:pt x="111" y="473"/>
                  </a:lnTo>
                  <a:lnTo>
                    <a:pt x="120" y="460"/>
                  </a:lnTo>
                  <a:lnTo>
                    <a:pt x="119" y="460"/>
                  </a:lnTo>
                  <a:lnTo>
                    <a:pt x="117" y="459"/>
                  </a:lnTo>
                  <a:lnTo>
                    <a:pt x="53" y="395"/>
                  </a:lnTo>
                  <a:lnTo>
                    <a:pt x="51" y="393"/>
                  </a:lnTo>
                  <a:lnTo>
                    <a:pt x="51" y="392"/>
                  </a:lnTo>
                  <a:lnTo>
                    <a:pt x="39" y="401"/>
                  </a:lnTo>
                  <a:lnTo>
                    <a:pt x="27" y="411"/>
                  </a:lnTo>
                  <a:lnTo>
                    <a:pt x="24" y="414"/>
                  </a:lnTo>
                  <a:lnTo>
                    <a:pt x="19" y="416"/>
                  </a:lnTo>
                  <a:lnTo>
                    <a:pt x="16" y="416"/>
                  </a:lnTo>
                  <a:lnTo>
                    <a:pt x="11" y="416"/>
                  </a:lnTo>
                  <a:lnTo>
                    <a:pt x="8" y="414"/>
                  </a:lnTo>
                  <a:lnTo>
                    <a:pt x="5" y="411"/>
                  </a:lnTo>
                  <a:lnTo>
                    <a:pt x="2" y="408"/>
                  </a:lnTo>
                  <a:lnTo>
                    <a:pt x="0" y="403"/>
                  </a:lnTo>
                  <a:lnTo>
                    <a:pt x="0" y="398"/>
                  </a:lnTo>
                  <a:lnTo>
                    <a:pt x="2" y="393"/>
                  </a:lnTo>
                  <a:lnTo>
                    <a:pt x="5" y="388"/>
                  </a:lnTo>
                  <a:lnTo>
                    <a:pt x="30" y="367"/>
                  </a:lnTo>
                  <a:lnTo>
                    <a:pt x="56" y="353"/>
                  </a:lnTo>
                  <a:lnTo>
                    <a:pt x="83" y="345"/>
                  </a:lnTo>
                  <a:lnTo>
                    <a:pt x="109" y="342"/>
                  </a:lnTo>
                  <a:lnTo>
                    <a:pt x="136" y="342"/>
                  </a:lnTo>
                  <a:lnTo>
                    <a:pt x="135" y="316"/>
                  </a:lnTo>
                  <a:lnTo>
                    <a:pt x="133" y="289"/>
                  </a:lnTo>
                  <a:lnTo>
                    <a:pt x="136" y="262"/>
                  </a:lnTo>
                  <a:lnTo>
                    <a:pt x="144" y="234"/>
                  </a:lnTo>
                  <a:lnTo>
                    <a:pt x="159" y="207"/>
                  </a:lnTo>
                  <a:lnTo>
                    <a:pt x="181" y="181"/>
                  </a:lnTo>
                  <a:lnTo>
                    <a:pt x="207" y="159"/>
                  </a:lnTo>
                  <a:lnTo>
                    <a:pt x="234" y="145"/>
                  </a:lnTo>
                  <a:lnTo>
                    <a:pt x="262" y="137"/>
                  </a:lnTo>
                  <a:lnTo>
                    <a:pt x="289" y="133"/>
                  </a:lnTo>
                  <a:lnTo>
                    <a:pt x="316" y="135"/>
                  </a:lnTo>
                  <a:lnTo>
                    <a:pt x="342" y="137"/>
                  </a:lnTo>
                  <a:lnTo>
                    <a:pt x="342" y="109"/>
                  </a:lnTo>
                  <a:lnTo>
                    <a:pt x="345" y="84"/>
                  </a:lnTo>
                  <a:lnTo>
                    <a:pt x="353" y="56"/>
                  </a:lnTo>
                  <a:lnTo>
                    <a:pt x="368" y="31"/>
                  </a:lnTo>
                  <a:lnTo>
                    <a:pt x="388" y="5"/>
                  </a:lnTo>
                  <a:lnTo>
                    <a:pt x="393" y="2"/>
                  </a:lnTo>
                  <a:lnTo>
                    <a:pt x="398" y="0"/>
                  </a:lnTo>
                  <a:lnTo>
                    <a:pt x="40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Freeform 83"/>
            <p:cNvSpPr>
              <a:spLocks/>
            </p:cNvSpPr>
            <p:nvPr/>
          </p:nvSpPr>
          <p:spPr bwMode="auto">
            <a:xfrm>
              <a:off x="1339172" y="1410767"/>
              <a:ext cx="51607" cy="51607"/>
            </a:xfrm>
            <a:custGeom>
              <a:avLst/>
              <a:gdLst>
                <a:gd name="T0" fmla="*/ 19 w 48"/>
                <a:gd name="T1" fmla="*/ 0 h 48"/>
                <a:gd name="T2" fmla="*/ 24 w 48"/>
                <a:gd name="T3" fmla="*/ 2 h 48"/>
                <a:gd name="T4" fmla="*/ 27 w 48"/>
                <a:gd name="T5" fmla="*/ 5 h 48"/>
                <a:gd name="T6" fmla="*/ 43 w 48"/>
                <a:gd name="T7" fmla="*/ 21 h 48"/>
                <a:gd name="T8" fmla="*/ 46 w 48"/>
                <a:gd name="T9" fmla="*/ 24 h 48"/>
                <a:gd name="T10" fmla="*/ 48 w 48"/>
                <a:gd name="T11" fmla="*/ 29 h 48"/>
                <a:gd name="T12" fmla="*/ 48 w 48"/>
                <a:gd name="T13" fmla="*/ 34 h 48"/>
                <a:gd name="T14" fmla="*/ 46 w 48"/>
                <a:gd name="T15" fmla="*/ 39 h 48"/>
                <a:gd name="T16" fmla="*/ 43 w 48"/>
                <a:gd name="T17" fmla="*/ 44 h 48"/>
                <a:gd name="T18" fmla="*/ 40 w 48"/>
                <a:gd name="T19" fmla="*/ 47 h 48"/>
                <a:gd name="T20" fmla="*/ 37 w 48"/>
                <a:gd name="T21" fmla="*/ 47 h 48"/>
                <a:gd name="T22" fmla="*/ 32 w 48"/>
                <a:gd name="T23" fmla="*/ 48 h 48"/>
                <a:gd name="T24" fmla="*/ 29 w 48"/>
                <a:gd name="T25" fmla="*/ 47 h 48"/>
                <a:gd name="T26" fmla="*/ 24 w 48"/>
                <a:gd name="T27" fmla="*/ 47 h 48"/>
                <a:gd name="T28" fmla="*/ 21 w 48"/>
                <a:gd name="T29" fmla="*/ 44 h 48"/>
                <a:gd name="T30" fmla="*/ 5 w 48"/>
                <a:gd name="T31" fmla="*/ 28 h 48"/>
                <a:gd name="T32" fmla="*/ 1 w 48"/>
                <a:gd name="T33" fmla="*/ 23 h 48"/>
                <a:gd name="T34" fmla="*/ 0 w 48"/>
                <a:gd name="T35" fmla="*/ 18 h 48"/>
                <a:gd name="T36" fmla="*/ 0 w 48"/>
                <a:gd name="T37" fmla="*/ 13 h 48"/>
                <a:gd name="T38" fmla="*/ 1 w 48"/>
                <a:gd name="T39" fmla="*/ 8 h 48"/>
                <a:gd name="T40" fmla="*/ 5 w 48"/>
                <a:gd name="T41" fmla="*/ 5 h 48"/>
                <a:gd name="T42" fmla="*/ 9 w 48"/>
                <a:gd name="T43" fmla="*/ 2 h 48"/>
                <a:gd name="T44" fmla="*/ 14 w 48"/>
                <a:gd name="T45" fmla="*/ 0 h 48"/>
                <a:gd name="T46" fmla="*/ 19 w 48"/>
                <a:gd name="T4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8" h="48">
                  <a:moveTo>
                    <a:pt x="19" y="0"/>
                  </a:moveTo>
                  <a:lnTo>
                    <a:pt x="24" y="2"/>
                  </a:lnTo>
                  <a:lnTo>
                    <a:pt x="27" y="5"/>
                  </a:lnTo>
                  <a:lnTo>
                    <a:pt x="43" y="21"/>
                  </a:lnTo>
                  <a:lnTo>
                    <a:pt x="46" y="24"/>
                  </a:lnTo>
                  <a:lnTo>
                    <a:pt x="48" y="29"/>
                  </a:lnTo>
                  <a:lnTo>
                    <a:pt x="48" y="34"/>
                  </a:lnTo>
                  <a:lnTo>
                    <a:pt x="46" y="39"/>
                  </a:lnTo>
                  <a:lnTo>
                    <a:pt x="43" y="44"/>
                  </a:lnTo>
                  <a:lnTo>
                    <a:pt x="40" y="47"/>
                  </a:lnTo>
                  <a:lnTo>
                    <a:pt x="37" y="47"/>
                  </a:lnTo>
                  <a:lnTo>
                    <a:pt x="32" y="48"/>
                  </a:lnTo>
                  <a:lnTo>
                    <a:pt x="29" y="47"/>
                  </a:lnTo>
                  <a:lnTo>
                    <a:pt x="24" y="47"/>
                  </a:lnTo>
                  <a:lnTo>
                    <a:pt x="21" y="44"/>
                  </a:lnTo>
                  <a:lnTo>
                    <a:pt x="5" y="28"/>
                  </a:lnTo>
                  <a:lnTo>
                    <a:pt x="1" y="23"/>
                  </a:lnTo>
                  <a:lnTo>
                    <a:pt x="0" y="18"/>
                  </a:lnTo>
                  <a:lnTo>
                    <a:pt x="0" y="13"/>
                  </a:lnTo>
                  <a:lnTo>
                    <a:pt x="1" y="8"/>
                  </a:lnTo>
                  <a:lnTo>
                    <a:pt x="5" y="5"/>
                  </a:lnTo>
                  <a:lnTo>
                    <a:pt x="9" y="2"/>
                  </a:lnTo>
                  <a:lnTo>
                    <a:pt x="14" y="0"/>
                  </a:lnTo>
                  <a:lnTo>
                    <a:pt x="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Freeform 84"/>
            <p:cNvSpPr>
              <a:spLocks/>
            </p:cNvSpPr>
            <p:nvPr/>
          </p:nvSpPr>
          <p:spPr bwMode="auto">
            <a:xfrm>
              <a:off x="909117" y="1838672"/>
              <a:ext cx="51607" cy="51607"/>
            </a:xfrm>
            <a:custGeom>
              <a:avLst/>
              <a:gdLst>
                <a:gd name="T0" fmla="*/ 13 w 48"/>
                <a:gd name="T1" fmla="*/ 0 h 48"/>
                <a:gd name="T2" fmla="*/ 18 w 48"/>
                <a:gd name="T3" fmla="*/ 0 h 48"/>
                <a:gd name="T4" fmla="*/ 23 w 48"/>
                <a:gd name="T5" fmla="*/ 1 h 48"/>
                <a:gd name="T6" fmla="*/ 27 w 48"/>
                <a:gd name="T7" fmla="*/ 4 h 48"/>
                <a:gd name="T8" fmla="*/ 43 w 48"/>
                <a:gd name="T9" fmla="*/ 20 h 48"/>
                <a:gd name="T10" fmla="*/ 47 w 48"/>
                <a:gd name="T11" fmla="*/ 25 h 48"/>
                <a:gd name="T12" fmla="*/ 48 w 48"/>
                <a:gd name="T13" fmla="*/ 30 h 48"/>
                <a:gd name="T14" fmla="*/ 48 w 48"/>
                <a:gd name="T15" fmla="*/ 35 h 48"/>
                <a:gd name="T16" fmla="*/ 47 w 48"/>
                <a:gd name="T17" fmla="*/ 40 h 48"/>
                <a:gd name="T18" fmla="*/ 43 w 48"/>
                <a:gd name="T19" fmla="*/ 43 h 48"/>
                <a:gd name="T20" fmla="*/ 40 w 48"/>
                <a:gd name="T21" fmla="*/ 46 h 48"/>
                <a:gd name="T22" fmla="*/ 35 w 48"/>
                <a:gd name="T23" fmla="*/ 48 h 48"/>
                <a:gd name="T24" fmla="*/ 32 w 48"/>
                <a:gd name="T25" fmla="*/ 48 h 48"/>
                <a:gd name="T26" fmla="*/ 27 w 48"/>
                <a:gd name="T27" fmla="*/ 48 h 48"/>
                <a:gd name="T28" fmla="*/ 24 w 48"/>
                <a:gd name="T29" fmla="*/ 46 h 48"/>
                <a:gd name="T30" fmla="*/ 21 w 48"/>
                <a:gd name="T31" fmla="*/ 43 h 48"/>
                <a:gd name="T32" fmla="*/ 5 w 48"/>
                <a:gd name="T33" fmla="*/ 27 h 48"/>
                <a:gd name="T34" fmla="*/ 2 w 48"/>
                <a:gd name="T35" fmla="*/ 24 h 48"/>
                <a:gd name="T36" fmla="*/ 0 w 48"/>
                <a:gd name="T37" fmla="*/ 19 h 48"/>
                <a:gd name="T38" fmla="*/ 0 w 48"/>
                <a:gd name="T39" fmla="*/ 14 h 48"/>
                <a:gd name="T40" fmla="*/ 2 w 48"/>
                <a:gd name="T41" fmla="*/ 9 h 48"/>
                <a:gd name="T42" fmla="*/ 5 w 48"/>
                <a:gd name="T43" fmla="*/ 4 h 48"/>
                <a:gd name="T44" fmla="*/ 8 w 48"/>
                <a:gd name="T45" fmla="*/ 1 h 48"/>
                <a:gd name="T46" fmla="*/ 13 w 48"/>
                <a:gd name="T4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8" h="48">
                  <a:moveTo>
                    <a:pt x="13" y="0"/>
                  </a:moveTo>
                  <a:lnTo>
                    <a:pt x="18" y="0"/>
                  </a:lnTo>
                  <a:lnTo>
                    <a:pt x="23" y="1"/>
                  </a:lnTo>
                  <a:lnTo>
                    <a:pt x="27" y="4"/>
                  </a:lnTo>
                  <a:lnTo>
                    <a:pt x="43" y="20"/>
                  </a:lnTo>
                  <a:lnTo>
                    <a:pt x="47" y="25"/>
                  </a:lnTo>
                  <a:lnTo>
                    <a:pt x="48" y="30"/>
                  </a:lnTo>
                  <a:lnTo>
                    <a:pt x="48" y="35"/>
                  </a:lnTo>
                  <a:lnTo>
                    <a:pt x="47" y="40"/>
                  </a:lnTo>
                  <a:lnTo>
                    <a:pt x="43" y="43"/>
                  </a:lnTo>
                  <a:lnTo>
                    <a:pt x="40" y="46"/>
                  </a:lnTo>
                  <a:lnTo>
                    <a:pt x="35" y="48"/>
                  </a:lnTo>
                  <a:lnTo>
                    <a:pt x="32" y="48"/>
                  </a:lnTo>
                  <a:lnTo>
                    <a:pt x="27" y="48"/>
                  </a:lnTo>
                  <a:lnTo>
                    <a:pt x="24" y="46"/>
                  </a:lnTo>
                  <a:lnTo>
                    <a:pt x="21" y="43"/>
                  </a:lnTo>
                  <a:lnTo>
                    <a:pt x="5" y="27"/>
                  </a:lnTo>
                  <a:lnTo>
                    <a:pt x="2" y="24"/>
                  </a:lnTo>
                  <a:lnTo>
                    <a:pt x="0" y="19"/>
                  </a:lnTo>
                  <a:lnTo>
                    <a:pt x="0" y="14"/>
                  </a:lnTo>
                  <a:lnTo>
                    <a:pt x="2" y="9"/>
                  </a:lnTo>
                  <a:lnTo>
                    <a:pt x="5" y="4"/>
                  </a:lnTo>
                  <a:lnTo>
                    <a:pt x="8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6096000" y="2823225"/>
            <a:ext cx="550470" cy="550470"/>
            <a:chOff x="3867893" y="4367393"/>
            <a:chExt cx="550470" cy="550470"/>
          </a:xfrm>
          <a:solidFill>
            <a:srgbClr val="0B8B7C"/>
          </a:solidFill>
        </p:grpSpPr>
        <p:sp>
          <p:nvSpPr>
            <p:cNvPr id="71" name="Freeform 47"/>
            <p:cNvSpPr>
              <a:spLocks/>
            </p:cNvSpPr>
            <p:nvPr/>
          </p:nvSpPr>
          <p:spPr bwMode="auto">
            <a:xfrm>
              <a:off x="3867893" y="4367393"/>
              <a:ext cx="550470" cy="550470"/>
            </a:xfrm>
            <a:custGeom>
              <a:avLst/>
              <a:gdLst>
                <a:gd name="T0" fmla="*/ 97 w 512"/>
                <a:gd name="T1" fmla="*/ 0 h 511"/>
                <a:gd name="T2" fmla="*/ 105 w 512"/>
                <a:gd name="T3" fmla="*/ 3 h 511"/>
                <a:gd name="T4" fmla="*/ 111 w 512"/>
                <a:gd name="T5" fmla="*/ 11 h 511"/>
                <a:gd name="T6" fmla="*/ 111 w 512"/>
                <a:gd name="T7" fmla="*/ 20 h 511"/>
                <a:gd name="T8" fmla="*/ 105 w 512"/>
                <a:gd name="T9" fmla="*/ 28 h 511"/>
                <a:gd name="T10" fmla="*/ 97 w 512"/>
                <a:gd name="T11" fmla="*/ 32 h 511"/>
                <a:gd name="T12" fmla="*/ 33 w 512"/>
                <a:gd name="T13" fmla="*/ 351 h 511"/>
                <a:gd name="T14" fmla="*/ 102 w 512"/>
                <a:gd name="T15" fmla="*/ 352 h 511"/>
                <a:gd name="T16" fmla="*/ 110 w 512"/>
                <a:gd name="T17" fmla="*/ 357 h 511"/>
                <a:gd name="T18" fmla="*/ 113 w 512"/>
                <a:gd name="T19" fmla="*/ 367 h 511"/>
                <a:gd name="T20" fmla="*/ 230 w 512"/>
                <a:gd name="T21" fmla="*/ 356 h 511"/>
                <a:gd name="T22" fmla="*/ 240 w 512"/>
                <a:gd name="T23" fmla="*/ 351 h 511"/>
                <a:gd name="T24" fmla="*/ 480 w 512"/>
                <a:gd name="T25" fmla="*/ 32 h 511"/>
                <a:gd name="T26" fmla="*/ 203 w 512"/>
                <a:gd name="T27" fmla="*/ 30 h 511"/>
                <a:gd name="T28" fmla="*/ 195 w 512"/>
                <a:gd name="T29" fmla="*/ 25 h 511"/>
                <a:gd name="T30" fmla="*/ 191 w 512"/>
                <a:gd name="T31" fmla="*/ 16 h 511"/>
                <a:gd name="T32" fmla="*/ 195 w 512"/>
                <a:gd name="T33" fmla="*/ 6 h 511"/>
                <a:gd name="T34" fmla="*/ 203 w 512"/>
                <a:gd name="T35" fmla="*/ 0 h 511"/>
                <a:gd name="T36" fmla="*/ 480 w 512"/>
                <a:gd name="T37" fmla="*/ 0 h 511"/>
                <a:gd name="T38" fmla="*/ 508 w 512"/>
                <a:gd name="T39" fmla="*/ 16 h 511"/>
                <a:gd name="T40" fmla="*/ 512 w 512"/>
                <a:gd name="T41" fmla="*/ 351 h 511"/>
                <a:gd name="T42" fmla="*/ 496 w 512"/>
                <a:gd name="T43" fmla="*/ 378 h 511"/>
                <a:gd name="T44" fmla="*/ 246 w 512"/>
                <a:gd name="T45" fmla="*/ 383 h 511"/>
                <a:gd name="T46" fmla="*/ 102 w 512"/>
                <a:gd name="T47" fmla="*/ 509 h 511"/>
                <a:gd name="T48" fmla="*/ 92 w 512"/>
                <a:gd name="T49" fmla="*/ 511 h 511"/>
                <a:gd name="T50" fmla="*/ 85 w 512"/>
                <a:gd name="T51" fmla="*/ 506 h 511"/>
                <a:gd name="T52" fmla="*/ 81 w 512"/>
                <a:gd name="T53" fmla="*/ 500 h 511"/>
                <a:gd name="T54" fmla="*/ 81 w 512"/>
                <a:gd name="T55" fmla="*/ 383 h 511"/>
                <a:gd name="T56" fmla="*/ 16 w 512"/>
                <a:gd name="T57" fmla="*/ 378 h 511"/>
                <a:gd name="T58" fmla="*/ 0 w 512"/>
                <a:gd name="T59" fmla="*/ 351 h 511"/>
                <a:gd name="T60" fmla="*/ 4 w 512"/>
                <a:gd name="T61" fmla="*/ 16 h 511"/>
                <a:gd name="T62" fmla="*/ 33 w 512"/>
                <a:gd name="T63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2" h="511">
                  <a:moveTo>
                    <a:pt x="33" y="0"/>
                  </a:moveTo>
                  <a:lnTo>
                    <a:pt x="97" y="0"/>
                  </a:lnTo>
                  <a:lnTo>
                    <a:pt x="102" y="0"/>
                  </a:lnTo>
                  <a:lnTo>
                    <a:pt x="105" y="3"/>
                  </a:lnTo>
                  <a:lnTo>
                    <a:pt x="110" y="6"/>
                  </a:lnTo>
                  <a:lnTo>
                    <a:pt x="111" y="11"/>
                  </a:lnTo>
                  <a:lnTo>
                    <a:pt x="113" y="16"/>
                  </a:lnTo>
                  <a:lnTo>
                    <a:pt x="111" y="20"/>
                  </a:lnTo>
                  <a:lnTo>
                    <a:pt x="110" y="25"/>
                  </a:lnTo>
                  <a:lnTo>
                    <a:pt x="105" y="28"/>
                  </a:lnTo>
                  <a:lnTo>
                    <a:pt x="102" y="30"/>
                  </a:lnTo>
                  <a:lnTo>
                    <a:pt x="97" y="32"/>
                  </a:lnTo>
                  <a:lnTo>
                    <a:pt x="33" y="32"/>
                  </a:lnTo>
                  <a:lnTo>
                    <a:pt x="33" y="351"/>
                  </a:lnTo>
                  <a:lnTo>
                    <a:pt x="97" y="351"/>
                  </a:lnTo>
                  <a:lnTo>
                    <a:pt x="102" y="352"/>
                  </a:lnTo>
                  <a:lnTo>
                    <a:pt x="105" y="354"/>
                  </a:lnTo>
                  <a:lnTo>
                    <a:pt x="110" y="357"/>
                  </a:lnTo>
                  <a:lnTo>
                    <a:pt x="111" y="362"/>
                  </a:lnTo>
                  <a:lnTo>
                    <a:pt x="113" y="367"/>
                  </a:lnTo>
                  <a:lnTo>
                    <a:pt x="113" y="460"/>
                  </a:lnTo>
                  <a:lnTo>
                    <a:pt x="230" y="356"/>
                  </a:lnTo>
                  <a:lnTo>
                    <a:pt x="235" y="352"/>
                  </a:lnTo>
                  <a:lnTo>
                    <a:pt x="240" y="351"/>
                  </a:lnTo>
                  <a:lnTo>
                    <a:pt x="480" y="351"/>
                  </a:lnTo>
                  <a:lnTo>
                    <a:pt x="480" y="32"/>
                  </a:lnTo>
                  <a:lnTo>
                    <a:pt x="207" y="32"/>
                  </a:lnTo>
                  <a:lnTo>
                    <a:pt x="203" y="30"/>
                  </a:lnTo>
                  <a:lnTo>
                    <a:pt x="198" y="28"/>
                  </a:lnTo>
                  <a:lnTo>
                    <a:pt x="195" y="25"/>
                  </a:lnTo>
                  <a:lnTo>
                    <a:pt x="193" y="20"/>
                  </a:lnTo>
                  <a:lnTo>
                    <a:pt x="191" y="16"/>
                  </a:lnTo>
                  <a:lnTo>
                    <a:pt x="193" y="11"/>
                  </a:lnTo>
                  <a:lnTo>
                    <a:pt x="195" y="6"/>
                  </a:lnTo>
                  <a:lnTo>
                    <a:pt x="198" y="3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480" y="0"/>
                  </a:lnTo>
                  <a:lnTo>
                    <a:pt x="496" y="3"/>
                  </a:lnTo>
                  <a:lnTo>
                    <a:pt x="508" y="16"/>
                  </a:lnTo>
                  <a:lnTo>
                    <a:pt x="512" y="32"/>
                  </a:lnTo>
                  <a:lnTo>
                    <a:pt x="512" y="351"/>
                  </a:lnTo>
                  <a:lnTo>
                    <a:pt x="508" y="367"/>
                  </a:lnTo>
                  <a:lnTo>
                    <a:pt x="496" y="378"/>
                  </a:lnTo>
                  <a:lnTo>
                    <a:pt x="480" y="383"/>
                  </a:lnTo>
                  <a:lnTo>
                    <a:pt x="246" y="383"/>
                  </a:lnTo>
                  <a:lnTo>
                    <a:pt x="106" y="506"/>
                  </a:lnTo>
                  <a:lnTo>
                    <a:pt x="102" y="509"/>
                  </a:lnTo>
                  <a:lnTo>
                    <a:pt x="97" y="511"/>
                  </a:lnTo>
                  <a:lnTo>
                    <a:pt x="92" y="511"/>
                  </a:lnTo>
                  <a:lnTo>
                    <a:pt x="89" y="509"/>
                  </a:lnTo>
                  <a:lnTo>
                    <a:pt x="85" y="506"/>
                  </a:lnTo>
                  <a:lnTo>
                    <a:pt x="82" y="503"/>
                  </a:lnTo>
                  <a:lnTo>
                    <a:pt x="81" y="500"/>
                  </a:lnTo>
                  <a:lnTo>
                    <a:pt x="81" y="495"/>
                  </a:lnTo>
                  <a:lnTo>
                    <a:pt x="81" y="383"/>
                  </a:lnTo>
                  <a:lnTo>
                    <a:pt x="33" y="383"/>
                  </a:lnTo>
                  <a:lnTo>
                    <a:pt x="16" y="378"/>
                  </a:lnTo>
                  <a:lnTo>
                    <a:pt x="4" y="367"/>
                  </a:lnTo>
                  <a:lnTo>
                    <a:pt x="0" y="351"/>
                  </a:lnTo>
                  <a:lnTo>
                    <a:pt x="0" y="32"/>
                  </a:lnTo>
                  <a:lnTo>
                    <a:pt x="4" y="16"/>
                  </a:lnTo>
                  <a:lnTo>
                    <a:pt x="16" y="3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Freeform 48"/>
            <p:cNvSpPr>
              <a:spLocks noEditPoints="1"/>
            </p:cNvSpPr>
            <p:nvPr/>
          </p:nvSpPr>
          <p:spPr bwMode="auto">
            <a:xfrm>
              <a:off x="4022712" y="4453404"/>
              <a:ext cx="240831" cy="238681"/>
            </a:xfrm>
            <a:custGeom>
              <a:avLst/>
              <a:gdLst>
                <a:gd name="T0" fmla="*/ 97 w 225"/>
                <a:gd name="T1" fmla="*/ 78 h 223"/>
                <a:gd name="T2" fmla="*/ 93 w 225"/>
                <a:gd name="T3" fmla="*/ 88 h 223"/>
                <a:gd name="T4" fmla="*/ 85 w 225"/>
                <a:gd name="T5" fmla="*/ 94 h 223"/>
                <a:gd name="T6" fmla="*/ 32 w 225"/>
                <a:gd name="T7" fmla="*/ 94 h 223"/>
                <a:gd name="T8" fmla="*/ 81 w 225"/>
                <a:gd name="T9" fmla="*/ 126 h 223"/>
                <a:gd name="T10" fmla="*/ 90 w 225"/>
                <a:gd name="T11" fmla="*/ 130 h 223"/>
                <a:gd name="T12" fmla="*/ 97 w 225"/>
                <a:gd name="T13" fmla="*/ 138 h 223"/>
                <a:gd name="T14" fmla="*/ 97 w 225"/>
                <a:gd name="T15" fmla="*/ 191 h 223"/>
                <a:gd name="T16" fmla="*/ 129 w 225"/>
                <a:gd name="T17" fmla="*/ 142 h 223"/>
                <a:gd name="T18" fmla="*/ 132 w 225"/>
                <a:gd name="T19" fmla="*/ 133 h 223"/>
                <a:gd name="T20" fmla="*/ 140 w 225"/>
                <a:gd name="T21" fmla="*/ 128 h 223"/>
                <a:gd name="T22" fmla="*/ 193 w 225"/>
                <a:gd name="T23" fmla="*/ 126 h 223"/>
                <a:gd name="T24" fmla="*/ 145 w 225"/>
                <a:gd name="T25" fmla="*/ 94 h 223"/>
                <a:gd name="T26" fmla="*/ 135 w 225"/>
                <a:gd name="T27" fmla="*/ 91 h 223"/>
                <a:gd name="T28" fmla="*/ 130 w 225"/>
                <a:gd name="T29" fmla="*/ 85 h 223"/>
                <a:gd name="T30" fmla="*/ 129 w 225"/>
                <a:gd name="T31" fmla="*/ 32 h 223"/>
                <a:gd name="T32" fmla="*/ 81 w 225"/>
                <a:gd name="T33" fmla="*/ 0 h 223"/>
                <a:gd name="T34" fmla="*/ 150 w 225"/>
                <a:gd name="T35" fmla="*/ 0 h 223"/>
                <a:gd name="T36" fmla="*/ 158 w 225"/>
                <a:gd name="T37" fmla="*/ 6 h 223"/>
                <a:gd name="T38" fmla="*/ 161 w 225"/>
                <a:gd name="T39" fmla="*/ 16 h 223"/>
                <a:gd name="T40" fmla="*/ 209 w 225"/>
                <a:gd name="T41" fmla="*/ 62 h 223"/>
                <a:gd name="T42" fmla="*/ 219 w 225"/>
                <a:gd name="T43" fmla="*/ 65 h 223"/>
                <a:gd name="T44" fmla="*/ 225 w 225"/>
                <a:gd name="T45" fmla="*/ 73 h 223"/>
                <a:gd name="T46" fmla="*/ 225 w 225"/>
                <a:gd name="T47" fmla="*/ 142 h 223"/>
                <a:gd name="T48" fmla="*/ 222 w 225"/>
                <a:gd name="T49" fmla="*/ 152 h 223"/>
                <a:gd name="T50" fmla="*/ 214 w 225"/>
                <a:gd name="T51" fmla="*/ 158 h 223"/>
                <a:gd name="T52" fmla="*/ 161 w 225"/>
                <a:gd name="T53" fmla="*/ 158 h 223"/>
                <a:gd name="T54" fmla="*/ 161 w 225"/>
                <a:gd name="T55" fmla="*/ 211 h 223"/>
                <a:gd name="T56" fmla="*/ 154 w 225"/>
                <a:gd name="T57" fmla="*/ 219 h 223"/>
                <a:gd name="T58" fmla="*/ 145 w 225"/>
                <a:gd name="T59" fmla="*/ 223 h 223"/>
                <a:gd name="T60" fmla="*/ 76 w 225"/>
                <a:gd name="T61" fmla="*/ 223 h 223"/>
                <a:gd name="T62" fmla="*/ 68 w 225"/>
                <a:gd name="T63" fmla="*/ 216 h 223"/>
                <a:gd name="T64" fmla="*/ 64 w 225"/>
                <a:gd name="T65" fmla="*/ 207 h 223"/>
                <a:gd name="T66" fmla="*/ 16 w 225"/>
                <a:gd name="T67" fmla="*/ 158 h 223"/>
                <a:gd name="T68" fmla="*/ 8 w 225"/>
                <a:gd name="T69" fmla="*/ 155 h 223"/>
                <a:gd name="T70" fmla="*/ 2 w 225"/>
                <a:gd name="T71" fmla="*/ 147 h 223"/>
                <a:gd name="T72" fmla="*/ 0 w 225"/>
                <a:gd name="T73" fmla="*/ 78 h 223"/>
                <a:gd name="T74" fmla="*/ 3 w 225"/>
                <a:gd name="T75" fmla="*/ 70 h 223"/>
                <a:gd name="T76" fmla="*/ 12 w 225"/>
                <a:gd name="T77" fmla="*/ 64 h 223"/>
                <a:gd name="T78" fmla="*/ 64 w 225"/>
                <a:gd name="T79" fmla="*/ 62 h 223"/>
                <a:gd name="T80" fmla="*/ 66 w 225"/>
                <a:gd name="T81" fmla="*/ 9 h 223"/>
                <a:gd name="T82" fmla="*/ 71 w 225"/>
                <a:gd name="T83" fmla="*/ 1 h 223"/>
                <a:gd name="T84" fmla="*/ 81 w 225"/>
                <a:gd name="T85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5" h="223">
                  <a:moveTo>
                    <a:pt x="97" y="32"/>
                  </a:moveTo>
                  <a:lnTo>
                    <a:pt x="97" y="78"/>
                  </a:lnTo>
                  <a:lnTo>
                    <a:pt x="97" y="85"/>
                  </a:lnTo>
                  <a:lnTo>
                    <a:pt x="93" y="88"/>
                  </a:lnTo>
                  <a:lnTo>
                    <a:pt x="90" y="91"/>
                  </a:lnTo>
                  <a:lnTo>
                    <a:pt x="85" y="94"/>
                  </a:lnTo>
                  <a:lnTo>
                    <a:pt x="81" y="94"/>
                  </a:lnTo>
                  <a:lnTo>
                    <a:pt x="32" y="94"/>
                  </a:lnTo>
                  <a:lnTo>
                    <a:pt x="32" y="126"/>
                  </a:lnTo>
                  <a:lnTo>
                    <a:pt x="81" y="126"/>
                  </a:lnTo>
                  <a:lnTo>
                    <a:pt x="85" y="128"/>
                  </a:lnTo>
                  <a:lnTo>
                    <a:pt x="90" y="130"/>
                  </a:lnTo>
                  <a:lnTo>
                    <a:pt x="93" y="133"/>
                  </a:lnTo>
                  <a:lnTo>
                    <a:pt x="97" y="138"/>
                  </a:lnTo>
                  <a:lnTo>
                    <a:pt x="97" y="142"/>
                  </a:lnTo>
                  <a:lnTo>
                    <a:pt x="97" y="191"/>
                  </a:lnTo>
                  <a:lnTo>
                    <a:pt x="129" y="191"/>
                  </a:lnTo>
                  <a:lnTo>
                    <a:pt x="129" y="142"/>
                  </a:lnTo>
                  <a:lnTo>
                    <a:pt x="130" y="138"/>
                  </a:lnTo>
                  <a:lnTo>
                    <a:pt x="132" y="133"/>
                  </a:lnTo>
                  <a:lnTo>
                    <a:pt x="135" y="130"/>
                  </a:lnTo>
                  <a:lnTo>
                    <a:pt x="140" y="128"/>
                  </a:lnTo>
                  <a:lnTo>
                    <a:pt x="145" y="126"/>
                  </a:lnTo>
                  <a:lnTo>
                    <a:pt x="193" y="126"/>
                  </a:lnTo>
                  <a:lnTo>
                    <a:pt x="193" y="94"/>
                  </a:lnTo>
                  <a:lnTo>
                    <a:pt x="145" y="94"/>
                  </a:lnTo>
                  <a:lnTo>
                    <a:pt x="140" y="94"/>
                  </a:lnTo>
                  <a:lnTo>
                    <a:pt x="135" y="91"/>
                  </a:lnTo>
                  <a:lnTo>
                    <a:pt x="132" y="88"/>
                  </a:lnTo>
                  <a:lnTo>
                    <a:pt x="130" y="85"/>
                  </a:lnTo>
                  <a:lnTo>
                    <a:pt x="129" y="78"/>
                  </a:lnTo>
                  <a:lnTo>
                    <a:pt x="129" y="32"/>
                  </a:lnTo>
                  <a:lnTo>
                    <a:pt x="97" y="32"/>
                  </a:lnTo>
                  <a:close/>
                  <a:moveTo>
                    <a:pt x="81" y="0"/>
                  </a:moveTo>
                  <a:lnTo>
                    <a:pt x="145" y="0"/>
                  </a:lnTo>
                  <a:lnTo>
                    <a:pt x="150" y="0"/>
                  </a:lnTo>
                  <a:lnTo>
                    <a:pt x="154" y="1"/>
                  </a:lnTo>
                  <a:lnTo>
                    <a:pt x="158" y="6"/>
                  </a:lnTo>
                  <a:lnTo>
                    <a:pt x="161" y="9"/>
                  </a:lnTo>
                  <a:lnTo>
                    <a:pt x="161" y="16"/>
                  </a:lnTo>
                  <a:lnTo>
                    <a:pt x="161" y="62"/>
                  </a:lnTo>
                  <a:lnTo>
                    <a:pt x="209" y="62"/>
                  </a:lnTo>
                  <a:lnTo>
                    <a:pt x="214" y="64"/>
                  </a:lnTo>
                  <a:lnTo>
                    <a:pt x="219" y="65"/>
                  </a:lnTo>
                  <a:lnTo>
                    <a:pt x="222" y="70"/>
                  </a:lnTo>
                  <a:lnTo>
                    <a:pt x="225" y="73"/>
                  </a:lnTo>
                  <a:lnTo>
                    <a:pt x="225" y="78"/>
                  </a:lnTo>
                  <a:lnTo>
                    <a:pt x="225" y="142"/>
                  </a:lnTo>
                  <a:lnTo>
                    <a:pt x="225" y="147"/>
                  </a:lnTo>
                  <a:lnTo>
                    <a:pt x="222" y="152"/>
                  </a:lnTo>
                  <a:lnTo>
                    <a:pt x="219" y="155"/>
                  </a:lnTo>
                  <a:lnTo>
                    <a:pt x="214" y="158"/>
                  </a:lnTo>
                  <a:lnTo>
                    <a:pt x="209" y="158"/>
                  </a:lnTo>
                  <a:lnTo>
                    <a:pt x="161" y="158"/>
                  </a:lnTo>
                  <a:lnTo>
                    <a:pt x="161" y="207"/>
                  </a:lnTo>
                  <a:lnTo>
                    <a:pt x="161" y="211"/>
                  </a:lnTo>
                  <a:lnTo>
                    <a:pt x="158" y="216"/>
                  </a:lnTo>
                  <a:lnTo>
                    <a:pt x="154" y="219"/>
                  </a:lnTo>
                  <a:lnTo>
                    <a:pt x="150" y="223"/>
                  </a:lnTo>
                  <a:lnTo>
                    <a:pt x="145" y="223"/>
                  </a:lnTo>
                  <a:lnTo>
                    <a:pt x="81" y="223"/>
                  </a:lnTo>
                  <a:lnTo>
                    <a:pt x="76" y="223"/>
                  </a:lnTo>
                  <a:lnTo>
                    <a:pt x="71" y="219"/>
                  </a:lnTo>
                  <a:lnTo>
                    <a:pt x="68" y="216"/>
                  </a:lnTo>
                  <a:lnTo>
                    <a:pt x="66" y="211"/>
                  </a:lnTo>
                  <a:lnTo>
                    <a:pt x="64" y="207"/>
                  </a:lnTo>
                  <a:lnTo>
                    <a:pt x="64" y="158"/>
                  </a:lnTo>
                  <a:lnTo>
                    <a:pt x="16" y="158"/>
                  </a:lnTo>
                  <a:lnTo>
                    <a:pt x="12" y="158"/>
                  </a:lnTo>
                  <a:lnTo>
                    <a:pt x="8" y="155"/>
                  </a:lnTo>
                  <a:lnTo>
                    <a:pt x="3" y="152"/>
                  </a:lnTo>
                  <a:lnTo>
                    <a:pt x="2" y="147"/>
                  </a:lnTo>
                  <a:lnTo>
                    <a:pt x="0" y="142"/>
                  </a:lnTo>
                  <a:lnTo>
                    <a:pt x="0" y="78"/>
                  </a:lnTo>
                  <a:lnTo>
                    <a:pt x="2" y="73"/>
                  </a:lnTo>
                  <a:lnTo>
                    <a:pt x="3" y="70"/>
                  </a:lnTo>
                  <a:lnTo>
                    <a:pt x="8" y="65"/>
                  </a:lnTo>
                  <a:lnTo>
                    <a:pt x="12" y="64"/>
                  </a:lnTo>
                  <a:lnTo>
                    <a:pt x="16" y="62"/>
                  </a:lnTo>
                  <a:lnTo>
                    <a:pt x="64" y="62"/>
                  </a:lnTo>
                  <a:lnTo>
                    <a:pt x="64" y="16"/>
                  </a:lnTo>
                  <a:lnTo>
                    <a:pt x="66" y="9"/>
                  </a:lnTo>
                  <a:lnTo>
                    <a:pt x="68" y="6"/>
                  </a:lnTo>
                  <a:lnTo>
                    <a:pt x="71" y="1"/>
                  </a:lnTo>
                  <a:lnTo>
                    <a:pt x="76" y="0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6096000" y="4018771"/>
            <a:ext cx="550853" cy="550853"/>
            <a:chOff x="11233159" y="2372634"/>
            <a:chExt cx="550853" cy="550853"/>
          </a:xfrm>
          <a:solidFill>
            <a:srgbClr val="0B8B7C"/>
          </a:solidFill>
        </p:grpSpPr>
        <p:sp>
          <p:nvSpPr>
            <p:cNvPr id="74" name="Freeform 204"/>
            <p:cNvSpPr>
              <a:spLocks noEditPoints="1"/>
            </p:cNvSpPr>
            <p:nvPr/>
          </p:nvSpPr>
          <p:spPr bwMode="auto">
            <a:xfrm>
              <a:off x="11302016" y="2579204"/>
              <a:ext cx="240998" cy="240998"/>
            </a:xfrm>
            <a:custGeom>
              <a:avLst/>
              <a:gdLst>
                <a:gd name="T0" fmla="*/ 95 w 223"/>
                <a:gd name="T1" fmla="*/ 96 h 222"/>
                <a:gd name="T2" fmla="*/ 89 w 223"/>
                <a:gd name="T3" fmla="*/ 104 h 222"/>
                <a:gd name="T4" fmla="*/ 81 w 223"/>
                <a:gd name="T5" fmla="*/ 105 h 222"/>
                <a:gd name="T6" fmla="*/ 79 w 223"/>
                <a:gd name="T7" fmla="*/ 120 h 222"/>
                <a:gd name="T8" fmla="*/ 85 w 223"/>
                <a:gd name="T9" fmla="*/ 128 h 222"/>
                <a:gd name="T10" fmla="*/ 85 w 223"/>
                <a:gd name="T11" fmla="*/ 137 h 222"/>
                <a:gd name="T12" fmla="*/ 103 w 223"/>
                <a:gd name="T13" fmla="*/ 152 h 222"/>
                <a:gd name="T14" fmla="*/ 113 w 223"/>
                <a:gd name="T15" fmla="*/ 149 h 222"/>
                <a:gd name="T16" fmla="*/ 121 w 223"/>
                <a:gd name="T17" fmla="*/ 152 h 222"/>
                <a:gd name="T18" fmla="*/ 140 w 223"/>
                <a:gd name="T19" fmla="*/ 137 h 222"/>
                <a:gd name="T20" fmla="*/ 140 w 223"/>
                <a:gd name="T21" fmla="*/ 128 h 222"/>
                <a:gd name="T22" fmla="*/ 145 w 223"/>
                <a:gd name="T23" fmla="*/ 120 h 222"/>
                <a:gd name="T24" fmla="*/ 145 w 223"/>
                <a:gd name="T25" fmla="*/ 105 h 222"/>
                <a:gd name="T26" fmla="*/ 135 w 223"/>
                <a:gd name="T27" fmla="*/ 104 h 222"/>
                <a:gd name="T28" fmla="*/ 129 w 223"/>
                <a:gd name="T29" fmla="*/ 96 h 222"/>
                <a:gd name="T30" fmla="*/ 113 w 223"/>
                <a:gd name="T31" fmla="*/ 0 h 222"/>
                <a:gd name="T32" fmla="*/ 121 w 223"/>
                <a:gd name="T33" fmla="*/ 3 h 222"/>
                <a:gd name="T34" fmla="*/ 127 w 223"/>
                <a:gd name="T35" fmla="*/ 9 h 222"/>
                <a:gd name="T36" fmla="*/ 207 w 223"/>
                <a:gd name="T37" fmla="*/ 73 h 222"/>
                <a:gd name="T38" fmla="*/ 217 w 223"/>
                <a:gd name="T39" fmla="*/ 77 h 222"/>
                <a:gd name="T40" fmla="*/ 223 w 223"/>
                <a:gd name="T41" fmla="*/ 85 h 222"/>
                <a:gd name="T42" fmla="*/ 223 w 223"/>
                <a:gd name="T43" fmla="*/ 94 h 222"/>
                <a:gd name="T44" fmla="*/ 219 w 223"/>
                <a:gd name="T45" fmla="*/ 102 h 222"/>
                <a:gd name="T46" fmla="*/ 191 w 223"/>
                <a:gd name="T47" fmla="*/ 203 h 222"/>
                <a:gd name="T48" fmla="*/ 191 w 223"/>
                <a:gd name="T49" fmla="*/ 213 h 222"/>
                <a:gd name="T50" fmla="*/ 185 w 223"/>
                <a:gd name="T51" fmla="*/ 221 h 222"/>
                <a:gd name="T52" fmla="*/ 177 w 223"/>
                <a:gd name="T53" fmla="*/ 222 h 222"/>
                <a:gd name="T54" fmla="*/ 167 w 223"/>
                <a:gd name="T55" fmla="*/ 221 h 222"/>
                <a:gd name="T56" fmla="*/ 57 w 223"/>
                <a:gd name="T57" fmla="*/ 221 h 222"/>
                <a:gd name="T58" fmla="*/ 49 w 223"/>
                <a:gd name="T59" fmla="*/ 222 h 222"/>
                <a:gd name="T60" fmla="*/ 39 w 223"/>
                <a:gd name="T61" fmla="*/ 221 h 222"/>
                <a:gd name="T62" fmla="*/ 33 w 223"/>
                <a:gd name="T63" fmla="*/ 213 h 222"/>
                <a:gd name="T64" fmla="*/ 33 w 223"/>
                <a:gd name="T65" fmla="*/ 203 h 222"/>
                <a:gd name="T66" fmla="*/ 7 w 223"/>
                <a:gd name="T67" fmla="*/ 102 h 222"/>
                <a:gd name="T68" fmla="*/ 0 w 223"/>
                <a:gd name="T69" fmla="*/ 94 h 222"/>
                <a:gd name="T70" fmla="*/ 0 w 223"/>
                <a:gd name="T71" fmla="*/ 85 h 222"/>
                <a:gd name="T72" fmla="*/ 7 w 223"/>
                <a:gd name="T73" fmla="*/ 77 h 222"/>
                <a:gd name="T74" fmla="*/ 17 w 223"/>
                <a:gd name="T75" fmla="*/ 73 h 222"/>
                <a:gd name="T76" fmla="*/ 97 w 223"/>
                <a:gd name="T77" fmla="*/ 9 h 222"/>
                <a:gd name="T78" fmla="*/ 103 w 223"/>
                <a:gd name="T79" fmla="*/ 3 h 222"/>
                <a:gd name="T80" fmla="*/ 113 w 223"/>
                <a:gd name="T8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3" h="222">
                  <a:moveTo>
                    <a:pt x="113" y="56"/>
                  </a:moveTo>
                  <a:lnTo>
                    <a:pt x="95" y="96"/>
                  </a:lnTo>
                  <a:lnTo>
                    <a:pt x="92" y="101"/>
                  </a:lnTo>
                  <a:lnTo>
                    <a:pt x="89" y="104"/>
                  </a:lnTo>
                  <a:lnTo>
                    <a:pt x="85" y="105"/>
                  </a:lnTo>
                  <a:lnTo>
                    <a:pt x="81" y="105"/>
                  </a:lnTo>
                  <a:lnTo>
                    <a:pt x="61" y="105"/>
                  </a:lnTo>
                  <a:lnTo>
                    <a:pt x="79" y="120"/>
                  </a:lnTo>
                  <a:lnTo>
                    <a:pt x="82" y="123"/>
                  </a:lnTo>
                  <a:lnTo>
                    <a:pt x="85" y="128"/>
                  </a:lnTo>
                  <a:lnTo>
                    <a:pt x="85" y="133"/>
                  </a:lnTo>
                  <a:lnTo>
                    <a:pt x="85" y="137"/>
                  </a:lnTo>
                  <a:lnTo>
                    <a:pt x="76" y="170"/>
                  </a:lnTo>
                  <a:lnTo>
                    <a:pt x="103" y="152"/>
                  </a:lnTo>
                  <a:lnTo>
                    <a:pt x="108" y="149"/>
                  </a:lnTo>
                  <a:lnTo>
                    <a:pt x="113" y="149"/>
                  </a:lnTo>
                  <a:lnTo>
                    <a:pt x="118" y="149"/>
                  </a:lnTo>
                  <a:lnTo>
                    <a:pt x="121" y="152"/>
                  </a:lnTo>
                  <a:lnTo>
                    <a:pt x="150" y="170"/>
                  </a:lnTo>
                  <a:lnTo>
                    <a:pt x="140" y="137"/>
                  </a:lnTo>
                  <a:lnTo>
                    <a:pt x="138" y="133"/>
                  </a:lnTo>
                  <a:lnTo>
                    <a:pt x="140" y="128"/>
                  </a:lnTo>
                  <a:lnTo>
                    <a:pt x="142" y="123"/>
                  </a:lnTo>
                  <a:lnTo>
                    <a:pt x="145" y="120"/>
                  </a:lnTo>
                  <a:lnTo>
                    <a:pt x="162" y="105"/>
                  </a:lnTo>
                  <a:lnTo>
                    <a:pt x="145" y="105"/>
                  </a:lnTo>
                  <a:lnTo>
                    <a:pt x="140" y="105"/>
                  </a:lnTo>
                  <a:lnTo>
                    <a:pt x="135" y="104"/>
                  </a:lnTo>
                  <a:lnTo>
                    <a:pt x="132" y="101"/>
                  </a:lnTo>
                  <a:lnTo>
                    <a:pt x="129" y="96"/>
                  </a:lnTo>
                  <a:lnTo>
                    <a:pt x="113" y="56"/>
                  </a:lnTo>
                  <a:close/>
                  <a:moveTo>
                    <a:pt x="113" y="0"/>
                  </a:moveTo>
                  <a:lnTo>
                    <a:pt x="118" y="0"/>
                  </a:lnTo>
                  <a:lnTo>
                    <a:pt x="121" y="3"/>
                  </a:lnTo>
                  <a:lnTo>
                    <a:pt x="124" y="4"/>
                  </a:lnTo>
                  <a:lnTo>
                    <a:pt x="127" y="9"/>
                  </a:lnTo>
                  <a:lnTo>
                    <a:pt x="154" y="73"/>
                  </a:lnTo>
                  <a:lnTo>
                    <a:pt x="207" y="73"/>
                  </a:lnTo>
                  <a:lnTo>
                    <a:pt x="214" y="75"/>
                  </a:lnTo>
                  <a:lnTo>
                    <a:pt x="217" y="77"/>
                  </a:lnTo>
                  <a:lnTo>
                    <a:pt x="220" y="80"/>
                  </a:lnTo>
                  <a:lnTo>
                    <a:pt x="223" y="85"/>
                  </a:lnTo>
                  <a:lnTo>
                    <a:pt x="223" y="89"/>
                  </a:lnTo>
                  <a:lnTo>
                    <a:pt x="223" y="94"/>
                  </a:lnTo>
                  <a:lnTo>
                    <a:pt x="222" y="99"/>
                  </a:lnTo>
                  <a:lnTo>
                    <a:pt x="219" y="102"/>
                  </a:lnTo>
                  <a:lnTo>
                    <a:pt x="174" y="139"/>
                  </a:lnTo>
                  <a:lnTo>
                    <a:pt x="191" y="203"/>
                  </a:lnTo>
                  <a:lnTo>
                    <a:pt x="193" y="208"/>
                  </a:lnTo>
                  <a:lnTo>
                    <a:pt x="191" y="213"/>
                  </a:lnTo>
                  <a:lnTo>
                    <a:pt x="190" y="216"/>
                  </a:lnTo>
                  <a:lnTo>
                    <a:pt x="185" y="221"/>
                  </a:lnTo>
                  <a:lnTo>
                    <a:pt x="182" y="222"/>
                  </a:lnTo>
                  <a:lnTo>
                    <a:pt x="177" y="222"/>
                  </a:lnTo>
                  <a:lnTo>
                    <a:pt x="172" y="222"/>
                  </a:lnTo>
                  <a:lnTo>
                    <a:pt x="167" y="221"/>
                  </a:lnTo>
                  <a:lnTo>
                    <a:pt x="113" y="184"/>
                  </a:lnTo>
                  <a:lnTo>
                    <a:pt x="57" y="221"/>
                  </a:lnTo>
                  <a:lnTo>
                    <a:pt x="53" y="222"/>
                  </a:lnTo>
                  <a:lnTo>
                    <a:pt x="49" y="222"/>
                  </a:lnTo>
                  <a:lnTo>
                    <a:pt x="44" y="222"/>
                  </a:lnTo>
                  <a:lnTo>
                    <a:pt x="39" y="221"/>
                  </a:lnTo>
                  <a:lnTo>
                    <a:pt x="36" y="216"/>
                  </a:lnTo>
                  <a:lnTo>
                    <a:pt x="33" y="213"/>
                  </a:lnTo>
                  <a:lnTo>
                    <a:pt x="33" y="208"/>
                  </a:lnTo>
                  <a:lnTo>
                    <a:pt x="33" y="203"/>
                  </a:lnTo>
                  <a:lnTo>
                    <a:pt x="52" y="139"/>
                  </a:lnTo>
                  <a:lnTo>
                    <a:pt x="7" y="102"/>
                  </a:lnTo>
                  <a:lnTo>
                    <a:pt x="4" y="99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4" y="80"/>
                  </a:lnTo>
                  <a:lnTo>
                    <a:pt x="7" y="77"/>
                  </a:lnTo>
                  <a:lnTo>
                    <a:pt x="12" y="75"/>
                  </a:lnTo>
                  <a:lnTo>
                    <a:pt x="17" y="73"/>
                  </a:lnTo>
                  <a:lnTo>
                    <a:pt x="69" y="73"/>
                  </a:lnTo>
                  <a:lnTo>
                    <a:pt x="97" y="9"/>
                  </a:lnTo>
                  <a:lnTo>
                    <a:pt x="100" y="4"/>
                  </a:lnTo>
                  <a:lnTo>
                    <a:pt x="103" y="3"/>
                  </a:lnTo>
                  <a:lnTo>
                    <a:pt x="108" y="0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205"/>
            <p:cNvSpPr>
              <a:spLocks noEditPoints="1"/>
            </p:cNvSpPr>
            <p:nvPr/>
          </p:nvSpPr>
          <p:spPr bwMode="auto">
            <a:xfrm>
              <a:off x="11233159" y="2372634"/>
              <a:ext cx="550853" cy="550853"/>
            </a:xfrm>
            <a:custGeom>
              <a:avLst/>
              <a:gdLst>
                <a:gd name="T0" fmla="*/ 44 w 512"/>
                <a:gd name="T1" fmla="*/ 32 h 512"/>
                <a:gd name="T2" fmla="*/ 39 w 512"/>
                <a:gd name="T3" fmla="*/ 34 h 512"/>
                <a:gd name="T4" fmla="*/ 36 w 512"/>
                <a:gd name="T5" fmla="*/ 35 h 512"/>
                <a:gd name="T6" fmla="*/ 34 w 512"/>
                <a:gd name="T7" fmla="*/ 39 h 512"/>
                <a:gd name="T8" fmla="*/ 32 w 512"/>
                <a:gd name="T9" fmla="*/ 40 h 512"/>
                <a:gd name="T10" fmla="*/ 32 w 512"/>
                <a:gd name="T11" fmla="*/ 128 h 512"/>
                <a:gd name="T12" fmla="*/ 480 w 512"/>
                <a:gd name="T13" fmla="*/ 128 h 512"/>
                <a:gd name="T14" fmla="*/ 480 w 512"/>
                <a:gd name="T15" fmla="*/ 40 h 512"/>
                <a:gd name="T16" fmla="*/ 478 w 512"/>
                <a:gd name="T17" fmla="*/ 39 h 512"/>
                <a:gd name="T18" fmla="*/ 477 w 512"/>
                <a:gd name="T19" fmla="*/ 35 h 512"/>
                <a:gd name="T20" fmla="*/ 473 w 512"/>
                <a:gd name="T21" fmla="*/ 34 h 512"/>
                <a:gd name="T22" fmla="*/ 469 w 512"/>
                <a:gd name="T23" fmla="*/ 32 h 512"/>
                <a:gd name="T24" fmla="*/ 44 w 512"/>
                <a:gd name="T25" fmla="*/ 32 h 512"/>
                <a:gd name="T26" fmla="*/ 44 w 512"/>
                <a:gd name="T27" fmla="*/ 0 h 512"/>
                <a:gd name="T28" fmla="*/ 469 w 512"/>
                <a:gd name="T29" fmla="*/ 0 h 512"/>
                <a:gd name="T30" fmla="*/ 485 w 512"/>
                <a:gd name="T31" fmla="*/ 3 h 512"/>
                <a:gd name="T32" fmla="*/ 499 w 512"/>
                <a:gd name="T33" fmla="*/ 13 h 512"/>
                <a:gd name="T34" fmla="*/ 509 w 512"/>
                <a:gd name="T35" fmla="*/ 24 h 512"/>
                <a:gd name="T36" fmla="*/ 512 w 512"/>
                <a:gd name="T37" fmla="*/ 40 h 512"/>
                <a:gd name="T38" fmla="*/ 512 w 512"/>
                <a:gd name="T39" fmla="*/ 305 h 512"/>
                <a:gd name="T40" fmla="*/ 512 w 512"/>
                <a:gd name="T41" fmla="*/ 310 h 512"/>
                <a:gd name="T42" fmla="*/ 509 w 512"/>
                <a:gd name="T43" fmla="*/ 314 h 512"/>
                <a:gd name="T44" fmla="*/ 506 w 512"/>
                <a:gd name="T45" fmla="*/ 318 h 512"/>
                <a:gd name="T46" fmla="*/ 501 w 512"/>
                <a:gd name="T47" fmla="*/ 319 h 512"/>
                <a:gd name="T48" fmla="*/ 496 w 512"/>
                <a:gd name="T49" fmla="*/ 321 h 512"/>
                <a:gd name="T50" fmla="*/ 491 w 512"/>
                <a:gd name="T51" fmla="*/ 319 h 512"/>
                <a:gd name="T52" fmla="*/ 486 w 512"/>
                <a:gd name="T53" fmla="*/ 318 h 512"/>
                <a:gd name="T54" fmla="*/ 483 w 512"/>
                <a:gd name="T55" fmla="*/ 314 h 512"/>
                <a:gd name="T56" fmla="*/ 481 w 512"/>
                <a:gd name="T57" fmla="*/ 310 h 512"/>
                <a:gd name="T58" fmla="*/ 480 w 512"/>
                <a:gd name="T59" fmla="*/ 305 h 512"/>
                <a:gd name="T60" fmla="*/ 480 w 512"/>
                <a:gd name="T61" fmla="*/ 160 h 512"/>
                <a:gd name="T62" fmla="*/ 32 w 512"/>
                <a:gd name="T63" fmla="*/ 160 h 512"/>
                <a:gd name="T64" fmla="*/ 32 w 512"/>
                <a:gd name="T65" fmla="*/ 464 h 512"/>
                <a:gd name="T66" fmla="*/ 32 w 512"/>
                <a:gd name="T67" fmla="*/ 470 h 512"/>
                <a:gd name="T68" fmla="*/ 34 w 512"/>
                <a:gd name="T69" fmla="*/ 473 h 512"/>
                <a:gd name="T70" fmla="*/ 37 w 512"/>
                <a:gd name="T71" fmla="*/ 478 h 512"/>
                <a:gd name="T72" fmla="*/ 40 w 512"/>
                <a:gd name="T73" fmla="*/ 480 h 512"/>
                <a:gd name="T74" fmla="*/ 44 w 512"/>
                <a:gd name="T75" fmla="*/ 480 h 512"/>
                <a:gd name="T76" fmla="*/ 303 w 512"/>
                <a:gd name="T77" fmla="*/ 480 h 512"/>
                <a:gd name="T78" fmla="*/ 310 w 512"/>
                <a:gd name="T79" fmla="*/ 481 h 512"/>
                <a:gd name="T80" fmla="*/ 313 w 512"/>
                <a:gd name="T81" fmla="*/ 483 h 512"/>
                <a:gd name="T82" fmla="*/ 316 w 512"/>
                <a:gd name="T83" fmla="*/ 486 h 512"/>
                <a:gd name="T84" fmla="*/ 319 w 512"/>
                <a:gd name="T85" fmla="*/ 491 h 512"/>
                <a:gd name="T86" fmla="*/ 319 w 512"/>
                <a:gd name="T87" fmla="*/ 496 h 512"/>
                <a:gd name="T88" fmla="*/ 319 w 512"/>
                <a:gd name="T89" fmla="*/ 500 h 512"/>
                <a:gd name="T90" fmla="*/ 316 w 512"/>
                <a:gd name="T91" fmla="*/ 505 h 512"/>
                <a:gd name="T92" fmla="*/ 313 w 512"/>
                <a:gd name="T93" fmla="*/ 508 h 512"/>
                <a:gd name="T94" fmla="*/ 310 w 512"/>
                <a:gd name="T95" fmla="*/ 512 h 512"/>
                <a:gd name="T96" fmla="*/ 303 w 512"/>
                <a:gd name="T97" fmla="*/ 512 h 512"/>
                <a:gd name="T98" fmla="*/ 44 w 512"/>
                <a:gd name="T99" fmla="*/ 512 h 512"/>
                <a:gd name="T100" fmla="*/ 26 w 512"/>
                <a:gd name="T101" fmla="*/ 508 h 512"/>
                <a:gd name="T102" fmla="*/ 13 w 512"/>
                <a:gd name="T103" fmla="*/ 499 h 512"/>
                <a:gd name="T104" fmla="*/ 4 w 512"/>
                <a:gd name="T105" fmla="*/ 483 h 512"/>
                <a:gd name="T106" fmla="*/ 0 w 512"/>
                <a:gd name="T107" fmla="*/ 464 h 512"/>
                <a:gd name="T108" fmla="*/ 0 w 512"/>
                <a:gd name="T109" fmla="*/ 40 h 512"/>
                <a:gd name="T110" fmla="*/ 4 w 512"/>
                <a:gd name="T111" fmla="*/ 24 h 512"/>
                <a:gd name="T112" fmla="*/ 13 w 512"/>
                <a:gd name="T113" fmla="*/ 13 h 512"/>
                <a:gd name="T114" fmla="*/ 28 w 512"/>
                <a:gd name="T115" fmla="*/ 3 h 512"/>
                <a:gd name="T116" fmla="*/ 44 w 512"/>
                <a:gd name="T11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2" h="512">
                  <a:moveTo>
                    <a:pt x="44" y="32"/>
                  </a:moveTo>
                  <a:lnTo>
                    <a:pt x="39" y="34"/>
                  </a:lnTo>
                  <a:lnTo>
                    <a:pt x="36" y="35"/>
                  </a:lnTo>
                  <a:lnTo>
                    <a:pt x="34" y="39"/>
                  </a:lnTo>
                  <a:lnTo>
                    <a:pt x="32" y="40"/>
                  </a:lnTo>
                  <a:lnTo>
                    <a:pt x="32" y="128"/>
                  </a:lnTo>
                  <a:lnTo>
                    <a:pt x="480" y="128"/>
                  </a:lnTo>
                  <a:lnTo>
                    <a:pt x="480" y="40"/>
                  </a:lnTo>
                  <a:lnTo>
                    <a:pt x="478" y="39"/>
                  </a:lnTo>
                  <a:lnTo>
                    <a:pt x="477" y="35"/>
                  </a:lnTo>
                  <a:lnTo>
                    <a:pt x="473" y="34"/>
                  </a:lnTo>
                  <a:lnTo>
                    <a:pt x="469" y="32"/>
                  </a:lnTo>
                  <a:lnTo>
                    <a:pt x="44" y="32"/>
                  </a:lnTo>
                  <a:close/>
                  <a:moveTo>
                    <a:pt x="44" y="0"/>
                  </a:moveTo>
                  <a:lnTo>
                    <a:pt x="469" y="0"/>
                  </a:lnTo>
                  <a:lnTo>
                    <a:pt x="485" y="3"/>
                  </a:lnTo>
                  <a:lnTo>
                    <a:pt x="499" y="13"/>
                  </a:lnTo>
                  <a:lnTo>
                    <a:pt x="509" y="24"/>
                  </a:lnTo>
                  <a:lnTo>
                    <a:pt x="512" y="40"/>
                  </a:lnTo>
                  <a:lnTo>
                    <a:pt x="512" y="305"/>
                  </a:lnTo>
                  <a:lnTo>
                    <a:pt x="512" y="310"/>
                  </a:lnTo>
                  <a:lnTo>
                    <a:pt x="509" y="314"/>
                  </a:lnTo>
                  <a:lnTo>
                    <a:pt x="506" y="318"/>
                  </a:lnTo>
                  <a:lnTo>
                    <a:pt x="501" y="319"/>
                  </a:lnTo>
                  <a:lnTo>
                    <a:pt x="496" y="321"/>
                  </a:lnTo>
                  <a:lnTo>
                    <a:pt x="491" y="319"/>
                  </a:lnTo>
                  <a:lnTo>
                    <a:pt x="486" y="318"/>
                  </a:lnTo>
                  <a:lnTo>
                    <a:pt x="483" y="314"/>
                  </a:lnTo>
                  <a:lnTo>
                    <a:pt x="481" y="310"/>
                  </a:lnTo>
                  <a:lnTo>
                    <a:pt x="480" y="305"/>
                  </a:lnTo>
                  <a:lnTo>
                    <a:pt x="480" y="160"/>
                  </a:lnTo>
                  <a:lnTo>
                    <a:pt x="32" y="160"/>
                  </a:lnTo>
                  <a:lnTo>
                    <a:pt x="32" y="464"/>
                  </a:lnTo>
                  <a:lnTo>
                    <a:pt x="32" y="470"/>
                  </a:lnTo>
                  <a:lnTo>
                    <a:pt x="34" y="473"/>
                  </a:lnTo>
                  <a:lnTo>
                    <a:pt x="37" y="478"/>
                  </a:lnTo>
                  <a:lnTo>
                    <a:pt x="40" y="480"/>
                  </a:lnTo>
                  <a:lnTo>
                    <a:pt x="44" y="480"/>
                  </a:lnTo>
                  <a:lnTo>
                    <a:pt x="303" y="480"/>
                  </a:lnTo>
                  <a:lnTo>
                    <a:pt x="310" y="481"/>
                  </a:lnTo>
                  <a:lnTo>
                    <a:pt x="313" y="483"/>
                  </a:lnTo>
                  <a:lnTo>
                    <a:pt x="316" y="486"/>
                  </a:lnTo>
                  <a:lnTo>
                    <a:pt x="319" y="491"/>
                  </a:lnTo>
                  <a:lnTo>
                    <a:pt x="319" y="496"/>
                  </a:lnTo>
                  <a:lnTo>
                    <a:pt x="319" y="500"/>
                  </a:lnTo>
                  <a:lnTo>
                    <a:pt x="316" y="505"/>
                  </a:lnTo>
                  <a:lnTo>
                    <a:pt x="313" y="508"/>
                  </a:lnTo>
                  <a:lnTo>
                    <a:pt x="310" y="512"/>
                  </a:lnTo>
                  <a:lnTo>
                    <a:pt x="303" y="512"/>
                  </a:lnTo>
                  <a:lnTo>
                    <a:pt x="44" y="512"/>
                  </a:lnTo>
                  <a:lnTo>
                    <a:pt x="26" y="508"/>
                  </a:lnTo>
                  <a:lnTo>
                    <a:pt x="13" y="499"/>
                  </a:lnTo>
                  <a:lnTo>
                    <a:pt x="4" y="483"/>
                  </a:lnTo>
                  <a:lnTo>
                    <a:pt x="0" y="464"/>
                  </a:lnTo>
                  <a:lnTo>
                    <a:pt x="0" y="40"/>
                  </a:lnTo>
                  <a:lnTo>
                    <a:pt x="4" y="24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Rectangle 206"/>
            <p:cNvSpPr>
              <a:spLocks noChangeArrowheads="1"/>
            </p:cNvSpPr>
            <p:nvPr/>
          </p:nvSpPr>
          <p:spPr bwMode="auto">
            <a:xfrm>
              <a:off x="11302016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Rectangle 207"/>
            <p:cNvSpPr>
              <a:spLocks noChangeArrowheads="1"/>
            </p:cNvSpPr>
            <p:nvPr/>
          </p:nvSpPr>
          <p:spPr bwMode="auto">
            <a:xfrm>
              <a:off x="11370872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Rectangle 208"/>
            <p:cNvSpPr>
              <a:spLocks noChangeArrowheads="1"/>
            </p:cNvSpPr>
            <p:nvPr/>
          </p:nvSpPr>
          <p:spPr bwMode="auto">
            <a:xfrm>
              <a:off x="11439729" y="2441491"/>
              <a:ext cx="34428" cy="3442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209"/>
            <p:cNvSpPr>
              <a:spLocks noEditPoints="1"/>
            </p:cNvSpPr>
            <p:nvPr/>
          </p:nvSpPr>
          <p:spPr bwMode="auto">
            <a:xfrm>
              <a:off x="11560228" y="2699703"/>
              <a:ext cx="223784" cy="223784"/>
            </a:xfrm>
            <a:custGeom>
              <a:avLst/>
              <a:gdLst>
                <a:gd name="T0" fmla="*/ 39 w 209"/>
                <a:gd name="T1" fmla="*/ 37 h 207"/>
                <a:gd name="T2" fmla="*/ 58 w 209"/>
                <a:gd name="T3" fmla="*/ 125 h 207"/>
                <a:gd name="T4" fmla="*/ 71 w 209"/>
                <a:gd name="T5" fmla="*/ 112 h 207"/>
                <a:gd name="T6" fmla="*/ 74 w 209"/>
                <a:gd name="T7" fmla="*/ 109 h 207"/>
                <a:gd name="T8" fmla="*/ 77 w 209"/>
                <a:gd name="T9" fmla="*/ 107 h 207"/>
                <a:gd name="T10" fmla="*/ 82 w 209"/>
                <a:gd name="T11" fmla="*/ 107 h 207"/>
                <a:gd name="T12" fmla="*/ 85 w 209"/>
                <a:gd name="T13" fmla="*/ 107 h 207"/>
                <a:gd name="T14" fmla="*/ 90 w 209"/>
                <a:gd name="T15" fmla="*/ 109 h 207"/>
                <a:gd name="T16" fmla="*/ 93 w 209"/>
                <a:gd name="T17" fmla="*/ 112 h 207"/>
                <a:gd name="T18" fmla="*/ 150 w 209"/>
                <a:gd name="T19" fmla="*/ 168 h 207"/>
                <a:gd name="T20" fmla="*/ 170 w 209"/>
                <a:gd name="T21" fmla="*/ 147 h 207"/>
                <a:gd name="T22" fmla="*/ 114 w 209"/>
                <a:gd name="T23" fmla="*/ 91 h 207"/>
                <a:gd name="T24" fmla="*/ 111 w 209"/>
                <a:gd name="T25" fmla="*/ 88 h 207"/>
                <a:gd name="T26" fmla="*/ 110 w 209"/>
                <a:gd name="T27" fmla="*/ 83 h 207"/>
                <a:gd name="T28" fmla="*/ 110 w 209"/>
                <a:gd name="T29" fmla="*/ 78 h 207"/>
                <a:gd name="T30" fmla="*/ 111 w 209"/>
                <a:gd name="T31" fmla="*/ 74 h 207"/>
                <a:gd name="T32" fmla="*/ 114 w 209"/>
                <a:gd name="T33" fmla="*/ 69 h 207"/>
                <a:gd name="T34" fmla="*/ 126 w 209"/>
                <a:gd name="T35" fmla="*/ 58 h 207"/>
                <a:gd name="T36" fmla="*/ 39 w 209"/>
                <a:gd name="T37" fmla="*/ 37 h 207"/>
                <a:gd name="T38" fmla="*/ 15 w 209"/>
                <a:gd name="T39" fmla="*/ 0 h 207"/>
                <a:gd name="T40" fmla="*/ 21 w 209"/>
                <a:gd name="T41" fmla="*/ 0 h 207"/>
                <a:gd name="T42" fmla="*/ 161 w 209"/>
                <a:gd name="T43" fmla="*/ 32 h 207"/>
                <a:gd name="T44" fmla="*/ 167 w 209"/>
                <a:gd name="T45" fmla="*/ 35 h 207"/>
                <a:gd name="T46" fmla="*/ 170 w 209"/>
                <a:gd name="T47" fmla="*/ 38 h 207"/>
                <a:gd name="T48" fmla="*/ 174 w 209"/>
                <a:gd name="T49" fmla="*/ 43 h 207"/>
                <a:gd name="T50" fmla="*/ 174 w 209"/>
                <a:gd name="T51" fmla="*/ 50 h 207"/>
                <a:gd name="T52" fmla="*/ 172 w 209"/>
                <a:gd name="T53" fmla="*/ 54 h 207"/>
                <a:gd name="T54" fmla="*/ 169 w 209"/>
                <a:gd name="T55" fmla="*/ 59 h 207"/>
                <a:gd name="T56" fmla="*/ 148 w 209"/>
                <a:gd name="T57" fmla="*/ 80 h 207"/>
                <a:gd name="T58" fmla="*/ 204 w 209"/>
                <a:gd name="T59" fmla="*/ 136 h 207"/>
                <a:gd name="T60" fmla="*/ 207 w 209"/>
                <a:gd name="T61" fmla="*/ 141 h 207"/>
                <a:gd name="T62" fmla="*/ 209 w 209"/>
                <a:gd name="T63" fmla="*/ 146 h 207"/>
                <a:gd name="T64" fmla="*/ 209 w 209"/>
                <a:gd name="T65" fmla="*/ 151 h 207"/>
                <a:gd name="T66" fmla="*/ 207 w 209"/>
                <a:gd name="T67" fmla="*/ 155 h 207"/>
                <a:gd name="T68" fmla="*/ 204 w 209"/>
                <a:gd name="T69" fmla="*/ 159 h 207"/>
                <a:gd name="T70" fmla="*/ 161 w 209"/>
                <a:gd name="T71" fmla="*/ 202 h 207"/>
                <a:gd name="T72" fmla="*/ 158 w 209"/>
                <a:gd name="T73" fmla="*/ 205 h 207"/>
                <a:gd name="T74" fmla="*/ 154 w 209"/>
                <a:gd name="T75" fmla="*/ 207 h 207"/>
                <a:gd name="T76" fmla="*/ 150 w 209"/>
                <a:gd name="T77" fmla="*/ 207 h 207"/>
                <a:gd name="T78" fmla="*/ 146 w 209"/>
                <a:gd name="T79" fmla="*/ 207 h 207"/>
                <a:gd name="T80" fmla="*/ 142 w 209"/>
                <a:gd name="T81" fmla="*/ 205 h 207"/>
                <a:gd name="T82" fmla="*/ 138 w 209"/>
                <a:gd name="T83" fmla="*/ 202 h 207"/>
                <a:gd name="T84" fmla="*/ 82 w 209"/>
                <a:gd name="T85" fmla="*/ 146 h 207"/>
                <a:gd name="T86" fmla="*/ 61 w 209"/>
                <a:gd name="T87" fmla="*/ 167 h 207"/>
                <a:gd name="T88" fmla="*/ 57 w 209"/>
                <a:gd name="T89" fmla="*/ 170 h 207"/>
                <a:gd name="T90" fmla="*/ 50 w 209"/>
                <a:gd name="T91" fmla="*/ 171 h 207"/>
                <a:gd name="T92" fmla="*/ 45 w 209"/>
                <a:gd name="T93" fmla="*/ 171 h 207"/>
                <a:gd name="T94" fmla="*/ 41 w 209"/>
                <a:gd name="T95" fmla="*/ 168 h 207"/>
                <a:gd name="T96" fmla="*/ 36 w 209"/>
                <a:gd name="T97" fmla="*/ 165 h 207"/>
                <a:gd name="T98" fmla="*/ 34 w 209"/>
                <a:gd name="T99" fmla="*/ 160 h 207"/>
                <a:gd name="T100" fmla="*/ 2 w 209"/>
                <a:gd name="T101" fmla="*/ 19 h 207"/>
                <a:gd name="T102" fmla="*/ 0 w 209"/>
                <a:gd name="T103" fmla="*/ 14 h 207"/>
                <a:gd name="T104" fmla="*/ 2 w 209"/>
                <a:gd name="T105" fmla="*/ 8 h 207"/>
                <a:gd name="T106" fmla="*/ 5 w 209"/>
                <a:gd name="T107" fmla="*/ 5 h 207"/>
                <a:gd name="T108" fmla="*/ 10 w 209"/>
                <a:gd name="T109" fmla="*/ 1 h 207"/>
                <a:gd name="T110" fmla="*/ 15 w 209"/>
                <a:gd name="T111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9" h="207">
                  <a:moveTo>
                    <a:pt x="39" y="37"/>
                  </a:moveTo>
                  <a:lnTo>
                    <a:pt x="58" y="125"/>
                  </a:lnTo>
                  <a:lnTo>
                    <a:pt x="71" y="112"/>
                  </a:lnTo>
                  <a:lnTo>
                    <a:pt x="74" y="109"/>
                  </a:lnTo>
                  <a:lnTo>
                    <a:pt x="77" y="107"/>
                  </a:lnTo>
                  <a:lnTo>
                    <a:pt x="82" y="107"/>
                  </a:lnTo>
                  <a:lnTo>
                    <a:pt x="85" y="107"/>
                  </a:lnTo>
                  <a:lnTo>
                    <a:pt x="90" y="109"/>
                  </a:lnTo>
                  <a:lnTo>
                    <a:pt x="93" y="112"/>
                  </a:lnTo>
                  <a:lnTo>
                    <a:pt x="150" y="168"/>
                  </a:lnTo>
                  <a:lnTo>
                    <a:pt x="170" y="147"/>
                  </a:lnTo>
                  <a:lnTo>
                    <a:pt x="114" y="91"/>
                  </a:lnTo>
                  <a:lnTo>
                    <a:pt x="111" y="88"/>
                  </a:lnTo>
                  <a:lnTo>
                    <a:pt x="110" y="83"/>
                  </a:lnTo>
                  <a:lnTo>
                    <a:pt x="110" y="78"/>
                  </a:lnTo>
                  <a:lnTo>
                    <a:pt x="111" y="74"/>
                  </a:lnTo>
                  <a:lnTo>
                    <a:pt x="114" y="69"/>
                  </a:lnTo>
                  <a:lnTo>
                    <a:pt x="126" y="58"/>
                  </a:lnTo>
                  <a:lnTo>
                    <a:pt x="39" y="37"/>
                  </a:lnTo>
                  <a:close/>
                  <a:moveTo>
                    <a:pt x="15" y="0"/>
                  </a:moveTo>
                  <a:lnTo>
                    <a:pt x="21" y="0"/>
                  </a:lnTo>
                  <a:lnTo>
                    <a:pt x="161" y="32"/>
                  </a:lnTo>
                  <a:lnTo>
                    <a:pt x="167" y="35"/>
                  </a:lnTo>
                  <a:lnTo>
                    <a:pt x="170" y="38"/>
                  </a:lnTo>
                  <a:lnTo>
                    <a:pt x="174" y="43"/>
                  </a:lnTo>
                  <a:lnTo>
                    <a:pt x="174" y="50"/>
                  </a:lnTo>
                  <a:lnTo>
                    <a:pt x="172" y="54"/>
                  </a:lnTo>
                  <a:lnTo>
                    <a:pt x="169" y="59"/>
                  </a:lnTo>
                  <a:lnTo>
                    <a:pt x="148" y="80"/>
                  </a:lnTo>
                  <a:lnTo>
                    <a:pt x="204" y="136"/>
                  </a:lnTo>
                  <a:lnTo>
                    <a:pt x="207" y="141"/>
                  </a:lnTo>
                  <a:lnTo>
                    <a:pt x="209" y="146"/>
                  </a:lnTo>
                  <a:lnTo>
                    <a:pt x="209" y="151"/>
                  </a:lnTo>
                  <a:lnTo>
                    <a:pt x="207" y="155"/>
                  </a:lnTo>
                  <a:lnTo>
                    <a:pt x="204" y="159"/>
                  </a:lnTo>
                  <a:lnTo>
                    <a:pt x="161" y="202"/>
                  </a:lnTo>
                  <a:lnTo>
                    <a:pt x="158" y="205"/>
                  </a:lnTo>
                  <a:lnTo>
                    <a:pt x="154" y="207"/>
                  </a:lnTo>
                  <a:lnTo>
                    <a:pt x="150" y="207"/>
                  </a:lnTo>
                  <a:lnTo>
                    <a:pt x="146" y="207"/>
                  </a:lnTo>
                  <a:lnTo>
                    <a:pt x="142" y="205"/>
                  </a:lnTo>
                  <a:lnTo>
                    <a:pt x="138" y="202"/>
                  </a:lnTo>
                  <a:lnTo>
                    <a:pt x="82" y="146"/>
                  </a:lnTo>
                  <a:lnTo>
                    <a:pt x="61" y="167"/>
                  </a:lnTo>
                  <a:lnTo>
                    <a:pt x="57" y="170"/>
                  </a:lnTo>
                  <a:lnTo>
                    <a:pt x="50" y="171"/>
                  </a:lnTo>
                  <a:lnTo>
                    <a:pt x="45" y="171"/>
                  </a:lnTo>
                  <a:lnTo>
                    <a:pt x="41" y="168"/>
                  </a:lnTo>
                  <a:lnTo>
                    <a:pt x="36" y="165"/>
                  </a:lnTo>
                  <a:lnTo>
                    <a:pt x="34" y="160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2" y="8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80" name="Равнобедренный треугольник 79"/>
          <p:cNvSpPr/>
          <p:nvPr/>
        </p:nvSpPr>
        <p:spPr>
          <a:xfrm rot="5400000">
            <a:off x="6870074" y="4885932"/>
            <a:ext cx="225790" cy="134022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 rot="5400000">
            <a:off x="6870074" y="5346085"/>
            <a:ext cx="225790" cy="134022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7114487" y="5227950"/>
            <a:ext cx="444114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/>
              <a:t>данные ракового регистра и регистра диспансеризации; а также мониторинга оказания онкологической помощи в Российской Федерации, включая персонифицированный учёт фактических затрат лекарственных средств, медицинских изделий и расходных материалов в условиях стационара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0" y="1670032"/>
            <a:ext cx="130629" cy="3413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5215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Блок-схема: ручной ввод 5"/>
          <p:cNvSpPr/>
          <p:nvPr/>
        </p:nvSpPr>
        <p:spPr>
          <a:xfrm rot="16200000" flipV="1">
            <a:off x="-846288" y="846286"/>
            <a:ext cx="6858000" cy="5165427"/>
          </a:xfrm>
          <a:prstGeom prst="flowChartManualInput">
            <a:avLst/>
          </a:prstGeom>
          <a:gradFill flip="none" rotWithShape="1">
            <a:gsLst>
              <a:gs pos="0">
                <a:srgbClr val="058A91"/>
              </a:gs>
              <a:gs pos="100000">
                <a:srgbClr val="2FBFB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4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72"/>
          <a:stretch/>
        </p:blipFill>
        <p:spPr>
          <a:xfrm>
            <a:off x="22768" y="-1"/>
            <a:ext cx="6237848" cy="68681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059488" y="1589095"/>
            <a:ext cx="5105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Полного охвата диспансеризации населения и систематических </a:t>
            </a:r>
            <a:r>
              <a:rPr lang="ru-RU" dirty="0" err="1"/>
              <a:t>скринингов</a:t>
            </a:r>
            <a:r>
              <a:rPr lang="ru-RU" dirty="0"/>
              <a:t> для выявления ЗНО на ранних стадиях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59488" y="2613142"/>
            <a:ext cx="5105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Контроля маршрутизации пациента для своевременной постановки диагноза(479 приказ)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59488" y="3914188"/>
            <a:ext cx="5019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Регистра пациентов с риском возникновения онкологических заболеваний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059488" y="4938236"/>
            <a:ext cx="4364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Мониторинга паллиативной помощи пациентам 4 клинической группы</a:t>
            </a:r>
            <a:endParaRPr lang="ru-RU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676496" y="2540480"/>
            <a:ext cx="3491244" cy="693761"/>
          </a:xfrm>
        </p:spPr>
        <p:txBody>
          <a:bodyPr anchor="b"/>
          <a:lstStyle>
            <a:lvl1pPr algn="ctr" rtl="0" eaLnBrk="1" latinLnBrk="0" hangingPunct="1">
              <a:spcBef>
                <a:spcPct val="0"/>
              </a:spcBef>
              <a:buNone/>
              <a:defRPr kumimoji="0" sz="6000" b="0" kern="1200" cap="all" baseline="0">
                <a:ln w="6350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600" b="1" cap="none" dirty="0" smtClean="0">
                <a:ln>
                  <a:noFill/>
                </a:ln>
                <a:solidFill>
                  <a:schemeClr val="bg1"/>
                </a:solidFill>
                <a:cs typeface="Times New Roman" pitchFamily="18" charset="0"/>
              </a:rPr>
              <a:t>ОТСУТСТВИЕ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6763" y="3302387"/>
            <a:ext cx="1308617" cy="140472"/>
          </a:xfrm>
          <a:prstGeom prst="rect">
            <a:avLst/>
          </a:prstGeom>
          <a:solidFill>
            <a:srgbClr val="D02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5327052" y="1637025"/>
            <a:ext cx="552621" cy="3899802"/>
            <a:chOff x="5327052" y="1637025"/>
            <a:chExt cx="552621" cy="3899802"/>
          </a:xfrm>
        </p:grpSpPr>
        <p:sp>
          <p:nvSpPr>
            <p:cNvPr id="20" name="Freeform 127"/>
            <p:cNvSpPr>
              <a:spLocks noEditPoints="1"/>
            </p:cNvSpPr>
            <p:nvPr/>
          </p:nvSpPr>
          <p:spPr bwMode="auto">
            <a:xfrm>
              <a:off x="5327052" y="1637025"/>
              <a:ext cx="552621" cy="550470"/>
            </a:xfrm>
            <a:custGeom>
              <a:avLst/>
              <a:gdLst>
                <a:gd name="T0" fmla="*/ 206 w 513"/>
                <a:gd name="T1" fmla="*/ 443 h 513"/>
                <a:gd name="T2" fmla="*/ 195 w 513"/>
                <a:gd name="T3" fmla="*/ 481 h 513"/>
                <a:gd name="T4" fmla="*/ 311 w 513"/>
                <a:gd name="T5" fmla="*/ 463 h 513"/>
                <a:gd name="T6" fmla="*/ 304 w 513"/>
                <a:gd name="T7" fmla="*/ 417 h 513"/>
                <a:gd name="T8" fmla="*/ 44 w 513"/>
                <a:gd name="T9" fmla="*/ 32 h 513"/>
                <a:gd name="T10" fmla="*/ 36 w 513"/>
                <a:gd name="T11" fmla="*/ 37 h 513"/>
                <a:gd name="T12" fmla="*/ 32 w 513"/>
                <a:gd name="T13" fmla="*/ 45 h 513"/>
                <a:gd name="T14" fmla="*/ 224 w 513"/>
                <a:gd name="T15" fmla="*/ 289 h 513"/>
                <a:gd name="T16" fmla="*/ 234 w 513"/>
                <a:gd name="T17" fmla="*/ 292 h 513"/>
                <a:gd name="T18" fmla="*/ 240 w 513"/>
                <a:gd name="T19" fmla="*/ 300 h 513"/>
                <a:gd name="T20" fmla="*/ 240 w 513"/>
                <a:gd name="T21" fmla="*/ 310 h 513"/>
                <a:gd name="T22" fmla="*/ 234 w 513"/>
                <a:gd name="T23" fmla="*/ 318 h 513"/>
                <a:gd name="T24" fmla="*/ 224 w 513"/>
                <a:gd name="T25" fmla="*/ 321 h 513"/>
                <a:gd name="T26" fmla="*/ 32 w 513"/>
                <a:gd name="T27" fmla="*/ 372 h 513"/>
                <a:gd name="T28" fmla="*/ 36 w 513"/>
                <a:gd name="T29" fmla="*/ 382 h 513"/>
                <a:gd name="T30" fmla="*/ 44 w 513"/>
                <a:gd name="T31" fmla="*/ 385 h 513"/>
                <a:gd name="T32" fmla="*/ 473 w 513"/>
                <a:gd name="T33" fmla="*/ 383 h 513"/>
                <a:gd name="T34" fmla="*/ 479 w 513"/>
                <a:gd name="T35" fmla="*/ 377 h 513"/>
                <a:gd name="T36" fmla="*/ 481 w 513"/>
                <a:gd name="T37" fmla="*/ 45 h 513"/>
                <a:gd name="T38" fmla="*/ 476 w 513"/>
                <a:gd name="T39" fmla="*/ 37 h 513"/>
                <a:gd name="T40" fmla="*/ 468 w 513"/>
                <a:gd name="T41" fmla="*/ 32 h 513"/>
                <a:gd name="T42" fmla="*/ 44 w 513"/>
                <a:gd name="T43" fmla="*/ 0 h 513"/>
                <a:gd name="T44" fmla="*/ 486 w 513"/>
                <a:gd name="T45" fmla="*/ 5 h 513"/>
                <a:gd name="T46" fmla="*/ 508 w 513"/>
                <a:gd name="T47" fmla="*/ 27 h 513"/>
                <a:gd name="T48" fmla="*/ 513 w 513"/>
                <a:gd name="T49" fmla="*/ 372 h 513"/>
                <a:gd name="T50" fmla="*/ 500 w 513"/>
                <a:gd name="T51" fmla="*/ 404 h 513"/>
                <a:gd name="T52" fmla="*/ 468 w 513"/>
                <a:gd name="T53" fmla="*/ 417 h 513"/>
                <a:gd name="T54" fmla="*/ 338 w 513"/>
                <a:gd name="T55" fmla="*/ 439 h 513"/>
                <a:gd name="T56" fmla="*/ 348 w 513"/>
                <a:gd name="T57" fmla="*/ 468 h 513"/>
                <a:gd name="T58" fmla="*/ 357 w 513"/>
                <a:gd name="T59" fmla="*/ 481 h 513"/>
                <a:gd name="T60" fmla="*/ 389 w 513"/>
                <a:gd name="T61" fmla="*/ 481 h 513"/>
                <a:gd name="T62" fmla="*/ 397 w 513"/>
                <a:gd name="T63" fmla="*/ 488 h 513"/>
                <a:gd name="T64" fmla="*/ 401 w 513"/>
                <a:gd name="T65" fmla="*/ 497 h 513"/>
                <a:gd name="T66" fmla="*/ 397 w 513"/>
                <a:gd name="T67" fmla="*/ 505 h 513"/>
                <a:gd name="T68" fmla="*/ 389 w 513"/>
                <a:gd name="T69" fmla="*/ 512 h 513"/>
                <a:gd name="T70" fmla="*/ 128 w 513"/>
                <a:gd name="T71" fmla="*/ 513 h 513"/>
                <a:gd name="T72" fmla="*/ 118 w 513"/>
                <a:gd name="T73" fmla="*/ 510 h 513"/>
                <a:gd name="T74" fmla="*/ 113 w 513"/>
                <a:gd name="T75" fmla="*/ 502 h 513"/>
                <a:gd name="T76" fmla="*/ 113 w 513"/>
                <a:gd name="T77" fmla="*/ 491 h 513"/>
                <a:gd name="T78" fmla="*/ 118 w 513"/>
                <a:gd name="T79" fmla="*/ 483 h 513"/>
                <a:gd name="T80" fmla="*/ 128 w 513"/>
                <a:gd name="T81" fmla="*/ 481 h 513"/>
                <a:gd name="T82" fmla="*/ 160 w 513"/>
                <a:gd name="T83" fmla="*/ 476 h 513"/>
                <a:gd name="T84" fmla="*/ 171 w 513"/>
                <a:gd name="T85" fmla="*/ 457 h 513"/>
                <a:gd name="T86" fmla="*/ 176 w 513"/>
                <a:gd name="T87" fmla="*/ 417 h 513"/>
                <a:gd name="T88" fmla="*/ 27 w 513"/>
                <a:gd name="T89" fmla="*/ 414 h 513"/>
                <a:gd name="T90" fmla="*/ 4 w 513"/>
                <a:gd name="T91" fmla="*/ 390 h 513"/>
                <a:gd name="T92" fmla="*/ 0 w 513"/>
                <a:gd name="T93" fmla="*/ 45 h 513"/>
                <a:gd name="T94" fmla="*/ 12 w 513"/>
                <a:gd name="T95" fmla="*/ 13 h 513"/>
                <a:gd name="T96" fmla="*/ 44 w 513"/>
                <a:gd name="T97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3" h="513">
                  <a:moveTo>
                    <a:pt x="208" y="417"/>
                  </a:moveTo>
                  <a:lnTo>
                    <a:pt x="206" y="443"/>
                  </a:lnTo>
                  <a:lnTo>
                    <a:pt x="202" y="463"/>
                  </a:lnTo>
                  <a:lnTo>
                    <a:pt x="195" y="481"/>
                  </a:lnTo>
                  <a:lnTo>
                    <a:pt x="317" y="481"/>
                  </a:lnTo>
                  <a:lnTo>
                    <a:pt x="311" y="463"/>
                  </a:lnTo>
                  <a:lnTo>
                    <a:pt x="306" y="443"/>
                  </a:lnTo>
                  <a:lnTo>
                    <a:pt x="304" y="417"/>
                  </a:lnTo>
                  <a:lnTo>
                    <a:pt x="208" y="417"/>
                  </a:lnTo>
                  <a:close/>
                  <a:moveTo>
                    <a:pt x="44" y="32"/>
                  </a:moveTo>
                  <a:lnTo>
                    <a:pt x="40" y="34"/>
                  </a:lnTo>
                  <a:lnTo>
                    <a:pt x="36" y="37"/>
                  </a:lnTo>
                  <a:lnTo>
                    <a:pt x="33" y="40"/>
                  </a:lnTo>
                  <a:lnTo>
                    <a:pt x="32" y="45"/>
                  </a:lnTo>
                  <a:lnTo>
                    <a:pt x="32" y="289"/>
                  </a:lnTo>
                  <a:lnTo>
                    <a:pt x="224" y="289"/>
                  </a:lnTo>
                  <a:lnTo>
                    <a:pt x="229" y="289"/>
                  </a:lnTo>
                  <a:lnTo>
                    <a:pt x="234" y="292"/>
                  </a:lnTo>
                  <a:lnTo>
                    <a:pt x="237" y="295"/>
                  </a:lnTo>
                  <a:lnTo>
                    <a:pt x="240" y="300"/>
                  </a:lnTo>
                  <a:lnTo>
                    <a:pt x="240" y="305"/>
                  </a:lnTo>
                  <a:lnTo>
                    <a:pt x="240" y="310"/>
                  </a:lnTo>
                  <a:lnTo>
                    <a:pt x="237" y="314"/>
                  </a:lnTo>
                  <a:lnTo>
                    <a:pt x="234" y="318"/>
                  </a:lnTo>
                  <a:lnTo>
                    <a:pt x="229" y="319"/>
                  </a:lnTo>
                  <a:lnTo>
                    <a:pt x="224" y="321"/>
                  </a:lnTo>
                  <a:lnTo>
                    <a:pt x="32" y="321"/>
                  </a:lnTo>
                  <a:lnTo>
                    <a:pt x="32" y="372"/>
                  </a:lnTo>
                  <a:lnTo>
                    <a:pt x="33" y="377"/>
                  </a:lnTo>
                  <a:lnTo>
                    <a:pt x="36" y="382"/>
                  </a:lnTo>
                  <a:lnTo>
                    <a:pt x="40" y="383"/>
                  </a:lnTo>
                  <a:lnTo>
                    <a:pt x="44" y="385"/>
                  </a:lnTo>
                  <a:lnTo>
                    <a:pt x="468" y="385"/>
                  </a:lnTo>
                  <a:lnTo>
                    <a:pt x="473" y="383"/>
                  </a:lnTo>
                  <a:lnTo>
                    <a:pt x="476" y="382"/>
                  </a:lnTo>
                  <a:lnTo>
                    <a:pt x="479" y="377"/>
                  </a:lnTo>
                  <a:lnTo>
                    <a:pt x="481" y="372"/>
                  </a:lnTo>
                  <a:lnTo>
                    <a:pt x="481" y="45"/>
                  </a:lnTo>
                  <a:lnTo>
                    <a:pt x="479" y="40"/>
                  </a:lnTo>
                  <a:lnTo>
                    <a:pt x="476" y="37"/>
                  </a:lnTo>
                  <a:lnTo>
                    <a:pt x="473" y="34"/>
                  </a:lnTo>
                  <a:lnTo>
                    <a:pt x="468" y="32"/>
                  </a:lnTo>
                  <a:lnTo>
                    <a:pt x="44" y="32"/>
                  </a:lnTo>
                  <a:close/>
                  <a:moveTo>
                    <a:pt x="44" y="0"/>
                  </a:moveTo>
                  <a:lnTo>
                    <a:pt x="468" y="0"/>
                  </a:lnTo>
                  <a:lnTo>
                    <a:pt x="486" y="5"/>
                  </a:lnTo>
                  <a:lnTo>
                    <a:pt x="500" y="13"/>
                  </a:lnTo>
                  <a:lnTo>
                    <a:pt x="508" y="27"/>
                  </a:lnTo>
                  <a:lnTo>
                    <a:pt x="513" y="45"/>
                  </a:lnTo>
                  <a:lnTo>
                    <a:pt x="513" y="372"/>
                  </a:lnTo>
                  <a:lnTo>
                    <a:pt x="508" y="390"/>
                  </a:lnTo>
                  <a:lnTo>
                    <a:pt x="500" y="404"/>
                  </a:lnTo>
                  <a:lnTo>
                    <a:pt x="486" y="414"/>
                  </a:lnTo>
                  <a:lnTo>
                    <a:pt x="468" y="417"/>
                  </a:lnTo>
                  <a:lnTo>
                    <a:pt x="336" y="417"/>
                  </a:lnTo>
                  <a:lnTo>
                    <a:pt x="338" y="439"/>
                  </a:lnTo>
                  <a:lnTo>
                    <a:pt x="341" y="457"/>
                  </a:lnTo>
                  <a:lnTo>
                    <a:pt x="348" y="468"/>
                  </a:lnTo>
                  <a:lnTo>
                    <a:pt x="352" y="476"/>
                  </a:lnTo>
                  <a:lnTo>
                    <a:pt x="357" y="481"/>
                  </a:lnTo>
                  <a:lnTo>
                    <a:pt x="384" y="481"/>
                  </a:lnTo>
                  <a:lnTo>
                    <a:pt x="389" y="481"/>
                  </a:lnTo>
                  <a:lnTo>
                    <a:pt x="394" y="483"/>
                  </a:lnTo>
                  <a:lnTo>
                    <a:pt x="397" y="488"/>
                  </a:lnTo>
                  <a:lnTo>
                    <a:pt x="399" y="491"/>
                  </a:lnTo>
                  <a:lnTo>
                    <a:pt x="401" y="497"/>
                  </a:lnTo>
                  <a:lnTo>
                    <a:pt x="399" y="502"/>
                  </a:lnTo>
                  <a:lnTo>
                    <a:pt x="397" y="505"/>
                  </a:lnTo>
                  <a:lnTo>
                    <a:pt x="394" y="510"/>
                  </a:lnTo>
                  <a:lnTo>
                    <a:pt x="389" y="512"/>
                  </a:lnTo>
                  <a:lnTo>
                    <a:pt x="384" y="513"/>
                  </a:lnTo>
                  <a:lnTo>
                    <a:pt x="128" y="513"/>
                  </a:lnTo>
                  <a:lnTo>
                    <a:pt x="123" y="512"/>
                  </a:lnTo>
                  <a:lnTo>
                    <a:pt x="118" y="510"/>
                  </a:lnTo>
                  <a:lnTo>
                    <a:pt x="115" y="505"/>
                  </a:lnTo>
                  <a:lnTo>
                    <a:pt x="113" y="502"/>
                  </a:lnTo>
                  <a:lnTo>
                    <a:pt x="112" y="497"/>
                  </a:lnTo>
                  <a:lnTo>
                    <a:pt x="113" y="491"/>
                  </a:lnTo>
                  <a:lnTo>
                    <a:pt x="115" y="488"/>
                  </a:lnTo>
                  <a:lnTo>
                    <a:pt x="118" y="483"/>
                  </a:lnTo>
                  <a:lnTo>
                    <a:pt x="123" y="481"/>
                  </a:lnTo>
                  <a:lnTo>
                    <a:pt x="128" y="481"/>
                  </a:lnTo>
                  <a:lnTo>
                    <a:pt x="155" y="481"/>
                  </a:lnTo>
                  <a:lnTo>
                    <a:pt x="160" y="476"/>
                  </a:lnTo>
                  <a:lnTo>
                    <a:pt x="165" y="468"/>
                  </a:lnTo>
                  <a:lnTo>
                    <a:pt x="171" y="457"/>
                  </a:lnTo>
                  <a:lnTo>
                    <a:pt x="174" y="439"/>
                  </a:lnTo>
                  <a:lnTo>
                    <a:pt x="176" y="417"/>
                  </a:lnTo>
                  <a:lnTo>
                    <a:pt x="44" y="417"/>
                  </a:lnTo>
                  <a:lnTo>
                    <a:pt x="27" y="414"/>
                  </a:lnTo>
                  <a:lnTo>
                    <a:pt x="12" y="404"/>
                  </a:lnTo>
                  <a:lnTo>
                    <a:pt x="4" y="390"/>
                  </a:lnTo>
                  <a:lnTo>
                    <a:pt x="0" y="372"/>
                  </a:lnTo>
                  <a:lnTo>
                    <a:pt x="0" y="45"/>
                  </a:lnTo>
                  <a:lnTo>
                    <a:pt x="4" y="27"/>
                  </a:lnTo>
                  <a:lnTo>
                    <a:pt x="12" y="13"/>
                  </a:lnTo>
                  <a:lnTo>
                    <a:pt x="27" y="5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Rectangle 128"/>
            <p:cNvSpPr>
              <a:spLocks noChangeArrowheads="1"/>
            </p:cNvSpPr>
            <p:nvPr/>
          </p:nvSpPr>
          <p:spPr bwMode="auto">
            <a:xfrm>
              <a:off x="5587236" y="1998271"/>
              <a:ext cx="34404" cy="34404"/>
            </a:xfrm>
            <a:prstGeom prst="rect">
              <a:avLst/>
            </a:prstGeom>
            <a:solidFill>
              <a:srgbClr val="06B1BA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129"/>
            <p:cNvSpPr>
              <a:spLocks/>
            </p:cNvSpPr>
            <p:nvPr/>
          </p:nvSpPr>
          <p:spPr bwMode="auto">
            <a:xfrm>
              <a:off x="5464670" y="1723036"/>
              <a:ext cx="277386" cy="137617"/>
            </a:xfrm>
            <a:custGeom>
              <a:avLst/>
              <a:gdLst>
                <a:gd name="T0" fmla="*/ 66 w 256"/>
                <a:gd name="T1" fmla="*/ 0 h 129"/>
                <a:gd name="T2" fmla="*/ 194 w 256"/>
                <a:gd name="T3" fmla="*/ 0 h 129"/>
                <a:gd name="T4" fmla="*/ 212 w 256"/>
                <a:gd name="T5" fmla="*/ 3 h 129"/>
                <a:gd name="T6" fmla="*/ 229 w 256"/>
                <a:gd name="T7" fmla="*/ 10 h 129"/>
                <a:gd name="T8" fmla="*/ 242 w 256"/>
                <a:gd name="T9" fmla="*/ 23 h 129"/>
                <a:gd name="T10" fmla="*/ 247 w 256"/>
                <a:gd name="T11" fmla="*/ 29 h 129"/>
                <a:gd name="T12" fmla="*/ 252 w 256"/>
                <a:gd name="T13" fmla="*/ 35 h 129"/>
                <a:gd name="T14" fmla="*/ 255 w 256"/>
                <a:gd name="T15" fmla="*/ 44 h 129"/>
                <a:gd name="T16" fmla="*/ 256 w 256"/>
                <a:gd name="T17" fmla="*/ 48 h 129"/>
                <a:gd name="T18" fmla="*/ 255 w 256"/>
                <a:gd name="T19" fmla="*/ 53 h 129"/>
                <a:gd name="T20" fmla="*/ 253 w 256"/>
                <a:gd name="T21" fmla="*/ 58 h 129"/>
                <a:gd name="T22" fmla="*/ 250 w 256"/>
                <a:gd name="T23" fmla="*/ 61 h 129"/>
                <a:gd name="T24" fmla="*/ 245 w 256"/>
                <a:gd name="T25" fmla="*/ 64 h 129"/>
                <a:gd name="T26" fmla="*/ 240 w 256"/>
                <a:gd name="T27" fmla="*/ 64 h 129"/>
                <a:gd name="T28" fmla="*/ 236 w 256"/>
                <a:gd name="T29" fmla="*/ 64 h 129"/>
                <a:gd name="T30" fmla="*/ 231 w 256"/>
                <a:gd name="T31" fmla="*/ 63 h 129"/>
                <a:gd name="T32" fmla="*/ 228 w 256"/>
                <a:gd name="T33" fmla="*/ 58 h 129"/>
                <a:gd name="T34" fmla="*/ 224 w 256"/>
                <a:gd name="T35" fmla="*/ 55 h 129"/>
                <a:gd name="T36" fmla="*/ 223 w 256"/>
                <a:gd name="T37" fmla="*/ 48 h 129"/>
                <a:gd name="T38" fmla="*/ 218 w 256"/>
                <a:gd name="T39" fmla="*/ 44 h 129"/>
                <a:gd name="T40" fmla="*/ 213 w 256"/>
                <a:gd name="T41" fmla="*/ 39 h 129"/>
                <a:gd name="T42" fmla="*/ 208 w 256"/>
                <a:gd name="T43" fmla="*/ 35 h 129"/>
                <a:gd name="T44" fmla="*/ 202 w 256"/>
                <a:gd name="T45" fmla="*/ 34 h 129"/>
                <a:gd name="T46" fmla="*/ 194 w 256"/>
                <a:gd name="T47" fmla="*/ 32 h 129"/>
                <a:gd name="T48" fmla="*/ 66 w 256"/>
                <a:gd name="T49" fmla="*/ 32 h 129"/>
                <a:gd name="T50" fmla="*/ 48 w 256"/>
                <a:gd name="T51" fmla="*/ 37 h 129"/>
                <a:gd name="T52" fmla="*/ 37 w 256"/>
                <a:gd name="T53" fmla="*/ 48 h 129"/>
                <a:gd name="T54" fmla="*/ 32 w 256"/>
                <a:gd name="T55" fmla="*/ 64 h 129"/>
                <a:gd name="T56" fmla="*/ 37 w 256"/>
                <a:gd name="T57" fmla="*/ 80 h 129"/>
                <a:gd name="T58" fmla="*/ 48 w 256"/>
                <a:gd name="T59" fmla="*/ 92 h 129"/>
                <a:gd name="T60" fmla="*/ 66 w 256"/>
                <a:gd name="T61" fmla="*/ 96 h 129"/>
                <a:gd name="T62" fmla="*/ 82 w 256"/>
                <a:gd name="T63" fmla="*/ 96 h 129"/>
                <a:gd name="T64" fmla="*/ 86 w 256"/>
                <a:gd name="T65" fmla="*/ 98 h 129"/>
                <a:gd name="T66" fmla="*/ 90 w 256"/>
                <a:gd name="T67" fmla="*/ 100 h 129"/>
                <a:gd name="T68" fmla="*/ 94 w 256"/>
                <a:gd name="T69" fmla="*/ 103 h 129"/>
                <a:gd name="T70" fmla="*/ 96 w 256"/>
                <a:gd name="T71" fmla="*/ 108 h 129"/>
                <a:gd name="T72" fmla="*/ 98 w 256"/>
                <a:gd name="T73" fmla="*/ 112 h 129"/>
                <a:gd name="T74" fmla="*/ 96 w 256"/>
                <a:gd name="T75" fmla="*/ 117 h 129"/>
                <a:gd name="T76" fmla="*/ 94 w 256"/>
                <a:gd name="T77" fmla="*/ 122 h 129"/>
                <a:gd name="T78" fmla="*/ 90 w 256"/>
                <a:gd name="T79" fmla="*/ 125 h 129"/>
                <a:gd name="T80" fmla="*/ 86 w 256"/>
                <a:gd name="T81" fmla="*/ 129 h 129"/>
                <a:gd name="T82" fmla="*/ 82 w 256"/>
                <a:gd name="T83" fmla="*/ 129 h 129"/>
                <a:gd name="T84" fmla="*/ 66 w 256"/>
                <a:gd name="T85" fmla="*/ 129 h 129"/>
                <a:gd name="T86" fmla="*/ 45 w 256"/>
                <a:gd name="T87" fmla="*/ 125 h 129"/>
                <a:gd name="T88" fmla="*/ 27 w 256"/>
                <a:gd name="T89" fmla="*/ 116 h 129"/>
                <a:gd name="T90" fmla="*/ 13 w 256"/>
                <a:gd name="T91" fmla="*/ 103 h 129"/>
                <a:gd name="T92" fmla="*/ 3 w 256"/>
                <a:gd name="T93" fmla="*/ 85 h 129"/>
                <a:gd name="T94" fmla="*/ 0 w 256"/>
                <a:gd name="T95" fmla="*/ 64 h 129"/>
                <a:gd name="T96" fmla="*/ 3 w 256"/>
                <a:gd name="T97" fmla="*/ 45 h 129"/>
                <a:gd name="T98" fmla="*/ 13 w 256"/>
                <a:gd name="T99" fmla="*/ 27 h 129"/>
                <a:gd name="T100" fmla="*/ 27 w 256"/>
                <a:gd name="T101" fmla="*/ 13 h 129"/>
                <a:gd name="T102" fmla="*/ 45 w 256"/>
                <a:gd name="T103" fmla="*/ 3 h 129"/>
                <a:gd name="T104" fmla="*/ 66 w 256"/>
                <a:gd name="T105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6" h="129">
                  <a:moveTo>
                    <a:pt x="66" y="0"/>
                  </a:moveTo>
                  <a:lnTo>
                    <a:pt x="194" y="0"/>
                  </a:lnTo>
                  <a:lnTo>
                    <a:pt x="212" y="3"/>
                  </a:lnTo>
                  <a:lnTo>
                    <a:pt x="229" y="10"/>
                  </a:lnTo>
                  <a:lnTo>
                    <a:pt x="242" y="23"/>
                  </a:lnTo>
                  <a:lnTo>
                    <a:pt x="247" y="29"/>
                  </a:lnTo>
                  <a:lnTo>
                    <a:pt x="252" y="35"/>
                  </a:lnTo>
                  <a:lnTo>
                    <a:pt x="255" y="44"/>
                  </a:lnTo>
                  <a:lnTo>
                    <a:pt x="256" y="48"/>
                  </a:lnTo>
                  <a:lnTo>
                    <a:pt x="255" y="53"/>
                  </a:lnTo>
                  <a:lnTo>
                    <a:pt x="253" y="58"/>
                  </a:lnTo>
                  <a:lnTo>
                    <a:pt x="250" y="61"/>
                  </a:lnTo>
                  <a:lnTo>
                    <a:pt x="245" y="64"/>
                  </a:lnTo>
                  <a:lnTo>
                    <a:pt x="240" y="64"/>
                  </a:lnTo>
                  <a:lnTo>
                    <a:pt x="236" y="64"/>
                  </a:lnTo>
                  <a:lnTo>
                    <a:pt x="231" y="63"/>
                  </a:lnTo>
                  <a:lnTo>
                    <a:pt x="228" y="58"/>
                  </a:lnTo>
                  <a:lnTo>
                    <a:pt x="224" y="55"/>
                  </a:lnTo>
                  <a:lnTo>
                    <a:pt x="223" y="48"/>
                  </a:lnTo>
                  <a:lnTo>
                    <a:pt x="218" y="44"/>
                  </a:lnTo>
                  <a:lnTo>
                    <a:pt x="213" y="39"/>
                  </a:lnTo>
                  <a:lnTo>
                    <a:pt x="208" y="35"/>
                  </a:lnTo>
                  <a:lnTo>
                    <a:pt x="202" y="34"/>
                  </a:lnTo>
                  <a:lnTo>
                    <a:pt x="194" y="32"/>
                  </a:lnTo>
                  <a:lnTo>
                    <a:pt x="66" y="32"/>
                  </a:lnTo>
                  <a:lnTo>
                    <a:pt x="48" y="37"/>
                  </a:lnTo>
                  <a:lnTo>
                    <a:pt x="37" y="48"/>
                  </a:lnTo>
                  <a:lnTo>
                    <a:pt x="32" y="64"/>
                  </a:lnTo>
                  <a:lnTo>
                    <a:pt x="37" y="80"/>
                  </a:lnTo>
                  <a:lnTo>
                    <a:pt x="48" y="92"/>
                  </a:lnTo>
                  <a:lnTo>
                    <a:pt x="66" y="96"/>
                  </a:lnTo>
                  <a:lnTo>
                    <a:pt x="82" y="96"/>
                  </a:lnTo>
                  <a:lnTo>
                    <a:pt x="86" y="98"/>
                  </a:lnTo>
                  <a:lnTo>
                    <a:pt x="90" y="100"/>
                  </a:lnTo>
                  <a:lnTo>
                    <a:pt x="94" y="103"/>
                  </a:lnTo>
                  <a:lnTo>
                    <a:pt x="96" y="108"/>
                  </a:lnTo>
                  <a:lnTo>
                    <a:pt x="98" y="112"/>
                  </a:lnTo>
                  <a:lnTo>
                    <a:pt x="96" y="117"/>
                  </a:lnTo>
                  <a:lnTo>
                    <a:pt x="94" y="122"/>
                  </a:lnTo>
                  <a:lnTo>
                    <a:pt x="90" y="125"/>
                  </a:lnTo>
                  <a:lnTo>
                    <a:pt x="86" y="129"/>
                  </a:lnTo>
                  <a:lnTo>
                    <a:pt x="82" y="129"/>
                  </a:lnTo>
                  <a:lnTo>
                    <a:pt x="66" y="129"/>
                  </a:lnTo>
                  <a:lnTo>
                    <a:pt x="45" y="125"/>
                  </a:lnTo>
                  <a:lnTo>
                    <a:pt x="27" y="116"/>
                  </a:lnTo>
                  <a:lnTo>
                    <a:pt x="13" y="103"/>
                  </a:lnTo>
                  <a:lnTo>
                    <a:pt x="3" y="85"/>
                  </a:lnTo>
                  <a:lnTo>
                    <a:pt x="0" y="64"/>
                  </a:lnTo>
                  <a:lnTo>
                    <a:pt x="3" y="45"/>
                  </a:lnTo>
                  <a:lnTo>
                    <a:pt x="13" y="27"/>
                  </a:lnTo>
                  <a:lnTo>
                    <a:pt x="27" y="13"/>
                  </a:lnTo>
                  <a:lnTo>
                    <a:pt x="45" y="3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30"/>
            <p:cNvSpPr>
              <a:spLocks noEditPoints="1"/>
            </p:cNvSpPr>
            <p:nvPr/>
          </p:nvSpPr>
          <p:spPr bwMode="auto">
            <a:xfrm>
              <a:off x="5604438" y="1791845"/>
              <a:ext cx="223628" cy="223628"/>
            </a:xfrm>
            <a:custGeom>
              <a:avLst/>
              <a:gdLst>
                <a:gd name="T0" fmla="*/ 37 w 209"/>
                <a:gd name="T1" fmla="*/ 37 h 209"/>
                <a:gd name="T2" fmla="*/ 58 w 209"/>
                <a:gd name="T3" fmla="*/ 125 h 209"/>
                <a:gd name="T4" fmla="*/ 69 w 209"/>
                <a:gd name="T5" fmla="*/ 114 h 209"/>
                <a:gd name="T6" fmla="*/ 74 w 209"/>
                <a:gd name="T7" fmla="*/ 111 h 209"/>
                <a:gd name="T8" fmla="*/ 77 w 209"/>
                <a:gd name="T9" fmla="*/ 109 h 209"/>
                <a:gd name="T10" fmla="*/ 80 w 209"/>
                <a:gd name="T11" fmla="*/ 109 h 209"/>
                <a:gd name="T12" fmla="*/ 85 w 209"/>
                <a:gd name="T13" fmla="*/ 109 h 209"/>
                <a:gd name="T14" fmla="*/ 88 w 209"/>
                <a:gd name="T15" fmla="*/ 111 h 209"/>
                <a:gd name="T16" fmla="*/ 93 w 209"/>
                <a:gd name="T17" fmla="*/ 114 h 209"/>
                <a:gd name="T18" fmla="*/ 149 w 209"/>
                <a:gd name="T19" fmla="*/ 170 h 209"/>
                <a:gd name="T20" fmla="*/ 170 w 209"/>
                <a:gd name="T21" fmla="*/ 149 h 209"/>
                <a:gd name="T22" fmla="*/ 112 w 209"/>
                <a:gd name="T23" fmla="*/ 93 h 209"/>
                <a:gd name="T24" fmla="*/ 111 w 209"/>
                <a:gd name="T25" fmla="*/ 89 h 209"/>
                <a:gd name="T26" fmla="*/ 109 w 209"/>
                <a:gd name="T27" fmla="*/ 84 h 209"/>
                <a:gd name="T28" fmla="*/ 109 w 209"/>
                <a:gd name="T29" fmla="*/ 79 h 209"/>
                <a:gd name="T30" fmla="*/ 111 w 209"/>
                <a:gd name="T31" fmla="*/ 74 h 209"/>
                <a:gd name="T32" fmla="*/ 112 w 209"/>
                <a:gd name="T33" fmla="*/ 71 h 209"/>
                <a:gd name="T34" fmla="*/ 125 w 209"/>
                <a:gd name="T35" fmla="*/ 58 h 209"/>
                <a:gd name="T36" fmla="*/ 37 w 209"/>
                <a:gd name="T37" fmla="*/ 37 h 209"/>
                <a:gd name="T38" fmla="*/ 15 w 209"/>
                <a:gd name="T39" fmla="*/ 0 h 209"/>
                <a:gd name="T40" fmla="*/ 19 w 209"/>
                <a:gd name="T41" fmla="*/ 0 h 209"/>
                <a:gd name="T42" fmla="*/ 161 w 209"/>
                <a:gd name="T43" fmla="*/ 34 h 209"/>
                <a:gd name="T44" fmla="*/ 165 w 209"/>
                <a:gd name="T45" fmla="*/ 36 h 209"/>
                <a:gd name="T46" fmla="*/ 170 w 209"/>
                <a:gd name="T47" fmla="*/ 40 h 209"/>
                <a:gd name="T48" fmla="*/ 172 w 209"/>
                <a:gd name="T49" fmla="*/ 45 h 209"/>
                <a:gd name="T50" fmla="*/ 173 w 209"/>
                <a:gd name="T51" fmla="*/ 50 h 209"/>
                <a:gd name="T52" fmla="*/ 172 w 209"/>
                <a:gd name="T53" fmla="*/ 56 h 209"/>
                <a:gd name="T54" fmla="*/ 169 w 209"/>
                <a:gd name="T55" fmla="*/ 60 h 209"/>
                <a:gd name="T56" fmla="*/ 148 w 209"/>
                <a:gd name="T57" fmla="*/ 82 h 209"/>
                <a:gd name="T58" fmla="*/ 204 w 209"/>
                <a:gd name="T59" fmla="*/ 138 h 209"/>
                <a:gd name="T60" fmla="*/ 207 w 209"/>
                <a:gd name="T61" fmla="*/ 141 h 209"/>
                <a:gd name="T62" fmla="*/ 209 w 209"/>
                <a:gd name="T63" fmla="*/ 146 h 209"/>
                <a:gd name="T64" fmla="*/ 209 w 209"/>
                <a:gd name="T65" fmla="*/ 151 h 209"/>
                <a:gd name="T66" fmla="*/ 207 w 209"/>
                <a:gd name="T67" fmla="*/ 156 h 209"/>
                <a:gd name="T68" fmla="*/ 204 w 209"/>
                <a:gd name="T69" fmla="*/ 161 h 209"/>
                <a:gd name="T70" fmla="*/ 161 w 209"/>
                <a:gd name="T71" fmla="*/ 204 h 209"/>
                <a:gd name="T72" fmla="*/ 157 w 209"/>
                <a:gd name="T73" fmla="*/ 207 h 209"/>
                <a:gd name="T74" fmla="*/ 153 w 209"/>
                <a:gd name="T75" fmla="*/ 207 h 209"/>
                <a:gd name="T76" fmla="*/ 149 w 209"/>
                <a:gd name="T77" fmla="*/ 209 h 209"/>
                <a:gd name="T78" fmla="*/ 145 w 209"/>
                <a:gd name="T79" fmla="*/ 207 h 209"/>
                <a:gd name="T80" fmla="*/ 141 w 209"/>
                <a:gd name="T81" fmla="*/ 207 h 209"/>
                <a:gd name="T82" fmla="*/ 138 w 209"/>
                <a:gd name="T83" fmla="*/ 204 h 209"/>
                <a:gd name="T84" fmla="*/ 80 w 209"/>
                <a:gd name="T85" fmla="*/ 148 h 209"/>
                <a:gd name="T86" fmla="*/ 60 w 209"/>
                <a:gd name="T87" fmla="*/ 169 h 209"/>
                <a:gd name="T88" fmla="*/ 55 w 209"/>
                <a:gd name="T89" fmla="*/ 172 h 209"/>
                <a:gd name="T90" fmla="*/ 50 w 209"/>
                <a:gd name="T91" fmla="*/ 174 h 209"/>
                <a:gd name="T92" fmla="*/ 43 w 209"/>
                <a:gd name="T93" fmla="*/ 172 h 209"/>
                <a:gd name="T94" fmla="*/ 39 w 209"/>
                <a:gd name="T95" fmla="*/ 170 h 209"/>
                <a:gd name="T96" fmla="*/ 35 w 209"/>
                <a:gd name="T97" fmla="*/ 166 h 209"/>
                <a:gd name="T98" fmla="*/ 34 w 209"/>
                <a:gd name="T99" fmla="*/ 161 h 209"/>
                <a:gd name="T100" fmla="*/ 0 w 209"/>
                <a:gd name="T101" fmla="*/ 20 h 209"/>
                <a:gd name="T102" fmla="*/ 0 w 209"/>
                <a:gd name="T103" fmla="*/ 15 h 209"/>
                <a:gd name="T104" fmla="*/ 2 w 209"/>
                <a:gd name="T105" fmla="*/ 10 h 209"/>
                <a:gd name="T106" fmla="*/ 5 w 209"/>
                <a:gd name="T107" fmla="*/ 5 h 209"/>
                <a:gd name="T108" fmla="*/ 10 w 209"/>
                <a:gd name="T109" fmla="*/ 2 h 209"/>
                <a:gd name="T110" fmla="*/ 15 w 209"/>
                <a:gd name="T111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9" h="209">
                  <a:moveTo>
                    <a:pt x="37" y="37"/>
                  </a:moveTo>
                  <a:lnTo>
                    <a:pt x="58" y="125"/>
                  </a:lnTo>
                  <a:lnTo>
                    <a:pt x="69" y="114"/>
                  </a:lnTo>
                  <a:lnTo>
                    <a:pt x="74" y="111"/>
                  </a:lnTo>
                  <a:lnTo>
                    <a:pt x="77" y="109"/>
                  </a:lnTo>
                  <a:lnTo>
                    <a:pt x="80" y="109"/>
                  </a:lnTo>
                  <a:lnTo>
                    <a:pt x="85" y="109"/>
                  </a:lnTo>
                  <a:lnTo>
                    <a:pt x="88" y="111"/>
                  </a:lnTo>
                  <a:lnTo>
                    <a:pt x="93" y="114"/>
                  </a:lnTo>
                  <a:lnTo>
                    <a:pt x="149" y="170"/>
                  </a:lnTo>
                  <a:lnTo>
                    <a:pt x="170" y="149"/>
                  </a:lnTo>
                  <a:lnTo>
                    <a:pt x="112" y="93"/>
                  </a:lnTo>
                  <a:lnTo>
                    <a:pt x="111" y="89"/>
                  </a:lnTo>
                  <a:lnTo>
                    <a:pt x="109" y="84"/>
                  </a:lnTo>
                  <a:lnTo>
                    <a:pt x="109" y="79"/>
                  </a:lnTo>
                  <a:lnTo>
                    <a:pt x="111" y="74"/>
                  </a:lnTo>
                  <a:lnTo>
                    <a:pt x="112" y="71"/>
                  </a:lnTo>
                  <a:lnTo>
                    <a:pt x="125" y="58"/>
                  </a:lnTo>
                  <a:lnTo>
                    <a:pt x="37" y="37"/>
                  </a:lnTo>
                  <a:close/>
                  <a:moveTo>
                    <a:pt x="15" y="0"/>
                  </a:moveTo>
                  <a:lnTo>
                    <a:pt x="19" y="0"/>
                  </a:lnTo>
                  <a:lnTo>
                    <a:pt x="161" y="34"/>
                  </a:lnTo>
                  <a:lnTo>
                    <a:pt x="165" y="36"/>
                  </a:lnTo>
                  <a:lnTo>
                    <a:pt x="170" y="40"/>
                  </a:lnTo>
                  <a:lnTo>
                    <a:pt x="172" y="45"/>
                  </a:lnTo>
                  <a:lnTo>
                    <a:pt x="173" y="50"/>
                  </a:lnTo>
                  <a:lnTo>
                    <a:pt x="172" y="56"/>
                  </a:lnTo>
                  <a:lnTo>
                    <a:pt x="169" y="60"/>
                  </a:lnTo>
                  <a:lnTo>
                    <a:pt x="148" y="82"/>
                  </a:lnTo>
                  <a:lnTo>
                    <a:pt x="204" y="138"/>
                  </a:lnTo>
                  <a:lnTo>
                    <a:pt x="207" y="141"/>
                  </a:lnTo>
                  <a:lnTo>
                    <a:pt x="209" y="146"/>
                  </a:lnTo>
                  <a:lnTo>
                    <a:pt x="209" y="151"/>
                  </a:lnTo>
                  <a:lnTo>
                    <a:pt x="207" y="156"/>
                  </a:lnTo>
                  <a:lnTo>
                    <a:pt x="204" y="161"/>
                  </a:lnTo>
                  <a:lnTo>
                    <a:pt x="161" y="204"/>
                  </a:lnTo>
                  <a:lnTo>
                    <a:pt x="157" y="207"/>
                  </a:lnTo>
                  <a:lnTo>
                    <a:pt x="153" y="207"/>
                  </a:lnTo>
                  <a:lnTo>
                    <a:pt x="149" y="209"/>
                  </a:lnTo>
                  <a:lnTo>
                    <a:pt x="145" y="207"/>
                  </a:lnTo>
                  <a:lnTo>
                    <a:pt x="141" y="207"/>
                  </a:lnTo>
                  <a:lnTo>
                    <a:pt x="138" y="204"/>
                  </a:lnTo>
                  <a:lnTo>
                    <a:pt x="80" y="148"/>
                  </a:lnTo>
                  <a:lnTo>
                    <a:pt x="60" y="169"/>
                  </a:lnTo>
                  <a:lnTo>
                    <a:pt x="55" y="172"/>
                  </a:lnTo>
                  <a:lnTo>
                    <a:pt x="50" y="174"/>
                  </a:lnTo>
                  <a:lnTo>
                    <a:pt x="43" y="172"/>
                  </a:lnTo>
                  <a:lnTo>
                    <a:pt x="39" y="170"/>
                  </a:lnTo>
                  <a:lnTo>
                    <a:pt x="35" y="166"/>
                  </a:lnTo>
                  <a:lnTo>
                    <a:pt x="34" y="161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04"/>
            <p:cNvSpPr>
              <a:spLocks noEditPoints="1"/>
            </p:cNvSpPr>
            <p:nvPr/>
          </p:nvSpPr>
          <p:spPr bwMode="auto">
            <a:xfrm>
              <a:off x="5397677" y="3005950"/>
              <a:ext cx="240998" cy="240998"/>
            </a:xfrm>
            <a:custGeom>
              <a:avLst/>
              <a:gdLst>
                <a:gd name="T0" fmla="*/ 95 w 223"/>
                <a:gd name="T1" fmla="*/ 96 h 222"/>
                <a:gd name="T2" fmla="*/ 89 w 223"/>
                <a:gd name="T3" fmla="*/ 104 h 222"/>
                <a:gd name="T4" fmla="*/ 81 w 223"/>
                <a:gd name="T5" fmla="*/ 105 h 222"/>
                <a:gd name="T6" fmla="*/ 79 w 223"/>
                <a:gd name="T7" fmla="*/ 120 h 222"/>
                <a:gd name="T8" fmla="*/ 85 w 223"/>
                <a:gd name="T9" fmla="*/ 128 h 222"/>
                <a:gd name="T10" fmla="*/ 85 w 223"/>
                <a:gd name="T11" fmla="*/ 137 h 222"/>
                <a:gd name="T12" fmla="*/ 103 w 223"/>
                <a:gd name="T13" fmla="*/ 152 h 222"/>
                <a:gd name="T14" fmla="*/ 113 w 223"/>
                <a:gd name="T15" fmla="*/ 149 h 222"/>
                <a:gd name="T16" fmla="*/ 121 w 223"/>
                <a:gd name="T17" fmla="*/ 152 h 222"/>
                <a:gd name="T18" fmla="*/ 140 w 223"/>
                <a:gd name="T19" fmla="*/ 137 h 222"/>
                <a:gd name="T20" fmla="*/ 140 w 223"/>
                <a:gd name="T21" fmla="*/ 128 h 222"/>
                <a:gd name="T22" fmla="*/ 145 w 223"/>
                <a:gd name="T23" fmla="*/ 120 h 222"/>
                <a:gd name="T24" fmla="*/ 145 w 223"/>
                <a:gd name="T25" fmla="*/ 105 h 222"/>
                <a:gd name="T26" fmla="*/ 135 w 223"/>
                <a:gd name="T27" fmla="*/ 104 h 222"/>
                <a:gd name="T28" fmla="*/ 129 w 223"/>
                <a:gd name="T29" fmla="*/ 96 h 222"/>
                <a:gd name="T30" fmla="*/ 113 w 223"/>
                <a:gd name="T31" fmla="*/ 0 h 222"/>
                <a:gd name="T32" fmla="*/ 121 w 223"/>
                <a:gd name="T33" fmla="*/ 3 h 222"/>
                <a:gd name="T34" fmla="*/ 127 w 223"/>
                <a:gd name="T35" fmla="*/ 9 h 222"/>
                <a:gd name="T36" fmla="*/ 207 w 223"/>
                <a:gd name="T37" fmla="*/ 73 h 222"/>
                <a:gd name="T38" fmla="*/ 217 w 223"/>
                <a:gd name="T39" fmla="*/ 77 h 222"/>
                <a:gd name="T40" fmla="*/ 223 w 223"/>
                <a:gd name="T41" fmla="*/ 85 h 222"/>
                <a:gd name="T42" fmla="*/ 223 w 223"/>
                <a:gd name="T43" fmla="*/ 94 h 222"/>
                <a:gd name="T44" fmla="*/ 219 w 223"/>
                <a:gd name="T45" fmla="*/ 102 h 222"/>
                <a:gd name="T46" fmla="*/ 191 w 223"/>
                <a:gd name="T47" fmla="*/ 203 h 222"/>
                <a:gd name="T48" fmla="*/ 191 w 223"/>
                <a:gd name="T49" fmla="*/ 213 h 222"/>
                <a:gd name="T50" fmla="*/ 185 w 223"/>
                <a:gd name="T51" fmla="*/ 221 h 222"/>
                <a:gd name="T52" fmla="*/ 177 w 223"/>
                <a:gd name="T53" fmla="*/ 222 h 222"/>
                <a:gd name="T54" fmla="*/ 167 w 223"/>
                <a:gd name="T55" fmla="*/ 221 h 222"/>
                <a:gd name="T56" fmla="*/ 57 w 223"/>
                <a:gd name="T57" fmla="*/ 221 h 222"/>
                <a:gd name="T58" fmla="*/ 49 w 223"/>
                <a:gd name="T59" fmla="*/ 222 h 222"/>
                <a:gd name="T60" fmla="*/ 39 w 223"/>
                <a:gd name="T61" fmla="*/ 221 h 222"/>
                <a:gd name="T62" fmla="*/ 33 w 223"/>
                <a:gd name="T63" fmla="*/ 213 h 222"/>
                <a:gd name="T64" fmla="*/ 33 w 223"/>
                <a:gd name="T65" fmla="*/ 203 h 222"/>
                <a:gd name="T66" fmla="*/ 7 w 223"/>
                <a:gd name="T67" fmla="*/ 102 h 222"/>
                <a:gd name="T68" fmla="*/ 0 w 223"/>
                <a:gd name="T69" fmla="*/ 94 h 222"/>
                <a:gd name="T70" fmla="*/ 0 w 223"/>
                <a:gd name="T71" fmla="*/ 85 h 222"/>
                <a:gd name="T72" fmla="*/ 7 w 223"/>
                <a:gd name="T73" fmla="*/ 77 h 222"/>
                <a:gd name="T74" fmla="*/ 17 w 223"/>
                <a:gd name="T75" fmla="*/ 73 h 222"/>
                <a:gd name="T76" fmla="*/ 97 w 223"/>
                <a:gd name="T77" fmla="*/ 9 h 222"/>
                <a:gd name="T78" fmla="*/ 103 w 223"/>
                <a:gd name="T79" fmla="*/ 3 h 222"/>
                <a:gd name="T80" fmla="*/ 113 w 223"/>
                <a:gd name="T81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23" h="222">
                  <a:moveTo>
                    <a:pt x="113" y="56"/>
                  </a:moveTo>
                  <a:lnTo>
                    <a:pt x="95" y="96"/>
                  </a:lnTo>
                  <a:lnTo>
                    <a:pt x="92" y="101"/>
                  </a:lnTo>
                  <a:lnTo>
                    <a:pt x="89" y="104"/>
                  </a:lnTo>
                  <a:lnTo>
                    <a:pt x="85" y="105"/>
                  </a:lnTo>
                  <a:lnTo>
                    <a:pt x="81" y="105"/>
                  </a:lnTo>
                  <a:lnTo>
                    <a:pt x="61" y="105"/>
                  </a:lnTo>
                  <a:lnTo>
                    <a:pt x="79" y="120"/>
                  </a:lnTo>
                  <a:lnTo>
                    <a:pt x="82" y="123"/>
                  </a:lnTo>
                  <a:lnTo>
                    <a:pt x="85" y="128"/>
                  </a:lnTo>
                  <a:lnTo>
                    <a:pt x="85" y="133"/>
                  </a:lnTo>
                  <a:lnTo>
                    <a:pt x="85" y="137"/>
                  </a:lnTo>
                  <a:lnTo>
                    <a:pt x="76" y="170"/>
                  </a:lnTo>
                  <a:lnTo>
                    <a:pt x="103" y="152"/>
                  </a:lnTo>
                  <a:lnTo>
                    <a:pt x="108" y="149"/>
                  </a:lnTo>
                  <a:lnTo>
                    <a:pt x="113" y="149"/>
                  </a:lnTo>
                  <a:lnTo>
                    <a:pt x="118" y="149"/>
                  </a:lnTo>
                  <a:lnTo>
                    <a:pt x="121" y="152"/>
                  </a:lnTo>
                  <a:lnTo>
                    <a:pt x="150" y="170"/>
                  </a:lnTo>
                  <a:lnTo>
                    <a:pt x="140" y="137"/>
                  </a:lnTo>
                  <a:lnTo>
                    <a:pt x="138" y="133"/>
                  </a:lnTo>
                  <a:lnTo>
                    <a:pt x="140" y="128"/>
                  </a:lnTo>
                  <a:lnTo>
                    <a:pt x="142" y="123"/>
                  </a:lnTo>
                  <a:lnTo>
                    <a:pt x="145" y="120"/>
                  </a:lnTo>
                  <a:lnTo>
                    <a:pt x="162" y="105"/>
                  </a:lnTo>
                  <a:lnTo>
                    <a:pt x="145" y="105"/>
                  </a:lnTo>
                  <a:lnTo>
                    <a:pt x="140" y="105"/>
                  </a:lnTo>
                  <a:lnTo>
                    <a:pt x="135" y="104"/>
                  </a:lnTo>
                  <a:lnTo>
                    <a:pt x="132" y="101"/>
                  </a:lnTo>
                  <a:lnTo>
                    <a:pt x="129" y="96"/>
                  </a:lnTo>
                  <a:lnTo>
                    <a:pt x="113" y="56"/>
                  </a:lnTo>
                  <a:close/>
                  <a:moveTo>
                    <a:pt x="113" y="0"/>
                  </a:moveTo>
                  <a:lnTo>
                    <a:pt x="118" y="0"/>
                  </a:lnTo>
                  <a:lnTo>
                    <a:pt x="121" y="3"/>
                  </a:lnTo>
                  <a:lnTo>
                    <a:pt x="124" y="4"/>
                  </a:lnTo>
                  <a:lnTo>
                    <a:pt x="127" y="9"/>
                  </a:lnTo>
                  <a:lnTo>
                    <a:pt x="154" y="73"/>
                  </a:lnTo>
                  <a:lnTo>
                    <a:pt x="207" y="73"/>
                  </a:lnTo>
                  <a:lnTo>
                    <a:pt x="214" y="75"/>
                  </a:lnTo>
                  <a:lnTo>
                    <a:pt x="217" y="77"/>
                  </a:lnTo>
                  <a:lnTo>
                    <a:pt x="220" y="80"/>
                  </a:lnTo>
                  <a:lnTo>
                    <a:pt x="223" y="85"/>
                  </a:lnTo>
                  <a:lnTo>
                    <a:pt x="223" y="89"/>
                  </a:lnTo>
                  <a:lnTo>
                    <a:pt x="223" y="94"/>
                  </a:lnTo>
                  <a:lnTo>
                    <a:pt x="222" y="99"/>
                  </a:lnTo>
                  <a:lnTo>
                    <a:pt x="219" y="102"/>
                  </a:lnTo>
                  <a:lnTo>
                    <a:pt x="174" y="139"/>
                  </a:lnTo>
                  <a:lnTo>
                    <a:pt x="191" y="203"/>
                  </a:lnTo>
                  <a:lnTo>
                    <a:pt x="193" y="208"/>
                  </a:lnTo>
                  <a:lnTo>
                    <a:pt x="191" y="213"/>
                  </a:lnTo>
                  <a:lnTo>
                    <a:pt x="190" y="216"/>
                  </a:lnTo>
                  <a:lnTo>
                    <a:pt x="185" y="221"/>
                  </a:lnTo>
                  <a:lnTo>
                    <a:pt x="182" y="222"/>
                  </a:lnTo>
                  <a:lnTo>
                    <a:pt x="177" y="222"/>
                  </a:lnTo>
                  <a:lnTo>
                    <a:pt x="172" y="222"/>
                  </a:lnTo>
                  <a:lnTo>
                    <a:pt x="167" y="221"/>
                  </a:lnTo>
                  <a:lnTo>
                    <a:pt x="113" y="184"/>
                  </a:lnTo>
                  <a:lnTo>
                    <a:pt x="57" y="221"/>
                  </a:lnTo>
                  <a:lnTo>
                    <a:pt x="53" y="222"/>
                  </a:lnTo>
                  <a:lnTo>
                    <a:pt x="49" y="222"/>
                  </a:lnTo>
                  <a:lnTo>
                    <a:pt x="44" y="222"/>
                  </a:lnTo>
                  <a:lnTo>
                    <a:pt x="39" y="221"/>
                  </a:lnTo>
                  <a:lnTo>
                    <a:pt x="36" y="216"/>
                  </a:lnTo>
                  <a:lnTo>
                    <a:pt x="33" y="213"/>
                  </a:lnTo>
                  <a:lnTo>
                    <a:pt x="33" y="208"/>
                  </a:lnTo>
                  <a:lnTo>
                    <a:pt x="33" y="203"/>
                  </a:lnTo>
                  <a:lnTo>
                    <a:pt x="52" y="139"/>
                  </a:lnTo>
                  <a:lnTo>
                    <a:pt x="7" y="102"/>
                  </a:lnTo>
                  <a:lnTo>
                    <a:pt x="4" y="99"/>
                  </a:lnTo>
                  <a:lnTo>
                    <a:pt x="0" y="94"/>
                  </a:lnTo>
                  <a:lnTo>
                    <a:pt x="0" y="89"/>
                  </a:lnTo>
                  <a:lnTo>
                    <a:pt x="0" y="85"/>
                  </a:lnTo>
                  <a:lnTo>
                    <a:pt x="4" y="80"/>
                  </a:lnTo>
                  <a:lnTo>
                    <a:pt x="7" y="77"/>
                  </a:lnTo>
                  <a:lnTo>
                    <a:pt x="12" y="75"/>
                  </a:lnTo>
                  <a:lnTo>
                    <a:pt x="17" y="73"/>
                  </a:lnTo>
                  <a:lnTo>
                    <a:pt x="69" y="73"/>
                  </a:lnTo>
                  <a:lnTo>
                    <a:pt x="97" y="9"/>
                  </a:lnTo>
                  <a:lnTo>
                    <a:pt x="100" y="4"/>
                  </a:lnTo>
                  <a:lnTo>
                    <a:pt x="103" y="3"/>
                  </a:lnTo>
                  <a:lnTo>
                    <a:pt x="108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05"/>
            <p:cNvSpPr>
              <a:spLocks noEditPoints="1"/>
            </p:cNvSpPr>
            <p:nvPr/>
          </p:nvSpPr>
          <p:spPr bwMode="auto">
            <a:xfrm>
              <a:off x="5328820" y="2799380"/>
              <a:ext cx="550853" cy="550853"/>
            </a:xfrm>
            <a:custGeom>
              <a:avLst/>
              <a:gdLst>
                <a:gd name="T0" fmla="*/ 44 w 512"/>
                <a:gd name="T1" fmla="*/ 32 h 512"/>
                <a:gd name="T2" fmla="*/ 39 w 512"/>
                <a:gd name="T3" fmla="*/ 34 h 512"/>
                <a:gd name="T4" fmla="*/ 36 w 512"/>
                <a:gd name="T5" fmla="*/ 35 h 512"/>
                <a:gd name="T6" fmla="*/ 34 w 512"/>
                <a:gd name="T7" fmla="*/ 39 h 512"/>
                <a:gd name="T8" fmla="*/ 32 w 512"/>
                <a:gd name="T9" fmla="*/ 40 h 512"/>
                <a:gd name="T10" fmla="*/ 32 w 512"/>
                <a:gd name="T11" fmla="*/ 128 h 512"/>
                <a:gd name="T12" fmla="*/ 480 w 512"/>
                <a:gd name="T13" fmla="*/ 128 h 512"/>
                <a:gd name="T14" fmla="*/ 480 w 512"/>
                <a:gd name="T15" fmla="*/ 40 h 512"/>
                <a:gd name="T16" fmla="*/ 478 w 512"/>
                <a:gd name="T17" fmla="*/ 39 h 512"/>
                <a:gd name="T18" fmla="*/ 477 w 512"/>
                <a:gd name="T19" fmla="*/ 35 h 512"/>
                <a:gd name="T20" fmla="*/ 473 w 512"/>
                <a:gd name="T21" fmla="*/ 34 h 512"/>
                <a:gd name="T22" fmla="*/ 469 w 512"/>
                <a:gd name="T23" fmla="*/ 32 h 512"/>
                <a:gd name="T24" fmla="*/ 44 w 512"/>
                <a:gd name="T25" fmla="*/ 32 h 512"/>
                <a:gd name="T26" fmla="*/ 44 w 512"/>
                <a:gd name="T27" fmla="*/ 0 h 512"/>
                <a:gd name="T28" fmla="*/ 469 w 512"/>
                <a:gd name="T29" fmla="*/ 0 h 512"/>
                <a:gd name="T30" fmla="*/ 485 w 512"/>
                <a:gd name="T31" fmla="*/ 3 h 512"/>
                <a:gd name="T32" fmla="*/ 499 w 512"/>
                <a:gd name="T33" fmla="*/ 13 h 512"/>
                <a:gd name="T34" fmla="*/ 509 w 512"/>
                <a:gd name="T35" fmla="*/ 24 h 512"/>
                <a:gd name="T36" fmla="*/ 512 w 512"/>
                <a:gd name="T37" fmla="*/ 40 h 512"/>
                <a:gd name="T38" fmla="*/ 512 w 512"/>
                <a:gd name="T39" fmla="*/ 305 h 512"/>
                <a:gd name="T40" fmla="*/ 512 w 512"/>
                <a:gd name="T41" fmla="*/ 310 h 512"/>
                <a:gd name="T42" fmla="*/ 509 w 512"/>
                <a:gd name="T43" fmla="*/ 314 h 512"/>
                <a:gd name="T44" fmla="*/ 506 w 512"/>
                <a:gd name="T45" fmla="*/ 318 h 512"/>
                <a:gd name="T46" fmla="*/ 501 w 512"/>
                <a:gd name="T47" fmla="*/ 319 h 512"/>
                <a:gd name="T48" fmla="*/ 496 w 512"/>
                <a:gd name="T49" fmla="*/ 321 h 512"/>
                <a:gd name="T50" fmla="*/ 491 w 512"/>
                <a:gd name="T51" fmla="*/ 319 h 512"/>
                <a:gd name="T52" fmla="*/ 486 w 512"/>
                <a:gd name="T53" fmla="*/ 318 h 512"/>
                <a:gd name="T54" fmla="*/ 483 w 512"/>
                <a:gd name="T55" fmla="*/ 314 h 512"/>
                <a:gd name="T56" fmla="*/ 481 w 512"/>
                <a:gd name="T57" fmla="*/ 310 h 512"/>
                <a:gd name="T58" fmla="*/ 480 w 512"/>
                <a:gd name="T59" fmla="*/ 305 h 512"/>
                <a:gd name="T60" fmla="*/ 480 w 512"/>
                <a:gd name="T61" fmla="*/ 160 h 512"/>
                <a:gd name="T62" fmla="*/ 32 w 512"/>
                <a:gd name="T63" fmla="*/ 160 h 512"/>
                <a:gd name="T64" fmla="*/ 32 w 512"/>
                <a:gd name="T65" fmla="*/ 464 h 512"/>
                <a:gd name="T66" fmla="*/ 32 w 512"/>
                <a:gd name="T67" fmla="*/ 470 h 512"/>
                <a:gd name="T68" fmla="*/ 34 w 512"/>
                <a:gd name="T69" fmla="*/ 473 h 512"/>
                <a:gd name="T70" fmla="*/ 37 w 512"/>
                <a:gd name="T71" fmla="*/ 478 h 512"/>
                <a:gd name="T72" fmla="*/ 40 w 512"/>
                <a:gd name="T73" fmla="*/ 480 h 512"/>
                <a:gd name="T74" fmla="*/ 44 w 512"/>
                <a:gd name="T75" fmla="*/ 480 h 512"/>
                <a:gd name="T76" fmla="*/ 303 w 512"/>
                <a:gd name="T77" fmla="*/ 480 h 512"/>
                <a:gd name="T78" fmla="*/ 310 w 512"/>
                <a:gd name="T79" fmla="*/ 481 h 512"/>
                <a:gd name="T80" fmla="*/ 313 w 512"/>
                <a:gd name="T81" fmla="*/ 483 h 512"/>
                <a:gd name="T82" fmla="*/ 316 w 512"/>
                <a:gd name="T83" fmla="*/ 486 h 512"/>
                <a:gd name="T84" fmla="*/ 319 w 512"/>
                <a:gd name="T85" fmla="*/ 491 h 512"/>
                <a:gd name="T86" fmla="*/ 319 w 512"/>
                <a:gd name="T87" fmla="*/ 496 h 512"/>
                <a:gd name="T88" fmla="*/ 319 w 512"/>
                <a:gd name="T89" fmla="*/ 500 h 512"/>
                <a:gd name="T90" fmla="*/ 316 w 512"/>
                <a:gd name="T91" fmla="*/ 505 h 512"/>
                <a:gd name="T92" fmla="*/ 313 w 512"/>
                <a:gd name="T93" fmla="*/ 508 h 512"/>
                <a:gd name="T94" fmla="*/ 310 w 512"/>
                <a:gd name="T95" fmla="*/ 512 h 512"/>
                <a:gd name="T96" fmla="*/ 303 w 512"/>
                <a:gd name="T97" fmla="*/ 512 h 512"/>
                <a:gd name="T98" fmla="*/ 44 w 512"/>
                <a:gd name="T99" fmla="*/ 512 h 512"/>
                <a:gd name="T100" fmla="*/ 26 w 512"/>
                <a:gd name="T101" fmla="*/ 508 h 512"/>
                <a:gd name="T102" fmla="*/ 13 w 512"/>
                <a:gd name="T103" fmla="*/ 499 h 512"/>
                <a:gd name="T104" fmla="*/ 4 w 512"/>
                <a:gd name="T105" fmla="*/ 483 h 512"/>
                <a:gd name="T106" fmla="*/ 0 w 512"/>
                <a:gd name="T107" fmla="*/ 464 h 512"/>
                <a:gd name="T108" fmla="*/ 0 w 512"/>
                <a:gd name="T109" fmla="*/ 40 h 512"/>
                <a:gd name="T110" fmla="*/ 4 w 512"/>
                <a:gd name="T111" fmla="*/ 24 h 512"/>
                <a:gd name="T112" fmla="*/ 13 w 512"/>
                <a:gd name="T113" fmla="*/ 13 h 512"/>
                <a:gd name="T114" fmla="*/ 28 w 512"/>
                <a:gd name="T115" fmla="*/ 3 h 512"/>
                <a:gd name="T116" fmla="*/ 44 w 512"/>
                <a:gd name="T11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12" h="512">
                  <a:moveTo>
                    <a:pt x="44" y="32"/>
                  </a:moveTo>
                  <a:lnTo>
                    <a:pt x="39" y="34"/>
                  </a:lnTo>
                  <a:lnTo>
                    <a:pt x="36" y="35"/>
                  </a:lnTo>
                  <a:lnTo>
                    <a:pt x="34" y="39"/>
                  </a:lnTo>
                  <a:lnTo>
                    <a:pt x="32" y="40"/>
                  </a:lnTo>
                  <a:lnTo>
                    <a:pt x="32" y="128"/>
                  </a:lnTo>
                  <a:lnTo>
                    <a:pt x="480" y="128"/>
                  </a:lnTo>
                  <a:lnTo>
                    <a:pt x="480" y="40"/>
                  </a:lnTo>
                  <a:lnTo>
                    <a:pt x="478" y="39"/>
                  </a:lnTo>
                  <a:lnTo>
                    <a:pt x="477" y="35"/>
                  </a:lnTo>
                  <a:lnTo>
                    <a:pt x="473" y="34"/>
                  </a:lnTo>
                  <a:lnTo>
                    <a:pt x="469" y="32"/>
                  </a:lnTo>
                  <a:lnTo>
                    <a:pt x="44" y="32"/>
                  </a:lnTo>
                  <a:close/>
                  <a:moveTo>
                    <a:pt x="44" y="0"/>
                  </a:moveTo>
                  <a:lnTo>
                    <a:pt x="469" y="0"/>
                  </a:lnTo>
                  <a:lnTo>
                    <a:pt x="485" y="3"/>
                  </a:lnTo>
                  <a:lnTo>
                    <a:pt x="499" y="13"/>
                  </a:lnTo>
                  <a:lnTo>
                    <a:pt x="509" y="24"/>
                  </a:lnTo>
                  <a:lnTo>
                    <a:pt x="512" y="40"/>
                  </a:lnTo>
                  <a:lnTo>
                    <a:pt x="512" y="305"/>
                  </a:lnTo>
                  <a:lnTo>
                    <a:pt x="512" y="310"/>
                  </a:lnTo>
                  <a:lnTo>
                    <a:pt x="509" y="314"/>
                  </a:lnTo>
                  <a:lnTo>
                    <a:pt x="506" y="318"/>
                  </a:lnTo>
                  <a:lnTo>
                    <a:pt x="501" y="319"/>
                  </a:lnTo>
                  <a:lnTo>
                    <a:pt x="496" y="321"/>
                  </a:lnTo>
                  <a:lnTo>
                    <a:pt x="491" y="319"/>
                  </a:lnTo>
                  <a:lnTo>
                    <a:pt x="486" y="318"/>
                  </a:lnTo>
                  <a:lnTo>
                    <a:pt x="483" y="314"/>
                  </a:lnTo>
                  <a:lnTo>
                    <a:pt x="481" y="310"/>
                  </a:lnTo>
                  <a:lnTo>
                    <a:pt x="480" y="305"/>
                  </a:lnTo>
                  <a:lnTo>
                    <a:pt x="480" y="160"/>
                  </a:lnTo>
                  <a:lnTo>
                    <a:pt x="32" y="160"/>
                  </a:lnTo>
                  <a:lnTo>
                    <a:pt x="32" y="464"/>
                  </a:lnTo>
                  <a:lnTo>
                    <a:pt x="32" y="470"/>
                  </a:lnTo>
                  <a:lnTo>
                    <a:pt x="34" y="473"/>
                  </a:lnTo>
                  <a:lnTo>
                    <a:pt x="37" y="478"/>
                  </a:lnTo>
                  <a:lnTo>
                    <a:pt x="40" y="480"/>
                  </a:lnTo>
                  <a:lnTo>
                    <a:pt x="44" y="480"/>
                  </a:lnTo>
                  <a:lnTo>
                    <a:pt x="303" y="480"/>
                  </a:lnTo>
                  <a:lnTo>
                    <a:pt x="310" y="481"/>
                  </a:lnTo>
                  <a:lnTo>
                    <a:pt x="313" y="483"/>
                  </a:lnTo>
                  <a:lnTo>
                    <a:pt x="316" y="486"/>
                  </a:lnTo>
                  <a:lnTo>
                    <a:pt x="319" y="491"/>
                  </a:lnTo>
                  <a:lnTo>
                    <a:pt x="319" y="496"/>
                  </a:lnTo>
                  <a:lnTo>
                    <a:pt x="319" y="500"/>
                  </a:lnTo>
                  <a:lnTo>
                    <a:pt x="316" y="505"/>
                  </a:lnTo>
                  <a:lnTo>
                    <a:pt x="313" y="508"/>
                  </a:lnTo>
                  <a:lnTo>
                    <a:pt x="310" y="512"/>
                  </a:lnTo>
                  <a:lnTo>
                    <a:pt x="303" y="512"/>
                  </a:lnTo>
                  <a:lnTo>
                    <a:pt x="44" y="512"/>
                  </a:lnTo>
                  <a:lnTo>
                    <a:pt x="26" y="508"/>
                  </a:lnTo>
                  <a:lnTo>
                    <a:pt x="13" y="499"/>
                  </a:lnTo>
                  <a:lnTo>
                    <a:pt x="4" y="483"/>
                  </a:lnTo>
                  <a:lnTo>
                    <a:pt x="0" y="464"/>
                  </a:lnTo>
                  <a:lnTo>
                    <a:pt x="0" y="40"/>
                  </a:lnTo>
                  <a:lnTo>
                    <a:pt x="4" y="24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Rectangle 206"/>
            <p:cNvSpPr>
              <a:spLocks noChangeArrowheads="1"/>
            </p:cNvSpPr>
            <p:nvPr/>
          </p:nvSpPr>
          <p:spPr bwMode="auto">
            <a:xfrm>
              <a:off x="5397677" y="2868237"/>
              <a:ext cx="34428" cy="34428"/>
            </a:xfrm>
            <a:prstGeom prst="rect">
              <a:avLst/>
            </a:prstGeom>
            <a:solidFill>
              <a:srgbClr val="06B1BA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Rectangle 207"/>
            <p:cNvSpPr>
              <a:spLocks noChangeArrowheads="1"/>
            </p:cNvSpPr>
            <p:nvPr/>
          </p:nvSpPr>
          <p:spPr bwMode="auto">
            <a:xfrm>
              <a:off x="5466533" y="2868237"/>
              <a:ext cx="34428" cy="34428"/>
            </a:xfrm>
            <a:prstGeom prst="rect">
              <a:avLst/>
            </a:prstGeom>
            <a:solidFill>
              <a:srgbClr val="06B1BA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Rectangle 208"/>
            <p:cNvSpPr>
              <a:spLocks noChangeArrowheads="1"/>
            </p:cNvSpPr>
            <p:nvPr/>
          </p:nvSpPr>
          <p:spPr bwMode="auto">
            <a:xfrm>
              <a:off x="5535390" y="2868237"/>
              <a:ext cx="34428" cy="34428"/>
            </a:xfrm>
            <a:prstGeom prst="rect">
              <a:avLst/>
            </a:prstGeom>
            <a:solidFill>
              <a:srgbClr val="06B1BA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209"/>
            <p:cNvSpPr>
              <a:spLocks noEditPoints="1"/>
            </p:cNvSpPr>
            <p:nvPr/>
          </p:nvSpPr>
          <p:spPr bwMode="auto">
            <a:xfrm>
              <a:off x="5655889" y="3126449"/>
              <a:ext cx="223784" cy="223784"/>
            </a:xfrm>
            <a:custGeom>
              <a:avLst/>
              <a:gdLst>
                <a:gd name="T0" fmla="*/ 39 w 209"/>
                <a:gd name="T1" fmla="*/ 37 h 207"/>
                <a:gd name="T2" fmla="*/ 58 w 209"/>
                <a:gd name="T3" fmla="*/ 125 h 207"/>
                <a:gd name="T4" fmla="*/ 71 w 209"/>
                <a:gd name="T5" fmla="*/ 112 h 207"/>
                <a:gd name="T6" fmla="*/ 74 w 209"/>
                <a:gd name="T7" fmla="*/ 109 h 207"/>
                <a:gd name="T8" fmla="*/ 77 w 209"/>
                <a:gd name="T9" fmla="*/ 107 h 207"/>
                <a:gd name="T10" fmla="*/ 82 w 209"/>
                <a:gd name="T11" fmla="*/ 107 h 207"/>
                <a:gd name="T12" fmla="*/ 85 w 209"/>
                <a:gd name="T13" fmla="*/ 107 h 207"/>
                <a:gd name="T14" fmla="*/ 90 w 209"/>
                <a:gd name="T15" fmla="*/ 109 h 207"/>
                <a:gd name="T16" fmla="*/ 93 w 209"/>
                <a:gd name="T17" fmla="*/ 112 h 207"/>
                <a:gd name="T18" fmla="*/ 150 w 209"/>
                <a:gd name="T19" fmla="*/ 168 h 207"/>
                <a:gd name="T20" fmla="*/ 170 w 209"/>
                <a:gd name="T21" fmla="*/ 147 h 207"/>
                <a:gd name="T22" fmla="*/ 114 w 209"/>
                <a:gd name="T23" fmla="*/ 91 h 207"/>
                <a:gd name="T24" fmla="*/ 111 w 209"/>
                <a:gd name="T25" fmla="*/ 88 h 207"/>
                <a:gd name="T26" fmla="*/ 110 w 209"/>
                <a:gd name="T27" fmla="*/ 83 h 207"/>
                <a:gd name="T28" fmla="*/ 110 w 209"/>
                <a:gd name="T29" fmla="*/ 78 h 207"/>
                <a:gd name="T30" fmla="*/ 111 w 209"/>
                <a:gd name="T31" fmla="*/ 74 h 207"/>
                <a:gd name="T32" fmla="*/ 114 w 209"/>
                <a:gd name="T33" fmla="*/ 69 h 207"/>
                <a:gd name="T34" fmla="*/ 126 w 209"/>
                <a:gd name="T35" fmla="*/ 58 h 207"/>
                <a:gd name="T36" fmla="*/ 39 w 209"/>
                <a:gd name="T37" fmla="*/ 37 h 207"/>
                <a:gd name="T38" fmla="*/ 15 w 209"/>
                <a:gd name="T39" fmla="*/ 0 h 207"/>
                <a:gd name="T40" fmla="*/ 21 w 209"/>
                <a:gd name="T41" fmla="*/ 0 h 207"/>
                <a:gd name="T42" fmla="*/ 161 w 209"/>
                <a:gd name="T43" fmla="*/ 32 h 207"/>
                <a:gd name="T44" fmla="*/ 167 w 209"/>
                <a:gd name="T45" fmla="*/ 35 h 207"/>
                <a:gd name="T46" fmla="*/ 170 w 209"/>
                <a:gd name="T47" fmla="*/ 38 h 207"/>
                <a:gd name="T48" fmla="*/ 174 w 209"/>
                <a:gd name="T49" fmla="*/ 43 h 207"/>
                <a:gd name="T50" fmla="*/ 174 w 209"/>
                <a:gd name="T51" fmla="*/ 50 h 207"/>
                <a:gd name="T52" fmla="*/ 172 w 209"/>
                <a:gd name="T53" fmla="*/ 54 h 207"/>
                <a:gd name="T54" fmla="*/ 169 w 209"/>
                <a:gd name="T55" fmla="*/ 59 h 207"/>
                <a:gd name="T56" fmla="*/ 148 w 209"/>
                <a:gd name="T57" fmla="*/ 80 h 207"/>
                <a:gd name="T58" fmla="*/ 204 w 209"/>
                <a:gd name="T59" fmla="*/ 136 h 207"/>
                <a:gd name="T60" fmla="*/ 207 w 209"/>
                <a:gd name="T61" fmla="*/ 141 h 207"/>
                <a:gd name="T62" fmla="*/ 209 w 209"/>
                <a:gd name="T63" fmla="*/ 146 h 207"/>
                <a:gd name="T64" fmla="*/ 209 w 209"/>
                <a:gd name="T65" fmla="*/ 151 h 207"/>
                <a:gd name="T66" fmla="*/ 207 w 209"/>
                <a:gd name="T67" fmla="*/ 155 h 207"/>
                <a:gd name="T68" fmla="*/ 204 w 209"/>
                <a:gd name="T69" fmla="*/ 159 h 207"/>
                <a:gd name="T70" fmla="*/ 161 w 209"/>
                <a:gd name="T71" fmla="*/ 202 h 207"/>
                <a:gd name="T72" fmla="*/ 158 w 209"/>
                <a:gd name="T73" fmla="*/ 205 h 207"/>
                <a:gd name="T74" fmla="*/ 154 w 209"/>
                <a:gd name="T75" fmla="*/ 207 h 207"/>
                <a:gd name="T76" fmla="*/ 150 w 209"/>
                <a:gd name="T77" fmla="*/ 207 h 207"/>
                <a:gd name="T78" fmla="*/ 146 w 209"/>
                <a:gd name="T79" fmla="*/ 207 h 207"/>
                <a:gd name="T80" fmla="*/ 142 w 209"/>
                <a:gd name="T81" fmla="*/ 205 h 207"/>
                <a:gd name="T82" fmla="*/ 138 w 209"/>
                <a:gd name="T83" fmla="*/ 202 h 207"/>
                <a:gd name="T84" fmla="*/ 82 w 209"/>
                <a:gd name="T85" fmla="*/ 146 h 207"/>
                <a:gd name="T86" fmla="*/ 61 w 209"/>
                <a:gd name="T87" fmla="*/ 167 h 207"/>
                <a:gd name="T88" fmla="*/ 57 w 209"/>
                <a:gd name="T89" fmla="*/ 170 h 207"/>
                <a:gd name="T90" fmla="*/ 50 w 209"/>
                <a:gd name="T91" fmla="*/ 171 h 207"/>
                <a:gd name="T92" fmla="*/ 45 w 209"/>
                <a:gd name="T93" fmla="*/ 171 h 207"/>
                <a:gd name="T94" fmla="*/ 41 w 209"/>
                <a:gd name="T95" fmla="*/ 168 h 207"/>
                <a:gd name="T96" fmla="*/ 36 w 209"/>
                <a:gd name="T97" fmla="*/ 165 h 207"/>
                <a:gd name="T98" fmla="*/ 34 w 209"/>
                <a:gd name="T99" fmla="*/ 160 h 207"/>
                <a:gd name="T100" fmla="*/ 2 w 209"/>
                <a:gd name="T101" fmla="*/ 19 h 207"/>
                <a:gd name="T102" fmla="*/ 0 w 209"/>
                <a:gd name="T103" fmla="*/ 14 h 207"/>
                <a:gd name="T104" fmla="*/ 2 w 209"/>
                <a:gd name="T105" fmla="*/ 8 h 207"/>
                <a:gd name="T106" fmla="*/ 5 w 209"/>
                <a:gd name="T107" fmla="*/ 5 h 207"/>
                <a:gd name="T108" fmla="*/ 10 w 209"/>
                <a:gd name="T109" fmla="*/ 1 h 207"/>
                <a:gd name="T110" fmla="*/ 15 w 209"/>
                <a:gd name="T111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9" h="207">
                  <a:moveTo>
                    <a:pt x="39" y="37"/>
                  </a:moveTo>
                  <a:lnTo>
                    <a:pt x="58" y="125"/>
                  </a:lnTo>
                  <a:lnTo>
                    <a:pt x="71" y="112"/>
                  </a:lnTo>
                  <a:lnTo>
                    <a:pt x="74" y="109"/>
                  </a:lnTo>
                  <a:lnTo>
                    <a:pt x="77" y="107"/>
                  </a:lnTo>
                  <a:lnTo>
                    <a:pt x="82" y="107"/>
                  </a:lnTo>
                  <a:lnTo>
                    <a:pt x="85" y="107"/>
                  </a:lnTo>
                  <a:lnTo>
                    <a:pt x="90" y="109"/>
                  </a:lnTo>
                  <a:lnTo>
                    <a:pt x="93" y="112"/>
                  </a:lnTo>
                  <a:lnTo>
                    <a:pt x="150" y="168"/>
                  </a:lnTo>
                  <a:lnTo>
                    <a:pt x="170" y="147"/>
                  </a:lnTo>
                  <a:lnTo>
                    <a:pt x="114" y="91"/>
                  </a:lnTo>
                  <a:lnTo>
                    <a:pt x="111" y="88"/>
                  </a:lnTo>
                  <a:lnTo>
                    <a:pt x="110" y="83"/>
                  </a:lnTo>
                  <a:lnTo>
                    <a:pt x="110" y="78"/>
                  </a:lnTo>
                  <a:lnTo>
                    <a:pt x="111" y="74"/>
                  </a:lnTo>
                  <a:lnTo>
                    <a:pt x="114" y="69"/>
                  </a:lnTo>
                  <a:lnTo>
                    <a:pt x="126" y="58"/>
                  </a:lnTo>
                  <a:lnTo>
                    <a:pt x="39" y="37"/>
                  </a:lnTo>
                  <a:close/>
                  <a:moveTo>
                    <a:pt x="15" y="0"/>
                  </a:moveTo>
                  <a:lnTo>
                    <a:pt x="21" y="0"/>
                  </a:lnTo>
                  <a:lnTo>
                    <a:pt x="161" y="32"/>
                  </a:lnTo>
                  <a:lnTo>
                    <a:pt x="167" y="35"/>
                  </a:lnTo>
                  <a:lnTo>
                    <a:pt x="170" y="38"/>
                  </a:lnTo>
                  <a:lnTo>
                    <a:pt x="174" y="43"/>
                  </a:lnTo>
                  <a:lnTo>
                    <a:pt x="174" y="50"/>
                  </a:lnTo>
                  <a:lnTo>
                    <a:pt x="172" y="54"/>
                  </a:lnTo>
                  <a:lnTo>
                    <a:pt x="169" y="59"/>
                  </a:lnTo>
                  <a:lnTo>
                    <a:pt x="148" y="80"/>
                  </a:lnTo>
                  <a:lnTo>
                    <a:pt x="204" y="136"/>
                  </a:lnTo>
                  <a:lnTo>
                    <a:pt x="207" y="141"/>
                  </a:lnTo>
                  <a:lnTo>
                    <a:pt x="209" y="146"/>
                  </a:lnTo>
                  <a:lnTo>
                    <a:pt x="209" y="151"/>
                  </a:lnTo>
                  <a:lnTo>
                    <a:pt x="207" y="155"/>
                  </a:lnTo>
                  <a:lnTo>
                    <a:pt x="204" y="159"/>
                  </a:lnTo>
                  <a:lnTo>
                    <a:pt x="161" y="202"/>
                  </a:lnTo>
                  <a:lnTo>
                    <a:pt x="158" y="205"/>
                  </a:lnTo>
                  <a:lnTo>
                    <a:pt x="154" y="207"/>
                  </a:lnTo>
                  <a:lnTo>
                    <a:pt x="150" y="207"/>
                  </a:lnTo>
                  <a:lnTo>
                    <a:pt x="146" y="207"/>
                  </a:lnTo>
                  <a:lnTo>
                    <a:pt x="142" y="205"/>
                  </a:lnTo>
                  <a:lnTo>
                    <a:pt x="138" y="202"/>
                  </a:lnTo>
                  <a:lnTo>
                    <a:pt x="82" y="146"/>
                  </a:lnTo>
                  <a:lnTo>
                    <a:pt x="61" y="167"/>
                  </a:lnTo>
                  <a:lnTo>
                    <a:pt x="57" y="170"/>
                  </a:lnTo>
                  <a:lnTo>
                    <a:pt x="50" y="171"/>
                  </a:lnTo>
                  <a:lnTo>
                    <a:pt x="45" y="171"/>
                  </a:lnTo>
                  <a:lnTo>
                    <a:pt x="41" y="168"/>
                  </a:lnTo>
                  <a:lnTo>
                    <a:pt x="36" y="165"/>
                  </a:lnTo>
                  <a:lnTo>
                    <a:pt x="34" y="160"/>
                  </a:lnTo>
                  <a:lnTo>
                    <a:pt x="2" y="19"/>
                  </a:lnTo>
                  <a:lnTo>
                    <a:pt x="0" y="14"/>
                  </a:lnTo>
                  <a:lnTo>
                    <a:pt x="2" y="8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223"/>
            <p:cNvSpPr>
              <a:spLocks noEditPoints="1"/>
            </p:cNvSpPr>
            <p:nvPr/>
          </p:nvSpPr>
          <p:spPr bwMode="auto">
            <a:xfrm>
              <a:off x="5328820" y="3948508"/>
              <a:ext cx="413140" cy="548702"/>
            </a:xfrm>
            <a:custGeom>
              <a:avLst/>
              <a:gdLst>
                <a:gd name="T0" fmla="*/ 32 w 384"/>
                <a:gd name="T1" fmla="*/ 480 h 512"/>
                <a:gd name="T2" fmla="*/ 352 w 384"/>
                <a:gd name="T3" fmla="*/ 96 h 512"/>
                <a:gd name="T4" fmla="*/ 320 w 384"/>
                <a:gd name="T5" fmla="*/ 112 h 512"/>
                <a:gd name="T6" fmla="*/ 316 w 384"/>
                <a:gd name="T7" fmla="*/ 122 h 512"/>
                <a:gd name="T8" fmla="*/ 310 w 384"/>
                <a:gd name="T9" fmla="*/ 127 h 512"/>
                <a:gd name="T10" fmla="*/ 81 w 384"/>
                <a:gd name="T11" fmla="*/ 129 h 512"/>
                <a:gd name="T12" fmla="*/ 71 w 384"/>
                <a:gd name="T13" fmla="*/ 125 h 512"/>
                <a:gd name="T14" fmla="*/ 65 w 384"/>
                <a:gd name="T15" fmla="*/ 117 h 512"/>
                <a:gd name="T16" fmla="*/ 65 w 384"/>
                <a:gd name="T17" fmla="*/ 96 h 512"/>
                <a:gd name="T18" fmla="*/ 193 w 384"/>
                <a:gd name="T19" fmla="*/ 32 h 512"/>
                <a:gd name="T20" fmla="*/ 169 w 384"/>
                <a:gd name="T21" fmla="*/ 42 h 512"/>
                <a:gd name="T22" fmla="*/ 159 w 384"/>
                <a:gd name="T23" fmla="*/ 58 h 512"/>
                <a:gd name="T24" fmla="*/ 153 w 384"/>
                <a:gd name="T25" fmla="*/ 63 h 512"/>
                <a:gd name="T26" fmla="*/ 97 w 384"/>
                <a:gd name="T27" fmla="*/ 64 h 512"/>
                <a:gd name="T28" fmla="*/ 288 w 384"/>
                <a:gd name="T29" fmla="*/ 96 h 512"/>
                <a:gd name="T30" fmla="*/ 238 w 384"/>
                <a:gd name="T31" fmla="*/ 64 h 512"/>
                <a:gd name="T32" fmla="*/ 228 w 384"/>
                <a:gd name="T33" fmla="*/ 61 h 512"/>
                <a:gd name="T34" fmla="*/ 222 w 384"/>
                <a:gd name="T35" fmla="*/ 53 h 512"/>
                <a:gd name="T36" fmla="*/ 206 w 384"/>
                <a:gd name="T37" fmla="*/ 36 h 512"/>
                <a:gd name="T38" fmla="*/ 193 w 384"/>
                <a:gd name="T39" fmla="*/ 0 h 512"/>
                <a:gd name="T40" fmla="*/ 233 w 384"/>
                <a:gd name="T41" fmla="*/ 15 h 512"/>
                <a:gd name="T42" fmla="*/ 304 w 384"/>
                <a:gd name="T43" fmla="*/ 32 h 512"/>
                <a:gd name="T44" fmla="*/ 313 w 384"/>
                <a:gd name="T45" fmla="*/ 36 h 512"/>
                <a:gd name="T46" fmla="*/ 320 w 384"/>
                <a:gd name="T47" fmla="*/ 44 h 512"/>
                <a:gd name="T48" fmla="*/ 320 w 384"/>
                <a:gd name="T49" fmla="*/ 64 h 512"/>
                <a:gd name="T50" fmla="*/ 368 w 384"/>
                <a:gd name="T51" fmla="*/ 69 h 512"/>
                <a:gd name="T52" fmla="*/ 384 w 384"/>
                <a:gd name="T53" fmla="*/ 96 h 512"/>
                <a:gd name="T54" fmla="*/ 381 w 384"/>
                <a:gd name="T55" fmla="*/ 496 h 512"/>
                <a:gd name="T56" fmla="*/ 352 w 384"/>
                <a:gd name="T57" fmla="*/ 512 h 512"/>
                <a:gd name="T58" fmla="*/ 16 w 384"/>
                <a:gd name="T59" fmla="*/ 507 h 512"/>
                <a:gd name="T60" fmla="*/ 0 w 384"/>
                <a:gd name="T61" fmla="*/ 480 h 512"/>
                <a:gd name="T62" fmla="*/ 5 w 384"/>
                <a:gd name="T63" fmla="*/ 80 h 512"/>
                <a:gd name="T64" fmla="*/ 32 w 384"/>
                <a:gd name="T65" fmla="*/ 64 h 512"/>
                <a:gd name="T66" fmla="*/ 65 w 384"/>
                <a:gd name="T67" fmla="*/ 48 h 512"/>
                <a:gd name="T68" fmla="*/ 68 w 384"/>
                <a:gd name="T69" fmla="*/ 39 h 512"/>
                <a:gd name="T70" fmla="*/ 76 w 384"/>
                <a:gd name="T71" fmla="*/ 32 h 512"/>
                <a:gd name="T72" fmla="*/ 137 w 384"/>
                <a:gd name="T73" fmla="*/ 32 h 512"/>
                <a:gd name="T74" fmla="*/ 170 w 384"/>
                <a:gd name="T75" fmla="*/ 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4" h="512">
                  <a:moveTo>
                    <a:pt x="32" y="96"/>
                  </a:moveTo>
                  <a:lnTo>
                    <a:pt x="32" y="480"/>
                  </a:lnTo>
                  <a:lnTo>
                    <a:pt x="352" y="480"/>
                  </a:lnTo>
                  <a:lnTo>
                    <a:pt x="352" y="96"/>
                  </a:lnTo>
                  <a:lnTo>
                    <a:pt x="320" y="96"/>
                  </a:lnTo>
                  <a:lnTo>
                    <a:pt x="320" y="112"/>
                  </a:lnTo>
                  <a:lnTo>
                    <a:pt x="320" y="117"/>
                  </a:lnTo>
                  <a:lnTo>
                    <a:pt x="316" y="122"/>
                  </a:lnTo>
                  <a:lnTo>
                    <a:pt x="313" y="125"/>
                  </a:lnTo>
                  <a:lnTo>
                    <a:pt x="310" y="127"/>
                  </a:lnTo>
                  <a:lnTo>
                    <a:pt x="304" y="129"/>
                  </a:lnTo>
                  <a:lnTo>
                    <a:pt x="81" y="129"/>
                  </a:lnTo>
                  <a:lnTo>
                    <a:pt x="76" y="127"/>
                  </a:lnTo>
                  <a:lnTo>
                    <a:pt x="71" y="125"/>
                  </a:lnTo>
                  <a:lnTo>
                    <a:pt x="68" y="122"/>
                  </a:lnTo>
                  <a:lnTo>
                    <a:pt x="65" y="117"/>
                  </a:lnTo>
                  <a:lnTo>
                    <a:pt x="65" y="112"/>
                  </a:lnTo>
                  <a:lnTo>
                    <a:pt x="65" y="96"/>
                  </a:lnTo>
                  <a:lnTo>
                    <a:pt x="32" y="96"/>
                  </a:lnTo>
                  <a:close/>
                  <a:moveTo>
                    <a:pt x="193" y="32"/>
                  </a:moveTo>
                  <a:lnTo>
                    <a:pt x="180" y="36"/>
                  </a:lnTo>
                  <a:lnTo>
                    <a:pt x="169" y="42"/>
                  </a:lnTo>
                  <a:lnTo>
                    <a:pt x="162" y="53"/>
                  </a:lnTo>
                  <a:lnTo>
                    <a:pt x="159" y="58"/>
                  </a:lnTo>
                  <a:lnTo>
                    <a:pt x="156" y="61"/>
                  </a:lnTo>
                  <a:lnTo>
                    <a:pt x="153" y="63"/>
                  </a:lnTo>
                  <a:lnTo>
                    <a:pt x="148" y="64"/>
                  </a:lnTo>
                  <a:lnTo>
                    <a:pt x="97" y="64"/>
                  </a:lnTo>
                  <a:lnTo>
                    <a:pt x="97" y="96"/>
                  </a:lnTo>
                  <a:lnTo>
                    <a:pt x="288" y="96"/>
                  </a:lnTo>
                  <a:lnTo>
                    <a:pt x="288" y="64"/>
                  </a:lnTo>
                  <a:lnTo>
                    <a:pt x="238" y="64"/>
                  </a:lnTo>
                  <a:lnTo>
                    <a:pt x="233" y="63"/>
                  </a:lnTo>
                  <a:lnTo>
                    <a:pt x="228" y="61"/>
                  </a:lnTo>
                  <a:lnTo>
                    <a:pt x="225" y="58"/>
                  </a:lnTo>
                  <a:lnTo>
                    <a:pt x="222" y="53"/>
                  </a:lnTo>
                  <a:lnTo>
                    <a:pt x="215" y="42"/>
                  </a:lnTo>
                  <a:lnTo>
                    <a:pt x="206" y="36"/>
                  </a:lnTo>
                  <a:lnTo>
                    <a:pt x="193" y="32"/>
                  </a:lnTo>
                  <a:close/>
                  <a:moveTo>
                    <a:pt x="193" y="0"/>
                  </a:moveTo>
                  <a:lnTo>
                    <a:pt x="214" y="3"/>
                  </a:lnTo>
                  <a:lnTo>
                    <a:pt x="233" y="15"/>
                  </a:lnTo>
                  <a:lnTo>
                    <a:pt x="247" y="32"/>
                  </a:lnTo>
                  <a:lnTo>
                    <a:pt x="304" y="32"/>
                  </a:lnTo>
                  <a:lnTo>
                    <a:pt x="310" y="32"/>
                  </a:lnTo>
                  <a:lnTo>
                    <a:pt x="313" y="36"/>
                  </a:lnTo>
                  <a:lnTo>
                    <a:pt x="316" y="39"/>
                  </a:lnTo>
                  <a:lnTo>
                    <a:pt x="320" y="44"/>
                  </a:lnTo>
                  <a:lnTo>
                    <a:pt x="320" y="48"/>
                  </a:lnTo>
                  <a:lnTo>
                    <a:pt x="320" y="64"/>
                  </a:lnTo>
                  <a:lnTo>
                    <a:pt x="352" y="64"/>
                  </a:lnTo>
                  <a:lnTo>
                    <a:pt x="368" y="69"/>
                  </a:lnTo>
                  <a:lnTo>
                    <a:pt x="381" y="80"/>
                  </a:lnTo>
                  <a:lnTo>
                    <a:pt x="384" y="96"/>
                  </a:lnTo>
                  <a:lnTo>
                    <a:pt x="384" y="480"/>
                  </a:lnTo>
                  <a:lnTo>
                    <a:pt x="381" y="496"/>
                  </a:lnTo>
                  <a:lnTo>
                    <a:pt x="368" y="507"/>
                  </a:lnTo>
                  <a:lnTo>
                    <a:pt x="352" y="512"/>
                  </a:lnTo>
                  <a:lnTo>
                    <a:pt x="32" y="512"/>
                  </a:lnTo>
                  <a:lnTo>
                    <a:pt x="16" y="507"/>
                  </a:lnTo>
                  <a:lnTo>
                    <a:pt x="5" y="496"/>
                  </a:lnTo>
                  <a:lnTo>
                    <a:pt x="0" y="480"/>
                  </a:lnTo>
                  <a:lnTo>
                    <a:pt x="0" y="96"/>
                  </a:lnTo>
                  <a:lnTo>
                    <a:pt x="5" y="80"/>
                  </a:lnTo>
                  <a:lnTo>
                    <a:pt x="16" y="69"/>
                  </a:lnTo>
                  <a:lnTo>
                    <a:pt x="32" y="64"/>
                  </a:lnTo>
                  <a:lnTo>
                    <a:pt x="65" y="64"/>
                  </a:lnTo>
                  <a:lnTo>
                    <a:pt x="65" y="48"/>
                  </a:lnTo>
                  <a:lnTo>
                    <a:pt x="65" y="44"/>
                  </a:lnTo>
                  <a:lnTo>
                    <a:pt x="68" y="39"/>
                  </a:lnTo>
                  <a:lnTo>
                    <a:pt x="71" y="36"/>
                  </a:lnTo>
                  <a:lnTo>
                    <a:pt x="76" y="32"/>
                  </a:lnTo>
                  <a:lnTo>
                    <a:pt x="81" y="32"/>
                  </a:lnTo>
                  <a:lnTo>
                    <a:pt x="137" y="32"/>
                  </a:lnTo>
                  <a:lnTo>
                    <a:pt x="151" y="15"/>
                  </a:lnTo>
                  <a:lnTo>
                    <a:pt x="170" y="3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224"/>
            <p:cNvSpPr>
              <a:spLocks/>
            </p:cNvSpPr>
            <p:nvPr/>
          </p:nvSpPr>
          <p:spPr bwMode="auto">
            <a:xfrm>
              <a:off x="5552604" y="4155078"/>
              <a:ext cx="120499" cy="34428"/>
            </a:xfrm>
            <a:custGeom>
              <a:avLst/>
              <a:gdLst>
                <a:gd name="T0" fmla="*/ 16 w 111"/>
                <a:gd name="T1" fmla="*/ 0 h 32"/>
                <a:gd name="T2" fmla="*/ 95 w 111"/>
                <a:gd name="T3" fmla="*/ 0 h 32"/>
                <a:gd name="T4" fmla="*/ 101 w 111"/>
                <a:gd name="T5" fmla="*/ 0 h 32"/>
                <a:gd name="T6" fmla="*/ 104 w 111"/>
                <a:gd name="T7" fmla="*/ 3 h 32"/>
                <a:gd name="T8" fmla="*/ 107 w 111"/>
                <a:gd name="T9" fmla="*/ 6 h 32"/>
                <a:gd name="T10" fmla="*/ 111 w 111"/>
                <a:gd name="T11" fmla="*/ 9 h 32"/>
                <a:gd name="T12" fmla="*/ 111 w 111"/>
                <a:gd name="T13" fmla="*/ 16 h 32"/>
                <a:gd name="T14" fmla="*/ 111 w 111"/>
                <a:gd name="T15" fmla="*/ 21 h 32"/>
                <a:gd name="T16" fmla="*/ 107 w 111"/>
                <a:gd name="T17" fmla="*/ 24 h 32"/>
                <a:gd name="T18" fmla="*/ 104 w 111"/>
                <a:gd name="T19" fmla="*/ 29 h 32"/>
                <a:gd name="T20" fmla="*/ 101 w 111"/>
                <a:gd name="T21" fmla="*/ 30 h 32"/>
                <a:gd name="T22" fmla="*/ 95 w 111"/>
                <a:gd name="T23" fmla="*/ 32 h 32"/>
                <a:gd name="T24" fmla="*/ 16 w 111"/>
                <a:gd name="T25" fmla="*/ 32 h 32"/>
                <a:gd name="T26" fmla="*/ 10 w 111"/>
                <a:gd name="T27" fmla="*/ 30 h 32"/>
                <a:gd name="T28" fmla="*/ 6 w 111"/>
                <a:gd name="T29" fmla="*/ 29 h 32"/>
                <a:gd name="T30" fmla="*/ 3 w 111"/>
                <a:gd name="T31" fmla="*/ 24 h 32"/>
                <a:gd name="T32" fmla="*/ 0 w 111"/>
                <a:gd name="T33" fmla="*/ 21 h 32"/>
                <a:gd name="T34" fmla="*/ 0 w 111"/>
                <a:gd name="T35" fmla="*/ 16 h 32"/>
                <a:gd name="T36" fmla="*/ 0 w 111"/>
                <a:gd name="T37" fmla="*/ 9 h 32"/>
                <a:gd name="T38" fmla="*/ 3 w 111"/>
                <a:gd name="T39" fmla="*/ 6 h 32"/>
                <a:gd name="T40" fmla="*/ 6 w 111"/>
                <a:gd name="T41" fmla="*/ 3 h 32"/>
                <a:gd name="T42" fmla="*/ 10 w 111"/>
                <a:gd name="T43" fmla="*/ 0 h 32"/>
                <a:gd name="T44" fmla="*/ 16 w 11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2">
                  <a:moveTo>
                    <a:pt x="16" y="0"/>
                  </a:moveTo>
                  <a:lnTo>
                    <a:pt x="95" y="0"/>
                  </a:lnTo>
                  <a:lnTo>
                    <a:pt x="101" y="0"/>
                  </a:lnTo>
                  <a:lnTo>
                    <a:pt x="104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1" y="16"/>
                  </a:lnTo>
                  <a:lnTo>
                    <a:pt x="111" y="21"/>
                  </a:lnTo>
                  <a:lnTo>
                    <a:pt x="107" y="24"/>
                  </a:lnTo>
                  <a:lnTo>
                    <a:pt x="104" y="29"/>
                  </a:lnTo>
                  <a:lnTo>
                    <a:pt x="101" y="30"/>
                  </a:lnTo>
                  <a:lnTo>
                    <a:pt x="95" y="32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6" y="29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225"/>
            <p:cNvSpPr>
              <a:spLocks/>
            </p:cNvSpPr>
            <p:nvPr/>
          </p:nvSpPr>
          <p:spPr bwMode="auto">
            <a:xfrm>
              <a:off x="5552604" y="4256212"/>
              <a:ext cx="120499" cy="34428"/>
            </a:xfrm>
            <a:custGeom>
              <a:avLst/>
              <a:gdLst>
                <a:gd name="T0" fmla="*/ 16 w 111"/>
                <a:gd name="T1" fmla="*/ 0 h 32"/>
                <a:gd name="T2" fmla="*/ 95 w 111"/>
                <a:gd name="T3" fmla="*/ 0 h 32"/>
                <a:gd name="T4" fmla="*/ 101 w 111"/>
                <a:gd name="T5" fmla="*/ 2 h 32"/>
                <a:gd name="T6" fmla="*/ 104 w 111"/>
                <a:gd name="T7" fmla="*/ 3 h 32"/>
                <a:gd name="T8" fmla="*/ 107 w 111"/>
                <a:gd name="T9" fmla="*/ 8 h 32"/>
                <a:gd name="T10" fmla="*/ 111 w 111"/>
                <a:gd name="T11" fmla="*/ 12 h 32"/>
                <a:gd name="T12" fmla="*/ 111 w 111"/>
                <a:gd name="T13" fmla="*/ 16 h 32"/>
                <a:gd name="T14" fmla="*/ 111 w 111"/>
                <a:gd name="T15" fmla="*/ 23 h 32"/>
                <a:gd name="T16" fmla="*/ 107 w 111"/>
                <a:gd name="T17" fmla="*/ 26 h 32"/>
                <a:gd name="T18" fmla="*/ 104 w 111"/>
                <a:gd name="T19" fmla="*/ 29 h 32"/>
                <a:gd name="T20" fmla="*/ 101 w 111"/>
                <a:gd name="T21" fmla="*/ 32 h 32"/>
                <a:gd name="T22" fmla="*/ 95 w 111"/>
                <a:gd name="T23" fmla="*/ 32 h 32"/>
                <a:gd name="T24" fmla="*/ 16 w 111"/>
                <a:gd name="T25" fmla="*/ 32 h 32"/>
                <a:gd name="T26" fmla="*/ 10 w 111"/>
                <a:gd name="T27" fmla="*/ 32 h 32"/>
                <a:gd name="T28" fmla="*/ 6 w 111"/>
                <a:gd name="T29" fmla="*/ 29 h 32"/>
                <a:gd name="T30" fmla="*/ 3 w 111"/>
                <a:gd name="T31" fmla="*/ 26 h 32"/>
                <a:gd name="T32" fmla="*/ 0 w 111"/>
                <a:gd name="T33" fmla="*/ 23 h 32"/>
                <a:gd name="T34" fmla="*/ 0 w 111"/>
                <a:gd name="T35" fmla="*/ 16 h 32"/>
                <a:gd name="T36" fmla="*/ 0 w 111"/>
                <a:gd name="T37" fmla="*/ 12 h 32"/>
                <a:gd name="T38" fmla="*/ 3 w 111"/>
                <a:gd name="T39" fmla="*/ 8 h 32"/>
                <a:gd name="T40" fmla="*/ 6 w 111"/>
                <a:gd name="T41" fmla="*/ 3 h 32"/>
                <a:gd name="T42" fmla="*/ 10 w 111"/>
                <a:gd name="T43" fmla="*/ 2 h 32"/>
                <a:gd name="T44" fmla="*/ 16 w 11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2">
                  <a:moveTo>
                    <a:pt x="16" y="0"/>
                  </a:moveTo>
                  <a:lnTo>
                    <a:pt x="95" y="0"/>
                  </a:lnTo>
                  <a:lnTo>
                    <a:pt x="101" y="2"/>
                  </a:lnTo>
                  <a:lnTo>
                    <a:pt x="104" y="3"/>
                  </a:lnTo>
                  <a:lnTo>
                    <a:pt x="107" y="8"/>
                  </a:lnTo>
                  <a:lnTo>
                    <a:pt x="111" y="12"/>
                  </a:lnTo>
                  <a:lnTo>
                    <a:pt x="111" y="16"/>
                  </a:lnTo>
                  <a:lnTo>
                    <a:pt x="111" y="23"/>
                  </a:lnTo>
                  <a:lnTo>
                    <a:pt x="107" y="26"/>
                  </a:lnTo>
                  <a:lnTo>
                    <a:pt x="104" y="29"/>
                  </a:lnTo>
                  <a:lnTo>
                    <a:pt x="101" y="32"/>
                  </a:lnTo>
                  <a:lnTo>
                    <a:pt x="95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3" y="8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226"/>
            <p:cNvSpPr>
              <a:spLocks/>
            </p:cNvSpPr>
            <p:nvPr/>
          </p:nvSpPr>
          <p:spPr bwMode="auto">
            <a:xfrm>
              <a:off x="5552604" y="4359497"/>
              <a:ext cx="120499" cy="34428"/>
            </a:xfrm>
            <a:custGeom>
              <a:avLst/>
              <a:gdLst>
                <a:gd name="T0" fmla="*/ 16 w 111"/>
                <a:gd name="T1" fmla="*/ 0 h 33"/>
                <a:gd name="T2" fmla="*/ 95 w 111"/>
                <a:gd name="T3" fmla="*/ 0 h 33"/>
                <a:gd name="T4" fmla="*/ 101 w 111"/>
                <a:gd name="T5" fmla="*/ 2 h 33"/>
                <a:gd name="T6" fmla="*/ 104 w 111"/>
                <a:gd name="T7" fmla="*/ 4 h 33"/>
                <a:gd name="T8" fmla="*/ 107 w 111"/>
                <a:gd name="T9" fmla="*/ 7 h 33"/>
                <a:gd name="T10" fmla="*/ 111 w 111"/>
                <a:gd name="T11" fmla="*/ 12 h 33"/>
                <a:gd name="T12" fmla="*/ 111 w 111"/>
                <a:gd name="T13" fmla="*/ 17 h 33"/>
                <a:gd name="T14" fmla="*/ 111 w 111"/>
                <a:gd name="T15" fmla="*/ 21 h 33"/>
                <a:gd name="T16" fmla="*/ 107 w 111"/>
                <a:gd name="T17" fmla="*/ 26 h 33"/>
                <a:gd name="T18" fmla="*/ 104 w 111"/>
                <a:gd name="T19" fmla="*/ 29 h 33"/>
                <a:gd name="T20" fmla="*/ 101 w 111"/>
                <a:gd name="T21" fmla="*/ 33 h 33"/>
                <a:gd name="T22" fmla="*/ 95 w 111"/>
                <a:gd name="T23" fmla="*/ 33 h 33"/>
                <a:gd name="T24" fmla="*/ 16 w 111"/>
                <a:gd name="T25" fmla="*/ 33 h 33"/>
                <a:gd name="T26" fmla="*/ 10 w 111"/>
                <a:gd name="T27" fmla="*/ 33 h 33"/>
                <a:gd name="T28" fmla="*/ 6 w 111"/>
                <a:gd name="T29" fmla="*/ 29 h 33"/>
                <a:gd name="T30" fmla="*/ 3 w 111"/>
                <a:gd name="T31" fmla="*/ 26 h 33"/>
                <a:gd name="T32" fmla="*/ 0 w 111"/>
                <a:gd name="T33" fmla="*/ 21 h 33"/>
                <a:gd name="T34" fmla="*/ 0 w 111"/>
                <a:gd name="T35" fmla="*/ 17 h 33"/>
                <a:gd name="T36" fmla="*/ 0 w 111"/>
                <a:gd name="T37" fmla="*/ 12 h 33"/>
                <a:gd name="T38" fmla="*/ 3 w 111"/>
                <a:gd name="T39" fmla="*/ 7 h 33"/>
                <a:gd name="T40" fmla="*/ 6 w 111"/>
                <a:gd name="T41" fmla="*/ 4 h 33"/>
                <a:gd name="T42" fmla="*/ 10 w 111"/>
                <a:gd name="T43" fmla="*/ 2 h 33"/>
                <a:gd name="T44" fmla="*/ 16 w 111"/>
                <a:gd name="T4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3">
                  <a:moveTo>
                    <a:pt x="16" y="0"/>
                  </a:moveTo>
                  <a:lnTo>
                    <a:pt x="95" y="0"/>
                  </a:lnTo>
                  <a:lnTo>
                    <a:pt x="101" y="2"/>
                  </a:lnTo>
                  <a:lnTo>
                    <a:pt x="104" y="4"/>
                  </a:lnTo>
                  <a:lnTo>
                    <a:pt x="107" y="7"/>
                  </a:lnTo>
                  <a:lnTo>
                    <a:pt x="111" y="12"/>
                  </a:lnTo>
                  <a:lnTo>
                    <a:pt x="111" y="17"/>
                  </a:lnTo>
                  <a:lnTo>
                    <a:pt x="111" y="21"/>
                  </a:lnTo>
                  <a:lnTo>
                    <a:pt x="107" y="26"/>
                  </a:lnTo>
                  <a:lnTo>
                    <a:pt x="104" y="29"/>
                  </a:lnTo>
                  <a:lnTo>
                    <a:pt x="101" y="33"/>
                  </a:lnTo>
                  <a:lnTo>
                    <a:pt x="95" y="33"/>
                  </a:lnTo>
                  <a:lnTo>
                    <a:pt x="16" y="33"/>
                  </a:lnTo>
                  <a:lnTo>
                    <a:pt x="10" y="33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227"/>
            <p:cNvSpPr>
              <a:spLocks noEditPoints="1"/>
            </p:cNvSpPr>
            <p:nvPr/>
          </p:nvSpPr>
          <p:spPr bwMode="auto">
            <a:xfrm>
              <a:off x="5776388" y="4017365"/>
              <a:ext cx="103285" cy="479845"/>
            </a:xfrm>
            <a:custGeom>
              <a:avLst/>
              <a:gdLst>
                <a:gd name="T0" fmla="*/ 32 w 96"/>
                <a:gd name="T1" fmla="*/ 319 h 448"/>
                <a:gd name="T2" fmla="*/ 64 w 96"/>
                <a:gd name="T3" fmla="*/ 81 h 448"/>
                <a:gd name="T4" fmla="*/ 32 w 96"/>
                <a:gd name="T5" fmla="*/ 0 h 448"/>
                <a:gd name="T6" fmla="*/ 69 w 96"/>
                <a:gd name="T7" fmla="*/ 0 h 448"/>
                <a:gd name="T8" fmla="*/ 77 w 96"/>
                <a:gd name="T9" fmla="*/ 7 h 448"/>
                <a:gd name="T10" fmla="*/ 80 w 96"/>
                <a:gd name="T11" fmla="*/ 16 h 448"/>
                <a:gd name="T12" fmla="*/ 85 w 96"/>
                <a:gd name="T13" fmla="*/ 48 h 448"/>
                <a:gd name="T14" fmla="*/ 93 w 96"/>
                <a:gd name="T15" fmla="*/ 55 h 448"/>
                <a:gd name="T16" fmla="*/ 96 w 96"/>
                <a:gd name="T17" fmla="*/ 65 h 448"/>
                <a:gd name="T18" fmla="*/ 96 w 96"/>
                <a:gd name="T19" fmla="*/ 340 h 448"/>
                <a:gd name="T20" fmla="*/ 90 w 96"/>
                <a:gd name="T21" fmla="*/ 348 h 448"/>
                <a:gd name="T22" fmla="*/ 80 w 96"/>
                <a:gd name="T23" fmla="*/ 352 h 448"/>
                <a:gd name="T24" fmla="*/ 80 w 96"/>
                <a:gd name="T25" fmla="*/ 388 h 448"/>
                <a:gd name="T26" fmla="*/ 74 w 96"/>
                <a:gd name="T27" fmla="*/ 396 h 448"/>
                <a:gd name="T28" fmla="*/ 64 w 96"/>
                <a:gd name="T29" fmla="*/ 400 h 448"/>
                <a:gd name="T30" fmla="*/ 64 w 96"/>
                <a:gd name="T31" fmla="*/ 437 h 448"/>
                <a:gd name="T32" fmla="*/ 58 w 96"/>
                <a:gd name="T33" fmla="*/ 445 h 448"/>
                <a:gd name="T34" fmla="*/ 48 w 96"/>
                <a:gd name="T35" fmla="*/ 448 h 448"/>
                <a:gd name="T36" fmla="*/ 38 w 96"/>
                <a:gd name="T37" fmla="*/ 445 h 448"/>
                <a:gd name="T38" fmla="*/ 33 w 96"/>
                <a:gd name="T39" fmla="*/ 437 h 448"/>
                <a:gd name="T40" fmla="*/ 32 w 96"/>
                <a:gd name="T41" fmla="*/ 400 h 448"/>
                <a:gd name="T42" fmla="*/ 22 w 96"/>
                <a:gd name="T43" fmla="*/ 396 h 448"/>
                <a:gd name="T44" fmla="*/ 17 w 96"/>
                <a:gd name="T45" fmla="*/ 388 h 448"/>
                <a:gd name="T46" fmla="*/ 16 w 96"/>
                <a:gd name="T47" fmla="*/ 352 h 448"/>
                <a:gd name="T48" fmla="*/ 6 w 96"/>
                <a:gd name="T49" fmla="*/ 348 h 448"/>
                <a:gd name="T50" fmla="*/ 1 w 96"/>
                <a:gd name="T51" fmla="*/ 340 h 448"/>
                <a:gd name="T52" fmla="*/ 0 w 96"/>
                <a:gd name="T53" fmla="*/ 65 h 448"/>
                <a:gd name="T54" fmla="*/ 3 w 96"/>
                <a:gd name="T55" fmla="*/ 55 h 448"/>
                <a:gd name="T56" fmla="*/ 11 w 96"/>
                <a:gd name="T57" fmla="*/ 48 h 448"/>
                <a:gd name="T58" fmla="*/ 16 w 96"/>
                <a:gd name="T59" fmla="*/ 16 h 448"/>
                <a:gd name="T60" fmla="*/ 19 w 96"/>
                <a:gd name="T61" fmla="*/ 7 h 448"/>
                <a:gd name="T62" fmla="*/ 27 w 96"/>
                <a:gd name="T63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6" h="448">
                  <a:moveTo>
                    <a:pt x="32" y="81"/>
                  </a:moveTo>
                  <a:lnTo>
                    <a:pt x="32" y="319"/>
                  </a:lnTo>
                  <a:lnTo>
                    <a:pt x="64" y="319"/>
                  </a:lnTo>
                  <a:lnTo>
                    <a:pt x="64" y="81"/>
                  </a:lnTo>
                  <a:lnTo>
                    <a:pt x="32" y="81"/>
                  </a:lnTo>
                  <a:close/>
                  <a:moveTo>
                    <a:pt x="32" y="0"/>
                  </a:moveTo>
                  <a:lnTo>
                    <a:pt x="64" y="0"/>
                  </a:lnTo>
                  <a:lnTo>
                    <a:pt x="69" y="0"/>
                  </a:lnTo>
                  <a:lnTo>
                    <a:pt x="74" y="4"/>
                  </a:lnTo>
                  <a:lnTo>
                    <a:pt x="77" y="7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0" y="48"/>
                  </a:lnTo>
                  <a:lnTo>
                    <a:pt x="85" y="48"/>
                  </a:lnTo>
                  <a:lnTo>
                    <a:pt x="90" y="52"/>
                  </a:lnTo>
                  <a:lnTo>
                    <a:pt x="93" y="55"/>
                  </a:lnTo>
                  <a:lnTo>
                    <a:pt x="96" y="60"/>
                  </a:lnTo>
                  <a:lnTo>
                    <a:pt x="96" y="65"/>
                  </a:lnTo>
                  <a:lnTo>
                    <a:pt x="96" y="336"/>
                  </a:lnTo>
                  <a:lnTo>
                    <a:pt x="96" y="340"/>
                  </a:lnTo>
                  <a:lnTo>
                    <a:pt x="93" y="345"/>
                  </a:lnTo>
                  <a:lnTo>
                    <a:pt x="90" y="348"/>
                  </a:lnTo>
                  <a:lnTo>
                    <a:pt x="85" y="352"/>
                  </a:lnTo>
                  <a:lnTo>
                    <a:pt x="80" y="352"/>
                  </a:lnTo>
                  <a:lnTo>
                    <a:pt x="80" y="384"/>
                  </a:lnTo>
                  <a:lnTo>
                    <a:pt x="80" y="388"/>
                  </a:lnTo>
                  <a:lnTo>
                    <a:pt x="77" y="393"/>
                  </a:lnTo>
                  <a:lnTo>
                    <a:pt x="74" y="396"/>
                  </a:lnTo>
                  <a:lnTo>
                    <a:pt x="69" y="400"/>
                  </a:lnTo>
                  <a:lnTo>
                    <a:pt x="64" y="400"/>
                  </a:lnTo>
                  <a:lnTo>
                    <a:pt x="64" y="432"/>
                  </a:lnTo>
                  <a:lnTo>
                    <a:pt x="64" y="437"/>
                  </a:lnTo>
                  <a:lnTo>
                    <a:pt x="61" y="441"/>
                  </a:lnTo>
                  <a:lnTo>
                    <a:pt x="58" y="445"/>
                  </a:lnTo>
                  <a:lnTo>
                    <a:pt x="53" y="448"/>
                  </a:lnTo>
                  <a:lnTo>
                    <a:pt x="48" y="448"/>
                  </a:lnTo>
                  <a:lnTo>
                    <a:pt x="43" y="448"/>
                  </a:lnTo>
                  <a:lnTo>
                    <a:pt x="38" y="445"/>
                  </a:lnTo>
                  <a:lnTo>
                    <a:pt x="35" y="441"/>
                  </a:lnTo>
                  <a:lnTo>
                    <a:pt x="33" y="437"/>
                  </a:lnTo>
                  <a:lnTo>
                    <a:pt x="32" y="432"/>
                  </a:lnTo>
                  <a:lnTo>
                    <a:pt x="32" y="400"/>
                  </a:lnTo>
                  <a:lnTo>
                    <a:pt x="27" y="400"/>
                  </a:lnTo>
                  <a:lnTo>
                    <a:pt x="22" y="396"/>
                  </a:lnTo>
                  <a:lnTo>
                    <a:pt x="19" y="393"/>
                  </a:lnTo>
                  <a:lnTo>
                    <a:pt x="17" y="388"/>
                  </a:lnTo>
                  <a:lnTo>
                    <a:pt x="16" y="384"/>
                  </a:lnTo>
                  <a:lnTo>
                    <a:pt x="16" y="352"/>
                  </a:lnTo>
                  <a:lnTo>
                    <a:pt x="11" y="352"/>
                  </a:lnTo>
                  <a:lnTo>
                    <a:pt x="6" y="348"/>
                  </a:lnTo>
                  <a:lnTo>
                    <a:pt x="3" y="345"/>
                  </a:lnTo>
                  <a:lnTo>
                    <a:pt x="1" y="340"/>
                  </a:lnTo>
                  <a:lnTo>
                    <a:pt x="0" y="336"/>
                  </a:lnTo>
                  <a:lnTo>
                    <a:pt x="0" y="65"/>
                  </a:lnTo>
                  <a:lnTo>
                    <a:pt x="1" y="60"/>
                  </a:lnTo>
                  <a:lnTo>
                    <a:pt x="3" y="55"/>
                  </a:lnTo>
                  <a:lnTo>
                    <a:pt x="6" y="52"/>
                  </a:lnTo>
                  <a:lnTo>
                    <a:pt x="11" y="48"/>
                  </a:lnTo>
                  <a:lnTo>
                    <a:pt x="16" y="48"/>
                  </a:lnTo>
                  <a:lnTo>
                    <a:pt x="16" y="16"/>
                  </a:lnTo>
                  <a:lnTo>
                    <a:pt x="17" y="12"/>
                  </a:lnTo>
                  <a:lnTo>
                    <a:pt x="19" y="7"/>
                  </a:lnTo>
                  <a:lnTo>
                    <a:pt x="22" y="4"/>
                  </a:lnTo>
                  <a:lnTo>
                    <a:pt x="27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228"/>
            <p:cNvSpPr>
              <a:spLocks/>
            </p:cNvSpPr>
            <p:nvPr/>
          </p:nvSpPr>
          <p:spPr bwMode="auto">
            <a:xfrm>
              <a:off x="5397677" y="4120650"/>
              <a:ext cx="120499" cy="101134"/>
            </a:xfrm>
            <a:custGeom>
              <a:avLst/>
              <a:gdLst>
                <a:gd name="T0" fmla="*/ 96 w 112"/>
                <a:gd name="T1" fmla="*/ 0 h 94"/>
                <a:gd name="T2" fmla="*/ 101 w 112"/>
                <a:gd name="T3" fmla="*/ 0 h 94"/>
                <a:gd name="T4" fmla="*/ 105 w 112"/>
                <a:gd name="T5" fmla="*/ 3 h 94"/>
                <a:gd name="T6" fmla="*/ 109 w 112"/>
                <a:gd name="T7" fmla="*/ 6 h 94"/>
                <a:gd name="T8" fmla="*/ 110 w 112"/>
                <a:gd name="T9" fmla="*/ 11 h 94"/>
                <a:gd name="T10" fmla="*/ 112 w 112"/>
                <a:gd name="T11" fmla="*/ 16 h 94"/>
                <a:gd name="T12" fmla="*/ 110 w 112"/>
                <a:gd name="T13" fmla="*/ 20 h 94"/>
                <a:gd name="T14" fmla="*/ 109 w 112"/>
                <a:gd name="T15" fmla="*/ 25 h 94"/>
                <a:gd name="T16" fmla="*/ 61 w 112"/>
                <a:gd name="T17" fmla="*/ 88 h 94"/>
                <a:gd name="T18" fmla="*/ 59 w 112"/>
                <a:gd name="T19" fmla="*/ 89 h 94"/>
                <a:gd name="T20" fmla="*/ 59 w 112"/>
                <a:gd name="T21" fmla="*/ 91 h 94"/>
                <a:gd name="T22" fmla="*/ 57 w 112"/>
                <a:gd name="T23" fmla="*/ 91 h 94"/>
                <a:gd name="T24" fmla="*/ 56 w 112"/>
                <a:gd name="T25" fmla="*/ 93 h 94"/>
                <a:gd name="T26" fmla="*/ 54 w 112"/>
                <a:gd name="T27" fmla="*/ 94 h 94"/>
                <a:gd name="T28" fmla="*/ 51 w 112"/>
                <a:gd name="T29" fmla="*/ 94 h 94"/>
                <a:gd name="T30" fmla="*/ 48 w 112"/>
                <a:gd name="T31" fmla="*/ 94 h 94"/>
                <a:gd name="T32" fmla="*/ 48 w 112"/>
                <a:gd name="T33" fmla="*/ 94 h 94"/>
                <a:gd name="T34" fmla="*/ 41 w 112"/>
                <a:gd name="T35" fmla="*/ 94 h 94"/>
                <a:gd name="T36" fmla="*/ 40 w 112"/>
                <a:gd name="T37" fmla="*/ 93 h 94"/>
                <a:gd name="T38" fmla="*/ 38 w 112"/>
                <a:gd name="T39" fmla="*/ 91 h 94"/>
                <a:gd name="T40" fmla="*/ 36 w 112"/>
                <a:gd name="T41" fmla="*/ 91 h 94"/>
                <a:gd name="T42" fmla="*/ 36 w 112"/>
                <a:gd name="T43" fmla="*/ 91 h 94"/>
                <a:gd name="T44" fmla="*/ 4 w 112"/>
                <a:gd name="T45" fmla="*/ 59 h 94"/>
                <a:gd name="T46" fmla="*/ 1 w 112"/>
                <a:gd name="T47" fmla="*/ 54 h 94"/>
                <a:gd name="T48" fmla="*/ 0 w 112"/>
                <a:gd name="T49" fmla="*/ 49 h 94"/>
                <a:gd name="T50" fmla="*/ 0 w 112"/>
                <a:gd name="T51" fmla="*/ 44 h 94"/>
                <a:gd name="T52" fmla="*/ 1 w 112"/>
                <a:gd name="T53" fmla="*/ 40 h 94"/>
                <a:gd name="T54" fmla="*/ 4 w 112"/>
                <a:gd name="T55" fmla="*/ 36 h 94"/>
                <a:gd name="T56" fmla="*/ 8 w 112"/>
                <a:gd name="T57" fmla="*/ 33 h 94"/>
                <a:gd name="T58" fmla="*/ 12 w 112"/>
                <a:gd name="T59" fmla="*/ 32 h 94"/>
                <a:gd name="T60" fmla="*/ 17 w 112"/>
                <a:gd name="T61" fmla="*/ 32 h 94"/>
                <a:gd name="T62" fmla="*/ 22 w 112"/>
                <a:gd name="T63" fmla="*/ 33 h 94"/>
                <a:gd name="T64" fmla="*/ 27 w 112"/>
                <a:gd name="T65" fmla="*/ 36 h 94"/>
                <a:gd name="T66" fmla="*/ 46 w 112"/>
                <a:gd name="T67" fmla="*/ 54 h 94"/>
                <a:gd name="T68" fmla="*/ 83 w 112"/>
                <a:gd name="T69" fmla="*/ 6 h 94"/>
                <a:gd name="T70" fmla="*/ 86 w 112"/>
                <a:gd name="T71" fmla="*/ 1 h 94"/>
                <a:gd name="T72" fmla="*/ 91 w 112"/>
                <a:gd name="T73" fmla="*/ 0 h 94"/>
                <a:gd name="T74" fmla="*/ 96 w 112"/>
                <a:gd name="T7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94">
                  <a:moveTo>
                    <a:pt x="96" y="0"/>
                  </a:moveTo>
                  <a:lnTo>
                    <a:pt x="101" y="0"/>
                  </a:lnTo>
                  <a:lnTo>
                    <a:pt x="105" y="3"/>
                  </a:lnTo>
                  <a:lnTo>
                    <a:pt x="109" y="6"/>
                  </a:lnTo>
                  <a:lnTo>
                    <a:pt x="110" y="11"/>
                  </a:lnTo>
                  <a:lnTo>
                    <a:pt x="112" y="16"/>
                  </a:lnTo>
                  <a:lnTo>
                    <a:pt x="110" y="20"/>
                  </a:lnTo>
                  <a:lnTo>
                    <a:pt x="109" y="25"/>
                  </a:lnTo>
                  <a:lnTo>
                    <a:pt x="61" y="88"/>
                  </a:lnTo>
                  <a:lnTo>
                    <a:pt x="59" y="89"/>
                  </a:lnTo>
                  <a:lnTo>
                    <a:pt x="59" y="91"/>
                  </a:lnTo>
                  <a:lnTo>
                    <a:pt x="57" y="91"/>
                  </a:lnTo>
                  <a:lnTo>
                    <a:pt x="56" y="93"/>
                  </a:lnTo>
                  <a:lnTo>
                    <a:pt x="54" y="94"/>
                  </a:lnTo>
                  <a:lnTo>
                    <a:pt x="51" y="94"/>
                  </a:lnTo>
                  <a:lnTo>
                    <a:pt x="48" y="94"/>
                  </a:lnTo>
                  <a:lnTo>
                    <a:pt x="48" y="94"/>
                  </a:lnTo>
                  <a:lnTo>
                    <a:pt x="41" y="94"/>
                  </a:lnTo>
                  <a:lnTo>
                    <a:pt x="40" y="93"/>
                  </a:lnTo>
                  <a:lnTo>
                    <a:pt x="38" y="91"/>
                  </a:lnTo>
                  <a:lnTo>
                    <a:pt x="36" y="91"/>
                  </a:lnTo>
                  <a:lnTo>
                    <a:pt x="36" y="91"/>
                  </a:lnTo>
                  <a:lnTo>
                    <a:pt x="4" y="59"/>
                  </a:lnTo>
                  <a:lnTo>
                    <a:pt x="1" y="54"/>
                  </a:lnTo>
                  <a:lnTo>
                    <a:pt x="0" y="49"/>
                  </a:lnTo>
                  <a:lnTo>
                    <a:pt x="0" y="44"/>
                  </a:lnTo>
                  <a:lnTo>
                    <a:pt x="1" y="40"/>
                  </a:lnTo>
                  <a:lnTo>
                    <a:pt x="4" y="36"/>
                  </a:lnTo>
                  <a:lnTo>
                    <a:pt x="8" y="33"/>
                  </a:lnTo>
                  <a:lnTo>
                    <a:pt x="12" y="32"/>
                  </a:lnTo>
                  <a:lnTo>
                    <a:pt x="17" y="32"/>
                  </a:lnTo>
                  <a:lnTo>
                    <a:pt x="22" y="33"/>
                  </a:lnTo>
                  <a:lnTo>
                    <a:pt x="27" y="36"/>
                  </a:lnTo>
                  <a:lnTo>
                    <a:pt x="46" y="54"/>
                  </a:lnTo>
                  <a:lnTo>
                    <a:pt x="83" y="6"/>
                  </a:lnTo>
                  <a:lnTo>
                    <a:pt x="86" y="1"/>
                  </a:lnTo>
                  <a:lnTo>
                    <a:pt x="91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229"/>
            <p:cNvSpPr>
              <a:spLocks/>
            </p:cNvSpPr>
            <p:nvPr/>
          </p:nvSpPr>
          <p:spPr bwMode="auto">
            <a:xfrm>
              <a:off x="5397677" y="4221783"/>
              <a:ext cx="120499" cy="103285"/>
            </a:xfrm>
            <a:custGeom>
              <a:avLst/>
              <a:gdLst>
                <a:gd name="T0" fmla="*/ 96 w 112"/>
                <a:gd name="T1" fmla="*/ 0 h 96"/>
                <a:gd name="T2" fmla="*/ 101 w 112"/>
                <a:gd name="T3" fmla="*/ 2 h 96"/>
                <a:gd name="T4" fmla="*/ 105 w 112"/>
                <a:gd name="T5" fmla="*/ 3 h 96"/>
                <a:gd name="T6" fmla="*/ 109 w 112"/>
                <a:gd name="T7" fmla="*/ 8 h 96"/>
                <a:gd name="T8" fmla="*/ 110 w 112"/>
                <a:gd name="T9" fmla="*/ 13 h 96"/>
                <a:gd name="T10" fmla="*/ 112 w 112"/>
                <a:gd name="T11" fmla="*/ 18 h 96"/>
                <a:gd name="T12" fmla="*/ 110 w 112"/>
                <a:gd name="T13" fmla="*/ 23 h 96"/>
                <a:gd name="T14" fmla="*/ 109 w 112"/>
                <a:gd name="T15" fmla="*/ 26 h 96"/>
                <a:gd name="T16" fmla="*/ 61 w 112"/>
                <a:gd name="T17" fmla="*/ 90 h 96"/>
                <a:gd name="T18" fmla="*/ 59 w 112"/>
                <a:gd name="T19" fmla="*/ 92 h 96"/>
                <a:gd name="T20" fmla="*/ 59 w 112"/>
                <a:gd name="T21" fmla="*/ 92 h 96"/>
                <a:gd name="T22" fmla="*/ 57 w 112"/>
                <a:gd name="T23" fmla="*/ 93 h 96"/>
                <a:gd name="T24" fmla="*/ 56 w 112"/>
                <a:gd name="T25" fmla="*/ 95 h 96"/>
                <a:gd name="T26" fmla="*/ 54 w 112"/>
                <a:gd name="T27" fmla="*/ 95 h 96"/>
                <a:gd name="T28" fmla="*/ 51 w 112"/>
                <a:gd name="T29" fmla="*/ 96 h 96"/>
                <a:gd name="T30" fmla="*/ 48 w 112"/>
                <a:gd name="T31" fmla="*/ 96 h 96"/>
                <a:gd name="T32" fmla="*/ 48 w 112"/>
                <a:gd name="T33" fmla="*/ 96 h 96"/>
                <a:gd name="T34" fmla="*/ 41 w 112"/>
                <a:gd name="T35" fmla="*/ 96 h 96"/>
                <a:gd name="T36" fmla="*/ 40 w 112"/>
                <a:gd name="T37" fmla="*/ 95 h 96"/>
                <a:gd name="T38" fmla="*/ 38 w 112"/>
                <a:gd name="T39" fmla="*/ 93 h 96"/>
                <a:gd name="T40" fmla="*/ 36 w 112"/>
                <a:gd name="T41" fmla="*/ 93 h 96"/>
                <a:gd name="T42" fmla="*/ 36 w 112"/>
                <a:gd name="T43" fmla="*/ 92 h 96"/>
                <a:gd name="T44" fmla="*/ 4 w 112"/>
                <a:gd name="T45" fmla="*/ 60 h 96"/>
                <a:gd name="T46" fmla="*/ 1 w 112"/>
                <a:gd name="T47" fmla="*/ 56 h 96"/>
                <a:gd name="T48" fmla="*/ 0 w 112"/>
                <a:gd name="T49" fmla="*/ 52 h 96"/>
                <a:gd name="T50" fmla="*/ 0 w 112"/>
                <a:gd name="T51" fmla="*/ 47 h 96"/>
                <a:gd name="T52" fmla="*/ 1 w 112"/>
                <a:gd name="T53" fmla="*/ 42 h 96"/>
                <a:gd name="T54" fmla="*/ 4 w 112"/>
                <a:gd name="T55" fmla="*/ 37 h 96"/>
                <a:gd name="T56" fmla="*/ 8 w 112"/>
                <a:gd name="T57" fmla="*/ 34 h 96"/>
                <a:gd name="T58" fmla="*/ 12 w 112"/>
                <a:gd name="T59" fmla="*/ 34 h 96"/>
                <a:gd name="T60" fmla="*/ 17 w 112"/>
                <a:gd name="T61" fmla="*/ 34 h 96"/>
                <a:gd name="T62" fmla="*/ 22 w 112"/>
                <a:gd name="T63" fmla="*/ 34 h 96"/>
                <a:gd name="T64" fmla="*/ 27 w 112"/>
                <a:gd name="T65" fmla="*/ 37 h 96"/>
                <a:gd name="T66" fmla="*/ 46 w 112"/>
                <a:gd name="T67" fmla="*/ 56 h 96"/>
                <a:gd name="T68" fmla="*/ 83 w 112"/>
                <a:gd name="T69" fmla="*/ 7 h 96"/>
                <a:gd name="T70" fmla="*/ 86 w 112"/>
                <a:gd name="T71" fmla="*/ 3 h 96"/>
                <a:gd name="T72" fmla="*/ 91 w 112"/>
                <a:gd name="T73" fmla="*/ 2 h 96"/>
                <a:gd name="T74" fmla="*/ 96 w 112"/>
                <a:gd name="T7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96">
                  <a:moveTo>
                    <a:pt x="96" y="0"/>
                  </a:moveTo>
                  <a:lnTo>
                    <a:pt x="101" y="2"/>
                  </a:lnTo>
                  <a:lnTo>
                    <a:pt x="105" y="3"/>
                  </a:lnTo>
                  <a:lnTo>
                    <a:pt x="109" y="8"/>
                  </a:lnTo>
                  <a:lnTo>
                    <a:pt x="110" y="13"/>
                  </a:lnTo>
                  <a:lnTo>
                    <a:pt x="112" y="18"/>
                  </a:lnTo>
                  <a:lnTo>
                    <a:pt x="110" y="23"/>
                  </a:lnTo>
                  <a:lnTo>
                    <a:pt x="109" y="26"/>
                  </a:lnTo>
                  <a:lnTo>
                    <a:pt x="61" y="90"/>
                  </a:lnTo>
                  <a:lnTo>
                    <a:pt x="59" y="92"/>
                  </a:lnTo>
                  <a:lnTo>
                    <a:pt x="59" y="92"/>
                  </a:lnTo>
                  <a:lnTo>
                    <a:pt x="57" y="93"/>
                  </a:lnTo>
                  <a:lnTo>
                    <a:pt x="56" y="95"/>
                  </a:lnTo>
                  <a:lnTo>
                    <a:pt x="54" y="95"/>
                  </a:lnTo>
                  <a:lnTo>
                    <a:pt x="51" y="96"/>
                  </a:lnTo>
                  <a:lnTo>
                    <a:pt x="48" y="96"/>
                  </a:lnTo>
                  <a:lnTo>
                    <a:pt x="48" y="96"/>
                  </a:lnTo>
                  <a:lnTo>
                    <a:pt x="41" y="96"/>
                  </a:lnTo>
                  <a:lnTo>
                    <a:pt x="40" y="95"/>
                  </a:lnTo>
                  <a:lnTo>
                    <a:pt x="38" y="93"/>
                  </a:lnTo>
                  <a:lnTo>
                    <a:pt x="36" y="93"/>
                  </a:lnTo>
                  <a:lnTo>
                    <a:pt x="36" y="92"/>
                  </a:lnTo>
                  <a:lnTo>
                    <a:pt x="4" y="60"/>
                  </a:lnTo>
                  <a:lnTo>
                    <a:pt x="1" y="56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1" y="42"/>
                  </a:lnTo>
                  <a:lnTo>
                    <a:pt x="4" y="37"/>
                  </a:lnTo>
                  <a:lnTo>
                    <a:pt x="8" y="34"/>
                  </a:lnTo>
                  <a:lnTo>
                    <a:pt x="12" y="34"/>
                  </a:lnTo>
                  <a:lnTo>
                    <a:pt x="17" y="34"/>
                  </a:lnTo>
                  <a:lnTo>
                    <a:pt x="22" y="34"/>
                  </a:lnTo>
                  <a:lnTo>
                    <a:pt x="27" y="37"/>
                  </a:lnTo>
                  <a:lnTo>
                    <a:pt x="46" y="56"/>
                  </a:lnTo>
                  <a:lnTo>
                    <a:pt x="83" y="7"/>
                  </a:lnTo>
                  <a:lnTo>
                    <a:pt x="86" y="3"/>
                  </a:lnTo>
                  <a:lnTo>
                    <a:pt x="91" y="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230"/>
            <p:cNvSpPr>
              <a:spLocks/>
            </p:cNvSpPr>
            <p:nvPr/>
          </p:nvSpPr>
          <p:spPr bwMode="auto">
            <a:xfrm>
              <a:off x="5397677" y="4325068"/>
              <a:ext cx="120499" cy="103285"/>
            </a:xfrm>
            <a:custGeom>
              <a:avLst/>
              <a:gdLst>
                <a:gd name="T0" fmla="*/ 96 w 112"/>
                <a:gd name="T1" fmla="*/ 0 h 97"/>
                <a:gd name="T2" fmla="*/ 101 w 112"/>
                <a:gd name="T3" fmla="*/ 2 h 97"/>
                <a:gd name="T4" fmla="*/ 105 w 112"/>
                <a:gd name="T5" fmla="*/ 4 h 97"/>
                <a:gd name="T6" fmla="*/ 109 w 112"/>
                <a:gd name="T7" fmla="*/ 8 h 97"/>
                <a:gd name="T8" fmla="*/ 110 w 112"/>
                <a:gd name="T9" fmla="*/ 12 h 97"/>
                <a:gd name="T10" fmla="*/ 112 w 112"/>
                <a:gd name="T11" fmla="*/ 16 h 97"/>
                <a:gd name="T12" fmla="*/ 110 w 112"/>
                <a:gd name="T13" fmla="*/ 21 h 97"/>
                <a:gd name="T14" fmla="*/ 109 w 112"/>
                <a:gd name="T15" fmla="*/ 26 h 97"/>
                <a:gd name="T16" fmla="*/ 61 w 112"/>
                <a:gd name="T17" fmla="*/ 90 h 97"/>
                <a:gd name="T18" fmla="*/ 59 w 112"/>
                <a:gd name="T19" fmla="*/ 92 h 97"/>
                <a:gd name="T20" fmla="*/ 59 w 112"/>
                <a:gd name="T21" fmla="*/ 92 h 97"/>
                <a:gd name="T22" fmla="*/ 57 w 112"/>
                <a:gd name="T23" fmla="*/ 93 h 97"/>
                <a:gd name="T24" fmla="*/ 56 w 112"/>
                <a:gd name="T25" fmla="*/ 93 h 97"/>
                <a:gd name="T26" fmla="*/ 54 w 112"/>
                <a:gd name="T27" fmla="*/ 95 h 97"/>
                <a:gd name="T28" fmla="*/ 51 w 112"/>
                <a:gd name="T29" fmla="*/ 97 h 97"/>
                <a:gd name="T30" fmla="*/ 48 w 112"/>
                <a:gd name="T31" fmla="*/ 97 h 97"/>
                <a:gd name="T32" fmla="*/ 48 w 112"/>
                <a:gd name="T33" fmla="*/ 97 h 97"/>
                <a:gd name="T34" fmla="*/ 41 w 112"/>
                <a:gd name="T35" fmla="*/ 95 h 97"/>
                <a:gd name="T36" fmla="*/ 40 w 112"/>
                <a:gd name="T37" fmla="*/ 95 h 97"/>
                <a:gd name="T38" fmla="*/ 38 w 112"/>
                <a:gd name="T39" fmla="*/ 93 h 97"/>
                <a:gd name="T40" fmla="*/ 36 w 112"/>
                <a:gd name="T41" fmla="*/ 93 h 97"/>
                <a:gd name="T42" fmla="*/ 36 w 112"/>
                <a:gd name="T43" fmla="*/ 92 h 97"/>
                <a:gd name="T44" fmla="*/ 4 w 112"/>
                <a:gd name="T45" fmla="*/ 60 h 97"/>
                <a:gd name="T46" fmla="*/ 1 w 112"/>
                <a:gd name="T47" fmla="*/ 57 h 97"/>
                <a:gd name="T48" fmla="*/ 0 w 112"/>
                <a:gd name="T49" fmla="*/ 52 h 97"/>
                <a:gd name="T50" fmla="*/ 0 w 112"/>
                <a:gd name="T51" fmla="*/ 47 h 97"/>
                <a:gd name="T52" fmla="*/ 1 w 112"/>
                <a:gd name="T53" fmla="*/ 42 h 97"/>
                <a:gd name="T54" fmla="*/ 4 w 112"/>
                <a:gd name="T55" fmla="*/ 37 h 97"/>
                <a:gd name="T56" fmla="*/ 8 w 112"/>
                <a:gd name="T57" fmla="*/ 34 h 97"/>
                <a:gd name="T58" fmla="*/ 12 w 112"/>
                <a:gd name="T59" fmla="*/ 32 h 97"/>
                <a:gd name="T60" fmla="*/ 17 w 112"/>
                <a:gd name="T61" fmla="*/ 32 h 97"/>
                <a:gd name="T62" fmla="*/ 22 w 112"/>
                <a:gd name="T63" fmla="*/ 34 h 97"/>
                <a:gd name="T64" fmla="*/ 27 w 112"/>
                <a:gd name="T65" fmla="*/ 37 h 97"/>
                <a:gd name="T66" fmla="*/ 46 w 112"/>
                <a:gd name="T67" fmla="*/ 57 h 97"/>
                <a:gd name="T68" fmla="*/ 83 w 112"/>
                <a:gd name="T69" fmla="*/ 7 h 97"/>
                <a:gd name="T70" fmla="*/ 86 w 112"/>
                <a:gd name="T71" fmla="*/ 4 h 97"/>
                <a:gd name="T72" fmla="*/ 91 w 112"/>
                <a:gd name="T73" fmla="*/ 2 h 97"/>
                <a:gd name="T74" fmla="*/ 96 w 112"/>
                <a:gd name="T7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97">
                  <a:moveTo>
                    <a:pt x="96" y="0"/>
                  </a:moveTo>
                  <a:lnTo>
                    <a:pt x="101" y="2"/>
                  </a:lnTo>
                  <a:lnTo>
                    <a:pt x="105" y="4"/>
                  </a:lnTo>
                  <a:lnTo>
                    <a:pt x="109" y="8"/>
                  </a:lnTo>
                  <a:lnTo>
                    <a:pt x="110" y="12"/>
                  </a:lnTo>
                  <a:lnTo>
                    <a:pt x="112" y="16"/>
                  </a:lnTo>
                  <a:lnTo>
                    <a:pt x="110" y="21"/>
                  </a:lnTo>
                  <a:lnTo>
                    <a:pt x="109" y="26"/>
                  </a:lnTo>
                  <a:lnTo>
                    <a:pt x="61" y="90"/>
                  </a:lnTo>
                  <a:lnTo>
                    <a:pt x="59" y="92"/>
                  </a:lnTo>
                  <a:lnTo>
                    <a:pt x="59" y="92"/>
                  </a:lnTo>
                  <a:lnTo>
                    <a:pt x="57" y="93"/>
                  </a:lnTo>
                  <a:lnTo>
                    <a:pt x="56" y="93"/>
                  </a:lnTo>
                  <a:lnTo>
                    <a:pt x="54" y="95"/>
                  </a:lnTo>
                  <a:lnTo>
                    <a:pt x="51" y="97"/>
                  </a:lnTo>
                  <a:lnTo>
                    <a:pt x="48" y="97"/>
                  </a:lnTo>
                  <a:lnTo>
                    <a:pt x="48" y="97"/>
                  </a:lnTo>
                  <a:lnTo>
                    <a:pt x="41" y="95"/>
                  </a:lnTo>
                  <a:lnTo>
                    <a:pt x="40" y="95"/>
                  </a:lnTo>
                  <a:lnTo>
                    <a:pt x="38" y="93"/>
                  </a:lnTo>
                  <a:lnTo>
                    <a:pt x="36" y="93"/>
                  </a:lnTo>
                  <a:lnTo>
                    <a:pt x="36" y="92"/>
                  </a:lnTo>
                  <a:lnTo>
                    <a:pt x="4" y="60"/>
                  </a:lnTo>
                  <a:lnTo>
                    <a:pt x="1" y="57"/>
                  </a:lnTo>
                  <a:lnTo>
                    <a:pt x="0" y="52"/>
                  </a:lnTo>
                  <a:lnTo>
                    <a:pt x="0" y="47"/>
                  </a:lnTo>
                  <a:lnTo>
                    <a:pt x="1" y="42"/>
                  </a:lnTo>
                  <a:lnTo>
                    <a:pt x="4" y="37"/>
                  </a:lnTo>
                  <a:lnTo>
                    <a:pt x="8" y="34"/>
                  </a:lnTo>
                  <a:lnTo>
                    <a:pt x="12" y="32"/>
                  </a:lnTo>
                  <a:lnTo>
                    <a:pt x="17" y="32"/>
                  </a:lnTo>
                  <a:lnTo>
                    <a:pt x="22" y="34"/>
                  </a:lnTo>
                  <a:lnTo>
                    <a:pt x="27" y="37"/>
                  </a:lnTo>
                  <a:lnTo>
                    <a:pt x="46" y="57"/>
                  </a:lnTo>
                  <a:lnTo>
                    <a:pt x="83" y="7"/>
                  </a:lnTo>
                  <a:lnTo>
                    <a:pt x="86" y="4"/>
                  </a:lnTo>
                  <a:lnTo>
                    <a:pt x="91" y="2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269"/>
            <p:cNvSpPr>
              <a:spLocks noEditPoints="1"/>
            </p:cNvSpPr>
            <p:nvPr/>
          </p:nvSpPr>
          <p:spPr bwMode="auto">
            <a:xfrm>
              <a:off x="5327052" y="4985974"/>
              <a:ext cx="550853" cy="550853"/>
            </a:xfrm>
            <a:custGeom>
              <a:avLst/>
              <a:gdLst>
                <a:gd name="T0" fmla="*/ 36 w 512"/>
                <a:gd name="T1" fmla="*/ 457 h 512"/>
                <a:gd name="T2" fmla="*/ 33 w 512"/>
                <a:gd name="T3" fmla="*/ 467 h 512"/>
                <a:gd name="T4" fmla="*/ 37 w 512"/>
                <a:gd name="T5" fmla="*/ 475 h 512"/>
                <a:gd name="T6" fmla="*/ 47 w 512"/>
                <a:gd name="T7" fmla="*/ 480 h 512"/>
                <a:gd name="T8" fmla="*/ 55 w 512"/>
                <a:gd name="T9" fmla="*/ 477 h 512"/>
                <a:gd name="T10" fmla="*/ 108 w 512"/>
                <a:gd name="T11" fmla="*/ 385 h 512"/>
                <a:gd name="T12" fmla="*/ 130 w 512"/>
                <a:gd name="T13" fmla="*/ 363 h 512"/>
                <a:gd name="T14" fmla="*/ 167 w 512"/>
                <a:gd name="T15" fmla="*/ 364 h 512"/>
                <a:gd name="T16" fmla="*/ 158 w 512"/>
                <a:gd name="T17" fmla="*/ 355 h 512"/>
                <a:gd name="T18" fmla="*/ 305 w 512"/>
                <a:gd name="T19" fmla="*/ 33 h 512"/>
                <a:gd name="T20" fmla="*/ 238 w 512"/>
                <a:gd name="T21" fmla="*/ 45 h 512"/>
                <a:gd name="T22" fmla="*/ 180 w 512"/>
                <a:gd name="T23" fmla="*/ 84 h 512"/>
                <a:gd name="T24" fmla="*/ 142 w 512"/>
                <a:gd name="T25" fmla="*/ 142 h 512"/>
                <a:gd name="T26" fmla="*/ 129 w 512"/>
                <a:gd name="T27" fmla="*/ 207 h 512"/>
                <a:gd name="T28" fmla="*/ 142 w 512"/>
                <a:gd name="T29" fmla="*/ 275 h 512"/>
                <a:gd name="T30" fmla="*/ 162 w 512"/>
                <a:gd name="T31" fmla="*/ 312 h 512"/>
                <a:gd name="T32" fmla="*/ 180 w 512"/>
                <a:gd name="T33" fmla="*/ 332 h 512"/>
                <a:gd name="T34" fmla="*/ 201 w 512"/>
                <a:gd name="T35" fmla="*/ 350 h 512"/>
                <a:gd name="T36" fmla="*/ 239 w 512"/>
                <a:gd name="T37" fmla="*/ 371 h 512"/>
                <a:gd name="T38" fmla="*/ 305 w 512"/>
                <a:gd name="T39" fmla="*/ 384 h 512"/>
                <a:gd name="T40" fmla="*/ 371 w 512"/>
                <a:gd name="T41" fmla="*/ 371 h 512"/>
                <a:gd name="T42" fmla="*/ 429 w 512"/>
                <a:gd name="T43" fmla="*/ 332 h 512"/>
                <a:gd name="T44" fmla="*/ 467 w 512"/>
                <a:gd name="T45" fmla="*/ 275 h 512"/>
                <a:gd name="T46" fmla="*/ 480 w 512"/>
                <a:gd name="T47" fmla="*/ 209 h 512"/>
                <a:gd name="T48" fmla="*/ 467 w 512"/>
                <a:gd name="T49" fmla="*/ 142 h 512"/>
                <a:gd name="T50" fmla="*/ 429 w 512"/>
                <a:gd name="T51" fmla="*/ 84 h 512"/>
                <a:gd name="T52" fmla="*/ 371 w 512"/>
                <a:gd name="T53" fmla="*/ 45 h 512"/>
                <a:gd name="T54" fmla="*/ 305 w 512"/>
                <a:gd name="T55" fmla="*/ 33 h 512"/>
                <a:gd name="T56" fmla="*/ 344 w 512"/>
                <a:gd name="T57" fmla="*/ 4 h 512"/>
                <a:gd name="T58" fmla="*/ 419 w 512"/>
                <a:gd name="T59" fmla="*/ 34 h 512"/>
                <a:gd name="T60" fmla="*/ 478 w 512"/>
                <a:gd name="T61" fmla="*/ 93 h 512"/>
                <a:gd name="T62" fmla="*/ 509 w 512"/>
                <a:gd name="T63" fmla="*/ 169 h 512"/>
                <a:gd name="T64" fmla="*/ 509 w 512"/>
                <a:gd name="T65" fmla="*/ 247 h 512"/>
                <a:gd name="T66" fmla="*/ 478 w 512"/>
                <a:gd name="T67" fmla="*/ 323 h 512"/>
                <a:gd name="T68" fmla="*/ 419 w 512"/>
                <a:gd name="T69" fmla="*/ 382 h 512"/>
                <a:gd name="T70" fmla="*/ 344 w 512"/>
                <a:gd name="T71" fmla="*/ 413 h 512"/>
                <a:gd name="T72" fmla="*/ 267 w 512"/>
                <a:gd name="T73" fmla="*/ 413 h 512"/>
                <a:gd name="T74" fmla="*/ 193 w 512"/>
                <a:gd name="T75" fmla="*/ 384 h 512"/>
                <a:gd name="T76" fmla="*/ 63 w 512"/>
                <a:gd name="T77" fmla="*/ 509 h 512"/>
                <a:gd name="T78" fmla="*/ 47 w 512"/>
                <a:gd name="T79" fmla="*/ 512 h 512"/>
                <a:gd name="T80" fmla="*/ 15 w 512"/>
                <a:gd name="T81" fmla="*/ 499 h 512"/>
                <a:gd name="T82" fmla="*/ 0 w 512"/>
                <a:gd name="T83" fmla="*/ 467 h 512"/>
                <a:gd name="T84" fmla="*/ 13 w 512"/>
                <a:gd name="T85" fmla="*/ 435 h 512"/>
                <a:gd name="T86" fmla="*/ 111 w 512"/>
                <a:gd name="T87" fmla="*/ 284 h 512"/>
                <a:gd name="T88" fmla="*/ 97 w 512"/>
                <a:gd name="T89" fmla="*/ 206 h 512"/>
                <a:gd name="T90" fmla="*/ 113 w 512"/>
                <a:gd name="T91" fmla="*/ 129 h 512"/>
                <a:gd name="T92" fmla="*/ 158 w 512"/>
                <a:gd name="T93" fmla="*/ 61 h 512"/>
                <a:gd name="T94" fmla="*/ 227 w 512"/>
                <a:gd name="T95" fmla="*/ 15 h 512"/>
                <a:gd name="T96" fmla="*/ 305 w 512"/>
                <a:gd name="T97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2" h="512">
                  <a:moveTo>
                    <a:pt x="108" y="385"/>
                  </a:moveTo>
                  <a:lnTo>
                    <a:pt x="36" y="457"/>
                  </a:lnTo>
                  <a:lnTo>
                    <a:pt x="34" y="462"/>
                  </a:lnTo>
                  <a:lnTo>
                    <a:pt x="33" y="467"/>
                  </a:lnTo>
                  <a:lnTo>
                    <a:pt x="34" y="472"/>
                  </a:lnTo>
                  <a:lnTo>
                    <a:pt x="37" y="475"/>
                  </a:lnTo>
                  <a:lnTo>
                    <a:pt x="42" y="478"/>
                  </a:lnTo>
                  <a:lnTo>
                    <a:pt x="47" y="480"/>
                  </a:lnTo>
                  <a:lnTo>
                    <a:pt x="52" y="480"/>
                  </a:lnTo>
                  <a:lnTo>
                    <a:pt x="55" y="477"/>
                  </a:lnTo>
                  <a:lnTo>
                    <a:pt x="127" y="405"/>
                  </a:lnTo>
                  <a:lnTo>
                    <a:pt x="108" y="385"/>
                  </a:lnTo>
                  <a:close/>
                  <a:moveTo>
                    <a:pt x="148" y="345"/>
                  </a:moveTo>
                  <a:lnTo>
                    <a:pt x="130" y="363"/>
                  </a:lnTo>
                  <a:lnTo>
                    <a:pt x="150" y="382"/>
                  </a:lnTo>
                  <a:lnTo>
                    <a:pt x="167" y="364"/>
                  </a:lnTo>
                  <a:lnTo>
                    <a:pt x="158" y="355"/>
                  </a:lnTo>
                  <a:lnTo>
                    <a:pt x="158" y="355"/>
                  </a:lnTo>
                  <a:lnTo>
                    <a:pt x="148" y="345"/>
                  </a:lnTo>
                  <a:close/>
                  <a:moveTo>
                    <a:pt x="305" y="33"/>
                  </a:moveTo>
                  <a:lnTo>
                    <a:pt x="272" y="36"/>
                  </a:lnTo>
                  <a:lnTo>
                    <a:pt x="238" y="45"/>
                  </a:lnTo>
                  <a:lnTo>
                    <a:pt x="207" y="61"/>
                  </a:lnTo>
                  <a:lnTo>
                    <a:pt x="180" y="84"/>
                  </a:lnTo>
                  <a:lnTo>
                    <a:pt x="158" y="111"/>
                  </a:lnTo>
                  <a:lnTo>
                    <a:pt x="142" y="142"/>
                  </a:lnTo>
                  <a:lnTo>
                    <a:pt x="132" y="175"/>
                  </a:lnTo>
                  <a:lnTo>
                    <a:pt x="129" y="207"/>
                  </a:lnTo>
                  <a:lnTo>
                    <a:pt x="132" y="241"/>
                  </a:lnTo>
                  <a:lnTo>
                    <a:pt x="142" y="275"/>
                  </a:lnTo>
                  <a:lnTo>
                    <a:pt x="158" y="305"/>
                  </a:lnTo>
                  <a:lnTo>
                    <a:pt x="162" y="312"/>
                  </a:lnTo>
                  <a:lnTo>
                    <a:pt x="170" y="323"/>
                  </a:lnTo>
                  <a:lnTo>
                    <a:pt x="180" y="332"/>
                  </a:lnTo>
                  <a:lnTo>
                    <a:pt x="191" y="342"/>
                  </a:lnTo>
                  <a:lnTo>
                    <a:pt x="201" y="350"/>
                  </a:lnTo>
                  <a:lnTo>
                    <a:pt x="207" y="355"/>
                  </a:lnTo>
                  <a:lnTo>
                    <a:pt x="239" y="371"/>
                  </a:lnTo>
                  <a:lnTo>
                    <a:pt x="272" y="381"/>
                  </a:lnTo>
                  <a:lnTo>
                    <a:pt x="305" y="384"/>
                  </a:lnTo>
                  <a:lnTo>
                    <a:pt x="339" y="381"/>
                  </a:lnTo>
                  <a:lnTo>
                    <a:pt x="371" y="371"/>
                  </a:lnTo>
                  <a:lnTo>
                    <a:pt x="401" y="355"/>
                  </a:lnTo>
                  <a:lnTo>
                    <a:pt x="429" y="332"/>
                  </a:lnTo>
                  <a:lnTo>
                    <a:pt x="451" y="305"/>
                  </a:lnTo>
                  <a:lnTo>
                    <a:pt x="467" y="275"/>
                  </a:lnTo>
                  <a:lnTo>
                    <a:pt x="477" y="241"/>
                  </a:lnTo>
                  <a:lnTo>
                    <a:pt x="480" y="209"/>
                  </a:lnTo>
                  <a:lnTo>
                    <a:pt x="477" y="175"/>
                  </a:lnTo>
                  <a:lnTo>
                    <a:pt x="467" y="142"/>
                  </a:lnTo>
                  <a:lnTo>
                    <a:pt x="451" y="111"/>
                  </a:lnTo>
                  <a:lnTo>
                    <a:pt x="429" y="84"/>
                  </a:lnTo>
                  <a:lnTo>
                    <a:pt x="401" y="61"/>
                  </a:lnTo>
                  <a:lnTo>
                    <a:pt x="371" y="45"/>
                  </a:lnTo>
                  <a:lnTo>
                    <a:pt x="339" y="36"/>
                  </a:lnTo>
                  <a:lnTo>
                    <a:pt x="305" y="33"/>
                  </a:lnTo>
                  <a:close/>
                  <a:moveTo>
                    <a:pt x="305" y="0"/>
                  </a:moveTo>
                  <a:lnTo>
                    <a:pt x="344" y="4"/>
                  </a:lnTo>
                  <a:lnTo>
                    <a:pt x="384" y="15"/>
                  </a:lnTo>
                  <a:lnTo>
                    <a:pt x="419" y="34"/>
                  </a:lnTo>
                  <a:lnTo>
                    <a:pt x="451" y="61"/>
                  </a:lnTo>
                  <a:lnTo>
                    <a:pt x="478" y="93"/>
                  </a:lnTo>
                  <a:lnTo>
                    <a:pt x="498" y="130"/>
                  </a:lnTo>
                  <a:lnTo>
                    <a:pt x="509" y="169"/>
                  </a:lnTo>
                  <a:lnTo>
                    <a:pt x="512" y="209"/>
                  </a:lnTo>
                  <a:lnTo>
                    <a:pt x="509" y="247"/>
                  </a:lnTo>
                  <a:lnTo>
                    <a:pt x="498" y="286"/>
                  </a:lnTo>
                  <a:lnTo>
                    <a:pt x="478" y="323"/>
                  </a:lnTo>
                  <a:lnTo>
                    <a:pt x="451" y="355"/>
                  </a:lnTo>
                  <a:lnTo>
                    <a:pt x="419" y="382"/>
                  </a:lnTo>
                  <a:lnTo>
                    <a:pt x="384" y="401"/>
                  </a:lnTo>
                  <a:lnTo>
                    <a:pt x="344" y="413"/>
                  </a:lnTo>
                  <a:lnTo>
                    <a:pt x="305" y="416"/>
                  </a:lnTo>
                  <a:lnTo>
                    <a:pt x="267" y="413"/>
                  </a:lnTo>
                  <a:lnTo>
                    <a:pt x="228" y="401"/>
                  </a:lnTo>
                  <a:lnTo>
                    <a:pt x="193" y="384"/>
                  </a:lnTo>
                  <a:lnTo>
                    <a:pt x="77" y="499"/>
                  </a:lnTo>
                  <a:lnTo>
                    <a:pt x="63" y="509"/>
                  </a:lnTo>
                  <a:lnTo>
                    <a:pt x="47" y="512"/>
                  </a:lnTo>
                  <a:lnTo>
                    <a:pt x="47" y="512"/>
                  </a:lnTo>
                  <a:lnTo>
                    <a:pt x="29" y="509"/>
                  </a:lnTo>
                  <a:lnTo>
                    <a:pt x="15" y="499"/>
                  </a:lnTo>
                  <a:lnTo>
                    <a:pt x="4" y="483"/>
                  </a:lnTo>
                  <a:lnTo>
                    <a:pt x="0" y="467"/>
                  </a:lnTo>
                  <a:lnTo>
                    <a:pt x="4" y="449"/>
                  </a:lnTo>
                  <a:lnTo>
                    <a:pt x="13" y="435"/>
                  </a:lnTo>
                  <a:lnTo>
                    <a:pt x="129" y="320"/>
                  </a:lnTo>
                  <a:lnTo>
                    <a:pt x="111" y="284"/>
                  </a:lnTo>
                  <a:lnTo>
                    <a:pt x="100" y="246"/>
                  </a:lnTo>
                  <a:lnTo>
                    <a:pt x="97" y="206"/>
                  </a:lnTo>
                  <a:lnTo>
                    <a:pt x="102" y="167"/>
                  </a:lnTo>
                  <a:lnTo>
                    <a:pt x="113" y="129"/>
                  </a:lnTo>
                  <a:lnTo>
                    <a:pt x="132" y="93"/>
                  </a:lnTo>
                  <a:lnTo>
                    <a:pt x="158" y="61"/>
                  </a:lnTo>
                  <a:lnTo>
                    <a:pt x="190" y="34"/>
                  </a:lnTo>
                  <a:lnTo>
                    <a:pt x="227" y="15"/>
                  </a:lnTo>
                  <a:lnTo>
                    <a:pt x="265" y="4"/>
                  </a:lnTo>
                  <a:lnTo>
                    <a:pt x="305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270"/>
            <p:cNvSpPr>
              <a:spLocks noEditPoints="1"/>
            </p:cNvSpPr>
            <p:nvPr/>
          </p:nvSpPr>
          <p:spPr bwMode="auto">
            <a:xfrm>
              <a:off x="5516408" y="5054831"/>
              <a:ext cx="273275" cy="292641"/>
            </a:xfrm>
            <a:custGeom>
              <a:avLst/>
              <a:gdLst>
                <a:gd name="T0" fmla="*/ 111 w 255"/>
                <a:gd name="T1" fmla="*/ 117 h 271"/>
                <a:gd name="T2" fmla="*/ 106 w 255"/>
                <a:gd name="T3" fmla="*/ 125 h 271"/>
                <a:gd name="T4" fmla="*/ 96 w 255"/>
                <a:gd name="T5" fmla="*/ 128 h 271"/>
                <a:gd name="T6" fmla="*/ 90 w 255"/>
                <a:gd name="T7" fmla="*/ 147 h 271"/>
                <a:gd name="T8" fmla="*/ 95 w 255"/>
                <a:gd name="T9" fmla="*/ 155 h 271"/>
                <a:gd name="T10" fmla="*/ 95 w 255"/>
                <a:gd name="T11" fmla="*/ 165 h 271"/>
                <a:gd name="T12" fmla="*/ 119 w 255"/>
                <a:gd name="T13" fmla="*/ 192 h 271"/>
                <a:gd name="T14" fmla="*/ 128 w 255"/>
                <a:gd name="T15" fmla="*/ 189 h 271"/>
                <a:gd name="T16" fmla="*/ 136 w 255"/>
                <a:gd name="T17" fmla="*/ 192 h 271"/>
                <a:gd name="T18" fmla="*/ 160 w 255"/>
                <a:gd name="T19" fmla="*/ 165 h 271"/>
                <a:gd name="T20" fmla="*/ 160 w 255"/>
                <a:gd name="T21" fmla="*/ 155 h 271"/>
                <a:gd name="T22" fmla="*/ 167 w 255"/>
                <a:gd name="T23" fmla="*/ 147 h 271"/>
                <a:gd name="T24" fmla="*/ 160 w 255"/>
                <a:gd name="T25" fmla="*/ 128 h 271"/>
                <a:gd name="T26" fmla="*/ 151 w 255"/>
                <a:gd name="T27" fmla="*/ 125 h 271"/>
                <a:gd name="T28" fmla="*/ 144 w 255"/>
                <a:gd name="T29" fmla="*/ 117 h 271"/>
                <a:gd name="T30" fmla="*/ 128 w 255"/>
                <a:gd name="T31" fmla="*/ 0 h 271"/>
                <a:gd name="T32" fmla="*/ 138 w 255"/>
                <a:gd name="T33" fmla="*/ 3 h 271"/>
                <a:gd name="T34" fmla="*/ 143 w 255"/>
                <a:gd name="T35" fmla="*/ 11 h 271"/>
                <a:gd name="T36" fmla="*/ 239 w 255"/>
                <a:gd name="T37" fmla="*/ 96 h 271"/>
                <a:gd name="T38" fmla="*/ 249 w 255"/>
                <a:gd name="T39" fmla="*/ 99 h 271"/>
                <a:gd name="T40" fmla="*/ 255 w 255"/>
                <a:gd name="T41" fmla="*/ 105 h 271"/>
                <a:gd name="T42" fmla="*/ 255 w 255"/>
                <a:gd name="T43" fmla="*/ 117 h 271"/>
                <a:gd name="T44" fmla="*/ 249 w 255"/>
                <a:gd name="T45" fmla="*/ 125 h 271"/>
                <a:gd name="T46" fmla="*/ 223 w 255"/>
                <a:gd name="T47" fmla="*/ 250 h 271"/>
                <a:gd name="T48" fmla="*/ 223 w 255"/>
                <a:gd name="T49" fmla="*/ 259 h 271"/>
                <a:gd name="T50" fmla="*/ 218 w 255"/>
                <a:gd name="T51" fmla="*/ 267 h 271"/>
                <a:gd name="T52" fmla="*/ 208 w 255"/>
                <a:gd name="T53" fmla="*/ 271 h 271"/>
                <a:gd name="T54" fmla="*/ 199 w 255"/>
                <a:gd name="T55" fmla="*/ 269 h 271"/>
                <a:gd name="T56" fmla="*/ 56 w 255"/>
                <a:gd name="T57" fmla="*/ 269 h 271"/>
                <a:gd name="T58" fmla="*/ 46 w 255"/>
                <a:gd name="T59" fmla="*/ 271 h 271"/>
                <a:gd name="T60" fmla="*/ 38 w 255"/>
                <a:gd name="T61" fmla="*/ 267 h 271"/>
                <a:gd name="T62" fmla="*/ 32 w 255"/>
                <a:gd name="T63" fmla="*/ 259 h 271"/>
                <a:gd name="T64" fmla="*/ 32 w 255"/>
                <a:gd name="T65" fmla="*/ 250 h 271"/>
                <a:gd name="T66" fmla="*/ 6 w 255"/>
                <a:gd name="T67" fmla="*/ 125 h 271"/>
                <a:gd name="T68" fmla="*/ 0 w 255"/>
                <a:gd name="T69" fmla="*/ 117 h 271"/>
                <a:gd name="T70" fmla="*/ 0 w 255"/>
                <a:gd name="T71" fmla="*/ 105 h 271"/>
                <a:gd name="T72" fmla="*/ 6 w 255"/>
                <a:gd name="T73" fmla="*/ 99 h 271"/>
                <a:gd name="T74" fmla="*/ 16 w 255"/>
                <a:gd name="T75" fmla="*/ 96 h 271"/>
                <a:gd name="T76" fmla="*/ 112 w 255"/>
                <a:gd name="T77" fmla="*/ 11 h 271"/>
                <a:gd name="T78" fmla="*/ 119 w 255"/>
                <a:gd name="T79" fmla="*/ 3 h 271"/>
                <a:gd name="T80" fmla="*/ 128 w 255"/>
                <a:gd name="T81" fmla="*/ 0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55" h="271">
                  <a:moveTo>
                    <a:pt x="128" y="65"/>
                  </a:moveTo>
                  <a:lnTo>
                    <a:pt x="111" y="117"/>
                  </a:lnTo>
                  <a:lnTo>
                    <a:pt x="109" y="121"/>
                  </a:lnTo>
                  <a:lnTo>
                    <a:pt x="106" y="125"/>
                  </a:lnTo>
                  <a:lnTo>
                    <a:pt x="101" y="126"/>
                  </a:lnTo>
                  <a:lnTo>
                    <a:pt x="96" y="128"/>
                  </a:lnTo>
                  <a:lnTo>
                    <a:pt x="64" y="128"/>
                  </a:lnTo>
                  <a:lnTo>
                    <a:pt x="90" y="147"/>
                  </a:lnTo>
                  <a:lnTo>
                    <a:pt x="93" y="150"/>
                  </a:lnTo>
                  <a:lnTo>
                    <a:pt x="95" y="155"/>
                  </a:lnTo>
                  <a:lnTo>
                    <a:pt x="96" y="160"/>
                  </a:lnTo>
                  <a:lnTo>
                    <a:pt x="95" y="165"/>
                  </a:lnTo>
                  <a:lnTo>
                    <a:pt x="77" y="218"/>
                  </a:lnTo>
                  <a:lnTo>
                    <a:pt x="119" y="192"/>
                  </a:lnTo>
                  <a:lnTo>
                    <a:pt x="123" y="190"/>
                  </a:lnTo>
                  <a:lnTo>
                    <a:pt x="128" y="189"/>
                  </a:lnTo>
                  <a:lnTo>
                    <a:pt x="131" y="190"/>
                  </a:lnTo>
                  <a:lnTo>
                    <a:pt x="136" y="192"/>
                  </a:lnTo>
                  <a:lnTo>
                    <a:pt x="178" y="218"/>
                  </a:lnTo>
                  <a:lnTo>
                    <a:pt x="160" y="165"/>
                  </a:lnTo>
                  <a:lnTo>
                    <a:pt x="160" y="160"/>
                  </a:lnTo>
                  <a:lnTo>
                    <a:pt x="160" y="155"/>
                  </a:lnTo>
                  <a:lnTo>
                    <a:pt x="162" y="150"/>
                  </a:lnTo>
                  <a:lnTo>
                    <a:pt x="167" y="147"/>
                  </a:lnTo>
                  <a:lnTo>
                    <a:pt x="192" y="128"/>
                  </a:lnTo>
                  <a:lnTo>
                    <a:pt x="160" y="128"/>
                  </a:lnTo>
                  <a:lnTo>
                    <a:pt x="155" y="126"/>
                  </a:lnTo>
                  <a:lnTo>
                    <a:pt x="151" y="125"/>
                  </a:lnTo>
                  <a:lnTo>
                    <a:pt x="147" y="121"/>
                  </a:lnTo>
                  <a:lnTo>
                    <a:pt x="144" y="117"/>
                  </a:lnTo>
                  <a:lnTo>
                    <a:pt x="128" y="65"/>
                  </a:lnTo>
                  <a:close/>
                  <a:moveTo>
                    <a:pt x="128" y="0"/>
                  </a:moveTo>
                  <a:lnTo>
                    <a:pt x="133" y="0"/>
                  </a:lnTo>
                  <a:lnTo>
                    <a:pt x="138" y="3"/>
                  </a:lnTo>
                  <a:lnTo>
                    <a:pt x="141" y="6"/>
                  </a:lnTo>
                  <a:lnTo>
                    <a:pt x="143" y="11"/>
                  </a:lnTo>
                  <a:lnTo>
                    <a:pt x="172" y="96"/>
                  </a:lnTo>
                  <a:lnTo>
                    <a:pt x="239" y="96"/>
                  </a:lnTo>
                  <a:lnTo>
                    <a:pt x="245" y="96"/>
                  </a:lnTo>
                  <a:lnTo>
                    <a:pt x="249" y="99"/>
                  </a:lnTo>
                  <a:lnTo>
                    <a:pt x="252" y="102"/>
                  </a:lnTo>
                  <a:lnTo>
                    <a:pt x="255" y="105"/>
                  </a:lnTo>
                  <a:lnTo>
                    <a:pt x="255" y="112"/>
                  </a:lnTo>
                  <a:lnTo>
                    <a:pt x="255" y="117"/>
                  </a:lnTo>
                  <a:lnTo>
                    <a:pt x="253" y="120"/>
                  </a:lnTo>
                  <a:lnTo>
                    <a:pt x="249" y="125"/>
                  </a:lnTo>
                  <a:lnTo>
                    <a:pt x="194" y="165"/>
                  </a:lnTo>
                  <a:lnTo>
                    <a:pt x="223" y="250"/>
                  </a:lnTo>
                  <a:lnTo>
                    <a:pt x="223" y="255"/>
                  </a:lnTo>
                  <a:lnTo>
                    <a:pt x="223" y="259"/>
                  </a:lnTo>
                  <a:lnTo>
                    <a:pt x="221" y="264"/>
                  </a:lnTo>
                  <a:lnTo>
                    <a:pt x="218" y="267"/>
                  </a:lnTo>
                  <a:lnTo>
                    <a:pt x="213" y="271"/>
                  </a:lnTo>
                  <a:lnTo>
                    <a:pt x="208" y="271"/>
                  </a:lnTo>
                  <a:lnTo>
                    <a:pt x="204" y="271"/>
                  </a:lnTo>
                  <a:lnTo>
                    <a:pt x="199" y="269"/>
                  </a:lnTo>
                  <a:lnTo>
                    <a:pt x="128" y="224"/>
                  </a:lnTo>
                  <a:lnTo>
                    <a:pt x="56" y="269"/>
                  </a:lnTo>
                  <a:lnTo>
                    <a:pt x="51" y="271"/>
                  </a:lnTo>
                  <a:lnTo>
                    <a:pt x="46" y="271"/>
                  </a:lnTo>
                  <a:lnTo>
                    <a:pt x="42" y="271"/>
                  </a:lnTo>
                  <a:lnTo>
                    <a:pt x="38" y="267"/>
                  </a:lnTo>
                  <a:lnTo>
                    <a:pt x="35" y="264"/>
                  </a:lnTo>
                  <a:lnTo>
                    <a:pt x="32" y="259"/>
                  </a:lnTo>
                  <a:lnTo>
                    <a:pt x="32" y="255"/>
                  </a:lnTo>
                  <a:lnTo>
                    <a:pt x="32" y="250"/>
                  </a:lnTo>
                  <a:lnTo>
                    <a:pt x="61" y="165"/>
                  </a:lnTo>
                  <a:lnTo>
                    <a:pt x="6" y="125"/>
                  </a:lnTo>
                  <a:lnTo>
                    <a:pt x="3" y="120"/>
                  </a:lnTo>
                  <a:lnTo>
                    <a:pt x="0" y="117"/>
                  </a:lnTo>
                  <a:lnTo>
                    <a:pt x="0" y="112"/>
                  </a:lnTo>
                  <a:lnTo>
                    <a:pt x="0" y="105"/>
                  </a:lnTo>
                  <a:lnTo>
                    <a:pt x="3" y="102"/>
                  </a:lnTo>
                  <a:lnTo>
                    <a:pt x="6" y="99"/>
                  </a:lnTo>
                  <a:lnTo>
                    <a:pt x="11" y="96"/>
                  </a:lnTo>
                  <a:lnTo>
                    <a:pt x="16" y="96"/>
                  </a:lnTo>
                  <a:lnTo>
                    <a:pt x="85" y="96"/>
                  </a:lnTo>
                  <a:lnTo>
                    <a:pt x="112" y="11"/>
                  </a:lnTo>
                  <a:lnTo>
                    <a:pt x="115" y="6"/>
                  </a:lnTo>
                  <a:lnTo>
                    <a:pt x="119" y="3"/>
                  </a:lnTo>
                  <a:lnTo>
                    <a:pt x="123" y="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6B1BA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5" name="Равнобедренный треугольник 44"/>
          <p:cNvSpPr/>
          <p:nvPr/>
        </p:nvSpPr>
        <p:spPr>
          <a:xfrm rot="5400000">
            <a:off x="11294400" y="6080493"/>
            <a:ext cx="107949" cy="93059"/>
          </a:xfrm>
          <a:prstGeom prst="triangle">
            <a:avLst/>
          </a:prstGeom>
          <a:solidFill>
            <a:srgbClr val="192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6" name="Равнобедренный треугольник 45"/>
          <p:cNvSpPr/>
          <p:nvPr/>
        </p:nvSpPr>
        <p:spPr>
          <a:xfrm rot="5400000">
            <a:off x="11520686" y="6080493"/>
            <a:ext cx="107949" cy="93059"/>
          </a:xfrm>
          <a:prstGeom prst="triangle">
            <a:avLst/>
          </a:prstGeom>
          <a:solidFill>
            <a:srgbClr val="192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Равнобедренный треугольник 46"/>
          <p:cNvSpPr/>
          <p:nvPr/>
        </p:nvSpPr>
        <p:spPr>
          <a:xfrm rot="5400000">
            <a:off x="11746972" y="6080493"/>
            <a:ext cx="107949" cy="93059"/>
          </a:xfrm>
          <a:prstGeom prst="triangle">
            <a:avLst/>
          </a:prstGeom>
          <a:solidFill>
            <a:srgbClr val="192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5432105" y="6146072"/>
            <a:ext cx="5540696" cy="0"/>
          </a:xfrm>
          <a:prstGeom prst="line">
            <a:avLst/>
          </a:prstGeom>
          <a:ln w="19050">
            <a:solidFill>
              <a:srgbClr val="06B1BA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bg1"/>
                </a:solidFill>
              </a:rPr>
              <a:t>ТЕКУЩАЯ СИТУАЦИЯ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УЧЕТА ПАЦИЕНТОВ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235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45" grpId="0" animBg="1"/>
      <p:bldP spid="46" grpId="0" animBg="1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97294" y="3171217"/>
            <a:ext cx="2256817" cy="1128409"/>
          </a:xfrm>
          <a:prstGeom prst="rect">
            <a:avLst/>
          </a:prstGeom>
          <a:noFill/>
          <a:ln w="38100">
            <a:solidFill>
              <a:srgbClr val="0C9C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554636" y="5411449"/>
            <a:ext cx="11194452" cy="107825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731838" y="1277443"/>
            <a:ext cx="11017250" cy="8414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731838" y="1277444"/>
            <a:ext cx="830997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Freeform 271"/>
          <p:cNvSpPr>
            <a:spLocks noEditPoints="1"/>
          </p:cNvSpPr>
          <p:nvPr/>
        </p:nvSpPr>
        <p:spPr bwMode="auto">
          <a:xfrm>
            <a:off x="1070925" y="1478728"/>
            <a:ext cx="141774" cy="445576"/>
          </a:xfrm>
          <a:custGeom>
            <a:avLst/>
            <a:gdLst>
              <a:gd name="T0" fmla="*/ 42 w 42"/>
              <a:gd name="T1" fmla="*/ 6 h 133"/>
              <a:gd name="T2" fmla="*/ 40 w 42"/>
              <a:gd name="T3" fmla="*/ 79 h 133"/>
              <a:gd name="T4" fmla="*/ 38 w 42"/>
              <a:gd name="T5" fmla="*/ 83 h 133"/>
              <a:gd name="T6" fmla="*/ 33 w 42"/>
              <a:gd name="T7" fmla="*/ 85 h 133"/>
              <a:gd name="T8" fmla="*/ 9 w 42"/>
              <a:gd name="T9" fmla="*/ 85 h 133"/>
              <a:gd name="T10" fmla="*/ 5 w 42"/>
              <a:gd name="T11" fmla="*/ 83 h 133"/>
              <a:gd name="T12" fmla="*/ 3 w 42"/>
              <a:gd name="T13" fmla="*/ 79 h 133"/>
              <a:gd name="T14" fmla="*/ 0 w 42"/>
              <a:gd name="T15" fmla="*/ 6 h 133"/>
              <a:gd name="T16" fmla="*/ 2 w 42"/>
              <a:gd name="T17" fmla="*/ 2 h 133"/>
              <a:gd name="T18" fmla="*/ 6 w 42"/>
              <a:gd name="T19" fmla="*/ 0 h 133"/>
              <a:gd name="T20" fmla="*/ 36 w 42"/>
              <a:gd name="T21" fmla="*/ 0 h 133"/>
              <a:gd name="T22" fmla="*/ 41 w 42"/>
              <a:gd name="T23" fmla="*/ 2 h 133"/>
              <a:gd name="T24" fmla="*/ 42 w 42"/>
              <a:gd name="T25" fmla="*/ 6 h 133"/>
              <a:gd name="T26" fmla="*/ 40 w 42"/>
              <a:gd name="T27" fmla="*/ 106 h 133"/>
              <a:gd name="T28" fmla="*/ 40 w 42"/>
              <a:gd name="T29" fmla="*/ 127 h 133"/>
              <a:gd name="T30" fmla="*/ 38 w 42"/>
              <a:gd name="T31" fmla="*/ 132 h 133"/>
              <a:gd name="T32" fmla="*/ 33 w 42"/>
              <a:gd name="T33" fmla="*/ 133 h 133"/>
              <a:gd name="T34" fmla="*/ 9 w 42"/>
              <a:gd name="T35" fmla="*/ 133 h 133"/>
              <a:gd name="T36" fmla="*/ 5 w 42"/>
              <a:gd name="T37" fmla="*/ 132 h 133"/>
              <a:gd name="T38" fmla="*/ 3 w 42"/>
              <a:gd name="T39" fmla="*/ 127 h 133"/>
              <a:gd name="T40" fmla="*/ 3 w 42"/>
              <a:gd name="T41" fmla="*/ 106 h 133"/>
              <a:gd name="T42" fmla="*/ 5 w 42"/>
              <a:gd name="T43" fmla="*/ 102 h 133"/>
              <a:gd name="T44" fmla="*/ 9 w 42"/>
              <a:gd name="T45" fmla="*/ 100 h 133"/>
              <a:gd name="T46" fmla="*/ 33 w 42"/>
              <a:gd name="T47" fmla="*/ 100 h 133"/>
              <a:gd name="T48" fmla="*/ 38 w 42"/>
              <a:gd name="T49" fmla="*/ 102 h 133"/>
              <a:gd name="T50" fmla="*/ 40 w 42"/>
              <a:gd name="T51" fmla="*/ 106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2" h="133">
                <a:moveTo>
                  <a:pt x="42" y="6"/>
                </a:moveTo>
                <a:cubicBezTo>
                  <a:pt x="40" y="79"/>
                  <a:pt x="40" y="79"/>
                  <a:pt x="40" y="79"/>
                </a:cubicBezTo>
                <a:cubicBezTo>
                  <a:pt x="40" y="81"/>
                  <a:pt x="39" y="82"/>
                  <a:pt x="38" y="83"/>
                </a:cubicBezTo>
                <a:cubicBezTo>
                  <a:pt x="37" y="84"/>
                  <a:pt x="35" y="85"/>
                  <a:pt x="33" y="85"/>
                </a:cubicBezTo>
                <a:cubicBezTo>
                  <a:pt x="9" y="85"/>
                  <a:pt x="9" y="85"/>
                  <a:pt x="9" y="85"/>
                </a:cubicBezTo>
                <a:cubicBezTo>
                  <a:pt x="8" y="85"/>
                  <a:pt x="6" y="84"/>
                  <a:pt x="5" y="83"/>
                </a:cubicBezTo>
                <a:cubicBezTo>
                  <a:pt x="4" y="82"/>
                  <a:pt x="3" y="81"/>
                  <a:pt x="3" y="79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8" y="0"/>
                  <a:pt x="40" y="1"/>
                  <a:pt x="41" y="2"/>
                </a:cubicBezTo>
                <a:cubicBezTo>
                  <a:pt x="42" y="3"/>
                  <a:pt x="42" y="5"/>
                  <a:pt x="42" y="6"/>
                </a:cubicBezTo>
                <a:close/>
                <a:moveTo>
                  <a:pt x="40" y="106"/>
                </a:moveTo>
                <a:cubicBezTo>
                  <a:pt x="40" y="127"/>
                  <a:pt x="40" y="127"/>
                  <a:pt x="40" y="127"/>
                </a:cubicBezTo>
                <a:cubicBezTo>
                  <a:pt x="40" y="129"/>
                  <a:pt x="39" y="130"/>
                  <a:pt x="38" y="132"/>
                </a:cubicBezTo>
                <a:cubicBezTo>
                  <a:pt x="37" y="133"/>
                  <a:pt x="35" y="133"/>
                  <a:pt x="33" y="133"/>
                </a:cubicBezTo>
                <a:cubicBezTo>
                  <a:pt x="9" y="133"/>
                  <a:pt x="9" y="133"/>
                  <a:pt x="9" y="133"/>
                </a:cubicBezTo>
                <a:cubicBezTo>
                  <a:pt x="8" y="133"/>
                  <a:pt x="6" y="133"/>
                  <a:pt x="5" y="132"/>
                </a:cubicBezTo>
                <a:cubicBezTo>
                  <a:pt x="4" y="130"/>
                  <a:pt x="3" y="129"/>
                  <a:pt x="3" y="127"/>
                </a:cubicBezTo>
                <a:cubicBezTo>
                  <a:pt x="3" y="106"/>
                  <a:pt x="3" y="106"/>
                  <a:pt x="3" y="106"/>
                </a:cubicBezTo>
                <a:cubicBezTo>
                  <a:pt x="3" y="105"/>
                  <a:pt x="4" y="103"/>
                  <a:pt x="5" y="102"/>
                </a:cubicBezTo>
                <a:cubicBezTo>
                  <a:pt x="6" y="101"/>
                  <a:pt x="8" y="100"/>
                  <a:pt x="9" y="100"/>
                </a:cubicBezTo>
                <a:cubicBezTo>
                  <a:pt x="33" y="100"/>
                  <a:pt x="33" y="100"/>
                  <a:pt x="33" y="100"/>
                </a:cubicBezTo>
                <a:cubicBezTo>
                  <a:pt x="35" y="100"/>
                  <a:pt x="37" y="101"/>
                  <a:pt x="38" y="102"/>
                </a:cubicBezTo>
                <a:cubicBezTo>
                  <a:pt x="39" y="103"/>
                  <a:pt x="40" y="105"/>
                  <a:pt x="40" y="1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Shape 860"/>
          <p:cNvSpPr/>
          <p:nvPr/>
        </p:nvSpPr>
        <p:spPr>
          <a:xfrm>
            <a:off x="735612" y="5207809"/>
            <a:ext cx="1601775" cy="461665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2400" b="1">
                <a:solidFill>
                  <a:srgbClr val="31859C"/>
                </a:solidFill>
              </a:defRPr>
            </a:lvl1pPr>
          </a:lstStyle>
          <a:p>
            <a:pPr algn="ctr"/>
            <a:r>
              <a:rPr b="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Решение</a:t>
            </a:r>
            <a:r>
              <a:rPr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!</a:t>
            </a:r>
          </a:p>
        </p:txBody>
      </p:sp>
      <p:sp>
        <p:nvSpPr>
          <p:cNvPr id="123" name="Freeform 85"/>
          <p:cNvSpPr>
            <a:spLocks noEditPoints="1"/>
          </p:cNvSpPr>
          <p:nvPr/>
        </p:nvSpPr>
        <p:spPr bwMode="auto">
          <a:xfrm>
            <a:off x="727154" y="5827988"/>
            <a:ext cx="168202" cy="168202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85"/>
          <p:cNvSpPr>
            <a:spLocks noEditPoints="1"/>
          </p:cNvSpPr>
          <p:nvPr/>
        </p:nvSpPr>
        <p:spPr bwMode="auto">
          <a:xfrm>
            <a:off x="4510994" y="5815709"/>
            <a:ext cx="168202" cy="168202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Freeform 85"/>
          <p:cNvSpPr>
            <a:spLocks noEditPoints="1"/>
          </p:cNvSpPr>
          <p:nvPr/>
        </p:nvSpPr>
        <p:spPr bwMode="auto">
          <a:xfrm>
            <a:off x="8139830" y="5820304"/>
            <a:ext cx="168202" cy="168202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Shape 931"/>
          <p:cNvSpPr/>
          <p:nvPr/>
        </p:nvSpPr>
        <p:spPr>
          <a:xfrm>
            <a:off x="9471268" y="1470683"/>
            <a:ext cx="2101437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>
                <a:solidFill>
                  <a:srgbClr val="1F497D"/>
                </a:solidFill>
              </a:defRPr>
            </a:pPr>
            <a:r>
              <a:rPr sz="1200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Низкая</a:t>
            </a:r>
            <a:r>
              <a:rPr sz="1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прослеживаемость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пациентов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3 и 4 </a:t>
            </a: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кл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</a:t>
            </a:r>
            <a:r>
              <a:rPr sz="12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гр</a:t>
            </a:r>
            <a:r>
              <a:rPr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280975" y="1369677"/>
            <a:ext cx="2705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defRPr>
                <a:solidFill>
                  <a:srgbClr val="1F497D"/>
                </a:solidFill>
              </a:defRPr>
            </a:pPr>
            <a:r>
              <a:rPr lang="ru-RU"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Отсутствует актуальная информация о состоянии </a:t>
            </a:r>
            <a:r>
              <a:rPr lang="ru-RU" sz="1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ru-RU" sz="1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ru-RU" sz="1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30-40</a:t>
            </a:r>
            <a:r>
              <a:rPr lang="ru-RU"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% онкобольных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60479" y="1358526"/>
            <a:ext cx="3273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00000"/>
              <a:defRPr>
                <a:solidFill>
                  <a:srgbClr val="1F497D"/>
                </a:solidFill>
              </a:defRPr>
            </a:pPr>
            <a:r>
              <a:rPr lang="ru-RU"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Низкий контроль </a:t>
            </a:r>
            <a:r>
              <a:rPr lang="ru-RU" sz="12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за продолжительностью </a:t>
            </a:r>
            <a:r>
              <a:rPr lang="ru-RU" sz="12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нахождения больных </a:t>
            </a:r>
            <a:r>
              <a:rPr lang="ru-RU"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во 2 клинической группе</a:t>
            </a:r>
          </a:p>
        </p:txBody>
      </p:sp>
      <p:grpSp>
        <p:nvGrpSpPr>
          <p:cNvPr id="147" name="Группа 146"/>
          <p:cNvGrpSpPr/>
          <p:nvPr/>
        </p:nvGrpSpPr>
        <p:grpSpPr>
          <a:xfrm>
            <a:off x="1882754" y="1468383"/>
            <a:ext cx="364745" cy="448917"/>
            <a:chOff x="1924046" y="2371940"/>
            <a:chExt cx="447257" cy="550470"/>
          </a:xfrm>
        </p:grpSpPr>
        <p:sp>
          <p:nvSpPr>
            <p:cNvPr id="148" name="Freeform 75"/>
            <p:cNvSpPr>
              <a:spLocks noEditPoints="1"/>
            </p:cNvSpPr>
            <p:nvPr/>
          </p:nvSpPr>
          <p:spPr bwMode="auto">
            <a:xfrm>
              <a:off x="1924046" y="2371940"/>
              <a:ext cx="447257" cy="550470"/>
            </a:xfrm>
            <a:custGeom>
              <a:avLst/>
              <a:gdLst>
                <a:gd name="T0" fmla="*/ 32 w 415"/>
                <a:gd name="T1" fmla="*/ 480 h 512"/>
                <a:gd name="T2" fmla="*/ 383 w 415"/>
                <a:gd name="T3" fmla="*/ 112 h 512"/>
                <a:gd name="T4" fmla="*/ 351 w 415"/>
                <a:gd name="T5" fmla="*/ 128 h 512"/>
                <a:gd name="T6" fmla="*/ 350 w 415"/>
                <a:gd name="T7" fmla="*/ 138 h 512"/>
                <a:gd name="T8" fmla="*/ 342 w 415"/>
                <a:gd name="T9" fmla="*/ 143 h 512"/>
                <a:gd name="T10" fmla="*/ 80 w 415"/>
                <a:gd name="T11" fmla="*/ 144 h 512"/>
                <a:gd name="T12" fmla="*/ 70 w 415"/>
                <a:gd name="T13" fmla="*/ 141 h 512"/>
                <a:gd name="T14" fmla="*/ 66 w 415"/>
                <a:gd name="T15" fmla="*/ 133 h 512"/>
                <a:gd name="T16" fmla="*/ 64 w 415"/>
                <a:gd name="T17" fmla="*/ 112 h 512"/>
                <a:gd name="T18" fmla="*/ 208 w 415"/>
                <a:gd name="T19" fmla="*/ 32 h 512"/>
                <a:gd name="T20" fmla="*/ 181 w 415"/>
                <a:gd name="T21" fmla="*/ 48 h 512"/>
                <a:gd name="T22" fmla="*/ 175 w 415"/>
                <a:gd name="T23" fmla="*/ 69 h 512"/>
                <a:gd name="T24" fmla="*/ 170 w 415"/>
                <a:gd name="T25" fmla="*/ 77 h 512"/>
                <a:gd name="T26" fmla="*/ 160 w 415"/>
                <a:gd name="T27" fmla="*/ 80 h 512"/>
                <a:gd name="T28" fmla="*/ 96 w 415"/>
                <a:gd name="T29" fmla="*/ 112 h 512"/>
                <a:gd name="T30" fmla="*/ 321 w 415"/>
                <a:gd name="T31" fmla="*/ 80 h 512"/>
                <a:gd name="T32" fmla="*/ 252 w 415"/>
                <a:gd name="T33" fmla="*/ 80 h 512"/>
                <a:gd name="T34" fmla="*/ 244 w 415"/>
                <a:gd name="T35" fmla="*/ 74 h 512"/>
                <a:gd name="T36" fmla="*/ 240 w 415"/>
                <a:gd name="T37" fmla="*/ 64 h 512"/>
                <a:gd name="T38" fmla="*/ 224 w 415"/>
                <a:gd name="T39" fmla="*/ 37 h 512"/>
                <a:gd name="T40" fmla="*/ 208 w 415"/>
                <a:gd name="T41" fmla="*/ 0 h 512"/>
                <a:gd name="T42" fmla="*/ 247 w 415"/>
                <a:gd name="T43" fmla="*/ 15 h 512"/>
                <a:gd name="T44" fmla="*/ 269 w 415"/>
                <a:gd name="T45" fmla="*/ 48 h 512"/>
                <a:gd name="T46" fmla="*/ 342 w 415"/>
                <a:gd name="T47" fmla="*/ 50 h 512"/>
                <a:gd name="T48" fmla="*/ 350 w 415"/>
                <a:gd name="T49" fmla="*/ 55 h 512"/>
                <a:gd name="T50" fmla="*/ 351 w 415"/>
                <a:gd name="T51" fmla="*/ 64 h 512"/>
                <a:gd name="T52" fmla="*/ 383 w 415"/>
                <a:gd name="T53" fmla="*/ 80 h 512"/>
                <a:gd name="T54" fmla="*/ 412 w 415"/>
                <a:gd name="T55" fmla="*/ 96 h 512"/>
                <a:gd name="T56" fmla="*/ 415 w 415"/>
                <a:gd name="T57" fmla="*/ 480 h 512"/>
                <a:gd name="T58" fmla="*/ 399 w 415"/>
                <a:gd name="T59" fmla="*/ 508 h 512"/>
                <a:gd name="T60" fmla="*/ 32 w 415"/>
                <a:gd name="T61" fmla="*/ 512 h 512"/>
                <a:gd name="T62" fmla="*/ 5 w 415"/>
                <a:gd name="T63" fmla="*/ 496 h 512"/>
                <a:gd name="T64" fmla="*/ 0 w 415"/>
                <a:gd name="T65" fmla="*/ 112 h 512"/>
                <a:gd name="T66" fmla="*/ 16 w 415"/>
                <a:gd name="T67" fmla="*/ 85 h 512"/>
                <a:gd name="T68" fmla="*/ 64 w 415"/>
                <a:gd name="T69" fmla="*/ 80 h 512"/>
                <a:gd name="T70" fmla="*/ 66 w 415"/>
                <a:gd name="T71" fmla="*/ 59 h 512"/>
                <a:gd name="T72" fmla="*/ 70 w 415"/>
                <a:gd name="T73" fmla="*/ 51 h 512"/>
                <a:gd name="T74" fmla="*/ 80 w 415"/>
                <a:gd name="T75" fmla="*/ 48 h 512"/>
                <a:gd name="T76" fmla="*/ 154 w 415"/>
                <a:gd name="T77" fmla="*/ 29 h 512"/>
                <a:gd name="T78" fmla="*/ 188 w 415"/>
                <a:gd name="T79" fmla="*/ 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5" h="512">
                  <a:moveTo>
                    <a:pt x="32" y="112"/>
                  </a:moveTo>
                  <a:lnTo>
                    <a:pt x="32" y="480"/>
                  </a:lnTo>
                  <a:lnTo>
                    <a:pt x="383" y="480"/>
                  </a:lnTo>
                  <a:lnTo>
                    <a:pt x="383" y="112"/>
                  </a:lnTo>
                  <a:lnTo>
                    <a:pt x="351" y="112"/>
                  </a:lnTo>
                  <a:lnTo>
                    <a:pt x="351" y="128"/>
                  </a:lnTo>
                  <a:lnTo>
                    <a:pt x="351" y="133"/>
                  </a:lnTo>
                  <a:lnTo>
                    <a:pt x="350" y="138"/>
                  </a:lnTo>
                  <a:lnTo>
                    <a:pt x="345" y="141"/>
                  </a:lnTo>
                  <a:lnTo>
                    <a:pt x="342" y="143"/>
                  </a:lnTo>
                  <a:lnTo>
                    <a:pt x="337" y="144"/>
                  </a:lnTo>
                  <a:lnTo>
                    <a:pt x="80" y="144"/>
                  </a:lnTo>
                  <a:lnTo>
                    <a:pt x="75" y="143"/>
                  </a:lnTo>
                  <a:lnTo>
                    <a:pt x="70" y="141"/>
                  </a:lnTo>
                  <a:lnTo>
                    <a:pt x="67" y="138"/>
                  </a:lnTo>
                  <a:lnTo>
                    <a:pt x="66" y="133"/>
                  </a:lnTo>
                  <a:lnTo>
                    <a:pt x="64" y="128"/>
                  </a:lnTo>
                  <a:lnTo>
                    <a:pt x="64" y="112"/>
                  </a:lnTo>
                  <a:lnTo>
                    <a:pt x="32" y="112"/>
                  </a:lnTo>
                  <a:close/>
                  <a:moveTo>
                    <a:pt x="208" y="32"/>
                  </a:moveTo>
                  <a:lnTo>
                    <a:pt x="192" y="37"/>
                  </a:lnTo>
                  <a:lnTo>
                    <a:pt x="181" y="48"/>
                  </a:lnTo>
                  <a:lnTo>
                    <a:pt x="176" y="64"/>
                  </a:lnTo>
                  <a:lnTo>
                    <a:pt x="175" y="69"/>
                  </a:lnTo>
                  <a:lnTo>
                    <a:pt x="173" y="74"/>
                  </a:lnTo>
                  <a:lnTo>
                    <a:pt x="170" y="77"/>
                  </a:lnTo>
                  <a:lnTo>
                    <a:pt x="165" y="80"/>
                  </a:lnTo>
                  <a:lnTo>
                    <a:pt x="160" y="80"/>
                  </a:lnTo>
                  <a:lnTo>
                    <a:pt x="96" y="80"/>
                  </a:lnTo>
                  <a:lnTo>
                    <a:pt x="96" y="112"/>
                  </a:lnTo>
                  <a:lnTo>
                    <a:pt x="321" y="112"/>
                  </a:lnTo>
                  <a:lnTo>
                    <a:pt x="321" y="80"/>
                  </a:lnTo>
                  <a:lnTo>
                    <a:pt x="257" y="80"/>
                  </a:lnTo>
                  <a:lnTo>
                    <a:pt x="252" y="80"/>
                  </a:lnTo>
                  <a:lnTo>
                    <a:pt x="247" y="77"/>
                  </a:lnTo>
                  <a:lnTo>
                    <a:pt x="244" y="74"/>
                  </a:lnTo>
                  <a:lnTo>
                    <a:pt x="240" y="69"/>
                  </a:lnTo>
                  <a:lnTo>
                    <a:pt x="240" y="64"/>
                  </a:lnTo>
                  <a:lnTo>
                    <a:pt x="236" y="48"/>
                  </a:lnTo>
                  <a:lnTo>
                    <a:pt x="224" y="37"/>
                  </a:lnTo>
                  <a:lnTo>
                    <a:pt x="208" y="32"/>
                  </a:lnTo>
                  <a:close/>
                  <a:moveTo>
                    <a:pt x="208" y="0"/>
                  </a:moveTo>
                  <a:lnTo>
                    <a:pt x="229" y="3"/>
                  </a:lnTo>
                  <a:lnTo>
                    <a:pt x="247" y="15"/>
                  </a:lnTo>
                  <a:lnTo>
                    <a:pt x="261" y="29"/>
                  </a:lnTo>
                  <a:lnTo>
                    <a:pt x="269" y="48"/>
                  </a:lnTo>
                  <a:lnTo>
                    <a:pt x="337" y="48"/>
                  </a:lnTo>
                  <a:lnTo>
                    <a:pt x="342" y="50"/>
                  </a:lnTo>
                  <a:lnTo>
                    <a:pt x="345" y="51"/>
                  </a:lnTo>
                  <a:lnTo>
                    <a:pt x="350" y="55"/>
                  </a:lnTo>
                  <a:lnTo>
                    <a:pt x="351" y="59"/>
                  </a:lnTo>
                  <a:lnTo>
                    <a:pt x="351" y="64"/>
                  </a:lnTo>
                  <a:lnTo>
                    <a:pt x="351" y="80"/>
                  </a:lnTo>
                  <a:lnTo>
                    <a:pt x="383" y="80"/>
                  </a:lnTo>
                  <a:lnTo>
                    <a:pt x="399" y="85"/>
                  </a:lnTo>
                  <a:lnTo>
                    <a:pt x="412" y="96"/>
                  </a:lnTo>
                  <a:lnTo>
                    <a:pt x="415" y="112"/>
                  </a:lnTo>
                  <a:lnTo>
                    <a:pt x="415" y="480"/>
                  </a:lnTo>
                  <a:lnTo>
                    <a:pt x="412" y="496"/>
                  </a:lnTo>
                  <a:lnTo>
                    <a:pt x="399" y="508"/>
                  </a:lnTo>
                  <a:lnTo>
                    <a:pt x="383" y="512"/>
                  </a:lnTo>
                  <a:lnTo>
                    <a:pt x="32" y="512"/>
                  </a:lnTo>
                  <a:lnTo>
                    <a:pt x="16" y="508"/>
                  </a:lnTo>
                  <a:lnTo>
                    <a:pt x="5" y="496"/>
                  </a:lnTo>
                  <a:lnTo>
                    <a:pt x="0" y="480"/>
                  </a:lnTo>
                  <a:lnTo>
                    <a:pt x="0" y="112"/>
                  </a:lnTo>
                  <a:lnTo>
                    <a:pt x="5" y="96"/>
                  </a:lnTo>
                  <a:lnTo>
                    <a:pt x="16" y="85"/>
                  </a:lnTo>
                  <a:lnTo>
                    <a:pt x="32" y="80"/>
                  </a:lnTo>
                  <a:lnTo>
                    <a:pt x="64" y="80"/>
                  </a:lnTo>
                  <a:lnTo>
                    <a:pt x="64" y="64"/>
                  </a:lnTo>
                  <a:lnTo>
                    <a:pt x="66" y="59"/>
                  </a:lnTo>
                  <a:lnTo>
                    <a:pt x="67" y="55"/>
                  </a:lnTo>
                  <a:lnTo>
                    <a:pt x="70" y="51"/>
                  </a:lnTo>
                  <a:lnTo>
                    <a:pt x="75" y="50"/>
                  </a:lnTo>
                  <a:lnTo>
                    <a:pt x="80" y="48"/>
                  </a:lnTo>
                  <a:lnTo>
                    <a:pt x="146" y="48"/>
                  </a:lnTo>
                  <a:lnTo>
                    <a:pt x="154" y="29"/>
                  </a:lnTo>
                  <a:lnTo>
                    <a:pt x="168" y="15"/>
                  </a:lnTo>
                  <a:lnTo>
                    <a:pt x="188" y="3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9" name="Rectangle 76"/>
            <p:cNvSpPr>
              <a:spLocks noChangeArrowheads="1"/>
            </p:cNvSpPr>
            <p:nvPr/>
          </p:nvSpPr>
          <p:spPr bwMode="auto">
            <a:xfrm>
              <a:off x="2027259" y="2595568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0" name="Rectangle 77"/>
            <p:cNvSpPr>
              <a:spLocks noChangeArrowheads="1"/>
            </p:cNvSpPr>
            <p:nvPr/>
          </p:nvSpPr>
          <p:spPr bwMode="auto">
            <a:xfrm>
              <a:off x="2027259" y="2681579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1" name="Rectangle 78"/>
            <p:cNvSpPr>
              <a:spLocks noChangeArrowheads="1"/>
            </p:cNvSpPr>
            <p:nvPr/>
          </p:nvSpPr>
          <p:spPr bwMode="auto">
            <a:xfrm>
              <a:off x="2027259" y="2767590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2" name="Freeform 79"/>
            <p:cNvSpPr>
              <a:spLocks/>
            </p:cNvSpPr>
            <p:nvPr/>
          </p:nvSpPr>
          <p:spPr bwMode="auto">
            <a:xfrm>
              <a:off x="2096068" y="2595568"/>
              <a:ext cx="172022" cy="34404"/>
            </a:xfrm>
            <a:custGeom>
              <a:avLst/>
              <a:gdLst>
                <a:gd name="T0" fmla="*/ 16 w 161"/>
                <a:gd name="T1" fmla="*/ 0 h 32"/>
                <a:gd name="T2" fmla="*/ 145 w 161"/>
                <a:gd name="T3" fmla="*/ 0 h 32"/>
                <a:gd name="T4" fmla="*/ 149 w 161"/>
                <a:gd name="T5" fmla="*/ 0 h 32"/>
                <a:gd name="T6" fmla="*/ 153 w 161"/>
                <a:gd name="T7" fmla="*/ 3 h 32"/>
                <a:gd name="T8" fmla="*/ 158 w 161"/>
                <a:gd name="T9" fmla="*/ 6 h 32"/>
                <a:gd name="T10" fmla="*/ 159 w 161"/>
                <a:gd name="T11" fmla="*/ 11 h 32"/>
                <a:gd name="T12" fmla="*/ 161 w 161"/>
                <a:gd name="T13" fmla="*/ 16 h 32"/>
                <a:gd name="T14" fmla="*/ 159 w 161"/>
                <a:gd name="T15" fmla="*/ 20 h 32"/>
                <a:gd name="T16" fmla="*/ 158 w 161"/>
                <a:gd name="T17" fmla="*/ 25 h 32"/>
                <a:gd name="T18" fmla="*/ 153 w 161"/>
                <a:gd name="T19" fmla="*/ 28 h 32"/>
                <a:gd name="T20" fmla="*/ 149 w 161"/>
                <a:gd name="T21" fmla="*/ 30 h 32"/>
                <a:gd name="T22" fmla="*/ 145 w 161"/>
                <a:gd name="T23" fmla="*/ 32 h 32"/>
                <a:gd name="T24" fmla="*/ 16 w 161"/>
                <a:gd name="T25" fmla="*/ 32 h 32"/>
                <a:gd name="T26" fmla="*/ 11 w 161"/>
                <a:gd name="T27" fmla="*/ 30 h 32"/>
                <a:gd name="T28" fmla="*/ 7 w 161"/>
                <a:gd name="T29" fmla="*/ 28 h 32"/>
                <a:gd name="T30" fmla="*/ 3 w 161"/>
                <a:gd name="T31" fmla="*/ 25 h 32"/>
                <a:gd name="T32" fmla="*/ 0 w 161"/>
                <a:gd name="T33" fmla="*/ 20 h 32"/>
                <a:gd name="T34" fmla="*/ 0 w 161"/>
                <a:gd name="T35" fmla="*/ 16 h 32"/>
                <a:gd name="T36" fmla="*/ 0 w 161"/>
                <a:gd name="T37" fmla="*/ 11 h 32"/>
                <a:gd name="T38" fmla="*/ 3 w 161"/>
                <a:gd name="T39" fmla="*/ 6 h 32"/>
                <a:gd name="T40" fmla="*/ 7 w 161"/>
                <a:gd name="T41" fmla="*/ 3 h 32"/>
                <a:gd name="T42" fmla="*/ 11 w 161"/>
                <a:gd name="T43" fmla="*/ 0 h 32"/>
                <a:gd name="T44" fmla="*/ 16 w 16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1" h="32">
                  <a:moveTo>
                    <a:pt x="16" y="0"/>
                  </a:moveTo>
                  <a:lnTo>
                    <a:pt x="145" y="0"/>
                  </a:lnTo>
                  <a:lnTo>
                    <a:pt x="149" y="0"/>
                  </a:lnTo>
                  <a:lnTo>
                    <a:pt x="153" y="3"/>
                  </a:lnTo>
                  <a:lnTo>
                    <a:pt x="158" y="6"/>
                  </a:lnTo>
                  <a:lnTo>
                    <a:pt x="159" y="11"/>
                  </a:lnTo>
                  <a:lnTo>
                    <a:pt x="161" y="16"/>
                  </a:lnTo>
                  <a:lnTo>
                    <a:pt x="159" y="20"/>
                  </a:lnTo>
                  <a:lnTo>
                    <a:pt x="158" y="25"/>
                  </a:lnTo>
                  <a:lnTo>
                    <a:pt x="153" y="28"/>
                  </a:lnTo>
                  <a:lnTo>
                    <a:pt x="149" y="30"/>
                  </a:lnTo>
                  <a:lnTo>
                    <a:pt x="145" y="32"/>
                  </a:lnTo>
                  <a:lnTo>
                    <a:pt x="16" y="32"/>
                  </a:lnTo>
                  <a:lnTo>
                    <a:pt x="11" y="30"/>
                  </a:lnTo>
                  <a:lnTo>
                    <a:pt x="7" y="28"/>
                  </a:lnTo>
                  <a:lnTo>
                    <a:pt x="3" y="25"/>
                  </a:lnTo>
                  <a:lnTo>
                    <a:pt x="0" y="20"/>
                  </a:lnTo>
                  <a:lnTo>
                    <a:pt x="0" y="16"/>
                  </a:lnTo>
                  <a:lnTo>
                    <a:pt x="0" y="11"/>
                  </a:lnTo>
                  <a:lnTo>
                    <a:pt x="3" y="6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3" name="Freeform 80"/>
            <p:cNvSpPr>
              <a:spLocks/>
            </p:cNvSpPr>
            <p:nvPr/>
          </p:nvSpPr>
          <p:spPr bwMode="auto">
            <a:xfrm>
              <a:off x="2096068" y="2681579"/>
              <a:ext cx="172022" cy="34404"/>
            </a:xfrm>
            <a:custGeom>
              <a:avLst/>
              <a:gdLst>
                <a:gd name="T0" fmla="*/ 16 w 161"/>
                <a:gd name="T1" fmla="*/ 0 h 32"/>
                <a:gd name="T2" fmla="*/ 145 w 161"/>
                <a:gd name="T3" fmla="*/ 0 h 32"/>
                <a:gd name="T4" fmla="*/ 149 w 161"/>
                <a:gd name="T5" fmla="*/ 0 h 32"/>
                <a:gd name="T6" fmla="*/ 153 w 161"/>
                <a:gd name="T7" fmla="*/ 3 h 32"/>
                <a:gd name="T8" fmla="*/ 158 w 161"/>
                <a:gd name="T9" fmla="*/ 6 h 32"/>
                <a:gd name="T10" fmla="*/ 159 w 161"/>
                <a:gd name="T11" fmla="*/ 9 h 32"/>
                <a:gd name="T12" fmla="*/ 161 w 161"/>
                <a:gd name="T13" fmla="*/ 16 h 32"/>
                <a:gd name="T14" fmla="*/ 159 w 161"/>
                <a:gd name="T15" fmla="*/ 21 h 32"/>
                <a:gd name="T16" fmla="*/ 158 w 161"/>
                <a:gd name="T17" fmla="*/ 25 h 32"/>
                <a:gd name="T18" fmla="*/ 153 w 161"/>
                <a:gd name="T19" fmla="*/ 29 h 32"/>
                <a:gd name="T20" fmla="*/ 149 w 161"/>
                <a:gd name="T21" fmla="*/ 30 h 32"/>
                <a:gd name="T22" fmla="*/ 145 w 161"/>
                <a:gd name="T23" fmla="*/ 32 h 32"/>
                <a:gd name="T24" fmla="*/ 16 w 161"/>
                <a:gd name="T25" fmla="*/ 32 h 32"/>
                <a:gd name="T26" fmla="*/ 11 w 161"/>
                <a:gd name="T27" fmla="*/ 30 h 32"/>
                <a:gd name="T28" fmla="*/ 7 w 161"/>
                <a:gd name="T29" fmla="*/ 29 h 32"/>
                <a:gd name="T30" fmla="*/ 3 w 161"/>
                <a:gd name="T31" fmla="*/ 25 h 32"/>
                <a:gd name="T32" fmla="*/ 0 w 161"/>
                <a:gd name="T33" fmla="*/ 21 h 32"/>
                <a:gd name="T34" fmla="*/ 0 w 161"/>
                <a:gd name="T35" fmla="*/ 16 h 32"/>
                <a:gd name="T36" fmla="*/ 0 w 161"/>
                <a:gd name="T37" fmla="*/ 9 h 32"/>
                <a:gd name="T38" fmla="*/ 3 w 161"/>
                <a:gd name="T39" fmla="*/ 6 h 32"/>
                <a:gd name="T40" fmla="*/ 7 w 161"/>
                <a:gd name="T41" fmla="*/ 3 h 32"/>
                <a:gd name="T42" fmla="*/ 11 w 161"/>
                <a:gd name="T43" fmla="*/ 0 h 32"/>
                <a:gd name="T44" fmla="*/ 16 w 16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1" h="32">
                  <a:moveTo>
                    <a:pt x="16" y="0"/>
                  </a:moveTo>
                  <a:lnTo>
                    <a:pt x="145" y="0"/>
                  </a:lnTo>
                  <a:lnTo>
                    <a:pt x="149" y="0"/>
                  </a:lnTo>
                  <a:lnTo>
                    <a:pt x="153" y="3"/>
                  </a:lnTo>
                  <a:lnTo>
                    <a:pt x="158" y="6"/>
                  </a:lnTo>
                  <a:lnTo>
                    <a:pt x="159" y="9"/>
                  </a:lnTo>
                  <a:lnTo>
                    <a:pt x="161" y="16"/>
                  </a:lnTo>
                  <a:lnTo>
                    <a:pt x="159" y="21"/>
                  </a:lnTo>
                  <a:lnTo>
                    <a:pt x="158" y="25"/>
                  </a:lnTo>
                  <a:lnTo>
                    <a:pt x="153" y="29"/>
                  </a:lnTo>
                  <a:lnTo>
                    <a:pt x="149" y="30"/>
                  </a:lnTo>
                  <a:lnTo>
                    <a:pt x="145" y="32"/>
                  </a:lnTo>
                  <a:lnTo>
                    <a:pt x="16" y="32"/>
                  </a:lnTo>
                  <a:lnTo>
                    <a:pt x="11" y="30"/>
                  </a:lnTo>
                  <a:lnTo>
                    <a:pt x="7" y="29"/>
                  </a:lnTo>
                  <a:lnTo>
                    <a:pt x="3" y="25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9"/>
                  </a:lnTo>
                  <a:lnTo>
                    <a:pt x="3" y="6"/>
                  </a:lnTo>
                  <a:lnTo>
                    <a:pt x="7" y="3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4" name="Freeform 81"/>
            <p:cNvSpPr>
              <a:spLocks/>
            </p:cNvSpPr>
            <p:nvPr/>
          </p:nvSpPr>
          <p:spPr bwMode="auto">
            <a:xfrm>
              <a:off x="2096068" y="2767590"/>
              <a:ext cx="172022" cy="34404"/>
            </a:xfrm>
            <a:custGeom>
              <a:avLst/>
              <a:gdLst>
                <a:gd name="T0" fmla="*/ 16 w 161"/>
                <a:gd name="T1" fmla="*/ 0 h 30"/>
                <a:gd name="T2" fmla="*/ 145 w 161"/>
                <a:gd name="T3" fmla="*/ 0 h 30"/>
                <a:gd name="T4" fmla="*/ 149 w 161"/>
                <a:gd name="T5" fmla="*/ 0 h 30"/>
                <a:gd name="T6" fmla="*/ 153 w 161"/>
                <a:gd name="T7" fmla="*/ 2 h 30"/>
                <a:gd name="T8" fmla="*/ 158 w 161"/>
                <a:gd name="T9" fmla="*/ 6 h 30"/>
                <a:gd name="T10" fmla="*/ 159 w 161"/>
                <a:gd name="T11" fmla="*/ 10 h 30"/>
                <a:gd name="T12" fmla="*/ 161 w 161"/>
                <a:gd name="T13" fmla="*/ 14 h 30"/>
                <a:gd name="T14" fmla="*/ 159 w 161"/>
                <a:gd name="T15" fmla="*/ 21 h 30"/>
                <a:gd name="T16" fmla="*/ 158 w 161"/>
                <a:gd name="T17" fmla="*/ 24 h 30"/>
                <a:gd name="T18" fmla="*/ 153 w 161"/>
                <a:gd name="T19" fmla="*/ 29 h 30"/>
                <a:gd name="T20" fmla="*/ 149 w 161"/>
                <a:gd name="T21" fmla="*/ 30 h 30"/>
                <a:gd name="T22" fmla="*/ 145 w 161"/>
                <a:gd name="T23" fmla="*/ 30 h 30"/>
                <a:gd name="T24" fmla="*/ 16 w 161"/>
                <a:gd name="T25" fmla="*/ 30 h 30"/>
                <a:gd name="T26" fmla="*/ 11 w 161"/>
                <a:gd name="T27" fmla="*/ 30 h 30"/>
                <a:gd name="T28" fmla="*/ 7 w 161"/>
                <a:gd name="T29" fmla="*/ 29 h 30"/>
                <a:gd name="T30" fmla="*/ 3 w 161"/>
                <a:gd name="T31" fmla="*/ 24 h 30"/>
                <a:gd name="T32" fmla="*/ 0 w 161"/>
                <a:gd name="T33" fmla="*/ 21 h 30"/>
                <a:gd name="T34" fmla="*/ 0 w 161"/>
                <a:gd name="T35" fmla="*/ 14 h 30"/>
                <a:gd name="T36" fmla="*/ 0 w 161"/>
                <a:gd name="T37" fmla="*/ 10 h 30"/>
                <a:gd name="T38" fmla="*/ 3 w 161"/>
                <a:gd name="T39" fmla="*/ 6 h 30"/>
                <a:gd name="T40" fmla="*/ 7 w 161"/>
                <a:gd name="T41" fmla="*/ 2 h 30"/>
                <a:gd name="T42" fmla="*/ 11 w 161"/>
                <a:gd name="T43" fmla="*/ 0 h 30"/>
                <a:gd name="T44" fmla="*/ 16 w 161"/>
                <a:gd name="T4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1" h="30">
                  <a:moveTo>
                    <a:pt x="16" y="0"/>
                  </a:moveTo>
                  <a:lnTo>
                    <a:pt x="145" y="0"/>
                  </a:lnTo>
                  <a:lnTo>
                    <a:pt x="149" y="0"/>
                  </a:lnTo>
                  <a:lnTo>
                    <a:pt x="153" y="2"/>
                  </a:lnTo>
                  <a:lnTo>
                    <a:pt x="158" y="6"/>
                  </a:lnTo>
                  <a:lnTo>
                    <a:pt x="159" y="10"/>
                  </a:lnTo>
                  <a:lnTo>
                    <a:pt x="161" y="14"/>
                  </a:lnTo>
                  <a:lnTo>
                    <a:pt x="159" y="21"/>
                  </a:lnTo>
                  <a:lnTo>
                    <a:pt x="158" y="24"/>
                  </a:lnTo>
                  <a:lnTo>
                    <a:pt x="153" y="29"/>
                  </a:lnTo>
                  <a:lnTo>
                    <a:pt x="149" y="30"/>
                  </a:lnTo>
                  <a:lnTo>
                    <a:pt x="145" y="30"/>
                  </a:lnTo>
                  <a:lnTo>
                    <a:pt x="16" y="30"/>
                  </a:lnTo>
                  <a:lnTo>
                    <a:pt x="11" y="30"/>
                  </a:lnTo>
                  <a:lnTo>
                    <a:pt x="7" y="29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4"/>
                  </a:lnTo>
                  <a:lnTo>
                    <a:pt x="0" y="10"/>
                  </a:lnTo>
                  <a:lnTo>
                    <a:pt x="3" y="6"/>
                  </a:lnTo>
                  <a:lnTo>
                    <a:pt x="7" y="2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5" name="Группа 154"/>
          <p:cNvGrpSpPr/>
          <p:nvPr/>
        </p:nvGrpSpPr>
        <p:grpSpPr>
          <a:xfrm>
            <a:off x="5167408" y="1493505"/>
            <a:ext cx="494784" cy="494784"/>
            <a:chOff x="3867893" y="4367393"/>
            <a:chExt cx="550470" cy="550470"/>
          </a:xfrm>
        </p:grpSpPr>
        <p:sp>
          <p:nvSpPr>
            <p:cNvPr id="156" name="Freeform 47"/>
            <p:cNvSpPr>
              <a:spLocks/>
            </p:cNvSpPr>
            <p:nvPr/>
          </p:nvSpPr>
          <p:spPr bwMode="auto">
            <a:xfrm>
              <a:off x="3867893" y="4367393"/>
              <a:ext cx="550470" cy="550470"/>
            </a:xfrm>
            <a:custGeom>
              <a:avLst/>
              <a:gdLst>
                <a:gd name="T0" fmla="*/ 97 w 512"/>
                <a:gd name="T1" fmla="*/ 0 h 511"/>
                <a:gd name="T2" fmla="*/ 105 w 512"/>
                <a:gd name="T3" fmla="*/ 3 h 511"/>
                <a:gd name="T4" fmla="*/ 111 w 512"/>
                <a:gd name="T5" fmla="*/ 11 h 511"/>
                <a:gd name="T6" fmla="*/ 111 w 512"/>
                <a:gd name="T7" fmla="*/ 20 h 511"/>
                <a:gd name="T8" fmla="*/ 105 w 512"/>
                <a:gd name="T9" fmla="*/ 28 h 511"/>
                <a:gd name="T10" fmla="*/ 97 w 512"/>
                <a:gd name="T11" fmla="*/ 32 h 511"/>
                <a:gd name="T12" fmla="*/ 33 w 512"/>
                <a:gd name="T13" fmla="*/ 351 h 511"/>
                <a:gd name="T14" fmla="*/ 102 w 512"/>
                <a:gd name="T15" fmla="*/ 352 h 511"/>
                <a:gd name="T16" fmla="*/ 110 w 512"/>
                <a:gd name="T17" fmla="*/ 357 h 511"/>
                <a:gd name="T18" fmla="*/ 113 w 512"/>
                <a:gd name="T19" fmla="*/ 367 h 511"/>
                <a:gd name="T20" fmla="*/ 230 w 512"/>
                <a:gd name="T21" fmla="*/ 356 h 511"/>
                <a:gd name="T22" fmla="*/ 240 w 512"/>
                <a:gd name="T23" fmla="*/ 351 h 511"/>
                <a:gd name="T24" fmla="*/ 480 w 512"/>
                <a:gd name="T25" fmla="*/ 32 h 511"/>
                <a:gd name="T26" fmla="*/ 203 w 512"/>
                <a:gd name="T27" fmla="*/ 30 h 511"/>
                <a:gd name="T28" fmla="*/ 195 w 512"/>
                <a:gd name="T29" fmla="*/ 25 h 511"/>
                <a:gd name="T30" fmla="*/ 191 w 512"/>
                <a:gd name="T31" fmla="*/ 16 h 511"/>
                <a:gd name="T32" fmla="*/ 195 w 512"/>
                <a:gd name="T33" fmla="*/ 6 h 511"/>
                <a:gd name="T34" fmla="*/ 203 w 512"/>
                <a:gd name="T35" fmla="*/ 0 h 511"/>
                <a:gd name="T36" fmla="*/ 480 w 512"/>
                <a:gd name="T37" fmla="*/ 0 h 511"/>
                <a:gd name="T38" fmla="*/ 508 w 512"/>
                <a:gd name="T39" fmla="*/ 16 h 511"/>
                <a:gd name="T40" fmla="*/ 512 w 512"/>
                <a:gd name="T41" fmla="*/ 351 h 511"/>
                <a:gd name="T42" fmla="*/ 496 w 512"/>
                <a:gd name="T43" fmla="*/ 378 h 511"/>
                <a:gd name="T44" fmla="*/ 246 w 512"/>
                <a:gd name="T45" fmla="*/ 383 h 511"/>
                <a:gd name="T46" fmla="*/ 102 w 512"/>
                <a:gd name="T47" fmla="*/ 509 h 511"/>
                <a:gd name="T48" fmla="*/ 92 w 512"/>
                <a:gd name="T49" fmla="*/ 511 h 511"/>
                <a:gd name="T50" fmla="*/ 85 w 512"/>
                <a:gd name="T51" fmla="*/ 506 h 511"/>
                <a:gd name="T52" fmla="*/ 81 w 512"/>
                <a:gd name="T53" fmla="*/ 500 h 511"/>
                <a:gd name="T54" fmla="*/ 81 w 512"/>
                <a:gd name="T55" fmla="*/ 383 h 511"/>
                <a:gd name="T56" fmla="*/ 16 w 512"/>
                <a:gd name="T57" fmla="*/ 378 h 511"/>
                <a:gd name="T58" fmla="*/ 0 w 512"/>
                <a:gd name="T59" fmla="*/ 351 h 511"/>
                <a:gd name="T60" fmla="*/ 4 w 512"/>
                <a:gd name="T61" fmla="*/ 16 h 511"/>
                <a:gd name="T62" fmla="*/ 33 w 512"/>
                <a:gd name="T63" fmla="*/ 0 h 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2" h="511">
                  <a:moveTo>
                    <a:pt x="33" y="0"/>
                  </a:moveTo>
                  <a:lnTo>
                    <a:pt x="97" y="0"/>
                  </a:lnTo>
                  <a:lnTo>
                    <a:pt x="102" y="0"/>
                  </a:lnTo>
                  <a:lnTo>
                    <a:pt x="105" y="3"/>
                  </a:lnTo>
                  <a:lnTo>
                    <a:pt x="110" y="6"/>
                  </a:lnTo>
                  <a:lnTo>
                    <a:pt x="111" y="11"/>
                  </a:lnTo>
                  <a:lnTo>
                    <a:pt x="113" y="16"/>
                  </a:lnTo>
                  <a:lnTo>
                    <a:pt x="111" y="20"/>
                  </a:lnTo>
                  <a:lnTo>
                    <a:pt x="110" y="25"/>
                  </a:lnTo>
                  <a:lnTo>
                    <a:pt x="105" y="28"/>
                  </a:lnTo>
                  <a:lnTo>
                    <a:pt x="102" y="30"/>
                  </a:lnTo>
                  <a:lnTo>
                    <a:pt x="97" y="32"/>
                  </a:lnTo>
                  <a:lnTo>
                    <a:pt x="33" y="32"/>
                  </a:lnTo>
                  <a:lnTo>
                    <a:pt x="33" y="351"/>
                  </a:lnTo>
                  <a:lnTo>
                    <a:pt x="97" y="351"/>
                  </a:lnTo>
                  <a:lnTo>
                    <a:pt x="102" y="352"/>
                  </a:lnTo>
                  <a:lnTo>
                    <a:pt x="105" y="354"/>
                  </a:lnTo>
                  <a:lnTo>
                    <a:pt x="110" y="357"/>
                  </a:lnTo>
                  <a:lnTo>
                    <a:pt x="111" y="362"/>
                  </a:lnTo>
                  <a:lnTo>
                    <a:pt x="113" y="367"/>
                  </a:lnTo>
                  <a:lnTo>
                    <a:pt x="113" y="460"/>
                  </a:lnTo>
                  <a:lnTo>
                    <a:pt x="230" y="356"/>
                  </a:lnTo>
                  <a:lnTo>
                    <a:pt x="235" y="352"/>
                  </a:lnTo>
                  <a:lnTo>
                    <a:pt x="240" y="351"/>
                  </a:lnTo>
                  <a:lnTo>
                    <a:pt x="480" y="351"/>
                  </a:lnTo>
                  <a:lnTo>
                    <a:pt x="480" y="32"/>
                  </a:lnTo>
                  <a:lnTo>
                    <a:pt x="207" y="32"/>
                  </a:lnTo>
                  <a:lnTo>
                    <a:pt x="203" y="30"/>
                  </a:lnTo>
                  <a:lnTo>
                    <a:pt x="198" y="28"/>
                  </a:lnTo>
                  <a:lnTo>
                    <a:pt x="195" y="25"/>
                  </a:lnTo>
                  <a:lnTo>
                    <a:pt x="193" y="20"/>
                  </a:lnTo>
                  <a:lnTo>
                    <a:pt x="191" y="16"/>
                  </a:lnTo>
                  <a:lnTo>
                    <a:pt x="193" y="11"/>
                  </a:lnTo>
                  <a:lnTo>
                    <a:pt x="195" y="6"/>
                  </a:lnTo>
                  <a:lnTo>
                    <a:pt x="198" y="3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480" y="0"/>
                  </a:lnTo>
                  <a:lnTo>
                    <a:pt x="496" y="3"/>
                  </a:lnTo>
                  <a:lnTo>
                    <a:pt x="508" y="16"/>
                  </a:lnTo>
                  <a:lnTo>
                    <a:pt x="512" y="32"/>
                  </a:lnTo>
                  <a:lnTo>
                    <a:pt x="512" y="351"/>
                  </a:lnTo>
                  <a:lnTo>
                    <a:pt x="508" y="367"/>
                  </a:lnTo>
                  <a:lnTo>
                    <a:pt x="496" y="378"/>
                  </a:lnTo>
                  <a:lnTo>
                    <a:pt x="480" y="383"/>
                  </a:lnTo>
                  <a:lnTo>
                    <a:pt x="246" y="383"/>
                  </a:lnTo>
                  <a:lnTo>
                    <a:pt x="106" y="506"/>
                  </a:lnTo>
                  <a:lnTo>
                    <a:pt x="102" y="509"/>
                  </a:lnTo>
                  <a:lnTo>
                    <a:pt x="97" y="511"/>
                  </a:lnTo>
                  <a:lnTo>
                    <a:pt x="92" y="511"/>
                  </a:lnTo>
                  <a:lnTo>
                    <a:pt x="89" y="509"/>
                  </a:lnTo>
                  <a:lnTo>
                    <a:pt x="85" y="506"/>
                  </a:lnTo>
                  <a:lnTo>
                    <a:pt x="82" y="503"/>
                  </a:lnTo>
                  <a:lnTo>
                    <a:pt x="81" y="500"/>
                  </a:lnTo>
                  <a:lnTo>
                    <a:pt x="81" y="495"/>
                  </a:lnTo>
                  <a:lnTo>
                    <a:pt x="81" y="383"/>
                  </a:lnTo>
                  <a:lnTo>
                    <a:pt x="33" y="383"/>
                  </a:lnTo>
                  <a:lnTo>
                    <a:pt x="16" y="378"/>
                  </a:lnTo>
                  <a:lnTo>
                    <a:pt x="4" y="367"/>
                  </a:lnTo>
                  <a:lnTo>
                    <a:pt x="0" y="351"/>
                  </a:lnTo>
                  <a:lnTo>
                    <a:pt x="0" y="32"/>
                  </a:lnTo>
                  <a:lnTo>
                    <a:pt x="4" y="16"/>
                  </a:lnTo>
                  <a:lnTo>
                    <a:pt x="16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7" name="Freeform 48"/>
            <p:cNvSpPr>
              <a:spLocks noEditPoints="1"/>
            </p:cNvSpPr>
            <p:nvPr/>
          </p:nvSpPr>
          <p:spPr bwMode="auto">
            <a:xfrm>
              <a:off x="4022712" y="4453404"/>
              <a:ext cx="240831" cy="238681"/>
            </a:xfrm>
            <a:custGeom>
              <a:avLst/>
              <a:gdLst>
                <a:gd name="T0" fmla="*/ 97 w 225"/>
                <a:gd name="T1" fmla="*/ 78 h 223"/>
                <a:gd name="T2" fmla="*/ 93 w 225"/>
                <a:gd name="T3" fmla="*/ 88 h 223"/>
                <a:gd name="T4" fmla="*/ 85 w 225"/>
                <a:gd name="T5" fmla="*/ 94 h 223"/>
                <a:gd name="T6" fmla="*/ 32 w 225"/>
                <a:gd name="T7" fmla="*/ 94 h 223"/>
                <a:gd name="T8" fmla="*/ 81 w 225"/>
                <a:gd name="T9" fmla="*/ 126 h 223"/>
                <a:gd name="T10" fmla="*/ 90 w 225"/>
                <a:gd name="T11" fmla="*/ 130 h 223"/>
                <a:gd name="T12" fmla="*/ 97 w 225"/>
                <a:gd name="T13" fmla="*/ 138 h 223"/>
                <a:gd name="T14" fmla="*/ 97 w 225"/>
                <a:gd name="T15" fmla="*/ 191 h 223"/>
                <a:gd name="T16" fmla="*/ 129 w 225"/>
                <a:gd name="T17" fmla="*/ 142 h 223"/>
                <a:gd name="T18" fmla="*/ 132 w 225"/>
                <a:gd name="T19" fmla="*/ 133 h 223"/>
                <a:gd name="T20" fmla="*/ 140 w 225"/>
                <a:gd name="T21" fmla="*/ 128 h 223"/>
                <a:gd name="T22" fmla="*/ 193 w 225"/>
                <a:gd name="T23" fmla="*/ 126 h 223"/>
                <a:gd name="T24" fmla="*/ 145 w 225"/>
                <a:gd name="T25" fmla="*/ 94 h 223"/>
                <a:gd name="T26" fmla="*/ 135 w 225"/>
                <a:gd name="T27" fmla="*/ 91 h 223"/>
                <a:gd name="T28" fmla="*/ 130 w 225"/>
                <a:gd name="T29" fmla="*/ 85 h 223"/>
                <a:gd name="T30" fmla="*/ 129 w 225"/>
                <a:gd name="T31" fmla="*/ 32 h 223"/>
                <a:gd name="T32" fmla="*/ 81 w 225"/>
                <a:gd name="T33" fmla="*/ 0 h 223"/>
                <a:gd name="T34" fmla="*/ 150 w 225"/>
                <a:gd name="T35" fmla="*/ 0 h 223"/>
                <a:gd name="T36" fmla="*/ 158 w 225"/>
                <a:gd name="T37" fmla="*/ 6 h 223"/>
                <a:gd name="T38" fmla="*/ 161 w 225"/>
                <a:gd name="T39" fmla="*/ 16 h 223"/>
                <a:gd name="T40" fmla="*/ 209 w 225"/>
                <a:gd name="T41" fmla="*/ 62 h 223"/>
                <a:gd name="T42" fmla="*/ 219 w 225"/>
                <a:gd name="T43" fmla="*/ 65 h 223"/>
                <a:gd name="T44" fmla="*/ 225 w 225"/>
                <a:gd name="T45" fmla="*/ 73 h 223"/>
                <a:gd name="T46" fmla="*/ 225 w 225"/>
                <a:gd name="T47" fmla="*/ 142 h 223"/>
                <a:gd name="T48" fmla="*/ 222 w 225"/>
                <a:gd name="T49" fmla="*/ 152 h 223"/>
                <a:gd name="T50" fmla="*/ 214 w 225"/>
                <a:gd name="T51" fmla="*/ 158 h 223"/>
                <a:gd name="T52" fmla="*/ 161 w 225"/>
                <a:gd name="T53" fmla="*/ 158 h 223"/>
                <a:gd name="T54" fmla="*/ 161 w 225"/>
                <a:gd name="T55" fmla="*/ 211 h 223"/>
                <a:gd name="T56" fmla="*/ 154 w 225"/>
                <a:gd name="T57" fmla="*/ 219 h 223"/>
                <a:gd name="T58" fmla="*/ 145 w 225"/>
                <a:gd name="T59" fmla="*/ 223 h 223"/>
                <a:gd name="T60" fmla="*/ 76 w 225"/>
                <a:gd name="T61" fmla="*/ 223 h 223"/>
                <a:gd name="T62" fmla="*/ 68 w 225"/>
                <a:gd name="T63" fmla="*/ 216 h 223"/>
                <a:gd name="T64" fmla="*/ 64 w 225"/>
                <a:gd name="T65" fmla="*/ 207 h 223"/>
                <a:gd name="T66" fmla="*/ 16 w 225"/>
                <a:gd name="T67" fmla="*/ 158 h 223"/>
                <a:gd name="T68" fmla="*/ 8 w 225"/>
                <a:gd name="T69" fmla="*/ 155 h 223"/>
                <a:gd name="T70" fmla="*/ 2 w 225"/>
                <a:gd name="T71" fmla="*/ 147 h 223"/>
                <a:gd name="T72" fmla="*/ 0 w 225"/>
                <a:gd name="T73" fmla="*/ 78 h 223"/>
                <a:gd name="T74" fmla="*/ 3 w 225"/>
                <a:gd name="T75" fmla="*/ 70 h 223"/>
                <a:gd name="T76" fmla="*/ 12 w 225"/>
                <a:gd name="T77" fmla="*/ 64 h 223"/>
                <a:gd name="T78" fmla="*/ 64 w 225"/>
                <a:gd name="T79" fmla="*/ 62 h 223"/>
                <a:gd name="T80" fmla="*/ 66 w 225"/>
                <a:gd name="T81" fmla="*/ 9 h 223"/>
                <a:gd name="T82" fmla="*/ 71 w 225"/>
                <a:gd name="T83" fmla="*/ 1 h 223"/>
                <a:gd name="T84" fmla="*/ 81 w 225"/>
                <a:gd name="T85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5" h="223">
                  <a:moveTo>
                    <a:pt x="97" y="32"/>
                  </a:moveTo>
                  <a:lnTo>
                    <a:pt x="97" y="78"/>
                  </a:lnTo>
                  <a:lnTo>
                    <a:pt x="97" y="85"/>
                  </a:lnTo>
                  <a:lnTo>
                    <a:pt x="93" y="88"/>
                  </a:lnTo>
                  <a:lnTo>
                    <a:pt x="90" y="91"/>
                  </a:lnTo>
                  <a:lnTo>
                    <a:pt x="85" y="94"/>
                  </a:lnTo>
                  <a:lnTo>
                    <a:pt x="81" y="94"/>
                  </a:lnTo>
                  <a:lnTo>
                    <a:pt x="32" y="94"/>
                  </a:lnTo>
                  <a:lnTo>
                    <a:pt x="32" y="126"/>
                  </a:lnTo>
                  <a:lnTo>
                    <a:pt x="81" y="126"/>
                  </a:lnTo>
                  <a:lnTo>
                    <a:pt x="85" y="128"/>
                  </a:lnTo>
                  <a:lnTo>
                    <a:pt x="90" y="130"/>
                  </a:lnTo>
                  <a:lnTo>
                    <a:pt x="93" y="133"/>
                  </a:lnTo>
                  <a:lnTo>
                    <a:pt x="97" y="138"/>
                  </a:lnTo>
                  <a:lnTo>
                    <a:pt x="97" y="142"/>
                  </a:lnTo>
                  <a:lnTo>
                    <a:pt x="97" y="191"/>
                  </a:lnTo>
                  <a:lnTo>
                    <a:pt x="129" y="191"/>
                  </a:lnTo>
                  <a:lnTo>
                    <a:pt x="129" y="142"/>
                  </a:lnTo>
                  <a:lnTo>
                    <a:pt x="130" y="138"/>
                  </a:lnTo>
                  <a:lnTo>
                    <a:pt x="132" y="133"/>
                  </a:lnTo>
                  <a:lnTo>
                    <a:pt x="135" y="130"/>
                  </a:lnTo>
                  <a:lnTo>
                    <a:pt x="140" y="128"/>
                  </a:lnTo>
                  <a:lnTo>
                    <a:pt x="145" y="126"/>
                  </a:lnTo>
                  <a:lnTo>
                    <a:pt x="193" y="126"/>
                  </a:lnTo>
                  <a:lnTo>
                    <a:pt x="193" y="94"/>
                  </a:lnTo>
                  <a:lnTo>
                    <a:pt x="145" y="94"/>
                  </a:lnTo>
                  <a:lnTo>
                    <a:pt x="140" y="94"/>
                  </a:lnTo>
                  <a:lnTo>
                    <a:pt x="135" y="91"/>
                  </a:lnTo>
                  <a:lnTo>
                    <a:pt x="132" y="88"/>
                  </a:lnTo>
                  <a:lnTo>
                    <a:pt x="130" y="85"/>
                  </a:lnTo>
                  <a:lnTo>
                    <a:pt x="129" y="78"/>
                  </a:lnTo>
                  <a:lnTo>
                    <a:pt x="129" y="32"/>
                  </a:lnTo>
                  <a:lnTo>
                    <a:pt x="97" y="32"/>
                  </a:lnTo>
                  <a:close/>
                  <a:moveTo>
                    <a:pt x="81" y="0"/>
                  </a:moveTo>
                  <a:lnTo>
                    <a:pt x="145" y="0"/>
                  </a:lnTo>
                  <a:lnTo>
                    <a:pt x="150" y="0"/>
                  </a:lnTo>
                  <a:lnTo>
                    <a:pt x="154" y="1"/>
                  </a:lnTo>
                  <a:lnTo>
                    <a:pt x="158" y="6"/>
                  </a:lnTo>
                  <a:lnTo>
                    <a:pt x="161" y="9"/>
                  </a:lnTo>
                  <a:lnTo>
                    <a:pt x="161" y="16"/>
                  </a:lnTo>
                  <a:lnTo>
                    <a:pt x="161" y="62"/>
                  </a:lnTo>
                  <a:lnTo>
                    <a:pt x="209" y="62"/>
                  </a:lnTo>
                  <a:lnTo>
                    <a:pt x="214" y="64"/>
                  </a:lnTo>
                  <a:lnTo>
                    <a:pt x="219" y="65"/>
                  </a:lnTo>
                  <a:lnTo>
                    <a:pt x="222" y="70"/>
                  </a:lnTo>
                  <a:lnTo>
                    <a:pt x="225" y="73"/>
                  </a:lnTo>
                  <a:lnTo>
                    <a:pt x="225" y="78"/>
                  </a:lnTo>
                  <a:lnTo>
                    <a:pt x="225" y="142"/>
                  </a:lnTo>
                  <a:lnTo>
                    <a:pt x="225" y="147"/>
                  </a:lnTo>
                  <a:lnTo>
                    <a:pt x="222" y="152"/>
                  </a:lnTo>
                  <a:lnTo>
                    <a:pt x="219" y="155"/>
                  </a:lnTo>
                  <a:lnTo>
                    <a:pt x="214" y="158"/>
                  </a:lnTo>
                  <a:lnTo>
                    <a:pt x="209" y="158"/>
                  </a:lnTo>
                  <a:lnTo>
                    <a:pt x="161" y="158"/>
                  </a:lnTo>
                  <a:lnTo>
                    <a:pt x="161" y="207"/>
                  </a:lnTo>
                  <a:lnTo>
                    <a:pt x="161" y="211"/>
                  </a:lnTo>
                  <a:lnTo>
                    <a:pt x="158" y="216"/>
                  </a:lnTo>
                  <a:lnTo>
                    <a:pt x="154" y="219"/>
                  </a:lnTo>
                  <a:lnTo>
                    <a:pt x="150" y="223"/>
                  </a:lnTo>
                  <a:lnTo>
                    <a:pt x="145" y="223"/>
                  </a:lnTo>
                  <a:lnTo>
                    <a:pt x="81" y="223"/>
                  </a:lnTo>
                  <a:lnTo>
                    <a:pt x="76" y="223"/>
                  </a:lnTo>
                  <a:lnTo>
                    <a:pt x="71" y="219"/>
                  </a:lnTo>
                  <a:lnTo>
                    <a:pt x="68" y="216"/>
                  </a:lnTo>
                  <a:lnTo>
                    <a:pt x="66" y="211"/>
                  </a:lnTo>
                  <a:lnTo>
                    <a:pt x="64" y="207"/>
                  </a:lnTo>
                  <a:lnTo>
                    <a:pt x="64" y="158"/>
                  </a:lnTo>
                  <a:lnTo>
                    <a:pt x="16" y="158"/>
                  </a:lnTo>
                  <a:lnTo>
                    <a:pt x="12" y="158"/>
                  </a:lnTo>
                  <a:lnTo>
                    <a:pt x="8" y="155"/>
                  </a:lnTo>
                  <a:lnTo>
                    <a:pt x="3" y="152"/>
                  </a:lnTo>
                  <a:lnTo>
                    <a:pt x="2" y="147"/>
                  </a:lnTo>
                  <a:lnTo>
                    <a:pt x="0" y="142"/>
                  </a:lnTo>
                  <a:lnTo>
                    <a:pt x="0" y="78"/>
                  </a:lnTo>
                  <a:lnTo>
                    <a:pt x="2" y="73"/>
                  </a:lnTo>
                  <a:lnTo>
                    <a:pt x="3" y="70"/>
                  </a:lnTo>
                  <a:lnTo>
                    <a:pt x="8" y="65"/>
                  </a:lnTo>
                  <a:lnTo>
                    <a:pt x="12" y="64"/>
                  </a:lnTo>
                  <a:lnTo>
                    <a:pt x="16" y="62"/>
                  </a:lnTo>
                  <a:lnTo>
                    <a:pt x="64" y="62"/>
                  </a:lnTo>
                  <a:lnTo>
                    <a:pt x="64" y="16"/>
                  </a:lnTo>
                  <a:lnTo>
                    <a:pt x="66" y="9"/>
                  </a:lnTo>
                  <a:lnTo>
                    <a:pt x="68" y="6"/>
                  </a:lnTo>
                  <a:lnTo>
                    <a:pt x="71" y="1"/>
                  </a:lnTo>
                  <a:lnTo>
                    <a:pt x="76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58" name="Группа 157"/>
          <p:cNvGrpSpPr/>
          <p:nvPr/>
        </p:nvGrpSpPr>
        <p:grpSpPr>
          <a:xfrm>
            <a:off x="8981052" y="1457970"/>
            <a:ext cx="369587" cy="492783"/>
            <a:chOff x="2938975" y="3369666"/>
            <a:chExt cx="412852" cy="550470"/>
          </a:xfrm>
        </p:grpSpPr>
        <p:sp>
          <p:nvSpPr>
            <p:cNvPr id="159" name="Freeform 144"/>
            <p:cNvSpPr>
              <a:spLocks noEditPoints="1"/>
            </p:cNvSpPr>
            <p:nvPr/>
          </p:nvSpPr>
          <p:spPr bwMode="auto">
            <a:xfrm>
              <a:off x="3042188" y="3369666"/>
              <a:ext cx="206426" cy="344044"/>
            </a:xfrm>
            <a:custGeom>
              <a:avLst/>
              <a:gdLst>
                <a:gd name="T0" fmla="*/ 49 w 192"/>
                <a:gd name="T1" fmla="*/ 192 h 321"/>
                <a:gd name="T2" fmla="*/ 48 w 192"/>
                <a:gd name="T3" fmla="*/ 200 h 321"/>
                <a:gd name="T4" fmla="*/ 48 w 192"/>
                <a:gd name="T5" fmla="*/ 209 h 321"/>
                <a:gd name="T6" fmla="*/ 51 w 192"/>
                <a:gd name="T7" fmla="*/ 234 h 321"/>
                <a:gd name="T8" fmla="*/ 59 w 192"/>
                <a:gd name="T9" fmla="*/ 257 h 321"/>
                <a:gd name="T10" fmla="*/ 70 w 192"/>
                <a:gd name="T11" fmla="*/ 273 h 321"/>
                <a:gd name="T12" fmla="*/ 83 w 192"/>
                <a:gd name="T13" fmla="*/ 284 h 321"/>
                <a:gd name="T14" fmla="*/ 96 w 192"/>
                <a:gd name="T15" fmla="*/ 289 h 321"/>
                <a:gd name="T16" fmla="*/ 109 w 192"/>
                <a:gd name="T17" fmla="*/ 284 h 321"/>
                <a:gd name="T18" fmla="*/ 122 w 192"/>
                <a:gd name="T19" fmla="*/ 273 h 321"/>
                <a:gd name="T20" fmla="*/ 133 w 192"/>
                <a:gd name="T21" fmla="*/ 257 h 321"/>
                <a:gd name="T22" fmla="*/ 141 w 192"/>
                <a:gd name="T23" fmla="*/ 234 h 321"/>
                <a:gd name="T24" fmla="*/ 144 w 192"/>
                <a:gd name="T25" fmla="*/ 209 h 321"/>
                <a:gd name="T26" fmla="*/ 144 w 192"/>
                <a:gd name="T27" fmla="*/ 200 h 321"/>
                <a:gd name="T28" fmla="*/ 143 w 192"/>
                <a:gd name="T29" fmla="*/ 192 h 321"/>
                <a:gd name="T30" fmla="*/ 49 w 192"/>
                <a:gd name="T31" fmla="*/ 192 h 321"/>
                <a:gd name="T32" fmla="*/ 32 w 192"/>
                <a:gd name="T33" fmla="*/ 32 h 321"/>
                <a:gd name="T34" fmla="*/ 32 w 192"/>
                <a:gd name="T35" fmla="*/ 160 h 321"/>
                <a:gd name="T36" fmla="*/ 160 w 192"/>
                <a:gd name="T37" fmla="*/ 160 h 321"/>
                <a:gd name="T38" fmla="*/ 160 w 192"/>
                <a:gd name="T39" fmla="*/ 32 h 321"/>
                <a:gd name="T40" fmla="*/ 32 w 192"/>
                <a:gd name="T41" fmla="*/ 32 h 321"/>
                <a:gd name="T42" fmla="*/ 16 w 192"/>
                <a:gd name="T43" fmla="*/ 0 h 321"/>
                <a:gd name="T44" fmla="*/ 176 w 192"/>
                <a:gd name="T45" fmla="*/ 0 h 321"/>
                <a:gd name="T46" fmla="*/ 181 w 192"/>
                <a:gd name="T47" fmla="*/ 2 h 321"/>
                <a:gd name="T48" fmla="*/ 186 w 192"/>
                <a:gd name="T49" fmla="*/ 3 h 321"/>
                <a:gd name="T50" fmla="*/ 189 w 192"/>
                <a:gd name="T51" fmla="*/ 8 h 321"/>
                <a:gd name="T52" fmla="*/ 191 w 192"/>
                <a:gd name="T53" fmla="*/ 11 h 321"/>
                <a:gd name="T54" fmla="*/ 192 w 192"/>
                <a:gd name="T55" fmla="*/ 16 h 321"/>
                <a:gd name="T56" fmla="*/ 192 w 192"/>
                <a:gd name="T57" fmla="*/ 176 h 321"/>
                <a:gd name="T58" fmla="*/ 191 w 192"/>
                <a:gd name="T59" fmla="*/ 181 h 321"/>
                <a:gd name="T60" fmla="*/ 189 w 192"/>
                <a:gd name="T61" fmla="*/ 186 h 321"/>
                <a:gd name="T62" fmla="*/ 186 w 192"/>
                <a:gd name="T63" fmla="*/ 189 h 321"/>
                <a:gd name="T64" fmla="*/ 181 w 192"/>
                <a:gd name="T65" fmla="*/ 192 h 321"/>
                <a:gd name="T66" fmla="*/ 176 w 192"/>
                <a:gd name="T67" fmla="*/ 192 h 321"/>
                <a:gd name="T68" fmla="*/ 175 w 192"/>
                <a:gd name="T69" fmla="*/ 192 h 321"/>
                <a:gd name="T70" fmla="*/ 176 w 192"/>
                <a:gd name="T71" fmla="*/ 200 h 321"/>
                <a:gd name="T72" fmla="*/ 176 w 192"/>
                <a:gd name="T73" fmla="*/ 209 h 321"/>
                <a:gd name="T74" fmla="*/ 173 w 192"/>
                <a:gd name="T75" fmla="*/ 237 h 321"/>
                <a:gd name="T76" fmla="*/ 165 w 192"/>
                <a:gd name="T77" fmla="*/ 263 h 321"/>
                <a:gd name="T78" fmla="*/ 152 w 192"/>
                <a:gd name="T79" fmla="*/ 285 h 321"/>
                <a:gd name="T80" fmla="*/ 135 w 192"/>
                <a:gd name="T81" fmla="*/ 305 h 321"/>
                <a:gd name="T82" fmla="*/ 117 w 192"/>
                <a:gd name="T83" fmla="*/ 316 h 321"/>
                <a:gd name="T84" fmla="*/ 96 w 192"/>
                <a:gd name="T85" fmla="*/ 321 h 321"/>
                <a:gd name="T86" fmla="*/ 75 w 192"/>
                <a:gd name="T87" fmla="*/ 316 h 321"/>
                <a:gd name="T88" fmla="*/ 57 w 192"/>
                <a:gd name="T89" fmla="*/ 305 h 321"/>
                <a:gd name="T90" fmla="*/ 40 w 192"/>
                <a:gd name="T91" fmla="*/ 285 h 321"/>
                <a:gd name="T92" fmla="*/ 27 w 192"/>
                <a:gd name="T93" fmla="*/ 263 h 321"/>
                <a:gd name="T94" fmla="*/ 19 w 192"/>
                <a:gd name="T95" fmla="*/ 237 h 321"/>
                <a:gd name="T96" fmla="*/ 16 w 192"/>
                <a:gd name="T97" fmla="*/ 209 h 321"/>
                <a:gd name="T98" fmla="*/ 16 w 192"/>
                <a:gd name="T99" fmla="*/ 200 h 321"/>
                <a:gd name="T100" fmla="*/ 17 w 192"/>
                <a:gd name="T101" fmla="*/ 192 h 321"/>
                <a:gd name="T102" fmla="*/ 16 w 192"/>
                <a:gd name="T103" fmla="*/ 192 h 321"/>
                <a:gd name="T104" fmla="*/ 11 w 192"/>
                <a:gd name="T105" fmla="*/ 192 h 321"/>
                <a:gd name="T106" fmla="*/ 6 w 192"/>
                <a:gd name="T107" fmla="*/ 189 h 321"/>
                <a:gd name="T108" fmla="*/ 3 w 192"/>
                <a:gd name="T109" fmla="*/ 186 h 321"/>
                <a:gd name="T110" fmla="*/ 1 w 192"/>
                <a:gd name="T111" fmla="*/ 181 h 321"/>
                <a:gd name="T112" fmla="*/ 0 w 192"/>
                <a:gd name="T113" fmla="*/ 176 h 321"/>
                <a:gd name="T114" fmla="*/ 0 w 192"/>
                <a:gd name="T115" fmla="*/ 16 h 321"/>
                <a:gd name="T116" fmla="*/ 1 w 192"/>
                <a:gd name="T117" fmla="*/ 11 h 321"/>
                <a:gd name="T118" fmla="*/ 3 w 192"/>
                <a:gd name="T119" fmla="*/ 8 h 321"/>
                <a:gd name="T120" fmla="*/ 6 w 192"/>
                <a:gd name="T121" fmla="*/ 3 h 321"/>
                <a:gd name="T122" fmla="*/ 11 w 192"/>
                <a:gd name="T123" fmla="*/ 2 h 321"/>
                <a:gd name="T124" fmla="*/ 16 w 192"/>
                <a:gd name="T125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92" h="321">
                  <a:moveTo>
                    <a:pt x="49" y="192"/>
                  </a:moveTo>
                  <a:lnTo>
                    <a:pt x="48" y="200"/>
                  </a:lnTo>
                  <a:lnTo>
                    <a:pt x="48" y="209"/>
                  </a:lnTo>
                  <a:lnTo>
                    <a:pt x="51" y="234"/>
                  </a:lnTo>
                  <a:lnTo>
                    <a:pt x="59" y="257"/>
                  </a:lnTo>
                  <a:lnTo>
                    <a:pt x="70" y="273"/>
                  </a:lnTo>
                  <a:lnTo>
                    <a:pt x="83" y="284"/>
                  </a:lnTo>
                  <a:lnTo>
                    <a:pt x="96" y="289"/>
                  </a:lnTo>
                  <a:lnTo>
                    <a:pt x="109" y="284"/>
                  </a:lnTo>
                  <a:lnTo>
                    <a:pt x="122" y="273"/>
                  </a:lnTo>
                  <a:lnTo>
                    <a:pt x="133" y="257"/>
                  </a:lnTo>
                  <a:lnTo>
                    <a:pt x="141" y="234"/>
                  </a:lnTo>
                  <a:lnTo>
                    <a:pt x="144" y="209"/>
                  </a:lnTo>
                  <a:lnTo>
                    <a:pt x="144" y="200"/>
                  </a:lnTo>
                  <a:lnTo>
                    <a:pt x="143" y="192"/>
                  </a:lnTo>
                  <a:lnTo>
                    <a:pt x="49" y="192"/>
                  </a:lnTo>
                  <a:close/>
                  <a:moveTo>
                    <a:pt x="32" y="32"/>
                  </a:moveTo>
                  <a:lnTo>
                    <a:pt x="32" y="160"/>
                  </a:lnTo>
                  <a:lnTo>
                    <a:pt x="160" y="160"/>
                  </a:lnTo>
                  <a:lnTo>
                    <a:pt x="160" y="32"/>
                  </a:lnTo>
                  <a:lnTo>
                    <a:pt x="32" y="32"/>
                  </a:lnTo>
                  <a:close/>
                  <a:moveTo>
                    <a:pt x="16" y="0"/>
                  </a:moveTo>
                  <a:lnTo>
                    <a:pt x="176" y="0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89" y="8"/>
                  </a:lnTo>
                  <a:lnTo>
                    <a:pt x="191" y="11"/>
                  </a:lnTo>
                  <a:lnTo>
                    <a:pt x="192" y="16"/>
                  </a:lnTo>
                  <a:lnTo>
                    <a:pt x="192" y="176"/>
                  </a:lnTo>
                  <a:lnTo>
                    <a:pt x="191" y="181"/>
                  </a:lnTo>
                  <a:lnTo>
                    <a:pt x="189" y="186"/>
                  </a:lnTo>
                  <a:lnTo>
                    <a:pt x="186" y="189"/>
                  </a:lnTo>
                  <a:lnTo>
                    <a:pt x="181" y="192"/>
                  </a:lnTo>
                  <a:lnTo>
                    <a:pt x="176" y="192"/>
                  </a:lnTo>
                  <a:lnTo>
                    <a:pt x="175" y="192"/>
                  </a:lnTo>
                  <a:lnTo>
                    <a:pt x="176" y="200"/>
                  </a:lnTo>
                  <a:lnTo>
                    <a:pt x="176" y="209"/>
                  </a:lnTo>
                  <a:lnTo>
                    <a:pt x="173" y="237"/>
                  </a:lnTo>
                  <a:lnTo>
                    <a:pt x="165" y="263"/>
                  </a:lnTo>
                  <a:lnTo>
                    <a:pt x="152" y="285"/>
                  </a:lnTo>
                  <a:lnTo>
                    <a:pt x="135" y="305"/>
                  </a:lnTo>
                  <a:lnTo>
                    <a:pt x="117" y="316"/>
                  </a:lnTo>
                  <a:lnTo>
                    <a:pt x="96" y="321"/>
                  </a:lnTo>
                  <a:lnTo>
                    <a:pt x="75" y="316"/>
                  </a:lnTo>
                  <a:lnTo>
                    <a:pt x="57" y="305"/>
                  </a:lnTo>
                  <a:lnTo>
                    <a:pt x="40" y="285"/>
                  </a:lnTo>
                  <a:lnTo>
                    <a:pt x="27" y="263"/>
                  </a:lnTo>
                  <a:lnTo>
                    <a:pt x="19" y="237"/>
                  </a:lnTo>
                  <a:lnTo>
                    <a:pt x="16" y="209"/>
                  </a:lnTo>
                  <a:lnTo>
                    <a:pt x="16" y="200"/>
                  </a:lnTo>
                  <a:lnTo>
                    <a:pt x="17" y="192"/>
                  </a:lnTo>
                  <a:lnTo>
                    <a:pt x="16" y="192"/>
                  </a:lnTo>
                  <a:lnTo>
                    <a:pt x="11" y="192"/>
                  </a:lnTo>
                  <a:lnTo>
                    <a:pt x="6" y="189"/>
                  </a:lnTo>
                  <a:lnTo>
                    <a:pt x="3" y="186"/>
                  </a:lnTo>
                  <a:lnTo>
                    <a:pt x="1" y="181"/>
                  </a:lnTo>
                  <a:lnTo>
                    <a:pt x="0" y="176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8"/>
                  </a:lnTo>
                  <a:lnTo>
                    <a:pt x="6" y="3"/>
                  </a:lnTo>
                  <a:lnTo>
                    <a:pt x="11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0" name="Freeform 145"/>
            <p:cNvSpPr>
              <a:spLocks/>
            </p:cNvSpPr>
            <p:nvPr/>
          </p:nvSpPr>
          <p:spPr bwMode="auto">
            <a:xfrm>
              <a:off x="3093794" y="3421273"/>
              <a:ext cx="103213" cy="103213"/>
            </a:xfrm>
            <a:custGeom>
              <a:avLst/>
              <a:gdLst>
                <a:gd name="T0" fmla="*/ 48 w 96"/>
                <a:gd name="T1" fmla="*/ 0 h 96"/>
                <a:gd name="T2" fmla="*/ 53 w 96"/>
                <a:gd name="T3" fmla="*/ 2 h 96"/>
                <a:gd name="T4" fmla="*/ 58 w 96"/>
                <a:gd name="T5" fmla="*/ 3 h 96"/>
                <a:gd name="T6" fmla="*/ 61 w 96"/>
                <a:gd name="T7" fmla="*/ 7 h 96"/>
                <a:gd name="T8" fmla="*/ 62 w 96"/>
                <a:gd name="T9" fmla="*/ 11 h 96"/>
                <a:gd name="T10" fmla="*/ 64 w 96"/>
                <a:gd name="T11" fmla="*/ 16 h 96"/>
                <a:gd name="T12" fmla="*/ 64 w 96"/>
                <a:gd name="T13" fmla="*/ 32 h 96"/>
                <a:gd name="T14" fmla="*/ 80 w 96"/>
                <a:gd name="T15" fmla="*/ 32 h 96"/>
                <a:gd name="T16" fmla="*/ 85 w 96"/>
                <a:gd name="T17" fmla="*/ 34 h 96"/>
                <a:gd name="T18" fmla="*/ 90 w 96"/>
                <a:gd name="T19" fmla="*/ 35 h 96"/>
                <a:gd name="T20" fmla="*/ 93 w 96"/>
                <a:gd name="T21" fmla="*/ 39 h 96"/>
                <a:gd name="T22" fmla="*/ 95 w 96"/>
                <a:gd name="T23" fmla="*/ 43 h 96"/>
                <a:gd name="T24" fmla="*/ 96 w 96"/>
                <a:gd name="T25" fmla="*/ 48 h 96"/>
                <a:gd name="T26" fmla="*/ 95 w 96"/>
                <a:gd name="T27" fmla="*/ 53 h 96"/>
                <a:gd name="T28" fmla="*/ 93 w 96"/>
                <a:gd name="T29" fmla="*/ 58 h 96"/>
                <a:gd name="T30" fmla="*/ 90 w 96"/>
                <a:gd name="T31" fmla="*/ 61 h 96"/>
                <a:gd name="T32" fmla="*/ 85 w 96"/>
                <a:gd name="T33" fmla="*/ 64 h 96"/>
                <a:gd name="T34" fmla="*/ 80 w 96"/>
                <a:gd name="T35" fmla="*/ 64 h 96"/>
                <a:gd name="T36" fmla="*/ 64 w 96"/>
                <a:gd name="T37" fmla="*/ 64 h 96"/>
                <a:gd name="T38" fmla="*/ 64 w 96"/>
                <a:gd name="T39" fmla="*/ 80 h 96"/>
                <a:gd name="T40" fmla="*/ 62 w 96"/>
                <a:gd name="T41" fmla="*/ 85 h 96"/>
                <a:gd name="T42" fmla="*/ 61 w 96"/>
                <a:gd name="T43" fmla="*/ 90 h 96"/>
                <a:gd name="T44" fmla="*/ 58 w 96"/>
                <a:gd name="T45" fmla="*/ 93 h 96"/>
                <a:gd name="T46" fmla="*/ 53 w 96"/>
                <a:gd name="T47" fmla="*/ 96 h 96"/>
                <a:gd name="T48" fmla="*/ 48 w 96"/>
                <a:gd name="T49" fmla="*/ 96 h 96"/>
                <a:gd name="T50" fmla="*/ 43 w 96"/>
                <a:gd name="T51" fmla="*/ 96 h 96"/>
                <a:gd name="T52" fmla="*/ 38 w 96"/>
                <a:gd name="T53" fmla="*/ 93 h 96"/>
                <a:gd name="T54" fmla="*/ 35 w 96"/>
                <a:gd name="T55" fmla="*/ 90 h 96"/>
                <a:gd name="T56" fmla="*/ 34 w 96"/>
                <a:gd name="T57" fmla="*/ 85 h 96"/>
                <a:gd name="T58" fmla="*/ 32 w 96"/>
                <a:gd name="T59" fmla="*/ 80 h 96"/>
                <a:gd name="T60" fmla="*/ 32 w 96"/>
                <a:gd name="T61" fmla="*/ 64 h 96"/>
                <a:gd name="T62" fmla="*/ 16 w 96"/>
                <a:gd name="T63" fmla="*/ 64 h 96"/>
                <a:gd name="T64" fmla="*/ 11 w 96"/>
                <a:gd name="T65" fmla="*/ 64 h 96"/>
                <a:gd name="T66" fmla="*/ 6 w 96"/>
                <a:gd name="T67" fmla="*/ 61 h 96"/>
                <a:gd name="T68" fmla="*/ 3 w 96"/>
                <a:gd name="T69" fmla="*/ 58 h 96"/>
                <a:gd name="T70" fmla="*/ 1 w 96"/>
                <a:gd name="T71" fmla="*/ 53 h 96"/>
                <a:gd name="T72" fmla="*/ 0 w 96"/>
                <a:gd name="T73" fmla="*/ 48 h 96"/>
                <a:gd name="T74" fmla="*/ 1 w 96"/>
                <a:gd name="T75" fmla="*/ 43 h 96"/>
                <a:gd name="T76" fmla="*/ 3 w 96"/>
                <a:gd name="T77" fmla="*/ 39 h 96"/>
                <a:gd name="T78" fmla="*/ 6 w 96"/>
                <a:gd name="T79" fmla="*/ 35 h 96"/>
                <a:gd name="T80" fmla="*/ 11 w 96"/>
                <a:gd name="T81" fmla="*/ 34 h 96"/>
                <a:gd name="T82" fmla="*/ 16 w 96"/>
                <a:gd name="T83" fmla="*/ 32 h 96"/>
                <a:gd name="T84" fmla="*/ 32 w 96"/>
                <a:gd name="T85" fmla="*/ 32 h 96"/>
                <a:gd name="T86" fmla="*/ 32 w 96"/>
                <a:gd name="T87" fmla="*/ 16 h 96"/>
                <a:gd name="T88" fmla="*/ 34 w 96"/>
                <a:gd name="T89" fmla="*/ 11 h 96"/>
                <a:gd name="T90" fmla="*/ 35 w 96"/>
                <a:gd name="T91" fmla="*/ 7 h 96"/>
                <a:gd name="T92" fmla="*/ 38 w 96"/>
                <a:gd name="T93" fmla="*/ 3 h 96"/>
                <a:gd name="T94" fmla="*/ 43 w 96"/>
                <a:gd name="T95" fmla="*/ 2 h 96"/>
                <a:gd name="T96" fmla="*/ 48 w 96"/>
                <a:gd name="T9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6" h="96">
                  <a:moveTo>
                    <a:pt x="48" y="0"/>
                  </a:moveTo>
                  <a:lnTo>
                    <a:pt x="53" y="2"/>
                  </a:lnTo>
                  <a:lnTo>
                    <a:pt x="58" y="3"/>
                  </a:lnTo>
                  <a:lnTo>
                    <a:pt x="61" y="7"/>
                  </a:lnTo>
                  <a:lnTo>
                    <a:pt x="62" y="11"/>
                  </a:lnTo>
                  <a:lnTo>
                    <a:pt x="64" y="16"/>
                  </a:lnTo>
                  <a:lnTo>
                    <a:pt x="64" y="32"/>
                  </a:lnTo>
                  <a:lnTo>
                    <a:pt x="80" y="32"/>
                  </a:lnTo>
                  <a:lnTo>
                    <a:pt x="85" y="34"/>
                  </a:lnTo>
                  <a:lnTo>
                    <a:pt x="90" y="35"/>
                  </a:lnTo>
                  <a:lnTo>
                    <a:pt x="93" y="39"/>
                  </a:lnTo>
                  <a:lnTo>
                    <a:pt x="95" y="43"/>
                  </a:lnTo>
                  <a:lnTo>
                    <a:pt x="96" y="48"/>
                  </a:lnTo>
                  <a:lnTo>
                    <a:pt x="95" y="53"/>
                  </a:lnTo>
                  <a:lnTo>
                    <a:pt x="93" y="58"/>
                  </a:lnTo>
                  <a:lnTo>
                    <a:pt x="90" y="61"/>
                  </a:lnTo>
                  <a:lnTo>
                    <a:pt x="85" y="64"/>
                  </a:lnTo>
                  <a:lnTo>
                    <a:pt x="80" y="64"/>
                  </a:lnTo>
                  <a:lnTo>
                    <a:pt x="64" y="64"/>
                  </a:lnTo>
                  <a:lnTo>
                    <a:pt x="64" y="80"/>
                  </a:lnTo>
                  <a:lnTo>
                    <a:pt x="62" y="85"/>
                  </a:lnTo>
                  <a:lnTo>
                    <a:pt x="61" y="90"/>
                  </a:lnTo>
                  <a:lnTo>
                    <a:pt x="58" y="93"/>
                  </a:lnTo>
                  <a:lnTo>
                    <a:pt x="53" y="96"/>
                  </a:lnTo>
                  <a:lnTo>
                    <a:pt x="48" y="96"/>
                  </a:lnTo>
                  <a:lnTo>
                    <a:pt x="43" y="96"/>
                  </a:lnTo>
                  <a:lnTo>
                    <a:pt x="38" y="93"/>
                  </a:lnTo>
                  <a:lnTo>
                    <a:pt x="35" y="90"/>
                  </a:lnTo>
                  <a:lnTo>
                    <a:pt x="34" y="85"/>
                  </a:lnTo>
                  <a:lnTo>
                    <a:pt x="32" y="80"/>
                  </a:lnTo>
                  <a:lnTo>
                    <a:pt x="32" y="64"/>
                  </a:lnTo>
                  <a:lnTo>
                    <a:pt x="16" y="64"/>
                  </a:lnTo>
                  <a:lnTo>
                    <a:pt x="11" y="64"/>
                  </a:lnTo>
                  <a:lnTo>
                    <a:pt x="6" y="61"/>
                  </a:lnTo>
                  <a:lnTo>
                    <a:pt x="3" y="58"/>
                  </a:lnTo>
                  <a:lnTo>
                    <a:pt x="1" y="53"/>
                  </a:lnTo>
                  <a:lnTo>
                    <a:pt x="0" y="48"/>
                  </a:lnTo>
                  <a:lnTo>
                    <a:pt x="1" y="43"/>
                  </a:lnTo>
                  <a:lnTo>
                    <a:pt x="3" y="39"/>
                  </a:lnTo>
                  <a:lnTo>
                    <a:pt x="6" y="35"/>
                  </a:lnTo>
                  <a:lnTo>
                    <a:pt x="11" y="34"/>
                  </a:lnTo>
                  <a:lnTo>
                    <a:pt x="16" y="32"/>
                  </a:lnTo>
                  <a:lnTo>
                    <a:pt x="32" y="32"/>
                  </a:lnTo>
                  <a:lnTo>
                    <a:pt x="32" y="16"/>
                  </a:lnTo>
                  <a:lnTo>
                    <a:pt x="34" y="11"/>
                  </a:lnTo>
                  <a:lnTo>
                    <a:pt x="35" y="7"/>
                  </a:lnTo>
                  <a:lnTo>
                    <a:pt x="38" y="3"/>
                  </a:lnTo>
                  <a:lnTo>
                    <a:pt x="43" y="2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1" name="Freeform 146"/>
            <p:cNvSpPr>
              <a:spLocks/>
            </p:cNvSpPr>
            <p:nvPr/>
          </p:nvSpPr>
          <p:spPr bwMode="auto">
            <a:xfrm>
              <a:off x="3007784" y="3816923"/>
              <a:ext cx="86011" cy="34404"/>
            </a:xfrm>
            <a:custGeom>
              <a:avLst/>
              <a:gdLst>
                <a:gd name="T0" fmla="*/ 16 w 80"/>
                <a:gd name="T1" fmla="*/ 0 h 32"/>
                <a:gd name="T2" fmla="*/ 64 w 80"/>
                <a:gd name="T3" fmla="*/ 0 h 32"/>
                <a:gd name="T4" fmla="*/ 69 w 80"/>
                <a:gd name="T5" fmla="*/ 0 h 32"/>
                <a:gd name="T6" fmla="*/ 73 w 80"/>
                <a:gd name="T7" fmla="*/ 3 h 32"/>
                <a:gd name="T8" fmla="*/ 77 w 80"/>
                <a:gd name="T9" fmla="*/ 6 h 32"/>
                <a:gd name="T10" fmla="*/ 80 w 80"/>
                <a:gd name="T11" fmla="*/ 11 h 32"/>
                <a:gd name="T12" fmla="*/ 80 w 80"/>
                <a:gd name="T13" fmla="*/ 16 h 32"/>
                <a:gd name="T14" fmla="*/ 80 w 80"/>
                <a:gd name="T15" fmla="*/ 21 h 32"/>
                <a:gd name="T16" fmla="*/ 77 w 80"/>
                <a:gd name="T17" fmla="*/ 26 h 32"/>
                <a:gd name="T18" fmla="*/ 73 w 80"/>
                <a:gd name="T19" fmla="*/ 29 h 32"/>
                <a:gd name="T20" fmla="*/ 69 w 80"/>
                <a:gd name="T21" fmla="*/ 30 h 32"/>
                <a:gd name="T22" fmla="*/ 64 w 80"/>
                <a:gd name="T23" fmla="*/ 32 h 32"/>
                <a:gd name="T24" fmla="*/ 16 w 80"/>
                <a:gd name="T25" fmla="*/ 32 h 32"/>
                <a:gd name="T26" fmla="*/ 11 w 80"/>
                <a:gd name="T27" fmla="*/ 30 h 32"/>
                <a:gd name="T28" fmla="*/ 6 w 80"/>
                <a:gd name="T29" fmla="*/ 29 h 32"/>
                <a:gd name="T30" fmla="*/ 3 w 80"/>
                <a:gd name="T31" fmla="*/ 26 h 32"/>
                <a:gd name="T32" fmla="*/ 1 w 80"/>
                <a:gd name="T33" fmla="*/ 21 h 32"/>
                <a:gd name="T34" fmla="*/ 0 w 80"/>
                <a:gd name="T35" fmla="*/ 16 h 32"/>
                <a:gd name="T36" fmla="*/ 1 w 80"/>
                <a:gd name="T37" fmla="*/ 11 h 32"/>
                <a:gd name="T38" fmla="*/ 3 w 80"/>
                <a:gd name="T39" fmla="*/ 6 h 32"/>
                <a:gd name="T40" fmla="*/ 6 w 80"/>
                <a:gd name="T41" fmla="*/ 3 h 32"/>
                <a:gd name="T42" fmla="*/ 11 w 80"/>
                <a:gd name="T43" fmla="*/ 0 h 32"/>
                <a:gd name="T44" fmla="*/ 16 w 80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0" h="32">
                  <a:moveTo>
                    <a:pt x="16" y="0"/>
                  </a:moveTo>
                  <a:lnTo>
                    <a:pt x="64" y="0"/>
                  </a:lnTo>
                  <a:lnTo>
                    <a:pt x="69" y="0"/>
                  </a:lnTo>
                  <a:lnTo>
                    <a:pt x="73" y="3"/>
                  </a:lnTo>
                  <a:lnTo>
                    <a:pt x="77" y="6"/>
                  </a:lnTo>
                  <a:lnTo>
                    <a:pt x="80" y="11"/>
                  </a:lnTo>
                  <a:lnTo>
                    <a:pt x="80" y="16"/>
                  </a:lnTo>
                  <a:lnTo>
                    <a:pt x="80" y="21"/>
                  </a:lnTo>
                  <a:lnTo>
                    <a:pt x="77" y="26"/>
                  </a:lnTo>
                  <a:lnTo>
                    <a:pt x="73" y="29"/>
                  </a:lnTo>
                  <a:lnTo>
                    <a:pt x="69" y="30"/>
                  </a:lnTo>
                  <a:lnTo>
                    <a:pt x="64" y="32"/>
                  </a:lnTo>
                  <a:lnTo>
                    <a:pt x="16" y="32"/>
                  </a:lnTo>
                  <a:lnTo>
                    <a:pt x="11" y="30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1" y="21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6"/>
                  </a:lnTo>
                  <a:lnTo>
                    <a:pt x="6" y="3"/>
                  </a:lnTo>
                  <a:lnTo>
                    <a:pt x="11" y="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2" name="Rectangle 147"/>
            <p:cNvSpPr>
              <a:spLocks noChangeArrowheads="1"/>
            </p:cNvSpPr>
            <p:nvPr/>
          </p:nvSpPr>
          <p:spPr bwMode="auto">
            <a:xfrm>
              <a:off x="3128199" y="3748114"/>
              <a:ext cx="34404" cy="34404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3" name="Freeform 148"/>
            <p:cNvSpPr>
              <a:spLocks/>
            </p:cNvSpPr>
            <p:nvPr/>
          </p:nvSpPr>
          <p:spPr bwMode="auto">
            <a:xfrm>
              <a:off x="2938975" y="3713710"/>
              <a:ext cx="412852" cy="206426"/>
            </a:xfrm>
            <a:custGeom>
              <a:avLst/>
              <a:gdLst>
                <a:gd name="T0" fmla="*/ 260 w 386"/>
                <a:gd name="T1" fmla="*/ 0 h 192"/>
                <a:gd name="T2" fmla="*/ 268 w 386"/>
                <a:gd name="T3" fmla="*/ 5 h 192"/>
                <a:gd name="T4" fmla="*/ 280 w 386"/>
                <a:gd name="T5" fmla="*/ 22 h 192"/>
                <a:gd name="T6" fmla="*/ 302 w 386"/>
                <a:gd name="T7" fmla="*/ 32 h 192"/>
                <a:gd name="T8" fmla="*/ 321 w 386"/>
                <a:gd name="T9" fmla="*/ 32 h 192"/>
                <a:gd name="T10" fmla="*/ 357 w 386"/>
                <a:gd name="T11" fmla="*/ 48 h 192"/>
                <a:gd name="T12" fmla="*/ 376 w 386"/>
                <a:gd name="T13" fmla="*/ 85 h 192"/>
                <a:gd name="T14" fmla="*/ 384 w 386"/>
                <a:gd name="T15" fmla="*/ 131 h 192"/>
                <a:gd name="T16" fmla="*/ 386 w 386"/>
                <a:gd name="T17" fmla="*/ 165 h 192"/>
                <a:gd name="T18" fmla="*/ 384 w 386"/>
                <a:gd name="T19" fmla="*/ 175 h 192"/>
                <a:gd name="T20" fmla="*/ 382 w 386"/>
                <a:gd name="T21" fmla="*/ 183 h 192"/>
                <a:gd name="T22" fmla="*/ 374 w 386"/>
                <a:gd name="T23" fmla="*/ 191 h 192"/>
                <a:gd name="T24" fmla="*/ 18 w 386"/>
                <a:gd name="T25" fmla="*/ 192 h 192"/>
                <a:gd name="T26" fmla="*/ 7 w 386"/>
                <a:gd name="T27" fmla="*/ 187 h 192"/>
                <a:gd name="T28" fmla="*/ 2 w 386"/>
                <a:gd name="T29" fmla="*/ 176 h 192"/>
                <a:gd name="T30" fmla="*/ 0 w 386"/>
                <a:gd name="T31" fmla="*/ 170 h 192"/>
                <a:gd name="T32" fmla="*/ 0 w 386"/>
                <a:gd name="T33" fmla="*/ 151 h 192"/>
                <a:gd name="T34" fmla="*/ 5 w 386"/>
                <a:gd name="T35" fmla="*/ 109 h 192"/>
                <a:gd name="T36" fmla="*/ 18 w 386"/>
                <a:gd name="T37" fmla="*/ 64 h 192"/>
                <a:gd name="T38" fmla="*/ 45 w 386"/>
                <a:gd name="T39" fmla="*/ 35 h 192"/>
                <a:gd name="T40" fmla="*/ 81 w 386"/>
                <a:gd name="T41" fmla="*/ 32 h 192"/>
                <a:gd name="T42" fmla="*/ 105 w 386"/>
                <a:gd name="T43" fmla="*/ 22 h 192"/>
                <a:gd name="T44" fmla="*/ 118 w 386"/>
                <a:gd name="T45" fmla="*/ 5 h 192"/>
                <a:gd name="T46" fmla="*/ 127 w 386"/>
                <a:gd name="T47" fmla="*/ 0 h 192"/>
                <a:gd name="T48" fmla="*/ 137 w 386"/>
                <a:gd name="T49" fmla="*/ 1 h 192"/>
                <a:gd name="T50" fmla="*/ 143 w 386"/>
                <a:gd name="T51" fmla="*/ 8 h 192"/>
                <a:gd name="T52" fmla="*/ 145 w 386"/>
                <a:gd name="T53" fmla="*/ 17 h 192"/>
                <a:gd name="T54" fmla="*/ 129 w 386"/>
                <a:gd name="T55" fmla="*/ 43 h 192"/>
                <a:gd name="T56" fmla="*/ 98 w 386"/>
                <a:gd name="T57" fmla="*/ 61 h 192"/>
                <a:gd name="T58" fmla="*/ 65 w 386"/>
                <a:gd name="T59" fmla="*/ 64 h 192"/>
                <a:gd name="T60" fmla="*/ 57 w 386"/>
                <a:gd name="T61" fmla="*/ 66 h 192"/>
                <a:gd name="T62" fmla="*/ 45 w 386"/>
                <a:gd name="T63" fmla="*/ 82 h 192"/>
                <a:gd name="T64" fmla="*/ 36 w 386"/>
                <a:gd name="T65" fmla="*/ 118 h 192"/>
                <a:gd name="T66" fmla="*/ 33 w 386"/>
                <a:gd name="T67" fmla="*/ 160 h 192"/>
                <a:gd name="T68" fmla="*/ 177 w 386"/>
                <a:gd name="T69" fmla="*/ 112 h 192"/>
                <a:gd name="T70" fmla="*/ 180 w 386"/>
                <a:gd name="T71" fmla="*/ 102 h 192"/>
                <a:gd name="T72" fmla="*/ 188 w 386"/>
                <a:gd name="T73" fmla="*/ 96 h 192"/>
                <a:gd name="T74" fmla="*/ 198 w 386"/>
                <a:gd name="T75" fmla="*/ 96 h 192"/>
                <a:gd name="T76" fmla="*/ 206 w 386"/>
                <a:gd name="T77" fmla="*/ 102 h 192"/>
                <a:gd name="T78" fmla="*/ 209 w 386"/>
                <a:gd name="T79" fmla="*/ 112 h 192"/>
                <a:gd name="T80" fmla="*/ 353 w 386"/>
                <a:gd name="T81" fmla="*/ 160 h 192"/>
                <a:gd name="T82" fmla="*/ 350 w 386"/>
                <a:gd name="T83" fmla="*/ 118 h 192"/>
                <a:gd name="T84" fmla="*/ 341 w 386"/>
                <a:gd name="T85" fmla="*/ 82 h 192"/>
                <a:gd name="T86" fmla="*/ 329 w 386"/>
                <a:gd name="T87" fmla="*/ 66 h 192"/>
                <a:gd name="T88" fmla="*/ 321 w 386"/>
                <a:gd name="T89" fmla="*/ 64 h 192"/>
                <a:gd name="T90" fmla="*/ 305 w 386"/>
                <a:gd name="T91" fmla="*/ 64 h 192"/>
                <a:gd name="T92" fmla="*/ 278 w 386"/>
                <a:gd name="T93" fmla="*/ 59 h 192"/>
                <a:gd name="T94" fmla="*/ 252 w 386"/>
                <a:gd name="T95" fmla="*/ 40 h 192"/>
                <a:gd name="T96" fmla="*/ 241 w 386"/>
                <a:gd name="T97" fmla="*/ 17 h 192"/>
                <a:gd name="T98" fmla="*/ 243 w 386"/>
                <a:gd name="T99" fmla="*/ 8 h 192"/>
                <a:gd name="T100" fmla="*/ 251 w 386"/>
                <a:gd name="T101" fmla="*/ 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86" h="192">
                  <a:moveTo>
                    <a:pt x="256" y="0"/>
                  </a:moveTo>
                  <a:lnTo>
                    <a:pt x="260" y="0"/>
                  </a:lnTo>
                  <a:lnTo>
                    <a:pt x="265" y="1"/>
                  </a:lnTo>
                  <a:lnTo>
                    <a:pt x="268" y="5"/>
                  </a:lnTo>
                  <a:lnTo>
                    <a:pt x="272" y="9"/>
                  </a:lnTo>
                  <a:lnTo>
                    <a:pt x="280" y="22"/>
                  </a:lnTo>
                  <a:lnTo>
                    <a:pt x="289" y="29"/>
                  </a:lnTo>
                  <a:lnTo>
                    <a:pt x="302" y="32"/>
                  </a:lnTo>
                  <a:lnTo>
                    <a:pt x="318" y="32"/>
                  </a:lnTo>
                  <a:lnTo>
                    <a:pt x="321" y="32"/>
                  </a:lnTo>
                  <a:lnTo>
                    <a:pt x="341" y="35"/>
                  </a:lnTo>
                  <a:lnTo>
                    <a:pt x="357" y="48"/>
                  </a:lnTo>
                  <a:lnTo>
                    <a:pt x="368" y="64"/>
                  </a:lnTo>
                  <a:lnTo>
                    <a:pt x="376" y="85"/>
                  </a:lnTo>
                  <a:lnTo>
                    <a:pt x="381" y="109"/>
                  </a:lnTo>
                  <a:lnTo>
                    <a:pt x="384" y="131"/>
                  </a:lnTo>
                  <a:lnTo>
                    <a:pt x="386" y="151"/>
                  </a:lnTo>
                  <a:lnTo>
                    <a:pt x="386" y="165"/>
                  </a:lnTo>
                  <a:lnTo>
                    <a:pt x="386" y="170"/>
                  </a:lnTo>
                  <a:lnTo>
                    <a:pt x="384" y="175"/>
                  </a:lnTo>
                  <a:lnTo>
                    <a:pt x="384" y="176"/>
                  </a:lnTo>
                  <a:lnTo>
                    <a:pt x="382" y="183"/>
                  </a:lnTo>
                  <a:lnTo>
                    <a:pt x="379" y="187"/>
                  </a:lnTo>
                  <a:lnTo>
                    <a:pt x="374" y="191"/>
                  </a:lnTo>
                  <a:lnTo>
                    <a:pt x="368" y="192"/>
                  </a:lnTo>
                  <a:lnTo>
                    <a:pt x="18" y="192"/>
                  </a:lnTo>
                  <a:lnTo>
                    <a:pt x="12" y="191"/>
                  </a:lnTo>
                  <a:lnTo>
                    <a:pt x="7" y="187"/>
                  </a:lnTo>
                  <a:lnTo>
                    <a:pt x="4" y="183"/>
                  </a:lnTo>
                  <a:lnTo>
                    <a:pt x="2" y="176"/>
                  </a:lnTo>
                  <a:lnTo>
                    <a:pt x="2" y="175"/>
                  </a:lnTo>
                  <a:lnTo>
                    <a:pt x="0" y="170"/>
                  </a:lnTo>
                  <a:lnTo>
                    <a:pt x="0" y="165"/>
                  </a:lnTo>
                  <a:lnTo>
                    <a:pt x="0" y="151"/>
                  </a:lnTo>
                  <a:lnTo>
                    <a:pt x="2" y="131"/>
                  </a:lnTo>
                  <a:lnTo>
                    <a:pt x="5" y="109"/>
                  </a:lnTo>
                  <a:lnTo>
                    <a:pt x="10" y="85"/>
                  </a:lnTo>
                  <a:lnTo>
                    <a:pt x="18" y="64"/>
                  </a:lnTo>
                  <a:lnTo>
                    <a:pt x="29" y="48"/>
                  </a:lnTo>
                  <a:lnTo>
                    <a:pt x="45" y="35"/>
                  </a:lnTo>
                  <a:lnTo>
                    <a:pt x="65" y="32"/>
                  </a:lnTo>
                  <a:lnTo>
                    <a:pt x="81" y="32"/>
                  </a:lnTo>
                  <a:lnTo>
                    <a:pt x="93" y="29"/>
                  </a:lnTo>
                  <a:lnTo>
                    <a:pt x="105" y="22"/>
                  </a:lnTo>
                  <a:lnTo>
                    <a:pt x="114" y="8"/>
                  </a:lnTo>
                  <a:lnTo>
                    <a:pt x="118" y="5"/>
                  </a:lnTo>
                  <a:lnTo>
                    <a:pt x="122" y="1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7" y="1"/>
                  </a:lnTo>
                  <a:lnTo>
                    <a:pt x="140" y="5"/>
                  </a:lnTo>
                  <a:lnTo>
                    <a:pt x="143" y="8"/>
                  </a:lnTo>
                  <a:lnTo>
                    <a:pt x="145" y="13"/>
                  </a:lnTo>
                  <a:lnTo>
                    <a:pt x="145" y="17"/>
                  </a:lnTo>
                  <a:lnTo>
                    <a:pt x="143" y="22"/>
                  </a:lnTo>
                  <a:lnTo>
                    <a:pt x="129" y="43"/>
                  </a:lnTo>
                  <a:lnTo>
                    <a:pt x="114" y="54"/>
                  </a:lnTo>
                  <a:lnTo>
                    <a:pt x="98" y="61"/>
                  </a:lnTo>
                  <a:lnTo>
                    <a:pt x="81" y="64"/>
                  </a:lnTo>
                  <a:lnTo>
                    <a:pt x="65" y="64"/>
                  </a:lnTo>
                  <a:lnTo>
                    <a:pt x="60" y="64"/>
                  </a:lnTo>
                  <a:lnTo>
                    <a:pt x="57" y="66"/>
                  </a:lnTo>
                  <a:lnTo>
                    <a:pt x="52" y="69"/>
                  </a:lnTo>
                  <a:lnTo>
                    <a:pt x="45" y="82"/>
                  </a:lnTo>
                  <a:lnTo>
                    <a:pt x="39" y="99"/>
                  </a:lnTo>
                  <a:lnTo>
                    <a:pt x="36" y="118"/>
                  </a:lnTo>
                  <a:lnTo>
                    <a:pt x="34" y="139"/>
                  </a:lnTo>
                  <a:lnTo>
                    <a:pt x="33" y="160"/>
                  </a:lnTo>
                  <a:lnTo>
                    <a:pt x="177" y="160"/>
                  </a:lnTo>
                  <a:lnTo>
                    <a:pt x="177" y="112"/>
                  </a:lnTo>
                  <a:lnTo>
                    <a:pt x="179" y="107"/>
                  </a:lnTo>
                  <a:lnTo>
                    <a:pt x="180" y="102"/>
                  </a:lnTo>
                  <a:lnTo>
                    <a:pt x="183" y="99"/>
                  </a:lnTo>
                  <a:lnTo>
                    <a:pt x="188" y="96"/>
                  </a:lnTo>
                  <a:lnTo>
                    <a:pt x="193" y="96"/>
                  </a:lnTo>
                  <a:lnTo>
                    <a:pt x="198" y="96"/>
                  </a:lnTo>
                  <a:lnTo>
                    <a:pt x="203" y="99"/>
                  </a:lnTo>
                  <a:lnTo>
                    <a:pt x="206" y="102"/>
                  </a:lnTo>
                  <a:lnTo>
                    <a:pt x="207" y="107"/>
                  </a:lnTo>
                  <a:lnTo>
                    <a:pt x="209" y="112"/>
                  </a:lnTo>
                  <a:lnTo>
                    <a:pt x="209" y="160"/>
                  </a:lnTo>
                  <a:lnTo>
                    <a:pt x="353" y="160"/>
                  </a:lnTo>
                  <a:lnTo>
                    <a:pt x="352" y="139"/>
                  </a:lnTo>
                  <a:lnTo>
                    <a:pt x="350" y="118"/>
                  </a:lnTo>
                  <a:lnTo>
                    <a:pt x="347" y="99"/>
                  </a:lnTo>
                  <a:lnTo>
                    <a:pt x="341" y="82"/>
                  </a:lnTo>
                  <a:lnTo>
                    <a:pt x="333" y="69"/>
                  </a:lnTo>
                  <a:lnTo>
                    <a:pt x="329" y="66"/>
                  </a:lnTo>
                  <a:lnTo>
                    <a:pt x="326" y="64"/>
                  </a:lnTo>
                  <a:lnTo>
                    <a:pt x="321" y="64"/>
                  </a:lnTo>
                  <a:lnTo>
                    <a:pt x="318" y="64"/>
                  </a:lnTo>
                  <a:lnTo>
                    <a:pt x="305" y="64"/>
                  </a:lnTo>
                  <a:lnTo>
                    <a:pt x="293" y="62"/>
                  </a:lnTo>
                  <a:lnTo>
                    <a:pt x="278" y="59"/>
                  </a:lnTo>
                  <a:lnTo>
                    <a:pt x="265" y="51"/>
                  </a:lnTo>
                  <a:lnTo>
                    <a:pt x="252" y="40"/>
                  </a:lnTo>
                  <a:lnTo>
                    <a:pt x="243" y="22"/>
                  </a:lnTo>
                  <a:lnTo>
                    <a:pt x="241" y="17"/>
                  </a:lnTo>
                  <a:lnTo>
                    <a:pt x="241" y="13"/>
                  </a:lnTo>
                  <a:lnTo>
                    <a:pt x="243" y="8"/>
                  </a:lnTo>
                  <a:lnTo>
                    <a:pt x="246" y="5"/>
                  </a:lnTo>
                  <a:lnTo>
                    <a:pt x="251" y="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65" name="Прямоугольник 164"/>
          <p:cNvSpPr/>
          <p:nvPr/>
        </p:nvSpPr>
        <p:spPr>
          <a:xfrm>
            <a:off x="8393072" y="5743283"/>
            <a:ext cx="3221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1200" dirty="0" smtClean="0">
                <a:latin typeface="Tahoma" pitchFamily="34" charset="0"/>
                <a:cs typeface="Tahoma" pitchFamily="34" charset="0"/>
                <a:sym typeface="Symbol"/>
              </a:rPr>
              <a:t>Предусмотрена отчетность в разрезе </a:t>
            </a:r>
            <a:r>
              <a:rPr lang="ru-RU" sz="1200" dirty="0" err="1" smtClean="0">
                <a:latin typeface="Tahoma" pitchFamily="34" charset="0"/>
                <a:cs typeface="Tahoma" pitchFamily="34" charset="0"/>
                <a:sym typeface="Symbol"/>
              </a:rPr>
              <a:t>кл</a:t>
            </a:r>
            <a:r>
              <a:rPr lang="ru-RU" sz="1200" dirty="0" smtClean="0">
                <a:latin typeface="Tahoma" pitchFamily="34" charset="0"/>
                <a:cs typeface="Tahoma" pitchFamily="34" charset="0"/>
                <a:sym typeface="Symbol"/>
              </a:rPr>
              <a:t>. гр. (например, сроки </a:t>
            </a:r>
            <a:r>
              <a:rPr lang="ru-RU" sz="1200" dirty="0" err="1" smtClean="0">
                <a:latin typeface="Tahoma" pitchFamily="34" charset="0"/>
                <a:cs typeface="Tahoma" pitchFamily="34" charset="0"/>
                <a:sym typeface="Symbol"/>
              </a:rPr>
              <a:t>преб</a:t>
            </a:r>
            <a:r>
              <a:rPr lang="ru-RU" sz="1200" dirty="0" smtClean="0">
                <a:latin typeface="Tahoma" pitchFamily="34" charset="0"/>
                <a:cs typeface="Tahoma" pitchFamily="34" charset="0"/>
                <a:sym typeface="Symbol"/>
              </a:rPr>
              <a:t>. </a:t>
            </a:r>
            <a:r>
              <a:rPr lang="ru-RU" sz="1200" dirty="0">
                <a:latin typeface="Tahoma" pitchFamily="34" charset="0"/>
                <a:cs typeface="Tahoma" pitchFamily="34" charset="0"/>
                <a:sym typeface="Symbol"/>
              </a:rPr>
              <a:t>в</a:t>
            </a:r>
            <a:r>
              <a:rPr lang="ru-RU" sz="1200" dirty="0" smtClean="0">
                <a:latin typeface="Tahoma" pitchFamily="34" charset="0"/>
                <a:cs typeface="Tahoma" pitchFamily="34" charset="0"/>
                <a:sym typeface="Symbol"/>
              </a:rPr>
              <a:t>о 2 </a:t>
            </a:r>
            <a:r>
              <a:rPr lang="ru-RU" sz="1200" dirty="0" err="1" smtClean="0">
                <a:latin typeface="Tahoma" pitchFamily="34" charset="0"/>
                <a:cs typeface="Tahoma" pitchFamily="34" charset="0"/>
                <a:sym typeface="Symbol"/>
              </a:rPr>
              <a:t>кл</a:t>
            </a:r>
            <a:r>
              <a:rPr lang="ru-RU" sz="1200" dirty="0" smtClean="0">
                <a:latin typeface="Tahoma" pitchFamily="34" charset="0"/>
                <a:cs typeface="Tahoma" pitchFamily="34" charset="0"/>
                <a:sym typeface="Symbol"/>
              </a:rPr>
              <a:t>. </a:t>
            </a:r>
            <a:r>
              <a:rPr lang="ru-RU" sz="1200" dirty="0" err="1" smtClean="0">
                <a:latin typeface="Tahoma" pitchFamily="34" charset="0"/>
                <a:cs typeface="Tahoma" pitchFamily="34" charset="0"/>
                <a:sym typeface="Symbol"/>
              </a:rPr>
              <a:t>гр</a:t>
            </a:r>
            <a:r>
              <a:rPr lang="ru-RU" sz="1200" dirty="0" smtClean="0">
                <a:latin typeface="Tahoma" pitchFamily="34" charset="0"/>
                <a:cs typeface="Tahoma" pitchFamily="34" charset="0"/>
                <a:sym typeface="Symbol"/>
              </a:rPr>
              <a:t>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5316" y="5771069"/>
            <a:ext cx="33749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ahoma" pitchFamily="34" charset="0"/>
                <a:cs typeface="Tahoma" pitchFamily="34" charset="0"/>
                <a:sym typeface="Symbol"/>
              </a:rPr>
              <a:t>Обновление сведений в режиме реального времени о лечении, статусе, сопутствующей патологии на уровне ПОК и ОМО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30944" y="5756276"/>
            <a:ext cx="30789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ahoma" pitchFamily="34" charset="0"/>
                <a:cs typeface="Tahoma" pitchFamily="34" charset="0"/>
                <a:sym typeface="Symbol"/>
              </a:rPr>
              <a:t>Автоматическое составление и контроль плана диспансеризации</a:t>
            </a:r>
          </a:p>
        </p:txBody>
      </p:sp>
      <p:sp>
        <p:nvSpPr>
          <p:cNvPr id="168" name="TextBox 167"/>
          <p:cNvSpPr txBox="1"/>
          <p:nvPr/>
        </p:nvSpPr>
        <p:spPr bwMode="auto">
          <a:xfrm>
            <a:off x="4204956" y="2851326"/>
            <a:ext cx="1885992" cy="738664"/>
          </a:xfrm>
          <a:prstGeom prst="rect">
            <a:avLst/>
          </a:prstGeom>
          <a:solidFill>
            <a:srgbClr val="0C9C8B"/>
          </a:solidFill>
          <a:ln w="9525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rebuchet MS" panose="020B0603020202020204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группа</a:t>
            </a:r>
            <a:endParaRPr lang="ru-RU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6345036" y="2851327"/>
            <a:ext cx="1841203" cy="738664"/>
          </a:xfrm>
          <a:prstGeom prst="rect">
            <a:avLst/>
          </a:prstGeom>
          <a:solidFill>
            <a:srgbClr val="097165"/>
          </a:solidFill>
        </p:spPr>
        <p:txBody>
          <a:bodyPr wrap="square">
            <a:spAutoFit/>
          </a:bodyPr>
          <a:lstStyle/>
          <a:p>
            <a:pPr indent="-165100" algn="ctr" eaLnBrk="1" hangingPunct="1"/>
            <a:r>
              <a:rPr lang="ru-RU" sz="24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Tahoma" pitchFamily="34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indent="-165100" algn="ctr" eaLnBrk="1" hangingPunct="1"/>
            <a:r>
              <a:rPr lang="ru-RU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</a:t>
            </a:r>
            <a:r>
              <a:rPr lang="ru-RU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л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группа</a:t>
            </a:r>
            <a:endParaRPr lang="ru-RU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4199770" y="3831267"/>
            <a:ext cx="1891178" cy="738664"/>
          </a:xfrm>
          <a:prstGeom prst="rect">
            <a:avLst/>
          </a:prstGeom>
          <a:solidFill>
            <a:srgbClr val="097165"/>
          </a:solidFill>
        </p:spPr>
        <p:txBody>
          <a:bodyPr wrap="square">
            <a:spAutoFit/>
          </a:bodyPr>
          <a:lstStyle/>
          <a:p>
            <a:pPr indent="-165100" algn="ctr" eaLnBrk="1" hangingPunct="1"/>
            <a:r>
              <a:rPr lang="ru-RU" sz="2400" b="1" dirty="0" smtClean="0">
                <a:solidFill>
                  <a:schemeClr val="bg1"/>
                </a:solidFill>
                <a:latin typeface="Trebuchet MS" panose="020B0603020202020204" pitchFamily="34" charset="0"/>
                <a:cs typeface="Tahoma" pitchFamily="34" charset="0"/>
              </a:rPr>
              <a:t>4</a:t>
            </a:r>
          </a:p>
          <a:p>
            <a:pPr indent="-165100" algn="ctr" eaLnBrk="1" hangingPunct="1"/>
            <a:r>
              <a:rPr lang="ru-RU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</a:t>
            </a:r>
            <a:r>
              <a:rPr lang="ru-RU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л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группа</a:t>
            </a:r>
            <a:endParaRPr lang="ru-RU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6325581" y="3831266"/>
            <a:ext cx="1841203" cy="733534"/>
          </a:xfrm>
          <a:prstGeom prst="rect">
            <a:avLst/>
          </a:prstGeom>
          <a:solidFill>
            <a:srgbClr val="0C9C8B"/>
          </a:solidFill>
        </p:spPr>
        <p:txBody>
          <a:bodyPr wrap="square">
            <a:spAutoFit/>
          </a:bodyPr>
          <a:lstStyle/>
          <a:p>
            <a:pPr indent="-165100" algn="ctr" eaLnBrk="1" hangingPunct="1">
              <a:lnSpc>
                <a:spcPts val="2500"/>
              </a:lnSpc>
            </a:pPr>
            <a:r>
              <a:rPr lang="ru-RU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Неизв</a:t>
            </a:r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</a:t>
            </a:r>
          </a:p>
          <a:p>
            <a:pPr indent="-165100" algn="ctr" eaLnBrk="1" hangingPunct="1">
              <a:lnSpc>
                <a:spcPts val="2500"/>
              </a:lnSpc>
            </a:pPr>
            <a:r>
              <a:rPr lang="ru-RU" dirty="0" err="1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к</a:t>
            </a:r>
            <a:r>
              <a:rPr lang="ru-RU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л</a:t>
            </a:r>
            <a:r>
              <a:rPr lang="ru-RU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. группа</a:t>
            </a:r>
            <a:endParaRPr lang="ru-RU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МОНИТОРИНГ ПАЦИЕНТОВ С ПОДОЗРЕНИЕМ НА ЗНО - 1 КЛ. ГР</a:t>
            </a:r>
            <a:r>
              <a:rPr lang="ru-RU" sz="20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404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Блок-схема: ручной ввод 5"/>
          <p:cNvSpPr/>
          <p:nvPr/>
        </p:nvSpPr>
        <p:spPr>
          <a:xfrm rot="5400000" flipH="1" flipV="1">
            <a:off x="6177112" y="846286"/>
            <a:ext cx="6858000" cy="5165427"/>
          </a:xfrm>
          <a:prstGeom prst="flowChartManualInput">
            <a:avLst/>
          </a:prstGeom>
          <a:gradFill flip="none" rotWithShape="1">
            <a:gsLst>
              <a:gs pos="0">
                <a:srgbClr val="058A91"/>
              </a:gs>
              <a:gs pos="100000">
                <a:srgbClr val="2FBFB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6146072"/>
            <a:ext cx="7531099" cy="0"/>
          </a:xfrm>
          <a:prstGeom prst="line">
            <a:avLst/>
          </a:prstGeom>
          <a:ln w="19050">
            <a:solidFill>
              <a:srgbClr val="06B1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704975" y="1336506"/>
            <a:ext cx="47434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Поздняя </a:t>
            </a:r>
            <a:r>
              <a:rPr lang="ru-RU" dirty="0" smtClean="0"/>
              <a:t>диагностика - несвоевременное </a:t>
            </a:r>
            <a:r>
              <a:rPr lang="ru-RU" dirty="0"/>
              <a:t>начало </a:t>
            </a:r>
            <a:r>
              <a:rPr lang="ru-RU" dirty="0" smtClean="0"/>
              <a:t>лечения</a:t>
            </a:r>
            <a:endParaRPr lang="en-US" dirty="0" smtClean="0"/>
          </a:p>
          <a:p>
            <a:r>
              <a:rPr lang="ru-RU" dirty="0"/>
              <a:t>Выявление ЗНО на запущенных </a:t>
            </a:r>
            <a:r>
              <a:rPr lang="ru-RU" dirty="0" smtClean="0"/>
              <a:t>стадиях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04976" y="2446399"/>
            <a:ext cx="47434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Невозможно оперативно выявить проблемы </a:t>
            </a:r>
            <a:r>
              <a:rPr lang="ru-RU" dirty="0"/>
              <a:t>оказания онкологической помощи и детализации до уровня района и медицинского учреждения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04975" y="3925624"/>
            <a:ext cx="5057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Недостаточный уровень достоверности сведений об онкологических пациентах для планирования ресурсов здравоохранения</a:t>
            </a:r>
          </a:p>
        </p:txBody>
      </p:sp>
      <p:sp>
        <p:nvSpPr>
          <p:cNvPr id="21" name="Заголовок 2"/>
          <p:cNvSpPr txBox="1">
            <a:spLocks/>
          </p:cNvSpPr>
          <p:nvPr/>
        </p:nvSpPr>
        <p:spPr>
          <a:xfrm>
            <a:off x="8124495" y="5284579"/>
            <a:ext cx="3776993" cy="693761"/>
          </a:xfrm>
        </p:spPr>
        <p:txBody>
          <a:bodyPr anchor="b"/>
          <a:lstStyle>
            <a:lvl1pPr algn="ctr" rtl="0" eaLnBrk="1" latinLnBrk="0" hangingPunct="1">
              <a:spcBef>
                <a:spcPct val="0"/>
              </a:spcBef>
              <a:buNone/>
              <a:defRPr kumimoji="0" sz="6000" b="0" kern="1200" cap="all" baseline="0">
                <a:ln w="6350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>
                <a:solidFill>
                  <a:schemeClr val="bg1"/>
                </a:solidFill>
              </a:rPr>
              <a:t>ВЛЕЧЕТ ЛЕТАЛЬНЫЙ </a:t>
            </a:r>
            <a:r>
              <a:rPr lang="en-US" sz="2400" b="1" dirty="0">
                <a:solidFill>
                  <a:schemeClr val="bg1"/>
                </a:solidFill>
              </a:rPr>
              <a:t/>
            </a:r>
            <a:br>
              <a:rPr lang="en-US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ИСХОД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ПАЦИЕНТА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214763" y="6046486"/>
            <a:ext cx="1308617" cy="140472"/>
          </a:xfrm>
          <a:prstGeom prst="rect">
            <a:avLst/>
          </a:prstGeom>
          <a:solidFill>
            <a:srgbClr val="D026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Picture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8" b="32576"/>
          <a:stretch/>
        </p:blipFill>
        <p:spPr>
          <a:xfrm rot="16200000" flipH="1">
            <a:off x="6220807" y="908435"/>
            <a:ext cx="6879628" cy="5062758"/>
          </a:xfrm>
          <a:prstGeom prst="rect">
            <a:avLst/>
          </a:prstGeom>
        </p:spPr>
      </p:pic>
      <p:grpSp>
        <p:nvGrpSpPr>
          <p:cNvPr id="31" name="Группа 30"/>
          <p:cNvGrpSpPr/>
          <p:nvPr/>
        </p:nvGrpSpPr>
        <p:grpSpPr>
          <a:xfrm>
            <a:off x="975865" y="2771328"/>
            <a:ext cx="550470" cy="550470"/>
            <a:chOff x="4865619" y="5362968"/>
            <a:chExt cx="550470" cy="550470"/>
          </a:xfrm>
          <a:solidFill>
            <a:srgbClr val="06B1BA"/>
          </a:solidFill>
        </p:grpSpPr>
        <p:sp>
          <p:nvSpPr>
            <p:cNvPr id="32" name="Freeform 93"/>
            <p:cNvSpPr>
              <a:spLocks noEditPoints="1"/>
            </p:cNvSpPr>
            <p:nvPr/>
          </p:nvSpPr>
          <p:spPr bwMode="auto">
            <a:xfrm>
              <a:off x="4865619" y="5362968"/>
              <a:ext cx="550470" cy="550470"/>
            </a:xfrm>
            <a:custGeom>
              <a:avLst/>
              <a:gdLst>
                <a:gd name="T0" fmla="*/ 255 w 512"/>
                <a:gd name="T1" fmla="*/ 480 h 512"/>
                <a:gd name="T2" fmla="*/ 258 w 512"/>
                <a:gd name="T3" fmla="*/ 422 h 512"/>
                <a:gd name="T4" fmla="*/ 271 w 512"/>
                <a:gd name="T5" fmla="*/ 416 h 512"/>
                <a:gd name="T6" fmla="*/ 286 w 512"/>
                <a:gd name="T7" fmla="*/ 422 h 512"/>
                <a:gd name="T8" fmla="*/ 287 w 512"/>
                <a:gd name="T9" fmla="*/ 480 h 512"/>
                <a:gd name="T10" fmla="*/ 417 w 512"/>
                <a:gd name="T11" fmla="*/ 427 h 512"/>
                <a:gd name="T12" fmla="*/ 427 w 512"/>
                <a:gd name="T13" fmla="*/ 417 h 512"/>
                <a:gd name="T14" fmla="*/ 441 w 512"/>
                <a:gd name="T15" fmla="*/ 419 h 512"/>
                <a:gd name="T16" fmla="*/ 448 w 512"/>
                <a:gd name="T17" fmla="*/ 432 h 512"/>
                <a:gd name="T18" fmla="*/ 480 w 512"/>
                <a:gd name="T19" fmla="*/ 255 h 512"/>
                <a:gd name="T20" fmla="*/ 32 w 512"/>
                <a:gd name="T21" fmla="*/ 480 h 512"/>
                <a:gd name="T22" fmla="*/ 32 w 512"/>
                <a:gd name="T23" fmla="*/ 97 h 512"/>
                <a:gd name="T24" fmla="*/ 352 w 512"/>
                <a:gd name="T25" fmla="*/ 69 h 512"/>
                <a:gd name="T26" fmla="*/ 340 w 512"/>
                <a:gd name="T27" fmla="*/ 79 h 512"/>
                <a:gd name="T28" fmla="*/ 303 w 512"/>
                <a:gd name="T29" fmla="*/ 113 h 512"/>
                <a:gd name="T30" fmla="*/ 345 w 512"/>
                <a:gd name="T31" fmla="*/ 116 h 512"/>
                <a:gd name="T32" fmla="*/ 352 w 512"/>
                <a:gd name="T33" fmla="*/ 129 h 512"/>
                <a:gd name="T34" fmla="*/ 384 w 512"/>
                <a:gd name="T35" fmla="*/ 129 h 512"/>
                <a:gd name="T36" fmla="*/ 390 w 512"/>
                <a:gd name="T37" fmla="*/ 116 h 512"/>
                <a:gd name="T38" fmla="*/ 432 w 512"/>
                <a:gd name="T39" fmla="*/ 113 h 512"/>
                <a:gd name="T40" fmla="*/ 395 w 512"/>
                <a:gd name="T41" fmla="*/ 79 h 512"/>
                <a:gd name="T42" fmla="*/ 385 w 512"/>
                <a:gd name="T43" fmla="*/ 69 h 512"/>
                <a:gd name="T44" fmla="*/ 352 w 512"/>
                <a:gd name="T45" fmla="*/ 33 h 512"/>
                <a:gd name="T46" fmla="*/ 404 w 512"/>
                <a:gd name="T47" fmla="*/ 0 h 512"/>
                <a:gd name="T48" fmla="*/ 416 w 512"/>
                <a:gd name="T49" fmla="*/ 12 h 512"/>
                <a:gd name="T50" fmla="*/ 448 w 512"/>
                <a:gd name="T51" fmla="*/ 49 h 512"/>
                <a:gd name="T52" fmla="*/ 461 w 512"/>
                <a:gd name="T53" fmla="*/ 55 h 512"/>
                <a:gd name="T54" fmla="*/ 464 w 512"/>
                <a:gd name="T55" fmla="*/ 129 h 512"/>
                <a:gd name="T56" fmla="*/ 457 w 512"/>
                <a:gd name="T57" fmla="*/ 142 h 512"/>
                <a:gd name="T58" fmla="*/ 416 w 512"/>
                <a:gd name="T59" fmla="*/ 145 h 512"/>
                <a:gd name="T60" fmla="*/ 412 w 512"/>
                <a:gd name="T61" fmla="*/ 186 h 512"/>
                <a:gd name="T62" fmla="*/ 400 w 512"/>
                <a:gd name="T63" fmla="*/ 193 h 512"/>
                <a:gd name="T64" fmla="*/ 496 w 512"/>
                <a:gd name="T65" fmla="*/ 225 h 512"/>
                <a:gd name="T66" fmla="*/ 509 w 512"/>
                <a:gd name="T67" fmla="*/ 231 h 512"/>
                <a:gd name="T68" fmla="*/ 512 w 512"/>
                <a:gd name="T69" fmla="*/ 496 h 512"/>
                <a:gd name="T70" fmla="*/ 506 w 512"/>
                <a:gd name="T71" fmla="*/ 509 h 512"/>
                <a:gd name="T72" fmla="*/ 16 w 512"/>
                <a:gd name="T73" fmla="*/ 512 h 512"/>
                <a:gd name="T74" fmla="*/ 3 w 512"/>
                <a:gd name="T75" fmla="*/ 506 h 512"/>
                <a:gd name="T76" fmla="*/ 0 w 512"/>
                <a:gd name="T77" fmla="*/ 81 h 512"/>
                <a:gd name="T78" fmla="*/ 6 w 512"/>
                <a:gd name="T79" fmla="*/ 68 h 512"/>
                <a:gd name="T80" fmla="*/ 209 w 512"/>
                <a:gd name="T81" fmla="*/ 65 h 512"/>
                <a:gd name="T82" fmla="*/ 222 w 512"/>
                <a:gd name="T83" fmla="*/ 71 h 512"/>
                <a:gd name="T84" fmla="*/ 225 w 512"/>
                <a:gd name="T85" fmla="*/ 225 h 512"/>
                <a:gd name="T86" fmla="*/ 335 w 512"/>
                <a:gd name="T87" fmla="*/ 193 h 512"/>
                <a:gd name="T88" fmla="*/ 323 w 512"/>
                <a:gd name="T89" fmla="*/ 186 h 512"/>
                <a:gd name="T90" fmla="*/ 319 w 512"/>
                <a:gd name="T91" fmla="*/ 145 h 512"/>
                <a:gd name="T92" fmla="*/ 279 w 512"/>
                <a:gd name="T93" fmla="*/ 142 h 512"/>
                <a:gd name="T94" fmla="*/ 271 w 512"/>
                <a:gd name="T95" fmla="*/ 129 h 512"/>
                <a:gd name="T96" fmla="*/ 274 w 512"/>
                <a:gd name="T97" fmla="*/ 55 h 512"/>
                <a:gd name="T98" fmla="*/ 287 w 512"/>
                <a:gd name="T99" fmla="*/ 49 h 512"/>
                <a:gd name="T100" fmla="*/ 321 w 512"/>
                <a:gd name="T101" fmla="*/ 12 h 512"/>
                <a:gd name="T102" fmla="*/ 331 w 512"/>
                <a:gd name="T10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12" h="512">
                  <a:moveTo>
                    <a:pt x="225" y="255"/>
                  </a:moveTo>
                  <a:lnTo>
                    <a:pt x="225" y="480"/>
                  </a:lnTo>
                  <a:lnTo>
                    <a:pt x="255" y="480"/>
                  </a:lnTo>
                  <a:lnTo>
                    <a:pt x="255" y="432"/>
                  </a:lnTo>
                  <a:lnTo>
                    <a:pt x="257" y="427"/>
                  </a:lnTo>
                  <a:lnTo>
                    <a:pt x="258" y="422"/>
                  </a:lnTo>
                  <a:lnTo>
                    <a:pt x="263" y="419"/>
                  </a:lnTo>
                  <a:lnTo>
                    <a:pt x="266" y="417"/>
                  </a:lnTo>
                  <a:lnTo>
                    <a:pt x="271" y="416"/>
                  </a:lnTo>
                  <a:lnTo>
                    <a:pt x="278" y="417"/>
                  </a:lnTo>
                  <a:lnTo>
                    <a:pt x="281" y="419"/>
                  </a:lnTo>
                  <a:lnTo>
                    <a:pt x="286" y="422"/>
                  </a:lnTo>
                  <a:lnTo>
                    <a:pt x="287" y="427"/>
                  </a:lnTo>
                  <a:lnTo>
                    <a:pt x="287" y="432"/>
                  </a:lnTo>
                  <a:lnTo>
                    <a:pt x="287" y="480"/>
                  </a:lnTo>
                  <a:lnTo>
                    <a:pt x="416" y="480"/>
                  </a:lnTo>
                  <a:lnTo>
                    <a:pt x="416" y="432"/>
                  </a:lnTo>
                  <a:lnTo>
                    <a:pt x="417" y="427"/>
                  </a:lnTo>
                  <a:lnTo>
                    <a:pt x="419" y="422"/>
                  </a:lnTo>
                  <a:lnTo>
                    <a:pt x="422" y="419"/>
                  </a:lnTo>
                  <a:lnTo>
                    <a:pt x="427" y="417"/>
                  </a:lnTo>
                  <a:lnTo>
                    <a:pt x="432" y="416"/>
                  </a:lnTo>
                  <a:lnTo>
                    <a:pt x="437" y="417"/>
                  </a:lnTo>
                  <a:lnTo>
                    <a:pt x="441" y="419"/>
                  </a:lnTo>
                  <a:lnTo>
                    <a:pt x="445" y="422"/>
                  </a:lnTo>
                  <a:lnTo>
                    <a:pt x="448" y="427"/>
                  </a:lnTo>
                  <a:lnTo>
                    <a:pt x="448" y="432"/>
                  </a:lnTo>
                  <a:lnTo>
                    <a:pt x="448" y="480"/>
                  </a:lnTo>
                  <a:lnTo>
                    <a:pt x="480" y="480"/>
                  </a:lnTo>
                  <a:lnTo>
                    <a:pt x="480" y="255"/>
                  </a:lnTo>
                  <a:lnTo>
                    <a:pt x="225" y="255"/>
                  </a:lnTo>
                  <a:close/>
                  <a:moveTo>
                    <a:pt x="32" y="97"/>
                  </a:moveTo>
                  <a:lnTo>
                    <a:pt x="32" y="480"/>
                  </a:lnTo>
                  <a:lnTo>
                    <a:pt x="193" y="480"/>
                  </a:lnTo>
                  <a:lnTo>
                    <a:pt x="193" y="97"/>
                  </a:lnTo>
                  <a:lnTo>
                    <a:pt x="32" y="97"/>
                  </a:lnTo>
                  <a:close/>
                  <a:moveTo>
                    <a:pt x="352" y="33"/>
                  </a:moveTo>
                  <a:lnTo>
                    <a:pt x="352" y="65"/>
                  </a:lnTo>
                  <a:lnTo>
                    <a:pt x="352" y="69"/>
                  </a:lnTo>
                  <a:lnTo>
                    <a:pt x="348" y="74"/>
                  </a:lnTo>
                  <a:lnTo>
                    <a:pt x="345" y="77"/>
                  </a:lnTo>
                  <a:lnTo>
                    <a:pt x="340" y="79"/>
                  </a:lnTo>
                  <a:lnTo>
                    <a:pt x="335" y="81"/>
                  </a:lnTo>
                  <a:lnTo>
                    <a:pt x="303" y="81"/>
                  </a:lnTo>
                  <a:lnTo>
                    <a:pt x="303" y="113"/>
                  </a:lnTo>
                  <a:lnTo>
                    <a:pt x="335" y="113"/>
                  </a:lnTo>
                  <a:lnTo>
                    <a:pt x="340" y="113"/>
                  </a:lnTo>
                  <a:lnTo>
                    <a:pt x="345" y="116"/>
                  </a:lnTo>
                  <a:lnTo>
                    <a:pt x="348" y="119"/>
                  </a:lnTo>
                  <a:lnTo>
                    <a:pt x="352" y="124"/>
                  </a:lnTo>
                  <a:lnTo>
                    <a:pt x="352" y="129"/>
                  </a:lnTo>
                  <a:lnTo>
                    <a:pt x="352" y="161"/>
                  </a:lnTo>
                  <a:lnTo>
                    <a:pt x="384" y="161"/>
                  </a:lnTo>
                  <a:lnTo>
                    <a:pt x="384" y="129"/>
                  </a:lnTo>
                  <a:lnTo>
                    <a:pt x="385" y="124"/>
                  </a:lnTo>
                  <a:lnTo>
                    <a:pt x="387" y="119"/>
                  </a:lnTo>
                  <a:lnTo>
                    <a:pt x="390" y="116"/>
                  </a:lnTo>
                  <a:lnTo>
                    <a:pt x="395" y="113"/>
                  </a:lnTo>
                  <a:lnTo>
                    <a:pt x="400" y="113"/>
                  </a:lnTo>
                  <a:lnTo>
                    <a:pt x="432" y="113"/>
                  </a:lnTo>
                  <a:lnTo>
                    <a:pt x="432" y="81"/>
                  </a:lnTo>
                  <a:lnTo>
                    <a:pt x="400" y="81"/>
                  </a:lnTo>
                  <a:lnTo>
                    <a:pt x="395" y="79"/>
                  </a:lnTo>
                  <a:lnTo>
                    <a:pt x="390" y="77"/>
                  </a:lnTo>
                  <a:lnTo>
                    <a:pt x="387" y="74"/>
                  </a:lnTo>
                  <a:lnTo>
                    <a:pt x="385" y="69"/>
                  </a:lnTo>
                  <a:lnTo>
                    <a:pt x="384" y="65"/>
                  </a:lnTo>
                  <a:lnTo>
                    <a:pt x="384" y="33"/>
                  </a:lnTo>
                  <a:lnTo>
                    <a:pt x="352" y="33"/>
                  </a:lnTo>
                  <a:close/>
                  <a:moveTo>
                    <a:pt x="335" y="0"/>
                  </a:moveTo>
                  <a:lnTo>
                    <a:pt x="400" y="0"/>
                  </a:lnTo>
                  <a:lnTo>
                    <a:pt x="404" y="0"/>
                  </a:lnTo>
                  <a:lnTo>
                    <a:pt x="409" y="4"/>
                  </a:lnTo>
                  <a:lnTo>
                    <a:pt x="412" y="7"/>
                  </a:lnTo>
                  <a:lnTo>
                    <a:pt x="416" y="12"/>
                  </a:lnTo>
                  <a:lnTo>
                    <a:pt x="416" y="16"/>
                  </a:lnTo>
                  <a:lnTo>
                    <a:pt x="416" y="49"/>
                  </a:lnTo>
                  <a:lnTo>
                    <a:pt x="448" y="49"/>
                  </a:lnTo>
                  <a:lnTo>
                    <a:pt x="453" y="49"/>
                  </a:lnTo>
                  <a:lnTo>
                    <a:pt x="457" y="52"/>
                  </a:lnTo>
                  <a:lnTo>
                    <a:pt x="461" y="55"/>
                  </a:lnTo>
                  <a:lnTo>
                    <a:pt x="464" y="60"/>
                  </a:lnTo>
                  <a:lnTo>
                    <a:pt x="464" y="65"/>
                  </a:lnTo>
                  <a:lnTo>
                    <a:pt x="464" y="129"/>
                  </a:lnTo>
                  <a:lnTo>
                    <a:pt x="464" y="134"/>
                  </a:lnTo>
                  <a:lnTo>
                    <a:pt x="461" y="138"/>
                  </a:lnTo>
                  <a:lnTo>
                    <a:pt x="457" y="142"/>
                  </a:lnTo>
                  <a:lnTo>
                    <a:pt x="453" y="143"/>
                  </a:lnTo>
                  <a:lnTo>
                    <a:pt x="448" y="145"/>
                  </a:lnTo>
                  <a:lnTo>
                    <a:pt x="416" y="145"/>
                  </a:lnTo>
                  <a:lnTo>
                    <a:pt x="416" y="177"/>
                  </a:lnTo>
                  <a:lnTo>
                    <a:pt x="416" y="182"/>
                  </a:lnTo>
                  <a:lnTo>
                    <a:pt x="412" y="186"/>
                  </a:lnTo>
                  <a:lnTo>
                    <a:pt x="409" y="190"/>
                  </a:lnTo>
                  <a:lnTo>
                    <a:pt x="404" y="191"/>
                  </a:lnTo>
                  <a:lnTo>
                    <a:pt x="400" y="193"/>
                  </a:lnTo>
                  <a:lnTo>
                    <a:pt x="384" y="193"/>
                  </a:lnTo>
                  <a:lnTo>
                    <a:pt x="384" y="225"/>
                  </a:lnTo>
                  <a:lnTo>
                    <a:pt x="496" y="225"/>
                  </a:lnTo>
                  <a:lnTo>
                    <a:pt x="501" y="225"/>
                  </a:lnTo>
                  <a:lnTo>
                    <a:pt x="506" y="227"/>
                  </a:lnTo>
                  <a:lnTo>
                    <a:pt x="509" y="231"/>
                  </a:lnTo>
                  <a:lnTo>
                    <a:pt x="512" y="235"/>
                  </a:lnTo>
                  <a:lnTo>
                    <a:pt x="512" y="241"/>
                  </a:lnTo>
                  <a:lnTo>
                    <a:pt x="512" y="496"/>
                  </a:lnTo>
                  <a:lnTo>
                    <a:pt x="512" y="501"/>
                  </a:lnTo>
                  <a:lnTo>
                    <a:pt x="509" y="506"/>
                  </a:lnTo>
                  <a:lnTo>
                    <a:pt x="506" y="509"/>
                  </a:lnTo>
                  <a:lnTo>
                    <a:pt x="501" y="510"/>
                  </a:lnTo>
                  <a:lnTo>
                    <a:pt x="496" y="512"/>
                  </a:lnTo>
                  <a:lnTo>
                    <a:pt x="16" y="512"/>
                  </a:lnTo>
                  <a:lnTo>
                    <a:pt x="11" y="510"/>
                  </a:lnTo>
                  <a:lnTo>
                    <a:pt x="6" y="509"/>
                  </a:lnTo>
                  <a:lnTo>
                    <a:pt x="3" y="506"/>
                  </a:lnTo>
                  <a:lnTo>
                    <a:pt x="0" y="501"/>
                  </a:lnTo>
                  <a:lnTo>
                    <a:pt x="0" y="496"/>
                  </a:lnTo>
                  <a:lnTo>
                    <a:pt x="0" y="81"/>
                  </a:lnTo>
                  <a:lnTo>
                    <a:pt x="0" y="76"/>
                  </a:lnTo>
                  <a:lnTo>
                    <a:pt x="3" y="71"/>
                  </a:lnTo>
                  <a:lnTo>
                    <a:pt x="6" y="68"/>
                  </a:lnTo>
                  <a:lnTo>
                    <a:pt x="11" y="65"/>
                  </a:lnTo>
                  <a:lnTo>
                    <a:pt x="16" y="65"/>
                  </a:lnTo>
                  <a:lnTo>
                    <a:pt x="209" y="65"/>
                  </a:lnTo>
                  <a:lnTo>
                    <a:pt x="213" y="65"/>
                  </a:lnTo>
                  <a:lnTo>
                    <a:pt x="217" y="68"/>
                  </a:lnTo>
                  <a:lnTo>
                    <a:pt x="222" y="71"/>
                  </a:lnTo>
                  <a:lnTo>
                    <a:pt x="223" y="76"/>
                  </a:lnTo>
                  <a:lnTo>
                    <a:pt x="225" y="81"/>
                  </a:lnTo>
                  <a:lnTo>
                    <a:pt x="225" y="225"/>
                  </a:lnTo>
                  <a:lnTo>
                    <a:pt x="352" y="225"/>
                  </a:lnTo>
                  <a:lnTo>
                    <a:pt x="352" y="193"/>
                  </a:lnTo>
                  <a:lnTo>
                    <a:pt x="335" y="193"/>
                  </a:lnTo>
                  <a:lnTo>
                    <a:pt x="331" y="191"/>
                  </a:lnTo>
                  <a:lnTo>
                    <a:pt x="326" y="190"/>
                  </a:lnTo>
                  <a:lnTo>
                    <a:pt x="323" y="186"/>
                  </a:lnTo>
                  <a:lnTo>
                    <a:pt x="321" y="182"/>
                  </a:lnTo>
                  <a:lnTo>
                    <a:pt x="319" y="177"/>
                  </a:lnTo>
                  <a:lnTo>
                    <a:pt x="319" y="145"/>
                  </a:lnTo>
                  <a:lnTo>
                    <a:pt x="287" y="145"/>
                  </a:lnTo>
                  <a:lnTo>
                    <a:pt x="283" y="143"/>
                  </a:lnTo>
                  <a:lnTo>
                    <a:pt x="279" y="142"/>
                  </a:lnTo>
                  <a:lnTo>
                    <a:pt x="274" y="138"/>
                  </a:lnTo>
                  <a:lnTo>
                    <a:pt x="273" y="134"/>
                  </a:lnTo>
                  <a:lnTo>
                    <a:pt x="271" y="129"/>
                  </a:lnTo>
                  <a:lnTo>
                    <a:pt x="271" y="65"/>
                  </a:lnTo>
                  <a:lnTo>
                    <a:pt x="273" y="60"/>
                  </a:lnTo>
                  <a:lnTo>
                    <a:pt x="274" y="55"/>
                  </a:lnTo>
                  <a:lnTo>
                    <a:pt x="279" y="52"/>
                  </a:lnTo>
                  <a:lnTo>
                    <a:pt x="283" y="49"/>
                  </a:lnTo>
                  <a:lnTo>
                    <a:pt x="287" y="49"/>
                  </a:lnTo>
                  <a:lnTo>
                    <a:pt x="319" y="49"/>
                  </a:lnTo>
                  <a:lnTo>
                    <a:pt x="319" y="16"/>
                  </a:lnTo>
                  <a:lnTo>
                    <a:pt x="321" y="12"/>
                  </a:lnTo>
                  <a:lnTo>
                    <a:pt x="323" y="7"/>
                  </a:lnTo>
                  <a:lnTo>
                    <a:pt x="326" y="4"/>
                  </a:lnTo>
                  <a:lnTo>
                    <a:pt x="331" y="0"/>
                  </a:lnTo>
                  <a:lnTo>
                    <a:pt x="3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Rectangle 94"/>
            <p:cNvSpPr>
              <a:spLocks noChangeArrowheads="1"/>
            </p:cNvSpPr>
            <p:nvPr/>
          </p:nvSpPr>
          <p:spPr bwMode="auto">
            <a:xfrm>
              <a:off x="4934428" y="551778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Rectangle 95"/>
            <p:cNvSpPr>
              <a:spLocks noChangeArrowheads="1"/>
            </p:cNvSpPr>
            <p:nvPr/>
          </p:nvSpPr>
          <p:spPr bwMode="auto">
            <a:xfrm>
              <a:off x="5003237" y="5517788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Rectangle 96"/>
            <p:cNvSpPr>
              <a:spLocks noChangeArrowheads="1"/>
            </p:cNvSpPr>
            <p:nvPr/>
          </p:nvSpPr>
          <p:spPr bwMode="auto">
            <a:xfrm>
              <a:off x="4934428" y="558659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Rectangle 97"/>
            <p:cNvSpPr>
              <a:spLocks noChangeArrowheads="1"/>
            </p:cNvSpPr>
            <p:nvPr/>
          </p:nvSpPr>
          <p:spPr bwMode="auto">
            <a:xfrm>
              <a:off x="5003237" y="558659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Rectangle 98"/>
            <p:cNvSpPr>
              <a:spLocks noChangeArrowheads="1"/>
            </p:cNvSpPr>
            <p:nvPr/>
          </p:nvSpPr>
          <p:spPr bwMode="auto">
            <a:xfrm>
              <a:off x="4934428" y="565540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Rectangle 99"/>
            <p:cNvSpPr>
              <a:spLocks noChangeArrowheads="1"/>
            </p:cNvSpPr>
            <p:nvPr/>
          </p:nvSpPr>
          <p:spPr bwMode="auto">
            <a:xfrm>
              <a:off x="5003237" y="565540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Rectangle 100"/>
            <p:cNvSpPr>
              <a:spLocks noChangeArrowheads="1"/>
            </p:cNvSpPr>
            <p:nvPr/>
          </p:nvSpPr>
          <p:spPr bwMode="auto">
            <a:xfrm>
              <a:off x="4934428" y="5724214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Rectangle 101"/>
            <p:cNvSpPr>
              <a:spLocks noChangeArrowheads="1"/>
            </p:cNvSpPr>
            <p:nvPr/>
          </p:nvSpPr>
          <p:spPr bwMode="auto">
            <a:xfrm>
              <a:off x="5003237" y="5724214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Rectangle 102"/>
            <p:cNvSpPr>
              <a:spLocks noChangeArrowheads="1"/>
            </p:cNvSpPr>
            <p:nvPr/>
          </p:nvSpPr>
          <p:spPr bwMode="auto">
            <a:xfrm>
              <a:off x="5140854" y="567260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Rectangle 103"/>
            <p:cNvSpPr>
              <a:spLocks noChangeArrowheads="1"/>
            </p:cNvSpPr>
            <p:nvPr/>
          </p:nvSpPr>
          <p:spPr bwMode="auto">
            <a:xfrm>
              <a:off x="5226865" y="567260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Rectangle 104"/>
            <p:cNvSpPr>
              <a:spLocks noChangeArrowheads="1"/>
            </p:cNvSpPr>
            <p:nvPr/>
          </p:nvSpPr>
          <p:spPr bwMode="auto">
            <a:xfrm>
              <a:off x="5312876" y="5672607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Rectangle 105"/>
            <p:cNvSpPr>
              <a:spLocks noChangeArrowheads="1"/>
            </p:cNvSpPr>
            <p:nvPr/>
          </p:nvSpPr>
          <p:spPr bwMode="auto">
            <a:xfrm>
              <a:off x="5140854" y="5741416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Rectangle 106"/>
            <p:cNvSpPr>
              <a:spLocks noChangeArrowheads="1"/>
            </p:cNvSpPr>
            <p:nvPr/>
          </p:nvSpPr>
          <p:spPr bwMode="auto">
            <a:xfrm>
              <a:off x="5226865" y="5741416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Rectangle 107"/>
            <p:cNvSpPr>
              <a:spLocks noChangeArrowheads="1"/>
            </p:cNvSpPr>
            <p:nvPr/>
          </p:nvSpPr>
          <p:spPr bwMode="auto">
            <a:xfrm>
              <a:off x="5226865" y="5810225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Rectangle 108"/>
            <p:cNvSpPr>
              <a:spLocks noChangeArrowheads="1"/>
            </p:cNvSpPr>
            <p:nvPr/>
          </p:nvSpPr>
          <p:spPr bwMode="auto">
            <a:xfrm>
              <a:off x="5312876" y="5741416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Rectangle 109"/>
            <p:cNvSpPr>
              <a:spLocks noChangeArrowheads="1"/>
            </p:cNvSpPr>
            <p:nvPr/>
          </p:nvSpPr>
          <p:spPr bwMode="auto">
            <a:xfrm>
              <a:off x="4934428" y="5793023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Rectangle 110"/>
            <p:cNvSpPr>
              <a:spLocks noChangeArrowheads="1"/>
            </p:cNvSpPr>
            <p:nvPr/>
          </p:nvSpPr>
          <p:spPr bwMode="auto">
            <a:xfrm>
              <a:off x="5003237" y="5793023"/>
              <a:ext cx="34404" cy="34404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0" name="Freeform 87"/>
          <p:cNvSpPr>
            <a:spLocks noEditPoints="1"/>
          </p:cNvSpPr>
          <p:nvPr/>
        </p:nvSpPr>
        <p:spPr bwMode="auto">
          <a:xfrm>
            <a:off x="1035149" y="1376363"/>
            <a:ext cx="430055" cy="548320"/>
          </a:xfrm>
          <a:custGeom>
            <a:avLst/>
            <a:gdLst>
              <a:gd name="T0" fmla="*/ 352 w 400"/>
              <a:gd name="T1" fmla="*/ 480 h 512"/>
              <a:gd name="T2" fmla="*/ 255 w 400"/>
              <a:gd name="T3" fmla="*/ 367 h 512"/>
              <a:gd name="T4" fmla="*/ 223 w 400"/>
              <a:gd name="T5" fmla="*/ 400 h 512"/>
              <a:gd name="T6" fmla="*/ 288 w 400"/>
              <a:gd name="T7" fmla="*/ 400 h 512"/>
              <a:gd name="T8" fmla="*/ 255 w 400"/>
              <a:gd name="T9" fmla="*/ 367 h 512"/>
              <a:gd name="T10" fmla="*/ 145 w 400"/>
              <a:gd name="T11" fmla="*/ 281 h 512"/>
              <a:gd name="T12" fmla="*/ 223 w 400"/>
              <a:gd name="T13" fmla="*/ 151 h 512"/>
              <a:gd name="T14" fmla="*/ 249 w 400"/>
              <a:gd name="T15" fmla="*/ 177 h 512"/>
              <a:gd name="T16" fmla="*/ 235 w 400"/>
              <a:gd name="T17" fmla="*/ 165 h 512"/>
              <a:gd name="T18" fmla="*/ 223 w 400"/>
              <a:gd name="T19" fmla="*/ 151 h 512"/>
              <a:gd name="T20" fmla="*/ 252 w 400"/>
              <a:gd name="T21" fmla="*/ 104 h 512"/>
              <a:gd name="T22" fmla="*/ 263 w 400"/>
              <a:gd name="T23" fmla="*/ 148 h 512"/>
              <a:gd name="T24" fmla="*/ 308 w 400"/>
              <a:gd name="T25" fmla="*/ 137 h 512"/>
              <a:gd name="T26" fmla="*/ 296 w 400"/>
              <a:gd name="T27" fmla="*/ 93 h 512"/>
              <a:gd name="T28" fmla="*/ 310 w 400"/>
              <a:gd name="T29" fmla="*/ 64 h 512"/>
              <a:gd name="T30" fmla="*/ 324 w 400"/>
              <a:gd name="T31" fmla="*/ 76 h 512"/>
              <a:gd name="T32" fmla="*/ 336 w 400"/>
              <a:gd name="T33" fmla="*/ 90 h 512"/>
              <a:gd name="T34" fmla="*/ 339 w 400"/>
              <a:gd name="T35" fmla="*/ 0 h 512"/>
              <a:gd name="T36" fmla="*/ 395 w 400"/>
              <a:gd name="T37" fmla="*/ 53 h 512"/>
              <a:gd name="T38" fmla="*/ 400 w 400"/>
              <a:gd name="T39" fmla="*/ 66 h 512"/>
              <a:gd name="T40" fmla="*/ 344 w 400"/>
              <a:gd name="T41" fmla="*/ 127 h 512"/>
              <a:gd name="T42" fmla="*/ 340 w 400"/>
              <a:gd name="T43" fmla="*/ 148 h 512"/>
              <a:gd name="T44" fmla="*/ 374 w 400"/>
              <a:gd name="T45" fmla="*/ 197 h 512"/>
              <a:gd name="T46" fmla="*/ 381 w 400"/>
              <a:gd name="T47" fmla="*/ 282 h 512"/>
              <a:gd name="T48" fmla="*/ 339 w 400"/>
              <a:gd name="T49" fmla="*/ 359 h 512"/>
              <a:gd name="T50" fmla="*/ 320 w 400"/>
              <a:gd name="T51" fmla="*/ 400 h 512"/>
              <a:gd name="T52" fmla="*/ 373 w 400"/>
              <a:gd name="T53" fmla="*/ 417 h 512"/>
              <a:gd name="T54" fmla="*/ 384 w 400"/>
              <a:gd name="T55" fmla="*/ 427 h 512"/>
              <a:gd name="T56" fmla="*/ 384 w 400"/>
              <a:gd name="T57" fmla="*/ 501 h 512"/>
              <a:gd name="T58" fmla="*/ 373 w 400"/>
              <a:gd name="T59" fmla="*/ 512 h 512"/>
              <a:gd name="T60" fmla="*/ 11 w 400"/>
              <a:gd name="T61" fmla="*/ 512 h 512"/>
              <a:gd name="T62" fmla="*/ 0 w 400"/>
              <a:gd name="T63" fmla="*/ 501 h 512"/>
              <a:gd name="T64" fmla="*/ 0 w 400"/>
              <a:gd name="T65" fmla="*/ 427 h 512"/>
              <a:gd name="T66" fmla="*/ 11 w 400"/>
              <a:gd name="T67" fmla="*/ 417 h 512"/>
              <a:gd name="T68" fmla="*/ 191 w 400"/>
              <a:gd name="T69" fmla="*/ 400 h 512"/>
              <a:gd name="T70" fmla="*/ 48 w 400"/>
              <a:gd name="T71" fmla="*/ 367 h 512"/>
              <a:gd name="T72" fmla="*/ 36 w 400"/>
              <a:gd name="T73" fmla="*/ 361 h 512"/>
              <a:gd name="T74" fmla="*/ 32 w 400"/>
              <a:gd name="T75" fmla="*/ 347 h 512"/>
              <a:gd name="T76" fmla="*/ 44 w 400"/>
              <a:gd name="T77" fmla="*/ 337 h 512"/>
              <a:gd name="T78" fmla="*/ 279 w 400"/>
              <a:gd name="T79" fmla="*/ 340 h 512"/>
              <a:gd name="T80" fmla="*/ 337 w 400"/>
              <a:gd name="T81" fmla="*/ 308 h 512"/>
              <a:gd name="T82" fmla="*/ 348 w 400"/>
              <a:gd name="T83" fmla="*/ 223 h 512"/>
              <a:gd name="T84" fmla="*/ 320 w 400"/>
              <a:gd name="T85" fmla="*/ 170 h 512"/>
              <a:gd name="T86" fmla="*/ 215 w 400"/>
              <a:gd name="T87" fmla="*/ 255 h 512"/>
              <a:gd name="T88" fmla="*/ 223 w 400"/>
              <a:gd name="T89" fmla="*/ 270 h 512"/>
              <a:gd name="T90" fmla="*/ 220 w 400"/>
              <a:gd name="T91" fmla="*/ 284 h 512"/>
              <a:gd name="T92" fmla="*/ 207 w 400"/>
              <a:gd name="T93" fmla="*/ 287 h 512"/>
              <a:gd name="T94" fmla="*/ 196 w 400"/>
              <a:gd name="T95" fmla="*/ 284 h 512"/>
              <a:gd name="T96" fmla="*/ 153 w 400"/>
              <a:gd name="T97" fmla="*/ 318 h 512"/>
              <a:gd name="T98" fmla="*/ 140 w 400"/>
              <a:gd name="T99" fmla="*/ 319 h 512"/>
              <a:gd name="T100" fmla="*/ 85 w 400"/>
              <a:gd name="T101" fmla="*/ 268 h 512"/>
              <a:gd name="T102" fmla="*/ 80 w 400"/>
              <a:gd name="T103" fmla="*/ 254 h 512"/>
              <a:gd name="T104" fmla="*/ 121 w 400"/>
              <a:gd name="T105" fmla="*/ 209 h 512"/>
              <a:gd name="T106" fmla="*/ 113 w 400"/>
              <a:gd name="T107" fmla="*/ 194 h 512"/>
              <a:gd name="T108" fmla="*/ 117 w 400"/>
              <a:gd name="T109" fmla="*/ 181 h 512"/>
              <a:gd name="T110" fmla="*/ 130 w 400"/>
              <a:gd name="T111" fmla="*/ 177 h 512"/>
              <a:gd name="T112" fmla="*/ 145 w 400"/>
              <a:gd name="T113" fmla="*/ 185 h 512"/>
              <a:gd name="T114" fmla="*/ 235 w 400"/>
              <a:gd name="T115" fmla="*/ 76 h 512"/>
              <a:gd name="T116" fmla="*/ 324 w 400"/>
              <a:gd name="T117" fmla="*/ 5 h 512"/>
              <a:gd name="T118" fmla="*/ 339 w 400"/>
              <a:gd name="T119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00" h="512">
                <a:moveTo>
                  <a:pt x="32" y="448"/>
                </a:moveTo>
                <a:lnTo>
                  <a:pt x="32" y="480"/>
                </a:lnTo>
                <a:lnTo>
                  <a:pt x="352" y="480"/>
                </a:lnTo>
                <a:lnTo>
                  <a:pt x="352" y="448"/>
                </a:lnTo>
                <a:lnTo>
                  <a:pt x="32" y="448"/>
                </a:lnTo>
                <a:close/>
                <a:moveTo>
                  <a:pt x="255" y="367"/>
                </a:moveTo>
                <a:lnTo>
                  <a:pt x="239" y="372"/>
                </a:lnTo>
                <a:lnTo>
                  <a:pt x="228" y="383"/>
                </a:lnTo>
                <a:lnTo>
                  <a:pt x="223" y="400"/>
                </a:lnTo>
                <a:lnTo>
                  <a:pt x="223" y="416"/>
                </a:lnTo>
                <a:lnTo>
                  <a:pt x="288" y="416"/>
                </a:lnTo>
                <a:lnTo>
                  <a:pt x="288" y="400"/>
                </a:lnTo>
                <a:lnTo>
                  <a:pt x="284" y="383"/>
                </a:lnTo>
                <a:lnTo>
                  <a:pt x="271" y="372"/>
                </a:lnTo>
                <a:lnTo>
                  <a:pt x="255" y="367"/>
                </a:lnTo>
                <a:close/>
                <a:moveTo>
                  <a:pt x="145" y="231"/>
                </a:moveTo>
                <a:lnTo>
                  <a:pt x="119" y="255"/>
                </a:lnTo>
                <a:lnTo>
                  <a:pt x="145" y="281"/>
                </a:lnTo>
                <a:lnTo>
                  <a:pt x="169" y="255"/>
                </a:lnTo>
                <a:lnTo>
                  <a:pt x="145" y="231"/>
                </a:lnTo>
                <a:close/>
                <a:moveTo>
                  <a:pt x="223" y="151"/>
                </a:moveTo>
                <a:lnTo>
                  <a:pt x="167" y="209"/>
                </a:lnTo>
                <a:lnTo>
                  <a:pt x="191" y="233"/>
                </a:lnTo>
                <a:lnTo>
                  <a:pt x="249" y="177"/>
                </a:lnTo>
                <a:lnTo>
                  <a:pt x="246" y="173"/>
                </a:lnTo>
                <a:lnTo>
                  <a:pt x="243" y="172"/>
                </a:lnTo>
                <a:lnTo>
                  <a:pt x="235" y="165"/>
                </a:lnTo>
                <a:lnTo>
                  <a:pt x="228" y="157"/>
                </a:lnTo>
                <a:lnTo>
                  <a:pt x="227" y="154"/>
                </a:lnTo>
                <a:lnTo>
                  <a:pt x="223" y="151"/>
                </a:lnTo>
                <a:close/>
                <a:moveTo>
                  <a:pt x="279" y="88"/>
                </a:moveTo>
                <a:lnTo>
                  <a:pt x="263" y="93"/>
                </a:lnTo>
                <a:lnTo>
                  <a:pt x="252" y="104"/>
                </a:lnTo>
                <a:lnTo>
                  <a:pt x="247" y="121"/>
                </a:lnTo>
                <a:lnTo>
                  <a:pt x="252" y="137"/>
                </a:lnTo>
                <a:lnTo>
                  <a:pt x="263" y="148"/>
                </a:lnTo>
                <a:lnTo>
                  <a:pt x="279" y="153"/>
                </a:lnTo>
                <a:lnTo>
                  <a:pt x="296" y="148"/>
                </a:lnTo>
                <a:lnTo>
                  <a:pt x="308" y="137"/>
                </a:lnTo>
                <a:lnTo>
                  <a:pt x="312" y="121"/>
                </a:lnTo>
                <a:lnTo>
                  <a:pt x="308" y="104"/>
                </a:lnTo>
                <a:lnTo>
                  <a:pt x="296" y="93"/>
                </a:lnTo>
                <a:lnTo>
                  <a:pt x="279" y="88"/>
                </a:lnTo>
                <a:close/>
                <a:moveTo>
                  <a:pt x="336" y="39"/>
                </a:moveTo>
                <a:lnTo>
                  <a:pt x="310" y="64"/>
                </a:lnTo>
                <a:lnTo>
                  <a:pt x="315" y="66"/>
                </a:lnTo>
                <a:lnTo>
                  <a:pt x="316" y="68"/>
                </a:lnTo>
                <a:lnTo>
                  <a:pt x="324" y="76"/>
                </a:lnTo>
                <a:lnTo>
                  <a:pt x="332" y="84"/>
                </a:lnTo>
                <a:lnTo>
                  <a:pt x="334" y="87"/>
                </a:lnTo>
                <a:lnTo>
                  <a:pt x="336" y="90"/>
                </a:lnTo>
                <a:lnTo>
                  <a:pt x="361" y="64"/>
                </a:lnTo>
                <a:lnTo>
                  <a:pt x="336" y="39"/>
                </a:lnTo>
                <a:close/>
                <a:moveTo>
                  <a:pt x="339" y="0"/>
                </a:moveTo>
                <a:lnTo>
                  <a:pt x="344" y="2"/>
                </a:lnTo>
                <a:lnTo>
                  <a:pt x="347" y="5"/>
                </a:lnTo>
                <a:lnTo>
                  <a:pt x="395" y="53"/>
                </a:lnTo>
                <a:lnTo>
                  <a:pt x="398" y="56"/>
                </a:lnTo>
                <a:lnTo>
                  <a:pt x="400" y="61"/>
                </a:lnTo>
                <a:lnTo>
                  <a:pt x="400" y="66"/>
                </a:lnTo>
                <a:lnTo>
                  <a:pt x="398" y="71"/>
                </a:lnTo>
                <a:lnTo>
                  <a:pt x="395" y="76"/>
                </a:lnTo>
                <a:lnTo>
                  <a:pt x="344" y="127"/>
                </a:lnTo>
                <a:lnTo>
                  <a:pt x="342" y="137"/>
                </a:lnTo>
                <a:lnTo>
                  <a:pt x="339" y="146"/>
                </a:lnTo>
                <a:lnTo>
                  <a:pt x="340" y="148"/>
                </a:lnTo>
                <a:lnTo>
                  <a:pt x="344" y="149"/>
                </a:lnTo>
                <a:lnTo>
                  <a:pt x="361" y="172"/>
                </a:lnTo>
                <a:lnTo>
                  <a:pt x="374" y="197"/>
                </a:lnTo>
                <a:lnTo>
                  <a:pt x="381" y="225"/>
                </a:lnTo>
                <a:lnTo>
                  <a:pt x="384" y="252"/>
                </a:lnTo>
                <a:lnTo>
                  <a:pt x="381" y="282"/>
                </a:lnTo>
                <a:lnTo>
                  <a:pt x="373" y="310"/>
                </a:lnTo>
                <a:lnTo>
                  <a:pt x="358" y="337"/>
                </a:lnTo>
                <a:lnTo>
                  <a:pt x="339" y="359"/>
                </a:lnTo>
                <a:lnTo>
                  <a:pt x="316" y="379"/>
                </a:lnTo>
                <a:lnTo>
                  <a:pt x="320" y="388"/>
                </a:lnTo>
                <a:lnTo>
                  <a:pt x="320" y="400"/>
                </a:lnTo>
                <a:lnTo>
                  <a:pt x="320" y="416"/>
                </a:lnTo>
                <a:lnTo>
                  <a:pt x="368" y="416"/>
                </a:lnTo>
                <a:lnTo>
                  <a:pt x="373" y="417"/>
                </a:lnTo>
                <a:lnTo>
                  <a:pt x="377" y="419"/>
                </a:lnTo>
                <a:lnTo>
                  <a:pt x="381" y="422"/>
                </a:lnTo>
                <a:lnTo>
                  <a:pt x="384" y="427"/>
                </a:lnTo>
                <a:lnTo>
                  <a:pt x="384" y="432"/>
                </a:lnTo>
                <a:lnTo>
                  <a:pt x="384" y="496"/>
                </a:lnTo>
                <a:lnTo>
                  <a:pt x="384" y="501"/>
                </a:lnTo>
                <a:lnTo>
                  <a:pt x="381" y="505"/>
                </a:lnTo>
                <a:lnTo>
                  <a:pt x="377" y="509"/>
                </a:lnTo>
                <a:lnTo>
                  <a:pt x="373" y="512"/>
                </a:lnTo>
                <a:lnTo>
                  <a:pt x="368" y="512"/>
                </a:lnTo>
                <a:lnTo>
                  <a:pt x="16" y="512"/>
                </a:lnTo>
                <a:lnTo>
                  <a:pt x="11" y="512"/>
                </a:lnTo>
                <a:lnTo>
                  <a:pt x="7" y="509"/>
                </a:lnTo>
                <a:lnTo>
                  <a:pt x="3" y="505"/>
                </a:lnTo>
                <a:lnTo>
                  <a:pt x="0" y="501"/>
                </a:lnTo>
                <a:lnTo>
                  <a:pt x="0" y="496"/>
                </a:lnTo>
                <a:lnTo>
                  <a:pt x="0" y="432"/>
                </a:lnTo>
                <a:lnTo>
                  <a:pt x="0" y="427"/>
                </a:lnTo>
                <a:lnTo>
                  <a:pt x="3" y="422"/>
                </a:lnTo>
                <a:lnTo>
                  <a:pt x="7" y="419"/>
                </a:lnTo>
                <a:lnTo>
                  <a:pt x="11" y="417"/>
                </a:lnTo>
                <a:lnTo>
                  <a:pt x="16" y="416"/>
                </a:lnTo>
                <a:lnTo>
                  <a:pt x="191" y="416"/>
                </a:lnTo>
                <a:lnTo>
                  <a:pt x="191" y="400"/>
                </a:lnTo>
                <a:lnTo>
                  <a:pt x="194" y="383"/>
                </a:lnTo>
                <a:lnTo>
                  <a:pt x="201" y="367"/>
                </a:lnTo>
                <a:lnTo>
                  <a:pt x="48" y="367"/>
                </a:lnTo>
                <a:lnTo>
                  <a:pt x="44" y="367"/>
                </a:lnTo>
                <a:lnTo>
                  <a:pt x="39" y="364"/>
                </a:lnTo>
                <a:lnTo>
                  <a:pt x="36" y="361"/>
                </a:lnTo>
                <a:lnTo>
                  <a:pt x="32" y="356"/>
                </a:lnTo>
                <a:lnTo>
                  <a:pt x="32" y="351"/>
                </a:lnTo>
                <a:lnTo>
                  <a:pt x="32" y="347"/>
                </a:lnTo>
                <a:lnTo>
                  <a:pt x="36" y="342"/>
                </a:lnTo>
                <a:lnTo>
                  <a:pt x="39" y="339"/>
                </a:lnTo>
                <a:lnTo>
                  <a:pt x="44" y="337"/>
                </a:lnTo>
                <a:lnTo>
                  <a:pt x="48" y="335"/>
                </a:lnTo>
                <a:lnTo>
                  <a:pt x="255" y="335"/>
                </a:lnTo>
                <a:lnTo>
                  <a:pt x="279" y="340"/>
                </a:lnTo>
                <a:lnTo>
                  <a:pt x="299" y="353"/>
                </a:lnTo>
                <a:lnTo>
                  <a:pt x="321" y="332"/>
                </a:lnTo>
                <a:lnTo>
                  <a:pt x="337" y="308"/>
                </a:lnTo>
                <a:lnTo>
                  <a:pt x="348" y="281"/>
                </a:lnTo>
                <a:lnTo>
                  <a:pt x="352" y="252"/>
                </a:lnTo>
                <a:lnTo>
                  <a:pt x="348" y="223"/>
                </a:lnTo>
                <a:lnTo>
                  <a:pt x="337" y="196"/>
                </a:lnTo>
                <a:lnTo>
                  <a:pt x="320" y="170"/>
                </a:lnTo>
                <a:lnTo>
                  <a:pt x="320" y="170"/>
                </a:lnTo>
                <a:lnTo>
                  <a:pt x="305" y="178"/>
                </a:lnTo>
                <a:lnTo>
                  <a:pt x="288" y="183"/>
                </a:lnTo>
                <a:lnTo>
                  <a:pt x="215" y="255"/>
                </a:lnTo>
                <a:lnTo>
                  <a:pt x="220" y="260"/>
                </a:lnTo>
                <a:lnTo>
                  <a:pt x="222" y="265"/>
                </a:lnTo>
                <a:lnTo>
                  <a:pt x="223" y="270"/>
                </a:lnTo>
                <a:lnTo>
                  <a:pt x="223" y="274"/>
                </a:lnTo>
                <a:lnTo>
                  <a:pt x="222" y="279"/>
                </a:lnTo>
                <a:lnTo>
                  <a:pt x="220" y="284"/>
                </a:lnTo>
                <a:lnTo>
                  <a:pt x="215" y="286"/>
                </a:lnTo>
                <a:lnTo>
                  <a:pt x="212" y="287"/>
                </a:lnTo>
                <a:lnTo>
                  <a:pt x="207" y="287"/>
                </a:lnTo>
                <a:lnTo>
                  <a:pt x="204" y="287"/>
                </a:lnTo>
                <a:lnTo>
                  <a:pt x="201" y="286"/>
                </a:lnTo>
                <a:lnTo>
                  <a:pt x="196" y="284"/>
                </a:lnTo>
                <a:lnTo>
                  <a:pt x="191" y="279"/>
                </a:lnTo>
                <a:lnTo>
                  <a:pt x="156" y="315"/>
                </a:lnTo>
                <a:lnTo>
                  <a:pt x="153" y="318"/>
                </a:lnTo>
                <a:lnTo>
                  <a:pt x="148" y="319"/>
                </a:lnTo>
                <a:lnTo>
                  <a:pt x="145" y="319"/>
                </a:lnTo>
                <a:lnTo>
                  <a:pt x="140" y="319"/>
                </a:lnTo>
                <a:lnTo>
                  <a:pt x="137" y="318"/>
                </a:lnTo>
                <a:lnTo>
                  <a:pt x="133" y="315"/>
                </a:lnTo>
                <a:lnTo>
                  <a:pt x="85" y="268"/>
                </a:lnTo>
                <a:lnTo>
                  <a:pt x="82" y="263"/>
                </a:lnTo>
                <a:lnTo>
                  <a:pt x="80" y="258"/>
                </a:lnTo>
                <a:lnTo>
                  <a:pt x="80" y="254"/>
                </a:lnTo>
                <a:lnTo>
                  <a:pt x="82" y="249"/>
                </a:lnTo>
                <a:lnTo>
                  <a:pt x="85" y="244"/>
                </a:lnTo>
                <a:lnTo>
                  <a:pt x="121" y="209"/>
                </a:lnTo>
                <a:lnTo>
                  <a:pt x="117" y="204"/>
                </a:lnTo>
                <a:lnTo>
                  <a:pt x="114" y="199"/>
                </a:lnTo>
                <a:lnTo>
                  <a:pt x="113" y="194"/>
                </a:lnTo>
                <a:lnTo>
                  <a:pt x="113" y="189"/>
                </a:lnTo>
                <a:lnTo>
                  <a:pt x="114" y="185"/>
                </a:lnTo>
                <a:lnTo>
                  <a:pt x="117" y="181"/>
                </a:lnTo>
                <a:lnTo>
                  <a:pt x="121" y="178"/>
                </a:lnTo>
                <a:lnTo>
                  <a:pt x="125" y="177"/>
                </a:lnTo>
                <a:lnTo>
                  <a:pt x="130" y="177"/>
                </a:lnTo>
                <a:lnTo>
                  <a:pt x="135" y="178"/>
                </a:lnTo>
                <a:lnTo>
                  <a:pt x="140" y="181"/>
                </a:lnTo>
                <a:lnTo>
                  <a:pt x="145" y="185"/>
                </a:lnTo>
                <a:lnTo>
                  <a:pt x="217" y="112"/>
                </a:lnTo>
                <a:lnTo>
                  <a:pt x="223" y="92"/>
                </a:lnTo>
                <a:lnTo>
                  <a:pt x="235" y="76"/>
                </a:lnTo>
                <a:lnTo>
                  <a:pt x="252" y="63"/>
                </a:lnTo>
                <a:lnTo>
                  <a:pt x="273" y="56"/>
                </a:lnTo>
                <a:lnTo>
                  <a:pt x="324" y="5"/>
                </a:lnTo>
                <a:lnTo>
                  <a:pt x="329" y="2"/>
                </a:lnTo>
                <a:lnTo>
                  <a:pt x="334" y="0"/>
                </a:lnTo>
                <a:lnTo>
                  <a:pt x="339" y="0"/>
                </a:lnTo>
                <a:close/>
              </a:path>
            </a:pathLst>
          </a:custGeom>
          <a:solidFill>
            <a:srgbClr val="06B1B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1010077" y="4070214"/>
            <a:ext cx="550853" cy="548702"/>
            <a:chOff x="7241627" y="1376364"/>
            <a:chExt cx="550853" cy="548702"/>
          </a:xfrm>
          <a:solidFill>
            <a:srgbClr val="06B1BA"/>
          </a:solidFill>
        </p:grpSpPr>
        <p:sp>
          <p:nvSpPr>
            <p:cNvPr id="52" name="Freeform 223"/>
            <p:cNvSpPr>
              <a:spLocks noEditPoints="1"/>
            </p:cNvSpPr>
            <p:nvPr/>
          </p:nvSpPr>
          <p:spPr bwMode="auto">
            <a:xfrm>
              <a:off x="7241627" y="1376364"/>
              <a:ext cx="413140" cy="548702"/>
            </a:xfrm>
            <a:custGeom>
              <a:avLst/>
              <a:gdLst>
                <a:gd name="T0" fmla="*/ 32 w 384"/>
                <a:gd name="T1" fmla="*/ 480 h 512"/>
                <a:gd name="T2" fmla="*/ 352 w 384"/>
                <a:gd name="T3" fmla="*/ 96 h 512"/>
                <a:gd name="T4" fmla="*/ 320 w 384"/>
                <a:gd name="T5" fmla="*/ 112 h 512"/>
                <a:gd name="T6" fmla="*/ 316 w 384"/>
                <a:gd name="T7" fmla="*/ 122 h 512"/>
                <a:gd name="T8" fmla="*/ 310 w 384"/>
                <a:gd name="T9" fmla="*/ 127 h 512"/>
                <a:gd name="T10" fmla="*/ 81 w 384"/>
                <a:gd name="T11" fmla="*/ 129 h 512"/>
                <a:gd name="T12" fmla="*/ 71 w 384"/>
                <a:gd name="T13" fmla="*/ 125 h 512"/>
                <a:gd name="T14" fmla="*/ 65 w 384"/>
                <a:gd name="T15" fmla="*/ 117 h 512"/>
                <a:gd name="T16" fmla="*/ 65 w 384"/>
                <a:gd name="T17" fmla="*/ 96 h 512"/>
                <a:gd name="T18" fmla="*/ 193 w 384"/>
                <a:gd name="T19" fmla="*/ 32 h 512"/>
                <a:gd name="T20" fmla="*/ 169 w 384"/>
                <a:gd name="T21" fmla="*/ 42 h 512"/>
                <a:gd name="T22" fmla="*/ 159 w 384"/>
                <a:gd name="T23" fmla="*/ 58 h 512"/>
                <a:gd name="T24" fmla="*/ 153 w 384"/>
                <a:gd name="T25" fmla="*/ 63 h 512"/>
                <a:gd name="T26" fmla="*/ 97 w 384"/>
                <a:gd name="T27" fmla="*/ 64 h 512"/>
                <a:gd name="T28" fmla="*/ 288 w 384"/>
                <a:gd name="T29" fmla="*/ 96 h 512"/>
                <a:gd name="T30" fmla="*/ 238 w 384"/>
                <a:gd name="T31" fmla="*/ 64 h 512"/>
                <a:gd name="T32" fmla="*/ 228 w 384"/>
                <a:gd name="T33" fmla="*/ 61 h 512"/>
                <a:gd name="T34" fmla="*/ 222 w 384"/>
                <a:gd name="T35" fmla="*/ 53 h 512"/>
                <a:gd name="T36" fmla="*/ 206 w 384"/>
                <a:gd name="T37" fmla="*/ 36 h 512"/>
                <a:gd name="T38" fmla="*/ 193 w 384"/>
                <a:gd name="T39" fmla="*/ 0 h 512"/>
                <a:gd name="T40" fmla="*/ 233 w 384"/>
                <a:gd name="T41" fmla="*/ 15 h 512"/>
                <a:gd name="T42" fmla="*/ 304 w 384"/>
                <a:gd name="T43" fmla="*/ 32 h 512"/>
                <a:gd name="T44" fmla="*/ 313 w 384"/>
                <a:gd name="T45" fmla="*/ 36 h 512"/>
                <a:gd name="T46" fmla="*/ 320 w 384"/>
                <a:gd name="T47" fmla="*/ 44 h 512"/>
                <a:gd name="T48" fmla="*/ 320 w 384"/>
                <a:gd name="T49" fmla="*/ 64 h 512"/>
                <a:gd name="T50" fmla="*/ 368 w 384"/>
                <a:gd name="T51" fmla="*/ 69 h 512"/>
                <a:gd name="T52" fmla="*/ 384 w 384"/>
                <a:gd name="T53" fmla="*/ 96 h 512"/>
                <a:gd name="T54" fmla="*/ 381 w 384"/>
                <a:gd name="T55" fmla="*/ 496 h 512"/>
                <a:gd name="T56" fmla="*/ 352 w 384"/>
                <a:gd name="T57" fmla="*/ 512 h 512"/>
                <a:gd name="T58" fmla="*/ 16 w 384"/>
                <a:gd name="T59" fmla="*/ 507 h 512"/>
                <a:gd name="T60" fmla="*/ 0 w 384"/>
                <a:gd name="T61" fmla="*/ 480 h 512"/>
                <a:gd name="T62" fmla="*/ 5 w 384"/>
                <a:gd name="T63" fmla="*/ 80 h 512"/>
                <a:gd name="T64" fmla="*/ 32 w 384"/>
                <a:gd name="T65" fmla="*/ 64 h 512"/>
                <a:gd name="T66" fmla="*/ 65 w 384"/>
                <a:gd name="T67" fmla="*/ 48 h 512"/>
                <a:gd name="T68" fmla="*/ 68 w 384"/>
                <a:gd name="T69" fmla="*/ 39 h 512"/>
                <a:gd name="T70" fmla="*/ 76 w 384"/>
                <a:gd name="T71" fmla="*/ 32 h 512"/>
                <a:gd name="T72" fmla="*/ 137 w 384"/>
                <a:gd name="T73" fmla="*/ 32 h 512"/>
                <a:gd name="T74" fmla="*/ 170 w 384"/>
                <a:gd name="T75" fmla="*/ 3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84" h="512">
                  <a:moveTo>
                    <a:pt x="32" y="96"/>
                  </a:moveTo>
                  <a:lnTo>
                    <a:pt x="32" y="480"/>
                  </a:lnTo>
                  <a:lnTo>
                    <a:pt x="352" y="480"/>
                  </a:lnTo>
                  <a:lnTo>
                    <a:pt x="352" y="96"/>
                  </a:lnTo>
                  <a:lnTo>
                    <a:pt x="320" y="96"/>
                  </a:lnTo>
                  <a:lnTo>
                    <a:pt x="320" y="112"/>
                  </a:lnTo>
                  <a:lnTo>
                    <a:pt x="320" y="117"/>
                  </a:lnTo>
                  <a:lnTo>
                    <a:pt x="316" y="122"/>
                  </a:lnTo>
                  <a:lnTo>
                    <a:pt x="313" y="125"/>
                  </a:lnTo>
                  <a:lnTo>
                    <a:pt x="310" y="127"/>
                  </a:lnTo>
                  <a:lnTo>
                    <a:pt x="304" y="129"/>
                  </a:lnTo>
                  <a:lnTo>
                    <a:pt x="81" y="129"/>
                  </a:lnTo>
                  <a:lnTo>
                    <a:pt x="76" y="127"/>
                  </a:lnTo>
                  <a:lnTo>
                    <a:pt x="71" y="125"/>
                  </a:lnTo>
                  <a:lnTo>
                    <a:pt x="68" y="122"/>
                  </a:lnTo>
                  <a:lnTo>
                    <a:pt x="65" y="117"/>
                  </a:lnTo>
                  <a:lnTo>
                    <a:pt x="65" y="112"/>
                  </a:lnTo>
                  <a:lnTo>
                    <a:pt x="65" y="96"/>
                  </a:lnTo>
                  <a:lnTo>
                    <a:pt x="32" y="96"/>
                  </a:lnTo>
                  <a:close/>
                  <a:moveTo>
                    <a:pt x="193" y="32"/>
                  </a:moveTo>
                  <a:lnTo>
                    <a:pt x="180" y="36"/>
                  </a:lnTo>
                  <a:lnTo>
                    <a:pt x="169" y="42"/>
                  </a:lnTo>
                  <a:lnTo>
                    <a:pt x="162" y="53"/>
                  </a:lnTo>
                  <a:lnTo>
                    <a:pt x="159" y="58"/>
                  </a:lnTo>
                  <a:lnTo>
                    <a:pt x="156" y="61"/>
                  </a:lnTo>
                  <a:lnTo>
                    <a:pt x="153" y="63"/>
                  </a:lnTo>
                  <a:lnTo>
                    <a:pt x="148" y="64"/>
                  </a:lnTo>
                  <a:lnTo>
                    <a:pt x="97" y="64"/>
                  </a:lnTo>
                  <a:lnTo>
                    <a:pt x="97" y="96"/>
                  </a:lnTo>
                  <a:lnTo>
                    <a:pt x="288" y="96"/>
                  </a:lnTo>
                  <a:lnTo>
                    <a:pt x="288" y="64"/>
                  </a:lnTo>
                  <a:lnTo>
                    <a:pt x="238" y="64"/>
                  </a:lnTo>
                  <a:lnTo>
                    <a:pt x="233" y="63"/>
                  </a:lnTo>
                  <a:lnTo>
                    <a:pt x="228" y="61"/>
                  </a:lnTo>
                  <a:lnTo>
                    <a:pt x="225" y="58"/>
                  </a:lnTo>
                  <a:lnTo>
                    <a:pt x="222" y="53"/>
                  </a:lnTo>
                  <a:lnTo>
                    <a:pt x="215" y="42"/>
                  </a:lnTo>
                  <a:lnTo>
                    <a:pt x="206" y="36"/>
                  </a:lnTo>
                  <a:lnTo>
                    <a:pt x="193" y="32"/>
                  </a:lnTo>
                  <a:close/>
                  <a:moveTo>
                    <a:pt x="193" y="0"/>
                  </a:moveTo>
                  <a:lnTo>
                    <a:pt x="214" y="3"/>
                  </a:lnTo>
                  <a:lnTo>
                    <a:pt x="233" y="15"/>
                  </a:lnTo>
                  <a:lnTo>
                    <a:pt x="247" y="32"/>
                  </a:lnTo>
                  <a:lnTo>
                    <a:pt x="304" y="32"/>
                  </a:lnTo>
                  <a:lnTo>
                    <a:pt x="310" y="32"/>
                  </a:lnTo>
                  <a:lnTo>
                    <a:pt x="313" y="36"/>
                  </a:lnTo>
                  <a:lnTo>
                    <a:pt x="316" y="39"/>
                  </a:lnTo>
                  <a:lnTo>
                    <a:pt x="320" y="44"/>
                  </a:lnTo>
                  <a:lnTo>
                    <a:pt x="320" y="48"/>
                  </a:lnTo>
                  <a:lnTo>
                    <a:pt x="320" y="64"/>
                  </a:lnTo>
                  <a:lnTo>
                    <a:pt x="352" y="64"/>
                  </a:lnTo>
                  <a:lnTo>
                    <a:pt x="368" y="69"/>
                  </a:lnTo>
                  <a:lnTo>
                    <a:pt x="381" y="80"/>
                  </a:lnTo>
                  <a:lnTo>
                    <a:pt x="384" y="96"/>
                  </a:lnTo>
                  <a:lnTo>
                    <a:pt x="384" y="480"/>
                  </a:lnTo>
                  <a:lnTo>
                    <a:pt x="381" y="496"/>
                  </a:lnTo>
                  <a:lnTo>
                    <a:pt x="368" y="507"/>
                  </a:lnTo>
                  <a:lnTo>
                    <a:pt x="352" y="512"/>
                  </a:lnTo>
                  <a:lnTo>
                    <a:pt x="32" y="512"/>
                  </a:lnTo>
                  <a:lnTo>
                    <a:pt x="16" y="507"/>
                  </a:lnTo>
                  <a:lnTo>
                    <a:pt x="5" y="496"/>
                  </a:lnTo>
                  <a:lnTo>
                    <a:pt x="0" y="480"/>
                  </a:lnTo>
                  <a:lnTo>
                    <a:pt x="0" y="96"/>
                  </a:lnTo>
                  <a:lnTo>
                    <a:pt x="5" y="80"/>
                  </a:lnTo>
                  <a:lnTo>
                    <a:pt x="16" y="69"/>
                  </a:lnTo>
                  <a:lnTo>
                    <a:pt x="32" y="64"/>
                  </a:lnTo>
                  <a:lnTo>
                    <a:pt x="65" y="64"/>
                  </a:lnTo>
                  <a:lnTo>
                    <a:pt x="65" y="48"/>
                  </a:lnTo>
                  <a:lnTo>
                    <a:pt x="65" y="44"/>
                  </a:lnTo>
                  <a:lnTo>
                    <a:pt x="68" y="39"/>
                  </a:lnTo>
                  <a:lnTo>
                    <a:pt x="71" y="36"/>
                  </a:lnTo>
                  <a:lnTo>
                    <a:pt x="76" y="32"/>
                  </a:lnTo>
                  <a:lnTo>
                    <a:pt x="81" y="32"/>
                  </a:lnTo>
                  <a:lnTo>
                    <a:pt x="137" y="32"/>
                  </a:lnTo>
                  <a:lnTo>
                    <a:pt x="151" y="15"/>
                  </a:lnTo>
                  <a:lnTo>
                    <a:pt x="170" y="3"/>
                  </a:lnTo>
                  <a:lnTo>
                    <a:pt x="1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224"/>
            <p:cNvSpPr>
              <a:spLocks/>
            </p:cNvSpPr>
            <p:nvPr/>
          </p:nvSpPr>
          <p:spPr bwMode="auto">
            <a:xfrm>
              <a:off x="7319187" y="1582934"/>
              <a:ext cx="120499" cy="34428"/>
            </a:xfrm>
            <a:custGeom>
              <a:avLst/>
              <a:gdLst>
                <a:gd name="T0" fmla="*/ 16 w 111"/>
                <a:gd name="T1" fmla="*/ 0 h 32"/>
                <a:gd name="T2" fmla="*/ 95 w 111"/>
                <a:gd name="T3" fmla="*/ 0 h 32"/>
                <a:gd name="T4" fmla="*/ 101 w 111"/>
                <a:gd name="T5" fmla="*/ 0 h 32"/>
                <a:gd name="T6" fmla="*/ 104 w 111"/>
                <a:gd name="T7" fmla="*/ 3 h 32"/>
                <a:gd name="T8" fmla="*/ 107 w 111"/>
                <a:gd name="T9" fmla="*/ 6 h 32"/>
                <a:gd name="T10" fmla="*/ 111 w 111"/>
                <a:gd name="T11" fmla="*/ 9 h 32"/>
                <a:gd name="T12" fmla="*/ 111 w 111"/>
                <a:gd name="T13" fmla="*/ 16 h 32"/>
                <a:gd name="T14" fmla="*/ 111 w 111"/>
                <a:gd name="T15" fmla="*/ 21 h 32"/>
                <a:gd name="T16" fmla="*/ 107 w 111"/>
                <a:gd name="T17" fmla="*/ 24 h 32"/>
                <a:gd name="T18" fmla="*/ 104 w 111"/>
                <a:gd name="T19" fmla="*/ 29 h 32"/>
                <a:gd name="T20" fmla="*/ 101 w 111"/>
                <a:gd name="T21" fmla="*/ 30 h 32"/>
                <a:gd name="T22" fmla="*/ 95 w 111"/>
                <a:gd name="T23" fmla="*/ 32 h 32"/>
                <a:gd name="T24" fmla="*/ 16 w 111"/>
                <a:gd name="T25" fmla="*/ 32 h 32"/>
                <a:gd name="T26" fmla="*/ 10 w 111"/>
                <a:gd name="T27" fmla="*/ 30 h 32"/>
                <a:gd name="T28" fmla="*/ 6 w 111"/>
                <a:gd name="T29" fmla="*/ 29 h 32"/>
                <a:gd name="T30" fmla="*/ 3 w 111"/>
                <a:gd name="T31" fmla="*/ 24 h 32"/>
                <a:gd name="T32" fmla="*/ 0 w 111"/>
                <a:gd name="T33" fmla="*/ 21 h 32"/>
                <a:gd name="T34" fmla="*/ 0 w 111"/>
                <a:gd name="T35" fmla="*/ 16 h 32"/>
                <a:gd name="T36" fmla="*/ 0 w 111"/>
                <a:gd name="T37" fmla="*/ 9 h 32"/>
                <a:gd name="T38" fmla="*/ 3 w 111"/>
                <a:gd name="T39" fmla="*/ 6 h 32"/>
                <a:gd name="T40" fmla="*/ 6 w 111"/>
                <a:gd name="T41" fmla="*/ 3 h 32"/>
                <a:gd name="T42" fmla="*/ 10 w 111"/>
                <a:gd name="T43" fmla="*/ 0 h 32"/>
                <a:gd name="T44" fmla="*/ 16 w 11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2">
                  <a:moveTo>
                    <a:pt x="16" y="0"/>
                  </a:moveTo>
                  <a:lnTo>
                    <a:pt x="95" y="0"/>
                  </a:lnTo>
                  <a:lnTo>
                    <a:pt x="101" y="0"/>
                  </a:lnTo>
                  <a:lnTo>
                    <a:pt x="104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1" y="16"/>
                  </a:lnTo>
                  <a:lnTo>
                    <a:pt x="111" y="21"/>
                  </a:lnTo>
                  <a:lnTo>
                    <a:pt x="107" y="24"/>
                  </a:lnTo>
                  <a:lnTo>
                    <a:pt x="104" y="29"/>
                  </a:lnTo>
                  <a:lnTo>
                    <a:pt x="101" y="30"/>
                  </a:lnTo>
                  <a:lnTo>
                    <a:pt x="95" y="32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6" y="29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225"/>
            <p:cNvSpPr>
              <a:spLocks/>
            </p:cNvSpPr>
            <p:nvPr/>
          </p:nvSpPr>
          <p:spPr bwMode="auto">
            <a:xfrm>
              <a:off x="7319187" y="1684068"/>
              <a:ext cx="120499" cy="34428"/>
            </a:xfrm>
            <a:custGeom>
              <a:avLst/>
              <a:gdLst>
                <a:gd name="T0" fmla="*/ 16 w 111"/>
                <a:gd name="T1" fmla="*/ 0 h 32"/>
                <a:gd name="T2" fmla="*/ 95 w 111"/>
                <a:gd name="T3" fmla="*/ 0 h 32"/>
                <a:gd name="T4" fmla="*/ 101 w 111"/>
                <a:gd name="T5" fmla="*/ 2 h 32"/>
                <a:gd name="T6" fmla="*/ 104 w 111"/>
                <a:gd name="T7" fmla="*/ 3 h 32"/>
                <a:gd name="T8" fmla="*/ 107 w 111"/>
                <a:gd name="T9" fmla="*/ 8 h 32"/>
                <a:gd name="T10" fmla="*/ 111 w 111"/>
                <a:gd name="T11" fmla="*/ 12 h 32"/>
                <a:gd name="T12" fmla="*/ 111 w 111"/>
                <a:gd name="T13" fmla="*/ 16 h 32"/>
                <a:gd name="T14" fmla="*/ 111 w 111"/>
                <a:gd name="T15" fmla="*/ 23 h 32"/>
                <a:gd name="T16" fmla="*/ 107 w 111"/>
                <a:gd name="T17" fmla="*/ 26 h 32"/>
                <a:gd name="T18" fmla="*/ 104 w 111"/>
                <a:gd name="T19" fmla="*/ 29 h 32"/>
                <a:gd name="T20" fmla="*/ 101 w 111"/>
                <a:gd name="T21" fmla="*/ 32 h 32"/>
                <a:gd name="T22" fmla="*/ 95 w 111"/>
                <a:gd name="T23" fmla="*/ 32 h 32"/>
                <a:gd name="T24" fmla="*/ 16 w 111"/>
                <a:gd name="T25" fmla="*/ 32 h 32"/>
                <a:gd name="T26" fmla="*/ 10 w 111"/>
                <a:gd name="T27" fmla="*/ 32 h 32"/>
                <a:gd name="T28" fmla="*/ 6 w 111"/>
                <a:gd name="T29" fmla="*/ 29 h 32"/>
                <a:gd name="T30" fmla="*/ 3 w 111"/>
                <a:gd name="T31" fmla="*/ 26 h 32"/>
                <a:gd name="T32" fmla="*/ 0 w 111"/>
                <a:gd name="T33" fmla="*/ 23 h 32"/>
                <a:gd name="T34" fmla="*/ 0 w 111"/>
                <a:gd name="T35" fmla="*/ 16 h 32"/>
                <a:gd name="T36" fmla="*/ 0 w 111"/>
                <a:gd name="T37" fmla="*/ 12 h 32"/>
                <a:gd name="T38" fmla="*/ 3 w 111"/>
                <a:gd name="T39" fmla="*/ 8 h 32"/>
                <a:gd name="T40" fmla="*/ 6 w 111"/>
                <a:gd name="T41" fmla="*/ 3 h 32"/>
                <a:gd name="T42" fmla="*/ 10 w 111"/>
                <a:gd name="T43" fmla="*/ 2 h 32"/>
                <a:gd name="T44" fmla="*/ 16 w 11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2">
                  <a:moveTo>
                    <a:pt x="16" y="0"/>
                  </a:moveTo>
                  <a:lnTo>
                    <a:pt x="95" y="0"/>
                  </a:lnTo>
                  <a:lnTo>
                    <a:pt x="101" y="2"/>
                  </a:lnTo>
                  <a:lnTo>
                    <a:pt x="104" y="3"/>
                  </a:lnTo>
                  <a:lnTo>
                    <a:pt x="107" y="8"/>
                  </a:lnTo>
                  <a:lnTo>
                    <a:pt x="111" y="12"/>
                  </a:lnTo>
                  <a:lnTo>
                    <a:pt x="111" y="16"/>
                  </a:lnTo>
                  <a:lnTo>
                    <a:pt x="111" y="23"/>
                  </a:lnTo>
                  <a:lnTo>
                    <a:pt x="107" y="26"/>
                  </a:lnTo>
                  <a:lnTo>
                    <a:pt x="104" y="29"/>
                  </a:lnTo>
                  <a:lnTo>
                    <a:pt x="101" y="32"/>
                  </a:lnTo>
                  <a:lnTo>
                    <a:pt x="95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3" y="8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226"/>
            <p:cNvSpPr>
              <a:spLocks/>
            </p:cNvSpPr>
            <p:nvPr/>
          </p:nvSpPr>
          <p:spPr bwMode="auto">
            <a:xfrm>
              <a:off x="7319187" y="1787353"/>
              <a:ext cx="120499" cy="34428"/>
            </a:xfrm>
            <a:custGeom>
              <a:avLst/>
              <a:gdLst>
                <a:gd name="T0" fmla="*/ 16 w 111"/>
                <a:gd name="T1" fmla="*/ 0 h 33"/>
                <a:gd name="T2" fmla="*/ 95 w 111"/>
                <a:gd name="T3" fmla="*/ 0 h 33"/>
                <a:gd name="T4" fmla="*/ 101 w 111"/>
                <a:gd name="T5" fmla="*/ 2 h 33"/>
                <a:gd name="T6" fmla="*/ 104 w 111"/>
                <a:gd name="T7" fmla="*/ 4 h 33"/>
                <a:gd name="T8" fmla="*/ 107 w 111"/>
                <a:gd name="T9" fmla="*/ 7 h 33"/>
                <a:gd name="T10" fmla="*/ 111 w 111"/>
                <a:gd name="T11" fmla="*/ 12 h 33"/>
                <a:gd name="T12" fmla="*/ 111 w 111"/>
                <a:gd name="T13" fmla="*/ 17 h 33"/>
                <a:gd name="T14" fmla="*/ 111 w 111"/>
                <a:gd name="T15" fmla="*/ 21 h 33"/>
                <a:gd name="T16" fmla="*/ 107 w 111"/>
                <a:gd name="T17" fmla="*/ 26 h 33"/>
                <a:gd name="T18" fmla="*/ 104 w 111"/>
                <a:gd name="T19" fmla="*/ 29 h 33"/>
                <a:gd name="T20" fmla="*/ 101 w 111"/>
                <a:gd name="T21" fmla="*/ 33 h 33"/>
                <a:gd name="T22" fmla="*/ 95 w 111"/>
                <a:gd name="T23" fmla="*/ 33 h 33"/>
                <a:gd name="T24" fmla="*/ 16 w 111"/>
                <a:gd name="T25" fmla="*/ 33 h 33"/>
                <a:gd name="T26" fmla="*/ 10 w 111"/>
                <a:gd name="T27" fmla="*/ 33 h 33"/>
                <a:gd name="T28" fmla="*/ 6 w 111"/>
                <a:gd name="T29" fmla="*/ 29 h 33"/>
                <a:gd name="T30" fmla="*/ 3 w 111"/>
                <a:gd name="T31" fmla="*/ 26 h 33"/>
                <a:gd name="T32" fmla="*/ 0 w 111"/>
                <a:gd name="T33" fmla="*/ 21 h 33"/>
                <a:gd name="T34" fmla="*/ 0 w 111"/>
                <a:gd name="T35" fmla="*/ 17 h 33"/>
                <a:gd name="T36" fmla="*/ 0 w 111"/>
                <a:gd name="T37" fmla="*/ 12 h 33"/>
                <a:gd name="T38" fmla="*/ 3 w 111"/>
                <a:gd name="T39" fmla="*/ 7 h 33"/>
                <a:gd name="T40" fmla="*/ 6 w 111"/>
                <a:gd name="T41" fmla="*/ 4 h 33"/>
                <a:gd name="T42" fmla="*/ 10 w 111"/>
                <a:gd name="T43" fmla="*/ 2 h 33"/>
                <a:gd name="T44" fmla="*/ 16 w 111"/>
                <a:gd name="T4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3">
                  <a:moveTo>
                    <a:pt x="16" y="0"/>
                  </a:moveTo>
                  <a:lnTo>
                    <a:pt x="95" y="0"/>
                  </a:lnTo>
                  <a:lnTo>
                    <a:pt x="101" y="2"/>
                  </a:lnTo>
                  <a:lnTo>
                    <a:pt x="104" y="4"/>
                  </a:lnTo>
                  <a:lnTo>
                    <a:pt x="107" y="7"/>
                  </a:lnTo>
                  <a:lnTo>
                    <a:pt x="111" y="12"/>
                  </a:lnTo>
                  <a:lnTo>
                    <a:pt x="111" y="17"/>
                  </a:lnTo>
                  <a:lnTo>
                    <a:pt x="111" y="21"/>
                  </a:lnTo>
                  <a:lnTo>
                    <a:pt x="107" y="26"/>
                  </a:lnTo>
                  <a:lnTo>
                    <a:pt x="104" y="29"/>
                  </a:lnTo>
                  <a:lnTo>
                    <a:pt x="101" y="33"/>
                  </a:lnTo>
                  <a:lnTo>
                    <a:pt x="95" y="33"/>
                  </a:lnTo>
                  <a:lnTo>
                    <a:pt x="16" y="33"/>
                  </a:lnTo>
                  <a:lnTo>
                    <a:pt x="10" y="33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227"/>
            <p:cNvSpPr>
              <a:spLocks noEditPoints="1"/>
            </p:cNvSpPr>
            <p:nvPr/>
          </p:nvSpPr>
          <p:spPr bwMode="auto">
            <a:xfrm>
              <a:off x="7689195" y="1445221"/>
              <a:ext cx="103285" cy="479845"/>
            </a:xfrm>
            <a:custGeom>
              <a:avLst/>
              <a:gdLst>
                <a:gd name="T0" fmla="*/ 32 w 96"/>
                <a:gd name="T1" fmla="*/ 319 h 448"/>
                <a:gd name="T2" fmla="*/ 64 w 96"/>
                <a:gd name="T3" fmla="*/ 81 h 448"/>
                <a:gd name="T4" fmla="*/ 32 w 96"/>
                <a:gd name="T5" fmla="*/ 0 h 448"/>
                <a:gd name="T6" fmla="*/ 69 w 96"/>
                <a:gd name="T7" fmla="*/ 0 h 448"/>
                <a:gd name="T8" fmla="*/ 77 w 96"/>
                <a:gd name="T9" fmla="*/ 7 h 448"/>
                <a:gd name="T10" fmla="*/ 80 w 96"/>
                <a:gd name="T11" fmla="*/ 16 h 448"/>
                <a:gd name="T12" fmla="*/ 85 w 96"/>
                <a:gd name="T13" fmla="*/ 48 h 448"/>
                <a:gd name="T14" fmla="*/ 93 w 96"/>
                <a:gd name="T15" fmla="*/ 55 h 448"/>
                <a:gd name="T16" fmla="*/ 96 w 96"/>
                <a:gd name="T17" fmla="*/ 65 h 448"/>
                <a:gd name="T18" fmla="*/ 96 w 96"/>
                <a:gd name="T19" fmla="*/ 340 h 448"/>
                <a:gd name="T20" fmla="*/ 90 w 96"/>
                <a:gd name="T21" fmla="*/ 348 h 448"/>
                <a:gd name="T22" fmla="*/ 80 w 96"/>
                <a:gd name="T23" fmla="*/ 352 h 448"/>
                <a:gd name="T24" fmla="*/ 80 w 96"/>
                <a:gd name="T25" fmla="*/ 388 h 448"/>
                <a:gd name="T26" fmla="*/ 74 w 96"/>
                <a:gd name="T27" fmla="*/ 396 h 448"/>
                <a:gd name="T28" fmla="*/ 64 w 96"/>
                <a:gd name="T29" fmla="*/ 400 h 448"/>
                <a:gd name="T30" fmla="*/ 64 w 96"/>
                <a:gd name="T31" fmla="*/ 437 h 448"/>
                <a:gd name="T32" fmla="*/ 58 w 96"/>
                <a:gd name="T33" fmla="*/ 445 h 448"/>
                <a:gd name="T34" fmla="*/ 48 w 96"/>
                <a:gd name="T35" fmla="*/ 448 h 448"/>
                <a:gd name="T36" fmla="*/ 38 w 96"/>
                <a:gd name="T37" fmla="*/ 445 h 448"/>
                <a:gd name="T38" fmla="*/ 33 w 96"/>
                <a:gd name="T39" fmla="*/ 437 h 448"/>
                <a:gd name="T40" fmla="*/ 32 w 96"/>
                <a:gd name="T41" fmla="*/ 400 h 448"/>
                <a:gd name="T42" fmla="*/ 22 w 96"/>
                <a:gd name="T43" fmla="*/ 396 h 448"/>
                <a:gd name="T44" fmla="*/ 17 w 96"/>
                <a:gd name="T45" fmla="*/ 388 h 448"/>
                <a:gd name="T46" fmla="*/ 16 w 96"/>
                <a:gd name="T47" fmla="*/ 352 h 448"/>
                <a:gd name="T48" fmla="*/ 6 w 96"/>
                <a:gd name="T49" fmla="*/ 348 h 448"/>
                <a:gd name="T50" fmla="*/ 1 w 96"/>
                <a:gd name="T51" fmla="*/ 340 h 448"/>
                <a:gd name="T52" fmla="*/ 0 w 96"/>
                <a:gd name="T53" fmla="*/ 65 h 448"/>
                <a:gd name="T54" fmla="*/ 3 w 96"/>
                <a:gd name="T55" fmla="*/ 55 h 448"/>
                <a:gd name="T56" fmla="*/ 11 w 96"/>
                <a:gd name="T57" fmla="*/ 48 h 448"/>
                <a:gd name="T58" fmla="*/ 16 w 96"/>
                <a:gd name="T59" fmla="*/ 16 h 448"/>
                <a:gd name="T60" fmla="*/ 19 w 96"/>
                <a:gd name="T61" fmla="*/ 7 h 448"/>
                <a:gd name="T62" fmla="*/ 27 w 96"/>
                <a:gd name="T63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6" h="448">
                  <a:moveTo>
                    <a:pt x="32" y="81"/>
                  </a:moveTo>
                  <a:lnTo>
                    <a:pt x="32" y="319"/>
                  </a:lnTo>
                  <a:lnTo>
                    <a:pt x="64" y="319"/>
                  </a:lnTo>
                  <a:lnTo>
                    <a:pt x="64" y="81"/>
                  </a:lnTo>
                  <a:lnTo>
                    <a:pt x="32" y="81"/>
                  </a:lnTo>
                  <a:close/>
                  <a:moveTo>
                    <a:pt x="32" y="0"/>
                  </a:moveTo>
                  <a:lnTo>
                    <a:pt x="64" y="0"/>
                  </a:lnTo>
                  <a:lnTo>
                    <a:pt x="69" y="0"/>
                  </a:lnTo>
                  <a:lnTo>
                    <a:pt x="74" y="4"/>
                  </a:lnTo>
                  <a:lnTo>
                    <a:pt x="77" y="7"/>
                  </a:lnTo>
                  <a:lnTo>
                    <a:pt x="80" y="12"/>
                  </a:lnTo>
                  <a:lnTo>
                    <a:pt x="80" y="16"/>
                  </a:lnTo>
                  <a:lnTo>
                    <a:pt x="80" y="48"/>
                  </a:lnTo>
                  <a:lnTo>
                    <a:pt x="85" y="48"/>
                  </a:lnTo>
                  <a:lnTo>
                    <a:pt x="90" y="52"/>
                  </a:lnTo>
                  <a:lnTo>
                    <a:pt x="93" y="55"/>
                  </a:lnTo>
                  <a:lnTo>
                    <a:pt x="96" y="60"/>
                  </a:lnTo>
                  <a:lnTo>
                    <a:pt x="96" y="65"/>
                  </a:lnTo>
                  <a:lnTo>
                    <a:pt x="96" y="336"/>
                  </a:lnTo>
                  <a:lnTo>
                    <a:pt x="96" y="340"/>
                  </a:lnTo>
                  <a:lnTo>
                    <a:pt x="93" y="345"/>
                  </a:lnTo>
                  <a:lnTo>
                    <a:pt x="90" y="348"/>
                  </a:lnTo>
                  <a:lnTo>
                    <a:pt x="85" y="352"/>
                  </a:lnTo>
                  <a:lnTo>
                    <a:pt x="80" y="352"/>
                  </a:lnTo>
                  <a:lnTo>
                    <a:pt x="80" y="384"/>
                  </a:lnTo>
                  <a:lnTo>
                    <a:pt x="80" y="388"/>
                  </a:lnTo>
                  <a:lnTo>
                    <a:pt x="77" y="393"/>
                  </a:lnTo>
                  <a:lnTo>
                    <a:pt x="74" y="396"/>
                  </a:lnTo>
                  <a:lnTo>
                    <a:pt x="69" y="400"/>
                  </a:lnTo>
                  <a:lnTo>
                    <a:pt x="64" y="400"/>
                  </a:lnTo>
                  <a:lnTo>
                    <a:pt x="64" y="432"/>
                  </a:lnTo>
                  <a:lnTo>
                    <a:pt x="64" y="437"/>
                  </a:lnTo>
                  <a:lnTo>
                    <a:pt x="61" y="441"/>
                  </a:lnTo>
                  <a:lnTo>
                    <a:pt x="58" y="445"/>
                  </a:lnTo>
                  <a:lnTo>
                    <a:pt x="53" y="448"/>
                  </a:lnTo>
                  <a:lnTo>
                    <a:pt x="48" y="448"/>
                  </a:lnTo>
                  <a:lnTo>
                    <a:pt x="43" y="448"/>
                  </a:lnTo>
                  <a:lnTo>
                    <a:pt x="38" y="445"/>
                  </a:lnTo>
                  <a:lnTo>
                    <a:pt x="35" y="441"/>
                  </a:lnTo>
                  <a:lnTo>
                    <a:pt x="33" y="437"/>
                  </a:lnTo>
                  <a:lnTo>
                    <a:pt x="32" y="432"/>
                  </a:lnTo>
                  <a:lnTo>
                    <a:pt x="32" y="400"/>
                  </a:lnTo>
                  <a:lnTo>
                    <a:pt x="27" y="400"/>
                  </a:lnTo>
                  <a:lnTo>
                    <a:pt x="22" y="396"/>
                  </a:lnTo>
                  <a:lnTo>
                    <a:pt x="19" y="393"/>
                  </a:lnTo>
                  <a:lnTo>
                    <a:pt x="17" y="388"/>
                  </a:lnTo>
                  <a:lnTo>
                    <a:pt x="16" y="384"/>
                  </a:lnTo>
                  <a:lnTo>
                    <a:pt x="16" y="352"/>
                  </a:lnTo>
                  <a:lnTo>
                    <a:pt x="11" y="352"/>
                  </a:lnTo>
                  <a:lnTo>
                    <a:pt x="6" y="348"/>
                  </a:lnTo>
                  <a:lnTo>
                    <a:pt x="3" y="345"/>
                  </a:lnTo>
                  <a:lnTo>
                    <a:pt x="1" y="340"/>
                  </a:lnTo>
                  <a:lnTo>
                    <a:pt x="0" y="336"/>
                  </a:lnTo>
                  <a:lnTo>
                    <a:pt x="0" y="65"/>
                  </a:lnTo>
                  <a:lnTo>
                    <a:pt x="1" y="60"/>
                  </a:lnTo>
                  <a:lnTo>
                    <a:pt x="3" y="55"/>
                  </a:lnTo>
                  <a:lnTo>
                    <a:pt x="6" y="52"/>
                  </a:lnTo>
                  <a:lnTo>
                    <a:pt x="11" y="48"/>
                  </a:lnTo>
                  <a:lnTo>
                    <a:pt x="16" y="48"/>
                  </a:lnTo>
                  <a:lnTo>
                    <a:pt x="16" y="16"/>
                  </a:lnTo>
                  <a:lnTo>
                    <a:pt x="17" y="12"/>
                  </a:lnTo>
                  <a:lnTo>
                    <a:pt x="19" y="7"/>
                  </a:lnTo>
                  <a:lnTo>
                    <a:pt x="22" y="4"/>
                  </a:lnTo>
                  <a:lnTo>
                    <a:pt x="27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224"/>
            <p:cNvSpPr>
              <a:spLocks/>
            </p:cNvSpPr>
            <p:nvPr/>
          </p:nvSpPr>
          <p:spPr bwMode="auto">
            <a:xfrm>
              <a:off x="7468412" y="1582934"/>
              <a:ext cx="120499" cy="34428"/>
            </a:xfrm>
            <a:custGeom>
              <a:avLst/>
              <a:gdLst>
                <a:gd name="T0" fmla="*/ 16 w 111"/>
                <a:gd name="T1" fmla="*/ 0 h 32"/>
                <a:gd name="T2" fmla="*/ 95 w 111"/>
                <a:gd name="T3" fmla="*/ 0 h 32"/>
                <a:gd name="T4" fmla="*/ 101 w 111"/>
                <a:gd name="T5" fmla="*/ 0 h 32"/>
                <a:gd name="T6" fmla="*/ 104 w 111"/>
                <a:gd name="T7" fmla="*/ 3 h 32"/>
                <a:gd name="T8" fmla="*/ 107 w 111"/>
                <a:gd name="T9" fmla="*/ 6 h 32"/>
                <a:gd name="T10" fmla="*/ 111 w 111"/>
                <a:gd name="T11" fmla="*/ 9 h 32"/>
                <a:gd name="T12" fmla="*/ 111 w 111"/>
                <a:gd name="T13" fmla="*/ 16 h 32"/>
                <a:gd name="T14" fmla="*/ 111 w 111"/>
                <a:gd name="T15" fmla="*/ 21 h 32"/>
                <a:gd name="T16" fmla="*/ 107 w 111"/>
                <a:gd name="T17" fmla="*/ 24 h 32"/>
                <a:gd name="T18" fmla="*/ 104 w 111"/>
                <a:gd name="T19" fmla="*/ 29 h 32"/>
                <a:gd name="T20" fmla="*/ 101 w 111"/>
                <a:gd name="T21" fmla="*/ 30 h 32"/>
                <a:gd name="T22" fmla="*/ 95 w 111"/>
                <a:gd name="T23" fmla="*/ 32 h 32"/>
                <a:gd name="T24" fmla="*/ 16 w 111"/>
                <a:gd name="T25" fmla="*/ 32 h 32"/>
                <a:gd name="T26" fmla="*/ 10 w 111"/>
                <a:gd name="T27" fmla="*/ 30 h 32"/>
                <a:gd name="T28" fmla="*/ 6 w 111"/>
                <a:gd name="T29" fmla="*/ 29 h 32"/>
                <a:gd name="T30" fmla="*/ 3 w 111"/>
                <a:gd name="T31" fmla="*/ 24 h 32"/>
                <a:gd name="T32" fmla="*/ 0 w 111"/>
                <a:gd name="T33" fmla="*/ 21 h 32"/>
                <a:gd name="T34" fmla="*/ 0 w 111"/>
                <a:gd name="T35" fmla="*/ 16 h 32"/>
                <a:gd name="T36" fmla="*/ 0 w 111"/>
                <a:gd name="T37" fmla="*/ 9 h 32"/>
                <a:gd name="T38" fmla="*/ 3 w 111"/>
                <a:gd name="T39" fmla="*/ 6 h 32"/>
                <a:gd name="T40" fmla="*/ 6 w 111"/>
                <a:gd name="T41" fmla="*/ 3 h 32"/>
                <a:gd name="T42" fmla="*/ 10 w 111"/>
                <a:gd name="T43" fmla="*/ 0 h 32"/>
                <a:gd name="T44" fmla="*/ 16 w 11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2">
                  <a:moveTo>
                    <a:pt x="16" y="0"/>
                  </a:moveTo>
                  <a:lnTo>
                    <a:pt x="95" y="0"/>
                  </a:lnTo>
                  <a:lnTo>
                    <a:pt x="101" y="0"/>
                  </a:lnTo>
                  <a:lnTo>
                    <a:pt x="104" y="3"/>
                  </a:lnTo>
                  <a:lnTo>
                    <a:pt x="107" y="6"/>
                  </a:lnTo>
                  <a:lnTo>
                    <a:pt x="111" y="9"/>
                  </a:lnTo>
                  <a:lnTo>
                    <a:pt x="111" y="16"/>
                  </a:lnTo>
                  <a:lnTo>
                    <a:pt x="111" y="21"/>
                  </a:lnTo>
                  <a:lnTo>
                    <a:pt x="107" y="24"/>
                  </a:lnTo>
                  <a:lnTo>
                    <a:pt x="104" y="29"/>
                  </a:lnTo>
                  <a:lnTo>
                    <a:pt x="101" y="30"/>
                  </a:lnTo>
                  <a:lnTo>
                    <a:pt x="95" y="32"/>
                  </a:lnTo>
                  <a:lnTo>
                    <a:pt x="16" y="32"/>
                  </a:lnTo>
                  <a:lnTo>
                    <a:pt x="10" y="30"/>
                  </a:lnTo>
                  <a:lnTo>
                    <a:pt x="6" y="29"/>
                  </a:lnTo>
                  <a:lnTo>
                    <a:pt x="3" y="24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0" y="9"/>
                  </a:lnTo>
                  <a:lnTo>
                    <a:pt x="3" y="6"/>
                  </a:lnTo>
                  <a:lnTo>
                    <a:pt x="6" y="3"/>
                  </a:lnTo>
                  <a:lnTo>
                    <a:pt x="10" y="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225"/>
            <p:cNvSpPr>
              <a:spLocks/>
            </p:cNvSpPr>
            <p:nvPr/>
          </p:nvSpPr>
          <p:spPr bwMode="auto">
            <a:xfrm>
              <a:off x="7468412" y="1684068"/>
              <a:ext cx="120499" cy="34428"/>
            </a:xfrm>
            <a:custGeom>
              <a:avLst/>
              <a:gdLst>
                <a:gd name="T0" fmla="*/ 16 w 111"/>
                <a:gd name="T1" fmla="*/ 0 h 32"/>
                <a:gd name="T2" fmla="*/ 95 w 111"/>
                <a:gd name="T3" fmla="*/ 0 h 32"/>
                <a:gd name="T4" fmla="*/ 101 w 111"/>
                <a:gd name="T5" fmla="*/ 2 h 32"/>
                <a:gd name="T6" fmla="*/ 104 w 111"/>
                <a:gd name="T7" fmla="*/ 3 h 32"/>
                <a:gd name="T8" fmla="*/ 107 w 111"/>
                <a:gd name="T9" fmla="*/ 8 h 32"/>
                <a:gd name="T10" fmla="*/ 111 w 111"/>
                <a:gd name="T11" fmla="*/ 12 h 32"/>
                <a:gd name="T12" fmla="*/ 111 w 111"/>
                <a:gd name="T13" fmla="*/ 16 h 32"/>
                <a:gd name="T14" fmla="*/ 111 w 111"/>
                <a:gd name="T15" fmla="*/ 23 h 32"/>
                <a:gd name="T16" fmla="*/ 107 w 111"/>
                <a:gd name="T17" fmla="*/ 26 h 32"/>
                <a:gd name="T18" fmla="*/ 104 w 111"/>
                <a:gd name="T19" fmla="*/ 29 h 32"/>
                <a:gd name="T20" fmla="*/ 101 w 111"/>
                <a:gd name="T21" fmla="*/ 32 h 32"/>
                <a:gd name="T22" fmla="*/ 95 w 111"/>
                <a:gd name="T23" fmla="*/ 32 h 32"/>
                <a:gd name="T24" fmla="*/ 16 w 111"/>
                <a:gd name="T25" fmla="*/ 32 h 32"/>
                <a:gd name="T26" fmla="*/ 10 w 111"/>
                <a:gd name="T27" fmla="*/ 32 h 32"/>
                <a:gd name="T28" fmla="*/ 6 w 111"/>
                <a:gd name="T29" fmla="*/ 29 h 32"/>
                <a:gd name="T30" fmla="*/ 3 w 111"/>
                <a:gd name="T31" fmla="*/ 26 h 32"/>
                <a:gd name="T32" fmla="*/ 0 w 111"/>
                <a:gd name="T33" fmla="*/ 23 h 32"/>
                <a:gd name="T34" fmla="*/ 0 w 111"/>
                <a:gd name="T35" fmla="*/ 16 h 32"/>
                <a:gd name="T36" fmla="*/ 0 w 111"/>
                <a:gd name="T37" fmla="*/ 12 h 32"/>
                <a:gd name="T38" fmla="*/ 3 w 111"/>
                <a:gd name="T39" fmla="*/ 8 h 32"/>
                <a:gd name="T40" fmla="*/ 6 w 111"/>
                <a:gd name="T41" fmla="*/ 3 h 32"/>
                <a:gd name="T42" fmla="*/ 10 w 111"/>
                <a:gd name="T43" fmla="*/ 2 h 32"/>
                <a:gd name="T44" fmla="*/ 16 w 11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2">
                  <a:moveTo>
                    <a:pt x="16" y="0"/>
                  </a:moveTo>
                  <a:lnTo>
                    <a:pt x="95" y="0"/>
                  </a:lnTo>
                  <a:lnTo>
                    <a:pt x="101" y="2"/>
                  </a:lnTo>
                  <a:lnTo>
                    <a:pt x="104" y="3"/>
                  </a:lnTo>
                  <a:lnTo>
                    <a:pt x="107" y="8"/>
                  </a:lnTo>
                  <a:lnTo>
                    <a:pt x="111" y="12"/>
                  </a:lnTo>
                  <a:lnTo>
                    <a:pt x="111" y="16"/>
                  </a:lnTo>
                  <a:lnTo>
                    <a:pt x="111" y="23"/>
                  </a:lnTo>
                  <a:lnTo>
                    <a:pt x="107" y="26"/>
                  </a:lnTo>
                  <a:lnTo>
                    <a:pt x="104" y="29"/>
                  </a:lnTo>
                  <a:lnTo>
                    <a:pt x="101" y="32"/>
                  </a:lnTo>
                  <a:lnTo>
                    <a:pt x="95" y="32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0" y="23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3" y="8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226"/>
            <p:cNvSpPr>
              <a:spLocks/>
            </p:cNvSpPr>
            <p:nvPr/>
          </p:nvSpPr>
          <p:spPr bwMode="auto">
            <a:xfrm>
              <a:off x="7468412" y="1787353"/>
              <a:ext cx="120499" cy="34428"/>
            </a:xfrm>
            <a:custGeom>
              <a:avLst/>
              <a:gdLst>
                <a:gd name="T0" fmla="*/ 16 w 111"/>
                <a:gd name="T1" fmla="*/ 0 h 33"/>
                <a:gd name="T2" fmla="*/ 95 w 111"/>
                <a:gd name="T3" fmla="*/ 0 h 33"/>
                <a:gd name="T4" fmla="*/ 101 w 111"/>
                <a:gd name="T5" fmla="*/ 2 h 33"/>
                <a:gd name="T6" fmla="*/ 104 w 111"/>
                <a:gd name="T7" fmla="*/ 4 h 33"/>
                <a:gd name="T8" fmla="*/ 107 w 111"/>
                <a:gd name="T9" fmla="*/ 7 h 33"/>
                <a:gd name="T10" fmla="*/ 111 w 111"/>
                <a:gd name="T11" fmla="*/ 12 h 33"/>
                <a:gd name="T12" fmla="*/ 111 w 111"/>
                <a:gd name="T13" fmla="*/ 17 h 33"/>
                <a:gd name="T14" fmla="*/ 111 w 111"/>
                <a:gd name="T15" fmla="*/ 21 h 33"/>
                <a:gd name="T16" fmla="*/ 107 w 111"/>
                <a:gd name="T17" fmla="*/ 26 h 33"/>
                <a:gd name="T18" fmla="*/ 104 w 111"/>
                <a:gd name="T19" fmla="*/ 29 h 33"/>
                <a:gd name="T20" fmla="*/ 101 w 111"/>
                <a:gd name="T21" fmla="*/ 33 h 33"/>
                <a:gd name="T22" fmla="*/ 95 w 111"/>
                <a:gd name="T23" fmla="*/ 33 h 33"/>
                <a:gd name="T24" fmla="*/ 16 w 111"/>
                <a:gd name="T25" fmla="*/ 33 h 33"/>
                <a:gd name="T26" fmla="*/ 10 w 111"/>
                <a:gd name="T27" fmla="*/ 33 h 33"/>
                <a:gd name="T28" fmla="*/ 6 w 111"/>
                <a:gd name="T29" fmla="*/ 29 h 33"/>
                <a:gd name="T30" fmla="*/ 3 w 111"/>
                <a:gd name="T31" fmla="*/ 26 h 33"/>
                <a:gd name="T32" fmla="*/ 0 w 111"/>
                <a:gd name="T33" fmla="*/ 21 h 33"/>
                <a:gd name="T34" fmla="*/ 0 w 111"/>
                <a:gd name="T35" fmla="*/ 17 h 33"/>
                <a:gd name="T36" fmla="*/ 0 w 111"/>
                <a:gd name="T37" fmla="*/ 12 h 33"/>
                <a:gd name="T38" fmla="*/ 3 w 111"/>
                <a:gd name="T39" fmla="*/ 7 h 33"/>
                <a:gd name="T40" fmla="*/ 6 w 111"/>
                <a:gd name="T41" fmla="*/ 4 h 33"/>
                <a:gd name="T42" fmla="*/ 10 w 111"/>
                <a:gd name="T43" fmla="*/ 2 h 33"/>
                <a:gd name="T44" fmla="*/ 16 w 111"/>
                <a:gd name="T4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1" h="33">
                  <a:moveTo>
                    <a:pt x="16" y="0"/>
                  </a:moveTo>
                  <a:lnTo>
                    <a:pt x="95" y="0"/>
                  </a:lnTo>
                  <a:lnTo>
                    <a:pt x="101" y="2"/>
                  </a:lnTo>
                  <a:lnTo>
                    <a:pt x="104" y="4"/>
                  </a:lnTo>
                  <a:lnTo>
                    <a:pt x="107" y="7"/>
                  </a:lnTo>
                  <a:lnTo>
                    <a:pt x="111" y="12"/>
                  </a:lnTo>
                  <a:lnTo>
                    <a:pt x="111" y="17"/>
                  </a:lnTo>
                  <a:lnTo>
                    <a:pt x="111" y="21"/>
                  </a:lnTo>
                  <a:lnTo>
                    <a:pt x="107" y="26"/>
                  </a:lnTo>
                  <a:lnTo>
                    <a:pt x="104" y="29"/>
                  </a:lnTo>
                  <a:lnTo>
                    <a:pt x="101" y="33"/>
                  </a:lnTo>
                  <a:lnTo>
                    <a:pt x="95" y="33"/>
                  </a:lnTo>
                  <a:lnTo>
                    <a:pt x="16" y="33"/>
                  </a:lnTo>
                  <a:lnTo>
                    <a:pt x="10" y="33"/>
                  </a:lnTo>
                  <a:lnTo>
                    <a:pt x="6" y="29"/>
                  </a:lnTo>
                  <a:lnTo>
                    <a:pt x="3" y="26"/>
                  </a:lnTo>
                  <a:lnTo>
                    <a:pt x="0" y="21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3" y="7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8223171" y="4531099"/>
            <a:ext cx="546296" cy="546295"/>
            <a:chOff x="3987800" y="5141913"/>
            <a:chExt cx="722313" cy="722312"/>
          </a:xfrm>
          <a:solidFill>
            <a:schemeClr val="bg1"/>
          </a:solidFill>
        </p:grpSpPr>
        <p:sp>
          <p:nvSpPr>
            <p:cNvPr id="66" name="Freeform 5"/>
            <p:cNvSpPr>
              <a:spLocks noEditPoints="1"/>
            </p:cNvSpPr>
            <p:nvPr/>
          </p:nvSpPr>
          <p:spPr bwMode="auto">
            <a:xfrm>
              <a:off x="3987800" y="5141913"/>
              <a:ext cx="722313" cy="722312"/>
            </a:xfrm>
            <a:custGeom>
              <a:avLst/>
              <a:gdLst>
                <a:gd name="T0" fmla="*/ 1808 w 2048"/>
                <a:gd name="T1" fmla="*/ 1688 h 2048"/>
                <a:gd name="T2" fmla="*/ 1808 w 2048"/>
                <a:gd name="T3" fmla="*/ 240 h 2048"/>
                <a:gd name="T4" fmla="*/ 1535 w 2048"/>
                <a:gd name="T5" fmla="*/ 240 h 2048"/>
                <a:gd name="T6" fmla="*/ 1325 w 2048"/>
                <a:gd name="T7" fmla="*/ 72 h 2048"/>
                <a:gd name="T8" fmla="*/ 1024 w 2048"/>
                <a:gd name="T9" fmla="*/ 0 h 2048"/>
                <a:gd name="T10" fmla="*/ 723 w 2048"/>
                <a:gd name="T11" fmla="*/ 72 h 2048"/>
                <a:gd name="T12" fmla="*/ 513 w 2048"/>
                <a:gd name="T13" fmla="*/ 240 h 2048"/>
                <a:gd name="T14" fmla="*/ 240 w 2048"/>
                <a:gd name="T15" fmla="*/ 240 h 2048"/>
                <a:gd name="T16" fmla="*/ 240 w 2048"/>
                <a:gd name="T17" fmla="*/ 1688 h 2048"/>
                <a:gd name="T18" fmla="*/ 0 w 2048"/>
                <a:gd name="T19" fmla="*/ 1688 h 2048"/>
                <a:gd name="T20" fmla="*/ 0 w 2048"/>
                <a:gd name="T21" fmla="*/ 2048 h 2048"/>
                <a:gd name="T22" fmla="*/ 2048 w 2048"/>
                <a:gd name="T23" fmla="*/ 2048 h 2048"/>
                <a:gd name="T24" fmla="*/ 2048 w 2048"/>
                <a:gd name="T25" fmla="*/ 1688 h 2048"/>
                <a:gd name="T26" fmla="*/ 1808 w 2048"/>
                <a:gd name="T27" fmla="*/ 1688 h 2048"/>
                <a:gd name="T28" fmla="*/ 360 w 2048"/>
                <a:gd name="T29" fmla="*/ 360 h 2048"/>
                <a:gd name="T30" fmla="*/ 572 w 2048"/>
                <a:gd name="T31" fmla="*/ 360 h 2048"/>
                <a:gd name="T32" fmla="*/ 590 w 2048"/>
                <a:gd name="T33" fmla="*/ 336 h 2048"/>
                <a:gd name="T34" fmla="*/ 1024 w 2048"/>
                <a:gd name="T35" fmla="*/ 120 h 2048"/>
                <a:gd name="T36" fmla="*/ 1458 w 2048"/>
                <a:gd name="T37" fmla="*/ 336 h 2048"/>
                <a:gd name="T38" fmla="*/ 1476 w 2048"/>
                <a:gd name="T39" fmla="*/ 360 h 2048"/>
                <a:gd name="T40" fmla="*/ 1688 w 2048"/>
                <a:gd name="T41" fmla="*/ 360 h 2048"/>
                <a:gd name="T42" fmla="*/ 1688 w 2048"/>
                <a:gd name="T43" fmla="*/ 1688 h 2048"/>
                <a:gd name="T44" fmla="*/ 360 w 2048"/>
                <a:gd name="T45" fmla="*/ 1688 h 2048"/>
                <a:gd name="T46" fmla="*/ 360 w 2048"/>
                <a:gd name="T47" fmla="*/ 360 h 2048"/>
                <a:gd name="T48" fmla="*/ 1928 w 2048"/>
                <a:gd name="T49" fmla="*/ 1928 h 2048"/>
                <a:gd name="T50" fmla="*/ 120 w 2048"/>
                <a:gd name="T51" fmla="*/ 1928 h 2048"/>
                <a:gd name="T52" fmla="*/ 120 w 2048"/>
                <a:gd name="T53" fmla="*/ 1808 h 2048"/>
                <a:gd name="T54" fmla="*/ 1928 w 2048"/>
                <a:gd name="T55" fmla="*/ 1808 h 2048"/>
                <a:gd name="T56" fmla="*/ 1928 w 2048"/>
                <a:gd name="T57" fmla="*/ 1928 h 2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48" h="2048">
                  <a:moveTo>
                    <a:pt x="1808" y="1688"/>
                  </a:moveTo>
                  <a:cubicBezTo>
                    <a:pt x="1808" y="240"/>
                    <a:pt x="1808" y="240"/>
                    <a:pt x="1808" y="240"/>
                  </a:cubicBezTo>
                  <a:cubicBezTo>
                    <a:pt x="1535" y="240"/>
                    <a:pt x="1535" y="240"/>
                    <a:pt x="1535" y="240"/>
                  </a:cubicBezTo>
                  <a:cubicBezTo>
                    <a:pt x="1477" y="170"/>
                    <a:pt x="1405" y="113"/>
                    <a:pt x="1325" y="72"/>
                  </a:cubicBezTo>
                  <a:cubicBezTo>
                    <a:pt x="1231" y="24"/>
                    <a:pt x="1130" y="0"/>
                    <a:pt x="1024" y="0"/>
                  </a:cubicBezTo>
                  <a:cubicBezTo>
                    <a:pt x="918" y="0"/>
                    <a:pt x="817" y="24"/>
                    <a:pt x="723" y="72"/>
                  </a:cubicBezTo>
                  <a:cubicBezTo>
                    <a:pt x="643" y="113"/>
                    <a:pt x="571" y="170"/>
                    <a:pt x="513" y="240"/>
                  </a:cubicBezTo>
                  <a:cubicBezTo>
                    <a:pt x="240" y="240"/>
                    <a:pt x="240" y="240"/>
                    <a:pt x="240" y="240"/>
                  </a:cubicBezTo>
                  <a:cubicBezTo>
                    <a:pt x="240" y="1688"/>
                    <a:pt x="240" y="1688"/>
                    <a:pt x="240" y="1688"/>
                  </a:cubicBezTo>
                  <a:cubicBezTo>
                    <a:pt x="0" y="1688"/>
                    <a:pt x="0" y="1688"/>
                    <a:pt x="0" y="1688"/>
                  </a:cubicBezTo>
                  <a:cubicBezTo>
                    <a:pt x="0" y="2048"/>
                    <a:pt x="0" y="2048"/>
                    <a:pt x="0" y="2048"/>
                  </a:cubicBezTo>
                  <a:cubicBezTo>
                    <a:pt x="2048" y="2048"/>
                    <a:pt x="2048" y="2048"/>
                    <a:pt x="2048" y="2048"/>
                  </a:cubicBezTo>
                  <a:cubicBezTo>
                    <a:pt x="2048" y="1688"/>
                    <a:pt x="2048" y="1688"/>
                    <a:pt x="2048" y="1688"/>
                  </a:cubicBezTo>
                  <a:lnTo>
                    <a:pt x="1808" y="1688"/>
                  </a:lnTo>
                  <a:close/>
                  <a:moveTo>
                    <a:pt x="360" y="360"/>
                  </a:moveTo>
                  <a:cubicBezTo>
                    <a:pt x="572" y="360"/>
                    <a:pt x="572" y="360"/>
                    <a:pt x="572" y="360"/>
                  </a:cubicBezTo>
                  <a:cubicBezTo>
                    <a:pt x="590" y="336"/>
                    <a:pt x="590" y="336"/>
                    <a:pt x="590" y="336"/>
                  </a:cubicBezTo>
                  <a:cubicBezTo>
                    <a:pt x="694" y="199"/>
                    <a:pt x="852" y="120"/>
                    <a:pt x="1024" y="120"/>
                  </a:cubicBezTo>
                  <a:cubicBezTo>
                    <a:pt x="1196" y="120"/>
                    <a:pt x="1354" y="199"/>
                    <a:pt x="1458" y="336"/>
                  </a:cubicBezTo>
                  <a:cubicBezTo>
                    <a:pt x="1476" y="360"/>
                    <a:pt x="1476" y="360"/>
                    <a:pt x="1476" y="360"/>
                  </a:cubicBezTo>
                  <a:cubicBezTo>
                    <a:pt x="1688" y="360"/>
                    <a:pt x="1688" y="360"/>
                    <a:pt x="1688" y="360"/>
                  </a:cubicBezTo>
                  <a:cubicBezTo>
                    <a:pt x="1688" y="1688"/>
                    <a:pt x="1688" y="1688"/>
                    <a:pt x="1688" y="1688"/>
                  </a:cubicBezTo>
                  <a:cubicBezTo>
                    <a:pt x="360" y="1688"/>
                    <a:pt x="360" y="1688"/>
                    <a:pt x="360" y="1688"/>
                  </a:cubicBezTo>
                  <a:lnTo>
                    <a:pt x="360" y="360"/>
                  </a:lnTo>
                  <a:close/>
                  <a:moveTo>
                    <a:pt x="1928" y="1928"/>
                  </a:moveTo>
                  <a:cubicBezTo>
                    <a:pt x="120" y="1928"/>
                    <a:pt x="120" y="1928"/>
                    <a:pt x="120" y="1928"/>
                  </a:cubicBezTo>
                  <a:cubicBezTo>
                    <a:pt x="120" y="1808"/>
                    <a:pt x="120" y="1808"/>
                    <a:pt x="120" y="1808"/>
                  </a:cubicBezTo>
                  <a:cubicBezTo>
                    <a:pt x="1928" y="1808"/>
                    <a:pt x="1928" y="1808"/>
                    <a:pt x="1928" y="1808"/>
                  </a:cubicBezTo>
                  <a:lnTo>
                    <a:pt x="1928" y="19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6"/>
            <p:cNvSpPr>
              <a:spLocks/>
            </p:cNvSpPr>
            <p:nvPr/>
          </p:nvSpPr>
          <p:spPr bwMode="auto">
            <a:xfrm>
              <a:off x="4157663" y="5227638"/>
              <a:ext cx="382588" cy="466725"/>
            </a:xfrm>
            <a:custGeom>
              <a:avLst/>
              <a:gdLst>
                <a:gd name="T0" fmla="*/ 926 w 1088"/>
                <a:gd name="T1" fmla="*/ 240 h 1328"/>
                <a:gd name="T2" fmla="*/ 544 w 1088"/>
                <a:gd name="T3" fmla="*/ 0 h 1328"/>
                <a:gd name="T4" fmla="*/ 162 w 1088"/>
                <a:gd name="T5" fmla="*/ 240 h 1328"/>
                <a:gd name="T6" fmla="*/ 0 w 1088"/>
                <a:gd name="T7" fmla="*/ 240 h 1328"/>
                <a:gd name="T8" fmla="*/ 0 w 1088"/>
                <a:gd name="T9" fmla="*/ 1328 h 1328"/>
                <a:gd name="T10" fmla="*/ 120 w 1088"/>
                <a:gd name="T11" fmla="*/ 1328 h 1328"/>
                <a:gd name="T12" fmla="*/ 120 w 1088"/>
                <a:gd name="T13" fmla="*/ 360 h 1328"/>
                <a:gd name="T14" fmla="*/ 244 w 1088"/>
                <a:gd name="T15" fmla="*/ 360 h 1328"/>
                <a:gd name="T16" fmla="*/ 258 w 1088"/>
                <a:gd name="T17" fmla="*/ 320 h 1328"/>
                <a:gd name="T18" fmla="*/ 544 w 1088"/>
                <a:gd name="T19" fmla="*/ 120 h 1328"/>
                <a:gd name="T20" fmla="*/ 830 w 1088"/>
                <a:gd name="T21" fmla="*/ 320 h 1328"/>
                <a:gd name="T22" fmla="*/ 844 w 1088"/>
                <a:gd name="T23" fmla="*/ 360 h 1328"/>
                <a:gd name="T24" fmla="*/ 968 w 1088"/>
                <a:gd name="T25" fmla="*/ 360 h 1328"/>
                <a:gd name="T26" fmla="*/ 968 w 1088"/>
                <a:gd name="T27" fmla="*/ 1328 h 1328"/>
                <a:gd name="T28" fmla="*/ 1088 w 1088"/>
                <a:gd name="T29" fmla="*/ 1328 h 1328"/>
                <a:gd name="T30" fmla="*/ 1088 w 1088"/>
                <a:gd name="T31" fmla="*/ 240 h 1328"/>
                <a:gd name="T32" fmla="*/ 926 w 1088"/>
                <a:gd name="T33" fmla="*/ 240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8" h="1328">
                  <a:moveTo>
                    <a:pt x="926" y="240"/>
                  </a:moveTo>
                  <a:cubicBezTo>
                    <a:pt x="856" y="95"/>
                    <a:pt x="707" y="0"/>
                    <a:pt x="544" y="0"/>
                  </a:cubicBezTo>
                  <a:cubicBezTo>
                    <a:pt x="381" y="0"/>
                    <a:pt x="232" y="95"/>
                    <a:pt x="162" y="240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1328"/>
                    <a:pt x="0" y="1328"/>
                    <a:pt x="0" y="1328"/>
                  </a:cubicBezTo>
                  <a:cubicBezTo>
                    <a:pt x="120" y="1328"/>
                    <a:pt x="120" y="1328"/>
                    <a:pt x="120" y="1328"/>
                  </a:cubicBezTo>
                  <a:cubicBezTo>
                    <a:pt x="120" y="360"/>
                    <a:pt x="120" y="360"/>
                    <a:pt x="120" y="360"/>
                  </a:cubicBezTo>
                  <a:cubicBezTo>
                    <a:pt x="244" y="360"/>
                    <a:pt x="244" y="360"/>
                    <a:pt x="244" y="360"/>
                  </a:cubicBezTo>
                  <a:cubicBezTo>
                    <a:pt x="258" y="320"/>
                    <a:pt x="258" y="320"/>
                    <a:pt x="258" y="320"/>
                  </a:cubicBezTo>
                  <a:cubicBezTo>
                    <a:pt x="302" y="201"/>
                    <a:pt x="417" y="120"/>
                    <a:pt x="544" y="120"/>
                  </a:cubicBezTo>
                  <a:cubicBezTo>
                    <a:pt x="671" y="120"/>
                    <a:pt x="786" y="201"/>
                    <a:pt x="830" y="320"/>
                  </a:cubicBezTo>
                  <a:cubicBezTo>
                    <a:pt x="844" y="360"/>
                    <a:pt x="844" y="360"/>
                    <a:pt x="844" y="360"/>
                  </a:cubicBezTo>
                  <a:cubicBezTo>
                    <a:pt x="968" y="360"/>
                    <a:pt x="968" y="360"/>
                    <a:pt x="968" y="360"/>
                  </a:cubicBezTo>
                  <a:cubicBezTo>
                    <a:pt x="968" y="1328"/>
                    <a:pt x="968" y="1328"/>
                    <a:pt x="968" y="1328"/>
                  </a:cubicBezTo>
                  <a:cubicBezTo>
                    <a:pt x="1088" y="1328"/>
                    <a:pt x="1088" y="1328"/>
                    <a:pt x="1088" y="1328"/>
                  </a:cubicBezTo>
                  <a:cubicBezTo>
                    <a:pt x="1088" y="240"/>
                    <a:pt x="1088" y="240"/>
                    <a:pt x="1088" y="240"/>
                  </a:cubicBezTo>
                  <a:lnTo>
                    <a:pt x="926" y="2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Rectangle 7"/>
            <p:cNvSpPr>
              <a:spLocks noChangeArrowheads="1"/>
            </p:cNvSpPr>
            <p:nvPr/>
          </p:nvSpPr>
          <p:spPr bwMode="auto">
            <a:xfrm>
              <a:off x="4284663" y="5522913"/>
              <a:ext cx="128588" cy="428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Rectangle 8"/>
            <p:cNvSpPr>
              <a:spLocks noChangeArrowheads="1"/>
            </p:cNvSpPr>
            <p:nvPr/>
          </p:nvSpPr>
          <p:spPr bwMode="auto">
            <a:xfrm>
              <a:off x="4241800" y="5438775"/>
              <a:ext cx="214313" cy="412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71" name="Прямоугольник 70"/>
          <p:cNvSpPr/>
          <p:nvPr/>
        </p:nvSpPr>
        <p:spPr>
          <a:xfrm>
            <a:off x="0" y="1670032"/>
            <a:ext cx="130629" cy="34130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628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Прямоугольник 189"/>
          <p:cNvSpPr/>
          <p:nvPr/>
        </p:nvSpPr>
        <p:spPr>
          <a:xfrm>
            <a:off x="3071994" y="1879542"/>
            <a:ext cx="24574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Online </a:t>
            </a:r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учет </a:t>
            </a:r>
            <a:r>
              <a:rPr lang="ru-RU" sz="16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данных</a:t>
            </a:r>
            <a:endParaRPr lang="ru-RU" sz="1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71" name="Freeform 318"/>
          <p:cNvSpPr>
            <a:spLocks noEditPoints="1"/>
          </p:cNvSpPr>
          <p:nvPr/>
        </p:nvSpPr>
        <p:spPr bwMode="auto">
          <a:xfrm>
            <a:off x="2552845" y="1888152"/>
            <a:ext cx="272832" cy="321334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rgbClr val="10999C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7241757" y="1879542"/>
            <a:ext cx="41052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65100"/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Соблюдение сроков диагностики</a:t>
            </a:r>
          </a:p>
        </p:txBody>
      </p:sp>
      <p:sp>
        <p:nvSpPr>
          <p:cNvPr id="374" name="Freeform 358"/>
          <p:cNvSpPr>
            <a:spLocks noEditPoints="1"/>
          </p:cNvSpPr>
          <p:nvPr/>
        </p:nvSpPr>
        <p:spPr bwMode="auto">
          <a:xfrm>
            <a:off x="6733146" y="1900619"/>
            <a:ext cx="315872" cy="296400"/>
          </a:xfrm>
          <a:custGeom>
            <a:avLst/>
            <a:gdLst>
              <a:gd name="T0" fmla="*/ 157 w 157"/>
              <a:gd name="T1" fmla="*/ 6 h 146"/>
              <a:gd name="T2" fmla="*/ 157 w 157"/>
              <a:gd name="T3" fmla="*/ 31 h 146"/>
              <a:gd name="T4" fmla="*/ 155 w 157"/>
              <a:gd name="T5" fmla="*/ 35 h 146"/>
              <a:gd name="T6" fmla="*/ 151 w 157"/>
              <a:gd name="T7" fmla="*/ 37 h 146"/>
              <a:gd name="T8" fmla="*/ 6 w 157"/>
              <a:gd name="T9" fmla="*/ 37 h 146"/>
              <a:gd name="T10" fmla="*/ 1 w 157"/>
              <a:gd name="T11" fmla="*/ 35 h 146"/>
              <a:gd name="T12" fmla="*/ 0 w 157"/>
              <a:gd name="T13" fmla="*/ 31 h 146"/>
              <a:gd name="T14" fmla="*/ 0 w 157"/>
              <a:gd name="T15" fmla="*/ 6 h 146"/>
              <a:gd name="T16" fmla="*/ 1 w 157"/>
              <a:gd name="T17" fmla="*/ 2 h 146"/>
              <a:gd name="T18" fmla="*/ 6 w 157"/>
              <a:gd name="T19" fmla="*/ 0 h 146"/>
              <a:gd name="T20" fmla="*/ 151 w 157"/>
              <a:gd name="T21" fmla="*/ 0 h 146"/>
              <a:gd name="T22" fmla="*/ 155 w 157"/>
              <a:gd name="T23" fmla="*/ 2 h 146"/>
              <a:gd name="T24" fmla="*/ 157 w 157"/>
              <a:gd name="T25" fmla="*/ 6 h 146"/>
              <a:gd name="T26" fmla="*/ 151 w 157"/>
              <a:gd name="T27" fmla="*/ 49 h 146"/>
              <a:gd name="T28" fmla="*/ 151 w 157"/>
              <a:gd name="T29" fmla="*/ 139 h 146"/>
              <a:gd name="T30" fmla="*/ 149 w 157"/>
              <a:gd name="T31" fmla="*/ 144 h 146"/>
              <a:gd name="T32" fmla="*/ 145 w 157"/>
              <a:gd name="T33" fmla="*/ 146 h 146"/>
              <a:gd name="T34" fmla="*/ 12 w 157"/>
              <a:gd name="T35" fmla="*/ 146 h 146"/>
              <a:gd name="T36" fmla="*/ 7 w 157"/>
              <a:gd name="T37" fmla="*/ 144 h 146"/>
              <a:gd name="T38" fmla="*/ 6 w 157"/>
              <a:gd name="T39" fmla="*/ 139 h 146"/>
              <a:gd name="T40" fmla="*/ 6 w 157"/>
              <a:gd name="T41" fmla="*/ 49 h 146"/>
              <a:gd name="T42" fmla="*/ 7 w 157"/>
              <a:gd name="T43" fmla="*/ 44 h 146"/>
              <a:gd name="T44" fmla="*/ 12 w 157"/>
              <a:gd name="T45" fmla="*/ 43 h 146"/>
              <a:gd name="T46" fmla="*/ 145 w 157"/>
              <a:gd name="T47" fmla="*/ 43 h 146"/>
              <a:gd name="T48" fmla="*/ 149 w 157"/>
              <a:gd name="T49" fmla="*/ 44 h 146"/>
              <a:gd name="T50" fmla="*/ 151 w 157"/>
              <a:gd name="T51" fmla="*/ 49 h 146"/>
              <a:gd name="T52" fmla="*/ 95 w 157"/>
              <a:gd name="T53" fmla="*/ 71 h 146"/>
              <a:gd name="T54" fmla="*/ 96 w 157"/>
              <a:gd name="T55" fmla="*/ 67 h 146"/>
              <a:gd name="T56" fmla="*/ 95 w 157"/>
              <a:gd name="T57" fmla="*/ 63 h 146"/>
              <a:gd name="T58" fmla="*/ 90 w 157"/>
              <a:gd name="T59" fmla="*/ 61 h 146"/>
              <a:gd name="T60" fmla="*/ 66 w 157"/>
              <a:gd name="T61" fmla="*/ 61 h 146"/>
              <a:gd name="T62" fmla="*/ 62 w 157"/>
              <a:gd name="T63" fmla="*/ 63 h 146"/>
              <a:gd name="T64" fmla="*/ 60 w 157"/>
              <a:gd name="T65" fmla="*/ 67 h 146"/>
              <a:gd name="T66" fmla="*/ 62 w 157"/>
              <a:gd name="T67" fmla="*/ 71 h 146"/>
              <a:gd name="T68" fmla="*/ 66 w 157"/>
              <a:gd name="T69" fmla="*/ 73 h 146"/>
              <a:gd name="T70" fmla="*/ 90 w 157"/>
              <a:gd name="T71" fmla="*/ 73 h 146"/>
              <a:gd name="T72" fmla="*/ 95 w 157"/>
              <a:gd name="T73" fmla="*/ 71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7" h="146">
                <a:moveTo>
                  <a:pt x="157" y="6"/>
                </a:moveTo>
                <a:cubicBezTo>
                  <a:pt x="157" y="31"/>
                  <a:pt x="157" y="31"/>
                  <a:pt x="157" y="31"/>
                </a:cubicBezTo>
                <a:cubicBezTo>
                  <a:pt x="157" y="32"/>
                  <a:pt x="156" y="34"/>
                  <a:pt x="155" y="35"/>
                </a:cubicBezTo>
                <a:cubicBezTo>
                  <a:pt x="154" y="36"/>
                  <a:pt x="152" y="37"/>
                  <a:pt x="151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4" y="37"/>
                  <a:pt x="3" y="36"/>
                  <a:pt x="1" y="35"/>
                </a:cubicBezTo>
                <a:cubicBezTo>
                  <a:pt x="0" y="34"/>
                  <a:pt x="0" y="32"/>
                  <a:pt x="0" y="31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0" y="3"/>
                  <a:pt x="1" y="2"/>
                </a:cubicBezTo>
                <a:cubicBezTo>
                  <a:pt x="3" y="1"/>
                  <a:pt x="4" y="0"/>
                  <a:pt x="6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2" y="0"/>
                  <a:pt x="154" y="1"/>
                  <a:pt x="155" y="2"/>
                </a:cubicBezTo>
                <a:cubicBezTo>
                  <a:pt x="156" y="3"/>
                  <a:pt x="157" y="5"/>
                  <a:pt x="157" y="6"/>
                </a:cubicBezTo>
                <a:close/>
                <a:moveTo>
                  <a:pt x="151" y="49"/>
                </a:moveTo>
                <a:cubicBezTo>
                  <a:pt x="151" y="139"/>
                  <a:pt x="151" y="139"/>
                  <a:pt x="151" y="139"/>
                </a:cubicBezTo>
                <a:cubicBezTo>
                  <a:pt x="151" y="141"/>
                  <a:pt x="150" y="143"/>
                  <a:pt x="149" y="144"/>
                </a:cubicBezTo>
                <a:cubicBezTo>
                  <a:pt x="148" y="145"/>
                  <a:pt x="146" y="146"/>
                  <a:pt x="145" y="146"/>
                </a:cubicBezTo>
                <a:cubicBezTo>
                  <a:pt x="12" y="146"/>
                  <a:pt x="12" y="146"/>
                  <a:pt x="12" y="146"/>
                </a:cubicBezTo>
                <a:cubicBezTo>
                  <a:pt x="10" y="146"/>
                  <a:pt x="9" y="145"/>
                  <a:pt x="7" y="144"/>
                </a:cubicBezTo>
                <a:cubicBezTo>
                  <a:pt x="6" y="143"/>
                  <a:pt x="6" y="141"/>
                  <a:pt x="6" y="139"/>
                </a:cubicBezTo>
                <a:cubicBezTo>
                  <a:pt x="6" y="49"/>
                  <a:pt x="6" y="49"/>
                  <a:pt x="6" y="49"/>
                </a:cubicBezTo>
                <a:cubicBezTo>
                  <a:pt x="6" y="47"/>
                  <a:pt x="6" y="46"/>
                  <a:pt x="7" y="44"/>
                </a:cubicBezTo>
                <a:cubicBezTo>
                  <a:pt x="9" y="43"/>
                  <a:pt x="10" y="43"/>
                  <a:pt x="12" y="43"/>
                </a:cubicBezTo>
                <a:cubicBezTo>
                  <a:pt x="145" y="43"/>
                  <a:pt x="145" y="43"/>
                  <a:pt x="145" y="43"/>
                </a:cubicBezTo>
                <a:cubicBezTo>
                  <a:pt x="146" y="43"/>
                  <a:pt x="148" y="43"/>
                  <a:pt x="149" y="44"/>
                </a:cubicBezTo>
                <a:cubicBezTo>
                  <a:pt x="150" y="46"/>
                  <a:pt x="151" y="47"/>
                  <a:pt x="151" y="49"/>
                </a:cubicBezTo>
                <a:close/>
                <a:moveTo>
                  <a:pt x="95" y="71"/>
                </a:moveTo>
                <a:cubicBezTo>
                  <a:pt x="96" y="70"/>
                  <a:pt x="96" y="69"/>
                  <a:pt x="96" y="67"/>
                </a:cubicBezTo>
                <a:cubicBezTo>
                  <a:pt x="96" y="65"/>
                  <a:pt x="96" y="64"/>
                  <a:pt x="95" y="63"/>
                </a:cubicBezTo>
                <a:cubicBezTo>
                  <a:pt x="93" y="61"/>
                  <a:pt x="92" y="61"/>
                  <a:pt x="90" y="61"/>
                </a:cubicBezTo>
                <a:cubicBezTo>
                  <a:pt x="66" y="61"/>
                  <a:pt x="66" y="61"/>
                  <a:pt x="66" y="61"/>
                </a:cubicBezTo>
                <a:cubicBezTo>
                  <a:pt x="64" y="61"/>
                  <a:pt x="63" y="61"/>
                  <a:pt x="62" y="63"/>
                </a:cubicBezTo>
                <a:cubicBezTo>
                  <a:pt x="61" y="64"/>
                  <a:pt x="60" y="65"/>
                  <a:pt x="60" y="67"/>
                </a:cubicBezTo>
                <a:cubicBezTo>
                  <a:pt x="60" y="69"/>
                  <a:pt x="61" y="70"/>
                  <a:pt x="62" y="71"/>
                </a:cubicBezTo>
                <a:cubicBezTo>
                  <a:pt x="63" y="72"/>
                  <a:pt x="64" y="73"/>
                  <a:pt x="66" y="73"/>
                </a:cubicBezTo>
                <a:cubicBezTo>
                  <a:pt x="90" y="73"/>
                  <a:pt x="90" y="73"/>
                  <a:pt x="90" y="73"/>
                </a:cubicBezTo>
                <a:cubicBezTo>
                  <a:pt x="92" y="73"/>
                  <a:pt x="93" y="72"/>
                  <a:pt x="95" y="71"/>
                </a:cubicBezTo>
                <a:close/>
              </a:path>
            </a:pathLst>
          </a:custGeom>
          <a:solidFill>
            <a:srgbClr val="0C5A6A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3071994" y="2746117"/>
            <a:ext cx="2987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Возможность оперативного сбора отчетов</a:t>
            </a:r>
          </a:p>
        </p:txBody>
      </p:sp>
      <p:sp>
        <p:nvSpPr>
          <p:cNvPr id="37" name="Freeform 29"/>
          <p:cNvSpPr>
            <a:spLocks noEditPoints="1"/>
          </p:cNvSpPr>
          <p:nvPr/>
        </p:nvSpPr>
        <p:spPr bwMode="auto">
          <a:xfrm>
            <a:off x="2531975" y="2876155"/>
            <a:ext cx="314572" cy="324698"/>
          </a:xfrm>
          <a:custGeom>
            <a:avLst/>
            <a:gdLst>
              <a:gd name="T0" fmla="*/ 157 w 157"/>
              <a:gd name="T1" fmla="*/ 106 h 145"/>
              <a:gd name="T2" fmla="*/ 157 w 157"/>
              <a:gd name="T3" fmla="*/ 136 h 145"/>
              <a:gd name="T4" fmla="*/ 155 w 157"/>
              <a:gd name="T5" fmla="*/ 143 h 145"/>
              <a:gd name="T6" fmla="*/ 148 w 157"/>
              <a:gd name="T7" fmla="*/ 145 h 145"/>
              <a:gd name="T8" fmla="*/ 9 w 157"/>
              <a:gd name="T9" fmla="*/ 145 h 145"/>
              <a:gd name="T10" fmla="*/ 3 w 157"/>
              <a:gd name="T11" fmla="*/ 143 h 145"/>
              <a:gd name="T12" fmla="*/ 0 w 157"/>
              <a:gd name="T13" fmla="*/ 136 h 145"/>
              <a:gd name="T14" fmla="*/ 0 w 157"/>
              <a:gd name="T15" fmla="*/ 106 h 145"/>
              <a:gd name="T16" fmla="*/ 3 w 157"/>
              <a:gd name="T17" fmla="*/ 100 h 145"/>
              <a:gd name="T18" fmla="*/ 9 w 157"/>
              <a:gd name="T19" fmla="*/ 97 h 145"/>
              <a:gd name="T20" fmla="*/ 53 w 157"/>
              <a:gd name="T21" fmla="*/ 97 h 145"/>
              <a:gd name="T22" fmla="*/ 66 w 157"/>
              <a:gd name="T23" fmla="*/ 110 h 145"/>
              <a:gd name="T24" fmla="*/ 79 w 157"/>
              <a:gd name="T25" fmla="*/ 115 h 145"/>
              <a:gd name="T26" fmla="*/ 91 w 157"/>
              <a:gd name="T27" fmla="*/ 110 h 145"/>
              <a:gd name="T28" fmla="*/ 104 w 157"/>
              <a:gd name="T29" fmla="*/ 97 h 145"/>
              <a:gd name="T30" fmla="*/ 148 w 157"/>
              <a:gd name="T31" fmla="*/ 97 h 145"/>
              <a:gd name="T32" fmla="*/ 155 w 157"/>
              <a:gd name="T33" fmla="*/ 100 h 145"/>
              <a:gd name="T34" fmla="*/ 157 w 157"/>
              <a:gd name="T35" fmla="*/ 106 h 145"/>
              <a:gd name="T36" fmla="*/ 127 w 157"/>
              <a:gd name="T37" fmla="*/ 52 h 145"/>
              <a:gd name="T38" fmla="*/ 125 w 157"/>
              <a:gd name="T39" fmla="*/ 59 h 145"/>
              <a:gd name="T40" fmla="*/ 83 w 157"/>
              <a:gd name="T41" fmla="*/ 101 h 145"/>
              <a:gd name="T42" fmla="*/ 79 w 157"/>
              <a:gd name="T43" fmla="*/ 103 h 145"/>
              <a:gd name="T44" fmla="*/ 74 w 157"/>
              <a:gd name="T45" fmla="*/ 101 h 145"/>
              <a:gd name="T46" fmla="*/ 32 w 157"/>
              <a:gd name="T47" fmla="*/ 59 h 145"/>
              <a:gd name="T48" fmla="*/ 31 w 157"/>
              <a:gd name="T49" fmla="*/ 52 h 145"/>
              <a:gd name="T50" fmla="*/ 36 w 157"/>
              <a:gd name="T51" fmla="*/ 49 h 145"/>
              <a:gd name="T52" fmla="*/ 60 w 157"/>
              <a:gd name="T53" fmla="*/ 49 h 145"/>
              <a:gd name="T54" fmla="*/ 60 w 157"/>
              <a:gd name="T55" fmla="*/ 6 h 145"/>
              <a:gd name="T56" fmla="*/ 62 w 157"/>
              <a:gd name="T57" fmla="*/ 2 h 145"/>
              <a:gd name="T58" fmla="*/ 67 w 157"/>
              <a:gd name="T59" fmla="*/ 0 h 145"/>
              <a:gd name="T60" fmla="*/ 91 w 157"/>
              <a:gd name="T61" fmla="*/ 0 h 145"/>
              <a:gd name="T62" fmla="*/ 95 w 157"/>
              <a:gd name="T63" fmla="*/ 2 h 145"/>
              <a:gd name="T64" fmla="*/ 97 w 157"/>
              <a:gd name="T65" fmla="*/ 6 h 145"/>
              <a:gd name="T66" fmla="*/ 97 w 157"/>
              <a:gd name="T67" fmla="*/ 49 h 145"/>
              <a:gd name="T68" fmla="*/ 121 w 157"/>
              <a:gd name="T69" fmla="*/ 49 h 145"/>
              <a:gd name="T70" fmla="*/ 127 w 157"/>
              <a:gd name="T71" fmla="*/ 52 h 145"/>
              <a:gd name="T72" fmla="*/ 119 w 157"/>
              <a:gd name="T73" fmla="*/ 132 h 145"/>
              <a:gd name="T74" fmla="*/ 121 w 157"/>
              <a:gd name="T75" fmla="*/ 127 h 145"/>
              <a:gd name="T76" fmla="*/ 119 w 157"/>
              <a:gd name="T77" fmla="*/ 123 h 145"/>
              <a:gd name="T78" fmla="*/ 115 w 157"/>
              <a:gd name="T79" fmla="*/ 121 h 145"/>
              <a:gd name="T80" fmla="*/ 111 w 157"/>
              <a:gd name="T81" fmla="*/ 123 h 145"/>
              <a:gd name="T82" fmla="*/ 109 w 157"/>
              <a:gd name="T83" fmla="*/ 127 h 145"/>
              <a:gd name="T84" fmla="*/ 111 w 157"/>
              <a:gd name="T85" fmla="*/ 132 h 145"/>
              <a:gd name="T86" fmla="*/ 115 w 157"/>
              <a:gd name="T87" fmla="*/ 133 h 145"/>
              <a:gd name="T88" fmla="*/ 119 w 157"/>
              <a:gd name="T89" fmla="*/ 132 h 145"/>
              <a:gd name="T90" fmla="*/ 143 w 157"/>
              <a:gd name="T91" fmla="*/ 132 h 145"/>
              <a:gd name="T92" fmla="*/ 145 w 157"/>
              <a:gd name="T93" fmla="*/ 127 h 145"/>
              <a:gd name="T94" fmla="*/ 143 w 157"/>
              <a:gd name="T95" fmla="*/ 123 h 145"/>
              <a:gd name="T96" fmla="*/ 139 w 157"/>
              <a:gd name="T97" fmla="*/ 121 h 145"/>
              <a:gd name="T98" fmla="*/ 135 w 157"/>
              <a:gd name="T99" fmla="*/ 123 h 145"/>
              <a:gd name="T100" fmla="*/ 133 w 157"/>
              <a:gd name="T101" fmla="*/ 127 h 145"/>
              <a:gd name="T102" fmla="*/ 135 w 157"/>
              <a:gd name="T103" fmla="*/ 132 h 145"/>
              <a:gd name="T104" fmla="*/ 139 w 157"/>
              <a:gd name="T105" fmla="*/ 133 h 145"/>
              <a:gd name="T106" fmla="*/ 143 w 157"/>
              <a:gd name="T107" fmla="*/ 132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57" h="145">
                <a:moveTo>
                  <a:pt x="157" y="106"/>
                </a:moveTo>
                <a:cubicBezTo>
                  <a:pt x="157" y="136"/>
                  <a:pt x="157" y="136"/>
                  <a:pt x="157" y="136"/>
                </a:cubicBezTo>
                <a:cubicBezTo>
                  <a:pt x="157" y="139"/>
                  <a:pt x="156" y="141"/>
                  <a:pt x="155" y="143"/>
                </a:cubicBezTo>
                <a:cubicBezTo>
                  <a:pt x="153" y="145"/>
                  <a:pt x="151" y="145"/>
                  <a:pt x="148" y="145"/>
                </a:cubicBezTo>
                <a:cubicBezTo>
                  <a:pt x="9" y="145"/>
                  <a:pt x="9" y="145"/>
                  <a:pt x="9" y="145"/>
                </a:cubicBezTo>
                <a:cubicBezTo>
                  <a:pt x="7" y="145"/>
                  <a:pt x="4" y="145"/>
                  <a:pt x="3" y="143"/>
                </a:cubicBezTo>
                <a:cubicBezTo>
                  <a:pt x="1" y="141"/>
                  <a:pt x="0" y="139"/>
                  <a:pt x="0" y="136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4"/>
                  <a:pt x="1" y="101"/>
                  <a:pt x="3" y="100"/>
                </a:cubicBezTo>
                <a:cubicBezTo>
                  <a:pt x="4" y="98"/>
                  <a:pt x="7" y="97"/>
                  <a:pt x="9" y="97"/>
                </a:cubicBezTo>
                <a:cubicBezTo>
                  <a:pt x="53" y="97"/>
                  <a:pt x="53" y="97"/>
                  <a:pt x="53" y="97"/>
                </a:cubicBezTo>
                <a:cubicBezTo>
                  <a:pt x="66" y="110"/>
                  <a:pt x="66" y="110"/>
                  <a:pt x="66" y="110"/>
                </a:cubicBezTo>
                <a:cubicBezTo>
                  <a:pt x="69" y="113"/>
                  <a:pt x="74" y="115"/>
                  <a:pt x="79" y="115"/>
                </a:cubicBezTo>
                <a:cubicBezTo>
                  <a:pt x="84" y="115"/>
                  <a:pt x="88" y="113"/>
                  <a:pt x="91" y="110"/>
                </a:cubicBezTo>
                <a:cubicBezTo>
                  <a:pt x="104" y="97"/>
                  <a:pt x="104" y="97"/>
                  <a:pt x="104" y="97"/>
                </a:cubicBezTo>
                <a:cubicBezTo>
                  <a:pt x="148" y="97"/>
                  <a:pt x="148" y="97"/>
                  <a:pt x="148" y="97"/>
                </a:cubicBezTo>
                <a:cubicBezTo>
                  <a:pt x="151" y="97"/>
                  <a:pt x="153" y="98"/>
                  <a:pt x="155" y="100"/>
                </a:cubicBezTo>
                <a:cubicBezTo>
                  <a:pt x="156" y="101"/>
                  <a:pt x="157" y="104"/>
                  <a:pt x="157" y="106"/>
                </a:cubicBezTo>
                <a:close/>
                <a:moveTo>
                  <a:pt x="127" y="52"/>
                </a:moveTo>
                <a:cubicBezTo>
                  <a:pt x="128" y="55"/>
                  <a:pt x="127" y="57"/>
                  <a:pt x="125" y="59"/>
                </a:cubicBezTo>
                <a:cubicBezTo>
                  <a:pt x="83" y="101"/>
                  <a:pt x="83" y="101"/>
                  <a:pt x="83" y="101"/>
                </a:cubicBezTo>
                <a:cubicBezTo>
                  <a:pt x="82" y="103"/>
                  <a:pt x="80" y="103"/>
                  <a:pt x="79" y="103"/>
                </a:cubicBezTo>
                <a:cubicBezTo>
                  <a:pt x="77" y="103"/>
                  <a:pt x="76" y="103"/>
                  <a:pt x="74" y="101"/>
                </a:cubicBezTo>
                <a:cubicBezTo>
                  <a:pt x="32" y="59"/>
                  <a:pt x="32" y="59"/>
                  <a:pt x="32" y="59"/>
                </a:cubicBezTo>
                <a:cubicBezTo>
                  <a:pt x="30" y="57"/>
                  <a:pt x="30" y="55"/>
                  <a:pt x="31" y="52"/>
                </a:cubicBezTo>
                <a:cubicBezTo>
                  <a:pt x="32" y="50"/>
                  <a:pt x="34" y="49"/>
                  <a:pt x="36" y="49"/>
                </a:cubicBezTo>
                <a:cubicBezTo>
                  <a:pt x="60" y="49"/>
                  <a:pt x="60" y="49"/>
                  <a:pt x="60" y="49"/>
                </a:cubicBezTo>
                <a:cubicBezTo>
                  <a:pt x="60" y="6"/>
                  <a:pt x="60" y="6"/>
                  <a:pt x="60" y="6"/>
                </a:cubicBezTo>
                <a:cubicBezTo>
                  <a:pt x="60" y="5"/>
                  <a:pt x="61" y="3"/>
                  <a:pt x="62" y="2"/>
                </a:cubicBezTo>
                <a:cubicBezTo>
                  <a:pt x="63" y="1"/>
                  <a:pt x="65" y="0"/>
                  <a:pt x="67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92" y="0"/>
                  <a:pt x="94" y="1"/>
                  <a:pt x="95" y="2"/>
                </a:cubicBezTo>
                <a:cubicBezTo>
                  <a:pt x="96" y="3"/>
                  <a:pt x="97" y="5"/>
                  <a:pt x="97" y="6"/>
                </a:cubicBezTo>
                <a:cubicBezTo>
                  <a:pt x="97" y="49"/>
                  <a:pt x="97" y="49"/>
                  <a:pt x="97" y="49"/>
                </a:cubicBezTo>
                <a:cubicBezTo>
                  <a:pt x="121" y="49"/>
                  <a:pt x="121" y="49"/>
                  <a:pt x="121" y="49"/>
                </a:cubicBezTo>
                <a:cubicBezTo>
                  <a:pt x="124" y="49"/>
                  <a:pt x="125" y="50"/>
                  <a:pt x="127" y="52"/>
                </a:cubicBezTo>
                <a:close/>
                <a:moveTo>
                  <a:pt x="119" y="132"/>
                </a:moveTo>
                <a:cubicBezTo>
                  <a:pt x="120" y="130"/>
                  <a:pt x="121" y="129"/>
                  <a:pt x="121" y="127"/>
                </a:cubicBezTo>
                <a:cubicBezTo>
                  <a:pt x="121" y="126"/>
                  <a:pt x="120" y="124"/>
                  <a:pt x="119" y="123"/>
                </a:cubicBezTo>
                <a:cubicBezTo>
                  <a:pt x="118" y="122"/>
                  <a:pt x="117" y="121"/>
                  <a:pt x="115" y="121"/>
                </a:cubicBezTo>
                <a:cubicBezTo>
                  <a:pt x="113" y="121"/>
                  <a:pt x="112" y="122"/>
                  <a:pt x="111" y="123"/>
                </a:cubicBezTo>
                <a:cubicBezTo>
                  <a:pt x="109" y="124"/>
                  <a:pt x="109" y="126"/>
                  <a:pt x="109" y="127"/>
                </a:cubicBezTo>
                <a:cubicBezTo>
                  <a:pt x="109" y="129"/>
                  <a:pt x="109" y="130"/>
                  <a:pt x="111" y="132"/>
                </a:cubicBezTo>
                <a:cubicBezTo>
                  <a:pt x="112" y="133"/>
                  <a:pt x="113" y="133"/>
                  <a:pt x="115" y="133"/>
                </a:cubicBezTo>
                <a:cubicBezTo>
                  <a:pt x="117" y="133"/>
                  <a:pt x="118" y="133"/>
                  <a:pt x="119" y="132"/>
                </a:cubicBezTo>
                <a:close/>
                <a:moveTo>
                  <a:pt x="143" y="132"/>
                </a:moveTo>
                <a:cubicBezTo>
                  <a:pt x="145" y="130"/>
                  <a:pt x="145" y="129"/>
                  <a:pt x="145" y="127"/>
                </a:cubicBezTo>
                <a:cubicBezTo>
                  <a:pt x="145" y="126"/>
                  <a:pt x="145" y="124"/>
                  <a:pt x="143" y="123"/>
                </a:cubicBezTo>
                <a:cubicBezTo>
                  <a:pt x="142" y="122"/>
                  <a:pt x="141" y="121"/>
                  <a:pt x="139" y="121"/>
                </a:cubicBezTo>
                <a:cubicBezTo>
                  <a:pt x="138" y="121"/>
                  <a:pt x="136" y="122"/>
                  <a:pt x="135" y="123"/>
                </a:cubicBezTo>
                <a:cubicBezTo>
                  <a:pt x="134" y="124"/>
                  <a:pt x="133" y="126"/>
                  <a:pt x="133" y="127"/>
                </a:cubicBezTo>
                <a:cubicBezTo>
                  <a:pt x="133" y="129"/>
                  <a:pt x="134" y="130"/>
                  <a:pt x="135" y="132"/>
                </a:cubicBezTo>
                <a:cubicBezTo>
                  <a:pt x="136" y="133"/>
                  <a:pt x="138" y="133"/>
                  <a:pt x="139" y="133"/>
                </a:cubicBezTo>
                <a:cubicBezTo>
                  <a:pt x="141" y="133"/>
                  <a:pt x="142" y="133"/>
                  <a:pt x="143" y="132"/>
                </a:cubicBezTo>
                <a:close/>
              </a:path>
            </a:pathLst>
          </a:custGeom>
          <a:solidFill>
            <a:srgbClr val="0C5A6A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7241758" y="2869227"/>
            <a:ext cx="41052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Оперативность данных</a:t>
            </a: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089839" y="925658"/>
            <a:ext cx="9286614" cy="586405"/>
          </a:xfrm>
        </p:spPr>
        <p:txBody>
          <a:bodyPr/>
          <a:lstStyle/>
          <a:p>
            <a:r>
              <a:rPr lang="ru-RU" dirty="0"/>
              <a:t>РЕГИОНАЛЬНЫЙ </a:t>
            </a:r>
            <a:r>
              <a:rPr lang="ru-RU" dirty="0" err="1"/>
              <a:t>Онкокластер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071994" y="3775834"/>
            <a:ext cx="22511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65100"/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Охват скрининга и контроль за ним</a:t>
            </a:r>
          </a:p>
        </p:txBody>
      </p:sp>
      <p:sp>
        <p:nvSpPr>
          <p:cNvPr id="40" name="Freeform 23"/>
          <p:cNvSpPr>
            <a:spLocks noEditPoints="1"/>
          </p:cNvSpPr>
          <p:nvPr/>
        </p:nvSpPr>
        <p:spPr bwMode="auto">
          <a:xfrm>
            <a:off x="2526718" y="3909324"/>
            <a:ext cx="325087" cy="327494"/>
          </a:xfrm>
          <a:custGeom>
            <a:avLst/>
            <a:gdLst>
              <a:gd name="T0" fmla="*/ 145 w 145"/>
              <a:gd name="T1" fmla="*/ 84 h 146"/>
              <a:gd name="T2" fmla="*/ 142 w 145"/>
              <a:gd name="T3" fmla="*/ 87 h 146"/>
              <a:gd name="T4" fmla="*/ 121 w 145"/>
              <a:gd name="T5" fmla="*/ 98 h 146"/>
              <a:gd name="T6" fmla="*/ 132 w 145"/>
              <a:gd name="T7" fmla="*/ 114 h 146"/>
              <a:gd name="T8" fmla="*/ 122 w 145"/>
              <a:gd name="T9" fmla="*/ 126 h 146"/>
              <a:gd name="T10" fmla="*/ 110 w 145"/>
              <a:gd name="T11" fmla="*/ 132 h 146"/>
              <a:gd name="T12" fmla="*/ 89 w 145"/>
              <a:gd name="T13" fmla="*/ 125 h 146"/>
              <a:gd name="T14" fmla="*/ 83 w 145"/>
              <a:gd name="T15" fmla="*/ 146 h 146"/>
              <a:gd name="T16" fmla="*/ 59 w 145"/>
              <a:gd name="T17" fmla="*/ 145 h 146"/>
              <a:gd name="T18" fmla="*/ 56 w 145"/>
              <a:gd name="T19" fmla="*/ 125 h 146"/>
              <a:gd name="T20" fmla="*/ 34 w 145"/>
              <a:gd name="T21" fmla="*/ 132 h 146"/>
              <a:gd name="T22" fmla="*/ 29 w 145"/>
              <a:gd name="T23" fmla="*/ 132 h 146"/>
              <a:gd name="T24" fmla="*/ 13 w 145"/>
              <a:gd name="T25" fmla="*/ 114 h 146"/>
              <a:gd name="T26" fmla="*/ 18 w 145"/>
              <a:gd name="T27" fmla="*/ 105 h 146"/>
              <a:gd name="T28" fmla="*/ 20 w 145"/>
              <a:gd name="T29" fmla="*/ 89 h 146"/>
              <a:gd name="T30" fmla="*/ 0 w 145"/>
              <a:gd name="T31" fmla="*/ 85 h 146"/>
              <a:gd name="T32" fmla="*/ 0 w 145"/>
              <a:gd name="T33" fmla="*/ 62 h 146"/>
              <a:gd name="T34" fmla="*/ 2 w 145"/>
              <a:gd name="T35" fmla="*/ 59 h 146"/>
              <a:gd name="T36" fmla="*/ 23 w 145"/>
              <a:gd name="T37" fmla="*/ 48 h 146"/>
              <a:gd name="T38" fmla="*/ 12 w 145"/>
              <a:gd name="T39" fmla="*/ 32 h 146"/>
              <a:gd name="T40" fmla="*/ 22 w 145"/>
              <a:gd name="T41" fmla="*/ 20 h 146"/>
              <a:gd name="T42" fmla="*/ 34 w 145"/>
              <a:gd name="T43" fmla="*/ 14 h 146"/>
              <a:gd name="T44" fmla="*/ 55 w 145"/>
              <a:gd name="T45" fmla="*/ 21 h 146"/>
              <a:gd name="T46" fmla="*/ 62 w 145"/>
              <a:gd name="T47" fmla="*/ 0 h 146"/>
              <a:gd name="T48" fmla="*/ 85 w 145"/>
              <a:gd name="T49" fmla="*/ 1 h 146"/>
              <a:gd name="T50" fmla="*/ 89 w 145"/>
              <a:gd name="T51" fmla="*/ 21 h 146"/>
              <a:gd name="T52" fmla="*/ 111 w 145"/>
              <a:gd name="T53" fmla="*/ 14 h 146"/>
              <a:gd name="T54" fmla="*/ 115 w 145"/>
              <a:gd name="T55" fmla="*/ 14 h 146"/>
              <a:gd name="T56" fmla="*/ 132 w 145"/>
              <a:gd name="T57" fmla="*/ 32 h 146"/>
              <a:gd name="T58" fmla="*/ 126 w 145"/>
              <a:gd name="T59" fmla="*/ 41 h 146"/>
              <a:gd name="T60" fmla="*/ 125 w 145"/>
              <a:gd name="T61" fmla="*/ 57 h 146"/>
              <a:gd name="T62" fmla="*/ 144 w 145"/>
              <a:gd name="T63" fmla="*/ 60 h 146"/>
              <a:gd name="T64" fmla="*/ 89 w 145"/>
              <a:gd name="T65" fmla="*/ 90 h 146"/>
              <a:gd name="T66" fmla="*/ 89 w 145"/>
              <a:gd name="T67" fmla="*/ 56 h 146"/>
              <a:gd name="T68" fmla="*/ 55 w 145"/>
              <a:gd name="T69" fmla="*/ 56 h 146"/>
              <a:gd name="T70" fmla="*/ 55 w 145"/>
              <a:gd name="T71" fmla="*/ 90 h 146"/>
              <a:gd name="T72" fmla="*/ 89 w 145"/>
              <a:gd name="T73" fmla="*/ 9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5" h="146">
                <a:moveTo>
                  <a:pt x="145" y="63"/>
                </a:moveTo>
                <a:cubicBezTo>
                  <a:pt x="145" y="84"/>
                  <a:pt x="145" y="84"/>
                  <a:pt x="145" y="84"/>
                </a:cubicBezTo>
                <a:cubicBezTo>
                  <a:pt x="145" y="84"/>
                  <a:pt x="144" y="85"/>
                  <a:pt x="144" y="86"/>
                </a:cubicBezTo>
                <a:cubicBezTo>
                  <a:pt x="144" y="87"/>
                  <a:pt x="143" y="87"/>
                  <a:pt x="142" y="87"/>
                </a:cubicBezTo>
                <a:cubicBezTo>
                  <a:pt x="125" y="90"/>
                  <a:pt x="125" y="90"/>
                  <a:pt x="125" y="90"/>
                </a:cubicBezTo>
                <a:cubicBezTo>
                  <a:pt x="123" y="93"/>
                  <a:pt x="122" y="96"/>
                  <a:pt x="121" y="98"/>
                </a:cubicBezTo>
                <a:cubicBezTo>
                  <a:pt x="123" y="101"/>
                  <a:pt x="127" y="106"/>
                  <a:pt x="131" y="111"/>
                </a:cubicBezTo>
                <a:cubicBezTo>
                  <a:pt x="132" y="112"/>
                  <a:pt x="132" y="113"/>
                  <a:pt x="132" y="114"/>
                </a:cubicBezTo>
                <a:cubicBezTo>
                  <a:pt x="132" y="115"/>
                  <a:pt x="132" y="115"/>
                  <a:pt x="131" y="116"/>
                </a:cubicBezTo>
                <a:cubicBezTo>
                  <a:pt x="129" y="118"/>
                  <a:pt x="126" y="122"/>
                  <a:pt x="122" y="126"/>
                </a:cubicBezTo>
                <a:cubicBezTo>
                  <a:pt x="117" y="131"/>
                  <a:pt x="114" y="133"/>
                  <a:pt x="113" y="133"/>
                </a:cubicBezTo>
                <a:cubicBezTo>
                  <a:pt x="112" y="133"/>
                  <a:pt x="111" y="133"/>
                  <a:pt x="110" y="132"/>
                </a:cubicBezTo>
                <a:cubicBezTo>
                  <a:pt x="97" y="122"/>
                  <a:pt x="97" y="122"/>
                  <a:pt x="97" y="122"/>
                </a:cubicBezTo>
                <a:cubicBezTo>
                  <a:pt x="95" y="123"/>
                  <a:pt x="92" y="124"/>
                  <a:pt x="89" y="125"/>
                </a:cubicBezTo>
                <a:cubicBezTo>
                  <a:pt x="88" y="134"/>
                  <a:pt x="87" y="140"/>
                  <a:pt x="86" y="143"/>
                </a:cubicBezTo>
                <a:cubicBezTo>
                  <a:pt x="86" y="145"/>
                  <a:pt x="84" y="146"/>
                  <a:pt x="83" y="146"/>
                </a:cubicBezTo>
                <a:cubicBezTo>
                  <a:pt x="62" y="146"/>
                  <a:pt x="62" y="146"/>
                  <a:pt x="62" y="146"/>
                </a:cubicBezTo>
                <a:cubicBezTo>
                  <a:pt x="61" y="146"/>
                  <a:pt x="60" y="145"/>
                  <a:pt x="59" y="145"/>
                </a:cubicBezTo>
                <a:cubicBezTo>
                  <a:pt x="59" y="144"/>
                  <a:pt x="58" y="144"/>
                  <a:pt x="58" y="143"/>
                </a:cubicBezTo>
                <a:cubicBezTo>
                  <a:pt x="56" y="125"/>
                  <a:pt x="56" y="125"/>
                  <a:pt x="56" y="125"/>
                </a:cubicBezTo>
                <a:cubicBezTo>
                  <a:pt x="52" y="124"/>
                  <a:pt x="50" y="123"/>
                  <a:pt x="47" y="122"/>
                </a:cubicBezTo>
                <a:cubicBezTo>
                  <a:pt x="34" y="132"/>
                  <a:pt x="34" y="132"/>
                  <a:pt x="34" y="132"/>
                </a:cubicBezTo>
                <a:cubicBezTo>
                  <a:pt x="33" y="133"/>
                  <a:pt x="32" y="133"/>
                  <a:pt x="31" y="133"/>
                </a:cubicBezTo>
                <a:cubicBezTo>
                  <a:pt x="31" y="133"/>
                  <a:pt x="30" y="132"/>
                  <a:pt x="29" y="132"/>
                </a:cubicBezTo>
                <a:cubicBezTo>
                  <a:pt x="21" y="125"/>
                  <a:pt x="16" y="119"/>
                  <a:pt x="13" y="116"/>
                </a:cubicBezTo>
                <a:cubicBezTo>
                  <a:pt x="13" y="115"/>
                  <a:pt x="13" y="115"/>
                  <a:pt x="13" y="114"/>
                </a:cubicBezTo>
                <a:cubicBezTo>
                  <a:pt x="13" y="113"/>
                  <a:pt x="13" y="112"/>
                  <a:pt x="14" y="112"/>
                </a:cubicBezTo>
                <a:cubicBezTo>
                  <a:pt x="14" y="110"/>
                  <a:pt x="16" y="108"/>
                  <a:pt x="18" y="105"/>
                </a:cubicBezTo>
                <a:cubicBezTo>
                  <a:pt x="21" y="102"/>
                  <a:pt x="22" y="100"/>
                  <a:pt x="23" y="99"/>
                </a:cubicBezTo>
                <a:cubicBezTo>
                  <a:pt x="22" y="95"/>
                  <a:pt x="20" y="92"/>
                  <a:pt x="20" y="89"/>
                </a:cubicBezTo>
                <a:cubicBezTo>
                  <a:pt x="2" y="87"/>
                  <a:pt x="2" y="87"/>
                  <a:pt x="2" y="87"/>
                </a:cubicBezTo>
                <a:cubicBezTo>
                  <a:pt x="1" y="87"/>
                  <a:pt x="1" y="86"/>
                  <a:pt x="0" y="85"/>
                </a:cubicBezTo>
                <a:cubicBezTo>
                  <a:pt x="0" y="85"/>
                  <a:pt x="0" y="84"/>
                  <a:pt x="0" y="83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0" y="61"/>
                  <a:pt x="0" y="60"/>
                </a:cubicBezTo>
                <a:cubicBezTo>
                  <a:pt x="1" y="59"/>
                  <a:pt x="1" y="59"/>
                  <a:pt x="2" y="59"/>
                </a:cubicBezTo>
                <a:cubicBezTo>
                  <a:pt x="20" y="56"/>
                  <a:pt x="20" y="56"/>
                  <a:pt x="20" y="56"/>
                </a:cubicBezTo>
                <a:cubicBezTo>
                  <a:pt x="21" y="53"/>
                  <a:pt x="22" y="50"/>
                  <a:pt x="23" y="48"/>
                </a:cubicBezTo>
                <a:cubicBezTo>
                  <a:pt x="21" y="44"/>
                  <a:pt x="17" y="40"/>
                  <a:pt x="13" y="34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3" y="31"/>
                  <a:pt x="13" y="30"/>
                </a:cubicBezTo>
                <a:cubicBezTo>
                  <a:pt x="15" y="28"/>
                  <a:pt x="18" y="24"/>
                  <a:pt x="22" y="20"/>
                </a:cubicBezTo>
                <a:cubicBezTo>
                  <a:pt x="27" y="15"/>
                  <a:pt x="30" y="13"/>
                  <a:pt x="31" y="13"/>
                </a:cubicBezTo>
                <a:cubicBezTo>
                  <a:pt x="32" y="13"/>
                  <a:pt x="33" y="13"/>
                  <a:pt x="34" y="14"/>
                </a:cubicBezTo>
                <a:cubicBezTo>
                  <a:pt x="47" y="24"/>
                  <a:pt x="47" y="24"/>
                  <a:pt x="47" y="24"/>
                </a:cubicBezTo>
                <a:cubicBezTo>
                  <a:pt x="50" y="23"/>
                  <a:pt x="53" y="22"/>
                  <a:pt x="55" y="21"/>
                </a:cubicBezTo>
                <a:cubicBezTo>
                  <a:pt x="57" y="12"/>
                  <a:pt x="57" y="6"/>
                  <a:pt x="58" y="3"/>
                </a:cubicBezTo>
                <a:cubicBezTo>
                  <a:pt x="59" y="1"/>
                  <a:pt x="60" y="0"/>
                  <a:pt x="62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4" y="0"/>
                  <a:pt x="84" y="1"/>
                  <a:pt x="85" y="1"/>
                </a:cubicBezTo>
                <a:cubicBezTo>
                  <a:pt x="86" y="2"/>
                  <a:pt x="86" y="2"/>
                  <a:pt x="86" y="3"/>
                </a:cubicBezTo>
                <a:cubicBezTo>
                  <a:pt x="89" y="21"/>
                  <a:pt x="89" y="21"/>
                  <a:pt x="89" y="21"/>
                </a:cubicBezTo>
                <a:cubicBezTo>
                  <a:pt x="92" y="22"/>
                  <a:pt x="95" y="23"/>
                  <a:pt x="97" y="24"/>
                </a:cubicBezTo>
                <a:cubicBezTo>
                  <a:pt x="111" y="14"/>
                  <a:pt x="111" y="14"/>
                  <a:pt x="111" y="14"/>
                </a:cubicBezTo>
                <a:cubicBezTo>
                  <a:pt x="111" y="13"/>
                  <a:pt x="112" y="13"/>
                  <a:pt x="113" y="13"/>
                </a:cubicBezTo>
                <a:cubicBezTo>
                  <a:pt x="114" y="13"/>
                  <a:pt x="114" y="13"/>
                  <a:pt x="115" y="14"/>
                </a:cubicBezTo>
                <a:cubicBezTo>
                  <a:pt x="123" y="22"/>
                  <a:pt x="129" y="27"/>
                  <a:pt x="131" y="30"/>
                </a:cubicBezTo>
                <a:cubicBezTo>
                  <a:pt x="131" y="31"/>
                  <a:pt x="132" y="31"/>
                  <a:pt x="132" y="32"/>
                </a:cubicBezTo>
                <a:cubicBezTo>
                  <a:pt x="132" y="33"/>
                  <a:pt x="131" y="34"/>
                  <a:pt x="131" y="34"/>
                </a:cubicBezTo>
                <a:cubicBezTo>
                  <a:pt x="130" y="36"/>
                  <a:pt x="128" y="38"/>
                  <a:pt x="126" y="41"/>
                </a:cubicBezTo>
                <a:cubicBezTo>
                  <a:pt x="124" y="44"/>
                  <a:pt x="122" y="46"/>
                  <a:pt x="121" y="47"/>
                </a:cubicBezTo>
                <a:cubicBezTo>
                  <a:pt x="122" y="50"/>
                  <a:pt x="124" y="54"/>
                  <a:pt x="125" y="57"/>
                </a:cubicBezTo>
                <a:cubicBezTo>
                  <a:pt x="142" y="59"/>
                  <a:pt x="142" y="59"/>
                  <a:pt x="142" y="59"/>
                </a:cubicBezTo>
                <a:cubicBezTo>
                  <a:pt x="143" y="59"/>
                  <a:pt x="144" y="60"/>
                  <a:pt x="144" y="60"/>
                </a:cubicBezTo>
                <a:cubicBezTo>
                  <a:pt x="144" y="61"/>
                  <a:pt x="145" y="62"/>
                  <a:pt x="145" y="63"/>
                </a:cubicBezTo>
                <a:close/>
                <a:moveTo>
                  <a:pt x="89" y="90"/>
                </a:moveTo>
                <a:cubicBezTo>
                  <a:pt x="94" y="85"/>
                  <a:pt x="96" y="80"/>
                  <a:pt x="96" y="73"/>
                </a:cubicBezTo>
                <a:cubicBezTo>
                  <a:pt x="96" y="66"/>
                  <a:pt x="94" y="61"/>
                  <a:pt x="89" y="56"/>
                </a:cubicBezTo>
                <a:cubicBezTo>
                  <a:pt x="85" y="51"/>
                  <a:pt x="79" y="49"/>
                  <a:pt x="72" y="49"/>
                </a:cubicBezTo>
                <a:cubicBezTo>
                  <a:pt x="65" y="49"/>
                  <a:pt x="60" y="51"/>
                  <a:pt x="55" y="56"/>
                </a:cubicBezTo>
                <a:cubicBezTo>
                  <a:pt x="50" y="61"/>
                  <a:pt x="48" y="66"/>
                  <a:pt x="48" y="73"/>
                </a:cubicBezTo>
                <a:cubicBezTo>
                  <a:pt x="48" y="80"/>
                  <a:pt x="50" y="85"/>
                  <a:pt x="55" y="90"/>
                </a:cubicBezTo>
                <a:cubicBezTo>
                  <a:pt x="60" y="95"/>
                  <a:pt x="65" y="97"/>
                  <a:pt x="72" y="97"/>
                </a:cubicBezTo>
                <a:cubicBezTo>
                  <a:pt x="79" y="97"/>
                  <a:pt x="85" y="95"/>
                  <a:pt x="89" y="90"/>
                </a:cubicBezTo>
                <a:close/>
              </a:path>
            </a:pathLst>
          </a:custGeom>
          <a:solidFill>
            <a:srgbClr val="10999C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71994" y="4930814"/>
            <a:ext cx="24574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Экономия времени</a:t>
            </a:r>
          </a:p>
        </p:txBody>
      </p:sp>
      <p:sp>
        <p:nvSpPr>
          <p:cNvPr id="44" name="Freeform 27"/>
          <p:cNvSpPr>
            <a:spLocks noEditPoints="1"/>
          </p:cNvSpPr>
          <p:nvPr/>
        </p:nvSpPr>
        <p:spPr bwMode="auto">
          <a:xfrm>
            <a:off x="2513558" y="4924388"/>
            <a:ext cx="351407" cy="351407"/>
          </a:xfrm>
          <a:custGeom>
            <a:avLst/>
            <a:gdLst>
              <a:gd name="T0" fmla="*/ 135 w 145"/>
              <a:gd name="T1" fmla="*/ 37 h 146"/>
              <a:gd name="T2" fmla="*/ 145 w 145"/>
              <a:gd name="T3" fmla="*/ 73 h 146"/>
              <a:gd name="T4" fmla="*/ 135 w 145"/>
              <a:gd name="T5" fmla="*/ 109 h 146"/>
              <a:gd name="T6" fmla="*/ 109 w 145"/>
              <a:gd name="T7" fmla="*/ 136 h 146"/>
              <a:gd name="T8" fmla="*/ 73 w 145"/>
              <a:gd name="T9" fmla="*/ 146 h 146"/>
              <a:gd name="T10" fmla="*/ 36 w 145"/>
              <a:gd name="T11" fmla="*/ 136 h 146"/>
              <a:gd name="T12" fmla="*/ 10 w 145"/>
              <a:gd name="T13" fmla="*/ 109 h 146"/>
              <a:gd name="T14" fmla="*/ 0 w 145"/>
              <a:gd name="T15" fmla="*/ 73 h 146"/>
              <a:gd name="T16" fmla="*/ 10 w 145"/>
              <a:gd name="T17" fmla="*/ 37 h 146"/>
              <a:gd name="T18" fmla="*/ 36 w 145"/>
              <a:gd name="T19" fmla="*/ 10 h 146"/>
              <a:gd name="T20" fmla="*/ 73 w 145"/>
              <a:gd name="T21" fmla="*/ 0 h 146"/>
              <a:gd name="T22" fmla="*/ 109 w 145"/>
              <a:gd name="T23" fmla="*/ 10 h 146"/>
              <a:gd name="T24" fmla="*/ 135 w 145"/>
              <a:gd name="T25" fmla="*/ 37 h 146"/>
              <a:gd name="T26" fmla="*/ 117 w 145"/>
              <a:gd name="T27" fmla="*/ 99 h 146"/>
              <a:gd name="T28" fmla="*/ 124 w 145"/>
              <a:gd name="T29" fmla="*/ 73 h 146"/>
              <a:gd name="T30" fmla="*/ 117 w 145"/>
              <a:gd name="T31" fmla="*/ 47 h 146"/>
              <a:gd name="T32" fmla="*/ 98 w 145"/>
              <a:gd name="T33" fmla="*/ 28 h 146"/>
              <a:gd name="T34" fmla="*/ 73 w 145"/>
              <a:gd name="T35" fmla="*/ 22 h 146"/>
              <a:gd name="T36" fmla="*/ 47 w 145"/>
              <a:gd name="T37" fmla="*/ 28 h 146"/>
              <a:gd name="T38" fmla="*/ 28 w 145"/>
              <a:gd name="T39" fmla="*/ 47 h 146"/>
              <a:gd name="T40" fmla="*/ 21 w 145"/>
              <a:gd name="T41" fmla="*/ 73 h 146"/>
              <a:gd name="T42" fmla="*/ 28 w 145"/>
              <a:gd name="T43" fmla="*/ 99 h 146"/>
              <a:gd name="T44" fmla="*/ 47 w 145"/>
              <a:gd name="T45" fmla="*/ 118 h 146"/>
              <a:gd name="T46" fmla="*/ 73 w 145"/>
              <a:gd name="T47" fmla="*/ 124 h 146"/>
              <a:gd name="T48" fmla="*/ 98 w 145"/>
              <a:gd name="T49" fmla="*/ 118 h 146"/>
              <a:gd name="T50" fmla="*/ 117 w 145"/>
              <a:gd name="T51" fmla="*/ 99 h 146"/>
              <a:gd name="T52" fmla="*/ 85 w 145"/>
              <a:gd name="T53" fmla="*/ 40 h 146"/>
              <a:gd name="T54" fmla="*/ 85 w 145"/>
              <a:gd name="T55" fmla="*/ 82 h 146"/>
              <a:gd name="T56" fmla="*/ 84 w 145"/>
              <a:gd name="T57" fmla="*/ 84 h 146"/>
              <a:gd name="T58" fmla="*/ 82 w 145"/>
              <a:gd name="T59" fmla="*/ 85 h 146"/>
              <a:gd name="T60" fmla="*/ 51 w 145"/>
              <a:gd name="T61" fmla="*/ 85 h 146"/>
              <a:gd name="T62" fmla="*/ 49 w 145"/>
              <a:gd name="T63" fmla="*/ 84 h 146"/>
              <a:gd name="T64" fmla="*/ 48 w 145"/>
              <a:gd name="T65" fmla="*/ 82 h 146"/>
              <a:gd name="T66" fmla="*/ 48 w 145"/>
              <a:gd name="T67" fmla="*/ 76 h 146"/>
              <a:gd name="T68" fmla="*/ 49 w 145"/>
              <a:gd name="T69" fmla="*/ 74 h 146"/>
              <a:gd name="T70" fmla="*/ 51 w 145"/>
              <a:gd name="T71" fmla="*/ 73 h 146"/>
              <a:gd name="T72" fmla="*/ 73 w 145"/>
              <a:gd name="T73" fmla="*/ 73 h 146"/>
              <a:gd name="T74" fmla="*/ 73 w 145"/>
              <a:gd name="T75" fmla="*/ 40 h 146"/>
              <a:gd name="T76" fmla="*/ 73 w 145"/>
              <a:gd name="T77" fmla="*/ 38 h 146"/>
              <a:gd name="T78" fmla="*/ 76 w 145"/>
              <a:gd name="T79" fmla="*/ 37 h 146"/>
              <a:gd name="T80" fmla="*/ 82 w 145"/>
              <a:gd name="T81" fmla="*/ 37 h 146"/>
              <a:gd name="T82" fmla="*/ 84 w 145"/>
              <a:gd name="T83" fmla="*/ 38 h 146"/>
              <a:gd name="T84" fmla="*/ 85 w 145"/>
              <a:gd name="T85" fmla="*/ 4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45" h="146">
                <a:moveTo>
                  <a:pt x="135" y="37"/>
                </a:moveTo>
                <a:cubicBezTo>
                  <a:pt x="142" y="48"/>
                  <a:pt x="145" y="60"/>
                  <a:pt x="145" y="73"/>
                </a:cubicBezTo>
                <a:cubicBezTo>
                  <a:pt x="145" y="86"/>
                  <a:pt x="142" y="98"/>
                  <a:pt x="135" y="109"/>
                </a:cubicBezTo>
                <a:cubicBezTo>
                  <a:pt x="129" y="121"/>
                  <a:pt x="120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59" y="146"/>
                  <a:pt x="47" y="142"/>
                  <a:pt x="36" y="136"/>
                </a:cubicBezTo>
                <a:cubicBezTo>
                  <a:pt x="25" y="129"/>
                  <a:pt x="16" y="121"/>
                  <a:pt x="10" y="109"/>
                </a:cubicBezTo>
                <a:cubicBezTo>
                  <a:pt x="3" y="98"/>
                  <a:pt x="0" y="86"/>
                  <a:pt x="0" y="73"/>
                </a:cubicBezTo>
                <a:cubicBezTo>
                  <a:pt x="0" y="60"/>
                  <a:pt x="3" y="48"/>
                  <a:pt x="10" y="37"/>
                </a:cubicBezTo>
                <a:cubicBezTo>
                  <a:pt x="16" y="25"/>
                  <a:pt x="25" y="17"/>
                  <a:pt x="36" y="10"/>
                </a:cubicBezTo>
                <a:cubicBezTo>
                  <a:pt x="47" y="4"/>
                  <a:pt x="59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0" y="17"/>
                  <a:pt x="129" y="25"/>
                  <a:pt x="135" y="37"/>
                </a:cubicBezTo>
                <a:close/>
                <a:moveTo>
                  <a:pt x="117" y="99"/>
                </a:moveTo>
                <a:cubicBezTo>
                  <a:pt x="122" y="91"/>
                  <a:pt x="124" y="82"/>
                  <a:pt x="124" y="73"/>
                </a:cubicBezTo>
                <a:cubicBezTo>
                  <a:pt x="124" y="64"/>
                  <a:pt x="122" y="55"/>
                  <a:pt x="117" y="47"/>
                </a:cubicBezTo>
                <a:cubicBezTo>
                  <a:pt x="112" y="39"/>
                  <a:pt x="106" y="33"/>
                  <a:pt x="98" y="28"/>
                </a:cubicBezTo>
                <a:cubicBezTo>
                  <a:pt x="90" y="24"/>
                  <a:pt x="82" y="22"/>
                  <a:pt x="73" y="22"/>
                </a:cubicBezTo>
                <a:cubicBezTo>
                  <a:pt x="63" y="22"/>
                  <a:pt x="55" y="24"/>
                  <a:pt x="47" y="28"/>
                </a:cubicBezTo>
                <a:cubicBezTo>
                  <a:pt x="39" y="33"/>
                  <a:pt x="33" y="39"/>
                  <a:pt x="28" y="47"/>
                </a:cubicBezTo>
                <a:cubicBezTo>
                  <a:pt x="23" y="55"/>
                  <a:pt x="21" y="64"/>
                  <a:pt x="21" y="73"/>
                </a:cubicBezTo>
                <a:cubicBezTo>
                  <a:pt x="21" y="82"/>
                  <a:pt x="23" y="91"/>
                  <a:pt x="28" y="99"/>
                </a:cubicBezTo>
                <a:cubicBezTo>
                  <a:pt x="33" y="107"/>
                  <a:pt x="39" y="113"/>
                  <a:pt x="47" y="118"/>
                </a:cubicBezTo>
                <a:cubicBezTo>
                  <a:pt x="55" y="122"/>
                  <a:pt x="63" y="124"/>
                  <a:pt x="73" y="124"/>
                </a:cubicBezTo>
                <a:cubicBezTo>
                  <a:pt x="82" y="124"/>
                  <a:pt x="90" y="122"/>
                  <a:pt x="98" y="118"/>
                </a:cubicBezTo>
                <a:cubicBezTo>
                  <a:pt x="106" y="113"/>
                  <a:pt x="112" y="107"/>
                  <a:pt x="117" y="99"/>
                </a:cubicBezTo>
                <a:close/>
                <a:moveTo>
                  <a:pt x="85" y="40"/>
                </a:moveTo>
                <a:cubicBezTo>
                  <a:pt x="85" y="82"/>
                  <a:pt x="85" y="82"/>
                  <a:pt x="85" y="82"/>
                </a:cubicBezTo>
                <a:cubicBezTo>
                  <a:pt x="85" y="83"/>
                  <a:pt x="84" y="84"/>
                  <a:pt x="84" y="84"/>
                </a:cubicBezTo>
                <a:cubicBezTo>
                  <a:pt x="83" y="85"/>
                  <a:pt x="83" y="85"/>
                  <a:pt x="82" y="85"/>
                </a:cubicBezTo>
                <a:cubicBezTo>
                  <a:pt x="51" y="85"/>
                  <a:pt x="51" y="85"/>
                  <a:pt x="51" y="85"/>
                </a:cubicBezTo>
                <a:cubicBezTo>
                  <a:pt x="51" y="85"/>
                  <a:pt x="50" y="85"/>
                  <a:pt x="49" y="84"/>
                </a:cubicBezTo>
                <a:cubicBezTo>
                  <a:pt x="49" y="84"/>
                  <a:pt x="48" y="83"/>
                  <a:pt x="48" y="82"/>
                </a:cubicBezTo>
                <a:cubicBezTo>
                  <a:pt x="48" y="76"/>
                  <a:pt x="48" y="76"/>
                  <a:pt x="48" y="76"/>
                </a:cubicBezTo>
                <a:cubicBezTo>
                  <a:pt x="48" y="75"/>
                  <a:pt x="49" y="74"/>
                  <a:pt x="49" y="74"/>
                </a:cubicBezTo>
                <a:cubicBezTo>
                  <a:pt x="50" y="73"/>
                  <a:pt x="51" y="73"/>
                  <a:pt x="51" y="73"/>
                </a:cubicBezTo>
                <a:cubicBezTo>
                  <a:pt x="73" y="73"/>
                  <a:pt x="73" y="73"/>
                  <a:pt x="73" y="73"/>
                </a:cubicBezTo>
                <a:cubicBezTo>
                  <a:pt x="73" y="40"/>
                  <a:pt x="73" y="40"/>
                  <a:pt x="73" y="40"/>
                </a:cubicBezTo>
                <a:cubicBezTo>
                  <a:pt x="73" y="39"/>
                  <a:pt x="73" y="38"/>
                  <a:pt x="73" y="38"/>
                </a:cubicBezTo>
                <a:cubicBezTo>
                  <a:pt x="74" y="37"/>
                  <a:pt x="75" y="37"/>
                  <a:pt x="76" y="37"/>
                </a:cubicBezTo>
                <a:cubicBezTo>
                  <a:pt x="82" y="37"/>
                  <a:pt x="82" y="37"/>
                  <a:pt x="82" y="37"/>
                </a:cubicBezTo>
                <a:cubicBezTo>
                  <a:pt x="83" y="37"/>
                  <a:pt x="83" y="37"/>
                  <a:pt x="84" y="38"/>
                </a:cubicBezTo>
                <a:cubicBezTo>
                  <a:pt x="84" y="38"/>
                  <a:pt x="85" y="39"/>
                  <a:pt x="85" y="40"/>
                </a:cubicBezTo>
                <a:close/>
              </a:path>
            </a:pathLst>
          </a:custGeom>
          <a:solidFill>
            <a:srgbClr val="0C5A6A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241757" y="4807704"/>
            <a:ext cx="23428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65100"/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Помощь врачу в работе с пациентом</a:t>
            </a:r>
          </a:p>
        </p:txBody>
      </p:sp>
      <p:sp>
        <p:nvSpPr>
          <p:cNvPr id="48" name="Freeform 219"/>
          <p:cNvSpPr>
            <a:spLocks noEditPoints="1"/>
          </p:cNvSpPr>
          <p:nvPr/>
        </p:nvSpPr>
        <p:spPr bwMode="auto">
          <a:xfrm>
            <a:off x="6738373" y="4955353"/>
            <a:ext cx="305419" cy="289477"/>
          </a:xfrm>
          <a:custGeom>
            <a:avLst/>
            <a:gdLst>
              <a:gd name="T0" fmla="*/ 28 w 170"/>
              <a:gd name="T1" fmla="*/ 25 h 146"/>
              <a:gd name="T2" fmla="*/ 28 w 170"/>
              <a:gd name="T3" fmla="*/ 146 h 146"/>
              <a:gd name="T4" fmla="*/ 22 w 170"/>
              <a:gd name="T5" fmla="*/ 146 h 146"/>
              <a:gd name="T6" fmla="*/ 7 w 170"/>
              <a:gd name="T7" fmla="*/ 139 h 146"/>
              <a:gd name="T8" fmla="*/ 0 w 170"/>
              <a:gd name="T9" fmla="*/ 124 h 146"/>
              <a:gd name="T10" fmla="*/ 0 w 170"/>
              <a:gd name="T11" fmla="*/ 46 h 146"/>
              <a:gd name="T12" fmla="*/ 7 w 170"/>
              <a:gd name="T13" fmla="*/ 31 h 146"/>
              <a:gd name="T14" fmla="*/ 22 w 170"/>
              <a:gd name="T15" fmla="*/ 25 h 146"/>
              <a:gd name="T16" fmla="*/ 28 w 170"/>
              <a:gd name="T17" fmla="*/ 25 h 146"/>
              <a:gd name="T18" fmla="*/ 133 w 170"/>
              <a:gd name="T19" fmla="*/ 25 h 146"/>
              <a:gd name="T20" fmla="*/ 133 w 170"/>
              <a:gd name="T21" fmla="*/ 146 h 146"/>
              <a:gd name="T22" fmla="*/ 37 w 170"/>
              <a:gd name="T23" fmla="*/ 146 h 146"/>
              <a:gd name="T24" fmla="*/ 37 w 170"/>
              <a:gd name="T25" fmla="*/ 25 h 146"/>
              <a:gd name="T26" fmla="*/ 49 w 170"/>
              <a:gd name="T27" fmla="*/ 25 h 146"/>
              <a:gd name="T28" fmla="*/ 49 w 170"/>
              <a:gd name="T29" fmla="*/ 9 h 146"/>
              <a:gd name="T30" fmla="*/ 51 w 170"/>
              <a:gd name="T31" fmla="*/ 3 h 146"/>
              <a:gd name="T32" fmla="*/ 58 w 170"/>
              <a:gd name="T33" fmla="*/ 0 h 146"/>
              <a:gd name="T34" fmla="*/ 112 w 170"/>
              <a:gd name="T35" fmla="*/ 0 h 146"/>
              <a:gd name="T36" fmla="*/ 119 w 170"/>
              <a:gd name="T37" fmla="*/ 3 h 146"/>
              <a:gd name="T38" fmla="*/ 121 w 170"/>
              <a:gd name="T39" fmla="*/ 9 h 146"/>
              <a:gd name="T40" fmla="*/ 121 w 170"/>
              <a:gd name="T41" fmla="*/ 25 h 146"/>
              <a:gd name="T42" fmla="*/ 133 w 170"/>
              <a:gd name="T43" fmla="*/ 25 h 146"/>
              <a:gd name="T44" fmla="*/ 61 w 170"/>
              <a:gd name="T45" fmla="*/ 25 h 146"/>
              <a:gd name="T46" fmla="*/ 109 w 170"/>
              <a:gd name="T47" fmla="*/ 25 h 146"/>
              <a:gd name="T48" fmla="*/ 109 w 170"/>
              <a:gd name="T49" fmla="*/ 12 h 146"/>
              <a:gd name="T50" fmla="*/ 61 w 170"/>
              <a:gd name="T51" fmla="*/ 12 h 146"/>
              <a:gd name="T52" fmla="*/ 61 w 170"/>
              <a:gd name="T53" fmla="*/ 25 h 146"/>
              <a:gd name="T54" fmla="*/ 170 w 170"/>
              <a:gd name="T55" fmla="*/ 46 h 146"/>
              <a:gd name="T56" fmla="*/ 170 w 170"/>
              <a:gd name="T57" fmla="*/ 124 h 146"/>
              <a:gd name="T58" fmla="*/ 164 w 170"/>
              <a:gd name="T59" fmla="*/ 139 h 146"/>
              <a:gd name="T60" fmla="*/ 149 w 170"/>
              <a:gd name="T61" fmla="*/ 146 h 146"/>
              <a:gd name="T62" fmla="*/ 143 w 170"/>
              <a:gd name="T63" fmla="*/ 146 h 146"/>
              <a:gd name="T64" fmla="*/ 143 w 170"/>
              <a:gd name="T65" fmla="*/ 25 h 146"/>
              <a:gd name="T66" fmla="*/ 149 w 170"/>
              <a:gd name="T67" fmla="*/ 25 h 146"/>
              <a:gd name="T68" fmla="*/ 164 w 170"/>
              <a:gd name="T69" fmla="*/ 31 h 146"/>
              <a:gd name="T70" fmla="*/ 170 w 170"/>
              <a:gd name="T71" fmla="*/ 46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70" h="146">
                <a:moveTo>
                  <a:pt x="28" y="25"/>
                </a:moveTo>
                <a:cubicBezTo>
                  <a:pt x="28" y="146"/>
                  <a:pt x="28" y="146"/>
                  <a:pt x="28" y="146"/>
                </a:cubicBezTo>
                <a:cubicBezTo>
                  <a:pt x="22" y="146"/>
                  <a:pt x="22" y="146"/>
                  <a:pt x="22" y="146"/>
                </a:cubicBezTo>
                <a:cubicBezTo>
                  <a:pt x="16" y="146"/>
                  <a:pt x="11" y="143"/>
                  <a:pt x="7" y="139"/>
                </a:cubicBezTo>
                <a:cubicBezTo>
                  <a:pt x="2" y="135"/>
                  <a:pt x="0" y="130"/>
                  <a:pt x="0" y="124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0"/>
                  <a:pt x="2" y="35"/>
                  <a:pt x="7" y="31"/>
                </a:cubicBezTo>
                <a:cubicBezTo>
                  <a:pt x="11" y="27"/>
                  <a:pt x="16" y="25"/>
                  <a:pt x="22" y="25"/>
                </a:cubicBezTo>
                <a:lnTo>
                  <a:pt x="28" y="25"/>
                </a:lnTo>
                <a:close/>
                <a:moveTo>
                  <a:pt x="133" y="25"/>
                </a:moveTo>
                <a:cubicBezTo>
                  <a:pt x="133" y="146"/>
                  <a:pt x="133" y="146"/>
                  <a:pt x="133" y="146"/>
                </a:cubicBezTo>
                <a:cubicBezTo>
                  <a:pt x="37" y="146"/>
                  <a:pt x="37" y="146"/>
                  <a:pt x="37" y="146"/>
                </a:cubicBezTo>
                <a:cubicBezTo>
                  <a:pt x="37" y="25"/>
                  <a:pt x="37" y="25"/>
                  <a:pt x="37" y="25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9"/>
                  <a:pt x="49" y="9"/>
                  <a:pt x="49" y="9"/>
                </a:cubicBezTo>
                <a:cubicBezTo>
                  <a:pt x="49" y="7"/>
                  <a:pt x="50" y="5"/>
                  <a:pt x="51" y="3"/>
                </a:cubicBezTo>
                <a:cubicBezTo>
                  <a:pt x="53" y="1"/>
                  <a:pt x="55" y="0"/>
                  <a:pt x="58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15" y="0"/>
                  <a:pt x="117" y="1"/>
                  <a:pt x="119" y="3"/>
                </a:cubicBezTo>
                <a:cubicBezTo>
                  <a:pt x="120" y="5"/>
                  <a:pt x="121" y="7"/>
                  <a:pt x="121" y="9"/>
                </a:cubicBezTo>
                <a:cubicBezTo>
                  <a:pt x="121" y="25"/>
                  <a:pt x="121" y="25"/>
                  <a:pt x="121" y="25"/>
                </a:cubicBezTo>
                <a:lnTo>
                  <a:pt x="133" y="25"/>
                </a:lnTo>
                <a:close/>
                <a:moveTo>
                  <a:pt x="61" y="25"/>
                </a:moveTo>
                <a:cubicBezTo>
                  <a:pt x="109" y="25"/>
                  <a:pt x="109" y="25"/>
                  <a:pt x="109" y="25"/>
                </a:cubicBezTo>
                <a:cubicBezTo>
                  <a:pt x="109" y="12"/>
                  <a:pt x="109" y="12"/>
                  <a:pt x="109" y="12"/>
                </a:cubicBezTo>
                <a:cubicBezTo>
                  <a:pt x="61" y="12"/>
                  <a:pt x="61" y="12"/>
                  <a:pt x="61" y="12"/>
                </a:cubicBezTo>
                <a:lnTo>
                  <a:pt x="61" y="25"/>
                </a:lnTo>
                <a:close/>
                <a:moveTo>
                  <a:pt x="170" y="46"/>
                </a:moveTo>
                <a:cubicBezTo>
                  <a:pt x="170" y="124"/>
                  <a:pt x="170" y="124"/>
                  <a:pt x="170" y="124"/>
                </a:cubicBezTo>
                <a:cubicBezTo>
                  <a:pt x="170" y="130"/>
                  <a:pt x="168" y="135"/>
                  <a:pt x="164" y="139"/>
                </a:cubicBezTo>
                <a:cubicBezTo>
                  <a:pt x="159" y="143"/>
                  <a:pt x="154" y="146"/>
                  <a:pt x="149" y="146"/>
                </a:cubicBezTo>
                <a:cubicBezTo>
                  <a:pt x="143" y="146"/>
                  <a:pt x="143" y="146"/>
                  <a:pt x="143" y="146"/>
                </a:cubicBezTo>
                <a:cubicBezTo>
                  <a:pt x="143" y="25"/>
                  <a:pt x="143" y="25"/>
                  <a:pt x="143" y="25"/>
                </a:cubicBezTo>
                <a:cubicBezTo>
                  <a:pt x="149" y="25"/>
                  <a:pt x="149" y="25"/>
                  <a:pt x="149" y="25"/>
                </a:cubicBezTo>
                <a:cubicBezTo>
                  <a:pt x="154" y="25"/>
                  <a:pt x="159" y="27"/>
                  <a:pt x="164" y="31"/>
                </a:cubicBezTo>
                <a:cubicBezTo>
                  <a:pt x="168" y="35"/>
                  <a:pt x="170" y="40"/>
                  <a:pt x="170" y="46"/>
                </a:cubicBezTo>
                <a:close/>
              </a:path>
            </a:pathLst>
          </a:custGeom>
          <a:solidFill>
            <a:srgbClr val="10999C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241757" y="3775834"/>
            <a:ext cx="28079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65100"/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Объективность оценки </a:t>
            </a:r>
          </a:p>
          <a:p>
            <a:pPr indent="-165100"/>
            <a:r>
              <a:rPr lang="ru-RU" sz="1600" dirty="0">
                <a:solidFill>
                  <a:schemeClr val="tx1">
                    <a:lumMod val="90000"/>
                    <a:lumOff val="10000"/>
                  </a:schemeClr>
                </a:solidFill>
                <a:latin typeface="Tahoma" pitchFamily="34" charset="0"/>
                <a:cs typeface="Tahoma" pitchFamily="34" charset="0"/>
              </a:rPr>
              <a:t>работы</a:t>
            </a:r>
          </a:p>
        </p:txBody>
      </p:sp>
      <p:sp>
        <p:nvSpPr>
          <p:cNvPr id="52" name="Freeform 10"/>
          <p:cNvSpPr>
            <a:spLocks/>
          </p:cNvSpPr>
          <p:nvPr/>
        </p:nvSpPr>
        <p:spPr bwMode="auto">
          <a:xfrm>
            <a:off x="6720249" y="3948265"/>
            <a:ext cx="341666" cy="327721"/>
          </a:xfrm>
          <a:custGeom>
            <a:avLst/>
            <a:gdLst>
              <a:gd name="T0" fmla="*/ 157 w 157"/>
              <a:gd name="T1" fmla="*/ 58 h 150"/>
              <a:gd name="T2" fmla="*/ 155 w 157"/>
              <a:gd name="T3" fmla="*/ 63 h 150"/>
              <a:gd name="T4" fmla="*/ 120 w 157"/>
              <a:gd name="T5" fmla="*/ 96 h 150"/>
              <a:gd name="T6" fmla="*/ 129 w 157"/>
              <a:gd name="T7" fmla="*/ 144 h 150"/>
              <a:gd name="T8" fmla="*/ 129 w 157"/>
              <a:gd name="T9" fmla="*/ 146 h 150"/>
              <a:gd name="T10" fmla="*/ 128 w 157"/>
              <a:gd name="T11" fmla="*/ 149 h 150"/>
              <a:gd name="T12" fmla="*/ 125 w 157"/>
              <a:gd name="T13" fmla="*/ 150 h 150"/>
              <a:gd name="T14" fmla="*/ 121 w 157"/>
              <a:gd name="T15" fmla="*/ 149 h 150"/>
              <a:gd name="T16" fmla="*/ 79 w 157"/>
              <a:gd name="T17" fmla="*/ 127 h 150"/>
              <a:gd name="T18" fmla="*/ 36 w 157"/>
              <a:gd name="T19" fmla="*/ 149 h 150"/>
              <a:gd name="T20" fmla="*/ 32 w 157"/>
              <a:gd name="T21" fmla="*/ 150 h 150"/>
              <a:gd name="T22" fmla="*/ 29 w 157"/>
              <a:gd name="T23" fmla="*/ 149 h 150"/>
              <a:gd name="T24" fmla="*/ 28 w 157"/>
              <a:gd name="T25" fmla="*/ 146 h 150"/>
              <a:gd name="T26" fmla="*/ 29 w 157"/>
              <a:gd name="T27" fmla="*/ 144 h 150"/>
              <a:gd name="T28" fmla="*/ 37 w 157"/>
              <a:gd name="T29" fmla="*/ 96 h 150"/>
              <a:gd name="T30" fmla="*/ 2 w 157"/>
              <a:gd name="T31" fmla="*/ 63 h 150"/>
              <a:gd name="T32" fmla="*/ 0 w 157"/>
              <a:gd name="T33" fmla="*/ 58 h 150"/>
              <a:gd name="T34" fmla="*/ 5 w 157"/>
              <a:gd name="T35" fmla="*/ 54 h 150"/>
              <a:gd name="T36" fmla="*/ 53 w 157"/>
              <a:gd name="T37" fmla="*/ 47 h 150"/>
              <a:gd name="T38" fmla="*/ 74 w 157"/>
              <a:gd name="T39" fmla="*/ 4 h 150"/>
              <a:gd name="T40" fmla="*/ 79 w 157"/>
              <a:gd name="T41" fmla="*/ 0 h 150"/>
              <a:gd name="T42" fmla="*/ 83 w 157"/>
              <a:gd name="T43" fmla="*/ 4 h 150"/>
              <a:gd name="T44" fmla="*/ 105 w 157"/>
              <a:gd name="T45" fmla="*/ 47 h 150"/>
              <a:gd name="T46" fmla="*/ 152 w 157"/>
              <a:gd name="T47" fmla="*/ 54 h 150"/>
              <a:gd name="T48" fmla="*/ 157 w 157"/>
              <a:gd name="T49" fmla="*/ 58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57" h="150">
                <a:moveTo>
                  <a:pt x="157" y="58"/>
                </a:moveTo>
                <a:cubicBezTo>
                  <a:pt x="157" y="60"/>
                  <a:pt x="156" y="61"/>
                  <a:pt x="155" y="63"/>
                </a:cubicBezTo>
                <a:cubicBezTo>
                  <a:pt x="120" y="96"/>
                  <a:pt x="120" y="96"/>
                  <a:pt x="120" y="96"/>
                </a:cubicBezTo>
                <a:cubicBezTo>
                  <a:pt x="129" y="144"/>
                  <a:pt x="129" y="144"/>
                  <a:pt x="129" y="144"/>
                </a:cubicBezTo>
                <a:cubicBezTo>
                  <a:pt x="129" y="144"/>
                  <a:pt x="129" y="145"/>
                  <a:pt x="129" y="146"/>
                </a:cubicBezTo>
                <a:cubicBezTo>
                  <a:pt x="129" y="147"/>
                  <a:pt x="128" y="148"/>
                  <a:pt x="128" y="149"/>
                </a:cubicBezTo>
                <a:cubicBezTo>
                  <a:pt x="127" y="150"/>
                  <a:pt x="126" y="150"/>
                  <a:pt x="125" y="150"/>
                </a:cubicBezTo>
                <a:cubicBezTo>
                  <a:pt x="124" y="150"/>
                  <a:pt x="122" y="150"/>
                  <a:pt x="121" y="149"/>
                </a:cubicBezTo>
                <a:cubicBezTo>
                  <a:pt x="79" y="127"/>
                  <a:pt x="79" y="127"/>
                  <a:pt x="79" y="127"/>
                </a:cubicBezTo>
                <a:cubicBezTo>
                  <a:pt x="36" y="149"/>
                  <a:pt x="36" y="149"/>
                  <a:pt x="36" y="149"/>
                </a:cubicBezTo>
                <a:cubicBezTo>
                  <a:pt x="35" y="150"/>
                  <a:pt x="34" y="150"/>
                  <a:pt x="32" y="150"/>
                </a:cubicBezTo>
                <a:cubicBezTo>
                  <a:pt x="31" y="150"/>
                  <a:pt x="30" y="150"/>
                  <a:pt x="29" y="149"/>
                </a:cubicBezTo>
                <a:cubicBezTo>
                  <a:pt x="29" y="148"/>
                  <a:pt x="28" y="147"/>
                  <a:pt x="28" y="146"/>
                </a:cubicBezTo>
                <a:cubicBezTo>
                  <a:pt x="28" y="145"/>
                  <a:pt x="28" y="145"/>
                  <a:pt x="29" y="144"/>
                </a:cubicBezTo>
                <a:cubicBezTo>
                  <a:pt x="37" y="96"/>
                  <a:pt x="37" y="96"/>
                  <a:pt x="37" y="96"/>
                </a:cubicBezTo>
                <a:cubicBezTo>
                  <a:pt x="2" y="63"/>
                  <a:pt x="2" y="63"/>
                  <a:pt x="2" y="63"/>
                </a:cubicBezTo>
                <a:cubicBezTo>
                  <a:pt x="1" y="61"/>
                  <a:pt x="0" y="60"/>
                  <a:pt x="0" y="58"/>
                </a:cubicBezTo>
                <a:cubicBezTo>
                  <a:pt x="0" y="56"/>
                  <a:pt x="2" y="55"/>
                  <a:pt x="5" y="54"/>
                </a:cubicBezTo>
                <a:cubicBezTo>
                  <a:pt x="53" y="47"/>
                  <a:pt x="53" y="47"/>
                  <a:pt x="53" y="47"/>
                </a:cubicBezTo>
                <a:cubicBezTo>
                  <a:pt x="74" y="4"/>
                  <a:pt x="74" y="4"/>
                  <a:pt x="74" y="4"/>
                </a:cubicBezTo>
                <a:cubicBezTo>
                  <a:pt x="75" y="2"/>
                  <a:pt x="77" y="0"/>
                  <a:pt x="79" y="0"/>
                </a:cubicBezTo>
                <a:cubicBezTo>
                  <a:pt x="81" y="0"/>
                  <a:pt x="82" y="2"/>
                  <a:pt x="83" y="4"/>
                </a:cubicBezTo>
                <a:cubicBezTo>
                  <a:pt x="105" y="47"/>
                  <a:pt x="105" y="47"/>
                  <a:pt x="105" y="47"/>
                </a:cubicBezTo>
                <a:cubicBezTo>
                  <a:pt x="152" y="54"/>
                  <a:pt x="152" y="54"/>
                  <a:pt x="152" y="54"/>
                </a:cubicBezTo>
                <a:cubicBezTo>
                  <a:pt x="156" y="55"/>
                  <a:pt x="157" y="56"/>
                  <a:pt x="157" y="58"/>
                </a:cubicBezTo>
                <a:close/>
              </a:path>
            </a:pathLst>
          </a:custGeom>
          <a:solidFill>
            <a:srgbClr val="0C5A6A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402899" y="1196752"/>
            <a:ext cx="0" cy="4733297"/>
          </a:xfrm>
          <a:prstGeom prst="line">
            <a:avLst/>
          </a:prstGeom>
          <a:ln w="22225">
            <a:solidFill>
              <a:srgbClr val="2FB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911424" y="692696"/>
            <a:ext cx="1008112" cy="1008112"/>
          </a:xfrm>
          <a:prstGeom prst="ellipse">
            <a:avLst/>
          </a:prstGeom>
          <a:solidFill>
            <a:srgbClr val="2FBF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365828" y="2103359"/>
            <a:ext cx="72000" cy="612000"/>
          </a:xfrm>
          <a:prstGeom prst="rect">
            <a:avLst/>
          </a:prstGeom>
          <a:solidFill>
            <a:srgbClr val="109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365828" y="3103851"/>
            <a:ext cx="72000" cy="612000"/>
          </a:xfrm>
          <a:prstGeom prst="rect">
            <a:avLst/>
          </a:prstGeom>
          <a:solidFill>
            <a:srgbClr val="109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1365828" y="4001276"/>
            <a:ext cx="72000" cy="612000"/>
          </a:xfrm>
          <a:prstGeom prst="rect">
            <a:avLst/>
          </a:prstGeom>
          <a:solidFill>
            <a:srgbClr val="109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365828" y="4905232"/>
            <a:ext cx="72000" cy="612000"/>
          </a:xfrm>
          <a:prstGeom prst="rect">
            <a:avLst/>
          </a:prstGeom>
          <a:solidFill>
            <a:srgbClr val="109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ru-RU" sz="3200">
              <a:solidFill>
                <a:schemeClr val="tx1"/>
              </a:solidFill>
            </a:endParaRPr>
          </a:p>
        </p:txBody>
      </p:sp>
      <p:cxnSp>
        <p:nvCxnSpPr>
          <p:cNvPr id="60" name="Соединительная линия уступом 59"/>
          <p:cNvCxnSpPr/>
          <p:nvPr/>
        </p:nvCxnSpPr>
        <p:spPr>
          <a:xfrm>
            <a:off x="1402899" y="5930049"/>
            <a:ext cx="3430358" cy="945668"/>
          </a:xfrm>
          <a:prstGeom prst="bentConnector3">
            <a:avLst>
              <a:gd name="adj1" fmla="val 99540"/>
            </a:avLst>
          </a:prstGeom>
          <a:ln w="22225">
            <a:solidFill>
              <a:srgbClr val="2FB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2621944" y="5825531"/>
            <a:ext cx="900100" cy="326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Равнобедренный треугольник 62"/>
          <p:cNvSpPr/>
          <p:nvPr/>
        </p:nvSpPr>
        <p:spPr>
          <a:xfrm rot="5400000">
            <a:off x="2791734" y="5872058"/>
            <a:ext cx="107949" cy="93059"/>
          </a:xfrm>
          <a:prstGeom prst="triangle">
            <a:avLst/>
          </a:prstGeom>
          <a:solidFill>
            <a:srgbClr val="109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Равнобедренный треугольник 63"/>
          <p:cNvSpPr/>
          <p:nvPr/>
        </p:nvSpPr>
        <p:spPr>
          <a:xfrm rot="5400000">
            <a:off x="3018020" y="5872058"/>
            <a:ext cx="107949" cy="93059"/>
          </a:xfrm>
          <a:prstGeom prst="triangle">
            <a:avLst/>
          </a:prstGeom>
          <a:solidFill>
            <a:srgbClr val="109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Равнобедренный треугольник 64"/>
          <p:cNvSpPr/>
          <p:nvPr/>
        </p:nvSpPr>
        <p:spPr>
          <a:xfrm rot="5400000">
            <a:off x="3244306" y="5872058"/>
            <a:ext cx="107949" cy="93059"/>
          </a:xfrm>
          <a:prstGeom prst="triangle">
            <a:avLst/>
          </a:prstGeom>
          <a:solidFill>
            <a:srgbClr val="1099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Freeform 209"/>
          <p:cNvSpPr>
            <a:spLocks/>
          </p:cNvSpPr>
          <p:nvPr/>
        </p:nvSpPr>
        <p:spPr bwMode="auto">
          <a:xfrm>
            <a:off x="6784997" y="2842247"/>
            <a:ext cx="212170" cy="392514"/>
          </a:xfrm>
          <a:custGeom>
            <a:avLst/>
            <a:gdLst>
              <a:gd name="T0" fmla="*/ 84 w 86"/>
              <a:gd name="T1" fmla="*/ 42 h 158"/>
              <a:gd name="T2" fmla="*/ 85 w 86"/>
              <a:gd name="T3" fmla="*/ 46 h 158"/>
              <a:gd name="T4" fmla="*/ 34 w 86"/>
              <a:gd name="T5" fmla="*/ 155 h 158"/>
              <a:gd name="T6" fmla="*/ 30 w 86"/>
              <a:gd name="T7" fmla="*/ 158 h 158"/>
              <a:gd name="T8" fmla="*/ 29 w 86"/>
              <a:gd name="T9" fmla="*/ 157 h 158"/>
              <a:gd name="T10" fmla="*/ 26 w 86"/>
              <a:gd name="T11" fmla="*/ 156 h 158"/>
              <a:gd name="T12" fmla="*/ 26 w 86"/>
              <a:gd name="T13" fmla="*/ 153 h 158"/>
              <a:gd name="T14" fmla="*/ 44 w 86"/>
              <a:gd name="T15" fmla="*/ 76 h 158"/>
              <a:gd name="T16" fmla="*/ 6 w 86"/>
              <a:gd name="T17" fmla="*/ 86 h 158"/>
              <a:gd name="T18" fmla="*/ 5 w 86"/>
              <a:gd name="T19" fmla="*/ 86 h 158"/>
              <a:gd name="T20" fmla="*/ 2 w 86"/>
              <a:gd name="T21" fmla="*/ 85 h 158"/>
              <a:gd name="T22" fmla="*/ 1 w 86"/>
              <a:gd name="T23" fmla="*/ 81 h 158"/>
              <a:gd name="T24" fmla="*/ 20 w 86"/>
              <a:gd name="T25" fmla="*/ 3 h 158"/>
              <a:gd name="T26" fmla="*/ 21 w 86"/>
              <a:gd name="T27" fmla="*/ 1 h 158"/>
              <a:gd name="T28" fmla="*/ 24 w 86"/>
              <a:gd name="T29" fmla="*/ 0 h 158"/>
              <a:gd name="T30" fmla="*/ 55 w 86"/>
              <a:gd name="T31" fmla="*/ 0 h 158"/>
              <a:gd name="T32" fmla="*/ 58 w 86"/>
              <a:gd name="T33" fmla="*/ 2 h 158"/>
              <a:gd name="T34" fmla="*/ 59 w 86"/>
              <a:gd name="T35" fmla="*/ 4 h 158"/>
              <a:gd name="T36" fmla="*/ 59 w 86"/>
              <a:gd name="T37" fmla="*/ 6 h 158"/>
              <a:gd name="T38" fmla="*/ 42 w 86"/>
              <a:gd name="T39" fmla="*/ 50 h 158"/>
              <a:gd name="T40" fmla="*/ 80 w 86"/>
              <a:gd name="T41" fmla="*/ 41 h 158"/>
              <a:gd name="T42" fmla="*/ 81 w 86"/>
              <a:gd name="T43" fmla="*/ 40 h 158"/>
              <a:gd name="T44" fmla="*/ 84 w 86"/>
              <a:gd name="T45" fmla="*/ 42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6" h="158">
                <a:moveTo>
                  <a:pt x="84" y="42"/>
                </a:moveTo>
                <a:cubicBezTo>
                  <a:pt x="85" y="43"/>
                  <a:pt x="86" y="44"/>
                  <a:pt x="85" y="46"/>
                </a:cubicBezTo>
                <a:cubicBezTo>
                  <a:pt x="34" y="155"/>
                  <a:pt x="34" y="155"/>
                  <a:pt x="34" y="155"/>
                </a:cubicBezTo>
                <a:cubicBezTo>
                  <a:pt x="33" y="157"/>
                  <a:pt x="32" y="158"/>
                  <a:pt x="30" y="158"/>
                </a:cubicBezTo>
                <a:cubicBezTo>
                  <a:pt x="30" y="158"/>
                  <a:pt x="29" y="158"/>
                  <a:pt x="29" y="157"/>
                </a:cubicBezTo>
                <a:cubicBezTo>
                  <a:pt x="27" y="157"/>
                  <a:pt x="27" y="157"/>
                  <a:pt x="26" y="156"/>
                </a:cubicBezTo>
                <a:cubicBezTo>
                  <a:pt x="26" y="155"/>
                  <a:pt x="25" y="154"/>
                  <a:pt x="26" y="153"/>
                </a:cubicBezTo>
                <a:cubicBezTo>
                  <a:pt x="44" y="76"/>
                  <a:pt x="44" y="76"/>
                  <a:pt x="44" y="76"/>
                </a:cubicBezTo>
                <a:cubicBezTo>
                  <a:pt x="6" y="86"/>
                  <a:pt x="6" y="86"/>
                  <a:pt x="6" y="86"/>
                </a:cubicBezTo>
                <a:cubicBezTo>
                  <a:pt x="6" y="86"/>
                  <a:pt x="5" y="86"/>
                  <a:pt x="5" y="86"/>
                </a:cubicBezTo>
                <a:cubicBezTo>
                  <a:pt x="4" y="86"/>
                  <a:pt x="3" y="86"/>
                  <a:pt x="2" y="85"/>
                </a:cubicBezTo>
                <a:cubicBezTo>
                  <a:pt x="1" y="84"/>
                  <a:pt x="0" y="83"/>
                  <a:pt x="1" y="81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2"/>
                  <a:pt x="20" y="2"/>
                  <a:pt x="21" y="1"/>
                </a:cubicBezTo>
                <a:cubicBezTo>
                  <a:pt x="22" y="1"/>
                  <a:pt x="23" y="0"/>
                  <a:pt x="24" y="0"/>
                </a:cubicBezTo>
                <a:cubicBezTo>
                  <a:pt x="55" y="0"/>
                  <a:pt x="55" y="0"/>
                  <a:pt x="55" y="0"/>
                </a:cubicBezTo>
                <a:cubicBezTo>
                  <a:pt x="56" y="0"/>
                  <a:pt x="57" y="1"/>
                  <a:pt x="58" y="2"/>
                </a:cubicBezTo>
                <a:cubicBezTo>
                  <a:pt x="59" y="2"/>
                  <a:pt x="59" y="3"/>
                  <a:pt x="59" y="4"/>
                </a:cubicBezTo>
                <a:cubicBezTo>
                  <a:pt x="59" y="5"/>
                  <a:pt x="59" y="5"/>
                  <a:pt x="59" y="6"/>
                </a:cubicBezTo>
                <a:cubicBezTo>
                  <a:pt x="42" y="50"/>
                  <a:pt x="42" y="50"/>
                  <a:pt x="42" y="50"/>
                </a:cubicBezTo>
                <a:cubicBezTo>
                  <a:pt x="80" y="41"/>
                  <a:pt x="80" y="41"/>
                  <a:pt x="80" y="41"/>
                </a:cubicBezTo>
                <a:cubicBezTo>
                  <a:pt x="80" y="40"/>
                  <a:pt x="81" y="40"/>
                  <a:pt x="81" y="40"/>
                </a:cubicBezTo>
                <a:cubicBezTo>
                  <a:pt x="82" y="40"/>
                  <a:pt x="83" y="41"/>
                  <a:pt x="84" y="42"/>
                </a:cubicBezTo>
                <a:close/>
              </a:path>
            </a:pathLst>
          </a:custGeom>
          <a:solidFill>
            <a:srgbClr val="2FBFB8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7" name="Freeform 82"/>
          <p:cNvSpPr>
            <a:spLocks noEditPoints="1"/>
          </p:cNvSpPr>
          <p:nvPr/>
        </p:nvSpPr>
        <p:spPr bwMode="auto">
          <a:xfrm>
            <a:off x="1140245" y="922592"/>
            <a:ext cx="550470" cy="548320"/>
          </a:xfrm>
          <a:custGeom>
            <a:avLst/>
            <a:gdLst>
              <a:gd name="T0" fmla="*/ 82 w 512"/>
              <a:gd name="T1" fmla="*/ 379 h 512"/>
              <a:gd name="T2" fmla="*/ 138 w 512"/>
              <a:gd name="T3" fmla="*/ 374 h 512"/>
              <a:gd name="T4" fmla="*/ 169 w 512"/>
              <a:gd name="T5" fmla="*/ 342 h 512"/>
              <a:gd name="T6" fmla="*/ 199 w 512"/>
              <a:gd name="T7" fmla="*/ 347 h 512"/>
              <a:gd name="T8" fmla="*/ 193 w 512"/>
              <a:gd name="T9" fmla="*/ 215 h 512"/>
              <a:gd name="T10" fmla="*/ 265 w 512"/>
              <a:gd name="T11" fmla="*/ 339 h 512"/>
              <a:gd name="T12" fmla="*/ 193 w 512"/>
              <a:gd name="T13" fmla="*/ 215 h 512"/>
              <a:gd name="T14" fmla="*/ 215 w 512"/>
              <a:gd name="T15" fmla="*/ 193 h 512"/>
              <a:gd name="T16" fmla="*/ 339 w 512"/>
              <a:gd name="T17" fmla="*/ 265 h 512"/>
              <a:gd name="T18" fmla="*/ 284 w 512"/>
              <a:gd name="T19" fmla="*/ 167 h 512"/>
              <a:gd name="T20" fmla="*/ 343 w 512"/>
              <a:gd name="T21" fmla="*/ 169 h 512"/>
              <a:gd name="T22" fmla="*/ 313 w 512"/>
              <a:gd name="T23" fmla="*/ 165 h 512"/>
              <a:gd name="T24" fmla="*/ 374 w 512"/>
              <a:gd name="T25" fmla="*/ 138 h 512"/>
              <a:gd name="T26" fmla="*/ 379 w 512"/>
              <a:gd name="T27" fmla="*/ 82 h 512"/>
              <a:gd name="T28" fmla="*/ 411 w 512"/>
              <a:gd name="T29" fmla="*/ 5 h 512"/>
              <a:gd name="T30" fmla="*/ 416 w 512"/>
              <a:gd name="T31" fmla="*/ 18 h 512"/>
              <a:gd name="T32" fmla="*/ 401 w 512"/>
              <a:gd name="T33" fmla="*/ 39 h 512"/>
              <a:gd name="T34" fmla="*/ 395 w 512"/>
              <a:gd name="T35" fmla="*/ 53 h 512"/>
              <a:gd name="T36" fmla="*/ 461 w 512"/>
              <a:gd name="T37" fmla="*/ 121 h 512"/>
              <a:gd name="T38" fmla="*/ 489 w 512"/>
              <a:gd name="T39" fmla="*/ 98 h 512"/>
              <a:gd name="T40" fmla="*/ 504 w 512"/>
              <a:gd name="T41" fmla="*/ 98 h 512"/>
              <a:gd name="T42" fmla="*/ 512 w 512"/>
              <a:gd name="T43" fmla="*/ 109 h 512"/>
              <a:gd name="T44" fmla="*/ 507 w 512"/>
              <a:gd name="T45" fmla="*/ 124 h 512"/>
              <a:gd name="T46" fmla="*/ 428 w 512"/>
              <a:gd name="T47" fmla="*/ 167 h 512"/>
              <a:gd name="T48" fmla="*/ 377 w 512"/>
              <a:gd name="T49" fmla="*/ 196 h 512"/>
              <a:gd name="T50" fmla="*/ 368 w 512"/>
              <a:gd name="T51" fmla="*/ 278 h 512"/>
              <a:gd name="T52" fmla="*/ 305 w 512"/>
              <a:gd name="T53" fmla="*/ 353 h 512"/>
              <a:gd name="T54" fmla="*/ 223 w 512"/>
              <a:gd name="T55" fmla="*/ 379 h 512"/>
              <a:gd name="T56" fmla="*/ 170 w 512"/>
              <a:gd name="T57" fmla="*/ 403 h 512"/>
              <a:gd name="T58" fmla="*/ 144 w 512"/>
              <a:gd name="T59" fmla="*/ 481 h 512"/>
              <a:gd name="T60" fmla="*/ 116 w 512"/>
              <a:gd name="T61" fmla="*/ 512 h 512"/>
              <a:gd name="T62" fmla="*/ 104 w 512"/>
              <a:gd name="T63" fmla="*/ 510 h 512"/>
              <a:gd name="T64" fmla="*/ 96 w 512"/>
              <a:gd name="T65" fmla="*/ 499 h 512"/>
              <a:gd name="T66" fmla="*/ 101 w 512"/>
              <a:gd name="T67" fmla="*/ 485 h 512"/>
              <a:gd name="T68" fmla="*/ 119 w 512"/>
              <a:gd name="T69" fmla="*/ 460 h 512"/>
              <a:gd name="T70" fmla="*/ 51 w 512"/>
              <a:gd name="T71" fmla="*/ 393 h 512"/>
              <a:gd name="T72" fmla="*/ 27 w 512"/>
              <a:gd name="T73" fmla="*/ 411 h 512"/>
              <a:gd name="T74" fmla="*/ 16 w 512"/>
              <a:gd name="T75" fmla="*/ 416 h 512"/>
              <a:gd name="T76" fmla="*/ 5 w 512"/>
              <a:gd name="T77" fmla="*/ 411 h 512"/>
              <a:gd name="T78" fmla="*/ 0 w 512"/>
              <a:gd name="T79" fmla="*/ 398 h 512"/>
              <a:gd name="T80" fmla="*/ 30 w 512"/>
              <a:gd name="T81" fmla="*/ 367 h 512"/>
              <a:gd name="T82" fmla="*/ 109 w 512"/>
              <a:gd name="T83" fmla="*/ 342 h 512"/>
              <a:gd name="T84" fmla="*/ 133 w 512"/>
              <a:gd name="T85" fmla="*/ 289 h 512"/>
              <a:gd name="T86" fmla="*/ 159 w 512"/>
              <a:gd name="T87" fmla="*/ 207 h 512"/>
              <a:gd name="T88" fmla="*/ 234 w 512"/>
              <a:gd name="T89" fmla="*/ 145 h 512"/>
              <a:gd name="T90" fmla="*/ 316 w 512"/>
              <a:gd name="T91" fmla="*/ 135 h 512"/>
              <a:gd name="T92" fmla="*/ 345 w 512"/>
              <a:gd name="T93" fmla="*/ 84 h 512"/>
              <a:gd name="T94" fmla="*/ 388 w 512"/>
              <a:gd name="T95" fmla="*/ 5 h 512"/>
              <a:gd name="T96" fmla="*/ 403 w 512"/>
              <a:gd name="T97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12" h="512">
                <a:moveTo>
                  <a:pt x="138" y="374"/>
                </a:moveTo>
                <a:lnTo>
                  <a:pt x="109" y="374"/>
                </a:lnTo>
                <a:lnTo>
                  <a:pt x="82" y="379"/>
                </a:lnTo>
                <a:lnTo>
                  <a:pt x="133" y="430"/>
                </a:lnTo>
                <a:lnTo>
                  <a:pt x="138" y="403"/>
                </a:lnTo>
                <a:lnTo>
                  <a:pt x="138" y="374"/>
                </a:lnTo>
                <a:close/>
                <a:moveTo>
                  <a:pt x="167" y="284"/>
                </a:moveTo>
                <a:lnTo>
                  <a:pt x="165" y="313"/>
                </a:lnTo>
                <a:lnTo>
                  <a:pt x="169" y="342"/>
                </a:lnTo>
                <a:lnTo>
                  <a:pt x="169" y="343"/>
                </a:lnTo>
                <a:lnTo>
                  <a:pt x="169" y="343"/>
                </a:lnTo>
                <a:lnTo>
                  <a:pt x="199" y="347"/>
                </a:lnTo>
                <a:lnTo>
                  <a:pt x="228" y="345"/>
                </a:lnTo>
                <a:lnTo>
                  <a:pt x="167" y="284"/>
                </a:lnTo>
                <a:close/>
                <a:moveTo>
                  <a:pt x="193" y="215"/>
                </a:moveTo>
                <a:lnTo>
                  <a:pt x="181" y="231"/>
                </a:lnTo>
                <a:lnTo>
                  <a:pt x="173" y="247"/>
                </a:lnTo>
                <a:lnTo>
                  <a:pt x="265" y="339"/>
                </a:lnTo>
                <a:lnTo>
                  <a:pt x="281" y="331"/>
                </a:lnTo>
                <a:lnTo>
                  <a:pt x="297" y="319"/>
                </a:lnTo>
                <a:lnTo>
                  <a:pt x="193" y="215"/>
                </a:lnTo>
                <a:close/>
                <a:moveTo>
                  <a:pt x="247" y="173"/>
                </a:moveTo>
                <a:lnTo>
                  <a:pt x="231" y="181"/>
                </a:lnTo>
                <a:lnTo>
                  <a:pt x="215" y="193"/>
                </a:lnTo>
                <a:lnTo>
                  <a:pt x="319" y="297"/>
                </a:lnTo>
                <a:lnTo>
                  <a:pt x="331" y="281"/>
                </a:lnTo>
                <a:lnTo>
                  <a:pt x="339" y="265"/>
                </a:lnTo>
                <a:lnTo>
                  <a:pt x="247" y="173"/>
                </a:lnTo>
                <a:close/>
                <a:moveTo>
                  <a:pt x="313" y="165"/>
                </a:moveTo>
                <a:lnTo>
                  <a:pt x="284" y="167"/>
                </a:lnTo>
                <a:lnTo>
                  <a:pt x="345" y="228"/>
                </a:lnTo>
                <a:lnTo>
                  <a:pt x="347" y="199"/>
                </a:lnTo>
                <a:lnTo>
                  <a:pt x="343" y="169"/>
                </a:lnTo>
                <a:lnTo>
                  <a:pt x="343" y="169"/>
                </a:lnTo>
                <a:lnTo>
                  <a:pt x="343" y="169"/>
                </a:lnTo>
                <a:lnTo>
                  <a:pt x="313" y="165"/>
                </a:lnTo>
                <a:close/>
                <a:moveTo>
                  <a:pt x="379" y="82"/>
                </a:moveTo>
                <a:lnTo>
                  <a:pt x="374" y="109"/>
                </a:lnTo>
                <a:lnTo>
                  <a:pt x="374" y="138"/>
                </a:lnTo>
                <a:lnTo>
                  <a:pt x="403" y="138"/>
                </a:lnTo>
                <a:lnTo>
                  <a:pt x="430" y="133"/>
                </a:lnTo>
                <a:lnTo>
                  <a:pt x="379" y="82"/>
                </a:lnTo>
                <a:close/>
                <a:moveTo>
                  <a:pt x="403" y="0"/>
                </a:moveTo>
                <a:lnTo>
                  <a:pt x="408" y="2"/>
                </a:lnTo>
                <a:lnTo>
                  <a:pt x="411" y="5"/>
                </a:lnTo>
                <a:lnTo>
                  <a:pt x="414" y="8"/>
                </a:lnTo>
                <a:lnTo>
                  <a:pt x="416" y="13"/>
                </a:lnTo>
                <a:lnTo>
                  <a:pt x="416" y="18"/>
                </a:lnTo>
                <a:lnTo>
                  <a:pt x="414" y="23"/>
                </a:lnTo>
                <a:lnTo>
                  <a:pt x="411" y="27"/>
                </a:lnTo>
                <a:lnTo>
                  <a:pt x="401" y="39"/>
                </a:lnTo>
                <a:lnTo>
                  <a:pt x="392" y="52"/>
                </a:lnTo>
                <a:lnTo>
                  <a:pt x="393" y="52"/>
                </a:lnTo>
                <a:lnTo>
                  <a:pt x="395" y="53"/>
                </a:lnTo>
                <a:lnTo>
                  <a:pt x="459" y="117"/>
                </a:lnTo>
                <a:lnTo>
                  <a:pt x="461" y="119"/>
                </a:lnTo>
                <a:lnTo>
                  <a:pt x="461" y="121"/>
                </a:lnTo>
                <a:lnTo>
                  <a:pt x="473" y="111"/>
                </a:lnTo>
                <a:lnTo>
                  <a:pt x="485" y="101"/>
                </a:lnTo>
                <a:lnTo>
                  <a:pt x="489" y="98"/>
                </a:lnTo>
                <a:lnTo>
                  <a:pt x="494" y="96"/>
                </a:lnTo>
                <a:lnTo>
                  <a:pt x="499" y="96"/>
                </a:lnTo>
                <a:lnTo>
                  <a:pt x="504" y="98"/>
                </a:lnTo>
                <a:lnTo>
                  <a:pt x="507" y="101"/>
                </a:lnTo>
                <a:lnTo>
                  <a:pt x="510" y="104"/>
                </a:lnTo>
                <a:lnTo>
                  <a:pt x="512" y="109"/>
                </a:lnTo>
                <a:lnTo>
                  <a:pt x="512" y="114"/>
                </a:lnTo>
                <a:lnTo>
                  <a:pt x="510" y="119"/>
                </a:lnTo>
                <a:lnTo>
                  <a:pt x="507" y="124"/>
                </a:lnTo>
                <a:lnTo>
                  <a:pt x="481" y="145"/>
                </a:lnTo>
                <a:lnTo>
                  <a:pt x="456" y="159"/>
                </a:lnTo>
                <a:lnTo>
                  <a:pt x="428" y="167"/>
                </a:lnTo>
                <a:lnTo>
                  <a:pt x="403" y="170"/>
                </a:lnTo>
                <a:lnTo>
                  <a:pt x="376" y="170"/>
                </a:lnTo>
                <a:lnTo>
                  <a:pt x="377" y="196"/>
                </a:lnTo>
                <a:lnTo>
                  <a:pt x="379" y="223"/>
                </a:lnTo>
                <a:lnTo>
                  <a:pt x="376" y="250"/>
                </a:lnTo>
                <a:lnTo>
                  <a:pt x="368" y="278"/>
                </a:lnTo>
                <a:lnTo>
                  <a:pt x="353" y="305"/>
                </a:lnTo>
                <a:lnTo>
                  <a:pt x="331" y="331"/>
                </a:lnTo>
                <a:lnTo>
                  <a:pt x="305" y="353"/>
                </a:lnTo>
                <a:lnTo>
                  <a:pt x="278" y="367"/>
                </a:lnTo>
                <a:lnTo>
                  <a:pt x="250" y="375"/>
                </a:lnTo>
                <a:lnTo>
                  <a:pt x="223" y="379"/>
                </a:lnTo>
                <a:lnTo>
                  <a:pt x="196" y="377"/>
                </a:lnTo>
                <a:lnTo>
                  <a:pt x="170" y="375"/>
                </a:lnTo>
                <a:lnTo>
                  <a:pt x="170" y="403"/>
                </a:lnTo>
                <a:lnTo>
                  <a:pt x="167" y="428"/>
                </a:lnTo>
                <a:lnTo>
                  <a:pt x="159" y="456"/>
                </a:lnTo>
                <a:lnTo>
                  <a:pt x="144" y="481"/>
                </a:lnTo>
                <a:lnTo>
                  <a:pt x="124" y="507"/>
                </a:lnTo>
                <a:lnTo>
                  <a:pt x="120" y="510"/>
                </a:lnTo>
                <a:lnTo>
                  <a:pt x="116" y="512"/>
                </a:lnTo>
                <a:lnTo>
                  <a:pt x="112" y="512"/>
                </a:lnTo>
                <a:lnTo>
                  <a:pt x="108" y="512"/>
                </a:lnTo>
                <a:lnTo>
                  <a:pt x="104" y="510"/>
                </a:lnTo>
                <a:lnTo>
                  <a:pt x="101" y="507"/>
                </a:lnTo>
                <a:lnTo>
                  <a:pt x="98" y="502"/>
                </a:lnTo>
                <a:lnTo>
                  <a:pt x="96" y="499"/>
                </a:lnTo>
                <a:lnTo>
                  <a:pt x="96" y="494"/>
                </a:lnTo>
                <a:lnTo>
                  <a:pt x="98" y="489"/>
                </a:lnTo>
                <a:lnTo>
                  <a:pt x="101" y="485"/>
                </a:lnTo>
                <a:lnTo>
                  <a:pt x="111" y="473"/>
                </a:lnTo>
                <a:lnTo>
                  <a:pt x="120" y="460"/>
                </a:lnTo>
                <a:lnTo>
                  <a:pt x="119" y="460"/>
                </a:lnTo>
                <a:lnTo>
                  <a:pt x="117" y="459"/>
                </a:lnTo>
                <a:lnTo>
                  <a:pt x="53" y="395"/>
                </a:lnTo>
                <a:lnTo>
                  <a:pt x="51" y="393"/>
                </a:lnTo>
                <a:lnTo>
                  <a:pt x="51" y="392"/>
                </a:lnTo>
                <a:lnTo>
                  <a:pt x="39" y="401"/>
                </a:lnTo>
                <a:lnTo>
                  <a:pt x="27" y="411"/>
                </a:lnTo>
                <a:lnTo>
                  <a:pt x="24" y="414"/>
                </a:lnTo>
                <a:lnTo>
                  <a:pt x="19" y="416"/>
                </a:lnTo>
                <a:lnTo>
                  <a:pt x="16" y="416"/>
                </a:lnTo>
                <a:lnTo>
                  <a:pt x="11" y="416"/>
                </a:lnTo>
                <a:lnTo>
                  <a:pt x="8" y="414"/>
                </a:lnTo>
                <a:lnTo>
                  <a:pt x="5" y="411"/>
                </a:lnTo>
                <a:lnTo>
                  <a:pt x="2" y="408"/>
                </a:lnTo>
                <a:lnTo>
                  <a:pt x="0" y="403"/>
                </a:lnTo>
                <a:lnTo>
                  <a:pt x="0" y="398"/>
                </a:lnTo>
                <a:lnTo>
                  <a:pt x="2" y="393"/>
                </a:lnTo>
                <a:lnTo>
                  <a:pt x="5" y="388"/>
                </a:lnTo>
                <a:lnTo>
                  <a:pt x="30" y="367"/>
                </a:lnTo>
                <a:lnTo>
                  <a:pt x="56" y="353"/>
                </a:lnTo>
                <a:lnTo>
                  <a:pt x="83" y="345"/>
                </a:lnTo>
                <a:lnTo>
                  <a:pt x="109" y="342"/>
                </a:lnTo>
                <a:lnTo>
                  <a:pt x="136" y="342"/>
                </a:lnTo>
                <a:lnTo>
                  <a:pt x="135" y="316"/>
                </a:lnTo>
                <a:lnTo>
                  <a:pt x="133" y="289"/>
                </a:lnTo>
                <a:lnTo>
                  <a:pt x="136" y="262"/>
                </a:lnTo>
                <a:lnTo>
                  <a:pt x="144" y="234"/>
                </a:lnTo>
                <a:lnTo>
                  <a:pt x="159" y="207"/>
                </a:lnTo>
                <a:lnTo>
                  <a:pt x="181" y="181"/>
                </a:lnTo>
                <a:lnTo>
                  <a:pt x="207" y="159"/>
                </a:lnTo>
                <a:lnTo>
                  <a:pt x="234" y="145"/>
                </a:lnTo>
                <a:lnTo>
                  <a:pt x="262" y="137"/>
                </a:lnTo>
                <a:lnTo>
                  <a:pt x="289" y="133"/>
                </a:lnTo>
                <a:lnTo>
                  <a:pt x="316" y="135"/>
                </a:lnTo>
                <a:lnTo>
                  <a:pt x="342" y="137"/>
                </a:lnTo>
                <a:lnTo>
                  <a:pt x="342" y="109"/>
                </a:lnTo>
                <a:lnTo>
                  <a:pt x="345" y="84"/>
                </a:lnTo>
                <a:lnTo>
                  <a:pt x="353" y="56"/>
                </a:lnTo>
                <a:lnTo>
                  <a:pt x="368" y="31"/>
                </a:lnTo>
                <a:lnTo>
                  <a:pt x="388" y="5"/>
                </a:lnTo>
                <a:lnTo>
                  <a:pt x="393" y="2"/>
                </a:lnTo>
                <a:lnTo>
                  <a:pt x="398" y="0"/>
                </a:lnTo>
                <a:lnTo>
                  <a:pt x="40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18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5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25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25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25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Блок-схема: ручной ввод 5"/>
          <p:cNvSpPr/>
          <p:nvPr/>
        </p:nvSpPr>
        <p:spPr>
          <a:xfrm rot="16200000" flipV="1">
            <a:off x="-1012373" y="1012370"/>
            <a:ext cx="6858000" cy="4833259"/>
          </a:xfrm>
          <a:prstGeom prst="flowChartManualInput">
            <a:avLst/>
          </a:prstGeom>
          <a:gradFill flip="none" rotWithShape="1">
            <a:gsLst>
              <a:gs pos="0">
                <a:srgbClr val="058A91"/>
              </a:gs>
              <a:gs pos="100000">
                <a:srgbClr val="2FBFB8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5" name="Picture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8" b="32576"/>
          <a:stretch/>
        </p:blipFill>
        <p:spPr>
          <a:xfrm rot="16200000" flipV="1">
            <a:off x="-1002347" y="291147"/>
            <a:ext cx="7590830" cy="5586136"/>
          </a:xfrm>
          <a:prstGeom prst="rect">
            <a:avLst/>
          </a:prstGeom>
        </p:spPr>
      </p:pic>
      <p:grpSp>
        <p:nvGrpSpPr>
          <p:cNvPr id="34" name="Группа 33"/>
          <p:cNvGrpSpPr/>
          <p:nvPr/>
        </p:nvGrpSpPr>
        <p:grpSpPr>
          <a:xfrm>
            <a:off x="1238379" y="2712032"/>
            <a:ext cx="1467472" cy="1467472"/>
            <a:chOff x="874713" y="3369666"/>
            <a:chExt cx="550470" cy="550470"/>
          </a:xfrm>
          <a:solidFill>
            <a:schemeClr val="bg1">
              <a:alpha val="90000"/>
            </a:schemeClr>
          </a:solidFill>
        </p:grpSpPr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977926" y="3472879"/>
              <a:ext cx="344044" cy="344044"/>
            </a:xfrm>
            <a:custGeom>
              <a:avLst/>
              <a:gdLst>
                <a:gd name="T0" fmla="*/ 129 w 320"/>
                <a:gd name="T1" fmla="*/ 113 h 321"/>
                <a:gd name="T2" fmla="*/ 125 w 320"/>
                <a:gd name="T3" fmla="*/ 122 h 321"/>
                <a:gd name="T4" fmla="*/ 117 w 320"/>
                <a:gd name="T5" fmla="*/ 129 h 321"/>
                <a:gd name="T6" fmla="*/ 32 w 320"/>
                <a:gd name="T7" fmla="*/ 129 h 321"/>
                <a:gd name="T8" fmla="*/ 113 w 320"/>
                <a:gd name="T9" fmla="*/ 193 h 321"/>
                <a:gd name="T10" fmla="*/ 121 w 320"/>
                <a:gd name="T11" fmla="*/ 196 h 321"/>
                <a:gd name="T12" fmla="*/ 127 w 320"/>
                <a:gd name="T13" fmla="*/ 204 h 321"/>
                <a:gd name="T14" fmla="*/ 129 w 320"/>
                <a:gd name="T15" fmla="*/ 289 h 321"/>
                <a:gd name="T16" fmla="*/ 191 w 320"/>
                <a:gd name="T17" fmla="*/ 209 h 321"/>
                <a:gd name="T18" fmla="*/ 194 w 320"/>
                <a:gd name="T19" fmla="*/ 199 h 321"/>
                <a:gd name="T20" fmla="*/ 203 w 320"/>
                <a:gd name="T21" fmla="*/ 193 h 321"/>
                <a:gd name="T22" fmla="*/ 288 w 320"/>
                <a:gd name="T23" fmla="*/ 193 h 321"/>
                <a:gd name="T24" fmla="*/ 207 w 320"/>
                <a:gd name="T25" fmla="*/ 129 h 321"/>
                <a:gd name="T26" fmla="*/ 199 w 320"/>
                <a:gd name="T27" fmla="*/ 125 h 321"/>
                <a:gd name="T28" fmla="*/ 193 w 320"/>
                <a:gd name="T29" fmla="*/ 117 h 321"/>
                <a:gd name="T30" fmla="*/ 191 w 320"/>
                <a:gd name="T31" fmla="*/ 32 h 321"/>
                <a:gd name="T32" fmla="*/ 129 w 320"/>
                <a:gd name="T33" fmla="*/ 0 h 321"/>
                <a:gd name="T34" fmla="*/ 207 w 320"/>
                <a:gd name="T35" fmla="*/ 5 h 321"/>
                <a:gd name="T36" fmla="*/ 223 w 320"/>
                <a:gd name="T37" fmla="*/ 32 h 321"/>
                <a:gd name="T38" fmla="*/ 288 w 320"/>
                <a:gd name="T39" fmla="*/ 96 h 321"/>
                <a:gd name="T40" fmla="*/ 315 w 320"/>
                <a:gd name="T41" fmla="*/ 113 h 321"/>
                <a:gd name="T42" fmla="*/ 320 w 320"/>
                <a:gd name="T43" fmla="*/ 193 h 321"/>
                <a:gd name="T44" fmla="*/ 304 w 320"/>
                <a:gd name="T45" fmla="*/ 220 h 321"/>
                <a:gd name="T46" fmla="*/ 223 w 320"/>
                <a:gd name="T47" fmla="*/ 225 h 321"/>
                <a:gd name="T48" fmla="*/ 220 w 320"/>
                <a:gd name="T49" fmla="*/ 305 h 321"/>
                <a:gd name="T50" fmla="*/ 191 w 320"/>
                <a:gd name="T51" fmla="*/ 321 h 321"/>
                <a:gd name="T52" fmla="*/ 113 w 320"/>
                <a:gd name="T53" fmla="*/ 316 h 321"/>
                <a:gd name="T54" fmla="*/ 97 w 320"/>
                <a:gd name="T55" fmla="*/ 289 h 321"/>
                <a:gd name="T56" fmla="*/ 32 w 320"/>
                <a:gd name="T57" fmla="*/ 225 h 321"/>
                <a:gd name="T58" fmla="*/ 5 w 320"/>
                <a:gd name="T59" fmla="*/ 209 h 321"/>
                <a:gd name="T60" fmla="*/ 0 w 320"/>
                <a:gd name="T61" fmla="*/ 129 h 321"/>
                <a:gd name="T62" fmla="*/ 16 w 320"/>
                <a:gd name="T63" fmla="*/ 101 h 321"/>
                <a:gd name="T64" fmla="*/ 97 w 320"/>
                <a:gd name="T65" fmla="*/ 96 h 321"/>
                <a:gd name="T66" fmla="*/ 100 w 320"/>
                <a:gd name="T67" fmla="*/ 16 h 321"/>
                <a:gd name="T68" fmla="*/ 129 w 320"/>
                <a:gd name="T6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0" h="321">
                  <a:moveTo>
                    <a:pt x="129" y="32"/>
                  </a:moveTo>
                  <a:lnTo>
                    <a:pt x="129" y="113"/>
                  </a:lnTo>
                  <a:lnTo>
                    <a:pt x="127" y="117"/>
                  </a:lnTo>
                  <a:lnTo>
                    <a:pt x="125" y="122"/>
                  </a:lnTo>
                  <a:lnTo>
                    <a:pt x="121" y="125"/>
                  </a:lnTo>
                  <a:lnTo>
                    <a:pt x="117" y="129"/>
                  </a:lnTo>
                  <a:lnTo>
                    <a:pt x="113" y="129"/>
                  </a:lnTo>
                  <a:lnTo>
                    <a:pt x="32" y="129"/>
                  </a:lnTo>
                  <a:lnTo>
                    <a:pt x="32" y="193"/>
                  </a:lnTo>
                  <a:lnTo>
                    <a:pt x="113" y="193"/>
                  </a:lnTo>
                  <a:lnTo>
                    <a:pt x="117" y="193"/>
                  </a:lnTo>
                  <a:lnTo>
                    <a:pt x="121" y="196"/>
                  </a:lnTo>
                  <a:lnTo>
                    <a:pt x="125" y="199"/>
                  </a:lnTo>
                  <a:lnTo>
                    <a:pt x="127" y="204"/>
                  </a:lnTo>
                  <a:lnTo>
                    <a:pt x="129" y="209"/>
                  </a:lnTo>
                  <a:lnTo>
                    <a:pt x="129" y="289"/>
                  </a:lnTo>
                  <a:lnTo>
                    <a:pt x="191" y="289"/>
                  </a:lnTo>
                  <a:lnTo>
                    <a:pt x="191" y="209"/>
                  </a:lnTo>
                  <a:lnTo>
                    <a:pt x="193" y="204"/>
                  </a:lnTo>
                  <a:lnTo>
                    <a:pt x="194" y="199"/>
                  </a:lnTo>
                  <a:lnTo>
                    <a:pt x="199" y="196"/>
                  </a:lnTo>
                  <a:lnTo>
                    <a:pt x="203" y="193"/>
                  </a:lnTo>
                  <a:lnTo>
                    <a:pt x="207" y="193"/>
                  </a:lnTo>
                  <a:lnTo>
                    <a:pt x="288" y="193"/>
                  </a:lnTo>
                  <a:lnTo>
                    <a:pt x="288" y="129"/>
                  </a:lnTo>
                  <a:lnTo>
                    <a:pt x="207" y="129"/>
                  </a:lnTo>
                  <a:lnTo>
                    <a:pt x="203" y="129"/>
                  </a:lnTo>
                  <a:lnTo>
                    <a:pt x="199" y="125"/>
                  </a:lnTo>
                  <a:lnTo>
                    <a:pt x="194" y="122"/>
                  </a:lnTo>
                  <a:lnTo>
                    <a:pt x="193" y="117"/>
                  </a:lnTo>
                  <a:lnTo>
                    <a:pt x="191" y="113"/>
                  </a:lnTo>
                  <a:lnTo>
                    <a:pt x="191" y="32"/>
                  </a:lnTo>
                  <a:lnTo>
                    <a:pt x="129" y="32"/>
                  </a:lnTo>
                  <a:close/>
                  <a:moveTo>
                    <a:pt x="129" y="0"/>
                  </a:moveTo>
                  <a:lnTo>
                    <a:pt x="191" y="0"/>
                  </a:lnTo>
                  <a:lnTo>
                    <a:pt x="207" y="5"/>
                  </a:lnTo>
                  <a:lnTo>
                    <a:pt x="220" y="16"/>
                  </a:lnTo>
                  <a:lnTo>
                    <a:pt x="223" y="32"/>
                  </a:lnTo>
                  <a:lnTo>
                    <a:pt x="223" y="96"/>
                  </a:lnTo>
                  <a:lnTo>
                    <a:pt x="288" y="96"/>
                  </a:lnTo>
                  <a:lnTo>
                    <a:pt x="304" y="101"/>
                  </a:lnTo>
                  <a:lnTo>
                    <a:pt x="315" y="113"/>
                  </a:lnTo>
                  <a:lnTo>
                    <a:pt x="320" y="129"/>
                  </a:lnTo>
                  <a:lnTo>
                    <a:pt x="320" y="193"/>
                  </a:lnTo>
                  <a:lnTo>
                    <a:pt x="315" y="209"/>
                  </a:lnTo>
                  <a:lnTo>
                    <a:pt x="304" y="220"/>
                  </a:lnTo>
                  <a:lnTo>
                    <a:pt x="288" y="225"/>
                  </a:lnTo>
                  <a:lnTo>
                    <a:pt x="223" y="225"/>
                  </a:lnTo>
                  <a:lnTo>
                    <a:pt x="223" y="289"/>
                  </a:lnTo>
                  <a:lnTo>
                    <a:pt x="220" y="305"/>
                  </a:lnTo>
                  <a:lnTo>
                    <a:pt x="207" y="316"/>
                  </a:lnTo>
                  <a:lnTo>
                    <a:pt x="191" y="321"/>
                  </a:lnTo>
                  <a:lnTo>
                    <a:pt x="129" y="321"/>
                  </a:lnTo>
                  <a:lnTo>
                    <a:pt x="113" y="316"/>
                  </a:lnTo>
                  <a:lnTo>
                    <a:pt x="100" y="305"/>
                  </a:lnTo>
                  <a:lnTo>
                    <a:pt x="97" y="289"/>
                  </a:lnTo>
                  <a:lnTo>
                    <a:pt x="97" y="225"/>
                  </a:lnTo>
                  <a:lnTo>
                    <a:pt x="32" y="225"/>
                  </a:lnTo>
                  <a:lnTo>
                    <a:pt x="16" y="220"/>
                  </a:lnTo>
                  <a:lnTo>
                    <a:pt x="5" y="209"/>
                  </a:lnTo>
                  <a:lnTo>
                    <a:pt x="0" y="193"/>
                  </a:lnTo>
                  <a:lnTo>
                    <a:pt x="0" y="129"/>
                  </a:lnTo>
                  <a:lnTo>
                    <a:pt x="5" y="113"/>
                  </a:lnTo>
                  <a:lnTo>
                    <a:pt x="16" y="101"/>
                  </a:lnTo>
                  <a:lnTo>
                    <a:pt x="32" y="96"/>
                  </a:lnTo>
                  <a:lnTo>
                    <a:pt x="97" y="96"/>
                  </a:lnTo>
                  <a:lnTo>
                    <a:pt x="97" y="32"/>
                  </a:lnTo>
                  <a:lnTo>
                    <a:pt x="100" y="16"/>
                  </a:lnTo>
                  <a:lnTo>
                    <a:pt x="113" y="5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46"/>
            <p:cNvSpPr>
              <a:spLocks/>
            </p:cNvSpPr>
            <p:nvPr/>
          </p:nvSpPr>
          <p:spPr bwMode="auto">
            <a:xfrm>
              <a:off x="874713" y="3369666"/>
              <a:ext cx="550470" cy="550470"/>
            </a:xfrm>
            <a:custGeom>
              <a:avLst/>
              <a:gdLst>
                <a:gd name="T0" fmla="*/ 300 w 512"/>
                <a:gd name="T1" fmla="*/ 5 h 513"/>
                <a:gd name="T2" fmla="*/ 384 w 512"/>
                <a:gd name="T3" fmla="*/ 35 h 513"/>
                <a:gd name="T4" fmla="*/ 390 w 512"/>
                <a:gd name="T5" fmla="*/ 42 h 513"/>
                <a:gd name="T6" fmla="*/ 392 w 512"/>
                <a:gd name="T7" fmla="*/ 51 h 513"/>
                <a:gd name="T8" fmla="*/ 387 w 512"/>
                <a:gd name="T9" fmla="*/ 61 h 513"/>
                <a:gd name="T10" fmla="*/ 377 w 512"/>
                <a:gd name="T11" fmla="*/ 64 h 513"/>
                <a:gd name="T12" fmla="*/ 368 w 512"/>
                <a:gd name="T13" fmla="*/ 63 h 513"/>
                <a:gd name="T14" fmla="*/ 295 w 512"/>
                <a:gd name="T15" fmla="*/ 37 h 513"/>
                <a:gd name="T16" fmla="*/ 210 w 512"/>
                <a:gd name="T17" fmla="*/ 37 h 513"/>
                <a:gd name="T18" fmla="*/ 132 w 512"/>
                <a:gd name="T19" fmla="*/ 71 h 513"/>
                <a:gd name="T20" fmla="*/ 71 w 512"/>
                <a:gd name="T21" fmla="*/ 132 h 513"/>
                <a:gd name="T22" fmla="*/ 37 w 512"/>
                <a:gd name="T23" fmla="*/ 212 h 513"/>
                <a:gd name="T24" fmla="*/ 37 w 512"/>
                <a:gd name="T25" fmla="*/ 302 h 513"/>
                <a:gd name="T26" fmla="*/ 71 w 512"/>
                <a:gd name="T27" fmla="*/ 382 h 513"/>
                <a:gd name="T28" fmla="*/ 132 w 512"/>
                <a:gd name="T29" fmla="*/ 443 h 513"/>
                <a:gd name="T30" fmla="*/ 210 w 512"/>
                <a:gd name="T31" fmla="*/ 476 h 513"/>
                <a:gd name="T32" fmla="*/ 302 w 512"/>
                <a:gd name="T33" fmla="*/ 476 h 513"/>
                <a:gd name="T34" fmla="*/ 380 w 512"/>
                <a:gd name="T35" fmla="*/ 443 h 513"/>
                <a:gd name="T36" fmla="*/ 441 w 512"/>
                <a:gd name="T37" fmla="*/ 382 h 513"/>
                <a:gd name="T38" fmla="*/ 475 w 512"/>
                <a:gd name="T39" fmla="*/ 302 h 513"/>
                <a:gd name="T40" fmla="*/ 478 w 512"/>
                <a:gd name="T41" fmla="*/ 226 h 513"/>
                <a:gd name="T42" fmla="*/ 465 w 512"/>
                <a:gd name="T43" fmla="*/ 176 h 513"/>
                <a:gd name="T44" fmla="*/ 448 w 512"/>
                <a:gd name="T45" fmla="*/ 140 h 513"/>
                <a:gd name="T46" fmla="*/ 449 w 512"/>
                <a:gd name="T47" fmla="*/ 130 h 513"/>
                <a:gd name="T48" fmla="*/ 456 w 512"/>
                <a:gd name="T49" fmla="*/ 124 h 513"/>
                <a:gd name="T50" fmla="*/ 465 w 512"/>
                <a:gd name="T51" fmla="*/ 120 h 513"/>
                <a:gd name="T52" fmla="*/ 475 w 512"/>
                <a:gd name="T53" fmla="*/ 125 h 513"/>
                <a:gd name="T54" fmla="*/ 494 w 512"/>
                <a:gd name="T55" fmla="*/ 165 h 513"/>
                <a:gd name="T56" fmla="*/ 510 w 512"/>
                <a:gd name="T57" fmla="*/ 223 h 513"/>
                <a:gd name="T58" fmla="*/ 507 w 512"/>
                <a:gd name="T59" fmla="*/ 303 h 513"/>
                <a:gd name="T60" fmla="*/ 477 w 512"/>
                <a:gd name="T61" fmla="*/ 385 h 513"/>
                <a:gd name="T62" fmla="*/ 420 w 512"/>
                <a:gd name="T63" fmla="*/ 452 h 513"/>
                <a:gd name="T64" fmla="*/ 345 w 512"/>
                <a:gd name="T65" fmla="*/ 497 h 513"/>
                <a:gd name="T66" fmla="*/ 257 w 512"/>
                <a:gd name="T67" fmla="*/ 513 h 513"/>
                <a:gd name="T68" fmla="*/ 167 w 512"/>
                <a:gd name="T69" fmla="*/ 497 h 513"/>
                <a:gd name="T70" fmla="*/ 91 w 512"/>
                <a:gd name="T71" fmla="*/ 452 h 513"/>
                <a:gd name="T72" fmla="*/ 35 w 512"/>
                <a:gd name="T73" fmla="*/ 385 h 513"/>
                <a:gd name="T74" fmla="*/ 5 w 512"/>
                <a:gd name="T75" fmla="*/ 303 h 513"/>
                <a:gd name="T76" fmla="*/ 5 w 512"/>
                <a:gd name="T77" fmla="*/ 210 h 513"/>
                <a:gd name="T78" fmla="*/ 35 w 512"/>
                <a:gd name="T79" fmla="*/ 128 h 513"/>
                <a:gd name="T80" fmla="*/ 91 w 512"/>
                <a:gd name="T81" fmla="*/ 61 h 513"/>
                <a:gd name="T82" fmla="*/ 167 w 512"/>
                <a:gd name="T83" fmla="*/ 16 h 513"/>
                <a:gd name="T84" fmla="*/ 257 w 512"/>
                <a:gd name="T85" fmla="*/ 0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12" h="513">
                  <a:moveTo>
                    <a:pt x="257" y="0"/>
                  </a:moveTo>
                  <a:lnTo>
                    <a:pt x="300" y="5"/>
                  </a:lnTo>
                  <a:lnTo>
                    <a:pt x="343" y="16"/>
                  </a:lnTo>
                  <a:lnTo>
                    <a:pt x="384" y="35"/>
                  </a:lnTo>
                  <a:lnTo>
                    <a:pt x="388" y="39"/>
                  </a:lnTo>
                  <a:lnTo>
                    <a:pt x="390" y="42"/>
                  </a:lnTo>
                  <a:lnTo>
                    <a:pt x="392" y="47"/>
                  </a:lnTo>
                  <a:lnTo>
                    <a:pt x="392" y="51"/>
                  </a:lnTo>
                  <a:lnTo>
                    <a:pt x="390" y="56"/>
                  </a:lnTo>
                  <a:lnTo>
                    <a:pt x="387" y="61"/>
                  </a:lnTo>
                  <a:lnTo>
                    <a:pt x="382" y="63"/>
                  </a:lnTo>
                  <a:lnTo>
                    <a:pt x="377" y="64"/>
                  </a:lnTo>
                  <a:lnTo>
                    <a:pt x="372" y="64"/>
                  </a:lnTo>
                  <a:lnTo>
                    <a:pt x="368" y="63"/>
                  </a:lnTo>
                  <a:lnTo>
                    <a:pt x="332" y="47"/>
                  </a:lnTo>
                  <a:lnTo>
                    <a:pt x="295" y="37"/>
                  </a:lnTo>
                  <a:lnTo>
                    <a:pt x="257" y="32"/>
                  </a:lnTo>
                  <a:lnTo>
                    <a:pt x="210" y="37"/>
                  </a:lnTo>
                  <a:lnTo>
                    <a:pt x="169" y="50"/>
                  </a:lnTo>
                  <a:lnTo>
                    <a:pt x="132" y="71"/>
                  </a:lnTo>
                  <a:lnTo>
                    <a:pt x="98" y="98"/>
                  </a:lnTo>
                  <a:lnTo>
                    <a:pt x="71" y="132"/>
                  </a:lnTo>
                  <a:lnTo>
                    <a:pt x="50" y="170"/>
                  </a:lnTo>
                  <a:lnTo>
                    <a:pt x="37" y="212"/>
                  </a:lnTo>
                  <a:lnTo>
                    <a:pt x="32" y="257"/>
                  </a:lnTo>
                  <a:lnTo>
                    <a:pt x="37" y="302"/>
                  </a:lnTo>
                  <a:lnTo>
                    <a:pt x="50" y="343"/>
                  </a:lnTo>
                  <a:lnTo>
                    <a:pt x="71" y="382"/>
                  </a:lnTo>
                  <a:lnTo>
                    <a:pt x="98" y="415"/>
                  </a:lnTo>
                  <a:lnTo>
                    <a:pt x="132" y="443"/>
                  </a:lnTo>
                  <a:lnTo>
                    <a:pt x="169" y="463"/>
                  </a:lnTo>
                  <a:lnTo>
                    <a:pt x="210" y="476"/>
                  </a:lnTo>
                  <a:lnTo>
                    <a:pt x="257" y="481"/>
                  </a:lnTo>
                  <a:lnTo>
                    <a:pt x="302" y="476"/>
                  </a:lnTo>
                  <a:lnTo>
                    <a:pt x="343" y="463"/>
                  </a:lnTo>
                  <a:lnTo>
                    <a:pt x="380" y="443"/>
                  </a:lnTo>
                  <a:lnTo>
                    <a:pt x="414" y="415"/>
                  </a:lnTo>
                  <a:lnTo>
                    <a:pt x="441" y="382"/>
                  </a:lnTo>
                  <a:lnTo>
                    <a:pt x="462" y="343"/>
                  </a:lnTo>
                  <a:lnTo>
                    <a:pt x="475" y="302"/>
                  </a:lnTo>
                  <a:lnTo>
                    <a:pt x="480" y="257"/>
                  </a:lnTo>
                  <a:lnTo>
                    <a:pt x="478" y="226"/>
                  </a:lnTo>
                  <a:lnTo>
                    <a:pt x="473" y="200"/>
                  </a:lnTo>
                  <a:lnTo>
                    <a:pt x="465" y="176"/>
                  </a:lnTo>
                  <a:lnTo>
                    <a:pt x="449" y="144"/>
                  </a:lnTo>
                  <a:lnTo>
                    <a:pt x="448" y="140"/>
                  </a:lnTo>
                  <a:lnTo>
                    <a:pt x="448" y="135"/>
                  </a:lnTo>
                  <a:lnTo>
                    <a:pt x="449" y="130"/>
                  </a:lnTo>
                  <a:lnTo>
                    <a:pt x="453" y="127"/>
                  </a:lnTo>
                  <a:lnTo>
                    <a:pt x="456" y="124"/>
                  </a:lnTo>
                  <a:lnTo>
                    <a:pt x="461" y="122"/>
                  </a:lnTo>
                  <a:lnTo>
                    <a:pt x="465" y="120"/>
                  </a:lnTo>
                  <a:lnTo>
                    <a:pt x="470" y="122"/>
                  </a:lnTo>
                  <a:lnTo>
                    <a:pt x="475" y="125"/>
                  </a:lnTo>
                  <a:lnTo>
                    <a:pt x="478" y="128"/>
                  </a:lnTo>
                  <a:lnTo>
                    <a:pt x="494" y="165"/>
                  </a:lnTo>
                  <a:lnTo>
                    <a:pt x="504" y="192"/>
                  </a:lnTo>
                  <a:lnTo>
                    <a:pt x="510" y="223"/>
                  </a:lnTo>
                  <a:lnTo>
                    <a:pt x="512" y="257"/>
                  </a:lnTo>
                  <a:lnTo>
                    <a:pt x="507" y="303"/>
                  </a:lnTo>
                  <a:lnTo>
                    <a:pt x="496" y="346"/>
                  </a:lnTo>
                  <a:lnTo>
                    <a:pt x="477" y="385"/>
                  </a:lnTo>
                  <a:lnTo>
                    <a:pt x="451" y="422"/>
                  </a:lnTo>
                  <a:lnTo>
                    <a:pt x="420" y="452"/>
                  </a:lnTo>
                  <a:lnTo>
                    <a:pt x="385" y="478"/>
                  </a:lnTo>
                  <a:lnTo>
                    <a:pt x="345" y="497"/>
                  </a:lnTo>
                  <a:lnTo>
                    <a:pt x="302" y="508"/>
                  </a:lnTo>
                  <a:lnTo>
                    <a:pt x="257" y="513"/>
                  </a:lnTo>
                  <a:lnTo>
                    <a:pt x="210" y="508"/>
                  </a:lnTo>
                  <a:lnTo>
                    <a:pt x="167" y="497"/>
                  </a:lnTo>
                  <a:lnTo>
                    <a:pt x="127" y="478"/>
                  </a:lnTo>
                  <a:lnTo>
                    <a:pt x="91" y="452"/>
                  </a:lnTo>
                  <a:lnTo>
                    <a:pt x="61" y="422"/>
                  </a:lnTo>
                  <a:lnTo>
                    <a:pt x="35" y="385"/>
                  </a:lnTo>
                  <a:lnTo>
                    <a:pt x="16" y="346"/>
                  </a:lnTo>
                  <a:lnTo>
                    <a:pt x="5" y="303"/>
                  </a:lnTo>
                  <a:lnTo>
                    <a:pt x="0" y="257"/>
                  </a:lnTo>
                  <a:lnTo>
                    <a:pt x="5" y="210"/>
                  </a:lnTo>
                  <a:lnTo>
                    <a:pt x="16" y="167"/>
                  </a:lnTo>
                  <a:lnTo>
                    <a:pt x="35" y="128"/>
                  </a:lnTo>
                  <a:lnTo>
                    <a:pt x="61" y="91"/>
                  </a:lnTo>
                  <a:lnTo>
                    <a:pt x="91" y="61"/>
                  </a:lnTo>
                  <a:lnTo>
                    <a:pt x="127" y="35"/>
                  </a:lnTo>
                  <a:lnTo>
                    <a:pt x="167" y="16"/>
                  </a:lnTo>
                  <a:lnTo>
                    <a:pt x="210" y="5"/>
                  </a:lnTo>
                  <a:lnTo>
                    <a:pt x="2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052645" y="2424459"/>
            <a:ext cx="4797111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smtClean="0"/>
              <a:t>ONLINE</a:t>
            </a:r>
            <a:r>
              <a:rPr lang="ru-RU" sz="2000" dirty="0" smtClean="0"/>
              <a:t> ПОСТАНОВКА, УЧЕТ, МОНИТОРИНГ результатов лечения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52645" y="3501774"/>
            <a:ext cx="5644121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/>
              <a:t>Формирование оперативной, </a:t>
            </a:r>
            <a:r>
              <a:rPr lang="ru-RU" sz="2000" dirty="0" err="1" smtClean="0"/>
              <a:t>статисти</a:t>
            </a:r>
            <a:r>
              <a:rPr lang="en-US" sz="2000" dirty="0" smtClean="0"/>
              <a:t>-</a:t>
            </a:r>
            <a:br>
              <a:rPr lang="en-US" sz="2000" dirty="0" smtClean="0"/>
            </a:br>
            <a:r>
              <a:rPr lang="ru-RU" sz="2000" dirty="0" smtClean="0"/>
              <a:t>ческой отчетности по количественным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и качественным показателям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52645" y="4926029"/>
            <a:ext cx="3196911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/>
              <a:t>Отслеживание пациентов 3,4 группы 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052645" y="1182632"/>
            <a:ext cx="4924111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dirty="0" smtClean="0"/>
              <a:t>Онкоскрининг пациентов на уровне региона, контроль за маршрутизацией</a:t>
            </a:r>
            <a:endParaRPr lang="ru-RU" sz="2000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2399" b="0" kern="1200" cap="all" baseline="0">
                <a:ln w="6350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defRPr/>
            </a:pPr>
            <a:r>
              <a:rPr lang="ru-RU" sz="2000" dirty="0">
                <a:solidFill>
                  <a:schemeClr val="bg1"/>
                </a:solidFill>
              </a:rPr>
              <a:t>Функционал онкорегистра</a:t>
            </a:r>
            <a:endParaRPr lang="ru-RU" sz="20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320856" y="1234537"/>
            <a:ext cx="604077" cy="604077"/>
          </a:xfrm>
          <a:prstGeom prst="ellipse">
            <a:avLst/>
          </a:prstGeom>
          <a:solidFill>
            <a:srgbClr val="058A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2" name="Овал 41"/>
          <p:cNvSpPr/>
          <p:nvPr/>
        </p:nvSpPr>
        <p:spPr>
          <a:xfrm>
            <a:off x="4134595" y="2476364"/>
            <a:ext cx="604077" cy="604077"/>
          </a:xfrm>
          <a:prstGeom prst="ellipse">
            <a:avLst/>
          </a:prstGeom>
          <a:solidFill>
            <a:srgbClr val="058A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5" name="Овал 44"/>
          <p:cNvSpPr/>
          <p:nvPr/>
        </p:nvSpPr>
        <p:spPr>
          <a:xfrm>
            <a:off x="3944229" y="3707567"/>
            <a:ext cx="604077" cy="604077"/>
          </a:xfrm>
          <a:prstGeom prst="ellipse">
            <a:avLst/>
          </a:prstGeom>
          <a:solidFill>
            <a:srgbClr val="058A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47" name="Овал 46"/>
          <p:cNvSpPr/>
          <p:nvPr/>
        </p:nvSpPr>
        <p:spPr>
          <a:xfrm>
            <a:off x="3777894" y="4977934"/>
            <a:ext cx="604077" cy="604077"/>
          </a:xfrm>
          <a:prstGeom prst="ellipse">
            <a:avLst/>
          </a:prstGeom>
          <a:solidFill>
            <a:srgbClr val="058A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50" name="Freeform 23"/>
          <p:cNvSpPr>
            <a:spLocks noEditPoints="1"/>
          </p:cNvSpPr>
          <p:nvPr/>
        </p:nvSpPr>
        <p:spPr bwMode="auto">
          <a:xfrm>
            <a:off x="4493235" y="1405956"/>
            <a:ext cx="259318" cy="261239"/>
          </a:xfrm>
          <a:custGeom>
            <a:avLst/>
            <a:gdLst>
              <a:gd name="T0" fmla="*/ 145 w 145"/>
              <a:gd name="T1" fmla="*/ 84 h 146"/>
              <a:gd name="T2" fmla="*/ 142 w 145"/>
              <a:gd name="T3" fmla="*/ 87 h 146"/>
              <a:gd name="T4" fmla="*/ 121 w 145"/>
              <a:gd name="T5" fmla="*/ 98 h 146"/>
              <a:gd name="T6" fmla="*/ 132 w 145"/>
              <a:gd name="T7" fmla="*/ 114 h 146"/>
              <a:gd name="T8" fmla="*/ 122 w 145"/>
              <a:gd name="T9" fmla="*/ 126 h 146"/>
              <a:gd name="T10" fmla="*/ 110 w 145"/>
              <a:gd name="T11" fmla="*/ 132 h 146"/>
              <a:gd name="T12" fmla="*/ 89 w 145"/>
              <a:gd name="T13" fmla="*/ 125 h 146"/>
              <a:gd name="T14" fmla="*/ 83 w 145"/>
              <a:gd name="T15" fmla="*/ 146 h 146"/>
              <a:gd name="T16" fmla="*/ 59 w 145"/>
              <a:gd name="T17" fmla="*/ 145 h 146"/>
              <a:gd name="T18" fmla="*/ 56 w 145"/>
              <a:gd name="T19" fmla="*/ 125 h 146"/>
              <a:gd name="T20" fmla="*/ 34 w 145"/>
              <a:gd name="T21" fmla="*/ 132 h 146"/>
              <a:gd name="T22" fmla="*/ 29 w 145"/>
              <a:gd name="T23" fmla="*/ 132 h 146"/>
              <a:gd name="T24" fmla="*/ 13 w 145"/>
              <a:gd name="T25" fmla="*/ 114 h 146"/>
              <a:gd name="T26" fmla="*/ 18 w 145"/>
              <a:gd name="T27" fmla="*/ 105 h 146"/>
              <a:gd name="T28" fmla="*/ 20 w 145"/>
              <a:gd name="T29" fmla="*/ 89 h 146"/>
              <a:gd name="T30" fmla="*/ 0 w 145"/>
              <a:gd name="T31" fmla="*/ 85 h 146"/>
              <a:gd name="T32" fmla="*/ 0 w 145"/>
              <a:gd name="T33" fmla="*/ 62 h 146"/>
              <a:gd name="T34" fmla="*/ 2 w 145"/>
              <a:gd name="T35" fmla="*/ 59 h 146"/>
              <a:gd name="T36" fmla="*/ 23 w 145"/>
              <a:gd name="T37" fmla="*/ 48 h 146"/>
              <a:gd name="T38" fmla="*/ 12 w 145"/>
              <a:gd name="T39" fmla="*/ 32 h 146"/>
              <a:gd name="T40" fmla="*/ 22 w 145"/>
              <a:gd name="T41" fmla="*/ 20 h 146"/>
              <a:gd name="T42" fmla="*/ 34 w 145"/>
              <a:gd name="T43" fmla="*/ 14 h 146"/>
              <a:gd name="T44" fmla="*/ 55 w 145"/>
              <a:gd name="T45" fmla="*/ 21 h 146"/>
              <a:gd name="T46" fmla="*/ 62 w 145"/>
              <a:gd name="T47" fmla="*/ 0 h 146"/>
              <a:gd name="T48" fmla="*/ 85 w 145"/>
              <a:gd name="T49" fmla="*/ 1 h 146"/>
              <a:gd name="T50" fmla="*/ 89 w 145"/>
              <a:gd name="T51" fmla="*/ 21 h 146"/>
              <a:gd name="T52" fmla="*/ 111 w 145"/>
              <a:gd name="T53" fmla="*/ 14 h 146"/>
              <a:gd name="T54" fmla="*/ 115 w 145"/>
              <a:gd name="T55" fmla="*/ 14 h 146"/>
              <a:gd name="T56" fmla="*/ 132 w 145"/>
              <a:gd name="T57" fmla="*/ 32 h 146"/>
              <a:gd name="T58" fmla="*/ 126 w 145"/>
              <a:gd name="T59" fmla="*/ 41 h 146"/>
              <a:gd name="T60" fmla="*/ 125 w 145"/>
              <a:gd name="T61" fmla="*/ 57 h 146"/>
              <a:gd name="T62" fmla="*/ 144 w 145"/>
              <a:gd name="T63" fmla="*/ 60 h 146"/>
              <a:gd name="T64" fmla="*/ 89 w 145"/>
              <a:gd name="T65" fmla="*/ 90 h 146"/>
              <a:gd name="T66" fmla="*/ 89 w 145"/>
              <a:gd name="T67" fmla="*/ 56 h 146"/>
              <a:gd name="T68" fmla="*/ 55 w 145"/>
              <a:gd name="T69" fmla="*/ 56 h 146"/>
              <a:gd name="T70" fmla="*/ 55 w 145"/>
              <a:gd name="T71" fmla="*/ 90 h 146"/>
              <a:gd name="T72" fmla="*/ 89 w 145"/>
              <a:gd name="T73" fmla="*/ 90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5" h="146">
                <a:moveTo>
                  <a:pt x="145" y="63"/>
                </a:moveTo>
                <a:cubicBezTo>
                  <a:pt x="145" y="84"/>
                  <a:pt x="145" y="84"/>
                  <a:pt x="145" y="84"/>
                </a:cubicBezTo>
                <a:cubicBezTo>
                  <a:pt x="145" y="84"/>
                  <a:pt x="144" y="85"/>
                  <a:pt x="144" y="86"/>
                </a:cubicBezTo>
                <a:cubicBezTo>
                  <a:pt x="144" y="87"/>
                  <a:pt x="143" y="87"/>
                  <a:pt x="142" y="87"/>
                </a:cubicBezTo>
                <a:cubicBezTo>
                  <a:pt x="125" y="90"/>
                  <a:pt x="125" y="90"/>
                  <a:pt x="125" y="90"/>
                </a:cubicBezTo>
                <a:cubicBezTo>
                  <a:pt x="123" y="93"/>
                  <a:pt x="122" y="96"/>
                  <a:pt x="121" y="98"/>
                </a:cubicBezTo>
                <a:cubicBezTo>
                  <a:pt x="123" y="101"/>
                  <a:pt x="127" y="106"/>
                  <a:pt x="131" y="111"/>
                </a:cubicBezTo>
                <a:cubicBezTo>
                  <a:pt x="132" y="112"/>
                  <a:pt x="132" y="113"/>
                  <a:pt x="132" y="114"/>
                </a:cubicBezTo>
                <a:cubicBezTo>
                  <a:pt x="132" y="115"/>
                  <a:pt x="132" y="115"/>
                  <a:pt x="131" y="116"/>
                </a:cubicBezTo>
                <a:cubicBezTo>
                  <a:pt x="129" y="118"/>
                  <a:pt x="126" y="122"/>
                  <a:pt x="122" y="126"/>
                </a:cubicBezTo>
                <a:cubicBezTo>
                  <a:pt x="117" y="131"/>
                  <a:pt x="114" y="133"/>
                  <a:pt x="113" y="133"/>
                </a:cubicBezTo>
                <a:cubicBezTo>
                  <a:pt x="112" y="133"/>
                  <a:pt x="111" y="133"/>
                  <a:pt x="110" y="132"/>
                </a:cubicBezTo>
                <a:cubicBezTo>
                  <a:pt x="97" y="122"/>
                  <a:pt x="97" y="122"/>
                  <a:pt x="97" y="122"/>
                </a:cubicBezTo>
                <a:cubicBezTo>
                  <a:pt x="95" y="123"/>
                  <a:pt x="92" y="124"/>
                  <a:pt x="89" y="125"/>
                </a:cubicBezTo>
                <a:cubicBezTo>
                  <a:pt x="88" y="134"/>
                  <a:pt x="87" y="140"/>
                  <a:pt x="86" y="143"/>
                </a:cubicBezTo>
                <a:cubicBezTo>
                  <a:pt x="86" y="145"/>
                  <a:pt x="84" y="146"/>
                  <a:pt x="83" y="146"/>
                </a:cubicBezTo>
                <a:cubicBezTo>
                  <a:pt x="62" y="146"/>
                  <a:pt x="62" y="146"/>
                  <a:pt x="62" y="146"/>
                </a:cubicBezTo>
                <a:cubicBezTo>
                  <a:pt x="61" y="146"/>
                  <a:pt x="60" y="145"/>
                  <a:pt x="59" y="145"/>
                </a:cubicBezTo>
                <a:cubicBezTo>
                  <a:pt x="59" y="144"/>
                  <a:pt x="58" y="144"/>
                  <a:pt x="58" y="143"/>
                </a:cubicBezTo>
                <a:cubicBezTo>
                  <a:pt x="56" y="125"/>
                  <a:pt x="56" y="125"/>
                  <a:pt x="56" y="125"/>
                </a:cubicBezTo>
                <a:cubicBezTo>
                  <a:pt x="52" y="124"/>
                  <a:pt x="50" y="123"/>
                  <a:pt x="47" y="122"/>
                </a:cubicBezTo>
                <a:cubicBezTo>
                  <a:pt x="34" y="132"/>
                  <a:pt x="34" y="132"/>
                  <a:pt x="34" y="132"/>
                </a:cubicBezTo>
                <a:cubicBezTo>
                  <a:pt x="33" y="133"/>
                  <a:pt x="32" y="133"/>
                  <a:pt x="31" y="133"/>
                </a:cubicBezTo>
                <a:cubicBezTo>
                  <a:pt x="31" y="133"/>
                  <a:pt x="30" y="132"/>
                  <a:pt x="29" y="132"/>
                </a:cubicBezTo>
                <a:cubicBezTo>
                  <a:pt x="21" y="125"/>
                  <a:pt x="16" y="119"/>
                  <a:pt x="13" y="116"/>
                </a:cubicBezTo>
                <a:cubicBezTo>
                  <a:pt x="13" y="115"/>
                  <a:pt x="13" y="115"/>
                  <a:pt x="13" y="114"/>
                </a:cubicBezTo>
                <a:cubicBezTo>
                  <a:pt x="13" y="113"/>
                  <a:pt x="13" y="112"/>
                  <a:pt x="14" y="112"/>
                </a:cubicBezTo>
                <a:cubicBezTo>
                  <a:pt x="14" y="110"/>
                  <a:pt x="16" y="108"/>
                  <a:pt x="18" y="105"/>
                </a:cubicBezTo>
                <a:cubicBezTo>
                  <a:pt x="21" y="102"/>
                  <a:pt x="22" y="100"/>
                  <a:pt x="23" y="99"/>
                </a:cubicBezTo>
                <a:cubicBezTo>
                  <a:pt x="22" y="95"/>
                  <a:pt x="20" y="92"/>
                  <a:pt x="20" y="89"/>
                </a:cubicBezTo>
                <a:cubicBezTo>
                  <a:pt x="2" y="87"/>
                  <a:pt x="2" y="87"/>
                  <a:pt x="2" y="87"/>
                </a:cubicBezTo>
                <a:cubicBezTo>
                  <a:pt x="1" y="87"/>
                  <a:pt x="1" y="86"/>
                  <a:pt x="0" y="85"/>
                </a:cubicBezTo>
                <a:cubicBezTo>
                  <a:pt x="0" y="85"/>
                  <a:pt x="0" y="84"/>
                  <a:pt x="0" y="83"/>
                </a:cubicBezTo>
                <a:cubicBezTo>
                  <a:pt x="0" y="62"/>
                  <a:pt x="0" y="62"/>
                  <a:pt x="0" y="62"/>
                </a:cubicBezTo>
                <a:cubicBezTo>
                  <a:pt x="0" y="62"/>
                  <a:pt x="0" y="61"/>
                  <a:pt x="0" y="60"/>
                </a:cubicBezTo>
                <a:cubicBezTo>
                  <a:pt x="1" y="59"/>
                  <a:pt x="1" y="59"/>
                  <a:pt x="2" y="59"/>
                </a:cubicBezTo>
                <a:cubicBezTo>
                  <a:pt x="20" y="56"/>
                  <a:pt x="20" y="56"/>
                  <a:pt x="20" y="56"/>
                </a:cubicBezTo>
                <a:cubicBezTo>
                  <a:pt x="21" y="53"/>
                  <a:pt x="22" y="50"/>
                  <a:pt x="23" y="48"/>
                </a:cubicBezTo>
                <a:cubicBezTo>
                  <a:pt x="21" y="44"/>
                  <a:pt x="17" y="40"/>
                  <a:pt x="13" y="34"/>
                </a:cubicBezTo>
                <a:cubicBezTo>
                  <a:pt x="13" y="34"/>
                  <a:pt x="12" y="33"/>
                  <a:pt x="12" y="32"/>
                </a:cubicBezTo>
                <a:cubicBezTo>
                  <a:pt x="12" y="32"/>
                  <a:pt x="13" y="31"/>
                  <a:pt x="13" y="30"/>
                </a:cubicBezTo>
                <a:cubicBezTo>
                  <a:pt x="15" y="28"/>
                  <a:pt x="18" y="24"/>
                  <a:pt x="22" y="20"/>
                </a:cubicBezTo>
                <a:cubicBezTo>
                  <a:pt x="27" y="15"/>
                  <a:pt x="30" y="13"/>
                  <a:pt x="31" y="13"/>
                </a:cubicBezTo>
                <a:cubicBezTo>
                  <a:pt x="32" y="13"/>
                  <a:pt x="33" y="13"/>
                  <a:pt x="34" y="14"/>
                </a:cubicBezTo>
                <a:cubicBezTo>
                  <a:pt x="47" y="24"/>
                  <a:pt x="47" y="24"/>
                  <a:pt x="47" y="24"/>
                </a:cubicBezTo>
                <a:cubicBezTo>
                  <a:pt x="50" y="23"/>
                  <a:pt x="53" y="22"/>
                  <a:pt x="55" y="21"/>
                </a:cubicBezTo>
                <a:cubicBezTo>
                  <a:pt x="57" y="12"/>
                  <a:pt x="57" y="6"/>
                  <a:pt x="58" y="3"/>
                </a:cubicBezTo>
                <a:cubicBezTo>
                  <a:pt x="59" y="1"/>
                  <a:pt x="60" y="0"/>
                  <a:pt x="62" y="0"/>
                </a:cubicBezTo>
                <a:cubicBezTo>
                  <a:pt x="83" y="0"/>
                  <a:pt x="83" y="0"/>
                  <a:pt x="83" y="0"/>
                </a:cubicBezTo>
                <a:cubicBezTo>
                  <a:pt x="84" y="0"/>
                  <a:pt x="84" y="1"/>
                  <a:pt x="85" y="1"/>
                </a:cubicBezTo>
                <a:cubicBezTo>
                  <a:pt x="86" y="2"/>
                  <a:pt x="86" y="2"/>
                  <a:pt x="86" y="3"/>
                </a:cubicBezTo>
                <a:cubicBezTo>
                  <a:pt x="89" y="21"/>
                  <a:pt x="89" y="21"/>
                  <a:pt x="89" y="21"/>
                </a:cubicBezTo>
                <a:cubicBezTo>
                  <a:pt x="92" y="22"/>
                  <a:pt x="95" y="23"/>
                  <a:pt x="97" y="24"/>
                </a:cubicBezTo>
                <a:cubicBezTo>
                  <a:pt x="111" y="14"/>
                  <a:pt x="111" y="14"/>
                  <a:pt x="111" y="14"/>
                </a:cubicBezTo>
                <a:cubicBezTo>
                  <a:pt x="111" y="13"/>
                  <a:pt x="112" y="13"/>
                  <a:pt x="113" y="13"/>
                </a:cubicBezTo>
                <a:cubicBezTo>
                  <a:pt x="114" y="13"/>
                  <a:pt x="114" y="13"/>
                  <a:pt x="115" y="14"/>
                </a:cubicBezTo>
                <a:cubicBezTo>
                  <a:pt x="123" y="22"/>
                  <a:pt x="129" y="27"/>
                  <a:pt x="131" y="30"/>
                </a:cubicBezTo>
                <a:cubicBezTo>
                  <a:pt x="131" y="31"/>
                  <a:pt x="132" y="31"/>
                  <a:pt x="132" y="32"/>
                </a:cubicBezTo>
                <a:cubicBezTo>
                  <a:pt x="132" y="33"/>
                  <a:pt x="131" y="34"/>
                  <a:pt x="131" y="34"/>
                </a:cubicBezTo>
                <a:cubicBezTo>
                  <a:pt x="130" y="36"/>
                  <a:pt x="128" y="38"/>
                  <a:pt x="126" y="41"/>
                </a:cubicBezTo>
                <a:cubicBezTo>
                  <a:pt x="124" y="44"/>
                  <a:pt x="122" y="46"/>
                  <a:pt x="121" y="47"/>
                </a:cubicBezTo>
                <a:cubicBezTo>
                  <a:pt x="122" y="50"/>
                  <a:pt x="124" y="54"/>
                  <a:pt x="125" y="57"/>
                </a:cubicBezTo>
                <a:cubicBezTo>
                  <a:pt x="142" y="59"/>
                  <a:pt x="142" y="59"/>
                  <a:pt x="142" y="59"/>
                </a:cubicBezTo>
                <a:cubicBezTo>
                  <a:pt x="143" y="59"/>
                  <a:pt x="144" y="60"/>
                  <a:pt x="144" y="60"/>
                </a:cubicBezTo>
                <a:cubicBezTo>
                  <a:pt x="144" y="61"/>
                  <a:pt x="145" y="62"/>
                  <a:pt x="145" y="63"/>
                </a:cubicBezTo>
                <a:close/>
                <a:moveTo>
                  <a:pt x="89" y="90"/>
                </a:moveTo>
                <a:cubicBezTo>
                  <a:pt x="94" y="85"/>
                  <a:pt x="96" y="80"/>
                  <a:pt x="96" y="73"/>
                </a:cubicBezTo>
                <a:cubicBezTo>
                  <a:pt x="96" y="66"/>
                  <a:pt x="94" y="61"/>
                  <a:pt x="89" y="56"/>
                </a:cubicBezTo>
                <a:cubicBezTo>
                  <a:pt x="85" y="51"/>
                  <a:pt x="79" y="49"/>
                  <a:pt x="72" y="49"/>
                </a:cubicBezTo>
                <a:cubicBezTo>
                  <a:pt x="65" y="49"/>
                  <a:pt x="60" y="51"/>
                  <a:pt x="55" y="56"/>
                </a:cubicBezTo>
                <a:cubicBezTo>
                  <a:pt x="50" y="61"/>
                  <a:pt x="48" y="66"/>
                  <a:pt x="48" y="73"/>
                </a:cubicBezTo>
                <a:cubicBezTo>
                  <a:pt x="48" y="80"/>
                  <a:pt x="50" y="85"/>
                  <a:pt x="55" y="90"/>
                </a:cubicBezTo>
                <a:cubicBezTo>
                  <a:pt x="60" y="95"/>
                  <a:pt x="65" y="97"/>
                  <a:pt x="72" y="97"/>
                </a:cubicBezTo>
                <a:cubicBezTo>
                  <a:pt x="79" y="97"/>
                  <a:pt x="85" y="95"/>
                  <a:pt x="89" y="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1" name="Freeform 281"/>
          <p:cNvSpPr>
            <a:spLocks noEditPoints="1"/>
          </p:cNvSpPr>
          <p:nvPr/>
        </p:nvSpPr>
        <p:spPr bwMode="auto">
          <a:xfrm>
            <a:off x="4297369" y="2639139"/>
            <a:ext cx="278528" cy="278527"/>
          </a:xfrm>
          <a:custGeom>
            <a:avLst/>
            <a:gdLst>
              <a:gd name="T0" fmla="*/ 155 w 155"/>
              <a:gd name="T1" fmla="*/ 3 h 155"/>
              <a:gd name="T2" fmla="*/ 148 w 155"/>
              <a:gd name="T3" fmla="*/ 44 h 155"/>
              <a:gd name="T4" fmla="*/ 124 w 155"/>
              <a:gd name="T5" fmla="*/ 78 h 155"/>
              <a:gd name="T6" fmla="*/ 105 w 155"/>
              <a:gd name="T7" fmla="*/ 95 h 155"/>
              <a:gd name="T8" fmla="*/ 103 w 155"/>
              <a:gd name="T9" fmla="*/ 131 h 155"/>
              <a:gd name="T10" fmla="*/ 102 w 155"/>
              <a:gd name="T11" fmla="*/ 133 h 155"/>
              <a:gd name="T12" fmla="*/ 66 w 155"/>
              <a:gd name="T13" fmla="*/ 154 h 155"/>
              <a:gd name="T14" fmla="*/ 64 w 155"/>
              <a:gd name="T15" fmla="*/ 155 h 155"/>
              <a:gd name="T16" fmla="*/ 62 w 155"/>
              <a:gd name="T17" fmla="*/ 154 h 155"/>
              <a:gd name="T18" fmla="*/ 56 w 155"/>
              <a:gd name="T19" fmla="*/ 148 h 155"/>
              <a:gd name="T20" fmla="*/ 55 w 155"/>
              <a:gd name="T21" fmla="*/ 145 h 155"/>
              <a:gd name="T22" fmla="*/ 63 w 155"/>
              <a:gd name="T23" fmla="*/ 119 h 155"/>
              <a:gd name="T24" fmla="*/ 37 w 155"/>
              <a:gd name="T25" fmla="*/ 92 h 155"/>
              <a:gd name="T26" fmla="*/ 10 w 155"/>
              <a:gd name="T27" fmla="*/ 100 h 155"/>
              <a:gd name="T28" fmla="*/ 10 w 155"/>
              <a:gd name="T29" fmla="*/ 100 h 155"/>
              <a:gd name="T30" fmla="*/ 7 w 155"/>
              <a:gd name="T31" fmla="*/ 99 h 155"/>
              <a:gd name="T32" fmla="*/ 1 w 155"/>
              <a:gd name="T33" fmla="*/ 93 h 155"/>
              <a:gd name="T34" fmla="*/ 1 w 155"/>
              <a:gd name="T35" fmla="*/ 90 h 155"/>
              <a:gd name="T36" fmla="*/ 22 w 155"/>
              <a:gd name="T37" fmla="*/ 53 h 155"/>
              <a:gd name="T38" fmla="*/ 25 w 155"/>
              <a:gd name="T39" fmla="*/ 52 h 155"/>
              <a:gd name="T40" fmla="*/ 60 w 155"/>
              <a:gd name="T41" fmla="*/ 50 h 155"/>
              <a:gd name="T42" fmla="*/ 77 w 155"/>
              <a:gd name="T43" fmla="*/ 31 h 155"/>
              <a:gd name="T44" fmla="*/ 111 w 155"/>
              <a:gd name="T45" fmla="*/ 7 h 155"/>
              <a:gd name="T46" fmla="*/ 152 w 155"/>
              <a:gd name="T47" fmla="*/ 0 h 155"/>
              <a:gd name="T48" fmla="*/ 154 w 155"/>
              <a:gd name="T49" fmla="*/ 1 h 155"/>
              <a:gd name="T50" fmla="*/ 155 w 155"/>
              <a:gd name="T51" fmla="*/ 3 h 155"/>
              <a:gd name="T52" fmla="*/ 131 w 155"/>
              <a:gd name="T53" fmla="*/ 37 h 155"/>
              <a:gd name="T54" fmla="*/ 134 w 155"/>
              <a:gd name="T55" fmla="*/ 31 h 155"/>
              <a:gd name="T56" fmla="*/ 131 w 155"/>
              <a:gd name="T57" fmla="*/ 24 h 155"/>
              <a:gd name="T58" fmla="*/ 125 w 155"/>
              <a:gd name="T59" fmla="*/ 21 h 155"/>
              <a:gd name="T60" fmla="*/ 118 w 155"/>
              <a:gd name="T61" fmla="*/ 24 h 155"/>
              <a:gd name="T62" fmla="*/ 115 w 155"/>
              <a:gd name="T63" fmla="*/ 31 h 155"/>
              <a:gd name="T64" fmla="*/ 118 w 155"/>
              <a:gd name="T65" fmla="*/ 37 h 155"/>
              <a:gd name="T66" fmla="*/ 125 w 155"/>
              <a:gd name="T67" fmla="*/ 40 h 155"/>
              <a:gd name="T68" fmla="*/ 131 w 155"/>
              <a:gd name="T69" fmla="*/ 37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55" h="155">
                <a:moveTo>
                  <a:pt x="155" y="3"/>
                </a:moveTo>
                <a:cubicBezTo>
                  <a:pt x="155" y="19"/>
                  <a:pt x="152" y="33"/>
                  <a:pt x="148" y="44"/>
                </a:cubicBezTo>
                <a:cubicBezTo>
                  <a:pt x="143" y="55"/>
                  <a:pt x="135" y="67"/>
                  <a:pt x="124" y="78"/>
                </a:cubicBezTo>
                <a:cubicBezTo>
                  <a:pt x="119" y="83"/>
                  <a:pt x="112" y="89"/>
                  <a:pt x="105" y="95"/>
                </a:cubicBezTo>
                <a:cubicBezTo>
                  <a:pt x="103" y="131"/>
                  <a:pt x="103" y="131"/>
                  <a:pt x="103" y="131"/>
                </a:cubicBezTo>
                <a:cubicBezTo>
                  <a:pt x="103" y="132"/>
                  <a:pt x="103" y="132"/>
                  <a:pt x="102" y="133"/>
                </a:cubicBezTo>
                <a:cubicBezTo>
                  <a:pt x="66" y="154"/>
                  <a:pt x="66" y="154"/>
                  <a:pt x="66" y="154"/>
                </a:cubicBezTo>
                <a:cubicBezTo>
                  <a:pt x="65" y="154"/>
                  <a:pt x="65" y="155"/>
                  <a:pt x="64" y="155"/>
                </a:cubicBezTo>
                <a:cubicBezTo>
                  <a:pt x="63" y="155"/>
                  <a:pt x="63" y="154"/>
                  <a:pt x="62" y="154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55" y="147"/>
                  <a:pt x="55" y="146"/>
                  <a:pt x="55" y="145"/>
                </a:cubicBezTo>
                <a:cubicBezTo>
                  <a:pt x="63" y="119"/>
                  <a:pt x="63" y="119"/>
                  <a:pt x="63" y="119"/>
                </a:cubicBezTo>
                <a:cubicBezTo>
                  <a:pt x="37" y="92"/>
                  <a:pt x="37" y="92"/>
                  <a:pt x="37" y="92"/>
                </a:cubicBezTo>
                <a:cubicBezTo>
                  <a:pt x="10" y="100"/>
                  <a:pt x="10" y="100"/>
                  <a:pt x="10" y="100"/>
                </a:cubicBezTo>
                <a:cubicBezTo>
                  <a:pt x="10" y="100"/>
                  <a:pt x="10" y="100"/>
                  <a:pt x="10" y="100"/>
                </a:cubicBezTo>
                <a:cubicBezTo>
                  <a:pt x="9" y="100"/>
                  <a:pt x="8" y="100"/>
                  <a:pt x="7" y="99"/>
                </a:cubicBezTo>
                <a:cubicBezTo>
                  <a:pt x="1" y="93"/>
                  <a:pt x="1" y="93"/>
                  <a:pt x="1" y="93"/>
                </a:cubicBezTo>
                <a:cubicBezTo>
                  <a:pt x="0" y="92"/>
                  <a:pt x="0" y="91"/>
                  <a:pt x="1" y="90"/>
                </a:cubicBezTo>
                <a:cubicBezTo>
                  <a:pt x="22" y="53"/>
                  <a:pt x="22" y="53"/>
                  <a:pt x="22" y="53"/>
                </a:cubicBezTo>
                <a:cubicBezTo>
                  <a:pt x="23" y="52"/>
                  <a:pt x="24" y="52"/>
                  <a:pt x="25" y="52"/>
                </a:cubicBezTo>
                <a:cubicBezTo>
                  <a:pt x="60" y="50"/>
                  <a:pt x="60" y="50"/>
                  <a:pt x="60" y="50"/>
                </a:cubicBezTo>
                <a:cubicBezTo>
                  <a:pt x="66" y="43"/>
                  <a:pt x="72" y="37"/>
                  <a:pt x="77" y="31"/>
                </a:cubicBezTo>
                <a:cubicBezTo>
                  <a:pt x="89" y="20"/>
                  <a:pt x="100" y="11"/>
                  <a:pt x="111" y="7"/>
                </a:cubicBezTo>
                <a:cubicBezTo>
                  <a:pt x="122" y="3"/>
                  <a:pt x="135" y="0"/>
                  <a:pt x="152" y="0"/>
                </a:cubicBezTo>
                <a:cubicBezTo>
                  <a:pt x="152" y="0"/>
                  <a:pt x="153" y="1"/>
                  <a:pt x="154" y="1"/>
                </a:cubicBezTo>
                <a:cubicBezTo>
                  <a:pt x="154" y="2"/>
                  <a:pt x="155" y="3"/>
                  <a:pt x="155" y="3"/>
                </a:cubicBezTo>
                <a:close/>
                <a:moveTo>
                  <a:pt x="131" y="37"/>
                </a:moveTo>
                <a:cubicBezTo>
                  <a:pt x="133" y="35"/>
                  <a:pt x="134" y="33"/>
                  <a:pt x="134" y="31"/>
                </a:cubicBezTo>
                <a:cubicBezTo>
                  <a:pt x="134" y="28"/>
                  <a:pt x="133" y="26"/>
                  <a:pt x="131" y="24"/>
                </a:cubicBezTo>
                <a:cubicBezTo>
                  <a:pt x="129" y="22"/>
                  <a:pt x="127" y="21"/>
                  <a:pt x="125" y="21"/>
                </a:cubicBezTo>
                <a:cubicBezTo>
                  <a:pt x="122" y="21"/>
                  <a:pt x="120" y="22"/>
                  <a:pt x="118" y="24"/>
                </a:cubicBezTo>
                <a:cubicBezTo>
                  <a:pt x="116" y="26"/>
                  <a:pt x="115" y="28"/>
                  <a:pt x="115" y="31"/>
                </a:cubicBezTo>
                <a:cubicBezTo>
                  <a:pt x="115" y="33"/>
                  <a:pt x="116" y="35"/>
                  <a:pt x="118" y="37"/>
                </a:cubicBezTo>
                <a:cubicBezTo>
                  <a:pt x="120" y="39"/>
                  <a:pt x="122" y="40"/>
                  <a:pt x="125" y="40"/>
                </a:cubicBezTo>
                <a:cubicBezTo>
                  <a:pt x="127" y="40"/>
                  <a:pt x="129" y="39"/>
                  <a:pt x="131" y="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2" name="Freeform 183"/>
          <p:cNvSpPr>
            <a:spLocks noEditPoints="1"/>
          </p:cNvSpPr>
          <p:nvPr/>
        </p:nvSpPr>
        <p:spPr bwMode="auto">
          <a:xfrm>
            <a:off x="3929143" y="5129183"/>
            <a:ext cx="301578" cy="301578"/>
          </a:xfrm>
          <a:custGeom>
            <a:avLst/>
            <a:gdLst>
              <a:gd name="T0" fmla="*/ 35 w 168"/>
              <a:gd name="T1" fmla="*/ 108 h 169"/>
              <a:gd name="T2" fmla="*/ 0 w 168"/>
              <a:gd name="T3" fmla="*/ 103 h 169"/>
              <a:gd name="T4" fmla="*/ 7 w 168"/>
              <a:gd name="T5" fmla="*/ 88 h 169"/>
              <a:gd name="T6" fmla="*/ 19 w 168"/>
              <a:gd name="T7" fmla="*/ 79 h 169"/>
              <a:gd name="T8" fmla="*/ 20 w 168"/>
              <a:gd name="T9" fmla="*/ 71 h 169"/>
              <a:gd name="T10" fmla="*/ 8 w 168"/>
              <a:gd name="T11" fmla="*/ 76 h 169"/>
              <a:gd name="T12" fmla="*/ 7 w 168"/>
              <a:gd name="T13" fmla="*/ 62 h 169"/>
              <a:gd name="T14" fmla="*/ 29 w 168"/>
              <a:gd name="T15" fmla="*/ 64 h 169"/>
              <a:gd name="T16" fmla="*/ 30 w 168"/>
              <a:gd name="T17" fmla="*/ 83 h 169"/>
              <a:gd name="T18" fmla="*/ 16 w 168"/>
              <a:gd name="T19" fmla="*/ 94 h 169"/>
              <a:gd name="T20" fmla="*/ 25 w 168"/>
              <a:gd name="T21" fmla="*/ 99 h 169"/>
              <a:gd name="T22" fmla="*/ 35 w 168"/>
              <a:gd name="T23" fmla="*/ 93 h 169"/>
              <a:gd name="T24" fmla="*/ 29 w 168"/>
              <a:gd name="T25" fmla="*/ 164 h 169"/>
              <a:gd name="T26" fmla="*/ 0 w 168"/>
              <a:gd name="T27" fmla="*/ 162 h 169"/>
              <a:gd name="T28" fmla="*/ 16 w 168"/>
              <a:gd name="T29" fmla="*/ 158 h 169"/>
              <a:gd name="T30" fmla="*/ 22 w 168"/>
              <a:gd name="T31" fmla="*/ 153 h 169"/>
              <a:gd name="T32" fmla="*/ 10 w 168"/>
              <a:gd name="T33" fmla="*/ 142 h 169"/>
              <a:gd name="T34" fmla="*/ 17 w 168"/>
              <a:gd name="T35" fmla="*/ 133 h 169"/>
              <a:gd name="T36" fmla="*/ 21 w 168"/>
              <a:gd name="T37" fmla="*/ 129 h 169"/>
              <a:gd name="T38" fmla="*/ 11 w 168"/>
              <a:gd name="T39" fmla="*/ 130 h 169"/>
              <a:gd name="T40" fmla="*/ 1 w 168"/>
              <a:gd name="T41" fmla="*/ 135 h 169"/>
              <a:gd name="T42" fmla="*/ 33 w 168"/>
              <a:gd name="T43" fmla="*/ 120 h 169"/>
              <a:gd name="T44" fmla="*/ 24 w 168"/>
              <a:gd name="T45" fmla="*/ 139 h 169"/>
              <a:gd name="T46" fmla="*/ 34 w 168"/>
              <a:gd name="T47" fmla="*/ 152 h 169"/>
              <a:gd name="T48" fmla="*/ 35 w 168"/>
              <a:gd name="T49" fmla="*/ 48 h 169"/>
              <a:gd name="T50" fmla="*/ 3 w 168"/>
              <a:gd name="T51" fmla="*/ 38 h 169"/>
              <a:gd name="T52" fmla="*/ 13 w 168"/>
              <a:gd name="T53" fmla="*/ 27 h 169"/>
              <a:gd name="T54" fmla="*/ 13 w 168"/>
              <a:gd name="T55" fmla="*/ 14 h 169"/>
              <a:gd name="T56" fmla="*/ 8 w 168"/>
              <a:gd name="T57" fmla="*/ 19 h 169"/>
              <a:gd name="T58" fmla="*/ 14 w 168"/>
              <a:gd name="T59" fmla="*/ 0 h 169"/>
              <a:gd name="T60" fmla="*/ 24 w 168"/>
              <a:gd name="T61" fmla="*/ 38 h 169"/>
              <a:gd name="T62" fmla="*/ 168 w 168"/>
              <a:gd name="T63" fmla="*/ 26 h 169"/>
              <a:gd name="T64" fmla="*/ 167 w 168"/>
              <a:gd name="T65" fmla="*/ 47 h 169"/>
              <a:gd name="T66" fmla="*/ 50 w 168"/>
              <a:gd name="T67" fmla="*/ 48 h 169"/>
              <a:gd name="T68" fmla="*/ 47 w 168"/>
              <a:gd name="T69" fmla="*/ 45 h 169"/>
              <a:gd name="T70" fmla="*/ 48 w 168"/>
              <a:gd name="T71" fmla="*/ 24 h 169"/>
              <a:gd name="T72" fmla="*/ 165 w 168"/>
              <a:gd name="T73" fmla="*/ 23 h 169"/>
              <a:gd name="T74" fmla="*/ 168 w 168"/>
              <a:gd name="T75" fmla="*/ 26 h 169"/>
              <a:gd name="T76" fmla="*/ 168 w 168"/>
              <a:gd name="T77" fmla="*/ 93 h 169"/>
              <a:gd name="T78" fmla="*/ 165 w 168"/>
              <a:gd name="T79" fmla="*/ 96 h 169"/>
              <a:gd name="T80" fmla="*/ 48 w 168"/>
              <a:gd name="T81" fmla="*/ 95 h 169"/>
              <a:gd name="T82" fmla="*/ 47 w 168"/>
              <a:gd name="T83" fmla="*/ 75 h 169"/>
              <a:gd name="T84" fmla="*/ 50 w 168"/>
              <a:gd name="T85" fmla="*/ 72 h 169"/>
              <a:gd name="T86" fmla="*/ 167 w 168"/>
              <a:gd name="T87" fmla="*/ 73 h 169"/>
              <a:gd name="T88" fmla="*/ 168 w 168"/>
              <a:gd name="T89" fmla="*/ 123 h 169"/>
              <a:gd name="T90" fmla="*/ 167 w 168"/>
              <a:gd name="T91" fmla="*/ 144 h 169"/>
              <a:gd name="T92" fmla="*/ 50 w 168"/>
              <a:gd name="T93" fmla="*/ 144 h 169"/>
              <a:gd name="T94" fmla="*/ 47 w 168"/>
              <a:gd name="T95" fmla="*/ 141 h 169"/>
              <a:gd name="T96" fmla="*/ 48 w 168"/>
              <a:gd name="T97" fmla="*/ 121 h 169"/>
              <a:gd name="T98" fmla="*/ 165 w 168"/>
              <a:gd name="T99" fmla="*/ 120 h 169"/>
              <a:gd name="T100" fmla="*/ 168 w 168"/>
              <a:gd name="T101" fmla="*/ 123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68" h="169">
                <a:moveTo>
                  <a:pt x="35" y="93"/>
                </a:moveTo>
                <a:cubicBezTo>
                  <a:pt x="35" y="108"/>
                  <a:pt x="35" y="108"/>
                  <a:pt x="35" y="108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06"/>
                  <a:pt x="0" y="104"/>
                  <a:pt x="0" y="103"/>
                </a:cubicBezTo>
                <a:cubicBezTo>
                  <a:pt x="0" y="100"/>
                  <a:pt x="0" y="97"/>
                  <a:pt x="2" y="94"/>
                </a:cubicBezTo>
                <a:cubicBezTo>
                  <a:pt x="3" y="92"/>
                  <a:pt x="5" y="89"/>
                  <a:pt x="7" y="88"/>
                </a:cubicBezTo>
                <a:cubicBezTo>
                  <a:pt x="9" y="86"/>
                  <a:pt x="11" y="85"/>
                  <a:pt x="14" y="83"/>
                </a:cubicBezTo>
                <a:cubicBezTo>
                  <a:pt x="16" y="82"/>
                  <a:pt x="17" y="81"/>
                  <a:pt x="19" y="79"/>
                </a:cubicBezTo>
                <a:cubicBezTo>
                  <a:pt x="20" y="78"/>
                  <a:pt x="21" y="76"/>
                  <a:pt x="21" y="75"/>
                </a:cubicBezTo>
                <a:cubicBezTo>
                  <a:pt x="21" y="73"/>
                  <a:pt x="21" y="72"/>
                  <a:pt x="20" y="71"/>
                </a:cubicBezTo>
                <a:cubicBezTo>
                  <a:pt x="19" y="70"/>
                  <a:pt x="18" y="70"/>
                  <a:pt x="16" y="70"/>
                </a:cubicBezTo>
                <a:cubicBezTo>
                  <a:pt x="13" y="70"/>
                  <a:pt x="11" y="72"/>
                  <a:pt x="8" y="76"/>
                </a:cubicBezTo>
                <a:cubicBezTo>
                  <a:pt x="0" y="70"/>
                  <a:pt x="0" y="70"/>
                  <a:pt x="0" y="70"/>
                </a:cubicBezTo>
                <a:cubicBezTo>
                  <a:pt x="2" y="67"/>
                  <a:pt x="4" y="64"/>
                  <a:pt x="7" y="62"/>
                </a:cubicBezTo>
                <a:cubicBezTo>
                  <a:pt x="10" y="61"/>
                  <a:pt x="13" y="60"/>
                  <a:pt x="17" y="60"/>
                </a:cubicBezTo>
                <a:cubicBezTo>
                  <a:pt x="22" y="60"/>
                  <a:pt x="25" y="61"/>
                  <a:pt x="29" y="64"/>
                </a:cubicBezTo>
                <a:cubicBezTo>
                  <a:pt x="32" y="66"/>
                  <a:pt x="33" y="70"/>
                  <a:pt x="33" y="74"/>
                </a:cubicBezTo>
                <a:cubicBezTo>
                  <a:pt x="33" y="77"/>
                  <a:pt x="32" y="80"/>
                  <a:pt x="30" y="83"/>
                </a:cubicBezTo>
                <a:cubicBezTo>
                  <a:pt x="28" y="86"/>
                  <a:pt x="26" y="88"/>
                  <a:pt x="23" y="89"/>
                </a:cubicBezTo>
                <a:cubicBezTo>
                  <a:pt x="20" y="90"/>
                  <a:pt x="18" y="92"/>
                  <a:pt x="16" y="94"/>
                </a:cubicBezTo>
                <a:cubicBezTo>
                  <a:pt x="14" y="96"/>
                  <a:pt x="13" y="97"/>
                  <a:pt x="13" y="99"/>
                </a:cubicBezTo>
                <a:cubicBezTo>
                  <a:pt x="25" y="99"/>
                  <a:pt x="25" y="99"/>
                  <a:pt x="25" y="99"/>
                </a:cubicBezTo>
                <a:cubicBezTo>
                  <a:pt x="25" y="93"/>
                  <a:pt x="25" y="93"/>
                  <a:pt x="25" y="93"/>
                </a:cubicBezTo>
                <a:lnTo>
                  <a:pt x="35" y="93"/>
                </a:lnTo>
                <a:close/>
                <a:moveTo>
                  <a:pt x="34" y="152"/>
                </a:moveTo>
                <a:cubicBezTo>
                  <a:pt x="34" y="157"/>
                  <a:pt x="33" y="161"/>
                  <a:pt x="29" y="164"/>
                </a:cubicBezTo>
                <a:cubicBezTo>
                  <a:pt x="26" y="167"/>
                  <a:pt x="21" y="169"/>
                  <a:pt x="16" y="169"/>
                </a:cubicBezTo>
                <a:cubicBezTo>
                  <a:pt x="10" y="169"/>
                  <a:pt x="4" y="167"/>
                  <a:pt x="0" y="162"/>
                </a:cubicBezTo>
                <a:cubicBezTo>
                  <a:pt x="5" y="154"/>
                  <a:pt x="5" y="154"/>
                  <a:pt x="5" y="154"/>
                </a:cubicBezTo>
                <a:cubicBezTo>
                  <a:pt x="9" y="157"/>
                  <a:pt x="12" y="158"/>
                  <a:pt x="16" y="158"/>
                </a:cubicBezTo>
                <a:cubicBezTo>
                  <a:pt x="17" y="158"/>
                  <a:pt x="19" y="158"/>
                  <a:pt x="20" y="157"/>
                </a:cubicBezTo>
                <a:cubicBezTo>
                  <a:pt x="22" y="156"/>
                  <a:pt x="22" y="155"/>
                  <a:pt x="22" y="153"/>
                </a:cubicBezTo>
                <a:cubicBezTo>
                  <a:pt x="22" y="149"/>
                  <a:pt x="19" y="147"/>
                  <a:pt x="12" y="148"/>
                </a:cubicBezTo>
                <a:cubicBezTo>
                  <a:pt x="10" y="142"/>
                  <a:pt x="10" y="142"/>
                  <a:pt x="10" y="142"/>
                </a:cubicBezTo>
                <a:cubicBezTo>
                  <a:pt x="10" y="142"/>
                  <a:pt x="11" y="140"/>
                  <a:pt x="13" y="138"/>
                </a:cubicBezTo>
                <a:cubicBezTo>
                  <a:pt x="15" y="136"/>
                  <a:pt x="16" y="134"/>
                  <a:pt x="17" y="133"/>
                </a:cubicBezTo>
                <a:cubicBezTo>
                  <a:pt x="18" y="132"/>
                  <a:pt x="19" y="131"/>
                  <a:pt x="21" y="130"/>
                </a:cubicBezTo>
                <a:cubicBezTo>
                  <a:pt x="21" y="129"/>
                  <a:pt x="21" y="129"/>
                  <a:pt x="21" y="129"/>
                </a:cubicBezTo>
                <a:cubicBezTo>
                  <a:pt x="20" y="129"/>
                  <a:pt x="18" y="129"/>
                  <a:pt x="16" y="130"/>
                </a:cubicBezTo>
                <a:cubicBezTo>
                  <a:pt x="14" y="130"/>
                  <a:pt x="12" y="130"/>
                  <a:pt x="11" y="130"/>
                </a:cubicBezTo>
                <a:cubicBezTo>
                  <a:pt x="11" y="135"/>
                  <a:pt x="11" y="135"/>
                  <a:pt x="11" y="135"/>
                </a:cubicBezTo>
                <a:cubicBezTo>
                  <a:pt x="1" y="135"/>
                  <a:pt x="1" y="135"/>
                  <a:pt x="1" y="135"/>
                </a:cubicBezTo>
                <a:cubicBezTo>
                  <a:pt x="1" y="120"/>
                  <a:pt x="1" y="120"/>
                  <a:pt x="1" y="120"/>
                </a:cubicBezTo>
                <a:cubicBezTo>
                  <a:pt x="33" y="120"/>
                  <a:pt x="33" y="120"/>
                  <a:pt x="33" y="120"/>
                </a:cubicBezTo>
                <a:cubicBezTo>
                  <a:pt x="33" y="129"/>
                  <a:pt x="33" y="129"/>
                  <a:pt x="33" y="129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7" y="140"/>
                  <a:pt x="30" y="142"/>
                  <a:pt x="31" y="144"/>
                </a:cubicBezTo>
                <a:cubicBezTo>
                  <a:pt x="33" y="146"/>
                  <a:pt x="34" y="149"/>
                  <a:pt x="34" y="152"/>
                </a:cubicBezTo>
                <a:close/>
                <a:moveTo>
                  <a:pt x="35" y="38"/>
                </a:moveTo>
                <a:cubicBezTo>
                  <a:pt x="35" y="48"/>
                  <a:pt x="35" y="48"/>
                  <a:pt x="35" y="48"/>
                </a:cubicBezTo>
                <a:cubicBezTo>
                  <a:pt x="3" y="48"/>
                  <a:pt x="3" y="48"/>
                  <a:pt x="3" y="48"/>
                </a:cubicBezTo>
                <a:cubicBezTo>
                  <a:pt x="3" y="38"/>
                  <a:pt x="3" y="38"/>
                  <a:pt x="3" y="38"/>
                </a:cubicBezTo>
                <a:cubicBezTo>
                  <a:pt x="13" y="38"/>
                  <a:pt x="13" y="38"/>
                  <a:pt x="13" y="38"/>
                </a:cubicBezTo>
                <a:cubicBezTo>
                  <a:pt x="13" y="36"/>
                  <a:pt x="13" y="32"/>
                  <a:pt x="13" y="27"/>
                </a:cubicBezTo>
                <a:cubicBezTo>
                  <a:pt x="13" y="22"/>
                  <a:pt x="13" y="18"/>
                  <a:pt x="13" y="15"/>
                </a:cubicBezTo>
                <a:cubicBezTo>
                  <a:pt x="13" y="14"/>
                  <a:pt x="13" y="14"/>
                  <a:pt x="13" y="14"/>
                </a:cubicBezTo>
                <a:cubicBezTo>
                  <a:pt x="13" y="14"/>
                  <a:pt x="13" y="14"/>
                  <a:pt x="13" y="14"/>
                </a:cubicBezTo>
                <a:cubicBezTo>
                  <a:pt x="12" y="15"/>
                  <a:pt x="11" y="17"/>
                  <a:pt x="8" y="19"/>
                </a:cubicBezTo>
                <a:cubicBezTo>
                  <a:pt x="2" y="12"/>
                  <a:pt x="2" y="12"/>
                  <a:pt x="2" y="12"/>
                </a:cubicBezTo>
                <a:cubicBezTo>
                  <a:pt x="14" y="0"/>
                  <a:pt x="14" y="0"/>
                  <a:pt x="1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4" y="38"/>
                  <a:pt x="24" y="38"/>
                  <a:pt x="24" y="38"/>
                </a:cubicBezTo>
                <a:lnTo>
                  <a:pt x="35" y="38"/>
                </a:lnTo>
                <a:close/>
                <a:moveTo>
                  <a:pt x="168" y="26"/>
                </a:moveTo>
                <a:cubicBezTo>
                  <a:pt x="168" y="45"/>
                  <a:pt x="168" y="45"/>
                  <a:pt x="168" y="45"/>
                </a:cubicBezTo>
                <a:cubicBezTo>
                  <a:pt x="168" y="45"/>
                  <a:pt x="167" y="46"/>
                  <a:pt x="167" y="47"/>
                </a:cubicBezTo>
                <a:cubicBezTo>
                  <a:pt x="166" y="47"/>
                  <a:pt x="166" y="48"/>
                  <a:pt x="165" y="48"/>
                </a:cubicBezTo>
                <a:cubicBezTo>
                  <a:pt x="50" y="48"/>
                  <a:pt x="50" y="48"/>
                  <a:pt x="50" y="48"/>
                </a:cubicBezTo>
                <a:cubicBezTo>
                  <a:pt x="49" y="48"/>
                  <a:pt x="48" y="47"/>
                  <a:pt x="48" y="47"/>
                </a:cubicBezTo>
                <a:cubicBezTo>
                  <a:pt x="47" y="46"/>
                  <a:pt x="47" y="45"/>
                  <a:pt x="47" y="45"/>
                </a:cubicBezTo>
                <a:cubicBezTo>
                  <a:pt x="47" y="26"/>
                  <a:pt x="47" y="26"/>
                  <a:pt x="47" y="26"/>
                </a:cubicBezTo>
                <a:cubicBezTo>
                  <a:pt x="47" y="26"/>
                  <a:pt x="47" y="25"/>
                  <a:pt x="48" y="24"/>
                </a:cubicBezTo>
                <a:cubicBezTo>
                  <a:pt x="48" y="24"/>
                  <a:pt x="49" y="23"/>
                  <a:pt x="50" y="23"/>
                </a:cubicBezTo>
                <a:cubicBezTo>
                  <a:pt x="165" y="23"/>
                  <a:pt x="165" y="23"/>
                  <a:pt x="165" y="23"/>
                </a:cubicBezTo>
                <a:cubicBezTo>
                  <a:pt x="166" y="23"/>
                  <a:pt x="166" y="24"/>
                  <a:pt x="167" y="24"/>
                </a:cubicBezTo>
                <a:cubicBezTo>
                  <a:pt x="167" y="25"/>
                  <a:pt x="168" y="26"/>
                  <a:pt x="168" y="26"/>
                </a:cubicBezTo>
                <a:close/>
                <a:moveTo>
                  <a:pt x="168" y="75"/>
                </a:moveTo>
                <a:cubicBezTo>
                  <a:pt x="168" y="93"/>
                  <a:pt x="168" y="93"/>
                  <a:pt x="168" y="93"/>
                </a:cubicBezTo>
                <a:cubicBezTo>
                  <a:pt x="168" y="94"/>
                  <a:pt x="167" y="95"/>
                  <a:pt x="167" y="95"/>
                </a:cubicBezTo>
                <a:cubicBezTo>
                  <a:pt x="166" y="96"/>
                  <a:pt x="166" y="96"/>
                  <a:pt x="165" y="96"/>
                </a:cubicBezTo>
                <a:cubicBezTo>
                  <a:pt x="50" y="96"/>
                  <a:pt x="50" y="96"/>
                  <a:pt x="50" y="96"/>
                </a:cubicBezTo>
                <a:cubicBezTo>
                  <a:pt x="49" y="96"/>
                  <a:pt x="48" y="96"/>
                  <a:pt x="48" y="95"/>
                </a:cubicBezTo>
                <a:cubicBezTo>
                  <a:pt x="47" y="95"/>
                  <a:pt x="47" y="94"/>
                  <a:pt x="47" y="93"/>
                </a:cubicBezTo>
                <a:cubicBezTo>
                  <a:pt x="47" y="75"/>
                  <a:pt x="47" y="75"/>
                  <a:pt x="47" y="75"/>
                </a:cubicBezTo>
                <a:cubicBezTo>
                  <a:pt x="47" y="74"/>
                  <a:pt x="47" y="73"/>
                  <a:pt x="48" y="73"/>
                </a:cubicBezTo>
                <a:cubicBezTo>
                  <a:pt x="48" y="72"/>
                  <a:pt x="49" y="72"/>
                  <a:pt x="50" y="72"/>
                </a:cubicBezTo>
                <a:cubicBezTo>
                  <a:pt x="165" y="72"/>
                  <a:pt x="165" y="72"/>
                  <a:pt x="165" y="72"/>
                </a:cubicBezTo>
                <a:cubicBezTo>
                  <a:pt x="166" y="72"/>
                  <a:pt x="166" y="72"/>
                  <a:pt x="167" y="73"/>
                </a:cubicBezTo>
                <a:cubicBezTo>
                  <a:pt x="167" y="73"/>
                  <a:pt x="168" y="74"/>
                  <a:pt x="168" y="75"/>
                </a:cubicBezTo>
                <a:close/>
                <a:moveTo>
                  <a:pt x="168" y="123"/>
                </a:moveTo>
                <a:cubicBezTo>
                  <a:pt x="168" y="141"/>
                  <a:pt x="168" y="141"/>
                  <a:pt x="168" y="141"/>
                </a:cubicBezTo>
                <a:cubicBezTo>
                  <a:pt x="168" y="142"/>
                  <a:pt x="167" y="143"/>
                  <a:pt x="167" y="144"/>
                </a:cubicBezTo>
                <a:cubicBezTo>
                  <a:pt x="166" y="144"/>
                  <a:pt x="166" y="144"/>
                  <a:pt x="165" y="144"/>
                </a:cubicBezTo>
                <a:cubicBezTo>
                  <a:pt x="50" y="144"/>
                  <a:pt x="50" y="144"/>
                  <a:pt x="50" y="144"/>
                </a:cubicBezTo>
                <a:cubicBezTo>
                  <a:pt x="49" y="144"/>
                  <a:pt x="48" y="144"/>
                  <a:pt x="48" y="144"/>
                </a:cubicBezTo>
                <a:cubicBezTo>
                  <a:pt x="47" y="143"/>
                  <a:pt x="47" y="142"/>
                  <a:pt x="47" y="141"/>
                </a:cubicBezTo>
                <a:cubicBezTo>
                  <a:pt x="47" y="123"/>
                  <a:pt x="47" y="123"/>
                  <a:pt x="47" y="123"/>
                </a:cubicBezTo>
                <a:cubicBezTo>
                  <a:pt x="47" y="122"/>
                  <a:pt x="47" y="122"/>
                  <a:pt x="48" y="121"/>
                </a:cubicBezTo>
                <a:cubicBezTo>
                  <a:pt x="48" y="121"/>
                  <a:pt x="49" y="120"/>
                  <a:pt x="50" y="120"/>
                </a:cubicBezTo>
                <a:cubicBezTo>
                  <a:pt x="165" y="120"/>
                  <a:pt x="165" y="120"/>
                  <a:pt x="165" y="120"/>
                </a:cubicBezTo>
                <a:cubicBezTo>
                  <a:pt x="166" y="120"/>
                  <a:pt x="166" y="121"/>
                  <a:pt x="167" y="121"/>
                </a:cubicBezTo>
                <a:cubicBezTo>
                  <a:pt x="167" y="122"/>
                  <a:pt x="168" y="122"/>
                  <a:pt x="168" y="12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3" name="Freeform 318"/>
          <p:cNvSpPr>
            <a:spLocks noEditPoints="1"/>
          </p:cNvSpPr>
          <p:nvPr/>
        </p:nvSpPr>
        <p:spPr bwMode="auto">
          <a:xfrm>
            <a:off x="4116608" y="3856896"/>
            <a:ext cx="259318" cy="305418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7772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_БАРС Груп">
  <a:themeElements>
    <a:clrScheme name="БАРС Груп">
      <a:dk1>
        <a:srgbClr val="0C0C0C"/>
      </a:dk1>
      <a:lt1>
        <a:srgbClr val="FFFFFF"/>
      </a:lt1>
      <a:dk2>
        <a:srgbClr val="7F7F7F"/>
      </a:dk2>
      <a:lt2>
        <a:srgbClr val="F2F2F2"/>
      </a:lt2>
      <a:accent1>
        <a:srgbClr val="387198"/>
      </a:accent1>
      <a:accent2>
        <a:srgbClr val="7FCAFF"/>
      </a:accent2>
      <a:accent3>
        <a:srgbClr val="FFC000"/>
      </a:accent3>
      <a:accent4>
        <a:srgbClr val="387198"/>
      </a:accent4>
      <a:accent5>
        <a:srgbClr val="92D050"/>
      </a:accent5>
      <a:accent6>
        <a:srgbClr val="387198"/>
      </a:accent6>
      <a:hlink>
        <a:srgbClr val="00B0F0"/>
      </a:hlink>
      <a:folHlink>
        <a:srgbClr val="0070C0"/>
      </a:folHlink>
    </a:clrScheme>
    <a:fontScheme name="БАРС Груп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717916D1-FFB1-724F-9FFD-AE2368A9A8A1}" vid="{72BFC0CC-21D1-0E45-88B4-3DC32596B0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717916D1-FFB1-724F-9FFD-AE2368A9A8A1}" vid="{60BD9F55-391B-AA4A-9BE1-8C727123EA49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презентации БГ 2017</Template>
  <TotalTime>2192</TotalTime>
  <Words>705</Words>
  <Application>Microsoft Office PowerPoint</Application>
  <PresentationFormat>Произвольный</PresentationFormat>
  <Paragraphs>129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Презентация_БАРС Груп</vt:lpstr>
      <vt:lpstr>Custom Design</vt:lpstr>
      <vt:lpstr>Презентация PowerPoint</vt:lpstr>
      <vt:lpstr>Заседание совета при правительстве российской федерации от 03.04.2018</vt:lpstr>
      <vt:lpstr>Презентация PowerPoint</vt:lpstr>
      <vt:lpstr>НАЦИОНАЛЬНАЯ СТРАТЕГИЯ ПО БОРЬБЕ С ОНКОЛОГИЧЕСКИМИ ЗАБОЛЕВАНИЯМИ НА ДОЛГОСРОЧНЫЙ ПЕРИОД ДО 2030 ГОДА</vt:lpstr>
      <vt:lpstr>ТЕКУЩАЯ СИТУАЦИЯ  УЧЕТА ПАЦИЕНТОВ</vt:lpstr>
      <vt:lpstr>МОНИТОРИНГ ПАЦИЕНТОВ С ПОДОЗРЕНИЕМ НА ЗНО - 1 КЛ. ГР.</vt:lpstr>
      <vt:lpstr>Презентация PowerPoint</vt:lpstr>
      <vt:lpstr>РЕГИОНАЛЬНЫЙ Онкокластер</vt:lpstr>
      <vt:lpstr>Презентация PowerPoint</vt:lpstr>
      <vt:lpstr>ФОРМИРОВАНИЕ Регистра ВЫСОКОГО ОНКОРИСКА</vt:lpstr>
      <vt:lpstr>Онкоскрининг пациентов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 бла бла</dc:title>
  <dc:creator>Айгуль Валиуллина</dc:creator>
  <cp:lastModifiedBy>Алина Квач</cp:lastModifiedBy>
  <cp:revision>74</cp:revision>
  <dcterms:created xsi:type="dcterms:W3CDTF">2018-04-05T08:10:45Z</dcterms:created>
  <dcterms:modified xsi:type="dcterms:W3CDTF">2018-04-11T11:26:51Z</dcterms:modified>
</cp:coreProperties>
</file>