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922" r:id="rId2"/>
  </p:sldMasterIdLst>
  <p:notesMasterIdLst>
    <p:notesMasterId r:id="rId27"/>
  </p:notesMasterIdLst>
  <p:handoutMasterIdLst>
    <p:handoutMasterId r:id="rId28"/>
  </p:handoutMasterIdLst>
  <p:sldIdLst>
    <p:sldId id="346" r:id="rId3"/>
    <p:sldId id="372" r:id="rId4"/>
    <p:sldId id="386" r:id="rId5"/>
    <p:sldId id="385" r:id="rId6"/>
    <p:sldId id="353" r:id="rId7"/>
    <p:sldId id="354" r:id="rId8"/>
    <p:sldId id="355" r:id="rId9"/>
    <p:sldId id="357" r:id="rId10"/>
    <p:sldId id="358" r:id="rId11"/>
    <p:sldId id="378" r:id="rId12"/>
    <p:sldId id="379" r:id="rId13"/>
    <p:sldId id="383" r:id="rId14"/>
    <p:sldId id="384" r:id="rId15"/>
    <p:sldId id="361" r:id="rId16"/>
    <p:sldId id="375" r:id="rId17"/>
    <p:sldId id="368" r:id="rId18"/>
    <p:sldId id="369" r:id="rId19"/>
    <p:sldId id="376" r:id="rId20"/>
    <p:sldId id="377" r:id="rId21"/>
    <p:sldId id="382" r:id="rId22"/>
    <p:sldId id="380" r:id="rId23"/>
    <p:sldId id="373" r:id="rId24"/>
    <p:sldId id="370" r:id="rId25"/>
    <p:sldId id="371" r:id="rId26"/>
  </p:sldIdLst>
  <p:sldSz cx="12192000" cy="6858000"/>
  <p:notesSz cx="6735763" cy="98663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етухов М.Ю." initials="ПМ" lastIdx="2" clrIdx="0">
    <p:extLst>
      <p:ext uri="{19B8F6BF-5375-455C-9EA6-DF929625EA0E}">
        <p15:presenceInfo xmlns:p15="http://schemas.microsoft.com/office/powerpoint/2012/main" userId="S-1-5-21-3821318367-4055254582-1996354979-11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3"/>
    <a:srgbClr val="336699"/>
    <a:srgbClr val="4EAFD2"/>
    <a:srgbClr val="EE8A1E"/>
    <a:srgbClr val="008945"/>
    <a:srgbClr val="B8272D"/>
    <a:srgbClr val="6D3C84"/>
    <a:srgbClr val="58595B"/>
    <a:srgbClr val="2DB34A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2424" autoAdjust="0"/>
  </p:normalViewPr>
  <p:slideViewPr>
    <p:cSldViewPr>
      <p:cViewPr varScale="1">
        <p:scale>
          <a:sx n="81" d="100"/>
          <a:sy n="81" d="100"/>
        </p:scale>
        <p:origin x="466" y="3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ondratova\Kondratova\JCI\&#1050;%20&#1087;&#1088;&#1077;&#1079;&#1077;&#1085;&#1090;&#1072;&#1094;&#1080;&#1080;%20&#1076;&#1083;&#1103;%20EIC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Kondratova\Kondratova\JCI\&#1050;%20&#1087;&#1088;&#1077;&#1079;&#1077;&#1085;&#1090;&#1072;&#1094;&#1080;&#1080;%20&#1076;&#1083;&#1103;%20EIC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2.0272332448374357E-3"/>
                  <c:y val="-3.993266995491068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8,10%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0C9-43C5-A633-7165162EE8EF}"/>
                </c:ext>
              </c:extLst>
            </c:dLbl>
            <c:dLbl>
              <c:idx val="1"/>
              <c:layout>
                <c:manualLayout>
                  <c:x val="1.419063271386193E-2"/>
                  <c:y val="-3.993266995491073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4,10%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0C9-43C5-A633-7165162EE8EF}"/>
                </c:ext>
              </c:extLst>
            </c:dLbl>
            <c:dLbl>
              <c:idx val="2"/>
              <c:layout>
                <c:manualLayout>
                  <c:x val="2.4326798938049028E-2"/>
                  <c:y val="-4.6588114947395794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1,90%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0C9-43C5-A633-7165162EE8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Лист1!$A$19:$A$21</c:f>
              <c:strCache>
                <c:ptCount val="3"/>
                <c:pt idx="0">
                  <c:v>До проверок фармацевта</c:v>
                </c:pt>
                <c:pt idx="1">
                  <c:v>После проверок фармацевта</c:v>
                </c:pt>
                <c:pt idx="2">
                  <c:v>После внедрения электронной системы</c:v>
                </c:pt>
              </c:strCache>
            </c:strRef>
          </c:cat>
          <c:val>
            <c:numRef>
              <c:f>Лист1!$B$19:$B$21</c:f>
              <c:numCache>
                <c:formatCode>0.00%</c:formatCode>
                <c:ptCount val="3"/>
                <c:pt idx="0">
                  <c:v>8.1000000000000003E-2</c:v>
                </c:pt>
                <c:pt idx="1">
                  <c:v>4.1000000000000002E-2</c:v>
                </c:pt>
                <c:pt idx="2">
                  <c:v>1.9000000000000048E-2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C9-43C5-A633-7165162EE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072576"/>
        <c:axId val="216074112"/>
        <c:axId val="0"/>
      </c:bar3DChart>
      <c:catAx>
        <c:axId val="216072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6074112"/>
        <c:crosses val="autoZero"/>
        <c:auto val="1"/>
        <c:lblAlgn val="ctr"/>
        <c:lblOffset val="100"/>
        <c:noMultiLvlLbl val="0"/>
      </c:catAx>
      <c:valAx>
        <c:axId val="216074112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crossAx val="216072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Лист1!$A$1:$A$5</c:f>
              <c:strCache>
                <c:ptCount val="5"/>
                <c:pt idx="0">
                  <c:v>Ошибки дозы</c:v>
                </c:pt>
                <c:pt idx="1">
                  <c:v>Лекарственное взаимодействие</c:v>
                </c:pt>
                <c:pt idx="2">
                  <c:v>Ошибки времени</c:v>
                </c:pt>
                <c:pt idx="3">
                  <c:v>Ошибки способа введения</c:v>
                </c:pt>
                <c:pt idx="4">
                  <c:v>Терапевтическое дублирование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30.6</c:v>
                </c:pt>
                <c:pt idx="1">
                  <c:v>35.700000000000003</c:v>
                </c:pt>
                <c:pt idx="2">
                  <c:v>8.9</c:v>
                </c:pt>
                <c:pt idx="3">
                  <c:v>21.2</c:v>
                </c:pt>
                <c:pt idx="4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8B-4B0B-B778-215C504DC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zero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3.1722593153606239E-2"/>
                  <c:y val="-4.247531524275080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8,10%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D00-4A14-A004-18296816C1F3}"/>
                </c:ext>
              </c:extLst>
            </c:dLbl>
            <c:dLbl>
              <c:idx val="1"/>
              <c:layout>
                <c:manualLayout>
                  <c:x val="2.5000000000000001E-2"/>
                  <c:y val="-4.1666666666666623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4,10%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00-4A14-A004-18296816C1F3}"/>
                </c:ext>
              </c:extLst>
            </c:dLbl>
            <c:dLbl>
              <c:idx val="2"/>
              <c:layout>
                <c:manualLayout>
                  <c:x val="2.5000000000000001E-2"/>
                  <c:y val="-5.555555555555545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1,90%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D00-4A14-A004-18296816C1F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Лист1!$A$9:$A$11</c:f>
              <c:strCache>
                <c:ptCount val="3"/>
                <c:pt idx="0">
                  <c:v>Before doulbe-check</c:v>
                </c:pt>
                <c:pt idx="1">
                  <c:v>After pharmacist double-check</c:v>
                </c:pt>
                <c:pt idx="2">
                  <c:v>After EMS implementation </c:v>
                </c:pt>
              </c:strCache>
            </c:strRef>
          </c:cat>
          <c:val>
            <c:numRef>
              <c:f>Лист1!$B$9:$B$11</c:f>
              <c:numCache>
                <c:formatCode>0.00%</c:formatCode>
                <c:ptCount val="3"/>
                <c:pt idx="0">
                  <c:v>8.1000000000000003E-2</c:v>
                </c:pt>
                <c:pt idx="1">
                  <c:v>4.1000000000000002E-2</c:v>
                </c:pt>
                <c:pt idx="2">
                  <c:v>1.9000000000000076E-2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00-4A14-A004-18296816C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338432"/>
        <c:axId val="70339968"/>
        <c:axId val="0"/>
      </c:bar3DChart>
      <c:catAx>
        <c:axId val="70338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339968"/>
        <c:crosses val="autoZero"/>
        <c:auto val="1"/>
        <c:lblAlgn val="ctr"/>
        <c:lblOffset val="100"/>
        <c:noMultiLvlLbl val="0"/>
      </c:catAx>
      <c:valAx>
        <c:axId val="70339968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crossAx val="7033843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3175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2FDDA-CAC0-4922-974D-5A5A44448AC9}" type="doc">
      <dgm:prSet loTypeId="urn:microsoft.com/office/officeart/2005/8/layout/vList4#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45A351A-FCDE-4584-A441-42261AE5FC5D}">
      <dgm:prSet phldrT="[Текст]" custT="1"/>
      <dgm:spPr/>
      <dgm:t>
        <a:bodyPr/>
        <a:lstStyle/>
        <a:p>
          <a:r>
            <a:rPr lang="ru-RU" sz="1800" dirty="0">
              <a:latin typeface="+mj-lt"/>
              <a:ea typeface="Cambria" panose="02040503050406030204" pitchFamily="18" charset="0"/>
            </a:rPr>
            <a:t>Искусственный Интеллект</a:t>
          </a:r>
        </a:p>
      </dgm:t>
    </dgm:pt>
    <dgm:pt modelId="{BCC10990-5352-445B-9335-22F41BBE9D44}" type="parTrans" cxnId="{61D15C04-0A6B-48C8-A549-0A358C917E11}">
      <dgm:prSet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5ECF922-B8A5-4ECC-9E94-9AC19967BBDD}" type="sibTrans" cxnId="{61D15C04-0A6B-48C8-A549-0A358C917E11}">
      <dgm:prSet custT="1"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CF1017-BCCF-4304-8F43-AE9009D70813}">
      <dgm:prSet phldrT="[Текст]" custT="1"/>
      <dgm:spPr/>
      <dgm:t>
        <a:bodyPr/>
        <a:lstStyle/>
        <a:p>
          <a:r>
            <a:rPr lang="ru-RU" sz="1800" dirty="0">
              <a:latin typeface="+mj-lt"/>
              <a:ea typeface="Cambria" panose="02040503050406030204" pitchFamily="18" charset="0"/>
            </a:rPr>
            <a:t>Роботы</a:t>
          </a:r>
        </a:p>
      </dgm:t>
    </dgm:pt>
    <dgm:pt modelId="{087B75CD-9E94-4031-8E4A-1DC35B2BA625}" type="parTrans" cxnId="{26EA2B31-5550-4C73-B333-92B0C9489E8D}">
      <dgm:prSet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A934F8F-0551-4536-B6C5-BC2163A947F5}" type="sibTrans" cxnId="{26EA2B31-5550-4C73-B333-92B0C9489E8D}">
      <dgm:prSet custT="1"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570B493-0B7D-473A-BB25-C52317860106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ru-RU" sz="1800" dirty="0">
              <a:latin typeface="+mj-lt"/>
              <a:ea typeface="Cambria" panose="02040503050406030204" pitchFamily="18" charset="0"/>
            </a:rPr>
            <a:t>Системы Поддержки Принятия Решений</a:t>
          </a:r>
        </a:p>
      </dgm:t>
    </dgm:pt>
    <dgm:pt modelId="{0E0838EF-C306-463F-A0E5-6512229DFCB9}" type="parTrans" cxnId="{506C23FC-A220-4C83-A23F-EACB07966133}">
      <dgm:prSet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062D0FE-8EF3-49F5-A27B-D85DB8188E15}" type="sibTrans" cxnId="{506C23FC-A220-4C83-A23F-EACB07966133}">
      <dgm:prSet custT="1"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FEC6BB6-C8F3-47D3-B3FC-335B80DC5B8B}">
      <dgm:prSet phldrT="[Текст]" custT="1"/>
      <dgm:spPr>
        <a:solidFill>
          <a:srgbClr val="008945"/>
        </a:solidFill>
      </dgm:spPr>
      <dgm:t>
        <a:bodyPr/>
        <a:lstStyle/>
        <a:p>
          <a:r>
            <a:rPr lang="ru-RU" sz="1800" dirty="0">
              <a:latin typeface="+mj-lt"/>
              <a:ea typeface="Cambria" panose="02040503050406030204" pitchFamily="18" charset="0"/>
            </a:rPr>
            <a:t>Информационная</a:t>
          </a:r>
          <a:r>
            <a:rPr lang="en-US" sz="1800" dirty="0">
              <a:latin typeface="+mj-lt"/>
              <a:ea typeface="Cambria" panose="02040503050406030204" pitchFamily="18" charset="0"/>
            </a:rPr>
            <a:t> </a:t>
          </a:r>
          <a:r>
            <a:rPr lang="ru-RU" sz="1800" dirty="0">
              <a:latin typeface="+mj-lt"/>
              <a:ea typeface="Cambria" panose="02040503050406030204" pitchFamily="18" charset="0"/>
            </a:rPr>
            <a:t>Безопасность</a:t>
          </a:r>
        </a:p>
      </dgm:t>
    </dgm:pt>
    <dgm:pt modelId="{F25E37B9-7D24-42BF-B708-88976AD10733}" type="parTrans" cxnId="{FCFE8A61-D756-4FD2-9243-663CE1349F7A}">
      <dgm:prSet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F900228-3E5A-49A1-B15E-E5B57D186C85}" type="sibTrans" cxnId="{FCFE8A61-D756-4FD2-9243-663CE1349F7A}">
      <dgm:prSet custT="1"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87AC812-4462-4CC6-8109-6CF39E9F9471}">
      <dgm:prSet phldrT="[Текст]" custT="1"/>
      <dgm:spPr>
        <a:solidFill>
          <a:srgbClr val="EE8A1E"/>
        </a:solidFill>
      </dgm:spPr>
      <dgm:t>
        <a:bodyPr/>
        <a:lstStyle/>
        <a:p>
          <a:r>
            <a:rPr lang="ru-RU" sz="1800" dirty="0">
              <a:latin typeface="+mj-lt"/>
              <a:ea typeface="Cambria" panose="02040503050406030204" pitchFamily="18" charset="0"/>
            </a:rPr>
            <a:t>Носимая Электроника</a:t>
          </a:r>
        </a:p>
      </dgm:t>
    </dgm:pt>
    <dgm:pt modelId="{FA1DD4A5-1836-4DAD-8FC9-0F89DBDFE4C5}" type="parTrans" cxnId="{28550E5D-3555-4FBF-ACCC-260B1FF2D2C9}">
      <dgm:prSet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D9B205-BBD3-4275-A305-DA14F18A24DD}" type="sibTrans" cxnId="{28550E5D-3555-4FBF-ACCC-260B1FF2D2C9}">
      <dgm:prSet custT="1"/>
      <dgm:spPr/>
      <dgm:t>
        <a:bodyPr/>
        <a:lstStyle/>
        <a:p>
          <a:endParaRPr lang="ru-RU" sz="12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B85D098-1F40-40AB-A767-D719306A75CC}" type="pres">
      <dgm:prSet presAssocID="{0E02FDDA-CAC0-4922-974D-5A5A44448AC9}" presName="linear" presStyleCnt="0">
        <dgm:presLayoutVars>
          <dgm:dir/>
          <dgm:resizeHandles val="exact"/>
        </dgm:presLayoutVars>
      </dgm:prSet>
      <dgm:spPr/>
    </dgm:pt>
    <dgm:pt modelId="{0D31821B-67F9-4A36-ACDE-A34F6E552392}" type="pres">
      <dgm:prSet presAssocID="{445A351A-FCDE-4584-A441-42261AE5FC5D}" presName="comp" presStyleCnt="0"/>
      <dgm:spPr/>
    </dgm:pt>
    <dgm:pt modelId="{177C9E69-7D16-4E97-81B8-22054D89ED39}" type="pres">
      <dgm:prSet presAssocID="{445A351A-FCDE-4584-A441-42261AE5FC5D}" presName="box" presStyleLbl="node1" presStyleIdx="0" presStyleCnt="5" custLinFactNeighborX="-1316"/>
      <dgm:spPr/>
    </dgm:pt>
    <dgm:pt modelId="{F3F8FBB7-086E-45C9-937A-E8AAA0E1DE9A}" type="pres">
      <dgm:prSet presAssocID="{445A351A-FCDE-4584-A441-42261AE5FC5D}" presName="img" presStyleLbl="fgImgPlace1" presStyleIdx="0" presStyleCnt="5" custScaleX="100001" custScaleY="100001"/>
      <dgm:spPr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2598A9-8E05-4B0D-B682-143C19EACB51}" type="pres">
      <dgm:prSet presAssocID="{445A351A-FCDE-4584-A441-42261AE5FC5D}" presName="text" presStyleLbl="node1" presStyleIdx="0" presStyleCnt="5">
        <dgm:presLayoutVars>
          <dgm:bulletEnabled val="1"/>
        </dgm:presLayoutVars>
      </dgm:prSet>
      <dgm:spPr/>
    </dgm:pt>
    <dgm:pt modelId="{E342C530-7FB3-4CE1-B8B1-3566F01DB2B7}" type="pres">
      <dgm:prSet presAssocID="{B5ECF922-B8A5-4ECC-9E94-9AC19967BBDD}" presName="spacer" presStyleCnt="0"/>
      <dgm:spPr/>
    </dgm:pt>
    <dgm:pt modelId="{80130969-0ADF-4509-B376-A2DCAEAFBED3}" type="pres">
      <dgm:prSet presAssocID="{01CF1017-BCCF-4304-8F43-AE9009D70813}" presName="comp" presStyleCnt="0"/>
      <dgm:spPr/>
    </dgm:pt>
    <dgm:pt modelId="{6CB88282-1A2E-4FCD-A400-C2EA70696AB8}" type="pres">
      <dgm:prSet presAssocID="{01CF1017-BCCF-4304-8F43-AE9009D70813}" presName="box" presStyleLbl="node1" presStyleIdx="1" presStyleCnt="5"/>
      <dgm:spPr/>
    </dgm:pt>
    <dgm:pt modelId="{A16E09DF-994A-4F78-B3E7-CE64131B5720}" type="pres">
      <dgm:prSet presAssocID="{01CF1017-BCCF-4304-8F43-AE9009D70813}" presName="img" presStyleLbl="fgImgPlace1" presStyleIdx="1" presStyleCnt="5"/>
      <dgm:spPr>
        <a:blipFill>
          <a:blip xmlns:r="http://schemas.openxmlformats.org/officeDocument/2006/relationships" r:embed="rId2">
            <a:duotone>
              <a:schemeClr val="accent2">
                <a:hueOff val="-5028734"/>
                <a:satOff val="5694"/>
                <a:lumOff val="658"/>
                <a:alphaOff val="0"/>
                <a:shade val="20000"/>
                <a:satMod val="200000"/>
              </a:schemeClr>
              <a:schemeClr val="accent2">
                <a:hueOff val="-5028734"/>
                <a:satOff val="5694"/>
                <a:lumOff val="658"/>
                <a:alphaOff val="0"/>
                <a:tint val="12000"/>
                <a:satMod val="190000"/>
              </a:schemeClr>
            </a:duotone>
          </a:blip>
          <a:srcRect/>
          <a:stretch>
            <a:fillRect t="-34000" b="-34000"/>
          </a:stretch>
        </a:blipFill>
      </dgm:spPr>
    </dgm:pt>
    <dgm:pt modelId="{FD03ABE2-F590-4EFC-B3E5-2154FC0F99B6}" type="pres">
      <dgm:prSet presAssocID="{01CF1017-BCCF-4304-8F43-AE9009D70813}" presName="text" presStyleLbl="node1" presStyleIdx="1" presStyleCnt="5">
        <dgm:presLayoutVars>
          <dgm:bulletEnabled val="1"/>
        </dgm:presLayoutVars>
      </dgm:prSet>
      <dgm:spPr/>
    </dgm:pt>
    <dgm:pt modelId="{F9D5EDB4-2CD3-448E-8E8E-E303F7A0FE01}" type="pres">
      <dgm:prSet presAssocID="{0A934F8F-0551-4536-B6C5-BC2163A947F5}" presName="spacer" presStyleCnt="0"/>
      <dgm:spPr/>
    </dgm:pt>
    <dgm:pt modelId="{B0B5CB9A-7076-4B4D-9C98-8C72FE81BD36}" type="pres">
      <dgm:prSet presAssocID="{B570B493-0B7D-473A-BB25-C52317860106}" presName="comp" presStyleCnt="0"/>
      <dgm:spPr/>
    </dgm:pt>
    <dgm:pt modelId="{0AA034D2-B740-4187-B3C1-090ABEDA5E94}" type="pres">
      <dgm:prSet presAssocID="{B570B493-0B7D-473A-BB25-C52317860106}" presName="box" presStyleLbl="node1" presStyleIdx="2" presStyleCnt="5"/>
      <dgm:spPr/>
    </dgm:pt>
    <dgm:pt modelId="{36CFA17C-669C-4CC7-AE86-43E12E8E0E1E}" type="pres">
      <dgm:prSet presAssocID="{B570B493-0B7D-473A-BB25-C52317860106}" presName="img" presStyleLbl="fgImgPlace1" presStyleIdx="2" presStyleCnt="5"/>
      <dgm:spPr>
        <a:blipFill>
          <a:blip xmlns:r="http://schemas.openxmlformats.org/officeDocument/2006/relationships" r:embed="rId3">
            <a:duotone>
              <a:schemeClr val="accent2">
                <a:hueOff val="-10057467"/>
                <a:satOff val="11388"/>
                <a:lumOff val="1316"/>
                <a:alphaOff val="0"/>
                <a:shade val="20000"/>
                <a:satMod val="200000"/>
              </a:schemeClr>
              <a:schemeClr val="accent2">
                <a:hueOff val="-10057467"/>
                <a:satOff val="11388"/>
                <a:lumOff val="1316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4DF62500-3E8A-41B5-AE58-D6ECAAA42413}" type="pres">
      <dgm:prSet presAssocID="{B570B493-0B7D-473A-BB25-C52317860106}" presName="text" presStyleLbl="node1" presStyleIdx="2" presStyleCnt="5">
        <dgm:presLayoutVars>
          <dgm:bulletEnabled val="1"/>
        </dgm:presLayoutVars>
      </dgm:prSet>
      <dgm:spPr/>
    </dgm:pt>
    <dgm:pt modelId="{AEE6FC62-DA28-4FA4-8F9B-70CE1A2DDB3D}" type="pres">
      <dgm:prSet presAssocID="{C062D0FE-8EF3-49F5-A27B-D85DB8188E15}" presName="spacer" presStyleCnt="0"/>
      <dgm:spPr/>
    </dgm:pt>
    <dgm:pt modelId="{B6DD44A5-27E1-4D0C-AE93-552E9CC2D46C}" type="pres">
      <dgm:prSet presAssocID="{8FEC6BB6-C8F3-47D3-B3FC-335B80DC5B8B}" presName="comp" presStyleCnt="0"/>
      <dgm:spPr/>
    </dgm:pt>
    <dgm:pt modelId="{C3706B2B-3E71-438E-BA11-CB23A9AED06A}" type="pres">
      <dgm:prSet presAssocID="{8FEC6BB6-C8F3-47D3-B3FC-335B80DC5B8B}" presName="box" presStyleLbl="node1" presStyleIdx="3" presStyleCnt="5"/>
      <dgm:spPr/>
    </dgm:pt>
    <dgm:pt modelId="{79F02DD9-5BDF-4092-8849-4BDA687E2474}" type="pres">
      <dgm:prSet presAssocID="{8FEC6BB6-C8F3-47D3-B3FC-335B80DC5B8B}" presName="img" presStyleLbl="fgImgPlace1" presStyleIdx="3" presStyleCnt="5"/>
      <dgm:spPr>
        <a:blipFill>
          <a:blip xmlns:r="http://schemas.openxmlformats.org/officeDocument/2006/relationships" r:embed="rId4">
            <a:duotone>
              <a:schemeClr val="accent2">
                <a:hueOff val="-15086201"/>
                <a:satOff val="17081"/>
                <a:lumOff val="1974"/>
                <a:alphaOff val="0"/>
                <a:shade val="20000"/>
                <a:satMod val="200000"/>
              </a:schemeClr>
              <a:schemeClr val="accent2">
                <a:hueOff val="-15086201"/>
                <a:satOff val="17081"/>
                <a:lumOff val="1974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F3B1F1C0-C922-4705-AB52-6CA7FF820C1C}" type="pres">
      <dgm:prSet presAssocID="{8FEC6BB6-C8F3-47D3-B3FC-335B80DC5B8B}" presName="text" presStyleLbl="node1" presStyleIdx="3" presStyleCnt="5">
        <dgm:presLayoutVars>
          <dgm:bulletEnabled val="1"/>
        </dgm:presLayoutVars>
      </dgm:prSet>
      <dgm:spPr/>
    </dgm:pt>
    <dgm:pt modelId="{52CC9B6E-EF1C-4536-8289-8746158F8EF6}" type="pres">
      <dgm:prSet presAssocID="{BF900228-3E5A-49A1-B15E-E5B57D186C85}" presName="spacer" presStyleCnt="0"/>
      <dgm:spPr/>
    </dgm:pt>
    <dgm:pt modelId="{1D9BD789-38DB-4360-AA37-6938F8B8E323}" type="pres">
      <dgm:prSet presAssocID="{687AC812-4462-4CC6-8109-6CF39E9F9471}" presName="comp" presStyleCnt="0"/>
      <dgm:spPr/>
    </dgm:pt>
    <dgm:pt modelId="{26E211FF-C6C7-4324-847E-760D392E8E54}" type="pres">
      <dgm:prSet presAssocID="{687AC812-4462-4CC6-8109-6CF39E9F9471}" presName="box" presStyleLbl="node1" presStyleIdx="4" presStyleCnt="5"/>
      <dgm:spPr/>
    </dgm:pt>
    <dgm:pt modelId="{CEBF6C76-0ABB-4388-AA15-C6BBFEBB0267}" type="pres">
      <dgm:prSet presAssocID="{687AC812-4462-4CC6-8109-6CF39E9F9471}" presName="img" presStyleLbl="fgImgPlace1" presStyleIdx="4" presStyleCnt="5"/>
      <dgm:spPr>
        <a:blipFill>
          <a:blip xmlns:r="http://schemas.openxmlformats.org/officeDocument/2006/relationships" r:embed="rId5">
            <a:duotone>
              <a:schemeClr val="accent2">
                <a:hueOff val="-20114934"/>
                <a:satOff val="22775"/>
                <a:lumOff val="2632"/>
                <a:alphaOff val="0"/>
                <a:shade val="20000"/>
                <a:satMod val="200000"/>
              </a:schemeClr>
              <a:schemeClr val="accent2">
                <a:hueOff val="-20114934"/>
                <a:satOff val="22775"/>
                <a:lumOff val="263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9119A33B-3CC9-4B78-AEF6-555D41C00655}" type="pres">
      <dgm:prSet presAssocID="{687AC812-4462-4CC6-8109-6CF39E9F9471}" presName="text" presStyleLbl="node1" presStyleIdx="4" presStyleCnt="5">
        <dgm:presLayoutVars>
          <dgm:bulletEnabled val="1"/>
        </dgm:presLayoutVars>
      </dgm:prSet>
      <dgm:spPr/>
    </dgm:pt>
  </dgm:ptLst>
  <dgm:cxnLst>
    <dgm:cxn modelId="{61D15C04-0A6B-48C8-A549-0A358C917E11}" srcId="{0E02FDDA-CAC0-4922-974D-5A5A44448AC9}" destId="{445A351A-FCDE-4584-A441-42261AE5FC5D}" srcOrd="0" destOrd="0" parTransId="{BCC10990-5352-445B-9335-22F41BBE9D44}" sibTransId="{B5ECF922-B8A5-4ECC-9E94-9AC19967BBDD}"/>
    <dgm:cxn modelId="{26EA2B31-5550-4C73-B333-92B0C9489E8D}" srcId="{0E02FDDA-CAC0-4922-974D-5A5A44448AC9}" destId="{01CF1017-BCCF-4304-8F43-AE9009D70813}" srcOrd="1" destOrd="0" parTransId="{087B75CD-9E94-4031-8E4A-1DC35B2BA625}" sibTransId="{0A934F8F-0551-4536-B6C5-BC2163A947F5}"/>
    <dgm:cxn modelId="{2A8DCD36-D817-4146-9300-AC36E01DFDEF}" type="presOf" srcId="{B570B493-0B7D-473A-BB25-C52317860106}" destId="{0AA034D2-B740-4187-B3C1-090ABEDA5E94}" srcOrd="0" destOrd="0" presId="urn:microsoft.com/office/officeart/2005/8/layout/vList4#1"/>
    <dgm:cxn modelId="{6128615C-DF0D-4BAE-A0F8-6704FB5257F8}" type="presOf" srcId="{8FEC6BB6-C8F3-47D3-B3FC-335B80DC5B8B}" destId="{F3B1F1C0-C922-4705-AB52-6CA7FF820C1C}" srcOrd="1" destOrd="0" presId="urn:microsoft.com/office/officeart/2005/8/layout/vList4#1"/>
    <dgm:cxn modelId="{28550E5D-3555-4FBF-ACCC-260B1FF2D2C9}" srcId="{0E02FDDA-CAC0-4922-974D-5A5A44448AC9}" destId="{687AC812-4462-4CC6-8109-6CF39E9F9471}" srcOrd="4" destOrd="0" parTransId="{FA1DD4A5-1836-4DAD-8FC9-0F89DBDFE4C5}" sibTransId="{90D9B205-BBD3-4275-A305-DA14F18A24DD}"/>
    <dgm:cxn modelId="{FCFE8A61-D756-4FD2-9243-663CE1349F7A}" srcId="{0E02FDDA-CAC0-4922-974D-5A5A44448AC9}" destId="{8FEC6BB6-C8F3-47D3-B3FC-335B80DC5B8B}" srcOrd="3" destOrd="0" parTransId="{F25E37B9-7D24-42BF-B708-88976AD10733}" sibTransId="{BF900228-3E5A-49A1-B15E-E5B57D186C85}"/>
    <dgm:cxn modelId="{87C84A43-5B01-41F5-9672-0CA88841C509}" type="presOf" srcId="{01CF1017-BCCF-4304-8F43-AE9009D70813}" destId="{6CB88282-1A2E-4FCD-A400-C2EA70696AB8}" srcOrd="0" destOrd="0" presId="urn:microsoft.com/office/officeart/2005/8/layout/vList4#1"/>
    <dgm:cxn modelId="{669D7D44-56A1-4F4C-BF5D-E0B89367DB3F}" type="presOf" srcId="{445A351A-FCDE-4584-A441-42261AE5FC5D}" destId="{1E2598A9-8E05-4B0D-B682-143C19EACB51}" srcOrd="1" destOrd="0" presId="urn:microsoft.com/office/officeart/2005/8/layout/vList4#1"/>
    <dgm:cxn modelId="{6DB9AA65-D7AC-41A2-9373-2BEDCE953DC6}" type="presOf" srcId="{687AC812-4462-4CC6-8109-6CF39E9F9471}" destId="{9119A33B-3CC9-4B78-AEF6-555D41C00655}" srcOrd="1" destOrd="0" presId="urn:microsoft.com/office/officeart/2005/8/layout/vList4#1"/>
    <dgm:cxn modelId="{313B854B-86E3-4398-A28A-A0F0A48E45F4}" type="presOf" srcId="{8FEC6BB6-C8F3-47D3-B3FC-335B80DC5B8B}" destId="{C3706B2B-3E71-438E-BA11-CB23A9AED06A}" srcOrd="0" destOrd="0" presId="urn:microsoft.com/office/officeart/2005/8/layout/vList4#1"/>
    <dgm:cxn modelId="{689B464D-32DF-407B-9DCA-AEE1B5BAE85E}" type="presOf" srcId="{0E02FDDA-CAC0-4922-974D-5A5A44448AC9}" destId="{2B85D098-1F40-40AB-A767-D719306A75CC}" srcOrd="0" destOrd="0" presId="urn:microsoft.com/office/officeart/2005/8/layout/vList4#1"/>
    <dgm:cxn modelId="{75D60FA6-2C69-45C6-81B3-1434AE05CD50}" type="presOf" srcId="{B570B493-0B7D-473A-BB25-C52317860106}" destId="{4DF62500-3E8A-41B5-AE58-D6ECAAA42413}" srcOrd="1" destOrd="0" presId="urn:microsoft.com/office/officeart/2005/8/layout/vList4#1"/>
    <dgm:cxn modelId="{2694F7E0-C833-4913-A55C-309AB9F6F361}" type="presOf" srcId="{445A351A-FCDE-4584-A441-42261AE5FC5D}" destId="{177C9E69-7D16-4E97-81B8-22054D89ED39}" srcOrd="0" destOrd="0" presId="urn:microsoft.com/office/officeart/2005/8/layout/vList4#1"/>
    <dgm:cxn modelId="{A8EE2FEE-E6F3-4E10-833E-93031F487980}" type="presOf" srcId="{01CF1017-BCCF-4304-8F43-AE9009D70813}" destId="{FD03ABE2-F590-4EFC-B3E5-2154FC0F99B6}" srcOrd="1" destOrd="0" presId="urn:microsoft.com/office/officeart/2005/8/layout/vList4#1"/>
    <dgm:cxn modelId="{84A28AEF-A82B-410E-BAC9-57A527AF6628}" type="presOf" srcId="{687AC812-4462-4CC6-8109-6CF39E9F9471}" destId="{26E211FF-C6C7-4324-847E-760D392E8E54}" srcOrd="0" destOrd="0" presId="urn:microsoft.com/office/officeart/2005/8/layout/vList4#1"/>
    <dgm:cxn modelId="{506C23FC-A220-4C83-A23F-EACB07966133}" srcId="{0E02FDDA-CAC0-4922-974D-5A5A44448AC9}" destId="{B570B493-0B7D-473A-BB25-C52317860106}" srcOrd="2" destOrd="0" parTransId="{0E0838EF-C306-463F-A0E5-6512229DFCB9}" sibTransId="{C062D0FE-8EF3-49F5-A27B-D85DB8188E15}"/>
    <dgm:cxn modelId="{CF5640E2-F286-45D6-966E-3F5C09442591}" type="presParOf" srcId="{2B85D098-1F40-40AB-A767-D719306A75CC}" destId="{0D31821B-67F9-4A36-ACDE-A34F6E552392}" srcOrd="0" destOrd="0" presId="urn:microsoft.com/office/officeart/2005/8/layout/vList4#1"/>
    <dgm:cxn modelId="{9E15A6E8-27E4-4C79-AE05-73190D3F94F3}" type="presParOf" srcId="{0D31821B-67F9-4A36-ACDE-A34F6E552392}" destId="{177C9E69-7D16-4E97-81B8-22054D89ED39}" srcOrd="0" destOrd="0" presId="urn:microsoft.com/office/officeart/2005/8/layout/vList4#1"/>
    <dgm:cxn modelId="{62C7AAFE-D89F-438A-9A57-AE3FDA6CA9F1}" type="presParOf" srcId="{0D31821B-67F9-4A36-ACDE-A34F6E552392}" destId="{F3F8FBB7-086E-45C9-937A-E8AAA0E1DE9A}" srcOrd="1" destOrd="0" presId="urn:microsoft.com/office/officeart/2005/8/layout/vList4#1"/>
    <dgm:cxn modelId="{27ADF874-92FC-4D99-8C88-8C2FE73D719E}" type="presParOf" srcId="{0D31821B-67F9-4A36-ACDE-A34F6E552392}" destId="{1E2598A9-8E05-4B0D-B682-143C19EACB51}" srcOrd="2" destOrd="0" presId="urn:microsoft.com/office/officeart/2005/8/layout/vList4#1"/>
    <dgm:cxn modelId="{14ED626D-7AAB-42BC-ACCA-0446384E9D95}" type="presParOf" srcId="{2B85D098-1F40-40AB-A767-D719306A75CC}" destId="{E342C530-7FB3-4CE1-B8B1-3566F01DB2B7}" srcOrd="1" destOrd="0" presId="urn:microsoft.com/office/officeart/2005/8/layout/vList4#1"/>
    <dgm:cxn modelId="{23D51705-4453-4F95-9CFA-F7A19BEAD30A}" type="presParOf" srcId="{2B85D098-1F40-40AB-A767-D719306A75CC}" destId="{80130969-0ADF-4509-B376-A2DCAEAFBED3}" srcOrd="2" destOrd="0" presId="urn:microsoft.com/office/officeart/2005/8/layout/vList4#1"/>
    <dgm:cxn modelId="{C5BE0D15-A159-4B4F-9BA8-6535AACECD0F}" type="presParOf" srcId="{80130969-0ADF-4509-B376-A2DCAEAFBED3}" destId="{6CB88282-1A2E-4FCD-A400-C2EA70696AB8}" srcOrd="0" destOrd="0" presId="urn:microsoft.com/office/officeart/2005/8/layout/vList4#1"/>
    <dgm:cxn modelId="{8C9E6EAB-96CB-496A-8039-ACF6592E6EC9}" type="presParOf" srcId="{80130969-0ADF-4509-B376-A2DCAEAFBED3}" destId="{A16E09DF-994A-4F78-B3E7-CE64131B5720}" srcOrd="1" destOrd="0" presId="urn:microsoft.com/office/officeart/2005/8/layout/vList4#1"/>
    <dgm:cxn modelId="{EC782C74-9670-447F-96FC-E85668671995}" type="presParOf" srcId="{80130969-0ADF-4509-B376-A2DCAEAFBED3}" destId="{FD03ABE2-F590-4EFC-B3E5-2154FC0F99B6}" srcOrd="2" destOrd="0" presId="urn:microsoft.com/office/officeart/2005/8/layout/vList4#1"/>
    <dgm:cxn modelId="{65C5CB07-AFB8-48F2-972C-312D1DAECD8A}" type="presParOf" srcId="{2B85D098-1F40-40AB-A767-D719306A75CC}" destId="{F9D5EDB4-2CD3-448E-8E8E-E303F7A0FE01}" srcOrd="3" destOrd="0" presId="urn:microsoft.com/office/officeart/2005/8/layout/vList4#1"/>
    <dgm:cxn modelId="{5D33FBB5-4E78-4DBA-9805-6E292F13B468}" type="presParOf" srcId="{2B85D098-1F40-40AB-A767-D719306A75CC}" destId="{B0B5CB9A-7076-4B4D-9C98-8C72FE81BD36}" srcOrd="4" destOrd="0" presId="urn:microsoft.com/office/officeart/2005/8/layout/vList4#1"/>
    <dgm:cxn modelId="{C3C5E9D1-ED22-4E46-A09A-9C88B4ACBDD4}" type="presParOf" srcId="{B0B5CB9A-7076-4B4D-9C98-8C72FE81BD36}" destId="{0AA034D2-B740-4187-B3C1-090ABEDA5E94}" srcOrd="0" destOrd="0" presId="urn:microsoft.com/office/officeart/2005/8/layout/vList4#1"/>
    <dgm:cxn modelId="{85EC0424-9F7D-4887-9A2F-78B6C05A4648}" type="presParOf" srcId="{B0B5CB9A-7076-4B4D-9C98-8C72FE81BD36}" destId="{36CFA17C-669C-4CC7-AE86-43E12E8E0E1E}" srcOrd="1" destOrd="0" presId="urn:microsoft.com/office/officeart/2005/8/layout/vList4#1"/>
    <dgm:cxn modelId="{4DCFA6D1-25E8-4CFF-8D48-0E1B21D384FE}" type="presParOf" srcId="{B0B5CB9A-7076-4B4D-9C98-8C72FE81BD36}" destId="{4DF62500-3E8A-41B5-AE58-D6ECAAA42413}" srcOrd="2" destOrd="0" presId="urn:microsoft.com/office/officeart/2005/8/layout/vList4#1"/>
    <dgm:cxn modelId="{1C051FD4-1A6E-4874-8FF0-4E67C0F353A5}" type="presParOf" srcId="{2B85D098-1F40-40AB-A767-D719306A75CC}" destId="{AEE6FC62-DA28-4FA4-8F9B-70CE1A2DDB3D}" srcOrd="5" destOrd="0" presId="urn:microsoft.com/office/officeart/2005/8/layout/vList4#1"/>
    <dgm:cxn modelId="{2F36932F-00C3-4360-9ADE-9A831D21661E}" type="presParOf" srcId="{2B85D098-1F40-40AB-A767-D719306A75CC}" destId="{B6DD44A5-27E1-4D0C-AE93-552E9CC2D46C}" srcOrd="6" destOrd="0" presId="urn:microsoft.com/office/officeart/2005/8/layout/vList4#1"/>
    <dgm:cxn modelId="{94E6E61C-EF98-4530-9147-E4CC12886149}" type="presParOf" srcId="{B6DD44A5-27E1-4D0C-AE93-552E9CC2D46C}" destId="{C3706B2B-3E71-438E-BA11-CB23A9AED06A}" srcOrd="0" destOrd="0" presId="urn:microsoft.com/office/officeart/2005/8/layout/vList4#1"/>
    <dgm:cxn modelId="{32B034EA-C23F-4BB6-ACBA-6258CC32A12B}" type="presParOf" srcId="{B6DD44A5-27E1-4D0C-AE93-552E9CC2D46C}" destId="{79F02DD9-5BDF-4092-8849-4BDA687E2474}" srcOrd="1" destOrd="0" presId="urn:microsoft.com/office/officeart/2005/8/layout/vList4#1"/>
    <dgm:cxn modelId="{9B9C5B3D-19BB-419D-82FB-04DF9E33654C}" type="presParOf" srcId="{B6DD44A5-27E1-4D0C-AE93-552E9CC2D46C}" destId="{F3B1F1C0-C922-4705-AB52-6CA7FF820C1C}" srcOrd="2" destOrd="0" presId="urn:microsoft.com/office/officeart/2005/8/layout/vList4#1"/>
    <dgm:cxn modelId="{73E8F4C1-A143-4474-9515-1BAF9A5A049D}" type="presParOf" srcId="{2B85D098-1F40-40AB-A767-D719306A75CC}" destId="{52CC9B6E-EF1C-4536-8289-8746158F8EF6}" srcOrd="7" destOrd="0" presId="urn:microsoft.com/office/officeart/2005/8/layout/vList4#1"/>
    <dgm:cxn modelId="{E0B62035-1A35-455C-84BA-B47050965993}" type="presParOf" srcId="{2B85D098-1F40-40AB-A767-D719306A75CC}" destId="{1D9BD789-38DB-4360-AA37-6938F8B8E323}" srcOrd="8" destOrd="0" presId="urn:microsoft.com/office/officeart/2005/8/layout/vList4#1"/>
    <dgm:cxn modelId="{CD94AED4-F0F7-42A3-82E6-795E00E8BE8E}" type="presParOf" srcId="{1D9BD789-38DB-4360-AA37-6938F8B8E323}" destId="{26E211FF-C6C7-4324-847E-760D392E8E54}" srcOrd="0" destOrd="0" presId="urn:microsoft.com/office/officeart/2005/8/layout/vList4#1"/>
    <dgm:cxn modelId="{F58FF01F-615D-4C26-BDE4-9016B31D8572}" type="presParOf" srcId="{1D9BD789-38DB-4360-AA37-6938F8B8E323}" destId="{CEBF6C76-0ABB-4388-AA15-C6BBFEBB0267}" srcOrd="1" destOrd="0" presId="urn:microsoft.com/office/officeart/2005/8/layout/vList4#1"/>
    <dgm:cxn modelId="{724B3CBA-76D2-4681-893E-736834E4BC6E}" type="presParOf" srcId="{1D9BD789-38DB-4360-AA37-6938F8B8E323}" destId="{9119A33B-3CC9-4B78-AEF6-555D41C0065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C9E69-7D16-4E97-81B8-22054D89ED39}">
      <dsp:nvSpPr>
        <dsp:cNvPr id="0" name=""/>
        <dsp:cNvSpPr/>
      </dsp:nvSpPr>
      <dsp:spPr>
        <a:xfrm>
          <a:off x="0" y="0"/>
          <a:ext cx="4104456" cy="5909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Cambria" panose="02040503050406030204" pitchFamily="18" charset="0"/>
            </a:rPr>
            <a:t>Искусственный Интеллект</a:t>
          </a:r>
        </a:p>
      </dsp:txBody>
      <dsp:txXfrm>
        <a:off x="879983" y="0"/>
        <a:ext cx="3224472" cy="590922"/>
      </dsp:txXfrm>
    </dsp:sp>
    <dsp:sp modelId="{F3F8FBB7-086E-45C9-937A-E8AAA0E1DE9A}">
      <dsp:nvSpPr>
        <dsp:cNvPr id="0" name=""/>
        <dsp:cNvSpPr/>
      </dsp:nvSpPr>
      <dsp:spPr>
        <a:xfrm>
          <a:off x="59088" y="59089"/>
          <a:ext cx="820899" cy="4727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88282-1A2E-4FCD-A400-C2EA70696AB8}">
      <dsp:nvSpPr>
        <dsp:cNvPr id="0" name=""/>
        <dsp:cNvSpPr/>
      </dsp:nvSpPr>
      <dsp:spPr>
        <a:xfrm>
          <a:off x="0" y="650015"/>
          <a:ext cx="4104456" cy="590922"/>
        </a:xfrm>
        <a:prstGeom prst="roundRect">
          <a:avLst>
            <a:gd name="adj" fmla="val 10000"/>
          </a:avLst>
        </a:prstGeom>
        <a:solidFill>
          <a:schemeClr val="accent2">
            <a:hueOff val="-4926308"/>
            <a:satOff val="3864"/>
            <a:lumOff val="25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Cambria" panose="02040503050406030204" pitchFamily="18" charset="0"/>
            </a:rPr>
            <a:t>Роботы</a:t>
          </a:r>
        </a:p>
      </dsp:txBody>
      <dsp:txXfrm>
        <a:off x="879983" y="650015"/>
        <a:ext cx="3224472" cy="590922"/>
      </dsp:txXfrm>
    </dsp:sp>
    <dsp:sp modelId="{A16E09DF-994A-4F78-B3E7-CE64131B5720}">
      <dsp:nvSpPr>
        <dsp:cNvPr id="0" name=""/>
        <dsp:cNvSpPr/>
      </dsp:nvSpPr>
      <dsp:spPr>
        <a:xfrm>
          <a:off x="59092" y="709107"/>
          <a:ext cx="820891" cy="4727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duotone>
              <a:schemeClr val="accent2">
                <a:hueOff val="-5028734"/>
                <a:satOff val="5694"/>
                <a:lumOff val="658"/>
                <a:alphaOff val="0"/>
                <a:shade val="20000"/>
                <a:satMod val="200000"/>
              </a:schemeClr>
              <a:schemeClr val="accent2">
                <a:hueOff val="-5028734"/>
                <a:satOff val="5694"/>
                <a:lumOff val="658"/>
                <a:alphaOff val="0"/>
                <a:tint val="12000"/>
                <a:satMod val="190000"/>
              </a:schemeClr>
            </a:duotone>
          </a:blip>
          <a:srcRect/>
          <a:stretch>
            <a:fillRect t="-34000" b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034D2-B740-4187-B3C1-090ABEDA5E94}">
      <dsp:nvSpPr>
        <dsp:cNvPr id="0" name=""/>
        <dsp:cNvSpPr/>
      </dsp:nvSpPr>
      <dsp:spPr>
        <a:xfrm>
          <a:off x="0" y="1300030"/>
          <a:ext cx="4104456" cy="59092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Cambria" panose="02040503050406030204" pitchFamily="18" charset="0"/>
            </a:rPr>
            <a:t>Системы Поддержки Принятия Решений</a:t>
          </a:r>
        </a:p>
      </dsp:txBody>
      <dsp:txXfrm>
        <a:off x="879983" y="1300030"/>
        <a:ext cx="3224472" cy="590922"/>
      </dsp:txXfrm>
    </dsp:sp>
    <dsp:sp modelId="{36CFA17C-669C-4CC7-AE86-43E12E8E0E1E}">
      <dsp:nvSpPr>
        <dsp:cNvPr id="0" name=""/>
        <dsp:cNvSpPr/>
      </dsp:nvSpPr>
      <dsp:spPr>
        <a:xfrm>
          <a:off x="59092" y="1359122"/>
          <a:ext cx="820891" cy="4727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duotone>
              <a:schemeClr val="accent2">
                <a:hueOff val="-10057467"/>
                <a:satOff val="11388"/>
                <a:lumOff val="1316"/>
                <a:alphaOff val="0"/>
                <a:shade val="20000"/>
                <a:satMod val="200000"/>
              </a:schemeClr>
              <a:schemeClr val="accent2">
                <a:hueOff val="-10057467"/>
                <a:satOff val="11388"/>
                <a:lumOff val="1316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06B2B-3E71-438E-BA11-CB23A9AED06A}">
      <dsp:nvSpPr>
        <dsp:cNvPr id="0" name=""/>
        <dsp:cNvSpPr/>
      </dsp:nvSpPr>
      <dsp:spPr>
        <a:xfrm>
          <a:off x="0" y="1950045"/>
          <a:ext cx="4104456" cy="590922"/>
        </a:xfrm>
        <a:prstGeom prst="roundRect">
          <a:avLst>
            <a:gd name="adj" fmla="val 10000"/>
          </a:avLst>
        </a:prstGeom>
        <a:solidFill>
          <a:srgbClr val="00894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Cambria" panose="02040503050406030204" pitchFamily="18" charset="0"/>
            </a:rPr>
            <a:t>Информационная</a:t>
          </a:r>
          <a:r>
            <a:rPr lang="en-US" sz="1800" kern="1200" dirty="0">
              <a:latin typeface="+mj-lt"/>
              <a:ea typeface="Cambria" panose="02040503050406030204" pitchFamily="18" charset="0"/>
            </a:rPr>
            <a:t> </a:t>
          </a:r>
          <a:r>
            <a:rPr lang="ru-RU" sz="1800" kern="1200" dirty="0">
              <a:latin typeface="+mj-lt"/>
              <a:ea typeface="Cambria" panose="02040503050406030204" pitchFamily="18" charset="0"/>
            </a:rPr>
            <a:t>Безопасность</a:t>
          </a:r>
        </a:p>
      </dsp:txBody>
      <dsp:txXfrm>
        <a:off x="879983" y="1950045"/>
        <a:ext cx="3224472" cy="590922"/>
      </dsp:txXfrm>
    </dsp:sp>
    <dsp:sp modelId="{79F02DD9-5BDF-4092-8849-4BDA687E2474}">
      <dsp:nvSpPr>
        <dsp:cNvPr id="0" name=""/>
        <dsp:cNvSpPr/>
      </dsp:nvSpPr>
      <dsp:spPr>
        <a:xfrm>
          <a:off x="59092" y="2009137"/>
          <a:ext cx="820891" cy="4727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duotone>
              <a:schemeClr val="accent2">
                <a:hueOff val="-15086201"/>
                <a:satOff val="17081"/>
                <a:lumOff val="1974"/>
                <a:alphaOff val="0"/>
                <a:shade val="20000"/>
                <a:satMod val="200000"/>
              </a:schemeClr>
              <a:schemeClr val="accent2">
                <a:hueOff val="-15086201"/>
                <a:satOff val="17081"/>
                <a:lumOff val="1974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211FF-C6C7-4324-847E-760D392E8E54}">
      <dsp:nvSpPr>
        <dsp:cNvPr id="0" name=""/>
        <dsp:cNvSpPr/>
      </dsp:nvSpPr>
      <dsp:spPr>
        <a:xfrm>
          <a:off x="0" y="2600060"/>
          <a:ext cx="4104456" cy="590922"/>
        </a:xfrm>
        <a:prstGeom prst="roundRect">
          <a:avLst>
            <a:gd name="adj" fmla="val 10000"/>
          </a:avLst>
        </a:prstGeom>
        <a:solidFill>
          <a:srgbClr val="EE8A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+mj-lt"/>
              <a:ea typeface="Cambria" panose="02040503050406030204" pitchFamily="18" charset="0"/>
            </a:rPr>
            <a:t>Носимая Электроника</a:t>
          </a:r>
        </a:p>
      </dsp:txBody>
      <dsp:txXfrm>
        <a:off x="879983" y="2600060"/>
        <a:ext cx="3224472" cy="590922"/>
      </dsp:txXfrm>
    </dsp:sp>
    <dsp:sp modelId="{CEBF6C76-0ABB-4388-AA15-C6BBFEBB0267}">
      <dsp:nvSpPr>
        <dsp:cNvPr id="0" name=""/>
        <dsp:cNvSpPr/>
      </dsp:nvSpPr>
      <dsp:spPr>
        <a:xfrm>
          <a:off x="59092" y="2659152"/>
          <a:ext cx="820891" cy="4727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duotone>
              <a:schemeClr val="accent2">
                <a:hueOff val="-20114934"/>
                <a:satOff val="22775"/>
                <a:lumOff val="2632"/>
                <a:alphaOff val="0"/>
                <a:shade val="20000"/>
                <a:satMod val="200000"/>
              </a:schemeClr>
              <a:schemeClr val="accent2">
                <a:hueOff val="-20114934"/>
                <a:satOff val="22775"/>
                <a:lumOff val="263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25" y="3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7DA76-3320-4684-965E-DDBF3CD10739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411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25" y="9371411"/>
            <a:ext cx="2919565" cy="494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66B4A-1315-493D-ADA1-0CD046D99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032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76FC10B-921B-4EE0-82A5-74C6B7F3B1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2919565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9A3F85-E699-465F-93AE-DE5AAD8FD1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625" y="2"/>
            <a:ext cx="2919565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E0B2E0-7DC6-4DF0-B2F9-D1CF818558DE}" type="datetimeFigureOut">
              <a:rPr lang="ru-RU"/>
              <a:pPr>
                <a:defRPr/>
              </a:pPr>
              <a:t>29.10.2024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33C40C68-46EC-45E3-9485-D28B8E25EC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88E80E4-874D-46F4-A91C-F74DAF633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262" y="4687294"/>
            <a:ext cx="5389240" cy="4438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4A51D-0389-4AD5-8A5A-45653A95A7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2" y="9371413"/>
            <a:ext cx="2919565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76EBB1-7242-4B6C-8866-734F7E653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625" y="9371413"/>
            <a:ext cx="2919565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968042-50F1-4DEC-9A96-8EE09724232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16241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AF77E9-840C-401B-A1E0-F826FD15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025462-3EDB-425F-8FB5-B44D2602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B20E30-89A3-4972-88FA-B26C6063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75AE-8F44-49CE-AF65-CBA4CB66CF1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26391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2DCF082-8281-451B-8BD4-0237FB6D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179B62D-4B37-4278-855D-F335A254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852DD3E-E3D8-4A98-A025-48BDE56A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AB6B-2E65-4D0B-99F6-7F6A7CDE36E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5" t="399" r="18566" b="651"/>
          <a:stretch/>
        </p:blipFill>
        <p:spPr>
          <a:xfrm>
            <a:off x="6066000" y="-27384"/>
            <a:ext cx="6120680" cy="6785992"/>
          </a:xfrm>
          <a:prstGeom prst="rect">
            <a:avLst/>
          </a:prstGeom>
        </p:spPr>
      </p:pic>
      <p:sp>
        <p:nvSpPr>
          <p:cNvPr id="6" name="Freeform 20"/>
          <p:cNvSpPr>
            <a:spLocks/>
          </p:cNvSpPr>
          <p:nvPr userDrawn="1"/>
        </p:nvSpPr>
        <p:spPr bwMode="auto">
          <a:xfrm>
            <a:off x="-1" y="6354815"/>
            <a:ext cx="12192001" cy="530575"/>
          </a:xfrm>
          <a:custGeom>
            <a:avLst/>
            <a:gdLst>
              <a:gd name="T0" fmla="*/ 1382 w 33995"/>
              <a:gd name="T1" fmla="*/ 0 h 1368"/>
              <a:gd name="T2" fmla="*/ 2330 w 33995"/>
              <a:gd name="T3" fmla="*/ 683 h 1368"/>
              <a:gd name="T4" fmla="*/ 2441 w 33995"/>
              <a:gd name="T5" fmla="*/ 794 h 1368"/>
              <a:gd name="T6" fmla="*/ 32669 w 33995"/>
              <a:gd name="T7" fmla="*/ 794 h 1368"/>
              <a:gd name="T8" fmla="*/ 32780 w 33995"/>
              <a:gd name="T9" fmla="*/ 683 h 1368"/>
              <a:gd name="T10" fmla="*/ 33995 w 33995"/>
              <a:gd name="T11" fmla="*/ 683 h 1368"/>
              <a:gd name="T12" fmla="*/ 33995 w 33995"/>
              <a:gd name="T13" fmla="*/ 1368 h 1368"/>
              <a:gd name="T14" fmla="*/ 0 w 33995"/>
              <a:gd name="T15" fmla="*/ 1368 h 1368"/>
              <a:gd name="T16" fmla="*/ 0 w 33995"/>
              <a:gd name="T17" fmla="*/ 581 h 1368"/>
              <a:gd name="T18" fmla="*/ 936 w 33995"/>
              <a:gd name="T19" fmla="*/ 0 h 1368"/>
              <a:gd name="T20" fmla="*/ 1382 w 33995"/>
              <a:gd name="T21" fmla="*/ 0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995" h="1368">
                <a:moveTo>
                  <a:pt x="1382" y="0"/>
                </a:moveTo>
                <a:cubicBezTo>
                  <a:pt x="1922" y="65"/>
                  <a:pt x="2330" y="357"/>
                  <a:pt x="2330" y="683"/>
                </a:cubicBezTo>
                <a:cubicBezTo>
                  <a:pt x="2330" y="744"/>
                  <a:pt x="2380" y="790"/>
                  <a:pt x="2441" y="794"/>
                </a:cubicBezTo>
                <a:cubicBezTo>
                  <a:pt x="6827" y="1058"/>
                  <a:pt x="28739" y="1094"/>
                  <a:pt x="32669" y="794"/>
                </a:cubicBezTo>
                <a:cubicBezTo>
                  <a:pt x="32730" y="789"/>
                  <a:pt x="32780" y="744"/>
                  <a:pt x="32780" y="683"/>
                </a:cubicBezTo>
                <a:lnTo>
                  <a:pt x="33995" y="683"/>
                </a:lnTo>
                <a:lnTo>
                  <a:pt x="33995" y="1368"/>
                </a:lnTo>
                <a:lnTo>
                  <a:pt x="0" y="1368"/>
                </a:lnTo>
                <a:lnTo>
                  <a:pt x="0" y="581"/>
                </a:lnTo>
                <a:cubicBezTo>
                  <a:pt x="74" y="298"/>
                  <a:pt x="452" y="58"/>
                  <a:pt x="936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006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" y="6395751"/>
            <a:ext cx="667863" cy="433736"/>
          </a:xfrm>
          <a:prstGeom prst="rect">
            <a:avLst/>
          </a:prstGeom>
        </p:spPr>
      </p:pic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52006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/>
              <a:pPr>
                <a:defRPr/>
              </a:pPr>
              <a:t>‹#›</a:t>
            </a:fld>
            <a:endParaRPr lang="ru-RU" altLang="ru-RU" sz="900" dirty="0"/>
          </a:p>
        </p:txBody>
      </p:sp>
    </p:spTree>
    <p:extLst>
      <p:ext uri="{BB962C8B-B14F-4D97-AF65-F5344CB8AC3E}">
        <p14:creationId xmlns:p14="http://schemas.microsoft.com/office/powerpoint/2010/main" val="3355219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3699"/>
          <a:stretch/>
        </p:blipFill>
        <p:spPr>
          <a:xfrm>
            <a:off x="6096000" y="-27384"/>
            <a:ext cx="6096000" cy="6773333"/>
          </a:xfrm>
          <a:prstGeom prst="rect">
            <a:avLst/>
          </a:prstGeom>
        </p:spPr>
      </p:pic>
      <p:sp>
        <p:nvSpPr>
          <p:cNvPr id="2" name="Дата 3">
            <a:extLst>
              <a:ext uri="{FF2B5EF4-FFF2-40B4-BE49-F238E27FC236}">
                <a16:creationId xmlns:a16="http://schemas.microsoft.com/office/drawing/2014/main" id="{02DCF082-8281-451B-8BD4-0237FB6DA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179B62D-4B37-4278-855D-F335A254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852DD3E-E3D8-4A98-A025-48BDE56A0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2AB6B-2E65-4D0B-99F6-7F6A7CDE36E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6" name="Freeform 20"/>
          <p:cNvSpPr>
            <a:spLocks/>
          </p:cNvSpPr>
          <p:nvPr userDrawn="1"/>
        </p:nvSpPr>
        <p:spPr bwMode="auto">
          <a:xfrm>
            <a:off x="-1" y="6354815"/>
            <a:ext cx="12192001" cy="530575"/>
          </a:xfrm>
          <a:custGeom>
            <a:avLst/>
            <a:gdLst>
              <a:gd name="T0" fmla="*/ 1382 w 33995"/>
              <a:gd name="T1" fmla="*/ 0 h 1368"/>
              <a:gd name="T2" fmla="*/ 2330 w 33995"/>
              <a:gd name="T3" fmla="*/ 683 h 1368"/>
              <a:gd name="T4" fmla="*/ 2441 w 33995"/>
              <a:gd name="T5" fmla="*/ 794 h 1368"/>
              <a:gd name="T6" fmla="*/ 32669 w 33995"/>
              <a:gd name="T7" fmla="*/ 794 h 1368"/>
              <a:gd name="T8" fmla="*/ 32780 w 33995"/>
              <a:gd name="T9" fmla="*/ 683 h 1368"/>
              <a:gd name="T10" fmla="*/ 33995 w 33995"/>
              <a:gd name="T11" fmla="*/ 683 h 1368"/>
              <a:gd name="T12" fmla="*/ 33995 w 33995"/>
              <a:gd name="T13" fmla="*/ 1368 h 1368"/>
              <a:gd name="T14" fmla="*/ 0 w 33995"/>
              <a:gd name="T15" fmla="*/ 1368 h 1368"/>
              <a:gd name="T16" fmla="*/ 0 w 33995"/>
              <a:gd name="T17" fmla="*/ 581 h 1368"/>
              <a:gd name="T18" fmla="*/ 936 w 33995"/>
              <a:gd name="T19" fmla="*/ 0 h 1368"/>
              <a:gd name="T20" fmla="*/ 1382 w 33995"/>
              <a:gd name="T21" fmla="*/ 0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995" h="1368">
                <a:moveTo>
                  <a:pt x="1382" y="0"/>
                </a:moveTo>
                <a:cubicBezTo>
                  <a:pt x="1922" y="65"/>
                  <a:pt x="2330" y="357"/>
                  <a:pt x="2330" y="683"/>
                </a:cubicBezTo>
                <a:cubicBezTo>
                  <a:pt x="2330" y="744"/>
                  <a:pt x="2380" y="790"/>
                  <a:pt x="2441" y="794"/>
                </a:cubicBezTo>
                <a:cubicBezTo>
                  <a:pt x="6827" y="1058"/>
                  <a:pt x="28739" y="1094"/>
                  <a:pt x="32669" y="794"/>
                </a:cubicBezTo>
                <a:cubicBezTo>
                  <a:pt x="32730" y="789"/>
                  <a:pt x="32780" y="744"/>
                  <a:pt x="32780" y="683"/>
                </a:cubicBezTo>
                <a:lnTo>
                  <a:pt x="33995" y="683"/>
                </a:lnTo>
                <a:lnTo>
                  <a:pt x="33995" y="1368"/>
                </a:lnTo>
                <a:lnTo>
                  <a:pt x="0" y="1368"/>
                </a:lnTo>
                <a:lnTo>
                  <a:pt x="0" y="581"/>
                </a:lnTo>
                <a:cubicBezTo>
                  <a:pt x="74" y="298"/>
                  <a:pt x="452" y="58"/>
                  <a:pt x="936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0065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" y="6395751"/>
            <a:ext cx="667863" cy="433736"/>
          </a:xfrm>
          <a:prstGeom prst="rect">
            <a:avLst/>
          </a:prstGeom>
        </p:spPr>
      </p:pic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52006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/>
              <a:pPr>
                <a:defRPr/>
              </a:pPr>
              <a:t>‹#›</a:t>
            </a:fld>
            <a:endParaRPr lang="ru-RU" altLang="ru-RU" sz="900" dirty="0"/>
          </a:p>
        </p:txBody>
      </p:sp>
    </p:spTree>
    <p:extLst>
      <p:ext uri="{BB962C8B-B14F-4D97-AF65-F5344CB8AC3E}">
        <p14:creationId xmlns:p14="http://schemas.microsoft.com/office/powerpoint/2010/main" val="290659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0253CBE-A7F4-467C-B248-35B94206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1CEDFED-0CAC-4AA6-9A68-EB5EF2EA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9F5AEBE-FE02-44B0-896C-A0072828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533D6-CF70-45C3-944F-C219376CF9D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76221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06DADB9-AB56-49A7-9953-42B1E039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CFC5CD7-887C-413D-999C-1495C3942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850A611-FB0E-4D1D-B764-4D0B3E7F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DB0D-C8E5-4F96-B1A1-D685FA4D887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201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5DE215-B2C4-41A4-9EF9-5A3BC06B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45F6F-7EB0-4729-ACBE-A2F328FF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19FAA5-6B27-40AE-AADD-6D07751E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D5BE3-7420-43BD-AE02-164A7BC1C30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7499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76B77B-2D74-42A5-BF77-24AFAF2B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6B589-AF9A-4A6C-8636-791D2840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0FA48-441F-4C75-A3DD-130EB24E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AD268-A57C-4E13-857B-3B5B6B744C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10719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галстук короткии_nz_bez viletov.png">
            <a:extLst>
              <a:ext uri="{FF2B5EF4-FFF2-40B4-BE49-F238E27FC236}">
                <a16:creationId xmlns:a16="http://schemas.microsoft.com/office/drawing/2014/main" id="{AAB7F677-F640-43D6-9E04-F04EDB2F7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/>
          <a:stretch>
            <a:fillRect/>
          </a:stretch>
        </p:blipFill>
        <p:spPr bwMode="auto">
          <a:xfrm>
            <a:off x="9889067" y="7"/>
            <a:ext cx="1775884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D71CCE9-3128-4F46-A172-34E79E37B0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32700" y="6524625"/>
            <a:ext cx="4114800" cy="198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2545" rIns="0" bIns="0" anchor="ctr"/>
          <a:lstStyle>
            <a:lvl1pPr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9D639660-BF07-4E28-BCBB-5D0E32D16BCC}" type="slidenum">
              <a:rPr lang="ru-RU" altLang="ru-RU" sz="900" smtClean="0"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ru-RU" altLang="ru-RU" sz="9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4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3C40FA48-441F-4C75-A3DD-130EB24E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328" y="6381328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AD268-A57C-4E13-857B-3B5B6B744C4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81297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990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9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ED735-BFA5-481C-A769-72388E0E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26812-A290-44A0-B415-A528DA02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C9B54-BEEE-499A-8B46-3B9AEBE1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9F011-F641-4ABD-A494-541443EEECB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4239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36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136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09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5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81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50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026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70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3791A8-9939-46C0-98C0-057B49BD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CCB14-CC0F-4AA3-A67E-E7D4CE0B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7AC16-0C67-4BEA-BF59-5AA408C88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6C5E6-085F-45B7-899C-20FE35B9850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4904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4959F51-1D35-4D47-8AA9-D0A23E9C7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E338B6F-E639-4771-A55A-C5A00872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D86CBCD-BB8A-47C8-91C0-E20E1704E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F53D-3249-4FEE-829E-FB7D2A555C8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1707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179A31B-62CF-4354-802A-11ECD510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DBA8CA8-B7BA-4EEC-B14E-6257AAB7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7EA230E-5129-4669-A26A-841588EE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00E00-B753-4AE5-A23C-58C3C46204D6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6664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>
            <a:spLocks/>
          </p:cNvSpPr>
          <p:nvPr userDrawn="1"/>
        </p:nvSpPr>
        <p:spPr bwMode="auto">
          <a:xfrm>
            <a:off x="499276" y="5715016"/>
            <a:ext cx="8239933" cy="11521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DA2BF">
              <a:tint val="65000"/>
              <a:satMod val="11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Полилиния 18"/>
          <p:cNvSpPr>
            <a:spLocks/>
          </p:cNvSpPr>
          <p:nvPr userDrawn="1"/>
        </p:nvSpPr>
        <p:spPr bwMode="auto">
          <a:xfrm>
            <a:off x="485717" y="5690429"/>
            <a:ext cx="6154904" cy="11676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ый треугольник 19"/>
          <p:cNvSpPr>
            <a:spLocks/>
          </p:cNvSpPr>
          <p:nvPr userDrawn="1"/>
        </p:nvSpPr>
        <p:spPr bwMode="auto">
          <a:xfrm>
            <a:off x="-6040" y="5506026"/>
            <a:ext cx="5674351" cy="135199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rgbClr val="2DA2BF">
                      <a:shade val="20000"/>
                      <a:satMod val="176000"/>
                      <a:alpha val="100000"/>
                    </a:srgbClr>
                  </a:gs>
                  <a:gs pos="18000">
                    <a:srgbClr val="2DA2BF">
                      <a:shade val="48000"/>
                      <a:satMod val="153000"/>
                      <a:alpha val="100000"/>
                    </a:srgbClr>
                  </a:gs>
                  <a:gs pos="43000">
                    <a:srgbClr val="2DA2BF">
                      <a:tint val="86000"/>
                      <a:satMod val="149000"/>
                      <a:alpha val="100000"/>
                    </a:srgbClr>
                  </a:gs>
                  <a:gs pos="45000">
                    <a:srgbClr val="2DA2BF">
                      <a:tint val="85000"/>
                      <a:satMod val="150000"/>
                      <a:alpha val="100000"/>
                    </a:srgbClr>
                  </a:gs>
                  <a:gs pos="50000">
                    <a:srgbClr val="2DA2BF">
                      <a:tint val="86000"/>
                      <a:satMod val="149000"/>
                      <a:alpha val="100000"/>
                    </a:srgbClr>
                  </a:gs>
                  <a:gs pos="79000">
                    <a:srgbClr val="2DA2BF">
                      <a:shade val="53000"/>
                      <a:satMod val="150000"/>
                      <a:alpha val="100000"/>
                    </a:srgbClr>
                  </a:gs>
                  <a:gs pos="100000">
                    <a:srgbClr val="2DA2BF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68580" tIns="34290" rIns="68580" bIns="34290" anchor="ctr" compatLnSpc="1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60440" y="6286523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www.medicina.ru</a:t>
            </a:r>
            <a:endParaRPr lang="ru-RU" sz="1500" dirty="0">
              <a:latin typeface="+mj-lt"/>
            </a:endParaRPr>
          </a:p>
        </p:txBody>
      </p:sp>
      <p:pic>
        <p:nvPicPr>
          <p:cNvPr id="13" name="Picture 2" descr="АО &quot;Медицина&quot; - Клиника академика Ройтберга - Главная | Facebook">
            <a:extLst>
              <a:ext uri="{FF2B5EF4-FFF2-40B4-BE49-F238E27FC236}">
                <a16:creationId xmlns:a16="http://schemas.microsoft.com/office/drawing/2014/main" id="{9B25651A-ADE4-43B7-BFC6-49521E76B3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1" b="17288"/>
          <a:stretch/>
        </p:blipFill>
        <p:spPr bwMode="auto">
          <a:xfrm>
            <a:off x="10591024" y="116632"/>
            <a:ext cx="130486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>
            <a:spLocks/>
          </p:cNvSpPr>
          <p:nvPr userDrawn="1"/>
        </p:nvSpPr>
        <p:spPr bwMode="auto">
          <a:xfrm>
            <a:off x="499276" y="5715016"/>
            <a:ext cx="8239933" cy="11521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DA2BF">
              <a:tint val="65000"/>
              <a:satMod val="11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Полилиния 18"/>
          <p:cNvSpPr>
            <a:spLocks/>
          </p:cNvSpPr>
          <p:nvPr userDrawn="1"/>
        </p:nvSpPr>
        <p:spPr bwMode="auto">
          <a:xfrm>
            <a:off x="485717" y="5690429"/>
            <a:ext cx="6154904" cy="11676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ый треугольник 19"/>
          <p:cNvSpPr>
            <a:spLocks/>
          </p:cNvSpPr>
          <p:nvPr userDrawn="1"/>
        </p:nvSpPr>
        <p:spPr bwMode="auto">
          <a:xfrm>
            <a:off x="-6040" y="5506026"/>
            <a:ext cx="5674351" cy="135199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rgbClr val="2DA2BF">
                      <a:shade val="20000"/>
                      <a:satMod val="176000"/>
                      <a:alpha val="100000"/>
                    </a:srgbClr>
                  </a:gs>
                  <a:gs pos="18000">
                    <a:srgbClr val="2DA2BF">
                      <a:shade val="48000"/>
                      <a:satMod val="153000"/>
                      <a:alpha val="100000"/>
                    </a:srgbClr>
                  </a:gs>
                  <a:gs pos="43000">
                    <a:srgbClr val="2DA2BF">
                      <a:tint val="86000"/>
                      <a:satMod val="149000"/>
                      <a:alpha val="100000"/>
                    </a:srgbClr>
                  </a:gs>
                  <a:gs pos="45000">
                    <a:srgbClr val="2DA2BF">
                      <a:tint val="85000"/>
                      <a:satMod val="150000"/>
                      <a:alpha val="100000"/>
                    </a:srgbClr>
                  </a:gs>
                  <a:gs pos="50000">
                    <a:srgbClr val="2DA2BF">
                      <a:tint val="86000"/>
                      <a:satMod val="149000"/>
                      <a:alpha val="100000"/>
                    </a:srgbClr>
                  </a:gs>
                  <a:gs pos="79000">
                    <a:srgbClr val="2DA2BF">
                      <a:shade val="53000"/>
                      <a:satMod val="150000"/>
                      <a:alpha val="100000"/>
                    </a:srgbClr>
                  </a:gs>
                  <a:gs pos="100000">
                    <a:srgbClr val="2DA2BF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68580" tIns="34290" rIns="68580" bIns="34290" anchor="ctr" compatLnSpc="1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60440" y="6286523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www.medicina.ru</a:t>
            </a:r>
            <a:endParaRPr lang="ru-RU" sz="1500" dirty="0">
              <a:latin typeface="+mj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C64DDFD-6233-437A-BF04-D5E67FDD4B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05079" y="1"/>
            <a:ext cx="1615587" cy="50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  <p:sp>
        <p:nvSpPr>
          <p:cNvPr id="18" name="Полилиния 17"/>
          <p:cNvSpPr>
            <a:spLocks/>
          </p:cNvSpPr>
          <p:nvPr userDrawn="1"/>
        </p:nvSpPr>
        <p:spPr bwMode="auto">
          <a:xfrm>
            <a:off x="499276" y="5715016"/>
            <a:ext cx="8239933" cy="115212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rgbClr val="2DA2BF">
              <a:tint val="65000"/>
              <a:satMod val="115000"/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Полилиния 18"/>
          <p:cNvSpPr>
            <a:spLocks/>
          </p:cNvSpPr>
          <p:nvPr userDrawn="1"/>
        </p:nvSpPr>
        <p:spPr bwMode="auto">
          <a:xfrm>
            <a:off x="485717" y="5690429"/>
            <a:ext cx="6154904" cy="11676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ый треугольник 19"/>
          <p:cNvSpPr>
            <a:spLocks/>
          </p:cNvSpPr>
          <p:nvPr userDrawn="1"/>
        </p:nvSpPr>
        <p:spPr bwMode="auto">
          <a:xfrm>
            <a:off x="-6040" y="5506026"/>
            <a:ext cx="5674351" cy="135199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rgbClr val="2DA2BF">
                      <a:shade val="20000"/>
                      <a:satMod val="176000"/>
                      <a:alpha val="100000"/>
                    </a:srgbClr>
                  </a:gs>
                  <a:gs pos="18000">
                    <a:srgbClr val="2DA2BF">
                      <a:shade val="48000"/>
                      <a:satMod val="153000"/>
                      <a:alpha val="100000"/>
                    </a:srgbClr>
                  </a:gs>
                  <a:gs pos="43000">
                    <a:srgbClr val="2DA2BF">
                      <a:tint val="86000"/>
                      <a:satMod val="149000"/>
                      <a:alpha val="100000"/>
                    </a:srgbClr>
                  </a:gs>
                  <a:gs pos="45000">
                    <a:srgbClr val="2DA2BF">
                      <a:tint val="85000"/>
                      <a:satMod val="150000"/>
                      <a:alpha val="100000"/>
                    </a:srgbClr>
                  </a:gs>
                  <a:gs pos="50000">
                    <a:srgbClr val="2DA2BF">
                      <a:tint val="86000"/>
                      <a:satMod val="149000"/>
                      <a:alpha val="100000"/>
                    </a:srgbClr>
                  </a:gs>
                  <a:gs pos="79000">
                    <a:srgbClr val="2DA2BF">
                      <a:shade val="53000"/>
                      <a:satMod val="150000"/>
                      <a:alpha val="100000"/>
                    </a:srgbClr>
                  </a:gs>
                  <a:gs pos="100000">
                    <a:srgbClr val="2DA2BF">
                      <a:shade val="25000"/>
                      <a:satMod val="170000"/>
                      <a:alpha val="100000"/>
                    </a:srgbClr>
                  </a:gs>
                </a:gsLst>
                <a:lin ang="450000" scaled="1"/>
                <a:tileRect/>
              </a:gradFill>
            </a:fillOverlay>
          </a:effectLst>
        </p:spPr>
        <p:txBody>
          <a:bodyPr vert="horz" wrap="square" lIns="68580" tIns="34290" rIns="68580" bIns="34290" anchor="ctr" compatLnSpc="1"/>
          <a:lstStyle/>
          <a:p>
            <a:pPr marL="0" marR="0" lvl="0" indent="0" algn="ctr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60440" y="6286523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www.medicina.ru</a:t>
            </a:r>
            <a:endParaRPr lang="ru-RU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6592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2">
            <a:extLst>
              <a:ext uri="{FF2B5EF4-FFF2-40B4-BE49-F238E27FC236}">
                <a16:creationId xmlns:a16="http://schemas.microsoft.com/office/drawing/2014/main" id="{F35FC9E9-6374-4526-B7A0-B9452E60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9410BD98-C96B-4D9E-8A4A-648F570D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347200" y="6492881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ru-RU" sz="900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64D5503B-4378-452C-ACFA-5EB8393BB489}"/>
              </a:ext>
            </a:extLst>
          </p:cNvPr>
          <p:cNvSpPr txBox="1">
            <a:spLocks/>
          </p:cNvSpPr>
          <p:nvPr userDrawn="1"/>
        </p:nvSpPr>
        <p:spPr>
          <a:xfrm>
            <a:off x="9275865" y="6500840"/>
            <a:ext cx="2844800" cy="365125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E34892E7-8998-4642-B575-CD5FA984BD20}" type="slidenum">
              <a:rPr lang="ru-RU" altLang="ru-RU" sz="900" smtClean="0">
                <a:solidFill>
                  <a:schemeClr val="tx1"/>
                </a:solidFill>
              </a:rPr>
              <a:pPr>
                <a:defRPr/>
              </a:pPr>
              <a:t>‹#›</a:t>
            </a:fld>
            <a:endParaRPr lang="ru-RU" altLang="ru-RU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6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5126A455-BA18-4386-8325-62F37BF5A0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00528566-9BF9-4C33-9573-E11B4DD6D0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6AFCD-1B52-4C78-BE4B-AFA7B347B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BD857-0238-4AE5-94B6-E057AC4EF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27DB0-D534-4F53-AF67-7989D02FD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44843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AA0275B-67B6-4191-9875-A752F7814E8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5" r:id="rId6"/>
    <p:sldLayoutId id="2147483919" r:id="rId7"/>
    <p:sldLayoutId id="2147483921" r:id="rId8"/>
    <p:sldLayoutId id="2147483920" r:id="rId9"/>
    <p:sldLayoutId id="2147483910" r:id="rId10"/>
    <p:sldLayoutId id="2147483917" r:id="rId11"/>
    <p:sldLayoutId id="2147483911" r:id="rId12"/>
    <p:sldLayoutId id="2147483912" r:id="rId13"/>
    <p:sldLayoutId id="2147483913" r:id="rId14"/>
    <p:sldLayoutId id="2147483914" r:id="rId15"/>
    <p:sldLayoutId id="2147483916" r:id="rId16"/>
    <p:sldLayoutId id="2147483918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963EE-8843-4B78-902E-9EE4383670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9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38.png"/><Relationship Id="rId2" Type="http://schemas.openxmlformats.org/officeDocument/2006/relationships/image" Target="../media/image9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4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39.jpeg"/><Relationship Id="rId2" Type="http://schemas.openxmlformats.org/officeDocument/2006/relationships/image" Target="../media/image9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chart" Target="../charts/chart3.xml"/><Relationship Id="rId2" Type="http://schemas.openxmlformats.org/officeDocument/2006/relationships/image" Target="../media/image9.png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3.jpeg"/><Relationship Id="rId2" Type="http://schemas.openxmlformats.org/officeDocument/2006/relationships/image" Target="../media/image9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5.png"/><Relationship Id="rId2" Type="http://schemas.openxmlformats.org/officeDocument/2006/relationships/image" Target="../media/image9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7.jpeg"/><Relationship Id="rId2" Type="http://schemas.openxmlformats.org/officeDocument/2006/relationships/image" Target="../media/image9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9.png"/><Relationship Id="rId2" Type="http://schemas.openxmlformats.org/officeDocument/2006/relationships/image" Target="../media/image9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21" Type="http://schemas.openxmlformats.org/officeDocument/2006/relationships/image" Target="../media/image6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diagramLayout" Target="../diagrams/layout1.xml"/><Relationship Id="rId2" Type="http://schemas.openxmlformats.org/officeDocument/2006/relationships/image" Target="../media/image9.png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diagramColors" Target="../diagrams/colors1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7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image" Target="../media/image9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0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8C9C3E-697C-589A-56AC-05EA6E281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 b="24308"/>
          <a:stretch/>
        </p:blipFill>
        <p:spPr>
          <a:xfrm>
            <a:off x="0" y="-15677"/>
            <a:ext cx="12216680" cy="6901061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47C9892-B084-46FC-837B-7B69BCB9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20684" y="-42248"/>
            <a:ext cx="1590319" cy="656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3AFA30-62A1-431C-A61F-ED6ACC375F8A}"/>
              </a:ext>
            </a:extLst>
          </p:cNvPr>
          <p:cNvSpPr/>
          <p:nvPr/>
        </p:nvSpPr>
        <p:spPr>
          <a:xfrm rot="16200000">
            <a:off x="2868997" y="992051"/>
            <a:ext cx="2784675" cy="8522670"/>
          </a:xfrm>
          <a:prstGeom prst="rect">
            <a:avLst/>
          </a:prstGeom>
          <a:solidFill>
            <a:srgbClr val="09649A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libri" panose="020F0502020204030204" pitchFamily="34" charset="0"/>
              <a:ea typeface="Open Sans Condensed Light" panose="020B03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45C2B3FE-BAAA-474A-96FC-6C47EDAF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975" y="5438555"/>
            <a:ext cx="765813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ru-RU" alt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altLang="ru-RU" sz="1350" dirty="0">
                <a:solidFill>
                  <a:schemeClr val="bg1"/>
                </a:solidFill>
                <a:latin typeface="+mj-lt"/>
              </a:rPr>
              <a:t>Ройтберг Григорий Ефимович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50" dirty="0">
                <a:solidFill>
                  <a:schemeClr val="bg1"/>
                </a:solidFill>
              </a:rPr>
              <a:t>академик РАН, </a:t>
            </a:r>
            <a:r>
              <a:rPr lang="ru-RU" altLang="ru-RU" sz="1350" dirty="0">
                <a:solidFill>
                  <a:schemeClr val="bg1"/>
                </a:solidFill>
                <a:latin typeface="+mj-lt"/>
              </a:rPr>
              <a:t>президент АО «Медицина», д.м.н., профессор, Заслуженный врач РФ, заведующий кафедрой терапии, общей врачебной практики и ядерной медицины ФДПО ФГБОУ ВО РНИМУ им. Н.И. Пирогова Минздрава России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BB2F3D-95D0-4401-8FB8-85178D8C89BD}"/>
              </a:ext>
            </a:extLst>
          </p:cNvPr>
          <p:cNvSpPr/>
          <p:nvPr/>
        </p:nvSpPr>
        <p:spPr>
          <a:xfrm>
            <a:off x="467850" y="3738091"/>
            <a:ext cx="7453247" cy="2136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Эффективная клиника.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Генезис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161032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Прямоугольник 29"/>
          <p:cNvSpPr/>
          <p:nvPr/>
        </p:nvSpPr>
        <p:spPr>
          <a:xfrm>
            <a:off x="1997041" y="1484784"/>
            <a:ext cx="4260976" cy="279453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DAA01183-9115-4F43-9987-E9912CBA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996" y="1335059"/>
            <a:ext cx="92429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1600" dirty="0"/>
              <a:t>Использование, включая покупку, внедрение или сопровождение, незарегистрированных медицинских изделий запрещено, за такие нарушения предусмотрены </a:t>
            </a:r>
            <a:r>
              <a:rPr lang="ru-RU" altLang="ru-RU" sz="1600" b="1" dirty="0">
                <a:solidFill>
                  <a:srgbClr val="FF0000"/>
                </a:solidFill>
              </a:rPr>
              <a:t>административная и уголовная ответственности</a:t>
            </a:r>
            <a:r>
              <a:rPr lang="ru-RU" altLang="ru-RU" sz="1600" dirty="0"/>
              <a:t>. </a:t>
            </a:r>
          </a:p>
          <a:p>
            <a:pPr indent="0"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1600" dirty="0"/>
              <a:t>В мае 2024 всего 32 зарегистрированных медицинских изделиях, использующих технологии ИИ и имеющих действующее регистрационное удостоверение (РУ) Росздравнадзора.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997" y="405214"/>
            <a:ext cx="74293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Искусственный Интеллект в Медицине - </a:t>
            </a:r>
            <a:r>
              <a:rPr lang="en-US" altLang="ru-RU" sz="2400" dirty="0">
                <a:solidFill>
                  <a:schemeClr val="accent1"/>
                </a:solidFill>
                <a:latin typeface="+mj-lt"/>
              </a:rPr>
              <a:t>Festina lente</a:t>
            </a:r>
            <a:endParaRPr lang="ru-RU" altLang="ru-RU" sz="2400" dirty="0">
              <a:solidFill>
                <a:schemeClr val="accent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1800" dirty="0">
                <a:solidFill>
                  <a:schemeClr val="accent1"/>
                </a:solidFill>
                <a:latin typeface="+mj-lt"/>
              </a:rPr>
              <a:t>(Поспешай Медленно) </a:t>
            </a: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0036F6-39A7-6A65-E55A-8CE8612B08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82" y="2940193"/>
            <a:ext cx="6873766" cy="293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7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DAA01183-9115-4F43-9987-E9912CBA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27" y="1144288"/>
            <a:ext cx="23356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0"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1600" dirty="0"/>
              <a:t>Галлюцинации</a:t>
            </a:r>
            <a:r>
              <a:rPr lang="en-US" altLang="ru-RU" sz="1600" dirty="0"/>
              <a:t>:</a:t>
            </a:r>
            <a:endParaRPr lang="ru-RU" altLang="ru-RU" sz="1600" dirty="0"/>
          </a:p>
          <a:p>
            <a:pPr indent="0" eaLnBrk="1" hangingPunct="1">
              <a:spcBef>
                <a:spcPct val="0"/>
              </a:spcBef>
              <a:buClr>
                <a:schemeClr val="accent1"/>
              </a:buClr>
              <a:buNone/>
            </a:pPr>
            <a:endParaRPr lang="ru-RU" altLang="ru-RU" sz="1600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997" y="405214"/>
            <a:ext cx="74293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Искусственный Интеллект в Медицине - </a:t>
            </a:r>
            <a:r>
              <a:rPr lang="en-US" altLang="ru-RU" sz="2400" dirty="0">
                <a:solidFill>
                  <a:schemeClr val="accent1"/>
                </a:solidFill>
                <a:latin typeface="+mj-lt"/>
              </a:rPr>
              <a:t>Festina lente</a:t>
            </a:r>
            <a:endParaRPr lang="ru-RU" altLang="ru-RU" sz="2400" dirty="0">
              <a:solidFill>
                <a:schemeClr val="accent1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1800" dirty="0">
                <a:solidFill>
                  <a:schemeClr val="accent1"/>
                </a:solidFill>
                <a:latin typeface="+mj-lt"/>
              </a:rPr>
              <a:t>(Поспешай Медленно) </a:t>
            </a: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868B01E-8306-8438-6266-F966CD8CD0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7648" y="1198321"/>
            <a:ext cx="6868574" cy="49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8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336720"/>
            <a:ext cx="7429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ФАКТЫ О МЕДИЦИНСКИХ ОШИБКАХ</a:t>
            </a: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BAAB3B7-B4C0-400F-FC16-D94764B57ECA}"/>
              </a:ext>
            </a:extLst>
          </p:cNvPr>
          <p:cNvSpPr/>
          <p:nvPr/>
        </p:nvSpPr>
        <p:spPr>
          <a:xfrm>
            <a:off x="983432" y="2558129"/>
            <a:ext cx="6565080" cy="2036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 w="1905"/>
                <a:solidFill>
                  <a:srgbClr val="0C67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Ошибки лекарственной терапии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3,7%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госпитализированных пациентов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(Harvard Medical Records Study,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30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000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историй болезни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58%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являются предотвратимыми событиями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Увеличение длительности госпитализации на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дней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Увеличение стоимости случая госпитализации на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4.700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$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9,8%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ошибок лекарственной терапии могут быть фатальными для пациента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defTabSz="912813" fontAlgn="base">
              <a:spcBef>
                <a:spcPts val="40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Calibri"/>
                <a:cs typeface="Arial" pitchFamily="34" charset="0"/>
              </a:rPr>
              <a:t>Причинение вреда более 1.500.000 пациентам в год (США)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Ошибки лекарственной терапии –  причина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C67A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7 000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летальных исходов в год в США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8C3872-914D-1E9D-A4E6-07DC49FB116A}"/>
              </a:ext>
            </a:extLst>
          </p:cNvPr>
          <p:cNvSpPr txBox="1"/>
          <p:nvPr/>
        </p:nvSpPr>
        <p:spPr>
          <a:xfrm>
            <a:off x="855786" y="1015656"/>
            <a:ext cx="9560694" cy="136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Вероятность, что человек пострадает или умрет в результате медицинской ошибки выше, чем при авиакатастрофах и ДТП.</a:t>
            </a:r>
          </a:p>
          <a:p>
            <a:pPr marL="285750" marR="0" lvl="0" indent="-285750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Неблагоприятные события происходят в одной трети случаев госпитализации.</a:t>
            </a:r>
          </a:p>
          <a:p>
            <a:pPr marL="285750" marR="0" lvl="0" indent="-285750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Средняя стоимость врачебной ошибки  $ 11 366 (Данные из проекта о культуре безопасности.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JCI TST)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285750" marR="0" lvl="0" indent="-285750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В США ежегодно 98 000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пациентов погибают или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инвалидизируются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в результате медицинских ошибок</a:t>
            </a:r>
          </a:p>
        </p:txBody>
      </p:sp>
      <p:pic>
        <p:nvPicPr>
          <p:cNvPr id="38" name="Рисунок 37" descr="beerslistmeds690x400.jpg">
            <a:extLst>
              <a:ext uri="{FF2B5EF4-FFF2-40B4-BE49-F238E27FC236}">
                <a16:creationId xmlns:a16="http://schemas.microsoft.com/office/drawing/2014/main" id="{178550E1-5323-6ABA-3023-7C26A449589A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752184" y="3210419"/>
            <a:ext cx="3591056" cy="252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7813F-C26B-160E-8B98-9AD1ED70F3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6456" y="4590147"/>
            <a:ext cx="2783157" cy="15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336720"/>
            <a:ext cx="87849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Возможности повышения безопасности лекарственной терапии</a:t>
            </a: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  <p:graphicFrame>
        <p:nvGraphicFramePr>
          <p:cNvPr id="27" name="Содержимое 3">
            <a:extLst>
              <a:ext uri="{FF2B5EF4-FFF2-40B4-BE49-F238E27FC236}">
                <a16:creationId xmlns:a16="http://schemas.microsoft.com/office/drawing/2014/main" id="{F02F9E00-7FDC-251C-C599-07F5CD697E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759528"/>
              </p:ext>
            </p:extLst>
          </p:nvPr>
        </p:nvGraphicFramePr>
        <p:xfrm>
          <a:off x="983432" y="1946139"/>
          <a:ext cx="565212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15D12F-30A0-BFF1-F71C-0F74CBD3C11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60" y="946241"/>
            <a:ext cx="2506038" cy="267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B31CB0-AE75-BB9B-8857-0D410027F08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981688"/>
            <a:ext cx="2431032" cy="2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B9C0B5-52DE-E461-6086-1858DCB52927}"/>
              </a:ext>
            </a:extLst>
          </p:cNvPr>
          <p:cNvSpPr txBox="1"/>
          <p:nvPr/>
        </p:nvSpPr>
        <p:spPr>
          <a:xfrm>
            <a:off x="9469097" y="2421511"/>
            <a:ext cx="9361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722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1061258" y="927924"/>
            <a:ext cx="2970330" cy="4860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647" y="236297"/>
            <a:ext cx="8752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Экспертная Система проверки лекарственных назначений</a:t>
            </a: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972910421"/>
              </p:ext>
            </p:extLst>
          </p:nvPr>
        </p:nvGraphicFramePr>
        <p:xfrm>
          <a:off x="1055440" y="1467985"/>
          <a:ext cx="2960125" cy="157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149464" y="927924"/>
            <a:ext cx="27201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cap="small" dirty="0">
                <a:latin typeface="+mj-lt"/>
              </a:rPr>
              <a:t>58% </a:t>
            </a:r>
            <a:r>
              <a:rPr lang="ru-RU" sz="1200" cap="small" dirty="0">
                <a:latin typeface="+mj-lt"/>
              </a:rPr>
              <a:t>медицинских ошибок являются предотвратимыми событиями</a:t>
            </a:r>
          </a:p>
          <a:p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664993" y="936104"/>
            <a:ext cx="2970329" cy="409058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Возможности проверки правильности листа назначений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664993" y="1489412"/>
            <a:ext cx="1080120" cy="2160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25" cap="small" dirty="0">
                <a:solidFill>
                  <a:schemeClr val="tx1"/>
                </a:solidFill>
              </a:rPr>
              <a:t>Второй врач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043036" y="1820312"/>
            <a:ext cx="1529511" cy="2160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25" cap="small" dirty="0">
                <a:solidFill>
                  <a:schemeClr val="tx1"/>
                </a:solidFill>
              </a:rPr>
              <a:t>Клинический фармаколог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259059" y="2137484"/>
            <a:ext cx="2356284" cy="216000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25" cap="small" dirty="0">
                <a:solidFill>
                  <a:schemeClr val="tx1"/>
                </a:solidFill>
              </a:rPr>
              <a:t>Системы поддержки принятия клинических решений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>
            <a:off x="6961137" y="1354448"/>
            <a:ext cx="0" cy="459000"/>
          </a:xfrm>
          <a:prstGeom prst="straightConnector1">
            <a:avLst/>
          </a:prstGeom>
          <a:ln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041257" y="1354484"/>
            <a:ext cx="0" cy="783000"/>
          </a:xfrm>
          <a:prstGeom prst="straightConnector1">
            <a:avLst/>
          </a:prstGeom>
          <a:ln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259059" y="1347812"/>
            <a:ext cx="0" cy="137700"/>
          </a:xfrm>
          <a:prstGeom prst="straightConnector1">
            <a:avLst/>
          </a:prstGeom>
          <a:ln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061260" y="3196176"/>
            <a:ext cx="2970329" cy="378042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Роль электронной системы в проверке лекарственных назначений</a:t>
            </a:r>
          </a:p>
        </p:txBody>
      </p:sp>
      <p:graphicFrame>
        <p:nvGraphicFramePr>
          <p:cNvPr id="39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873294"/>
              </p:ext>
            </p:extLst>
          </p:nvPr>
        </p:nvGraphicFramePr>
        <p:xfrm>
          <a:off x="4675872" y="2947575"/>
          <a:ext cx="2538282" cy="315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458">
                <a:tc>
                  <a:txBody>
                    <a:bodyPr/>
                    <a:lstStyle/>
                    <a:p>
                      <a:r>
                        <a:rPr lang="ru-RU" sz="1100" dirty="0"/>
                        <a:t>Преимущества 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Недостатки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05">
                <a:tc>
                  <a:txBody>
                    <a:bodyPr/>
                    <a:lstStyle/>
                    <a:p>
                      <a:r>
                        <a:rPr lang="ru-RU" sz="900" dirty="0"/>
                        <a:t>Раннее распознавание ошибок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/>
                        <a:t>Постоянные затраты больницы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36">
                <a:tc>
                  <a:txBody>
                    <a:bodyPr/>
                    <a:lstStyle/>
                    <a:p>
                      <a:r>
                        <a:rPr lang="ru-RU" sz="900" dirty="0"/>
                        <a:t>Участие сертифицированного специалиста в обучении врачей 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Задержка между назначением и выполнением назначения 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717">
                <a:tc>
                  <a:txBody>
                    <a:bodyPr/>
                    <a:lstStyle/>
                    <a:p>
                      <a:r>
                        <a:rPr lang="ru-RU" sz="900" dirty="0"/>
                        <a:t>Возможность консультаций врачей по вопросам </a:t>
                      </a:r>
                      <a:r>
                        <a:rPr lang="ru-RU" sz="900" dirty="0" err="1"/>
                        <a:t>полипрагмазии</a:t>
                      </a:r>
                      <a:endParaRPr lang="ru-RU" sz="900" dirty="0"/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Длительные</a:t>
                      </a:r>
                      <a:r>
                        <a:rPr lang="ru-RU" sz="900" baseline="0" dirty="0"/>
                        <a:t> временные затраты для проверки многокомпонентных листов назначений </a:t>
                      </a:r>
                      <a:endParaRPr lang="ru-RU" sz="900" dirty="0"/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276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Необходимость</a:t>
                      </a:r>
                      <a:r>
                        <a:rPr lang="ru-RU" sz="900" baseline="0" dirty="0"/>
                        <a:t> круглосуточного присутствия фармацевта в стационаре при наличии экстренных госпитализаций</a:t>
                      </a:r>
                      <a:endParaRPr lang="ru-RU" sz="900" dirty="0"/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578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Человеческий фактор 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0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926631"/>
              </p:ext>
            </p:extLst>
          </p:nvPr>
        </p:nvGraphicFramePr>
        <p:xfrm>
          <a:off x="7268160" y="2947569"/>
          <a:ext cx="2764336" cy="2703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000">
                <a:tc>
                  <a:txBody>
                    <a:bodyPr/>
                    <a:lstStyle/>
                    <a:p>
                      <a:r>
                        <a:rPr kumimoji="0" lang="ru-RU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 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kumimoji="0" lang="ru-RU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Недостатки 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80">
                <a:tc>
                  <a:txBody>
                    <a:bodyPr/>
                    <a:lstStyle/>
                    <a:p>
                      <a:r>
                        <a:rPr lang="ru-RU" sz="900" dirty="0"/>
                        <a:t>Короткое время проверки 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Единичные продукты на рынке 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032">
                <a:tc>
                  <a:txBody>
                    <a:bodyPr/>
                    <a:lstStyle/>
                    <a:p>
                      <a:r>
                        <a:rPr lang="ru-RU" sz="900" dirty="0"/>
                        <a:t>Единовременные</a:t>
                      </a:r>
                      <a:r>
                        <a:rPr lang="ru-RU" sz="900" baseline="0" dirty="0"/>
                        <a:t> затраты </a:t>
                      </a:r>
                      <a:endParaRPr lang="ru-RU" sz="900" dirty="0"/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Высокая стоимость внедрения </a:t>
                      </a:r>
                    </a:p>
                    <a:p>
                      <a:endParaRPr lang="ru-RU" sz="900" dirty="0"/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70">
                <a:tc>
                  <a:txBody>
                    <a:bodyPr/>
                    <a:lstStyle/>
                    <a:p>
                      <a:r>
                        <a:rPr lang="ru-RU" sz="900" dirty="0"/>
                        <a:t>Отсутствие задержки между назначением и выполнением назначения 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Проблемы интеграции</a:t>
                      </a:r>
                      <a:r>
                        <a:rPr lang="ru-RU" sz="900" baseline="0" dirty="0"/>
                        <a:t> с существующими медицинскими информационными системами </a:t>
                      </a:r>
                      <a:endParaRPr lang="ru-RU" sz="900" dirty="0"/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ru-RU" sz="900" dirty="0"/>
                        <a:t>Возможность блокировки «критических ошибок» </a:t>
                      </a:r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Ложные предупреждения</a:t>
                      </a:r>
                    </a:p>
                    <a:p>
                      <a:endParaRPr lang="ru-RU" sz="900" dirty="0"/>
                    </a:p>
                    <a:p>
                      <a:endParaRPr lang="ru-RU" sz="900" dirty="0"/>
                    </a:p>
                    <a:p>
                      <a:endParaRPr lang="ru-RU" sz="900" dirty="0"/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 marL="51925" marR="51925" marT="25963" marB="25963"/>
                </a:tc>
                <a:tc>
                  <a:txBody>
                    <a:bodyPr/>
                    <a:lstStyle/>
                    <a:p>
                      <a:r>
                        <a:rPr lang="ru-RU" sz="900" dirty="0"/>
                        <a:t>Трудности внедрения</a:t>
                      </a:r>
                    </a:p>
                  </a:txBody>
                  <a:tcPr marL="51925" marR="51925" marT="25963" marB="2596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4675872" y="2454656"/>
            <a:ext cx="5346594" cy="276894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Проверки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216386" y="2615358"/>
            <a:ext cx="2950350" cy="37804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336699"/>
                </a:solidFill>
              </a:rPr>
              <a:t>Фармацевт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160147" y="2667136"/>
            <a:ext cx="2950350" cy="378042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rgbClr val="336699"/>
                </a:solidFill>
              </a:rPr>
              <a:t>Информационные системы</a:t>
            </a: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2665394413"/>
              </p:ext>
            </p:extLst>
          </p:nvPr>
        </p:nvGraphicFramePr>
        <p:xfrm>
          <a:off x="1061258" y="3628224"/>
          <a:ext cx="2970330" cy="1404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49420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4201761" y="1526527"/>
            <a:ext cx="6750750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Реализация проекта внедрения контроля лекарственной терапии: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позволила сократить 4 ставки клинических фармакологов</a:t>
            </a:r>
            <a:r>
              <a:rPr lang="ru-RU" baseline="30000" dirty="0">
                <a:latin typeface="+mj-lt"/>
              </a:rPr>
              <a:t>*</a:t>
            </a:r>
            <a:r>
              <a:rPr lang="ru-RU" dirty="0">
                <a:latin typeface="+mj-lt"/>
              </a:rPr>
              <a:t>.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Эффект от внедрения: до 8 000 000 рублей экономии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в год.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708" y="404664"/>
            <a:ext cx="8309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Искусственный Интеллект - Контроль Лекарственной Терапии - Экономический эффект</a:t>
            </a: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F85F8A0-BAD3-258A-E425-DCBA84DAE2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637833"/>
            <a:ext cx="3427130" cy="1956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B20161F-D350-5F50-BC48-3E9CD8C83FE2}"/>
              </a:ext>
            </a:extLst>
          </p:cNvPr>
          <p:cNvSpPr txBox="1"/>
          <p:nvPr/>
        </p:nvSpPr>
        <p:spPr>
          <a:xfrm>
            <a:off x="4288577" y="2926740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* Проверка назначений обязательна: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JCI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раздел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MMU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5.1 (Контроль над назначением лекарственных средств и выписыванием рецептов);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Практические рекомендации РЗН – раздел 5.8 (Обеспечение безопасности при назначении лекарственных препаратов)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0898B94-A181-4A64-83D5-8A4AB5B788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33" y="1082408"/>
            <a:ext cx="5284758" cy="14527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1670888" y="3081585"/>
            <a:ext cx="2916324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j-lt"/>
              </a:rPr>
              <a:t>Использование Искусственного Интеллекта позволяет: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Описывать снимок за 3 секунды </a:t>
            </a:r>
            <a:br>
              <a:rPr lang="ru-RU" sz="1400" dirty="0">
                <a:latin typeface="+mj-lt"/>
              </a:rPr>
            </a:br>
            <a:r>
              <a:rPr lang="ru-RU" sz="1400" dirty="0">
                <a:latin typeface="+mj-lt"/>
              </a:rPr>
              <a:t>(Специалист описывает снимок до 20 минут)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Получить второе мнение для врача–рентгенолога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Второе мнение для врача-клинициста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Разделение потока пациентов </a:t>
            </a:r>
            <a:br>
              <a:rPr lang="ru-RU" sz="1400" dirty="0">
                <a:latin typeface="+mj-lt"/>
              </a:rPr>
            </a:br>
            <a:r>
              <a:rPr lang="ru-RU" sz="1400" dirty="0">
                <a:latin typeface="+mj-lt"/>
              </a:rPr>
              <a:t>и </a:t>
            </a:r>
            <a:r>
              <a:rPr lang="ru-RU" sz="1400" dirty="0" err="1">
                <a:latin typeface="+mj-lt"/>
              </a:rPr>
              <a:t>приоритизация</a:t>
            </a:r>
            <a:endParaRPr lang="ru-RU" sz="1400" dirty="0">
              <a:latin typeface="+mj-lt"/>
            </a:endParaRP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Контроль качества и аудит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4701664" y="3081584"/>
            <a:ext cx="210623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+mj-lt"/>
              </a:rPr>
              <a:t>Преимущества: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Низкая стоимость работы системы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Менее 3-х секунд на описание исследования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Точность системы 95-98%</a:t>
            </a:r>
          </a:p>
          <a:p>
            <a:pPr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sz="1400" dirty="0">
                <a:latin typeface="+mj-lt"/>
              </a:rPr>
              <a:t>Сокращение времени описания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77328" y="2819153"/>
            <a:ext cx="55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+mj-lt"/>
              </a:rPr>
              <a:t>Врач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01664" y="2807609"/>
            <a:ext cx="2762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+mj-lt"/>
              </a:rPr>
              <a:t>Врач + Искусственный Интеллект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15" y="3710330"/>
            <a:ext cx="3939857" cy="2357498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740" y="416367"/>
            <a:ext cx="93237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Искусственный Интеллект в радиологии</a:t>
            </a:r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53954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" descr="ÐÐ°ÑÑÐ¸Ð½ÐºÐ¸ Ð¿Ð¾ Ð·Ð°Ð¿ÑÐ¾ÑÑ Ð¸Ð¸ Ð² ÐºÐ¾Ð»Ð» ÑÐµÐ½ÑÑÐµ">
            <a:extLst>
              <a:ext uri="{FF2B5EF4-FFF2-40B4-BE49-F238E27FC236}">
                <a16:creationId xmlns:a16="http://schemas.microsoft.com/office/drawing/2014/main" id="{E4CCE6A5-FC56-4B02-96B4-49C302134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69" y="1550322"/>
            <a:ext cx="2431136" cy="16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0898B94-A181-4A64-83D5-8A4AB5B7886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21648" y="1550322"/>
            <a:ext cx="2425598" cy="16178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1714265" y="3229362"/>
            <a:ext cx="6750750" cy="360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Реализация проекта внедрения элементов технологии Искусственного Интеллекта в колл-центре: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Позволила сократить 6 ставок администраторов колл-центра.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Эффект от внедрения: до 6 000 000 рублей экономии</a:t>
            </a:r>
            <a:r>
              <a:rPr lang="en-US" dirty="0">
                <a:latin typeface="+mj-lt"/>
              </a:rPr>
              <a:t> </a:t>
            </a:r>
            <a:r>
              <a:rPr lang="ru-RU" dirty="0">
                <a:latin typeface="+mj-lt"/>
              </a:rPr>
              <a:t>в год. </a:t>
            </a:r>
            <a:endParaRPr lang="en-US" dirty="0">
              <a:latin typeface="+mj-lt"/>
            </a:endParaRPr>
          </a:p>
          <a:p>
            <a:pPr>
              <a:spcBef>
                <a:spcPts val="450"/>
              </a:spcBef>
              <a:buClr>
                <a:schemeClr val="accent2"/>
              </a:buClr>
            </a:pP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Внедрение автоматизированной системы контроля качества работы колл-центра с использование технологий искусственного интеллекта позволило прослушивать и оценивать 100% разговоров.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708" y="404664"/>
            <a:ext cx="89577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Искусственный Интеллект  в колл-центре - Экономический эффект</a:t>
            </a: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3746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4201761" y="1526527"/>
            <a:ext cx="6750750" cy="2649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Экономический эффект - ?</a:t>
            </a:r>
          </a:p>
          <a:p>
            <a:r>
              <a:rPr lang="ru-RU" dirty="0">
                <a:latin typeface="+mj-lt"/>
              </a:rPr>
              <a:t>Качество и Безопасность !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Система позволила вовлечь в процессы совершенствования самых заинтересованных лиц и лучших контролеров – родственников пациентов.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708" y="404664"/>
            <a:ext cx="8309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Видеомониторинг палат стационара </a:t>
            </a:r>
            <a:br>
              <a:rPr lang="ru-RU" altLang="ru-RU" sz="2400" dirty="0">
                <a:solidFill>
                  <a:schemeClr val="accent1"/>
                </a:solidFill>
                <a:latin typeface="+mj-lt"/>
              </a:rPr>
            </a:b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(для родственников) - Экономический эффект</a:t>
            </a: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18</a:t>
            </a:fld>
            <a:endParaRPr lang="ru-RU" alt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B5B16FD-F5C7-7A98-BEF4-104AFCF337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643441"/>
            <a:ext cx="3351162" cy="175828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B98C7FB-AA01-D232-64E8-19A15D2D9B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382147"/>
            <a:ext cx="3351162" cy="19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8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4201760" y="1526527"/>
            <a:ext cx="7582871" cy="4844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Экономический эффект - ?</a:t>
            </a:r>
          </a:p>
          <a:p>
            <a:r>
              <a:rPr lang="ru-RU" dirty="0">
                <a:latin typeface="+mj-lt"/>
              </a:rPr>
              <a:t>Качество и Безопасность !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Система оповещает персонал о нежелательных событиях, что позволят предотвратить падения пациентов. </a:t>
            </a:r>
            <a:r>
              <a:rPr lang="ru-RU" b="1" dirty="0">
                <a:latin typeface="+mj-lt"/>
              </a:rPr>
              <a:t>Предотвращаем не менее 100 возможных падений в год!</a:t>
            </a:r>
          </a:p>
          <a:p>
            <a:pPr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По оценке Всемирной организации здравоохранения, каждый год в мире происходит около 37 млн падений, по уровню серьёзности требующих медицинской помощи.</a:t>
            </a:r>
            <a:endParaRPr lang="en-US" dirty="0">
              <a:latin typeface="+mj-lt"/>
            </a:endParaRPr>
          </a:p>
          <a:p>
            <a:pPr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Последствия падений являются пятой по распространённости причиной смерти пожилых людей</a:t>
            </a:r>
            <a:endParaRPr lang="en-US" dirty="0">
              <a:latin typeface="+mj-lt"/>
            </a:endParaRPr>
          </a:p>
          <a:p>
            <a:pPr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В Финляндии и Австралии расходы системы здравоохранения на одного человека, получившего травму в результате падение, равны $3611 и 1049 соответственно.</a:t>
            </a:r>
            <a:endParaRPr lang="en-US" dirty="0">
              <a:latin typeface="+mj-lt"/>
            </a:endParaRPr>
          </a:p>
          <a:p>
            <a:pPr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В Канаде проведение эффективных стратегий по предотвращению падений с последующим уменьшением числа падений на 20% ежегодно позволяет сэкономить государству более $120 млн.</a:t>
            </a:r>
            <a:endParaRPr lang="en-US" dirty="0">
              <a:latin typeface="+mj-lt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708" y="404664"/>
            <a:ext cx="8309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Система  предупреждения падений (Смарт-Коврики)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- Экономический эффект</a:t>
            </a: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19</a:t>
            </a:fld>
            <a:endParaRPr lang="ru-RU" alt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8F532D8-1CD8-0CED-0D09-F1DC38700C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53" y="1461525"/>
            <a:ext cx="3344041" cy="222990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9706205-3118-F4F4-0D91-B61FF3C668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09" y="3691427"/>
            <a:ext cx="3332086" cy="22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1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59" y="439046"/>
            <a:ext cx="91034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Научно-практическая конференция «Эффективная клиника»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81ECDF0-5BFC-480F-9C5D-55694E373C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41" y="1938884"/>
            <a:ext cx="2673263" cy="150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8801C05-E4B0-4949-C731-B88A09DF86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918001"/>
            <a:ext cx="1578050" cy="154517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11">
            <a:extLst>
              <a:ext uri="{FF2B5EF4-FFF2-40B4-BE49-F238E27FC236}">
                <a16:creationId xmlns:a16="http://schemas.microsoft.com/office/drawing/2014/main" id="{7EB1D6DB-8278-6C8A-F698-74CA2F491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5073" y="4612407"/>
            <a:ext cx="91034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+mj-lt"/>
              </a:rPr>
              <a:t>Зачем Клинике конференции?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0167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20</a:t>
            </a:fld>
            <a:endParaRPr lang="ru-RU" altLang="ru-RU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E3ED2F4-62D8-485F-22C4-C38E4278F5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793"/>
            <a:ext cx="4806817" cy="587727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835976-35C7-4ECA-BB7F-B0BD4CAAEA50}"/>
              </a:ext>
            </a:extLst>
          </p:cNvPr>
          <p:cNvSpPr txBox="1"/>
          <p:nvPr/>
        </p:nvSpPr>
        <p:spPr>
          <a:xfrm>
            <a:off x="6187774" y="2492896"/>
            <a:ext cx="43727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«Извлечение камня глупости»</a:t>
            </a:r>
          </a:p>
          <a:p>
            <a:r>
              <a:rPr lang="ru-RU" dirty="0"/>
              <a:t>Автор: Рембрандт </a:t>
            </a:r>
            <a:r>
              <a:rPr lang="ru-RU" dirty="0" err="1"/>
              <a:t>Харменс</a:t>
            </a:r>
            <a:r>
              <a:rPr lang="ru-RU" dirty="0"/>
              <a:t> ван Рейн. </a:t>
            </a:r>
            <a:endParaRPr lang="en-US" dirty="0"/>
          </a:p>
          <a:p>
            <a:r>
              <a:rPr lang="ru-RU" dirty="0"/>
              <a:t>Год: 1</a:t>
            </a:r>
            <a:r>
              <a:rPr lang="en-US" dirty="0"/>
              <a:t>624-1625</a:t>
            </a:r>
          </a:p>
          <a:p>
            <a:r>
              <a:rPr lang="ru-RU" dirty="0"/>
              <a:t>Лейденская коллекция</a:t>
            </a:r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B2F2DDB-BD31-CAD2-83D2-98A8813B3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942" y="324985"/>
            <a:ext cx="3456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Гипердиагностика</a:t>
            </a:r>
          </a:p>
        </p:txBody>
      </p:sp>
    </p:spTree>
    <p:extLst>
      <p:ext uri="{BB962C8B-B14F-4D97-AF65-F5344CB8AC3E}">
        <p14:creationId xmlns:p14="http://schemas.microsoft.com/office/powerpoint/2010/main" val="194880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5F5D98-4C56-4F97-8637-6EE2C66E41D5}"/>
              </a:ext>
            </a:extLst>
          </p:cNvPr>
          <p:cNvSpPr txBox="1"/>
          <p:nvPr/>
        </p:nvSpPr>
        <p:spPr>
          <a:xfrm>
            <a:off x="4409633" y="2219704"/>
            <a:ext cx="7735039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Экономический эффект - ?</a:t>
            </a:r>
          </a:p>
          <a:p>
            <a:r>
              <a:rPr lang="ru-RU" dirty="0">
                <a:latin typeface="+mj-lt"/>
              </a:rPr>
              <a:t>Качество и Безопасность !</a:t>
            </a:r>
          </a:p>
          <a:p>
            <a:pPr>
              <a:spcBef>
                <a:spcPts val="45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ru-RU" dirty="0">
                <a:latin typeface="+mj-lt"/>
              </a:rPr>
              <a:t>Предотвращение гипердиагностики.</a:t>
            </a:r>
          </a:p>
          <a:p>
            <a:pPr lvl="1"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Гипердиагностика — любимое развлечение недобросовестных врачей.</a:t>
            </a:r>
          </a:p>
          <a:p>
            <a:pPr lvl="1"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Главный механизм гипердиагностики (после некомпетентности конечно…): «Я художник, я так вижу!»</a:t>
            </a:r>
          </a:p>
          <a:p>
            <a:pPr lvl="1"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Гипердиагностика и избыточность обследований во всем мире достигает 30% и считается одной из основных причин роста расходов на здравоохранение и отсутствия роста эффективности в России.</a:t>
            </a:r>
          </a:p>
          <a:p>
            <a:pPr lvl="1"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Еще никто не занимался оценкой роли этого феномена в практике здравоохранения. (Российское кардиологическое общество).</a:t>
            </a:r>
          </a:p>
          <a:p>
            <a:pPr marL="285750" indent="-285750">
              <a:spcBef>
                <a:spcPts val="45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</a:rPr>
              <a:t>Предотвращение «снятий» страховых компаний – до 20 000 000 в год.</a:t>
            </a:r>
          </a:p>
          <a:p>
            <a:pPr>
              <a:spcBef>
                <a:spcPts val="450"/>
              </a:spcBef>
              <a:buClr>
                <a:schemeClr val="accent2"/>
              </a:buClr>
            </a:pPr>
            <a:r>
              <a:rPr lang="ru-RU" dirty="0">
                <a:latin typeface="+mj-lt"/>
              </a:rPr>
              <a:t> </a:t>
            </a:r>
          </a:p>
          <a:p>
            <a:pPr>
              <a:spcBef>
                <a:spcPts val="450"/>
              </a:spcBef>
              <a:buClr>
                <a:schemeClr val="accent2"/>
              </a:buClr>
            </a:pPr>
            <a:endParaRPr lang="ru-RU" dirty="0">
              <a:latin typeface="+mj-lt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84" y="393405"/>
            <a:ext cx="66534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Система  контроля назначений и </a:t>
            </a:r>
            <a:r>
              <a:rPr lang="ru-RU" altLang="ru-RU" sz="2400" dirty="0" err="1">
                <a:solidFill>
                  <a:schemeClr val="accent1"/>
                </a:solidFill>
                <a:latin typeface="+mj-lt"/>
              </a:rPr>
              <a:t>и</a:t>
            </a: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 выполнений Медико-Экономических Стандартов и Клинических Рекомендаций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Экономический эффект</a:t>
            </a: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21</a:t>
            </a:fld>
            <a:endParaRPr lang="ru-RU" alt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1E3400B-16EE-4219-5111-F8616D5606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3" y="2219704"/>
            <a:ext cx="3300928" cy="185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83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22</a:t>
            </a:fld>
            <a:endParaRPr lang="ru-RU" altLang="ru-RU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7F92AA-6749-15AA-A9A6-A7FC28267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5983"/>
            <a:ext cx="10945216" cy="67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05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7" name="Схема 26">
            <a:extLst>
              <a:ext uri="{FF2B5EF4-FFF2-40B4-BE49-F238E27FC236}">
                <a16:creationId xmlns:a16="http://schemas.microsoft.com/office/drawing/2014/main" id="{50F9148A-77A0-4254-A4F8-B57944B5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0353211"/>
              </p:ext>
            </p:extLst>
          </p:nvPr>
        </p:nvGraphicFramePr>
        <p:xfrm>
          <a:off x="1757020" y="1567748"/>
          <a:ext cx="4104456" cy="3193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411035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Что медицина ожидает от Информационных Технологий для повышения Эффективности?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3699"/>
          <a:stretch/>
        </p:blipFill>
        <p:spPr>
          <a:xfrm>
            <a:off x="6636060" y="1567749"/>
            <a:ext cx="3348372" cy="3720413"/>
          </a:xfrm>
          <a:prstGeom prst="rect">
            <a:avLst/>
          </a:prstGeo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23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39765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975" y="-95250"/>
            <a:ext cx="1255395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4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66AF1-D385-9B35-E4DC-A1C7D93A2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>
            <a:extLst>
              <a:ext uri="{FF2B5EF4-FFF2-40B4-BE49-F238E27FC236}">
                <a16:creationId xmlns:a16="http://schemas.microsoft.com/office/drawing/2014/main" id="{BE977328-988C-3A81-2FDC-82D65BC8936D}"/>
              </a:ext>
            </a:extLst>
          </p:cNvPr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>
              <a:extLst>
                <a:ext uri="{FF2B5EF4-FFF2-40B4-BE49-F238E27FC236}">
                  <a16:creationId xmlns:a16="http://schemas.microsoft.com/office/drawing/2014/main" id="{C4271849-75F9-CCC0-4C97-D8FD086D8641}"/>
                </a:ext>
              </a:extLst>
            </p:cNvPr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5DB8B39C-98B1-52F9-C78D-15EA3169F496}"/>
                </a:ext>
              </a:extLst>
            </p:cNvPr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6E475876-7757-0F29-0446-97BE8D31D948}"/>
                </a:ext>
              </a:extLst>
            </p:cNvPr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C07FA607-6AEB-6CEF-9184-DD6CA3295C31}"/>
                </a:ext>
              </a:extLst>
            </p:cNvPr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8970152E-7034-E480-540E-DE5F3B63616B}"/>
                </a:ext>
              </a:extLst>
            </p:cNvPr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51ECFE90-7BF8-8A25-D9CE-0B51520D7948}"/>
                </a:ext>
              </a:extLst>
            </p:cNvPr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5286A57A-0FD3-E881-4B7A-37BEF3F40A23}"/>
                </a:ext>
              </a:extLst>
            </p:cNvPr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937F0045-6CAF-F8CA-5822-6143459AC805}"/>
                </a:ext>
              </a:extLst>
            </p:cNvPr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>
              <a:extLst>
                <a:ext uri="{FF2B5EF4-FFF2-40B4-BE49-F238E27FC236}">
                  <a16:creationId xmlns:a16="http://schemas.microsoft.com/office/drawing/2014/main" id="{5EE52029-BE78-4CC0-9B19-50EA3909D626}"/>
                </a:ext>
              </a:extLst>
            </p:cNvPr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>
              <a:extLst>
                <a:ext uri="{FF2B5EF4-FFF2-40B4-BE49-F238E27FC236}">
                  <a16:creationId xmlns:a16="http://schemas.microsoft.com/office/drawing/2014/main" id="{CC6B5791-769D-A9C8-78EA-FC5A39BFE079}"/>
                </a:ext>
              </a:extLst>
            </p:cNvPr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E816A8AC-E13F-74A1-935B-D6824C6932D9}"/>
                </a:ext>
              </a:extLst>
            </p:cNvPr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CC7A5F82-5B30-66ED-4501-40CA0BB5A19B}"/>
                </a:ext>
              </a:extLst>
            </p:cNvPr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DEC9EED9-CAAA-CDE5-6E46-BB3B25A1AFCE}"/>
                </a:ext>
              </a:extLst>
            </p:cNvPr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0344C001-A503-B349-CBB1-6EF50A4B1845}"/>
                </a:ext>
              </a:extLst>
            </p:cNvPr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F7814073-0DCA-441F-1977-F17951014C22}"/>
                </a:ext>
              </a:extLst>
            </p:cNvPr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083D6EFD-1887-7679-7EA8-2873D06A0048}"/>
                </a:ext>
              </a:extLst>
            </p:cNvPr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>
              <a:extLst>
                <a:ext uri="{FF2B5EF4-FFF2-40B4-BE49-F238E27FC236}">
                  <a16:creationId xmlns:a16="http://schemas.microsoft.com/office/drawing/2014/main" id="{B224C2D4-F758-B164-B61A-EDA95DFABF44}"/>
                </a:ext>
              </a:extLst>
            </p:cNvPr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732EE5C5-1E49-B5D4-25B6-7A57FFD3B0EE}"/>
                </a:ext>
              </a:extLst>
            </p:cNvPr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D98E0AE1-07AF-EC77-B648-A0F812C5D548}"/>
                </a:ext>
              </a:extLst>
            </p:cNvPr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6BDF5F1A-5214-FB1D-93A1-71F56EC82445}"/>
                </a:ext>
              </a:extLst>
            </p:cNvPr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C6C3F21F-D307-CF52-AD86-78E2CBC090F8}"/>
                </a:ext>
              </a:extLst>
            </p:cNvPr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>
            <a:extLst>
              <a:ext uri="{FF2B5EF4-FFF2-40B4-BE49-F238E27FC236}">
                <a16:creationId xmlns:a16="http://schemas.microsoft.com/office/drawing/2014/main" id="{10747A2E-7F52-F058-2FBC-5F6F1C78307B}"/>
              </a:ext>
            </a:extLst>
          </p:cNvPr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>
            <a:extLst>
              <a:ext uri="{FF2B5EF4-FFF2-40B4-BE49-F238E27FC236}">
                <a16:creationId xmlns:a16="http://schemas.microsoft.com/office/drawing/2014/main" id="{328DF67F-35EC-60D9-0E99-59680DDF4A69}"/>
              </a:ext>
            </a:extLst>
          </p:cNvPr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>
            <a:extLst>
              <a:ext uri="{FF2B5EF4-FFF2-40B4-BE49-F238E27FC236}">
                <a16:creationId xmlns:a16="http://schemas.microsoft.com/office/drawing/2014/main" id="{D149246B-22F6-B1D1-233B-0DD23EE5DF87}"/>
              </a:ext>
            </a:extLst>
          </p:cNvPr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11">
            <a:extLst>
              <a:ext uri="{FF2B5EF4-FFF2-40B4-BE49-F238E27FC236}">
                <a16:creationId xmlns:a16="http://schemas.microsoft.com/office/drawing/2014/main" id="{7D373379-2BC9-9730-12FA-A7206AE7A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59" y="439046"/>
            <a:ext cx="6778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АО «Медицина» (клиника академика </a:t>
            </a:r>
            <a:r>
              <a:rPr lang="ru-RU" altLang="ru-RU" sz="2400" dirty="0" err="1">
                <a:solidFill>
                  <a:schemeClr val="accent1"/>
                </a:solidFill>
                <a:latin typeface="+mj-lt"/>
              </a:rPr>
              <a:t>Ройтберга</a:t>
            </a: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D9AADA9-CE30-5099-420A-386B22D45495}"/>
              </a:ext>
            </a:extLst>
          </p:cNvPr>
          <p:cNvSpPr/>
          <p:nvPr/>
        </p:nvSpPr>
        <p:spPr>
          <a:xfrm>
            <a:off x="2543207" y="2564966"/>
            <a:ext cx="5292588" cy="2943931"/>
          </a:xfrm>
          <a:prstGeom prst="rect">
            <a:avLst/>
          </a:prstGeom>
        </p:spPr>
        <p:txBody>
          <a:bodyPr wrap="square" tIns="351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r>
              <a:rPr lang="ru-RU" sz="1200" b="1" spc="-8" dirty="0">
                <a:latin typeface="+mn-lt"/>
                <a:cs typeface="+mn-cs"/>
              </a:rPr>
              <a:t>Многопрофильный центр</a:t>
            </a:r>
            <a:r>
              <a:rPr lang="en-US" sz="1200" b="1" spc="-8" dirty="0">
                <a:latin typeface="+mn-lt"/>
                <a:cs typeface="+mn-cs"/>
              </a:rPr>
              <a:t> </a:t>
            </a:r>
            <a:r>
              <a:rPr lang="ru-RU" sz="1200" b="1" spc="-8" dirty="0">
                <a:latin typeface="+mn-lt"/>
                <a:cs typeface="+mn-cs"/>
              </a:rPr>
              <a:t>высокотехнологичной медицинской помощи: </a:t>
            </a:r>
            <a:r>
              <a:rPr lang="ru-RU" sz="1200" dirty="0">
                <a:latin typeface="Arial" charset="0"/>
                <a:cs typeface="Arial" charset="0"/>
              </a:rPr>
              <a:t> </a:t>
            </a:r>
            <a:r>
              <a:rPr lang="ru-RU" sz="1200" dirty="0">
                <a:latin typeface="+mn-lt"/>
                <a:cs typeface="Arial" charset="0"/>
              </a:rPr>
              <a:t>п</a:t>
            </a:r>
            <a:r>
              <a:rPr lang="ru-RU" sz="1200" spc="-8" dirty="0">
                <a:latin typeface="+mn-lt"/>
                <a:cs typeface="+mn-cs"/>
              </a:rPr>
              <a:t>оликлиника, стационар,  круглосуточная скорая помощь, </a:t>
            </a:r>
            <a:br>
              <a:rPr lang="ru-RU" sz="1200" spc="-8" dirty="0">
                <a:latin typeface="+mn-lt"/>
                <a:cs typeface="+mn-cs"/>
              </a:rPr>
            </a:br>
            <a:r>
              <a:rPr lang="ru-RU" sz="1200" spc="-8" dirty="0">
                <a:latin typeface="+mn-lt"/>
                <a:cs typeface="+mn-cs"/>
              </a:rPr>
              <a:t>онкологический центр </a:t>
            </a:r>
            <a:r>
              <a:rPr lang="en-US" sz="1200" spc="-8" dirty="0">
                <a:latin typeface="+mn-lt"/>
                <a:cs typeface="+mn-cs"/>
              </a:rPr>
              <a:t> </a:t>
            </a:r>
            <a:r>
              <a:rPr lang="ru-RU" sz="1200" spc="-8" dirty="0" err="1">
                <a:latin typeface="+mn-lt"/>
                <a:cs typeface="+mn-cs"/>
              </a:rPr>
              <a:t>Sofia</a:t>
            </a:r>
            <a:endParaRPr lang="ru-RU" sz="1200" spc="-8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endParaRPr lang="ru-RU" sz="825" spc="-8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r>
              <a:rPr lang="en-US" sz="1200" b="1" dirty="0">
                <a:latin typeface="+mn-lt"/>
                <a:cs typeface="+mn-cs"/>
              </a:rPr>
              <a:t>3</a:t>
            </a:r>
            <a:r>
              <a:rPr lang="ru-RU" sz="1200" b="1" dirty="0">
                <a:latin typeface="+mn-lt"/>
                <a:cs typeface="+mn-cs"/>
              </a:rPr>
              <a:t>5</a:t>
            </a:r>
            <a:r>
              <a:rPr lang="en-US" sz="1200" b="1" dirty="0">
                <a:latin typeface="+mn-lt"/>
                <a:cs typeface="+mn-cs"/>
              </a:rPr>
              <a:t>0 </a:t>
            </a:r>
            <a:r>
              <a:rPr lang="ru-RU" sz="1200" b="1" dirty="0">
                <a:latin typeface="+mn-lt"/>
                <a:cs typeface="+mn-cs"/>
              </a:rPr>
              <a:t>врачей 66-ти врачебных специальностей: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r>
              <a:rPr lang="ru-RU" sz="1200" dirty="0">
                <a:latin typeface="+mn-lt"/>
                <a:cs typeface="+mn-cs"/>
              </a:rPr>
              <a:t>академики, доктора и кандидаты медицинских наук, ведущие отечественные  и зарубежные специалисты в различных областях медицины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endParaRPr lang="ru-RU" sz="825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r>
              <a:rPr lang="ru-RU" sz="1200" dirty="0">
                <a:latin typeface="+mn-lt"/>
                <a:cs typeface="+mn-cs"/>
              </a:rPr>
              <a:t>Аккредитация по международным стандартам качества </a:t>
            </a:r>
            <a:br>
              <a:rPr lang="en-US" sz="1200" dirty="0">
                <a:latin typeface="+mn-lt"/>
                <a:cs typeface="+mn-cs"/>
              </a:rPr>
            </a:br>
            <a:r>
              <a:rPr lang="ru-RU" sz="1200" dirty="0">
                <a:latin typeface="+mn-lt"/>
                <a:cs typeface="+mn-cs"/>
              </a:rPr>
              <a:t>медицинской помощи </a:t>
            </a:r>
            <a:r>
              <a:rPr lang="ru-RU" sz="1200" b="1" dirty="0" err="1">
                <a:latin typeface="+mn-lt"/>
                <a:cs typeface="+mn-cs"/>
              </a:rPr>
              <a:t>Joint</a:t>
            </a:r>
            <a:r>
              <a:rPr lang="ru-RU" sz="1200" b="1" dirty="0">
                <a:latin typeface="+mn-lt"/>
                <a:cs typeface="+mn-cs"/>
              </a:rPr>
              <a:t>  </a:t>
            </a:r>
            <a:r>
              <a:rPr lang="ru-RU" sz="1200" b="1" dirty="0" err="1">
                <a:latin typeface="+mn-lt"/>
                <a:cs typeface="+mn-cs"/>
              </a:rPr>
              <a:t>Commission</a:t>
            </a:r>
            <a:r>
              <a:rPr lang="ru-RU" sz="1200" b="1" dirty="0">
                <a:latin typeface="+mn-lt"/>
                <a:cs typeface="+mn-cs"/>
              </a:rPr>
              <a:t>  </a:t>
            </a:r>
            <a:r>
              <a:rPr lang="ru-RU" sz="1200" b="1" dirty="0" err="1">
                <a:latin typeface="+mn-lt"/>
                <a:cs typeface="+mn-cs"/>
              </a:rPr>
              <a:t>International</a:t>
            </a:r>
            <a:r>
              <a:rPr lang="ru-RU" sz="1200" b="1" dirty="0">
                <a:latin typeface="+mn-lt"/>
                <a:cs typeface="+mn-cs"/>
              </a:rPr>
              <a:t>  (JCI)</a:t>
            </a:r>
            <a:r>
              <a:rPr lang="en-US" sz="1200" b="1" dirty="0">
                <a:latin typeface="+mn-lt"/>
                <a:cs typeface="+mn-cs"/>
              </a:rPr>
              <a:t> </a:t>
            </a:r>
            <a:endParaRPr lang="ru-RU" sz="1200" b="1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endParaRPr lang="ru-RU" sz="825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r>
              <a:rPr lang="ru-RU" sz="1200" b="1" dirty="0">
                <a:latin typeface="+mn-lt"/>
                <a:cs typeface="+mn-cs"/>
              </a:rPr>
              <a:t>Клиническая база </a:t>
            </a:r>
            <a:r>
              <a:rPr lang="ru-RU" sz="1200" dirty="0">
                <a:latin typeface="+mn-lt"/>
                <a:cs typeface="+mn-cs"/>
              </a:rPr>
              <a:t>кафедры</a:t>
            </a:r>
            <a:r>
              <a:rPr lang="ru-RU" sz="1200" b="1" dirty="0">
                <a:latin typeface="+mn-lt"/>
                <a:cs typeface="+mn-cs"/>
              </a:rPr>
              <a:t> </a:t>
            </a:r>
            <a:r>
              <a:rPr lang="ru-RU" sz="1200" dirty="0">
                <a:latin typeface="+mn-lt"/>
                <a:cs typeface="+mn-cs"/>
              </a:rPr>
              <a:t>терапии и семейной медицины </a:t>
            </a:r>
            <a:br>
              <a:rPr lang="ru-RU" sz="1200" dirty="0">
                <a:latin typeface="+mn-lt"/>
                <a:cs typeface="+mn-cs"/>
              </a:rPr>
            </a:br>
            <a:r>
              <a:rPr lang="ru-RU" sz="1200" dirty="0">
                <a:latin typeface="+mn-lt"/>
                <a:cs typeface="+mn-cs"/>
              </a:rPr>
              <a:t>РНИМУ им. Н.И. Пирогова</a:t>
            </a:r>
            <a:endParaRPr lang="ru-RU" sz="1200" b="1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endParaRPr lang="ru-RU" sz="825" b="1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EE3435"/>
              </a:buClr>
              <a:buSzPct val="106000"/>
              <a:defRPr/>
            </a:pPr>
            <a:r>
              <a:rPr lang="ru-RU" sz="1200" dirty="0">
                <a:latin typeface="+mn-lt"/>
                <a:cs typeface="+mn-cs"/>
              </a:rPr>
              <a:t>Лидер по качеству и безопасности медицинской помощи среди медучреждений в России (Росздравнадзор)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>
              <a:latin typeface="PT Serif Caption" pitchFamily="18" charset="-52"/>
              <a:cs typeface="+mn-cs"/>
            </a:endParaRPr>
          </a:p>
        </p:txBody>
      </p:sp>
      <p:pic>
        <p:nvPicPr>
          <p:cNvPr id="29" name="Picture 2" descr="C:\Users\dezigner\Desktop\Рабочий стол Маши\logo\1JCI.png">
            <a:extLst>
              <a:ext uri="{FF2B5EF4-FFF2-40B4-BE49-F238E27FC236}">
                <a16:creationId xmlns:a16="http://schemas.microsoft.com/office/drawing/2014/main" id="{826B80FD-7B5E-B1FD-605D-DE26D697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41" y="3969121"/>
            <a:ext cx="3238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DEE65B7-E872-3A38-65A5-7DE84D8CB7EB}"/>
              </a:ext>
            </a:extLst>
          </p:cNvPr>
          <p:cNvSpPr/>
          <p:nvPr/>
        </p:nvSpPr>
        <p:spPr>
          <a:xfrm>
            <a:off x="1757020" y="1609371"/>
            <a:ext cx="5940661" cy="428628"/>
          </a:xfrm>
          <a:prstGeom prst="rect">
            <a:avLst/>
          </a:prstGeom>
          <a:solidFill>
            <a:srgbClr val="4EAFD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chemeClr val="tx1"/>
                </a:solidFill>
              </a:rPr>
              <a:t>      </a:t>
            </a:r>
            <a:r>
              <a:rPr lang="ru-RU" sz="1500" dirty="0">
                <a:solidFill>
                  <a:schemeClr val="tx1"/>
                </a:solidFill>
              </a:rPr>
              <a:t>  Современная университетская клиника международного уровня</a:t>
            </a:r>
          </a:p>
        </p:txBody>
      </p:sp>
      <p:pic>
        <p:nvPicPr>
          <p:cNvPr id="31" name="Рисунок 30" descr="045dedbb4cc450abf0e4ca9f5a93224a.png">
            <a:extLst>
              <a:ext uri="{FF2B5EF4-FFF2-40B4-BE49-F238E27FC236}">
                <a16:creationId xmlns:a16="http://schemas.microsoft.com/office/drawing/2014/main" id="{688D78A1-FA3E-28AF-8EAD-DEC8CFA35156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95136" y="2618972"/>
            <a:ext cx="540060" cy="35022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F932750-9821-87CF-97F8-B9EF2A413AF7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1787123" y="4455175"/>
            <a:ext cx="672076" cy="3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2458598-F0C8-340A-2CE1-35A46A4EF6F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35" y="3267043"/>
            <a:ext cx="451392" cy="451392"/>
          </a:xfrm>
          <a:prstGeom prst="rect">
            <a:avLst/>
          </a:prstGeom>
        </p:spPr>
      </p:pic>
      <p:pic>
        <p:nvPicPr>
          <p:cNvPr id="34" name="Рисунок 33" descr="safety.png">
            <a:extLst>
              <a:ext uri="{FF2B5EF4-FFF2-40B4-BE49-F238E27FC236}">
                <a16:creationId xmlns:a16="http://schemas.microsoft.com/office/drawing/2014/main" id="{231E1D31-2682-8A1D-9141-CE029322AD32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895135" y="4887226"/>
            <a:ext cx="473776" cy="479099"/>
          </a:xfrm>
          <a:prstGeom prst="rect">
            <a:avLst/>
          </a:prstGeom>
        </p:spPr>
      </p:pic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3521D1DC-9BF1-9389-CB84-32634E28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0404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01F3DDE-3D38-688E-C69D-2BCB907F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093872"/>
            <a:ext cx="10715616" cy="5274601"/>
          </a:xfrm>
          <a:prstGeom prst="rect">
            <a:avLst/>
          </a:prstGeom>
        </p:spPr>
      </p:pic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1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59" y="439046"/>
            <a:ext cx="67786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АО «Медицина» (клиника академика </a:t>
            </a:r>
            <a:r>
              <a:rPr lang="ru-RU" altLang="ru-RU" sz="2400" dirty="0" err="1">
                <a:solidFill>
                  <a:schemeClr val="accent1"/>
                </a:solidFill>
                <a:latin typeface="+mj-lt"/>
              </a:rPr>
              <a:t>Ройтберга</a:t>
            </a: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Признание на международном уровне</a:t>
            </a:r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94798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431557"/>
            <a:ext cx="77768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АО «Медицина» - Научная работа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5B639D-595C-4FBD-8DB4-E74B24AE36A4}"/>
              </a:ext>
            </a:extLst>
          </p:cNvPr>
          <p:cNvSpPr txBox="1"/>
          <p:nvPr/>
        </p:nvSpPr>
        <p:spPr>
          <a:xfrm>
            <a:off x="1005955" y="1736374"/>
            <a:ext cx="53785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Научные направления работы кафедры: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Метаболический синдром и инсулинорезистентность,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Создание научной базы для развития семейной медицины в Российской Федерации.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Разработка и формирование общих принципов оценки качества оказания медицинской помощи и внедрение методик,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Развитие ядерной медицины</a:t>
            </a:r>
          </a:p>
          <a:p>
            <a:pPr marL="342900" indent="-342900">
              <a:buFont typeface="+mj-lt"/>
              <a:buAutoNum type="arabicParenR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Индекс Хирша – 84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Доктора наук – 6, кандидаты - 31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</a:rPr>
              <a:t>Научное сотрудничество – по направлению ядерной медицины - с кафедрой онкологии МГМСУ, по учебно-методическому направлению – с кафедрой семейной медицины университета штата Айова, США</a:t>
            </a:r>
          </a:p>
          <a:p>
            <a:endParaRPr lang="ru-RU" dirty="0"/>
          </a:p>
        </p:txBody>
      </p:sp>
      <p:pic>
        <p:nvPicPr>
          <p:cNvPr id="29" name="Рисунок 28" descr="Изображение выглядит как человек, использует&#10;&#10;Автоматически созданное описание">
            <a:extLst>
              <a:ext uri="{FF2B5EF4-FFF2-40B4-BE49-F238E27FC236}">
                <a16:creationId xmlns:a16="http://schemas.microsoft.com/office/drawing/2014/main" id="{06964AE1-385D-40E8-957D-14E02F6DFD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2138413"/>
            <a:ext cx="4413870" cy="2938376"/>
          </a:xfrm>
          <a:prstGeom prst="rect">
            <a:avLst/>
          </a:prstGeo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4576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448333"/>
            <a:ext cx="8458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АО «Медицина» - флагман отечественного здравоохранения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659401"/>
              </p:ext>
            </p:extLst>
          </p:nvPr>
        </p:nvGraphicFramePr>
        <p:xfrm>
          <a:off x="1338905" y="1594954"/>
          <a:ext cx="5308486" cy="410123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83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816">
                <a:tc>
                  <a:txBody>
                    <a:bodyPr/>
                    <a:lstStyle/>
                    <a:p>
                      <a:r>
                        <a:rPr lang="ru-RU" altLang="ru-RU" sz="1400" b="1" kern="1200" dirty="0"/>
                        <a:t>1993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/>
                        <a:t>Начато обслуживание пациентов в системе ОМС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9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1999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В работу внедрена электронная история болезни (ЭИБ)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374">
                <a:tc>
                  <a:txBody>
                    <a:bodyPr/>
                    <a:lstStyle/>
                    <a:p>
                      <a:r>
                        <a:rPr lang="ru-RU" altLang="ru-RU" sz="1400" b="1" kern="1200" dirty="0"/>
                        <a:t>2003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В работу внедрен принцип «Один пациент – один врач  в поликлинике </a:t>
                      </a:r>
                      <a:br>
                        <a:rPr lang="ru-RU" altLang="ru-RU" sz="1400" kern="1200" dirty="0"/>
                      </a:br>
                      <a:r>
                        <a:rPr lang="ru-RU" altLang="ru-RU" sz="1400" kern="1200" dirty="0"/>
                        <a:t>и стационаре»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816">
                <a:tc>
                  <a:txBody>
                    <a:bodyPr/>
                    <a:lstStyle/>
                    <a:p>
                      <a:r>
                        <a:rPr lang="ru-RU" altLang="ru-RU" sz="1400" b="1" kern="1200" dirty="0"/>
                        <a:t>2008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В работу внедрена программа «Диалог с пациентом»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95">
                <a:tc>
                  <a:txBody>
                    <a:bodyPr/>
                    <a:lstStyle/>
                    <a:p>
                      <a:r>
                        <a:rPr lang="ru-RU" altLang="ru-RU" sz="1400" b="1" kern="1200" dirty="0"/>
                        <a:t>2008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Разработаны и опубликованы</a:t>
                      </a:r>
                      <a:r>
                        <a:rPr lang="ru-RU" altLang="ru-RU" sz="1400" kern="1200" baseline="0" dirty="0"/>
                        <a:t> «</a:t>
                      </a:r>
                      <a:r>
                        <a:rPr lang="ru-RU" altLang="ru-RU" sz="1400" kern="1200" dirty="0"/>
                        <a:t>Гарантии клиники для пациентов»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595">
                <a:tc>
                  <a:txBody>
                    <a:bodyPr/>
                    <a:lstStyle/>
                    <a:p>
                      <a:r>
                        <a:rPr lang="ru-RU" altLang="ru-RU" sz="1400" b="1" kern="1200" dirty="0"/>
                        <a:t>2010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Введен в действие Интернет-доступ к ЭИБ для экспертов и пациентов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ru-RU" sz="1400" b="1" kern="1200" dirty="0"/>
                        <a:t>2013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Создание Смарт-Клиники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Внедрены системы с технологией ИИ в колл-центре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982268"/>
                  </a:ext>
                </a:extLst>
              </a:tr>
              <a:tr h="3208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Внедрены системы с технологией ИИ в радиологии 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354885"/>
                  </a:ext>
                </a:extLst>
              </a:tr>
            </a:tbl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79" y="1594953"/>
            <a:ext cx="3075930" cy="4101239"/>
          </a:xfrm>
          <a:prstGeom prst="rect">
            <a:avLst/>
          </a:prstGeo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617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311" y="433110"/>
            <a:ext cx="75806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АО «Медицина»</a:t>
            </a:r>
            <a:r>
              <a:rPr lang="en-US" altLang="ru-RU" sz="2400" dirty="0">
                <a:solidFill>
                  <a:schemeClr val="accent1"/>
                </a:solidFill>
                <a:latin typeface="+mj-lt"/>
              </a:rPr>
              <a:t> - </a:t>
            </a: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Эффективная Умная Клиника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4B03D380-BD59-4C76-AAA4-62CCE0B71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11" y="1905785"/>
            <a:ext cx="4045569" cy="432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1350"/>
              </a:spcBef>
              <a:buClr>
                <a:schemeClr val="accent1"/>
              </a:buClr>
              <a:buNone/>
            </a:pPr>
            <a:r>
              <a:rPr lang="ru-RU" altLang="ru-RU" sz="1800" dirty="0">
                <a:latin typeface="+mj-lt"/>
              </a:rPr>
              <a:t>Умная клиника — медицинское учреждение, использующие самые современные цифровые технологии, позволяющие улучшить качество медицинских услуг, упростить медицинские рабочие процессы, снизить нагрузку на персонал клиники и в конечном счете повысить уровень удовлетворенности пациентов.</a:t>
            </a:r>
          </a:p>
          <a:p>
            <a:pPr marL="0" indent="0" eaLnBrk="1" hangingPunct="1">
              <a:spcBef>
                <a:spcPts val="1350"/>
              </a:spcBef>
              <a:buClr>
                <a:schemeClr val="accent1"/>
              </a:buClr>
              <a:buNone/>
            </a:pPr>
            <a:r>
              <a:rPr lang="ru-RU" altLang="ru-RU" sz="1800" dirty="0">
                <a:latin typeface="+mj-lt"/>
              </a:rPr>
              <a:t>АО «Медицина» внедряет технологии и процессы умной клиники уже 35 лет, задолго до того, как это стало общим трендом.</a:t>
            </a:r>
          </a:p>
          <a:p>
            <a:pPr marL="0" indent="0" eaLnBrk="1" hangingPunct="1">
              <a:spcBef>
                <a:spcPts val="1350"/>
              </a:spcBef>
              <a:buClr>
                <a:schemeClr val="accent1"/>
              </a:buClr>
              <a:buNone/>
            </a:pPr>
            <a:endParaRPr lang="ru-RU" altLang="ru-RU" sz="1800" dirty="0">
              <a:latin typeface="+mj-lt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DAB6C51-FEDC-47B3-8F9C-9BA10B257E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984680"/>
            <a:ext cx="5904656" cy="3321370"/>
          </a:xfrm>
          <a:prstGeom prst="rect">
            <a:avLst/>
          </a:prstGeo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4946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310" y="406586"/>
            <a:ext cx="90861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Что клиника АО «Медицина» ожидает от Информационных Технологий?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4B03D380-BD59-4C76-AAA4-62CCE0B71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376" y="1867178"/>
            <a:ext cx="4286280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 eaLnBrk="1" hangingPunct="1">
              <a:spcBef>
                <a:spcPts val="1350"/>
              </a:spcBef>
              <a:buClr>
                <a:schemeClr val="accent1"/>
              </a:buClr>
            </a:pPr>
            <a:r>
              <a:rPr lang="ru-RU" altLang="ru-RU" sz="1800" dirty="0">
                <a:latin typeface="+mj-lt"/>
              </a:rPr>
              <a:t>Улучшение качества медицинской помощи</a:t>
            </a:r>
          </a:p>
          <a:p>
            <a:pPr marL="214313" indent="-214313" eaLnBrk="1" hangingPunct="1">
              <a:spcBef>
                <a:spcPts val="1350"/>
              </a:spcBef>
              <a:buClr>
                <a:schemeClr val="accent1"/>
              </a:buClr>
            </a:pPr>
            <a:r>
              <a:rPr lang="ru-RU" altLang="ru-RU" sz="1800" dirty="0">
                <a:latin typeface="+mj-lt"/>
              </a:rPr>
              <a:t>Сокращение ошибок</a:t>
            </a:r>
          </a:p>
          <a:p>
            <a:pPr marL="214313" indent="-214313" eaLnBrk="1" hangingPunct="1">
              <a:spcBef>
                <a:spcPts val="1350"/>
              </a:spcBef>
              <a:buClr>
                <a:schemeClr val="accent1"/>
              </a:buClr>
            </a:pPr>
            <a:r>
              <a:rPr lang="ru-RU" altLang="ru-RU" sz="1800" dirty="0">
                <a:latin typeface="+mj-lt"/>
              </a:rPr>
              <a:t>Вовлеченность пациента </a:t>
            </a:r>
          </a:p>
          <a:p>
            <a:pPr marL="214313" indent="-214313" eaLnBrk="1" hangingPunct="1">
              <a:spcBef>
                <a:spcPts val="1350"/>
              </a:spcBef>
              <a:buClr>
                <a:schemeClr val="accent1"/>
              </a:buClr>
            </a:pPr>
            <a:r>
              <a:rPr lang="ru-RU" altLang="ru-RU" sz="1800" dirty="0">
                <a:latin typeface="+mj-lt"/>
              </a:rPr>
              <a:t>Повышение эффективности работы медицинской организации, </a:t>
            </a:r>
            <a:br>
              <a:rPr lang="ru-RU" altLang="ru-RU" sz="1800" dirty="0">
                <a:latin typeface="+mj-lt"/>
              </a:rPr>
            </a:br>
            <a:r>
              <a:rPr lang="ru-RU" altLang="ru-RU" sz="1800" dirty="0">
                <a:latin typeface="+mj-lt"/>
              </a:rPr>
              <a:t>в. т.ч. Экономической</a:t>
            </a:r>
            <a:endParaRPr lang="en-US" altLang="ru-RU" sz="1800" dirty="0">
              <a:latin typeface="+mj-lt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4" t="-30" r="13307" b="1080"/>
          <a:stretch/>
        </p:blipFill>
        <p:spPr>
          <a:xfrm>
            <a:off x="6376107" y="1850410"/>
            <a:ext cx="3788878" cy="3781590"/>
          </a:xfrm>
          <a:prstGeom prst="rect">
            <a:avLst/>
          </a:prstGeo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8536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4"/>
          <p:cNvGrpSpPr/>
          <p:nvPr/>
        </p:nvGrpSpPr>
        <p:grpSpPr>
          <a:xfrm>
            <a:off x="-3076" y="6321978"/>
            <a:ext cx="4669522" cy="563406"/>
            <a:chOff x="0" y="10131503"/>
            <a:chExt cx="9757410" cy="1177290"/>
          </a:xfrm>
        </p:grpSpPr>
        <p:sp>
          <p:nvSpPr>
            <p:cNvPr id="3" name="object 5"/>
            <p:cNvSpPr/>
            <p:nvPr/>
          </p:nvSpPr>
          <p:spPr>
            <a:xfrm>
              <a:off x="4037144" y="10131503"/>
              <a:ext cx="5720715" cy="1177290"/>
            </a:xfrm>
            <a:custGeom>
              <a:avLst/>
              <a:gdLst/>
              <a:ahLst/>
              <a:cxnLst/>
              <a:rect l="l" t="t" r="r" b="b"/>
              <a:pathLst>
                <a:path w="5720715" h="1177290">
                  <a:moveTo>
                    <a:pt x="0" y="1177053"/>
                  </a:moveTo>
                  <a:lnTo>
                    <a:pt x="5720192" y="1177053"/>
                  </a:lnTo>
                  <a:lnTo>
                    <a:pt x="5720192" y="0"/>
                  </a:lnTo>
                  <a:lnTo>
                    <a:pt x="0" y="0"/>
                  </a:lnTo>
                  <a:lnTo>
                    <a:pt x="0" y="1177053"/>
                  </a:lnTo>
                  <a:close/>
                </a:path>
              </a:pathLst>
            </a:custGeom>
            <a:solidFill>
              <a:srgbClr val="F5AD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/>
            <p:cNvSpPr/>
            <p:nvPr/>
          </p:nvSpPr>
          <p:spPr>
            <a:xfrm>
              <a:off x="0" y="10131507"/>
              <a:ext cx="5382895" cy="1177290"/>
            </a:xfrm>
            <a:custGeom>
              <a:avLst/>
              <a:gdLst/>
              <a:ahLst/>
              <a:cxnLst/>
              <a:rect l="l" t="t" r="r" b="b"/>
              <a:pathLst>
                <a:path w="5382895" h="1177290">
                  <a:moveTo>
                    <a:pt x="5382857" y="505993"/>
                  </a:moveTo>
                  <a:lnTo>
                    <a:pt x="4037139" y="505993"/>
                  </a:lnTo>
                  <a:lnTo>
                    <a:pt x="4037139" y="0"/>
                  </a:lnTo>
                  <a:lnTo>
                    <a:pt x="0" y="0"/>
                  </a:lnTo>
                  <a:lnTo>
                    <a:pt x="0" y="505993"/>
                  </a:lnTo>
                  <a:lnTo>
                    <a:pt x="0" y="1177048"/>
                  </a:lnTo>
                  <a:lnTo>
                    <a:pt x="4037139" y="1177048"/>
                  </a:lnTo>
                  <a:lnTo>
                    <a:pt x="5382857" y="1177048"/>
                  </a:lnTo>
                  <a:lnTo>
                    <a:pt x="5382857" y="505993"/>
                  </a:lnTo>
                  <a:close/>
                </a:path>
              </a:pathLst>
            </a:custGeom>
            <a:solidFill>
              <a:srgbClr val="006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/>
            <p:cNvSpPr/>
            <p:nvPr/>
          </p:nvSpPr>
          <p:spPr>
            <a:xfrm>
              <a:off x="556738" y="10321116"/>
              <a:ext cx="2270605" cy="2535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/>
            <p:cNvSpPr/>
            <p:nvPr/>
          </p:nvSpPr>
          <p:spPr>
            <a:xfrm>
              <a:off x="2856604" y="10531208"/>
              <a:ext cx="35560" cy="41275"/>
            </a:xfrm>
            <a:custGeom>
              <a:avLst/>
              <a:gdLst/>
              <a:ahLst/>
              <a:cxnLst/>
              <a:rect l="l" t="t" r="r" b="b"/>
              <a:pathLst>
                <a:path w="35560" h="41275">
                  <a:moveTo>
                    <a:pt x="35391" y="0"/>
                  </a:moveTo>
                  <a:lnTo>
                    <a:pt x="0" y="0"/>
                  </a:lnTo>
                  <a:lnTo>
                    <a:pt x="0" y="40647"/>
                  </a:lnTo>
                  <a:lnTo>
                    <a:pt x="35391" y="40647"/>
                  </a:lnTo>
                  <a:lnTo>
                    <a:pt x="35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2927069" y="10401368"/>
              <a:ext cx="318710" cy="173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0"/>
            <p:cNvSpPr/>
            <p:nvPr/>
          </p:nvSpPr>
          <p:spPr>
            <a:xfrm>
              <a:off x="556906" y="10870612"/>
              <a:ext cx="2160290" cy="247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2749141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84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84" y="22543"/>
                  </a:lnTo>
                  <a:lnTo>
                    <a:pt x="67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2855317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3020231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3179536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4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3283029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3454991" y="10870607"/>
              <a:ext cx="115797" cy="2008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/>
            <p:nvPr/>
          </p:nvSpPr>
          <p:spPr>
            <a:xfrm>
              <a:off x="3609942" y="10983603"/>
              <a:ext cx="67945" cy="22860"/>
            </a:xfrm>
            <a:custGeom>
              <a:avLst/>
              <a:gdLst/>
              <a:ahLst/>
              <a:cxnLst/>
              <a:rect l="l" t="t" r="r" b="b"/>
              <a:pathLst>
                <a:path w="67945" h="22859">
                  <a:moveTo>
                    <a:pt x="67495" y="0"/>
                  </a:moveTo>
                  <a:lnTo>
                    <a:pt x="0" y="0"/>
                  </a:lnTo>
                  <a:lnTo>
                    <a:pt x="0" y="22543"/>
                  </a:lnTo>
                  <a:lnTo>
                    <a:pt x="67495" y="22543"/>
                  </a:lnTo>
                  <a:lnTo>
                    <a:pt x="674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/>
            <p:cNvSpPr/>
            <p:nvPr/>
          </p:nvSpPr>
          <p:spPr>
            <a:xfrm>
              <a:off x="3713436" y="10870609"/>
              <a:ext cx="127343" cy="203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/>
            <p:cNvSpPr/>
            <p:nvPr/>
          </p:nvSpPr>
          <p:spPr>
            <a:xfrm>
              <a:off x="3885398" y="10870607"/>
              <a:ext cx="115797" cy="2008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4045988" y="10872915"/>
              <a:ext cx="127681" cy="1995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4210903" y="10872915"/>
              <a:ext cx="127681" cy="1995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4541056" y="10863336"/>
              <a:ext cx="120844" cy="21044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4373122" y="10870609"/>
              <a:ext cx="127343" cy="2031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5584215" y="10530993"/>
              <a:ext cx="2455694" cy="4095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8092351" y="10542797"/>
              <a:ext cx="1388110" cy="306070"/>
            </a:xfrm>
            <a:custGeom>
              <a:avLst/>
              <a:gdLst/>
              <a:ahLst/>
              <a:cxnLst/>
              <a:rect l="l" t="t" r="r" b="b"/>
              <a:pathLst>
                <a:path w="1388109" h="306070">
                  <a:moveTo>
                    <a:pt x="184861" y="172847"/>
                  </a:moveTo>
                  <a:lnTo>
                    <a:pt x="0" y="172847"/>
                  </a:lnTo>
                  <a:lnTo>
                    <a:pt x="0" y="201752"/>
                  </a:lnTo>
                  <a:lnTo>
                    <a:pt x="184861" y="201752"/>
                  </a:lnTo>
                  <a:lnTo>
                    <a:pt x="184861" y="172847"/>
                  </a:lnTo>
                  <a:close/>
                </a:path>
                <a:path w="1388109" h="306070">
                  <a:moveTo>
                    <a:pt x="426504" y="148945"/>
                  </a:moveTo>
                  <a:lnTo>
                    <a:pt x="420636" y="83515"/>
                  </a:lnTo>
                  <a:lnTo>
                    <a:pt x="403047" y="37033"/>
                  </a:lnTo>
                  <a:lnTo>
                    <a:pt x="383781" y="16573"/>
                  </a:lnTo>
                  <a:lnTo>
                    <a:pt x="383781" y="158584"/>
                  </a:lnTo>
                  <a:lnTo>
                    <a:pt x="382981" y="189407"/>
                  </a:lnTo>
                  <a:lnTo>
                    <a:pt x="376567" y="238086"/>
                  </a:lnTo>
                  <a:lnTo>
                    <a:pt x="354723" y="279527"/>
                  </a:lnTo>
                  <a:lnTo>
                    <a:pt x="331647" y="287375"/>
                  </a:lnTo>
                  <a:lnTo>
                    <a:pt x="318655" y="285292"/>
                  </a:lnTo>
                  <a:lnTo>
                    <a:pt x="290588" y="254000"/>
                  </a:lnTo>
                  <a:lnTo>
                    <a:pt x="280631" y="211086"/>
                  </a:lnTo>
                  <a:lnTo>
                    <a:pt x="277329" y="148945"/>
                  </a:lnTo>
                  <a:lnTo>
                    <a:pt x="277495" y="134353"/>
                  </a:lnTo>
                  <a:lnTo>
                    <a:pt x="279958" y="94538"/>
                  </a:lnTo>
                  <a:lnTo>
                    <a:pt x="288836" y="53441"/>
                  </a:lnTo>
                  <a:lnTo>
                    <a:pt x="316674" y="20891"/>
                  </a:lnTo>
                  <a:lnTo>
                    <a:pt x="330542" y="18643"/>
                  </a:lnTo>
                  <a:lnTo>
                    <a:pt x="338556" y="19494"/>
                  </a:lnTo>
                  <a:lnTo>
                    <a:pt x="369341" y="50203"/>
                  </a:lnTo>
                  <a:lnTo>
                    <a:pt x="380085" y="93814"/>
                  </a:lnTo>
                  <a:lnTo>
                    <a:pt x="383349" y="134353"/>
                  </a:lnTo>
                  <a:lnTo>
                    <a:pt x="383781" y="158584"/>
                  </a:lnTo>
                  <a:lnTo>
                    <a:pt x="383781" y="16573"/>
                  </a:lnTo>
                  <a:lnTo>
                    <a:pt x="373481" y="9271"/>
                  </a:lnTo>
                  <a:lnTo>
                    <a:pt x="354101" y="2324"/>
                  </a:lnTo>
                  <a:lnTo>
                    <a:pt x="331647" y="0"/>
                  </a:lnTo>
                  <a:lnTo>
                    <a:pt x="321233" y="584"/>
                  </a:lnTo>
                  <a:lnTo>
                    <a:pt x="283781" y="14452"/>
                  </a:lnTo>
                  <a:lnTo>
                    <a:pt x="255612" y="47802"/>
                  </a:lnTo>
                  <a:lnTo>
                    <a:pt x="241731" y="86106"/>
                  </a:lnTo>
                  <a:lnTo>
                    <a:pt x="235077" y="136283"/>
                  </a:lnTo>
                  <a:lnTo>
                    <a:pt x="234746" y="158584"/>
                  </a:lnTo>
                  <a:lnTo>
                    <a:pt x="236067" y="191236"/>
                  </a:lnTo>
                  <a:lnTo>
                    <a:pt x="247624" y="247738"/>
                  </a:lnTo>
                  <a:lnTo>
                    <a:pt x="270789" y="285064"/>
                  </a:lnTo>
                  <a:lnTo>
                    <a:pt x="305993" y="303682"/>
                  </a:lnTo>
                  <a:lnTo>
                    <a:pt x="328142" y="306006"/>
                  </a:lnTo>
                  <a:lnTo>
                    <a:pt x="350786" y="303517"/>
                  </a:lnTo>
                  <a:lnTo>
                    <a:pt x="387426" y="283641"/>
                  </a:lnTo>
                  <a:lnTo>
                    <a:pt x="412381" y="244005"/>
                  </a:lnTo>
                  <a:lnTo>
                    <a:pt x="424929" y="185356"/>
                  </a:lnTo>
                  <a:lnTo>
                    <a:pt x="426504" y="148945"/>
                  </a:lnTo>
                  <a:close/>
                </a:path>
                <a:path w="1388109" h="306070">
                  <a:moveTo>
                    <a:pt x="674446" y="148945"/>
                  </a:moveTo>
                  <a:lnTo>
                    <a:pt x="668578" y="83515"/>
                  </a:lnTo>
                  <a:lnTo>
                    <a:pt x="650989" y="37033"/>
                  </a:lnTo>
                  <a:lnTo>
                    <a:pt x="631710" y="16573"/>
                  </a:lnTo>
                  <a:lnTo>
                    <a:pt x="631710" y="158584"/>
                  </a:lnTo>
                  <a:lnTo>
                    <a:pt x="630910" y="189407"/>
                  </a:lnTo>
                  <a:lnTo>
                    <a:pt x="624509" y="238086"/>
                  </a:lnTo>
                  <a:lnTo>
                    <a:pt x="602665" y="279527"/>
                  </a:lnTo>
                  <a:lnTo>
                    <a:pt x="579589" y="287375"/>
                  </a:lnTo>
                  <a:lnTo>
                    <a:pt x="566597" y="285292"/>
                  </a:lnTo>
                  <a:lnTo>
                    <a:pt x="538530" y="254000"/>
                  </a:lnTo>
                  <a:lnTo>
                    <a:pt x="528574" y="211086"/>
                  </a:lnTo>
                  <a:lnTo>
                    <a:pt x="525272" y="148945"/>
                  </a:lnTo>
                  <a:lnTo>
                    <a:pt x="525437" y="134353"/>
                  </a:lnTo>
                  <a:lnTo>
                    <a:pt x="527900" y="94538"/>
                  </a:lnTo>
                  <a:lnTo>
                    <a:pt x="536778" y="53441"/>
                  </a:lnTo>
                  <a:lnTo>
                    <a:pt x="564616" y="20891"/>
                  </a:lnTo>
                  <a:lnTo>
                    <a:pt x="578485" y="18643"/>
                  </a:lnTo>
                  <a:lnTo>
                    <a:pt x="586498" y="19494"/>
                  </a:lnTo>
                  <a:lnTo>
                    <a:pt x="617283" y="50203"/>
                  </a:lnTo>
                  <a:lnTo>
                    <a:pt x="628027" y="93814"/>
                  </a:lnTo>
                  <a:lnTo>
                    <a:pt x="631291" y="134353"/>
                  </a:lnTo>
                  <a:lnTo>
                    <a:pt x="631710" y="158584"/>
                  </a:lnTo>
                  <a:lnTo>
                    <a:pt x="631710" y="16573"/>
                  </a:lnTo>
                  <a:lnTo>
                    <a:pt x="621423" y="9271"/>
                  </a:lnTo>
                  <a:lnTo>
                    <a:pt x="602043" y="2324"/>
                  </a:lnTo>
                  <a:lnTo>
                    <a:pt x="579589" y="0"/>
                  </a:lnTo>
                  <a:lnTo>
                    <a:pt x="569175" y="584"/>
                  </a:lnTo>
                  <a:lnTo>
                    <a:pt x="531723" y="14452"/>
                  </a:lnTo>
                  <a:lnTo>
                    <a:pt x="503555" y="47802"/>
                  </a:lnTo>
                  <a:lnTo>
                    <a:pt x="489673" y="86106"/>
                  </a:lnTo>
                  <a:lnTo>
                    <a:pt x="483006" y="136283"/>
                  </a:lnTo>
                  <a:lnTo>
                    <a:pt x="482688" y="158584"/>
                  </a:lnTo>
                  <a:lnTo>
                    <a:pt x="484009" y="191236"/>
                  </a:lnTo>
                  <a:lnTo>
                    <a:pt x="495566" y="247738"/>
                  </a:lnTo>
                  <a:lnTo>
                    <a:pt x="518731" y="285064"/>
                  </a:lnTo>
                  <a:lnTo>
                    <a:pt x="553935" y="303682"/>
                  </a:lnTo>
                  <a:lnTo>
                    <a:pt x="576084" y="306006"/>
                  </a:lnTo>
                  <a:lnTo>
                    <a:pt x="598728" y="303517"/>
                  </a:lnTo>
                  <a:lnTo>
                    <a:pt x="635368" y="283641"/>
                  </a:lnTo>
                  <a:lnTo>
                    <a:pt x="660323" y="244005"/>
                  </a:lnTo>
                  <a:lnTo>
                    <a:pt x="672871" y="185356"/>
                  </a:lnTo>
                  <a:lnTo>
                    <a:pt x="674446" y="148945"/>
                  </a:lnTo>
                  <a:close/>
                </a:path>
                <a:path w="1388109" h="306070">
                  <a:moveTo>
                    <a:pt x="906170" y="172847"/>
                  </a:moveTo>
                  <a:lnTo>
                    <a:pt x="721309" y="172847"/>
                  </a:lnTo>
                  <a:lnTo>
                    <a:pt x="721309" y="201752"/>
                  </a:lnTo>
                  <a:lnTo>
                    <a:pt x="906170" y="201752"/>
                  </a:lnTo>
                  <a:lnTo>
                    <a:pt x="906170" y="172847"/>
                  </a:lnTo>
                  <a:close/>
                </a:path>
                <a:path w="1388109" h="306070">
                  <a:moveTo>
                    <a:pt x="1140129" y="218401"/>
                  </a:moveTo>
                  <a:lnTo>
                    <a:pt x="1127556" y="177253"/>
                  </a:lnTo>
                  <a:lnTo>
                    <a:pt x="1096860" y="152146"/>
                  </a:lnTo>
                  <a:lnTo>
                    <a:pt x="1071143" y="143941"/>
                  </a:lnTo>
                  <a:lnTo>
                    <a:pt x="1071143" y="141960"/>
                  </a:lnTo>
                  <a:lnTo>
                    <a:pt x="1106068" y="121373"/>
                  </a:lnTo>
                  <a:lnTo>
                    <a:pt x="1130249" y="89382"/>
                  </a:lnTo>
                  <a:lnTo>
                    <a:pt x="1134440" y="63995"/>
                  </a:lnTo>
                  <a:lnTo>
                    <a:pt x="1133817" y="54368"/>
                  </a:lnTo>
                  <a:lnTo>
                    <a:pt x="1116025" y="20180"/>
                  </a:lnTo>
                  <a:lnTo>
                    <a:pt x="1075956" y="1955"/>
                  </a:lnTo>
                  <a:lnTo>
                    <a:pt x="1052741" y="38"/>
                  </a:lnTo>
                  <a:lnTo>
                    <a:pt x="1042352" y="406"/>
                  </a:lnTo>
                  <a:lnTo>
                    <a:pt x="998753" y="9283"/>
                  </a:lnTo>
                  <a:lnTo>
                    <a:pt x="962494" y="23914"/>
                  </a:lnTo>
                  <a:lnTo>
                    <a:pt x="962494" y="65519"/>
                  </a:lnTo>
                  <a:lnTo>
                    <a:pt x="988771" y="65519"/>
                  </a:lnTo>
                  <a:lnTo>
                    <a:pt x="992263" y="54762"/>
                  </a:lnTo>
                  <a:lnTo>
                    <a:pt x="996619" y="45453"/>
                  </a:lnTo>
                  <a:lnTo>
                    <a:pt x="1031532" y="20878"/>
                  </a:lnTo>
                  <a:lnTo>
                    <a:pt x="1041349" y="20180"/>
                  </a:lnTo>
                  <a:lnTo>
                    <a:pt x="1052982" y="21005"/>
                  </a:lnTo>
                  <a:lnTo>
                    <a:pt x="1088707" y="49263"/>
                  </a:lnTo>
                  <a:lnTo>
                    <a:pt x="1091946" y="70777"/>
                  </a:lnTo>
                  <a:lnTo>
                    <a:pt x="1091323" y="79971"/>
                  </a:lnTo>
                  <a:lnTo>
                    <a:pt x="1069632" y="118478"/>
                  </a:lnTo>
                  <a:lnTo>
                    <a:pt x="1029385" y="137147"/>
                  </a:lnTo>
                  <a:lnTo>
                    <a:pt x="1002131" y="140868"/>
                  </a:lnTo>
                  <a:lnTo>
                    <a:pt x="1002131" y="160147"/>
                  </a:lnTo>
                  <a:lnTo>
                    <a:pt x="1021854" y="160147"/>
                  </a:lnTo>
                  <a:lnTo>
                    <a:pt x="1039355" y="161201"/>
                  </a:lnTo>
                  <a:lnTo>
                    <a:pt x="1078369" y="176999"/>
                  </a:lnTo>
                  <a:lnTo>
                    <a:pt x="1096441" y="210807"/>
                  </a:lnTo>
                  <a:lnTo>
                    <a:pt x="1097635" y="225856"/>
                  </a:lnTo>
                  <a:lnTo>
                    <a:pt x="1096733" y="240144"/>
                  </a:lnTo>
                  <a:lnTo>
                    <a:pt x="1074915" y="278650"/>
                  </a:lnTo>
                  <a:lnTo>
                    <a:pt x="1040028" y="287401"/>
                  </a:lnTo>
                  <a:lnTo>
                    <a:pt x="1029754" y="286753"/>
                  </a:lnTo>
                  <a:lnTo>
                    <a:pt x="994397" y="263690"/>
                  </a:lnTo>
                  <a:lnTo>
                    <a:pt x="985494" y="244030"/>
                  </a:lnTo>
                  <a:lnTo>
                    <a:pt x="959218" y="244030"/>
                  </a:lnTo>
                  <a:lnTo>
                    <a:pt x="959218" y="290461"/>
                  </a:lnTo>
                  <a:lnTo>
                    <a:pt x="968527" y="293801"/>
                  </a:lnTo>
                  <a:lnTo>
                    <a:pt x="1009891" y="303618"/>
                  </a:lnTo>
                  <a:lnTo>
                    <a:pt x="1039812" y="306019"/>
                  </a:lnTo>
                  <a:lnTo>
                    <a:pt x="1055509" y="305308"/>
                  </a:lnTo>
                  <a:lnTo>
                    <a:pt x="1095235" y="294627"/>
                  </a:lnTo>
                  <a:lnTo>
                    <a:pt x="1129068" y="263525"/>
                  </a:lnTo>
                  <a:lnTo>
                    <a:pt x="1139444" y="230759"/>
                  </a:lnTo>
                  <a:lnTo>
                    <a:pt x="1140129" y="218401"/>
                  </a:lnTo>
                  <a:close/>
                </a:path>
                <a:path w="1388109" h="306070">
                  <a:moveTo>
                    <a:pt x="1387741" y="218401"/>
                  </a:moveTo>
                  <a:lnTo>
                    <a:pt x="1375168" y="177253"/>
                  </a:lnTo>
                  <a:lnTo>
                    <a:pt x="1344485" y="152146"/>
                  </a:lnTo>
                  <a:lnTo>
                    <a:pt x="1318742" y="143941"/>
                  </a:lnTo>
                  <a:lnTo>
                    <a:pt x="1318742" y="141960"/>
                  </a:lnTo>
                  <a:lnTo>
                    <a:pt x="1353680" y="121373"/>
                  </a:lnTo>
                  <a:lnTo>
                    <a:pt x="1377861" y="89382"/>
                  </a:lnTo>
                  <a:lnTo>
                    <a:pt x="1382052" y="63995"/>
                  </a:lnTo>
                  <a:lnTo>
                    <a:pt x="1381429" y="54368"/>
                  </a:lnTo>
                  <a:lnTo>
                    <a:pt x="1363637" y="20180"/>
                  </a:lnTo>
                  <a:lnTo>
                    <a:pt x="1323568" y="1955"/>
                  </a:lnTo>
                  <a:lnTo>
                    <a:pt x="1300353" y="38"/>
                  </a:lnTo>
                  <a:lnTo>
                    <a:pt x="1289951" y="406"/>
                  </a:lnTo>
                  <a:lnTo>
                    <a:pt x="1246378" y="9283"/>
                  </a:lnTo>
                  <a:lnTo>
                    <a:pt x="1210106" y="23914"/>
                  </a:lnTo>
                  <a:lnTo>
                    <a:pt x="1210106" y="65519"/>
                  </a:lnTo>
                  <a:lnTo>
                    <a:pt x="1236395" y="65519"/>
                  </a:lnTo>
                  <a:lnTo>
                    <a:pt x="1239875" y="54762"/>
                  </a:lnTo>
                  <a:lnTo>
                    <a:pt x="1244231" y="45453"/>
                  </a:lnTo>
                  <a:lnTo>
                    <a:pt x="1279144" y="20878"/>
                  </a:lnTo>
                  <a:lnTo>
                    <a:pt x="1288961" y="20180"/>
                  </a:lnTo>
                  <a:lnTo>
                    <a:pt x="1300594" y="21005"/>
                  </a:lnTo>
                  <a:lnTo>
                    <a:pt x="1336319" y="49263"/>
                  </a:lnTo>
                  <a:lnTo>
                    <a:pt x="1339545" y="70777"/>
                  </a:lnTo>
                  <a:lnTo>
                    <a:pt x="1338935" y="79971"/>
                  </a:lnTo>
                  <a:lnTo>
                    <a:pt x="1317244" y="118478"/>
                  </a:lnTo>
                  <a:lnTo>
                    <a:pt x="1276997" y="137147"/>
                  </a:lnTo>
                  <a:lnTo>
                    <a:pt x="1249756" y="140868"/>
                  </a:lnTo>
                  <a:lnTo>
                    <a:pt x="1249756" y="160147"/>
                  </a:lnTo>
                  <a:lnTo>
                    <a:pt x="1269466" y="160147"/>
                  </a:lnTo>
                  <a:lnTo>
                    <a:pt x="1286954" y="161201"/>
                  </a:lnTo>
                  <a:lnTo>
                    <a:pt x="1325981" y="176999"/>
                  </a:lnTo>
                  <a:lnTo>
                    <a:pt x="1344041" y="210807"/>
                  </a:lnTo>
                  <a:lnTo>
                    <a:pt x="1345247" y="225856"/>
                  </a:lnTo>
                  <a:lnTo>
                    <a:pt x="1344333" y="240144"/>
                  </a:lnTo>
                  <a:lnTo>
                    <a:pt x="1322527" y="278650"/>
                  </a:lnTo>
                  <a:lnTo>
                    <a:pt x="1287640" y="287401"/>
                  </a:lnTo>
                  <a:lnTo>
                    <a:pt x="1277366" y="286753"/>
                  </a:lnTo>
                  <a:lnTo>
                    <a:pt x="1241996" y="263690"/>
                  </a:lnTo>
                  <a:lnTo>
                    <a:pt x="1233106" y="244030"/>
                  </a:lnTo>
                  <a:lnTo>
                    <a:pt x="1206817" y="244030"/>
                  </a:lnTo>
                  <a:lnTo>
                    <a:pt x="1206817" y="290461"/>
                  </a:lnTo>
                  <a:lnTo>
                    <a:pt x="1216139" y="293801"/>
                  </a:lnTo>
                  <a:lnTo>
                    <a:pt x="1257503" y="303618"/>
                  </a:lnTo>
                  <a:lnTo>
                    <a:pt x="1287424" y="306019"/>
                  </a:lnTo>
                  <a:lnTo>
                    <a:pt x="1303134" y="305308"/>
                  </a:lnTo>
                  <a:lnTo>
                    <a:pt x="1342834" y="294627"/>
                  </a:lnTo>
                  <a:lnTo>
                    <a:pt x="1376680" y="263525"/>
                  </a:lnTo>
                  <a:lnTo>
                    <a:pt x="1387043" y="230759"/>
                  </a:lnTo>
                  <a:lnTo>
                    <a:pt x="1387741" y="218401"/>
                  </a:lnTo>
                  <a:close/>
                </a:path>
              </a:pathLst>
            </a:custGeom>
            <a:solidFill>
              <a:srgbClr val="1B1C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6"/>
          <p:cNvSpPr/>
          <p:nvPr/>
        </p:nvSpPr>
        <p:spPr>
          <a:xfrm>
            <a:off x="4760634" y="6611979"/>
            <a:ext cx="4741128" cy="17071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7"/>
          <p:cNvSpPr/>
          <p:nvPr/>
        </p:nvSpPr>
        <p:spPr>
          <a:xfrm>
            <a:off x="4760634" y="6395955"/>
            <a:ext cx="2869308" cy="1370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8"/>
          <p:cNvSpPr/>
          <p:nvPr/>
        </p:nvSpPr>
        <p:spPr>
          <a:xfrm>
            <a:off x="10200456" y="188640"/>
            <a:ext cx="1792048" cy="1008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Прямоугольник 29"/>
          <p:cNvSpPr/>
          <p:nvPr/>
        </p:nvSpPr>
        <p:spPr>
          <a:xfrm>
            <a:off x="1997041" y="1484784"/>
            <a:ext cx="4260976" cy="2794536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DAA01183-9115-4F43-9987-E9912CBA9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70" y="1611697"/>
            <a:ext cx="6408712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1600" dirty="0">
                <a:solidFill>
                  <a:schemeClr val="accent1"/>
                </a:solidFill>
              </a:rPr>
              <a:t>В том числе:</a:t>
            </a:r>
          </a:p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endParaRPr lang="ru-RU" altLang="ru-RU" sz="1600" dirty="0"/>
          </a:p>
          <a:p>
            <a:pPr eaLnBrk="1" hangingPunct="1">
              <a:spcBef>
                <a:spcPct val="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МИС «</a:t>
            </a:r>
            <a:r>
              <a:rPr lang="en-US" altLang="ru-RU" sz="1600" dirty="0">
                <a:latin typeface="+mj-lt"/>
              </a:rPr>
              <a:t>Smart</a:t>
            </a:r>
            <a:r>
              <a:rPr lang="ru-RU" altLang="ru-RU" sz="1600" dirty="0">
                <a:latin typeface="+mj-lt"/>
              </a:rPr>
              <a:t>-Медицина»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Экспертная Система проверки лекарственных назначений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Система </a:t>
            </a:r>
            <a:r>
              <a:rPr lang="ru-RU" altLang="ru-RU" sz="1600" dirty="0" err="1">
                <a:latin typeface="+mj-lt"/>
              </a:rPr>
              <a:t>видеодокументирования</a:t>
            </a:r>
            <a:r>
              <a:rPr lang="ru-RU" altLang="ru-RU" sz="1600" dirty="0">
                <a:latin typeface="+mj-lt"/>
              </a:rPr>
              <a:t> операций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Система ИИ в колл-центре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Система ИИ для анализа диагностических изображений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Видеомониторинг палат стационара (для родственников)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Системы Информационной Безопасности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Система предупреждения падений (Смарт-Коврики)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ru-RU" altLang="ru-RU" sz="1600" dirty="0">
                <a:latin typeface="+mj-lt"/>
              </a:rPr>
              <a:t>Лабораторная Информационная Система</a:t>
            </a: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altLang="ru-RU" sz="1600" dirty="0">
                <a:latin typeface="+mj-lt"/>
              </a:rPr>
              <a:t>BI </a:t>
            </a:r>
            <a:r>
              <a:rPr lang="ru-RU" altLang="ru-RU" sz="1600" dirty="0">
                <a:latin typeface="+mj-lt"/>
              </a:rPr>
              <a:t>–</a:t>
            </a:r>
            <a:r>
              <a:rPr lang="en-US" altLang="ru-RU" sz="1600" dirty="0">
                <a:latin typeface="+mj-lt"/>
              </a:rPr>
              <a:t> Business intelligence</a:t>
            </a:r>
            <a:endParaRPr lang="ru-RU" altLang="ru-RU" sz="1600" dirty="0">
              <a:latin typeface="+mj-lt"/>
            </a:endParaRPr>
          </a:p>
          <a:p>
            <a:pPr eaLnBrk="1" hangingPunct="1">
              <a:spcBef>
                <a:spcPts val="600"/>
              </a:spcBef>
              <a:buClr>
                <a:schemeClr val="accent1"/>
              </a:buClr>
            </a:pPr>
            <a:r>
              <a:rPr lang="en-US" altLang="ru-RU" sz="1600" dirty="0">
                <a:latin typeface="+mj-lt"/>
              </a:rPr>
              <a:t>CRM</a:t>
            </a:r>
            <a:endParaRPr lang="ru-RU" altLang="ru-RU" sz="1600" dirty="0">
              <a:latin typeface="+mj-l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F3EEDA5-8397-42AE-BEE7-86217289C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997" y="405214"/>
            <a:ext cx="7429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accent1"/>
              </a:buClr>
              <a:buNone/>
            </a:pPr>
            <a:r>
              <a:rPr lang="ru-RU" altLang="ru-RU" sz="2400" dirty="0">
                <a:solidFill>
                  <a:schemeClr val="accent1"/>
                </a:solidFill>
                <a:latin typeface="+mj-lt"/>
              </a:rPr>
              <a:t>Более 100 интегрированных Информационных Систем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611697"/>
            <a:ext cx="2655284" cy="3982926"/>
          </a:xfrm>
          <a:prstGeom prst="rect">
            <a:avLst/>
          </a:prstGeom>
        </p:spPr>
      </p:pic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2AD268-A57C-4E13-857B-3B5B6B744C4F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55135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риада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00649B"/>
      </a:accent1>
      <a:accent2>
        <a:srgbClr val="EE3435"/>
      </a:accent2>
      <a:accent3>
        <a:srgbClr val="FFAF58"/>
      </a:accent3>
      <a:accent4>
        <a:srgbClr val="92D050"/>
      </a:accent4>
      <a:accent5>
        <a:srgbClr val="FE8AF0"/>
      </a:accent5>
      <a:accent6>
        <a:srgbClr val="5C92B5"/>
      </a:accent6>
      <a:hlink>
        <a:srgbClr val="0070C0"/>
      </a:hlink>
      <a:folHlink>
        <a:srgbClr val="EE343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18829</TotalTime>
  <Words>1379</Words>
  <Application>Microsoft Office PowerPoint</Application>
  <PresentationFormat>Широкоэкранный</PresentationFormat>
  <Paragraphs>234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Lucida Sans Unicode</vt:lpstr>
      <vt:lpstr>PT Serif Caption</vt:lpstr>
      <vt:lpstr>Wingdings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Петухов М.Ю.</dc:creator>
  <cp:lastModifiedBy>Петухов М.Ю.</cp:lastModifiedBy>
  <cp:revision>578</cp:revision>
  <cp:lastPrinted>2024-06-06T14:35:00Z</cp:lastPrinted>
  <dcterms:created xsi:type="dcterms:W3CDTF">2014-10-28T10:05:08Z</dcterms:created>
  <dcterms:modified xsi:type="dcterms:W3CDTF">2024-10-29T16:02:59Z</dcterms:modified>
</cp:coreProperties>
</file>