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922" r:id="rId2"/>
    <p:sldMasterId id="2147483935" r:id="rId3"/>
    <p:sldMasterId id="2147483940" r:id="rId4"/>
    <p:sldMasterId id="2147483951" r:id="rId5"/>
  </p:sldMasterIdLst>
  <p:notesMasterIdLst>
    <p:notesMasterId r:id="rId28"/>
  </p:notesMasterIdLst>
  <p:handoutMasterIdLst>
    <p:handoutMasterId r:id="rId29"/>
  </p:handoutMasterIdLst>
  <p:sldIdLst>
    <p:sldId id="346" r:id="rId6"/>
    <p:sldId id="382" r:id="rId7"/>
    <p:sldId id="383" r:id="rId8"/>
    <p:sldId id="384" r:id="rId9"/>
    <p:sldId id="391" r:id="rId10"/>
    <p:sldId id="422" r:id="rId11"/>
    <p:sldId id="423" r:id="rId12"/>
    <p:sldId id="420" r:id="rId13"/>
    <p:sldId id="386" r:id="rId14"/>
    <p:sldId id="393" r:id="rId15"/>
    <p:sldId id="396" r:id="rId16"/>
    <p:sldId id="390" r:id="rId17"/>
    <p:sldId id="426" r:id="rId18"/>
    <p:sldId id="418" r:id="rId19"/>
    <p:sldId id="394" r:id="rId20"/>
    <p:sldId id="419" r:id="rId21"/>
    <p:sldId id="398" r:id="rId22"/>
    <p:sldId id="404" r:id="rId23"/>
    <p:sldId id="416" r:id="rId24"/>
    <p:sldId id="407" r:id="rId25"/>
    <p:sldId id="427" r:id="rId26"/>
    <p:sldId id="381" r:id="rId27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етухов М.Ю." initials="ПМ" lastIdx="2" clrIdx="0">
    <p:extLst>
      <p:ext uri="{19B8F6BF-5375-455C-9EA6-DF929625EA0E}">
        <p15:presenceInfo xmlns:p15="http://schemas.microsoft.com/office/powerpoint/2012/main" userId="S-1-5-21-3821318367-4055254582-1996354979-112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EE8A1E"/>
    <a:srgbClr val="0071B3"/>
    <a:srgbClr val="B8272D"/>
    <a:srgbClr val="2DB34A"/>
    <a:srgbClr val="4EAFD2"/>
    <a:srgbClr val="008945"/>
    <a:srgbClr val="6D3C84"/>
    <a:srgbClr val="58595B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6" autoAdjust="0"/>
    <p:restoredTop sz="92424" autoAdjust="0"/>
  </p:normalViewPr>
  <p:slideViewPr>
    <p:cSldViewPr>
      <p:cViewPr varScale="1">
        <p:scale>
          <a:sx n="80" d="100"/>
          <a:sy n="80" d="100"/>
        </p:scale>
        <p:origin x="499" y="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0272332448374201E-3"/>
                  <c:y val="-3.9932669954910682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8,10%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F8D-4AA2-BEF4-AB541A092FCE}"/>
                </c:ext>
              </c:extLst>
            </c:dLbl>
            <c:dLbl>
              <c:idx val="1"/>
              <c:layout>
                <c:manualLayout>
                  <c:x val="1.4190632713861931E-2"/>
                  <c:y val="-3.993266995491073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4,10%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F8D-4AA2-BEF4-AB541A092FCE}"/>
                </c:ext>
              </c:extLst>
            </c:dLbl>
            <c:dLbl>
              <c:idx val="2"/>
              <c:layout>
                <c:manualLayout>
                  <c:x val="2.4326798938049028E-2"/>
                  <c:y val="-4.6588114947395787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1,90%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F8D-4AA2-BEF4-AB541A092FC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Лист1!$A$19:$A$21</c:f>
              <c:strCache>
                <c:ptCount val="3"/>
                <c:pt idx="0">
                  <c:v>До проверок фармацевта</c:v>
                </c:pt>
                <c:pt idx="1">
                  <c:v>После проверок фармацевта</c:v>
                </c:pt>
                <c:pt idx="2">
                  <c:v>После внедрения электронной системы</c:v>
                </c:pt>
              </c:strCache>
            </c:strRef>
          </c:cat>
          <c:val>
            <c:numRef>
              <c:f>Лист1!$B$19:$B$21</c:f>
              <c:numCache>
                <c:formatCode>0.00%</c:formatCode>
                <c:ptCount val="3"/>
                <c:pt idx="0">
                  <c:v>8.1000000000000003E-2</c:v>
                </c:pt>
                <c:pt idx="1">
                  <c:v>4.1000000000000002E-2</c:v>
                </c:pt>
                <c:pt idx="2">
                  <c:v>1.9000000000000003E-2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8D-4AA2-BEF4-AB541A092F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548160"/>
        <c:axId val="57558144"/>
        <c:axId val="0"/>
      </c:bar3DChart>
      <c:catAx>
        <c:axId val="57548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7558144"/>
        <c:crosses val="autoZero"/>
        <c:auto val="1"/>
        <c:lblAlgn val="ctr"/>
        <c:lblOffset val="100"/>
        <c:noMultiLvlLbl val="0"/>
      </c:catAx>
      <c:valAx>
        <c:axId val="57558144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crossAx val="57548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34444-0548-4A2F-8317-059562990ED4}" type="doc">
      <dgm:prSet loTypeId="urn:microsoft.com/office/officeart/2005/8/layout/vList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CA65D31-DA7E-4E67-94BA-1866BA4CE14A}">
      <dgm:prSet custT="1"/>
      <dgm:spPr/>
      <dgm:t>
        <a:bodyPr/>
        <a:lstStyle/>
        <a:p>
          <a:pPr rtl="0"/>
          <a:r>
            <a:rPr lang="ru-RU" sz="2000" b="0" i="0" baseline="0" dirty="0"/>
            <a:t>Правильный пациент, правильный препарат, правильная доза, правильное время/частота, правильный способ введения</a:t>
          </a:r>
          <a:endParaRPr lang="ru-RU" sz="2000" dirty="0"/>
        </a:p>
      </dgm:t>
    </dgm:pt>
    <dgm:pt modelId="{BC590143-FB94-4178-B827-B696A2ED5D90}" type="parTrans" cxnId="{790C0AD9-A257-4EE8-940C-AEB286E3E41B}">
      <dgm:prSet/>
      <dgm:spPr/>
      <dgm:t>
        <a:bodyPr/>
        <a:lstStyle/>
        <a:p>
          <a:endParaRPr lang="ru-RU" sz="2000"/>
        </a:p>
      </dgm:t>
    </dgm:pt>
    <dgm:pt modelId="{F3DF3251-5D4E-4743-909D-5BC6FA995E30}" type="sibTrans" cxnId="{790C0AD9-A257-4EE8-940C-AEB286E3E41B}">
      <dgm:prSet/>
      <dgm:spPr/>
      <dgm:t>
        <a:bodyPr/>
        <a:lstStyle/>
        <a:p>
          <a:endParaRPr lang="ru-RU" sz="2000"/>
        </a:p>
      </dgm:t>
    </dgm:pt>
    <dgm:pt modelId="{FB9039DB-908E-4AA7-AE41-17EFB5B97F58}">
      <dgm:prSet custT="1"/>
      <dgm:spPr/>
      <dgm:t>
        <a:bodyPr/>
        <a:lstStyle/>
        <a:p>
          <a:pPr rtl="0"/>
          <a:r>
            <a:rPr lang="ru-RU" sz="2000" b="0" i="0" baseline="0" dirty="0"/>
            <a:t>Терапевтическое дублирование</a:t>
          </a:r>
          <a:endParaRPr lang="ru-RU" sz="2000" dirty="0"/>
        </a:p>
      </dgm:t>
    </dgm:pt>
    <dgm:pt modelId="{78A46582-CC52-410F-9719-DC6AF04A6066}" type="parTrans" cxnId="{A3E3A90F-17B1-40E3-A14B-5F52A274321C}">
      <dgm:prSet/>
      <dgm:spPr/>
      <dgm:t>
        <a:bodyPr/>
        <a:lstStyle/>
        <a:p>
          <a:endParaRPr lang="ru-RU" sz="2000"/>
        </a:p>
      </dgm:t>
    </dgm:pt>
    <dgm:pt modelId="{8E44AE9E-F59B-49C9-8D4B-921EDFB83FFA}" type="sibTrans" cxnId="{A3E3A90F-17B1-40E3-A14B-5F52A274321C}">
      <dgm:prSet/>
      <dgm:spPr/>
      <dgm:t>
        <a:bodyPr/>
        <a:lstStyle/>
        <a:p>
          <a:endParaRPr lang="ru-RU" sz="2000"/>
        </a:p>
      </dgm:t>
    </dgm:pt>
    <dgm:pt modelId="{E422A6E1-97DA-4644-844C-F7EB2D735204}">
      <dgm:prSet custT="1"/>
      <dgm:spPr/>
      <dgm:t>
        <a:bodyPr/>
        <a:lstStyle/>
        <a:p>
          <a:pPr rtl="0"/>
          <a:r>
            <a:rPr lang="ru-RU" sz="2000" b="0" i="0" baseline="0"/>
            <a:t>Аллергия и реакции чувствительности</a:t>
          </a:r>
          <a:endParaRPr lang="ru-RU" sz="2000"/>
        </a:p>
      </dgm:t>
    </dgm:pt>
    <dgm:pt modelId="{8413E512-DEEA-45F7-9B04-13600E127A45}" type="parTrans" cxnId="{821DAF97-7A96-4971-8CD5-03E645E70806}">
      <dgm:prSet/>
      <dgm:spPr/>
      <dgm:t>
        <a:bodyPr/>
        <a:lstStyle/>
        <a:p>
          <a:endParaRPr lang="ru-RU" sz="2000"/>
        </a:p>
      </dgm:t>
    </dgm:pt>
    <dgm:pt modelId="{9B8C011F-B1D5-4F9E-8458-A9111E90F885}" type="sibTrans" cxnId="{821DAF97-7A96-4971-8CD5-03E645E70806}">
      <dgm:prSet/>
      <dgm:spPr/>
      <dgm:t>
        <a:bodyPr/>
        <a:lstStyle/>
        <a:p>
          <a:endParaRPr lang="ru-RU" sz="2000"/>
        </a:p>
      </dgm:t>
    </dgm:pt>
    <dgm:pt modelId="{CA45AF17-6171-4409-8EE6-382690AF5196}">
      <dgm:prSet custT="1"/>
      <dgm:spPr/>
      <dgm:t>
        <a:bodyPr/>
        <a:lstStyle/>
        <a:p>
          <a:pPr rtl="0"/>
          <a:r>
            <a:rPr lang="ru-RU" sz="2000" b="0" i="0" baseline="0" dirty="0"/>
            <a:t>Критерии для назначения (соответствие диагнозу/клиническим рекомендациям)</a:t>
          </a:r>
          <a:endParaRPr lang="ru-RU" sz="2000" dirty="0"/>
        </a:p>
      </dgm:t>
    </dgm:pt>
    <dgm:pt modelId="{95D9EE74-E4BA-4FFD-BB51-06527E741F4A}" type="parTrans" cxnId="{F6B4E82D-1F1C-4EC1-ABCF-68A9EF18FB36}">
      <dgm:prSet/>
      <dgm:spPr/>
      <dgm:t>
        <a:bodyPr/>
        <a:lstStyle/>
        <a:p>
          <a:endParaRPr lang="ru-RU" sz="2000"/>
        </a:p>
      </dgm:t>
    </dgm:pt>
    <dgm:pt modelId="{B128EE0F-9C31-4F11-BC04-E02F51A01BC8}" type="sibTrans" cxnId="{F6B4E82D-1F1C-4EC1-ABCF-68A9EF18FB36}">
      <dgm:prSet/>
      <dgm:spPr/>
      <dgm:t>
        <a:bodyPr/>
        <a:lstStyle/>
        <a:p>
          <a:endParaRPr lang="ru-RU" sz="2000"/>
        </a:p>
      </dgm:t>
    </dgm:pt>
    <dgm:pt modelId="{1547BA7D-BC8B-4191-8ECF-2BC5AD323D8A}">
      <dgm:prSet custT="1"/>
      <dgm:spPr/>
      <dgm:t>
        <a:bodyPr/>
        <a:lstStyle/>
        <a:p>
          <a:pPr rtl="0"/>
          <a:r>
            <a:rPr lang="ru-RU" sz="2000" b="0" i="0" baseline="0"/>
            <a:t>Взаимодействие лекарственных препаратов между собой и с пищей</a:t>
          </a:r>
          <a:endParaRPr lang="ru-RU" sz="2000"/>
        </a:p>
      </dgm:t>
    </dgm:pt>
    <dgm:pt modelId="{45AA45CF-B114-47C3-AFA9-22FE0A079FB1}" type="parTrans" cxnId="{5F496FD3-7862-404E-917B-D577FB43AAF1}">
      <dgm:prSet/>
      <dgm:spPr/>
      <dgm:t>
        <a:bodyPr/>
        <a:lstStyle/>
        <a:p>
          <a:endParaRPr lang="ru-RU" sz="2000"/>
        </a:p>
      </dgm:t>
    </dgm:pt>
    <dgm:pt modelId="{81E90FFA-887D-4165-A11F-6C26981335B2}" type="sibTrans" cxnId="{5F496FD3-7862-404E-917B-D577FB43AAF1}">
      <dgm:prSet/>
      <dgm:spPr/>
      <dgm:t>
        <a:bodyPr/>
        <a:lstStyle/>
        <a:p>
          <a:endParaRPr lang="ru-RU" sz="2000"/>
        </a:p>
      </dgm:t>
    </dgm:pt>
    <dgm:pt modelId="{E9BC9273-7DD1-4031-8F26-AF8DA3428507}">
      <dgm:prSet custT="1"/>
      <dgm:spPr/>
      <dgm:t>
        <a:bodyPr/>
        <a:lstStyle/>
        <a:p>
          <a:pPr rtl="0"/>
          <a:r>
            <a:rPr lang="ru-RU" sz="2000" b="0" i="0" baseline="0"/>
            <a:t>Соответствие дозы весу пациента и другим физиологическим состояниям</a:t>
          </a:r>
          <a:endParaRPr lang="ru-RU" sz="2000"/>
        </a:p>
      </dgm:t>
    </dgm:pt>
    <dgm:pt modelId="{6E46888D-B3F3-4680-8C63-0FD98891A1E2}" type="parTrans" cxnId="{815E676D-0634-405A-B944-359864907795}">
      <dgm:prSet/>
      <dgm:spPr/>
      <dgm:t>
        <a:bodyPr/>
        <a:lstStyle/>
        <a:p>
          <a:endParaRPr lang="ru-RU" sz="2000"/>
        </a:p>
      </dgm:t>
    </dgm:pt>
    <dgm:pt modelId="{B1F3FA89-1270-4112-AAF2-02757291E2F5}" type="sibTrans" cxnId="{815E676D-0634-405A-B944-359864907795}">
      <dgm:prSet/>
      <dgm:spPr/>
      <dgm:t>
        <a:bodyPr/>
        <a:lstStyle/>
        <a:p>
          <a:endParaRPr lang="ru-RU" sz="2000"/>
        </a:p>
      </dgm:t>
    </dgm:pt>
    <dgm:pt modelId="{FD3EA9C6-69D4-4287-B6CE-0AC226183F08}">
      <dgm:prSet custT="1"/>
      <dgm:spPr/>
      <dgm:t>
        <a:bodyPr/>
        <a:lstStyle/>
        <a:p>
          <a:pPr rtl="0"/>
          <a:r>
            <a:rPr lang="ru-RU" sz="2000" b="0" i="0" baseline="0"/>
            <a:t>Контроль плановой терапии</a:t>
          </a:r>
          <a:endParaRPr lang="ru-RU" sz="2000"/>
        </a:p>
      </dgm:t>
    </dgm:pt>
    <dgm:pt modelId="{666A1A20-36EE-4841-BC91-21FE2F0244FE}" type="parTrans" cxnId="{E0432996-9759-4AB7-B027-502742DE3C7E}">
      <dgm:prSet/>
      <dgm:spPr/>
      <dgm:t>
        <a:bodyPr/>
        <a:lstStyle/>
        <a:p>
          <a:endParaRPr lang="ru-RU" sz="2000"/>
        </a:p>
      </dgm:t>
    </dgm:pt>
    <dgm:pt modelId="{F02BC2BD-5FEA-417D-80C6-EDA5C9D06B5D}" type="sibTrans" cxnId="{E0432996-9759-4AB7-B027-502742DE3C7E}">
      <dgm:prSet/>
      <dgm:spPr/>
      <dgm:t>
        <a:bodyPr/>
        <a:lstStyle/>
        <a:p>
          <a:endParaRPr lang="ru-RU" sz="2000"/>
        </a:p>
      </dgm:t>
    </dgm:pt>
    <dgm:pt modelId="{2AA6BDA8-352E-4CD0-A223-A5257F38B3FD}" type="pres">
      <dgm:prSet presAssocID="{9B134444-0548-4A2F-8317-059562990ED4}" presName="linear" presStyleCnt="0">
        <dgm:presLayoutVars>
          <dgm:animLvl val="lvl"/>
          <dgm:resizeHandles val="exact"/>
        </dgm:presLayoutVars>
      </dgm:prSet>
      <dgm:spPr/>
    </dgm:pt>
    <dgm:pt modelId="{B7A6F965-B475-4BB9-B2FB-5EE1BC822A43}" type="pres">
      <dgm:prSet presAssocID="{8CA65D31-DA7E-4E67-94BA-1866BA4CE14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FBD9E78-2A91-4F26-89A8-B4D12EA042E0}" type="pres">
      <dgm:prSet presAssocID="{F3DF3251-5D4E-4743-909D-5BC6FA995E30}" presName="spacer" presStyleCnt="0"/>
      <dgm:spPr/>
    </dgm:pt>
    <dgm:pt modelId="{DC9E1CB5-3409-4670-9315-2CB1AF97274C}" type="pres">
      <dgm:prSet presAssocID="{FB9039DB-908E-4AA7-AE41-17EFB5B97F5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847CFF0-CC20-4FC1-B623-13EF3CD15658}" type="pres">
      <dgm:prSet presAssocID="{8E44AE9E-F59B-49C9-8D4B-921EDFB83FFA}" presName="spacer" presStyleCnt="0"/>
      <dgm:spPr/>
    </dgm:pt>
    <dgm:pt modelId="{34CC5FD5-AFA3-4DB2-B6D9-8873C5C7F2D5}" type="pres">
      <dgm:prSet presAssocID="{E422A6E1-97DA-4644-844C-F7EB2D7352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62B5FC3-F6C5-41E6-B4BB-951F49A6E14E}" type="pres">
      <dgm:prSet presAssocID="{9B8C011F-B1D5-4F9E-8458-A9111E90F885}" presName="spacer" presStyleCnt="0"/>
      <dgm:spPr/>
    </dgm:pt>
    <dgm:pt modelId="{0268848A-0350-4C07-8A22-9A284F57A3E9}" type="pres">
      <dgm:prSet presAssocID="{CA45AF17-6171-4409-8EE6-382690AF519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67E38F0-7622-4B8A-8196-2861803985FE}" type="pres">
      <dgm:prSet presAssocID="{B128EE0F-9C31-4F11-BC04-E02F51A01BC8}" presName="spacer" presStyleCnt="0"/>
      <dgm:spPr/>
    </dgm:pt>
    <dgm:pt modelId="{634739DA-7004-4C55-9FDF-54E9534E8DAD}" type="pres">
      <dgm:prSet presAssocID="{1547BA7D-BC8B-4191-8ECF-2BC5AD323D8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0D93188-EBB3-4982-8817-F9AC78694A82}" type="pres">
      <dgm:prSet presAssocID="{81E90FFA-887D-4165-A11F-6C26981335B2}" presName="spacer" presStyleCnt="0"/>
      <dgm:spPr/>
    </dgm:pt>
    <dgm:pt modelId="{CD34BB28-C1E2-4184-B636-4FD3D920BF3C}" type="pres">
      <dgm:prSet presAssocID="{E9BC9273-7DD1-4031-8F26-AF8DA342850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5F22F96-303B-4C74-BF3D-720982E9B464}" type="pres">
      <dgm:prSet presAssocID="{B1F3FA89-1270-4112-AAF2-02757291E2F5}" presName="spacer" presStyleCnt="0"/>
      <dgm:spPr/>
    </dgm:pt>
    <dgm:pt modelId="{A65E30FB-920C-4DEF-81D3-3AAACFCDAFD0}" type="pres">
      <dgm:prSet presAssocID="{FD3EA9C6-69D4-4287-B6CE-0AC226183F08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A755B06-6F69-494F-94E4-0CF38128F316}" type="presOf" srcId="{1547BA7D-BC8B-4191-8ECF-2BC5AD323D8A}" destId="{634739DA-7004-4C55-9FDF-54E9534E8DAD}" srcOrd="0" destOrd="0" presId="urn:microsoft.com/office/officeart/2005/8/layout/vList2"/>
    <dgm:cxn modelId="{A3E3A90F-17B1-40E3-A14B-5F52A274321C}" srcId="{9B134444-0548-4A2F-8317-059562990ED4}" destId="{FB9039DB-908E-4AA7-AE41-17EFB5B97F58}" srcOrd="1" destOrd="0" parTransId="{78A46582-CC52-410F-9719-DC6AF04A6066}" sibTransId="{8E44AE9E-F59B-49C9-8D4B-921EDFB83FFA}"/>
    <dgm:cxn modelId="{384AA127-1F16-420C-A644-3B7362185A26}" type="presOf" srcId="{8CA65D31-DA7E-4E67-94BA-1866BA4CE14A}" destId="{B7A6F965-B475-4BB9-B2FB-5EE1BC822A43}" srcOrd="0" destOrd="0" presId="urn:microsoft.com/office/officeart/2005/8/layout/vList2"/>
    <dgm:cxn modelId="{F6B4E82D-1F1C-4EC1-ABCF-68A9EF18FB36}" srcId="{9B134444-0548-4A2F-8317-059562990ED4}" destId="{CA45AF17-6171-4409-8EE6-382690AF5196}" srcOrd="3" destOrd="0" parTransId="{95D9EE74-E4BA-4FFD-BB51-06527E741F4A}" sibTransId="{B128EE0F-9C31-4F11-BC04-E02F51A01BC8}"/>
    <dgm:cxn modelId="{30481F38-3900-482D-A2A7-89C21D33EC0B}" type="presOf" srcId="{9B134444-0548-4A2F-8317-059562990ED4}" destId="{2AA6BDA8-352E-4CD0-A223-A5257F38B3FD}" srcOrd="0" destOrd="0" presId="urn:microsoft.com/office/officeart/2005/8/layout/vList2"/>
    <dgm:cxn modelId="{F252A35B-B1DE-4E08-ACEE-6D2E4F8C12EA}" type="presOf" srcId="{FD3EA9C6-69D4-4287-B6CE-0AC226183F08}" destId="{A65E30FB-920C-4DEF-81D3-3AAACFCDAFD0}" srcOrd="0" destOrd="0" presId="urn:microsoft.com/office/officeart/2005/8/layout/vList2"/>
    <dgm:cxn modelId="{815E676D-0634-405A-B944-359864907795}" srcId="{9B134444-0548-4A2F-8317-059562990ED4}" destId="{E9BC9273-7DD1-4031-8F26-AF8DA3428507}" srcOrd="5" destOrd="0" parTransId="{6E46888D-B3F3-4680-8C63-0FD98891A1E2}" sibTransId="{B1F3FA89-1270-4112-AAF2-02757291E2F5}"/>
    <dgm:cxn modelId="{E0432996-9759-4AB7-B027-502742DE3C7E}" srcId="{9B134444-0548-4A2F-8317-059562990ED4}" destId="{FD3EA9C6-69D4-4287-B6CE-0AC226183F08}" srcOrd="6" destOrd="0" parTransId="{666A1A20-36EE-4841-BC91-21FE2F0244FE}" sibTransId="{F02BC2BD-5FEA-417D-80C6-EDA5C9D06B5D}"/>
    <dgm:cxn modelId="{821DAF97-7A96-4971-8CD5-03E645E70806}" srcId="{9B134444-0548-4A2F-8317-059562990ED4}" destId="{E422A6E1-97DA-4644-844C-F7EB2D735204}" srcOrd="2" destOrd="0" parTransId="{8413E512-DEEA-45F7-9B04-13600E127A45}" sibTransId="{9B8C011F-B1D5-4F9E-8458-A9111E90F885}"/>
    <dgm:cxn modelId="{A89A729C-42C1-4840-BA62-8CB6AC518822}" type="presOf" srcId="{E9BC9273-7DD1-4031-8F26-AF8DA3428507}" destId="{CD34BB28-C1E2-4184-B636-4FD3D920BF3C}" srcOrd="0" destOrd="0" presId="urn:microsoft.com/office/officeart/2005/8/layout/vList2"/>
    <dgm:cxn modelId="{9AE0FFA1-641E-4995-9E55-68ED33F1C2D4}" type="presOf" srcId="{E422A6E1-97DA-4644-844C-F7EB2D735204}" destId="{34CC5FD5-AFA3-4DB2-B6D9-8873C5C7F2D5}" srcOrd="0" destOrd="0" presId="urn:microsoft.com/office/officeart/2005/8/layout/vList2"/>
    <dgm:cxn modelId="{ABC7A8BA-6461-4253-A620-2D40C0AF425A}" type="presOf" srcId="{CA45AF17-6171-4409-8EE6-382690AF5196}" destId="{0268848A-0350-4C07-8A22-9A284F57A3E9}" srcOrd="0" destOrd="0" presId="urn:microsoft.com/office/officeart/2005/8/layout/vList2"/>
    <dgm:cxn modelId="{5F496FD3-7862-404E-917B-D577FB43AAF1}" srcId="{9B134444-0548-4A2F-8317-059562990ED4}" destId="{1547BA7D-BC8B-4191-8ECF-2BC5AD323D8A}" srcOrd="4" destOrd="0" parTransId="{45AA45CF-B114-47C3-AFA9-22FE0A079FB1}" sibTransId="{81E90FFA-887D-4165-A11F-6C26981335B2}"/>
    <dgm:cxn modelId="{790C0AD9-A257-4EE8-940C-AEB286E3E41B}" srcId="{9B134444-0548-4A2F-8317-059562990ED4}" destId="{8CA65D31-DA7E-4E67-94BA-1866BA4CE14A}" srcOrd="0" destOrd="0" parTransId="{BC590143-FB94-4178-B827-B696A2ED5D90}" sibTransId="{F3DF3251-5D4E-4743-909D-5BC6FA995E30}"/>
    <dgm:cxn modelId="{5A1FEAE4-172D-4AD2-A890-A8AC93031BA3}" type="presOf" srcId="{FB9039DB-908E-4AA7-AE41-17EFB5B97F58}" destId="{DC9E1CB5-3409-4670-9315-2CB1AF97274C}" srcOrd="0" destOrd="0" presId="urn:microsoft.com/office/officeart/2005/8/layout/vList2"/>
    <dgm:cxn modelId="{8DE895B6-F1C7-4E57-AF35-953BB60E4077}" type="presParOf" srcId="{2AA6BDA8-352E-4CD0-A223-A5257F38B3FD}" destId="{B7A6F965-B475-4BB9-B2FB-5EE1BC822A43}" srcOrd="0" destOrd="0" presId="urn:microsoft.com/office/officeart/2005/8/layout/vList2"/>
    <dgm:cxn modelId="{29FCE8EC-6841-40BA-A6D1-1F3AC58ADDE3}" type="presParOf" srcId="{2AA6BDA8-352E-4CD0-A223-A5257F38B3FD}" destId="{BFBD9E78-2A91-4F26-89A8-B4D12EA042E0}" srcOrd="1" destOrd="0" presId="urn:microsoft.com/office/officeart/2005/8/layout/vList2"/>
    <dgm:cxn modelId="{3207C394-8D03-4A89-A415-19AD7353D0AD}" type="presParOf" srcId="{2AA6BDA8-352E-4CD0-A223-A5257F38B3FD}" destId="{DC9E1CB5-3409-4670-9315-2CB1AF97274C}" srcOrd="2" destOrd="0" presId="urn:microsoft.com/office/officeart/2005/8/layout/vList2"/>
    <dgm:cxn modelId="{124746F9-5C31-43B3-8043-DBB6C8187270}" type="presParOf" srcId="{2AA6BDA8-352E-4CD0-A223-A5257F38B3FD}" destId="{1847CFF0-CC20-4FC1-B623-13EF3CD15658}" srcOrd="3" destOrd="0" presId="urn:microsoft.com/office/officeart/2005/8/layout/vList2"/>
    <dgm:cxn modelId="{0051D9B6-801A-428A-AF47-10FC37F43810}" type="presParOf" srcId="{2AA6BDA8-352E-4CD0-A223-A5257F38B3FD}" destId="{34CC5FD5-AFA3-4DB2-B6D9-8873C5C7F2D5}" srcOrd="4" destOrd="0" presId="urn:microsoft.com/office/officeart/2005/8/layout/vList2"/>
    <dgm:cxn modelId="{8C7B4C38-CC20-4DC4-8F90-14BC2C434763}" type="presParOf" srcId="{2AA6BDA8-352E-4CD0-A223-A5257F38B3FD}" destId="{162B5FC3-F6C5-41E6-B4BB-951F49A6E14E}" srcOrd="5" destOrd="0" presId="urn:microsoft.com/office/officeart/2005/8/layout/vList2"/>
    <dgm:cxn modelId="{F9D038B4-8993-41BD-B441-0C989B334B1D}" type="presParOf" srcId="{2AA6BDA8-352E-4CD0-A223-A5257F38B3FD}" destId="{0268848A-0350-4C07-8A22-9A284F57A3E9}" srcOrd="6" destOrd="0" presId="urn:microsoft.com/office/officeart/2005/8/layout/vList2"/>
    <dgm:cxn modelId="{2A32C3D8-1230-43EB-B6F0-320122B18630}" type="presParOf" srcId="{2AA6BDA8-352E-4CD0-A223-A5257F38B3FD}" destId="{667E38F0-7622-4B8A-8196-2861803985FE}" srcOrd="7" destOrd="0" presId="urn:microsoft.com/office/officeart/2005/8/layout/vList2"/>
    <dgm:cxn modelId="{749DEC64-3557-4BEF-9802-C69807A17DD0}" type="presParOf" srcId="{2AA6BDA8-352E-4CD0-A223-A5257F38B3FD}" destId="{634739DA-7004-4C55-9FDF-54E9534E8DAD}" srcOrd="8" destOrd="0" presId="urn:microsoft.com/office/officeart/2005/8/layout/vList2"/>
    <dgm:cxn modelId="{922B2151-B352-4555-88AF-858CA0F77624}" type="presParOf" srcId="{2AA6BDA8-352E-4CD0-A223-A5257F38B3FD}" destId="{10D93188-EBB3-4982-8817-F9AC78694A82}" srcOrd="9" destOrd="0" presId="urn:microsoft.com/office/officeart/2005/8/layout/vList2"/>
    <dgm:cxn modelId="{342F711A-FFF6-46A0-9CBD-DE0BCF7F98A3}" type="presParOf" srcId="{2AA6BDA8-352E-4CD0-A223-A5257F38B3FD}" destId="{CD34BB28-C1E2-4184-B636-4FD3D920BF3C}" srcOrd="10" destOrd="0" presId="urn:microsoft.com/office/officeart/2005/8/layout/vList2"/>
    <dgm:cxn modelId="{73473CE0-3FEA-42BE-8CC8-3643FCCA8C1B}" type="presParOf" srcId="{2AA6BDA8-352E-4CD0-A223-A5257F38B3FD}" destId="{C5F22F96-303B-4C74-BF3D-720982E9B464}" srcOrd="11" destOrd="0" presId="urn:microsoft.com/office/officeart/2005/8/layout/vList2"/>
    <dgm:cxn modelId="{B491C25A-D8D2-4B7A-9A7D-02E5B24BCB61}" type="presParOf" srcId="{2AA6BDA8-352E-4CD0-A223-A5257F38B3FD}" destId="{A65E30FB-920C-4DEF-81D3-3AAACFCDAFD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224D11-B0EE-48AE-991C-81E4527148A7}" type="doc">
      <dgm:prSet loTypeId="urn:microsoft.com/office/officeart/2005/8/layout/hProcess9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17EF8F8-C5C9-4408-AE2C-7A013D5FBB5A}">
      <dgm:prSet/>
      <dgm:spPr/>
      <dgm:t>
        <a:bodyPr/>
        <a:lstStyle/>
        <a:p>
          <a:pPr rtl="0"/>
          <a:r>
            <a:rPr lang="ru-RU" dirty="0"/>
            <a:t>Анализ проблемы</a:t>
          </a:r>
        </a:p>
      </dgm:t>
    </dgm:pt>
    <dgm:pt modelId="{9E79E863-9D09-4726-A8BC-F233CDF87CB3}" type="parTrans" cxnId="{E4E6F804-A404-4084-8033-2A4AEAAE7468}">
      <dgm:prSet/>
      <dgm:spPr/>
      <dgm:t>
        <a:bodyPr/>
        <a:lstStyle/>
        <a:p>
          <a:endParaRPr lang="ru-RU"/>
        </a:p>
      </dgm:t>
    </dgm:pt>
    <dgm:pt modelId="{F74D03EF-63C9-4606-95C6-D4E11F50E387}" type="sibTrans" cxnId="{E4E6F804-A404-4084-8033-2A4AEAAE7468}">
      <dgm:prSet/>
      <dgm:spPr/>
      <dgm:t>
        <a:bodyPr/>
        <a:lstStyle/>
        <a:p>
          <a:endParaRPr lang="ru-RU"/>
        </a:p>
      </dgm:t>
    </dgm:pt>
    <dgm:pt modelId="{C20225B9-4153-43F8-919C-975F0C4F46A3}">
      <dgm:prSet/>
      <dgm:spPr/>
      <dgm:t>
        <a:bodyPr/>
        <a:lstStyle/>
        <a:p>
          <a:pPr rtl="0"/>
          <a:r>
            <a:rPr lang="ru-RU" dirty="0"/>
            <a:t>Разработка Технических требований</a:t>
          </a:r>
        </a:p>
      </dgm:t>
    </dgm:pt>
    <dgm:pt modelId="{C13292B5-60E3-4125-9C68-692DD9B1F254}" type="parTrans" cxnId="{C6866BB5-8CE6-4F9A-BD63-3EF7D2E59444}">
      <dgm:prSet/>
      <dgm:spPr/>
      <dgm:t>
        <a:bodyPr/>
        <a:lstStyle/>
        <a:p>
          <a:endParaRPr lang="ru-RU"/>
        </a:p>
      </dgm:t>
    </dgm:pt>
    <dgm:pt modelId="{6D92EA5E-ED17-4A86-A37A-0E415CADE0F7}" type="sibTrans" cxnId="{C6866BB5-8CE6-4F9A-BD63-3EF7D2E59444}">
      <dgm:prSet/>
      <dgm:spPr/>
      <dgm:t>
        <a:bodyPr/>
        <a:lstStyle/>
        <a:p>
          <a:endParaRPr lang="ru-RU"/>
        </a:p>
      </dgm:t>
    </dgm:pt>
    <dgm:pt modelId="{70807F65-2A6C-4B14-A5B2-719B7132B7AD}">
      <dgm:prSet/>
      <dgm:spPr/>
      <dgm:t>
        <a:bodyPr/>
        <a:lstStyle/>
        <a:p>
          <a:pPr rtl="0"/>
          <a:r>
            <a:rPr lang="ru-RU" dirty="0"/>
            <a:t>Реализация Технических требований</a:t>
          </a:r>
        </a:p>
      </dgm:t>
    </dgm:pt>
    <dgm:pt modelId="{ABA57B40-3D00-4C3A-B695-6F19F06FBDBF}" type="parTrans" cxnId="{23A9D2E9-4B7B-42FB-BB0E-5DF2FC65C889}">
      <dgm:prSet/>
      <dgm:spPr/>
      <dgm:t>
        <a:bodyPr/>
        <a:lstStyle/>
        <a:p>
          <a:endParaRPr lang="ru-RU"/>
        </a:p>
      </dgm:t>
    </dgm:pt>
    <dgm:pt modelId="{7C8030FB-9BC7-4396-BA4F-B35747E82351}" type="sibTrans" cxnId="{23A9D2E9-4B7B-42FB-BB0E-5DF2FC65C889}">
      <dgm:prSet/>
      <dgm:spPr/>
      <dgm:t>
        <a:bodyPr/>
        <a:lstStyle/>
        <a:p>
          <a:endParaRPr lang="ru-RU"/>
        </a:p>
      </dgm:t>
    </dgm:pt>
    <dgm:pt modelId="{D9B598A8-EA20-4C98-BA04-DE4A3C3CF81B}">
      <dgm:prSet/>
      <dgm:spPr/>
      <dgm:t>
        <a:bodyPr/>
        <a:lstStyle/>
        <a:p>
          <a:pPr rtl="0"/>
          <a:r>
            <a:rPr lang="ru-RU"/>
            <a:t>Исправление ошибок</a:t>
          </a:r>
        </a:p>
      </dgm:t>
    </dgm:pt>
    <dgm:pt modelId="{62ECD0C5-B87E-458D-92AD-730F858000DD}" type="parTrans" cxnId="{43EFC821-3282-4B35-BB10-271EA5DF3A6A}">
      <dgm:prSet/>
      <dgm:spPr/>
      <dgm:t>
        <a:bodyPr/>
        <a:lstStyle/>
        <a:p>
          <a:endParaRPr lang="ru-RU"/>
        </a:p>
      </dgm:t>
    </dgm:pt>
    <dgm:pt modelId="{F66DBD8F-CD84-4075-804D-26A15AF41C43}" type="sibTrans" cxnId="{43EFC821-3282-4B35-BB10-271EA5DF3A6A}">
      <dgm:prSet/>
      <dgm:spPr/>
      <dgm:t>
        <a:bodyPr/>
        <a:lstStyle/>
        <a:p>
          <a:endParaRPr lang="ru-RU"/>
        </a:p>
      </dgm:t>
    </dgm:pt>
    <dgm:pt modelId="{27F8B637-9FAA-49BF-9193-8DCDCEE1707F}">
      <dgm:prSet/>
      <dgm:spPr/>
      <dgm:t>
        <a:bodyPr/>
        <a:lstStyle/>
        <a:p>
          <a:pPr rtl="0"/>
          <a:r>
            <a:rPr lang="ru-RU" dirty="0"/>
            <a:t>Промышленная эксплуатация</a:t>
          </a:r>
        </a:p>
      </dgm:t>
    </dgm:pt>
    <dgm:pt modelId="{8CA10338-A38F-41EF-9719-2D1C4989F847}" type="parTrans" cxnId="{3060E901-4CE2-47E9-8E86-2D0B44BB2BBE}">
      <dgm:prSet/>
      <dgm:spPr/>
      <dgm:t>
        <a:bodyPr/>
        <a:lstStyle/>
        <a:p>
          <a:endParaRPr lang="ru-RU"/>
        </a:p>
      </dgm:t>
    </dgm:pt>
    <dgm:pt modelId="{13CC5E74-85A4-4104-BDF4-13AE8940147F}" type="sibTrans" cxnId="{3060E901-4CE2-47E9-8E86-2D0B44BB2BBE}">
      <dgm:prSet/>
      <dgm:spPr/>
      <dgm:t>
        <a:bodyPr/>
        <a:lstStyle/>
        <a:p>
          <a:endParaRPr lang="ru-RU"/>
        </a:p>
      </dgm:t>
    </dgm:pt>
    <dgm:pt modelId="{9952940D-7919-4147-800A-D052D449E1AE}">
      <dgm:prSet/>
      <dgm:spPr/>
      <dgm:t>
        <a:bodyPr/>
        <a:lstStyle/>
        <a:p>
          <a:pPr rtl="0"/>
          <a:r>
            <a:rPr lang="ru-RU" dirty="0"/>
            <a:t>Тестовая эксплуатация </a:t>
          </a:r>
        </a:p>
      </dgm:t>
    </dgm:pt>
    <dgm:pt modelId="{735BED3E-50B4-46AC-907F-1FBC05BE7047}" type="parTrans" cxnId="{E598B9EA-2503-4107-A147-3B2F0DAB13DD}">
      <dgm:prSet/>
      <dgm:spPr/>
      <dgm:t>
        <a:bodyPr/>
        <a:lstStyle/>
        <a:p>
          <a:endParaRPr lang="ru-RU"/>
        </a:p>
      </dgm:t>
    </dgm:pt>
    <dgm:pt modelId="{878E72FC-E186-48AA-A372-CD84B1A89FE5}" type="sibTrans" cxnId="{E598B9EA-2503-4107-A147-3B2F0DAB13DD}">
      <dgm:prSet/>
      <dgm:spPr/>
      <dgm:t>
        <a:bodyPr/>
        <a:lstStyle/>
        <a:p>
          <a:endParaRPr lang="ru-RU"/>
        </a:p>
      </dgm:t>
    </dgm:pt>
    <dgm:pt modelId="{679147AC-E73C-4909-9B89-9F91D21CC2BD}">
      <dgm:prSet/>
      <dgm:spPr/>
      <dgm:t>
        <a:bodyPr/>
        <a:lstStyle/>
        <a:p>
          <a:pPr rtl="0"/>
          <a:r>
            <a:rPr lang="ru-RU" dirty="0"/>
            <a:t>Обучение врачей</a:t>
          </a:r>
        </a:p>
      </dgm:t>
    </dgm:pt>
    <dgm:pt modelId="{19378DDC-924D-4C95-B6CA-11F426AFBE9A}" type="parTrans" cxnId="{3D74E4E8-3D13-468D-8F6F-87CD46E1A3F1}">
      <dgm:prSet/>
      <dgm:spPr/>
      <dgm:t>
        <a:bodyPr/>
        <a:lstStyle/>
        <a:p>
          <a:endParaRPr lang="ru-RU"/>
        </a:p>
      </dgm:t>
    </dgm:pt>
    <dgm:pt modelId="{D1AC7E12-449C-44D8-875E-A9A3749E469A}" type="sibTrans" cxnId="{3D74E4E8-3D13-468D-8F6F-87CD46E1A3F1}">
      <dgm:prSet/>
      <dgm:spPr/>
      <dgm:t>
        <a:bodyPr/>
        <a:lstStyle/>
        <a:p>
          <a:endParaRPr lang="ru-RU"/>
        </a:p>
      </dgm:t>
    </dgm:pt>
    <dgm:pt modelId="{939CF44F-370E-4C2B-A46B-945E78024544}" type="pres">
      <dgm:prSet presAssocID="{B5224D11-B0EE-48AE-991C-81E4527148A7}" presName="CompostProcess" presStyleCnt="0">
        <dgm:presLayoutVars>
          <dgm:dir/>
          <dgm:resizeHandles val="exact"/>
        </dgm:presLayoutVars>
      </dgm:prSet>
      <dgm:spPr/>
    </dgm:pt>
    <dgm:pt modelId="{7224EADA-9769-4149-BD97-EBE4E31922F1}" type="pres">
      <dgm:prSet presAssocID="{B5224D11-B0EE-48AE-991C-81E4527148A7}" presName="arrow" presStyleLbl="bgShp" presStyleIdx="0" presStyleCnt="1" custScaleX="116633"/>
      <dgm:spPr/>
    </dgm:pt>
    <dgm:pt modelId="{BF11DFD7-F12B-4715-83F6-C25B4668F667}" type="pres">
      <dgm:prSet presAssocID="{B5224D11-B0EE-48AE-991C-81E4527148A7}" presName="linearProcess" presStyleCnt="0"/>
      <dgm:spPr/>
    </dgm:pt>
    <dgm:pt modelId="{60BCB0C1-07A7-4713-849D-DF90D6E6DED8}" type="pres">
      <dgm:prSet presAssocID="{517EF8F8-C5C9-4408-AE2C-7A013D5FBB5A}" presName="textNode" presStyleLbl="node1" presStyleIdx="0" presStyleCnt="7">
        <dgm:presLayoutVars>
          <dgm:bulletEnabled val="1"/>
        </dgm:presLayoutVars>
      </dgm:prSet>
      <dgm:spPr/>
    </dgm:pt>
    <dgm:pt modelId="{87EF07B7-087C-4E23-880B-EC62EFB901BD}" type="pres">
      <dgm:prSet presAssocID="{F74D03EF-63C9-4606-95C6-D4E11F50E387}" presName="sibTrans" presStyleCnt="0"/>
      <dgm:spPr/>
    </dgm:pt>
    <dgm:pt modelId="{7441ABCC-84BD-4694-A863-F9925B7B6A34}" type="pres">
      <dgm:prSet presAssocID="{C20225B9-4153-43F8-919C-975F0C4F46A3}" presName="textNode" presStyleLbl="node1" presStyleIdx="1" presStyleCnt="7">
        <dgm:presLayoutVars>
          <dgm:bulletEnabled val="1"/>
        </dgm:presLayoutVars>
      </dgm:prSet>
      <dgm:spPr/>
    </dgm:pt>
    <dgm:pt modelId="{920097C4-1BD3-4394-BAA3-51EF79FC4FC8}" type="pres">
      <dgm:prSet presAssocID="{6D92EA5E-ED17-4A86-A37A-0E415CADE0F7}" presName="sibTrans" presStyleCnt="0"/>
      <dgm:spPr/>
    </dgm:pt>
    <dgm:pt modelId="{D3FB8FC8-16F9-4377-8C62-884FECA258F0}" type="pres">
      <dgm:prSet presAssocID="{70807F65-2A6C-4B14-A5B2-719B7132B7AD}" presName="textNode" presStyleLbl="node1" presStyleIdx="2" presStyleCnt="7">
        <dgm:presLayoutVars>
          <dgm:bulletEnabled val="1"/>
        </dgm:presLayoutVars>
      </dgm:prSet>
      <dgm:spPr/>
    </dgm:pt>
    <dgm:pt modelId="{B2850B3B-E942-4CBD-B442-5D300BDFBD3D}" type="pres">
      <dgm:prSet presAssocID="{7C8030FB-9BC7-4396-BA4F-B35747E82351}" presName="sibTrans" presStyleCnt="0"/>
      <dgm:spPr/>
    </dgm:pt>
    <dgm:pt modelId="{27DAA512-CBC0-4680-A340-DACD27E9C373}" type="pres">
      <dgm:prSet presAssocID="{679147AC-E73C-4909-9B89-9F91D21CC2BD}" presName="textNode" presStyleLbl="node1" presStyleIdx="3" presStyleCnt="7">
        <dgm:presLayoutVars>
          <dgm:bulletEnabled val="1"/>
        </dgm:presLayoutVars>
      </dgm:prSet>
      <dgm:spPr/>
    </dgm:pt>
    <dgm:pt modelId="{84183EBD-0AD2-4E27-A433-1B9F67285120}" type="pres">
      <dgm:prSet presAssocID="{D1AC7E12-449C-44D8-875E-A9A3749E469A}" presName="sibTrans" presStyleCnt="0"/>
      <dgm:spPr/>
    </dgm:pt>
    <dgm:pt modelId="{9686C66F-57EC-4B9A-B1AE-49C4DE4C879B}" type="pres">
      <dgm:prSet presAssocID="{9952940D-7919-4147-800A-D052D449E1AE}" presName="textNode" presStyleLbl="node1" presStyleIdx="4" presStyleCnt="7">
        <dgm:presLayoutVars>
          <dgm:bulletEnabled val="1"/>
        </dgm:presLayoutVars>
      </dgm:prSet>
      <dgm:spPr/>
    </dgm:pt>
    <dgm:pt modelId="{A40CD8D6-1EFD-40AA-B90E-F32329D6EB34}" type="pres">
      <dgm:prSet presAssocID="{878E72FC-E186-48AA-A372-CD84B1A89FE5}" presName="sibTrans" presStyleCnt="0"/>
      <dgm:spPr/>
    </dgm:pt>
    <dgm:pt modelId="{E27B6E62-CDBC-48C8-9987-A07827675829}" type="pres">
      <dgm:prSet presAssocID="{D9B598A8-EA20-4C98-BA04-DE4A3C3CF81B}" presName="textNode" presStyleLbl="node1" presStyleIdx="5" presStyleCnt="7">
        <dgm:presLayoutVars>
          <dgm:bulletEnabled val="1"/>
        </dgm:presLayoutVars>
      </dgm:prSet>
      <dgm:spPr/>
    </dgm:pt>
    <dgm:pt modelId="{DB4A39AD-F9C8-4DED-95B8-B6F461D3F208}" type="pres">
      <dgm:prSet presAssocID="{F66DBD8F-CD84-4075-804D-26A15AF41C43}" presName="sibTrans" presStyleCnt="0"/>
      <dgm:spPr/>
    </dgm:pt>
    <dgm:pt modelId="{31D4C67B-33A3-4245-A3F3-D663E516B4CA}" type="pres">
      <dgm:prSet presAssocID="{27F8B637-9FAA-49BF-9193-8DCDCEE1707F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3060E901-4CE2-47E9-8E86-2D0B44BB2BBE}" srcId="{B5224D11-B0EE-48AE-991C-81E4527148A7}" destId="{27F8B637-9FAA-49BF-9193-8DCDCEE1707F}" srcOrd="6" destOrd="0" parTransId="{8CA10338-A38F-41EF-9719-2D1C4989F847}" sibTransId="{13CC5E74-85A4-4104-BDF4-13AE8940147F}"/>
    <dgm:cxn modelId="{E4E6F804-A404-4084-8033-2A4AEAAE7468}" srcId="{B5224D11-B0EE-48AE-991C-81E4527148A7}" destId="{517EF8F8-C5C9-4408-AE2C-7A013D5FBB5A}" srcOrd="0" destOrd="0" parTransId="{9E79E863-9D09-4726-A8BC-F233CDF87CB3}" sibTransId="{F74D03EF-63C9-4606-95C6-D4E11F50E387}"/>
    <dgm:cxn modelId="{43EFC821-3282-4B35-BB10-271EA5DF3A6A}" srcId="{B5224D11-B0EE-48AE-991C-81E4527148A7}" destId="{D9B598A8-EA20-4C98-BA04-DE4A3C3CF81B}" srcOrd="5" destOrd="0" parTransId="{62ECD0C5-B87E-458D-92AD-730F858000DD}" sibTransId="{F66DBD8F-CD84-4075-804D-26A15AF41C43}"/>
    <dgm:cxn modelId="{C9BF4524-1961-456E-AAD3-946A25332DE1}" type="presOf" srcId="{27F8B637-9FAA-49BF-9193-8DCDCEE1707F}" destId="{31D4C67B-33A3-4245-A3F3-D663E516B4CA}" srcOrd="0" destOrd="0" presId="urn:microsoft.com/office/officeart/2005/8/layout/hProcess9"/>
    <dgm:cxn modelId="{491F8326-2474-4558-BD76-8AA636A372EB}" type="presOf" srcId="{679147AC-E73C-4909-9B89-9F91D21CC2BD}" destId="{27DAA512-CBC0-4680-A340-DACD27E9C373}" srcOrd="0" destOrd="0" presId="urn:microsoft.com/office/officeart/2005/8/layout/hProcess9"/>
    <dgm:cxn modelId="{A1CEE23E-48C3-4D3C-BABA-2008004B81E3}" type="presOf" srcId="{517EF8F8-C5C9-4408-AE2C-7A013D5FBB5A}" destId="{60BCB0C1-07A7-4713-849D-DF90D6E6DED8}" srcOrd="0" destOrd="0" presId="urn:microsoft.com/office/officeart/2005/8/layout/hProcess9"/>
    <dgm:cxn modelId="{841D3B87-08ED-4737-9EE5-0F0F1CFDFC49}" type="presOf" srcId="{70807F65-2A6C-4B14-A5B2-719B7132B7AD}" destId="{D3FB8FC8-16F9-4377-8C62-884FECA258F0}" srcOrd="0" destOrd="0" presId="urn:microsoft.com/office/officeart/2005/8/layout/hProcess9"/>
    <dgm:cxn modelId="{AD79EC8B-1789-44FB-BF99-4F760C6223C1}" type="presOf" srcId="{D9B598A8-EA20-4C98-BA04-DE4A3C3CF81B}" destId="{E27B6E62-CDBC-48C8-9987-A07827675829}" srcOrd="0" destOrd="0" presId="urn:microsoft.com/office/officeart/2005/8/layout/hProcess9"/>
    <dgm:cxn modelId="{C6866BB5-8CE6-4F9A-BD63-3EF7D2E59444}" srcId="{B5224D11-B0EE-48AE-991C-81E4527148A7}" destId="{C20225B9-4153-43F8-919C-975F0C4F46A3}" srcOrd="1" destOrd="0" parTransId="{C13292B5-60E3-4125-9C68-692DD9B1F254}" sibTransId="{6D92EA5E-ED17-4A86-A37A-0E415CADE0F7}"/>
    <dgm:cxn modelId="{EDE963CA-7086-4900-8176-EF1E710E8B4A}" type="presOf" srcId="{C20225B9-4153-43F8-919C-975F0C4F46A3}" destId="{7441ABCC-84BD-4694-A863-F9925B7B6A34}" srcOrd="0" destOrd="0" presId="urn:microsoft.com/office/officeart/2005/8/layout/hProcess9"/>
    <dgm:cxn modelId="{E54E43D2-B6D3-462D-975E-619F341B5D71}" type="presOf" srcId="{B5224D11-B0EE-48AE-991C-81E4527148A7}" destId="{939CF44F-370E-4C2B-A46B-945E78024544}" srcOrd="0" destOrd="0" presId="urn:microsoft.com/office/officeart/2005/8/layout/hProcess9"/>
    <dgm:cxn modelId="{553727D8-C291-4476-A324-B49A212B3806}" type="presOf" srcId="{9952940D-7919-4147-800A-D052D449E1AE}" destId="{9686C66F-57EC-4B9A-B1AE-49C4DE4C879B}" srcOrd="0" destOrd="0" presId="urn:microsoft.com/office/officeart/2005/8/layout/hProcess9"/>
    <dgm:cxn modelId="{3D74E4E8-3D13-468D-8F6F-87CD46E1A3F1}" srcId="{B5224D11-B0EE-48AE-991C-81E4527148A7}" destId="{679147AC-E73C-4909-9B89-9F91D21CC2BD}" srcOrd="3" destOrd="0" parTransId="{19378DDC-924D-4C95-B6CA-11F426AFBE9A}" sibTransId="{D1AC7E12-449C-44D8-875E-A9A3749E469A}"/>
    <dgm:cxn modelId="{23A9D2E9-4B7B-42FB-BB0E-5DF2FC65C889}" srcId="{B5224D11-B0EE-48AE-991C-81E4527148A7}" destId="{70807F65-2A6C-4B14-A5B2-719B7132B7AD}" srcOrd="2" destOrd="0" parTransId="{ABA57B40-3D00-4C3A-B695-6F19F06FBDBF}" sibTransId="{7C8030FB-9BC7-4396-BA4F-B35747E82351}"/>
    <dgm:cxn modelId="{E598B9EA-2503-4107-A147-3B2F0DAB13DD}" srcId="{B5224D11-B0EE-48AE-991C-81E4527148A7}" destId="{9952940D-7919-4147-800A-D052D449E1AE}" srcOrd="4" destOrd="0" parTransId="{735BED3E-50B4-46AC-907F-1FBC05BE7047}" sibTransId="{878E72FC-E186-48AA-A372-CD84B1A89FE5}"/>
    <dgm:cxn modelId="{BF5FAA9F-7919-48EC-9F3C-233A62FA8870}" type="presParOf" srcId="{939CF44F-370E-4C2B-A46B-945E78024544}" destId="{7224EADA-9769-4149-BD97-EBE4E31922F1}" srcOrd="0" destOrd="0" presId="urn:microsoft.com/office/officeart/2005/8/layout/hProcess9"/>
    <dgm:cxn modelId="{47A4CD28-6498-4E0F-BE42-D1125C484FCC}" type="presParOf" srcId="{939CF44F-370E-4C2B-A46B-945E78024544}" destId="{BF11DFD7-F12B-4715-83F6-C25B4668F667}" srcOrd="1" destOrd="0" presId="urn:microsoft.com/office/officeart/2005/8/layout/hProcess9"/>
    <dgm:cxn modelId="{FA900C74-ADDC-46B0-AE12-6DB448A8A338}" type="presParOf" srcId="{BF11DFD7-F12B-4715-83F6-C25B4668F667}" destId="{60BCB0C1-07A7-4713-849D-DF90D6E6DED8}" srcOrd="0" destOrd="0" presId="urn:microsoft.com/office/officeart/2005/8/layout/hProcess9"/>
    <dgm:cxn modelId="{AFAD62A5-B2AD-4241-B46A-369611845600}" type="presParOf" srcId="{BF11DFD7-F12B-4715-83F6-C25B4668F667}" destId="{87EF07B7-087C-4E23-880B-EC62EFB901BD}" srcOrd="1" destOrd="0" presId="urn:microsoft.com/office/officeart/2005/8/layout/hProcess9"/>
    <dgm:cxn modelId="{B2E96F18-056C-4050-B60E-942EF9B291A3}" type="presParOf" srcId="{BF11DFD7-F12B-4715-83F6-C25B4668F667}" destId="{7441ABCC-84BD-4694-A863-F9925B7B6A34}" srcOrd="2" destOrd="0" presId="urn:microsoft.com/office/officeart/2005/8/layout/hProcess9"/>
    <dgm:cxn modelId="{72AC341F-6B8D-4EFA-A39B-AC9A63FE7FCF}" type="presParOf" srcId="{BF11DFD7-F12B-4715-83F6-C25B4668F667}" destId="{920097C4-1BD3-4394-BAA3-51EF79FC4FC8}" srcOrd="3" destOrd="0" presId="urn:microsoft.com/office/officeart/2005/8/layout/hProcess9"/>
    <dgm:cxn modelId="{42A666BA-CBFF-49E5-AB21-936EEBD60AF6}" type="presParOf" srcId="{BF11DFD7-F12B-4715-83F6-C25B4668F667}" destId="{D3FB8FC8-16F9-4377-8C62-884FECA258F0}" srcOrd="4" destOrd="0" presId="urn:microsoft.com/office/officeart/2005/8/layout/hProcess9"/>
    <dgm:cxn modelId="{BF951727-E97B-4C9F-988F-B40A098B25E1}" type="presParOf" srcId="{BF11DFD7-F12B-4715-83F6-C25B4668F667}" destId="{B2850B3B-E942-4CBD-B442-5D300BDFBD3D}" srcOrd="5" destOrd="0" presId="urn:microsoft.com/office/officeart/2005/8/layout/hProcess9"/>
    <dgm:cxn modelId="{BD382CDB-22E3-4005-A5AC-83022E809ACE}" type="presParOf" srcId="{BF11DFD7-F12B-4715-83F6-C25B4668F667}" destId="{27DAA512-CBC0-4680-A340-DACD27E9C373}" srcOrd="6" destOrd="0" presId="urn:microsoft.com/office/officeart/2005/8/layout/hProcess9"/>
    <dgm:cxn modelId="{4951FDAA-247F-46B9-9396-4D41BEC86B90}" type="presParOf" srcId="{BF11DFD7-F12B-4715-83F6-C25B4668F667}" destId="{84183EBD-0AD2-4E27-A433-1B9F67285120}" srcOrd="7" destOrd="0" presId="urn:microsoft.com/office/officeart/2005/8/layout/hProcess9"/>
    <dgm:cxn modelId="{4198353A-118A-428A-BF17-15AF6C04E0DF}" type="presParOf" srcId="{BF11DFD7-F12B-4715-83F6-C25B4668F667}" destId="{9686C66F-57EC-4B9A-B1AE-49C4DE4C879B}" srcOrd="8" destOrd="0" presId="urn:microsoft.com/office/officeart/2005/8/layout/hProcess9"/>
    <dgm:cxn modelId="{928EF3DB-2692-428E-B9D0-31ED995D41B1}" type="presParOf" srcId="{BF11DFD7-F12B-4715-83F6-C25B4668F667}" destId="{A40CD8D6-1EFD-40AA-B90E-F32329D6EB34}" srcOrd="9" destOrd="0" presId="urn:microsoft.com/office/officeart/2005/8/layout/hProcess9"/>
    <dgm:cxn modelId="{FA4393B9-7235-4641-8B06-C122D4920047}" type="presParOf" srcId="{BF11DFD7-F12B-4715-83F6-C25B4668F667}" destId="{E27B6E62-CDBC-48C8-9987-A07827675829}" srcOrd="10" destOrd="0" presId="urn:microsoft.com/office/officeart/2005/8/layout/hProcess9"/>
    <dgm:cxn modelId="{2DFF5B4E-E7A6-48C3-8F03-642306A0C620}" type="presParOf" srcId="{BF11DFD7-F12B-4715-83F6-C25B4668F667}" destId="{DB4A39AD-F9C8-4DED-95B8-B6F461D3F208}" srcOrd="11" destOrd="0" presId="urn:microsoft.com/office/officeart/2005/8/layout/hProcess9"/>
    <dgm:cxn modelId="{67B2F128-2BC7-4C88-A870-C2A132126E19}" type="presParOf" srcId="{BF11DFD7-F12B-4715-83F6-C25B4668F667}" destId="{31D4C67B-33A3-4245-A3F3-D663E516B4CA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3E7137-8EEB-4645-978A-4317415BF53A}" type="doc">
      <dgm:prSet loTypeId="urn:microsoft.com/office/officeart/2005/8/layout/vList3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094B010-DA7B-49C9-8107-8C09F080A116}">
      <dgm:prSet custT="1"/>
      <dgm:spPr>
        <a:xfrm rot="10800000">
          <a:off x="680918" y="1239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sz="105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Кондратова Н.В. - Главный врач стационара АО «Медицина»</a:t>
          </a:r>
        </a:p>
      </dgm:t>
    </dgm:pt>
    <dgm:pt modelId="{C1E3F123-18F4-440B-B723-A1E41BD35F27}" type="parTrans" cxnId="{D6E4EBCE-4554-42F2-9329-F6A5C757110E}">
      <dgm:prSet/>
      <dgm:spPr/>
      <dgm:t>
        <a:bodyPr/>
        <a:lstStyle/>
        <a:p>
          <a:endParaRPr lang="ru-RU" sz="1050"/>
        </a:p>
      </dgm:t>
    </dgm:pt>
    <dgm:pt modelId="{D3B3EEA8-C9EF-43C2-BF3E-B1670A746C44}" type="sibTrans" cxnId="{D6E4EBCE-4554-42F2-9329-F6A5C757110E}">
      <dgm:prSet/>
      <dgm:spPr/>
      <dgm:t>
        <a:bodyPr/>
        <a:lstStyle/>
        <a:p>
          <a:endParaRPr lang="ru-RU" sz="1050"/>
        </a:p>
      </dgm:t>
    </dgm:pt>
    <dgm:pt modelId="{BB7CCBDF-C18E-45BA-915A-F3EE82E20B9C}">
      <dgm:prSet custT="1"/>
      <dgm:spPr>
        <a:xfrm rot="10800000">
          <a:off x="680918" y="678423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451767"/>
                <a:satOff val="16667"/>
                <a:lumOff val="-2451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451767"/>
                <a:satOff val="16667"/>
                <a:lumOff val="-2451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451767"/>
                <a:satOff val="16667"/>
                <a:lumOff val="-245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sz="105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Смирнова Е.В. – врач-клинический фармаколог</a:t>
          </a:r>
        </a:p>
      </dgm:t>
    </dgm:pt>
    <dgm:pt modelId="{B300C0D3-43B7-4ED6-BC55-2C9A9939B996}" type="parTrans" cxnId="{0F14E788-DF63-4841-B79D-0B07B87BB9AA}">
      <dgm:prSet/>
      <dgm:spPr/>
      <dgm:t>
        <a:bodyPr/>
        <a:lstStyle/>
        <a:p>
          <a:endParaRPr lang="ru-RU" sz="1050"/>
        </a:p>
      </dgm:t>
    </dgm:pt>
    <dgm:pt modelId="{E5CC1385-235A-447D-9A6D-48D73B3D00B6}" type="sibTrans" cxnId="{0F14E788-DF63-4841-B79D-0B07B87BB9AA}">
      <dgm:prSet/>
      <dgm:spPr/>
      <dgm:t>
        <a:bodyPr/>
        <a:lstStyle/>
        <a:p>
          <a:endParaRPr lang="ru-RU" sz="1050"/>
        </a:p>
      </dgm:t>
    </dgm:pt>
    <dgm:pt modelId="{5D82039A-E2A9-42CF-A9E9-3636512194B0}">
      <dgm:prSet custT="1"/>
      <dgm:spPr>
        <a:xfrm rot="10800000">
          <a:off x="680918" y="1355606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sz="105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Дорош Ж.В. – директор медицинской службы</a:t>
          </a:r>
        </a:p>
      </dgm:t>
    </dgm:pt>
    <dgm:pt modelId="{5A7D65B6-9A8F-4804-9B5F-6DC6FC73BAA0}" type="parTrans" cxnId="{8C112625-400C-4692-A3B9-32A1ECBA221F}">
      <dgm:prSet/>
      <dgm:spPr/>
      <dgm:t>
        <a:bodyPr/>
        <a:lstStyle/>
        <a:p>
          <a:endParaRPr lang="ru-RU" sz="1050"/>
        </a:p>
      </dgm:t>
    </dgm:pt>
    <dgm:pt modelId="{7E4157C2-19D4-4EF5-9787-5351E241EE29}" type="sibTrans" cxnId="{8C112625-400C-4692-A3B9-32A1ECBA221F}">
      <dgm:prSet/>
      <dgm:spPr/>
      <dgm:t>
        <a:bodyPr/>
        <a:lstStyle/>
        <a:p>
          <a:endParaRPr lang="ru-RU" sz="1050"/>
        </a:p>
      </dgm:t>
    </dgm:pt>
    <dgm:pt modelId="{FA3D0299-0915-48BB-B28F-DEFC50AF43EC}">
      <dgm:prSet custT="1"/>
      <dgm:spPr>
        <a:xfrm rot="10800000">
          <a:off x="680918" y="2032790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sz="105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Федина Т.В. – </a:t>
          </a:r>
          <a:r>
            <a:rPr lang="ru-RU" sz="105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Зам.Директора</a:t>
          </a:r>
          <a:r>
            <a:rPr lang="ru-RU" sz="105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медицинской службы по ЭКМП</a:t>
          </a:r>
        </a:p>
      </dgm:t>
    </dgm:pt>
    <dgm:pt modelId="{C888E669-9185-4FBB-8718-DA06E35DC126}" type="parTrans" cxnId="{FF24F6F8-178E-45DA-B3FD-29E37158C19D}">
      <dgm:prSet/>
      <dgm:spPr/>
      <dgm:t>
        <a:bodyPr/>
        <a:lstStyle/>
        <a:p>
          <a:endParaRPr lang="ru-RU" sz="1050"/>
        </a:p>
      </dgm:t>
    </dgm:pt>
    <dgm:pt modelId="{18A58459-F469-4076-AF36-FAF495D33E6F}" type="sibTrans" cxnId="{FF24F6F8-178E-45DA-B3FD-29E37158C19D}">
      <dgm:prSet/>
      <dgm:spPr/>
      <dgm:t>
        <a:bodyPr/>
        <a:lstStyle/>
        <a:p>
          <a:endParaRPr lang="ru-RU" sz="1050"/>
        </a:p>
      </dgm:t>
    </dgm:pt>
    <dgm:pt modelId="{D72CE0A1-1759-4DD1-B721-A2090D788E01}">
      <dgm:prSet custT="1"/>
      <dgm:spPr>
        <a:xfrm rot="10800000">
          <a:off x="680918" y="2709973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sz="105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Петухов М.Ю. – директор службы ИТ</a:t>
          </a:r>
        </a:p>
      </dgm:t>
    </dgm:pt>
    <dgm:pt modelId="{78F16572-D46C-4796-AE3F-9BE823297331}" type="parTrans" cxnId="{66E064A5-5275-4935-A070-850DF17D4016}">
      <dgm:prSet/>
      <dgm:spPr/>
      <dgm:t>
        <a:bodyPr/>
        <a:lstStyle/>
        <a:p>
          <a:endParaRPr lang="ru-RU" sz="1050"/>
        </a:p>
      </dgm:t>
    </dgm:pt>
    <dgm:pt modelId="{DFB3DCF8-2DFA-4C19-99C8-1D823B0BCE86}" type="sibTrans" cxnId="{66E064A5-5275-4935-A070-850DF17D4016}">
      <dgm:prSet/>
      <dgm:spPr/>
      <dgm:t>
        <a:bodyPr/>
        <a:lstStyle/>
        <a:p>
          <a:endParaRPr lang="ru-RU" sz="1050"/>
        </a:p>
      </dgm:t>
    </dgm:pt>
    <dgm:pt modelId="{854CBC57-276C-4381-85DE-3A6D1DBCB954}">
      <dgm:prSet custT="1"/>
      <dgm:spPr>
        <a:xfrm rot="10800000">
          <a:off x="680918" y="4064341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sz="105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Галанина Е.В.  - директор по качеству и сертификации</a:t>
          </a:r>
        </a:p>
      </dgm:t>
    </dgm:pt>
    <dgm:pt modelId="{0E16698D-B0A7-488A-82DA-C8091B91FB6B}" type="parTrans" cxnId="{D3DCAE59-1543-454A-A590-DF4BF7CC2693}">
      <dgm:prSet/>
      <dgm:spPr/>
      <dgm:t>
        <a:bodyPr/>
        <a:lstStyle/>
        <a:p>
          <a:endParaRPr lang="ru-RU" sz="1050"/>
        </a:p>
      </dgm:t>
    </dgm:pt>
    <dgm:pt modelId="{397133D0-A62E-4427-A0DB-6192F4CFDAB8}" type="sibTrans" cxnId="{D3DCAE59-1543-454A-A590-DF4BF7CC2693}">
      <dgm:prSet/>
      <dgm:spPr/>
      <dgm:t>
        <a:bodyPr/>
        <a:lstStyle/>
        <a:p>
          <a:endParaRPr lang="ru-RU" sz="1050"/>
        </a:p>
      </dgm:t>
    </dgm:pt>
    <dgm:pt modelId="{ED6DAB97-4775-41EC-9771-9D8346944031}">
      <dgm:prSet custT="1"/>
      <dgm:spPr>
        <a:xfrm rot="10800000">
          <a:off x="680918" y="3387157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2258833"/>
                <a:satOff val="83333"/>
                <a:lumOff val="-12255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2258833"/>
                <a:satOff val="83333"/>
                <a:lumOff val="-12255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2258833"/>
                <a:satOff val="83333"/>
                <a:lumOff val="-12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 sz="105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Комиссарова Н.А. – старший инженер-программист</a:t>
          </a:r>
        </a:p>
      </dgm:t>
    </dgm:pt>
    <dgm:pt modelId="{CF415EBE-F68C-4030-925B-3F9EEEA37CAB}" type="parTrans" cxnId="{EEC5F751-D30B-4623-9039-3E23FB51A3F7}">
      <dgm:prSet/>
      <dgm:spPr/>
      <dgm:t>
        <a:bodyPr/>
        <a:lstStyle/>
        <a:p>
          <a:endParaRPr lang="ru-RU"/>
        </a:p>
      </dgm:t>
    </dgm:pt>
    <dgm:pt modelId="{BC02DCC1-4062-4EBF-9A97-5719BD11578F}" type="sibTrans" cxnId="{EEC5F751-D30B-4623-9039-3E23FB51A3F7}">
      <dgm:prSet/>
      <dgm:spPr/>
      <dgm:t>
        <a:bodyPr/>
        <a:lstStyle/>
        <a:p>
          <a:endParaRPr lang="ru-RU"/>
        </a:p>
      </dgm:t>
    </dgm:pt>
    <dgm:pt modelId="{A13E4077-99CD-4BEE-85C4-7EB8FFB96DC4}" type="pres">
      <dgm:prSet presAssocID="{E83E7137-8EEB-4645-978A-4317415BF53A}" presName="linearFlow" presStyleCnt="0">
        <dgm:presLayoutVars>
          <dgm:dir/>
          <dgm:resizeHandles val="exact"/>
        </dgm:presLayoutVars>
      </dgm:prSet>
      <dgm:spPr/>
    </dgm:pt>
    <dgm:pt modelId="{A652C13D-00C9-4ED7-B61D-69F3CE22F2D5}" type="pres">
      <dgm:prSet presAssocID="{9094B010-DA7B-49C9-8107-8C09F080A116}" presName="composite" presStyleCnt="0"/>
      <dgm:spPr/>
    </dgm:pt>
    <dgm:pt modelId="{82F5DFA3-F847-4A47-8433-59E81C98C11E}" type="pres">
      <dgm:prSet presAssocID="{9094B010-DA7B-49C9-8107-8C09F080A116}" presName="imgShp" presStyleLbl="fgImgPlace1" presStyleIdx="0" presStyleCnt="7" custLinFactNeighborX="9084" custLinFactNeighborY="-699"/>
      <dgm:spPr>
        <a:xfrm>
          <a:off x="467538" y="0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56AECD7B-90D2-45BE-B351-C473302DE7F5}" type="pres">
      <dgm:prSet presAssocID="{9094B010-DA7B-49C9-8107-8C09F080A116}" presName="txShp" presStyleLbl="node1" presStyleIdx="0" presStyleCnt="7">
        <dgm:presLayoutVars>
          <dgm:bulletEnabled val="1"/>
        </dgm:presLayoutVars>
      </dgm:prSet>
      <dgm:spPr/>
    </dgm:pt>
    <dgm:pt modelId="{DDE0B073-9F44-4255-B85A-E3C9185613AD}" type="pres">
      <dgm:prSet presAssocID="{D3B3EEA8-C9EF-43C2-BF3E-B1670A746C44}" presName="spacing" presStyleCnt="0"/>
      <dgm:spPr/>
    </dgm:pt>
    <dgm:pt modelId="{31E297AE-F031-41A7-901D-29164DC101E0}" type="pres">
      <dgm:prSet presAssocID="{BB7CCBDF-C18E-45BA-915A-F3EE82E20B9C}" presName="composite" presStyleCnt="0"/>
      <dgm:spPr/>
    </dgm:pt>
    <dgm:pt modelId="{4C711CD1-F7E0-4E4D-B661-5D5CFE6B4B03}" type="pres">
      <dgm:prSet presAssocID="{BB7CCBDF-C18E-45BA-915A-F3EE82E20B9C}" presName="imgShp" presStyleLbl="fgImgPlace1" presStyleIdx="1" presStyleCnt="7"/>
      <dgm:spPr>
        <a:xfrm>
          <a:off x="420164" y="678423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D118B486-D668-4F67-8279-1BB449872713}" type="pres">
      <dgm:prSet presAssocID="{BB7CCBDF-C18E-45BA-915A-F3EE82E20B9C}" presName="txShp" presStyleLbl="node1" presStyleIdx="1" presStyleCnt="7">
        <dgm:presLayoutVars>
          <dgm:bulletEnabled val="1"/>
        </dgm:presLayoutVars>
      </dgm:prSet>
      <dgm:spPr/>
    </dgm:pt>
    <dgm:pt modelId="{81BEA137-0DE7-457C-B3AA-0E9B9210E432}" type="pres">
      <dgm:prSet presAssocID="{E5CC1385-235A-447D-9A6D-48D73B3D00B6}" presName="spacing" presStyleCnt="0"/>
      <dgm:spPr/>
    </dgm:pt>
    <dgm:pt modelId="{2A0E68CF-868F-4D3A-BEA4-8939846F9216}" type="pres">
      <dgm:prSet presAssocID="{5D82039A-E2A9-42CF-A9E9-3636512194B0}" presName="composite" presStyleCnt="0"/>
      <dgm:spPr/>
    </dgm:pt>
    <dgm:pt modelId="{E99A0C6D-651B-4B6B-AAEB-A035B18FD1D7}" type="pres">
      <dgm:prSet presAssocID="{5D82039A-E2A9-42CF-A9E9-3636512194B0}" presName="imgShp" presStyleLbl="fgImgPlace1" presStyleIdx="2" presStyleCnt="7"/>
      <dgm:spPr>
        <a:xfrm>
          <a:off x="420164" y="1355606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F7775F71-6C75-4EDA-A68B-6EA60F718811}" type="pres">
      <dgm:prSet presAssocID="{5D82039A-E2A9-42CF-A9E9-3636512194B0}" presName="txShp" presStyleLbl="node1" presStyleIdx="2" presStyleCnt="7">
        <dgm:presLayoutVars>
          <dgm:bulletEnabled val="1"/>
        </dgm:presLayoutVars>
      </dgm:prSet>
      <dgm:spPr/>
    </dgm:pt>
    <dgm:pt modelId="{E4448972-A8E3-40EF-AA90-35FE2C676B79}" type="pres">
      <dgm:prSet presAssocID="{7E4157C2-19D4-4EF5-9787-5351E241EE29}" presName="spacing" presStyleCnt="0"/>
      <dgm:spPr/>
    </dgm:pt>
    <dgm:pt modelId="{7131017B-16E2-4C0E-A28B-F680F227946D}" type="pres">
      <dgm:prSet presAssocID="{FA3D0299-0915-48BB-B28F-DEFC50AF43EC}" presName="composite" presStyleCnt="0"/>
      <dgm:spPr/>
    </dgm:pt>
    <dgm:pt modelId="{F917ADE8-AC66-49A8-9895-273EA0EB3ED1}" type="pres">
      <dgm:prSet presAssocID="{FA3D0299-0915-48BB-B28F-DEFC50AF43EC}" presName="imgShp" presStyleLbl="fgImgPlace1" presStyleIdx="3" presStyleCnt="7"/>
      <dgm:spPr>
        <a:xfrm>
          <a:off x="420164" y="2032790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6AF23F4C-68A7-47B3-A61E-0C2363414F22}" type="pres">
      <dgm:prSet presAssocID="{FA3D0299-0915-48BB-B28F-DEFC50AF43EC}" presName="txShp" presStyleLbl="node1" presStyleIdx="3" presStyleCnt="7">
        <dgm:presLayoutVars>
          <dgm:bulletEnabled val="1"/>
        </dgm:presLayoutVars>
      </dgm:prSet>
      <dgm:spPr/>
    </dgm:pt>
    <dgm:pt modelId="{EFF455CA-6362-40CA-98C2-0DA5BAE5A59C}" type="pres">
      <dgm:prSet presAssocID="{18A58459-F469-4076-AF36-FAF495D33E6F}" presName="spacing" presStyleCnt="0"/>
      <dgm:spPr/>
    </dgm:pt>
    <dgm:pt modelId="{E6424D7B-F2FF-4EC6-AE5B-2F98E3C676B0}" type="pres">
      <dgm:prSet presAssocID="{D72CE0A1-1759-4DD1-B721-A2090D788E01}" presName="composite" presStyleCnt="0"/>
      <dgm:spPr/>
    </dgm:pt>
    <dgm:pt modelId="{D0B7150C-5BA1-4ACD-AE02-62285B06BFE6}" type="pres">
      <dgm:prSet presAssocID="{D72CE0A1-1759-4DD1-B721-A2090D788E01}" presName="imgShp" presStyleLbl="fgImgPlace1" presStyleIdx="4" presStyleCnt="7"/>
      <dgm:spPr>
        <a:xfrm>
          <a:off x="420164" y="2709973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2FBF2889-FAEE-46F0-A2CB-07164BF55A72}" type="pres">
      <dgm:prSet presAssocID="{D72CE0A1-1759-4DD1-B721-A2090D788E01}" presName="txShp" presStyleLbl="node1" presStyleIdx="4" presStyleCnt="7">
        <dgm:presLayoutVars>
          <dgm:bulletEnabled val="1"/>
        </dgm:presLayoutVars>
      </dgm:prSet>
      <dgm:spPr/>
    </dgm:pt>
    <dgm:pt modelId="{F213E651-1EAB-4073-8986-DAC94D1142FB}" type="pres">
      <dgm:prSet presAssocID="{DFB3DCF8-2DFA-4C19-99C8-1D823B0BCE86}" presName="spacing" presStyleCnt="0"/>
      <dgm:spPr/>
    </dgm:pt>
    <dgm:pt modelId="{56FB8450-BFCA-4895-9FC5-779B36DA09D7}" type="pres">
      <dgm:prSet presAssocID="{ED6DAB97-4775-41EC-9771-9D8346944031}" presName="composite" presStyleCnt="0"/>
      <dgm:spPr/>
    </dgm:pt>
    <dgm:pt modelId="{B49AEF8E-A727-4EF3-B350-3BD950D4EAE5}" type="pres">
      <dgm:prSet presAssocID="{ED6DAB97-4775-41EC-9771-9D8346944031}" presName="imgShp" presStyleLbl="fgImgPlace1" presStyleIdx="5" presStyleCnt="7"/>
      <dgm:spPr>
        <a:xfrm>
          <a:off x="420164" y="3387157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224F2781-2AA3-4378-AA16-E75561A70CA0}" type="pres">
      <dgm:prSet presAssocID="{ED6DAB97-4775-41EC-9771-9D8346944031}" presName="txShp" presStyleLbl="node1" presStyleIdx="5" presStyleCnt="7">
        <dgm:presLayoutVars>
          <dgm:bulletEnabled val="1"/>
        </dgm:presLayoutVars>
      </dgm:prSet>
      <dgm:spPr/>
    </dgm:pt>
    <dgm:pt modelId="{D39A1C56-3767-45C8-A376-532C6A13207A}" type="pres">
      <dgm:prSet presAssocID="{BC02DCC1-4062-4EBF-9A97-5719BD11578F}" presName="spacing" presStyleCnt="0"/>
      <dgm:spPr/>
    </dgm:pt>
    <dgm:pt modelId="{6FD59D97-0CDF-4B8C-9FF2-DB7C132413E4}" type="pres">
      <dgm:prSet presAssocID="{854CBC57-276C-4381-85DE-3A6D1DBCB954}" presName="composite" presStyleCnt="0"/>
      <dgm:spPr/>
    </dgm:pt>
    <dgm:pt modelId="{2897E928-1EA2-41A2-B23D-5E67BCF33C84}" type="pres">
      <dgm:prSet presAssocID="{854CBC57-276C-4381-85DE-3A6D1DBCB954}" presName="imgShp" presStyleLbl="fgImgPlace1" presStyleIdx="6" presStyleCnt="7"/>
      <dgm:spPr>
        <a:xfrm>
          <a:off x="420164" y="4064341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</dgm:pt>
    <dgm:pt modelId="{C0FF48B6-6EFC-4B94-AA4F-5EF90BCF453B}" type="pres">
      <dgm:prSet presAssocID="{854CBC57-276C-4381-85DE-3A6D1DBCB954}" presName="txShp" presStyleLbl="node1" presStyleIdx="6" presStyleCnt="7">
        <dgm:presLayoutVars>
          <dgm:bulletEnabled val="1"/>
        </dgm:presLayoutVars>
      </dgm:prSet>
      <dgm:spPr/>
    </dgm:pt>
  </dgm:ptLst>
  <dgm:cxnLst>
    <dgm:cxn modelId="{8C112625-400C-4692-A3B9-32A1ECBA221F}" srcId="{E83E7137-8EEB-4645-978A-4317415BF53A}" destId="{5D82039A-E2A9-42CF-A9E9-3636512194B0}" srcOrd="2" destOrd="0" parTransId="{5A7D65B6-9A8F-4804-9B5F-6DC6FC73BAA0}" sibTransId="{7E4157C2-19D4-4EF5-9787-5351E241EE29}"/>
    <dgm:cxn modelId="{4736C02F-D042-4380-B4B7-6ABC2F3E830E}" type="presOf" srcId="{5D82039A-E2A9-42CF-A9E9-3636512194B0}" destId="{F7775F71-6C75-4EDA-A68B-6EA60F718811}" srcOrd="0" destOrd="0" presId="urn:microsoft.com/office/officeart/2005/8/layout/vList3"/>
    <dgm:cxn modelId="{283A8533-FB39-4DE2-8BF2-6A8B08EEB252}" type="presOf" srcId="{FA3D0299-0915-48BB-B28F-DEFC50AF43EC}" destId="{6AF23F4C-68A7-47B3-A61E-0C2363414F22}" srcOrd="0" destOrd="0" presId="urn:microsoft.com/office/officeart/2005/8/layout/vList3"/>
    <dgm:cxn modelId="{E16B2F6D-3D58-417A-B8B6-AB1659228813}" type="presOf" srcId="{E83E7137-8EEB-4645-978A-4317415BF53A}" destId="{A13E4077-99CD-4BEE-85C4-7EB8FFB96DC4}" srcOrd="0" destOrd="0" presId="urn:microsoft.com/office/officeart/2005/8/layout/vList3"/>
    <dgm:cxn modelId="{EEC5F751-D30B-4623-9039-3E23FB51A3F7}" srcId="{E83E7137-8EEB-4645-978A-4317415BF53A}" destId="{ED6DAB97-4775-41EC-9771-9D8346944031}" srcOrd="5" destOrd="0" parTransId="{CF415EBE-F68C-4030-925B-3F9EEEA37CAB}" sibTransId="{BC02DCC1-4062-4EBF-9A97-5719BD11578F}"/>
    <dgm:cxn modelId="{D3DCAE59-1543-454A-A590-DF4BF7CC2693}" srcId="{E83E7137-8EEB-4645-978A-4317415BF53A}" destId="{854CBC57-276C-4381-85DE-3A6D1DBCB954}" srcOrd="6" destOrd="0" parTransId="{0E16698D-B0A7-488A-82DA-C8091B91FB6B}" sibTransId="{397133D0-A62E-4427-A0DB-6192F4CFDAB8}"/>
    <dgm:cxn modelId="{0F14E788-DF63-4841-B79D-0B07B87BB9AA}" srcId="{E83E7137-8EEB-4645-978A-4317415BF53A}" destId="{BB7CCBDF-C18E-45BA-915A-F3EE82E20B9C}" srcOrd="1" destOrd="0" parTransId="{B300C0D3-43B7-4ED6-BC55-2C9A9939B996}" sibTransId="{E5CC1385-235A-447D-9A6D-48D73B3D00B6}"/>
    <dgm:cxn modelId="{2E0710A2-1F74-401B-85B9-262D1957307C}" type="presOf" srcId="{ED6DAB97-4775-41EC-9771-9D8346944031}" destId="{224F2781-2AA3-4378-AA16-E75561A70CA0}" srcOrd="0" destOrd="0" presId="urn:microsoft.com/office/officeart/2005/8/layout/vList3"/>
    <dgm:cxn modelId="{BD7587A4-B343-4F87-9020-B619FBD05AA5}" type="presOf" srcId="{D72CE0A1-1759-4DD1-B721-A2090D788E01}" destId="{2FBF2889-FAEE-46F0-A2CB-07164BF55A72}" srcOrd="0" destOrd="0" presId="urn:microsoft.com/office/officeart/2005/8/layout/vList3"/>
    <dgm:cxn modelId="{66E064A5-5275-4935-A070-850DF17D4016}" srcId="{E83E7137-8EEB-4645-978A-4317415BF53A}" destId="{D72CE0A1-1759-4DD1-B721-A2090D788E01}" srcOrd="4" destOrd="0" parTransId="{78F16572-D46C-4796-AE3F-9BE823297331}" sibTransId="{DFB3DCF8-2DFA-4C19-99C8-1D823B0BCE86}"/>
    <dgm:cxn modelId="{BA538DBC-5B8B-4BF5-BA6C-681226D16582}" type="presOf" srcId="{854CBC57-276C-4381-85DE-3A6D1DBCB954}" destId="{C0FF48B6-6EFC-4B94-AA4F-5EF90BCF453B}" srcOrd="0" destOrd="0" presId="urn:microsoft.com/office/officeart/2005/8/layout/vList3"/>
    <dgm:cxn modelId="{D6E4EBCE-4554-42F2-9329-F6A5C757110E}" srcId="{E83E7137-8EEB-4645-978A-4317415BF53A}" destId="{9094B010-DA7B-49C9-8107-8C09F080A116}" srcOrd="0" destOrd="0" parTransId="{C1E3F123-18F4-440B-B723-A1E41BD35F27}" sibTransId="{D3B3EEA8-C9EF-43C2-BF3E-B1670A746C44}"/>
    <dgm:cxn modelId="{4843A6D7-4026-4BE5-895B-D5CA5DD3EADF}" type="presOf" srcId="{9094B010-DA7B-49C9-8107-8C09F080A116}" destId="{56AECD7B-90D2-45BE-B351-C473302DE7F5}" srcOrd="0" destOrd="0" presId="urn:microsoft.com/office/officeart/2005/8/layout/vList3"/>
    <dgm:cxn modelId="{80D870E3-E486-42A7-AFA9-39713A673DF2}" type="presOf" srcId="{BB7CCBDF-C18E-45BA-915A-F3EE82E20B9C}" destId="{D118B486-D668-4F67-8279-1BB449872713}" srcOrd="0" destOrd="0" presId="urn:microsoft.com/office/officeart/2005/8/layout/vList3"/>
    <dgm:cxn modelId="{FF24F6F8-178E-45DA-B3FD-29E37158C19D}" srcId="{E83E7137-8EEB-4645-978A-4317415BF53A}" destId="{FA3D0299-0915-48BB-B28F-DEFC50AF43EC}" srcOrd="3" destOrd="0" parTransId="{C888E669-9185-4FBB-8718-DA06E35DC126}" sibTransId="{18A58459-F469-4076-AF36-FAF495D33E6F}"/>
    <dgm:cxn modelId="{7A4FC2B0-6B22-475F-8A8E-E8CFA678F8D0}" type="presParOf" srcId="{A13E4077-99CD-4BEE-85C4-7EB8FFB96DC4}" destId="{A652C13D-00C9-4ED7-B61D-69F3CE22F2D5}" srcOrd="0" destOrd="0" presId="urn:microsoft.com/office/officeart/2005/8/layout/vList3"/>
    <dgm:cxn modelId="{909DA93C-2605-4A97-BF4D-0CEC30B91A14}" type="presParOf" srcId="{A652C13D-00C9-4ED7-B61D-69F3CE22F2D5}" destId="{82F5DFA3-F847-4A47-8433-59E81C98C11E}" srcOrd="0" destOrd="0" presId="urn:microsoft.com/office/officeart/2005/8/layout/vList3"/>
    <dgm:cxn modelId="{ADCB2D3C-4D00-46CB-94C7-9C53119B62EB}" type="presParOf" srcId="{A652C13D-00C9-4ED7-B61D-69F3CE22F2D5}" destId="{56AECD7B-90D2-45BE-B351-C473302DE7F5}" srcOrd="1" destOrd="0" presId="urn:microsoft.com/office/officeart/2005/8/layout/vList3"/>
    <dgm:cxn modelId="{38D042B8-ECFF-4E36-B180-5BCBCF500596}" type="presParOf" srcId="{A13E4077-99CD-4BEE-85C4-7EB8FFB96DC4}" destId="{DDE0B073-9F44-4255-B85A-E3C9185613AD}" srcOrd="1" destOrd="0" presId="urn:microsoft.com/office/officeart/2005/8/layout/vList3"/>
    <dgm:cxn modelId="{54DB14AD-318A-4F3E-9119-765B56C34A8D}" type="presParOf" srcId="{A13E4077-99CD-4BEE-85C4-7EB8FFB96DC4}" destId="{31E297AE-F031-41A7-901D-29164DC101E0}" srcOrd="2" destOrd="0" presId="urn:microsoft.com/office/officeart/2005/8/layout/vList3"/>
    <dgm:cxn modelId="{E863770D-52F4-44E3-92FF-625FF62D1B0B}" type="presParOf" srcId="{31E297AE-F031-41A7-901D-29164DC101E0}" destId="{4C711CD1-F7E0-4E4D-B661-5D5CFE6B4B03}" srcOrd="0" destOrd="0" presId="urn:microsoft.com/office/officeart/2005/8/layout/vList3"/>
    <dgm:cxn modelId="{04C12B61-E173-4B0C-80FA-A417164252FE}" type="presParOf" srcId="{31E297AE-F031-41A7-901D-29164DC101E0}" destId="{D118B486-D668-4F67-8279-1BB449872713}" srcOrd="1" destOrd="0" presId="urn:microsoft.com/office/officeart/2005/8/layout/vList3"/>
    <dgm:cxn modelId="{511DFA74-733C-42CC-BAD1-D1578935D2DE}" type="presParOf" srcId="{A13E4077-99CD-4BEE-85C4-7EB8FFB96DC4}" destId="{81BEA137-0DE7-457C-B3AA-0E9B9210E432}" srcOrd="3" destOrd="0" presId="urn:microsoft.com/office/officeart/2005/8/layout/vList3"/>
    <dgm:cxn modelId="{2E28A159-3A7B-49BE-BC1D-E7D292F51D3F}" type="presParOf" srcId="{A13E4077-99CD-4BEE-85C4-7EB8FFB96DC4}" destId="{2A0E68CF-868F-4D3A-BEA4-8939846F9216}" srcOrd="4" destOrd="0" presId="urn:microsoft.com/office/officeart/2005/8/layout/vList3"/>
    <dgm:cxn modelId="{997F46FD-9CA4-48F5-9B46-4AFFAF88D4CF}" type="presParOf" srcId="{2A0E68CF-868F-4D3A-BEA4-8939846F9216}" destId="{E99A0C6D-651B-4B6B-AAEB-A035B18FD1D7}" srcOrd="0" destOrd="0" presId="urn:microsoft.com/office/officeart/2005/8/layout/vList3"/>
    <dgm:cxn modelId="{AFA50D27-6863-4BD9-9953-AB72EB91AF7A}" type="presParOf" srcId="{2A0E68CF-868F-4D3A-BEA4-8939846F9216}" destId="{F7775F71-6C75-4EDA-A68B-6EA60F718811}" srcOrd="1" destOrd="0" presId="urn:microsoft.com/office/officeart/2005/8/layout/vList3"/>
    <dgm:cxn modelId="{1F367888-C395-4007-BD6A-817EA0479700}" type="presParOf" srcId="{A13E4077-99CD-4BEE-85C4-7EB8FFB96DC4}" destId="{E4448972-A8E3-40EF-AA90-35FE2C676B79}" srcOrd="5" destOrd="0" presId="urn:microsoft.com/office/officeart/2005/8/layout/vList3"/>
    <dgm:cxn modelId="{20A4D23E-DCC6-4595-8F54-335A532CA8EC}" type="presParOf" srcId="{A13E4077-99CD-4BEE-85C4-7EB8FFB96DC4}" destId="{7131017B-16E2-4C0E-A28B-F680F227946D}" srcOrd="6" destOrd="0" presId="urn:microsoft.com/office/officeart/2005/8/layout/vList3"/>
    <dgm:cxn modelId="{307084B8-034E-45A8-BE1D-8694B61F7614}" type="presParOf" srcId="{7131017B-16E2-4C0E-A28B-F680F227946D}" destId="{F917ADE8-AC66-49A8-9895-273EA0EB3ED1}" srcOrd="0" destOrd="0" presId="urn:microsoft.com/office/officeart/2005/8/layout/vList3"/>
    <dgm:cxn modelId="{2A44B077-0C0C-438C-8B72-D9E1F68382C6}" type="presParOf" srcId="{7131017B-16E2-4C0E-A28B-F680F227946D}" destId="{6AF23F4C-68A7-47B3-A61E-0C2363414F22}" srcOrd="1" destOrd="0" presId="urn:microsoft.com/office/officeart/2005/8/layout/vList3"/>
    <dgm:cxn modelId="{9FF47D47-ACE3-4839-91B8-9C9E6746111C}" type="presParOf" srcId="{A13E4077-99CD-4BEE-85C4-7EB8FFB96DC4}" destId="{EFF455CA-6362-40CA-98C2-0DA5BAE5A59C}" srcOrd="7" destOrd="0" presId="urn:microsoft.com/office/officeart/2005/8/layout/vList3"/>
    <dgm:cxn modelId="{F3A85382-4BB3-4713-9D21-2941B1505F1A}" type="presParOf" srcId="{A13E4077-99CD-4BEE-85C4-7EB8FFB96DC4}" destId="{E6424D7B-F2FF-4EC6-AE5B-2F98E3C676B0}" srcOrd="8" destOrd="0" presId="urn:microsoft.com/office/officeart/2005/8/layout/vList3"/>
    <dgm:cxn modelId="{A90DE290-8139-42FA-BD50-24CF52D6C58E}" type="presParOf" srcId="{E6424D7B-F2FF-4EC6-AE5B-2F98E3C676B0}" destId="{D0B7150C-5BA1-4ACD-AE02-62285B06BFE6}" srcOrd="0" destOrd="0" presId="urn:microsoft.com/office/officeart/2005/8/layout/vList3"/>
    <dgm:cxn modelId="{BC1EEE81-28DB-4D26-B605-CF7836097BDF}" type="presParOf" srcId="{E6424D7B-F2FF-4EC6-AE5B-2F98E3C676B0}" destId="{2FBF2889-FAEE-46F0-A2CB-07164BF55A72}" srcOrd="1" destOrd="0" presId="urn:microsoft.com/office/officeart/2005/8/layout/vList3"/>
    <dgm:cxn modelId="{19717016-DCC5-49F6-A01C-265B64850D07}" type="presParOf" srcId="{A13E4077-99CD-4BEE-85C4-7EB8FFB96DC4}" destId="{F213E651-1EAB-4073-8986-DAC94D1142FB}" srcOrd="9" destOrd="0" presId="urn:microsoft.com/office/officeart/2005/8/layout/vList3"/>
    <dgm:cxn modelId="{931492B8-BA7C-4008-9449-E79E7473F573}" type="presParOf" srcId="{A13E4077-99CD-4BEE-85C4-7EB8FFB96DC4}" destId="{56FB8450-BFCA-4895-9FC5-779B36DA09D7}" srcOrd="10" destOrd="0" presId="urn:microsoft.com/office/officeart/2005/8/layout/vList3"/>
    <dgm:cxn modelId="{5B7BB687-65AF-4B5C-8DD9-B5C5B710674D}" type="presParOf" srcId="{56FB8450-BFCA-4895-9FC5-779B36DA09D7}" destId="{B49AEF8E-A727-4EF3-B350-3BD950D4EAE5}" srcOrd="0" destOrd="0" presId="urn:microsoft.com/office/officeart/2005/8/layout/vList3"/>
    <dgm:cxn modelId="{EFAAE252-38DE-4181-A9A5-E491AA3687BA}" type="presParOf" srcId="{56FB8450-BFCA-4895-9FC5-779B36DA09D7}" destId="{224F2781-2AA3-4378-AA16-E75561A70CA0}" srcOrd="1" destOrd="0" presId="urn:microsoft.com/office/officeart/2005/8/layout/vList3"/>
    <dgm:cxn modelId="{47E44452-D1B1-435C-891E-10B2A138D941}" type="presParOf" srcId="{A13E4077-99CD-4BEE-85C4-7EB8FFB96DC4}" destId="{D39A1C56-3767-45C8-A376-532C6A13207A}" srcOrd="11" destOrd="0" presId="urn:microsoft.com/office/officeart/2005/8/layout/vList3"/>
    <dgm:cxn modelId="{061195DD-C0E7-4C19-9574-74545C164291}" type="presParOf" srcId="{A13E4077-99CD-4BEE-85C4-7EB8FFB96DC4}" destId="{6FD59D97-0CDF-4B8C-9FF2-DB7C132413E4}" srcOrd="12" destOrd="0" presId="urn:microsoft.com/office/officeart/2005/8/layout/vList3"/>
    <dgm:cxn modelId="{DB6F9C24-FF7B-4D55-869F-E49501F0C380}" type="presParOf" srcId="{6FD59D97-0CDF-4B8C-9FF2-DB7C132413E4}" destId="{2897E928-1EA2-41A2-B23D-5E67BCF33C84}" srcOrd="0" destOrd="0" presId="urn:microsoft.com/office/officeart/2005/8/layout/vList3"/>
    <dgm:cxn modelId="{8763474E-3872-44C4-9DEA-701AF3CD7F61}" type="presParOf" srcId="{6FD59D97-0CDF-4B8C-9FF2-DB7C132413E4}" destId="{C0FF48B6-6EFC-4B94-AA4F-5EF90BCF453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A81A29-31CB-41A2-8403-8B261A575898}" type="doc">
      <dgm:prSet loTypeId="urn:microsoft.com/office/officeart/2005/8/layout/vList2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771CEBE-FF1E-4CC5-9D2C-29C0C1F6981F}">
      <dgm:prSet/>
      <dgm:spPr/>
      <dgm:t>
        <a:bodyPr/>
        <a:lstStyle/>
        <a:p>
          <a:pPr rtl="0"/>
          <a:r>
            <a:rPr lang="ru-RU" dirty="0"/>
            <a:t>Возраст пациента (детский возраст, пожилые пациенты – критерии </a:t>
          </a:r>
          <a:r>
            <a:rPr lang="ru-RU" dirty="0" err="1"/>
            <a:t>Бирса</a:t>
          </a:r>
          <a:r>
            <a:rPr lang="ru-RU" dirty="0"/>
            <a:t>) </a:t>
          </a:r>
        </a:p>
      </dgm:t>
    </dgm:pt>
    <dgm:pt modelId="{4DF1B0E6-EC4B-4921-9617-409A5D4D4142}" type="parTrans" cxnId="{3C765FFD-07BE-49F0-BB15-423D5231AC50}">
      <dgm:prSet/>
      <dgm:spPr/>
      <dgm:t>
        <a:bodyPr/>
        <a:lstStyle/>
        <a:p>
          <a:endParaRPr lang="ru-RU"/>
        </a:p>
      </dgm:t>
    </dgm:pt>
    <dgm:pt modelId="{A4A9EF2A-4EE0-4CB3-95FF-2B72DA1DEE21}" type="sibTrans" cxnId="{3C765FFD-07BE-49F0-BB15-423D5231AC50}">
      <dgm:prSet/>
      <dgm:spPr/>
      <dgm:t>
        <a:bodyPr/>
        <a:lstStyle/>
        <a:p>
          <a:endParaRPr lang="ru-RU"/>
        </a:p>
      </dgm:t>
    </dgm:pt>
    <dgm:pt modelId="{094E150C-C1F2-444F-8AEF-EAF9DAACC04E}">
      <dgm:prSet/>
      <dgm:spPr/>
      <dgm:t>
        <a:bodyPr/>
        <a:lstStyle/>
        <a:p>
          <a:pPr rtl="0"/>
          <a:r>
            <a:rPr lang="ru-RU"/>
            <a:t>Рост, вес, ИМТ, для химиопрепаратов – площадь поверхности тела </a:t>
          </a:r>
        </a:p>
      </dgm:t>
    </dgm:pt>
    <dgm:pt modelId="{A1C8E903-F0A6-4D93-BF00-2231EF44CEBC}" type="parTrans" cxnId="{6C884AF8-28AB-4CC1-90F5-ABE598EB3586}">
      <dgm:prSet/>
      <dgm:spPr/>
      <dgm:t>
        <a:bodyPr/>
        <a:lstStyle/>
        <a:p>
          <a:endParaRPr lang="ru-RU"/>
        </a:p>
      </dgm:t>
    </dgm:pt>
    <dgm:pt modelId="{0A6EAC18-3BDB-4BC0-BFD0-9F6A18CEB238}" type="sibTrans" cxnId="{6C884AF8-28AB-4CC1-90F5-ABE598EB3586}">
      <dgm:prSet/>
      <dgm:spPr/>
      <dgm:t>
        <a:bodyPr/>
        <a:lstStyle/>
        <a:p>
          <a:endParaRPr lang="ru-RU"/>
        </a:p>
      </dgm:t>
    </dgm:pt>
    <dgm:pt modelId="{24B36429-3CC8-4162-8C75-81FBB2054266}">
      <dgm:prSet/>
      <dgm:spPr/>
      <dgm:t>
        <a:bodyPr/>
        <a:lstStyle/>
        <a:p>
          <a:pPr rtl="0"/>
          <a:r>
            <a:rPr lang="ru-RU" dirty="0" err="1"/>
            <a:t>Аллергоанамнез</a:t>
          </a:r>
          <a:r>
            <a:rPr lang="ru-RU" dirty="0"/>
            <a:t>: выбор препарата и характера реакции из справочника </a:t>
          </a:r>
        </a:p>
      </dgm:t>
    </dgm:pt>
    <dgm:pt modelId="{22E93B74-2CD7-4267-A6D8-834F384F389E}" type="parTrans" cxnId="{9B92F109-730B-441D-B82F-89DB5FAE9AFB}">
      <dgm:prSet/>
      <dgm:spPr/>
      <dgm:t>
        <a:bodyPr/>
        <a:lstStyle/>
        <a:p>
          <a:endParaRPr lang="ru-RU"/>
        </a:p>
      </dgm:t>
    </dgm:pt>
    <dgm:pt modelId="{8356D606-2228-4A88-AE98-7FE5CF83CE29}" type="sibTrans" cxnId="{9B92F109-730B-441D-B82F-89DB5FAE9AFB}">
      <dgm:prSet/>
      <dgm:spPr/>
      <dgm:t>
        <a:bodyPr/>
        <a:lstStyle/>
        <a:p>
          <a:endParaRPr lang="ru-RU"/>
        </a:p>
      </dgm:t>
    </dgm:pt>
    <dgm:pt modelId="{A5C45F7B-4B28-403F-BCC2-D0B7503E4E13}">
      <dgm:prSet/>
      <dgm:spPr/>
      <dgm:t>
        <a:bodyPr/>
        <a:lstStyle/>
        <a:p>
          <a:pPr rtl="0"/>
          <a:r>
            <a:rPr lang="ru-RU" dirty="0"/>
            <a:t>Особые состояния пациента</a:t>
          </a:r>
        </a:p>
      </dgm:t>
    </dgm:pt>
    <dgm:pt modelId="{BF5623FD-7DB1-48A6-A655-DDF1366357CC}" type="parTrans" cxnId="{1640CC98-5F5F-48C4-A3BB-146760BD6830}">
      <dgm:prSet/>
      <dgm:spPr/>
      <dgm:t>
        <a:bodyPr/>
        <a:lstStyle/>
        <a:p>
          <a:endParaRPr lang="ru-RU"/>
        </a:p>
      </dgm:t>
    </dgm:pt>
    <dgm:pt modelId="{3284EC13-D219-4636-9A4D-64CD79390AC3}" type="sibTrans" cxnId="{1640CC98-5F5F-48C4-A3BB-146760BD6830}">
      <dgm:prSet/>
      <dgm:spPr/>
      <dgm:t>
        <a:bodyPr/>
        <a:lstStyle/>
        <a:p>
          <a:endParaRPr lang="ru-RU"/>
        </a:p>
      </dgm:t>
    </dgm:pt>
    <dgm:pt modelId="{2A72C937-A0C4-4B5D-8578-FC8D18BEA61C}" type="pres">
      <dgm:prSet presAssocID="{F3A81A29-31CB-41A2-8403-8B261A575898}" presName="linear" presStyleCnt="0">
        <dgm:presLayoutVars>
          <dgm:animLvl val="lvl"/>
          <dgm:resizeHandles val="exact"/>
        </dgm:presLayoutVars>
      </dgm:prSet>
      <dgm:spPr/>
    </dgm:pt>
    <dgm:pt modelId="{84362146-3BF5-4844-B19D-8D300D0BA332}" type="pres">
      <dgm:prSet presAssocID="{A771CEBE-FF1E-4CC5-9D2C-29C0C1F6981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F7FF0A2-E2F3-4665-A9B1-56638AF52FF5}" type="pres">
      <dgm:prSet presAssocID="{A4A9EF2A-4EE0-4CB3-95FF-2B72DA1DEE21}" presName="spacer" presStyleCnt="0"/>
      <dgm:spPr/>
    </dgm:pt>
    <dgm:pt modelId="{6226E507-001A-406C-8950-39852AAA7952}" type="pres">
      <dgm:prSet presAssocID="{094E150C-C1F2-444F-8AEF-EAF9DAACC04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FFAECBA-A796-4EF2-A2B6-79FDBB1ABF31}" type="pres">
      <dgm:prSet presAssocID="{0A6EAC18-3BDB-4BC0-BFD0-9F6A18CEB238}" presName="spacer" presStyleCnt="0"/>
      <dgm:spPr/>
    </dgm:pt>
    <dgm:pt modelId="{18E64C31-C3F0-4F7C-856B-D87A3D77A5E2}" type="pres">
      <dgm:prSet presAssocID="{24B36429-3CC8-4162-8C75-81FBB205426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63F6431-1443-4D68-806B-87558C057CF4}" type="pres">
      <dgm:prSet presAssocID="{8356D606-2228-4A88-AE98-7FE5CF83CE29}" presName="spacer" presStyleCnt="0"/>
      <dgm:spPr/>
    </dgm:pt>
    <dgm:pt modelId="{0F441B6F-F59B-4896-B4A2-2D81E6F1F4EC}" type="pres">
      <dgm:prSet presAssocID="{A5C45F7B-4B28-403F-BCC2-D0B7503E4E1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B92F109-730B-441D-B82F-89DB5FAE9AFB}" srcId="{F3A81A29-31CB-41A2-8403-8B261A575898}" destId="{24B36429-3CC8-4162-8C75-81FBB2054266}" srcOrd="2" destOrd="0" parTransId="{22E93B74-2CD7-4267-A6D8-834F384F389E}" sibTransId="{8356D606-2228-4A88-AE98-7FE5CF83CE29}"/>
    <dgm:cxn modelId="{76480E0A-CF03-4D06-B4F1-67BA80D85E51}" type="presOf" srcId="{A771CEBE-FF1E-4CC5-9D2C-29C0C1F6981F}" destId="{84362146-3BF5-4844-B19D-8D300D0BA332}" srcOrd="0" destOrd="0" presId="urn:microsoft.com/office/officeart/2005/8/layout/vList2"/>
    <dgm:cxn modelId="{DA11D925-5288-40B5-822B-9E142B8FF24A}" type="presOf" srcId="{094E150C-C1F2-444F-8AEF-EAF9DAACC04E}" destId="{6226E507-001A-406C-8950-39852AAA7952}" srcOrd="0" destOrd="0" presId="urn:microsoft.com/office/officeart/2005/8/layout/vList2"/>
    <dgm:cxn modelId="{01B03472-38D3-449E-8E82-CDAD673AF00A}" type="presOf" srcId="{A5C45F7B-4B28-403F-BCC2-D0B7503E4E13}" destId="{0F441B6F-F59B-4896-B4A2-2D81E6F1F4EC}" srcOrd="0" destOrd="0" presId="urn:microsoft.com/office/officeart/2005/8/layout/vList2"/>
    <dgm:cxn modelId="{16EE468B-D7B0-42FC-8A79-A11F831714F1}" type="presOf" srcId="{F3A81A29-31CB-41A2-8403-8B261A575898}" destId="{2A72C937-A0C4-4B5D-8578-FC8D18BEA61C}" srcOrd="0" destOrd="0" presId="urn:microsoft.com/office/officeart/2005/8/layout/vList2"/>
    <dgm:cxn modelId="{1640CC98-5F5F-48C4-A3BB-146760BD6830}" srcId="{F3A81A29-31CB-41A2-8403-8B261A575898}" destId="{A5C45F7B-4B28-403F-BCC2-D0B7503E4E13}" srcOrd="3" destOrd="0" parTransId="{BF5623FD-7DB1-48A6-A655-DDF1366357CC}" sibTransId="{3284EC13-D219-4636-9A4D-64CD79390AC3}"/>
    <dgm:cxn modelId="{F841C0A1-3A39-4D3D-B5C5-23BB303FFA5B}" type="presOf" srcId="{24B36429-3CC8-4162-8C75-81FBB2054266}" destId="{18E64C31-C3F0-4F7C-856B-D87A3D77A5E2}" srcOrd="0" destOrd="0" presId="urn:microsoft.com/office/officeart/2005/8/layout/vList2"/>
    <dgm:cxn modelId="{6C884AF8-28AB-4CC1-90F5-ABE598EB3586}" srcId="{F3A81A29-31CB-41A2-8403-8B261A575898}" destId="{094E150C-C1F2-444F-8AEF-EAF9DAACC04E}" srcOrd="1" destOrd="0" parTransId="{A1C8E903-F0A6-4D93-BF00-2231EF44CEBC}" sibTransId="{0A6EAC18-3BDB-4BC0-BFD0-9F6A18CEB238}"/>
    <dgm:cxn modelId="{3C765FFD-07BE-49F0-BB15-423D5231AC50}" srcId="{F3A81A29-31CB-41A2-8403-8B261A575898}" destId="{A771CEBE-FF1E-4CC5-9D2C-29C0C1F6981F}" srcOrd="0" destOrd="0" parTransId="{4DF1B0E6-EC4B-4921-9617-409A5D4D4142}" sibTransId="{A4A9EF2A-4EE0-4CB3-95FF-2B72DA1DEE21}"/>
    <dgm:cxn modelId="{F0723FCE-4674-40EB-B489-A3C9CCFB7221}" type="presParOf" srcId="{2A72C937-A0C4-4B5D-8578-FC8D18BEA61C}" destId="{84362146-3BF5-4844-B19D-8D300D0BA332}" srcOrd="0" destOrd="0" presId="urn:microsoft.com/office/officeart/2005/8/layout/vList2"/>
    <dgm:cxn modelId="{F42444EA-533B-4622-A9D7-59ED22697EE8}" type="presParOf" srcId="{2A72C937-A0C4-4B5D-8578-FC8D18BEA61C}" destId="{0F7FF0A2-E2F3-4665-A9B1-56638AF52FF5}" srcOrd="1" destOrd="0" presId="urn:microsoft.com/office/officeart/2005/8/layout/vList2"/>
    <dgm:cxn modelId="{86DB6DDA-4F3C-44FF-9795-45183767AE12}" type="presParOf" srcId="{2A72C937-A0C4-4B5D-8578-FC8D18BEA61C}" destId="{6226E507-001A-406C-8950-39852AAA7952}" srcOrd="2" destOrd="0" presId="urn:microsoft.com/office/officeart/2005/8/layout/vList2"/>
    <dgm:cxn modelId="{3497AF4F-732F-4114-A9E8-1916CF1ED2B2}" type="presParOf" srcId="{2A72C937-A0C4-4B5D-8578-FC8D18BEA61C}" destId="{DFFAECBA-A796-4EF2-A2B6-79FDBB1ABF31}" srcOrd="3" destOrd="0" presId="urn:microsoft.com/office/officeart/2005/8/layout/vList2"/>
    <dgm:cxn modelId="{E4030507-F9E7-4B5D-AB35-722A83366CF3}" type="presParOf" srcId="{2A72C937-A0C4-4B5D-8578-FC8D18BEA61C}" destId="{18E64C31-C3F0-4F7C-856B-D87A3D77A5E2}" srcOrd="4" destOrd="0" presId="urn:microsoft.com/office/officeart/2005/8/layout/vList2"/>
    <dgm:cxn modelId="{AEF939F0-0046-436D-AFAE-C407F6ABE4DF}" type="presParOf" srcId="{2A72C937-A0C4-4B5D-8578-FC8D18BEA61C}" destId="{E63F6431-1443-4D68-806B-87558C057CF4}" srcOrd="5" destOrd="0" presId="urn:microsoft.com/office/officeart/2005/8/layout/vList2"/>
    <dgm:cxn modelId="{7F4BEC45-0225-4210-9C87-F414417A85A4}" type="presParOf" srcId="{2A72C937-A0C4-4B5D-8578-FC8D18BEA61C}" destId="{0F441B6F-F59B-4896-B4A2-2D81E6F1F4E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6E5B63-7F69-4463-B26C-8559E89F9A9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18886E85-69CF-4B15-950E-06B1D4DD0524}">
      <dgm:prSet phldrT="[Текст]" phldr="1"/>
      <dgm:spPr/>
      <dgm:t>
        <a:bodyPr/>
        <a:lstStyle/>
        <a:p>
          <a:endParaRPr lang="ru-RU"/>
        </a:p>
      </dgm:t>
    </dgm:pt>
    <dgm:pt modelId="{BC33E4E1-9660-4D2F-8897-95DCE47FD233}" type="parTrans" cxnId="{F2CFE6A4-DD6D-40BD-8555-673F7126FDBD}">
      <dgm:prSet/>
      <dgm:spPr/>
      <dgm:t>
        <a:bodyPr/>
        <a:lstStyle/>
        <a:p>
          <a:endParaRPr lang="ru-RU"/>
        </a:p>
      </dgm:t>
    </dgm:pt>
    <dgm:pt modelId="{84F47F29-2828-4922-8F0C-7937247C8D22}" type="sibTrans" cxnId="{F2CFE6A4-DD6D-40BD-8555-673F7126FDBD}">
      <dgm:prSet/>
      <dgm:spPr/>
      <dgm:t>
        <a:bodyPr/>
        <a:lstStyle/>
        <a:p>
          <a:endParaRPr lang="ru-RU"/>
        </a:p>
      </dgm:t>
    </dgm:pt>
    <dgm:pt modelId="{DE857610-D6CC-40C6-A3E5-CF199ACC7E66}">
      <dgm:prSet phldrT="[Текст]" phldr="1"/>
      <dgm:spPr/>
      <dgm:t>
        <a:bodyPr/>
        <a:lstStyle/>
        <a:p>
          <a:endParaRPr lang="ru-RU"/>
        </a:p>
      </dgm:t>
    </dgm:pt>
    <dgm:pt modelId="{C937A63B-FF2B-4D24-ACA7-FAD4B5094F1D}" type="parTrans" cxnId="{B788982B-0329-4296-8F76-C0F1E1C577CE}">
      <dgm:prSet/>
      <dgm:spPr/>
      <dgm:t>
        <a:bodyPr/>
        <a:lstStyle/>
        <a:p>
          <a:endParaRPr lang="ru-RU"/>
        </a:p>
      </dgm:t>
    </dgm:pt>
    <dgm:pt modelId="{B105038C-97E9-4938-BF98-4CAAE4C90736}" type="sibTrans" cxnId="{B788982B-0329-4296-8F76-C0F1E1C577CE}">
      <dgm:prSet/>
      <dgm:spPr/>
      <dgm:t>
        <a:bodyPr/>
        <a:lstStyle/>
        <a:p>
          <a:endParaRPr lang="ru-RU"/>
        </a:p>
      </dgm:t>
    </dgm:pt>
    <dgm:pt modelId="{0D16F351-DEFE-40C4-89E4-DF5035E5A1CD}">
      <dgm:prSet phldrT="[Текст]" phldr="1"/>
      <dgm:spPr/>
      <dgm:t>
        <a:bodyPr/>
        <a:lstStyle/>
        <a:p>
          <a:endParaRPr lang="ru-RU"/>
        </a:p>
      </dgm:t>
    </dgm:pt>
    <dgm:pt modelId="{DA2624DE-86A2-40F7-8D0B-C030A675D5A9}" type="parTrans" cxnId="{4DB7EA04-4545-4720-92D8-7BFC45A96070}">
      <dgm:prSet/>
      <dgm:spPr/>
      <dgm:t>
        <a:bodyPr/>
        <a:lstStyle/>
        <a:p>
          <a:endParaRPr lang="ru-RU"/>
        </a:p>
      </dgm:t>
    </dgm:pt>
    <dgm:pt modelId="{CEAC639C-DC0D-4AED-B040-8DAD14D29EE6}" type="sibTrans" cxnId="{4DB7EA04-4545-4720-92D8-7BFC45A96070}">
      <dgm:prSet/>
      <dgm:spPr/>
      <dgm:t>
        <a:bodyPr/>
        <a:lstStyle/>
        <a:p>
          <a:endParaRPr lang="ru-RU"/>
        </a:p>
      </dgm:t>
    </dgm:pt>
    <dgm:pt modelId="{4C2025FC-669E-41D6-AE2C-6DF829E0E969}">
      <dgm:prSet phldrT="[Текст]" phldr="1"/>
      <dgm:spPr/>
      <dgm:t>
        <a:bodyPr/>
        <a:lstStyle/>
        <a:p>
          <a:endParaRPr lang="ru-RU"/>
        </a:p>
      </dgm:t>
    </dgm:pt>
    <dgm:pt modelId="{019AC175-7EB7-454A-A9D5-E643995B7DB4}" type="parTrans" cxnId="{3BD8E2AD-8305-40EB-A026-51CC7F336EA9}">
      <dgm:prSet/>
      <dgm:spPr/>
      <dgm:t>
        <a:bodyPr/>
        <a:lstStyle/>
        <a:p>
          <a:endParaRPr lang="ru-RU"/>
        </a:p>
      </dgm:t>
    </dgm:pt>
    <dgm:pt modelId="{14BAF4DC-5CB9-4C8D-BE79-A869A8BCFA2B}" type="sibTrans" cxnId="{3BD8E2AD-8305-40EB-A026-51CC7F336EA9}">
      <dgm:prSet/>
      <dgm:spPr/>
      <dgm:t>
        <a:bodyPr/>
        <a:lstStyle/>
        <a:p>
          <a:endParaRPr lang="ru-RU"/>
        </a:p>
      </dgm:t>
    </dgm:pt>
    <dgm:pt modelId="{6BA17AE3-A8F5-454A-94BA-113A4808CF5A}">
      <dgm:prSet phldrT="[Текст]" phldr="1"/>
      <dgm:spPr/>
      <dgm:t>
        <a:bodyPr/>
        <a:lstStyle/>
        <a:p>
          <a:endParaRPr lang="ru-RU"/>
        </a:p>
      </dgm:t>
    </dgm:pt>
    <dgm:pt modelId="{ACABD3DA-CA51-4777-878C-A08121A91513}" type="parTrans" cxnId="{5C4C72D3-3531-404D-B7FB-C4E71EA0F492}">
      <dgm:prSet/>
      <dgm:spPr/>
      <dgm:t>
        <a:bodyPr/>
        <a:lstStyle/>
        <a:p>
          <a:endParaRPr lang="ru-RU"/>
        </a:p>
      </dgm:t>
    </dgm:pt>
    <dgm:pt modelId="{B1C586F1-9DF4-44D3-AA2F-6F13A10435CA}" type="sibTrans" cxnId="{5C4C72D3-3531-404D-B7FB-C4E71EA0F492}">
      <dgm:prSet/>
      <dgm:spPr/>
      <dgm:t>
        <a:bodyPr/>
        <a:lstStyle/>
        <a:p>
          <a:endParaRPr lang="ru-RU"/>
        </a:p>
      </dgm:t>
    </dgm:pt>
    <dgm:pt modelId="{CD40E02F-23BE-4911-B1F7-3938C5C5EB33}">
      <dgm:prSet phldrT="[Текст]" phldr="1"/>
      <dgm:spPr/>
      <dgm:t>
        <a:bodyPr/>
        <a:lstStyle/>
        <a:p>
          <a:endParaRPr lang="ru-RU"/>
        </a:p>
      </dgm:t>
    </dgm:pt>
    <dgm:pt modelId="{A1226ED5-B2F7-47D3-A2D0-808309CE7B9D}" type="parTrans" cxnId="{73A49425-58AB-4939-AD29-2A8546AD29DA}">
      <dgm:prSet/>
      <dgm:spPr/>
      <dgm:t>
        <a:bodyPr/>
        <a:lstStyle/>
        <a:p>
          <a:endParaRPr lang="ru-RU"/>
        </a:p>
      </dgm:t>
    </dgm:pt>
    <dgm:pt modelId="{C54DD424-F709-4487-A440-4E118C4BC8F9}" type="sibTrans" cxnId="{73A49425-58AB-4939-AD29-2A8546AD29DA}">
      <dgm:prSet/>
      <dgm:spPr/>
      <dgm:t>
        <a:bodyPr/>
        <a:lstStyle/>
        <a:p>
          <a:endParaRPr lang="ru-RU"/>
        </a:p>
      </dgm:t>
    </dgm:pt>
    <dgm:pt modelId="{CEA342AA-06CA-4400-B3FA-B73A0F9CA9A0}" type="pres">
      <dgm:prSet presAssocID="{946E5B63-7F69-4463-B26C-8559E89F9A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5604F2-4F84-4DAE-AB7D-BA85BC076C04}" type="pres">
      <dgm:prSet presAssocID="{18886E85-69CF-4B15-950E-06B1D4DD0524}" presName="root" presStyleCnt="0"/>
      <dgm:spPr/>
    </dgm:pt>
    <dgm:pt modelId="{D209CF14-1420-4869-B43C-BBA7ECE3E861}" type="pres">
      <dgm:prSet presAssocID="{18886E85-69CF-4B15-950E-06B1D4DD0524}" presName="rootComposite" presStyleCnt="0"/>
      <dgm:spPr/>
    </dgm:pt>
    <dgm:pt modelId="{974C9D54-1A29-4132-80C4-DB4A06568D8F}" type="pres">
      <dgm:prSet presAssocID="{18886E85-69CF-4B15-950E-06B1D4DD0524}" presName="rootText" presStyleLbl="node1" presStyleIdx="0" presStyleCnt="2"/>
      <dgm:spPr/>
    </dgm:pt>
    <dgm:pt modelId="{94D5270C-65BF-4532-86CC-01A2F5B34085}" type="pres">
      <dgm:prSet presAssocID="{18886E85-69CF-4B15-950E-06B1D4DD0524}" presName="rootConnector" presStyleLbl="node1" presStyleIdx="0" presStyleCnt="2"/>
      <dgm:spPr/>
    </dgm:pt>
    <dgm:pt modelId="{8BD620D0-070B-4DF0-8779-21387A7DB322}" type="pres">
      <dgm:prSet presAssocID="{18886E85-69CF-4B15-950E-06B1D4DD0524}" presName="childShape" presStyleCnt="0"/>
      <dgm:spPr/>
    </dgm:pt>
    <dgm:pt modelId="{075BA422-B256-4F08-B142-40CEBA2E50DB}" type="pres">
      <dgm:prSet presAssocID="{C937A63B-FF2B-4D24-ACA7-FAD4B5094F1D}" presName="Name13" presStyleLbl="parChTrans1D2" presStyleIdx="0" presStyleCnt="4"/>
      <dgm:spPr/>
    </dgm:pt>
    <dgm:pt modelId="{333A8353-4633-476A-8186-4E22376FD2FF}" type="pres">
      <dgm:prSet presAssocID="{DE857610-D6CC-40C6-A3E5-CF199ACC7E66}" presName="childText" presStyleLbl="bgAcc1" presStyleIdx="0" presStyleCnt="4">
        <dgm:presLayoutVars>
          <dgm:bulletEnabled val="1"/>
        </dgm:presLayoutVars>
      </dgm:prSet>
      <dgm:spPr/>
    </dgm:pt>
    <dgm:pt modelId="{96FED6B2-8EB5-49D9-9A80-9F3D2949D9E6}" type="pres">
      <dgm:prSet presAssocID="{DA2624DE-86A2-40F7-8D0B-C030A675D5A9}" presName="Name13" presStyleLbl="parChTrans1D2" presStyleIdx="1" presStyleCnt="4"/>
      <dgm:spPr/>
    </dgm:pt>
    <dgm:pt modelId="{527DBD7D-D2C7-431F-A49C-8CB7C5DD24F0}" type="pres">
      <dgm:prSet presAssocID="{0D16F351-DEFE-40C4-89E4-DF5035E5A1CD}" presName="childText" presStyleLbl="bgAcc1" presStyleIdx="1" presStyleCnt="4">
        <dgm:presLayoutVars>
          <dgm:bulletEnabled val="1"/>
        </dgm:presLayoutVars>
      </dgm:prSet>
      <dgm:spPr/>
    </dgm:pt>
    <dgm:pt modelId="{068AE0CD-8AA9-4455-A667-E67E48698B4C}" type="pres">
      <dgm:prSet presAssocID="{4C2025FC-669E-41D6-AE2C-6DF829E0E969}" presName="root" presStyleCnt="0"/>
      <dgm:spPr/>
    </dgm:pt>
    <dgm:pt modelId="{650A3414-2549-40B3-AC77-729A0EE251DD}" type="pres">
      <dgm:prSet presAssocID="{4C2025FC-669E-41D6-AE2C-6DF829E0E969}" presName="rootComposite" presStyleCnt="0"/>
      <dgm:spPr/>
    </dgm:pt>
    <dgm:pt modelId="{A546352D-358A-45D3-9999-70838E253E50}" type="pres">
      <dgm:prSet presAssocID="{4C2025FC-669E-41D6-AE2C-6DF829E0E969}" presName="rootText" presStyleLbl="node1" presStyleIdx="1" presStyleCnt="2"/>
      <dgm:spPr/>
    </dgm:pt>
    <dgm:pt modelId="{1B9011EB-6C0E-48E0-ACC2-8435C1FAB215}" type="pres">
      <dgm:prSet presAssocID="{4C2025FC-669E-41D6-AE2C-6DF829E0E969}" presName="rootConnector" presStyleLbl="node1" presStyleIdx="1" presStyleCnt="2"/>
      <dgm:spPr/>
    </dgm:pt>
    <dgm:pt modelId="{469E49BC-92D7-482B-B183-DA6C7D9090AC}" type="pres">
      <dgm:prSet presAssocID="{4C2025FC-669E-41D6-AE2C-6DF829E0E969}" presName="childShape" presStyleCnt="0"/>
      <dgm:spPr/>
    </dgm:pt>
    <dgm:pt modelId="{6A46EBF2-D9D0-4F3B-BF2A-4E77BF9D8331}" type="pres">
      <dgm:prSet presAssocID="{ACABD3DA-CA51-4777-878C-A08121A91513}" presName="Name13" presStyleLbl="parChTrans1D2" presStyleIdx="2" presStyleCnt="4"/>
      <dgm:spPr/>
    </dgm:pt>
    <dgm:pt modelId="{84B68AF0-AE51-4906-B94C-23FD5F847B31}" type="pres">
      <dgm:prSet presAssocID="{6BA17AE3-A8F5-454A-94BA-113A4808CF5A}" presName="childText" presStyleLbl="bgAcc1" presStyleIdx="2" presStyleCnt="4">
        <dgm:presLayoutVars>
          <dgm:bulletEnabled val="1"/>
        </dgm:presLayoutVars>
      </dgm:prSet>
      <dgm:spPr/>
    </dgm:pt>
    <dgm:pt modelId="{CB2E6DFD-F96C-4DDF-A49F-F48F0B4B8BD7}" type="pres">
      <dgm:prSet presAssocID="{A1226ED5-B2F7-47D3-A2D0-808309CE7B9D}" presName="Name13" presStyleLbl="parChTrans1D2" presStyleIdx="3" presStyleCnt="4"/>
      <dgm:spPr/>
    </dgm:pt>
    <dgm:pt modelId="{E9F6D2CA-C790-4E64-B180-A8799960F01D}" type="pres">
      <dgm:prSet presAssocID="{CD40E02F-23BE-4911-B1F7-3938C5C5EB33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79200D02-822F-4A28-820D-F1F46A30C624}" type="presOf" srcId="{18886E85-69CF-4B15-950E-06B1D4DD0524}" destId="{94D5270C-65BF-4532-86CC-01A2F5B34085}" srcOrd="1" destOrd="0" presId="urn:microsoft.com/office/officeart/2005/8/layout/hierarchy3"/>
    <dgm:cxn modelId="{873B2804-D451-4233-B687-D9078337389D}" type="presOf" srcId="{C937A63B-FF2B-4D24-ACA7-FAD4B5094F1D}" destId="{075BA422-B256-4F08-B142-40CEBA2E50DB}" srcOrd="0" destOrd="0" presId="urn:microsoft.com/office/officeart/2005/8/layout/hierarchy3"/>
    <dgm:cxn modelId="{4DB7EA04-4545-4720-92D8-7BFC45A96070}" srcId="{18886E85-69CF-4B15-950E-06B1D4DD0524}" destId="{0D16F351-DEFE-40C4-89E4-DF5035E5A1CD}" srcOrd="1" destOrd="0" parTransId="{DA2624DE-86A2-40F7-8D0B-C030A675D5A9}" sibTransId="{CEAC639C-DC0D-4AED-B040-8DAD14D29EE6}"/>
    <dgm:cxn modelId="{E0A79F07-35B4-4DCB-BB1C-43698BF0DB3F}" type="presOf" srcId="{A1226ED5-B2F7-47D3-A2D0-808309CE7B9D}" destId="{CB2E6DFD-F96C-4DDF-A49F-F48F0B4B8BD7}" srcOrd="0" destOrd="0" presId="urn:microsoft.com/office/officeart/2005/8/layout/hierarchy3"/>
    <dgm:cxn modelId="{0359A70E-B6A5-4702-A083-AE6C7ADACF1F}" type="presOf" srcId="{0D16F351-DEFE-40C4-89E4-DF5035E5A1CD}" destId="{527DBD7D-D2C7-431F-A49C-8CB7C5DD24F0}" srcOrd="0" destOrd="0" presId="urn:microsoft.com/office/officeart/2005/8/layout/hierarchy3"/>
    <dgm:cxn modelId="{F9475F1B-3211-4D7D-8812-D1859E7E0DD4}" type="presOf" srcId="{DA2624DE-86A2-40F7-8D0B-C030A675D5A9}" destId="{96FED6B2-8EB5-49D9-9A80-9F3D2949D9E6}" srcOrd="0" destOrd="0" presId="urn:microsoft.com/office/officeart/2005/8/layout/hierarchy3"/>
    <dgm:cxn modelId="{73A49425-58AB-4939-AD29-2A8546AD29DA}" srcId="{4C2025FC-669E-41D6-AE2C-6DF829E0E969}" destId="{CD40E02F-23BE-4911-B1F7-3938C5C5EB33}" srcOrd="1" destOrd="0" parTransId="{A1226ED5-B2F7-47D3-A2D0-808309CE7B9D}" sibTransId="{C54DD424-F709-4487-A440-4E118C4BC8F9}"/>
    <dgm:cxn modelId="{B788982B-0329-4296-8F76-C0F1E1C577CE}" srcId="{18886E85-69CF-4B15-950E-06B1D4DD0524}" destId="{DE857610-D6CC-40C6-A3E5-CF199ACC7E66}" srcOrd="0" destOrd="0" parTransId="{C937A63B-FF2B-4D24-ACA7-FAD4B5094F1D}" sibTransId="{B105038C-97E9-4938-BF98-4CAAE4C90736}"/>
    <dgm:cxn modelId="{5A9F8C58-3181-47A5-B7AD-A58FE1CBFA4F}" type="presOf" srcId="{CD40E02F-23BE-4911-B1F7-3938C5C5EB33}" destId="{E9F6D2CA-C790-4E64-B180-A8799960F01D}" srcOrd="0" destOrd="0" presId="urn:microsoft.com/office/officeart/2005/8/layout/hierarchy3"/>
    <dgm:cxn modelId="{ADACA28A-28C2-4CEF-A620-94BE8DB55F6C}" type="presOf" srcId="{4C2025FC-669E-41D6-AE2C-6DF829E0E969}" destId="{1B9011EB-6C0E-48E0-ACC2-8435C1FAB215}" srcOrd="1" destOrd="0" presId="urn:microsoft.com/office/officeart/2005/8/layout/hierarchy3"/>
    <dgm:cxn modelId="{F2CFE6A4-DD6D-40BD-8555-673F7126FDBD}" srcId="{946E5B63-7F69-4463-B26C-8559E89F9A9D}" destId="{18886E85-69CF-4B15-950E-06B1D4DD0524}" srcOrd="0" destOrd="0" parTransId="{BC33E4E1-9660-4D2F-8897-95DCE47FD233}" sibTransId="{84F47F29-2828-4922-8F0C-7937247C8D22}"/>
    <dgm:cxn modelId="{7AD134AD-B2BA-4CB9-AC9F-CCC449A54DF2}" type="presOf" srcId="{ACABD3DA-CA51-4777-878C-A08121A91513}" destId="{6A46EBF2-D9D0-4F3B-BF2A-4E77BF9D8331}" srcOrd="0" destOrd="0" presId="urn:microsoft.com/office/officeart/2005/8/layout/hierarchy3"/>
    <dgm:cxn modelId="{3BD8E2AD-8305-40EB-A026-51CC7F336EA9}" srcId="{946E5B63-7F69-4463-B26C-8559E89F9A9D}" destId="{4C2025FC-669E-41D6-AE2C-6DF829E0E969}" srcOrd="1" destOrd="0" parTransId="{019AC175-7EB7-454A-A9D5-E643995B7DB4}" sibTransId="{14BAF4DC-5CB9-4C8D-BE79-A869A8BCFA2B}"/>
    <dgm:cxn modelId="{F9471DBE-C639-420E-A7E7-857B0D455B57}" type="presOf" srcId="{DE857610-D6CC-40C6-A3E5-CF199ACC7E66}" destId="{333A8353-4633-476A-8186-4E22376FD2FF}" srcOrd="0" destOrd="0" presId="urn:microsoft.com/office/officeart/2005/8/layout/hierarchy3"/>
    <dgm:cxn modelId="{5C4C72D3-3531-404D-B7FB-C4E71EA0F492}" srcId="{4C2025FC-669E-41D6-AE2C-6DF829E0E969}" destId="{6BA17AE3-A8F5-454A-94BA-113A4808CF5A}" srcOrd="0" destOrd="0" parTransId="{ACABD3DA-CA51-4777-878C-A08121A91513}" sibTransId="{B1C586F1-9DF4-44D3-AA2F-6F13A10435CA}"/>
    <dgm:cxn modelId="{A37743E1-041A-4D0D-BD65-8324269BFD22}" type="presOf" srcId="{946E5B63-7F69-4463-B26C-8559E89F9A9D}" destId="{CEA342AA-06CA-4400-B3FA-B73A0F9CA9A0}" srcOrd="0" destOrd="0" presId="urn:microsoft.com/office/officeart/2005/8/layout/hierarchy3"/>
    <dgm:cxn modelId="{1D8084F0-EBEF-4A39-B24B-2ED98FCA38C7}" type="presOf" srcId="{18886E85-69CF-4B15-950E-06B1D4DD0524}" destId="{974C9D54-1A29-4132-80C4-DB4A06568D8F}" srcOrd="0" destOrd="0" presId="urn:microsoft.com/office/officeart/2005/8/layout/hierarchy3"/>
    <dgm:cxn modelId="{6A15E7F7-DCE9-4A6D-A2BB-4C581FBB6425}" type="presOf" srcId="{4C2025FC-669E-41D6-AE2C-6DF829E0E969}" destId="{A546352D-358A-45D3-9999-70838E253E50}" srcOrd="0" destOrd="0" presId="urn:microsoft.com/office/officeart/2005/8/layout/hierarchy3"/>
    <dgm:cxn modelId="{CC5058FA-7428-4EA9-973B-4FBA4C8BE32B}" type="presOf" srcId="{6BA17AE3-A8F5-454A-94BA-113A4808CF5A}" destId="{84B68AF0-AE51-4906-B94C-23FD5F847B31}" srcOrd="0" destOrd="0" presId="urn:microsoft.com/office/officeart/2005/8/layout/hierarchy3"/>
    <dgm:cxn modelId="{CA89A762-E549-4586-B89D-4B3AD886D17A}" type="presParOf" srcId="{CEA342AA-06CA-4400-B3FA-B73A0F9CA9A0}" destId="{C55604F2-4F84-4DAE-AB7D-BA85BC076C04}" srcOrd="0" destOrd="0" presId="urn:microsoft.com/office/officeart/2005/8/layout/hierarchy3"/>
    <dgm:cxn modelId="{663AC5F6-F7A3-4BDA-8C05-824BFD841FBB}" type="presParOf" srcId="{C55604F2-4F84-4DAE-AB7D-BA85BC076C04}" destId="{D209CF14-1420-4869-B43C-BBA7ECE3E861}" srcOrd="0" destOrd="0" presId="urn:microsoft.com/office/officeart/2005/8/layout/hierarchy3"/>
    <dgm:cxn modelId="{51A485B3-EC03-4E58-B43D-9B0F682AFE83}" type="presParOf" srcId="{D209CF14-1420-4869-B43C-BBA7ECE3E861}" destId="{974C9D54-1A29-4132-80C4-DB4A06568D8F}" srcOrd="0" destOrd="0" presId="urn:microsoft.com/office/officeart/2005/8/layout/hierarchy3"/>
    <dgm:cxn modelId="{1B0BEC94-6728-44F8-A664-A4A3B55E9C46}" type="presParOf" srcId="{D209CF14-1420-4869-B43C-BBA7ECE3E861}" destId="{94D5270C-65BF-4532-86CC-01A2F5B34085}" srcOrd="1" destOrd="0" presId="urn:microsoft.com/office/officeart/2005/8/layout/hierarchy3"/>
    <dgm:cxn modelId="{B80A9D91-5137-4D49-9A08-65457013CC3A}" type="presParOf" srcId="{C55604F2-4F84-4DAE-AB7D-BA85BC076C04}" destId="{8BD620D0-070B-4DF0-8779-21387A7DB322}" srcOrd="1" destOrd="0" presId="urn:microsoft.com/office/officeart/2005/8/layout/hierarchy3"/>
    <dgm:cxn modelId="{7324E74A-6850-4B87-8737-2EFE06426176}" type="presParOf" srcId="{8BD620D0-070B-4DF0-8779-21387A7DB322}" destId="{075BA422-B256-4F08-B142-40CEBA2E50DB}" srcOrd="0" destOrd="0" presId="urn:microsoft.com/office/officeart/2005/8/layout/hierarchy3"/>
    <dgm:cxn modelId="{9B19A4C8-141B-4A3E-AE53-06757B10B729}" type="presParOf" srcId="{8BD620D0-070B-4DF0-8779-21387A7DB322}" destId="{333A8353-4633-476A-8186-4E22376FD2FF}" srcOrd="1" destOrd="0" presId="urn:microsoft.com/office/officeart/2005/8/layout/hierarchy3"/>
    <dgm:cxn modelId="{D1B59026-2246-4F7B-A7E0-DF6CBE55EAB3}" type="presParOf" srcId="{8BD620D0-070B-4DF0-8779-21387A7DB322}" destId="{96FED6B2-8EB5-49D9-9A80-9F3D2949D9E6}" srcOrd="2" destOrd="0" presId="urn:microsoft.com/office/officeart/2005/8/layout/hierarchy3"/>
    <dgm:cxn modelId="{BBCDD419-B882-412B-A555-D025EA201A00}" type="presParOf" srcId="{8BD620D0-070B-4DF0-8779-21387A7DB322}" destId="{527DBD7D-D2C7-431F-A49C-8CB7C5DD24F0}" srcOrd="3" destOrd="0" presId="urn:microsoft.com/office/officeart/2005/8/layout/hierarchy3"/>
    <dgm:cxn modelId="{08D877D1-2AD3-4B4C-B3D7-60579D04C967}" type="presParOf" srcId="{CEA342AA-06CA-4400-B3FA-B73A0F9CA9A0}" destId="{068AE0CD-8AA9-4455-A667-E67E48698B4C}" srcOrd="1" destOrd="0" presId="urn:microsoft.com/office/officeart/2005/8/layout/hierarchy3"/>
    <dgm:cxn modelId="{A74AE9AC-0956-47E0-98E2-F15EB0EAED0B}" type="presParOf" srcId="{068AE0CD-8AA9-4455-A667-E67E48698B4C}" destId="{650A3414-2549-40B3-AC77-729A0EE251DD}" srcOrd="0" destOrd="0" presId="urn:microsoft.com/office/officeart/2005/8/layout/hierarchy3"/>
    <dgm:cxn modelId="{AA6067C3-743D-418D-8843-C32EC6533AE6}" type="presParOf" srcId="{650A3414-2549-40B3-AC77-729A0EE251DD}" destId="{A546352D-358A-45D3-9999-70838E253E50}" srcOrd="0" destOrd="0" presId="urn:microsoft.com/office/officeart/2005/8/layout/hierarchy3"/>
    <dgm:cxn modelId="{E8B8139B-49C9-4859-9753-F1DCA6D54045}" type="presParOf" srcId="{650A3414-2549-40B3-AC77-729A0EE251DD}" destId="{1B9011EB-6C0E-48E0-ACC2-8435C1FAB215}" srcOrd="1" destOrd="0" presId="urn:microsoft.com/office/officeart/2005/8/layout/hierarchy3"/>
    <dgm:cxn modelId="{5D60760E-8EFD-4141-9209-66281BBA3477}" type="presParOf" srcId="{068AE0CD-8AA9-4455-A667-E67E48698B4C}" destId="{469E49BC-92D7-482B-B183-DA6C7D9090AC}" srcOrd="1" destOrd="0" presId="urn:microsoft.com/office/officeart/2005/8/layout/hierarchy3"/>
    <dgm:cxn modelId="{20917794-332B-47DE-AADD-9BC3A4EB59D3}" type="presParOf" srcId="{469E49BC-92D7-482B-B183-DA6C7D9090AC}" destId="{6A46EBF2-D9D0-4F3B-BF2A-4E77BF9D8331}" srcOrd="0" destOrd="0" presId="urn:microsoft.com/office/officeart/2005/8/layout/hierarchy3"/>
    <dgm:cxn modelId="{EFB19073-1C7F-4A6A-9C1B-ABC18DCB1D86}" type="presParOf" srcId="{469E49BC-92D7-482B-B183-DA6C7D9090AC}" destId="{84B68AF0-AE51-4906-B94C-23FD5F847B31}" srcOrd="1" destOrd="0" presId="urn:microsoft.com/office/officeart/2005/8/layout/hierarchy3"/>
    <dgm:cxn modelId="{8BDEF034-2087-4FDF-9B1A-E3B4F382412B}" type="presParOf" srcId="{469E49BC-92D7-482B-B183-DA6C7D9090AC}" destId="{CB2E6DFD-F96C-4DDF-A49F-F48F0B4B8BD7}" srcOrd="2" destOrd="0" presId="urn:microsoft.com/office/officeart/2005/8/layout/hierarchy3"/>
    <dgm:cxn modelId="{2618A042-829C-4296-B89F-7504553818DB}" type="presParOf" srcId="{469E49BC-92D7-482B-B183-DA6C7D9090AC}" destId="{E9F6D2CA-C790-4E64-B180-A8799960F01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91B60F-71B9-4C51-8341-4A2974D4C626}" type="doc">
      <dgm:prSet loTypeId="urn:microsoft.com/office/officeart/2005/8/layout/vList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A2C4D77-087E-40BE-85F8-ED50F4F3494F}">
      <dgm:prSet custT="1"/>
      <dgm:spPr>
        <a:solidFill>
          <a:srgbClr val="FF0000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ru-RU" sz="2800" dirty="0"/>
            <a:t>Красный цвет – критические ошибки!</a:t>
          </a:r>
        </a:p>
      </dgm:t>
    </dgm:pt>
    <dgm:pt modelId="{66878792-97A5-46F7-A2D1-611DDA97D63B}" type="parTrans" cxnId="{185FF9D9-CC09-47E3-92FC-D1E47270065A}">
      <dgm:prSet/>
      <dgm:spPr/>
      <dgm:t>
        <a:bodyPr/>
        <a:lstStyle/>
        <a:p>
          <a:endParaRPr lang="ru-RU" sz="2800"/>
        </a:p>
      </dgm:t>
    </dgm:pt>
    <dgm:pt modelId="{8F5AA74B-0652-448A-B946-FFC175E27EFF}" type="sibTrans" cxnId="{185FF9D9-CC09-47E3-92FC-D1E47270065A}">
      <dgm:prSet/>
      <dgm:spPr/>
      <dgm:t>
        <a:bodyPr/>
        <a:lstStyle/>
        <a:p>
          <a:endParaRPr lang="ru-RU" sz="2800"/>
        </a:p>
      </dgm:t>
    </dgm:pt>
    <dgm:pt modelId="{5C6E8325-CCC3-4FD5-8007-BF922464F2FC}">
      <dgm:prSet custT="1"/>
      <dgm:spPr>
        <a:solidFill>
          <a:schemeClr val="accent4">
            <a:lumMod val="40000"/>
            <a:lumOff val="60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ru-RU" sz="2800" dirty="0">
              <a:solidFill>
                <a:schemeClr val="tx1"/>
              </a:solidFill>
            </a:rPr>
            <a:t>Желтый цвет – доктор, внимание!!!</a:t>
          </a:r>
        </a:p>
      </dgm:t>
    </dgm:pt>
    <dgm:pt modelId="{F52189EE-B13D-4656-8A92-8AB5EBA996E2}" type="parTrans" cxnId="{CB4A4ABF-87B8-452E-B05A-7996F11B540C}">
      <dgm:prSet/>
      <dgm:spPr/>
      <dgm:t>
        <a:bodyPr/>
        <a:lstStyle/>
        <a:p>
          <a:endParaRPr lang="ru-RU" sz="2800"/>
        </a:p>
      </dgm:t>
    </dgm:pt>
    <dgm:pt modelId="{CEA0A13B-E919-4479-9D64-96C70E3B036A}" type="sibTrans" cxnId="{CB4A4ABF-87B8-452E-B05A-7996F11B540C}">
      <dgm:prSet/>
      <dgm:spPr/>
      <dgm:t>
        <a:bodyPr/>
        <a:lstStyle/>
        <a:p>
          <a:endParaRPr lang="ru-RU" sz="2800"/>
        </a:p>
      </dgm:t>
    </dgm:pt>
    <dgm:pt modelId="{ED9E3E42-866E-40EF-9686-2D21AAC9D1F4}" type="pres">
      <dgm:prSet presAssocID="{F191B60F-71B9-4C51-8341-4A2974D4C626}" presName="linear" presStyleCnt="0">
        <dgm:presLayoutVars>
          <dgm:animLvl val="lvl"/>
          <dgm:resizeHandles val="exact"/>
        </dgm:presLayoutVars>
      </dgm:prSet>
      <dgm:spPr/>
    </dgm:pt>
    <dgm:pt modelId="{4F1EB8BF-22BC-49AA-BA4D-2921C246DF6B}" type="pres">
      <dgm:prSet presAssocID="{3A2C4D77-087E-40BE-85F8-ED50F4F3494F}" presName="parentText" presStyleLbl="node1" presStyleIdx="0" presStyleCnt="2" custLinFactY="-66566" custLinFactNeighborX="-999" custLinFactNeighborY="-100000">
        <dgm:presLayoutVars>
          <dgm:chMax val="0"/>
          <dgm:bulletEnabled val="1"/>
        </dgm:presLayoutVars>
      </dgm:prSet>
      <dgm:spPr/>
    </dgm:pt>
    <dgm:pt modelId="{6E325664-533C-4699-94EE-AA658A4AE888}" type="pres">
      <dgm:prSet presAssocID="{8F5AA74B-0652-448A-B946-FFC175E27EFF}" presName="spacer" presStyleCnt="0"/>
      <dgm:spPr/>
    </dgm:pt>
    <dgm:pt modelId="{099840A9-B5ED-484F-90F3-461D5458BC18}" type="pres">
      <dgm:prSet presAssocID="{5C6E8325-CCC3-4FD5-8007-BF922464F2FC}" presName="parentText" presStyleLbl="node1" presStyleIdx="1" presStyleCnt="2" custLinFactNeighborY="68809">
        <dgm:presLayoutVars>
          <dgm:chMax val="0"/>
          <dgm:bulletEnabled val="1"/>
        </dgm:presLayoutVars>
      </dgm:prSet>
      <dgm:spPr/>
    </dgm:pt>
  </dgm:ptLst>
  <dgm:cxnLst>
    <dgm:cxn modelId="{F81BEB35-C6B2-48D2-A41F-138878CCDD06}" type="presOf" srcId="{5C6E8325-CCC3-4FD5-8007-BF922464F2FC}" destId="{099840A9-B5ED-484F-90F3-461D5458BC18}" srcOrd="0" destOrd="0" presId="urn:microsoft.com/office/officeart/2005/8/layout/vList2"/>
    <dgm:cxn modelId="{CB4A4ABF-87B8-452E-B05A-7996F11B540C}" srcId="{F191B60F-71B9-4C51-8341-4A2974D4C626}" destId="{5C6E8325-CCC3-4FD5-8007-BF922464F2FC}" srcOrd="1" destOrd="0" parTransId="{F52189EE-B13D-4656-8A92-8AB5EBA996E2}" sibTransId="{CEA0A13B-E919-4479-9D64-96C70E3B036A}"/>
    <dgm:cxn modelId="{655289CC-F7A7-4ED3-ABB3-14AAE59D230F}" type="presOf" srcId="{F191B60F-71B9-4C51-8341-4A2974D4C626}" destId="{ED9E3E42-866E-40EF-9686-2D21AAC9D1F4}" srcOrd="0" destOrd="0" presId="urn:microsoft.com/office/officeart/2005/8/layout/vList2"/>
    <dgm:cxn modelId="{185FF9D9-CC09-47E3-92FC-D1E47270065A}" srcId="{F191B60F-71B9-4C51-8341-4A2974D4C626}" destId="{3A2C4D77-087E-40BE-85F8-ED50F4F3494F}" srcOrd="0" destOrd="0" parTransId="{66878792-97A5-46F7-A2D1-611DDA97D63B}" sibTransId="{8F5AA74B-0652-448A-B946-FFC175E27EFF}"/>
    <dgm:cxn modelId="{F6F086F8-2185-49ED-B6AA-6CE304E29A38}" type="presOf" srcId="{3A2C4D77-087E-40BE-85F8-ED50F4F3494F}" destId="{4F1EB8BF-22BC-49AA-BA4D-2921C246DF6B}" srcOrd="0" destOrd="0" presId="urn:microsoft.com/office/officeart/2005/8/layout/vList2"/>
    <dgm:cxn modelId="{87C2373A-DF3D-4B3A-ACC4-A6242CADC9B0}" type="presParOf" srcId="{ED9E3E42-866E-40EF-9686-2D21AAC9D1F4}" destId="{4F1EB8BF-22BC-49AA-BA4D-2921C246DF6B}" srcOrd="0" destOrd="0" presId="urn:microsoft.com/office/officeart/2005/8/layout/vList2"/>
    <dgm:cxn modelId="{C7D9337E-13CA-44A0-A717-7B7250E4B32C}" type="presParOf" srcId="{ED9E3E42-866E-40EF-9686-2D21AAC9D1F4}" destId="{6E325664-533C-4699-94EE-AA658A4AE888}" srcOrd="1" destOrd="0" presId="urn:microsoft.com/office/officeart/2005/8/layout/vList2"/>
    <dgm:cxn modelId="{1C36342A-825E-44FB-96A6-1B7B748DE5B0}" type="presParOf" srcId="{ED9E3E42-866E-40EF-9686-2D21AAC9D1F4}" destId="{099840A9-B5ED-484F-90F3-461D5458BC1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6F965-B475-4BB9-B2FB-5EE1BC822A43}">
      <dsp:nvSpPr>
        <dsp:cNvPr id="0" name=""/>
        <dsp:cNvSpPr/>
      </dsp:nvSpPr>
      <dsp:spPr>
        <a:xfrm>
          <a:off x="0" y="490"/>
          <a:ext cx="8208912" cy="77110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 dirty="0"/>
            <a:t>Правильный пациент, правильный препарат, правильная доза, правильное время/частота, правильный способ введения</a:t>
          </a:r>
          <a:endParaRPr lang="ru-RU" sz="2000" kern="1200" dirty="0"/>
        </a:p>
      </dsp:txBody>
      <dsp:txXfrm>
        <a:off x="37642" y="38132"/>
        <a:ext cx="8133628" cy="695819"/>
      </dsp:txXfrm>
    </dsp:sp>
    <dsp:sp modelId="{DC9E1CB5-3409-4670-9315-2CB1AF97274C}">
      <dsp:nvSpPr>
        <dsp:cNvPr id="0" name=""/>
        <dsp:cNvSpPr/>
      </dsp:nvSpPr>
      <dsp:spPr>
        <a:xfrm>
          <a:off x="0" y="784418"/>
          <a:ext cx="8208912" cy="771103"/>
        </a:xfrm>
        <a:prstGeom prst="roundRect">
          <a:avLst/>
        </a:prstGeom>
        <a:gradFill rotWithShape="0">
          <a:gsLst>
            <a:gs pos="0">
              <a:schemeClr val="accent3">
                <a:hueOff val="451767"/>
                <a:satOff val="16667"/>
                <a:lumOff val="-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1767"/>
                <a:satOff val="16667"/>
                <a:lumOff val="-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1767"/>
                <a:satOff val="16667"/>
                <a:lumOff val="-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 dirty="0"/>
            <a:t>Терапевтическое дублирование</a:t>
          </a:r>
          <a:endParaRPr lang="ru-RU" sz="2000" kern="1200" dirty="0"/>
        </a:p>
      </dsp:txBody>
      <dsp:txXfrm>
        <a:off x="37642" y="822060"/>
        <a:ext cx="8133628" cy="695819"/>
      </dsp:txXfrm>
    </dsp:sp>
    <dsp:sp modelId="{34CC5FD5-AFA3-4DB2-B6D9-8873C5C7F2D5}">
      <dsp:nvSpPr>
        <dsp:cNvPr id="0" name=""/>
        <dsp:cNvSpPr/>
      </dsp:nvSpPr>
      <dsp:spPr>
        <a:xfrm>
          <a:off x="0" y="1568346"/>
          <a:ext cx="8208912" cy="771103"/>
        </a:xfrm>
        <a:prstGeom prst="round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/>
            <a:t>Аллергия и реакции чувствительности</a:t>
          </a:r>
          <a:endParaRPr lang="ru-RU" sz="2000" kern="1200"/>
        </a:p>
      </dsp:txBody>
      <dsp:txXfrm>
        <a:off x="37642" y="1605988"/>
        <a:ext cx="8133628" cy="695819"/>
      </dsp:txXfrm>
    </dsp:sp>
    <dsp:sp modelId="{0268848A-0350-4C07-8A22-9A284F57A3E9}">
      <dsp:nvSpPr>
        <dsp:cNvPr id="0" name=""/>
        <dsp:cNvSpPr/>
      </dsp:nvSpPr>
      <dsp:spPr>
        <a:xfrm>
          <a:off x="0" y="2352274"/>
          <a:ext cx="8208912" cy="771103"/>
        </a:xfrm>
        <a:prstGeom prst="round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 dirty="0"/>
            <a:t>Критерии для назначения (соответствие диагнозу/клиническим рекомендациям)</a:t>
          </a:r>
          <a:endParaRPr lang="ru-RU" sz="2000" kern="1200" dirty="0"/>
        </a:p>
      </dsp:txBody>
      <dsp:txXfrm>
        <a:off x="37642" y="2389916"/>
        <a:ext cx="8133628" cy="695819"/>
      </dsp:txXfrm>
    </dsp:sp>
    <dsp:sp modelId="{634739DA-7004-4C55-9FDF-54E9534E8DAD}">
      <dsp:nvSpPr>
        <dsp:cNvPr id="0" name=""/>
        <dsp:cNvSpPr/>
      </dsp:nvSpPr>
      <dsp:spPr>
        <a:xfrm>
          <a:off x="0" y="3136202"/>
          <a:ext cx="8208912" cy="771103"/>
        </a:xfrm>
        <a:prstGeom prst="round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/>
            <a:t>Взаимодействие лекарственных препаратов между собой и с пищей</a:t>
          </a:r>
          <a:endParaRPr lang="ru-RU" sz="2000" kern="1200"/>
        </a:p>
      </dsp:txBody>
      <dsp:txXfrm>
        <a:off x="37642" y="3173844"/>
        <a:ext cx="8133628" cy="695819"/>
      </dsp:txXfrm>
    </dsp:sp>
    <dsp:sp modelId="{CD34BB28-C1E2-4184-B636-4FD3D920BF3C}">
      <dsp:nvSpPr>
        <dsp:cNvPr id="0" name=""/>
        <dsp:cNvSpPr/>
      </dsp:nvSpPr>
      <dsp:spPr>
        <a:xfrm>
          <a:off x="0" y="3920130"/>
          <a:ext cx="8208912" cy="771103"/>
        </a:xfrm>
        <a:prstGeom prst="roundRect">
          <a:avLst/>
        </a:prstGeom>
        <a:gradFill rotWithShape="0">
          <a:gsLst>
            <a:gs pos="0">
              <a:schemeClr val="accent3">
                <a:hueOff val="2258833"/>
                <a:satOff val="83333"/>
                <a:lumOff val="-1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8833"/>
                <a:satOff val="83333"/>
                <a:lumOff val="-1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8833"/>
                <a:satOff val="83333"/>
                <a:lumOff val="-1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/>
            <a:t>Соответствие дозы весу пациента и другим физиологическим состояниям</a:t>
          </a:r>
          <a:endParaRPr lang="ru-RU" sz="2000" kern="1200"/>
        </a:p>
      </dsp:txBody>
      <dsp:txXfrm>
        <a:off x="37642" y="3957772"/>
        <a:ext cx="8133628" cy="695819"/>
      </dsp:txXfrm>
    </dsp:sp>
    <dsp:sp modelId="{A65E30FB-920C-4DEF-81D3-3AAACFCDAFD0}">
      <dsp:nvSpPr>
        <dsp:cNvPr id="0" name=""/>
        <dsp:cNvSpPr/>
      </dsp:nvSpPr>
      <dsp:spPr>
        <a:xfrm>
          <a:off x="0" y="4704058"/>
          <a:ext cx="8208912" cy="771103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baseline="0"/>
            <a:t>Контроль плановой терапии</a:t>
          </a:r>
          <a:endParaRPr lang="ru-RU" sz="2000" kern="1200"/>
        </a:p>
      </dsp:txBody>
      <dsp:txXfrm>
        <a:off x="37642" y="4741700"/>
        <a:ext cx="8133628" cy="695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4EADA-9769-4149-BD97-EBE4E31922F1}">
      <dsp:nvSpPr>
        <dsp:cNvPr id="0" name=""/>
        <dsp:cNvSpPr/>
      </dsp:nvSpPr>
      <dsp:spPr>
        <a:xfrm>
          <a:off x="38100" y="0"/>
          <a:ext cx="8764383" cy="396456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CB0C1-07A7-4713-849D-DF90D6E6DED8}">
      <dsp:nvSpPr>
        <dsp:cNvPr id="0" name=""/>
        <dsp:cNvSpPr/>
      </dsp:nvSpPr>
      <dsp:spPr>
        <a:xfrm>
          <a:off x="755" y="1189367"/>
          <a:ext cx="1210832" cy="15858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Анализ проблемы</a:t>
          </a:r>
        </a:p>
      </dsp:txBody>
      <dsp:txXfrm>
        <a:off x="59863" y="1248475"/>
        <a:ext cx="1092616" cy="1467608"/>
      </dsp:txXfrm>
    </dsp:sp>
    <dsp:sp modelId="{7441ABCC-84BD-4694-A863-F9925B7B6A34}">
      <dsp:nvSpPr>
        <dsp:cNvPr id="0" name=""/>
        <dsp:cNvSpPr/>
      </dsp:nvSpPr>
      <dsp:spPr>
        <a:xfrm>
          <a:off x="1272129" y="1189367"/>
          <a:ext cx="1210832" cy="1585824"/>
        </a:xfrm>
        <a:prstGeom prst="roundRect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Разработка Технических требований</a:t>
          </a:r>
        </a:p>
      </dsp:txBody>
      <dsp:txXfrm>
        <a:off x="1331237" y="1248475"/>
        <a:ext cx="1092616" cy="1467608"/>
      </dsp:txXfrm>
    </dsp:sp>
    <dsp:sp modelId="{D3FB8FC8-16F9-4377-8C62-884FECA258F0}">
      <dsp:nvSpPr>
        <dsp:cNvPr id="0" name=""/>
        <dsp:cNvSpPr/>
      </dsp:nvSpPr>
      <dsp:spPr>
        <a:xfrm>
          <a:off x="2543502" y="1189367"/>
          <a:ext cx="1210832" cy="1585824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Реализация Технических требований</a:t>
          </a:r>
        </a:p>
      </dsp:txBody>
      <dsp:txXfrm>
        <a:off x="2602610" y="1248475"/>
        <a:ext cx="1092616" cy="1467608"/>
      </dsp:txXfrm>
    </dsp:sp>
    <dsp:sp modelId="{27DAA512-CBC0-4680-A340-DACD27E9C373}">
      <dsp:nvSpPr>
        <dsp:cNvPr id="0" name=""/>
        <dsp:cNvSpPr/>
      </dsp:nvSpPr>
      <dsp:spPr>
        <a:xfrm>
          <a:off x="3814876" y="1189367"/>
          <a:ext cx="1210832" cy="1585824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Обучение врачей</a:t>
          </a:r>
        </a:p>
      </dsp:txBody>
      <dsp:txXfrm>
        <a:off x="3873984" y="1248475"/>
        <a:ext cx="1092616" cy="1467608"/>
      </dsp:txXfrm>
    </dsp:sp>
    <dsp:sp modelId="{9686C66F-57EC-4B9A-B1AE-49C4DE4C879B}">
      <dsp:nvSpPr>
        <dsp:cNvPr id="0" name=""/>
        <dsp:cNvSpPr/>
      </dsp:nvSpPr>
      <dsp:spPr>
        <a:xfrm>
          <a:off x="5086250" y="1189367"/>
          <a:ext cx="1210832" cy="1585824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Тестовая эксплуатация </a:t>
          </a:r>
        </a:p>
      </dsp:txBody>
      <dsp:txXfrm>
        <a:off x="5145358" y="1248475"/>
        <a:ext cx="1092616" cy="1467608"/>
      </dsp:txXfrm>
    </dsp:sp>
    <dsp:sp modelId="{E27B6E62-CDBC-48C8-9987-A07827675829}">
      <dsp:nvSpPr>
        <dsp:cNvPr id="0" name=""/>
        <dsp:cNvSpPr/>
      </dsp:nvSpPr>
      <dsp:spPr>
        <a:xfrm>
          <a:off x="6357623" y="1189367"/>
          <a:ext cx="1210832" cy="1585824"/>
        </a:xfrm>
        <a:prstGeom prst="roundRect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Исправление ошибок</a:t>
          </a:r>
        </a:p>
      </dsp:txBody>
      <dsp:txXfrm>
        <a:off x="6416731" y="1248475"/>
        <a:ext cx="1092616" cy="1467608"/>
      </dsp:txXfrm>
    </dsp:sp>
    <dsp:sp modelId="{31D4C67B-33A3-4245-A3F3-D663E516B4CA}">
      <dsp:nvSpPr>
        <dsp:cNvPr id="0" name=""/>
        <dsp:cNvSpPr/>
      </dsp:nvSpPr>
      <dsp:spPr>
        <a:xfrm>
          <a:off x="7628997" y="1189367"/>
          <a:ext cx="1210832" cy="1585824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Промышленная эксплуатация</a:t>
          </a:r>
        </a:p>
      </dsp:txBody>
      <dsp:txXfrm>
        <a:off x="7688105" y="1248475"/>
        <a:ext cx="1092616" cy="14676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ECD7B-90D2-45BE-B351-C473302DE7F5}">
      <dsp:nvSpPr>
        <dsp:cNvPr id="0" name=""/>
        <dsp:cNvSpPr/>
      </dsp:nvSpPr>
      <dsp:spPr>
        <a:xfrm rot="10800000">
          <a:off x="680918" y="1239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971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Кондратова Н.В. - Главный врач стационара АО «Медицина»</a:t>
          </a:r>
        </a:p>
      </dsp:txBody>
      <dsp:txXfrm rot="10800000">
        <a:off x="811295" y="1239"/>
        <a:ext cx="2055355" cy="521509"/>
      </dsp:txXfrm>
    </dsp:sp>
    <dsp:sp modelId="{82F5DFA3-F847-4A47-8433-59E81C98C11E}">
      <dsp:nvSpPr>
        <dsp:cNvPr id="0" name=""/>
        <dsp:cNvSpPr/>
      </dsp:nvSpPr>
      <dsp:spPr>
        <a:xfrm>
          <a:off x="467538" y="0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8B486-D668-4F67-8279-1BB449872713}">
      <dsp:nvSpPr>
        <dsp:cNvPr id="0" name=""/>
        <dsp:cNvSpPr/>
      </dsp:nvSpPr>
      <dsp:spPr>
        <a:xfrm rot="10800000">
          <a:off x="680918" y="678423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451767"/>
                <a:satOff val="16667"/>
                <a:lumOff val="-2451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451767"/>
                <a:satOff val="16667"/>
                <a:lumOff val="-2451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451767"/>
                <a:satOff val="16667"/>
                <a:lumOff val="-245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971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Смирнова Е.В. – врач-клинический фармаколог</a:t>
          </a:r>
        </a:p>
      </dsp:txBody>
      <dsp:txXfrm rot="10800000">
        <a:off x="811295" y="678423"/>
        <a:ext cx="2055355" cy="521509"/>
      </dsp:txXfrm>
    </dsp:sp>
    <dsp:sp modelId="{4C711CD1-F7E0-4E4D-B661-5D5CFE6B4B03}">
      <dsp:nvSpPr>
        <dsp:cNvPr id="0" name=""/>
        <dsp:cNvSpPr/>
      </dsp:nvSpPr>
      <dsp:spPr>
        <a:xfrm>
          <a:off x="420164" y="678423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75F71-6C75-4EDA-A68B-6EA60F718811}">
      <dsp:nvSpPr>
        <dsp:cNvPr id="0" name=""/>
        <dsp:cNvSpPr/>
      </dsp:nvSpPr>
      <dsp:spPr>
        <a:xfrm rot="10800000">
          <a:off x="680918" y="1355606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971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Дорош Ж.В. – директор медицинской службы</a:t>
          </a:r>
        </a:p>
      </dsp:txBody>
      <dsp:txXfrm rot="10800000">
        <a:off x="811295" y="1355606"/>
        <a:ext cx="2055355" cy="521509"/>
      </dsp:txXfrm>
    </dsp:sp>
    <dsp:sp modelId="{E99A0C6D-651B-4B6B-AAEB-A035B18FD1D7}">
      <dsp:nvSpPr>
        <dsp:cNvPr id="0" name=""/>
        <dsp:cNvSpPr/>
      </dsp:nvSpPr>
      <dsp:spPr>
        <a:xfrm>
          <a:off x="420164" y="1355606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23F4C-68A7-47B3-A61E-0C2363414F22}">
      <dsp:nvSpPr>
        <dsp:cNvPr id="0" name=""/>
        <dsp:cNvSpPr/>
      </dsp:nvSpPr>
      <dsp:spPr>
        <a:xfrm rot="10800000">
          <a:off x="680918" y="2032790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971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Федина Т.В. – </a:t>
          </a:r>
          <a:r>
            <a:rPr lang="ru-RU" sz="105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Зам.Директора</a:t>
          </a:r>
          <a:r>
            <a:rPr lang="ru-RU" sz="105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медицинской службы по ЭКМП</a:t>
          </a:r>
        </a:p>
      </dsp:txBody>
      <dsp:txXfrm rot="10800000">
        <a:off x="811295" y="2032790"/>
        <a:ext cx="2055355" cy="521509"/>
      </dsp:txXfrm>
    </dsp:sp>
    <dsp:sp modelId="{F917ADE8-AC66-49A8-9895-273EA0EB3ED1}">
      <dsp:nvSpPr>
        <dsp:cNvPr id="0" name=""/>
        <dsp:cNvSpPr/>
      </dsp:nvSpPr>
      <dsp:spPr>
        <a:xfrm>
          <a:off x="420164" y="2032790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F2889-FAEE-46F0-A2CB-07164BF55A72}">
      <dsp:nvSpPr>
        <dsp:cNvPr id="0" name=""/>
        <dsp:cNvSpPr/>
      </dsp:nvSpPr>
      <dsp:spPr>
        <a:xfrm rot="10800000">
          <a:off x="680918" y="2709973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971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Петухов М.Ю. – директор службы ИТ</a:t>
          </a:r>
        </a:p>
      </dsp:txBody>
      <dsp:txXfrm rot="10800000">
        <a:off x="811295" y="2709973"/>
        <a:ext cx="2055355" cy="521509"/>
      </dsp:txXfrm>
    </dsp:sp>
    <dsp:sp modelId="{D0B7150C-5BA1-4ACD-AE02-62285B06BFE6}">
      <dsp:nvSpPr>
        <dsp:cNvPr id="0" name=""/>
        <dsp:cNvSpPr/>
      </dsp:nvSpPr>
      <dsp:spPr>
        <a:xfrm>
          <a:off x="420164" y="2709973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F2781-2AA3-4378-AA16-E75561A70CA0}">
      <dsp:nvSpPr>
        <dsp:cNvPr id="0" name=""/>
        <dsp:cNvSpPr/>
      </dsp:nvSpPr>
      <dsp:spPr>
        <a:xfrm rot="10800000">
          <a:off x="680918" y="3387157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2258833"/>
                <a:satOff val="83333"/>
                <a:lumOff val="-12255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2258833"/>
                <a:satOff val="83333"/>
                <a:lumOff val="-12255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2258833"/>
                <a:satOff val="83333"/>
                <a:lumOff val="-12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971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Комиссарова Н.А. – старший инженер-программист</a:t>
          </a:r>
        </a:p>
      </dsp:txBody>
      <dsp:txXfrm rot="10800000">
        <a:off x="811295" y="3387157"/>
        <a:ext cx="2055355" cy="521509"/>
      </dsp:txXfrm>
    </dsp:sp>
    <dsp:sp modelId="{B49AEF8E-A727-4EF3-B350-3BD950D4EAE5}">
      <dsp:nvSpPr>
        <dsp:cNvPr id="0" name=""/>
        <dsp:cNvSpPr/>
      </dsp:nvSpPr>
      <dsp:spPr>
        <a:xfrm>
          <a:off x="420164" y="3387157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F48B6-6EFC-4B94-AA4F-5EF90BCF453B}">
      <dsp:nvSpPr>
        <dsp:cNvPr id="0" name=""/>
        <dsp:cNvSpPr/>
      </dsp:nvSpPr>
      <dsp:spPr>
        <a:xfrm rot="10800000">
          <a:off x="680918" y="4064341"/>
          <a:ext cx="2185732" cy="521509"/>
        </a:xfrm>
        <a:prstGeom prst="homePlate">
          <a:avLst/>
        </a:prstGeom>
        <a:gradFill rotWithShape="0">
          <a:gsLst>
            <a:gs pos="0">
              <a:srgbClr val="A5A5A5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971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Галанина Е.В.  - директор по качеству и сертификации</a:t>
          </a:r>
        </a:p>
      </dsp:txBody>
      <dsp:txXfrm rot="10800000">
        <a:off x="811295" y="4064341"/>
        <a:ext cx="2055355" cy="521509"/>
      </dsp:txXfrm>
    </dsp:sp>
    <dsp:sp modelId="{2897E928-1EA2-41A2-B23D-5E67BCF33C84}">
      <dsp:nvSpPr>
        <dsp:cNvPr id="0" name=""/>
        <dsp:cNvSpPr/>
      </dsp:nvSpPr>
      <dsp:spPr>
        <a:xfrm>
          <a:off x="420164" y="4064341"/>
          <a:ext cx="521509" cy="521509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62146-3BF5-4844-B19D-8D300D0BA332}">
      <dsp:nvSpPr>
        <dsp:cNvPr id="0" name=""/>
        <dsp:cNvSpPr/>
      </dsp:nvSpPr>
      <dsp:spPr>
        <a:xfrm>
          <a:off x="0" y="13500"/>
          <a:ext cx="7488833" cy="10822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Возраст пациента (детский возраст, пожилые пациенты – критерии </a:t>
          </a:r>
          <a:r>
            <a:rPr lang="ru-RU" sz="2500" kern="1200" dirty="0" err="1"/>
            <a:t>Бирса</a:t>
          </a:r>
          <a:r>
            <a:rPr lang="ru-RU" sz="2500" kern="1200" dirty="0"/>
            <a:t>) </a:t>
          </a:r>
        </a:p>
      </dsp:txBody>
      <dsp:txXfrm>
        <a:off x="52831" y="66331"/>
        <a:ext cx="7383171" cy="976588"/>
      </dsp:txXfrm>
    </dsp:sp>
    <dsp:sp modelId="{6226E507-001A-406C-8950-39852AAA7952}">
      <dsp:nvSpPr>
        <dsp:cNvPr id="0" name=""/>
        <dsp:cNvSpPr/>
      </dsp:nvSpPr>
      <dsp:spPr>
        <a:xfrm>
          <a:off x="0" y="1167750"/>
          <a:ext cx="7488833" cy="1082250"/>
        </a:xfrm>
        <a:prstGeom prst="round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Рост, вес, ИМТ, для химиопрепаратов – площадь поверхности тела </a:t>
          </a:r>
        </a:p>
      </dsp:txBody>
      <dsp:txXfrm>
        <a:off x="52831" y="1220581"/>
        <a:ext cx="7383171" cy="976588"/>
      </dsp:txXfrm>
    </dsp:sp>
    <dsp:sp modelId="{18E64C31-C3F0-4F7C-856B-D87A3D77A5E2}">
      <dsp:nvSpPr>
        <dsp:cNvPr id="0" name=""/>
        <dsp:cNvSpPr/>
      </dsp:nvSpPr>
      <dsp:spPr>
        <a:xfrm>
          <a:off x="0" y="2322000"/>
          <a:ext cx="7488833" cy="1082250"/>
        </a:xfrm>
        <a:prstGeom prst="round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 err="1"/>
            <a:t>Аллергоанамнез</a:t>
          </a:r>
          <a:r>
            <a:rPr lang="ru-RU" sz="2500" kern="1200" dirty="0"/>
            <a:t>: выбор препарата и характера реакции из справочника </a:t>
          </a:r>
        </a:p>
      </dsp:txBody>
      <dsp:txXfrm>
        <a:off x="52831" y="2374831"/>
        <a:ext cx="7383171" cy="976588"/>
      </dsp:txXfrm>
    </dsp:sp>
    <dsp:sp modelId="{0F441B6F-F59B-4896-B4A2-2D81E6F1F4EC}">
      <dsp:nvSpPr>
        <dsp:cNvPr id="0" name=""/>
        <dsp:cNvSpPr/>
      </dsp:nvSpPr>
      <dsp:spPr>
        <a:xfrm>
          <a:off x="0" y="3476250"/>
          <a:ext cx="7488833" cy="1082250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Особые состояния пациента</a:t>
          </a:r>
        </a:p>
      </dsp:txBody>
      <dsp:txXfrm>
        <a:off x="52831" y="3529081"/>
        <a:ext cx="7383171" cy="9765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C9D54-1A29-4132-80C4-DB4A06568D8F}">
      <dsp:nvSpPr>
        <dsp:cNvPr id="0" name=""/>
        <dsp:cNvSpPr/>
      </dsp:nvSpPr>
      <dsp:spPr>
        <a:xfrm>
          <a:off x="1220" y="1112060"/>
          <a:ext cx="4443359" cy="2221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66291" y="1177131"/>
        <a:ext cx="4313217" cy="2091537"/>
      </dsp:txXfrm>
    </dsp:sp>
    <dsp:sp modelId="{075BA422-B256-4F08-B142-40CEBA2E50DB}">
      <dsp:nvSpPr>
        <dsp:cNvPr id="0" name=""/>
        <dsp:cNvSpPr/>
      </dsp:nvSpPr>
      <dsp:spPr>
        <a:xfrm>
          <a:off x="445556" y="3333740"/>
          <a:ext cx="444335" cy="1666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259"/>
              </a:lnTo>
              <a:lnTo>
                <a:pt x="444335" y="1666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A8353-4633-476A-8186-4E22376FD2FF}">
      <dsp:nvSpPr>
        <dsp:cNvPr id="0" name=""/>
        <dsp:cNvSpPr/>
      </dsp:nvSpPr>
      <dsp:spPr>
        <a:xfrm>
          <a:off x="889892" y="3889160"/>
          <a:ext cx="3554687" cy="2221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954963" y="3954231"/>
        <a:ext cx="3424545" cy="2091537"/>
      </dsp:txXfrm>
    </dsp:sp>
    <dsp:sp modelId="{96FED6B2-8EB5-49D9-9A80-9F3D2949D9E6}">
      <dsp:nvSpPr>
        <dsp:cNvPr id="0" name=""/>
        <dsp:cNvSpPr/>
      </dsp:nvSpPr>
      <dsp:spPr>
        <a:xfrm>
          <a:off x="445556" y="3333740"/>
          <a:ext cx="444335" cy="4443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3359"/>
              </a:lnTo>
              <a:lnTo>
                <a:pt x="444335" y="44433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7DBD7D-D2C7-431F-A49C-8CB7C5DD24F0}">
      <dsp:nvSpPr>
        <dsp:cNvPr id="0" name=""/>
        <dsp:cNvSpPr/>
      </dsp:nvSpPr>
      <dsp:spPr>
        <a:xfrm>
          <a:off x="889892" y="6666259"/>
          <a:ext cx="3554687" cy="2221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954963" y="6731330"/>
        <a:ext cx="3424545" cy="2091537"/>
      </dsp:txXfrm>
    </dsp:sp>
    <dsp:sp modelId="{A546352D-358A-45D3-9999-70838E253E50}">
      <dsp:nvSpPr>
        <dsp:cNvPr id="0" name=""/>
        <dsp:cNvSpPr/>
      </dsp:nvSpPr>
      <dsp:spPr>
        <a:xfrm>
          <a:off x="5555419" y="1112060"/>
          <a:ext cx="4443359" cy="2221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5620490" y="1177131"/>
        <a:ext cx="4313217" cy="2091537"/>
      </dsp:txXfrm>
    </dsp:sp>
    <dsp:sp modelId="{6A46EBF2-D9D0-4F3B-BF2A-4E77BF9D8331}">
      <dsp:nvSpPr>
        <dsp:cNvPr id="0" name=""/>
        <dsp:cNvSpPr/>
      </dsp:nvSpPr>
      <dsp:spPr>
        <a:xfrm>
          <a:off x="5999755" y="3333740"/>
          <a:ext cx="444335" cy="1666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259"/>
              </a:lnTo>
              <a:lnTo>
                <a:pt x="444335" y="16662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68AF0-AE51-4906-B94C-23FD5F847B31}">
      <dsp:nvSpPr>
        <dsp:cNvPr id="0" name=""/>
        <dsp:cNvSpPr/>
      </dsp:nvSpPr>
      <dsp:spPr>
        <a:xfrm>
          <a:off x="6444091" y="3889160"/>
          <a:ext cx="3554687" cy="2221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6509162" y="3954231"/>
        <a:ext cx="3424545" cy="2091537"/>
      </dsp:txXfrm>
    </dsp:sp>
    <dsp:sp modelId="{CB2E6DFD-F96C-4DDF-A49F-F48F0B4B8BD7}">
      <dsp:nvSpPr>
        <dsp:cNvPr id="0" name=""/>
        <dsp:cNvSpPr/>
      </dsp:nvSpPr>
      <dsp:spPr>
        <a:xfrm>
          <a:off x="5999755" y="3333740"/>
          <a:ext cx="444335" cy="4443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3359"/>
              </a:lnTo>
              <a:lnTo>
                <a:pt x="444335" y="44433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6D2CA-C790-4E64-B180-A8799960F01D}">
      <dsp:nvSpPr>
        <dsp:cNvPr id="0" name=""/>
        <dsp:cNvSpPr/>
      </dsp:nvSpPr>
      <dsp:spPr>
        <a:xfrm>
          <a:off x="6444091" y="6666259"/>
          <a:ext cx="3554687" cy="2221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6509162" y="6731330"/>
        <a:ext cx="3424545" cy="2091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EB8BF-22BC-49AA-BA4D-2921C246DF6B}">
      <dsp:nvSpPr>
        <dsp:cNvPr id="0" name=""/>
        <dsp:cNvSpPr/>
      </dsp:nvSpPr>
      <dsp:spPr>
        <a:xfrm>
          <a:off x="0" y="0"/>
          <a:ext cx="6984775" cy="1216800"/>
        </a:xfrm>
        <a:prstGeom prst="roundRect">
          <a:avLst/>
        </a:prstGeom>
        <a:solidFill>
          <a:srgbClr val="FF0000"/>
        </a:solidFill>
        <a:ln>
          <a:noFill/>
        </a:ln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Красный цвет – критические ошибки!</a:t>
          </a:r>
        </a:p>
      </dsp:txBody>
      <dsp:txXfrm>
        <a:off x="59399" y="59399"/>
        <a:ext cx="6865977" cy="1098002"/>
      </dsp:txXfrm>
    </dsp:sp>
    <dsp:sp modelId="{099840A9-B5ED-484F-90F3-461D5458BC18}">
      <dsp:nvSpPr>
        <dsp:cNvPr id="0" name=""/>
        <dsp:cNvSpPr/>
      </dsp:nvSpPr>
      <dsp:spPr>
        <a:xfrm>
          <a:off x="0" y="1650746"/>
          <a:ext cx="6984775" cy="121680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</a:rPr>
            <a:t>Желтый цвет – доктор, внимание!!!</a:t>
          </a:r>
        </a:p>
      </dsp:txBody>
      <dsp:txXfrm>
        <a:off x="59399" y="1710145"/>
        <a:ext cx="6865977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565" cy="494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625" y="1"/>
            <a:ext cx="2919565" cy="494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7DA76-3320-4684-965E-DDBF3CD1073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411"/>
            <a:ext cx="2919565" cy="494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625" y="9371411"/>
            <a:ext cx="2919565" cy="494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66B4A-1315-493D-ADA1-0CD046D99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032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76FC10B-921B-4EE0-82A5-74C6B7F3B1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565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9A3F85-E699-465F-93AE-DE5AAD8FD1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625" y="2"/>
            <a:ext cx="2919565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E0B2E0-7DC6-4DF0-B2F9-D1CF818558DE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33C40C68-46EC-45E3-9485-D28B8E25EC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88E80E4-874D-46F4-A91C-F74DAF633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262" y="4687294"/>
            <a:ext cx="5389240" cy="443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4A51D-0389-4AD5-8A5A-45653A95A7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413"/>
            <a:ext cx="2919565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76EBB1-7242-4B6C-8866-734F7E653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625" y="9371413"/>
            <a:ext cx="2919565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968042-50F1-4DEC-9A96-8EE09724232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16241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/index.php?title=%D0%A1%D0%BE%D0%BE%D1%82%D0%BD%D0%BE%D1%88%D0%B5%D0%BD%D0%B8%D0%B5_%D1%80%D0%B8%D1%81%D0%BA-%D0%BF%D0%BE%D0%BB%D1%8C%D0%B7%D0%B0&amp;action=edit&amp;redlink=1" TargetMode="External"/><Relationship Id="rId3" Type="http://schemas.openxmlformats.org/officeDocument/2006/relationships/hyperlink" Target="https://ru.wikipedia.org/w/index.php?title=%D0%9E%D1%82%D0%BC%D0%B5%D0%BD%D0%B0_%D1%80%D0%B5%D1%86%D0%B5%D0%BF%D1%82%D0%B0&amp;action=edit&amp;redlink=1" TargetMode="External"/><Relationship Id="rId7" Type="http://schemas.openxmlformats.org/officeDocument/2006/relationships/hyperlink" Target="https://ru.wikipedia.org/wiki/%D0%9D%D0%B5%D0%B6%D0%B5%D0%BB%D0%B0%D1%82%D0%B5%D0%BB%D1%8C%D0%BD%D0%B0%D1%8F_%D0%BB%D0%B5%D0%BA%D0%B0%D1%80%D1%81%D1%82%D0%B2%D0%B5%D0%BD%D0%BD%D0%B0%D1%8F_%D1%80%D0%B5%D0%B0%D0%BA%D1%86%D0%B8%D1%8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2%D0%B7%D0%B0%D0%B8%D0%BC%D0%BE%D0%B4%D0%B5%D0%B9%D1%81%D1%82%D0%B2%D0%B8%D0%B5_%D0%BB%D0%B5%D0%BA%D0%B0%D1%80%D1%81%D1%82%D0%B2%D0%B5%D0%BD%D0%BD%D1%8B%D1%85_%D1%81%D1%80%D0%B5%D0%B4%D1%81%D1%82%D0%B2" TargetMode="External"/><Relationship Id="rId5" Type="http://schemas.openxmlformats.org/officeDocument/2006/relationships/hyperlink" Target="https://ru.wikipedia.org/wiki/%D0%9F%D0%BE%D0%BB%D0%B8%D0%BF%D1%80%D0%B0%D0%B3%D0%BC%D0%B0%D0%B7%D0%B8%D1%8F" TargetMode="External"/><Relationship Id="rId4" Type="http://schemas.openxmlformats.org/officeDocument/2006/relationships/hyperlink" Target="https://ru.wikipedia.org/w/index.php?title=%D0%9D%D0%B5%D0%BD%D1%83%D0%B6%D0%BD%D0%B0%D1%8F_%D0%B7%D0%B0%D0%B1%D0%BE%D1%82%D0%B0_%D0%BE_%D0%B7%D0%B4%D0%BE%D1%80%D0%BE%D0%B2%D1%8C%D0%B5&amp;action=edit&amp;redlink=1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Благодарим организаторов за приглашение</a:t>
            </a:r>
            <a:r>
              <a:rPr lang="ru-RU" baseline="0" dirty="0"/>
              <a:t> и возможность рассказать о нашем опыте применения цифровых решений, которые помогли нам стать лучше!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73430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Стандарт требует разработать</a:t>
            </a:r>
            <a:r>
              <a:rPr lang="ru-RU" baseline="0" dirty="0"/>
              <a:t> стратегии снижения рисков нанесения вреда пациентам на каждом этапе работы с лекарственными препаратами. Какие это стратегии: При выборе ЛП – в клиниках должен быть создан и поддерживаться в актуальном состоянии формуляр применяемых ЛП (всегда доступных для врача), должны быть внедрены и быть доступными клинические протоколы лечения и системы поддержки принятия клинических решений, применяться системы проверки соответствия назначения ЛП нозологической форме.</a:t>
            </a:r>
          </a:p>
          <a:p>
            <a:r>
              <a:rPr lang="ru-RU" baseline="0" dirty="0"/>
              <a:t>При формировании листа назначений должна проводиться проверка правильности дозы, частоты и способа приема ЛС, наличия терапевтического </a:t>
            </a:r>
            <a:r>
              <a:rPr lang="ru-RU" baseline="0" dirty="0" err="1"/>
              <a:t>дублирова</a:t>
            </a:r>
            <a:r>
              <a:rPr lang="ru-RU" baseline="0" dirty="0"/>
              <a:t>… и </a:t>
            </a:r>
            <a:r>
              <a:rPr lang="ru-RU" baseline="0" dirty="0" err="1"/>
              <a:t>тд</a:t>
            </a:r>
            <a:r>
              <a:rPr lang="ru-RU" baseline="0" dirty="0"/>
              <a:t>. Наша система охватывает первые два этапа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50245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Требования международных и национальных стандартов к проверке листа назначений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86057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эти варианты были нами опробованы и конечно</a:t>
            </a:r>
            <a:r>
              <a:rPr lang="ru-RU" baseline="0" dirty="0"/>
              <a:t> мы пришли к выводу о необходимости разработки экспертной системы поддержки принятия решений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90276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каждого способа</a:t>
            </a:r>
            <a:r>
              <a:rPr lang="ru-RU" baseline="0" dirty="0"/>
              <a:t> есть свои преимущества и недостатки. Текст слайда…  В 2017 году было принято решение о разработке Экспертной системы проверки лекарственных назначений.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968042-50F1-4DEC-9A96-8EE09724232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38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 разработана за 9 месяцев силами команды сотрудников и компании-разработчика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61905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</a:t>
            </a:r>
            <a:r>
              <a:rPr lang="ru-RU" baseline="0" dirty="0"/>
              <a:t> оформлении первичного осмотра (протокола) предусмотрены обязательные поля. Система не даст сохранить протокол без их заполнения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Критерии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Бирса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рекомендации потенциально неуместного использования лекарств у пожилых людей, подчеркивают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Отмена рецепта (страница отсутствует)"/>
              </a:rPr>
              <a:t>необходимость отмены назначений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Ненужная забота о здоровье (страница отсутствует)"/>
              </a:rPr>
              <a:t>ненужных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лекарств, что помогает уменьшить шанс возникновения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Полипрагмазия"/>
              </a:rPr>
              <a:t>полипрагмазии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уменьшить количество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Взаимодействие лекарственных средств"/>
              </a:rPr>
              <a:t>лекарственных взаимодействий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Нежелательная лекарственная реакция"/>
              </a:rPr>
              <a:t>побочных реакций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тем самым улучшая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Соотношение риск-польза (страница отсутствует)"/>
              </a:rPr>
              <a:t>соотношение риска и пользы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от схем лечения у людей из группы риска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61370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госпитализации пациент заполняет специальную</a:t>
            </a:r>
            <a:r>
              <a:rPr lang="ru-RU" baseline="0" dirty="0"/>
              <a:t> форму, где указывает те </a:t>
            </a:r>
            <a:r>
              <a:rPr lang="ru-RU" dirty="0"/>
              <a:t>ЛП, которые принимает всегда. Они вносятся в</a:t>
            </a:r>
            <a:r>
              <a:rPr lang="ru-RU" baseline="0" dirty="0"/>
              <a:t> Лист назначений для проверки взаимодействия с другими назначаемыми ЛП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34823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формирования листа</a:t>
            </a:r>
            <a:r>
              <a:rPr lang="ru-RU" baseline="0" dirty="0"/>
              <a:t> назначений проводится его проверка системой.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50961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Красным цветом</a:t>
            </a:r>
            <a:r>
              <a:rPr lang="ru-RU" baseline="0" dirty="0"/>
              <a:t> отображены «критичные ошибки», при которых Лист назначения программа не даст сохранить, распечатать и передать на исполнение. Желтым цветом отражается информация для врача, которая должна быть принята во внимание (смена препарата, корректировка дозы, назначение лабораторных исследований и т.д.). Лист назначения распечатывается вместе с результатами проверки, подписывается лечащим врачом и вторым врачом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93685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5739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Клиника сегодня –</a:t>
            </a:r>
            <a:r>
              <a:rPr lang="ru-RU" baseline="0" dirty="0"/>
              <a:t> мы находимся в центре Москвы, имеем большую поликлинику, которая обслуживает более 70 тысяч пациентов в год и т.д.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13598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Применение системы  позволило за короткий период времени снизить количество</a:t>
            </a:r>
            <a:r>
              <a:rPr lang="ru-RU" baseline="0" dirty="0"/>
              <a:t> критических ошибок при назначении ЛП. Система отчетности дает информацию по типам ошибок, врачам, их допустившим, что дает возможность проводить адресную работы с врачами и проводить обучение как новых врачей, так и давно работающих. Работу с ошибками проводит клинический фармаколог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20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44514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Применение системы  позволило за короткий период времени снизить количество</a:t>
            </a:r>
            <a:r>
              <a:rPr lang="ru-RU" baseline="0" dirty="0"/>
              <a:t> критических ошибок при назначении ЛП. Система отчетности дает информацию по типам ошибок, врачам, их допустившим, что дает возможность проводить адресную работы с врачами и проводить обучение как новых врачей, так и давно работающих. Работу с ошибками проводит клинический фармаколог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968042-50F1-4DEC-9A96-8EE09724232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33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22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37323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прошли большой путь по</a:t>
            </a:r>
            <a:r>
              <a:rPr lang="ru-RU" baseline="0" dirty="0"/>
              <a:t> изучению и внедрению различных систем управления качеством, каждая из которых дала нам свой импульс для развития и привнесли в нашу жизнь много нового, но самым важным для нас стала сертификация по стандартам </a:t>
            </a:r>
            <a:r>
              <a:rPr lang="en-US" baseline="0" dirty="0"/>
              <a:t>JCI</a:t>
            </a:r>
            <a:r>
              <a:rPr lang="ru-RU" baseline="0" dirty="0"/>
              <a:t> и по Практическим рекомендациям РЗН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45962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были первой</a:t>
            </a:r>
            <a:r>
              <a:rPr lang="ru-RU" baseline="0" dirty="0"/>
              <a:t> клиникой</a:t>
            </a:r>
            <a:r>
              <a:rPr lang="ru-RU" dirty="0"/>
              <a:t> в нашей стране, которая получила сертификат </a:t>
            </a:r>
            <a:r>
              <a:rPr lang="en-US" dirty="0"/>
              <a:t>JCI</a:t>
            </a:r>
            <a:r>
              <a:rPr lang="ru-RU" dirty="0"/>
              <a:t>, чем мы очень гордимся. И с ним в нашу жизнь вошло огромное количество изменений.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11828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Несмотря</a:t>
            </a:r>
            <a:r>
              <a:rPr lang="ru-RU" baseline="0" dirty="0"/>
              <a:t> на отсутствие </a:t>
            </a:r>
            <a:r>
              <a:rPr lang="en-US" baseline="0" dirty="0"/>
              <a:t>JCI </a:t>
            </a:r>
            <a:r>
              <a:rPr lang="ru-RU" baseline="0" dirty="0"/>
              <a:t>в РФ клиника продолжает поддерживать и следовать требованиям и внедрять изменения 8-й версии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3995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клинике много информационных систем, но сегодня нам предложили</a:t>
            </a:r>
            <a:r>
              <a:rPr lang="ru-RU" baseline="0" dirty="0"/>
              <a:t> рассказать о двух из них. Это:…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2879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Первая система: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968042-50F1-4DEC-9A96-8EE09724232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73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есть яд и все</a:t>
            </a:r>
            <a:r>
              <a:rPr lang="ru-RU" baseline="0" dirty="0"/>
              <a:t> есть лекарство. И только доза делает лекарство ядом и яд лекарством…</a:t>
            </a:r>
            <a:endParaRPr lang="ru-RU" dirty="0"/>
          </a:p>
          <a:p>
            <a:r>
              <a:rPr lang="ru-RU" dirty="0"/>
              <a:t>Одним из</a:t>
            </a:r>
            <a:r>
              <a:rPr lang="ru-RU" baseline="0" dirty="0"/>
              <a:t> требований стандарта является правильное управление и контроль использования лекарственных средств. Это один из самых сложных разделов стандарта. Почему к нему такое внимание?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968042-50F1-4DEC-9A96-8EE09724232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738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Далее текст слайда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025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4" Type="http://schemas.openxmlformats.org/officeDocument/2006/relationships/image" Target="../media/image8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AF77E9-840C-401B-A1E0-F826FD15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025462-3EDB-425F-8FB5-B44D26023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B20E30-89A3-4972-88FA-B26C6063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75AE-8F44-49CE-AF65-CBA4CB66CF1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2639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2DCF082-8281-451B-8BD4-0237FB6D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179B62D-4B37-4278-855D-F335A254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852DD3E-E3D8-4A98-A025-48BDE56A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2AB6B-2E65-4D0B-99F6-7F6A7CDE36E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5" t="399" r="18566" b="651"/>
          <a:stretch/>
        </p:blipFill>
        <p:spPr>
          <a:xfrm>
            <a:off x="6066000" y="-27384"/>
            <a:ext cx="6120680" cy="6785992"/>
          </a:xfrm>
          <a:prstGeom prst="rect">
            <a:avLst/>
          </a:prstGeom>
        </p:spPr>
      </p:pic>
      <p:sp>
        <p:nvSpPr>
          <p:cNvPr id="6" name="Freeform 20"/>
          <p:cNvSpPr>
            <a:spLocks/>
          </p:cNvSpPr>
          <p:nvPr userDrawn="1"/>
        </p:nvSpPr>
        <p:spPr bwMode="auto">
          <a:xfrm>
            <a:off x="-1" y="6354815"/>
            <a:ext cx="12192001" cy="530575"/>
          </a:xfrm>
          <a:custGeom>
            <a:avLst/>
            <a:gdLst>
              <a:gd name="T0" fmla="*/ 1382 w 33995"/>
              <a:gd name="T1" fmla="*/ 0 h 1368"/>
              <a:gd name="T2" fmla="*/ 2330 w 33995"/>
              <a:gd name="T3" fmla="*/ 683 h 1368"/>
              <a:gd name="T4" fmla="*/ 2441 w 33995"/>
              <a:gd name="T5" fmla="*/ 794 h 1368"/>
              <a:gd name="T6" fmla="*/ 32669 w 33995"/>
              <a:gd name="T7" fmla="*/ 794 h 1368"/>
              <a:gd name="T8" fmla="*/ 32780 w 33995"/>
              <a:gd name="T9" fmla="*/ 683 h 1368"/>
              <a:gd name="T10" fmla="*/ 33995 w 33995"/>
              <a:gd name="T11" fmla="*/ 683 h 1368"/>
              <a:gd name="T12" fmla="*/ 33995 w 33995"/>
              <a:gd name="T13" fmla="*/ 1368 h 1368"/>
              <a:gd name="T14" fmla="*/ 0 w 33995"/>
              <a:gd name="T15" fmla="*/ 1368 h 1368"/>
              <a:gd name="T16" fmla="*/ 0 w 33995"/>
              <a:gd name="T17" fmla="*/ 581 h 1368"/>
              <a:gd name="T18" fmla="*/ 936 w 33995"/>
              <a:gd name="T19" fmla="*/ 0 h 1368"/>
              <a:gd name="T20" fmla="*/ 1382 w 33995"/>
              <a:gd name="T21" fmla="*/ 0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995" h="1368">
                <a:moveTo>
                  <a:pt x="1382" y="0"/>
                </a:moveTo>
                <a:cubicBezTo>
                  <a:pt x="1922" y="65"/>
                  <a:pt x="2330" y="357"/>
                  <a:pt x="2330" y="683"/>
                </a:cubicBezTo>
                <a:cubicBezTo>
                  <a:pt x="2330" y="744"/>
                  <a:pt x="2380" y="790"/>
                  <a:pt x="2441" y="794"/>
                </a:cubicBezTo>
                <a:cubicBezTo>
                  <a:pt x="6827" y="1058"/>
                  <a:pt x="28739" y="1094"/>
                  <a:pt x="32669" y="794"/>
                </a:cubicBezTo>
                <a:cubicBezTo>
                  <a:pt x="32730" y="789"/>
                  <a:pt x="32780" y="744"/>
                  <a:pt x="32780" y="683"/>
                </a:cubicBezTo>
                <a:lnTo>
                  <a:pt x="33995" y="683"/>
                </a:lnTo>
                <a:lnTo>
                  <a:pt x="33995" y="1368"/>
                </a:lnTo>
                <a:lnTo>
                  <a:pt x="0" y="1368"/>
                </a:lnTo>
                <a:lnTo>
                  <a:pt x="0" y="581"/>
                </a:lnTo>
                <a:cubicBezTo>
                  <a:pt x="74" y="298"/>
                  <a:pt x="452" y="58"/>
                  <a:pt x="936" y="0"/>
                </a:cubicBezTo>
                <a:lnTo>
                  <a:pt x="1382" y="0"/>
                </a:lnTo>
                <a:close/>
              </a:path>
            </a:pathLst>
          </a:custGeom>
          <a:solidFill>
            <a:srgbClr val="006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" y="6395751"/>
            <a:ext cx="667863" cy="433736"/>
          </a:xfrm>
          <a:prstGeom prst="rect">
            <a:avLst/>
          </a:prstGeom>
        </p:spPr>
      </p:pic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52006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/>
              <a:pPr>
                <a:defRPr/>
              </a:pPr>
              <a:t>‹#›</a:t>
            </a:fld>
            <a:endParaRPr lang="ru-RU" altLang="ru-RU" sz="900" dirty="0"/>
          </a:p>
        </p:txBody>
      </p:sp>
    </p:spTree>
    <p:extLst>
      <p:ext uri="{BB962C8B-B14F-4D97-AF65-F5344CB8AC3E}">
        <p14:creationId xmlns:p14="http://schemas.microsoft.com/office/powerpoint/2010/main" val="335521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r="23699"/>
          <a:stretch/>
        </p:blipFill>
        <p:spPr>
          <a:xfrm>
            <a:off x="6096000" y="-27384"/>
            <a:ext cx="6096000" cy="6773333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02DCF082-8281-451B-8BD4-0237FB6D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179B62D-4B37-4278-855D-F335A254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852DD3E-E3D8-4A98-A025-48BDE56A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2AB6B-2E65-4D0B-99F6-7F6A7CDE36E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Freeform 20"/>
          <p:cNvSpPr>
            <a:spLocks/>
          </p:cNvSpPr>
          <p:nvPr userDrawn="1"/>
        </p:nvSpPr>
        <p:spPr bwMode="auto">
          <a:xfrm>
            <a:off x="-1" y="6354815"/>
            <a:ext cx="12192001" cy="530575"/>
          </a:xfrm>
          <a:custGeom>
            <a:avLst/>
            <a:gdLst>
              <a:gd name="T0" fmla="*/ 1382 w 33995"/>
              <a:gd name="T1" fmla="*/ 0 h 1368"/>
              <a:gd name="T2" fmla="*/ 2330 w 33995"/>
              <a:gd name="T3" fmla="*/ 683 h 1368"/>
              <a:gd name="T4" fmla="*/ 2441 w 33995"/>
              <a:gd name="T5" fmla="*/ 794 h 1368"/>
              <a:gd name="T6" fmla="*/ 32669 w 33995"/>
              <a:gd name="T7" fmla="*/ 794 h 1368"/>
              <a:gd name="T8" fmla="*/ 32780 w 33995"/>
              <a:gd name="T9" fmla="*/ 683 h 1368"/>
              <a:gd name="T10" fmla="*/ 33995 w 33995"/>
              <a:gd name="T11" fmla="*/ 683 h 1368"/>
              <a:gd name="T12" fmla="*/ 33995 w 33995"/>
              <a:gd name="T13" fmla="*/ 1368 h 1368"/>
              <a:gd name="T14" fmla="*/ 0 w 33995"/>
              <a:gd name="T15" fmla="*/ 1368 h 1368"/>
              <a:gd name="T16" fmla="*/ 0 w 33995"/>
              <a:gd name="T17" fmla="*/ 581 h 1368"/>
              <a:gd name="T18" fmla="*/ 936 w 33995"/>
              <a:gd name="T19" fmla="*/ 0 h 1368"/>
              <a:gd name="T20" fmla="*/ 1382 w 33995"/>
              <a:gd name="T21" fmla="*/ 0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995" h="1368">
                <a:moveTo>
                  <a:pt x="1382" y="0"/>
                </a:moveTo>
                <a:cubicBezTo>
                  <a:pt x="1922" y="65"/>
                  <a:pt x="2330" y="357"/>
                  <a:pt x="2330" y="683"/>
                </a:cubicBezTo>
                <a:cubicBezTo>
                  <a:pt x="2330" y="744"/>
                  <a:pt x="2380" y="790"/>
                  <a:pt x="2441" y="794"/>
                </a:cubicBezTo>
                <a:cubicBezTo>
                  <a:pt x="6827" y="1058"/>
                  <a:pt x="28739" y="1094"/>
                  <a:pt x="32669" y="794"/>
                </a:cubicBezTo>
                <a:cubicBezTo>
                  <a:pt x="32730" y="789"/>
                  <a:pt x="32780" y="744"/>
                  <a:pt x="32780" y="683"/>
                </a:cubicBezTo>
                <a:lnTo>
                  <a:pt x="33995" y="683"/>
                </a:lnTo>
                <a:lnTo>
                  <a:pt x="33995" y="1368"/>
                </a:lnTo>
                <a:lnTo>
                  <a:pt x="0" y="1368"/>
                </a:lnTo>
                <a:lnTo>
                  <a:pt x="0" y="581"/>
                </a:lnTo>
                <a:cubicBezTo>
                  <a:pt x="74" y="298"/>
                  <a:pt x="452" y="58"/>
                  <a:pt x="936" y="0"/>
                </a:cubicBezTo>
                <a:lnTo>
                  <a:pt x="1382" y="0"/>
                </a:lnTo>
                <a:close/>
              </a:path>
            </a:pathLst>
          </a:custGeom>
          <a:solidFill>
            <a:srgbClr val="006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" y="6395751"/>
            <a:ext cx="667863" cy="433736"/>
          </a:xfrm>
          <a:prstGeom prst="rect">
            <a:avLst/>
          </a:prstGeom>
        </p:spPr>
      </p:pic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52006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/>
              <a:pPr>
                <a:defRPr/>
              </a:pPr>
              <a:t>‹#›</a:t>
            </a:fld>
            <a:endParaRPr lang="ru-RU" altLang="ru-RU" sz="900" dirty="0"/>
          </a:p>
        </p:txBody>
      </p:sp>
    </p:spTree>
    <p:extLst>
      <p:ext uri="{BB962C8B-B14F-4D97-AF65-F5344CB8AC3E}">
        <p14:creationId xmlns:p14="http://schemas.microsoft.com/office/powerpoint/2010/main" val="2906593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0253CBE-A7F4-467C-B248-35B94206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1CEDFED-0CAC-4AA6-9A68-EB5EF2EA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9F5AEBE-FE02-44B0-896C-A0072828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533D6-CF70-45C3-944F-C219376CF9D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76221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06DADB9-AB56-49A7-9953-42B1E039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CFC5CD7-887C-413D-999C-1495C3942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850A611-FB0E-4D1D-B764-4D0B3E7F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DB0D-C8E5-4F96-B1A1-D685FA4D887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22019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5DE215-B2C4-41A4-9EF9-5A3BC06B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545F6F-7EB0-4729-ACBE-A2F328FF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9FAA5-6B27-40AE-AADD-6D07751E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5BE3-7420-43BD-AE02-164A7BC1C30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74994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76B77B-2D74-42A5-BF77-24AFAF2B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6B589-AF9A-4A6C-8636-791D2840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0FA48-441F-4C75-A3DD-130EB24E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AD268-A57C-4E13-857B-3B5B6B744C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10719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галстук короткии_nz_bez viletov.png">
            <a:extLst>
              <a:ext uri="{FF2B5EF4-FFF2-40B4-BE49-F238E27FC236}">
                <a16:creationId xmlns:a16="http://schemas.microsoft.com/office/drawing/2014/main" id="{AAB7F677-F640-43D6-9E04-F04EDB2F7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/>
          <a:stretch>
            <a:fillRect/>
          </a:stretch>
        </p:blipFill>
        <p:spPr bwMode="auto">
          <a:xfrm>
            <a:off x="9889067" y="7"/>
            <a:ext cx="1775884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D71CCE9-3128-4F46-A172-34E79E37B0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32700" y="6524625"/>
            <a:ext cx="4114800" cy="198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2545" rIns="0" bIns="0" anchor="ctr"/>
          <a:lstStyle>
            <a:lvl1pPr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9D639660-BF07-4E28-BCBB-5D0E32D16BCC}" type="slidenum">
              <a:rPr lang="ru-RU" altLang="ru-RU" sz="900" smtClean="0"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ru-RU" altLang="ru-RU" sz="9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44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99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795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23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ED735-BFA5-481C-A769-72388E0E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26812-A290-44A0-B415-A528DA02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C9B54-BEEE-499A-8B46-3B9AEBE1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9F011-F641-4ABD-A494-541443EEECB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04239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136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409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5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81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50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026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70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8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Картинки по запросу медицинское оборудование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 userDrawn="1"/>
        </p:nvSpPr>
        <p:spPr>
          <a:xfrm>
            <a:off x="-1" y="-1"/>
            <a:ext cx="12191999" cy="6858001"/>
          </a:xfrm>
          <a:custGeom>
            <a:avLst/>
            <a:gdLst>
              <a:gd name="connsiteX0" fmla="*/ 2 w 12191999"/>
              <a:gd name="connsiteY0" fmla="*/ 1 h 6858001"/>
              <a:gd name="connsiteX1" fmla="*/ 2 w 12191999"/>
              <a:gd name="connsiteY1" fmla="*/ 6848319 h 6858001"/>
              <a:gd name="connsiteX2" fmla="*/ 236966 w 12191999"/>
              <a:gd name="connsiteY2" fmla="*/ 6808318 h 6858001"/>
              <a:gd name="connsiteX3" fmla="*/ 4362450 w 12191999"/>
              <a:gd name="connsiteY3" fmla="*/ 3424160 h 6858001"/>
              <a:gd name="connsiteX4" fmla="*/ 236966 w 12191999"/>
              <a:gd name="connsiteY4" fmla="*/ 40002 h 6858001"/>
              <a:gd name="connsiteX5" fmla="*/ 0 w 12191999"/>
              <a:gd name="connsiteY5" fmla="*/ 0 h 6858001"/>
              <a:gd name="connsiteX6" fmla="*/ 12191999 w 12191999"/>
              <a:gd name="connsiteY6" fmla="*/ 0 h 6858001"/>
              <a:gd name="connsiteX7" fmla="*/ 12191999 w 12191999"/>
              <a:gd name="connsiteY7" fmla="*/ 6858001 h 6858001"/>
              <a:gd name="connsiteX8" fmla="*/ 0 w 12191999"/>
              <a:gd name="connsiteY8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6858001">
                <a:moveTo>
                  <a:pt x="2" y="1"/>
                </a:moveTo>
                <a:lnTo>
                  <a:pt x="2" y="6848319"/>
                </a:lnTo>
                <a:lnTo>
                  <a:pt x="236966" y="6808318"/>
                </a:lnTo>
                <a:cubicBezTo>
                  <a:pt x="2661345" y="6250764"/>
                  <a:pt x="4362450" y="4945476"/>
                  <a:pt x="4362450" y="3424160"/>
                </a:cubicBezTo>
                <a:cubicBezTo>
                  <a:pt x="4362450" y="1902844"/>
                  <a:pt x="2661345" y="597565"/>
                  <a:pt x="236966" y="40002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659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 userDrawn="1"/>
        </p:nvSpPr>
        <p:spPr>
          <a:xfrm>
            <a:off x="-3" y="0"/>
            <a:ext cx="4523987" cy="6858001"/>
          </a:xfrm>
          <a:custGeom>
            <a:avLst/>
            <a:gdLst>
              <a:gd name="connsiteX0" fmla="*/ 4 w 4523987"/>
              <a:gd name="connsiteY0" fmla="*/ 1 h 6858001"/>
              <a:gd name="connsiteX1" fmla="*/ 4 w 4523987"/>
              <a:gd name="connsiteY1" fmla="*/ 6848319 h 6858001"/>
              <a:gd name="connsiteX2" fmla="*/ 236968 w 4523987"/>
              <a:gd name="connsiteY2" fmla="*/ 6808318 h 6858001"/>
              <a:gd name="connsiteX3" fmla="*/ 4362452 w 4523987"/>
              <a:gd name="connsiteY3" fmla="*/ 3424160 h 6858001"/>
              <a:gd name="connsiteX4" fmla="*/ 236968 w 4523987"/>
              <a:gd name="connsiteY4" fmla="*/ 40002 h 6858001"/>
              <a:gd name="connsiteX5" fmla="*/ 0 w 4523987"/>
              <a:gd name="connsiteY5" fmla="*/ 0 h 6858001"/>
              <a:gd name="connsiteX6" fmla="*/ 869139 w 4523987"/>
              <a:gd name="connsiteY6" fmla="*/ 0 h 6858001"/>
              <a:gd name="connsiteX7" fmla="*/ 1030988 w 4523987"/>
              <a:gd name="connsiteY7" fmla="*/ 49191 h 6858001"/>
              <a:gd name="connsiteX8" fmla="*/ 4523987 w 4523987"/>
              <a:gd name="connsiteY8" fmla="*/ 3422868 h 6858001"/>
              <a:gd name="connsiteX9" fmla="*/ 1030988 w 4523987"/>
              <a:gd name="connsiteY9" fmla="*/ 6796549 h 6858001"/>
              <a:gd name="connsiteX10" fmla="*/ 828793 w 4523987"/>
              <a:gd name="connsiteY10" fmla="*/ 6858001 h 6858001"/>
              <a:gd name="connsiteX11" fmla="*/ 0 w 4523987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23987" h="6858001">
                <a:moveTo>
                  <a:pt x="4" y="1"/>
                </a:moveTo>
                <a:lnTo>
                  <a:pt x="4" y="6848319"/>
                </a:lnTo>
                <a:lnTo>
                  <a:pt x="236968" y="6808318"/>
                </a:lnTo>
                <a:cubicBezTo>
                  <a:pt x="2661346" y="6250764"/>
                  <a:pt x="4362452" y="4945476"/>
                  <a:pt x="4362452" y="3424160"/>
                </a:cubicBezTo>
                <a:cubicBezTo>
                  <a:pt x="4362452" y="1902844"/>
                  <a:pt x="2661346" y="597565"/>
                  <a:pt x="236968" y="40002"/>
                </a:cubicBezTo>
                <a:close/>
                <a:moveTo>
                  <a:pt x="0" y="0"/>
                </a:moveTo>
                <a:lnTo>
                  <a:pt x="869139" y="0"/>
                </a:lnTo>
                <a:lnTo>
                  <a:pt x="1030988" y="49191"/>
                </a:lnTo>
                <a:cubicBezTo>
                  <a:pt x="3125126" y="741056"/>
                  <a:pt x="4523987" y="1993136"/>
                  <a:pt x="4523987" y="3422868"/>
                </a:cubicBezTo>
                <a:cubicBezTo>
                  <a:pt x="4523987" y="4852601"/>
                  <a:pt x="3125126" y="6104688"/>
                  <a:pt x="1030988" y="6796549"/>
                </a:cubicBezTo>
                <a:lnTo>
                  <a:pt x="828793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659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4" name="Freeform 57"/>
          <p:cNvSpPr>
            <a:spLocks/>
          </p:cNvSpPr>
          <p:nvPr userDrawn="1"/>
        </p:nvSpPr>
        <p:spPr bwMode="auto">
          <a:xfrm>
            <a:off x="3852862" y="4960938"/>
            <a:ext cx="8339138" cy="449263"/>
          </a:xfrm>
          <a:custGeom>
            <a:avLst/>
            <a:gdLst>
              <a:gd name="T0" fmla="*/ 1233 w 23153"/>
              <a:gd name="T1" fmla="*/ 0 h 1247"/>
              <a:gd name="T2" fmla="*/ 23153 w 23153"/>
              <a:gd name="T3" fmla="*/ 0 h 1247"/>
              <a:gd name="T4" fmla="*/ 23153 w 23153"/>
              <a:gd name="T5" fmla="*/ 1247 h 1247"/>
              <a:gd name="T6" fmla="*/ 194 w 23153"/>
              <a:gd name="T7" fmla="*/ 1247 h 1247"/>
              <a:gd name="T8" fmla="*/ 29 w 23153"/>
              <a:gd name="T9" fmla="*/ 1139 h 1247"/>
              <a:gd name="T10" fmla="*/ 63 w 23153"/>
              <a:gd name="T11" fmla="*/ 944 h 1247"/>
              <a:gd name="T12" fmla="*/ 616 w 23153"/>
              <a:gd name="T13" fmla="*/ 304 h 1247"/>
              <a:gd name="T14" fmla="*/ 1233 w 23153"/>
              <a:gd name="T15" fmla="*/ 0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53" h="1247">
                <a:moveTo>
                  <a:pt x="1233" y="0"/>
                </a:moveTo>
                <a:lnTo>
                  <a:pt x="23153" y="0"/>
                </a:lnTo>
                <a:lnTo>
                  <a:pt x="23153" y="1247"/>
                </a:lnTo>
                <a:lnTo>
                  <a:pt x="194" y="1247"/>
                </a:lnTo>
                <a:cubicBezTo>
                  <a:pt x="121" y="1247"/>
                  <a:pt x="58" y="1206"/>
                  <a:pt x="29" y="1139"/>
                </a:cubicBezTo>
                <a:cubicBezTo>
                  <a:pt x="0" y="1072"/>
                  <a:pt x="13" y="998"/>
                  <a:pt x="63" y="944"/>
                </a:cubicBezTo>
                <a:cubicBezTo>
                  <a:pt x="254" y="740"/>
                  <a:pt x="446" y="524"/>
                  <a:pt x="616" y="304"/>
                </a:cubicBezTo>
                <a:cubicBezTo>
                  <a:pt x="768" y="106"/>
                  <a:pt x="983" y="0"/>
                  <a:pt x="1233" y="0"/>
                </a:cubicBezTo>
                <a:close/>
              </a:path>
            </a:pathLst>
          </a:custGeom>
          <a:solidFill>
            <a:srgbClr val="006595">
              <a:alpha val="80000"/>
            </a:srgbClr>
          </a:solidFill>
        </p:spPr>
        <p:txBody>
          <a:bodyPr wrap="square" rIns="3600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5" name="Freeform 56"/>
          <p:cNvSpPr>
            <a:spLocks/>
          </p:cNvSpPr>
          <p:nvPr userDrawn="1"/>
        </p:nvSpPr>
        <p:spPr bwMode="auto">
          <a:xfrm>
            <a:off x="4260850" y="3203940"/>
            <a:ext cx="7931150" cy="1673225"/>
          </a:xfrm>
          <a:custGeom>
            <a:avLst/>
            <a:gdLst>
              <a:gd name="T0" fmla="*/ 1368 w 22020"/>
              <a:gd name="T1" fmla="*/ 0 h 4644"/>
              <a:gd name="T2" fmla="*/ 22020 w 22020"/>
              <a:gd name="T3" fmla="*/ 0 h 4644"/>
              <a:gd name="T4" fmla="*/ 22020 w 22020"/>
              <a:gd name="T5" fmla="*/ 4644 h 4644"/>
              <a:gd name="T6" fmla="*/ 232 w 22020"/>
              <a:gd name="T7" fmla="*/ 4644 h 4644"/>
              <a:gd name="T8" fmla="*/ 40 w 22020"/>
              <a:gd name="T9" fmla="*/ 4532 h 4644"/>
              <a:gd name="T10" fmla="*/ 44 w 22020"/>
              <a:gd name="T11" fmla="*/ 4310 h 4644"/>
              <a:gd name="T12" fmla="*/ 1128 w 22020"/>
              <a:gd name="T13" fmla="*/ 251 h 4644"/>
              <a:gd name="T14" fmla="*/ 1195 w 22020"/>
              <a:gd name="T15" fmla="*/ 74 h 4644"/>
              <a:gd name="T16" fmla="*/ 1368 w 22020"/>
              <a:gd name="T17" fmla="*/ 0 h 4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020" h="4644">
                <a:moveTo>
                  <a:pt x="1368" y="0"/>
                </a:moveTo>
                <a:lnTo>
                  <a:pt x="22020" y="0"/>
                </a:lnTo>
                <a:lnTo>
                  <a:pt x="22020" y="4644"/>
                </a:lnTo>
                <a:lnTo>
                  <a:pt x="232" y="4644"/>
                </a:lnTo>
                <a:cubicBezTo>
                  <a:pt x="150" y="4644"/>
                  <a:pt x="80" y="4603"/>
                  <a:pt x="40" y="4532"/>
                </a:cubicBezTo>
                <a:cubicBezTo>
                  <a:pt x="0" y="4461"/>
                  <a:pt x="1" y="4380"/>
                  <a:pt x="44" y="4310"/>
                </a:cubicBezTo>
                <a:cubicBezTo>
                  <a:pt x="849" y="2985"/>
                  <a:pt x="1199" y="1834"/>
                  <a:pt x="1128" y="251"/>
                </a:cubicBezTo>
                <a:cubicBezTo>
                  <a:pt x="1125" y="183"/>
                  <a:pt x="1148" y="123"/>
                  <a:pt x="1195" y="74"/>
                </a:cubicBezTo>
                <a:cubicBezTo>
                  <a:pt x="1242" y="25"/>
                  <a:pt x="1300" y="0"/>
                  <a:pt x="1368" y="0"/>
                </a:cubicBezTo>
                <a:close/>
              </a:path>
            </a:pathLst>
          </a:custGeom>
          <a:solidFill>
            <a:srgbClr val="006595">
              <a:alpha val="80000"/>
            </a:srgbClr>
          </a:solidFill>
        </p:spPr>
        <p:txBody>
          <a:bodyPr vert="horz" wrap="square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Freeform 55"/>
          <p:cNvSpPr>
            <a:spLocks/>
          </p:cNvSpPr>
          <p:nvPr userDrawn="1"/>
        </p:nvSpPr>
        <p:spPr bwMode="auto">
          <a:xfrm>
            <a:off x="1463676" y="6562725"/>
            <a:ext cx="10728325" cy="295275"/>
          </a:xfrm>
          <a:custGeom>
            <a:avLst/>
            <a:gdLst>
              <a:gd name="T0" fmla="*/ 2329 w 29790"/>
              <a:gd name="T1" fmla="*/ 0 h 822"/>
              <a:gd name="T2" fmla="*/ 29790 w 29790"/>
              <a:gd name="T3" fmla="*/ 0 h 822"/>
              <a:gd name="T4" fmla="*/ 29790 w 29790"/>
              <a:gd name="T5" fmla="*/ 822 h 822"/>
              <a:gd name="T6" fmla="*/ 0 w 29790"/>
              <a:gd name="T7" fmla="*/ 822 h 822"/>
              <a:gd name="T8" fmla="*/ 1374 w 29790"/>
              <a:gd name="T9" fmla="*/ 205 h 822"/>
              <a:gd name="T10" fmla="*/ 2329 w 29790"/>
              <a:gd name="T11" fmla="*/ 0 h 8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90" h="822">
                <a:moveTo>
                  <a:pt x="2329" y="0"/>
                </a:moveTo>
                <a:lnTo>
                  <a:pt x="29790" y="0"/>
                </a:lnTo>
                <a:lnTo>
                  <a:pt x="29790" y="822"/>
                </a:lnTo>
                <a:lnTo>
                  <a:pt x="0" y="822"/>
                </a:lnTo>
                <a:lnTo>
                  <a:pt x="1374" y="205"/>
                </a:lnTo>
                <a:cubicBezTo>
                  <a:pt x="1689" y="63"/>
                  <a:pt x="1984" y="0"/>
                  <a:pt x="2329" y="0"/>
                </a:cubicBezTo>
                <a:close/>
              </a:path>
            </a:pathLst>
          </a:custGeom>
          <a:solidFill>
            <a:srgbClr val="006595">
              <a:alpha val="80000"/>
            </a:srgbClr>
          </a:solidFill>
        </p:spPr>
        <p:txBody>
          <a:bodyPr wrap="square" rIns="3600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5105399" y="3212983"/>
            <a:ext cx="7086600" cy="1664182"/>
          </a:xfrm>
          <a:noFill/>
        </p:spPr>
        <p:txBody>
          <a:bodyPr rIns="360000" anchor="ctr" anchorCtr="0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6283" y="4962183"/>
            <a:ext cx="7225716" cy="448018"/>
          </a:xfrm>
          <a:prstGeom prst="rect">
            <a:avLst/>
          </a:prstGeom>
          <a:noFill/>
        </p:spPr>
        <p:txBody>
          <a:bodyPr rIns="360000" anchor="ctr" anchorCtr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28 September 2017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19" y="158253"/>
            <a:ext cx="1565887" cy="8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46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1" r="11399" b="3436"/>
          <a:stretch/>
        </p:blipFill>
        <p:spPr>
          <a:xfrm>
            <a:off x="2" y="9112"/>
            <a:ext cx="12191999" cy="6844490"/>
          </a:xfrm>
          <a:prstGeom prst="rect">
            <a:avLst/>
          </a:prstGeom>
        </p:spPr>
      </p:pic>
      <p:sp>
        <p:nvSpPr>
          <p:cNvPr id="12" name="Freeform 9"/>
          <p:cNvSpPr>
            <a:spLocks noChangeAspect="1"/>
          </p:cNvSpPr>
          <p:nvPr userDrawn="1"/>
        </p:nvSpPr>
        <p:spPr bwMode="white">
          <a:xfrm>
            <a:off x="2" y="0"/>
            <a:ext cx="6422293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95">
              <a:alpha val="74902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6" name="Rectangle 2"/>
          <p:cNvSpPr/>
          <p:nvPr userDrawn="1"/>
        </p:nvSpPr>
        <p:spPr>
          <a:xfrm>
            <a:off x="11815431" y="6614680"/>
            <a:ext cx="321455" cy="23897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659CA-0C4F-472E-B030-1A6DA9E1C59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7" y="405881"/>
            <a:ext cx="2087849" cy="8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6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791A8-9939-46C0-98C0-057B49BD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CCB14-CC0F-4AA3-A67E-E7D4CE0B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7AC16-0C67-4BEA-BF59-5AA408C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6C5E6-085F-45B7-899C-20FE35B9850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4904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9" name="Object 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06736" y="6616463"/>
            <a:ext cx="323849" cy="238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659CA-0C4F-472E-B030-1A6DA9E1C59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0500" y="11648"/>
            <a:ext cx="11811000" cy="247529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None/>
              <a:defRPr sz="1400">
                <a:solidFill>
                  <a:srgbClr val="00659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872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6B0A5-B37E-403F-A2CB-04A276C5A3A7}" type="datetimeFigureOut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6606-30DF-46FD-B66A-84C0775A3BE1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94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8E90-9424-4BB6-9EA4-E21BC1181B4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61D4-6A48-4FAF-8EA0-D3766FC39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598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8E90-9424-4BB6-9EA4-E21BC1181B47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61D4-6A48-4FAF-8EA0-D3766FC39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483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832583"/>
            <a:ext cx="12192000" cy="45719"/>
          </a:xfrm>
          <a:prstGeom prst="rect">
            <a:avLst/>
          </a:prstGeom>
          <a:solidFill>
            <a:srgbClr val="0E5E51"/>
          </a:solidFill>
          <a:ln>
            <a:solidFill>
              <a:srgbClr val="008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976237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104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userDrawn="1">
  <p:cSld name="Заголовок и объект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832583"/>
            <a:ext cx="12192000" cy="45719"/>
          </a:xfrm>
          <a:prstGeom prst="rect">
            <a:avLst/>
          </a:prstGeom>
          <a:solidFill>
            <a:srgbClr val="0E5E51"/>
          </a:solidFill>
          <a:ln>
            <a:solidFill>
              <a:srgbClr val="008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976237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109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7F58A-F827-4CBB-8681-3072E29DC778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29.10.2024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919AA-32BA-4DF4-9237-40FAB8BEE9F3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960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010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46714"/>
          </a:xfrm>
          <a:prstGeom prst="rect">
            <a:avLst/>
          </a:prstGeom>
          <a:solidFill>
            <a:srgbClr val="1C3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04800" cap="flat" cmpd="sng">
            <a:solidFill>
              <a:srgbClr val="FFFFFF">
                <a:alpha val="34000"/>
              </a:srgb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8" descr="JCI_re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509" y="214066"/>
            <a:ext cx="1964267" cy="41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45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46714"/>
          </a:xfrm>
          <a:prstGeom prst="rect">
            <a:avLst/>
          </a:prstGeom>
          <a:solidFill>
            <a:srgbClr val="1C3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04800" cap="flat" cmpd="sng">
            <a:solidFill>
              <a:srgbClr val="FFFFFF">
                <a:alpha val="34000"/>
              </a:srgb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8" descr="JCI_re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509" y="214066"/>
            <a:ext cx="1964267" cy="41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6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4959F51-1D35-4D47-8AA9-D0A23E9C7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E338B6F-E639-4771-A55A-C5A00872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D86CBCD-BB8A-47C8-91C0-E20E1704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F53D-3249-4FEE-829E-FB7D2A555C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17075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46714"/>
          </a:xfrm>
          <a:prstGeom prst="rect">
            <a:avLst/>
          </a:prstGeom>
          <a:solidFill>
            <a:srgbClr val="1C3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04800" cap="flat" cmpd="sng">
            <a:solidFill>
              <a:srgbClr val="FFFFFF">
                <a:alpha val="34000"/>
              </a:srgb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8" descr="JCI_rev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509" y="214066"/>
            <a:ext cx="1964267" cy="41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70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1" r="11399" b="3436"/>
          <a:stretch/>
        </p:blipFill>
        <p:spPr>
          <a:xfrm>
            <a:off x="2" y="9112"/>
            <a:ext cx="12191999" cy="6844490"/>
          </a:xfrm>
          <a:prstGeom prst="rect">
            <a:avLst/>
          </a:prstGeom>
        </p:spPr>
      </p:pic>
      <p:sp>
        <p:nvSpPr>
          <p:cNvPr id="12" name="Freeform 9"/>
          <p:cNvSpPr>
            <a:spLocks noChangeAspect="1"/>
          </p:cNvSpPr>
          <p:nvPr userDrawn="1"/>
        </p:nvSpPr>
        <p:spPr bwMode="white">
          <a:xfrm>
            <a:off x="2" y="0"/>
            <a:ext cx="6422293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95">
              <a:alpha val="74902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"/>
          <p:cNvSpPr/>
          <p:nvPr userDrawn="1"/>
        </p:nvSpPr>
        <p:spPr>
          <a:xfrm>
            <a:off x="11815431" y="6614680"/>
            <a:ext cx="321455" cy="23897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659CA-0C4F-472E-B030-1A6DA9E1C59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7" y="405881"/>
            <a:ext cx="2087849" cy="8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9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Картинки по запросу медицинское оборудование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 userDrawn="1"/>
        </p:nvSpPr>
        <p:spPr>
          <a:xfrm>
            <a:off x="-1" y="-1"/>
            <a:ext cx="12191999" cy="6858001"/>
          </a:xfrm>
          <a:custGeom>
            <a:avLst/>
            <a:gdLst>
              <a:gd name="connsiteX0" fmla="*/ 2 w 12191999"/>
              <a:gd name="connsiteY0" fmla="*/ 1 h 6858001"/>
              <a:gd name="connsiteX1" fmla="*/ 2 w 12191999"/>
              <a:gd name="connsiteY1" fmla="*/ 6848319 h 6858001"/>
              <a:gd name="connsiteX2" fmla="*/ 236966 w 12191999"/>
              <a:gd name="connsiteY2" fmla="*/ 6808318 h 6858001"/>
              <a:gd name="connsiteX3" fmla="*/ 4362450 w 12191999"/>
              <a:gd name="connsiteY3" fmla="*/ 3424160 h 6858001"/>
              <a:gd name="connsiteX4" fmla="*/ 236966 w 12191999"/>
              <a:gd name="connsiteY4" fmla="*/ 40002 h 6858001"/>
              <a:gd name="connsiteX5" fmla="*/ 0 w 12191999"/>
              <a:gd name="connsiteY5" fmla="*/ 0 h 6858001"/>
              <a:gd name="connsiteX6" fmla="*/ 12191999 w 12191999"/>
              <a:gd name="connsiteY6" fmla="*/ 0 h 6858001"/>
              <a:gd name="connsiteX7" fmla="*/ 12191999 w 12191999"/>
              <a:gd name="connsiteY7" fmla="*/ 6858001 h 6858001"/>
              <a:gd name="connsiteX8" fmla="*/ 0 w 12191999"/>
              <a:gd name="connsiteY8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6858001">
                <a:moveTo>
                  <a:pt x="2" y="1"/>
                </a:moveTo>
                <a:lnTo>
                  <a:pt x="2" y="6848319"/>
                </a:lnTo>
                <a:lnTo>
                  <a:pt x="236966" y="6808318"/>
                </a:lnTo>
                <a:cubicBezTo>
                  <a:pt x="2661345" y="6250764"/>
                  <a:pt x="4362450" y="4945476"/>
                  <a:pt x="4362450" y="3424160"/>
                </a:cubicBezTo>
                <a:cubicBezTo>
                  <a:pt x="4362450" y="1902844"/>
                  <a:pt x="2661345" y="597565"/>
                  <a:pt x="236966" y="40002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659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 userDrawn="1"/>
        </p:nvSpPr>
        <p:spPr>
          <a:xfrm>
            <a:off x="-3" y="0"/>
            <a:ext cx="4523987" cy="6858001"/>
          </a:xfrm>
          <a:custGeom>
            <a:avLst/>
            <a:gdLst>
              <a:gd name="connsiteX0" fmla="*/ 4 w 4523987"/>
              <a:gd name="connsiteY0" fmla="*/ 1 h 6858001"/>
              <a:gd name="connsiteX1" fmla="*/ 4 w 4523987"/>
              <a:gd name="connsiteY1" fmla="*/ 6848319 h 6858001"/>
              <a:gd name="connsiteX2" fmla="*/ 236968 w 4523987"/>
              <a:gd name="connsiteY2" fmla="*/ 6808318 h 6858001"/>
              <a:gd name="connsiteX3" fmla="*/ 4362452 w 4523987"/>
              <a:gd name="connsiteY3" fmla="*/ 3424160 h 6858001"/>
              <a:gd name="connsiteX4" fmla="*/ 236968 w 4523987"/>
              <a:gd name="connsiteY4" fmla="*/ 40002 h 6858001"/>
              <a:gd name="connsiteX5" fmla="*/ 0 w 4523987"/>
              <a:gd name="connsiteY5" fmla="*/ 0 h 6858001"/>
              <a:gd name="connsiteX6" fmla="*/ 869139 w 4523987"/>
              <a:gd name="connsiteY6" fmla="*/ 0 h 6858001"/>
              <a:gd name="connsiteX7" fmla="*/ 1030988 w 4523987"/>
              <a:gd name="connsiteY7" fmla="*/ 49191 h 6858001"/>
              <a:gd name="connsiteX8" fmla="*/ 4523987 w 4523987"/>
              <a:gd name="connsiteY8" fmla="*/ 3422868 h 6858001"/>
              <a:gd name="connsiteX9" fmla="*/ 1030988 w 4523987"/>
              <a:gd name="connsiteY9" fmla="*/ 6796549 h 6858001"/>
              <a:gd name="connsiteX10" fmla="*/ 828793 w 4523987"/>
              <a:gd name="connsiteY10" fmla="*/ 6858001 h 6858001"/>
              <a:gd name="connsiteX11" fmla="*/ 0 w 4523987"/>
              <a:gd name="connsiteY11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23987" h="6858001">
                <a:moveTo>
                  <a:pt x="4" y="1"/>
                </a:moveTo>
                <a:lnTo>
                  <a:pt x="4" y="6848319"/>
                </a:lnTo>
                <a:lnTo>
                  <a:pt x="236968" y="6808318"/>
                </a:lnTo>
                <a:cubicBezTo>
                  <a:pt x="2661346" y="6250764"/>
                  <a:pt x="4362452" y="4945476"/>
                  <a:pt x="4362452" y="3424160"/>
                </a:cubicBezTo>
                <a:cubicBezTo>
                  <a:pt x="4362452" y="1902844"/>
                  <a:pt x="2661346" y="597565"/>
                  <a:pt x="236968" y="40002"/>
                </a:cubicBezTo>
                <a:close/>
                <a:moveTo>
                  <a:pt x="0" y="0"/>
                </a:moveTo>
                <a:lnTo>
                  <a:pt x="869139" y="0"/>
                </a:lnTo>
                <a:lnTo>
                  <a:pt x="1030988" y="49191"/>
                </a:lnTo>
                <a:cubicBezTo>
                  <a:pt x="3125126" y="741056"/>
                  <a:pt x="4523987" y="1993136"/>
                  <a:pt x="4523987" y="3422868"/>
                </a:cubicBezTo>
                <a:cubicBezTo>
                  <a:pt x="4523987" y="4852601"/>
                  <a:pt x="3125126" y="6104688"/>
                  <a:pt x="1030988" y="6796549"/>
                </a:cubicBezTo>
                <a:lnTo>
                  <a:pt x="828793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00659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4" name="Freeform 57"/>
          <p:cNvSpPr>
            <a:spLocks/>
          </p:cNvSpPr>
          <p:nvPr userDrawn="1"/>
        </p:nvSpPr>
        <p:spPr bwMode="auto">
          <a:xfrm>
            <a:off x="3852862" y="4960938"/>
            <a:ext cx="8339138" cy="449263"/>
          </a:xfrm>
          <a:custGeom>
            <a:avLst/>
            <a:gdLst>
              <a:gd name="T0" fmla="*/ 1233 w 23153"/>
              <a:gd name="T1" fmla="*/ 0 h 1247"/>
              <a:gd name="T2" fmla="*/ 23153 w 23153"/>
              <a:gd name="T3" fmla="*/ 0 h 1247"/>
              <a:gd name="T4" fmla="*/ 23153 w 23153"/>
              <a:gd name="T5" fmla="*/ 1247 h 1247"/>
              <a:gd name="T6" fmla="*/ 194 w 23153"/>
              <a:gd name="T7" fmla="*/ 1247 h 1247"/>
              <a:gd name="T8" fmla="*/ 29 w 23153"/>
              <a:gd name="T9" fmla="*/ 1139 h 1247"/>
              <a:gd name="T10" fmla="*/ 63 w 23153"/>
              <a:gd name="T11" fmla="*/ 944 h 1247"/>
              <a:gd name="T12" fmla="*/ 616 w 23153"/>
              <a:gd name="T13" fmla="*/ 304 h 1247"/>
              <a:gd name="T14" fmla="*/ 1233 w 23153"/>
              <a:gd name="T15" fmla="*/ 0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53" h="1247">
                <a:moveTo>
                  <a:pt x="1233" y="0"/>
                </a:moveTo>
                <a:lnTo>
                  <a:pt x="23153" y="0"/>
                </a:lnTo>
                <a:lnTo>
                  <a:pt x="23153" y="1247"/>
                </a:lnTo>
                <a:lnTo>
                  <a:pt x="194" y="1247"/>
                </a:lnTo>
                <a:cubicBezTo>
                  <a:pt x="121" y="1247"/>
                  <a:pt x="58" y="1206"/>
                  <a:pt x="29" y="1139"/>
                </a:cubicBezTo>
                <a:cubicBezTo>
                  <a:pt x="0" y="1072"/>
                  <a:pt x="13" y="998"/>
                  <a:pt x="63" y="944"/>
                </a:cubicBezTo>
                <a:cubicBezTo>
                  <a:pt x="254" y="740"/>
                  <a:pt x="446" y="524"/>
                  <a:pt x="616" y="304"/>
                </a:cubicBezTo>
                <a:cubicBezTo>
                  <a:pt x="768" y="106"/>
                  <a:pt x="983" y="0"/>
                  <a:pt x="1233" y="0"/>
                </a:cubicBezTo>
                <a:close/>
              </a:path>
            </a:pathLst>
          </a:custGeom>
          <a:solidFill>
            <a:srgbClr val="006595">
              <a:alpha val="80000"/>
            </a:srgbClr>
          </a:solidFill>
        </p:spPr>
        <p:txBody>
          <a:bodyPr wrap="square" rIns="3600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5" name="Freeform 56"/>
          <p:cNvSpPr>
            <a:spLocks/>
          </p:cNvSpPr>
          <p:nvPr userDrawn="1"/>
        </p:nvSpPr>
        <p:spPr bwMode="auto">
          <a:xfrm>
            <a:off x="4260850" y="3203940"/>
            <a:ext cx="7931150" cy="1673225"/>
          </a:xfrm>
          <a:custGeom>
            <a:avLst/>
            <a:gdLst>
              <a:gd name="T0" fmla="*/ 1368 w 22020"/>
              <a:gd name="T1" fmla="*/ 0 h 4644"/>
              <a:gd name="T2" fmla="*/ 22020 w 22020"/>
              <a:gd name="T3" fmla="*/ 0 h 4644"/>
              <a:gd name="T4" fmla="*/ 22020 w 22020"/>
              <a:gd name="T5" fmla="*/ 4644 h 4644"/>
              <a:gd name="T6" fmla="*/ 232 w 22020"/>
              <a:gd name="T7" fmla="*/ 4644 h 4644"/>
              <a:gd name="T8" fmla="*/ 40 w 22020"/>
              <a:gd name="T9" fmla="*/ 4532 h 4644"/>
              <a:gd name="T10" fmla="*/ 44 w 22020"/>
              <a:gd name="T11" fmla="*/ 4310 h 4644"/>
              <a:gd name="T12" fmla="*/ 1128 w 22020"/>
              <a:gd name="T13" fmla="*/ 251 h 4644"/>
              <a:gd name="T14" fmla="*/ 1195 w 22020"/>
              <a:gd name="T15" fmla="*/ 74 h 4644"/>
              <a:gd name="T16" fmla="*/ 1368 w 22020"/>
              <a:gd name="T17" fmla="*/ 0 h 4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020" h="4644">
                <a:moveTo>
                  <a:pt x="1368" y="0"/>
                </a:moveTo>
                <a:lnTo>
                  <a:pt x="22020" y="0"/>
                </a:lnTo>
                <a:lnTo>
                  <a:pt x="22020" y="4644"/>
                </a:lnTo>
                <a:lnTo>
                  <a:pt x="232" y="4644"/>
                </a:lnTo>
                <a:cubicBezTo>
                  <a:pt x="150" y="4644"/>
                  <a:pt x="80" y="4603"/>
                  <a:pt x="40" y="4532"/>
                </a:cubicBezTo>
                <a:cubicBezTo>
                  <a:pt x="0" y="4461"/>
                  <a:pt x="1" y="4380"/>
                  <a:pt x="44" y="4310"/>
                </a:cubicBezTo>
                <a:cubicBezTo>
                  <a:pt x="849" y="2985"/>
                  <a:pt x="1199" y="1834"/>
                  <a:pt x="1128" y="251"/>
                </a:cubicBezTo>
                <a:cubicBezTo>
                  <a:pt x="1125" y="183"/>
                  <a:pt x="1148" y="123"/>
                  <a:pt x="1195" y="74"/>
                </a:cubicBezTo>
                <a:cubicBezTo>
                  <a:pt x="1242" y="25"/>
                  <a:pt x="1300" y="0"/>
                  <a:pt x="1368" y="0"/>
                </a:cubicBezTo>
                <a:close/>
              </a:path>
            </a:pathLst>
          </a:custGeom>
          <a:solidFill>
            <a:srgbClr val="006595">
              <a:alpha val="80000"/>
            </a:srgbClr>
          </a:solidFill>
        </p:spPr>
        <p:txBody>
          <a:bodyPr vert="horz" wrap="square" lIns="91440" tIns="45720" rIns="36000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Freeform 55"/>
          <p:cNvSpPr>
            <a:spLocks/>
          </p:cNvSpPr>
          <p:nvPr userDrawn="1"/>
        </p:nvSpPr>
        <p:spPr bwMode="auto">
          <a:xfrm>
            <a:off x="1463676" y="6562725"/>
            <a:ext cx="10728325" cy="295275"/>
          </a:xfrm>
          <a:custGeom>
            <a:avLst/>
            <a:gdLst>
              <a:gd name="T0" fmla="*/ 2329 w 29790"/>
              <a:gd name="T1" fmla="*/ 0 h 822"/>
              <a:gd name="T2" fmla="*/ 29790 w 29790"/>
              <a:gd name="T3" fmla="*/ 0 h 822"/>
              <a:gd name="T4" fmla="*/ 29790 w 29790"/>
              <a:gd name="T5" fmla="*/ 822 h 822"/>
              <a:gd name="T6" fmla="*/ 0 w 29790"/>
              <a:gd name="T7" fmla="*/ 822 h 822"/>
              <a:gd name="T8" fmla="*/ 1374 w 29790"/>
              <a:gd name="T9" fmla="*/ 205 h 822"/>
              <a:gd name="T10" fmla="*/ 2329 w 29790"/>
              <a:gd name="T11" fmla="*/ 0 h 8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90" h="822">
                <a:moveTo>
                  <a:pt x="2329" y="0"/>
                </a:moveTo>
                <a:lnTo>
                  <a:pt x="29790" y="0"/>
                </a:lnTo>
                <a:lnTo>
                  <a:pt x="29790" y="822"/>
                </a:lnTo>
                <a:lnTo>
                  <a:pt x="0" y="822"/>
                </a:lnTo>
                <a:lnTo>
                  <a:pt x="1374" y="205"/>
                </a:lnTo>
                <a:cubicBezTo>
                  <a:pt x="1689" y="63"/>
                  <a:pt x="1984" y="0"/>
                  <a:pt x="2329" y="0"/>
                </a:cubicBezTo>
                <a:close/>
              </a:path>
            </a:pathLst>
          </a:custGeom>
          <a:solidFill>
            <a:srgbClr val="006595">
              <a:alpha val="80000"/>
            </a:srgbClr>
          </a:solidFill>
        </p:spPr>
        <p:txBody>
          <a:bodyPr wrap="square" rIns="3600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5105399" y="3212983"/>
            <a:ext cx="7086600" cy="1664182"/>
          </a:xfrm>
          <a:noFill/>
        </p:spPr>
        <p:txBody>
          <a:bodyPr rIns="360000" anchor="ctr" anchorCtr="0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6283" y="4962183"/>
            <a:ext cx="7225716" cy="448018"/>
          </a:xfrm>
          <a:prstGeom prst="rect">
            <a:avLst/>
          </a:prstGeom>
          <a:noFill/>
        </p:spPr>
        <p:txBody>
          <a:bodyPr rIns="360000" anchor="ctr" anchorCtr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28 September 2017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19" y="158253"/>
            <a:ext cx="1565887" cy="8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4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1" r="11399" b="3436"/>
          <a:stretch/>
        </p:blipFill>
        <p:spPr>
          <a:xfrm>
            <a:off x="2" y="9112"/>
            <a:ext cx="12191999" cy="6844490"/>
          </a:xfrm>
          <a:prstGeom prst="rect">
            <a:avLst/>
          </a:prstGeom>
        </p:spPr>
      </p:pic>
      <p:sp>
        <p:nvSpPr>
          <p:cNvPr id="12" name="Freeform 9"/>
          <p:cNvSpPr>
            <a:spLocks noChangeAspect="1"/>
          </p:cNvSpPr>
          <p:nvPr userDrawn="1"/>
        </p:nvSpPr>
        <p:spPr bwMode="white">
          <a:xfrm>
            <a:off x="2" y="0"/>
            <a:ext cx="6422293" cy="539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505"/>
              </a:cxn>
              <a:cxn ang="0">
                <a:pos x="3691" y="5505"/>
              </a:cxn>
              <a:cxn ang="0">
                <a:pos x="5321" y="0"/>
              </a:cxn>
              <a:cxn ang="0">
                <a:pos x="0" y="0"/>
              </a:cxn>
            </a:cxnLst>
            <a:rect l="0" t="0" r="r" b="b"/>
            <a:pathLst>
              <a:path w="5321" h="5505">
                <a:moveTo>
                  <a:pt x="0" y="0"/>
                </a:moveTo>
                <a:lnTo>
                  <a:pt x="0" y="5505"/>
                </a:lnTo>
                <a:lnTo>
                  <a:pt x="3691" y="5505"/>
                </a:lnTo>
                <a:lnTo>
                  <a:pt x="532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95">
              <a:alpha val="74902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6" name="Rectangle 2"/>
          <p:cNvSpPr/>
          <p:nvPr userDrawn="1"/>
        </p:nvSpPr>
        <p:spPr>
          <a:xfrm>
            <a:off x="11815431" y="6614680"/>
            <a:ext cx="321455" cy="23897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659CA-0C4F-472E-B030-1A6DA9E1C598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7" y="405881"/>
            <a:ext cx="2087849" cy="8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0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9" name="Object 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06736" y="6616463"/>
            <a:ext cx="323849" cy="238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659CA-0C4F-472E-B030-1A6DA9E1C59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0500" y="11648"/>
            <a:ext cx="11811000" cy="247529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None/>
              <a:defRPr sz="1400">
                <a:solidFill>
                  <a:srgbClr val="00659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85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8179A31B-62CF-4354-802A-11ECD510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DBA8CA8-B7BA-4EEC-B14E-6257AAB7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7EA230E-5129-4669-A26A-841588EE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00E00-B753-4AE5-A23C-58C3C46204D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6664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2">
            <a:extLst>
              <a:ext uri="{FF2B5EF4-FFF2-40B4-BE49-F238E27FC236}">
                <a16:creationId xmlns:a16="http://schemas.microsoft.com/office/drawing/2014/main" id="{F35FC9E9-6374-4526-B7A0-B9452E6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410BD98-C96B-4D9E-8A4A-648F570D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81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ru-RU" sz="900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00840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ru-RU" altLang="ru-RU" sz="900" dirty="0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>
            <a:spLocks/>
          </p:cNvSpPr>
          <p:nvPr userDrawn="1"/>
        </p:nvSpPr>
        <p:spPr bwMode="auto">
          <a:xfrm>
            <a:off x="499276" y="5715016"/>
            <a:ext cx="8239933" cy="11521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2DA2BF">
              <a:tint val="65000"/>
              <a:satMod val="115000"/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Полилиния 18"/>
          <p:cNvSpPr>
            <a:spLocks/>
          </p:cNvSpPr>
          <p:nvPr userDrawn="1"/>
        </p:nvSpPr>
        <p:spPr bwMode="auto">
          <a:xfrm>
            <a:off x="485717" y="5690429"/>
            <a:ext cx="6154904" cy="11676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Прямоугольный треугольник 19"/>
          <p:cNvSpPr>
            <a:spLocks/>
          </p:cNvSpPr>
          <p:nvPr userDrawn="1"/>
        </p:nvSpPr>
        <p:spPr bwMode="auto">
          <a:xfrm>
            <a:off x="-6040" y="5506026"/>
            <a:ext cx="5674351" cy="135199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rgbClr val="2DA2BF">
                      <a:shade val="20000"/>
                      <a:satMod val="176000"/>
                      <a:alpha val="100000"/>
                    </a:srgbClr>
                  </a:gs>
                  <a:gs pos="18000">
                    <a:srgbClr val="2DA2BF">
                      <a:shade val="48000"/>
                      <a:satMod val="153000"/>
                      <a:alpha val="100000"/>
                    </a:srgbClr>
                  </a:gs>
                  <a:gs pos="43000">
                    <a:srgbClr val="2DA2BF">
                      <a:tint val="86000"/>
                      <a:satMod val="149000"/>
                      <a:alpha val="100000"/>
                    </a:srgbClr>
                  </a:gs>
                  <a:gs pos="45000">
                    <a:srgbClr val="2DA2BF">
                      <a:tint val="85000"/>
                      <a:satMod val="150000"/>
                      <a:alpha val="100000"/>
                    </a:srgbClr>
                  </a:gs>
                  <a:gs pos="50000">
                    <a:srgbClr val="2DA2BF">
                      <a:tint val="86000"/>
                      <a:satMod val="149000"/>
                      <a:alpha val="100000"/>
                    </a:srgbClr>
                  </a:gs>
                  <a:gs pos="79000">
                    <a:srgbClr val="2DA2BF">
                      <a:shade val="53000"/>
                      <a:satMod val="150000"/>
                      <a:alpha val="100000"/>
                    </a:srgbClr>
                  </a:gs>
                  <a:gs pos="100000">
                    <a:srgbClr val="2DA2BF">
                      <a:shade val="25000"/>
                      <a:satMod val="170000"/>
                      <a:alpha val="100000"/>
                    </a:srgbClr>
                  </a:gs>
                </a:gsLst>
                <a:lin ang="450000" scaled="1"/>
                <a:tileRect/>
              </a:gradFill>
            </a:fillOverlay>
          </a:effectLst>
        </p:spPr>
        <p:txBody>
          <a:bodyPr vert="horz" wrap="square" lIns="68580" tIns="34290" rIns="68580" bIns="34290" anchor="ctr" compatLnSpc="1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60440" y="6286523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www.medicina.ru</a:t>
            </a:r>
            <a:endParaRPr lang="ru-RU" sz="1500" dirty="0">
              <a:latin typeface="+mj-lt"/>
            </a:endParaRPr>
          </a:p>
        </p:txBody>
      </p:sp>
      <p:pic>
        <p:nvPicPr>
          <p:cNvPr id="13" name="Picture 2" descr="АО &quot;Медицина&quot; - Клиника академика Ройтберга - Главная | Facebook">
            <a:extLst>
              <a:ext uri="{FF2B5EF4-FFF2-40B4-BE49-F238E27FC236}">
                <a16:creationId xmlns:a16="http://schemas.microsoft.com/office/drawing/2014/main" id="{9B25651A-ADE4-43B7-BFC6-49521E76B38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1" b="17288"/>
          <a:stretch/>
        </p:blipFill>
        <p:spPr bwMode="auto">
          <a:xfrm>
            <a:off x="10591024" y="116632"/>
            <a:ext cx="1304864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6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2">
            <a:extLst>
              <a:ext uri="{FF2B5EF4-FFF2-40B4-BE49-F238E27FC236}">
                <a16:creationId xmlns:a16="http://schemas.microsoft.com/office/drawing/2014/main" id="{F35FC9E9-6374-4526-B7A0-B9452E6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410BD98-C96B-4D9E-8A4A-648F570D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81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ru-RU" sz="900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00840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ru-RU" altLang="ru-RU" sz="900" dirty="0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>
            <a:spLocks/>
          </p:cNvSpPr>
          <p:nvPr userDrawn="1"/>
        </p:nvSpPr>
        <p:spPr bwMode="auto">
          <a:xfrm>
            <a:off x="499276" y="5715016"/>
            <a:ext cx="8239933" cy="11521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2DA2BF">
              <a:tint val="65000"/>
              <a:satMod val="115000"/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Полилиния 18"/>
          <p:cNvSpPr>
            <a:spLocks/>
          </p:cNvSpPr>
          <p:nvPr userDrawn="1"/>
        </p:nvSpPr>
        <p:spPr bwMode="auto">
          <a:xfrm>
            <a:off x="485717" y="5690429"/>
            <a:ext cx="6154904" cy="11676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Прямоугольный треугольник 19"/>
          <p:cNvSpPr>
            <a:spLocks/>
          </p:cNvSpPr>
          <p:nvPr userDrawn="1"/>
        </p:nvSpPr>
        <p:spPr bwMode="auto">
          <a:xfrm>
            <a:off x="-6040" y="5506026"/>
            <a:ext cx="5674351" cy="135199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rgbClr val="2DA2BF">
                      <a:shade val="20000"/>
                      <a:satMod val="176000"/>
                      <a:alpha val="100000"/>
                    </a:srgbClr>
                  </a:gs>
                  <a:gs pos="18000">
                    <a:srgbClr val="2DA2BF">
                      <a:shade val="48000"/>
                      <a:satMod val="153000"/>
                      <a:alpha val="100000"/>
                    </a:srgbClr>
                  </a:gs>
                  <a:gs pos="43000">
                    <a:srgbClr val="2DA2BF">
                      <a:tint val="86000"/>
                      <a:satMod val="149000"/>
                      <a:alpha val="100000"/>
                    </a:srgbClr>
                  </a:gs>
                  <a:gs pos="45000">
                    <a:srgbClr val="2DA2BF">
                      <a:tint val="85000"/>
                      <a:satMod val="150000"/>
                      <a:alpha val="100000"/>
                    </a:srgbClr>
                  </a:gs>
                  <a:gs pos="50000">
                    <a:srgbClr val="2DA2BF">
                      <a:tint val="86000"/>
                      <a:satMod val="149000"/>
                      <a:alpha val="100000"/>
                    </a:srgbClr>
                  </a:gs>
                  <a:gs pos="79000">
                    <a:srgbClr val="2DA2BF">
                      <a:shade val="53000"/>
                      <a:satMod val="150000"/>
                      <a:alpha val="100000"/>
                    </a:srgbClr>
                  </a:gs>
                  <a:gs pos="100000">
                    <a:srgbClr val="2DA2BF">
                      <a:shade val="25000"/>
                      <a:satMod val="170000"/>
                      <a:alpha val="100000"/>
                    </a:srgbClr>
                  </a:gs>
                </a:gsLst>
                <a:lin ang="450000" scaled="1"/>
                <a:tileRect/>
              </a:gradFill>
            </a:fillOverlay>
          </a:effectLst>
        </p:spPr>
        <p:txBody>
          <a:bodyPr vert="horz" wrap="square" lIns="68580" tIns="34290" rIns="68580" bIns="34290" anchor="ctr" compatLnSpc="1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60440" y="6286523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www.medicina.ru</a:t>
            </a:r>
            <a:endParaRPr lang="ru-RU" sz="1500" dirty="0">
              <a:latin typeface="+mj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C64DDFD-6233-437A-BF04-D5E67FDD4B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05079" y="1"/>
            <a:ext cx="1615587" cy="500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96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2">
            <a:extLst>
              <a:ext uri="{FF2B5EF4-FFF2-40B4-BE49-F238E27FC236}">
                <a16:creationId xmlns:a16="http://schemas.microsoft.com/office/drawing/2014/main" id="{F35FC9E9-6374-4526-B7A0-B9452E6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410BD98-C96B-4D9E-8A4A-648F570D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81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ru-RU" sz="900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00840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ru-RU" altLang="ru-RU" sz="900" dirty="0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>
            <a:spLocks/>
          </p:cNvSpPr>
          <p:nvPr userDrawn="1"/>
        </p:nvSpPr>
        <p:spPr bwMode="auto">
          <a:xfrm>
            <a:off x="499276" y="5715016"/>
            <a:ext cx="8239933" cy="11521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2DA2BF">
              <a:tint val="65000"/>
              <a:satMod val="115000"/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Полилиния 18"/>
          <p:cNvSpPr>
            <a:spLocks/>
          </p:cNvSpPr>
          <p:nvPr userDrawn="1"/>
        </p:nvSpPr>
        <p:spPr bwMode="auto">
          <a:xfrm>
            <a:off x="485717" y="5690429"/>
            <a:ext cx="6154904" cy="11676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Прямоугольный треугольник 19"/>
          <p:cNvSpPr>
            <a:spLocks/>
          </p:cNvSpPr>
          <p:nvPr userDrawn="1"/>
        </p:nvSpPr>
        <p:spPr bwMode="auto">
          <a:xfrm>
            <a:off x="-6040" y="5506026"/>
            <a:ext cx="5674351" cy="135199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rgbClr val="2DA2BF">
                      <a:shade val="20000"/>
                      <a:satMod val="176000"/>
                      <a:alpha val="100000"/>
                    </a:srgbClr>
                  </a:gs>
                  <a:gs pos="18000">
                    <a:srgbClr val="2DA2BF">
                      <a:shade val="48000"/>
                      <a:satMod val="153000"/>
                      <a:alpha val="100000"/>
                    </a:srgbClr>
                  </a:gs>
                  <a:gs pos="43000">
                    <a:srgbClr val="2DA2BF">
                      <a:tint val="86000"/>
                      <a:satMod val="149000"/>
                      <a:alpha val="100000"/>
                    </a:srgbClr>
                  </a:gs>
                  <a:gs pos="45000">
                    <a:srgbClr val="2DA2BF">
                      <a:tint val="85000"/>
                      <a:satMod val="150000"/>
                      <a:alpha val="100000"/>
                    </a:srgbClr>
                  </a:gs>
                  <a:gs pos="50000">
                    <a:srgbClr val="2DA2BF">
                      <a:tint val="86000"/>
                      <a:satMod val="149000"/>
                      <a:alpha val="100000"/>
                    </a:srgbClr>
                  </a:gs>
                  <a:gs pos="79000">
                    <a:srgbClr val="2DA2BF">
                      <a:shade val="53000"/>
                      <a:satMod val="150000"/>
                      <a:alpha val="100000"/>
                    </a:srgbClr>
                  </a:gs>
                  <a:gs pos="100000">
                    <a:srgbClr val="2DA2BF">
                      <a:shade val="25000"/>
                      <a:satMod val="170000"/>
                      <a:alpha val="100000"/>
                    </a:srgbClr>
                  </a:gs>
                </a:gsLst>
                <a:lin ang="450000" scaled="1"/>
                <a:tileRect/>
              </a:gradFill>
            </a:fillOverlay>
          </a:effectLst>
        </p:spPr>
        <p:txBody>
          <a:bodyPr vert="horz" wrap="square" lIns="68580" tIns="34290" rIns="68580" bIns="34290" anchor="ctr" compatLnSpc="1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60440" y="6286523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www.medicina.ru</a:t>
            </a:r>
            <a:endParaRPr lang="ru-RU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659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2">
            <a:extLst>
              <a:ext uri="{FF2B5EF4-FFF2-40B4-BE49-F238E27FC236}">
                <a16:creationId xmlns:a16="http://schemas.microsoft.com/office/drawing/2014/main" id="{F35FC9E9-6374-4526-B7A0-B9452E6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410BD98-C96B-4D9E-8A4A-648F570D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81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ru-RU" sz="900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00840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ru-RU" altLang="ru-RU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6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31.xml"/><Relationship Id="rId9" Type="http://schemas.openxmlformats.org/officeDocument/2006/relationships/oleObject" Target="../embeddings/oleObject1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oleObject" Target="../embeddings/oleObject4.bin"/><Relationship Id="rId5" Type="http://schemas.openxmlformats.org/officeDocument/2006/relationships/tags" Target="../tags/tag4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5126A455-BA18-4386-8325-62F37BF5A0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00528566-9BF9-4C33-9573-E11B4DD6D0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6AFCD-1B52-4C78-BE4B-AFA7B347B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BD857-0238-4AE5-94B6-E057AC4EF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27DB0-D534-4F53-AF67-7989D02FD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4843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A0275B-67B6-4191-9875-A752F7814E8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5" r:id="rId6"/>
    <p:sldLayoutId id="2147483919" r:id="rId7"/>
    <p:sldLayoutId id="2147483921" r:id="rId8"/>
    <p:sldLayoutId id="2147483920" r:id="rId9"/>
    <p:sldLayoutId id="2147483910" r:id="rId10"/>
    <p:sldLayoutId id="2147483917" r:id="rId11"/>
    <p:sldLayoutId id="2147483911" r:id="rId12"/>
    <p:sldLayoutId id="2147483912" r:id="rId13"/>
    <p:sldLayoutId id="2147483913" r:id="rId14"/>
    <p:sldLayoutId id="2147483914" r:id="rId15"/>
    <p:sldLayoutId id="2147483916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9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Freeform 20"/>
          <p:cNvSpPr>
            <a:spLocks/>
          </p:cNvSpPr>
          <p:nvPr/>
        </p:nvSpPr>
        <p:spPr bwMode="auto">
          <a:xfrm>
            <a:off x="-1" y="6359525"/>
            <a:ext cx="12192001" cy="498475"/>
          </a:xfrm>
          <a:custGeom>
            <a:avLst/>
            <a:gdLst>
              <a:gd name="T0" fmla="*/ 1382 w 33995"/>
              <a:gd name="T1" fmla="*/ 0 h 1368"/>
              <a:gd name="T2" fmla="*/ 2330 w 33995"/>
              <a:gd name="T3" fmla="*/ 683 h 1368"/>
              <a:gd name="T4" fmla="*/ 2441 w 33995"/>
              <a:gd name="T5" fmla="*/ 794 h 1368"/>
              <a:gd name="T6" fmla="*/ 32669 w 33995"/>
              <a:gd name="T7" fmla="*/ 794 h 1368"/>
              <a:gd name="T8" fmla="*/ 32780 w 33995"/>
              <a:gd name="T9" fmla="*/ 683 h 1368"/>
              <a:gd name="T10" fmla="*/ 33995 w 33995"/>
              <a:gd name="T11" fmla="*/ 683 h 1368"/>
              <a:gd name="T12" fmla="*/ 33995 w 33995"/>
              <a:gd name="T13" fmla="*/ 1368 h 1368"/>
              <a:gd name="T14" fmla="*/ 0 w 33995"/>
              <a:gd name="T15" fmla="*/ 1368 h 1368"/>
              <a:gd name="T16" fmla="*/ 0 w 33995"/>
              <a:gd name="T17" fmla="*/ 581 h 1368"/>
              <a:gd name="T18" fmla="*/ 936 w 33995"/>
              <a:gd name="T19" fmla="*/ 0 h 1368"/>
              <a:gd name="T20" fmla="*/ 1382 w 33995"/>
              <a:gd name="T21" fmla="*/ 0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995" h="1368">
                <a:moveTo>
                  <a:pt x="1382" y="0"/>
                </a:moveTo>
                <a:cubicBezTo>
                  <a:pt x="1922" y="65"/>
                  <a:pt x="2330" y="357"/>
                  <a:pt x="2330" y="683"/>
                </a:cubicBezTo>
                <a:cubicBezTo>
                  <a:pt x="2330" y="744"/>
                  <a:pt x="2380" y="790"/>
                  <a:pt x="2441" y="794"/>
                </a:cubicBezTo>
                <a:cubicBezTo>
                  <a:pt x="6827" y="1058"/>
                  <a:pt x="28739" y="1094"/>
                  <a:pt x="32669" y="794"/>
                </a:cubicBezTo>
                <a:cubicBezTo>
                  <a:pt x="32730" y="789"/>
                  <a:pt x="32780" y="744"/>
                  <a:pt x="32780" y="683"/>
                </a:cubicBezTo>
                <a:lnTo>
                  <a:pt x="33995" y="683"/>
                </a:lnTo>
                <a:lnTo>
                  <a:pt x="33995" y="1368"/>
                </a:lnTo>
                <a:lnTo>
                  <a:pt x="0" y="1368"/>
                </a:lnTo>
                <a:lnTo>
                  <a:pt x="0" y="581"/>
                </a:lnTo>
                <a:cubicBezTo>
                  <a:pt x="74" y="298"/>
                  <a:pt x="452" y="58"/>
                  <a:pt x="936" y="0"/>
                </a:cubicBezTo>
                <a:lnTo>
                  <a:pt x="1382" y="0"/>
                </a:lnTo>
                <a:close/>
              </a:path>
            </a:pathLst>
          </a:custGeom>
          <a:solidFill>
            <a:srgbClr val="006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550" y="284691"/>
            <a:ext cx="11811000" cy="4815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266700"/>
            <a:ext cx="8825218" cy="0"/>
          </a:xfrm>
          <a:prstGeom prst="line">
            <a:avLst/>
          </a:prstGeom>
          <a:ln w="12700">
            <a:solidFill>
              <a:srgbClr val="0065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825218" y="266700"/>
            <a:ext cx="2699673" cy="0"/>
          </a:xfrm>
          <a:prstGeom prst="line">
            <a:avLst/>
          </a:prstGeom>
          <a:ln w="12700">
            <a:solidFill>
              <a:srgbClr val="5F50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524891" y="266700"/>
            <a:ext cx="667109" cy="0"/>
          </a:xfrm>
          <a:prstGeom prst="line">
            <a:avLst/>
          </a:prstGeom>
          <a:ln w="12700">
            <a:solidFill>
              <a:srgbClr val="DA5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815430" y="6614680"/>
            <a:ext cx="321455" cy="23897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659CA-0C4F-472E-B030-1A6DA9E1C5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6385510"/>
            <a:ext cx="781051" cy="43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9" r:id="rId5"/>
    <p:sldLayoutId id="214748395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5F504C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832582"/>
            <a:ext cx="12192000" cy="54000"/>
          </a:xfrm>
          <a:prstGeom prst="rect">
            <a:avLst/>
          </a:prstGeom>
          <a:solidFill>
            <a:srgbClr val="0E5E51"/>
          </a:solidFill>
          <a:ln>
            <a:solidFill>
              <a:srgbClr val="008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976237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6" name="AutoShape 22" descr="ÐÑÐ¸ÑÐ¸Ð°Ð»ÑÐ½ÑÐ¹ ÑÐ°Ð¹Ñ Ð¡Ð±ÐµÑÐ±Ð°Ð½ÐºÐ° Ð Ð¾ÑÑÐ¸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68" name="AutoShape 24" descr="ÐÑÐ¸ÑÐ¸Ð°Ð»ÑÐ½ÑÐ¹ ÑÐ°Ð¹Ñ Ð¡Ð±ÐµÑÐ±Ð°Ð½ÐºÐ° Ð Ð¾ÑÑÐ¸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lide Number"/>
          <p:cNvSpPr txBox="1">
            <a:spLocks/>
          </p:cNvSpPr>
          <p:nvPr/>
        </p:nvSpPr>
        <p:spPr>
          <a:xfrm>
            <a:off x="11803849" y="6470662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АО &quot;Медицина&quot; - Клиника академика Ройтберга - Главная | Facebook">
            <a:extLst>
              <a:ext uri="{FF2B5EF4-FFF2-40B4-BE49-F238E27FC236}">
                <a16:creationId xmlns:a16="http://schemas.microsoft.com/office/drawing/2014/main" id="{FE2BE75B-2BCC-4BB0-BA25-09422BE37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1" b="17288"/>
          <a:stretch/>
        </p:blipFill>
        <p:spPr bwMode="auto">
          <a:xfrm>
            <a:off x="10710845" y="54866"/>
            <a:ext cx="1325580" cy="8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0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Freeform 20"/>
          <p:cNvSpPr>
            <a:spLocks/>
          </p:cNvSpPr>
          <p:nvPr/>
        </p:nvSpPr>
        <p:spPr bwMode="auto">
          <a:xfrm>
            <a:off x="-1" y="6359525"/>
            <a:ext cx="12192001" cy="498475"/>
          </a:xfrm>
          <a:custGeom>
            <a:avLst/>
            <a:gdLst>
              <a:gd name="T0" fmla="*/ 1382 w 33995"/>
              <a:gd name="T1" fmla="*/ 0 h 1368"/>
              <a:gd name="T2" fmla="*/ 2330 w 33995"/>
              <a:gd name="T3" fmla="*/ 683 h 1368"/>
              <a:gd name="T4" fmla="*/ 2441 w 33995"/>
              <a:gd name="T5" fmla="*/ 794 h 1368"/>
              <a:gd name="T6" fmla="*/ 32669 w 33995"/>
              <a:gd name="T7" fmla="*/ 794 h 1368"/>
              <a:gd name="T8" fmla="*/ 32780 w 33995"/>
              <a:gd name="T9" fmla="*/ 683 h 1368"/>
              <a:gd name="T10" fmla="*/ 33995 w 33995"/>
              <a:gd name="T11" fmla="*/ 683 h 1368"/>
              <a:gd name="T12" fmla="*/ 33995 w 33995"/>
              <a:gd name="T13" fmla="*/ 1368 h 1368"/>
              <a:gd name="T14" fmla="*/ 0 w 33995"/>
              <a:gd name="T15" fmla="*/ 1368 h 1368"/>
              <a:gd name="T16" fmla="*/ 0 w 33995"/>
              <a:gd name="T17" fmla="*/ 581 h 1368"/>
              <a:gd name="T18" fmla="*/ 936 w 33995"/>
              <a:gd name="T19" fmla="*/ 0 h 1368"/>
              <a:gd name="T20" fmla="*/ 1382 w 33995"/>
              <a:gd name="T21" fmla="*/ 0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995" h="1368">
                <a:moveTo>
                  <a:pt x="1382" y="0"/>
                </a:moveTo>
                <a:cubicBezTo>
                  <a:pt x="1922" y="65"/>
                  <a:pt x="2330" y="357"/>
                  <a:pt x="2330" y="683"/>
                </a:cubicBezTo>
                <a:cubicBezTo>
                  <a:pt x="2330" y="744"/>
                  <a:pt x="2380" y="790"/>
                  <a:pt x="2441" y="794"/>
                </a:cubicBezTo>
                <a:cubicBezTo>
                  <a:pt x="6827" y="1058"/>
                  <a:pt x="28739" y="1094"/>
                  <a:pt x="32669" y="794"/>
                </a:cubicBezTo>
                <a:cubicBezTo>
                  <a:pt x="32730" y="789"/>
                  <a:pt x="32780" y="744"/>
                  <a:pt x="32780" y="683"/>
                </a:cubicBezTo>
                <a:lnTo>
                  <a:pt x="33995" y="683"/>
                </a:lnTo>
                <a:lnTo>
                  <a:pt x="33995" y="1368"/>
                </a:lnTo>
                <a:lnTo>
                  <a:pt x="0" y="1368"/>
                </a:lnTo>
                <a:lnTo>
                  <a:pt x="0" y="581"/>
                </a:lnTo>
                <a:cubicBezTo>
                  <a:pt x="74" y="298"/>
                  <a:pt x="452" y="58"/>
                  <a:pt x="936" y="0"/>
                </a:cubicBezTo>
                <a:lnTo>
                  <a:pt x="1382" y="0"/>
                </a:lnTo>
                <a:close/>
              </a:path>
            </a:pathLst>
          </a:custGeom>
          <a:solidFill>
            <a:srgbClr val="006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550" y="284691"/>
            <a:ext cx="11811000" cy="4815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266700"/>
            <a:ext cx="8825218" cy="0"/>
          </a:xfrm>
          <a:prstGeom prst="line">
            <a:avLst/>
          </a:prstGeom>
          <a:ln w="12700">
            <a:solidFill>
              <a:srgbClr val="0065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825218" y="266700"/>
            <a:ext cx="2699673" cy="0"/>
          </a:xfrm>
          <a:prstGeom prst="line">
            <a:avLst/>
          </a:prstGeom>
          <a:ln w="12700">
            <a:solidFill>
              <a:srgbClr val="5F50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524891" y="266700"/>
            <a:ext cx="667109" cy="0"/>
          </a:xfrm>
          <a:prstGeom prst="line">
            <a:avLst/>
          </a:prstGeom>
          <a:ln w="12700">
            <a:solidFill>
              <a:srgbClr val="DA5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815430" y="6614680"/>
            <a:ext cx="321455" cy="23897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659CA-0C4F-472E-B030-1A6DA9E1C59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6385510"/>
            <a:ext cx="781051" cy="43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3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5F504C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7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74.png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1.jpe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6" Type="http://schemas.openxmlformats.org/officeDocument/2006/relationships/chart" Target="../charts/char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8C9C3E-697C-589A-56AC-05EA6E2818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 b="24308"/>
          <a:stretch/>
        </p:blipFill>
        <p:spPr>
          <a:xfrm>
            <a:off x="28043" y="0"/>
            <a:ext cx="12216680" cy="690106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47C9892-B084-46FC-837B-7B69BCB9F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20684" y="-42248"/>
            <a:ext cx="1590319" cy="656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3AFA30-62A1-431C-A61F-ED6ACC375F8A}"/>
              </a:ext>
            </a:extLst>
          </p:cNvPr>
          <p:cNvSpPr/>
          <p:nvPr/>
        </p:nvSpPr>
        <p:spPr>
          <a:xfrm rot="16200000">
            <a:off x="3922793" y="318213"/>
            <a:ext cx="2232247" cy="9984434"/>
          </a:xfrm>
          <a:prstGeom prst="rect">
            <a:avLst/>
          </a:prstGeom>
          <a:solidFill>
            <a:srgbClr val="09649A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Calibri" panose="020F0502020204030204" pitchFamily="34" charset="0"/>
              <a:ea typeface="Open Sans Condensed Light" panose="020B03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45C2B3FE-BAAA-474A-96FC-6C47EDAFD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8" y="5134629"/>
            <a:ext cx="76581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ru-RU" altLang="ru-RU" sz="16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altLang="ru-RU" sz="1600" b="1" dirty="0">
                <a:solidFill>
                  <a:schemeClr val="bg1"/>
                </a:solidFill>
                <a:latin typeface="+mj-lt"/>
              </a:rPr>
              <a:t>Галанина Елена Владимировна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+mj-lt"/>
              </a:rPr>
              <a:t>Директор по качеству и сертификации АО «Медицина»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BB2F3D-95D0-4401-8FB8-85178D8C89BD}"/>
              </a:ext>
            </a:extLst>
          </p:cNvPr>
          <p:cNvSpPr/>
          <p:nvPr/>
        </p:nvSpPr>
        <p:spPr>
          <a:xfrm>
            <a:off x="-21099" y="4217484"/>
            <a:ext cx="9586964" cy="131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Эффективная клиника. Качество и безопасность</a:t>
            </a:r>
            <a:endParaRPr lang="ru-RU" sz="3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2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545412" y="990710"/>
            <a:ext cx="1771653" cy="430887"/>
          </a:xfrm>
          <a:prstGeom prst="rect">
            <a:avLst/>
          </a:prstGeom>
          <a:gradFill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Aft>
                <a:spcPts val="1000"/>
              </a:spcAft>
            </a:pPr>
            <a:r>
              <a:rPr lang="ru-RU" sz="1100" b="1" dirty="0">
                <a:latin typeface="Calibri" pitchFamily="34" charset="0"/>
              </a:rPr>
              <a:t>Выбор лекарственного препарата</a:t>
            </a:r>
            <a:endParaRPr lang="ru-RU" dirty="0"/>
          </a:p>
        </p:txBody>
      </p:sp>
      <p:cxnSp>
        <p:nvCxnSpPr>
          <p:cNvPr id="22" name="AutoShape 18"/>
          <p:cNvCxnSpPr>
            <a:cxnSpLocks noChangeShapeType="1"/>
            <a:stCxn id="2" idx="3"/>
          </p:cNvCxnSpPr>
          <p:nvPr/>
        </p:nvCxnSpPr>
        <p:spPr bwMode="auto">
          <a:xfrm>
            <a:off x="2317065" y="1206154"/>
            <a:ext cx="527856" cy="85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2844921" y="786405"/>
            <a:ext cx="8867703" cy="921401"/>
          </a:xfrm>
          <a:prstGeom prst="rect">
            <a:avLst/>
          </a:prstGeom>
          <a:gradFill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Aft>
                <a:spcPts val="600"/>
              </a:spcAft>
            </a:pPr>
            <a:r>
              <a:rPr lang="en-US" sz="1200" dirty="0">
                <a:latin typeface="Calibri" pitchFamily="34" charset="0"/>
              </a:rPr>
              <a:t>1. </a:t>
            </a:r>
            <a:r>
              <a:rPr lang="ru-RU" sz="1200" dirty="0">
                <a:latin typeface="Calibri" pitchFamily="34" charset="0"/>
              </a:rPr>
              <a:t>Наличие формуляра применяемых лекарственных средств 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2"/>
            </a:pPr>
            <a:r>
              <a:rPr lang="ru-RU" sz="1200" dirty="0">
                <a:latin typeface="Calibri" pitchFamily="34" charset="0"/>
              </a:rPr>
              <a:t>. Внедрение клинических протоколов назначения лекарственных средств и систем поддержки принятия решений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3"/>
            </a:pPr>
            <a:r>
              <a:rPr lang="ru-RU" sz="1200" dirty="0">
                <a:latin typeface="Calibri" pitchFamily="34" charset="0"/>
              </a:rPr>
              <a:t>. Электронная система проверки соответствия назначения лекарственного средства нозологической форме</a:t>
            </a:r>
          </a:p>
          <a:p>
            <a:pPr eaLnBrk="1" hangingPunct="1">
              <a:spcAft>
                <a:spcPts val="600"/>
              </a:spcAft>
            </a:pPr>
            <a:endParaRPr lang="ru-RU" sz="1200" dirty="0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545412" y="2046114"/>
            <a:ext cx="1784951" cy="430887"/>
          </a:xfrm>
          <a:prstGeom prst="rect">
            <a:avLst/>
          </a:prstGeom>
          <a:gradFill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Aft>
                <a:spcPts val="0"/>
              </a:spcAft>
            </a:pPr>
            <a:r>
              <a:rPr lang="ru-RU" sz="1100" b="1" dirty="0">
                <a:latin typeface="Calibri" pitchFamily="34" charset="0"/>
              </a:rPr>
              <a:t>Формирование листа</a:t>
            </a:r>
          </a:p>
          <a:p>
            <a:pPr algn="ctr" eaLnBrk="1" hangingPunct="1">
              <a:spcAft>
                <a:spcPts val="1000"/>
              </a:spcAft>
            </a:pPr>
            <a:r>
              <a:rPr lang="ru-RU" sz="1100" b="1" dirty="0">
                <a:latin typeface="Calibri" pitchFamily="34" charset="0"/>
              </a:rPr>
              <a:t>назначений</a:t>
            </a:r>
            <a:endParaRPr lang="ru-RU" dirty="0"/>
          </a:p>
        </p:txBody>
      </p:sp>
      <p:cxnSp>
        <p:nvCxnSpPr>
          <p:cNvPr id="25" name="AutoShape 21"/>
          <p:cNvCxnSpPr>
            <a:cxnSpLocks noChangeShapeType="1"/>
          </p:cNvCxnSpPr>
          <p:nvPr/>
        </p:nvCxnSpPr>
        <p:spPr bwMode="auto">
          <a:xfrm flipV="1">
            <a:off x="2317065" y="2278846"/>
            <a:ext cx="569219" cy="994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2886284" y="1844361"/>
            <a:ext cx="8784976" cy="938446"/>
          </a:xfrm>
          <a:prstGeom prst="rect">
            <a:avLst/>
          </a:prstGeom>
          <a:gradFill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just" eaLnBrk="1" hangingPunct="1"/>
            <a:endParaRPr lang="ru-RU" sz="1200" dirty="0">
              <a:latin typeface="Calibri" pitchFamily="34" charset="0"/>
            </a:endParaRPr>
          </a:p>
          <a:p>
            <a:pPr marL="0" lvl="1" algn="just" eaLnBrk="1" hangingPunct="1"/>
            <a:r>
              <a:rPr lang="ru-RU" sz="1200" dirty="0">
                <a:latin typeface="Calibri" pitchFamily="34" charset="0"/>
              </a:rPr>
              <a:t>Проверка правильности дозы, частоты и способа приема лекарственного средства; наличия   терапевтического  дублирования,  аллергии, лекарственное взаимодействие, правильность расчета дозы на массу тела пациента,  корректировка дозы при наличии патологии печени и почек</a:t>
            </a:r>
            <a:endParaRPr lang="ru-RU" sz="1200" dirty="0"/>
          </a:p>
        </p:txBody>
      </p:sp>
      <p:cxnSp>
        <p:nvCxnSpPr>
          <p:cNvPr id="27" name="AutoShape 23"/>
          <p:cNvCxnSpPr>
            <a:cxnSpLocks noChangeShapeType="1"/>
          </p:cNvCxnSpPr>
          <p:nvPr/>
        </p:nvCxnSpPr>
        <p:spPr bwMode="auto">
          <a:xfrm>
            <a:off x="1444681" y="1421597"/>
            <a:ext cx="0" cy="50448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531827" y="3365860"/>
            <a:ext cx="1795738" cy="430887"/>
          </a:xfrm>
          <a:prstGeom prst="rect">
            <a:avLst/>
          </a:prstGeom>
          <a:gradFill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Aft>
                <a:spcPts val="0"/>
              </a:spcAft>
            </a:pPr>
            <a:r>
              <a:rPr lang="ru-RU" sz="1100" b="1" dirty="0">
                <a:latin typeface="Calibri" pitchFamily="34" charset="0"/>
              </a:rPr>
              <a:t>Выполнение назначений</a:t>
            </a:r>
          </a:p>
          <a:p>
            <a:pPr algn="ctr" eaLnBrk="1" hangingPunct="1">
              <a:spcAft>
                <a:spcPts val="0"/>
              </a:spcAft>
            </a:pPr>
            <a:endParaRPr lang="ru-RU" sz="1100" b="1" dirty="0">
              <a:latin typeface="Calibri" pitchFamily="34" charset="0"/>
            </a:endParaRPr>
          </a:p>
        </p:txBody>
      </p:sp>
      <p:cxnSp>
        <p:nvCxnSpPr>
          <p:cNvPr id="29" name="AutoShape 25"/>
          <p:cNvCxnSpPr>
            <a:cxnSpLocks noChangeShapeType="1"/>
            <a:stCxn id="28" idx="3"/>
            <a:endCxn id="30" idx="1"/>
          </p:cNvCxnSpPr>
          <p:nvPr/>
        </p:nvCxnSpPr>
        <p:spPr bwMode="auto">
          <a:xfrm flipV="1">
            <a:off x="2327565" y="3569502"/>
            <a:ext cx="573485" cy="1180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2901050" y="2921430"/>
            <a:ext cx="8811574" cy="1296144"/>
          </a:xfrm>
          <a:prstGeom prst="rect">
            <a:avLst/>
          </a:prstGeom>
          <a:gradFill flip="none"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16200000" scaled="1"/>
            <a:tileRect/>
          </a:gra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just" eaLnBrk="1" hangingPunct="1">
              <a:spcAft>
                <a:spcPts val="600"/>
              </a:spcAft>
              <a:buFont typeface="Calibri" pitchFamily="34" charset="0"/>
              <a:buChar char="1"/>
            </a:pPr>
            <a:r>
              <a:rPr lang="ru-RU" sz="1200" dirty="0">
                <a:latin typeface="Calibri" pitchFamily="34" charset="0"/>
              </a:rPr>
              <a:t>. Выделение препаратов высокого риска. 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2"/>
            </a:pPr>
            <a:r>
              <a:rPr lang="ru-RU" sz="1200" dirty="0">
                <a:latin typeface="Calibri" pitchFamily="34" charset="0"/>
              </a:rPr>
              <a:t>. Привлечение к приготовлению препаратов сертифицированного фармацевта 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3"/>
            </a:pPr>
            <a:r>
              <a:rPr lang="ru-RU" sz="1200" dirty="0">
                <a:latin typeface="Calibri" pitchFamily="34" charset="0"/>
              </a:rPr>
              <a:t>. Введение препаратов высокого риска только после двойной проверки правильности приготовления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4"/>
            </a:pPr>
            <a:r>
              <a:rPr lang="ru-RU" sz="1200" dirty="0">
                <a:latin typeface="Calibri" pitchFamily="34" charset="0"/>
              </a:rPr>
              <a:t>. Требования к маркировке готовых препаратов</a:t>
            </a:r>
          </a:p>
          <a:p>
            <a:pPr eaLnBrk="1" hangingPunct="1">
              <a:spcAft>
                <a:spcPts val="600"/>
              </a:spcAft>
            </a:pPr>
            <a:r>
              <a:rPr lang="ru-RU" sz="1200" dirty="0">
                <a:latin typeface="Calibri" pitchFamily="34" charset="0"/>
              </a:rPr>
              <a:t>5. Выдача препаратов у постели больного</a:t>
            </a:r>
          </a:p>
          <a:p>
            <a:pPr eaLnBrk="1" hangingPunct="1">
              <a:spcAft>
                <a:spcPts val="600"/>
              </a:spcAft>
            </a:pPr>
            <a:endParaRPr lang="ru-RU" sz="1200" dirty="0"/>
          </a:p>
        </p:txBody>
      </p:sp>
      <p:cxnSp>
        <p:nvCxnSpPr>
          <p:cNvPr id="31" name="AutoShape 27"/>
          <p:cNvCxnSpPr>
            <a:cxnSpLocks noChangeShapeType="1"/>
            <a:stCxn id="24" idx="2"/>
            <a:endCxn id="28" idx="0"/>
          </p:cNvCxnSpPr>
          <p:nvPr/>
        </p:nvCxnSpPr>
        <p:spPr bwMode="auto">
          <a:xfrm flipH="1">
            <a:off x="1429696" y="2477001"/>
            <a:ext cx="8192" cy="88885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335360" y="23072"/>
            <a:ext cx="11377264" cy="68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Стратегии повышения безопасности лекарственной терапии</a:t>
            </a: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550258" y="4658373"/>
            <a:ext cx="1780106" cy="430887"/>
          </a:xfrm>
          <a:prstGeom prst="rect">
            <a:avLst/>
          </a:prstGeom>
          <a:gradFill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Aft>
                <a:spcPts val="1000"/>
              </a:spcAft>
            </a:pPr>
            <a:r>
              <a:rPr lang="ru-RU" sz="1100" b="1" dirty="0">
                <a:latin typeface="Calibri" pitchFamily="34" charset="0"/>
              </a:rPr>
              <a:t>Прием препарата пациентом</a:t>
            </a:r>
            <a:endParaRPr lang="ru-RU" dirty="0"/>
          </a:p>
        </p:txBody>
      </p:sp>
      <p:cxnSp>
        <p:nvCxnSpPr>
          <p:cNvPr id="19" name="AutoShape 29"/>
          <p:cNvCxnSpPr>
            <a:cxnSpLocks noChangeShapeType="1"/>
            <a:stCxn id="18" idx="3"/>
            <a:endCxn id="20" idx="1"/>
          </p:cNvCxnSpPr>
          <p:nvPr/>
        </p:nvCxnSpPr>
        <p:spPr bwMode="auto">
          <a:xfrm>
            <a:off x="2330364" y="4873817"/>
            <a:ext cx="570686" cy="75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2901050" y="4318623"/>
            <a:ext cx="8747755" cy="1125396"/>
          </a:xfrm>
          <a:prstGeom prst="rect">
            <a:avLst/>
          </a:prstGeom>
          <a:gradFill flip="none"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16200000" scaled="1"/>
            <a:tileRect/>
          </a:gra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just" eaLnBrk="1" hangingPunct="1">
              <a:spcAft>
                <a:spcPts val="600"/>
              </a:spcAft>
            </a:pPr>
            <a:r>
              <a:rPr lang="en-US" sz="1200" dirty="0">
                <a:latin typeface="Calibri" pitchFamily="34" charset="0"/>
              </a:rPr>
              <a:t>1</a:t>
            </a:r>
            <a:r>
              <a:rPr lang="ru-RU" sz="1200" dirty="0">
                <a:latin typeface="Calibri" pitchFamily="34" charset="0"/>
              </a:rPr>
              <a:t>. Процедура приема собственных лекарственных препаратов. 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2"/>
            </a:pPr>
            <a:r>
              <a:rPr lang="ru-RU" sz="1200" dirty="0">
                <a:latin typeface="Calibri" pitchFamily="34" charset="0"/>
              </a:rPr>
              <a:t>. Контроль приема препарата пациентом и обучение пациента.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3"/>
            </a:pPr>
            <a:r>
              <a:rPr lang="ru-RU" sz="1200" dirty="0">
                <a:latin typeface="Calibri" pitchFamily="34" charset="0"/>
              </a:rPr>
              <a:t>. Процедура дополнительного контроля при первом приеме нового для пациента препарата </a:t>
            </a:r>
            <a:endParaRPr lang="ru-RU" sz="1200" dirty="0"/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45414" y="5827096"/>
            <a:ext cx="1771651" cy="430887"/>
          </a:xfrm>
          <a:prstGeom prst="rect">
            <a:avLst/>
          </a:prstGeom>
          <a:gradFill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Aft>
                <a:spcPts val="1000"/>
              </a:spcAft>
            </a:pPr>
            <a:r>
              <a:rPr lang="ru-RU" sz="1100" b="1" dirty="0">
                <a:latin typeface="Calibri" pitchFamily="34" charset="0"/>
              </a:rPr>
              <a:t>Мониторинг и выявление ошибок</a:t>
            </a:r>
            <a:endParaRPr lang="ru-RU" dirty="0"/>
          </a:p>
        </p:txBody>
      </p:sp>
      <p:cxnSp>
        <p:nvCxnSpPr>
          <p:cNvPr id="32" name="AutoShape 33"/>
          <p:cNvCxnSpPr>
            <a:cxnSpLocks noChangeShapeType="1"/>
            <a:stCxn id="18" idx="2"/>
            <a:endCxn id="21" idx="0"/>
          </p:cNvCxnSpPr>
          <p:nvPr/>
        </p:nvCxnSpPr>
        <p:spPr bwMode="auto">
          <a:xfrm flipH="1">
            <a:off x="1431240" y="5089260"/>
            <a:ext cx="9071" cy="7378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3" name="AutoShape 34"/>
          <p:cNvCxnSpPr>
            <a:cxnSpLocks noChangeShapeType="1"/>
            <a:stCxn id="21" idx="3"/>
          </p:cNvCxnSpPr>
          <p:nvPr/>
        </p:nvCxnSpPr>
        <p:spPr bwMode="auto">
          <a:xfrm flipV="1">
            <a:off x="2317065" y="6034195"/>
            <a:ext cx="587723" cy="834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2901050" y="5581308"/>
            <a:ext cx="8770210" cy="1020799"/>
          </a:xfrm>
          <a:prstGeom prst="rect">
            <a:avLst/>
          </a:prstGeom>
          <a:gradFill flip="none" rotWithShape="1">
            <a:gsLst>
              <a:gs pos="0">
                <a:srgbClr val="31859C"/>
              </a:gs>
              <a:gs pos="50000">
                <a:srgbClr val="B7DEE8"/>
              </a:gs>
              <a:gs pos="100000">
                <a:srgbClr val="31859C"/>
              </a:gs>
            </a:gsLst>
            <a:lin ang="16200000" scaled="1"/>
            <a:tileRect/>
          </a:gra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Aft>
                <a:spcPts val="600"/>
              </a:spcAft>
              <a:buFont typeface="Calibri" pitchFamily="34" charset="0"/>
              <a:buChar char="1"/>
            </a:pPr>
            <a:r>
              <a:rPr lang="ru-RU" sz="1100" dirty="0">
                <a:latin typeface="Calibri" pitchFamily="34" charset="0"/>
              </a:rPr>
              <a:t>. Стимулирование сотрудников сообщать об ошибках 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2"/>
            </a:pPr>
            <a:r>
              <a:rPr lang="ru-RU" sz="1100" dirty="0">
                <a:latin typeface="Calibri" pitchFamily="34" charset="0"/>
              </a:rPr>
              <a:t>. Регистрация всех побочных эффектов лекарственной терапии.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3"/>
            </a:pPr>
            <a:r>
              <a:rPr lang="ru-RU" sz="1100" dirty="0">
                <a:latin typeface="Calibri" pitchFamily="34" charset="0"/>
              </a:rPr>
              <a:t>. Разработка плана корректирующих действий по каждой ошибке</a:t>
            </a:r>
          </a:p>
          <a:p>
            <a:pPr eaLnBrk="1" hangingPunct="1">
              <a:spcAft>
                <a:spcPts val="600"/>
              </a:spcAft>
              <a:buFont typeface="Calibri" pitchFamily="34" charset="0"/>
              <a:buChar char="4"/>
            </a:pPr>
            <a:r>
              <a:rPr lang="ru-RU" sz="1100" dirty="0">
                <a:latin typeface="Calibri" pitchFamily="34" charset="0"/>
              </a:rPr>
              <a:t>. Взаимодействие с производителями при выявлении брака лекарственных препаратов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1344" y="711765"/>
            <a:ext cx="2419582" cy="2209665"/>
          </a:xfrm>
          <a:prstGeom prst="rect">
            <a:avLst/>
          </a:prstGeom>
          <a:noFill/>
          <a:ln w="38100">
            <a:solidFill>
              <a:srgbClr val="336699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531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70400548"/>
              </p:ext>
            </p:extLst>
          </p:nvPr>
        </p:nvGraphicFramePr>
        <p:xfrm>
          <a:off x="335360" y="833668"/>
          <a:ext cx="8208912" cy="547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263352" y="188640"/>
            <a:ext cx="10452992" cy="50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Требования стандартов к проверке листа назначений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462317" y="1038690"/>
            <a:ext cx="1181600" cy="61506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рямоугольник 15"/>
          <p:cNvSpPr/>
          <p:nvPr/>
        </p:nvSpPr>
        <p:spPr>
          <a:xfrm>
            <a:off x="8832304" y="1908807"/>
            <a:ext cx="1143483" cy="61506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" name="Группа 23"/>
          <p:cNvGrpSpPr/>
          <p:nvPr/>
        </p:nvGrpSpPr>
        <p:grpSpPr>
          <a:xfrm>
            <a:off x="8781121" y="1653758"/>
            <a:ext cx="3015244" cy="3029063"/>
            <a:chOff x="8943475" y="691246"/>
            <a:chExt cx="3015244" cy="3029063"/>
          </a:xfrm>
        </p:grpSpPr>
        <p:sp>
          <p:nvSpPr>
            <p:cNvPr id="10" name="Полилиния 9"/>
            <p:cNvSpPr/>
            <p:nvPr/>
          </p:nvSpPr>
          <p:spPr>
            <a:xfrm>
              <a:off x="9991474" y="691246"/>
              <a:ext cx="921140" cy="1025113"/>
            </a:xfrm>
            <a:custGeom>
              <a:avLst/>
              <a:gdLst>
                <a:gd name="connsiteX0" fmla="*/ 0 w 1025113"/>
                <a:gd name="connsiteY0" fmla="*/ 445925 h 891849"/>
                <a:gd name="connsiteX1" fmla="*/ 222962 w 1025113"/>
                <a:gd name="connsiteY1" fmla="*/ 0 h 891849"/>
                <a:gd name="connsiteX2" fmla="*/ 802151 w 1025113"/>
                <a:gd name="connsiteY2" fmla="*/ 0 h 891849"/>
                <a:gd name="connsiteX3" fmla="*/ 1025113 w 1025113"/>
                <a:gd name="connsiteY3" fmla="*/ 445925 h 891849"/>
                <a:gd name="connsiteX4" fmla="*/ 802151 w 1025113"/>
                <a:gd name="connsiteY4" fmla="*/ 891849 h 891849"/>
                <a:gd name="connsiteX5" fmla="*/ 222962 w 1025113"/>
                <a:gd name="connsiteY5" fmla="*/ 891849 h 891849"/>
                <a:gd name="connsiteX6" fmla="*/ 0 w 1025113"/>
                <a:gd name="connsiteY6" fmla="*/ 445925 h 89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5113" h="891849">
                  <a:moveTo>
                    <a:pt x="512556" y="0"/>
                  </a:moveTo>
                  <a:lnTo>
                    <a:pt x="1025112" y="193977"/>
                  </a:lnTo>
                  <a:lnTo>
                    <a:pt x="1025112" y="697872"/>
                  </a:lnTo>
                  <a:lnTo>
                    <a:pt x="512556" y="891849"/>
                  </a:lnTo>
                  <a:lnTo>
                    <a:pt x="1" y="697872"/>
                  </a:lnTo>
                  <a:lnTo>
                    <a:pt x="1" y="193977"/>
                  </a:lnTo>
                  <a:lnTo>
                    <a:pt x="51255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080" tIns="197847" rIns="177080" bIns="19784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/>
                <a:t>Пациент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1037579" y="1491670"/>
              <a:ext cx="921140" cy="1025113"/>
            </a:xfrm>
            <a:custGeom>
              <a:avLst/>
              <a:gdLst>
                <a:gd name="connsiteX0" fmla="*/ 0 w 1025113"/>
                <a:gd name="connsiteY0" fmla="*/ 445925 h 891849"/>
                <a:gd name="connsiteX1" fmla="*/ 222962 w 1025113"/>
                <a:gd name="connsiteY1" fmla="*/ 0 h 891849"/>
                <a:gd name="connsiteX2" fmla="*/ 802151 w 1025113"/>
                <a:gd name="connsiteY2" fmla="*/ 0 h 891849"/>
                <a:gd name="connsiteX3" fmla="*/ 1025113 w 1025113"/>
                <a:gd name="connsiteY3" fmla="*/ 445925 h 891849"/>
                <a:gd name="connsiteX4" fmla="*/ 802151 w 1025113"/>
                <a:gd name="connsiteY4" fmla="*/ 891849 h 891849"/>
                <a:gd name="connsiteX5" fmla="*/ 222962 w 1025113"/>
                <a:gd name="connsiteY5" fmla="*/ 891849 h 891849"/>
                <a:gd name="connsiteX6" fmla="*/ 0 w 1025113"/>
                <a:gd name="connsiteY6" fmla="*/ 445925 h 89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5113" h="891849">
                  <a:moveTo>
                    <a:pt x="512556" y="0"/>
                  </a:moveTo>
                  <a:lnTo>
                    <a:pt x="1025112" y="193977"/>
                  </a:lnTo>
                  <a:lnTo>
                    <a:pt x="1025112" y="697872"/>
                  </a:lnTo>
                  <a:lnTo>
                    <a:pt x="512556" y="891849"/>
                  </a:lnTo>
                  <a:lnTo>
                    <a:pt x="1" y="697872"/>
                  </a:lnTo>
                  <a:lnTo>
                    <a:pt x="1" y="193977"/>
                  </a:lnTo>
                  <a:lnTo>
                    <a:pt x="512556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980" tIns="159747" rIns="138980" bIns="15974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/>
                <a:t>Препарат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9991474" y="1751450"/>
              <a:ext cx="921140" cy="1025113"/>
            </a:xfrm>
            <a:custGeom>
              <a:avLst/>
              <a:gdLst>
                <a:gd name="connsiteX0" fmla="*/ 0 w 1025113"/>
                <a:gd name="connsiteY0" fmla="*/ 445925 h 891849"/>
                <a:gd name="connsiteX1" fmla="*/ 222962 w 1025113"/>
                <a:gd name="connsiteY1" fmla="*/ 0 h 891849"/>
                <a:gd name="connsiteX2" fmla="*/ 802151 w 1025113"/>
                <a:gd name="connsiteY2" fmla="*/ 0 h 891849"/>
                <a:gd name="connsiteX3" fmla="*/ 1025113 w 1025113"/>
                <a:gd name="connsiteY3" fmla="*/ 445925 h 891849"/>
                <a:gd name="connsiteX4" fmla="*/ 802151 w 1025113"/>
                <a:gd name="connsiteY4" fmla="*/ 891849 h 891849"/>
                <a:gd name="connsiteX5" fmla="*/ 222962 w 1025113"/>
                <a:gd name="connsiteY5" fmla="*/ 891849 h 891849"/>
                <a:gd name="connsiteX6" fmla="*/ 0 w 1025113"/>
                <a:gd name="connsiteY6" fmla="*/ 445925 h 89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5113" h="891849">
                  <a:moveTo>
                    <a:pt x="512556" y="0"/>
                  </a:moveTo>
                  <a:lnTo>
                    <a:pt x="1025112" y="193977"/>
                  </a:lnTo>
                  <a:lnTo>
                    <a:pt x="1025112" y="697872"/>
                  </a:lnTo>
                  <a:lnTo>
                    <a:pt x="512556" y="891849"/>
                  </a:lnTo>
                  <a:lnTo>
                    <a:pt x="1" y="697872"/>
                  </a:lnTo>
                  <a:lnTo>
                    <a:pt x="1" y="193977"/>
                  </a:lnTo>
                  <a:lnTo>
                    <a:pt x="512556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548914"/>
                <a:satOff val="57143"/>
                <a:lumOff val="-8403"/>
                <a:alphaOff val="0"/>
              </a:schemeClr>
            </a:fillRef>
            <a:effectRef idx="2">
              <a:schemeClr val="accent3">
                <a:hueOff val="1548914"/>
                <a:satOff val="57143"/>
                <a:lumOff val="-84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080" tIns="197847" rIns="177080" bIns="19784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/>
                <a:t>5 П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8943475" y="1491671"/>
              <a:ext cx="921140" cy="1025113"/>
            </a:xfrm>
            <a:custGeom>
              <a:avLst/>
              <a:gdLst>
                <a:gd name="connsiteX0" fmla="*/ 0 w 1025113"/>
                <a:gd name="connsiteY0" fmla="*/ 445925 h 891849"/>
                <a:gd name="connsiteX1" fmla="*/ 222962 w 1025113"/>
                <a:gd name="connsiteY1" fmla="*/ 0 h 891849"/>
                <a:gd name="connsiteX2" fmla="*/ 802151 w 1025113"/>
                <a:gd name="connsiteY2" fmla="*/ 0 h 891849"/>
                <a:gd name="connsiteX3" fmla="*/ 1025113 w 1025113"/>
                <a:gd name="connsiteY3" fmla="*/ 445925 h 891849"/>
                <a:gd name="connsiteX4" fmla="*/ 802151 w 1025113"/>
                <a:gd name="connsiteY4" fmla="*/ 891849 h 891849"/>
                <a:gd name="connsiteX5" fmla="*/ 222962 w 1025113"/>
                <a:gd name="connsiteY5" fmla="*/ 891849 h 891849"/>
                <a:gd name="connsiteX6" fmla="*/ 0 w 1025113"/>
                <a:gd name="connsiteY6" fmla="*/ 445925 h 89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5113" h="891849">
                  <a:moveTo>
                    <a:pt x="512556" y="0"/>
                  </a:moveTo>
                  <a:lnTo>
                    <a:pt x="1025112" y="193977"/>
                  </a:lnTo>
                  <a:lnTo>
                    <a:pt x="1025112" y="697872"/>
                  </a:lnTo>
                  <a:lnTo>
                    <a:pt x="512556" y="891849"/>
                  </a:lnTo>
                  <a:lnTo>
                    <a:pt x="1" y="697872"/>
                  </a:lnTo>
                  <a:lnTo>
                    <a:pt x="1" y="193977"/>
                  </a:lnTo>
                  <a:lnTo>
                    <a:pt x="512556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936142"/>
                <a:satOff val="71429"/>
                <a:lumOff val="-10504"/>
                <a:alphaOff val="0"/>
              </a:schemeClr>
            </a:fillRef>
            <a:effectRef idx="2">
              <a:schemeClr val="accent3">
                <a:hueOff val="1936142"/>
                <a:satOff val="71429"/>
                <a:lumOff val="-105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980" tIns="159747" rIns="138980" bIns="15974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/>
                <a:t>Способ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9303516" y="2687693"/>
              <a:ext cx="980726" cy="1032616"/>
            </a:xfrm>
            <a:custGeom>
              <a:avLst/>
              <a:gdLst>
                <a:gd name="connsiteX0" fmla="*/ 0 w 1025113"/>
                <a:gd name="connsiteY0" fmla="*/ 445925 h 891849"/>
                <a:gd name="connsiteX1" fmla="*/ 222962 w 1025113"/>
                <a:gd name="connsiteY1" fmla="*/ 0 h 891849"/>
                <a:gd name="connsiteX2" fmla="*/ 802151 w 1025113"/>
                <a:gd name="connsiteY2" fmla="*/ 0 h 891849"/>
                <a:gd name="connsiteX3" fmla="*/ 1025113 w 1025113"/>
                <a:gd name="connsiteY3" fmla="*/ 445925 h 891849"/>
                <a:gd name="connsiteX4" fmla="*/ 802151 w 1025113"/>
                <a:gd name="connsiteY4" fmla="*/ 891849 h 891849"/>
                <a:gd name="connsiteX5" fmla="*/ 222962 w 1025113"/>
                <a:gd name="connsiteY5" fmla="*/ 891849 h 891849"/>
                <a:gd name="connsiteX6" fmla="*/ 0 w 1025113"/>
                <a:gd name="connsiteY6" fmla="*/ 445925 h 89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5113" h="891849">
                  <a:moveTo>
                    <a:pt x="512556" y="0"/>
                  </a:moveTo>
                  <a:lnTo>
                    <a:pt x="1025112" y="193977"/>
                  </a:lnTo>
                  <a:lnTo>
                    <a:pt x="1025112" y="697872"/>
                  </a:lnTo>
                  <a:lnTo>
                    <a:pt x="512556" y="891849"/>
                  </a:lnTo>
                  <a:lnTo>
                    <a:pt x="1" y="697872"/>
                  </a:lnTo>
                  <a:lnTo>
                    <a:pt x="1" y="193977"/>
                  </a:lnTo>
                  <a:lnTo>
                    <a:pt x="512556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323371"/>
                <a:satOff val="85714"/>
                <a:lumOff val="-12605"/>
                <a:alphaOff val="0"/>
              </a:schemeClr>
            </a:fillRef>
            <a:effectRef idx="2">
              <a:schemeClr val="accent3">
                <a:hueOff val="2323371"/>
                <a:satOff val="85714"/>
                <a:lumOff val="-1260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080" tIns="197847" rIns="177081" bIns="19784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/>
                <a:t>Время</a:t>
              </a: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10577009" y="2695196"/>
              <a:ext cx="921140" cy="1025113"/>
            </a:xfrm>
            <a:custGeom>
              <a:avLst/>
              <a:gdLst>
                <a:gd name="connsiteX0" fmla="*/ 0 w 1025113"/>
                <a:gd name="connsiteY0" fmla="*/ 445925 h 891849"/>
                <a:gd name="connsiteX1" fmla="*/ 222962 w 1025113"/>
                <a:gd name="connsiteY1" fmla="*/ 0 h 891849"/>
                <a:gd name="connsiteX2" fmla="*/ 802151 w 1025113"/>
                <a:gd name="connsiteY2" fmla="*/ 0 h 891849"/>
                <a:gd name="connsiteX3" fmla="*/ 1025113 w 1025113"/>
                <a:gd name="connsiteY3" fmla="*/ 445925 h 891849"/>
                <a:gd name="connsiteX4" fmla="*/ 802151 w 1025113"/>
                <a:gd name="connsiteY4" fmla="*/ 891849 h 891849"/>
                <a:gd name="connsiteX5" fmla="*/ 222962 w 1025113"/>
                <a:gd name="connsiteY5" fmla="*/ 891849 h 891849"/>
                <a:gd name="connsiteX6" fmla="*/ 0 w 1025113"/>
                <a:gd name="connsiteY6" fmla="*/ 445925 h 89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5113" h="891849">
                  <a:moveTo>
                    <a:pt x="512556" y="0"/>
                  </a:moveTo>
                  <a:lnTo>
                    <a:pt x="1025112" y="193977"/>
                  </a:lnTo>
                  <a:lnTo>
                    <a:pt x="1025112" y="697872"/>
                  </a:lnTo>
                  <a:lnTo>
                    <a:pt x="512556" y="891849"/>
                  </a:lnTo>
                  <a:lnTo>
                    <a:pt x="1" y="697872"/>
                  </a:lnTo>
                  <a:lnTo>
                    <a:pt x="1" y="193977"/>
                  </a:lnTo>
                  <a:lnTo>
                    <a:pt x="512556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980" tIns="159747" rIns="138980" bIns="159747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/>
                <a:t>Доза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712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27348" y="246898"/>
            <a:ext cx="10452992" cy="50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800" dirty="0"/>
              <a:t>Варианты соответствия требованиям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227348" y="2493626"/>
            <a:ext cx="2808312" cy="1223406"/>
            <a:chOff x="227348" y="2420888"/>
            <a:chExt cx="2808312" cy="104811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27348" y="2420888"/>
              <a:ext cx="2808312" cy="104811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0372" y="2724177"/>
              <a:ext cx="1942264" cy="39551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Второй врач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341694" y="2526880"/>
            <a:ext cx="3816424" cy="1207492"/>
            <a:chOff x="3863752" y="3645024"/>
            <a:chExt cx="3816424" cy="108012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863752" y="3645024"/>
              <a:ext cx="3816424" cy="1080120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9856" y="3813415"/>
              <a:ext cx="2232248" cy="74333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ru-RU" sz="2400" dirty="0"/>
                <a:t>Клинический фармаколог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480853" y="2526880"/>
            <a:ext cx="4546984" cy="1240320"/>
            <a:chOff x="8035508" y="4928593"/>
            <a:chExt cx="4089624" cy="124032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8035508" y="4928593"/>
              <a:ext cx="4089624" cy="1240320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20511" y="4968584"/>
              <a:ext cx="3319619" cy="120032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Системы поддержки принятия клинических решений</a:t>
              </a:r>
            </a:p>
          </p:txBody>
        </p:sp>
      </p:grpSp>
      <p:sp>
        <p:nvSpPr>
          <p:cNvPr id="26" name="Скругленный прямоугольник 25"/>
          <p:cNvSpPr/>
          <p:nvPr/>
        </p:nvSpPr>
        <p:spPr>
          <a:xfrm>
            <a:off x="407368" y="906406"/>
            <a:ext cx="11377264" cy="9648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567608" y="1158011"/>
            <a:ext cx="772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ПРОВЕРКА ПРАВИЛЬНОСТИ ЛИСТА НАЗНАЧЕНИЙ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852730"/>
            <a:ext cx="2664296" cy="2838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00" y="4011617"/>
            <a:ext cx="2520280" cy="2520280"/>
          </a:xfrm>
          <a:prstGeom prst="rect">
            <a:avLst/>
          </a:prstGeom>
        </p:spPr>
      </p:pic>
      <p:sp>
        <p:nvSpPr>
          <p:cNvPr id="12" name="Стрелка вниз 11"/>
          <p:cNvSpPr/>
          <p:nvPr/>
        </p:nvSpPr>
        <p:spPr>
          <a:xfrm>
            <a:off x="9440108" y="1862824"/>
            <a:ext cx="452280" cy="622344"/>
          </a:xfrm>
          <a:prstGeom prst="downArrow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5051237" y="1862824"/>
            <a:ext cx="452280" cy="655599"/>
          </a:xfrm>
          <a:prstGeom prst="downArrow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1405364" y="1877189"/>
            <a:ext cx="452280" cy="622344"/>
          </a:xfrm>
          <a:prstGeom prst="downArrow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386" y="4221088"/>
            <a:ext cx="3685228" cy="210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14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6"/>
    </mc:Choice>
    <mc:Fallback xmlns="">
      <p:transition spd="slow" advTm="1700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284691"/>
            <a:ext cx="5670427" cy="481541"/>
          </a:xfr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Проверки клинического фармаколога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90371012"/>
              </p:ext>
            </p:extLst>
          </p:nvPr>
        </p:nvGraphicFramePr>
        <p:xfrm>
          <a:off x="228684" y="933480"/>
          <a:ext cx="5779806" cy="530383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98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1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Преимущества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Недостатки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Раннее распознавание ошибок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Постоянные затраты больницы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Участие сертифицированного специалиста в обучении врачей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Задержка между назначением и выполнением назначения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Возможность консультаций </a:t>
                      </a:r>
                      <a:r>
                        <a:rPr lang="ru-RU" sz="1600" dirty="0" err="1"/>
                        <a:t>враей</a:t>
                      </a:r>
                      <a:r>
                        <a:rPr lang="ru-RU" sz="1600" dirty="0"/>
                        <a:t> по вопросам </a:t>
                      </a:r>
                      <a:r>
                        <a:rPr lang="ru-RU" sz="1600" dirty="0" err="1"/>
                        <a:t>полипрагмазии</a:t>
                      </a:r>
                      <a:endParaRPr lang="ru-R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Длительные</a:t>
                      </a:r>
                      <a:r>
                        <a:rPr lang="ru-RU" sz="1600" baseline="0" dirty="0"/>
                        <a:t> временные затраты для проверки многокомпонентных листов назначений </a:t>
                      </a:r>
                      <a:endParaRPr lang="ru-R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algn="l"/>
                      <a:endParaRPr lang="ru-R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Необходимость</a:t>
                      </a:r>
                      <a:r>
                        <a:rPr lang="ru-RU" sz="1600" baseline="0" dirty="0"/>
                        <a:t> круглосуточного присутствия фармаколога в стационаре при наличии экстренных госпитализаций</a:t>
                      </a:r>
                      <a:endParaRPr lang="ru-R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817">
                <a:tc>
                  <a:txBody>
                    <a:bodyPr/>
                    <a:lstStyle/>
                    <a:p>
                      <a:pPr algn="l"/>
                      <a:endParaRPr lang="ru-RU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Человеческий фактор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3059651"/>
              </p:ext>
            </p:extLst>
          </p:nvPr>
        </p:nvGraphicFramePr>
        <p:xfrm>
          <a:off x="6585701" y="937131"/>
          <a:ext cx="5434850" cy="5228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673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 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Недостатки 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068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Короткое время проверки 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Единичные продукты на рынке 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Единовременные</a:t>
                      </a:r>
                      <a:r>
                        <a:rPr lang="ru-RU" sz="1600" baseline="0" dirty="0"/>
                        <a:t> затраты 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Высокая стоимость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2168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Отсутствие задержки между назначением и выполнением назначения 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Проблемы интеграции</a:t>
                      </a:r>
                      <a:r>
                        <a:rPr lang="ru-RU" sz="1600" baseline="0" dirty="0"/>
                        <a:t> с существующими медицинскими информационными системами </a:t>
                      </a:r>
                      <a:endParaRPr lang="ru-RU" sz="1600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03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Возможность блокировки «критических ошибок» 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Ложные предупреждения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253">
                <a:tc>
                  <a:txBody>
                    <a:bodyPr/>
                    <a:lstStyle/>
                    <a:p>
                      <a:pPr algn="l"/>
                      <a:endParaRPr lang="ru-RU" sz="1600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Трудности внедрения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6585701" y="308436"/>
            <a:ext cx="5670427" cy="48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 anchorCtr="0">
            <a:normAutofit fontScale="97500"/>
          </a:bodyPr>
          <a:lstStyle>
            <a:lvl1pPr defTabSz="914400" eaLnBrk="1" latinLnBrk="0" hangingPunct="1">
              <a:lnSpc>
                <a:spcPct val="90000"/>
              </a:lnSpc>
              <a:spcBef>
                <a:spcPts val="0"/>
              </a:spcBef>
              <a:buNone/>
              <a:defRPr sz="2800" b="1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808758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20"/>
          <p:cNvCxnSpPr/>
          <p:nvPr/>
        </p:nvCxnSpPr>
        <p:spPr>
          <a:xfrm>
            <a:off x="655099" y="980728"/>
            <a:ext cx="10721489" cy="0"/>
          </a:xfrm>
          <a:prstGeom prst="line">
            <a:avLst/>
          </a:prstGeom>
          <a:ln>
            <a:solidFill>
              <a:srgbClr val="0065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ятиугольник 21"/>
          <p:cNvSpPr/>
          <p:nvPr/>
        </p:nvSpPr>
        <p:spPr>
          <a:xfrm>
            <a:off x="74815" y="342484"/>
            <a:ext cx="8011910" cy="56686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 создания Системы проверки назначений</a:t>
            </a:r>
            <a:r>
              <a:rPr kumimoji="0" lang="ru-RU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ЛС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342900" y="1465140"/>
            <a:ext cx="4852555" cy="48026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352550" y="1942437"/>
            <a:ext cx="10515600" cy="5088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2897211" y="1593489"/>
          <a:ext cx="8840585" cy="3964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613426234"/>
              </p:ext>
            </p:extLst>
          </p:nvPr>
        </p:nvGraphicFramePr>
        <p:xfrm>
          <a:off x="-314365" y="1778277"/>
          <a:ext cx="3286816" cy="458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74815" y="1052113"/>
            <a:ext cx="4068560" cy="62859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Приказом по клинике была создана проектная группа в составе: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897211" y="5723243"/>
            <a:ext cx="6800518" cy="624246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Проект был реализован за 9 месяцев силами сотрудников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клиники 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разработчика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5410095" y="1067947"/>
            <a:ext cx="2724109" cy="62859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Этапы проекта: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3050949" y="2102165"/>
            <a:ext cx="1045714" cy="46456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Февраль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4286418" y="2099345"/>
            <a:ext cx="1045714" cy="46456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5537379" y="2098253"/>
            <a:ext cx="1045714" cy="46456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6780027" y="2098253"/>
            <a:ext cx="1045714" cy="46456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8041489" y="2098253"/>
            <a:ext cx="1045714" cy="46456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9302951" y="2098253"/>
            <a:ext cx="1045714" cy="46456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Ноябрь</a:t>
            </a:r>
          </a:p>
        </p:txBody>
      </p:sp>
      <p:sp>
        <p:nvSpPr>
          <p:cNvPr id="32" name="Стрелка вправо 31"/>
          <p:cNvSpPr/>
          <p:nvPr/>
        </p:nvSpPr>
        <p:spPr>
          <a:xfrm>
            <a:off x="10522736" y="2098253"/>
            <a:ext cx="1598320" cy="46456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15069" y="2185806"/>
            <a:ext cx="164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По настоящее время</a:t>
            </a:r>
          </a:p>
        </p:txBody>
      </p:sp>
    </p:spTree>
    <p:extLst>
      <p:ext uri="{BB962C8B-B14F-4D97-AF65-F5344CB8AC3E}">
        <p14:creationId xmlns:p14="http://schemas.microsoft.com/office/powerpoint/2010/main" val="8529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6"/>
    </mc:Choice>
    <mc:Fallback xmlns="">
      <p:transition spd="slow" advTm="1700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608168" y="613612"/>
            <a:ext cx="4464496" cy="95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 anchorCtr="0">
            <a:normAutofit fontScale="90000"/>
          </a:bodyPr>
          <a:lstStyle>
            <a:defPPr>
              <a:defRPr lang="ru-RU"/>
            </a:defPPr>
            <a:lvl1pPr eaLnBrk="1" hangingPunct="1">
              <a:lnSpc>
                <a:spcPct val="90000"/>
              </a:lnSpc>
              <a:spcBef>
                <a:spcPts val="0"/>
              </a:spcBef>
              <a:defRPr sz="2800" b="1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*Необходимые  параметры для проверки назначенных ЛС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45346508"/>
              </p:ext>
            </p:extLst>
          </p:nvPr>
        </p:nvGraphicFramePr>
        <p:xfrm>
          <a:off x="191344" y="1714811"/>
          <a:ext cx="7488833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-8280" r="-1"/>
          <a:stretch/>
        </p:blipFill>
        <p:spPr bwMode="auto">
          <a:xfrm>
            <a:off x="7608168" y="4000811"/>
            <a:ext cx="2769533" cy="99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5330" y="5085184"/>
            <a:ext cx="3828256" cy="138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332656"/>
            <a:ext cx="875275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ru-RU" altLang="ru-RU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Протокол первичного осмотра врача в МИС</a:t>
            </a:r>
          </a:p>
        </p:txBody>
      </p:sp>
    </p:spTree>
    <p:extLst>
      <p:ext uri="{BB962C8B-B14F-4D97-AF65-F5344CB8AC3E}">
        <p14:creationId xmlns:p14="http://schemas.microsoft.com/office/powerpoint/2010/main" val="3039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6"/>
    </mc:Choice>
    <mc:Fallback xmlns="">
      <p:transition spd="slow" advTm="1700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284691"/>
            <a:ext cx="11811000" cy="470813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fontAlgn="base">
              <a:spcBef>
                <a:spcPts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Подготовка к госпитализации 		Собственные лекарственные препараты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2720" y="1340768"/>
            <a:ext cx="67868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374" y="791414"/>
            <a:ext cx="4176464" cy="3196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744072" y="935526"/>
            <a:ext cx="486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переносятся в Лист назначений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4326785" y="2152763"/>
            <a:ext cx="1059358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0800000">
            <a:off x="10488488" y="2822240"/>
            <a:ext cx="720080" cy="1110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646" y="4154777"/>
            <a:ext cx="1728192" cy="247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84" y="4004876"/>
            <a:ext cx="3174444" cy="2455159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4325838" y="5321194"/>
            <a:ext cx="3348245" cy="772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835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гнутая вправо стрелка 6"/>
          <p:cNvSpPr/>
          <p:nvPr/>
        </p:nvSpPr>
        <p:spPr>
          <a:xfrm rot="18942482">
            <a:off x="8415155" y="1473950"/>
            <a:ext cx="2690571" cy="2716510"/>
          </a:xfrm>
          <a:prstGeom prst="curvedLeftArrow">
            <a:avLst>
              <a:gd name="adj1" fmla="val 23733"/>
              <a:gd name="adj2" fmla="val 50000"/>
              <a:gd name="adj3" fmla="val 52045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284691"/>
            <a:ext cx="11811000" cy="365902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pPr fontAlgn="base">
              <a:spcBef>
                <a:spcPts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Создание листов назначений в МИС			Проверка листов назначений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print"/>
          <a:srcRect b="7292"/>
          <a:stretch/>
        </p:blipFill>
        <p:spPr bwMode="auto">
          <a:xfrm>
            <a:off x="167018" y="1700255"/>
            <a:ext cx="7657174" cy="2718519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979" y="873542"/>
            <a:ext cx="4495800" cy="51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55440" y="1043562"/>
            <a:ext cx="1872208" cy="288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1744" y="1822739"/>
            <a:ext cx="1296144" cy="500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55740" y="185400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06.11.2023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9" y="4228483"/>
            <a:ext cx="5855652" cy="232979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7018" y="4992121"/>
            <a:ext cx="571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Пациентка З., 84 года, с аллергией, с почечной недостаточностью </a:t>
            </a:r>
          </a:p>
        </p:txBody>
      </p:sp>
      <p:sp>
        <p:nvSpPr>
          <p:cNvPr id="10" name="Овал 9"/>
          <p:cNvSpPr/>
          <p:nvPr/>
        </p:nvSpPr>
        <p:spPr>
          <a:xfrm>
            <a:off x="10704512" y="5393378"/>
            <a:ext cx="1080120" cy="771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735960" y="284691"/>
            <a:ext cx="1226097" cy="365902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42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195255"/>
            <a:ext cx="11811000" cy="480131"/>
          </a:xfr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fontAlgn="base">
              <a:spcBef>
                <a:spcPts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Результаты автоматической проверки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36" y="707374"/>
            <a:ext cx="7164109" cy="78458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336" y="1523944"/>
            <a:ext cx="7164109" cy="96895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758" y="3729415"/>
            <a:ext cx="6959749" cy="1767734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4437" y="4869160"/>
            <a:ext cx="6547563" cy="1790197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8216" y="2251077"/>
            <a:ext cx="6673784" cy="168782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785" y="650201"/>
            <a:ext cx="2883658" cy="1341236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2406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332656"/>
            <a:ext cx="875275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ru-RU" altLang="ru-RU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Блокировка критических ошибок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36237372"/>
              </p:ext>
            </p:extLst>
          </p:nvPr>
        </p:nvGraphicFramePr>
        <p:xfrm>
          <a:off x="191345" y="1196752"/>
          <a:ext cx="6984775" cy="2867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Рисунок 8" descr="Stop Sign Vector Art, Icons, and Graphics for Free Download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997" y="4509120"/>
            <a:ext cx="1833126" cy="18002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91345" y="4869160"/>
            <a:ext cx="9505055" cy="1152128"/>
            <a:chOff x="335361" y="5157192"/>
            <a:chExt cx="9505055" cy="1152128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1" name="Пятиугольник 10"/>
            <p:cNvSpPr/>
            <p:nvPr/>
          </p:nvSpPr>
          <p:spPr>
            <a:xfrm>
              <a:off x="407368" y="5157192"/>
              <a:ext cx="9433048" cy="1152128"/>
            </a:xfrm>
            <a:prstGeom prst="homePlate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35361" y="5317757"/>
              <a:ext cx="9289032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Система не даст распечатать Лист назначения с критическими ошибками!!!    </a:t>
              </a: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6280" y="2620682"/>
            <a:ext cx="1472419" cy="2085927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4152" y="360831"/>
            <a:ext cx="1493649" cy="2152075"/>
          </a:xfrm>
          <a:prstGeom prst="rect">
            <a:avLst/>
          </a:prstGeom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54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20"/>
          <p:cNvCxnSpPr/>
          <p:nvPr/>
        </p:nvCxnSpPr>
        <p:spPr>
          <a:xfrm>
            <a:off x="663645" y="864430"/>
            <a:ext cx="10721489" cy="0"/>
          </a:xfrm>
          <a:prstGeom prst="line">
            <a:avLst/>
          </a:prstGeom>
          <a:ln>
            <a:solidFill>
              <a:srgbClr val="0065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1404359" y="177003"/>
            <a:ext cx="8816411" cy="68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АО «Медицина» СЕГОДНЯ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747882" y="1080614"/>
            <a:ext cx="5640671" cy="5873298"/>
            <a:chOff x="6551329" y="593504"/>
            <a:chExt cx="5640671" cy="5873298"/>
          </a:xfrm>
        </p:grpSpPr>
        <p:pic>
          <p:nvPicPr>
            <p:cNvPr id="14" name="Picture 6" descr="R:\ФОТОАРХИВ\6 2 Корпус\Новый МРТ\IMG_6261.jpg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329" y="593504"/>
              <a:ext cx="2246400" cy="1440000"/>
            </a:xfrm>
            <a:prstGeom prst="roundRect">
              <a:avLst/>
            </a:prstGeom>
            <a:noFill/>
            <a:ln w="12700">
              <a:solidFill>
                <a:srgbClr val="0C67A0"/>
              </a:solidFill>
              <a:miter lim="800000"/>
              <a:headEnd/>
              <a:tailEnd/>
            </a:ln>
          </p:spPr>
        </p:pic>
        <p:pic>
          <p:nvPicPr>
            <p:cNvPr id="16" name="Picture 7" descr="R:\ФОТОАРХИВ\6 2 Корпус\Полный комплекс диагностики\ОФЭКТ.JPG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4920" y="593504"/>
              <a:ext cx="2246400" cy="1440000"/>
            </a:xfrm>
            <a:prstGeom prst="roundRect">
              <a:avLst/>
            </a:prstGeom>
            <a:noFill/>
            <a:ln w="12700">
              <a:solidFill>
                <a:srgbClr val="0C67A0"/>
              </a:solidFill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6628384" y="2028737"/>
              <a:ext cx="19380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МРТ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 мощность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Т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(Philips)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9450999" y="2028737"/>
              <a:ext cx="23643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Гамма-камера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BrightView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(Philips)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628384" y="3844897"/>
              <a:ext cx="16145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Смарт-операционные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450999" y="3804247"/>
              <a:ext cx="22117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ПЭТ/КТ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Gemini TF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Philips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ПЭТ/КТ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Biogragh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MCT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Siemens)</a:t>
              </a:r>
            </a:p>
          </p:txBody>
        </p:sp>
        <p:pic>
          <p:nvPicPr>
            <p:cNvPr id="24" name="Picture 3" descr="\\mike\архив\ФОТОАРХИВ\3 Отделения\Стационар\НОВЫЙ\DSC_5460.JPG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329" y="2393704"/>
              <a:ext cx="2246400" cy="1440000"/>
            </a:xfrm>
            <a:prstGeom prst="roundRect">
              <a:avLst/>
            </a:prstGeom>
            <a:noFill/>
            <a:ln w="12700">
              <a:solidFill>
                <a:srgbClr val="0C67A0"/>
              </a:solidFill>
              <a:miter lim="800000"/>
              <a:headEnd/>
              <a:tailEnd/>
            </a:ln>
          </p:spPr>
        </p:pic>
        <p:pic>
          <p:nvPicPr>
            <p:cNvPr id="26" name="Picture 2" descr="C:\Users\dezigner\Desktop\2013 ноябрь\фото для каталога\диагностика\ПЭТ-КТ.JPG"/>
            <p:cNvPicPr>
              <a:picLocks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4920" y="2393704"/>
              <a:ext cx="2246400" cy="1440000"/>
            </a:xfrm>
            <a:prstGeom prst="roundRect">
              <a:avLst/>
            </a:prstGeom>
            <a:noFill/>
            <a:ln w="12700">
              <a:solidFill>
                <a:srgbClr val="0C67A0"/>
              </a:solidFill>
              <a:miter lim="800000"/>
              <a:headEnd/>
              <a:tailEnd/>
            </a:ln>
          </p:spPr>
        </p:pic>
        <p:pic>
          <p:nvPicPr>
            <p:cNvPr id="28" name="Рисунок 27" descr="L9996164.JPG"/>
            <p:cNvPicPr>
              <a:picLocks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1329" y="4266072"/>
              <a:ext cx="2246400" cy="1440000"/>
            </a:xfrm>
            <a:prstGeom prst="roundRect">
              <a:avLst/>
            </a:prstGeom>
            <a:ln w="12700">
              <a:solidFill>
                <a:srgbClr val="0C67A0"/>
              </a:solidFill>
            </a:ln>
          </p:spPr>
        </p:pic>
        <p:pic>
          <p:nvPicPr>
            <p:cNvPr id="31" name="Рисунок 30" descr="DSC_6726.jpg"/>
            <p:cNvPicPr>
              <a:picLocks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4920" y="4266072"/>
              <a:ext cx="2246400" cy="1440000"/>
            </a:xfrm>
            <a:prstGeom prst="roundRect">
              <a:avLst/>
            </a:prstGeom>
            <a:ln w="12700">
              <a:solidFill>
                <a:srgbClr val="0C67A0"/>
              </a:solidFill>
            </a:ln>
          </p:spPr>
        </p:pic>
        <p:sp>
          <p:nvSpPr>
            <p:cNvPr id="32" name="Прямоугольник 31"/>
            <p:cNvSpPr/>
            <p:nvPr/>
          </p:nvSpPr>
          <p:spPr>
            <a:xfrm>
              <a:off x="6628384" y="5677031"/>
              <a:ext cx="22427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Лучевой ускоритель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True Beam 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фирмы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VARIAN (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США) 2 шт.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450999" y="5666583"/>
              <a:ext cx="2741001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Компьютерные томографы 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GE Revolution CT SIEMENS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Somatom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Definition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19230" y="1858947"/>
            <a:ext cx="703508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Высококвалифицированный персонал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(поликлиника и стационар)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8436" y="2214555"/>
            <a:ext cx="57848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Общее количество сотрудников около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1100 чел.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C67A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Поликлиника (врачи более 60 специальностей): </a:t>
            </a:r>
          </a:p>
          <a:p>
            <a:pPr marL="285750" marR="0" lvl="0" indent="-28575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более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70 000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пациентов в год</a:t>
            </a:r>
          </a:p>
          <a:p>
            <a:pPr marL="285750" marR="0" lvl="0" indent="-28575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Около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700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посещений в день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Стационар:</a:t>
            </a:r>
          </a:p>
          <a:p>
            <a:pPr marL="285750" marR="0" lvl="0" indent="-28575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Около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8,5 тысяч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пролеченных пациентов за 2023 год</a:t>
            </a:r>
          </a:p>
          <a:p>
            <a:pPr marL="285750" marR="0" lvl="0" indent="-28575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Около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тысяч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операций за 2023 год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67A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Рисунок 37" descr="vrachi.t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53" y="4609681"/>
            <a:ext cx="27654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 descr="vrachi.t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78" y="4609681"/>
            <a:ext cx="27654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15280" y="1185819"/>
            <a:ext cx="737288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лечебных корпуса – 35 549 м</a:t>
            </a:r>
            <a:r>
              <a:rPr kumimoji="0" lang="ru-RU" sz="1900" b="1" i="0" u="none" strike="noStrike" kern="1200" cap="none" spc="0" normalizeH="0" baseline="3000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0C67A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lvl="0" defTabSz="912813" eaLnBrk="1" hangingPunct="1"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ОП Институт Ядерной медицины Химки -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</a:rPr>
              <a:t>21 000 </a:t>
            </a:r>
            <a:r>
              <a:rPr lang="ru-RU" sz="1900" b="1" dirty="0">
                <a:solidFill>
                  <a:srgbClr val="0C67A0"/>
                </a:solidFill>
                <a:latin typeface="Calibri"/>
              </a:rPr>
              <a:t>м</a:t>
            </a:r>
            <a:r>
              <a:rPr lang="ru-RU" sz="1900" b="1" baseline="30000" dirty="0">
                <a:solidFill>
                  <a:srgbClr val="0C67A0"/>
                </a:solidFill>
                <a:latin typeface="Calibri"/>
              </a:rPr>
              <a:t>2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0C67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C67A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2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6"/>
    </mc:Choice>
    <mc:Fallback xmlns="">
      <p:transition spd="slow" advTm="1700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773" y="891366"/>
            <a:ext cx="1449459" cy="144945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46" y="6436"/>
            <a:ext cx="1185663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ru-RU" altLang="ru-RU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Отчетность по проверкам. Ошибки лекарственной терапии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ru-RU" altLang="ru-RU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Роль информационной системы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23303" y="1052736"/>
            <a:ext cx="6207257" cy="5200533"/>
            <a:chOff x="186543" y="1046494"/>
            <a:chExt cx="6048167" cy="4118162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86543" y="1046494"/>
              <a:ext cx="6048167" cy="4118162"/>
              <a:chOff x="186543" y="1046494"/>
              <a:chExt cx="5472608" cy="3541052"/>
            </a:xfr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grpSpPr>
          <p:pic>
            <p:nvPicPr>
              <p:cNvPr id="7" name="Рисунок 6"/>
              <p:cNvPicPr/>
              <p:nvPr/>
            </p:nvPicPr>
            <p:blipFill rotWithShape="1">
              <a:blip r:embed="rId4"/>
              <a:srcRect l="32800" t="37369" r="33623" b="22973"/>
              <a:stretch/>
            </p:blipFill>
            <p:spPr bwMode="auto">
              <a:xfrm>
                <a:off x="191344" y="1046494"/>
                <a:ext cx="5467806" cy="35410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4" name="Рисунок 13"/>
              <p:cNvPicPr/>
              <p:nvPr/>
            </p:nvPicPr>
            <p:blipFill rotWithShape="1">
              <a:blip r:embed="rId5"/>
              <a:srcRect l="32127" t="32366" r="32737" b="43840"/>
              <a:stretch/>
            </p:blipFill>
            <p:spPr bwMode="auto">
              <a:xfrm>
                <a:off x="186543" y="2339487"/>
                <a:ext cx="5472608" cy="209762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263352" y="4077072"/>
              <a:ext cx="5971358" cy="3600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88073765"/>
              </p:ext>
            </p:extLst>
          </p:nvPr>
        </p:nvGraphicFramePr>
        <p:xfrm>
          <a:off x="6436099" y="1162775"/>
          <a:ext cx="5688632" cy="399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6528048" y="5301208"/>
            <a:ext cx="5303911" cy="1152128"/>
            <a:chOff x="0" y="56019"/>
            <a:chExt cx="4824536" cy="77921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56019"/>
              <a:ext cx="4824536" cy="779219"/>
            </a:xfrm>
            <a:prstGeom prst="roundRect">
              <a:avLst/>
            </a:prstGeom>
            <a:solidFill>
              <a:srgbClr val="2DB34A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 txBox="1"/>
            <p:nvPr/>
          </p:nvSpPr>
          <p:spPr>
            <a:xfrm>
              <a:off x="38038" y="94057"/>
              <a:ext cx="4748460" cy="7031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>
                  <a:solidFill>
                    <a:schemeClr val="tx1"/>
                  </a:solidFill>
                </a:rPr>
                <a:t>Снижение количества критических ошибок за короткий промежуток времени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94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ятиугольник 22"/>
          <p:cNvSpPr/>
          <p:nvPr/>
        </p:nvSpPr>
        <p:spPr>
          <a:xfrm>
            <a:off x="191344" y="351492"/>
            <a:ext cx="11735434" cy="103933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8060" y="463451"/>
            <a:ext cx="11161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 бы не были совершенны программы, но знания и умение врача всегда будет выходить на передний план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22005" y="2477337"/>
            <a:ext cx="4531965" cy="5615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Врач-клинический фармаколог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91344" y="3272742"/>
            <a:ext cx="5545094" cy="977964"/>
            <a:chOff x="0" y="57751"/>
            <a:chExt cx="7282657" cy="1216800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0" y="57751"/>
              <a:ext cx="7282657" cy="1216800"/>
            </a:xfrm>
            <a:prstGeom prst="roundRect">
              <a:avLst/>
            </a:prstGeom>
            <a:grpFill/>
            <a:sp3d prstMaterial="plastic">
              <a:bevelT w="127000" h="25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 txBox="1"/>
            <p:nvPr/>
          </p:nvSpPr>
          <p:spPr>
            <a:xfrm>
              <a:off x="59399" y="117150"/>
              <a:ext cx="7163859" cy="1098002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tx1"/>
                  </a:solidFill>
                </a:rPr>
                <a:t>Возможность адресной работы с врачами, допускающими ошибки в назначениях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265006" y="3272742"/>
            <a:ext cx="5482457" cy="977964"/>
            <a:chOff x="0" y="1519504"/>
            <a:chExt cx="7282657" cy="1216800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1519504"/>
              <a:ext cx="7282657" cy="1216800"/>
            </a:xfrm>
            <a:prstGeom prst="roundRect">
              <a:avLst/>
            </a:prstGeom>
            <a:grpFill/>
            <a:sp3d prstMaterial="plastic">
              <a:bevelT w="127000" h="25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 txBox="1"/>
            <p:nvPr/>
          </p:nvSpPr>
          <p:spPr>
            <a:xfrm>
              <a:off x="59399" y="1578903"/>
              <a:ext cx="7163859" cy="1098002"/>
            </a:xfrm>
            <a:prstGeom prst="rect">
              <a:avLst/>
            </a:prstGeom>
            <a:grpFill/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>
                  <a:solidFill>
                    <a:schemeClr val="tx1"/>
                  </a:solidFill>
                </a:rPr>
                <a:t>Обучение на ошибках</a:t>
              </a: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1775520" y="4645098"/>
            <a:ext cx="8424936" cy="9404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Дальнейшее снижение риска для пациента ошибки лекарственной терапии</a:t>
            </a:r>
          </a:p>
        </p:txBody>
      </p:sp>
      <p:cxnSp>
        <p:nvCxnSpPr>
          <p:cNvPr id="32" name="Прямая со стрелкой 31"/>
          <p:cNvCxnSpPr>
            <a:stCxn id="24" idx="2"/>
          </p:cNvCxnSpPr>
          <p:nvPr/>
        </p:nvCxnSpPr>
        <p:spPr>
          <a:xfrm>
            <a:off x="2963891" y="4250706"/>
            <a:ext cx="0" cy="36358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7" idx="2"/>
          </p:cNvCxnSpPr>
          <p:nvPr/>
        </p:nvCxnSpPr>
        <p:spPr>
          <a:xfrm>
            <a:off x="9006235" y="4250706"/>
            <a:ext cx="0" cy="36358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589833" y="1605624"/>
            <a:ext cx="10796307" cy="568930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51384" y="1706092"/>
            <a:ext cx="10796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Сервис проверки лекарственных назначений (выявление и предупреждение ошибок ЛП)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280857" y="2197443"/>
            <a:ext cx="0" cy="279894"/>
          </a:xfrm>
          <a:prstGeom prst="straightConnector1">
            <a:avLst/>
          </a:prstGeom>
          <a:ln w="38100">
            <a:solidFill>
              <a:srgbClr val="33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987985" y="2159149"/>
            <a:ext cx="1" cy="302783"/>
          </a:xfrm>
          <a:prstGeom prst="straightConnector1">
            <a:avLst/>
          </a:prstGeom>
          <a:ln w="38100">
            <a:solidFill>
              <a:srgbClr val="33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500172" y="2170593"/>
            <a:ext cx="0" cy="279894"/>
          </a:xfrm>
          <a:prstGeom prst="straightConnector1">
            <a:avLst/>
          </a:prstGeom>
          <a:ln w="38100">
            <a:solidFill>
              <a:srgbClr val="33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4280857" y="3038920"/>
            <a:ext cx="0" cy="229737"/>
          </a:xfrm>
          <a:prstGeom prst="straightConnector1">
            <a:avLst/>
          </a:prstGeom>
          <a:ln w="38100">
            <a:solidFill>
              <a:srgbClr val="33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7500172" y="3038920"/>
            <a:ext cx="0" cy="229737"/>
          </a:xfrm>
          <a:prstGeom prst="straightConnector1">
            <a:avLst/>
          </a:prstGeom>
          <a:ln w="38100">
            <a:solidFill>
              <a:srgbClr val="33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56"/>
          <p:cNvSpPr/>
          <p:nvPr/>
        </p:nvSpPr>
        <p:spPr>
          <a:xfrm>
            <a:off x="3179675" y="5856884"/>
            <a:ext cx="5616624" cy="792088"/>
          </a:xfrm>
          <a:prstGeom prst="roundRect">
            <a:avLst/>
          </a:prstGeom>
          <a:solidFill>
            <a:srgbClr val="EE8A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Снижение затрат на преодоление последствий ошибок лекарственной терапии</a:t>
            </a:r>
          </a:p>
        </p:txBody>
      </p:sp>
      <p:cxnSp>
        <p:nvCxnSpPr>
          <p:cNvPr id="59" name="Прямая со стрелкой 58"/>
          <p:cNvCxnSpPr>
            <a:stCxn id="12" idx="2"/>
            <a:endCxn id="57" idx="0"/>
          </p:cNvCxnSpPr>
          <p:nvPr/>
        </p:nvCxnSpPr>
        <p:spPr>
          <a:xfrm flipH="1">
            <a:off x="5987987" y="5585527"/>
            <a:ext cx="1" cy="271357"/>
          </a:xfrm>
          <a:prstGeom prst="straightConnector1">
            <a:avLst/>
          </a:prstGeom>
          <a:ln w="38100">
            <a:solidFill>
              <a:srgbClr val="33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388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/>
          <p:cNvSpPr txBox="1">
            <a:spLocks/>
          </p:cNvSpPr>
          <p:nvPr/>
        </p:nvSpPr>
        <p:spPr>
          <a:xfrm>
            <a:off x="344487" y="1412776"/>
            <a:ext cx="4311489" cy="21602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Спасибо за внимание!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9"/>
    </mc:Choice>
    <mc:Fallback xmlns="">
      <p:transition spd="slow" advTm="9169"/>
    </mc:Fallback>
  </mc:AlternateContent>
  <p:extLst>
    <p:ext uri="{3A86A75C-4F4B-4683-9AE1-C65F6400EC91}">
      <p14:laserTraceLst xmlns:p14="http://schemas.microsoft.com/office/powerpoint/2010/main">
        <p14:tracePtLst>
          <p14:tracePt t="6360" x="1233488" y="5341938"/>
          <p14:tracePt t="6624" x="1241425" y="5341938"/>
          <p14:tracePt t="6632" x="1262063" y="5326063"/>
          <p14:tracePt t="6640" x="1284288" y="5319713"/>
          <p14:tracePt t="6671" x="1379538" y="5275263"/>
          <p14:tracePt t="6705" x="1603375" y="5159375"/>
          <p14:tracePt t="6721" x="1735138" y="5094288"/>
          <p14:tracePt t="6738" x="1887538" y="5029200"/>
          <p14:tracePt t="6755" x="2024063" y="4970463"/>
          <p14:tracePt t="6771" x="2147888" y="4919663"/>
          <p14:tracePt t="6788" x="2257425" y="4854575"/>
          <p14:tracePt t="6805" x="2336800" y="4797425"/>
          <p14:tracePt t="6821" x="2401888" y="4738688"/>
          <p14:tracePt t="6838" x="2438400" y="4695825"/>
          <p14:tracePt t="6855" x="2474913" y="4659313"/>
          <p14:tracePt t="6872" x="2503488" y="4630738"/>
          <p14:tracePt t="6888" x="2525713" y="4608513"/>
          <p14:tracePt t="6905" x="2532063" y="4594225"/>
          <p14:tracePt t="6922" x="2547938" y="4579938"/>
          <p14:tracePt t="6938" x="2554288" y="4572000"/>
          <p14:tracePt t="6955" x="2554288" y="4564063"/>
          <p14:tracePt t="6972" x="2562225" y="4564063"/>
          <p14:tracePt t="7649" x="2568575" y="4564063"/>
          <p14:tracePt t="7665" x="2568575" y="45577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20"/>
          <p:cNvCxnSpPr/>
          <p:nvPr/>
        </p:nvCxnSpPr>
        <p:spPr>
          <a:xfrm>
            <a:off x="672799" y="886099"/>
            <a:ext cx="10721489" cy="0"/>
          </a:xfrm>
          <a:prstGeom prst="line">
            <a:avLst/>
          </a:prstGeom>
          <a:ln>
            <a:solidFill>
              <a:srgbClr val="0065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1523185" y="107316"/>
            <a:ext cx="8816411" cy="80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Признание на международном уровне</a:t>
            </a:r>
          </a:p>
        </p:txBody>
      </p:sp>
      <p:grpSp>
        <p:nvGrpSpPr>
          <p:cNvPr id="15" name="Группа 41"/>
          <p:cNvGrpSpPr>
            <a:grpSpLocks/>
          </p:cNvGrpSpPr>
          <p:nvPr/>
        </p:nvGrpSpPr>
        <p:grpSpPr bwMode="auto">
          <a:xfrm>
            <a:off x="8284379" y="1038893"/>
            <a:ext cx="1767394" cy="2879725"/>
            <a:chOff x="6680385" y="1124744"/>
            <a:chExt cx="1726867" cy="2271811"/>
          </a:xfrm>
          <a:solidFill>
            <a:srgbClr val="C6F3FE"/>
          </a:solidFill>
        </p:grpSpPr>
        <p:sp>
          <p:nvSpPr>
            <p:cNvPr id="61" name="Скругленный прямоугольник 60"/>
            <p:cNvSpPr/>
            <p:nvPr/>
          </p:nvSpPr>
          <p:spPr bwMode="auto">
            <a:xfrm>
              <a:off x="6681010" y="1124744"/>
              <a:ext cx="1644729" cy="2271811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pic>
          <p:nvPicPr>
            <p:cNvPr id="62" name="Рисунок 26" descr="Безымянный-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9716" y="1209038"/>
              <a:ext cx="870563" cy="65145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Прямоугольник 27"/>
            <p:cNvSpPr>
              <a:spLocks noChangeArrowheads="1"/>
            </p:cNvSpPr>
            <p:nvPr/>
          </p:nvSpPr>
          <p:spPr bwMode="auto">
            <a:xfrm>
              <a:off x="6680385" y="2147270"/>
              <a:ext cx="1726867" cy="99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2010</a:t>
              </a: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Клиника «Медицина» стала лауреатом Премии Правительства Российской Федерации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в области качества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за 2009 год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Группа 42"/>
          <p:cNvGrpSpPr>
            <a:grpSpLocks/>
          </p:cNvGrpSpPr>
          <p:nvPr/>
        </p:nvGrpSpPr>
        <p:grpSpPr bwMode="auto">
          <a:xfrm>
            <a:off x="6098222" y="1056457"/>
            <a:ext cx="1871117" cy="2884746"/>
            <a:chOff x="430933" y="3645024"/>
            <a:chExt cx="2467910" cy="3029609"/>
          </a:xfrm>
          <a:solidFill>
            <a:srgbClr val="C6F3FE"/>
          </a:solidFill>
        </p:grpSpPr>
        <p:sp>
          <p:nvSpPr>
            <p:cNvPr id="58" name="Скругленный прямоугольник 57"/>
            <p:cNvSpPr/>
            <p:nvPr/>
          </p:nvSpPr>
          <p:spPr bwMode="auto">
            <a:xfrm>
              <a:off x="430933" y="3645024"/>
              <a:ext cx="2467910" cy="3024336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pic>
          <p:nvPicPr>
            <p:cNvPr id="59" name="Рисунок 34" descr="ксо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8574" y="3729334"/>
              <a:ext cx="998324" cy="78066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Прямоугольник 35"/>
            <p:cNvSpPr>
              <a:spLocks noChangeArrowheads="1"/>
            </p:cNvSpPr>
            <p:nvPr/>
          </p:nvSpPr>
          <p:spPr bwMode="auto">
            <a:xfrm>
              <a:off x="503029" y="4315038"/>
              <a:ext cx="2373683" cy="2359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2010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Клиника  «Медицина» получила 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сертификат соответствия Всероссийской организации качества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удостоверяющий,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деятельность клиники в области социальной ответственности соответствует требованиям стандартов ВОК-КСО-2007,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8000:2001,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CRS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/КСО-2008</a:t>
              </a:r>
            </a:p>
          </p:txBody>
        </p:sp>
      </p:grpSp>
      <p:grpSp>
        <p:nvGrpSpPr>
          <p:cNvPr id="18" name="Группа 47"/>
          <p:cNvGrpSpPr>
            <a:grpSpLocks/>
          </p:cNvGrpSpPr>
          <p:nvPr/>
        </p:nvGrpSpPr>
        <p:grpSpPr bwMode="auto">
          <a:xfrm>
            <a:off x="2071398" y="1066027"/>
            <a:ext cx="1647230" cy="2879012"/>
            <a:chOff x="7308304" y="3537522"/>
            <a:chExt cx="1663539" cy="2987822"/>
          </a:xfrm>
          <a:solidFill>
            <a:srgbClr val="C6F3FE"/>
          </a:solidFill>
        </p:grpSpPr>
        <p:sp>
          <p:nvSpPr>
            <p:cNvPr id="55" name="Скругленный прямоугольник 54"/>
            <p:cNvSpPr/>
            <p:nvPr/>
          </p:nvSpPr>
          <p:spPr bwMode="auto">
            <a:xfrm>
              <a:off x="7308304" y="3537522"/>
              <a:ext cx="1656184" cy="2987822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56" name="Прямоугольник 38"/>
            <p:cNvSpPr>
              <a:spLocks noChangeArrowheads="1"/>
            </p:cNvSpPr>
            <p:nvPr/>
          </p:nvSpPr>
          <p:spPr bwMode="auto">
            <a:xfrm>
              <a:off x="7308304" y="4992182"/>
              <a:ext cx="1663539" cy="153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2008 Оценка «Признанное совершенство»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5 звезд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по Модели делового совершенства Европейского фонда управления качеством (EFQM)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57" name="Picture 15" descr="R:\КАЗАКОВА\Для Затикян\Презентации о клинике\Доклад президента\1500х2000 Все награды\EFQM\EFQM_диплом_А_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0914" y="3686981"/>
              <a:ext cx="908228" cy="10378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9" name="Скругленный прямоугольник 18"/>
          <p:cNvSpPr/>
          <p:nvPr/>
        </p:nvSpPr>
        <p:spPr bwMode="auto">
          <a:xfrm>
            <a:off x="115037" y="1038893"/>
            <a:ext cx="1681873" cy="2880320"/>
          </a:xfrm>
          <a:prstGeom prst="roundRect">
            <a:avLst/>
          </a:prstGeom>
          <a:solidFill>
            <a:srgbClr val="C6F3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0" name="Прямоугольник 47"/>
          <p:cNvSpPr>
            <a:spLocks noChangeArrowheads="1"/>
          </p:cNvSpPr>
          <p:nvPr/>
        </p:nvSpPr>
        <p:spPr bwMode="auto">
          <a:xfrm>
            <a:off x="178965" y="2304600"/>
            <a:ext cx="1687949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2009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Сертификация по международным стандартам ISO 9001:2008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3B247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48"/>
          <p:cNvSpPr>
            <a:spLocks noChangeArrowheads="1"/>
          </p:cNvSpPr>
          <p:nvPr/>
        </p:nvSpPr>
        <p:spPr bwMode="auto">
          <a:xfrm>
            <a:off x="165301" y="1598882"/>
            <a:ext cx="1630176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Сертификация по международным стандартам ISO 9001:2000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3B2476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2" name="Группа 37"/>
          <p:cNvGrpSpPr>
            <a:grpSpLocks/>
          </p:cNvGrpSpPr>
          <p:nvPr/>
        </p:nvGrpSpPr>
        <p:grpSpPr bwMode="auto">
          <a:xfrm>
            <a:off x="4154406" y="4080318"/>
            <a:ext cx="1821915" cy="2592288"/>
            <a:chOff x="683568" y="1164307"/>
            <a:chExt cx="2016770" cy="2192685"/>
          </a:xfrm>
        </p:grpSpPr>
        <p:sp>
          <p:nvSpPr>
            <p:cNvPr id="51" name="Скругленный прямоугольник 50"/>
            <p:cNvSpPr/>
            <p:nvPr/>
          </p:nvSpPr>
          <p:spPr bwMode="auto">
            <a:xfrm>
              <a:off x="683568" y="1164307"/>
              <a:ext cx="2016224" cy="2192685"/>
            </a:xfrm>
            <a:prstGeom prst="roundRect">
              <a:avLst/>
            </a:prstGeom>
            <a:solidFill>
              <a:srgbClr val="E2F3F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52" name="Прямоугольник 14"/>
            <p:cNvSpPr>
              <a:spLocks noChangeArrowheads="1"/>
            </p:cNvSpPr>
            <p:nvPr/>
          </p:nvSpPr>
          <p:spPr bwMode="auto">
            <a:xfrm>
              <a:off x="754973" y="1884805"/>
              <a:ext cx="1945365" cy="1249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2012 </a:t>
              </a:r>
              <a:r>
                <a:rPr kumimoji="0" lang="fr-B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Клиника «Медицина»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стала Призером конкурса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EFQM Awards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2012 Европейского фонда управления качеством и награждена призом</a:t>
              </a:r>
              <a:r>
                <a:rPr kumimoji="0" lang="fr-B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«Повышение ценности </a:t>
              </a:r>
              <a:b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</a:br>
              <a:r>
                <a:rPr kumimoji="0" lang="fr-B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для клиентов»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53" name="Рисунок 28" descr="еfqm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6738" y="1308100"/>
              <a:ext cx="649287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Рисунок 51" descr="Изображение-1-в-2-слайда-[Режим-совместимости]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35194" y="1236663"/>
              <a:ext cx="590225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39"/>
          <p:cNvGrpSpPr>
            <a:grpSpLocks/>
          </p:cNvGrpSpPr>
          <p:nvPr/>
        </p:nvGrpSpPr>
        <p:grpSpPr bwMode="auto">
          <a:xfrm>
            <a:off x="10300166" y="1046183"/>
            <a:ext cx="1790280" cy="2855464"/>
            <a:chOff x="3002644" y="1117151"/>
            <a:chExt cx="1753661" cy="2239841"/>
          </a:xfrm>
          <a:solidFill>
            <a:srgbClr val="CCECFF"/>
          </a:solidFill>
        </p:grpSpPr>
        <p:sp>
          <p:nvSpPr>
            <p:cNvPr id="48" name="Скругленный прямоугольник 47"/>
            <p:cNvSpPr/>
            <p:nvPr/>
          </p:nvSpPr>
          <p:spPr bwMode="auto">
            <a:xfrm>
              <a:off x="3002644" y="1124743"/>
              <a:ext cx="1656184" cy="2232249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pic>
          <p:nvPicPr>
            <p:cNvPr id="49" name="Рисунок 55" descr="priz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0334" y="1117151"/>
              <a:ext cx="795981" cy="10109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Прямоугольник 56"/>
            <p:cNvSpPr>
              <a:spLocks noChangeArrowheads="1"/>
            </p:cNvSpPr>
            <p:nvPr/>
          </p:nvSpPr>
          <p:spPr bwMode="auto">
            <a:xfrm>
              <a:off x="3084364" y="2263942"/>
              <a:ext cx="1671941" cy="91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2012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Лучшая частная клиника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«Негосударственная медицинская организация года»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Фестиваль «Формула жизни»</a:t>
              </a:r>
            </a:p>
          </p:txBody>
        </p:sp>
      </p:grpSp>
      <p:grpSp>
        <p:nvGrpSpPr>
          <p:cNvPr id="25" name="Группа 43"/>
          <p:cNvGrpSpPr>
            <a:grpSpLocks/>
          </p:cNvGrpSpPr>
          <p:nvPr/>
        </p:nvGrpSpPr>
        <p:grpSpPr bwMode="auto">
          <a:xfrm>
            <a:off x="3953818" y="1068749"/>
            <a:ext cx="1896009" cy="2879725"/>
            <a:chOff x="2627784" y="3500993"/>
            <a:chExt cx="1549850" cy="2951758"/>
          </a:xfrm>
          <a:solidFill>
            <a:srgbClr val="C6F3FE"/>
          </a:solidFill>
        </p:grpSpPr>
        <p:sp>
          <p:nvSpPr>
            <p:cNvPr id="45" name="Скругленный прямоугольник 44"/>
            <p:cNvSpPr/>
            <p:nvPr/>
          </p:nvSpPr>
          <p:spPr bwMode="auto">
            <a:xfrm>
              <a:off x="2627784" y="3500993"/>
              <a:ext cx="1499058" cy="2951758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6" name="Прямоугольник 53"/>
            <p:cNvSpPr>
              <a:spLocks noChangeArrowheads="1"/>
            </p:cNvSpPr>
            <p:nvPr/>
          </p:nvSpPr>
          <p:spPr bwMode="auto">
            <a:xfrm>
              <a:off x="2683415" y="4580145"/>
              <a:ext cx="1494219" cy="119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2009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Первая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в России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получила Диплом «Российское качество»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и право использовать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Знак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 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«Российское качество»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47" name="Рисунок 57" descr="РК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13674" y="3629141"/>
              <a:ext cx="625640" cy="74416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grpSp>
        <p:nvGrpSpPr>
          <p:cNvPr id="29" name="Группа 34"/>
          <p:cNvGrpSpPr>
            <a:grpSpLocks/>
          </p:cNvGrpSpPr>
          <p:nvPr/>
        </p:nvGrpSpPr>
        <p:grpSpPr bwMode="auto">
          <a:xfrm>
            <a:off x="805360" y="4036331"/>
            <a:ext cx="3189300" cy="2592287"/>
            <a:chOff x="2986756" y="975490"/>
            <a:chExt cx="1958029" cy="2092732"/>
          </a:xfrm>
        </p:grpSpPr>
        <p:sp>
          <p:nvSpPr>
            <p:cNvPr id="42" name="Скругленный прямоугольник 41"/>
            <p:cNvSpPr/>
            <p:nvPr/>
          </p:nvSpPr>
          <p:spPr bwMode="auto">
            <a:xfrm>
              <a:off x="2986756" y="975490"/>
              <a:ext cx="1818175" cy="2092732"/>
            </a:xfrm>
            <a:prstGeom prst="roundRect">
              <a:avLst/>
            </a:prstGeom>
            <a:solidFill>
              <a:srgbClr val="FFC9C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pic>
          <p:nvPicPr>
            <p:cNvPr id="43" name="Рисунок 21" descr="1JCI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20991" y="1043353"/>
              <a:ext cx="406464" cy="513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Прямоугольник 24"/>
            <p:cNvSpPr>
              <a:spLocks noChangeArrowheads="1"/>
            </p:cNvSpPr>
            <p:nvPr/>
          </p:nvSpPr>
          <p:spPr bwMode="auto">
            <a:xfrm>
              <a:off x="3378335" y="1033913"/>
              <a:ext cx="1566450" cy="757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2011</a:t>
              </a: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Клиника «Медицина» ПЕРВАЯ 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в РФ аккредитована 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по международным стандартам качества и безопасности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медицинской помощи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JCI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840995" y="5052636"/>
            <a:ext cx="28322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2014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успешно пройдена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ресертификация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по 5-й версии стандарта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JCI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3B2476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1466" y="5958601"/>
            <a:ext cx="30294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2020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успешно пройдена очередная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ресертификация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по 6-й версии стандарта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JCI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3B2476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3" name="Прямоугольник 47"/>
          <p:cNvSpPr>
            <a:spLocks noChangeArrowheads="1"/>
          </p:cNvSpPr>
          <p:nvPr/>
        </p:nvSpPr>
        <p:spPr bwMode="auto">
          <a:xfrm>
            <a:off x="179511" y="3045586"/>
            <a:ext cx="1610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2017, 2020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Ресертификация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по международным стандартам ISO 9001:2015</a:t>
            </a:r>
          </a:p>
        </p:txBody>
      </p:sp>
      <p:grpSp>
        <p:nvGrpSpPr>
          <p:cNvPr id="34" name="Группа 44"/>
          <p:cNvGrpSpPr>
            <a:grpSpLocks/>
          </p:cNvGrpSpPr>
          <p:nvPr/>
        </p:nvGrpSpPr>
        <p:grpSpPr bwMode="auto">
          <a:xfrm>
            <a:off x="8339709" y="4096877"/>
            <a:ext cx="1760353" cy="2592066"/>
            <a:chOff x="4427984" y="3573016"/>
            <a:chExt cx="1255764" cy="2952328"/>
          </a:xfrm>
          <a:solidFill>
            <a:srgbClr val="ABFFFF"/>
          </a:solidFill>
        </p:grpSpPr>
        <p:sp>
          <p:nvSpPr>
            <p:cNvPr id="40" name="Скругленный прямоугольник 39"/>
            <p:cNvSpPr/>
            <p:nvPr/>
          </p:nvSpPr>
          <p:spPr bwMode="auto">
            <a:xfrm>
              <a:off x="4427984" y="3573016"/>
              <a:ext cx="1224136" cy="2952328"/>
            </a:xfrm>
            <a:prstGeom prst="roundRect">
              <a:avLst/>
            </a:prstGeom>
            <a:solidFill>
              <a:srgbClr val="C5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1" name="Прямоугольник 43"/>
            <p:cNvSpPr>
              <a:spLocks noChangeArrowheads="1"/>
            </p:cNvSpPr>
            <p:nvPr/>
          </p:nvSpPr>
          <p:spPr bwMode="auto">
            <a:xfrm>
              <a:off x="4531514" y="5084965"/>
              <a:ext cx="1152234" cy="1404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2015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Сертификация по стандарту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ISO 15189</a:t>
              </a: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:2012 (Клинические лаборатории)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Рисунок 34"/>
          <p:cNvPicPr/>
          <p:nvPr/>
        </p:nvPicPr>
        <p:blipFill>
          <a:blip r:embed="rId11" cstate="print"/>
          <a:srcRect l="20684" t="12058" r="41475" b="4818"/>
          <a:stretch>
            <a:fillRect/>
          </a:stretch>
        </p:blipFill>
        <p:spPr bwMode="auto">
          <a:xfrm>
            <a:off x="8996266" y="4186395"/>
            <a:ext cx="849984" cy="1167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Группа 39"/>
          <p:cNvGrpSpPr>
            <a:grpSpLocks/>
          </p:cNvGrpSpPr>
          <p:nvPr/>
        </p:nvGrpSpPr>
        <p:grpSpPr bwMode="auto">
          <a:xfrm>
            <a:off x="10323180" y="4096656"/>
            <a:ext cx="1725984" cy="2592288"/>
            <a:chOff x="3025187" y="1138811"/>
            <a:chExt cx="1690682" cy="2300856"/>
          </a:xfrm>
          <a:solidFill>
            <a:srgbClr val="FFCCCC"/>
          </a:solidFill>
        </p:grpSpPr>
        <p:sp>
          <p:nvSpPr>
            <p:cNvPr id="38" name="Скругленный прямоугольник 37"/>
            <p:cNvSpPr/>
            <p:nvPr/>
          </p:nvSpPr>
          <p:spPr bwMode="auto">
            <a:xfrm>
              <a:off x="3025187" y="1138811"/>
              <a:ext cx="1656184" cy="2232249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9" name="Прямоугольник 56"/>
            <p:cNvSpPr>
              <a:spLocks noChangeArrowheads="1"/>
            </p:cNvSpPr>
            <p:nvPr/>
          </p:nvSpPr>
          <p:spPr bwMode="auto">
            <a:xfrm>
              <a:off x="3043927" y="2221416"/>
              <a:ext cx="1671942" cy="1218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201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9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Сертификация по «Практическим рекомендациям по организации ВКК и безопасности» </a:t>
              </a:r>
              <a:r>
                <a:rPr kumimoji="0" lang="ru-R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Росздравнадзора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B2476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(поликлиника и стационар)</a:t>
              </a:r>
            </a:p>
          </p:txBody>
        </p:sp>
      </p:grpSp>
      <p:pic>
        <p:nvPicPr>
          <p:cNvPr id="37" name="Рисунок 36" descr="C:\Users\galanina\AppData\Local\Microsoft\Windows\INetCache\Content.Outlook\RW07IPYG\Сертификат с правками АО Медицина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024074" y="4203800"/>
            <a:ext cx="830126" cy="1076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4" name="Группа 34"/>
          <p:cNvGrpSpPr>
            <a:grpSpLocks/>
          </p:cNvGrpSpPr>
          <p:nvPr/>
        </p:nvGrpSpPr>
        <p:grpSpPr bwMode="auto">
          <a:xfrm>
            <a:off x="6348600" y="4096655"/>
            <a:ext cx="1691002" cy="2592288"/>
            <a:chOff x="2986756" y="975490"/>
            <a:chExt cx="1584176" cy="2092732"/>
          </a:xfrm>
        </p:grpSpPr>
        <p:sp>
          <p:nvSpPr>
            <p:cNvPr id="65" name="Скругленный прямоугольник 64"/>
            <p:cNvSpPr/>
            <p:nvPr/>
          </p:nvSpPr>
          <p:spPr bwMode="auto">
            <a:xfrm>
              <a:off x="2986756" y="975490"/>
              <a:ext cx="1584176" cy="2092732"/>
            </a:xfrm>
            <a:prstGeom prst="roundRect">
              <a:avLst/>
            </a:prstGeom>
            <a:solidFill>
              <a:srgbClr val="E4FCE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6" name="Прямоугольник 24"/>
            <p:cNvSpPr>
              <a:spLocks noChangeArrowheads="1"/>
            </p:cNvSpPr>
            <p:nvPr/>
          </p:nvSpPr>
          <p:spPr bwMode="auto">
            <a:xfrm>
              <a:off x="3061522" y="2028430"/>
              <a:ext cx="1396447" cy="819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30684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Сертификат на соответствие требованиям международного стандарта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30684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ISO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30684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27001:2005</a:t>
              </a:r>
            </a:p>
          </p:txBody>
        </p:sp>
      </p:grpSp>
      <p:sp>
        <p:nvSpPr>
          <p:cNvPr id="26" name="Прямоугольник 50"/>
          <p:cNvSpPr>
            <a:spLocks noChangeArrowheads="1"/>
          </p:cNvSpPr>
          <p:nvPr/>
        </p:nvSpPr>
        <p:spPr bwMode="auto">
          <a:xfrm>
            <a:off x="6963460" y="4282132"/>
            <a:ext cx="133191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2013 </a:t>
            </a:r>
            <a:r>
              <a:rPr kumimoji="0" lang="ru-RU" sz="950" b="1" i="0" u="none" strike="noStrike" kern="1200" cap="none" spc="0" normalizeH="0" baseline="0" noProof="0" dirty="0">
                <a:ln>
                  <a:noFill/>
                </a:ln>
                <a:solidFill>
                  <a:srgbClr val="33068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Аттестат соответствия требованиям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none" strike="noStrike" kern="1200" cap="none" spc="0" normalizeH="0" baseline="0" noProof="0" dirty="0">
                <a:ln>
                  <a:noFill/>
                </a:ln>
                <a:solidFill>
                  <a:srgbClr val="33068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по безопасности информации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013" y="1018766"/>
            <a:ext cx="873193" cy="826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" name="Прямоугольник 66"/>
          <p:cNvSpPr/>
          <p:nvPr/>
        </p:nvSpPr>
        <p:spPr>
          <a:xfrm>
            <a:off x="813571" y="5503052"/>
            <a:ext cx="30294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2017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успешно пройдена очередная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ресертификация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по 5-й версии стандарта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B2476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JCI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3B2476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18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6"/>
    </mc:Choice>
    <mc:Fallback xmlns="">
      <p:transition spd="slow" advTm="170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20"/>
          <p:cNvCxnSpPr/>
          <p:nvPr/>
        </p:nvCxnSpPr>
        <p:spPr>
          <a:xfrm>
            <a:off x="686087" y="877350"/>
            <a:ext cx="10721489" cy="0"/>
          </a:xfrm>
          <a:prstGeom prst="line">
            <a:avLst/>
          </a:prstGeom>
          <a:ln>
            <a:solidFill>
              <a:srgbClr val="0065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47"/>
          <p:cNvSpPr>
            <a:spLocks noChangeArrowheads="1"/>
          </p:cNvSpPr>
          <p:nvPr/>
        </p:nvSpPr>
        <p:spPr bwMode="auto">
          <a:xfrm>
            <a:off x="129552" y="810628"/>
            <a:ext cx="1183456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31 мая 2011 года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многопрофильная частная клиника АО «Медицина» получила официальное заключение Объединенной международной комиссии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Joint Commission International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JCI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об аккредитации по международным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стандартам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JCI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По заключению экспертов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Joint Commission International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(США, Чикаго) АО «Медицина» присвоен статус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«АККРЕДИТОВАННОЙ КЛИНИКИ»</a:t>
            </a:r>
          </a:p>
        </p:txBody>
      </p:sp>
      <p:pic>
        <p:nvPicPr>
          <p:cNvPr id="15" name="Picture 2" descr="R:\КАЗАКОВА\2014\Презентация JCI\_MG_4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99985"/>
            <a:ext cx="4612429" cy="269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R:\КАЗАКОВА\2014\Презентация JCI\_MG_4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7722" y="3016664"/>
            <a:ext cx="3721340" cy="2946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R:\КАЗАКОВА\2014\Презентация JCI\_MG_4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4537" y="3948157"/>
            <a:ext cx="3707463" cy="263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846034" y="6103245"/>
            <a:ext cx="806723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ru-RU"/>
            </a:defPPr>
            <a:lvl1pPr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rgbClr val="FF0000"/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Сегодня в мире – около 1000 организаций имеют сертификат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JCI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в РФ - 5</a:t>
            </a:r>
          </a:p>
        </p:txBody>
      </p:sp>
      <p:sp>
        <p:nvSpPr>
          <p:cNvPr id="20" name="Прямоугольник 28"/>
          <p:cNvSpPr>
            <a:spLocks noChangeArrowheads="1"/>
          </p:cNvSpPr>
          <p:nvPr/>
        </p:nvSpPr>
        <p:spPr bwMode="auto">
          <a:xfrm>
            <a:off x="308464" y="39498"/>
            <a:ext cx="11655648" cy="83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АО «Медицина» – первая клиника в России, аккредитованная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JCI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6"/>
    </mc:Choice>
    <mc:Fallback xmlns="">
      <p:transition spd="slow" advTm="1700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5823" y="638628"/>
            <a:ext cx="8686800" cy="182244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ru-RU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  <a:t>сТАНДАРТЫ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  <a:t> АККРЕДИТАЦИИ JCI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  <a:t>ДЛЯ </a:t>
            </a:r>
            <a:r>
              <a:rPr kumimoji="0" lang="ru-RU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  <a:t>БОЛЬНИц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  <a:t> 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endParaRPr kumimoji="0" lang="ru-RU" sz="20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Segoe U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  <a:t>2011 – 4-я версия, </a:t>
            </a:r>
            <a:br>
              <a:rPr kumimoji="0" lang="ru-RU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  <a:t>2014 – 5-я версия  </a:t>
            </a:r>
            <a:br>
              <a:rPr kumimoji="0" lang="ru-RU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  <a:t>2017 – 6-я версия </a:t>
            </a:r>
            <a:br>
              <a:rPr kumimoji="0" lang="ru-RU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  <a:t>2021 – 7-я версия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  <a:t>2025 – 8-я версия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Segoe UI"/>
                <a:ea typeface="+mj-ea"/>
                <a:cs typeface="+mj-cs"/>
              </a:rPr>
            </a:b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srgbClr val="44546A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Segoe UI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6" y="286626"/>
            <a:ext cx="2121282" cy="26253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5823" y="3501008"/>
            <a:ext cx="88639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Основная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цель внедрения стандартов 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JCI  </a:t>
            </a:r>
            <a:endParaRPr kumimoji="0" lang="ru-RU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минимизация возможности нанесения вреда в процессе оказания медицинской помощи</a:t>
            </a:r>
            <a:br>
              <a:rPr kumimoji="0" lang="ru-RU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432" y="3861048"/>
            <a:ext cx="1286367" cy="12863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408" y="305797"/>
            <a:ext cx="1952868" cy="2503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677" y="324826"/>
            <a:ext cx="2008549" cy="26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3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88297"/>
            <a:ext cx="8442465" cy="44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100 интегрированных Информационных Систем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AA01183-9115-4F43-9987-E9912CBA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99" y="1093356"/>
            <a:ext cx="7195775" cy="517064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</a:rPr>
              <a:t>В том числе: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endParaRPr lang="ru-RU" altLang="ru-RU" sz="2000" dirty="0"/>
          </a:p>
          <a:p>
            <a:pPr eaLnBrk="1" hangingPunct="1">
              <a:spcBef>
                <a:spcPct val="0"/>
              </a:spcBef>
              <a:buClr>
                <a:schemeClr val="accent1"/>
              </a:buClr>
            </a:pPr>
            <a:r>
              <a:rPr lang="ru-RU" altLang="ru-RU" sz="2000" dirty="0">
                <a:latin typeface="+mj-lt"/>
              </a:rPr>
              <a:t>МИС «</a:t>
            </a:r>
            <a:r>
              <a:rPr lang="en-US" altLang="ru-RU" sz="2000" dirty="0">
                <a:latin typeface="+mj-lt"/>
              </a:rPr>
              <a:t>Smart</a:t>
            </a:r>
            <a:r>
              <a:rPr lang="ru-RU" altLang="ru-RU" sz="2000" dirty="0">
                <a:latin typeface="+mj-lt"/>
              </a:rPr>
              <a:t>-Медицина»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2000" dirty="0">
                <a:latin typeface="+mj-lt"/>
              </a:rPr>
              <a:t>Экспертная Система проверки лекарственных назначений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2000" dirty="0">
                <a:latin typeface="+mj-lt"/>
              </a:rPr>
              <a:t>Система </a:t>
            </a:r>
            <a:r>
              <a:rPr lang="ru-RU" altLang="ru-RU" sz="2000" dirty="0" err="1">
                <a:latin typeface="+mj-lt"/>
              </a:rPr>
              <a:t>видеодокументирования</a:t>
            </a:r>
            <a:r>
              <a:rPr lang="ru-RU" altLang="ru-RU" sz="2000" dirty="0">
                <a:latin typeface="+mj-lt"/>
              </a:rPr>
              <a:t> операций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2000" dirty="0">
                <a:latin typeface="+mj-lt"/>
              </a:rPr>
              <a:t>Система ИИ в колл-центре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2000" dirty="0">
                <a:latin typeface="+mj-lt"/>
              </a:rPr>
              <a:t>Система ИИ для анализа диагностических изображений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2000" dirty="0">
                <a:latin typeface="+mj-lt"/>
              </a:rPr>
              <a:t>Видеомониторинг палат стационара (для родственников)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2000" dirty="0">
                <a:latin typeface="+mj-lt"/>
              </a:rPr>
              <a:t>Системы Информационной Безопасности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2000" dirty="0">
                <a:latin typeface="+mj-lt"/>
              </a:rPr>
              <a:t>Система предупреждения падений (Смарт-Коврики)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2000" dirty="0">
                <a:latin typeface="+mj-lt"/>
              </a:rPr>
              <a:t>Лабораторная Информационная Система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en-US" altLang="ru-RU" sz="2000" dirty="0">
                <a:latin typeface="+mj-lt"/>
              </a:rPr>
              <a:t>BI </a:t>
            </a:r>
            <a:r>
              <a:rPr lang="ru-RU" altLang="ru-RU" sz="2000" dirty="0">
                <a:latin typeface="+mj-lt"/>
              </a:rPr>
              <a:t>–</a:t>
            </a:r>
            <a:r>
              <a:rPr lang="en-US" altLang="ru-RU" sz="2000" dirty="0">
                <a:latin typeface="+mj-lt"/>
              </a:rPr>
              <a:t> Business intelligence</a:t>
            </a:r>
            <a:endParaRPr lang="ru-RU" altLang="ru-RU" sz="2000" dirty="0">
              <a:latin typeface="+mj-lt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en-US" altLang="ru-RU" sz="2000" dirty="0">
                <a:latin typeface="+mj-lt"/>
              </a:rPr>
              <a:t>CRM</a:t>
            </a:r>
            <a:endParaRPr lang="ru-RU" altLang="ru-RU" sz="2000" dirty="0"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2132856"/>
            <a:ext cx="3679642" cy="245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62599" y="2132856"/>
            <a:ext cx="6093441" cy="69397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2599" y="5373216"/>
            <a:ext cx="3717177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77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476672"/>
            <a:ext cx="9937104" cy="44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32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Разработка Экспертной Системы проверки лекарственных назначений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2148974"/>
            <a:ext cx="5246831" cy="3024336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AA01183-9115-4F43-9987-E9912CBA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844824"/>
            <a:ext cx="6048671" cy="309315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3600" dirty="0">
                <a:latin typeface="+mj-lt"/>
              </a:rPr>
              <a:t>2018 год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endParaRPr lang="ru-RU" altLang="ru-RU" sz="3600" dirty="0">
              <a:latin typeface="+mj-lt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3600" dirty="0">
                <a:latin typeface="+mj-lt"/>
              </a:rPr>
              <a:t>На чем основывались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3600" dirty="0">
                <a:latin typeface="+mj-lt"/>
              </a:rPr>
              <a:t>Как делали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3600" dirty="0">
                <a:latin typeface="+mj-lt"/>
              </a:rPr>
              <a:t>Что получилось</a:t>
            </a:r>
          </a:p>
        </p:txBody>
      </p:sp>
    </p:spTree>
    <p:extLst>
      <p:ext uri="{BB962C8B-B14F-4D97-AF65-F5344CB8AC3E}">
        <p14:creationId xmlns:p14="http://schemas.microsoft.com/office/powerpoint/2010/main" val="321478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7868" b="11023"/>
          <a:stretch/>
        </p:blipFill>
        <p:spPr>
          <a:xfrm>
            <a:off x="9471606" y="670657"/>
            <a:ext cx="2720393" cy="3575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91344" y="146219"/>
            <a:ext cx="10284378" cy="49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Управление и контроль использования лекарственных средств (MMU)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4" y="4467514"/>
            <a:ext cx="3240360" cy="218678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4564704"/>
            <a:ext cx="3337236" cy="203324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2711624" y="1388299"/>
            <a:ext cx="68426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anose="02000505000000020004" pitchFamily="2" charset="0"/>
                <a:ea typeface="Times New Roman" panose="02020603050405020304" pitchFamily="18" charset="0"/>
              </a:rPr>
              <a:t>"Все есть яд и все есть лекарство. Только доза делает лекарство ядом, а яд - лекарством".</a:t>
            </a:r>
            <a:endParaRPr kumimoji="0" lang="ru-RU" sz="3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anose="02000505000000020004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7" y="686644"/>
            <a:ext cx="2542389" cy="3559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240016" y="342129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Теофаст</a:t>
            </a:r>
            <a:r>
              <a:rPr lang="ru-RU" i="1" dirty="0"/>
              <a:t> Парацельс, </a:t>
            </a:r>
            <a:r>
              <a:rPr lang="en-US" i="1" dirty="0"/>
              <a:t>XVI </a:t>
            </a:r>
            <a:r>
              <a:rPr lang="ru-RU" i="1" dirty="0"/>
              <a:t>в.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b="49893"/>
          <a:stretch/>
        </p:blipFill>
        <p:spPr>
          <a:xfrm>
            <a:off x="916045" y="4564704"/>
            <a:ext cx="2986622" cy="196833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6"/>
    </mc:Choice>
    <mc:Fallback xmlns="">
      <p:transition spd="slow" advTm="1700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122" y="1668257"/>
            <a:ext cx="11600586" cy="31495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1905"/>
                <a:solidFill>
                  <a:srgbClr val="0C67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</a:rPr>
              <a:t>Ошибки лекарственной терапии</a:t>
            </a:r>
          </a:p>
          <a:p>
            <a:pPr marL="171450" indent="-171450" defTabSz="912813" eaLnBrk="1" hangingPunct="1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ea typeface="Calibri" panose="020F0502020204030204" pitchFamily="34" charset="0"/>
              </a:rPr>
              <a:t> Ежегодные затраты на последствия - 42 миллиарда долларов (во всем мире)</a:t>
            </a:r>
          </a:p>
          <a:p>
            <a:pPr marL="171450" lvl="0" indent="-171450" defTabSz="912813" eaLnBrk="1" hangingPunct="1">
              <a:spcBef>
                <a:spcPts val="400"/>
              </a:spcBef>
              <a:buFont typeface="Wingdings" panose="05000000000000000000" pitchFamily="2" charset="2"/>
              <a:buChar char="q"/>
              <a:defRPr/>
            </a:pPr>
            <a:r>
              <a:rPr lang="ru-RU" sz="1600" dirty="0"/>
              <a:t> Случаи нанесения вреда, связанного с приемом лекарственных средств составляют 50 % от всех зарегистрированных случаев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C67A0"/>
              </a:solidFill>
              <a:effectLst/>
              <a:uLnTx/>
              <a:uFillTx/>
            </a:endParaRPr>
          </a:p>
          <a:p>
            <a:pPr marL="171450" marR="0" lvl="0" indent="-17145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noProof="0" dirty="0">
                <a:solidFill>
                  <a:srgbClr val="0C67A0"/>
                </a:solidFill>
              </a:rPr>
              <a:t> </a:t>
            </a:r>
            <a:r>
              <a:rPr lang="ru-RU" sz="1600" dirty="0"/>
              <a:t>П</a:t>
            </a:r>
            <a:r>
              <a:rPr lang="ru-RU" sz="1600" noProof="0" dirty="0" err="1"/>
              <a:t>ричина</a:t>
            </a:r>
            <a:r>
              <a:rPr lang="ru-RU" sz="1600" b="1" dirty="0">
                <a:solidFill>
                  <a:srgbClr val="0C67A0"/>
                </a:solidFill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3,7%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госпитализированных пациентов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(Harvard Medical Records Study,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30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000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историй болезни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 58%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являются предотвратимыми событиями</a:t>
            </a:r>
          </a:p>
          <a:p>
            <a:pPr marL="171450" marR="0" lvl="0" indent="-17145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Увеличение длительности госпитализации на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4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дней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Увеличение стоимости случая госпитализации на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4.700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$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 9,8%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ошибок лекарственной терапии могут быть фатальными для пациента</a:t>
            </a:r>
          </a:p>
          <a:p>
            <a:pPr marL="171450" marR="0" lvl="0" indent="-17145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причина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</a:rPr>
              <a:t>7 000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летальных исходов в год в США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1344" y="195113"/>
            <a:ext cx="10284378" cy="49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Управление и контроль использования лекарственных средств (MMU)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184" y="719826"/>
            <a:ext cx="11686461" cy="71801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19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Почти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две трети населения США принимают как минимум одно лекарственное средство в сутки, а более половины населения принимают как минимум два.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2678" y="4941168"/>
            <a:ext cx="5005472" cy="15645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900" dirty="0">
                <a:ln w="1905"/>
                <a:solidFill>
                  <a:srgbClr val="0C67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Ошибки на этапах процесса </a:t>
            </a:r>
            <a:r>
              <a:rPr lang="ru-RU" sz="1000" dirty="0">
                <a:ln w="1905"/>
                <a:solidFill>
                  <a:srgbClr val="0C67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(исследование, Великобритания)</a:t>
            </a:r>
            <a:endParaRPr lang="ru-RU" sz="1900" dirty="0">
              <a:ln w="1905"/>
              <a:solidFill>
                <a:srgbClr val="0C67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marL="171450" indent="-171450" defTabSz="912813" eaLnBrk="1" hangingPunct="1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prstClr val="black"/>
                </a:solidFill>
              </a:rPr>
              <a:t>назначение (21,3 %)</a:t>
            </a:r>
          </a:p>
          <a:p>
            <a:pPr marL="171450" indent="-171450" defTabSz="912813" eaLnBrk="1" hangingPunct="1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prstClr val="black"/>
                </a:solidFill>
              </a:rPr>
              <a:t>повторная выдача рецепта (1,4 %), </a:t>
            </a:r>
          </a:p>
          <a:p>
            <a:pPr marL="171450" indent="-171450" defTabSz="912813" eaLnBrk="1" hangingPunct="1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prstClr val="black"/>
                </a:solidFill>
              </a:rPr>
              <a:t>отпуск (15,9 %), </a:t>
            </a:r>
          </a:p>
          <a:p>
            <a:pPr marL="171450" indent="-171450" defTabSz="912813" eaLnBrk="1" hangingPunct="1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prstClr val="black"/>
                </a:solidFill>
              </a:rPr>
              <a:t>введение (54,4 %) </a:t>
            </a:r>
          </a:p>
          <a:p>
            <a:pPr marL="171450" indent="-171450" defTabSz="912813" eaLnBrk="1" hangingPunct="1"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solidFill>
                  <a:prstClr val="black"/>
                </a:solidFill>
              </a:rPr>
              <a:t>наблюдение (7,0 %)</a:t>
            </a:r>
          </a:p>
        </p:txBody>
      </p:sp>
      <p:sp>
        <p:nvSpPr>
          <p:cNvPr id="2" name="Овал 1"/>
          <p:cNvSpPr/>
          <p:nvPr/>
        </p:nvSpPr>
        <p:spPr>
          <a:xfrm>
            <a:off x="191344" y="5229200"/>
            <a:ext cx="2952328" cy="1152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904312" y="5219669"/>
            <a:ext cx="2981396" cy="1152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1344" y="5611067"/>
            <a:ext cx="313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Качество и безопасность?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15583" y="5620598"/>
            <a:ext cx="252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Или эффективность?</a:t>
            </a:r>
          </a:p>
        </p:txBody>
      </p:sp>
    </p:spTree>
    <p:extLst>
      <p:ext uri="{BB962C8B-B14F-4D97-AF65-F5344CB8AC3E}">
        <p14:creationId xmlns:p14="http://schemas.microsoft.com/office/powerpoint/2010/main" val="377252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6"/>
    </mc:Choice>
    <mc:Fallback xmlns="">
      <p:transition spd="slow" advTm="1700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Триада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00649B"/>
      </a:accent1>
      <a:accent2>
        <a:srgbClr val="EE3435"/>
      </a:accent2>
      <a:accent3>
        <a:srgbClr val="FFAF58"/>
      </a:accent3>
      <a:accent4>
        <a:srgbClr val="92D050"/>
      </a:accent4>
      <a:accent5>
        <a:srgbClr val="FE8AF0"/>
      </a:accent5>
      <a:accent6>
        <a:srgbClr val="5C92B5"/>
      </a:accent6>
      <a:hlink>
        <a:srgbClr val="0070C0"/>
      </a:hlink>
      <a:folHlink>
        <a:srgbClr val="EE343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27867</TotalTime>
  <Words>2148</Words>
  <Application>Microsoft Office PowerPoint</Application>
  <PresentationFormat>Широкоэкранный</PresentationFormat>
  <Paragraphs>272</Paragraphs>
  <Slides>22</Slides>
  <Notes>22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Franklin Gothic Book</vt:lpstr>
      <vt:lpstr>Lucida Sans Unicode</vt:lpstr>
      <vt:lpstr>Segoe UI</vt:lpstr>
      <vt:lpstr>Segoe UI Semilight</vt:lpstr>
      <vt:lpstr>Sitka Banner</vt:lpstr>
      <vt:lpstr>Times New Roman</vt:lpstr>
      <vt:lpstr>Wingdings</vt:lpstr>
      <vt:lpstr>Тема Office</vt:lpstr>
      <vt:lpstr>Специальное оформление</vt:lpstr>
      <vt:lpstr>2_Office Theme</vt:lpstr>
      <vt:lpstr>1_Тема Office</vt:lpstr>
      <vt:lpstr>Office Theme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Проверки клинического фармаколога</vt:lpstr>
      <vt:lpstr>Презентация PowerPoint</vt:lpstr>
      <vt:lpstr>Презентация PowerPoint</vt:lpstr>
      <vt:lpstr>Подготовка к госпитализации   Собственные лекарственные препараты</vt:lpstr>
      <vt:lpstr>Создание листов назначений в МИС   Проверка листов назначений</vt:lpstr>
      <vt:lpstr>Результаты автоматической проверки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Петухов М.Ю.</dc:creator>
  <cp:lastModifiedBy>Петухов М.Ю.</cp:lastModifiedBy>
  <cp:revision>709</cp:revision>
  <cp:lastPrinted>2024-09-14T09:59:57Z</cp:lastPrinted>
  <dcterms:created xsi:type="dcterms:W3CDTF">2014-10-28T10:05:08Z</dcterms:created>
  <dcterms:modified xsi:type="dcterms:W3CDTF">2024-10-29T16:38:41Z</dcterms:modified>
</cp:coreProperties>
</file>