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10" r:id="rId2"/>
    <p:sldId id="315" r:id="rId3"/>
    <p:sldId id="316" r:id="rId4"/>
    <p:sldId id="329" r:id="rId5"/>
    <p:sldId id="317" r:id="rId6"/>
    <p:sldId id="322" r:id="rId7"/>
    <p:sldId id="320" r:id="rId8"/>
    <p:sldId id="319" r:id="rId9"/>
    <p:sldId id="330" r:id="rId10"/>
    <p:sldId id="331" r:id="rId11"/>
    <p:sldId id="332" r:id="rId12"/>
    <p:sldId id="324" r:id="rId13"/>
    <p:sldId id="328" r:id="rId14"/>
    <p:sldId id="326" r:id="rId15"/>
    <p:sldId id="327" r:id="rId16"/>
    <p:sldId id="334" r:id="rId17"/>
    <p:sldId id="333" r:id="rId18"/>
    <p:sldId id="306" r:id="rId19"/>
    <p:sldId id="309" r:id="rId20"/>
  </p:sldIdLst>
  <p:sldSz cx="12192000" cy="6858000"/>
  <p:notesSz cx="6797675" cy="987425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F5DE7B"/>
    <a:srgbClr val="E4F2FC"/>
    <a:srgbClr val="F9CB77"/>
    <a:srgbClr val="09649A"/>
    <a:srgbClr val="FFE471"/>
    <a:srgbClr val="FEECF0"/>
    <a:srgbClr val="EE3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2" autoAdjust="0"/>
    <p:restoredTop sz="92424" autoAdjust="0"/>
  </p:normalViewPr>
  <p:slideViewPr>
    <p:cSldViewPr>
      <p:cViewPr varScale="1">
        <p:scale>
          <a:sx n="80" d="100"/>
          <a:sy n="80" d="100"/>
        </p:scale>
        <p:origin x="703" y="4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76FC10B-921B-4EE0-82A5-74C6B7F3B1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9A3F85-E699-465F-93AE-DE5AAD8FD17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CE0B2E0-7DC6-4DF0-B2F9-D1CF818558DE}" type="datetimeFigureOut">
              <a:rPr lang="ru-RU"/>
              <a:pPr>
                <a:defRPr/>
              </a:pPr>
              <a:t>29.10.2024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33C40C68-46EC-45E3-9485-D28B8E25EC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A88E80E4-874D-46F4-A91C-F74DAF6333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14A51D-0389-4AD5-8A5A-45653A95A78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76EBB1-7242-4B6C-8866-734F7E6534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968042-50F1-4DEC-9A96-8EE0972423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МИС, ЛИС, </a:t>
            </a:r>
            <a:r>
              <a:rPr lang="en-US" dirty="0"/>
              <a:t>PACS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9169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D36F9-BC60-52A9-EFC2-A4D772276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4AFD535-31B0-E425-2662-0628D938E1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73A5A2C-043E-815D-3D59-5C3D89CC07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Выписка счетов, оплата, запись, ответы на вопросы, голосовое управление.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AD0B665-7466-6B85-8F96-7FBA4B1C59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5354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C2925-A5CE-D610-BE68-443791C64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F92C2A3-8A74-DBA6-2C89-53AB82F5BB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80DAB60-AC41-6E3E-984B-F55A10906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Выписка счетов, оплата, запись, ответы на вопросы, голосовое управление.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DC5266-D584-9825-7C03-6BC73F0355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883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 требованиям </a:t>
            </a:r>
            <a:r>
              <a:rPr lang="en-US" dirty="0"/>
              <a:t>JCI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9340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 требованиям </a:t>
            </a:r>
            <a:r>
              <a:rPr lang="en-US" dirty="0"/>
              <a:t>JCI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8568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Смарт Операционная. Синхронная запись видео, монитор пациента, анестезиологическое оборудование, станция инфузионной терапии, аппарат искусственного кровообращения, аппарат искусственной вентиляции.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1957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Все необходимые системы ИБ есть, Главное подтверждение соответствия системы управления ИБ стандарту ИСО 270001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0605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QR – </a:t>
            </a:r>
            <a:r>
              <a:rPr lang="ru-RU" dirty="0"/>
              <a:t>пропуска для пациентов, Биометрическая система контроля доступа для сотрудников (учет рабочего времени)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2924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 – </a:t>
            </a:r>
            <a:r>
              <a:rPr lang="ru-RU" dirty="0"/>
              <a:t>инструмент для управленческого анализа. Быстрые панели – </a:t>
            </a:r>
            <a:r>
              <a:rPr lang="en-US" dirty="0"/>
              <a:t>Dashboard </a:t>
            </a:r>
            <a:r>
              <a:rPr lang="ru-RU" dirty="0"/>
              <a:t>и детальные отчеты для углубленного анализа.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8690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Реализован пилотный проект по использованию элементов технологии ИИ в </a:t>
            </a:r>
            <a:r>
              <a:rPr lang="ru-RU" dirty="0" err="1"/>
              <a:t>колл</a:t>
            </a:r>
            <a:r>
              <a:rPr lang="ru-RU" dirty="0"/>
              <a:t>-центр. Один из реализованных сценариев позволил сократить штат.  Планируем широкомасштабное внедрение.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9683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Выписка счетов, оплата, запись, ответы на вопросы, голосовое управление.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968042-50F1-4DEC-9A96-8EE097242320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9291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AF77E9-840C-401B-A1E0-F826FD150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FA2F5-7ADD-4C70-9B9A-AED3C3819853}" type="datetime1">
              <a:rPr lang="ru-RU"/>
              <a:pPr>
                <a:defRPr/>
              </a:pPr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025462-3EDB-425F-8FB5-B44D26023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B20E30-89A3-4972-88FA-B26C6063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275AE-8F44-49CE-AF65-CBA4CB66CF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6391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5DE215-B2C4-41A4-9EF9-5A3BC06BD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DDABC-A668-439B-84D6-659DD41E16F0}" type="datetime1">
              <a:rPr lang="ru-RU"/>
              <a:pPr>
                <a:defRPr/>
              </a:pPr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545F6F-7EB0-4729-ACBE-A2F328FFB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19FAA5-6B27-40AE-AADD-6D07751E6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D5BE3-7420-43BD-AE02-164A7BC1C3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499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76B77B-2D74-42A5-BF77-24AFAF2B1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6E91D-31E3-4016-8416-F3FAAEDBDBAF}" type="datetime1">
              <a:rPr lang="ru-RU"/>
              <a:pPr>
                <a:defRPr/>
              </a:pPr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6B589-AF9A-4A6C-8636-791D28407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0FA48-441F-4C75-A3DD-130EB24EC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AD268-A57C-4E13-857B-3B5B6B744C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0719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галстук короткии_nz_bez viletov.png">
            <a:extLst>
              <a:ext uri="{FF2B5EF4-FFF2-40B4-BE49-F238E27FC236}">
                <a16:creationId xmlns:a16="http://schemas.microsoft.com/office/drawing/2014/main" id="{AAB7F677-F640-43D6-9E04-F04EDB2F78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/>
          <a:stretch>
            <a:fillRect/>
          </a:stretch>
        </p:blipFill>
        <p:spPr bwMode="auto">
          <a:xfrm>
            <a:off x="9889067" y="1"/>
            <a:ext cx="1775884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BD71CCE9-3128-4F46-A172-34E79E37B0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32700" y="6524625"/>
            <a:ext cx="4114800" cy="1984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3393" rIns="0" bIns="0" anchor="ctr"/>
          <a:lstStyle>
            <a:lvl1pPr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9D639660-BF07-4E28-BCBB-5D0E32D16BCC}" type="slidenum">
              <a:rPr lang="ru-RU" altLang="ru-RU" sz="1200" smtClean="0"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ru-RU" altLang="ru-RU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144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2ED735-BFA5-481C-A769-72388E0E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DC5E9-2C10-4542-9B2C-AFB0FA83B8D9}" type="datetime1">
              <a:rPr lang="ru-RU"/>
              <a:pPr>
                <a:defRPr/>
              </a:pPr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526812-A290-44A0-B415-A528DA027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5C9B54-BEEE-499A-8B46-3B9AEBE16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9F011-F641-4ABD-A494-541443EEEC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4239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3791A8-9939-46C0-98C0-057B49BDF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343ED-BC2F-4263-BBE6-DE6A3B204CB8}" type="datetime1">
              <a:rPr lang="ru-RU"/>
              <a:pPr>
                <a:defRPr/>
              </a:pPr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1CCB14-CC0F-4AA3-A67E-E7D4CE0B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47AC16-0C67-4BEA-BF59-5AA408C88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6C5E6-085F-45B7-899C-20FE35B985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9047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4959F51-1D35-4D47-8AA9-D0A23E9C7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246D4-0E0D-4BA9-BDA2-131E6314C8A9}" type="datetime1">
              <a:rPr lang="ru-RU"/>
              <a:pPr>
                <a:defRPr/>
              </a:pPr>
              <a:t>29.10.2024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E338B6F-E639-4771-A55A-C5A00872C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D86CBCD-BB8A-47C8-91C0-E20E1704E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9F53D-3249-4FEE-829E-FB7D2A555C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7075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8179A31B-62CF-4354-802A-11ECD510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BDB65-8BAD-4DB7-B3D8-DAA35569238E}" type="datetime1">
              <a:rPr lang="ru-RU"/>
              <a:pPr>
                <a:defRPr/>
              </a:pPr>
              <a:t>29.10.2024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DDBA8CA8-B7BA-4EEC-B14E-6257AAB7D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A7EA230E-5129-4669-A26A-841588EEB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00E00-B753-4AE5-A23C-58C3C46204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664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9E691637-C482-41B5-A19B-AF7DFBAE0C36}"/>
              </a:ext>
            </a:extLst>
          </p:cNvPr>
          <p:cNvSpPr>
            <a:spLocks/>
          </p:cNvSpPr>
          <p:nvPr userDrawn="1"/>
        </p:nvSpPr>
        <p:spPr bwMode="auto">
          <a:xfrm>
            <a:off x="1826685" y="6446838"/>
            <a:ext cx="10365316" cy="411162"/>
          </a:xfrm>
          <a:custGeom>
            <a:avLst/>
            <a:gdLst>
              <a:gd name="T0" fmla="*/ 238736326 w 26987"/>
              <a:gd name="T1" fmla="*/ 0 h 3572"/>
              <a:gd name="T2" fmla="*/ 2147483646 w 26987"/>
              <a:gd name="T3" fmla="*/ 0 h 3572"/>
              <a:gd name="T4" fmla="*/ 2147483646 w 26987"/>
              <a:gd name="T5" fmla="*/ 47327601 h 3572"/>
              <a:gd name="T6" fmla="*/ 17094014 w 26987"/>
              <a:gd name="T7" fmla="*/ 47327601 h 3572"/>
              <a:gd name="T8" fmla="*/ 1908425 w 26987"/>
              <a:gd name="T9" fmla="*/ 45472652 h 3572"/>
              <a:gd name="T10" fmla="*/ 9127888 w 26987"/>
              <a:gd name="T11" fmla="*/ 42637223 h 3572"/>
              <a:gd name="T12" fmla="*/ 195088271 w 26987"/>
              <a:gd name="T13" fmla="*/ 5485306 h 3572"/>
              <a:gd name="T14" fmla="*/ 238736326 w 26987"/>
              <a:gd name="T15" fmla="*/ 0 h 35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6987" h="3572">
                <a:moveTo>
                  <a:pt x="2877" y="0"/>
                </a:moveTo>
                <a:lnTo>
                  <a:pt x="26987" y="0"/>
                </a:lnTo>
                <a:lnTo>
                  <a:pt x="26987" y="3572"/>
                </a:lnTo>
                <a:lnTo>
                  <a:pt x="206" y="3572"/>
                </a:lnTo>
                <a:cubicBezTo>
                  <a:pt x="120" y="3572"/>
                  <a:pt x="46" y="3516"/>
                  <a:pt x="23" y="3432"/>
                </a:cubicBezTo>
                <a:cubicBezTo>
                  <a:pt x="0" y="3348"/>
                  <a:pt x="35" y="3262"/>
                  <a:pt x="110" y="3218"/>
                </a:cubicBezTo>
                <a:cubicBezTo>
                  <a:pt x="1270" y="2532"/>
                  <a:pt x="2020" y="1791"/>
                  <a:pt x="2351" y="414"/>
                </a:cubicBezTo>
                <a:cubicBezTo>
                  <a:pt x="2411" y="168"/>
                  <a:pt x="2624" y="0"/>
                  <a:pt x="2877" y="0"/>
                </a:cubicBezTo>
                <a:close/>
              </a:path>
            </a:pathLst>
          </a:custGeom>
          <a:solidFill>
            <a:srgbClr val="FFAF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68A5647E-DC95-459F-8EF7-FACE4090A937}"/>
              </a:ext>
            </a:extLst>
          </p:cNvPr>
          <p:cNvSpPr>
            <a:spLocks/>
          </p:cNvSpPr>
          <p:nvPr userDrawn="1"/>
        </p:nvSpPr>
        <p:spPr bwMode="auto">
          <a:xfrm>
            <a:off x="-29633" y="6691314"/>
            <a:ext cx="3913717" cy="166687"/>
          </a:xfrm>
          <a:custGeom>
            <a:avLst/>
            <a:gdLst>
              <a:gd name="T0" fmla="*/ 34035506 w 26987"/>
              <a:gd name="T1" fmla="*/ 0 h 3572"/>
              <a:gd name="T2" fmla="*/ 319261705 w 26987"/>
              <a:gd name="T3" fmla="*/ 0 h 3572"/>
              <a:gd name="T4" fmla="*/ 319261705 w 26987"/>
              <a:gd name="T5" fmla="*/ 7778431 h 3572"/>
              <a:gd name="T6" fmla="*/ 2437028 w 26987"/>
              <a:gd name="T7" fmla="*/ 7778431 h 3572"/>
              <a:gd name="T8" fmla="*/ 272134 w 26987"/>
              <a:gd name="T9" fmla="*/ 7473569 h 3572"/>
              <a:gd name="T10" fmla="*/ 1301285 w 26987"/>
              <a:gd name="T11" fmla="*/ 7007574 h 3572"/>
              <a:gd name="T12" fmla="*/ 27812852 w 26987"/>
              <a:gd name="T13" fmla="*/ 901519 h 3572"/>
              <a:gd name="T14" fmla="*/ 34035506 w 26987"/>
              <a:gd name="T15" fmla="*/ 0 h 35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6987" h="3572">
                <a:moveTo>
                  <a:pt x="2877" y="0"/>
                </a:moveTo>
                <a:lnTo>
                  <a:pt x="26987" y="0"/>
                </a:lnTo>
                <a:lnTo>
                  <a:pt x="26987" y="3572"/>
                </a:lnTo>
                <a:lnTo>
                  <a:pt x="206" y="3572"/>
                </a:lnTo>
                <a:cubicBezTo>
                  <a:pt x="120" y="3572"/>
                  <a:pt x="46" y="3516"/>
                  <a:pt x="23" y="3432"/>
                </a:cubicBezTo>
                <a:cubicBezTo>
                  <a:pt x="0" y="3348"/>
                  <a:pt x="35" y="3262"/>
                  <a:pt x="110" y="3218"/>
                </a:cubicBezTo>
                <a:cubicBezTo>
                  <a:pt x="1270" y="2532"/>
                  <a:pt x="2020" y="1791"/>
                  <a:pt x="2351" y="414"/>
                </a:cubicBezTo>
                <a:cubicBezTo>
                  <a:pt x="2411" y="168"/>
                  <a:pt x="2624" y="0"/>
                  <a:pt x="2877" y="0"/>
                </a:cubicBezTo>
                <a:close/>
              </a:path>
            </a:pathLst>
          </a:custGeom>
          <a:solidFill>
            <a:srgbClr val="FFAF58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50C37B3-DFFC-4CE6-82BC-25B08E83A655}"/>
              </a:ext>
            </a:extLst>
          </p:cNvPr>
          <p:cNvSpPr>
            <a:spLocks/>
          </p:cNvSpPr>
          <p:nvPr userDrawn="1"/>
        </p:nvSpPr>
        <p:spPr bwMode="auto">
          <a:xfrm>
            <a:off x="753534" y="6570664"/>
            <a:ext cx="6752167" cy="287337"/>
          </a:xfrm>
          <a:custGeom>
            <a:avLst/>
            <a:gdLst>
              <a:gd name="T0" fmla="*/ 101307082 w 26987"/>
              <a:gd name="T1" fmla="*/ 0 h 3572"/>
              <a:gd name="T2" fmla="*/ 950285768 w 26987"/>
              <a:gd name="T3" fmla="*/ 0 h 3572"/>
              <a:gd name="T4" fmla="*/ 950285768 w 26987"/>
              <a:gd name="T5" fmla="*/ 23113816 h 3572"/>
              <a:gd name="T6" fmla="*/ 7253819 w 26987"/>
              <a:gd name="T7" fmla="*/ 23113816 h 3572"/>
              <a:gd name="T8" fmla="*/ 809900 w 26987"/>
              <a:gd name="T9" fmla="*/ 22207884 h 3572"/>
              <a:gd name="T10" fmla="*/ 3873482 w 26987"/>
              <a:gd name="T11" fmla="*/ 20823164 h 3572"/>
              <a:gd name="T12" fmla="*/ 82785036 w 26987"/>
              <a:gd name="T13" fmla="*/ 2678943 h 3572"/>
              <a:gd name="T14" fmla="*/ 101307082 w 26987"/>
              <a:gd name="T15" fmla="*/ 0 h 35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6987" h="3572">
                <a:moveTo>
                  <a:pt x="2877" y="0"/>
                </a:moveTo>
                <a:lnTo>
                  <a:pt x="26987" y="0"/>
                </a:lnTo>
                <a:lnTo>
                  <a:pt x="26987" y="3572"/>
                </a:lnTo>
                <a:lnTo>
                  <a:pt x="206" y="3572"/>
                </a:lnTo>
                <a:cubicBezTo>
                  <a:pt x="120" y="3572"/>
                  <a:pt x="46" y="3516"/>
                  <a:pt x="23" y="3432"/>
                </a:cubicBezTo>
                <a:cubicBezTo>
                  <a:pt x="0" y="3348"/>
                  <a:pt x="35" y="3262"/>
                  <a:pt x="110" y="3218"/>
                </a:cubicBezTo>
                <a:cubicBezTo>
                  <a:pt x="1270" y="2532"/>
                  <a:pt x="2020" y="1791"/>
                  <a:pt x="2351" y="414"/>
                </a:cubicBezTo>
                <a:cubicBezTo>
                  <a:pt x="2411" y="168"/>
                  <a:pt x="2624" y="0"/>
                  <a:pt x="2877" y="0"/>
                </a:cubicBezTo>
                <a:close/>
              </a:path>
            </a:pathLst>
          </a:custGeom>
          <a:solidFill>
            <a:srgbClr val="FFAF58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Дата 2">
            <a:extLst>
              <a:ext uri="{FF2B5EF4-FFF2-40B4-BE49-F238E27FC236}">
                <a16:creationId xmlns:a16="http://schemas.microsoft.com/office/drawing/2014/main" id="{F35FC9E9-6374-4526-B7A0-B9452E602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07783-0A9D-487C-82E2-5EFFE59FADC4}" type="datetime1">
              <a:rPr lang="ru-RU"/>
              <a:pPr>
                <a:defRPr/>
              </a:pPr>
              <a:t>29.10.2024</a:t>
            </a:fld>
            <a:endParaRPr lang="ru-RU"/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9410BD98-C96B-4D9E-8A4A-648F570D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64D5503B-4378-452C-ACFA-5EB8393BB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892E7-8998-4642-B575-CD5FA984BD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796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02DCF082-8281-451B-8BD4-0237FB6D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91E8F-0C7E-4875-9CD9-369C92232304}" type="datetime1">
              <a:rPr lang="ru-RU"/>
              <a:pPr>
                <a:defRPr/>
              </a:pPr>
              <a:t>29.10.2024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4179B62D-4B37-4278-855D-F335A254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0852DD3E-E3D8-4A98-A025-48BDE56A0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2AB6B-2E65-4D0B-99F6-7F6A7CDE36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521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0253CBE-A7F4-467C-B248-35B942067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2C9E9-1873-4772-85BF-3AFF0CB4C881}" type="datetime1">
              <a:rPr lang="ru-RU"/>
              <a:pPr>
                <a:defRPr/>
              </a:pPr>
              <a:t>29.10.2024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A1CEDFED-0CAC-4AA6-9A68-EB5EF2EA2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9F5AEBE-FE02-44B0-896C-A0072828A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533D6-CF70-45C3-944F-C219376CF9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622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06DADB9-AB56-49A7-9953-42B1E039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9AEEA-D277-4428-B8EC-63C8502D6644}" type="datetime1">
              <a:rPr lang="ru-RU"/>
              <a:pPr>
                <a:defRPr/>
              </a:pPr>
              <a:t>29.10.2024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CFC5CD7-887C-413D-999C-1495C3942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850A611-FB0E-4D1D-B764-4D0B3E7F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6DB0D-C8E5-4F96-B1A1-D685FA4D88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201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5126A455-BA18-4386-8325-62F37BF5A0D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00528566-9BF9-4C33-9573-E11B4DD6D0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66AFCD-1B52-4C78-BE4B-AFA7B347BE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1A1F17-E333-4DAF-B52B-7C74C83F2D01}" type="datetime1">
              <a:rPr lang="ru-RU"/>
              <a:pPr>
                <a:defRPr/>
              </a:pPr>
              <a:t>29.10.2024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BD857-0238-4AE5-94B6-E057AC4EF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27DB0-D534-4F53-AF67-7989D02FD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44842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AA0275B-67B6-4191-9875-A752F7814E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5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455A241-E27D-4F15-B367-D3D238843428}"/>
              </a:ext>
            </a:extLst>
          </p:cNvPr>
          <p:cNvSpPr/>
          <p:nvPr/>
        </p:nvSpPr>
        <p:spPr>
          <a:xfrm>
            <a:off x="-1" y="4841877"/>
            <a:ext cx="7235825" cy="1223962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71" name="TextBox 4">
            <a:extLst>
              <a:ext uri="{FF2B5EF4-FFF2-40B4-BE49-F238E27FC236}">
                <a16:creationId xmlns:a16="http://schemas.microsoft.com/office/drawing/2014/main" id="{45C2B3FE-BAAA-474A-96FC-6C47EDAFD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799" y="4355306"/>
            <a:ext cx="721434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ru-RU" altLang="ru-RU" b="1" dirty="0">
                <a:solidFill>
                  <a:srgbClr val="09649A"/>
                </a:solidFill>
                <a:latin typeface="Cambria" panose="02040503050406030204" pitchFamily="18" charset="0"/>
              </a:rPr>
            </a:br>
            <a:r>
              <a:rPr lang="ru-RU" altLang="ru-RU" b="1" dirty="0">
                <a:solidFill>
                  <a:srgbClr val="09649A"/>
                </a:solidFill>
                <a:latin typeface="Cambria" panose="02040503050406030204" pitchFamily="18" charset="0"/>
              </a:rPr>
              <a:t>Петухов М.Ю., директор службы ИТ, АО «Медицина»</a:t>
            </a:r>
            <a:r>
              <a:rPr lang="ru-RU" altLang="ru-RU" sz="2400" b="1" dirty="0">
                <a:solidFill>
                  <a:srgbClr val="09649A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172" name="Picture 2" descr="R:\Логотипы\2016\NEW EFQM\А4 верт лин_nz.png">
            <a:extLst>
              <a:ext uri="{FF2B5EF4-FFF2-40B4-BE49-F238E27FC236}">
                <a16:creationId xmlns:a16="http://schemas.microsoft.com/office/drawing/2014/main" id="{73EAEA28-23A8-4691-BB3C-576C9DFD6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"/>
          <a:stretch>
            <a:fillRect/>
          </a:stretch>
        </p:blipFill>
        <p:spPr bwMode="auto">
          <a:xfrm>
            <a:off x="10776520" y="0"/>
            <a:ext cx="1295400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R:\КАЗАКОВА\новый брендбук\новый брендбук элементы\нижняя линейка.jpg">
            <a:extLst>
              <a:ext uri="{FF2B5EF4-FFF2-40B4-BE49-F238E27FC236}">
                <a16:creationId xmlns:a16="http://schemas.microsoft.com/office/drawing/2014/main" id="{F3986E1E-612A-457A-A996-16F3A9EA1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" t="-22311" r="24239"/>
          <a:stretch>
            <a:fillRect/>
          </a:stretch>
        </p:blipFill>
        <p:spPr bwMode="auto">
          <a:xfrm>
            <a:off x="1524000" y="6237288"/>
            <a:ext cx="415448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9">
            <a:extLst>
              <a:ext uri="{FF2B5EF4-FFF2-40B4-BE49-F238E27FC236}">
                <a16:creationId xmlns:a16="http://schemas.microsoft.com/office/drawing/2014/main" id="{34F9D191-6A87-417F-83B6-EF3996D28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9" y="6418263"/>
            <a:ext cx="22320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500">
                <a:latin typeface="Cambria" panose="02040503050406030204" pitchFamily="18" charset="0"/>
              </a:rPr>
              <a:t>+7 (495) 995–00–33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6BB2F3D-95D0-4401-8FB8-85178D8C89BD}"/>
              </a:ext>
            </a:extLst>
          </p:cNvPr>
          <p:cNvSpPr/>
          <p:nvPr/>
        </p:nvSpPr>
        <p:spPr>
          <a:xfrm>
            <a:off x="0" y="2601119"/>
            <a:ext cx="7104112" cy="1223962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9649A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Эффективная Клиника. Информационные технологии.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7">
            <a:extLst>
              <a:ext uri="{FF2B5EF4-FFF2-40B4-BE49-F238E27FC236}">
                <a16:creationId xmlns:a16="http://schemas.microsoft.com/office/drawing/2014/main" id="{4AC8DFB4-CDAF-45DA-8474-8FE5CA496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6632"/>
            <a:ext cx="103691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Информационные системы Клиники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Системы Информационной Безопасности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</p:txBody>
      </p:sp>
      <p:sp>
        <p:nvSpPr>
          <p:cNvPr id="14339" name="Номер слайда 8">
            <a:extLst>
              <a:ext uri="{FF2B5EF4-FFF2-40B4-BE49-F238E27FC236}">
                <a16:creationId xmlns:a16="http://schemas.microsoft.com/office/drawing/2014/main" id="{E213FCBA-EDE7-4400-84E4-CEDCDFF4AF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C3BA53-865B-4D33-B891-61EE54AF7F83}" type="slidenum">
              <a:rPr lang="ru-RU" altLang="ru-RU" sz="12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200"/>
          </a:p>
        </p:txBody>
      </p:sp>
      <p:pic>
        <p:nvPicPr>
          <p:cNvPr id="14340" name="Рисунок 47" descr="галстук короткии_nz_bez viletov.png">
            <a:extLst>
              <a:ext uri="{FF2B5EF4-FFF2-40B4-BE49-F238E27FC236}">
                <a16:creationId xmlns:a16="http://schemas.microsoft.com/office/drawing/2014/main" id="{CCC87A98-A97C-4BA1-9DC1-8793FA1F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0"/>
            <a:ext cx="13350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D601DF6D-D492-4988-B40B-A21D5559E9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0618437"/>
              </p:ext>
            </p:extLst>
          </p:nvPr>
        </p:nvGraphicFramePr>
        <p:xfrm>
          <a:off x="8616280" y="2487396"/>
          <a:ext cx="3324200" cy="2614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3065138" imgH="10275831" progId="">
                  <p:embed/>
                </p:oleObj>
              </mc:Choice>
              <mc:Fallback>
                <p:oleObj r:id="rId4" imgW="13065138" imgH="10275831" progId="">
                  <p:embed/>
                  <p:pic>
                    <p:nvPicPr>
                      <p:cNvPr id="1026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6280" y="2487396"/>
                        <a:ext cx="3324200" cy="26143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BF84F4-7557-4BD7-A268-6BB0CD53C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94" y="1340768"/>
            <a:ext cx="3890828" cy="47467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AAA8CC-19DF-4863-9F5C-C77A00D35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8286" y="1340768"/>
            <a:ext cx="3612760" cy="483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32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7">
            <a:extLst>
              <a:ext uri="{FF2B5EF4-FFF2-40B4-BE49-F238E27FC236}">
                <a16:creationId xmlns:a16="http://schemas.microsoft.com/office/drawing/2014/main" id="{4AC8DFB4-CDAF-45DA-8474-8FE5CA496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6632"/>
            <a:ext cx="103691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Информационные системы Клиники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Системы Информационной Безопасности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</p:txBody>
      </p:sp>
      <p:sp>
        <p:nvSpPr>
          <p:cNvPr id="14339" name="Номер слайда 8">
            <a:extLst>
              <a:ext uri="{FF2B5EF4-FFF2-40B4-BE49-F238E27FC236}">
                <a16:creationId xmlns:a16="http://schemas.microsoft.com/office/drawing/2014/main" id="{E213FCBA-EDE7-4400-84E4-CEDCDFF4AF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C3BA53-865B-4D33-B891-61EE54AF7F83}" type="slidenum">
              <a:rPr lang="ru-RU" altLang="ru-RU" sz="12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200"/>
          </a:p>
        </p:txBody>
      </p:sp>
      <p:pic>
        <p:nvPicPr>
          <p:cNvPr id="14340" name="Рисунок 47" descr="галстук короткии_nz_bez viletov.png">
            <a:extLst>
              <a:ext uri="{FF2B5EF4-FFF2-40B4-BE49-F238E27FC236}">
                <a16:creationId xmlns:a16="http://schemas.microsoft.com/office/drawing/2014/main" id="{CCC87A98-A97C-4BA1-9DC1-8793FA1F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0"/>
            <a:ext cx="13350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81AE70-FD65-47D2-AFFA-BE91719A7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268760"/>
            <a:ext cx="5004048" cy="37530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D1D56C-35BF-4B88-99AF-4A287311F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501" y="1700808"/>
            <a:ext cx="3871019" cy="276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98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7">
            <a:extLst>
              <a:ext uri="{FF2B5EF4-FFF2-40B4-BE49-F238E27FC236}">
                <a16:creationId xmlns:a16="http://schemas.microsoft.com/office/drawing/2014/main" id="{4AC8DFB4-CDAF-45DA-8474-8FE5CA496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6632"/>
            <a:ext cx="103691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Информационные системы Клиники</a:t>
            </a:r>
            <a:endParaRPr lang="en-US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BI - Business intelligence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</p:txBody>
      </p:sp>
      <p:sp>
        <p:nvSpPr>
          <p:cNvPr id="14339" name="Номер слайда 8">
            <a:extLst>
              <a:ext uri="{FF2B5EF4-FFF2-40B4-BE49-F238E27FC236}">
                <a16:creationId xmlns:a16="http://schemas.microsoft.com/office/drawing/2014/main" id="{E213FCBA-EDE7-4400-84E4-CEDCDFF4AF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C3BA53-865B-4D33-B891-61EE54AF7F83}" type="slidenum">
              <a:rPr lang="ru-RU" altLang="ru-RU" sz="12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200"/>
          </a:p>
        </p:txBody>
      </p:sp>
      <p:pic>
        <p:nvPicPr>
          <p:cNvPr id="14340" name="Рисунок 47" descr="галстук короткии_nz_bez viletov.png">
            <a:extLst>
              <a:ext uri="{FF2B5EF4-FFF2-40B4-BE49-F238E27FC236}">
                <a16:creationId xmlns:a16="http://schemas.microsoft.com/office/drawing/2014/main" id="{CCC87A98-A97C-4BA1-9DC1-8793FA1F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0"/>
            <a:ext cx="13350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A2DF6C-0F40-424B-A3D3-631458F1F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1340768"/>
            <a:ext cx="4656632" cy="3429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D87AF8-2DFD-408F-8531-8B0F7812F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928" y="1340768"/>
            <a:ext cx="550035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20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7">
            <a:extLst>
              <a:ext uri="{FF2B5EF4-FFF2-40B4-BE49-F238E27FC236}">
                <a16:creationId xmlns:a16="http://schemas.microsoft.com/office/drawing/2014/main" id="{4AC8DFB4-CDAF-45DA-8474-8FE5CA496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6632"/>
            <a:ext cx="103691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Информационные системы Клиники</a:t>
            </a:r>
            <a:endParaRPr lang="en-US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CRM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</p:txBody>
      </p:sp>
      <p:sp>
        <p:nvSpPr>
          <p:cNvPr id="14339" name="Номер слайда 8">
            <a:extLst>
              <a:ext uri="{FF2B5EF4-FFF2-40B4-BE49-F238E27FC236}">
                <a16:creationId xmlns:a16="http://schemas.microsoft.com/office/drawing/2014/main" id="{E213FCBA-EDE7-4400-84E4-CEDCDFF4AF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C3BA53-865B-4D33-B891-61EE54AF7F83}" type="slidenum">
              <a:rPr lang="ru-RU" altLang="ru-RU" sz="12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/>
          </a:p>
        </p:txBody>
      </p:sp>
      <p:pic>
        <p:nvPicPr>
          <p:cNvPr id="14340" name="Рисунок 47" descr="галстук короткии_nz_bez viletov.png">
            <a:extLst>
              <a:ext uri="{FF2B5EF4-FFF2-40B4-BE49-F238E27FC236}">
                <a16:creationId xmlns:a16="http://schemas.microsoft.com/office/drawing/2014/main" id="{CCC87A98-A97C-4BA1-9DC1-8793FA1F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0"/>
            <a:ext cx="13350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0ED94E-C057-49C1-A198-65219F1C6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56" y="1268760"/>
            <a:ext cx="5112568" cy="455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56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7">
            <a:extLst>
              <a:ext uri="{FF2B5EF4-FFF2-40B4-BE49-F238E27FC236}">
                <a16:creationId xmlns:a16="http://schemas.microsoft.com/office/drawing/2014/main" id="{4AC8DFB4-CDAF-45DA-8474-8FE5CA496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6632"/>
            <a:ext cx="1036915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Информационные системы Клиники</a:t>
            </a:r>
            <a:endParaRPr lang="en-US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ИИ в колл-центре + Система речевой аналитики с использованием ИИ + Чат-бот с ИИ</a:t>
            </a:r>
            <a:endParaRPr lang="en-US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</p:txBody>
      </p:sp>
      <p:sp>
        <p:nvSpPr>
          <p:cNvPr id="14339" name="Номер слайда 8">
            <a:extLst>
              <a:ext uri="{FF2B5EF4-FFF2-40B4-BE49-F238E27FC236}">
                <a16:creationId xmlns:a16="http://schemas.microsoft.com/office/drawing/2014/main" id="{E213FCBA-EDE7-4400-84E4-CEDCDFF4AF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C3BA53-865B-4D33-B891-61EE54AF7F83}" type="slidenum">
              <a:rPr lang="ru-RU" altLang="ru-RU" sz="12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/>
          </a:p>
        </p:txBody>
      </p:sp>
      <p:pic>
        <p:nvPicPr>
          <p:cNvPr id="14340" name="Рисунок 47" descr="галстук короткии_nz_bez viletov.png">
            <a:extLst>
              <a:ext uri="{FF2B5EF4-FFF2-40B4-BE49-F238E27FC236}">
                <a16:creationId xmlns:a16="http://schemas.microsoft.com/office/drawing/2014/main" id="{CCC87A98-A97C-4BA1-9DC1-8793FA1F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0"/>
            <a:ext cx="13350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 descr="ÐÐ°ÑÑÐ¸Ð½ÐºÐ¸ Ð¿Ð¾ Ð·Ð°Ð¿ÑÐ¾ÑÑ Ð¸Ð¸ Ð² ÐºÐ¾Ð»Ð» ÑÐµÐ½ÑÑÐµ">
            <a:extLst>
              <a:ext uri="{FF2B5EF4-FFF2-40B4-BE49-F238E27FC236}">
                <a16:creationId xmlns:a16="http://schemas.microsoft.com/office/drawing/2014/main" id="{E4CCE6A5-FC56-4B02-96B4-49C302134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060848"/>
            <a:ext cx="465279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898B94-A181-4A64-83D5-8A4AB5B78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702" y="2060848"/>
            <a:ext cx="4588756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67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7">
            <a:extLst>
              <a:ext uri="{FF2B5EF4-FFF2-40B4-BE49-F238E27FC236}">
                <a16:creationId xmlns:a16="http://schemas.microsoft.com/office/drawing/2014/main" id="{4AC8DFB4-CDAF-45DA-8474-8FE5CA496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6632"/>
            <a:ext cx="103691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Возможно?</a:t>
            </a:r>
            <a:endParaRPr lang="en-US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</p:txBody>
      </p:sp>
      <p:sp>
        <p:nvSpPr>
          <p:cNvPr id="14339" name="Номер слайда 8">
            <a:extLst>
              <a:ext uri="{FF2B5EF4-FFF2-40B4-BE49-F238E27FC236}">
                <a16:creationId xmlns:a16="http://schemas.microsoft.com/office/drawing/2014/main" id="{E213FCBA-EDE7-4400-84E4-CEDCDFF4AF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C3BA53-865B-4D33-B891-61EE54AF7F83}" type="slidenum">
              <a:rPr lang="ru-RU" altLang="ru-RU" sz="12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200"/>
          </a:p>
        </p:txBody>
      </p:sp>
      <p:pic>
        <p:nvPicPr>
          <p:cNvPr id="14340" name="Рисунок 47" descr="галстук короткии_nz_bez viletov.png">
            <a:extLst>
              <a:ext uri="{FF2B5EF4-FFF2-40B4-BE49-F238E27FC236}">
                <a16:creationId xmlns:a16="http://schemas.microsoft.com/office/drawing/2014/main" id="{CCC87A98-A97C-4BA1-9DC1-8793FA1F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0"/>
            <a:ext cx="13350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0527674-396A-9B1B-3E38-C045AD15A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9" y="3140968"/>
            <a:ext cx="56166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400" dirty="0">
                <a:latin typeface="Cambria" panose="02040503050406030204" pitchFamily="18" charset="0"/>
              </a:rPr>
              <a:t>Заполнение медицинской документации голосом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3CB3CA-B6F6-1F93-B2AE-45B868C91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564" y="1780524"/>
            <a:ext cx="5861248" cy="32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77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32261-BAA0-3B8F-43BF-A45BC7F74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7">
            <a:extLst>
              <a:ext uri="{FF2B5EF4-FFF2-40B4-BE49-F238E27FC236}">
                <a16:creationId xmlns:a16="http://schemas.microsoft.com/office/drawing/2014/main" id="{C6FF086E-94C9-E261-CD50-F51B7A139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6632"/>
            <a:ext cx="103691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Возможно?</a:t>
            </a:r>
            <a:endParaRPr lang="en-US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</p:txBody>
      </p:sp>
      <p:sp>
        <p:nvSpPr>
          <p:cNvPr id="14339" name="Номер слайда 8">
            <a:extLst>
              <a:ext uri="{FF2B5EF4-FFF2-40B4-BE49-F238E27FC236}">
                <a16:creationId xmlns:a16="http://schemas.microsoft.com/office/drawing/2014/main" id="{ADFC33CA-B8B7-BE91-1DAB-E7AD339EFE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C3BA53-865B-4D33-B891-61EE54AF7F83}" type="slidenum">
              <a:rPr lang="ru-RU" altLang="ru-RU" sz="12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200"/>
          </a:p>
        </p:txBody>
      </p:sp>
      <p:pic>
        <p:nvPicPr>
          <p:cNvPr id="14340" name="Рисунок 47" descr="галстук короткии_nz_bez viletov.png">
            <a:extLst>
              <a:ext uri="{FF2B5EF4-FFF2-40B4-BE49-F238E27FC236}">
                <a16:creationId xmlns:a16="http://schemas.microsoft.com/office/drawing/2014/main" id="{A55EC456-C162-2215-96D7-F39E97699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0"/>
            <a:ext cx="13350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 descr="https://promo-bot.ru/media/2018/02/v4.jpg">
            <a:extLst>
              <a:ext uri="{FF2B5EF4-FFF2-40B4-BE49-F238E27FC236}">
                <a16:creationId xmlns:a16="http://schemas.microsoft.com/office/drawing/2014/main" id="{9964F93B-FDDF-0ED7-8E60-5FA13A40C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904" y="1280965"/>
            <a:ext cx="2514600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F50D556A-C849-AC2D-9049-43B880275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3140968"/>
            <a:ext cx="7488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400" dirty="0">
                <a:latin typeface="Cambria" panose="02040503050406030204" pitchFamily="18" charset="0"/>
              </a:rPr>
              <a:t>Робот Администратор</a:t>
            </a:r>
          </a:p>
        </p:txBody>
      </p:sp>
    </p:spTree>
    <p:extLst>
      <p:ext uri="{BB962C8B-B14F-4D97-AF65-F5344CB8AC3E}">
        <p14:creationId xmlns:p14="http://schemas.microsoft.com/office/powerpoint/2010/main" val="291616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EDA4D-0E59-CBE0-A885-E663C5B71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7">
            <a:extLst>
              <a:ext uri="{FF2B5EF4-FFF2-40B4-BE49-F238E27FC236}">
                <a16:creationId xmlns:a16="http://schemas.microsoft.com/office/drawing/2014/main" id="{D17CFF6E-CF7B-465D-F153-366973370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6632"/>
            <a:ext cx="103691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Возможно?</a:t>
            </a:r>
            <a:endParaRPr lang="en-US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</p:txBody>
      </p:sp>
      <p:sp>
        <p:nvSpPr>
          <p:cNvPr id="14339" name="Номер слайда 8">
            <a:extLst>
              <a:ext uri="{FF2B5EF4-FFF2-40B4-BE49-F238E27FC236}">
                <a16:creationId xmlns:a16="http://schemas.microsoft.com/office/drawing/2014/main" id="{8324F7B2-8EEC-A5BF-098C-AA146C1723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C3BA53-865B-4D33-B891-61EE54AF7F83}" type="slidenum">
              <a:rPr lang="ru-RU" altLang="ru-RU" sz="12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1200"/>
          </a:p>
        </p:txBody>
      </p:sp>
      <p:pic>
        <p:nvPicPr>
          <p:cNvPr id="14340" name="Рисунок 47" descr="галстук короткии_nz_bez viletov.png">
            <a:extLst>
              <a:ext uri="{FF2B5EF4-FFF2-40B4-BE49-F238E27FC236}">
                <a16:creationId xmlns:a16="http://schemas.microsoft.com/office/drawing/2014/main" id="{FF13E4DC-B001-331A-CA64-FCAE8811D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0"/>
            <a:ext cx="13350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97841C7C-7D01-B463-65D7-C42FAD4D5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3140968"/>
            <a:ext cx="47525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400" dirty="0">
                <a:latin typeface="Cambria" panose="02040503050406030204" pitchFamily="18" charset="0"/>
              </a:rPr>
              <a:t>Автоматизированный контроль качества мытья рук</a:t>
            </a:r>
          </a:p>
        </p:txBody>
      </p:sp>
      <p:pic>
        <p:nvPicPr>
          <p:cNvPr id="62466" name="Picture 2" descr="Picture background">
            <a:extLst>
              <a:ext uri="{FF2B5EF4-FFF2-40B4-BE49-F238E27FC236}">
                <a16:creationId xmlns:a16="http://schemas.microsoft.com/office/drawing/2014/main" id="{68F64CD3-15B2-FB75-1D8F-B95117EF2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685" y="1693172"/>
            <a:ext cx="5925120" cy="347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138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7">
            <a:extLst>
              <a:ext uri="{FF2B5EF4-FFF2-40B4-BE49-F238E27FC236}">
                <a16:creationId xmlns:a16="http://schemas.microsoft.com/office/drawing/2014/main" id="{7D3F88A5-D8B5-42E7-A4A3-ADD08FBEA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414" y="404814"/>
            <a:ext cx="7127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Что важно?</a:t>
            </a:r>
          </a:p>
        </p:txBody>
      </p:sp>
      <p:sp>
        <p:nvSpPr>
          <p:cNvPr id="15363" name="Номер слайда 8">
            <a:extLst>
              <a:ext uri="{FF2B5EF4-FFF2-40B4-BE49-F238E27FC236}">
                <a16:creationId xmlns:a16="http://schemas.microsoft.com/office/drawing/2014/main" id="{435242AC-88BD-42CC-A814-28C0B52FF5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154C01-7D25-4487-B6A9-740C95F5909D}" type="slidenum">
              <a:rPr lang="ru-RU" altLang="ru-RU" sz="12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ru-RU" altLang="ru-RU" sz="1200"/>
          </a:p>
        </p:txBody>
      </p:sp>
      <p:pic>
        <p:nvPicPr>
          <p:cNvPr id="15364" name="Рисунок 47" descr="галстук короткии_nz_bez viletov.png">
            <a:extLst>
              <a:ext uri="{FF2B5EF4-FFF2-40B4-BE49-F238E27FC236}">
                <a16:creationId xmlns:a16="http://schemas.microsoft.com/office/drawing/2014/main" id="{71504061-C53F-42C3-8590-E57F90780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0"/>
            <a:ext cx="13350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2">
            <a:extLst>
              <a:ext uri="{FF2B5EF4-FFF2-40B4-BE49-F238E27FC236}">
                <a16:creationId xmlns:a16="http://schemas.microsoft.com/office/drawing/2014/main" id="{4B03D380-BD59-4C76-AAA4-62CCE0B71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4" y="1792289"/>
            <a:ext cx="748823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400" dirty="0">
                <a:latin typeface="Cambria" panose="02040503050406030204" pitchFamily="18" charset="0"/>
              </a:rPr>
              <a:t>Улучшение качества медицинской помощи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400" dirty="0">
                <a:latin typeface="Cambria" panose="02040503050406030204" pitchFamily="18" charset="0"/>
              </a:rPr>
              <a:t>Сокращение ошибок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400" dirty="0">
                <a:latin typeface="Cambria" panose="02040503050406030204" pitchFamily="18" charset="0"/>
              </a:rPr>
              <a:t>Вовлечение пациента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400" dirty="0">
                <a:latin typeface="Cambria" panose="02040503050406030204" pitchFamily="18" charset="0"/>
              </a:rPr>
              <a:t>Повышение эффективности работы медицинской организации</a:t>
            </a:r>
          </a:p>
        </p:txBody>
      </p:sp>
      <p:pic>
        <p:nvPicPr>
          <p:cNvPr id="15366" name="Рисунок 5">
            <a:extLst>
              <a:ext uri="{FF2B5EF4-FFF2-40B4-BE49-F238E27FC236}">
                <a16:creationId xmlns:a16="http://schemas.microsoft.com/office/drawing/2014/main" id="{74FC4AC8-F94C-4585-AD92-9403D1B1A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010" y="3429000"/>
            <a:ext cx="4968875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7">
            <a:extLst>
              <a:ext uri="{FF2B5EF4-FFF2-40B4-BE49-F238E27FC236}">
                <a16:creationId xmlns:a16="http://schemas.microsoft.com/office/drawing/2014/main" id="{AFB7F9EA-65E9-4CFA-8554-33A4638CB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824" y="548680"/>
            <a:ext cx="35274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09649A"/>
                </a:solidFill>
                <a:latin typeface="Cambria" panose="02040503050406030204" pitchFamily="18" charset="0"/>
              </a:rPr>
              <a:t>Спасибо!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09649A"/>
                </a:solidFill>
                <a:latin typeface="Cambria" panose="02040503050406030204" pitchFamily="18" charset="0"/>
              </a:rPr>
              <a:t>Вопросы?</a:t>
            </a:r>
          </a:p>
        </p:txBody>
      </p:sp>
      <p:sp>
        <p:nvSpPr>
          <p:cNvPr id="17411" name="Номер слайда 8">
            <a:extLst>
              <a:ext uri="{FF2B5EF4-FFF2-40B4-BE49-F238E27FC236}">
                <a16:creationId xmlns:a16="http://schemas.microsoft.com/office/drawing/2014/main" id="{5FFBD0B7-0112-4024-8DB5-AA02D46ED2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89752C-C3F5-4B69-A8C0-20F38409CEC6}" type="slidenum">
              <a:rPr lang="ru-RU" altLang="ru-RU" sz="12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1200"/>
          </a:p>
        </p:txBody>
      </p:sp>
      <p:pic>
        <p:nvPicPr>
          <p:cNvPr id="17412" name="Рисунок 47" descr="галстук короткии_nz_bez viletov.png">
            <a:extLst>
              <a:ext uri="{FF2B5EF4-FFF2-40B4-BE49-F238E27FC236}">
                <a16:creationId xmlns:a16="http://schemas.microsoft.com/office/drawing/2014/main" id="{FAF21E15-5294-4005-8C14-485F7D5A2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0"/>
            <a:ext cx="13350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C8DC04-BC20-49A0-AFFD-D20C76A65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824" y="2420888"/>
            <a:ext cx="3762066" cy="36450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7">
            <a:extLst>
              <a:ext uri="{FF2B5EF4-FFF2-40B4-BE49-F238E27FC236}">
                <a16:creationId xmlns:a16="http://schemas.microsoft.com/office/drawing/2014/main" id="{4AC8DFB4-CDAF-45DA-8474-8FE5CA496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6632"/>
            <a:ext cx="71278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Информационные системы Клиники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МИС «Смарт-Медицина»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</p:txBody>
      </p:sp>
      <p:sp>
        <p:nvSpPr>
          <p:cNvPr id="14339" name="Номер слайда 8">
            <a:extLst>
              <a:ext uri="{FF2B5EF4-FFF2-40B4-BE49-F238E27FC236}">
                <a16:creationId xmlns:a16="http://schemas.microsoft.com/office/drawing/2014/main" id="{E213FCBA-EDE7-4400-84E4-CEDCDFF4AF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C3BA53-865B-4D33-B891-61EE54AF7F83}" type="slidenum">
              <a:rPr lang="ru-RU" altLang="ru-RU" sz="12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200"/>
          </a:p>
        </p:txBody>
      </p:sp>
      <p:pic>
        <p:nvPicPr>
          <p:cNvPr id="14340" name="Рисунок 47" descr="галстук короткии_nz_bez viletov.png">
            <a:extLst>
              <a:ext uri="{FF2B5EF4-FFF2-40B4-BE49-F238E27FC236}">
                <a16:creationId xmlns:a16="http://schemas.microsoft.com/office/drawing/2014/main" id="{CCC87A98-A97C-4BA1-9DC1-8793FA1F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0"/>
            <a:ext cx="13350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F09B40-57E2-4FA0-AA1B-5A2ADD060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0" y="1268760"/>
            <a:ext cx="7009966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49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7">
            <a:extLst>
              <a:ext uri="{FF2B5EF4-FFF2-40B4-BE49-F238E27FC236}">
                <a16:creationId xmlns:a16="http://schemas.microsoft.com/office/drawing/2014/main" id="{4AC8DFB4-CDAF-45DA-8474-8FE5CA496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6632"/>
            <a:ext cx="866657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Информационные системы Клиники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МИС - проверка лекарственных назначений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</p:txBody>
      </p:sp>
      <p:sp>
        <p:nvSpPr>
          <p:cNvPr id="14339" name="Номер слайда 8">
            <a:extLst>
              <a:ext uri="{FF2B5EF4-FFF2-40B4-BE49-F238E27FC236}">
                <a16:creationId xmlns:a16="http://schemas.microsoft.com/office/drawing/2014/main" id="{E213FCBA-EDE7-4400-84E4-CEDCDFF4AF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C3BA53-865B-4D33-B891-61EE54AF7F83}" type="slidenum">
              <a:rPr lang="ru-RU" altLang="ru-RU" sz="12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ru-RU" sz="1200"/>
          </a:p>
        </p:txBody>
      </p:sp>
      <p:pic>
        <p:nvPicPr>
          <p:cNvPr id="14340" name="Рисунок 47" descr="галстук короткии_nz_bez viletov.png">
            <a:extLst>
              <a:ext uri="{FF2B5EF4-FFF2-40B4-BE49-F238E27FC236}">
                <a16:creationId xmlns:a16="http://schemas.microsoft.com/office/drawing/2014/main" id="{CCC87A98-A97C-4BA1-9DC1-8793FA1F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0"/>
            <a:ext cx="13350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037B30-494E-4C3C-91AA-79F9F1739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0" y="1772816"/>
            <a:ext cx="8666579" cy="364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56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7">
            <a:extLst>
              <a:ext uri="{FF2B5EF4-FFF2-40B4-BE49-F238E27FC236}">
                <a16:creationId xmlns:a16="http://schemas.microsoft.com/office/drawing/2014/main" id="{4AC8DFB4-CDAF-45DA-8474-8FE5CA496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6632"/>
            <a:ext cx="655272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МИС – контроль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использования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«</a:t>
            </a:r>
            <a:r>
              <a:rPr lang="en-US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copy-paste</a:t>
            </a: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</p:txBody>
      </p:sp>
      <p:sp>
        <p:nvSpPr>
          <p:cNvPr id="14339" name="Номер слайда 8">
            <a:extLst>
              <a:ext uri="{FF2B5EF4-FFF2-40B4-BE49-F238E27FC236}">
                <a16:creationId xmlns:a16="http://schemas.microsoft.com/office/drawing/2014/main" id="{E213FCBA-EDE7-4400-84E4-CEDCDFF4AF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C3BA53-865B-4D33-B891-61EE54AF7F83}" type="slidenum">
              <a:rPr lang="ru-RU" altLang="ru-RU" sz="12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200"/>
          </a:p>
        </p:txBody>
      </p:sp>
      <p:pic>
        <p:nvPicPr>
          <p:cNvPr id="14340" name="Рисунок 47" descr="галстук короткии_nz_bez viletov.png">
            <a:extLst>
              <a:ext uri="{FF2B5EF4-FFF2-40B4-BE49-F238E27FC236}">
                <a16:creationId xmlns:a16="http://schemas.microsoft.com/office/drawing/2014/main" id="{CCC87A98-A97C-4BA1-9DC1-8793FA1F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0"/>
            <a:ext cx="13350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56675A-05A7-404C-82A2-695B5E9DA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40" y="116632"/>
            <a:ext cx="5040560" cy="617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01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7">
            <a:extLst>
              <a:ext uri="{FF2B5EF4-FFF2-40B4-BE49-F238E27FC236}">
                <a16:creationId xmlns:a16="http://schemas.microsoft.com/office/drawing/2014/main" id="{4AC8DFB4-CDAF-45DA-8474-8FE5CA496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6632"/>
            <a:ext cx="936104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Информационные системы Клиники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Система </a:t>
            </a:r>
            <a:r>
              <a:rPr lang="ru-RU" altLang="ru-RU" sz="2800" b="1" dirty="0" err="1">
                <a:solidFill>
                  <a:srgbClr val="09649A"/>
                </a:solidFill>
                <a:latin typeface="Cambria" panose="02040503050406030204" pitchFamily="18" charset="0"/>
              </a:rPr>
              <a:t>видеодокументирования</a:t>
            </a: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 операций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</p:txBody>
      </p:sp>
      <p:sp>
        <p:nvSpPr>
          <p:cNvPr id="14339" name="Номер слайда 8">
            <a:extLst>
              <a:ext uri="{FF2B5EF4-FFF2-40B4-BE49-F238E27FC236}">
                <a16:creationId xmlns:a16="http://schemas.microsoft.com/office/drawing/2014/main" id="{E213FCBA-EDE7-4400-84E4-CEDCDFF4AF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C3BA53-865B-4D33-B891-61EE54AF7F83}" type="slidenum">
              <a:rPr lang="ru-RU" altLang="ru-RU" sz="12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200"/>
          </a:p>
        </p:txBody>
      </p:sp>
      <p:pic>
        <p:nvPicPr>
          <p:cNvPr id="14340" name="Рисунок 47" descr="галстук короткии_nz_bez viletov.png">
            <a:extLst>
              <a:ext uri="{FF2B5EF4-FFF2-40B4-BE49-F238E27FC236}">
                <a16:creationId xmlns:a16="http://schemas.microsoft.com/office/drawing/2014/main" id="{CCC87A98-A97C-4BA1-9DC1-8793FA1F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0"/>
            <a:ext cx="13350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C74861-660A-4D44-AC27-4D22C06E0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268760"/>
            <a:ext cx="2880320" cy="21602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775156-FF9E-41CE-9802-BDE7CFA80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58" y="3645023"/>
            <a:ext cx="3231734" cy="24238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23DD21-4670-44C4-AFA9-18F154D581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3768" y="1268760"/>
            <a:ext cx="1505320" cy="4655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500709-03CF-40FA-833C-353395386C11}"/>
              </a:ext>
            </a:extLst>
          </p:cNvPr>
          <p:cNvSpPr txBox="1"/>
          <p:nvPr/>
        </p:nvSpPr>
        <p:spPr>
          <a:xfrm>
            <a:off x="417960" y="346035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Сканирование браслетов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495E6D-DD5E-45DD-AF22-B6B4985DC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1940" y="1285576"/>
            <a:ext cx="3238952" cy="21434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118E8F-3802-4560-A5DE-71350C5ED6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68" y="4077072"/>
            <a:ext cx="3042179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17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7">
            <a:extLst>
              <a:ext uri="{FF2B5EF4-FFF2-40B4-BE49-F238E27FC236}">
                <a16:creationId xmlns:a16="http://schemas.microsoft.com/office/drawing/2014/main" id="{4AC8DFB4-CDAF-45DA-8474-8FE5CA496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6632"/>
            <a:ext cx="103691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Информационные системы Клиники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Система контроля падений (Смарт-Коврики)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</p:txBody>
      </p:sp>
      <p:sp>
        <p:nvSpPr>
          <p:cNvPr id="14339" name="Номер слайда 8">
            <a:extLst>
              <a:ext uri="{FF2B5EF4-FFF2-40B4-BE49-F238E27FC236}">
                <a16:creationId xmlns:a16="http://schemas.microsoft.com/office/drawing/2014/main" id="{E213FCBA-EDE7-4400-84E4-CEDCDFF4AF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C3BA53-865B-4D33-B891-61EE54AF7F83}" type="slidenum">
              <a:rPr lang="ru-RU" altLang="ru-RU" sz="12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200"/>
          </a:p>
        </p:txBody>
      </p:sp>
      <p:pic>
        <p:nvPicPr>
          <p:cNvPr id="14340" name="Рисунок 47" descr="галстук короткии_nz_bez viletov.png">
            <a:extLst>
              <a:ext uri="{FF2B5EF4-FFF2-40B4-BE49-F238E27FC236}">
                <a16:creationId xmlns:a16="http://schemas.microsoft.com/office/drawing/2014/main" id="{CCC87A98-A97C-4BA1-9DC1-8793FA1F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0"/>
            <a:ext cx="13350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2822E5-672D-499B-A050-09F7894D7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1844824"/>
            <a:ext cx="5220072" cy="39150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B5B3F6-CEB0-4F0E-85E9-C104B6177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176" y="2564904"/>
            <a:ext cx="3238952" cy="21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68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7">
            <a:extLst>
              <a:ext uri="{FF2B5EF4-FFF2-40B4-BE49-F238E27FC236}">
                <a16:creationId xmlns:a16="http://schemas.microsoft.com/office/drawing/2014/main" id="{4AC8DFB4-CDAF-45DA-8474-8FE5CA496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6632"/>
            <a:ext cx="1036915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Информационные системы Клиники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Смарт-Палата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Видеомониторинг палат стационара (для родственников)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</p:txBody>
      </p:sp>
      <p:sp>
        <p:nvSpPr>
          <p:cNvPr id="14339" name="Номер слайда 8">
            <a:extLst>
              <a:ext uri="{FF2B5EF4-FFF2-40B4-BE49-F238E27FC236}">
                <a16:creationId xmlns:a16="http://schemas.microsoft.com/office/drawing/2014/main" id="{E213FCBA-EDE7-4400-84E4-CEDCDFF4AF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C3BA53-865B-4D33-B891-61EE54AF7F83}" type="slidenum">
              <a:rPr lang="ru-RU" altLang="ru-RU" sz="12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200"/>
          </a:p>
        </p:txBody>
      </p:sp>
      <p:pic>
        <p:nvPicPr>
          <p:cNvPr id="14340" name="Рисунок 47" descr="галстук короткии_nz_bez viletov.png">
            <a:extLst>
              <a:ext uri="{FF2B5EF4-FFF2-40B4-BE49-F238E27FC236}">
                <a16:creationId xmlns:a16="http://schemas.microsoft.com/office/drawing/2014/main" id="{CCC87A98-A97C-4BA1-9DC1-8793FA1F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0"/>
            <a:ext cx="13350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8018FC-BE88-4F1F-AE61-58DEB44CB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2097071"/>
            <a:ext cx="5065088" cy="37988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2F3F3E-37D0-44A0-81DF-E01198566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2093511"/>
            <a:ext cx="5017375" cy="376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49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7">
            <a:extLst>
              <a:ext uri="{FF2B5EF4-FFF2-40B4-BE49-F238E27FC236}">
                <a16:creationId xmlns:a16="http://schemas.microsoft.com/office/drawing/2014/main" id="{4AC8DFB4-CDAF-45DA-8474-8FE5CA496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6632"/>
            <a:ext cx="100091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Информационные системы Клиники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Мобильное приложение и Личный кабинет для пациентов с просмотром истории болезни, результатов исследований и изображений (МРТ, КТ и </a:t>
            </a:r>
            <a:r>
              <a:rPr lang="ru-RU" altLang="ru-RU" sz="2800" b="1" dirty="0" err="1">
                <a:solidFill>
                  <a:srgbClr val="09649A"/>
                </a:solidFill>
                <a:latin typeface="Cambria" panose="02040503050406030204" pitchFamily="18" charset="0"/>
              </a:rPr>
              <a:t>тд</a:t>
            </a: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</p:txBody>
      </p:sp>
      <p:sp>
        <p:nvSpPr>
          <p:cNvPr id="14339" name="Номер слайда 8">
            <a:extLst>
              <a:ext uri="{FF2B5EF4-FFF2-40B4-BE49-F238E27FC236}">
                <a16:creationId xmlns:a16="http://schemas.microsoft.com/office/drawing/2014/main" id="{E213FCBA-EDE7-4400-84E4-CEDCDFF4AF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C3BA53-865B-4D33-B891-61EE54AF7F83}" type="slidenum">
              <a:rPr lang="ru-RU" altLang="ru-RU" sz="12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200"/>
          </a:p>
        </p:txBody>
      </p:sp>
      <p:pic>
        <p:nvPicPr>
          <p:cNvPr id="14340" name="Рисунок 47" descr="галстук короткии_nz_bez viletov.png">
            <a:extLst>
              <a:ext uri="{FF2B5EF4-FFF2-40B4-BE49-F238E27FC236}">
                <a16:creationId xmlns:a16="http://schemas.microsoft.com/office/drawing/2014/main" id="{CCC87A98-A97C-4BA1-9DC1-8793FA1F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0"/>
            <a:ext cx="13350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DAAD7A-7D19-4A71-913E-02338161E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988840"/>
            <a:ext cx="4824665" cy="40050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C8B5F1-68DA-4BD5-A6D0-01C5CC8AD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936" y="2511426"/>
            <a:ext cx="6237457" cy="342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74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7">
            <a:extLst>
              <a:ext uri="{FF2B5EF4-FFF2-40B4-BE49-F238E27FC236}">
                <a16:creationId xmlns:a16="http://schemas.microsoft.com/office/drawing/2014/main" id="{4AC8DFB4-CDAF-45DA-8474-8FE5CA496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6632"/>
            <a:ext cx="103691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Информационные системы Клиники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9649A"/>
                </a:solidFill>
                <a:latin typeface="Cambria" panose="02040503050406030204" pitchFamily="18" charset="0"/>
              </a:rPr>
              <a:t>Электронные таблички в стационаре и поликлинике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rgbClr val="09649A"/>
              </a:solidFill>
              <a:latin typeface="Cambria" panose="02040503050406030204" pitchFamily="18" charset="0"/>
            </a:endParaRPr>
          </a:p>
        </p:txBody>
      </p:sp>
      <p:sp>
        <p:nvSpPr>
          <p:cNvPr id="14339" name="Номер слайда 8">
            <a:extLst>
              <a:ext uri="{FF2B5EF4-FFF2-40B4-BE49-F238E27FC236}">
                <a16:creationId xmlns:a16="http://schemas.microsoft.com/office/drawing/2014/main" id="{E213FCBA-EDE7-4400-84E4-CEDCDFF4AF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C3BA53-865B-4D33-B891-61EE54AF7F83}" type="slidenum">
              <a:rPr lang="ru-RU" altLang="ru-RU" sz="12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200"/>
          </a:p>
        </p:txBody>
      </p:sp>
      <p:pic>
        <p:nvPicPr>
          <p:cNvPr id="14340" name="Рисунок 47" descr="галстук короткии_nz_bez viletov.png">
            <a:extLst>
              <a:ext uri="{FF2B5EF4-FFF2-40B4-BE49-F238E27FC236}">
                <a16:creationId xmlns:a16="http://schemas.microsoft.com/office/drawing/2014/main" id="{CCC87A98-A97C-4BA1-9DC1-8793FA1F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520" y="0"/>
            <a:ext cx="1335088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9EFC77-4D9B-492E-AFD6-6B3F690FD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54" y="3172360"/>
            <a:ext cx="4978381" cy="28151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1D730E-3F48-4F43-A886-22B408CA1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1" y="3487495"/>
            <a:ext cx="3096344" cy="23222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46545F-D7C5-41CD-B6FB-95B0A817A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656" y="1840979"/>
            <a:ext cx="5298280" cy="397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219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риада">
      <a:dk1>
        <a:sysClr val="windowText" lastClr="000000"/>
      </a:dk1>
      <a:lt1>
        <a:sysClr val="window" lastClr="FFFFFF"/>
      </a:lt1>
      <a:dk2>
        <a:srgbClr val="00314C"/>
      </a:dk2>
      <a:lt2>
        <a:srgbClr val="EBF8FF"/>
      </a:lt2>
      <a:accent1>
        <a:srgbClr val="00649B"/>
      </a:accent1>
      <a:accent2>
        <a:srgbClr val="EE3436"/>
      </a:accent2>
      <a:accent3>
        <a:srgbClr val="FFAF58"/>
      </a:accent3>
      <a:accent4>
        <a:srgbClr val="65C8FF"/>
      </a:accent4>
      <a:accent5>
        <a:srgbClr val="F8AEAE"/>
      </a:accent5>
      <a:accent6>
        <a:srgbClr val="FFD9AF"/>
      </a:accent6>
      <a:hlink>
        <a:srgbClr val="00649B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13909</TotalTime>
  <Words>368</Words>
  <Application>Microsoft Office PowerPoint</Application>
  <PresentationFormat>Широкоэкранный</PresentationFormat>
  <Paragraphs>85</Paragraphs>
  <Slides>19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Петухов М.Ю.</dc:creator>
  <cp:lastModifiedBy>Петухов М.Ю.</cp:lastModifiedBy>
  <cp:revision>335</cp:revision>
  <dcterms:created xsi:type="dcterms:W3CDTF">2014-10-28T10:05:08Z</dcterms:created>
  <dcterms:modified xsi:type="dcterms:W3CDTF">2024-10-29T16:41:21Z</dcterms:modified>
</cp:coreProperties>
</file>