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4" r:id="rId5"/>
    <p:sldId id="287" r:id="rId6"/>
    <p:sldId id="289" r:id="rId7"/>
    <p:sldId id="288" r:id="rId8"/>
    <p:sldId id="280" r:id="rId9"/>
    <p:sldId id="286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а Саргсян" initials="ЕС" lastIdx="2" clrIdx="0">
    <p:extLst>
      <p:ext uri="{19B8F6BF-5375-455C-9EA6-DF929625EA0E}">
        <p15:presenceInfo xmlns:p15="http://schemas.microsoft.com/office/powerpoint/2012/main" userId="ccc9f9b0e34c19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4D5"/>
    <a:srgbClr val="0A7FA2"/>
    <a:srgbClr val="005371"/>
    <a:srgbClr val="27ADD4"/>
    <a:srgbClr val="11A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B0E5-3D02-4679-A77C-E2E0E7806306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364D-90A9-4CC6-931B-FB11B994A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8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26253-B6FA-FCF3-DAF0-B34B488D3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8DD03-7F49-F745-727E-3B7D231A1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68BBC-2DB7-F1FA-2150-588CA9CC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6C43-DA2D-4427-B5A0-7BDA14943449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989D4-8895-8D12-D774-A95BEE0B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51E94-D72D-EC72-F762-D3DEBE86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FD8A5-23B6-1852-589C-411AD9C7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88F6C3-CE07-D509-B30E-66ABA2C7C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8C050-5A65-7B61-0C5E-F31C56D1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B7F0-2FF9-486C-9C40-DD47A6104E27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04A75-599B-74A4-7D72-841547E3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3ABE6-985C-23AA-F559-FCA5902D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E88D05-CC3D-DE59-3742-345152CDB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A79A86-BD1C-4719-1998-AAC6E1183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D846B-BF6B-5D03-0A24-7A0738BE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643A-74DD-445E-98C1-CB92065AE78C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7BD23-439B-188B-23F3-131FE490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EEA35-2721-3156-8EB0-1DA10067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A0B0D-3038-784F-6AAF-93B72195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62AAF-02C8-06A1-1D19-D1D2B7E9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D37FF-CFD4-5F4D-AA14-F53F0DED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59F7-7524-4036-AE76-70BBEBE4C12F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AAFDB-2A41-6CE2-02EC-B083DFC0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FC4C9-61E7-FE0C-D93F-C699820C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E3673-345B-F1E2-BCE9-064226FB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42E73-6ECB-154F-8703-DA836530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AC856-B975-604D-F169-3C9D3F7B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EDAF-B042-4FE1-8DD6-270A16B15B6C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071A1A-336B-11F5-235A-B4F60643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DC25C-60C6-144F-EB71-9598680F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DA7E-5C71-3717-4CAA-39443154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7303C-1DC9-17E0-4185-874DE39B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7CF59A-A213-8746-8E60-8EF9C96AE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E50646-B5B8-6008-317C-52381CA5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B8F4-4608-4819-9447-42304DFC480F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FF059-394C-1C7F-61C9-5B9413B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821D2-6134-34BA-CEF4-E6E033B6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7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B7BB2-5C43-6F85-3B9F-4FA12BE8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77E220-5819-3335-2CD8-5A51A3828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1E414B-8E84-6B19-A0F5-0D771C617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8C0B0-F6B2-3D81-8136-0664C2367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478ECB-D2DE-DC2A-04EC-B1D783438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D5A58E-CBC6-303A-302B-6FED95B4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B7F3-FFD0-4430-9153-89109741EE33}" type="datetime1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B22A9E-77F5-9830-73BB-999EF14D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3455F0-685E-7569-1F17-DAD08B82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2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5B1B7-03CD-C018-B7E0-ACF57E9E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70142A-4A0F-0C0D-179D-E5EF38A6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5FF7-4888-4933-9B71-0222C068FB26}" type="datetime1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CBD8C7-2A2E-841F-6189-88D5DB6B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F713C2-4B9A-65B8-0757-DF053B3E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39A568-23FE-80FB-04AA-6882C24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371-1701-4725-8C7F-1B0F0A4D71B8}" type="datetime1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038395-5AF2-9641-9FBF-22F5FDC9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44135A-7E61-09D9-35EA-1AC4CA5E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152D3-0ED0-7226-0FC2-EF3A8840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1C5D5-7BBC-EECA-9004-E88CDFD0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DDFA90-52C0-24F0-4468-4237DBF7C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864CE-655C-A488-59F9-4C9F5D60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E035-F598-4562-BB24-1EA33A884FA2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BB2E4B-CDF4-A964-0175-74FAFCE9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06F4A-C81D-FB85-33A7-ECB8AD51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6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D430E-141C-DF54-644E-AAA855C4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17C27-A5CC-9F98-B01B-A88A740EC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CFF0F1-3E67-7EFB-42EC-17D83BA26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D31442-B231-E0AB-A920-256E78C6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FCB7-FB88-4312-8EAA-27132430766F}" type="datetime1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FFD45F-9775-0D7A-57FC-3C1B7072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04F65-9421-5F66-7E77-50007A6B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67DE6-DB40-4DB9-9C8C-8E05FE2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657B8-30A6-EBA6-EE4F-260EC59B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31538-8D58-7FAC-2309-5D18D594D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6114-EFC3-4EA1-A4E6-E61345AE968B}" type="datetime1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D3AAA-E76A-56B0-8770-1B18F4121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B381B-039B-4201-D502-9CAF625C7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2FED-3BE2-4DA3-8934-E7EDF2184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7ECF1-33C7-0BFA-0E98-3CA51C6C1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7717"/>
            <a:ext cx="9144000" cy="2387600"/>
          </a:xfrm>
        </p:spPr>
        <p:txBody>
          <a:bodyPr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Цифровизация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современной клинике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3AD249-D7ED-8D0E-4BA1-C8A7DFA92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821" y="4311909"/>
            <a:ext cx="4864359" cy="104460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«Цифровые миры»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Ева Саргсян, Александр Чаус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3B725-C2F9-53CA-73F7-B6A23B45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7" y="233232"/>
            <a:ext cx="2160278" cy="10052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9786AB-697D-8239-05C4-D9CE689A3463}"/>
              </a:ext>
            </a:extLst>
          </p:cNvPr>
          <p:cNvCxnSpPr/>
          <p:nvPr/>
        </p:nvCxnSpPr>
        <p:spPr>
          <a:xfrm>
            <a:off x="1822580" y="3984171"/>
            <a:ext cx="85468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DD31C14-DF8F-44E8-2146-33BBEB679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 b="15378"/>
          <a:stretch/>
        </p:blipFill>
        <p:spPr bwMode="auto">
          <a:xfrm>
            <a:off x="10039739" y="173146"/>
            <a:ext cx="1822579" cy="12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1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DF8E47F-12FA-6440-77BE-ACC43C1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выигрывает от цифровизации клиники?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7A72828-56C2-FD8C-02EF-6FE9E6EF4CAA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20359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3C27DEDC-AC7E-DC1C-271F-6DE30FC0AE85}"/>
              </a:ext>
            </a:extLst>
          </p:cNvPr>
          <p:cNvSpPr/>
          <p:nvPr/>
        </p:nvSpPr>
        <p:spPr>
          <a:xfrm>
            <a:off x="949960" y="2210349"/>
            <a:ext cx="2192694" cy="2192694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latin typeface="Segoe UI" panose="020B0502040204020203" pitchFamily="34" charset="0"/>
                <a:cs typeface="Segoe UI" panose="020B0502040204020203" pitchFamily="34" charset="0"/>
              </a:rPr>
              <a:t>Пациент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AB3390C-74F6-8EC2-2AF1-E630A4E0D463}"/>
              </a:ext>
            </a:extLst>
          </p:cNvPr>
          <p:cNvSpPr/>
          <p:nvPr/>
        </p:nvSpPr>
        <p:spPr>
          <a:xfrm>
            <a:off x="4896031" y="2210349"/>
            <a:ext cx="2192694" cy="2192694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latin typeface="Segoe UI" panose="020B0502040204020203" pitchFamily="34" charset="0"/>
                <a:cs typeface="Segoe UI" panose="020B0502040204020203" pitchFamily="34" charset="0"/>
              </a:rPr>
              <a:t>Врач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21296A-C7E6-28B3-23C1-91A5ED264497}"/>
              </a:ext>
            </a:extLst>
          </p:cNvPr>
          <p:cNvSpPr/>
          <p:nvPr/>
        </p:nvSpPr>
        <p:spPr>
          <a:xfrm>
            <a:off x="8842102" y="2210349"/>
            <a:ext cx="2192694" cy="2192694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latin typeface="Segoe UI" panose="020B0502040204020203" pitchFamily="34" charset="0"/>
                <a:cs typeface="Segoe UI" panose="020B0502040204020203" pitchFamily="34" charset="0"/>
              </a:rPr>
              <a:t>Клиника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124ABCA-DDB6-18C1-F4B6-5436F60C4F16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3142654" y="3306696"/>
            <a:ext cx="1753377" cy="0"/>
          </a:xfrm>
          <a:prstGeom prst="straightConnector1">
            <a:avLst/>
          </a:prstGeom>
          <a:ln w="76200">
            <a:solidFill>
              <a:srgbClr val="0053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8F1AF86-88FA-1B7B-C1D9-71B60A6CFDEC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7088725" y="3306696"/>
            <a:ext cx="1753377" cy="0"/>
          </a:xfrm>
          <a:prstGeom prst="straightConnector1">
            <a:avLst/>
          </a:prstGeom>
          <a:ln w="76200">
            <a:solidFill>
              <a:srgbClr val="0053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762606DB-88BD-13EF-EBDA-8A8D2F34CB88}"/>
              </a:ext>
            </a:extLst>
          </p:cNvPr>
          <p:cNvCxnSpPr>
            <a:stCxn id="8" idx="4"/>
            <a:endCxn id="15" idx="4"/>
          </p:cNvCxnSpPr>
          <p:nvPr/>
        </p:nvCxnSpPr>
        <p:spPr>
          <a:xfrm rot="16200000" flipH="1">
            <a:off x="5992378" y="456972"/>
            <a:ext cx="12700" cy="7892142"/>
          </a:xfrm>
          <a:prstGeom prst="curvedConnector3">
            <a:avLst>
              <a:gd name="adj1" fmla="val 10360000"/>
            </a:avLst>
          </a:prstGeom>
          <a:ln w="76200">
            <a:solidFill>
              <a:srgbClr val="0053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2F7136-AA0D-710C-21F3-5178B08C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3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7ECF1-33C7-0BFA-0E98-3CA51C6C1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7717"/>
            <a:ext cx="9144000" cy="2387600"/>
          </a:xfrm>
        </p:spPr>
        <p:txBody>
          <a:bodyPr anchor="ctr"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Цифровизация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современной клинике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3AD249-D7ED-8D0E-4BA1-C8A7DFA92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821" y="4311909"/>
            <a:ext cx="4864359" cy="104460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 «Цифровые миры»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Ева Саргсян, Александр Чаус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3B725-C2F9-53CA-73F7-B6A23B45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7" y="233232"/>
            <a:ext cx="2160278" cy="10052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9786AB-697D-8239-05C4-D9CE689A3463}"/>
              </a:ext>
            </a:extLst>
          </p:cNvPr>
          <p:cNvCxnSpPr/>
          <p:nvPr/>
        </p:nvCxnSpPr>
        <p:spPr>
          <a:xfrm>
            <a:off x="1822580" y="3984171"/>
            <a:ext cx="85468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DD31C14-DF8F-44E8-2146-33BBEB679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 b="15378"/>
          <a:stretch/>
        </p:blipFill>
        <p:spPr bwMode="auto">
          <a:xfrm>
            <a:off x="10039739" y="173146"/>
            <a:ext cx="1822579" cy="12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1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DF8E47F-12FA-6440-77BE-ACC43C1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 цифровизации клиники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88E5C50-A909-12A7-B453-CDE6C75C7DB1}"/>
              </a:ext>
            </a:extLst>
          </p:cNvPr>
          <p:cNvSpPr/>
          <p:nvPr/>
        </p:nvSpPr>
        <p:spPr>
          <a:xfrm>
            <a:off x="985520" y="2039574"/>
            <a:ext cx="812800" cy="81280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152A924-352C-A227-B8DD-4FA19A256EBB}"/>
              </a:ext>
            </a:extLst>
          </p:cNvPr>
          <p:cNvSpPr/>
          <p:nvPr/>
        </p:nvSpPr>
        <p:spPr>
          <a:xfrm>
            <a:off x="985520" y="3206609"/>
            <a:ext cx="812800" cy="81280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3C228C7-A50A-08E7-B80E-1B81A096F1BC}"/>
              </a:ext>
            </a:extLst>
          </p:cNvPr>
          <p:cNvSpPr/>
          <p:nvPr/>
        </p:nvSpPr>
        <p:spPr>
          <a:xfrm>
            <a:off x="985520" y="4487051"/>
            <a:ext cx="812800" cy="81280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2AE43-213F-454A-2618-E28F89EAC834}"/>
              </a:ext>
            </a:extLst>
          </p:cNvPr>
          <p:cNvSpPr txBox="1"/>
          <p:nvPr/>
        </p:nvSpPr>
        <p:spPr>
          <a:xfrm>
            <a:off x="2021840" y="2122808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пациента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84F36-CCED-9022-D8C1-E0D69E1D49E6}"/>
              </a:ext>
            </a:extLst>
          </p:cNvPr>
          <p:cNvSpPr txBox="1"/>
          <p:nvPr/>
        </p:nvSpPr>
        <p:spPr>
          <a:xfrm>
            <a:off x="2021840" y="3236781"/>
            <a:ext cx="471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врача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A1384-A912-421D-9BAD-2F1E9B944A0B}"/>
              </a:ext>
            </a:extLst>
          </p:cNvPr>
          <p:cNvSpPr txBox="1"/>
          <p:nvPr/>
        </p:nvSpPr>
        <p:spPr>
          <a:xfrm>
            <a:off x="2021840" y="4487051"/>
            <a:ext cx="481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клиники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7A72828-56C2-FD8C-02EF-6FE9E6EF4CAA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0482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C9E47C-7C40-5039-13C6-B9508FED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DF8E47F-12FA-6440-77BE-ACC43C1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важно для пациента?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637305A-80C7-2FC9-B24E-63E4ADE4F191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0482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D8C875-9BE8-AE05-1A9B-171DEAA6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9EF35CA2-0829-1ADB-ECE6-28A3B6EDED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05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Запись на прием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Посещение клиники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Личный кабинет пациента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Медицинская карта семьи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лицевым счетом</a:t>
            </a:r>
          </a:p>
        </p:txBody>
      </p:sp>
    </p:spTree>
    <p:extLst>
      <p:ext uri="{BB962C8B-B14F-4D97-AF65-F5344CB8AC3E}">
        <p14:creationId xmlns:p14="http://schemas.microsoft.com/office/powerpoint/2010/main" val="120300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DF8E47F-12FA-6440-77BE-ACC43C1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Комфорт пациента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B00DAD8-16B9-234A-7BAE-03EED964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5453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Довольный пациент: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637305A-80C7-2FC9-B24E-63E4ADE4F191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0482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CDD9D0BE-86B9-66BE-B0B1-A627D55B51F3}"/>
              </a:ext>
            </a:extLst>
          </p:cNvPr>
          <p:cNvSpPr/>
          <p:nvPr/>
        </p:nvSpPr>
        <p:spPr>
          <a:xfrm>
            <a:off x="944880" y="2589391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93E2294-4A72-7CF5-4399-00C88F5D5A0D}"/>
              </a:ext>
            </a:extLst>
          </p:cNvPr>
          <p:cNvSpPr/>
          <p:nvPr/>
        </p:nvSpPr>
        <p:spPr>
          <a:xfrm>
            <a:off x="944880" y="3496434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4359BB-134F-A2E2-BC9B-E8CF1B315FDD}"/>
              </a:ext>
            </a:extLst>
          </p:cNvPr>
          <p:cNvSpPr/>
          <p:nvPr/>
        </p:nvSpPr>
        <p:spPr>
          <a:xfrm>
            <a:off x="944880" y="4442742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7EE86-4D07-12B3-CB2B-E938F2F81F08}"/>
              </a:ext>
            </a:extLst>
          </p:cNvPr>
          <p:cNvSpPr txBox="1"/>
          <p:nvPr/>
        </p:nvSpPr>
        <p:spPr>
          <a:xfrm>
            <a:off x="1778000" y="2612261"/>
            <a:ext cx="754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Проявляет лояльность клинике (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NPS 80%)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2751BF-7F12-0B48-0822-00F5D9240F05}"/>
              </a:ext>
            </a:extLst>
          </p:cNvPr>
          <p:cNvSpPr txBox="1"/>
          <p:nvPr/>
        </p:nvSpPr>
        <p:spPr>
          <a:xfrm>
            <a:off x="1778000" y="4465612"/>
            <a:ext cx="8829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Демонстрирует большую приверженность лечению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15B49-35FB-2585-B2B4-8AA5D3776026}"/>
              </a:ext>
            </a:extLst>
          </p:cNvPr>
          <p:cNvSpPr txBox="1"/>
          <p:nvPr/>
        </p:nvSpPr>
        <p:spPr>
          <a:xfrm>
            <a:off x="1778000" y="35193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Больше доверяет врачу</a:t>
            </a:r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C6F5E9-7677-A274-87CF-377698F0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9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E017-3DF8-67F9-A296-C17190FC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D53744-AC4C-A0BE-1BBD-A0FBA4385F7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30FC78-12EE-BB13-E929-2E5477D83D56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5B78D4E-D231-629D-5F1D-A8237470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на базе искусственного интеллекта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F47DB17-E562-BBF9-5B52-3D91CF592F59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048240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94790B-AA9A-8428-D97D-2E928BF5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348022-00CA-74FB-0683-F3D40157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5761" r="51171" b="2979"/>
          <a:stretch/>
        </p:blipFill>
        <p:spPr>
          <a:xfrm>
            <a:off x="985520" y="1748769"/>
            <a:ext cx="4961454" cy="4280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1ED190-2A4E-75F8-8B09-E87168CCF4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574" r="1505"/>
          <a:stretch/>
        </p:blipFill>
        <p:spPr>
          <a:xfrm>
            <a:off x="6794090" y="1669187"/>
            <a:ext cx="4239670" cy="44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CF48C-3E49-21AC-219F-363EB13D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F66AE4-72FF-344A-3A6B-AC91F6FD8DF5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F1FF80-6E67-C12F-AAB9-A93886EB106F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1E199CA-D500-EACB-48AF-5D86E9C6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Сервисы поддержки принятия решений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DF59F20-405B-32D2-69A6-BE1FCCC95EB2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9033551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C359BF-644D-7DF8-5779-69D37853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D5F173-2D39-E6FC-9C35-E456E347E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456" r="5133" b="49088"/>
          <a:stretch/>
        </p:blipFill>
        <p:spPr bwMode="auto">
          <a:xfrm>
            <a:off x="985520" y="1733909"/>
            <a:ext cx="9033551" cy="43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1CAE90-F0AB-9FBD-FF16-41FA01D9B725}"/>
              </a:ext>
            </a:extLst>
          </p:cNvPr>
          <p:cNvSpPr/>
          <p:nvPr/>
        </p:nvSpPr>
        <p:spPr>
          <a:xfrm>
            <a:off x="1086708" y="3002032"/>
            <a:ext cx="5304260" cy="203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8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CF70B-9CD7-DB92-4A95-0C58A116E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499738-0EA6-3E4C-3750-8972787B250F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31412C-2445-14D5-1B1F-E6B9B5502731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325866F-3C31-5156-B892-CB95CCE9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54013" indent="-354013"/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Электронные медицинские документы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A1DBD66-D29A-E28A-76BC-CAC7260E60E7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9004054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A32B8F-B264-915A-7594-506B5564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2597C00-5D06-A9BE-BE42-6ACF63085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10475"/>
          <a:stretch/>
        </p:blipFill>
        <p:spPr bwMode="auto">
          <a:xfrm>
            <a:off x="978145" y="1690688"/>
            <a:ext cx="9004055" cy="44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8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D03C5B-3743-8296-3499-C976608F47F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5A0BCD-50C8-0F6B-278A-EC7539FCA45B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DF8E47F-12FA-6440-77BE-ACC43C1F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нагрузки на врачей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637305A-80C7-2FC9-B24E-63E4ADE4F191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9662159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E600BD83-9CE1-D4E2-245D-4D9A6EA6F53F}"/>
              </a:ext>
            </a:extLst>
          </p:cNvPr>
          <p:cNvSpPr/>
          <p:nvPr/>
        </p:nvSpPr>
        <p:spPr>
          <a:xfrm>
            <a:off x="975361" y="2677832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3287EED-A683-CBD8-60B8-F45678186CEE}"/>
              </a:ext>
            </a:extLst>
          </p:cNvPr>
          <p:cNvSpPr/>
          <p:nvPr/>
        </p:nvSpPr>
        <p:spPr>
          <a:xfrm>
            <a:off x="975361" y="3611209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D91BDAB-75D7-1A96-3818-D2EF19DF812D}"/>
              </a:ext>
            </a:extLst>
          </p:cNvPr>
          <p:cNvSpPr/>
          <p:nvPr/>
        </p:nvSpPr>
        <p:spPr>
          <a:xfrm>
            <a:off x="975361" y="4597918"/>
            <a:ext cx="568960" cy="568960"/>
          </a:xfrm>
          <a:prstGeom prst="ellipse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842E8-CDEB-AA1B-42A5-4617E2E0867C}"/>
              </a:ext>
            </a:extLst>
          </p:cNvPr>
          <p:cNvSpPr txBox="1"/>
          <p:nvPr/>
        </p:nvSpPr>
        <p:spPr>
          <a:xfrm>
            <a:off x="885723" y="1739161"/>
            <a:ext cx="10627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Цифровые сервисы – вспомогательные инструменты врача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FBCA32-FC75-CB0E-3D82-2CFCE3EFC987}"/>
              </a:ext>
            </a:extLst>
          </p:cNvPr>
          <p:cNvSpPr txBox="1"/>
          <p:nvPr/>
        </p:nvSpPr>
        <p:spPr>
          <a:xfrm>
            <a:off x="1725067" y="4662281"/>
            <a:ext cx="9944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Позволяют уделить больше времени и внимания пациенту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F1661A1-4FC7-AA62-E62F-02C58443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7CC11-DD28-3E30-710F-0BB0D71A7802}"/>
              </a:ext>
            </a:extLst>
          </p:cNvPr>
          <p:cNvSpPr txBox="1"/>
          <p:nvPr/>
        </p:nvSpPr>
        <p:spPr>
          <a:xfrm>
            <a:off x="1725067" y="2743912"/>
            <a:ext cx="9308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Освобождают от рутинных операций 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BA5693-D89D-E913-DD01-03951F92385B}"/>
              </a:ext>
            </a:extLst>
          </p:cNvPr>
          <p:cNvSpPr txBox="1"/>
          <p:nvPr/>
        </p:nvSpPr>
        <p:spPr>
          <a:xfrm>
            <a:off x="1725067" y="3669367"/>
            <a:ext cx="10112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Снижают количество ошибок из-за человеческого фактора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334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6D6EA-0772-4545-2F1F-2C3D01C38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5567DE-FFAE-F903-3CEB-8D3EB55FCAE0}"/>
              </a:ext>
            </a:extLst>
          </p:cNvPr>
          <p:cNvSpPr/>
          <p:nvPr/>
        </p:nvSpPr>
        <p:spPr>
          <a:xfrm>
            <a:off x="0" y="6428792"/>
            <a:ext cx="12192000" cy="429208"/>
          </a:xfrm>
          <a:prstGeom prst="rect">
            <a:avLst/>
          </a:prstGeom>
          <a:solidFill>
            <a:srgbClr val="0053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79C3EB-9E19-DE8E-55A3-25A7CB557162}"/>
              </a:ext>
            </a:extLst>
          </p:cNvPr>
          <p:cNvSpPr/>
          <p:nvPr/>
        </p:nvSpPr>
        <p:spPr>
          <a:xfrm>
            <a:off x="-1" y="6307494"/>
            <a:ext cx="12192000" cy="121298"/>
          </a:xfrm>
          <a:prstGeom prst="rect">
            <a:avLst/>
          </a:prstGeom>
          <a:solidFill>
            <a:srgbClr val="0A7F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69B9BEF-3D9D-A196-8E90-C9ACA900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rmAutofit/>
          </a:bodyPr>
          <a:lstStyle/>
          <a:p>
            <a:r>
              <a:rPr lang="ru-RU" sz="43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способствует эффективности клиники?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FE386EFF-8901-FC76-E486-2AFD1B9DE106}"/>
              </a:ext>
            </a:extLst>
          </p:cNvPr>
          <p:cNvCxnSpPr>
            <a:cxnSpLocks/>
          </p:cNvCxnSpPr>
          <p:nvPr/>
        </p:nvCxnSpPr>
        <p:spPr>
          <a:xfrm>
            <a:off x="985520" y="1505131"/>
            <a:ext cx="10734532" cy="0"/>
          </a:xfrm>
          <a:prstGeom prst="line">
            <a:avLst/>
          </a:prstGeom>
          <a:ln w="19050">
            <a:solidFill>
              <a:srgbClr val="08A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2ECF9E-D694-8490-B021-F4BF81CA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2FED-3BE2-4DA3-8934-E7EDF2184A13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12">
            <a:extLst>
              <a:ext uri="{FF2B5EF4-FFF2-40B4-BE49-F238E27FC236}">
                <a16:creationId xmlns:a16="http://schemas.microsoft.com/office/drawing/2014/main" id="{1C777F39-BF45-3DBB-1BEF-7F4B03B603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05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 доступности записи (глубина расписания)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Унификация процесса оказания медицинской помощи</a:t>
            </a:r>
          </a:p>
          <a:p>
            <a:pPr marL="354013" indent="-354013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качества администрирования без увеличения численности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304575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167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Тема Office</vt:lpstr>
      <vt:lpstr>Цифровизация  в современной клинике</vt:lpstr>
      <vt:lpstr>Преимущества цифровизации клиники</vt:lpstr>
      <vt:lpstr>Что важно для пациента?</vt:lpstr>
      <vt:lpstr>Комфорт пациента</vt:lpstr>
      <vt:lpstr>Решения на базе искусственного интеллекта</vt:lpstr>
      <vt:lpstr>Сервисы поддержки принятия решений</vt:lpstr>
      <vt:lpstr>Электронные медицинские документы</vt:lpstr>
      <vt:lpstr>Снижение нагрузки на врачей</vt:lpstr>
      <vt:lpstr>Что способствует эффективности клиники?</vt:lpstr>
      <vt:lpstr>Кто выигрывает от цифровизации клиники?</vt:lpstr>
      <vt:lpstr>Цифровизация  в современной клинике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Ева Саргсян</dc:creator>
  <cp:lastModifiedBy>Ева Саргсян</cp:lastModifiedBy>
  <cp:revision>2</cp:revision>
  <dcterms:created xsi:type="dcterms:W3CDTF">2024-10-29T07:52:45Z</dcterms:created>
  <dcterms:modified xsi:type="dcterms:W3CDTF">2024-10-30T05:12:15Z</dcterms:modified>
</cp:coreProperties>
</file>