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41" r:id="rId2"/>
    <p:sldId id="338" r:id="rId3"/>
    <p:sldId id="2146850921" r:id="rId4"/>
    <p:sldId id="2146850961" r:id="rId5"/>
    <p:sldId id="2146850962" r:id="rId6"/>
    <p:sldId id="2146850956" r:id="rId7"/>
    <p:sldId id="2146850955" r:id="rId8"/>
    <p:sldId id="2146850958" r:id="rId9"/>
    <p:sldId id="2146850959" r:id="rId10"/>
    <p:sldId id="2146850890" r:id="rId11"/>
    <p:sldId id="327" r:id="rId12"/>
    <p:sldId id="2146850966" r:id="rId13"/>
    <p:sldId id="257" r:id="rId14"/>
    <p:sldId id="2146850869" r:id="rId15"/>
    <p:sldId id="2146850964" r:id="rId16"/>
    <p:sldId id="2146850963" r:id="rId17"/>
    <p:sldId id="2146850960" r:id="rId18"/>
    <p:sldId id="2146850965" r:id="rId19"/>
    <p:sldId id="336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ontserrat" pitchFamily="2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Raleway" pitchFamily="2" charset="0"/>
      <p:regular r:id="rId36"/>
      <p:bold r:id="rId37"/>
      <p:italic r:id="rId38"/>
      <p:boldItalic r:id="rId39"/>
    </p:embeddedFont>
    <p:embeddedFont>
      <p:font typeface="Raleway ExtraBold" pitchFamily="2" charset="0"/>
      <p:bold r:id="rId40"/>
      <p:italic r:id="rId41"/>
      <p:boldItalic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795" userDrawn="1">
          <p15:clr>
            <a:srgbClr val="A4A3A4"/>
          </p15:clr>
        </p15:guide>
        <p15:guide id="4" pos="756" userDrawn="1">
          <p15:clr>
            <a:srgbClr val="A4A3A4"/>
          </p15:clr>
        </p15:guide>
        <p15:guide id="6" orient="horz" pos="2478" userDrawn="1">
          <p15:clr>
            <a:srgbClr val="A4A3A4"/>
          </p15:clr>
        </p15:guide>
        <p15:guide id="7" pos="7378" userDrawn="1">
          <p15:clr>
            <a:srgbClr val="A4A3A4"/>
          </p15:clr>
        </p15:guide>
        <p15:guide id="8" pos="6063" userDrawn="1">
          <p15:clr>
            <a:srgbClr val="A4A3A4"/>
          </p15:clr>
        </p15:guide>
        <p15:guide id="9" pos="41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9EAA"/>
    <a:srgbClr val="F6F6F6"/>
    <a:srgbClr val="808080"/>
    <a:srgbClr val="58DAD3"/>
    <a:srgbClr val="C2E2E5"/>
    <a:srgbClr val="3B6C8E"/>
    <a:srgbClr val="DBFAFF"/>
    <a:srgbClr val="77AAC4"/>
    <a:srgbClr val="B8CBE3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24" autoAdjust="0"/>
    <p:restoredTop sz="90672" autoAdjust="0"/>
  </p:normalViewPr>
  <p:slideViewPr>
    <p:cSldViewPr snapToGrid="0" showGuides="1">
      <p:cViewPr>
        <p:scale>
          <a:sx n="70" d="100"/>
          <a:sy n="70" d="100"/>
        </p:scale>
        <p:origin x="144" y="1048"/>
      </p:cViewPr>
      <p:guideLst>
        <p:guide pos="3795"/>
        <p:guide pos="756"/>
        <p:guide orient="horz" pos="2478"/>
        <p:guide pos="7378"/>
        <p:guide pos="6063"/>
        <p:guide pos="4158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F1-D342-ACD5-870F7661BBE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F1-D342-ACD5-870F7661BBE1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0.78</c:v>
                </c:pt>
                <c:pt idx="1">
                  <c:v>0.21999999999999997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F1-D342-ACD5-870F7661BB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60"/>
        <c:holeSize val="6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2C-0844-B9D3-509DB7F605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2C-0844-B9D3-509DB7F60556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0.19</c:v>
                </c:pt>
                <c:pt idx="1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2C-0844-B9D3-509DB7F605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1"/>
        <c:holeSize val="6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9A-6D4D-AAE7-5462A1C710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9A-6D4D-AAE7-5462A1C710B3}"/>
              </c:ext>
            </c:extLst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0.66</c:v>
                </c:pt>
                <c:pt idx="1">
                  <c:v>0.33999999999999997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9A-6D4D-AAE7-5462A1C710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1"/>
        <c:holeSize val="6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9E4C5-3DAC-4391-8C1A-C4618217387B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D07008-4CBD-4F48-BEB6-1B11C9487A2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32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7008-4CBD-4F48-BEB6-1B11C9487A2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720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7008-4CBD-4F48-BEB6-1B11C9487A22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013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7008-4CBD-4F48-BEB6-1B11C9487A22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955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91137-5A92-C248-9053-78B13C6A2CB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3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F350C-DFB9-244C-9ABF-5F68192E565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07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F350C-DFB9-244C-9ABF-5F68192E565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05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F350C-DFB9-244C-9ABF-5F68192E565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21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F350C-DFB9-244C-9ABF-5F68192E565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955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7008-4CBD-4F48-BEB6-1B11C9487A22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6341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7008-4CBD-4F48-BEB6-1B11C9487A22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698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7008-4CBD-4F48-BEB6-1B11C9487A22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090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07008-4CBD-4F48-BEB6-1B11C9487A22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77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10693-3EB4-138B-2B7E-B05EA793E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F346B1-82AD-855D-6B52-6D6B3E20E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E6F973-AF52-8979-52C7-E7EECC69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61D6B9-9690-790C-CAD9-3B3DFECC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CB47FF-A2C7-5036-9CB1-93404344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90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B6136-FEFD-D0BF-A2B7-A632BAB9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413944-E8F7-AE6C-2D25-B6C6112E1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248A4B-9B43-A790-8BC4-695A4723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DFC18-8AB7-9823-5AC1-D19126636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145BA-A242-B46F-9DAF-BCE57427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9657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B86FC5-991A-BCBD-468E-328CCDDAA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123E7C-599B-0198-E72A-C88565A4E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DEA18-D38B-0271-73C2-CC51F8F8D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EC0D4-8443-DA6E-8DBD-E8BF74C1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CC40B5-DF97-34B9-9B15-8D5685F5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56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A6B3F-D1A3-34BA-FC54-7D70925B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D0FE2F-A8DD-A7E6-2596-862CA35B7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E7681-3A59-73EA-91AF-79BCDCF8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022F63-80A0-74B7-A368-030DFBD7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21AD5-F8FD-51B5-F694-2732814D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51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03B55-16E5-3834-928B-6DBA428F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854214-8604-46EC-CFB6-6F1CCEC0C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920788-A1FF-B61C-76D2-73F56B431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E711E2-8CF2-8286-29DB-9E63D9A90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DFC6BE-56A0-CD20-B3C9-948D47683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98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DC257-E479-FBF5-3EC7-1C2C72FDB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3F02DB-435A-F2DD-CE68-26F1386B9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362893-55B8-1049-06E0-8A35AC225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36F3A0-56FB-6779-F84E-FFB9597EC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E3DAE-3F5B-D05B-4129-98D9F551B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9C92ED-8E49-7706-8376-A17295CD4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22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93958-8885-34D0-7AB9-24C322B4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E5F4E4-626F-F1EA-4A3C-E4DBBB9D8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575467-F1DA-AA8F-C978-F483B1E39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79DED3-36EB-E219-2841-E368FB94AF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862A5F-FDDC-6F89-85A8-6865D94A4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169FE40-4053-9E86-9765-B28619D88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6727C2-4883-8D78-705D-FFFE5B424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29DE52-2247-FB0D-DE05-C04383366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41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EDF58-9924-A71B-397A-FD55FF4E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BCC697-04C8-1945-FB47-A1EFB062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90D83A-D919-71CF-0250-FE05C6DA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27DBB7-BE33-D61F-70EA-FEC60FEE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02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5E158E-C509-9160-90FC-AA435E74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BF30C3-460F-117A-24F2-AE7DDAE2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2E4B61-ED38-06EC-1E53-3F55C10BC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350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FAAF4-FDB5-4634-45B6-F6EACF35D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8B921B-813B-A57E-5441-D07B14B4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E68B6E-04EF-5181-D2B3-C6033C7C0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5DC840-6338-A0EB-E860-3F235876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358F8-324F-776D-FA8B-E9867901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5F4CB2-28E3-B94D-F59A-7E5E1E4D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39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FA8A0-EA07-0394-E357-493D5A49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A64239-E579-2430-CF68-60B87E7BF4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BBDC1B-B7D3-2FC0-C57E-0722E8EC0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31D31-F10D-497B-A692-488CC7889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45875E-5767-1BF4-94CE-C0675722E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306B3E-EBF9-2922-DDD8-A5EDFFDE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433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B8990-5066-82CC-0DBE-A94398E9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7BD627-563A-E44C-9B35-8B2126609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74AF57-0CE6-B34D-F85A-BBA26573C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CB85B-CB52-4794-B104-41F27955A181}" type="datetimeFigureOut">
              <a:rPr lang="ru-RU" smtClean="0"/>
              <a:t>29.10.2024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510F2C-EAB9-162C-4215-53AF4C870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BD992B-4AAF-3A1F-1464-7AEF3FEBE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9C532-4203-487C-B1AC-47521AF76B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44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4.png"/><Relationship Id="rId18" Type="http://schemas.microsoft.com/office/2007/relationships/hdphoto" Target="../media/hdphoto15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microsoft.com/office/2007/relationships/hdphoto" Target="../media/hdphoto13.wdp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9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jpg"/><Relationship Id="rId5" Type="http://schemas.openxmlformats.org/officeDocument/2006/relationships/image" Target="../media/image63.png"/><Relationship Id="rId10" Type="http://schemas.openxmlformats.org/officeDocument/2006/relationships/image" Target="../media/image67.jpe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71.png"/><Relationship Id="rId21" Type="http://schemas.openxmlformats.org/officeDocument/2006/relationships/image" Target="../media/image86.png"/><Relationship Id="rId7" Type="http://schemas.microsoft.com/office/2007/relationships/hdphoto" Target="../media/hdphoto17.wdp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98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32" Type="http://schemas.openxmlformats.org/officeDocument/2006/relationships/image" Target="../media/image97.png"/><Relationship Id="rId5" Type="http://schemas.openxmlformats.org/officeDocument/2006/relationships/image" Target="../media/image19.jp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jpg"/><Relationship Id="rId19" Type="http://schemas.openxmlformats.org/officeDocument/2006/relationships/image" Target="../media/image84.png"/><Relationship Id="rId31" Type="http://schemas.openxmlformats.org/officeDocument/2006/relationships/image" Target="../media/image96.jpeg"/><Relationship Id="rId4" Type="http://schemas.openxmlformats.org/officeDocument/2006/relationships/image" Target="../media/image72.svg"/><Relationship Id="rId9" Type="http://schemas.openxmlformats.org/officeDocument/2006/relationships/hyperlink" Target="https://t.me/raisICU" TargetMode="External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Relationship Id="rId30" Type="http://schemas.openxmlformats.org/officeDocument/2006/relationships/image" Target="../media/image95.png"/><Relationship Id="rId8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eg"/><Relationship Id="rId7" Type="http://schemas.openxmlformats.org/officeDocument/2006/relationships/hyperlink" Target="https://www.hcinnovationgroup.com/population-health-management/news/13028367/emory-healthcare-saves-46m-with-tele-icu-program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app=desktop&amp;v=Lp8Yg4DJGFY" TargetMode="External"/><Relationship Id="rId4" Type="http://schemas.openxmlformats.org/officeDocument/2006/relationships/hyperlink" Target="https://doi.org/10.1080/20479700.2022.204087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9.jpg"/><Relationship Id="rId10" Type="http://schemas.openxmlformats.org/officeDocument/2006/relationships/image" Target="../media/image30.jpeg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jpg"/><Relationship Id="rId7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4.jp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84B007-9446-D4F4-C4D0-16D85F2E5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r="44500" b="29411"/>
          <a:stretch/>
        </p:blipFill>
        <p:spPr>
          <a:xfrm>
            <a:off x="6548677" y="2313783"/>
            <a:ext cx="5643323" cy="4566457"/>
          </a:xfrm>
          <a:prstGeom prst="rect">
            <a:avLst/>
          </a:prstGeom>
        </p:spPr>
      </p:pic>
      <p:sp>
        <p:nvSpPr>
          <p:cNvPr id="7177" name="Прямоугольник 7176">
            <a:extLst>
              <a:ext uri="{FF2B5EF4-FFF2-40B4-BE49-F238E27FC236}">
                <a16:creationId xmlns:a16="http://schemas.microsoft.com/office/drawing/2014/main" id="{3F02085B-E44C-A820-9061-5A4047B3D2DC}"/>
              </a:ext>
            </a:extLst>
          </p:cNvPr>
          <p:cNvSpPr/>
          <p:nvPr/>
        </p:nvSpPr>
        <p:spPr>
          <a:xfrm>
            <a:off x="0" y="-12286"/>
            <a:ext cx="12241660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20417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AE5482D-4343-A3C6-0D7F-2B191A40E377}"/>
              </a:ext>
            </a:extLst>
          </p:cNvPr>
          <p:cNvSpPr/>
          <p:nvPr/>
        </p:nvSpPr>
        <p:spPr bwMode="auto">
          <a:xfrm>
            <a:off x="622228" y="1436163"/>
            <a:ext cx="5902793" cy="15234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4400" dirty="0">
                <a:solidFill>
                  <a:schemeClr val="bg1"/>
                </a:solidFill>
                <a:highlight>
                  <a:srgbClr val="1B9EAA"/>
                </a:highlight>
                <a:latin typeface="Raleway ExtraBold" panose="020B0903030101060003" pitchFamily="34" charset="-52"/>
              </a:rPr>
              <a:t>ЦИФРОВИЗАЯ </a:t>
            </a:r>
          </a:p>
          <a:p>
            <a:pPr>
              <a:spcBef>
                <a:spcPts val="600"/>
              </a:spcBef>
              <a:defRPr/>
            </a:pPr>
            <a:r>
              <a:rPr lang="ru-RU" sz="4400" dirty="0">
                <a:solidFill>
                  <a:schemeClr val="bg1"/>
                </a:solidFill>
                <a:highlight>
                  <a:srgbClr val="1B9EAA"/>
                </a:highlight>
                <a:latin typeface="Raleway ExtraBold" panose="020B0903030101060003" pitchFamily="34" charset="-52"/>
              </a:rPr>
              <a:t>РЕАНИМАЦИЯ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A7944B-93E6-5FFB-EF43-4665D4F31A44}"/>
              </a:ext>
            </a:extLst>
          </p:cNvPr>
          <p:cNvSpPr txBox="1"/>
          <p:nvPr/>
        </p:nvSpPr>
        <p:spPr bwMode="auto">
          <a:xfrm>
            <a:off x="390479" y="9080267"/>
            <a:ext cx="7842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defRPr/>
            </a:pPr>
            <a:endParaRPr lang="ru-RU" sz="1400" dirty="0">
              <a:solidFill>
                <a:srgbClr val="1E3466"/>
              </a:solidFill>
              <a:latin typeface="Raleway ExtraBold" panose="020B0903030101060003" pitchFamily="34" charset="-52"/>
            </a:endParaRPr>
          </a:p>
        </p:txBody>
      </p:sp>
      <p:grpSp>
        <p:nvGrpSpPr>
          <p:cNvPr id="60" name="Group 4">
            <a:extLst>
              <a:ext uri="{FF2B5EF4-FFF2-40B4-BE49-F238E27FC236}">
                <a16:creationId xmlns:a16="http://schemas.microsoft.com/office/drawing/2014/main" id="{D70CA3FB-6424-6B1A-B1EF-316A8242CD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3084" y="162526"/>
            <a:ext cx="2395755" cy="1135510"/>
            <a:chOff x="6414" y="229"/>
            <a:chExt cx="1114" cy="528"/>
          </a:xfrm>
        </p:grpSpPr>
        <p:sp>
          <p:nvSpPr>
            <p:cNvPr id="62" name="AutoShape 3">
              <a:extLst>
                <a:ext uri="{FF2B5EF4-FFF2-40B4-BE49-F238E27FC236}">
                  <a16:creationId xmlns:a16="http://schemas.microsoft.com/office/drawing/2014/main" id="{8AA95CFE-8EE0-FDF1-6A7A-2833648271A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414" y="229"/>
              <a:ext cx="1114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749B2903-A5A7-CE2C-3A39-DE3C86E56D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25" y="344"/>
              <a:ext cx="981" cy="308"/>
            </a:xfrm>
            <a:custGeom>
              <a:avLst/>
              <a:gdLst>
                <a:gd name="T0" fmla="*/ 37 w 1370"/>
                <a:gd name="T1" fmla="*/ 0 h 425"/>
                <a:gd name="T2" fmla="*/ 84 w 1370"/>
                <a:gd name="T3" fmla="*/ 228 h 425"/>
                <a:gd name="T4" fmla="*/ 134 w 1370"/>
                <a:gd name="T5" fmla="*/ 193 h 425"/>
                <a:gd name="T6" fmla="*/ 197 w 1370"/>
                <a:gd name="T7" fmla="*/ 57 h 425"/>
                <a:gd name="T8" fmla="*/ 250 w 1370"/>
                <a:gd name="T9" fmla="*/ 238 h 425"/>
                <a:gd name="T10" fmla="*/ 299 w 1370"/>
                <a:gd name="T11" fmla="*/ 228 h 425"/>
                <a:gd name="T12" fmla="*/ 349 w 1370"/>
                <a:gd name="T13" fmla="*/ 177 h 425"/>
                <a:gd name="T14" fmla="*/ 449 w 1370"/>
                <a:gd name="T15" fmla="*/ 240 h 425"/>
                <a:gd name="T16" fmla="*/ 372 w 1370"/>
                <a:gd name="T17" fmla="*/ 252 h 425"/>
                <a:gd name="T18" fmla="*/ 317 w 1370"/>
                <a:gd name="T19" fmla="*/ 245 h 425"/>
                <a:gd name="T20" fmla="*/ 256 w 1370"/>
                <a:gd name="T21" fmla="*/ 335 h 425"/>
                <a:gd name="T22" fmla="*/ 217 w 1370"/>
                <a:gd name="T23" fmla="*/ 242 h 425"/>
                <a:gd name="T24" fmla="*/ 174 w 1370"/>
                <a:gd name="T25" fmla="*/ 242 h 425"/>
                <a:gd name="T26" fmla="*/ 126 w 1370"/>
                <a:gd name="T27" fmla="*/ 218 h 425"/>
                <a:gd name="T28" fmla="*/ 0 w 1370"/>
                <a:gd name="T29" fmla="*/ 252 h 425"/>
                <a:gd name="T30" fmla="*/ 1334 w 1370"/>
                <a:gd name="T31" fmla="*/ 425 h 425"/>
                <a:gd name="T32" fmla="*/ 1334 w 1370"/>
                <a:gd name="T33" fmla="*/ 0 h 425"/>
                <a:gd name="T34" fmla="*/ 496 w 1370"/>
                <a:gd name="T35" fmla="*/ 277 h 425"/>
                <a:gd name="T36" fmla="*/ 473 w 1370"/>
                <a:gd name="T37" fmla="*/ 148 h 425"/>
                <a:gd name="T38" fmla="*/ 607 w 1370"/>
                <a:gd name="T39" fmla="*/ 149 h 425"/>
                <a:gd name="T40" fmla="*/ 573 w 1370"/>
                <a:gd name="T41" fmla="*/ 228 h 425"/>
                <a:gd name="T42" fmla="*/ 518 w 1370"/>
                <a:gd name="T43" fmla="*/ 216 h 425"/>
                <a:gd name="T44" fmla="*/ 592 w 1370"/>
                <a:gd name="T45" fmla="*/ 197 h 425"/>
                <a:gd name="T46" fmla="*/ 570 w 1370"/>
                <a:gd name="T47" fmla="*/ 160 h 425"/>
                <a:gd name="T48" fmla="*/ 496 w 1370"/>
                <a:gd name="T49" fmla="*/ 277 h 425"/>
                <a:gd name="T50" fmla="*/ 1173 w 1370"/>
                <a:gd name="T51" fmla="*/ 148 h 425"/>
                <a:gd name="T52" fmla="*/ 1050 w 1370"/>
                <a:gd name="T53" fmla="*/ 191 h 425"/>
                <a:gd name="T54" fmla="*/ 1028 w 1370"/>
                <a:gd name="T55" fmla="*/ 182 h 425"/>
                <a:gd name="T56" fmla="*/ 1161 w 1370"/>
                <a:gd name="T57" fmla="*/ 137 h 425"/>
                <a:gd name="T58" fmla="*/ 1050 w 1370"/>
                <a:gd name="T59" fmla="*/ 235 h 425"/>
                <a:gd name="T60" fmla="*/ 1173 w 1370"/>
                <a:gd name="T61" fmla="*/ 277 h 425"/>
                <a:gd name="T62" fmla="*/ 1028 w 1370"/>
                <a:gd name="T63" fmla="*/ 243 h 425"/>
                <a:gd name="T64" fmla="*/ 1048 w 1370"/>
                <a:gd name="T65" fmla="*/ 228 h 425"/>
                <a:gd name="T66" fmla="*/ 631 w 1370"/>
                <a:gd name="T67" fmla="*/ 287 h 425"/>
                <a:gd name="T68" fmla="*/ 744 w 1370"/>
                <a:gd name="T69" fmla="*/ 228 h 425"/>
                <a:gd name="T70" fmla="*/ 665 w 1370"/>
                <a:gd name="T71" fmla="*/ 204 h 425"/>
                <a:gd name="T72" fmla="*/ 722 w 1370"/>
                <a:gd name="T73" fmla="*/ 143 h 425"/>
                <a:gd name="T74" fmla="*/ 776 w 1370"/>
                <a:gd name="T75" fmla="*/ 283 h 425"/>
                <a:gd name="T76" fmla="*/ 647 w 1370"/>
                <a:gd name="T77" fmla="*/ 283 h 425"/>
                <a:gd name="T78" fmla="*/ 986 w 1370"/>
                <a:gd name="T79" fmla="*/ 277 h 425"/>
                <a:gd name="T80" fmla="*/ 963 w 1370"/>
                <a:gd name="T81" fmla="*/ 228 h 425"/>
                <a:gd name="T82" fmla="*/ 986 w 1370"/>
                <a:gd name="T83" fmla="*/ 277 h 425"/>
                <a:gd name="T84" fmla="*/ 845 w 1370"/>
                <a:gd name="T85" fmla="*/ 289 h 425"/>
                <a:gd name="T86" fmla="*/ 856 w 1370"/>
                <a:gd name="T87" fmla="*/ 228 h 425"/>
                <a:gd name="T88" fmla="*/ 975 w 1370"/>
                <a:gd name="T89" fmla="*/ 137 h 425"/>
                <a:gd name="T90" fmla="*/ 963 w 1370"/>
                <a:gd name="T91" fmla="*/ 204 h 425"/>
                <a:gd name="T92" fmla="*/ 854 w 1370"/>
                <a:gd name="T93" fmla="*/ 285 h 425"/>
                <a:gd name="T94" fmla="*/ 833 w 1370"/>
                <a:gd name="T95" fmla="*/ 148 h 425"/>
                <a:gd name="T96" fmla="*/ 856 w 1370"/>
                <a:gd name="T97" fmla="*/ 204 h 425"/>
                <a:gd name="T98" fmla="*/ 1280 w 1370"/>
                <a:gd name="T99" fmla="*/ 280 h 425"/>
                <a:gd name="T100" fmla="*/ 1262 w 1370"/>
                <a:gd name="T101" fmla="*/ 280 h 425"/>
                <a:gd name="T102" fmla="*/ 1240 w 1370"/>
                <a:gd name="T103" fmla="*/ 289 h 425"/>
                <a:gd name="T104" fmla="*/ 1202 w 1370"/>
                <a:gd name="T105" fmla="*/ 233 h 425"/>
                <a:gd name="T106" fmla="*/ 1280 w 1370"/>
                <a:gd name="T107" fmla="*/ 220 h 425"/>
                <a:gd name="T108" fmla="*/ 1262 w 1370"/>
                <a:gd name="T109" fmla="*/ 258 h 425"/>
                <a:gd name="T110" fmla="*/ 1239 w 1370"/>
                <a:gd name="T111" fmla="*/ 229 h 425"/>
                <a:gd name="T112" fmla="*/ 1219 w 1370"/>
                <a:gd name="T113" fmla="*/ 25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70" h="425">
                  <a:moveTo>
                    <a:pt x="1334" y="0"/>
                  </a:moveTo>
                  <a:lnTo>
                    <a:pt x="1334" y="0"/>
                  </a:lnTo>
                  <a:lnTo>
                    <a:pt x="37" y="0"/>
                  </a:lnTo>
                  <a:cubicBezTo>
                    <a:pt x="17" y="0"/>
                    <a:pt x="0" y="16"/>
                    <a:pt x="0" y="36"/>
                  </a:cubicBezTo>
                  <a:lnTo>
                    <a:pt x="0" y="228"/>
                  </a:lnTo>
                  <a:lnTo>
                    <a:pt x="84" y="228"/>
                  </a:lnTo>
                  <a:lnTo>
                    <a:pt x="117" y="193"/>
                  </a:lnTo>
                  <a:cubicBezTo>
                    <a:pt x="121" y="188"/>
                    <a:pt x="129" y="188"/>
                    <a:pt x="134" y="192"/>
                  </a:cubicBezTo>
                  <a:cubicBezTo>
                    <a:pt x="134" y="193"/>
                    <a:pt x="134" y="193"/>
                    <a:pt x="134" y="193"/>
                  </a:cubicBezTo>
                  <a:lnTo>
                    <a:pt x="155" y="215"/>
                  </a:lnTo>
                  <a:lnTo>
                    <a:pt x="183" y="66"/>
                  </a:lnTo>
                  <a:cubicBezTo>
                    <a:pt x="185" y="60"/>
                    <a:pt x="191" y="56"/>
                    <a:pt x="197" y="57"/>
                  </a:cubicBezTo>
                  <a:cubicBezTo>
                    <a:pt x="202" y="58"/>
                    <a:pt x="206" y="62"/>
                    <a:pt x="207" y="67"/>
                  </a:cubicBezTo>
                  <a:lnTo>
                    <a:pt x="245" y="263"/>
                  </a:lnTo>
                  <a:lnTo>
                    <a:pt x="250" y="238"/>
                  </a:lnTo>
                  <a:cubicBezTo>
                    <a:pt x="251" y="232"/>
                    <a:pt x="256" y="228"/>
                    <a:pt x="261" y="228"/>
                  </a:cubicBezTo>
                  <a:lnTo>
                    <a:pt x="261" y="228"/>
                  </a:lnTo>
                  <a:lnTo>
                    <a:pt x="299" y="228"/>
                  </a:lnTo>
                  <a:lnTo>
                    <a:pt x="329" y="177"/>
                  </a:lnTo>
                  <a:cubicBezTo>
                    <a:pt x="332" y="171"/>
                    <a:pt x="339" y="169"/>
                    <a:pt x="345" y="173"/>
                  </a:cubicBezTo>
                  <a:cubicBezTo>
                    <a:pt x="347" y="174"/>
                    <a:pt x="348" y="175"/>
                    <a:pt x="349" y="177"/>
                  </a:cubicBezTo>
                  <a:lnTo>
                    <a:pt x="379" y="228"/>
                  </a:lnTo>
                  <a:lnTo>
                    <a:pt x="437" y="228"/>
                  </a:lnTo>
                  <a:cubicBezTo>
                    <a:pt x="444" y="228"/>
                    <a:pt x="449" y="233"/>
                    <a:pt x="449" y="240"/>
                  </a:cubicBezTo>
                  <a:cubicBezTo>
                    <a:pt x="449" y="246"/>
                    <a:pt x="444" y="252"/>
                    <a:pt x="437" y="252"/>
                  </a:cubicBezTo>
                  <a:lnTo>
                    <a:pt x="372" y="252"/>
                  </a:lnTo>
                  <a:lnTo>
                    <a:pt x="372" y="252"/>
                  </a:lnTo>
                  <a:cubicBezTo>
                    <a:pt x="368" y="252"/>
                    <a:pt x="364" y="250"/>
                    <a:pt x="362" y="246"/>
                  </a:cubicBezTo>
                  <a:lnTo>
                    <a:pt x="339" y="206"/>
                  </a:lnTo>
                  <a:lnTo>
                    <a:pt x="317" y="245"/>
                  </a:lnTo>
                  <a:cubicBezTo>
                    <a:pt x="315" y="249"/>
                    <a:pt x="311" y="252"/>
                    <a:pt x="306" y="252"/>
                  </a:cubicBezTo>
                  <a:lnTo>
                    <a:pt x="271" y="252"/>
                  </a:lnTo>
                  <a:lnTo>
                    <a:pt x="256" y="335"/>
                  </a:lnTo>
                  <a:cubicBezTo>
                    <a:pt x="255" y="340"/>
                    <a:pt x="252" y="348"/>
                    <a:pt x="247" y="349"/>
                  </a:cubicBezTo>
                  <a:cubicBezTo>
                    <a:pt x="240" y="350"/>
                    <a:pt x="234" y="342"/>
                    <a:pt x="233" y="336"/>
                  </a:cubicBezTo>
                  <a:lnTo>
                    <a:pt x="217" y="242"/>
                  </a:lnTo>
                  <a:lnTo>
                    <a:pt x="195" y="131"/>
                  </a:lnTo>
                  <a:lnTo>
                    <a:pt x="174" y="242"/>
                  </a:lnTo>
                  <a:lnTo>
                    <a:pt x="174" y="242"/>
                  </a:lnTo>
                  <a:cubicBezTo>
                    <a:pt x="173" y="244"/>
                    <a:pt x="172" y="247"/>
                    <a:pt x="170" y="248"/>
                  </a:cubicBezTo>
                  <a:cubicBezTo>
                    <a:pt x="165" y="253"/>
                    <a:pt x="158" y="253"/>
                    <a:pt x="153" y="248"/>
                  </a:cubicBezTo>
                  <a:lnTo>
                    <a:pt x="126" y="218"/>
                  </a:lnTo>
                  <a:lnTo>
                    <a:pt x="98" y="247"/>
                  </a:lnTo>
                  <a:cubicBezTo>
                    <a:pt x="96" y="250"/>
                    <a:pt x="93" y="252"/>
                    <a:pt x="89" y="252"/>
                  </a:cubicBezTo>
                  <a:lnTo>
                    <a:pt x="0" y="252"/>
                  </a:lnTo>
                  <a:lnTo>
                    <a:pt x="0" y="388"/>
                  </a:lnTo>
                  <a:cubicBezTo>
                    <a:pt x="0" y="408"/>
                    <a:pt x="17" y="425"/>
                    <a:pt x="37" y="425"/>
                  </a:cubicBezTo>
                  <a:lnTo>
                    <a:pt x="1334" y="425"/>
                  </a:lnTo>
                  <a:cubicBezTo>
                    <a:pt x="1354" y="425"/>
                    <a:pt x="1370" y="408"/>
                    <a:pt x="1370" y="388"/>
                  </a:cubicBezTo>
                  <a:lnTo>
                    <a:pt x="1370" y="36"/>
                  </a:lnTo>
                  <a:cubicBezTo>
                    <a:pt x="1370" y="16"/>
                    <a:pt x="1354" y="0"/>
                    <a:pt x="1334" y="0"/>
                  </a:cubicBezTo>
                  <a:lnTo>
                    <a:pt x="1334" y="0"/>
                  </a:lnTo>
                  <a:close/>
                  <a:moveTo>
                    <a:pt x="496" y="277"/>
                  </a:moveTo>
                  <a:lnTo>
                    <a:pt x="496" y="277"/>
                  </a:lnTo>
                  <a:cubicBezTo>
                    <a:pt x="496" y="284"/>
                    <a:pt x="491" y="289"/>
                    <a:pt x="484" y="289"/>
                  </a:cubicBezTo>
                  <a:cubicBezTo>
                    <a:pt x="478" y="289"/>
                    <a:pt x="473" y="284"/>
                    <a:pt x="473" y="277"/>
                  </a:cubicBezTo>
                  <a:lnTo>
                    <a:pt x="473" y="148"/>
                  </a:lnTo>
                  <a:cubicBezTo>
                    <a:pt x="473" y="142"/>
                    <a:pt x="478" y="137"/>
                    <a:pt x="484" y="137"/>
                  </a:cubicBezTo>
                  <a:lnTo>
                    <a:pt x="570" y="137"/>
                  </a:lnTo>
                  <a:cubicBezTo>
                    <a:pt x="584" y="137"/>
                    <a:pt x="597" y="141"/>
                    <a:pt x="607" y="149"/>
                  </a:cubicBezTo>
                  <a:cubicBezTo>
                    <a:pt x="617" y="158"/>
                    <a:pt x="624" y="169"/>
                    <a:pt x="624" y="182"/>
                  </a:cubicBezTo>
                  <a:cubicBezTo>
                    <a:pt x="624" y="195"/>
                    <a:pt x="617" y="207"/>
                    <a:pt x="607" y="215"/>
                  </a:cubicBezTo>
                  <a:cubicBezTo>
                    <a:pt x="598" y="223"/>
                    <a:pt x="586" y="227"/>
                    <a:pt x="573" y="228"/>
                  </a:cubicBezTo>
                  <a:cubicBezTo>
                    <a:pt x="572" y="228"/>
                    <a:pt x="572" y="228"/>
                    <a:pt x="571" y="228"/>
                  </a:cubicBezTo>
                  <a:lnTo>
                    <a:pt x="530" y="228"/>
                  </a:lnTo>
                  <a:cubicBezTo>
                    <a:pt x="523" y="228"/>
                    <a:pt x="518" y="223"/>
                    <a:pt x="518" y="216"/>
                  </a:cubicBezTo>
                  <a:cubicBezTo>
                    <a:pt x="518" y="210"/>
                    <a:pt x="523" y="204"/>
                    <a:pt x="530" y="204"/>
                  </a:cubicBezTo>
                  <a:lnTo>
                    <a:pt x="570" y="204"/>
                  </a:lnTo>
                  <a:cubicBezTo>
                    <a:pt x="579" y="204"/>
                    <a:pt x="587" y="202"/>
                    <a:pt x="592" y="197"/>
                  </a:cubicBezTo>
                  <a:cubicBezTo>
                    <a:pt x="597" y="193"/>
                    <a:pt x="600" y="188"/>
                    <a:pt x="600" y="182"/>
                  </a:cubicBezTo>
                  <a:cubicBezTo>
                    <a:pt x="600" y="177"/>
                    <a:pt x="597" y="171"/>
                    <a:pt x="592" y="168"/>
                  </a:cubicBezTo>
                  <a:cubicBezTo>
                    <a:pt x="587" y="163"/>
                    <a:pt x="579" y="160"/>
                    <a:pt x="570" y="160"/>
                  </a:cubicBezTo>
                  <a:lnTo>
                    <a:pt x="496" y="160"/>
                  </a:lnTo>
                  <a:lnTo>
                    <a:pt x="496" y="277"/>
                  </a:lnTo>
                  <a:lnTo>
                    <a:pt x="496" y="277"/>
                  </a:lnTo>
                  <a:close/>
                  <a:moveTo>
                    <a:pt x="1161" y="137"/>
                  </a:moveTo>
                  <a:lnTo>
                    <a:pt x="1161" y="137"/>
                  </a:lnTo>
                  <a:cubicBezTo>
                    <a:pt x="1167" y="137"/>
                    <a:pt x="1173" y="142"/>
                    <a:pt x="1173" y="148"/>
                  </a:cubicBezTo>
                  <a:cubicBezTo>
                    <a:pt x="1173" y="155"/>
                    <a:pt x="1167" y="160"/>
                    <a:pt x="1161" y="160"/>
                  </a:cubicBezTo>
                  <a:lnTo>
                    <a:pt x="1095" y="160"/>
                  </a:lnTo>
                  <a:cubicBezTo>
                    <a:pt x="1072" y="160"/>
                    <a:pt x="1057" y="174"/>
                    <a:pt x="1050" y="191"/>
                  </a:cubicBezTo>
                  <a:cubicBezTo>
                    <a:pt x="1048" y="195"/>
                    <a:pt x="1047" y="200"/>
                    <a:pt x="1047" y="204"/>
                  </a:cubicBezTo>
                  <a:lnTo>
                    <a:pt x="1023" y="204"/>
                  </a:lnTo>
                  <a:cubicBezTo>
                    <a:pt x="1024" y="197"/>
                    <a:pt x="1025" y="189"/>
                    <a:pt x="1028" y="182"/>
                  </a:cubicBezTo>
                  <a:cubicBezTo>
                    <a:pt x="1038" y="157"/>
                    <a:pt x="1060" y="137"/>
                    <a:pt x="1095" y="137"/>
                  </a:cubicBezTo>
                  <a:lnTo>
                    <a:pt x="1161" y="137"/>
                  </a:lnTo>
                  <a:lnTo>
                    <a:pt x="1161" y="137"/>
                  </a:lnTo>
                  <a:close/>
                  <a:moveTo>
                    <a:pt x="1048" y="228"/>
                  </a:moveTo>
                  <a:lnTo>
                    <a:pt x="1048" y="228"/>
                  </a:lnTo>
                  <a:cubicBezTo>
                    <a:pt x="1049" y="230"/>
                    <a:pt x="1049" y="233"/>
                    <a:pt x="1050" y="235"/>
                  </a:cubicBezTo>
                  <a:cubicBezTo>
                    <a:pt x="1057" y="252"/>
                    <a:pt x="1072" y="265"/>
                    <a:pt x="1095" y="265"/>
                  </a:cubicBezTo>
                  <a:lnTo>
                    <a:pt x="1161" y="265"/>
                  </a:lnTo>
                  <a:cubicBezTo>
                    <a:pt x="1167" y="265"/>
                    <a:pt x="1173" y="271"/>
                    <a:pt x="1173" y="277"/>
                  </a:cubicBezTo>
                  <a:cubicBezTo>
                    <a:pt x="1173" y="284"/>
                    <a:pt x="1167" y="289"/>
                    <a:pt x="1161" y="289"/>
                  </a:cubicBezTo>
                  <a:lnTo>
                    <a:pt x="1095" y="289"/>
                  </a:lnTo>
                  <a:cubicBezTo>
                    <a:pt x="1060" y="289"/>
                    <a:pt x="1038" y="269"/>
                    <a:pt x="1028" y="243"/>
                  </a:cubicBezTo>
                  <a:cubicBezTo>
                    <a:pt x="1026" y="238"/>
                    <a:pt x="1025" y="233"/>
                    <a:pt x="1024" y="228"/>
                  </a:cubicBezTo>
                  <a:lnTo>
                    <a:pt x="1048" y="228"/>
                  </a:lnTo>
                  <a:lnTo>
                    <a:pt x="1048" y="228"/>
                  </a:lnTo>
                  <a:close/>
                  <a:moveTo>
                    <a:pt x="647" y="283"/>
                  </a:moveTo>
                  <a:lnTo>
                    <a:pt x="647" y="283"/>
                  </a:lnTo>
                  <a:cubicBezTo>
                    <a:pt x="644" y="289"/>
                    <a:pt x="637" y="291"/>
                    <a:pt x="631" y="287"/>
                  </a:cubicBezTo>
                  <a:cubicBezTo>
                    <a:pt x="625" y="284"/>
                    <a:pt x="623" y="277"/>
                    <a:pt x="627" y="271"/>
                  </a:cubicBezTo>
                  <a:lnTo>
                    <a:pt x="652" y="228"/>
                  </a:lnTo>
                  <a:lnTo>
                    <a:pt x="744" y="228"/>
                  </a:lnTo>
                  <a:lnTo>
                    <a:pt x="711" y="172"/>
                  </a:lnTo>
                  <a:lnTo>
                    <a:pt x="693" y="204"/>
                  </a:lnTo>
                  <a:lnTo>
                    <a:pt x="665" y="204"/>
                  </a:lnTo>
                  <a:lnTo>
                    <a:pt x="701" y="143"/>
                  </a:lnTo>
                  <a:cubicBezTo>
                    <a:pt x="705" y="137"/>
                    <a:pt x="712" y="135"/>
                    <a:pt x="717" y="138"/>
                  </a:cubicBezTo>
                  <a:cubicBezTo>
                    <a:pt x="719" y="139"/>
                    <a:pt x="721" y="141"/>
                    <a:pt x="722" y="143"/>
                  </a:cubicBezTo>
                  <a:lnTo>
                    <a:pt x="796" y="271"/>
                  </a:lnTo>
                  <a:cubicBezTo>
                    <a:pt x="800" y="277"/>
                    <a:pt x="798" y="284"/>
                    <a:pt x="792" y="287"/>
                  </a:cubicBezTo>
                  <a:cubicBezTo>
                    <a:pt x="786" y="291"/>
                    <a:pt x="779" y="289"/>
                    <a:pt x="776" y="283"/>
                  </a:cubicBezTo>
                  <a:lnTo>
                    <a:pt x="758" y="252"/>
                  </a:lnTo>
                  <a:lnTo>
                    <a:pt x="665" y="252"/>
                  </a:lnTo>
                  <a:lnTo>
                    <a:pt x="647" y="283"/>
                  </a:lnTo>
                  <a:lnTo>
                    <a:pt x="647" y="283"/>
                  </a:lnTo>
                  <a:close/>
                  <a:moveTo>
                    <a:pt x="986" y="277"/>
                  </a:moveTo>
                  <a:lnTo>
                    <a:pt x="986" y="277"/>
                  </a:lnTo>
                  <a:cubicBezTo>
                    <a:pt x="986" y="284"/>
                    <a:pt x="981" y="289"/>
                    <a:pt x="975" y="289"/>
                  </a:cubicBezTo>
                  <a:cubicBezTo>
                    <a:pt x="968" y="289"/>
                    <a:pt x="963" y="284"/>
                    <a:pt x="963" y="277"/>
                  </a:cubicBezTo>
                  <a:lnTo>
                    <a:pt x="963" y="228"/>
                  </a:lnTo>
                  <a:lnTo>
                    <a:pt x="986" y="228"/>
                  </a:lnTo>
                  <a:lnTo>
                    <a:pt x="986" y="277"/>
                  </a:lnTo>
                  <a:lnTo>
                    <a:pt x="986" y="277"/>
                  </a:lnTo>
                  <a:close/>
                  <a:moveTo>
                    <a:pt x="854" y="285"/>
                  </a:moveTo>
                  <a:lnTo>
                    <a:pt x="854" y="285"/>
                  </a:lnTo>
                  <a:cubicBezTo>
                    <a:pt x="851" y="287"/>
                    <a:pt x="848" y="289"/>
                    <a:pt x="845" y="289"/>
                  </a:cubicBezTo>
                  <a:cubicBezTo>
                    <a:pt x="838" y="289"/>
                    <a:pt x="833" y="284"/>
                    <a:pt x="833" y="277"/>
                  </a:cubicBezTo>
                  <a:lnTo>
                    <a:pt x="833" y="228"/>
                  </a:lnTo>
                  <a:lnTo>
                    <a:pt x="856" y="228"/>
                  </a:lnTo>
                  <a:lnTo>
                    <a:pt x="856" y="249"/>
                  </a:lnTo>
                  <a:lnTo>
                    <a:pt x="966" y="141"/>
                  </a:lnTo>
                  <a:cubicBezTo>
                    <a:pt x="968" y="138"/>
                    <a:pt x="971" y="137"/>
                    <a:pt x="975" y="137"/>
                  </a:cubicBezTo>
                  <a:cubicBezTo>
                    <a:pt x="981" y="137"/>
                    <a:pt x="986" y="142"/>
                    <a:pt x="986" y="148"/>
                  </a:cubicBezTo>
                  <a:lnTo>
                    <a:pt x="986" y="204"/>
                  </a:lnTo>
                  <a:lnTo>
                    <a:pt x="963" y="204"/>
                  </a:lnTo>
                  <a:lnTo>
                    <a:pt x="963" y="177"/>
                  </a:lnTo>
                  <a:lnTo>
                    <a:pt x="854" y="285"/>
                  </a:lnTo>
                  <a:lnTo>
                    <a:pt x="854" y="285"/>
                  </a:lnTo>
                  <a:close/>
                  <a:moveTo>
                    <a:pt x="833" y="204"/>
                  </a:moveTo>
                  <a:lnTo>
                    <a:pt x="833" y="204"/>
                  </a:lnTo>
                  <a:lnTo>
                    <a:pt x="833" y="148"/>
                  </a:lnTo>
                  <a:cubicBezTo>
                    <a:pt x="833" y="142"/>
                    <a:pt x="838" y="137"/>
                    <a:pt x="845" y="137"/>
                  </a:cubicBezTo>
                  <a:cubicBezTo>
                    <a:pt x="851" y="137"/>
                    <a:pt x="856" y="142"/>
                    <a:pt x="856" y="148"/>
                  </a:cubicBezTo>
                  <a:lnTo>
                    <a:pt x="856" y="204"/>
                  </a:lnTo>
                  <a:lnTo>
                    <a:pt x="833" y="204"/>
                  </a:lnTo>
                  <a:lnTo>
                    <a:pt x="833" y="204"/>
                  </a:lnTo>
                  <a:close/>
                  <a:moveTo>
                    <a:pt x="1280" y="280"/>
                  </a:moveTo>
                  <a:lnTo>
                    <a:pt x="1280" y="280"/>
                  </a:lnTo>
                  <a:cubicBezTo>
                    <a:pt x="1280" y="285"/>
                    <a:pt x="1276" y="289"/>
                    <a:pt x="1271" y="289"/>
                  </a:cubicBezTo>
                  <a:cubicBezTo>
                    <a:pt x="1266" y="289"/>
                    <a:pt x="1262" y="285"/>
                    <a:pt x="1262" y="280"/>
                  </a:cubicBezTo>
                  <a:lnTo>
                    <a:pt x="1262" y="278"/>
                  </a:lnTo>
                  <a:lnTo>
                    <a:pt x="1244" y="287"/>
                  </a:lnTo>
                  <a:cubicBezTo>
                    <a:pt x="1243" y="288"/>
                    <a:pt x="1241" y="289"/>
                    <a:pt x="1240" y="289"/>
                  </a:cubicBezTo>
                  <a:cubicBezTo>
                    <a:pt x="1221" y="289"/>
                    <a:pt x="1208" y="279"/>
                    <a:pt x="1203" y="265"/>
                  </a:cubicBezTo>
                  <a:cubicBezTo>
                    <a:pt x="1200" y="260"/>
                    <a:pt x="1199" y="255"/>
                    <a:pt x="1199" y="249"/>
                  </a:cubicBezTo>
                  <a:cubicBezTo>
                    <a:pt x="1199" y="244"/>
                    <a:pt x="1200" y="238"/>
                    <a:pt x="1202" y="233"/>
                  </a:cubicBezTo>
                  <a:cubicBezTo>
                    <a:pt x="1208" y="221"/>
                    <a:pt x="1220" y="211"/>
                    <a:pt x="1239" y="211"/>
                  </a:cubicBezTo>
                  <a:lnTo>
                    <a:pt x="1271" y="211"/>
                  </a:lnTo>
                  <a:cubicBezTo>
                    <a:pt x="1276" y="211"/>
                    <a:pt x="1280" y="215"/>
                    <a:pt x="1280" y="220"/>
                  </a:cubicBezTo>
                  <a:lnTo>
                    <a:pt x="1280" y="280"/>
                  </a:lnTo>
                  <a:lnTo>
                    <a:pt x="1280" y="280"/>
                  </a:lnTo>
                  <a:close/>
                  <a:moveTo>
                    <a:pt x="1262" y="258"/>
                  </a:moveTo>
                  <a:lnTo>
                    <a:pt x="1262" y="258"/>
                  </a:lnTo>
                  <a:lnTo>
                    <a:pt x="1262" y="229"/>
                  </a:lnTo>
                  <a:lnTo>
                    <a:pt x="1239" y="229"/>
                  </a:lnTo>
                  <a:cubicBezTo>
                    <a:pt x="1228" y="229"/>
                    <a:pt x="1221" y="234"/>
                    <a:pt x="1219" y="240"/>
                  </a:cubicBezTo>
                  <a:cubicBezTo>
                    <a:pt x="1217" y="243"/>
                    <a:pt x="1217" y="246"/>
                    <a:pt x="1217" y="249"/>
                  </a:cubicBezTo>
                  <a:cubicBezTo>
                    <a:pt x="1217" y="252"/>
                    <a:pt x="1218" y="255"/>
                    <a:pt x="1219" y="258"/>
                  </a:cubicBezTo>
                  <a:cubicBezTo>
                    <a:pt x="1222" y="265"/>
                    <a:pt x="1228" y="270"/>
                    <a:pt x="1237" y="271"/>
                  </a:cubicBezTo>
                  <a:lnTo>
                    <a:pt x="1262" y="258"/>
                  </a:lnTo>
                  <a:close/>
                </a:path>
              </a:pathLst>
            </a:custGeom>
            <a:solidFill>
              <a:srgbClr val="1B9EA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E741F5A-F33A-72DE-DA98-A5541C68AE6C}"/>
              </a:ext>
            </a:extLst>
          </p:cNvPr>
          <p:cNvSpPr txBox="1"/>
          <p:nvPr/>
        </p:nvSpPr>
        <p:spPr bwMode="auto">
          <a:xfrm>
            <a:off x="8104806" y="870349"/>
            <a:ext cx="1900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Лучшее ИТ-решение </a:t>
            </a:r>
          </a:p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для здравоохранения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pic>
        <p:nvPicPr>
          <p:cNvPr id="4" name="Picture 20" descr="Система Renga включена в Единый реестр российского ПО">
            <a:extLst>
              <a:ext uri="{FF2B5EF4-FFF2-40B4-BE49-F238E27FC236}">
                <a16:creationId xmlns:a16="http://schemas.microsoft.com/office/drawing/2014/main" id="{3DC52547-1258-8DF7-B483-B80C6C9AB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243" y="237517"/>
            <a:ext cx="1261218" cy="75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84CA96-2904-801C-8446-FECCE261F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6996" y="201934"/>
            <a:ext cx="658200" cy="633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2D0B7E-A9D8-CBFF-B03B-F231361B4E82}"/>
              </a:ext>
            </a:extLst>
          </p:cNvPr>
          <p:cNvSpPr txBox="1"/>
          <p:nvPr/>
        </p:nvSpPr>
        <p:spPr bwMode="auto">
          <a:xfrm>
            <a:off x="9399468" y="872679"/>
            <a:ext cx="15595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Импортозамещение: реестр  отечественного ПО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pic>
        <p:nvPicPr>
          <p:cNvPr id="7" name="Picture 22" descr="Сколково ИЦ - Инновационный центр - Фонд развития центра разработки и  коммерциализации новых технологий - Сколковский инноград науки и технологий  - Skolkovo Foundation - CNews">
            <a:extLst>
              <a:ext uri="{FF2B5EF4-FFF2-40B4-BE49-F238E27FC236}">
                <a16:creationId xmlns:a16="http://schemas.microsoft.com/office/drawing/2014/main" id="{CCE6E155-E83B-42B9-3F0A-22E3735E5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992" y="12286"/>
            <a:ext cx="1040032" cy="10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7C602A-365D-FD25-56BC-D87737B070F6}"/>
              </a:ext>
            </a:extLst>
          </p:cNvPr>
          <p:cNvSpPr txBox="1"/>
          <p:nvPr/>
        </p:nvSpPr>
        <p:spPr bwMode="auto">
          <a:xfrm>
            <a:off x="10771738" y="912093"/>
            <a:ext cx="14911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Резидент Сколково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08DF73-DC0A-D604-3C84-F9FED66724AD}"/>
              </a:ext>
            </a:extLst>
          </p:cNvPr>
          <p:cNvSpPr txBox="1"/>
          <p:nvPr/>
        </p:nvSpPr>
        <p:spPr bwMode="auto">
          <a:xfrm>
            <a:off x="8474894" y="1575217"/>
            <a:ext cx="38738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РЕШЕНИЕ №1 в РОССИИ</a:t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</a:b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4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00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+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оцифрованных коек 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25+ внедрений в 9 регионах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D8F92F-0CF9-7D7F-6254-42E196090DE7}"/>
              </a:ext>
            </a:extLst>
          </p:cNvPr>
          <p:cNvSpPr txBox="1"/>
          <p:nvPr/>
        </p:nvSpPr>
        <p:spPr>
          <a:xfrm>
            <a:off x="622228" y="3262757"/>
            <a:ext cx="57696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cap="all" dirty="0">
                <a:solidFill>
                  <a:srgbClr val="1B9EAA"/>
                </a:solidFill>
                <a:latin typeface="Raleway ExtraBold" panose="020B0903030101060003" pitchFamily="34" charset="-52"/>
                <a:cs typeface="Calibri"/>
              </a:rPr>
              <a:t>ИНВЕСТИЦИИ </a:t>
            </a:r>
            <a:br>
              <a:rPr lang="ru-RU" sz="3200" cap="all" dirty="0">
                <a:solidFill>
                  <a:srgbClr val="1B9EAA"/>
                </a:solidFill>
                <a:latin typeface="Raleway ExtraBold" panose="020B0903030101060003" pitchFamily="34" charset="-52"/>
                <a:cs typeface="Calibri"/>
              </a:rPr>
            </a:br>
            <a:r>
              <a:rPr lang="ru-RU" sz="3200" cap="all" dirty="0">
                <a:solidFill>
                  <a:srgbClr val="1B9EAA"/>
                </a:solidFill>
                <a:latin typeface="Raleway ExtraBold" panose="020B0903030101060003" pitchFamily="34" charset="-52"/>
                <a:cs typeface="Calibri"/>
              </a:rPr>
              <a:t>в качество и безопасность МЕДИЦИНСКОЙ ПОМОЩИ</a:t>
            </a:r>
          </a:p>
        </p:txBody>
      </p:sp>
    </p:spTree>
    <p:extLst>
      <p:ext uri="{BB962C8B-B14F-4D97-AF65-F5344CB8AC3E}">
        <p14:creationId xmlns:p14="http://schemas.microsoft.com/office/powerpoint/2010/main" val="1865688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FC875FE-23A0-C5D1-97AC-831CAA32F60F}"/>
              </a:ext>
            </a:extLst>
          </p:cNvPr>
          <p:cNvGrpSpPr/>
          <p:nvPr/>
        </p:nvGrpSpPr>
        <p:grpSpPr>
          <a:xfrm>
            <a:off x="7683698" y="1641164"/>
            <a:ext cx="1435966" cy="1267513"/>
            <a:chOff x="7313782" y="1343447"/>
            <a:chExt cx="6010066" cy="3331826"/>
          </a:xfrm>
        </p:grpSpPr>
        <p:graphicFrame>
          <p:nvGraphicFramePr>
            <p:cNvPr id="5" name="Диаграмма 4">
              <a:extLst>
                <a:ext uri="{FF2B5EF4-FFF2-40B4-BE49-F238E27FC236}">
                  <a16:creationId xmlns:a16="http://schemas.microsoft.com/office/drawing/2014/main" id="{BEFB1425-2F17-BF47-48BD-F00F02AE6094}"/>
                </a:ext>
              </a:extLst>
            </p:cNvPr>
            <p:cNvGraphicFramePr/>
            <p:nvPr/>
          </p:nvGraphicFramePr>
          <p:xfrm>
            <a:off x="7313782" y="1343447"/>
            <a:ext cx="6010066" cy="33318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90B6B7-3703-6620-C320-F9944283ADE8}"/>
                </a:ext>
              </a:extLst>
            </p:cNvPr>
            <p:cNvSpPr txBox="1"/>
            <p:nvPr/>
          </p:nvSpPr>
          <p:spPr>
            <a:xfrm>
              <a:off x="9014604" y="2483488"/>
              <a:ext cx="3233814" cy="1051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78</a:t>
              </a:r>
              <a:r>
                <a:rPr lang="ru-RU" sz="2000" b="1" dirty="0"/>
                <a:t>%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8C39933-C7D0-0DCD-AC37-579B73CD0BD7}"/>
              </a:ext>
            </a:extLst>
          </p:cNvPr>
          <p:cNvGrpSpPr/>
          <p:nvPr/>
        </p:nvGrpSpPr>
        <p:grpSpPr>
          <a:xfrm>
            <a:off x="7683697" y="2746846"/>
            <a:ext cx="1435966" cy="1267513"/>
            <a:chOff x="7313782" y="1343447"/>
            <a:chExt cx="6010066" cy="3331826"/>
          </a:xfrm>
        </p:grpSpPr>
        <p:graphicFrame>
          <p:nvGraphicFramePr>
            <p:cNvPr id="16" name="Диаграмма 15">
              <a:extLst>
                <a:ext uri="{FF2B5EF4-FFF2-40B4-BE49-F238E27FC236}">
                  <a16:creationId xmlns:a16="http://schemas.microsoft.com/office/drawing/2014/main" id="{EC8854E2-2CC0-3011-F800-9A8E96E7E634}"/>
                </a:ext>
              </a:extLst>
            </p:cNvPr>
            <p:cNvGraphicFramePr/>
            <p:nvPr/>
          </p:nvGraphicFramePr>
          <p:xfrm>
            <a:off x="7313782" y="1343447"/>
            <a:ext cx="6010066" cy="33318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20CBE9-5172-4243-14EB-824F84399E87}"/>
                </a:ext>
              </a:extLst>
            </p:cNvPr>
            <p:cNvSpPr txBox="1"/>
            <p:nvPr/>
          </p:nvSpPr>
          <p:spPr>
            <a:xfrm>
              <a:off x="9014604" y="2483488"/>
              <a:ext cx="3233814" cy="1051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19%</a:t>
              </a:r>
            </a:p>
          </p:txBody>
        </p:sp>
      </p:grpSp>
      <p:pic>
        <p:nvPicPr>
          <p:cNvPr id="25" name="назначения_исходник" descr="назначения_исходник">
            <a:hlinkClick r:id="" action="ppaction://media"/>
            <a:extLst>
              <a:ext uri="{FF2B5EF4-FFF2-40B4-BE49-F238E27FC236}">
                <a16:creationId xmlns:a16="http://schemas.microsoft.com/office/drawing/2014/main" id="{6DC75972-0D77-836C-B571-B5F9EF1C9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717" y="1592184"/>
            <a:ext cx="7266598" cy="408746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D97351-0E41-5F84-D309-EEBC0663976F}"/>
              </a:ext>
            </a:extLst>
          </p:cNvPr>
          <p:cNvSpPr txBox="1"/>
          <p:nvPr/>
        </p:nvSpPr>
        <p:spPr>
          <a:xfrm>
            <a:off x="7834724" y="5709659"/>
            <a:ext cx="414455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 err="1">
                <a:solidFill>
                  <a:srgbClr val="0070C0"/>
                </a:solidFill>
              </a:rPr>
              <a:t>Medication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errors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at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the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administration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stage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in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an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intensive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care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unit</a:t>
            </a:r>
            <a:r>
              <a:rPr lang="ru-RU" sz="1100" dirty="0">
                <a:solidFill>
                  <a:srgbClr val="0070C0"/>
                </a:solidFill>
              </a:rPr>
              <a:t>. </a:t>
            </a:r>
            <a:r>
              <a:rPr lang="ru-RU" sz="1100" dirty="0" err="1">
                <a:solidFill>
                  <a:srgbClr val="0070C0"/>
                </a:solidFill>
              </a:rPr>
              <a:t>E</a:t>
            </a:r>
            <a:r>
              <a:rPr lang="ru-RU" sz="1100" dirty="0">
                <a:solidFill>
                  <a:srgbClr val="0070C0"/>
                </a:solidFill>
              </a:rPr>
              <a:t>. Tissot </a:t>
            </a:r>
            <a:r>
              <a:rPr lang="ru-RU" sz="1100" dirty="0" err="1">
                <a:solidFill>
                  <a:srgbClr val="0070C0"/>
                </a:solidFill>
              </a:rPr>
              <a:t>et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ru-RU" sz="1100" dirty="0" err="1">
                <a:solidFill>
                  <a:srgbClr val="0070C0"/>
                </a:solidFill>
              </a:rPr>
              <a:t>all</a:t>
            </a:r>
            <a:r>
              <a:rPr lang="ru-RU" sz="1100" dirty="0">
                <a:solidFill>
                  <a:srgbClr val="0070C0"/>
                </a:solidFill>
              </a:rPr>
              <a:t>. </a:t>
            </a:r>
            <a:r>
              <a:rPr lang="ru-RU" sz="1100" dirty="0" err="1">
                <a:solidFill>
                  <a:srgbClr val="0070C0"/>
                </a:solidFill>
              </a:rPr>
              <a:t>Intensive</a:t>
            </a:r>
            <a:r>
              <a:rPr lang="ru-RU" sz="1100" dirty="0">
                <a:solidFill>
                  <a:srgbClr val="0070C0"/>
                </a:solidFill>
              </a:rPr>
              <a:t> Care </a:t>
            </a:r>
            <a:r>
              <a:rPr lang="ru-RU" sz="1100" dirty="0" err="1">
                <a:solidFill>
                  <a:srgbClr val="0070C0"/>
                </a:solidFill>
              </a:rPr>
              <a:t>Medicine</a:t>
            </a:r>
            <a:r>
              <a:rPr lang="ru-RU" sz="1100" dirty="0">
                <a:solidFill>
                  <a:srgbClr val="0070C0"/>
                </a:solidFill>
              </a:rPr>
              <a:t> </a:t>
            </a:r>
          </a:p>
          <a:p>
            <a:r>
              <a:rPr lang="en" sz="1100" dirty="0">
                <a:solidFill>
                  <a:srgbClr val="0070C0"/>
                </a:solidFill>
              </a:rPr>
              <a:t>Just What the Doctor Ordered. Review of the Evidence of the Impact of Computerized Physician Order Entry System on Medication Errors</a:t>
            </a:r>
            <a:r>
              <a:rPr lang="ru-RU" sz="1100" dirty="0">
                <a:solidFill>
                  <a:srgbClr val="0070C0"/>
                </a:solidFill>
              </a:rPr>
              <a:t>. </a:t>
            </a:r>
            <a:r>
              <a:rPr lang="en" sz="1100" dirty="0">
                <a:solidFill>
                  <a:srgbClr val="0070C0"/>
                </a:solidFill>
              </a:rPr>
              <a:t>Tatyana A </a:t>
            </a:r>
            <a:r>
              <a:rPr lang="en" sz="1100" dirty="0" err="1">
                <a:solidFill>
                  <a:srgbClr val="0070C0"/>
                </a:solidFill>
              </a:rPr>
              <a:t>Shamliyan</a:t>
            </a:r>
            <a:r>
              <a:rPr lang="ru-RU" sz="1100" dirty="0">
                <a:solidFill>
                  <a:srgbClr val="0070C0"/>
                </a:solidFill>
              </a:rPr>
              <a:t> </a:t>
            </a:r>
            <a:r>
              <a:rPr lang="en-US" sz="1100" dirty="0">
                <a:solidFill>
                  <a:srgbClr val="0070C0"/>
                </a:solidFill>
              </a:rPr>
              <a:t>et all, Health Serv Res</a:t>
            </a:r>
            <a:endParaRPr lang="ru-RU" sz="1100" dirty="0">
              <a:solidFill>
                <a:srgbClr val="0070C0"/>
              </a:solidFill>
            </a:endParaRPr>
          </a:p>
        </p:txBody>
      </p:sp>
      <p:pic>
        <p:nvPicPr>
          <p:cNvPr id="1028" name="Picture 4" descr="B.Braun Space – насос инфузионный шприцевый (Перфузор) | Купить в магазине  «Бравокислород»">
            <a:extLst>
              <a:ext uri="{FF2B5EF4-FFF2-40B4-BE49-F238E27FC236}">
                <a16:creationId xmlns:a16="http://schemas.microsoft.com/office/drawing/2014/main" id="{68E9BCFD-CD00-4DE4-3264-8647788BB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4" b="30637"/>
          <a:stretch/>
        </p:blipFill>
        <p:spPr bwMode="auto">
          <a:xfrm>
            <a:off x="2359429" y="5412684"/>
            <a:ext cx="2973173" cy="12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E3CE5B-E9E7-C531-4CAE-48C2681BE552}"/>
              </a:ext>
            </a:extLst>
          </p:cNvPr>
          <p:cNvSpPr txBox="1"/>
          <p:nvPr/>
        </p:nvSpPr>
        <p:spPr>
          <a:xfrm>
            <a:off x="251160" y="209622"/>
            <a:ext cx="10410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Управление лекарственной терапией </a:t>
            </a:r>
          </a:p>
          <a:p>
            <a:pPr>
              <a:tabLst>
                <a:tab pos="4043363" algn="l"/>
              </a:tabLst>
            </a:pPr>
            <a:r>
              <a:rPr lang="ru-RU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Почему это задача №1 цифровизации ОРИТ?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92B9D8-CA70-F5E0-6C9B-D8B721932974}"/>
              </a:ext>
            </a:extLst>
          </p:cNvPr>
          <p:cNvSpPr txBox="1"/>
          <p:nvPr/>
        </p:nvSpPr>
        <p:spPr>
          <a:xfrm>
            <a:off x="9119662" y="3012388"/>
            <a:ext cx="27157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Примерно пятая часть медикаментозных ошибок опасны для жизни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CFBF7-2A33-4590-37D6-BD438D3B6D23}"/>
              </a:ext>
            </a:extLst>
          </p:cNvPr>
          <p:cNvSpPr txBox="1"/>
          <p:nvPr/>
        </p:nvSpPr>
        <p:spPr>
          <a:xfrm>
            <a:off x="9119663" y="1792739"/>
            <a:ext cx="29560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Ошибки медикаментозной терапии наиболее частая причина критических врачебных ошибок в ОРИТ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B863482-0AE7-D2A0-B566-22F018929CFC}"/>
              </a:ext>
            </a:extLst>
          </p:cNvPr>
          <p:cNvGrpSpPr/>
          <p:nvPr/>
        </p:nvGrpSpPr>
        <p:grpSpPr>
          <a:xfrm>
            <a:off x="7677020" y="3949631"/>
            <a:ext cx="1435966" cy="1267513"/>
            <a:chOff x="7313782" y="1343447"/>
            <a:chExt cx="6010066" cy="3331826"/>
          </a:xfrm>
        </p:grpSpPr>
        <p:graphicFrame>
          <p:nvGraphicFramePr>
            <p:cNvPr id="13" name="Диаграмма 12">
              <a:extLst>
                <a:ext uri="{FF2B5EF4-FFF2-40B4-BE49-F238E27FC236}">
                  <a16:creationId xmlns:a16="http://schemas.microsoft.com/office/drawing/2014/main" id="{DBEBF52A-9D1E-8F7C-6087-9BC26B8298BB}"/>
                </a:ext>
              </a:extLst>
            </p:cNvPr>
            <p:cNvGraphicFramePr/>
            <p:nvPr/>
          </p:nvGraphicFramePr>
          <p:xfrm>
            <a:off x="7313782" y="1343447"/>
            <a:ext cx="6010066" cy="33318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7BAD49-CABB-BA89-E51E-DFC56F4C1B44}"/>
                </a:ext>
              </a:extLst>
            </p:cNvPr>
            <p:cNvSpPr txBox="1"/>
            <p:nvPr/>
          </p:nvSpPr>
          <p:spPr>
            <a:xfrm>
              <a:off x="9014604" y="2483488"/>
              <a:ext cx="3233814" cy="1051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66</a:t>
              </a:r>
              <a:r>
                <a:rPr lang="ru-RU" sz="2000" b="1" dirty="0"/>
                <a:t>%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A4F5FC1-CADB-DDCF-98D0-338DE7E70BBC}"/>
              </a:ext>
            </a:extLst>
          </p:cNvPr>
          <p:cNvSpPr txBox="1"/>
          <p:nvPr/>
        </p:nvSpPr>
        <p:spPr>
          <a:xfrm>
            <a:off x="9145178" y="4210261"/>
            <a:ext cx="27157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использовании электронных листов (</a:t>
            </a:r>
            <a:r>
              <a:rPr lang="e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CPOE)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на 2/3 снижает количество ошибок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2C0308F-E8C1-7353-CC82-04ED29E4E065}"/>
              </a:ext>
            </a:extLst>
          </p:cNvPr>
          <p:cNvSpPr/>
          <p:nvPr/>
        </p:nvSpPr>
        <p:spPr>
          <a:xfrm>
            <a:off x="140079" y="0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0D1EE1-5C4A-1845-12D3-A2639EA5B838}"/>
              </a:ext>
            </a:extLst>
          </p:cNvPr>
          <p:cNvSpPr/>
          <p:nvPr/>
        </p:nvSpPr>
        <p:spPr>
          <a:xfrm>
            <a:off x="0" y="2163824"/>
            <a:ext cx="12192000" cy="2238879"/>
          </a:xfrm>
          <a:prstGeom prst="rect">
            <a:avLst/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A7944B-93E6-5FFB-EF43-4665D4F31A44}"/>
              </a:ext>
            </a:extLst>
          </p:cNvPr>
          <p:cNvSpPr txBox="1"/>
          <p:nvPr/>
        </p:nvSpPr>
        <p:spPr bwMode="auto">
          <a:xfrm>
            <a:off x="390479" y="9080267"/>
            <a:ext cx="78429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defRPr/>
            </a:pPr>
            <a:endParaRPr lang="ru-RU" sz="1400" dirty="0">
              <a:solidFill>
                <a:srgbClr val="1E3466"/>
              </a:solidFill>
              <a:latin typeface="Raleway ExtraBold" panose="020B0903030101060003" pitchFamily="34" charset="-52"/>
            </a:endParaRPr>
          </a:p>
        </p:txBody>
      </p:sp>
      <p:sp>
        <p:nvSpPr>
          <p:cNvPr id="39" name="Прямоугольник: скругленные углы 20">
            <a:extLst>
              <a:ext uri="{FF2B5EF4-FFF2-40B4-BE49-F238E27FC236}">
                <a16:creationId xmlns:a16="http://schemas.microsoft.com/office/drawing/2014/main" id="{D009640F-25C1-E8FC-E471-4E0BEDAB0AE4}"/>
              </a:ext>
            </a:extLst>
          </p:cNvPr>
          <p:cNvSpPr/>
          <p:nvPr/>
        </p:nvSpPr>
        <p:spPr bwMode="auto">
          <a:xfrm>
            <a:off x="685409" y="5057805"/>
            <a:ext cx="2783018" cy="787800"/>
          </a:xfrm>
          <a:prstGeom prst="roundRect">
            <a:avLst>
              <a:gd name="adj" fmla="val 11398"/>
            </a:avLst>
          </a:prstGeom>
          <a:solidFill>
            <a:srgbClr val="39759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Aft>
                <a:spcPts val="600"/>
              </a:spcAft>
            </a:pPr>
            <a:endParaRPr lang="ru-RU" sz="1400" dirty="0">
              <a:solidFill>
                <a:srgbClr val="808080"/>
              </a:solidFill>
              <a:latin typeface="Raleway" pitchFamily="2" charset="0"/>
            </a:endParaRPr>
          </a:p>
          <a:p>
            <a:pPr marL="0" algn="ctr" rtl="0" eaLnBrk="1" latinLnBrk="0" hangingPunct="1">
              <a:spcAft>
                <a:spcPts val="600"/>
              </a:spcAft>
            </a:pPr>
            <a:r>
              <a:rPr lang="ru-RU" sz="1400" dirty="0">
                <a:solidFill>
                  <a:srgbClr val="808080"/>
                </a:solidFill>
                <a:latin typeface="Raleway" pitchFamily="2" charset="0"/>
              </a:rPr>
              <a:t>Электронный лист назначений</a:t>
            </a:r>
            <a:endParaRPr lang="ru-RU" sz="1400" dirty="0">
              <a:solidFill>
                <a:srgbClr val="808080"/>
              </a:solidFill>
              <a:effectLst/>
            </a:endParaRPr>
          </a:p>
        </p:txBody>
      </p:sp>
      <p:sp>
        <p:nvSpPr>
          <p:cNvPr id="40" name="Прямоугольник: скругленные углы 20">
            <a:extLst>
              <a:ext uri="{FF2B5EF4-FFF2-40B4-BE49-F238E27FC236}">
                <a16:creationId xmlns:a16="http://schemas.microsoft.com/office/drawing/2014/main" id="{A1464A6B-22C1-0305-C51C-2CD97BC4F846}"/>
              </a:ext>
            </a:extLst>
          </p:cNvPr>
          <p:cNvSpPr/>
          <p:nvPr/>
        </p:nvSpPr>
        <p:spPr bwMode="auto">
          <a:xfrm>
            <a:off x="3402196" y="5178228"/>
            <a:ext cx="2783018" cy="787800"/>
          </a:xfrm>
          <a:prstGeom prst="roundRect">
            <a:avLst>
              <a:gd name="adj" fmla="val 11398"/>
            </a:avLst>
          </a:prstGeom>
          <a:solidFill>
            <a:srgbClr val="39759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Aft>
                <a:spcPts val="600"/>
              </a:spcAft>
            </a:pPr>
            <a:r>
              <a:rPr lang="ru-RU" sz="1400" dirty="0">
                <a:solidFill>
                  <a:srgbClr val="808080"/>
                </a:solidFill>
                <a:latin typeface="Raleway" pitchFamily="2" charset="0"/>
              </a:rPr>
              <a:t>Рабочий лист </a:t>
            </a:r>
            <a:br>
              <a:rPr lang="ru-RU" sz="1400" dirty="0">
                <a:solidFill>
                  <a:srgbClr val="808080"/>
                </a:solidFill>
                <a:latin typeface="Raleway" pitchFamily="2" charset="0"/>
              </a:rPr>
            </a:br>
            <a:r>
              <a:rPr lang="ru-RU" sz="1400" dirty="0">
                <a:solidFill>
                  <a:srgbClr val="808080"/>
                </a:solidFill>
                <a:latin typeface="Raleway" pitchFamily="2" charset="0"/>
              </a:rPr>
              <a:t>медицинской сестры</a:t>
            </a:r>
            <a:endParaRPr lang="ru-RU" sz="1400" dirty="0">
              <a:solidFill>
                <a:srgbClr val="808080"/>
              </a:solidFill>
              <a:effectLst/>
            </a:endParaRPr>
          </a:p>
        </p:txBody>
      </p:sp>
      <p:sp>
        <p:nvSpPr>
          <p:cNvPr id="41" name="Прямоугольник: скругленные углы 20">
            <a:extLst>
              <a:ext uri="{FF2B5EF4-FFF2-40B4-BE49-F238E27FC236}">
                <a16:creationId xmlns:a16="http://schemas.microsoft.com/office/drawing/2014/main" id="{AA74AD10-A381-5F43-CDB7-8AE6B2CBE51F}"/>
              </a:ext>
            </a:extLst>
          </p:cNvPr>
          <p:cNvSpPr/>
          <p:nvPr/>
        </p:nvSpPr>
        <p:spPr bwMode="auto">
          <a:xfrm>
            <a:off x="6547516" y="5164246"/>
            <a:ext cx="2783018" cy="787800"/>
          </a:xfrm>
          <a:prstGeom prst="roundRect">
            <a:avLst>
              <a:gd name="adj" fmla="val 11398"/>
            </a:avLst>
          </a:prstGeom>
          <a:solidFill>
            <a:srgbClr val="39759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Aft>
                <a:spcPts val="600"/>
              </a:spcAft>
            </a:pPr>
            <a:r>
              <a:rPr lang="ru-RU" sz="1400" dirty="0">
                <a:solidFill>
                  <a:srgbClr val="808080"/>
                </a:solidFill>
                <a:latin typeface="Raleway" pitchFamily="2" charset="0"/>
              </a:rPr>
              <a:t>Учет и инструкции  </a:t>
            </a:r>
            <a:br>
              <a:rPr lang="ru-RU" sz="1400" dirty="0">
                <a:solidFill>
                  <a:srgbClr val="808080"/>
                </a:solidFill>
                <a:latin typeface="Raleway" pitchFamily="2" charset="0"/>
              </a:rPr>
            </a:br>
            <a:r>
              <a:rPr lang="ru-RU" sz="1400" dirty="0">
                <a:solidFill>
                  <a:srgbClr val="808080"/>
                </a:solidFill>
                <a:latin typeface="Raleway" pitchFamily="2" charset="0"/>
              </a:rPr>
              <a:t> для подготовки инфузий </a:t>
            </a:r>
            <a:endParaRPr lang="ru-RU" sz="1400" dirty="0">
              <a:solidFill>
                <a:srgbClr val="808080"/>
              </a:solidFill>
              <a:effectLst/>
            </a:endParaRPr>
          </a:p>
        </p:txBody>
      </p:sp>
      <p:sp>
        <p:nvSpPr>
          <p:cNvPr id="42" name="Прямоугольник: скругленные углы 20">
            <a:extLst>
              <a:ext uri="{FF2B5EF4-FFF2-40B4-BE49-F238E27FC236}">
                <a16:creationId xmlns:a16="http://schemas.microsoft.com/office/drawing/2014/main" id="{BDB129CF-53F1-C0A3-9853-6E4EC9DE9080}"/>
              </a:ext>
            </a:extLst>
          </p:cNvPr>
          <p:cNvSpPr/>
          <p:nvPr/>
        </p:nvSpPr>
        <p:spPr bwMode="auto">
          <a:xfrm>
            <a:off x="9505471" y="5122375"/>
            <a:ext cx="2783018" cy="787800"/>
          </a:xfrm>
          <a:prstGeom prst="roundRect">
            <a:avLst>
              <a:gd name="adj" fmla="val 11398"/>
            </a:avLst>
          </a:prstGeom>
          <a:solidFill>
            <a:srgbClr val="39759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Aft>
                <a:spcPts val="600"/>
              </a:spcAft>
            </a:pPr>
            <a:r>
              <a:rPr lang="ru-RU" sz="1400" dirty="0">
                <a:solidFill>
                  <a:srgbClr val="808080"/>
                </a:solidFill>
                <a:latin typeface="Raleway" pitchFamily="2" charset="0"/>
              </a:rPr>
              <a:t>Контроль исполнения назначений</a:t>
            </a:r>
            <a:endParaRPr lang="ru-RU" sz="1400" dirty="0">
              <a:solidFill>
                <a:srgbClr val="808080"/>
              </a:solidFill>
              <a:effectLst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60F5BB3-DC0D-F474-F548-04B2EE26317D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9504" t="14161" r="11535" b="22064"/>
          <a:stretch/>
        </p:blipFill>
        <p:spPr bwMode="auto">
          <a:xfrm>
            <a:off x="225221" y="2290842"/>
            <a:ext cx="2235797" cy="1578476"/>
          </a:xfrm>
          <a:prstGeom prst="roundRect">
            <a:avLst>
              <a:gd name="adj" fmla="val 14152"/>
            </a:avLst>
          </a:prstGeom>
          <a:solidFill>
            <a:schemeClr val="bg1"/>
          </a:solidFill>
          <a:ln w="76200" cap="rnd">
            <a:noFill/>
            <a:prstDash val="solid"/>
          </a:ln>
          <a:effectLst/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C016E4E-1A43-6FF9-71E8-FA766F6092A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2933" b="2933"/>
          <a:stretch/>
        </p:blipFill>
        <p:spPr bwMode="auto">
          <a:xfrm>
            <a:off x="3194040" y="2290842"/>
            <a:ext cx="2235797" cy="1578476"/>
          </a:xfrm>
          <a:prstGeom prst="roundRect">
            <a:avLst>
              <a:gd name="adj" fmla="val 14152"/>
            </a:avLst>
          </a:prstGeom>
          <a:solidFill>
            <a:schemeClr val="bg1"/>
          </a:solidFill>
          <a:ln w="76200" cap="rnd">
            <a:noFill/>
            <a:prstDash val="solid"/>
          </a:ln>
          <a:effectLst/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AF78B244-0287-E79B-C6EA-9B7D28050B2A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782" t="10762" r="10476" b="14351"/>
          <a:stretch/>
        </p:blipFill>
        <p:spPr bwMode="auto">
          <a:xfrm>
            <a:off x="6162859" y="2262480"/>
            <a:ext cx="2222517" cy="1563879"/>
          </a:xfrm>
          <a:prstGeom prst="roundRect">
            <a:avLst>
              <a:gd name="adj" fmla="val 14152"/>
            </a:avLst>
          </a:prstGeom>
          <a:solidFill>
            <a:schemeClr val="bg1"/>
          </a:solidFill>
          <a:ln w="76200" cap="rnd">
            <a:noFill/>
            <a:prstDash val="solid"/>
          </a:ln>
          <a:effectLst/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68DA3AD8-7FB8-2EB7-7732-D717468C056F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817" t="13243" r="13939" b="24223"/>
          <a:stretch/>
        </p:blipFill>
        <p:spPr bwMode="auto">
          <a:xfrm>
            <a:off x="9118398" y="2290842"/>
            <a:ext cx="2200363" cy="1578476"/>
          </a:xfrm>
          <a:prstGeom prst="roundRect">
            <a:avLst>
              <a:gd name="adj" fmla="val 14152"/>
            </a:avLst>
          </a:prstGeom>
          <a:solidFill>
            <a:schemeClr val="bg1"/>
          </a:solidFill>
          <a:ln w="76200" cap="rnd">
            <a:noFill/>
            <a:prstDash val="solid"/>
          </a:ln>
          <a:effectLst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6A622E5-22E3-041E-07ED-17FAF82682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063" y="3584011"/>
            <a:ext cx="2053605" cy="16956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68897A-61DD-FB2A-C590-EB3A63947C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8907" y="3578032"/>
            <a:ext cx="2017813" cy="1695686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F36850-6078-57E5-6D1D-052350A24FDF}"/>
              </a:ext>
            </a:extLst>
          </p:cNvPr>
          <p:cNvGrpSpPr/>
          <p:nvPr/>
        </p:nvGrpSpPr>
        <p:grpSpPr>
          <a:xfrm>
            <a:off x="6912223" y="3576687"/>
            <a:ext cx="2053605" cy="1695687"/>
            <a:chOff x="1017171" y="4755564"/>
            <a:chExt cx="7082205" cy="578289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6041218-E684-871A-16D1-055864713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7171" y="4755564"/>
              <a:ext cx="7082205" cy="5782895"/>
            </a:xfrm>
            <a:prstGeom prst="rect">
              <a:avLst/>
            </a:prstGeom>
          </p:spPr>
        </p:pic>
        <p:pic>
          <p:nvPicPr>
            <p:cNvPr id="26" name="Объект 3">
              <a:extLst>
                <a:ext uri="{FF2B5EF4-FFF2-40B4-BE49-F238E27FC236}">
                  <a16:creationId xmlns:a16="http://schemas.microsoft.com/office/drawing/2014/main" id="{DDDF373A-D90E-19CF-970F-94D47758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tretch/>
          </p:blipFill>
          <p:spPr bwMode="auto">
            <a:xfrm>
              <a:off x="2725450" y="5178852"/>
              <a:ext cx="4476128" cy="3196733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59B6374-B16D-D200-1245-F3DB5AA16C72}"/>
              </a:ext>
            </a:extLst>
          </p:cNvPr>
          <p:cNvGrpSpPr/>
          <p:nvPr/>
        </p:nvGrpSpPr>
        <p:grpSpPr>
          <a:xfrm>
            <a:off x="9870178" y="3571152"/>
            <a:ext cx="2053605" cy="1702566"/>
            <a:chOff x="1343119" y="-2002638"/>
            <a:chExt cx="8553562" cy="650854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51E906F-A05B-4AC3-07D8-6E47252C5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43119" y="-2002638"/>
              <a:ext cx="8553562" cy="6508546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EF610BC-ACFA-B472-B1F1-9A13AB082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-550" t="22101" r="39403" b="29847"/>
            <a:stretch/>
          </p:blipFill>
          <p:spPr>
            <a:xfrm>
              <a:off x="1530736" y="-1016658"/>
              <a:ext cx="7353415" cy="328529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7E25274-E0BD-01E9-9E88-273BB67F7427}"/>
              </a:ext>
            </a:extLst>
          </p:cNvPr>
          <p:cNvSpPr txBox="1"/>
          <p:nvPr/>
        </p:nvSpPr>
        <p:spPr>
          <a:xfrm>
            <a:off x="229271" y="1761016"/>
            <a:ext cx="2278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808080"/>
                </a:solidFill>
                <a:latin typeface="Raleway" pitchFamily="2" charset="0"/>
              </a:rPr>
              <a:t>ОРДИНАТОРСКАЯ</a:t>
            </a:r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7E6922-C1BB-59F2-2507-7ACACC4DD169}"/>
              </a:ext>
            </a:extLst>
          </p:cNvPr>
          <p:cNvSpPr txBox="1"/>
          <p:nvPr/>
        </p:nvSpPr>
        <p:spPr>
          <a:xfrm>
            <a:off x="2906282" y="1761016"/>
            <a:ext cx="2773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rtl="0" eaLnBrk="1" latinLnBrk="0" hangingPunct="1">
              <a:spcAft>
                <a:spcPts val="600"/>
              </a:spcAft>
            </a:pPr>
            <a:r>
              <a:rPr lang="ru-RU" sz="1800" dirty="0">
                <a:solidFill>
                  <a:srgbClr val="808080"/>
                </a:solidFill>
                <a:latin typeface="Raleway" pitchFamily="2" charset="0"/>
              </a:rPr>
              <a:t>СЕСТРИНСКИЙ ПОСТ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9F0D80-86D6-E762-7428-E98FB83F3305}"/>
              </a:ext>
            </a:extLst>
          </p:cNvPr>
          <p:cNvSpPr txBox="1"/>
          <p:nvPr/>
        </p:nvSpPr>
        <p:spPr>
          <a:xfrm>
            <a:off x="6185214" y="1761016"/>
            <a:ext cx="2136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rtl="0" eaLnBrk="1" latinLnBrk="0" hangingPunct="1">
              <a:spcAft>
                <a:spcPts val="600"/>
              </a:spcAft>
            </a:pPr>
            <a:r>
              <a:rPr lang="ru-RU" sz="1800" dirty="0">
                <a:solidFill>
                  <a:srgbClr val="808080"/>
                </a:solidFill>
                <a:latin typeface="Raleway" pitchFamily="2" charset="0"/>
              </a:rPr>
              <a:t>СКЛАД ОРИТ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CCE76B-90D5-A920-3465-CD5EC73469BE}"/>
              </a:ext>
            </a:extLst>
          </p:cNvPr>
          <p:cNvSpPr txBox="1"/>
          <p:nvPr/>
        </p:nvSpPr>
        <p:spPr>
          <a:xfrm>
            <a:off x="9068882" y="1730983"/>
            <a:ext cx="2374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rtl="0" eaLnBrk="1" latinLnBrk="0" hangingPunct="1">
              <a:spcAft>
                <a:spcPts val="600"/>
              </a:spcAft>
            </a:pPr>
            <a:r>
              <a:rPr lang="ru-RU" sz="1800" dirty="0">
                <a:solidFill>
                  <a:srgbClr val="808080"/>
                </a:solidFill>
                <a:latin typeface="Raleway" pitchFamily="2" charset="0"/>
              </a:rPr>
              <a:t>КОЙКА ПАЦИЕНТА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E45EDB-03F3-1CE7-4758-764FC1477ECB}"/>
              </a:ext>
            </a:extLst>
          </p:cNvPr>
          <p:cNvSpPr txBox="1"/>
          <p:nvPr/>
        </p:nvSpPr>
        <p:spPr>
          <a:xfrm>
            <a:off x="390479" y="304396"/>
            <a:ext cx="62592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Управление </a:t>
            </a:r>
            <a:b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интенсивной  терапией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6C721C0-B9FC-9FF4-64F1-AC5A691360A7}"/>
              </a:ext>
            </a:extLst>
          </p:cNvPr>
          <p:cNvSpPr txBox="1"/>
          <p:nvPr/>
        </p:nvSpPr>
        <p:spPr>
          <a:xfrm>
            <a:off x="101601" y="6178694"/>
            <a:ext cx="12034882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</a:pPr>
            <a:r>
              <a:rPr lang="ru-RU" sz="2400" b="1" kern="100" dirty="0">
                <a:solidFill>
                  <a:srgbClr val="808080"/>
                </a:solidFill>
                <a:effectLst/>
                <a:latin typeface="Raleway" pitchFamily="2" charset="-52"/>
                <a:ea typeface="DengXian" panose="02010600030101010101" pitchFamily="2" charset="-122"/>
                <a:cs typeface="Times New Roman" panose="02020603050405020304" pitchFamily="18" charset="0"/>
              </a:rPr>
              <a:t>60-70</a:t>
            </a:r>
            <a:r>
              <a:rPr lang="en-US" sz="2400" b="1" kern="100" dirty="0">
                <a:solidFill>
                  <a:srgbClr val="808080"/>
                </a:solidFill>
                <a:effectLst/>
                <a:latin typeface="Raleway" pitchFamily="2" charset="-52"/>
                <a:ea typeface="DengXian" panose="02010600030101010101" pitchFamily="2" charset="-122"/>
                <a:cs typeface="Times New Roman" panose="02020603050405020304" pitchFamily="18" charset="0"/>
              </a:rPr>
              <a:t>%</a:t>
            </a:r>
            <a:r>
              <a:rPr lang="ru-RU" sz="2400" b="1" kern="100" dirty="0">
                <a:solidFill>
                  <a:srgbClr val="808080"/>
                </a:solidFill>
                <a:effectLst/>
                <a:latin typeface="Raleway" pitchFamily="2" charset="-52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solidFill>
                  <a:srgbClr val="808080"/>
                </a:solidFill>
                <a:latin typeface="Raleway" pitchFamily="2" charset="-52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000" b="1" kern="100" dirty="0">
                <a:solidFill>
                  <a:srgbClr val="808080"/>
                </a:solidFill>
                <a:latin typeface="Raleway" pitchFamily="2" charset="-52"/>
                <a:ea typeface="DengXian" panose="02010600030101010101" pitchFamily="2" charset="-122"/>
                <a:cs typeface="Times New Roman" panose="02020603050405020304" pitchFamily="18" charset="0"/>
              </a:rPr>
              <a:t>ежедневная</a:t>
            </a:r>
            <a:r>
              <a:rPr lang="en-US" sz="2000" b="1" kern="100" dirty="0">
                <a:solidFill>
                  <a:srgbClr val="808080"/>
                </a:solidFill>
                <a:latin typeface="Raleway" pitchFamily="2" charset="-52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000" b="1" kern="100" dirty="0">
                <a:solidFill>
                  <a:srgbClr val="808080"/>
                </a:solidFill>
                <a:latin typeface="Raleway" pitchFamily="2" charset="-52"/>
                <a:ea typeface="DengXian" panose="02010600030101010101" pitchFamily="2" charset="-122"/>
                <a:cs typeface="Times New Roman" panose="02020603050405020304" pitchFamily="18" charset="0"/>
              </a:rPr>
              <a:t>экономия времени при</a:t>
            </a:r>
            <a:r>
              <a:rPr lang="ru-RU" sz="2000" b="1" kern="100" dirty="0">
                <a:solidFill>
                  <a:srgbClr val="808080"/>
                </a:solidFill>
                <a:effectLst/>
                <a:latin typeface="Raleway" pitchFamily="2" charset="-52"/>
                <a:ea typeface="DengXian" panose="02010600030101010101" pitchFamily="2" charset="-122"/>
                <a:cs typeface="Times New Roman" panose="02020603050405020304" pitchFamily="18" charset="0"/>
              </a:rPr>
              <a:t> работе с электронным листом назначений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C80629-C08B-F03E-7560-709B7F966670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01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A7EDC-4B5E-8317-FE9B-B9F686EB4DB7}"/>
              </a:ext>
            </a:extLst>
          </p:cNvPr>
          <p:cNvSpPr txBox="1"/>
          <p:nvPr/>
        </p:nvSpPr>
        <p:spPr>
          <a:xfrm>
            <a:off x="390479" y="304396"/>
            <a:ext cx="7839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Аналитический модуль РАИСа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80075A-5E0E-840B-C4E6-4B9E07DF2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168" y="4150724"/>
            <a:ext cx="2845885" cy="2588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5C6689-8505-AFA3-334F-46E82BD7C878}"/>
              </a:ext>
            </a:extLst>
          </p:cNvPr>
          <p:cNvSpPr txBox="1"/>
          <p:nvPr/>
        </p:nvSpPr>
        <p:spPr>
          <a:xfrm>
            <a:off x="4558718" y="4291016"/>
            <a:ext cx="763328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Дашборды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 для управления службой АиР,  разбиты по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KPI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: </a:t>
            </a:r>
          </a:p>
          <a:p>
            <a:pPr>
              <a:spcBef>
                <a:spcPts val="600"/>
              </a:spcBef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  <a:p>
            <a:pPr marL="342900" indent="-342900">
              <a:spcBef>
                <a:spcPts val="600"/>
              </a:spcBef>
              <a:buAutoNum type="arabicParenR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Результирующие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 - про качество оказания медицинской помощи и исходы пациентов. </a:t>
            </a:r>
          </a:p>
          <a:p>
            <a:pPr marL="342900" indent="-342900">
              <a:spcBef>
                <a:spcPts val="600"/>
              </a:spcBef>
              <a:buAutoNum type="arabicParenR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Процессные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 – про результаты процессов, объемы. </a:t>
            </a:r>
          </a:p>
          <a:p>
            <a:pPr marL="342900" indent="-342900">
              <a:spcBef>
                <a:spcPts val="600"/>
              </a:spcBef>
              <a:buAutoNum type="arabicParenR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Обеспечивающие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 – про обеспечение ресурсами процессов медицинской организации</a:t>
            </a:r>
          </a:p>
          <a:p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6D0B5B-82D0-0D30-E98A-7EACC6787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79" y="1161616"/>
            <a:ext cx="3695707" cy="25880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C72567-94CC-160D-0B82-4F9F35965FDB}"/>
              </a:ext>
            </a:extLst>
          </p:cNvPr>
          <p:cNvSpPr txBox="1"/>
          <p:nvPr/>
        </p:nvSpPr>
        <p:spPr>
          <a:xfrm>
            <a:off x="4558719" y="1982210"/>
            <a:ext cx="76332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Конструктор отчетов предназначен для формирования журналов и отчетов для статистического анализа данных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C199A9A-5F96-EC49-3BD6-BED0BCCFCF6C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9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476B2-5513-D6C6-220D-2DA65EA7D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940" y="3101274"/>
            <a:ext cx="4604496" cy="34139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1C4B07-B646-EA3D-80BE-C9A3D8A5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356" y="711200"/>
            <a:ext cx="2387600" cy="543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562849-E726-E36D-714D-4314022B143D}"/>
              </a:ext>
            </a:extLst>
          </p:cNvPr>
          <p:cNvSpPr txBox="1"/>
          <p:nvPr/>
        </p:nvSpPr>
        <p:spPr>
          <a:xfrm>
            <a:off x="230459" y="151694"/>
            <a:ext cx="93088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Кейс: лекарственная терапия пациентов, получавших иммуноглобулин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8EC9D-66FC-761D-20C3-EE2C4D31791A}"/>
              </a:ext>
            </a:extLst>
          </p:cNvPr>
          <p:cNvSpPr txBox="1"/>
          <p:nvPr/>
        </p:nvSpPr>
        <p:spPr>
          <a:xfrm>
            <a:off x="512940" y="1973107"/>
            <a:ext cx="85894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1508	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случаев госпитализации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36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 	пациентам назначались иммуноглобулины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Сигардис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 и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Привиджен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.</a:t>
            </a:r>
          </a:p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17 	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дней  средний срок пребывания в ОРИТ ( от 2х  до 48 дней)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638B7-40FE-74A2-B360-2A83EEBACFCC}"/>
              </a:ext>
            </a:extLst>
          </p:cNvPr>
          <p:cNvSpPr txBox="1"/>
          <p:nvPr/>
        </p:nvSpPr>
        <p:spPr>
          <a:xfrm>
            <a:off x="31155" y="3881085"/>
            <a:ext cx="42637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2919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 </a:t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лекарственных препаратов  и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</a:b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34 726 </a:t>
            </a:r>
          </a:p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назначений </a:t>
            </a:r>
          </a:p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выполнили медицинские сестры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  <a:p>
            <a:pPr algn="ctr"/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7AC1D3-037B-185A-474E-4B6D01A44BF6}"/>
              </a:ext>
            </a:extLst>
          </p:cNvPr>
          <p:cNvSpPr txBox="1"/>
          <p:nvPr/>
        </p:nvSpPr>
        <p:spPr>
          <a:xfrm>
            <a:off x="5346053" y="6399093"/>
            <a:ext cx="39594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Назначения на пациента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839D12-6E8E-96CE-9147-A70E1CCDBFAA}"/>
              </a:ext>
            </a:extLst>
          </p:cNvPr>
          <p:cNvSpPr txBox="1"/>
          <p:nvPr/>
        </p:nvSpPr>
        <p:spPr>
          <a:xfrm>
            <a:off x="9539356" y="6387552"/>
            <a:ext cx="39594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Топ 30 препаратов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D800D8-80E1-1186-0D37-838E0E858E38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69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2662664" y="604292"/>
            <a:ext cx="971671" cy="0"/>
          </a:xfrm>
          <a:prstGeom prst="line">
            <a:avLst/>
          </a:prstGeom>
          <a:ln w="28575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4BF615DB-EA0E-697B-C0C0-D1D77B6A82BA}"/>
              </a:ext>
            </a:extLst>
          </p:cNvPr>
          <p:cNvSpPr/>
          <p:nvPr/>
        </p:nvSpPr>
        <p:spPr>
          <a:xfrm>
            <a:off x="669891" y="1250623"/>
            <a:ext cx="6379301" cy="1359996"/>
          </a:xfrm>
          <a:prstGeom prst="roundRect">
            <a:avLst/>
          </a:prstGeom>
          <a:solidFill>
            <a:srgbClr val="1B9E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Raleway"/>
              </a:rPr>
              <a:t>Пример: экономика </a:t>
            </a:r>
            <a:r>
              <a:rPr lang="ru-RU" sz="1600" b="1" dirty="0" err="1">
                <a:solidFill>
                  <a:schemeClr val="bg1"/>
                </a:solidFill>
                <a:latin typeface="Raleway"/>
              </a:rPr>
              <a:t>севофлюрана</a:t>
            </a:r>
            <a:endParaRPr lang="ru-RU" sz="1600" dirty="0">
              <a:solidFill>
                <a:schemeClr val="bg1"/>
              </a:solidFill>
              <a:latin typeface="Raleway"/>
            </a:endParaRPr>
          </a:p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Raleway"/>
              </a:rPr>
              <a:t>~</a:t>
            </a:r>
            <a:r>
              <a:rPr lang="ru-RU" sz="1600" dirty="0">
                <a:solidFill>
                  <a:schemeClr val="bg1"/>
                </a:solidFill>
                <a:latin typeface="Raleway"/>
              </a:rPr>
              <a:t>10,000 </a:t>
            </a:r>
            <a:r>
              <a:rPr lang="ru-RU" sz="1600" dirty="0" err="1">
                <a:solidFill>
                  <a:schemeClr val="bg1"/>
                </a:solidFill>
                <a:latin typeface="Raleway"/>
              </a:rPr>
              <a:t>руб</a:t>
            </a:r>
            <a:r>
              <a:rPr lang="ru-RU" sz="1600" dirty="0">
                <a:solidFill>
                  <a:schemeClr val="bg1"/>
                </a:solidFill>
                <a:latin typeface="Raleway"/>
              </a:rPr>
              <a:t> флакон 250 мл </a:t>
            </a:r>
            <a:endParaRPr lang="ru-RU" sz="1600" b="1" dirty="0">
              <a:solidFill>
                <a:schemeClr val="bg1"/>
              </a:solidFill>
              <a:latin typeface="Raleway"/>
            </a:endParaRP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Raleway"/>
              </a:rPr>
              <a:t>20 - 40 мл </a:t>
            </a:r>
            <a:r>
              <a:rPr lang="en-US" sz="1600" dirty="0">
                <a:solidFill>
                  <a:schemeClr val="bg1"/>
                </a:solidFill>
                <a:latin typeface="Raleway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Raleway"/>
              </a:rPr>
              <a:t>Экономия на 1 операцию </a:t>
            </a:r>
            <a:r>
              <a:rPr lang="en-US" sz="1600" dirty="0">
                <a:solidFill>
                  <a:schemeClr val="bg1"/>
                </a:solidFill>
                <a:latin typeface="Raleway"/>
              </a:rPr>
              <a:t>(</a:t>
            </a:r>
            <a:r>
              <a:rPr lang="ru-RU" sz="1600" dirty="0">
                <a:solidFill>
                  <a:schemeClr val="bg1"/>
                </a:solidFill>
                <a:latin typeface="Raleway"/>
              </a:rPr>
              <a:t>3 операции в день</a:t>
            </a:r>
            <a:r>
              <a:rPr lang="en-US" sz="1600" dirty="0">
                <a:solidFill>
                  <a:schemeClr val="bg1"/>
                </a:solidFill>
                <a:latin typeface="Raleway"/>
              </a:rPr>
              <a:t>) </a:t>
            </a:r>
            <a:r>
              <a:rPr lang="ru-RU" sz="1600" dirty="0">
                <a:solidFill>
                  <a:schemeClr val="bg1"/>
                </a:solidFill>
                <a:latin typeface="Raleway"/>
              </a:rPr>
              <a:t>=</a:t>
            </a:r>
            <a:br>
              <a:rPr lang="ru-RU" sz="1600" dirty="0">
                <a:solidFill>
                  <a:schemeClr val="bg1"/>
                </a:solidFill>
                <a:latin typeface="Raleway"/>
              </a:rPr>
            </a:br>
            <a:r>
              <a:rPr lang="ru-RU" sz="1600" b="1" dirty="0">
                <a:solidFill>
                  <a:schemeClr val="bg1"/>
                </a:solidFill>
                <a:latin typeface="Raleway"/>
              </a:rPr>
              <a:t>600,000 </a:t>
            </a:r>
            <a:r>
              <a:rPr lang="ru-RU" sz="1600" b="1" dirty="0" err="1">
                <a:solidFill>
                  <a:schemeClr val="bg1"/>
                </a:solidFill>
                <a:latin typeface="Raleway"/>
              </a:rPr>
              <a:t>руб</a:t>
            </a:r>
            <a:r>
              <a:rPr lang="ru-RU" sz="1600" b="1" dirty="0">
                <a:solidFill>
                  <a:schemeClr val="bg1"/>
                </a:solidFill>
                <a:latin typeface="Raleway"/>
              </a:rPr>
              <a:t> в год с 1 операционной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EE08A3B-EA2A-D47E-4513-D81ACA783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466" y="372244"/>
            <a:ext cx="2645317" cy="86578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B764B1C-9C57-0C19-0313-BD5481D9604B}"/>
              </a:ext>
            </a:extLst>
          </p:cNvPr>
          <p:cNvSpPr txBox="1"/>
          <p:nvPr/>
        </p:nvSpPr>
        <p:spPr>
          <a:xfrm>
            <a:off x="336583" y="481971"/>
            <a:ext cx="7780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Экономика оперблока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758680D-4161-8F9D-064A-69951EAA9A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1" t="29587" r="-2893" b="28043"/>
          <a:stretch/>
        </p:blipFill>
        <p:spPr bwMode="auto">
          <a:xfrm>
            <a:off x="4280025" y="2799105"/>
            <a:ext cx="3119168" cy="19635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1000" dist="5000" dir="5400000" sy="-100000" algn="bl" rotWithShape="0"/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CD92C8A-E063-858D-CBF7-871A31B873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t="1753" r="-6692" b="16212"/>
          <a:stretch/>
        </p:blipFill>
        <p:spPr bwMode="auto">
          <a:xfrm>
            <a:off x="437939" y="2775053"/>
            <a:ext cx="3219076" cy="1963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endPos="1000" dist="5000" dir="5400000" sy="-100000" algn="bl" rotWithShape="0"/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A6ED64D-3EE9-21B8-55F9-F4832470A861}"/>
              </a:ext>
            </a:extLst>
          </p:cNvPr>
          <p:cNvSpPr txBox="1"/>
          <p:nvPr/>
        </p:nvSpPr>
        <p:spPr bwMode="auto">
          <a:xfrm>
            <a:off x="543839" y="4907075"/>
            <a:ext cx="31380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 dirty="0">
                <a:solidFill>
                  <a:srgbClr val="1D4975"/>
                </a:solidFill>
                <a:latin typeface="Raleway"/>
              </a:rPr>
              <a:t>Анестетик доступен в неограниченном количестве</a:t>
            </a:r>
            <a:endParaRPr dirty="0"/>
          </a:p>
          <a:p>
            <a:pPr algn="just">
              <a:defRPr/>
            </a:pPr>
            <a:endParaRPr lang="ru-RU" sz="1400" dirty="0">
              <a:solidFill>
                <a:srgbClr val="1D4975"/>
              </a:solidFill>
              <a:latin typeface="Raleway"/>
            </a:endParaRPr>
          </a:p>
          <a:p>
            <a:pPr algn="just">
              <a:defRPr/>
            </a:pPr>
            <a:r>
              <a:rPr lang="ru-RU" sz="1400" dirty="0" err="1">
                <a:solidFill>
                  <a:srgbClr val="1D4975"/>
                </a:solidFill>
                <a:latin typeface="Raleway"/>
              </a:rPr>
              <a:t>Севофлуран</a:t>
            </a:r>
            <a:r>
              <a:rPr lang="ru-RU" sz="1400" dirty="0">
                <a:solidFill>
                  <a:srgbClr val="1D4975"/>
                </a:solidFill>
                <a:latin typeface="Raleway"/>
              </a:rPr>
              <a:t> списывается формально, Не учитывается реальный расход</a:t>
            </a:r>
            <a:endParaRPr dirty="0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7CB27EC-6EB2-AE6B-7FD6-A5C04D500AD3}"/>
              </a:ext>
            </a:extLst>
          </p:cNvPr>
          <p:cNvGrpSpPr/>
          <p:nvPr/>
        </p:nvGrpSpPr>
        <p:grpSpPr bwMode="auto">
          <a:xfrm>
            <a:off x="254991" y="5013957"/>
            <a:ext cx="134934" cy="307810"/>
            <a:chOff x="6007259" y="2263404"/>
            <a:chExt cx="187372" cy="427431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CB5D1A2E-A8CC-E94C-EFA0-8AAD528286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7259" y="2263404"/>
              <a:ext cx="187372" cy="23924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9AE84A92-36EA-628A-D192-1F2D7C8AE2B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7259" y="2497453"/>
              <a:ext cx="187372" cy="19338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098FB4F6-9FE5-A0F0-02D0-1E9A4BAD8871}"/>
              </a:ext>
            </a:extLst>
          </p:cNvPr>
          <p:cNvGrpSpPr/>
          <p:nvPr/>
        </p:nvGrpSpPr>
        <p:grpSpPr bwMode="auto">
          <a:xfrm>
            <a:off x="264481" y="5661112"/>
            <a:ext cx="134934" cy="307810"/>
            <a:chOff x="6007259" y="2263404"/>
            <a:chExt cx="187372" cy="427431"/>
          </a:xfrm>
        </p:grpSpPr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357BC648-43A0-1219-48F8-DBE9841E7B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7259" y="2263404"/>
              <a:ext cx="187372" cy="23924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4FA14E96-1117-5D1F-0F77-9956882CF7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7259" y="2497453"/>
              <a:ext cx="187372" cy="19338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423B773-8B4F-7DD4-F197-FCE096E4DF4D}"/>
              </a:ext>
            </a:extLst>
          </p:cNvPr>
          <p:cNvSpPr txBox="1"/>
          <p:nvPr/>
        </p:nvSpPr>
        <p:spPr bwMode="auto">
          <a:xfrm>
            <a:off x="4480016" y="4926269"/>
            <a:ext cx="3231968" cy="188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 dirty="0">
                <a:solidFill>
                  <a:srgbClr val="1D4975"/>
                </a:solidFill>
                <a:latin typeface="Raleway"/>
              </a:rPr>
              <a:t>В современных НДА есть функция </a:t>
            </a:r>
            <a:r>
              <a:rPr lang="ru-RU" sz="1400" dirty="0" err="1">
                <a:solidFill>
                  <a:srgbClr val="1D4975"/>
                </a:solidFill>
                <a:latin typeface="Raleway"/>
              </a:rPr>
              <a:t>низкопоточной</a:t>
            </a:r>
            <a:r>
              <a:rPr lang="ru-RU" sz="1400" dirty="0">
                <a:solidFill>
                  <a:srgbClr val="1D4975"/>
                </a:solidFill>
                <a:latin typeface="Raleway"/>
              </a:rPr>
              <a:t> анестезии. </a:t>
            </a:r>
            <a:endParaRPr dirty="0"/>
          </a:p>
          <a:p>
            <a:pPr algn="just">
              <a:defRPr/>
            </a:pPr>
            <a:endParaRPr lang="ru-RU" sz="1400" dirty="0">
              <a:solidFill>
                <a:srgbClr val="1D4975"/>
              </a:solidFill>
              <a:latin typeface="Raleway"/>
            </a:endParaRPr>
          </a:p>
          <a:p>
            <a:pPr algn="just">
              <a:defRPr/>
            </a:pPr>
            <a:r>
              <a:rPr lang="ru-RU" sz="1400" dirty="0">
                <a:solidFill>
                  <a:srgbClr val="1D4975"/>
                </a:solidFill>
                <a:latin typeface="Raleway"/>
              </a:rPr>
              <a:t>не используют :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1400" dirty="0">
                <a:solidFill>
                  <a:srgbClr val="1D4975"/>
                </a:solidFill>
                <a:latin typeface="Raleway"/>
              </a:rPr>
              <a:t>   </a:t>
            </a:r>
            <a:r>
              <a:rPr lang="ru-RU" sz="1400" dirty="0">
                <a:solidFill>
                  <a:srgbClr val="1D4975"/>
                </a:solidFill>
                <a:latin typeface="Raleway"/>
              </a:rPr>
              <a:t>- нет контроля руководства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1400" dirty="0">
                <a:solidFill>
                  <a:srgbClr val="1D4975"/>
                </a:solidFill>
                <a:latin typeface="Raleway"/>
              </a:rPr>
              <a:t>   </a:t>
            </a:r>
            <a:r>
              <a:rPr lang="ru-RU" sz="1400" dirty="0">
                <a:solidFill>
                  <a:srgbClr val="1D4975"/>
                </a:solidFill>
                <a:latin typeface="Raleway"/>
              </a:rPr>
              <a:t>- </a:t>
            </a:r>
            <a:r>
              <a:rPr lang="ru-RU" sz="1400" dirty="0" err="1">
                <a:solidFill>
                  <a:srgbClr val="1D4975"/>
                </a:solidFill>
                <a:latin typeface="Raleway"/>
              </a:rPr>
              <a:t>доп</a:t>
            </a:r>
            <a:r>
              <a:rPr lang="ru-RU" sz="1400" dirty="0">
                <a:solidFill>
                  <a:srgbClr val="1D4975"/>
                </a:solidFill>
                <a:latin typeface="Raleway"/>
              </a:rPr>
              <a:t> работа - менять адсорбер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1400" dirty="0">
                <a:solidFill>
                  <a:srgbClr val="1D4975"/>
                </a:solidFill>
                <a:latin typeface="Raleway"/>
              </a:rPr>
              <a:t>   </a:t>
            </a:r>
            <a:r>
              <a:rPr lang="ru-RU" sz="1400" dirty="0">
                <a:solidFill>
                  <a:srgbClr val="1D4975"/>
                </a:solidFill>
                <a:latin typeface="Raleway"/>
              </a:rPr>
              <a:t>-требуется контроль </a:t>
            </a:r>
            <a:r>
              <a:rPr lang="en-US" sz="1400" dirty="0">
                <a:solidFill>
                  <a:srgbClr val="1D4975"/>
                </a:solidFill>
                <a:latin typeface="Raleway"/>
              </a:rPr>
              <a:t> </a:t>
            </a:r>
            <a:r>
              <a:rPr lang="ru-RU" sz="1400" dirty="0">
                <a:solidFill>
                  <a:srgbClr val="1D4975"/>
                </a:solidFill>
                <a:latin typeface="Raleway"/>
              </a:rPr>
              <a:t>СО2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3E05FF4C-30CF-BB70-CC76-B0BBDE03D7F6}"/>
              </a:ext>
            </a:extLst>
          </p:cNvPr>
          <p:cNvGrpSpPr/>
          <p:nvPr/>
        </p:nvGrpSpPr>
        <p:grpSpPr bwMode="auto">
          <a:xfrm>
            <a:off x="4269784" y="4973208"/>
            <a:ext cx="134934" cy="307810"/>
            <a:chOff x="6007259" y="2263404"/>
            <a:chExt cx="187372" cy="427431"/>
          </a:xfrm>
        </p:grpSpPr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641FA5E2-7007-9D4B-4744-4BDE56A87E9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7259" y="2263404"/>
              <a:ext cx="187372" cy="23924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4EF0DEF9-C8DD-7646-993E-B13F43A35E5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7259" y="2497453"/>
              <a:ext cx="187372" cy="19338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7049131-9CBE-E448-8D89-ECD1FA81B316}"/>
              </a:ext>
            </a:extLst>
          </p:cNvPr>
          <p:cNvGrpSpPr/>
          <p:nvPr/>
        </p:nvGrpSpPr>
        <p:grpSpPr bwMode="auto">
          <a:xfrm>
            <a:off x="4279274" y="5620363"/>
            <a:ext cx="134934" cy="307810"/>
            <a:chOff x="6007259" y="2263404"/>
            <a:chExt cx="187372" cy="427431"/>
          </a:xfrm>
        </p:grpSpPr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2469D9D6-AFC7-8932-9183-5F6437040B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7259" y="2263404"/>
              <a:ext cx="187372" cy="23924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>
              <a:extLst>
                <a:ext uri="{FF2B5EF4-FFF2-40B4-BE49-F238E27FC236}">
                  <a16:creationId xmlns:a16="http://schemas.microsoft.com/office/drawing/2014/main" id="{7DC68289-33A7-FF0C-2104-97C6385BB9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7259" y="2497453"/>
              <a:ext cx="187372" cy="19338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0FF9267-5A50-AD2B-1C36-D5DEE3EF1E82}"/>
              </a:ext>
            </a:extLst>
          </p:cNvPr>
          <p:cNvGrpSpPr/>
          <p:nvPr/>
        </p:nvGrpSpPr>
        <p:grpSpPr>
          <a:xfrm>
            <a:off x="7470228" y="2654471"/>
            <a:ext cx="4453555" cy="2102526"/>
            <a:chOff x="3339854" y="3496293"/>
            <a:chExt cx="7414006" cy="3125595"/>
          </a:xfrm>
        </p:grpSpPr>
        <p:pic>
          <p:nvPicPr>
            <p:cNvPr id="58" name="Picture 16">
              <a:extLst>
                <a:ext uri="{FF2B5EF4-FFF2-40B4-BE49-F238E27FC236}">
                  <a16:creationId xmlns:a16="http://schemas.microsoft.com/office/drawing/2014/main" id="{2E0F0473-1283-72DF-8D60-D22680411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t="1" b="41908"/>
            <a:stretch/>
          </p:blipFill>
          <p:spPr bwMode="auto">
            <a:xfrm>
              <a:off x="3339854" y="3496293"/>
              <a:ext cx="7414006" cy="3125595"/>
            </a:xfrm>
            <a:prstGeom prst="rect">
              <a:avLst/>
            </a:prstGeom>
            <a:noFill/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3C55D22-2993-9D4E-D981-80DBBBFEF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4444732" y="3542373"/>
              <a:ext cx="1025493" cy="544012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43AC6A20-10F9-0060-36E6-F86315298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7161" b="4787"/>
            <a:stretch/>
          </p:blipFill>
          <p:spPr bwMode="auto">
            <a:xfrm>
              <a:off x="4444732" y="3943788"/>
              <a:ext cx="5265938" cy="2678100"/>
            </a:xfrm>
            <a:prstGeom prst="rect">
              <a:avLst/>
            </a:prstGeom>
          </p:spPr>
        </p:pic>
        <p:sp>
          <p:nvSpPr>
            <p:cNvPr id="61" name="Скругленный прямоугольник 60">
              <a:extLst>
                <a:ext uri="{FF2B5EF4-FFF2-40B4-BE49-F238E27FC236}">
                  <a16:creationId xmlns:a16="http://schemas.microsoft.com/office/drawing/2014/main" id="{E38B8E9A-1479-E630-F2EC-C8C938C049D6}"/>
                </a:ext>
              </a:extLst>
            </p:cNvPr>
            <p:cNvSpPr/>
            <p:nvPr/>
          </p:nvSpPr>
          <p:spPr bwMode="auto">
            <a:xfrm>
              <a:off x="4255799" y="5619293"/>
              <a:ext cx="5557902" cy="502821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10A9A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3D9C795-19FC-993B-1982-CC656D5BFAAE}"/>
              </a:ext>
            </a:extLst>
          </p:cNvPr>
          <p:cNvSpPr txBox="1"/>
          <p:nvPr/>
        </p:nvSpPr>
        <p:spPr bwMode="auto">
          <a:xfrm>
            <a:off x="8510100" y="5046510"/>
            <a:ext cx="3628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1D4975"/>
                </a:solidFill>
                <a:latin typeface="Raleway"/>
              </a:rPr>
              <a:t>Автоматический сбор данных и расчет расхода в мл</a:t>
            </a:r>
            <a:endParaRPr dirty="0"/>
          </a:p>
          <a:p>
            <a:pPr>
              <a:defRPr/>
            </a:pPr>
            <a:r>
              <a:rPr lang="ru-RU" sz="1600" dirty="0">
                <a:solidFill>
                  <a:srgbClr val="1D4975"/>
                </a:solidFill>
                <a:latin typeface="Raleway"/>
              </a:rPr>
              <a:t>  </a:t>
            </a:r>
            <a:endParaRPr dirty="0"/>
          </a:p>
          <a:p>
            <a:pPr>
              <a:defRPr/>
            </a:pPr>
            <a:r>
              <a:rPr lang="ru-RU" sz="1600" dirty="0">
                <a:solidFill>
                  <a:srgbClr val="1D4975"/>
                </a:solidFill>
                <a:latin typeface="Raleway"/>
              </a:rPr>
              <a:t>Удаленный контроль</a:t>
            </a:r>
            <a:endParaRPr dirty="0"/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354A04F9-D14D-C7F0-1A3E-9252E1E156D2}"/>
              </a:ext>
            </a:extLst>
          </p:cNvPr>
          <p:cNvGrpSpPr/>
          <p:nvPr/>
        </p:nvGrpSpPr>
        <p:grpSpPr bwMode="auto">
          <a:xfrm>
            <a:off x="8157515" y="5065784"/>
            <a:ext cx="134934" cy="307810"/>
            <a:chOff x="6007259" y="2263404"/>
            <a:chExt cx="187372" cy="427431"/>
          </a:xfrm>
        </p:grpSpPr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A9EBE1EB-4BA8-8106-9825-E36522A7E8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7259" y="2263404"/>
              <a:ext cx="187372" cy="23924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A0790C3F-D5C5-7CE1-94EF-FCF8F6B7AC7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7259" y="2497453"/>
              <a:ext cx="187372" cy="19338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D6D5889D-81E8-A01E-91F3-38C70DFF352A}"/>
              </a:ext>
            </a:extLst>
          </p:cNvPr>
          <p:cNvGrpSpPr/>
          <p:nvPr/>
        </p:nvGrpSpPr>
        <p:grpSpPr bwMode="auto">
          <a:xfrm>
            <a:off x="8157515" y="5774268"/>
            <a:ext cx="134934" cy="307810"/>
            <a:chOff x="6007259" y="2263404"/>
            <a:chExt cx="187372" cy="427431"/>
          </a:xfrm>
        </p:grpSpPr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5C88D630-139D-C2DE-6F35-B0474C5B51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07259" y="2263404"/>
              <a:ext cx="187372" cy="23924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BEB46FCB-3971-A78A-DC37-5E42860DBC3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7259" y="2497453"/>
              <a:ext cx="187372" cy="193382"/>
            </a:xfrm>
            <a:prstGeom prst="line">
              <a:avLst/>
            </a:prstGeom>
            <a:ln w="19050">
              <a:solidFill>
                <a:srgbClr val="10A9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AC9CF62-C301-362D-07EA-2C0B24BF015B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15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2662664" y="604292"/>
            <a:ext cx="971671" cy="0"/>
          </a:xfrm>
          <a:prstGeom prst="line">
            <a:avLst/>
          </a:prstGeom>
          <a:ln w="28575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EE08A3B-EA2A-D47E-4513-D81ACA783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466" y="372244"/>
            <a:ext cx="2645317" cy="86578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B764B1C-9C57-0C19-0313-BD5481D9604B}"/>
              </a:ext>
            </a:extLst>
          </p:cNvPr>
          <p:cNvSpPr txBox="1"/>
          <p:nvPr/>
        </p:nvSpPr>
        <p:spPr>
          <a:xfrm>
            <a:off x="336583" y="481971"/>
            <a:ext cx="7780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Экономика оперблока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5E7284E-AA3E-833E-BE21-E433A3A8E4F4}"/>
              </a:ext>
            </a:extLst>
          </p:cNvPr>
          <p:cNvSpPr/>
          <p:nvPr/>
        </p:nvSpPr>
        <p:spPr>
          <a:xfrm>
            <a:off x="-159274" y="7089261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6A5DD5-2144-7AC7-2738-A49678138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9" t="15839" r="13046" b="53969"/>
          <a:stretch/>
        </p:blipFill>
        <p:spPr>
          <a:xfrm>
            <a:off x="458794" y="1628226"/>
            <a:ext cx="11131538" cy="493702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35D1FE-429D-8B74-B07B-D33D9A603DF6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78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2662664" y="604292"/>
            <a:ext cx="971671" cy="0"/>
          </a:xfrm>
          <a:prstGeom prst="line">
            <a:avLst/>
          </a:prstGeom>
          <a:ln w="28575"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EE08A3B-EA2A-D47E-4513-D81ACA783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466" y="372244"/>
            <a:ext cx="2645317" cy="865787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5E7284E-AA3E-833E-BE21-E433A3A8E4F4}"/>
              </a:ext>
            </a:extLst>
          </p:cNvPr>
          <p:cNvSpPr/>
          <p:nvPr/>
        </p:nvSpPr>
        <p:spPr>
          <a:xfrm>
            <a:off x="-159274" y="7089261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2DA9E0-9FAC-80F7-B933-EAB50B50B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268"/>
          <a:stretch/>
        </p:blipFill>
        <p:spPr>
          <a:xfrm>
            <a:off x="8540349" y="1437314"/>
            <a:ext cx="2871363" cy="32069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08F522-56C6-5440-DE47-64CD2FCE3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60" y="1362256"/>
            <a:ext cx="3730368" cy="3096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08508F-8CA2-50C5-5DDB-7AEBF05B5811}"/>
              </a:ext>
            </a:extLst>
          </p:cNvPr>
          <p:cNvSpPr txBox="1"/>
          <p:nvPr/>
        </p:nvSpPr>
        <p:spPr>
          <a:xfrm>
            <a:off x="-106761" y="4623257"/>
            <a:ext cx="42637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Загрузка оперблока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  <a:p>
            <a:pPr algn="ctr"/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EA5864-F307-E643-6D7D-F5B751F65D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191"/>
          <a:stretch/>
        </p:blipFill>
        <p:spPr>
          <a:xfrm>
            <a:off x="4276595" y="1507325"/>
            <a:ext cx="3347743" cy="3096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FAE009-9D0D-E0CB-9C56-4CAB8E6F9D94}"/>
              </a:ext>
            </a:extLst>
          </p:cNvPr>
          <p:cNvSpPr txBox="1"/>
          <p:nvPr/>
        </p:nvSpPr>
        <p:spPr bwMode="auto">
          <a:xfrm>
            <a:off x="4017164" y="4603680"/>
            <a:ext cx="42637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Длительность операций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  <a:p>
            <a:pPr algn="ctr"/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20F63-C2A4-C329-6888-FEEFEEB18935}"/>
              </a:ext>
            </a:extLst>
          </p:cNvPr>
          <p:cNvSpPr txBox="1"/>
          <p:nvPr/>
        </p:nvSpPr>
        <p:spPr bwMode="auto">
          <a:xfrm>
            <a:off x="8141089" y="4613468"/>
            <a:ext cx="42637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Задержка первой очереди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  <a:p>
            <a:pPr algn="ctr"/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0C454E-F012-8D45-1A83-1CE8F7950997}"/>
              </a:ext>
            </a:extLst>
          </p:cNvPr>
          <p:cNvSpPr txBox="1"/>
          <p:nvPr/>
        </p:nvSpPr>
        <p:spPr bwMode="auto">
          <a:xfrm>
            <a:off x="336583" y="481971"/>
            <a:ext cx="7780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Экономика оперблока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7F4778-E0C1-A679-3427-16A35F76830C}"/>
              </a:ext>
            </a:extLst>
          </p:cNvPr>
          <p:cNvSpPr txBox="1"/>
          <p:nvPr/>
        </p:nvSpPr>
        <p:spPr>
          <a:xfrm>
            <a:off x="2521967" y="5302261"/>
            <a:ext cx="56191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Ключевые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KPI:</a:t>
            </a:r>
          </a:p>
          <a:p>
            <a:pPr marL="457200" indent="-457200">
              <a:buFontTx/>
              <a:buAutoNum type="arabicPeriod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План/факт длительности операций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Задержка первой очереди</a:t>
            </a: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52"/>
              </a:rPr>
              <a:t>Время между швом и разрезом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B8DCD3F-7D06-75B5-22FE-D8692576443F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82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DCFDBC-3342-87EB-2B60-3683FCF1FAA5}"/>
              </a:ext>
            </a:extLst>
          </p:cNvPr>
          <p:cNvSpPr/>
          <p:nvPr/>
        </p:nvSpPr>
        <p:spPr bwMode="auto">
          <a:xfrm>
            <a:off x="-33935" y="4783144"/>
            <a:ext cx="12259869" cy="2074856"/>
          </a:xfrm>
          <a:prstGeom prst="rect">
            <a:avLst/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0F1975-CCA5-D8D1-8836-D089A265C660}"/>
              </a:ext>
            </a:extLst>
          </p:cNvPr>
          <p:cNvSpPr txBox="1"/>
          <p:nvPr/>
        </p:nvSpPr>
        <p:spPr bwMode="auto">
          <a:xfrm>
            <a:off x="597567" y="325770"/>
            <a:ext cx="20157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E3466"/>
                </a:solidFill>
                <a:latin typeface="Raleway" panose="020B0503030101060003" pitchFamily="34" charset="-52"/>
              </a:rPr>
              <a:t>Результаты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D3617-4F61-6FC1-C16F-71363DF045AA}"/>
              </a:ext>
            </a:extLst>
          </p:cNvPr>
          <p:cNvSpPr txBox="1"/>
          <p:nvPr/>
        </p:nvSpPr>
        <p:spPr bwMode="auto">
          <a:xfrm>
            <a:off x="549816" y="628302"/>
            <a:ext cx="11273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Мы сделали </a:t>
            </a:r>
            <a:b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технологию доступной</a:t>
            </a:r>
          </a:p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в России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498175-224A-D28B-4941-0A63942C02D8}"/>
              </a:ext>
            </a:extLst>
          </p:cNvPr>
          <p:cNvSpPr txBox="1"/>
          <p:nvPr/>
        </p:nvSpPr>
        <p:spPr>
          <a:xfrm>
            <a:off x="6979096" y="759477"/>
            <a:ext cx="4068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1E3466"/>
                </a:solidFill>
                <a:latin typeface=""/>
              </a:rPr>
              <a:t>Минздрав Приморского края, ХЦРБ поселок Славянка</a:t>
            </a:r>
            <a:endParaRPr lang="ru-RU" sz="1600" b="0" i="0" u="none" strike="noStrike" dirty="0">
              <a:solidFill>
                <a:srgbClr val="1E3466"/>
              </a:solidFill>
              <a:latin typeface="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33F559-84FA-B6CA-7261-E66E12461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41865" y="3986934"/>
            <a:ext cx="480444" cy="44612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4F06C9C-00CF-D26E-D923-D006C1A72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874991" y="4021943"/>
            <a:ext cx="1176835" cy="29304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55FFADC-D226-7B8C-13FF-F79B3E6C7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416412" y="3979777"/>
            <a:ext cx="1403251" cy="415046"/>
          </a:xfrm>
          <a:prstGeom prst="rect">
            <a:avLst/>
          </a:prstGeom>
        </p:spPr>
      </p:pic>
      <p:pic>
        <p:nvPicPr>
          <p:cNvPr id="26" name="Picture 16" descr="Медицинское оборудование от производителя FRESENIUS KABI">
            <a:extLst>
              <a:ext uri="{FF2B5EF4-FFF2-40B4-BE49-F238E27FC236}">
                <a16:creationId xmlns:a16="http://schemas.microsoft.com/office/drawing/2014/main" id="{9AC0F76B-8055-7C93-BFAA-AFCCFECD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033" y="4007275"/>
            <a:ext cx="1200168" cy="3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5138F5-6257-F494-B5AA-BE6E156D05C2}"/>
              </a:ext>
            </a:extLst>
          </p:cNvPr>
          <p:cNvSpPr txBox="1"/>
          <p:nvPr/>
        </p:nvSpPr>
        <p:spPr bwMode="auto">
          <a:xfrm>
            <a:off x="1019806" y="2560775"/>
            <a:ext cx="4681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ru-RU" sz="1600" dirty="0">
                <a:solidFill>
                  <a:srgbClr val="808080"/>
                </a:solidFill>
                <a:latin typeface=""/>
              </a:rPr>
              <a:t>200</a:t>
            </a:r>
            <a:r>
              <a:rPr lang="en-US" sz="1600" dirty="0">
                <a:solidFill>
                  <a:srgbClr val="808080"/>
                </a:solidFill>
                <a:latin typeface=""/>
              </a:rPr>
              <a:t> </a:t>
            </a:r>
            <a:r>
              <a:rPr lang="ru-RU" sz="1600" dirty="0">
                <a:solidFill>
                  <a:srgbClr val="808080"/>
                </a:solidFill>
                <a:latin typeface=""/>
              </a:rPr>
              <a:t>коечный стационар</a:t>
            </a:r>
            <a:r>
              <a:rPr lang="en-US" sz="1600" dirty="0">
                <a:solidFill>
                  <a:srgbClr val="808080"/>
                </a:solidFill>
                <a:latin typeface=""/>
              </a:rPr>
              <a:t> </a:t>
            </a:r>
            <a:endParaRPr lang="ru-RU" sz="1600" dirty="0">
              <a:solidFill>
                <a:srgbClr val="808080"/>
              </a:solidFill>
              <a:latin typeface=""/>
            </a:endParaRPr>
          </a:p>
          <a:p>
            <a:pPr algn="l" rtl="0">
              <a:defRPr/>
            </a:pPr>
            <a:r>
              <a:rPr lang="ru-RU" sz="1600" dirty="0">
                <a:solidFill>
                  <a:srgbClr val="808080"/>
                </a:solidFill>
                <a:latin typeface=""/>
              </a:rPr>
              <a:t>4 операционных, 12 коек ОРИТ</a:t>
            </a:r>
          </a:p>
        </p:txBody>
      </p:sp>
      <p:sp>
        <p:nvSpPr>
          <p:cNvPr id="37" name="Freeform 71">
            <a:extLst>
              <a:ext uri="{FF2B5EF4-FFF2-40B4-BE49-F238E27FC236}">
                <a16:creationId xmlns:a16="http://schemas.microsoft.com/office/drawing/2014/main" id="{4C04691A-45F4-ED03-59F3-0A4FDB03C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238" y="880104"/>
            <a:ext cx="217858" cy="310889"/>
          </a:xfrm>
          <a:custGeom>
            <a:avLst/>
            <a:gdLst>
              <a:gd name="T0" fmla="*/ 408 w 816"/>
              <a:gd name="T1" fmla="*/ 552 h 1166"/>
              <a:gd name="T2" fmla="*/ 553 w 816"/>
              <a:gd name="T3" fmla="*/ 408 h 1166"/>
              <a:gd name="T4" fmla="*/ 408 w 816"/>
              <a:gd name="T5" fmla="*/ 263 h 1166"/>
              <a:gd name="T6" fmla="*/ 263 w 816"/>
              <a:gd name="T7" fmla="*/ 408 h 1166"/>
              <a:gd name="T8" fmla="*/ 408 w 816"/>
              <a:gd name="T9" fmla="*/ 552 h 1166"/>
              <a:gd name="T10" fmla="*/ 408 w 816"/>
              <a:gd name="T11" fmla="*/ 0 h 1166"/>
              <a:gd name="T12" fmla="*/ 815 w 816"/>
              <a:gd name="T13" fmla="*/ 408 h 1166"/>
              <a:gd name="T14" fmla="*/ 408 w 816"/>
              <a:gd name="T15" fmla="*/ 1165 h 1166"/>
              <a:gd name="T16" fmla="*/ 0 w 816"/>
              <a:gd name="T17" fmla="*/ 408 h 1166"/>
              <a:gd name="T18" fmla="*/ 408 w 816"/>
              <a:gd name="T1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6" h="1166">
                <a:moveTo>
                  <a:pt x="408" y="552"/>
                </a:moveTo>
                <a:cubicBezTo>
                  <a:pt x="487" y="552"/>
                  <a:pt x="553" y="488"/>
                  <a:pt x="553" y="408"/>
                </a:cubicBezTo>
                <a:cubicBezTo>
                  <a:pt x="553" y="329"/>
                  <a:pt x="488" y="263"/>
                  <a:pt x="408" y="263"/>
                </a:cubicBezTo>
                <a:cubicBezTo>
                  <a:pt x="329" y="263"/>
                  <a:pt x="263" y="329"/>
                  <a:pt x="263" y="408"/>
                </a:cubicBezTo>
                <a:cubicBezTo>
                  <a:pt x="263" y="488"/>
                  <a:pt x="328" y="552"/>
                  <a:pt x="408" y="552"/>
                </a:cubicBezTo>
                <a:close/>
                <a:moveTo>
                  <a:pt x="408" y="0"/>
                </a:moveTo>
                <a:cubicBezTo>
                  <a:pt x="635" y="0"/>
                  <a:pt x="815" y="181"/>
                  <a:pt x="815" y="408"/>
                </a:cubicBezTo>
                <a:cubicBezTo>
                  <a:pt x="815" y="714"/>
                  <a:pt x="408" y="1165"/>
                  <a:pt x="408" y="1165"/>
                </a:cubicBezTo>
                <a:cubicBezTo>
                  <a:pt x="408" y="1165"/>
                  <a:pt x="0" y="714"/>
                  <a:pt x="0" y="408"/>
                </a:cubicBezTo>
                <a:cubicBezTo>
                  <a:pt x="0" y="181"/>
                  <a:pt x="181" y="0"/>
                  <a:pt x="408" y="0"/>
                </a:cubicBezTo>
                <a:close/>
              </a:path>
            </a:pathLst>
          </a:custGeom>
          <a:solidFill>
            <a:srgbClr val="1E34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08DC2E8-A31D-A5FB-1189-9F762B4AF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71632" y="372245"/>
            <a:ext cx="1152151" cy="37708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5AFEC7B-22AA-E663-0025-55945DB5BA94}"/>
              </a:ext>
            </a:extLst>
          </p:cNvPr>
          <p:cNvSpPr txBox="1"/>
          <p:nvPr/>
        </p:nvSpPr>
        <p:spPr bwMode="auto">
          <a:xfrm>
            <a:off x="7871603" y="5119826"/>
            <a:ext cx="410774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i="1" dirty="0">
                <a:solidFill>
                  <a:schemeClr val="bg1"/>
                </a:solidFill>
                <a:latin typeface=""/>
              </a:rPr>
              <a:t>Основная задача не просто оцифровать реанимацию, а, оказывая медицинскую помощь нашим пациентам, стремление стать лучшими среди равных</a:t>
            </a:r>
            <a:endParaRPr lang="ru-RU" sz="800" i="1" dirty="0">
              <a:solidFill>
                <a:schemeClr val="bg1"/>
              </a:solidFill>
              <a:latin typeface=""/>
            </a:endParaRPr>
          </a:p>
          <a:p>
            <a:pPr algn="r">
              <a:defRPr/>
            </a:pPr>
            <a:r>
              <a:rPr lang="ru-RU" sz="1100" dirty="0">
                <a:solidFill>
                  <a:schemeClr val="bg1"/>
                </a:solidFill>
                <a:latin typeface=""/>
              </a:rPr>
              <a:t>Г</a:t>
            </a:r>
            <a:r>
              <a:rPr lang="ru-RU" sz="1100" b="0" i="0" u="none" strike="noStrike" dirty="0">
                <a:solidFill>
                  <a:schemeClr val="bg1"/>
                </a:solidFill>
                <a:latin typeface=""/>
              </a:rPr>
              <a:t>лавный врач ХЦРБ </a:t>
            </a:r>
            <a:br>
              <a:rPr lang="ru-RU" sz="1100" b="0" i="0" u="none" strike="noStrike" dirty="0">
                <a:solidFill>
                  <a:schemeClr val="bg1"/>
                </a:solidFill>
                <a:latin typeface=""/>
              </a:rPr>
            </a:br>
            <a:r>
              <a:rPr lang="ru-RU" sz="1100" b="0" i="0" u="none" strike="noStrike" dirty="0">
                <a:solidFill>
                  <a:schemeClr val="bg1"/>
                </a:solidFill>
                <a:latin typeface=""/>
              </a:rPr>
              <a:t>Евгений Махиня</a:t>
            </a:r>
            <a:endParaRPr lang="ru-RU" sz="1100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A0A3C10-267D-F87F-24F2-57203E010F1E}"/>
              </a:ext>
            </a:extLst>
          </p:cNvPr>
          <p:cNvSpPr txBox="1"/>
          <p:nvPr/>
        </p:nvSpPr>
        <p:spPr bwMode="auto">
          <a:xfrm>
            <a:off x="1019806" y="3175687"/>
            <a:ext cx="3351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ru-RU" sz="1600" dirty="0">
                <a:solidFill>
                  <a:srgbClr val="808080"/>
                </a:solidFill>
                <a:latin typeface=""/>
              </a:rPr>
              <a:t>Электронный документооборот и интеграция с рМИС БАРС </a:t>
            </a: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E3ECC8F0-8FF9-53C6-9C1E-0EE32175E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8" r="15544" b="37542"/>
          <a:stretch/>
        </p:blipFill>
        <p:spPr bwMode="auto">
          <a:xfrm>
            <a:off x="5956949" y="4841692"/>
            <a:ext cx="1663321" cy="200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C36E28-7A42-6FCE-E392-DA2E816011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6" y="4824152"/>
            <a:ext cx="1971187" cy="197118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264536-A916-EFFF-A674-1082FC15903C}"/>
              </a:ext>
            </a:extLst>
          </p:cNvPr>
          <p:cNvSpPr/>
          <p:nvPr/>
        </p:nvSpPr>
        <p:spPr bwMode="auto">
          <a:xfrm>
            <a:off x="95189" y="4924565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2" descr="РЕД СОФТ | «БАРС Груп»">
            <a:extLst>
              <a:ext uri="{FF2B5EF4-FFF2-40B4-BE49-F238E27FC236}">
                <a16:creationId xmlns:a16="http://schemas.microsoft.com/office/drawing/2014/main" id="{67002755-B4A6-F042-C023-275810D5C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5" t="21684" r="14295" b="19863"/>
          <a:stretch/>
        </p:blipFill>
        <p:spPr bwMode="auto">
          <a:xfrm>
            <a:off x="4353216" y="3280245"/>
            <a:ext cx="1193231" cy="50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1E5204B-6501-C571-FDAE-8273261B9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/>
          <a:srcRect l="-110" t="26276" r="110" b="6116"/>
          <a:stretch/>
        </p:blipFill>
        <p:spPr bwMode="auto">
          <a:xfrm>
            <a:off x="6207885" y="1610216"/>
            <a:ext cx="5771460" cy="2865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378F28-68BB-B55A-E896-BC9FFF2FFC4E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5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0F1975-CCA5-D8D1-8836-D089A265C660}"/>
              </a:ext>
            </a:extLst>
          </p:cNvPr>
          <p:cNvSpPr txBox="1"/>
          <p:nvPr/>
        </p:nvSpPr>
        <p:spPr bwMode="auto">
          <a:xfrm>
            <a:off x="597567" y="325770"/>
            <a:ext cx="20157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E3466"/>
                </a:solidFill>
                <a:latin typeface="Raleway" panose="020B0503030101060003" pitchFamily="34" charset="-52"/>
              </a:rPr>
              <a:t>Результаты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D3617-4F61-6FC1-C16F-71363DF045AA}"/>
              </a:ext>
            </a:extLst>
          </p:cNvPr>
          <p:cNvSpPr txBox="1"/>
          <p:nvPr/>
        </p:nvSpPr>
        <p:spPr bwMode="auto">
          <a:xfrm>
            <a:off x="549816" y="628302"/>
            <a:ext cx="11273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Мы сделали </a:t>
            </a:r>
            <a:b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технологию доступной</a:t>
            </a:r>
          </a:p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в России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5138F5-6257-F494-B5AA-BE6E156D05C2}"/>
              </a:ext>
            </a:extLst>
          </p:cNvPr>
          <p:cNvSpPr txBox="1"/>
          <p:nvPr/>
        </p:nvSpPr>
        <p:spPr bwMode="auto">
          <a:xfrm>
            <a:off x="1019806" y="2560774"/>
            <a:ext cx="2198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defRPr/>
            </a:pPr>
            <a:r>
              <a:rPr lang="ru-RU" sz="1600" dirty="0">
                <a:solidFill>
                  <a:srgbClr val="808080"/>
                </a:solidFill>
                <a:latin typeface=""/>
              </a:rPr>
              <a:t>4 койки ОРИТ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5AFEC7B-22AA-E663-0025-55945DB5BA94}"/>
              </a:ext>
            </a:extLst>
          </p:cNvPr>
          <p:cNvSpPr txBox="1"/>
          <p:nvPr/>
        </p:nvSpPr>
        <p:spPr bwMode="auto">
          <a:xfrm>
            <a:off x="7871603" y="5119826"/>
            <a:ext cx="410774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i="1" dirty="0">
                <a:solidFill>
                  <a:schemeClr val="bg1"/>
                </a:solidFill>
                <a:latin typeface=""/>
              </a:rPr>
              <a:t>Основная задача не просто оцифровать реанимацию, а, оказывая медицинскую помощь нашим пациентам, стремление стать лучшими среди равных</a:t>
            </a:r>
            <a:endParaRPr lang="ru-RU" sz="800" i="1" dirty="0">
              <a:solidFill>
                <a:schemeClr val="bg1"/>
              </a:solidFill>
              <a:latin typeface=""/>
            </a:endParaRPr>
          </a:p>
          <a:p>
            <a:pPr algn="r">
              <a:defRPr/>
            </a:pPr>
            <a:r>
              <a:rPr lang="ru-RU" sz="1100" dirty="0">
                <a:solidFill>
                  <a:schemeClr val="bg1"/>
                </a:solidFill>
                <a:latin typeface=""/>
              </a:rPr>
              <a:t>Г</a:t>
            </a:r>
            <a:r>
              <a:rPr lang="ru-RU" sz="1100" b="0" i="0" u="none" strike="noStrike" dirty="0">
                <a:solidFill>
                  <a:schemeClr val="bg1"/>
                </a:solidFill>
                <a:latin typeface=""/>
              </a:rPr>
              <a:t>лавный врач ХЦРБ </a:t>
            </a:r>
            <a:br>
              <a:rPr lang="ru-RU" sz="1100" b="0" i="0" u="none" strike="noStrike" dirty="0">
                <a:solidFill>
                  <a:schemeClr val="bg1"/>
                </a:solidFill>
                <a:latin typeface=""/>
              </a:rPr>
            </a:br>
            <a:r>
              <a:rPr lang="ru-RU" sz="1100" b="0" i="0" u="none" strike="noStrike" dirty="0">
                <a:solidFill>
                  <a:schemeClr val="bg1"/>
                </a:solidFill>
                <a:latin typeface=""/>
              </a:rPr>
              <a:t>Евгений Махиня</a:t>
            </a:r>
            <a:endParaRPr lang="ru-RU" sz="1100" dirty="0">
              <a:solidFill>
                <a:schemeClr val="bg1"/>
              </a:solidFill>
              <a:latin typeface="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264536-A916-EFFF-A674-1082FC15903C}"/>
              </a:ext>
            </a:extLst>
          </p:cNvPr>
          <p:cNvSpPr/>
          <p:nvPr/>
        </p:nvSpPr>
        <p:spPr bwMode="auto">
          <a:xfrm>
            <a:off x="214927" y="6532230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C8B1D-A92B-1883-C4E0-D24ABA8D0CAF}"/>
              </a:ext>
            </a:extLst>
          </p:cNvPr>
          <p:cNvSpPr txBox="1"/>
          <p:nvPr/>
        </p:nvSpPr>
        <p:spPr bwMode="auto">
          <a:xfrm>
            <a:off x="6979096" y="759477"/>
            <a:ext cx="4068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1E3466"/>
                </a:solidFill>
                <a:latin typeface=""/>
              </a:rPr>
              <a:t>Белгородская область</a:t>
            </a:r>
          </a:p>
          <a:p>
            <a:pPr>
              <a:defRPr/>
            </a:pPr>
            <a:r>
              <a:rPr lang="ru-RU" sz="1600" b="0" i="0" u="none" strike="noStrike" dirty="0">
                <a:solidFill>
                  <a:srgbClr val="1E3466"/>
                </a:solidFill>
                <a:latin typeface=""/>
              </a:rPr>
              <a:t>Борисовская ЦРБ</a:t>
            </a:r>
          </a:p>
        </p:txBody>
      </p:sp>
      <p:sp>
        <p:nvSpPr>
          <p:cNvPr id="8" name="Freeform 71">
            <a:extLst>
              <a:ext uri="{FF2B5EF4-FFF2-40B4-BE49-F238E27FC236}">
                <a16:creationId xmlns:a16="http://schemas.microsoft.com/office/drawing/2014/main" id="{D62DC0A9-F5EE-C308-E5ED-E6979732C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238" y="880104"/>
            <a:ext cx="217858" cy="310889"/>
          </a:xfrm>
          <a:custGeom>
            <a:avLst/>
            <a:gdLst>
              <a:gd name="T0" fmla="*/ 408 w 816"/>
              <a:gd name="T1" fmla="*/ 552 h 1166"/>
              <a:gd name="T2" fmla="*/ 553 w 816"/>
              <a:gd name="T3" fmla="*/ 408 h 1166"/>
              <a:gd name="T4" fmla="*/ 408 w 816"/>
              <a:gd name="T5" fmla="*/ 263 h 1166"/>
              <a:gd name="T6" fmla="*/ 263 w 816"/>
              <a:gd name="T7" fmla="*/ 408 h 1166"/>
              <a:gd name="T8" fmla="*/ 408 w 816"/>
              <a:gd name="T9" fmla="*/ 552 h 1166"/>
              <a:gd name="T10" fmla="*/ 408 w 816"/>
              <a:gd name="T11" fmla="*/ 0 h 1166"/>
              <a:gd name="T12" fmla="*/ 815 w 816"/>
              <a:gd name="T13" fmla="*/ 408 h 1166"/>
              <a:gd name="T14" fmla="*/ 408 w 816"/>
              <a:gd name="T15" fmla="*/ 1165 h 1166"/>
              <a:gd name="T16" fmla="*/ 0 w 816"/>
              <a:gd name="T17" fmla="*/ 408 h 1166"/>
              <a:gd name="T18" fmla="*/ 408 w 816"/>
              <a:gd name="T19" fmla="*/ 0 h 1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6" h="1166">
                <a:moveTo>
                  <a:pt x="408" y="552"/>
                </a:moveTo>
                <a:cubicBezTo>
                  <a:pt x="487" y="552"/>
                  <a:pt x="553" y="488"/>
                  <a:pt x="553" y="408"/>
                </a:cubicBezTo>
                <a:cubicBezTo>
                  <a:pt x="553" y="329"/>
                  <a:pt x="488" y="263"/>
                  <a:pt x="408" y="263"/>
                </a:cubicBezTo>
                <a:cubicBezTo>
                  <a:pt x="329" y="263"/>
                  <a:pt x="263" y="329"/>
                  <a:pt x="263" y="408"/>
                </a:cubicBezTo>
                <a:cubicBezTo>
                  <a:pt x="263" y="488"/>
                  <a:pt x="328" y="552"/>
                  <a:pt x="408" y="552"/>
                </a:cubicBezTo>
                <a:close/>
                <a:moveTo>
                  <a:pt x="408" y="0"/>
                </a:moveTo>
                <a:cubicBezTo>
                  <a:pt x="635" y="0"/>
                  <a:pt x="815" y="181"/>
                  <a:pt x="815" y="408"/>
                </a:cubicBezTo>
                <a:cubicBezTo>
                  <a:pt x="815" y="714"/>
                  <a:pt x="408" y="1165"/>
                  <a:pt x="408" y="1165"/>
                </a:cubicBezTo>
                <a:cubicBezTo>
                  <a:pt x="408" y="1165"/>
                  <a:pt x="0" y="714"/>
                  <a:pt x="0" y="408"/>
                </a:cubicBezTo>
                <a:cubicBezTo>
                  <a:pt x="0" y="181"/>
                  <a:pt x="181" y="0"/>
                  <a:pt x="408" y="0"/>
                </a:cubicBezTo>
                <a:close/>
              </a:path>
            </a:pathLst>
          </a:custGeom>
          <a:solidFill>
            <a:srgbClr val="1E34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9BE723-B218-9296-019C-F4456B76C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771632" y="372245"/>
            <a:ext cx="1152151" cy="3770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7C95E8-7ECD-B1E9-0EE6-7A96C8AD4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6" y="3077474"/>
            <a:ext cx="2996460" cy="29964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90C72D1-AC58-4C16-BD38-C6BF36BD4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83" y="2382628"/>
            <a:ext cx="6464811" cy="363844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ED3C0D7-827A-4281-F468-E2A5D694B688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49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C45B96F2-DF8E-41B4-AC74-D8C92CC61067}"/>
              </a:ext>
            </a:extLst>
          </p:cNvPr>
          <p:cNvSpPr txBox="1"/>
          <p:nvPr/>
        </p:nvSpPr>
        <p:spPr>
          <a:xfrm>
            <a:off x="2844590" y="-1656971"/>
            <a:ext cx="25416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808080"/>
                </a:solidFill>
                <a:latin typeface="Raleway" panose="020B0503030101060003" pitchFamily="34" charset="-52"/>
                <a:cs typeface="Calibri"/>
              </a:rPr>
              <a:t>96% </a:t>
            </a:r>
          </a:p>
          <a:p>
            <a:r>
              <a:rPr lang="ru-RU" sz="1600" dirty="0">
                <a:solidFill>
                  <a:srgbClr val="808080"/>
                </a:solidFill>
                <a:latin typeface="Raleway" panose="020B0503030101060003" pitchFamily="34" charset="-52"/>
                <a:cs typeface="Calibri"/>
              </a:rPr>
              <a:t>пользователей не </a:t>
            </a:r>
          </a:p>
          <a:p>
            <a:r>
              <a:rPr lang="ru-RU" sz="1600" dirty="0">
                <a:solidFill>
                  <a:srgbClr val="808080"/>
                </a:solidFill>
                <a:latin typeface="Raleway" panose="020B0503030101060003" pitchFamily="34" charset="-52"/>
                <a:cs typeface="Calibri"/>
              </a:rPr>
              <a:t>хотят возвращаться </a:t>
            </a:r>
          </a:p>
          <a:p>
            <a:r>
              <a:rPr lang="ru-RU" sz="1600" dirty="0">
                <a:solidFill>
                  <a:srgbClr val="808080"/>
                </a:solidFill>
                <a:latin typeface="Raleway" panose="020B0503030101060003" pitchFamily="34" charset="-52"/>
                <a:cs typeface="Calibri"/>
              </a:rPr>
              <a:t>к бумагам</a:t>
            </a:r>
          </a:p>
        </p:txBody>
      </p:sp>
      <p:pic>
        <p:nvPicPr>
          <p:cNvPr id="70" name="Рисунок 69" descr="Книги со сплошной заливкой">
            <a:extLst>
              <a:ext uri="{FF2B5EF4-FFF2-40B4-BE49-F238E27FC236}">
                <a16:creationId xmlns:a16="http://schemas.microsoft.com/office/drawing/2014/main" id="{36947809-05EF-7E5F-100F-EDA32D00E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4077" y="-1512284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CFCFD-9BEE-F3F4-59DF-5BC1ED0EBC65}"/>
              </a:ext>
            </a:extLst>
          </p:cNvPr>
          <p:cNvSpPr txBox="1"/>
          <p:nvPr/>
        </p:nvSpPr>
        <p:spPr>
          <a:xfrm>
            <a:off x="7869106" y="2365527"/>
            <a:ext cx="384346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Raleway ExtraBold" panose="020B0903030101060003" pitchFamily="34" charset="-52"/>
              </a:rPr>
              <a:t>+20   внедрений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25DF6A-DEBB-BEF9-15BE-387F066E7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331" y="114731"/>
            <a:ext cx="3094151" cy="101268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333BA44-C2B8-00C6-00FA-2169AD1B415D}"/>
              </a:ext>
            </a:extLst>
          </p:cNvPr>
          <p:cNvSpPr txBox="1"/>
          <p:nvPr/>
        </p:nvSpPr>
        <p:spPr bwMode="auto">
          <a:xfrm>
            <a:off x="2586524" y="-393381"/>
            <a:ext cx="31644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           Вендорнейтральность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09AB2CEB-0C9C-B263-1A6F-687F15F6A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3731" y="2780163"/>
            <a:ext cx="1445616" cy="1445616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EDC149EA-3ADC-8524-9FE4-4AD4A88880F9}"/>
              </a:ext>
            </a:extLst>
          </p:cNvPr>
          <p:cNvSpPr txBox="1"/>
          <p:nvPr/>
        </p:nvSpPr>
        <p:spPr>
          <a:xfrm>
            <a:off x="1792517" y="4286044"/>
            <a:ext cx="242752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  <a:t>115054, г. Москва, 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  <a:t> </a:t>
            </a:r>
            <a:r>
              <a:rPr lang="ru-RU" sz="1050" dirty="0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  <a:t>ул. Дубининская, </a:t>
            </a:r>
            <a:br>
              <a:rPr lang="en-US" sz="1050" dirty="0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</a:br>
            <a:r>
              <a:rPr lang="ru-RU" sz="1050" dirty="0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  <a:t>д.57 стр.6, офис 1</a:t>
            </a:r>
            <a:endParaRPr lang="ru-RU" dirty="0">
              <a:solidFill>
                <a:schemeClr val="bg2">
                  <a:lumMod val="75000"/>
                </a:schemeClr>
              </a:solidFill>
              <a:latin typeface="Raleway" panose="020B0503030101060003" pitchFamily="34" charset="-52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50B920F-02F5-7D0E-D2A0-06A34F32B1BD}"/>
              </a:ext>
            </a:extLst>
          </p:cNvPr>
          <p:cNvSpPr/>
          <p:nvPr/>
        </p:nvSpPr>
        <p:spPr>
          <a:xfrm>
            <a:off x="1921629" y="3995260"/>
            <a:ext cx="2329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effectLst/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  <a:t>ООО «КваттроЛаб</a:t>
            </a:r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  <a:t>»»</a:t>
            </a:r>
            <a:endParaRPr lang="ru-RU" sz="1600" b="1" dirty="0">
              <a:solidFill>
                <a:schemeClr val="bg2">
                  <a:lumMod val="75000"/>
                </a:schemeClr>
              </a:solidFill>
              <a:effectLst/>
              <a:latin typeface="Raleway" panose="020B0503030101060003" pitchFamily="34" charset="-52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366F8BD-8BA1-F7AB-74C5-BC68E79FF017}"/>
              </a:ext>
            </a:extLst>
          </p:cNvPr>
          <p:cNvSpPr txBox="1"/>
          <p:nvPr/>
        </p:nvSpPr>
        <p:spPr bwMode="auto">
          <a:xfrm>
            <a:off x="7397493" y="2753286"/>
            <a:ext cx="3126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100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%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Российское ПО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pic>
        <p:nvPicPr>
          <p:cNvPr id="9224" name="Picture 8" descr="Онланта» и Фонд «Сколково» запустили конкурс проектов по управлению  ИТ-инфраструктурой | Онланта">
            <a:extLst>
              <a:ext uri="{FF2B5EF4-FFF2-40B4-BE49-F238E27FC236}">
                <a16:creationId xmlns:a16="http://schemas.microsoft.com/office/drawing/2014/main" id="{B487EC7D-F5FD-A8B4-70FD-6A030E5D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1B9EA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939" y="2149444"/>
            <a:ext cx="678999" cy="55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231DCF79-3C55-A813-520F-A9F6F476C682}"/>
              </a:ext>
            </a:extLst>
          </p:cNvPr>
          <p:cNvSpPr txBox="1"/>
          <p:nvPr/>
        </p:nvSpPr>
        <p:spPr bwMode="auto">
          <a:xfrm>
            <a:off x="8368612" y="2289438"/>
            <a:ext cx="3126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«РАИСа» включена реестр Российского программного обеспечения - Приказ Минцифры России от 12.07.2021 </a:t>
            </a:r>
            <a:r>
              <a:rPr lang="en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N 710, 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номер в реестре 11068</a:t>
            </a:r>
            <a:endParaRPr sz="8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5BAD05E-4CDF-B05E-0CC2-0BF35E68232A}"/>
              </a:ext>
            </a:extLst>
          </p:cNvPr>
          <p:cNvSpPr txBox="1"/>
          <p:nvPr/>
        </p:nvSpPr>
        <p:spPr bwMode="auto">
          <a:xfrm>
            <a:off x="8313987" y="3247548"/>
            <a:ext cx="2800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техподдержка во всех временных зонах РФ</a:t>
            </a:r>
          </a:p>
        </p:txBody>
      </p:sp>
      <p:sp>
        <p:nvSpPr>
          <p:cNvPr id="9216" name="TextBox 9215">
            <a:extLst>
              <a:ext uri="{FF2B5EF4-FFF2-40B4-BE49-F238E27FC236}">
                <a16:creationId xmlns:a16="http://schemas.microsoft.com/office/drawing/2014/main" id="{0B93ED97-CC3F-99CD-C658-12463EE62113}"/>
              </a:ext>
            </a:extLst>
          </p:cNvPr>
          <p:cNvSpPr txBox="1"/>
          <p:nvPr/>
        </p:nvSpPr>
        <p:spPr>
          <a:xfrm>
            <a:off x="1913466" y="3001731"/>
            <a:ext cx="2307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  <a:t>www.rais.icu</a:t>
            </a:r>
            <a:br>
              <a:rPr lang="en-US" sz="1600" dirty="0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  <a:t>+7 (499) 325 – 72 - 35 </a:t>
            </a:r>
          </a:p>
          <a:p>
            <a:pPr algn="ctr"/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-52"/>
                <a:ea typeface="-webkit-standard"/>
                <a:cs typeface="Calibri" panose="020F0502020204030204" pitchFamily="34" charset="0"/>
              </a:rPr>
              <a:t>sales@quattrolab.ru</a:t>
            </a:r>
            <a:endParaRPr lang="ru-RU" sz="1600" dirty="0">
              <a:solidFill>
                <a:schemeClr val="bg2">
                  <a:lumMod val="75000"/>
                </a:schemeClr>
              </a:solidFill>
              <a:latin typeface="Raleway" panose="020B0503030101060003" pitchFamily="34" charset="-52"/>
              <a:ea typeface="-webkit-standard"/>
              <a:cs typeface="Calibri" panose="020F0502020204030204" pitchFamily="34" charset="0"/>
            </a:endParaRPr>
          </a:p>
        </p:txBody>
      </p:sp>
      <p:pic>
        <p:nvPicPr>
          <p:cNvPr id="9217" name="Рисунок 9216">
            <a:hlinkClick r:id="rId9"/>
            <a:extLst>
              <a:ext uri="{FF2B5EF4-FFF2-40B4-BE49-F238E27FC236}">
                <a16:creationId xmlns:a16="http://schemas.microsoft.com/office/drawing/2014/main" id="{5D7CFAB5-C063-7246-97C5-4CF27C198D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84" y="1890258"/>
            <a:ext cx="1063298" cy="106329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67B370A-8726-0403-C6D3-9A335CC4309C}"/>
              </a:ext>
            </a:extLst>
          </p:cNvPr>
          <p:cNvGrpSpPr/>
          <p:nvPr/>
        </p:nvGrpSpPr>
        <p:grpSpPr>
          <a:xfrm>
            <a:off x="8207938" y="4192503"/>
            <a:ext cx="2998011" cy="432997"/>
            <a:chOff x="606209" y="5741688"/>
            <a:chExt cx="10561200" cy="103261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3171998-98CF-BDAB-48AF-750C9A3B6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5637509" y="5741688"/>
              <a:ext cx="449558" cy="41744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ECCB8C7-3EB2-2217-B543-BBF3E94C7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7682823" y="5824972"/>
              <a:ext cx="909703" cy="288287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7F1B7D3-9147-414D-61B8-4714E39CE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/>
          </p:blipFill>
          <p:spPr bwMode="auto">
            <a:xfrm>
              <a:off x="10503981" y="5778279"/>
              <a:ext cx="663428" cy="28800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EAB9459-51CA-32F4-43F3-2C303E52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606209" y="5797779"/>
              <a:ext cx="1156571" cy="2880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458B2B3-A5F0-9D40-490F-A378A601B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/>
          </p:blipFill>
          <p:spPr bwMode="auto">
            <a:xfrm>
              <a:off x="886305" y="6082472"/>
              <a:ext cx="1373197" cy="40615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860B5F5-A56F-0D60-7FDD-1C40CAA1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/>
          </p:blipFill>
          <p:spPr bwMode="auto">
            <a:xfrm>
              <a:off x="6339355" y="5833544"/>
              <a:ext cx="883580" cy="2160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694C022-9CF2-B3A8-559B-3F54A02AB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/>
          </p:blipFill>
          <p:spPr bwMode="auto">
            <a:xfrm>
              <a:off x="2669185" y="6137067"/>
              <a:ext cx="952813" cy="27055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C14986-6302-234B-2EA3-25A521434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/>
          </p:blipFill>
          <p:spPr bwMode="auto">
            <a:xfrm>
              <a:off x="8877706" y="5752027"/>
              <a:ext cx="1145064" cy="328305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A01BC86-1A31-BD96-B2C5-BDB5E3A48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/>
          </p:blipFill>
          <p:spPr bwMode="auto">
            <a:xfrm>
              <a:off x="5391735" y="6151855"/>
              <a:ext cx="998422" cy="354995"/>
            </a:xfrm>
            <a:prstGeom prst="rect">
              <a:avLst/>
            </a:prstGeom>
          </p:spPr>
        </p:pic>
        <p:pic>
          <p:nvPicPr>
            <p:cNvPr id="20" name="Picture 2" descr="Тритон">
              <a:extLst>
                <a:ext uri="{FF2B5EF4-FFF2-40B4-BE49-F238E27FC236}">
                  <a16:creationId xmlns:a16="http://schemas.microsoft.com/office/drawing/2014/main" id="{F3B54EE7-6F3B-6536-5EA3-CF173EA21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/>
            <a:stretch/>
          </p:blipFill>
          <p:spPr bwMode="auto">
            <a:xfrm>
              <a:off x="7543973" y="6424345"/>
              <a:ext cx="862126" cy="325849"/>
            </a:xfrm>
            <a:prstGeom prst="rect">
              <a:avLst/>
            </a:prstGeom>
            <a:noFill/>
          </p:spPr>
        </p:pic>
        <p:pic>
          <p:nvPicPr>
            <p:cNvPr id="41" name="Picture 4" descr="Купить Медицинское оборудование BIONET в Москве | Medzona.com">
              <a:extLst>
                <a:ext uri="{FF2B5EF4-FFF2-40B4-BE49-F238E27FC236}">
                  <a16:creationId xmlns:a16="http://schemas.microsoft.com/office/drawing/2014/main" id="{EC30F39E-25FB-2E51-4256-55BA50498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/>
            <a:stretch/>
          </p:blipFill>
          <p:spPr bwMode="auto">
            <a:xfrm>
              <a:off x="9046054" y="6381493"/>
              <a:ext cx="881914" cy="301647"/>
            </a:xfrm>
            <a:prstGeom prst="rect">
              <a:avLst/>
            </a:prstGeom>
            <a:noFill/>
          </p:spPr>
        </p:pic>
        <p:pic>
          <p:nvPicPr>
            <p:cNvPr id="42" name="Picture 6" descr="Comen Medical официальный дилер компания ООО &quot;Сонографи&quot;">
              <a:extLst>
                <a:ext uri="{FF2B5EF4-FFF2-40B4-BE49-F238E27FC236}">
                  <a16:creationId xmlns:a16="http://schemas.microsoft.com/office/drawing/2014/main" id="{7A01FD24-4630-7A03-02B4-4E380CC9CB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/>
            <a:stretch/>
          </p:blipFill>
          <p:spPr bwMode="auto">
            <a:xfrm>
              <a:off x="4969175" y="6502095"/>
              <a:ext cx="792959" cy="272208"/>
            </a:xfrm>
            <a:prstGeom prst="rect">
              <a:avLst/>
            </a:prstGeom>
            <a:noFill/>
          </p:spPr>
        </p:pic>
        <p:pic>
          <p:nvPicPr>
            <p:cNvPr id="43" name="Picture 8">
              <a:extLst>
                <a:ext uri="{FF2B5EF4-FFF2-40B4-BE49-F238E27FC236}">
                  <a16:creationId xmlns:a16="http://schemas.microsoft.com/office/drawing/2014/main" id="{18ED6F9E-7733-10D1-7771-A3A15DC3A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/>
            <a:srcRect r="-683"/>
            <a:stretch/>
          </p:blipFill>
          <p:spPr bwMode="auto">
            <a:xfrm>
              <a:off x="3547529" y="6465337"/>
              <a:ext cx="979695" cy="282440"/>
            </a:xfrm>
            <a:prstGeom prst="rect">
              <a:avLst/>
            </a:prstGeom>
            <a:noFill/>
          </p:spPr>
        </p:pic>
        <p:pic>
          <p:nvPicPr>
            <p:cNvPr id="44" name="Picture 10" descr="Медицинское оборудование Rochen — купить по доступным ценам на medeq.ru">
              <a:extLst>
                <a:ext uri="{FF2B5EF4-FFF2-40B4-BE49-F238E27FC236}">
                  <a16:creationId xmlns:a16="http://schemas.microsoft.com/office/drawing/2014/main" id="{8867AB32-E7F4-EDEA-2F38-EBEAA3A2A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/>
            <a:srcRect t="26395" b="33031"/>
            <a:stretch/>
          </p:blipFill>
          <p:spPr bwMode="auto">
            <a:xfrm>
              <a:off x="6388393" y="6403004"/>
              <a:ext cx="894918" cy="363105"/>
            </a:xfrm>
            <a:prstGeom prst="rect">
              <a:avLst/>
            </a:prstGeom>
            <a:noFill/>
          </p:spPr>
        </p:pic>
        <p:pic>
          <p:nvPicPr>
            <p:cNvPr id="45" name="Picture 14" descr="Spacelabs официальный дилер компания ООО &quot;Сонографи&quot;">
              <a:extLst>
                <a:ext uri="{FF2B5EF4-FFF2-40B4-BE49-F238E27FC236}">
                  <a16:creationId xmlns:a16="http://schemas.microsoft.com/office/drawing/2014/main" id="{128F4F60-4BC4-DE99-BC40-8B5719AE7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/>
            <a:stretch/>
          </p:blipFill>
          <p:spPr bwMode="auto">
            <a:xfrm>
              <a:off x="7982877" y="6060212"/>
              <a:ext cx="1197210" cy="396000"/>
            </a:xfrm>
            <a:prstGeom prst="rect">
              <a:avLst/>
            </a:prstGeom>
            <a:noFill/>
          </p:spPr>
        </p:pic>
        <p:pic>
          <p:nvPicPr>
            <p:cNvPr id="46" name="Picture 16" descr="Медицинское оборудование от производителя FRESENIUS KABI">
              <a:extLst>
                <a:ext uri="{FF2B5EF4-FFF2-40B4-BE49-F238E27FC236}">
                  <a16:creationId xmlns:a16="http://schemas.microsoft.com/office/drawing/2014/main" id="{FF006422-2CC5-AB7E-1D98-7A1D8F3F0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/>
            <a:stretch/>
          </p:blipFill>
          <p:spPr bwMode="auto">
            <a:xfrm>
              <a:off x="2389854" y="5796797"/>
              <a:ext cx="1079999" cy="324000"/>
            </a:xfrm>
            <a:prstGeom prst="rect">
              <a:avLst/>
            </a:prstGeom>
            <a:noFill/>
          </p:spPr>
        </p:pic>
        <p:pic>
          <p:nvPicPr>
            <p:cNvPr id="48" name="Picture 18" descr="Carefusion (Viasysmed) представительство в России">
              <a:extLst>
                <a:ext uri="{FF2B5EF4-FFF2-40B4-BE49-F238E27FC236}">
                  <a16:creationId xmlns:a16="http://schemas.microsoft.com/office/drawing/2014/main" id="{E99A27A4-A1AD-CDE1-92B9-2E4680111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/>
            <a:srcRect b="43067"/>
            <a:stretch/>
          </p:blipFill>
          <p:spPr bwMode="auto">
            <a:xfrm>
              <a:off x="4325041" y="6203228"/>
              <a:ext cx="664959" cy="180000"/>
            </a:xfrm>
            <a:prstGeom prst="rect">
              <a:avLst/>
            </a:prstGeom>
            <a:noFill/>
          </p:spPr>
        </p:pic>
        <p:pic>
          <p:nvPicPr>
            <p:cNvPr id="55" name="Picture 2" descr="Das Logo von Löwenstein Medical Russia">
              <a:extLst>
                <a:ext uri="{FF2B5EF4-FFF2-40B4-BE49-F238E27FC236}">
                  <a16:creationId xmlns:a16="http://schemas.microsoft.com/office/drawing/2014/main" id="{5B5CD86C-6548-2B49-0E4B-EC75D5269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/>
            <a:srcRect t="15432" b="39408"/>
            <a:stretch/>
          </p:blipFill>
          <p:spPr bwMode="auto">
            <a:xfrm>
              <a:off x="6624896" y="6151855"/>
              <a:ext cx="1155126" cy="214503"/>
            </a:xfrm>
            <a:prstGeom prst="rect">
              <a:avLst/>
            </a:prstGeom>
            <a:noFill/>
          </p:spPr>
        </p:pic>
        <p:pic>
          <p:nvPicPr>
            <p:cNvPr id="57" name="Picture 10" descr="Criticare Secures Contract to Supply nGenuity Vital Signs Monitors to  Russian Hospitals">
              <a:extLst>
                <a:ext uri="{FF2B5EF4-FFF2-40B4-BE49-F238E27FC236}">
                  <a16:creationId xmlns:a16="http://schemas.microsoft.com/office/drawing/2014/main" id="{64DD479E-0E04-66FF-2AC6-EB2C1B884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436" y="6520353"/>
              <a:ext cx="1284443" cy="188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6" descr="Datex Ohmeda Tuffsat Pulse Oximeter from $95.00/mo">
              <a:extLst>
                <a:ext uri="{FF2B5EF4-FFF2-40B4-BE49-F238E27FC236}">
                  <a16:creationId xmlns:a16="http://schemas.microsoft.com/office/drawing/2014/main" id="{147637BD-C4F7-C6E8-9288-6D8EB03C3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119" y="6113245"/>
              <a:ext cx="1157739" cy="219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8" descr="Covidien Announces CE Mark Approval for Puritan Bennett 980 Ventilator - OR  Today">
              <a:extLst>
                <a:ext uri="{FF2B5EF4-FFF2-40B4-BE49-F238E27FC236}">
                  <a16:creationId xmlns:a16="http://schemas.microsoft.com/office/drawing/2014/main" id="{4511EA90-0B17-A9F5-E26D-46D26A0FC7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9" t="30933" r="6111" b="30884"/>
            <a:stretch/>
          </p:blipFill>
          <p:spPr bwMode="auto">
            <a:xfrm>
              <a:off x="3984422" y="5796797"/>
              <a:ext cx="1217587" cy="274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" name="Рисунок 60" descr="Производство со сплошной заливкой">
            <a:extLst>
              <a:ext uri="{FF2B5EF4-FFF2-40B4-BE49-F238E27FC236}">
                <a16:creationId xmlns:a16="http://schemas.microsoft.com/office/drawing/2014/main" id="{79CBE3BD-BD03-7764-225A-1F53223DDEF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542715" y="4070234"/>
            <a:ext cx="641125" cy="64112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803A467-1720-1BB8-1FF3-5048A4A7F27E}"/>
              </a:ext>
            </a:extLst>
          </p:cNvPr>
          <p:cNvSpPr txBox="1"/>
          <p:nvPr/>
        </p:nvSpPr>
        <p:spPr bwMode="auto">
          <a:xfrm>
            <a:off x="7486019" y="4644450"/>
            <a:ext cx="36854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&gt;20  производителей уже совместимы с РАИСа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FE387DE-5503-594F-F4CD-A5A63D9CFCB1}"/>
              </a:ext>
            </a:extLst>
          </p:cNvPr>
          <p:cNvSpPr/>
          <p:nvPr/>
        </p:nvSpPr>
        <p:spPr>
          <a:xfrm>
            <a:off x="-13740" y="0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9BD80A8-C626-14DA-E403-C93F28FDFA11}"/>
              </a:ext>
            </a:extLst>
          </p:cNvPr>
          <p:cNvSpPr txBox="1"/>
          <p:nvPr/>
        </p:nvSpPr>
        <p:spPr bwMode="auto">
          <a:xfrm>
            <a:off x="7332050" y="1087968"/>
            <a:ext cx="38738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РЕШЕНИЕ №1 в РОССИИ</a:t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</a:b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4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00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+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оцифрованных коек 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20+ внедрений в 9 регионах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302D228-E8A8-81C7-E86F-0D0A7898F3BA}"/>
              </a:ext>
            </a:extLst>
          </p:cNvPr>
          <p:cNvSpPr txBox="1"/>
          <p:nvPr/>
        </p:nvSpPr>
        <p:spPr bwMode="auto">
          <a:xfrm>
            <a:off x="7580369" y="5638814"/>
            <a:ext cx="3873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ОТКРЫТАЯ ИНТЕГРАЦИЯ</a:t>
            </a:r>
            <a:b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</a:b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с любой МИС и рМИС</a:t>
            </a:r>
          </a:p>
        </p:txBody>
      </p:sp>
    </p:spTree>
    <p:extLst>
      <p:ext uri="{BB962C8B-B14F-4D97-AF65-F5344CB8AC3E}">
        <p14:creationId xmlns:p14="http://schemas.microsoft.com/office/powerpoint/2010/main" val="136966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4DA510E-F01D-758E-E6D0-2C72BDDC3AE5}"/>
              </a:ext>
            </a:extLst>
          </p:cNvPr>
          <p:cNvSpPr/>
          <p:nvPr/>
        </p:nvSpPr>
        <p:spPr>
          <a:xfrm>
            <a:off x="0" y="1597519"/>
            <a:ext cx="5926734" cy="2206010"/>
          </a:xfrm>
          <a:prstGeom prst="roundRect">
            <a:avLst>
              <a:gd name="adj" fmla="val 0"/>
            </a:avLst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3" name="Рисунок 92" descr="Изображение выглядит как в помещении, сцена, Медицинское оборудовани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3D61682-C1B7-A7FC-8E43-013B85F61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1" t="6834" r="7" b="26318"/>
          <a:stretch/>
        </p:blipFill>
        <p:spPr>
          <a:xfrm>
            <a:off x="4909785" y="1597519"/>
            <a:ext cx="1857236" cy="2206010"/>
          </a:xfrm>
          <a:prstGeom prst="roundRect">
            <a:avLst>
              <a:gd name="adj" fmla="val 4654"/>
            </a:avLst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C217C38-7A9E-B683-9593-D3909F4B0A53}"/>
              </a:ext>
            </a:extLst>
          </p:cNvPr>
          <p:cNvGrpSpPr/>
          <p:nvPr/>
        </p:nvGrpSpPr>
        <p:grpSpPr>
          <a:xfrm>
            <a:off x="6854893" y="4113958"/>
            <a:ext cx="4338960" cy="2423474"/>
            <a:chOff x="1410764" y="4367377"/>
            <a:chExt cx="10160000" cy="5918200"/>
          </a:xfrm>
        </p:grpSpPr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8B1D2C92-C0A2-BA82-4BEE-21C7D5285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764" y="4367377"/>
              <a:ext cx="10160000" cy="5918200"/>
            </a:xfrm>
            <a:prstGeom prst="roundRect">
              <a:avLst>
                <a:gd name="adj" fmla="val 480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C4BA3049-419D-27D6-9CCE-307FBFF3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0222">
              <a:off x="5117765" y="5834950"/>
              <a:ext cx="994415" cy="750779"/>
            </a:xfrm>
            <a:prstGeom prst="rect">
              <a:avLst/>
            </a:prstGeom>
            <a:scene3d>
              <a:camera prst="perspectiveRight" fov="3900000">
                <a:rot lat="21420000" lon="20399999" rev="0"/>
              </a:camera>
              <a:lightRig rig="threePt" dir="t"/>
            </a:scene3d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0FD43B0-19FB-479D-CAC5-41E858F4BF5A}"/>
              </a:ext>
            </a:extLst>
          </p:cNvPr>
          <p:cNvSpPr txBox="1"/>
          <p:nvPr/>
        </p:nvSpPr>
        <p:spPr>
          <a:xfrm>
            <a:off x="8097555" y="1653177"/>
            <a:ext cx="32536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  <a:cs typeface="Calibri"/>
              </a:rPr>
              <a:t>коечного фонда стационара – отделения реанимации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FD43B0-19FB-479D-CAC5-41E858F4BF5A}"/>
              </a:ext>
            </a:extLst>
          </p:cNvPr>
          <p:cNvSpPr txBox="1"/>
          <p:nvPr/>
        </p:nvSpPr>
        <p:spPr>
          <a:xfrm>
            <a:off x="7802834" y="3188523"/>
            <a:ext cx="37374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  <a:cs typeface="Calibri"/>
              </a:rPr>
              <a:t>внутригоспитальной смертности – </a:t>
            </a:r>
            <a:b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  <a:cs typeface="Calibri"/>
              </a:rPr>
            </a:b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  <a:cs typeface="Calibri"/>
              </a:rPr>
              <a:t>в отделениях реанимации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B6974C-A5A8-D59A-8989-59E39A40199D}"/>
              </a:ext>
            </a:extLst>
          </p:cNvPr>
          <p:cNvSpPr txBox="1"/>
          <p:nvPr/>
        </p:nvSpPr>
        <p:spPr>
          <a:xfrm>
            <a:off x="7917494" y="2398154"/>
            <a:ext cx="4149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  <a:cs typeface="Calibri"/>
              </a:rPr>
              <a:t>бюджетные затраты </a:t>
            </a:r>
            <a:b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  <a:cs typeface="Calibri"/>
              </a:rPr>
            </a:b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  <a:cs typeface="Calibri"/>
              </a:rPr>
              <a:t>на интенсивную терапию</a:t>
            </a:r>
          </a:p>
        </p:txBody>
      </p:sp>
      <p:sp>
        <p:nvSpPr>
          <p:cNvPr id="91" name="Параллелограмм 90">
            <a:extLst>
              <a:ext uri="{FF2B5EF4-FFF2-40B4-BE49-F238E27FC236}">
                <a16:creationId xmlns:a16="http://schemas.microsoft.com/office/drawing/2014/main" id="{7B708B77-9D4D-7792-F608-AB88C5B947C3}"/>
              </a:ext>
            </a:extLst>
          </p:cNvPr>
          <p:cNvSpPr/>
          <p:nvPr/>
        </p:nvSpPr>
        <p:spPr>
          <a:xfrm>
            <a:off x="6319942" y="1591795"/>
            <a:ext cx="1739668" cy="2221123"/>
          </a:xfrm>
          <a:prstGeom prst="parallelogram">
            <a:avLst>
              <a:gd name="adj" fmla="val 219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Параллелограмм 91">
            <a:extLst>
              <a:ext uri="{FF2B5EF4-FFF2-40B4-BE49-F238E27FC236}">
                <a16:creationId xmlns:a16="http://schemas.microsoft.com/office/drawing/2014/main" id="{9067413E-0E94-33D4-37AC-3162EC3091E8}"/>
              </a:ext>
            </a:extLst>
          </p:cNvPr>
          <p:cNvSpPr/>
          <p:nvPr/>
        </p:nvSpPr>
        <p:spPr>
          <a:xfrm>
            <a:off x="2779686" y="1591345"/>
            <a:ext cx="2498272" cy="2206011"/>
          </a:xfrm>
          <a:prstGeom prst="parallelogram">
            <a:avLst>
              <a:gd name="adj" fmla="val 16503"/>
            </a:avLst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F49D94A-56A0-E90B-1AB4-20206BBAD462}"/>
              </a:ext>
            </a:extLst>
          </p:cNvPr>
          <p:cNvSpPr txBox="1"/>
          <p:nvPr/>
        </p:nvSpPr>
        <p:spPr>
          <a:xfrm>
            <a:off x="1140446" y="1721310"/>
            <a:ext cx="4068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aleway" panose="020B0503030101060003" pitchFamily="34" charset="-52"/>
                <a:cs typeface="Calibri"/>
              </a:rPr>
              <a:t>анестезиологов не имеют доступа к электронной карте во время операции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39B77DC-3458-6052-7465-77562D1760DA}"/>
              </a:ext>
            </a:extLst>
          </p:cNvPr>
          <p:cNvSpPr txBox="1"/>
          <p:nvPr/>
        </p:nvSpPr>
        <p:spPr bwMode="auto">
          <a:xfrm>
            <a:off x="412327" y="1782270"/>
            <a:ext cx="83887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Raleway ExtraBold" panose="020B0903030101060003" pitchFamily="34" charset="-52"/>
              </a:rPr>
              <a:t>99%</a:t>
            </a:r>
            <a:endParaRPr lang="ru-RU" sz="2000" dirty="0">
              <a:solidFill>
                <a:schemeClr val="bg1"/>
              </a:solidFill>
              <a:latin typeface="Raleway ExtraBold" panose="020B0903030101060003" pitchFamily="34" charset="-52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19F3C9B-4A1B-5AA5-EC1F-E85932C4A489}"/>
              </a:ext>
            </a:extLst>
          </p:cNvPr>
          <p:cNvSpPr txBox="1"/>
          <p:nvPr/>
        </p:nvSpPr>
        <p:spPr>
          <a:xfrm>
            <a:off x="1140447" y="2381850"/>
            <a:ext cx="34152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aleway" panose="020B0503030101060003" pitchFamily="34" charset="-52"/>
                <a:cs typeface="Calibri"/>
              </a:rPr>
              <a:t>времени в реанимации уходит на заполнение бумаг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2A2223C-0F6F-5C92-416B-F405307BDC4F}"/>
              </a:ext>
            </a:extLst>
          </p:cNvPr>
          <p:cNvSpPr txBox="1"/>
          <p:nvPr/>
        </p:nvSpPr>
        <p:spPr bwMode="auto">
          <a:xfrm>
            <a:off x="412327" y="2452018"/>
            <a:ext cx="83887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Raleway ExtraBold" panose="020B0903030101060003" pitchFamily="34" charset="-52"/>
              </a:rPr>
              <a:t>50%</a:t>
            </a:r>
            <a:endParaRPr lang="ru-RU" sz="2000" dirty="0">
              <a:solidFill>
                <a:schemeClr val="bg1"/>
              </a:solidFill>
              <a:latin typeface="Raleway ExtraBold" panose="020B0903030101060003" pitchFamily="34" charset="-52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ABFE634-0499-ACAF-E0AD-92333EFFFB13}"/>
              </a:ext>
            </a:extLst>
          </p:cNvPr>
          <p:cNvSpPr txBox="1"/>
          <p:nvPr/>
        </p:nvSpPr>
        <p:spPr>
          <a:xfrm>
            <a:off x="1140447" y="3042390"/>
            <a:ext cx="27874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aleway" panose="020B0503030101060003" pitchFamily="34" charset="-52"/>
                <a:cs typeface="Calibri"/>
              </a:rPr>
              <a:t>5 томов «Война и Мир» </a:t>
            </a:r>
            <a:br>
              <a:rPr lang="ru-RU" sz="1600" dirty="0">
                <a:solidFill>
                  <a:schemeClr val="bg1"/>
                </a:solidFill>
                <a:latin typeface="Raleway" panose="020B0503030101060003" pitchFamily="34" charset="-52"/>
                <a:cs typeface="Calibri"/>
              </a:rPr>
            </a:br>
            <a:r>
              <a:rPr lang="ru-RU" sz="1600" dirty="0">
                <a:solidFill>
                  <a:schemeClr val="bg1"/>
                </a:solidFill>
                <a:latin typeface="Raleway" panose="020B0503030101060003" pitchFamily="34" charset="-52"/>
                <a:cs typeface="Calibri"/>
              </a:rPr>
              <a:t>с 1 койки в год</a:t>
            </a:r>
          </a:p>
        </p:txBody>
      </p:sp>
      <p:pic>
        <p:nvPicPr>
          <p:cNvPr id="99" name="Рисунок 98" descr="Книги со сплошной заливкой">
            <a:extLst>
              <a:ext uri="{FF2B5EF4-FFF2-40B4-BE49-F238E27FC236}">
                <a16:creationId xmlns:a16="http://schemas.microsoft.com/office/drawing/2014/main" id="{9DCF60A9-D86C-AF4B-26F5-6F8373CDC4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3127" y="3093190"/>
            <a:ext cx="589878" cy="589878"/>
          </a:xfrm>
          <a:prstGeom prst="rect">
            <a:avLst/>
          </a:prstGeom>
        </p:spPr>
      </p:pic>
      <p:sp>
        <p:nvSpPr>
          <p:cNvPr id="103" name="Параллелограмм 102">
            <a:extLst>
              <a:ext uri="{FF2B5EF4-FFF2-40B4-BE49-F238E27FC236}">
                <a16:creationId xmlns:a16="http://schemas.microsoft.com/office/drawing/2014/main" id="{8D2D8F6B-CA61-FB23-F099-A1A83EC68AB3}"/>
              </a:ext>
            </a:extLst>
          </p:cNvPr>
          <p:cNvSpPr/>
          <p:nvPr/>
        </p:nvSpPr>
        <p:spPr>
          <a:xfrm>
            <a:off x="7121399" y="1718134"/>
            <a:ext cx="863680" cy="397117"/>
          </a:xfrm>
          <a:prstGeom prst="parallelogram">
            <a:avLst>
              <a:gd name="adj" fmla="val 19019"/>
            </a:avLst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Raleway" panose="020B0503030101060003" pitchFamily="34" charset="-52"/>
                <a:cs typeface="Calibri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Raleway" panose="020B0503030101060003" pitchFamily="34" charset="-52"/>
                <a:cs typeface="Calibri"/>
              </a:rPr>
              <a:t>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4" name="Параллелограмм 103">
            <a:extLst>
              <a:ext uri="{FF2B5EF4-FFF2-40B4-BE49-F238E27FC236}">
                <a16:creationId xmlns:a16="http://schemas.microsoft.com/office/drawing/2014/main" id="{3EB74201-5BFC-A2C3-31D7-EC5659C5553C}"/>
              </a:ext>
            </a:extLst>
          </p:cNvPr>
          <p:cNvSpPr/>
          <p:nvPr/>
        </p:nvSpPr>
        <p:spPr>
          <a:xfrm>
            <a:off x="6994053" y="2450746"/>
            <a:ext cx="863680" cy="397117"/>
          </a:xfrm>
          <a:prstGeom prst="parallelogram">
            <a:avLst>
              <a:gd name="adj" fmla="val 19019"/>
            </a:avLst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aleway" panose="020B0503030101060003" pitchFamily="34" charset="-52"/>
                <a:cs typeface="Calibri"/>
              </a:rPr>
              <a:t>15%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5" name="Параллелограмм 104">
            <a:extLst>
              <a:ext uri="{FF2B5EF4-FFF2-40B4-BE49-F238E27FC236}">
                <a16:creationId xmlns:a16="http://schemas.microsoft.com/office/drawing/2014/main" id="{357F9D9C-8C6C-2EA7-0613-7E784C1B48BC}"/>
              </a:ext>
            </a:extLst>
          </p:cNvPr>
          <p:cNvSpPr/>
          <p:nvPr/>
        </p:nvSpPr>
        <p:spPr>
          <a:xfrm>
            <a:off x="6854893" y="3266628"/>
            <a:ext cx="863680" cy="397117"/>
          </a:xfrm>
          <a:prstGeom prst="parallelogram">
            <a:avLst>
              <a:gd name="adj" fmla="val 19019"/>
            </a:avLst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aleway" panose="020B0503030101060003" pitchFamily="34" charset="-52"/>
                <a:cs typeface="Calibri"/>
              </a:rPr>
              <a:t>80%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5AF255C7-37D9-2FAA-526D-B33A3D7FFCD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1B9EA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6107" y="4547262"/>
            <a:ext cx="601178" cy="60117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472CDE5B-F783-282A-EFCF-5835E8553D4A}"/>
              </a:ext>
            </a:extLst>
          </p:cNvPr>
          <p:cNvSpPr txBox="1"/>
          <p:nvPr/>
        </p:nvSpPr>
        <p:spPr>
          <a:xfrm>
            <a:off x="1638792" y="4423119"/>
            <a:ext cx="51216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B9EAA"/>
                </a:solidFill>
                <a:latin typeface="Raleway" panose="020B0503030101060003" pitchFamily="34" charset="-52"/>
                <a:cs typeface="Calibri"/>
              </a:rPr>
              <a:t>&gt;200 000 единиц оборудования </a:t>
            </a:r>
            <a:br>
              <a:rPr lang="ru-RU" sz="1600" dirty="0">
                <a:solidFill>
                  <a:srgbClr val="1B9EAA"/>
                </a:solidFill>
                <a:latin typeface="Raleway" panose="020B0503030101060003" pitchFamily="34" charset="-52"/>
                <a:cs typeface="Calibri"/>
              </a:rPr>
            </a:b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  <a:cs typeface="Calibri"/>
              </a:rPr>
              <a:t>в операционных и реанимации не интегрировано в медицинские информационные системы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9F69E-45B5-2540-C24A-401DE2CDF722}"/>
              </a:ext>
            </a:extLst>
          </p:cNvPr>
          <p:cNvSpPr txBox="1"/>
          <p:nvPr/>
        </p:nvSpPr>
        <p:spPr bwMode="auto">
          <a:xfrm>
            <a:off x="283897" y="333501"/>
            <a:ext cx="107736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28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ЦИФРОВАЯ РЕАНИМАЦИЯ </a:t>
            </a:r>
            <a:br>
              <a:rPr lang="ru-RU" sz="28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28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КАК ЕСТЬ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EE46D5-2D83-975C-9853-F1B97E5C588A}"/>
              </a:ext>
            </a:extLst>
          </p:cNvPr>
          <p:cNvSpPr/>
          <p:nvPr/>
        </p:nvSpPr>
        <p:spPr>
          <a:xfrm>
            <a:off x="-5567" y="0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32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A5A5BD6-84B7-C81A-B326-D4A54017D85A}"/>
              </a:ext>
            </a:extLst>
          </p:cNvPr>
          <p:cNvGrpSpPr/>
          <p:nvPr/>
        </p:nvGrpSpPr>
        <p:grpSpPr>
          <a:xfrm>
            <a:off x="5405495" y="4982276"/>
            <a:ext cx="7044225" cy="909232"/>
            <a:chOff x="5405495" y="4982276"/>
            <a:chExt cx="7044225" cy="909232"/>
          </a:xfrm>
        </p:grpSpPr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C81EA2D5-F526-9D34-3ADD-8CA4D4A01816}"/>
                </a:ext>
              </a:extLst>
            </p:cNvPr>
            <p:cNvSpPr/>
            <p:nvPr/>
          </p:nvSpPr>
          <p:spPr>
            <a:xfrm>
              <a:off x="5566190" y="4982276"/>
              <a:ext cx="6883530" cy="909232"/>
            </a:xfrm>
            <a:custGeom>
              <a:avLst/>
              <a:gdLst>
                <a:gd name="connsiteX0" fmla="*/ 0 w 10089931"/>
                <a:gd name="connsiteY0" fmla="*/ 1576552 h 2617076"/>
                <a:gd name="connsiteX1" fmla="*/ 6243144 w 10089931"/>
                <a:gd name="connsiteY1" fmla="*/ 1671145 h 2617076"/>
                <a:gd name="connsiteX2" fmla="*/ 6653048 w 10089931"/>
                <a:gd name="connsiteY2" fmla="*/ 1008993 h 2617076"/>
                <a:gd name="connsiteX3" fmla="*/ 6873765 w 10089931"/>
                <a:gd name="connsiteY3" fmla="*/ 1639614 h 2617076"/>
                <a:gd name="connsiteX4" fmla="*/ 7504386 w 10089931"/>
                <a:gd name="connsiteY4" fmla="*/ 1639614 h 2617076"/>
                <a:gd name="connsiteX5" fmla="*/ 7882758 w 10089931"/>
                <a:gd name="connsiteY5" fmla="*/ 0 h 2617076"/>
                <a:gd name="connsiteX6" fmla="*/ 8355724 w 10089931"/>
                <a:gd name="connsiteY6" fmla="*/ 2617076 h 2617076"/>
                <a:gd name="connsiteX7" fmla="*/ 8860220 w 10089931"/>
                <a:gd name="connsiteY7" fmla="*/ 1008993 h 2617076"/>
                <a:gd name="connsiteX8" fmla="*/ 9238593 w 10089931"/>
                <a:gd name="connsiteY8" fmla="*/ 1639614 h 2617076"/>
                <a:gd name="connsiteX9" fmla="*/ 10089931 w 10089931"/>
                <a:gd name="connsiteY9" fmla="*/ 1639614 h 2617076"/>
                <a:gd name="connsiteX0" fmla="*/ 0 w 10089931"/>
                <a:gd name="connsiteY0" fmla="*/ 1576552 h 2617076"/>
                <a:gd name="connsiteX1" fmla="*/ 6234598 w 10089931"/>
                <a:gd name="connsiteY1" fmla="*/ 1483137 h 2617076"/>
                <a:gd name="connsiteX2" fmla="*/ 6653048 w 10089931"/>
                <a:gd name="connsiteY2" fmla="*/ 1008993 h 2617076"/>
                <a:gd name="connsiteX3" fmla="*/ 6873765 w 10089931"/>
                <a:gd name="connsiteY3" fmla="*/ 1639614 h 2617076"/>
                <a:gd name="connsiteX4" fmla="*/ 7504386 w 10089931"/>
                <a:gd name="connsiteY4" fmla="*/ 1639614 h 2617076"/>
                <a:gd name="connsiteX5" fmla="*/ 7882758 w 10089931"/>
                <a:gd name="connsiteY5" fmla="*/ 0 h 2617076"/>
                <a:gd name="connsiteX6" fmla="*/ 8355724 w 10089931"/>
                <a:gd name="connsiteY6" fmla="*/ 2617076 h 2617076"/>
                <a:gd name="connsiteX7" fmla="*/ 8860220 w 10089931"/>
                <a:gd name="connsiteY7" fmla="*/ 1008993 h 2617076"/>
                <a:gd name="connsiteX8" fmla="*/ 9238593 w 10089931"/>
                <a:gd name="connsiteY8" fmla="*/ 1639614 h 2617076"/>
                <a:gd name="connsiteX9" fmla="*/ 10089931 w 10089931"/>
                <a:gd name="connsiteY9" fmla="*/ 1639614 h 2617076"/>
                <a:gd name="connsiteX0" fmla="*/ 0 w 10115569"/>
                <a:gd name="connsiteY0" fmla="*/ 1491094 h 2617076"/>
                <a:gd name="connsiteX1" fmla="*/ 6260236 w 10115569"/>
                <a:gd name="connsiteY1" fmla="*/ 1483137 h 2617076"/>
                <a:gd name="connsiteX2" fmla="*/ 6678686 w 10115569"/>
                <a:gd name="connsiteY2" fmla="*/ 1008993 h 2617076"/>
                <a:gd name="connsiteX3" fmla="*/ 6899403 w 10115569"/>
                <a:gd name="connsiteY3" fmla="*/ 1639614 h 2617076"/>
                <a:gd name="connsiteX4" fmla="*/ 7530024 w 10115569"/>
                <a:gd name="connsiteY4" fmla="*/ 1639614 h 2617076"/>
                <a:gd name="connsiteX5" fmla="*/ 7908396 w 10115569"/>
                <a:gd name="connsiteY5" fmla="*/ 0 h 2617076"/>
                <a:gd name="connsiteX6" fmla="*/ 8381362 w 10115569"/>
                <a:gd name="connsiteY6" fmla="*/ 2617076 h 2617076"/>
                <a:gd name="connsiteX7" fmla="*/ 8885858 w 10115569"/>
                <a:gd name="connsiteY7" fmla="*/ 1008993 h 2617076"/>
                <a:gd name="connsiteX8" fmla="*/ 9264231 w 10115569"/>
                <a:gd name="connsiteY8" fmla="*/ 1639614 h 2617076"/>
                <a:gd name="connsiteX9" fmla="*/ 10115569 w 10115569"/>
                <a:gd name="connsiteY9" fmla="*/ 1639614 h 2617076"/>
                <a:gd name="connsiteX0" fmla="*/ 0 w 11833273"/>
                <a:gd name="connsiteY0" fmla="*/ 1474003 h 2617076"/>
                <a:gd name="connsiteX1" fmla="*/ 7977940 w 11833273"/>
                <a:gd name="connsiteY1" fmla="*/ 1483137 h 2617076"/>
                <a:gd name="connsiteX2" fmla="*/ 8396390 w 11833273"/>
                <a:gd name="connsiteY2" fmla="*/ 1008993 h 2617076"/>
                <a:gd name="connsiteX3" fmla="*/ 8617107 w 11833273"/>
                <a:gd name="connsiteY3" fmla="*/ 1639614 h 2617076"/>
                <a:gd name="connsiteX4" fmla="*/ 9247728 w 11833273"/>
                <a:gd name="connsiteY4" fmla="*/ 1639614 h 2617076"/>
                <a:gd name="connsiteX5" fmla="*/ 9626100 w 11833273"/>
                <a:gd name="connsiteY5" fmla="*/ 0 h 2617076"/>
                <a:gd name="connsiteX6" fmla="*/ 10099066 w 11833273"/>
                <a:gd name="connsiteY6" fmla="*/ 2617076 h 2617076"/>
                <a:gd name="connsiteX7" fmla="*/ 10603562 w 11833273"/>
                <a:gd name="connsiteY7" fmla="*/ 1008993 h 2617076"/>
                <a:gd name="connsiteX8" fmla="*/ 10981935 w 11833273"/>
                <a:gd name="connsiteY8" fmla="*/ 1639614 h 2617076"/>
                <a:gd name="connsiteX9" fmla="*/ 11833273 w 11833273"/>
                <a:gd name="connsiteY9" fmla="*/ 1639614 h 2617076"/>
                <a:gd name="connsiteX0" fmla="*/ 0 w 11833273"/>
                <a:gd name="connsiteY0" fmla="*/ 1474003 h 2617076"/>
                <a:gd name="connsiteX1" fmla="*/ 8311226 w 11833273"/>
                <a:gd name="connsiteY1" fmla="*/ 1483137 h 2617076"/>
                <a:gd name="connsiteX2" fmla="*/ 8396390 w 11833273"/>
                <a:gd name="connsiteY2" fmla="*/ 1008993 h 2617076"/>
                <a:gd name="connsiteX3" fmla="*/ 8617107 w 11833273"/>
                <a:gd name="connsiteY3" fmla="*/ 1639614 h 2617076"/>
                <a:gd name="connsiteX4" fmla="*/ 9247728 w 11833273"/>
                <a:gd name="connsiteY4" fmla="*/ 1639614 h 2617076"/>
                <a:gd name="connsiteX5" fmla="*/ 9626100 w 11833273"/>
                <a:gd name="connsiteY5" fmla="*/ 0 h 2617076"/>
                <a:gd name="connsiteX6" fmla="*/ 10099066 w 11833273"/>
                <a:gd name="connsiteY6" fmla="*/ 2617076 h 2617076"/>
                <a:gd name="connsiteX7" fmla="*/ 10603562 w 11833273"/>
                <a:gd name="connsiteY7" fmla="*/ 1008993 h 2617076"/>
                <a:gd name="connsiteX8" fmla="*/ 10981935 w 11833273"/>
                <a:gd name="connsiteY8" fmla="*/ 1639614 h 2617076"/>
                <a:gd name="connsiteX9" fmla="*/ 11833273 w 11833273"/>
                <a:gd name="connsiteY9" fmla="*/ 1639614 h 2617076"/>
                <a:gd name="connsiteX0" fmla="*/ 0 w 11833273"/>
                <a:gd name="connsiteY0" fmla="*/ 1474003 h 2617076"/>
                <a:gd name="connsiteX1" fmla="*/ 8311226 w 11833273"/>
                <a:gd name="connsiteY1" fmla="*/ 1483137 h 2617076"/>
                <a:gd name="connsiteX2" fmla="*/ 8464757 w 11833273"/>
                <a:gd name="connsiteY2" fmla="*/ 820986 h 2617076"/>
                <a:gd name="connsiteX3" fmla="*/ 8617107 w 11833273"/>
                <a:gd name="connsiteY3" fmla="*/ 1639614 h 2617076"/>
                <a:gd name="connsiteX4" fmla="*/ 9247728 w 11833273"/>
                <a:gd name="connsiteY4" fmla="*/ 1639614 h 2617076"/>
                <a:gd name="connsiteX5" fmla="*/ 9626100 w 11833273"/>
                <a:gd name="connsiteY5" fmla="*/ 0 h 2617076"/>
                <a:gd name="connsiteX6" fmla="*/ 10099066 w 11833273"/>
                <a:gd name="connsiteY6" fmla="*/ 2617076 h 2617076"/>
                <a:gd name="connsiteX7" fmla="*/ 10603562 w 11833273"/>
                <a:gd name="connsiteY7" fmla="*/ 1008993 h 2617076"/>
                <a:gd name="connsiteX8" fmla="*/ 10981935 w 11833273"/>
                <a:gd name="connsiteY8" fmla="*/ 1639614 h 2617076"/>
                <a:gd name="connsiteX9" fmla="*/ 11833273 w 11833273"/>
                <a:gd name="connsiteY9" fmla="*/ 1639614 h 2617076"/>
                <a:gd name="connsiteX0" fmla="*/ 0 w 11833273"/>
                <a:gd name="connsiteY0" fmla="*/ 1474003 h 2617076"/>
                <a:gd name="connsiteX1" fmla="*/ 8311226 w 11833273"/>
                <a:gd name="connsiteY1" fmla="*/ 1483137 h 2617076"/>
                <a:gd name="connsiteX2" fmla="*/ 8464757 w 11833273"/>
                <a:gd name="connsiteY2" fmla="*/ 820986 h 2617076"/>
                <a:gd name="connsiteX3" fmla="*/ 8651291 w 11833273"/>
                <a:gd name="connsiteY3" fmla="*/ 1502881 h 2617076"/>
                <a:gd name="connsiteX4" fmla="*/ 9247728 w 11833273"/>
                <a:gd name="connsiteY4" fmla="*/ 1639614 h 2617076"/>
                <a:gd name="connsiteX5" fmla="*/ 9626100 w 11833273"/>
                <a:gd name="connsiteY5" fmla="*/ 0 h 2617076"/>
                <a:gd name="connsiteX6" fmla="*/ 10099066 w 11833273"/>
                <a:gd name="connsiteY6" fmla="*/ 2617076 h 2617076"/>
                <a:gd name="connsiteX7" fmla="*/ 10603562 w 11833273"/>
                <a:gd name="connsiteY7" fmla="*/ 1008993 h 2617076"/>
                <a:gd name="connsiteX8" fmla="*/ 10981935 w 11833273"/>
                <a:gd name="connsiteY8" fmla="*/ 1639614 h 2617076"/>
                <a:gd name="connsiteX9" fmla="*/ 11833273 w 11833273"/>
                <a:gd name="connsiteY9" fmla="*/ 1639614 h 2617076"/>
                <a:gd name="connsiteX0" fmla="*/ 0 w 11833273"/>
                <a:gd name="connsiteY0" fmla="*/ 1474003 h 2617076"/>
                <a:gd name="connsiteX1" fmla="*/ 8311226 w 11833273"/>
                <a:gd name="connsiteY1" fmla="*/ 1483137 h 2617076"/>
                <a:gd name="connsiteX2" fmla="*/ 8464757 w 11833273"/>
                <a:gd name="connsiteY2" fmla="*/ 820986 h 2617076"/>
                <a:gd name="connsiteX3" fmla="*/ 8651291 w 11833273"/>
                <a:gd name="connsiteY3" fmla="*/ 1502881 h 2617076"/>
                <a:gd name="connsiteX4" fmla="*/ 9239182 w 11833273"/>
                <a:gd name="connsiteY4" fmla="*/ 1511427 h 2617076"/>
                <a:gd name="connsiteX5" fmla="*/ 9626100 w 11833273"/>
                <a:gd name="connsiteY5" fmla="*/ 0 h 2617076"/>
                <a:gd name="connsiteX6" fmla="*/ 10099066 w 11833273"/>
                <a:gd name="connsiteY6" fmla="*/ 2617076 h 2617076"/>
                <a:gd name="connsiteX7" fmla="*/ 10603562 w 11833273"/>
                <a:gd name="connsiteY7" fmla="*/ 1008993 h 2617076"/>
                <a:gd name="connsiteX8" fmla="*/ 10981935 w 11833273"/>
                <a:gd name="connsiteY8" fmla="*/ 1639614 h 2617076"/>
                <a:gd name="connsiteX9" fmla="*/ 11833273 w 11833273"/>
                <a:gd name="connsiteY9" fmla="*/ 1639614 h 2617076"/>
                <a:gd name="connsiteX0" fmla="*/ 0 w 11833273"/>
                <a:gd name="connsiteY0" fmla="*/ 918526 h 2061599"/>
                <a:gd name="connsiteX1" fmla="*/ 8311226 w 11833273"/>
                <a:gd name="connsiteY1" fmla="*/ 927660 h 2061599"/>
                <a:gd name="connsiteX2" fmla="*/ 8464757 w 11833273"/>
                <a:gd name="connsiteY2" fmla="*/ 265509 h 2061599"/>
                <a:gd name="connsiteX3" fmla="*/ 8651291 w 11833273"/>
                <a:gd name="connsiteY3" fmla="*/ 947404 h 2061599"/>
                <a:gd name="connsiteX4" fmla="*/ 9239182 w 11833273"/>
                <a:gd name="connsiteY4" fmla="*/ 955950 h 2061599"/>
                <a:gd name="connsiteX5" fmla="*/ 9583371 w 11833273"/>
                <a:gd name="connsiteY5" fmla="*/ 0 h 2061599"/>
                <a:gd name="connsiteX6" fmla="*/ 10099066 w 11833273"/>
                <a:gd name="connsiteY6" fmla="*/ 2061599 h 2061599"/>
                <a:gd name="connsiteX7" fmla="*/ 10603562 w 11833273"/>
                <a:gd name="connsiteY7" fmla="*/ 453516 h 2061599"/>
                <a:gd name="connsiteX8" fmla="*/ 10981935 w 11833273"/>
                <a:gd name="connsiteY8" fmla="*/ 1084137 h 2061599"/>
                <a:gd name="connsiteX9" fmla="*/ 11833273 w 11833273"/>
                <a:gd name="connsiteY9" fmla="*/ 1084137 h 2061599"/>
                <a:gd name="connsiteX0" fmla="*/ 0 w 11833273"/>
                <a:gd name="connsiteY0" fmla="*/ 918526 h 2061599"/>
                <a:gd name="connsiteX1" fmla="*/ 8311226 w 11833273"/>
                <a:gd name="connsiteY1" fmla="*/ 927660 h 2061599"/>
                <a:gd name="connsiteX2" fmla="*/ 8464757 w 11833273"/>
                <a:gd name="connsiteY2" fmla="*/ 462062 h 2061599"/>
                <a:gd name="connsiteX3" fmla="*/ 8651291 w 11833273"/>
                <a:gd name="connsiteY3" fmla="*/ 947404 h 2061599"/>
                <a:gd name="connsiteX4" fmla="*/ 9239182 w 11833273"/>
                <a:gd name="connsiteY4" fmla="*/ 955950 h 2061599"/>
                <a:gd name="connsiteX5" fmla="*/ 9583371 w 11833273"/>
                <a:gd name="connsiteY5" fmla="*/ 0 h 2061599"/>
                <a:gd name="connsiteX6" fmla="*/ 10099066 w 11833273"/>
                <a:gd name="connsiteY6" fmla="*/ 2061599 h 2061599"/>
                <a:gd name="connsiteX7" fmla="*/ 10603562 w 11833273"/>
                <a:gd name="connsiteY7" fmla="*/ 453516 h 2061599"/>
                <a:gd name="connsiteX8" fmla="*/ 10981935 w 11833273"/>
                <a:gd name="connsiteY8" fmla="*/ 1084137 h 2061599"/>
                <a:gd name="connsiteX9" fmla="*/ 11833273 w 11833273"/>
                <a:gd name="connsiteY9" fmla="*/ 1084137 h 2061599"/>
                <a:gd name="connsiteX0" fmla="*/ 0 w 11833273"/>
                <a:gd name="connsiteY0" fmla="*/ 756156 h 1899229"/>
                <a:gd name="connsiteX1" fmla="*/ 8311226 w 11833273"/>
                <a:gd name="connsiteY1" fmla="*/ 765290 h 1899229"/>
                <a:gd name="connsiteX2" fmla="*/ 8464757 w 11833273"/>
                <a:gd name="connsiteY2" fmla="*/ 299692 h 1899229"/>
                <a:gd name="connsiteX3" fmla="*/ 8651291 w 11833273"/>
                <a:gd name="connsiteY3" fmla="*/ 785034 h 1899229"/>
                <a:gd name="connsiteX4" fmla="*/ 9239182 w 11833273"/>
                <a:gd name="connsiteY4" fmla="*/ 793580 h 1899229"/>
                <a:gd name="connsiteX5" fmla="*/ 9583371 w 11833273"/>
                <a:gd name="connsiteY5" fmla="*/ 0 h 1899229"/>
                <a:gd name="connsiteX6" fmla="*/ 10099066 w 11833273"/>
                <a:gd name="connsiteY6" fmla="*/ 1899229 h 1899229"/>
                <a:gd name="connsiteX7" fmla="*/ 10603562 w 11833273"/>
                <a:gd name="connsiteY7" fmla="*/ 291146 h 1899229"/>
                <a:gd name="connsiteX8" fmla="*/ 10981935 w 11833273"/>
                <a:gd name="connsiteY8" fmla="*/ 921767 h 1899229"/>
                <a:gd name="connsiteX9" fmla="*/ 11833273 w 11833273"/>
                <a:gd name="connsiteY9" fmla="*/ 921767 h 1899229"/>
                <a:gd name="connsiteX0" fmla="*/ 0 w 11833273"/>
                <a:gd name="connsiteY0" fmla="*/ 867252 h 2010325"/>
                <a:gd name="connsiteX1" fmla="*/ 8311226 w 11833273"/>
                <a:gd name="connsiteY1" fmla="*/ 876386 h 2010325"/>
                <a:gd name="connsiteX2" fmla="*/ 8464757 w 11833273"/>
                <a:gd name="connsiteY2" fmla="*/ 410788 h 2010325"/>
                <a:gd name="connsiteX3" fmla="*/ 8651291 w 11833273"/>
                <a:gd name="connsiteY3" fmla="*/ 896130 h 2010325"/>
                <a:gd name="connsiteX4" fmla="*/ 9239182 w 11833273"/>
                <a:gd name="connsiteY4" fmla="*/ 904676 h 2010325"/>
                <a:gd name="connsiteX5" fmla="*/ 9472276 w 11833273"/>
                <a:gd name="connsiteY5" fmla="*/ 0 h 2010325"/>
                <a:gd name="connsiteX6" fmla="*/ 10099066 w 11833273"/>
                <a:gd name="connsiteY6" fmla="*/ 2010325 h 2010325"/>
                <a:gd name="connsiteX7" fmla="*/ 10603562 w 11833273"/>
                <a:gd name="connsiteY7" fmla="*/ 402242 h 2010325"/>
                <a:gd name="connsiteX8" fmla="*/ 10981935 w 11833273"/>
                <a:gd name="connsiteY8" fmla="*/ 1032863 h 2010325"/>
                <a:gd name="connsiteX9" fmla="*/ 11833273 w 11833273"/>
                <a:gd name="connsiteY9" fmla="*/ 1032863 h 2010325"/>
                <a:gd name="connsiteX0" fmla="*/ 0 w 11833273"/>
                <a:gd name="connsiteY0" fmla="*/ 867252 h 2010325"/>
                <a:gd name="connsiteX1" fmla="*/ 8311226 w 11833273"/>
                <a:gd name="connsiteY1" fmla="*/ 876386 h 2010325"/>
                <a:gd name="connsiteX2" fmla="*/ 8464757 w 11833273"/>
                <a:gd name="connsiteY2" fmla="*/ 410788 h 2010325"/>
                <a:gd name="connsiteX3" fmla="*/ 8651291 w 11833273"/>
                <a:gd name="connsiteY3" fmla="*/ 896130 h 2010325"/>
                <a:gd name="connsiteX4" fmla="*/ 9128086 w 11833273"/>
                <a:gd name="connsiteY4" fmla="*/ 913222 h 2010325"/>
                <a:gd name="connsiteX5" fmla="*/ 9472276 w 11833273"/>
                <a:gd name="connsiteY5" fmla="*/ 0 h 2010325"/>
                <a:gd name="connsiteX6" fmla="*/ 10099066 w 11833273"/>
                <a:gd name="connsiteY6" fmla="*/ 2010325 h 2010325"/>
                <a:gd name="connsiteX7" fmla="*/ 10603562 w 11833273"/>
                <a:gd name="connsiteY7" fmla="*/ 402242 h 2010325"/>
                <a:gd name="connsiteX8" fmla="*/ 10981935 w 11833273"/>
                <a:gd name="connsiteY8" fmla="*/ 1032863 h 2010325"/>
                <a:gd name="connsiteX9" fmla="*/ 11833273 w 11833273"/>
                <a:gd name="connsiteY9" fmla="*/ 1032863 h 2010325"/>
                <a:gd name="connsiteX0" fmla="*/ 0 w 11833273"/>
                <a:gd name="connsiteY0" fmla="*/ 867252 h 1583036"/>
                <a:gd name="connsiteX1" fmla="*/ 8311226 w 11833273"/>
                <a:gd name="connsiteY1" fmla="*/ 876386 h 1583036"/>
                <a:gd name="connsiteX2" fmla="*/ 8464757 w 11833273"/>
                <a:gd name="connsiteY2" fmla="*/ 410788 h 1583036"/>
                <a:gd name="connsiteX3" fmla="*/ 8651291 w 11833273"/>
                <a:gd name="connsiteY3" fmla="*/ 896130 h 1583036"/>
                <a:gd name="connsiteX4" fmla="*/ 9128086 w 11833273"/>
                <a:gd name="connsiteY4" fmla="*/ 913222 h 1583036"/>
                <a:gd name="connsiteX5" fmla="*/ 9472276 w 11833273"/>
                <a:gd name="connsiteY5" fmla="*/ 0 h 1583036"/>
                <a:gd name="connsiteX6" fmla="*/ 9945242 w 11833273"/>
                <a:gd name="connsiteY6" fmla="*/ 1583036 h 1583036"/>
                <a:gd name="connsiteX7" fmla="*/ 10603562 w 11833273"/>
                <a:gd name="connsiteY7" fmla="*/ 402242 h 1583036"/>
                <a:gd name="connsiteX8" fmla="*/ 10981935 w 11833273"/>
                <a:gd name="connsiteY8" fmla="*/ 1032863 h 1583036"/>
                <a:gd name="connsiteX9" fmla="*/ 11833273 w 11833273"/>
                <a:gd name="connsiteY9" fmla="*/ 1032863 h 1583036"/>
                <a:gd name="connsiteX0" fmla="*/ 0 w 11833273"/>
                <a:gd name="connsiteY0" fmla="*/ 867252 h 1839410"/>
                <a:gd name="connsiteX1" fmla="*/ 8311226 w 11833273"/>
                <a:gd name="connsiteY1" fmla="*/ 876386 h 1839410"/>
                <a:gd name="connsiteX2" fmla="*/ 8464757 w 11833273"/>
                <a:gd name="connsiteY2" fmla="*/ 410788 h 1839410"/>
                <a:gd name="connsiteX3" fmla="*/ 8651291 w 11833273"/>
                <a:gd name="connsiteY3" fmla="*/ 896130 h 1839410"/>
                <a:gd name="connsiteX4" fmla="*/ 9128086 w 11833273"/>
                <a:gd name="connsiteY4" fmla="*/ 913222 h 1839410"/>
                <a:gd name="connsiteX5" fmla="*/ 9472276 w 11833273"/>
                <a:gd name="connsiteY5" fmla="*/ 0 h 1839410"/>
                <a:gd name="connsiteX6" fmla="*/ 10073428 w 11833273"/>
                <a:gd name="connsiteY6" fmla="*/ 1839410 h 1839410"/>
                <a:gd name="connsiteX7" fmla="*/ 10603562 w 11833273"/>
                <a:gd name="connsiteY7" fmla="*/ 402242 h 1839410"/>
                <a:gd name="connsiteX8" fmla="*/ 10981935 w 11833273"/>
                <a:gd name="connsiteY8" fmla="*/ 1032863 h 1839410"/>
                <a:gd name="connsiteX9" fmla="*/ 11833273 w 11833273"/>
                <a:gd name="connsiteY9" fmla="*/ 1032863 h 1839410"/>
                <a:gd name="connsiteX0" fmla="*/ 0 w 11833273"/>
                <a:gd name="connsiteY0" fmla="*/ 867252 h 1839410"/>
                <a:gd name="connsiteX1" fmla="*/ 8311226 w 11833273"/>
                <a:gd name="connsiteY1" fmla="*/ 876386 h 1839410"/>
                <a:gd name="connsiteX2" fmla="*/ 8464757 w 11833273"/>
                <a:gd name="connsiteY2" fmla="*/ 410788 h 1839410"/>
                <a:gd name="connsiteX3" fmla="*/ 8651291 w 11833273"/>
                <a:gd name="connsiteY3" fmla="*/ 896130 h 1839410"/>
                <a:gd name="connsiteX4" fmla="*/ 9128086 w 11833273"/>
                <a:gd name="connsiteY4" fmla="*/ 913222 h 1839410"/>
                <a:gd name="connsiteX5" fmla="*/ 9472276 w 11833273"/>
                <a:gd name="connsiteY5" fmla="*/ 0 h 1839410"/>
                <a:gd name="connsiteX6" fmla="*/ 10073428 w 11833273"/>
                <a:gd name="connsiteY6" fmla="*/ 1839410 h 1839410"/>
                <a:gd name="connsiteX7" fmla="*/ 10620653 w 11833273"/>
                <a:gd name="connsiteY7" fmla="*/ 402242 h 1839410"/>
                <a:gd name="connsiteX8" fmla="*/ 10981935 w 11833273"/>
                <a:gd name="connsiteY8" fmla="*/ 1032863 h 1839410"/>
                <a:gd name="connsiteX9" fmla="*/ 11833273 w 11833273"/>
                <a:gd name="connsiteY9" fmla="*/ 1032863 h 1839410"/>
                <a:gd name="connsiteX0" fmla="*/ 0 w 11217976"/>
                <a:gd name="connsiteY0" fmla="*/ 867252 h 1839410"/>
                <a:gd name="connsiteX1" fmla="*/ 8311226 w 11217976"/>
                <a:gd name="connsiteY1" fmla="*/ 876386 h 1839410"/>
                <a:gd name="connsiteX2" fmla="*/ 8464757 w 11217976"/>
                <a:gd name="connsiteY2" fmla="*/ 410788 h 1839410"/>
                <a:gd name="connsiteX3" fmla="*/ 8651291 w 11217976"/>
                <a:gd name="connsiteY3" fmla="*/ 896130 h 1839410"/>
                <a:gd name="connsiteX4" fmla="*/ 9128086 w 11217976"/>
                <a:gd name="connsiteY4" fmla="*/ 913222 h 1839410"/>
                <a:gd name="connsiteX5" fmla="*/ 9472276 w 11217976"/>
                <a:gd name="connsiteY5" fmla="*/ 0 h 1839410"/>
                <a:gd name="connsiteX6" fmla="*/ 10073428 w 11217976"/>
                <a:gd name="connsiteY6" fmla="*/ 1839410 h 1839410"/>
                <a:gd name="connsiteX7" fmla="*/ 10620653 w 11217976"/>
                <a:gd name="connsiteY7" fmla="*/ 402242 h 1839410"/>
                <a:gd name="connsiteX8" fmla="*/ 10981935 w 11217976"/>
                <a:gd name="connsiteY8" fmla="*/ 1032863 h 1839410"/>
                <a:gd name="connsiteX9" fmla="*/ 11217976 w 11217976"/>
                <a:gd name="connsiteY9" fmla="*/ 1049954 h 1839410"/>
                <a:gd name="connsiteX0" fmla="*/ 0 w 11217976"/>
                <a:gd name="connsiteY0" fmla="*/ 867252 h 1839410"/>
                <a:gd name="connsiteX1" fmla="*/ 8311226 w 11217976"/>
                <a:gd name="connsiteY1" fmla="*/ 876386 h 1839410"/>
                <a:gd name="connsiteX2" fmla="*/ 8464757 w 11217976"/>
                <a:gd name="connsiteY2" fmla="*/ 410788 h 1839410"/>
                <a:gd name="connsiteX3" fmla="*/ 8651291 w 11217976"/>
                <a:gd name="connsiteY3" fmla="*/ 896130 h 1839410"/>
                <a:gd name="connsiteX4" fmla="*/ 9128086 w 11217976"/>
                <a:gd name="connsiteY4" fmla="*/ 913222 h 1839410"/>
                <a:gd name="connsiteX5" fmla="*/ 9472276 w 11217976"/>
                <a:gd name="connsiteY5" fmla="*/ 0 h 1839410"/>
                <a:gd name="connsiteX6" fmla="*/ 10073428 w 11217976"/>
                <a:gd name="connsiteY6" fmla="*/ 1839410 h 1839410"/>
                <a:gd name="connsiteX7" fmla="*/ 10620653 w 11217976"/>
                <a:gd name="connsiteY7" fmla="*/ 402242 h 1839410"/>
                <a:gd name="connsiteX8" fmla="*/ 10819565 w 11217976"/>
                <a:gd name="connsiteY8" fmla="*/ 759397 h 1839410"/>
                <a:gd name="connsiteX9" fmla="*/ 11217976 w 11217976"/>
                <a:gd name="connsiteY9" fmla="*/ 1049954 h 1839410"/>
                <a:gd name="connsiteX0" fmla="*/ 0 w 11209430"/>
                <a:gd name="connsiteY0" fmla="*/ 867252 h 1839410"/>
                <a:gd name="connsiteX1" fmla="*/ 8311226 w 11209430"/>
                <a:gd name="connsiteY1" fmla="*/ 876386 h 1839410"/>
                <a:gd name="connsiteX2" fmla="*/ 8464757 w 11209430"/>
                <a:gd name="connsiteY2" fmla="*/ 410788 h 1839410"/>
                <a:gd name="connsiteX3" fmla="*/ 8651291 w 11209430"/>
                <a:gd name="connsiteY3" fmla="*/ 896130 h 1839410"/>
                <a:gd name="connsiteX4" fmla="*/ 9128086 w 11209430"/>
                <a:gd name="connsiteY4" fmla="*/ 913222 h 1839410"/>
                <a:gd name="connsiteX5" fmla="*/ 9472276 w 11209430"/>
                <a:gd name="connsiteY5" fmla="*/ 0 h 1839410"/>
                <a:gd name="connsiteX6" fmla="*/ 10073428 w 11209430"/>
                <a:gd name="connsiteY6" fmla="*/ 1839410 h 1839410"/>
                <a:gd name="connsiteX7" fmla="*/ 10620653 w 11209430"/>
                <a:gd name="connsiteY7" fmla="*/ 402242 h 1839410"/>
                <a:gd name="connsiteX8" fmla="*/ 10819565 w 11209430"/>
                <a:gd name="connsiteY8" fmla="*/ 759397 h 1839410"/>
                <a:gd name="connsiteX9" fmla="*/ 11209430 w 11209430"/>
                <a:gd name="connsiteY9" fmla="*/ 776489 h 1839410"/>
                <a:gd name="connsiteX0" fmla="*/ 0 w 11209430"/>
                <a:gd name="connsiteY0" fmla="*/ 867252 h 1839410"/>
                <a:gd name="connsiteX1" fmla="*/ 8311226 w 11209430"/>
                <a:gd name="connsiteY1" fmla="*/ 876386 h 1839410"/>
                <a:gd name="connsiteX2" fmla="*/ 8464757 w 11209430"/>
                <a:gd name="connsiteY2" fmla="*/ 410788 h 1839410"/>
                <a:gd name="connsiteX3" fmla="*/ 8651291 w 11209430"/>
                <a:gd name="connsiteY3" fmla="*/ 896130 h 1839410"/>
                <a:gd name="connsiteX4" fmla="*/ 9128086 w 11209430"/>
                <a:gd name="connsiteY4" fmla="*/ 913222 h 1839410"/>
                <a:gd name="connsiteX5" fmla="*/ 9472276 w 11209430"/>
                <a:gd name="connsiteY5" fmla="*/ 0 h 1839410"/>
                <a:gd name="connsiteX6" fmla="*/ 10073428 w 11209430"/>
                <a:gd name="connsiteY6" fmla="*/ 1839410 h 1839410"/>
                <a:gd name="connsiteX7" fmla="*/ 10620653 w 11209430"/>
                <a:gd name="connsiteY7" fmla="*/ 402242 h 1839410"/>
                <a:gd name="connsiteX8" fmla="*/ 10811020 w 11209430"/>
                <a:gd name="connsiteY8" fmla="*/ 793580 h 1839410"/>
                <a:gd name="connsiteX9" fmla="*/ 11209430 w 11209430"/>
                <a:gd name="connsiteY9" fmla="*/ 776489 h 1839410"/>
                <a:gd name="connsiteX0" fmla="*/ 0 w 11217976"/>
                <a:gd name="connsiteY0" fmla="*/ 867252 h 1839410"/>
                <a:gd name="connsiteX1" fmla="*/ 8311226 w 11217976"/>
                <a:gd name="connsiteY1" fmla="*/ 876386 h 1839410"/>
                <a:gd name="connsiteX2" fmla="*/ 8464757 w 11217976"/>
                <a:gd name="connsiteY2" fmla="*/ 410788 h 1839410"/>
                <a:gd name="connsiteX3" fmla="*/ 8651291 w 11217976"/>
                <a:gd name="connsiteY3" fmla="*/ 896130 h 1839410"/>
                <a:gd name="connsiteX4" fmla="*/ 9128086 w 11217976"/>
                <a:gd name="connsiteY4" fmla="*/ 913222 h 1839410"/>
                <a:gd name="connsiteX5" fmla="*/ 9472276 w 11217976"/>
                <a:gd name="connsiteY5" fmla="*/ 0 h 1839410"/>
                <a:gd name="connsiteX6" fmla="*/ 10073428 w 11217976"/>
                <a:gd name="connsiteY6" fmla="*/ 1839410 h 1839410"/>
                <a:gd name="connsiteX7" fmla="*/ 10620653 w 11217976"/>
                <a:gd name="connsiteY7" fmla="*/ 402242 h 1839410"/>
                <a:gd name="connsiteX8" fmla="*/ 10811020 w 11217976"/>
                <a:gd name="connsiteY8" fmla="*/ 793580 h 1839410"/>
                <a:gd name="connsiteX9" fmla="*/ 11217976 w 11217976"/>
                <a:gd name="connsiteY9" fmla="*/ 793581 h 1839410"/>
                <a:gd name="connsiteX0" fmla="*/ 0 w 11217976"/>
                <a:gd name="connsiteY0" fmla="*/ 867252 h 1839410"/>
                <a:gd name="connsiteX1" fmla="*/ 8311226 w 11217976"/>
                <a:gd name="connsiteY1" fmla="*/ 876386 h 1839410"/>
                <a:gd name="connsiteX2" fmla="*/ 8464757 w 11217976"/>
                <a:gd name="connsiteY2" fmla="*/ 410788 h 1839410"/>
                <a:gd name="connsiteX3" fmla="*/ 8651291 w 11217976"/>
                <a:gd name="connsiteY3" fmla="*/ 896130 h 1839410"/>
                <a:gd name="connsiteX4" fmla="*/ 9128086 w 11217976"/>
                <a:gd name="connsiteY4" fmla="*/ 887585 h 1839410"/>
                <a:gd name="connsiteX5" fmla="*/ 9472276 w 11217976"/>
                <a:gd name="connsiteY5" fmla="*/ 0 h 1839410"/>
                <a:gd name="connsiteX6" fmla="*/ 10073428 w 11217976"/>
                <a:gd name="connsiteY6" fmla="*/ 1839410 h 1839410"/>
                <a:gd name="connsiteX7" fmla="*/ 10620653 w 11217976"/>
                <a:gd name="connsiteY7" fmla="*/ 402242 h 1839410"/>
                <a:gd name="connsiteX8" fmla="*/ 10811020 w 11217976"/>
                <a:gd name="connsiteY8" fmla="*/ 793580 h 1839410"/>
                <a:gd name="connsiteX9" fmla="*/ 11217976 w 11217976"/>
                <a:gd name="connsiteY9" fmla="*/ 793581 h 1839410"/>
                <a:gd name="connsiteX0" fmla="*/ 0 w 11217976"/>
                <a:gd name="connsiteY0" fmla="*/ 867252 h 1839410"/>
                <a:gd name="connsiteX1" fmla="*/ 8311226 w 11217976"/>
                <a:gd name="connsiteY1" fmla="*/ 876386 h 1839410"/>
                <a:gd name="connsiteX2" fmla="*/ 8464757 w 11217976"/>
                <a:gd name="connsiteY2" fmla="*/ 410788 h 1839410"/>
                <a:gd name="connsiteX3" fmla="*/ 8651291 w 11217976"/>
                <a:gd name="connsiteY3" fmla="*/ 896130 h 1839410"/>
                <a:gd name="connsiteX4" fmla="*/ 8974262 w 11217976"/>
                <a:gd name="connsiteY4" fmla="*/ 896131 h 1839410"/>
                <a:gd name="connsiteX5" fmla="*/ 9472276 w 11217976"/>
                <a:gd name="connsiteY5" fmla="*/ 0 h 1839410"/>
                <a:gd name="connsiteX6" fmla="*/ 10073428 w 11217976"/>
                <a:gd name="connsiteY6" fmla="*/ 1839410 h 1839410"/>
                <a:gd name="connsiteX7" fmla="*/ 10620653 w 11217976"/>
                <a:gd name="connsiteY7" fmla="*/ 402242 h 1839410"/>
                <a:gd name="connsiteX8" fmla="*/ 10811020 w 11217976"/>
                <a:gd name="connsiteY8" fmla="*/ 793580 h 1839410"/>
                <a:gd name="connsiteX9" fmla="*/ 11217976 w 11217976"/>
                <a:gd name="connsiteY9" fmla="*/ 793581 h 1839410"/>
                <a:gd name="connsiteX0" fmla="*/ 0 w 11217976"/>
                <a:gd name="connsiteY0" fmla="*/ 1072351 h 2044509"/>
                <a:gd name="connsiteX1" fmla="*/ 8311226 w 11217976"/>
                <a:gd name="connsiteY1" fmla="*/ 1081485 h 2044509"/>
                <a:gd name="connsiteX2" fmla="*/ 8464757 w 11217976"/>
                <a:gd name="connsiteY2" fmla="*/ 615887 h 2044509"/>
                <a:gd name="connsiteX3" fmla="*/ 8651291 w 11217976"/>
                <a:gd name="connsiteY3" fmla="*/ 1101229 h 2044509"/>
                <a:gd name="connsiteX4" fmla="*/ 8974262 w 11217976"/>
                <a:gd name="connsiteY4" fmla="*/ 1101230 h 2044509"/>
                <a:gd name="connsiteX5" fmla="*/ 9258632 w 11217976"/>
                <a:gd name="connsiteY5" fmla="*/ 0 h 2044509"/>
                <a:gd name="connsiteX6" fmla="*/ 10073428 w 11217976"/>
                <a:gd name="connsiteY6" fmla="*/ 2044509 h 2044509"/>
                <a:gd name="connsiteX7" fmla="*/ 10620653 w 11217976"/>
                <a:gd name="connsiteY7" fmla="*/ 607341 h 2044509"/>
                <a:gd name="connsiteX8" fmla="*/ 10811020 w 11217976"/>
                <a:gd name="connsiteY8" fmla="*/ 998679 h 2044509"/>
                <a:gd name="connsiteX9" fmla="*/ 11217976 w 11217976"/>
                <a:gd name="connsiteY9" fmla="*/ 998680 h 2044509"/>
                <a:gd name="connsiteX0" fmla="*/ 0 w 11217976"/>
                <a:gd name="connsiteY0" fmla="*/ 1072351 h 1924868"/>
                <a:gd name="connsiteX1" fmla="*/ 8311226 w 11217976"/>
                <a:gd name="connsiteY1" fmla="*/ 1081485 h 1924868"/>
                <a:gd name="connsiteX2" fmla="*/ 8464757 w 11217976"/>
                <a:gd name="connsiteY2" fmla="*/ 615887 h 1924868"/>
                <a:gd name="connsiteX3" fmla="*/ 8651291 w 11217976"/>
                <a:gd name="connsiteY3" fmla="*/ 1101229 h 1924868"/>
                <a:gd name="connsiteX4" fmla="*/ 8974262 w 11217976"/>
                <a:gd name="connsiteY4" fmla="*/ 1101230 h 1924868"/>
                <a:gd name="connsiteX5" fmla="*/ 9258632 w 11217976"/>
                <a:gd name="connsiteY5" fmla="*/ 0 h 1924868"/>
                <a:gd name="connsiteX6" fmla="*/ 9594863 w 11217976"/>
                <a:gd name="connsiteY6" fmla="*/ 1924868 h 1924868"/>
                <a:gd name="connsiteX7" fmla="*/ 10620653 w 11217976"/>
                <a:gd name="connsiteY7" fmla="*/ 607341 h 1924868"/>
                <a:gd name="connsiteX8" fmla="*/ 10811020 w 11217976"/>
                <a:gd name="connsiteY8" fmla="*/ 998679 h 1924868"/>
                <a:gd name="connsiteX9" fmla="*/ 11217976 w 11217976"/>
                <a:gd name="connsiteY9" fmla="*/ 998680 h 1924868"/>
                <a:gd name="connsiteX0" fmla="*/ 0 w 11217976"/>
                <a:gd name="connsiteY0" fmla="*/ 1072351 h 1924868"/>
                <a:gd name="connsiteX1" fmla="*/ 8311226 w 11217976"/>
                <a:gd name="connsiteY1" fmla="*/ 1081485 h 1924868"/>
                <a:gd name="connsiteX2" fmla="*/ 8464757 w 11217976"/>
                <a:gd name="connsiteY2" fmla="*/ 615887 h 1924868"/>
                <a:gd name="connsiteX3" fmla="*/ 8651291 w 11217976"/>
                <a:gd name="connsiteY3" fmla="*/ 1101229 h 1924868"/>
                <a:gd name="connsiteX4" fmla="*/ 8974262 w 11217976"/>
                <a:gd name="connsiteY4" fmla="*/ 1101230 h 1924868"/>
                <a:gd name="connsiteX5" fmla="*/ 9258632 w 11217976"/>
                <a:gd name="connsiteY5" fmla="*/ 0 h 1924868"/>
                <a:gd name="connsiteX6" fmla="*/ 9594863 w 11217976"/>
                <a:gd name="connsiteY6" fmla="*/ 1924868 h 1924868"/>
                <a:gd name="connsiteX7" fmla="*/ 10056630 w 11217976"/>
                <a:gd name="connsiteY7" fmla="*/ 615886 h 1924868"/>
                <a:gd name="connsiteX8" fmla="*/ 10811020 w 11217976"/>
                <a:gd name="connsiteY8" fmla="*/ 998679 h 1924868"/>
                <a:gd name="connsiteX9" fmla="*/ 11217976 w 11217976"/>
                <a:gd name="connsiteY9" fmla="*/ 998680 h 1924868"/>
                <a:gd name="connsiteX0" fmla="*/ 0 w 11217976"/>
                <a:gd name="connsiteY0" fmla="*/ 1072351 h 1924868"/>
                <a:gd name="connsiteX1" fmla="*/ 8311226 w 11217976"/>
                <a:gd name="connsiteY1" fmla="*/ 1081485 h 1924868"/>
                <a:gd name="connsiteX2" fmla="*/ 8464757 w 11217976"/>
                <a:gd name="connsiteY2" fmla="*/ 615887 h 1924868"/>
                <a:gd name="connsiteX3" fmla="*/ 8651291 w 11217976"/>
                <a:gd name="connsiteY3" fmla="*/ 1101229 h 1924868"/>
                <a:gd name="connsiteX4" fmla="*/ 8974262 w 11217976"/>
                <a:gd name="connsiteY4" fmla="*/ 1101230 h 1924868"/>
                <a:gd name="connsiteX5" fmla="*/ 9258632 w 11217976"/>
                <a:gd name="connsiteY5" fmla="*/ 0 h 1924868"/>
                <a:gd name="connsiteX6" fmla="*/ 9594863 w 11217976"/>
                <a:gd name="connsiteY6" fmla="*/ 1924868 h 1924868"/>
                <a:gd name="connsiteX7" fmla="*/ 10056630 w 11217976"/>
                <a:gd name="connsiteY7" fmla="*/ 615886 h 1924868"/>
                <a:gd name="connsiteX8" fmla="*/ 10246997 w 11217976"/>
                <a:gd name="connsiteY8" fmla="*/ 1058500 h 1924868"/>
                <a:gd name="connsiteX9" fmla="*/ 11217976 w 11217976"/>
                <a:gd name="connsiteY9" fmla="*/ 998680 h 1924868"/>
                <a:gd name="connsiteX0" fmla="*/ 0 w 11217976"/>
                <a:gd name="connsiteY0" fmla="*/ 1072351 h 1924868"/>
                <a:gd name="connsiteX1" fmla="*/ 8311226 w 11217976"/>
                <a:gd name="connsiteY1" fmla="*/ 1081485 h 1924868"/>
                <a:gd name="connsiteX2" fmla="*/ 8464757 w 11217976"/>
                <a:gd name="connsiteY2" fmla="*/ 615887 h 1924868"/>
                <a:gd name="connsiteX3" fmla="*/ 8651291 w 11217976"/>
                <a:gd name="connsiteY3" fmla="*/ 1101229 h 1924868"/>
                <a:gd name="connsiteX4" fmla="*/ 8974262 w 11217976"/>
                <a:gd name="connsiteY4" fmla="*/ 1101230 h 1924868"/>
                <a:gd name="connsiteX5" fmla="*/ 9258632 w 11217976"/>
                <a:gd name="connsiteY5" fmla="*/ 0 h 1924868"/>
                <a:gd name="connsiteX6" fmla="*/ 9594863 w 11217976"/>
                <a:gd name="connsiteY6" fmla="*/ 1924868 h 1924868"/>
                <a:gd name="connsiteX7" fmla="*/ 10056630 w 11217976"/>
                <a:gd name="connsiteY7" fmla="*/ 615886 h 1924868"/>
                <a:gd name="connsiteX8" fmla="*/ 10212814 w 11217976"/>
                <a:gd name="connsiteY8" fmla="*/ 1015771 h 1924868"/>
                <a:gd name="connsiteX9" fmla="*/ 11217976 w 11217976"/>
                <a:gd name="connsiteY9" fmla="*/ 998680 h 1924868"/>
                <a:gd name="connsiteX0" fmla="*/ 0 w 10765049"/>
                <a:gd name="connsiteY0" fmla="*/ 1072351 h 1924868"/>
                <a:gd name="connsiteX1" fmla="*/ 8311226 w 10765049"/>
                <a:gd name="connsiteY1" fmla="*/ 1081485 h 1924868"/>
                <a:gd name="connsiteX2" fmla="*/ 8464757 w 10765049"/>
                <a:gd name="connsiteY2" fmla="*/ 615887 h 1924868"/>
                <a:gd name="connsiteX3" fmla="*/ 8651291 w 10765049"/>
                <a:gd name="connsiteY3" fmla="*/ 1101229 h 1924868"/>
                <a:gd name="connsiteX4" fmla="*/ 8974262 w 10765049"/>
                <a:gd name="connsiteY4" fmla="*/ 1101230 h 1924868"/>
                <a:gd name="connsiteX5" fmla="*/ 9258632 w 10765049"/>
                <a:gd name="connsiteY5" fmla="*/ 0 h 1924868"/>
                <a:gd name="connsiteX6" fmla="*/ 9594863 w 10765049"/>
                <a:gd name="connsiteY6" fmla="*/ 1924868 h 1924868"/>
                <a:gd name="connsiteX7" fmla="*/ 10056630 w 10765049"/>
                <a:gd name="connsiteY7" fmla="*/ 615886 h 1924868"/>
                <a:gd name="connsiteX8" fmla="*/ 10212814 w 10765049"/>
                <a:gd name="connsiteY8" fmla="*/ 1015771 h 1924868"/>
                <a:gd name="connsiteX9" fmla="*/ 10765049 w 10765049"/>
                <a:gd name="connsiteY9" fmla="*/ 1007226 h 1924868"/>
                <a:gd name="connsiteX0" fmla="*/ 0 w 10765049"/>
                <a:gd name="connsiteY0" fmla="*/ 1072351 h 1924868"/>
                <a:gd name="connsiteX1" fmla="*/ 8311226 w 10765049"/>
                <a:gd name="connsiteY1" fmla="*/ 1081485 h 1924868"/>
                <a:gd name="connsiteX2" fmla="*/ 8464757 w 10765049"/>
                <a:gd name="connsiteY2" fmla="*/ 615887 h 1924868"/>
                <a:gd name="connsiteX3" fmla="*/ 8651291 w 10765049"/>
                <a:gd name="connsiteY3" fmla="*/ 1101229 h 1924868"/>
                <a:gd name="connsiteX4" fmla="*/ 8974262 w 10765049"/>
                <a:gd name="connsiteY4" fmla="*/ 1101230 h 1924868"/>
                <a:gd name="connsiteX5" fmla="*/ 9258632 w 10765049"/>
                <a:gd name="connsiteY5" fmla="*/ 0 h 1924868"/>
                <a:gd name="connsiteX6" fmla="*/ 9594863 w 10765049"/>
                <a:gd name="connsiteY6" fmla="*/ 1924868 h 1924868"/>
                <a:gd name="connsiteX7" fmla="*/ 10056630 w 10765049"/>
                <a:gd name="connsiteY7" fmla="*/ 615886 h 1924868"/>
                <a:gd name="connsiteX8" fmla="*/ 10212814 w 10765049"/>
                <a:gd name="connsiteY8" fmla="*/ 1056801 h 1924868"/>
                <a:gd name="connsiteX9" fmla="*/ 10765049 w 10765049"/>
                <a:gd name="connsiteY9" fmla="*/ 1007226 h 1924868"/>
                <a:gd name="connsiteX0" fmla="*/ 0 w 10770911"/>
                <a:gd name="connsiteY0" fmla="*/ 1072351 h 1924868"/>
                <a:gd name="connsiteX1" fmla="*/ 8311226 w 10770911"/>
                <a:gd name="connsiteY1" fmla="*/ 1081485 h 1924868"/>
                <a:gd name="connsiteX2" fmla="*/ 8464757 w 10770911"/>
                <a:gd name="connsiteY2" fmla="*/ 615887 h 1924868"/>
                <a:gd name="connsiteX3" fmla="*/ 8651291 w 10770911"/>
                <a:gd name="connsiteY3" fmla="*/ 1101229 h 1924868"/>
                <a:gd name="connsiteX4" fmla="*/ 8974262 w 10770911"/>
                <a:gd name="connsiteY4" fmla="*/ 1101230 h 1924868"/>
                <a:gd name="connsiteX5" fmla="*/ 9258632 w 10770911"/>
                <a:gd name="connsiteY5" fmla="*/ 0 h 1924868"/>
                <a:gd name="connsiteX6" fmla="*/ 9594863 w 10770911"/>
                <a:gd name="connsiteY6" fmla="*/ 1924868 h 1924868"/>
                <a:gd name="connsiteX7" fmla="*/ 10056630 w 10770911"/>
                <a:gd name="connsiteY7" fmla="*/ 615886 h 1924868"/>
                <a:gd name="connsiteX8" fmla="*/ 10212814 w 10770911"/>
                <a:gd name="connsiteY8" fmla="*/ 1056801 h 1924868"/>
                <a:gd name="connsiteX9" fmla="*/ 10770911 w 10770911"/>
                <a:gd name="connsiteY9" fmla="*/ 1048257 h 1924868"/>
                <a:gd name="connsiteX0" fmla="*/ 0 w 10759188"/>
                <a:gd name="connsiteY0" fmla="*/ 1072351 h 1924868"/>
                <a:gd name="connsiteX1" fmla="*/ 8311226 w 10759188"/>
                <a:gd name="connsiteY1" fmla="*/ 1081485 h 1924868"/>
                <a:gd name="connsiteX2" fmla="*/ 8464757 w 10759188"/>
                <a:gd name="connsiteY2" fmla="*/ 615887 h 1924868"/>
                <a:gd name="connsiteX3" fmla="*/ 8651291 w 10759188"/>
                <a:gd name="connsiteY3" fmla="*/ 1101229 h 1924868"/>
                <a:gd name="connsiteX4" fmla="*/ 8974262 w 10759188"/>
                <a:gd name="connsiteY4" fmla="*/ 1101230 h 1924868"/>
                <a:gd name="connsiteX5" fmla="*/ 9258632 w 10759188"/>
                <a:gd name="connsiteY5" fmla="*/ 0 h 1924868"/>
                <a:gd name="connsiteX6" fmla="*/ 9594863 w 10759188"/>
                <a:gd name="connsiteY6" fmla="*/ 1924868 h 1924868"/>
                <a:gd name="connsiteX7" fmla="*/ 10056630 w 10759188"/>
                <a:gd name="connsiteY7" fmla="*/ 615886 h 1924868"/>
                <a:gd name="connsiteX8" fmla="*/ 10212814 w 10759188"/>
                <a:gd name="connsiteY8" fmla="*/ 1056801 h 1924868"/>
                <a:gd name="connsiteX9" fmla="*/ 10759188 w 10759188"/>
                <a:gd name="connsiteY9" fmla="*/ 1059980 h 1924868"/>
                <a:gd name="connsiteX0" fmla="*/ 0 w 11079228"/>
                <a:gd name="connsiteY0" fmla="*/ 1072351 h 1924868"/>
                <a:gd name="connsiteX1" fmla="*/ 8311226 w 11079228"/>
                <a:gd name="connsiteY1" fmla="*/ 1081485 h 1924868"/>
                <a:gd name="connsiteX2" fmla="*/ 8464757 w 11079228"/>
                <a:gd name="connsiteY2" fmla="*/ 615887 h 1924868"/>
                <a:gd name="connsiteX3" fmla="*/ 8651291 w 11079228"/>
                <a:gd name="connsiteY3" fmla="*/ 1101229 h 1924868"/>
                <a:gd name="connsiteX4" fmla="*/ 8974262 w 11079228"/>
                <a:gd name="connsiteY4" fmla="*/ 1101230 h 1924868"/>
                <a:gd name="connsiteX5" fmla="*/ 9258632 w 11079228"/>
                <a:gd name="connsiteY5" fmla="*/ 0 h 1924868"/>
                <a:gd name="connsiteX6" fmla="*/ 9594863 w 11079228"/>
                <a:gd name="connsiteY6" fmla="*/ 1924868 h 1924868"/>
                <a:gd name="connsiteX7" fmla="*/ 10056630 w 11079228"/>
                <a:gd name="connsiteY7" fmla="*/ 615886 h 1924868"/>
                <a:gd name="connsiteX8" fmla="*/ 10212814 w 11079228"/>
                <a:gd name="connsiteY8" fmla="*/ 1056801 h 1924868"/>
                <a:gd name="connsiteX9" fmla="*/ 11079228 w 11079228"/>
                <a:gd name="connsiteY9" fmla="*/ 1054900 h 1924868"/>
                <a:gd name="connsiteX0" fmla="*/ 0 w 11079228"/>
                <a:gd name="connsiteY0" fmla="*/ 1179031 h 2031548"/>
                <a:gd name="connsiteX1" fmla="*/ 8311226 w 11079228"/>
                <a:gd name="connsiteY1" fmla="*/ 1188165 h 2031548"/>
                <a:gd name="connsiteX2" fmla="*/ 8464757 w 11079228"/>
                <a:gd name="connsiteY2" fmla="*/ 722567 h 2031548"/>
                <a:gd name="connsiteX3" fmla="*/ 8651291 w 11079228"/>
                <a:gd name="connsiteY3" fmla="*/ 1207909 h 2031548"/>
                <a:gd name="connsiteX4" fmla="*/ 8974262 w 11079228"/>
                <a:gd name="connsiteY4" fmla="*/ 1207910 h 2031548"/>
                <a:gd name="connsiteX5" fmla="*/ 9263712 w 11079228"/>
                <a:gd name="connsiteY5" fmla="*/ 0 h 2031548"/>
                <a:gd name="connsiteX6" fmla="*/ 9594863 w 11079228"/>
                <a:gd name="connsiteY6" fmla="*/ 2031548 h 2031548"/>
                <a:gd name="connsiteX7" fmla="*/ 10056630 w 11079228"/>
                <a:gd name="connsiteY7" fmla="*/ 722566 h 2031548"/>
                <a:gd name="connsiteX8" fmla="*/ 10212814 w 11079228"/>
                <a:gd name="connsiteY8" fmla="*/ 1163481 h 2031548"/>
                <a:gd name="connsiteX9" fmla="*/ 11079228 w 11079228"/>
                <a:gd name="connsiteY9" fmla="*/ 1161580 h 2031548"/>
                <a:gd name="connsiteX0" fmla="*/ 0 w 11079228"/>
                <a:gd name="connsiteY0" fmla="*/ 1179031 h 1975668"/>
                <a:gd name="connsiteX1" fmla="*/ 8311226 w 11079228"/>
                <a:gd name="connsiteY1" fmla="*/ 1188165 h 1975668"/>
                <a:gd name="connsiteX2" fmla="*/ 8464757 w 11079228"/>
                <a:gd name="connsiteY2" fmla="*/ 722567 h 1975668"/>
                <a:gd name="connsiteX3" fmla="*/ 8651291 w 11079228"/>
                <a:gd name="connsiteY3" fmla="*/ 1207909 h 1975668"/>
                <a:gd name="connsiteX4" fmla="*/ 8974262 w 11079228"/>
                <a:gd name="connsiteY4" fmla="*/ 1207910 h 1975668"/>
                <a:gd name="connsiteX5" fmla="*/ 9263712 w 11079228"/>
                <a:gd name="connsiteY5" fmla="*/ 0 h 1975668"/>
                <a:gd name="connsiteX6" fmla="*/ 9589783 w 11079228"/>
                <a:gd name="connsiteY6" fmla="*/ 1975668 h 1975668"/>
                <a:gd name="connsiteX7" fmla="*/ 10056630 w 11079228"/>
                <a:gd name="connsiteY7" fmla="*/ 722566 h 1975668"/>
                <a:gd name="connsiteX8" fmla="*/ 10212814 w 11079228"/>
                <a:gd name="connsiteY8" fmla="*/ 1163481 h 1975668"/>
                <a:gd name="connsiteX9" fmla="*/ 11079228 w 11079228"/>
                <a:gd name="connsiteY9" fmla="*/ 1161580 h 1975668"/>
                <a:gd name="connsiteX0" fmla="*/ 0 w 11010862"/>
                <a:gd name="connsiteY0" fmla="*/ 1179031 h 1975668"/>
                <a:gd name="connsiteX1" fmla="*/ 8311226 w 11010862"/>
                <a:gd name="connsiteY1" fmla="*/ 1188165 h 1975668"/>
                <a:gd name="connsiteX2" fmla="*/ 8464757 w 11010862"/>
                <a:gd name="connsiteY2" fmla="*/ 722567 h 1975668"/>
                <a:gd name="connsiteX3" fmla="*/ 8651291 w 11010862"/>
                <a:gd name="connsiteY3" fmla="*/ 1207909 h 1975668"/>
                <a:gd name="connsiteX4" fmla="*/ 8974262 w 11010862"/>
                <a:gd name="connsiteY4" fmla="*/ 1207910 h 1975668"/>
                <a:gd name="connsiteX5" fmla="*/ 9263712 w 11010862"/>
                <a:gd name="connsiteY5" fmla="*/ 0 h 1975668"/>
                <a:gd name="connsiteX6" fmla="*/ 9589783 w 11010862"/>
                <a:gd name="connsiteY6" fmla="*/ 1975668 h 1975668"/>
                <a:gd name="connsiteX7" fmla="*/ 10056630 w 11010862"/>
                <a:gd name="connsiteY7" fmla="*/ 722566 h 1975668"/>
                <a:gd name="connsiteX8" fmla="*/ 10212814 w 11010862"/>
                <a:gd name="connsiteY8" fmla="*/ 1163481 h 1975668"/>
                <a:gd name="connsiteX9" fmla="*/ 11010862 w 11010862"/>
                <a:gd name="connsiteY9" fmla="*/ 1178671 h 1975668"/>
                <a:gd name="connsiteX0" fmla="*/ 0 w 11019408"/>
                <a:gd name="connsiteY0" fmla="*/ 1179031 h 1975668"/>
                <a:gd name="connsiteX1" fmla="*/ 8311226 w 11019408"/>
                <a:gd name="connsiteY1" fmla="*/ 1188165 h 1975668"/>
                <a:gd name="connsiteX2" fmla="*/ 8464757 w 11019408"/>
                <a:gd name="connsiteY2" fmla="*/ 722567 h 1975668"/>
                <a:gd name="connsiteX3" fmla="*/ 8651291 w 11019408"/>
                <a:gd name="connsiteY3" fmla="*/ 1207909 h 1975668"/>
                <a:gd name="connsiteX4" fmla="*/ 8974262 w 11019408"/>
                <a:gd name="connsiteY4" fmla="*/ 1207910 h 1975668"/>
                <a:gd name="connsiteX5" fmla="*/ 9263712 w 11019408"/>
                <a:gd name="connsiteY5" fmla="*/ 0 h 1975668"/>
                <a:gd name="connsiteX6" fmla="*/ 9589783 w 11019408"/>
                <a:gd name="connsiteY6" fmla="*/ 1975668 h 1975668"/>
                <a:gd name="connsiteX7" fmla="*/ 10056630 w 11019408"/>
                <a:gd name="connsiteY7" fmla="*/ 722566 h 1975668"/>
                <a:gd name="connsiteX8" fmla="*/ 10212814 w 11019408"/>
                <a:gd name="connsiteY8" fmla="*/ 1163481 h 1975668"/>
                <a:gd name="connsiteX9" fmla="*/ 11019408 w 11019408"/>
                <a:gd name="connsiteY9" fmla="*/ 1170126 h 1975668"/>
                <a:gd name="connsiteX0" fmla="*/ 0 w 10951041"/>
                <a:gd name="connsiteY0" fmla="*/ 1179031 h 1975668"/>
                <a:gd name="connsiteX1" fmla="*/ 8311226 w 10951041"/>
                <a:gd name="connsiteY1" fmla="*/ 1188165 h 1975668"/>
                <a:gd name="connsiteX2" fmla="*/ 8464757 w 10951041"/>
                <a:gd name="connsiteY2" fmla="*/ 722567 h 1975668"/>
                <a:gd name="connsiteX3" fmla="*/ 8651291 w 10951041"/>
                <a:gd name="connsiteY3" fmla="*/ 1207909 h 1975668"/>
                <a:gd name="connsiteX4" fmla="*/ 8974262 w 10951041"/>
                <a:gd name="connsiteY4" fmla="*/ 1207910 h 1975668"/>
                <a:gd name="connsiteX5" fmla="*/ 9263712 w 10951041"/>
                <a:gd name="connsiteY5" fmla="*/ 0 h 1975668"/>
                <a:gd name="connsiteX6" fmla="*/ 9589783 w 10951041"/>
                <a:gd name="connsiteY6" fmla="*/ 1975668 h 1975668"/>
                <a:gd name="connsiteX7" fmla="*/ 10056630 w 10951041"/>
                <a:gd name="connsiteY7" fmla="*/ 722566 h 1975668"/>
                <a:gd name="connsiteX8" fmla="*/ 10212814 w 10951041"/>
                <a:gd name="connsiteY8" fmla="*/ 1163481 h 1975668"/>
                <a:gd name="connsiteX9" fmla="*/ 10951041 w 10951041"/>
                <a:gd name="connsiteY9" fmla="*/ 1178671 h 1975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51041" h="1975668">
                  <a:moveTo>
                    <a:pt x="0" y="1179031"/>
                  </a:moveTo>
                  <a:lnTo>
                    <a:pt x="8311226" y="1188165"/>
                  </a:lnTo>
                  <a:lnTo>
                    <a:pt x="8464757" y="722567"/>
                  </a:lnTo>
                  <a:lnTo>
                    <a:pt x="8651291" y="1207909"/>
                  </a:lnTo>
                  <a:lnTo>
                    <a:pt x="8974262" y="1207910"/>
                  </a:lnTo>
                  <a:lnTo>
                    <a:pt x="9263712" y="0"/>
                  </a:lnTo>
                  <a:lnTo>
                    <a:pt x="9589783" y="1975668"/>
                  </a:lnTo>
                  <a:lnTo>
                    <a:pt x="10056630" y="722566"/>
                  </a:lnTo>
                  <a:lnTo>
                    <a:pt x="10212814" y="1163481"/>
                  </a:lnTo>
                  <a:lnTo>
                    <a:pt x="10951041" y="1178671"/>
                  </a:lnTo>
                </a:path>
              </a:pathLst>
            </a:custGeom>
            <a:noFill/>
            <a:ln w="88900" cap="rnd">
              <a:solidFill>
                <a:srgbClr val="68BAC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Прямоугольник: скругленные углы 23">
              <a:extLst>
                <a:ext uri="{FF2B5EF4-FFF2-40B4-BE49-F238E27FC236}">
                  <a16:creationId xmlns:a16="http://schemas.microsoft.com/office/drawing/2014/main" id="{6B4D1B34-65E6-DD89-3276-3AA55EC8E81D}"/>
                </a:ext>
              </a:extLst>
            </p:cNvPr>
            <p:cNvSpPr/>
            <p:nvPr/>
          </p:nvSpPr>
          <p:spPr>
            <a:xfrm>
              <a:off x="5405495" y="5253465"/>
              <a:ext cx="4599732" cy="628760"/>
            </a:xfrm>
            <a:prstGeom prst="roundRect">
              <a:avLst>
                <a:gd name="adj" fmla="val 113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4DA510E-F01D-758E-E6D0-2C72BDDC3AE5}"/>
              </a:ext>
            </a:extLst>
          </p:cNvPr>
          <p:cNvSpPr/>
          <p:nvPr/>
        </p:nvSpPr>
        <p:spPr>
          <a:xfrm>
            <a:off x="0" y="1597519"/>
            <a:ext cx="5926734" cy="2206010"/>
          </a:xfrm>
          <a:prstGeom prst="roundRect">
            <a:avLst>
              <a:gd name="adj" fmla="val 0"/>
            </a:avLst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FD43B0-19FB-479D-CAC5-41E858F4BF5A}"/>
              </a:ext>
            </a:extLst>
          </p:cNvPr>
          <p:cNvSpPr txBox="1"/>
          <p:nvPr/>
        </p:nvSpPr>
        <p:spPr>
          <a:xfrm>
            <a:off x="8097555" y="1653177"/>
            <a:ext cx="32536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  <a:cs typeface="Calibri"/>
              </a:rPr>
              <a:t>Как использовать данные для спасения пациента 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B6974C-A5A8-D59A-8989-59E39A40199D}"/>
              </a:ext>
            </a:extLst>
          </p:cNvPr>
          <p:cNvSpPr txBox="1"/>
          <p:nvPr/>
        </p:nvSpPr>
        <p:spPr>
          <a:xfrm>
            <a:off x="7917494" y="2398154"/>
            <a:ext cx="4149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  <a:cs typeface="Calibri"/>
              </a:rPr>
              <a:t>Как использовать данные, чтобы повысить эффективность?</a:t>
            </a:r>
          </a:p>
        </p:txBody>
      </p:sp>
      <p:sp>
        <p:nvSpPr>
          <p:cNvPr id="91" name="Параллелограмм 90">
            <a:extLst>
              <a:ext uri="{FF2B5EF4-FFF2-40B4-BE49-F238E27FC236}">
                <a16:creationId xmlns:a16="http://schemas.microsoft.com/office/drawing/2014/main" id="{7B708B77-9D4D-7792-F608-AB88C5B947C3}"/>
              </a:ext>
            </a:extLst>
          </p:cNvPr>
          <p:cNvSpPr/>
          <p:nvPr/>
        </p:nvSpPr>
        <p:spPr>
          <a:xfrm>
            <a:off x="6319942" y="1591795"/>
            <a:ext cx="1739668" cy="2221123"/>
          </a:xfrm>
          <a:prstGeom prst="parallelogram">
            <a:avLst>
              <a:gd name="adj" fmla="val 219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Параллелограмм 91">
            <a:extLst>
              <a:ext uri="{FF2B5EF4-FFF2-40B4-BE49-F238E27FC236}">
                <a16:creationId xmlns:a16="http://schemas.microsoft.com/office/drawing/2014/main" id="{9067413E-0E94-33D4-37AC-3162EC3091E8}"/>
              </a:ext>
            </a:extLst>
          </p:cNvPr>
          <p:cNvSpPr/>
          <p:nvPr/>
        </p:nvSpPr>
        <p:spPr>
          <a:xfrm>
            <a:off x="2779686" y="1591345"/>
            <a:ext cx="2498272" cy="2206011"/>
          </a:xfrm>
          <a:prstGeom prst="parallelogram">
            <a:avLst>
              <a:gd name="adj" fmla="val 16503"/>
            </a:avLst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Параллелограмм 102">
            <a:extLst>
              <a:ext uri="{FF2B5EF4-FFF2-40B4-BE49-F238E27FC236}">
                <a16:creationId xmlns:a16="http://schemas.microsoft.com/office/drawing/2014/main" id="{8D2D8F6B-CA61-FB23-F099-A1A83EC68AB3}"/>
              </a:ext>
            </a:extLst>
          </p:cNvPr>
          <p:cNvSpPr/>
          <p:nvPr/>
        </p:nvSpPr>
        <p:spPr>
          <a:xfrm>
            <a:off x="7121399" y="1718134"/>
            <a:ext cx="863680" cy="397117"/>
          </a:xfrm>
          <a:prstGeom prst="parallelogram">
            <a:avLst>
              <a:gd name="adj" fmla="val 19019"/>
            </a:avLst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4" name="Параллелограмм 103">
            <a:extLst>
              <a:ext uri="{FF2B5EF4-FFF2-40B4-BE49-F238E27FC236}">
                <a16:creationId xmlns:a16="http://schemas.microsoft.com/office/drawing/2014/main" id="{3EB74201-5BFC-A2C3-31D7-EC5659C5553C}"/>
              </a:ext>
            </a:extLst>
          </p:cNvPr>
          <p:cNvSpPr/>
          <p:nvPr/>
        </p:nvSpPr>
        <p:spPr>
          <a:xfrm>
            <a:off x="6994053" y="2450746"/>
            <a:ext cx="863680" cy="397117"/>
          </a:xfrm>
          <a:prstGeom prst="parallelogram">
            <a:avLst>
              <a:gd name="adj" fmla="val 19019"/>
            </a:avLst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DEC4D8-CB71-9ED7-201F-AE3220D3D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107" y="2477143"/>
            <a:ext cx="354215" cy="3542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831AC3-7EC9-A019-A02C-F270F9D2E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50" y="1736451"/>
            <a:ext cx="354215" cy="354215"/>
          </a:xfrm>
          <a:prstGeom prst="rect">
            <a:avLst/>
          </a:prstGeom>
        </p:spPr>
      </p:pic>
      <p:sp>
        <p:nvSpPr>
          <p:cNvPr id="4" name="Прямоугольник: скругленные углы 5">
            <a:extLst>
              <a:ext uri="{FF2B5EF4-FFF2-40B4-BE49-F238E27FC236}">
                <a16:creationId xmlns:a16="http://schemas.microsoft.com/office/drawing/2014/main" id="{0EC03A3C-0309-4118-91E5-4F8886732E93}"/>
              </a:ext>
            </a:extLst>
          </p:cNvPr>
          <p:cNvSpPr/>
          <p:nvPr/>
        </p:nvSpPr>
        <p:spPr>
          <a:xfrm>
            <a:off x="1260937" y="3072036"/>
            <a:ext cx="11150016" cy="728842"/>
          </a:xfrm>
          <a:prstGeom prst="roundRect">
            <a:avLst>
              <a:gd name="adj" fmla="val 0"/>
            </a:avLst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11B72-A0B0-347F-D4C4-AD89EE366D66}"/>
              </a:ext>
            </a:extLst>
          </p:cNvPr>
          <p:cNvSpPr txBox="1"/>
          <p:nvPr/>
        </p:nvSpPr>
        <p:spPr>
          <a:xfrm>
            <a:off x="1278306" y="1647266"/>
            <a:ext cx="4139233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90488">
              <a:tabLst>
                <a:tab pos="4043363" algn="l"/>
              </a:tabLst>
            </a:pPr>
            <a:r>
              <a:rPr lang="ru-RU" dirty="0">
                <a:solidFill>
                  <a:schemeClr val="bg1"/>
                </a:solidFill>
                <a:latin typeface="Raleway ExtraBold" panose="020B0903030101060003" pitchFamily="34" charset="-52"/>
              </a:rPr>
              <a:t>медицинских записей </a:t>
            </a:r>
            <a:endParaRPr lang="en-US" dirty="0">
              <a:solidFill>
                <a:schemeClr val="bg1"/>
              </a:solidFill>
              <a:latin typeface="Raleway ExtraBold" panose="020B0903030101060003" pitchFamily="34" charset="-52"/>
            </a:endParaRPr>
          </a:p>
          <a:p>
            <a:pPr marL="755650">
              <a:tabLst>
                <a:tab pos="4043363" algn="l"/>
              </a:tabLst>
            </a:pPr>
            <a:r>
              <a:rPr lang="ru-RU" sz="1050" dirty="0">
                <a:solidFill>
                  <a:schemeClr val="bg1"/>
                </a:solidFill>
                <a:latin typeface="Raleway" panose="020B0503030101060003" pitchFamily="34" charset="-52"/>
              </a:rPr>
              <a:t>с 1 реанимационной койки в год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3D7D4B-AE70-915E-4AAC-374E340B6259}"/>
              </a:ext>
            </a:extLst>
          </p:cNvPr>
          <p:cNvSpPr txBox="1"/>
          <p:nvPr/>
        </p:nvSpPr>
        <p:spPr>
          <a:xfrm>
            <a:off x="150711" y="1573453"/>
            <a:ext cx="4433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aleway ExtraBold" panose="020B0903030101060003" pitchFamily="34" charset="-52"/>
              </a:rPr>
              <a:t>+ 1 500 000</a:t>
            </a:r>
            <a:endParaRPr lang="ru-RU" sz="2400" dirty="0">
              <a:solidFill>
                <a:schemeClr val="bg1"/>
              </a:solidFill>
              <a:latin typeface="Raleway ExtraBold" panose="020B0903030101060003" pitchFamily="34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E2972-F1C9-6884-B5BB-4F921088555E}"/>
              </a:ext>
            </a:extLst>
          </p:cNvPr>
          <p:cNvSpPr txBox="1"/>
          <p:nvPr/>
        </p:nvSpPr>
        <p:spPr>
          <a:xfrm>
            <a:off x="1268444" y="2270263"/>
            <a:ext cx="4304285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8038" indent="-90488">
              <a:tabLst>
                <a:tab pos="4043363" algn="l"/>
              </a:tabLst>
            </a:pPr>
            <a:r>
              <a:rPr lang="ru-RU" dirty="0">
                <a:solidFill>
                  <a:schemeClr val="bg1"/>
                </a:solidFill>
                <a:latin typeface="Raleway ExtraBold" panose="020B0903030101060003" pitchFamily="34" charset="-52"/>
              </a:rPr>
              <a:t>записей об эффективности </a:t>
            </a:r>
          </a:p>
          <a:p>
            <a:pPr marL="808038" indent="-90488">
              <a:tabLst>
                <a:tab pos="4043363" algn="l"/>
              </a:tabLst>
            </a:pPr>
            <a:r>
              <a:rPr lang="ru-RU" dirty="0" err="1">
                <a:solidFill>
                  <a:schemeClr val="bg1"/>
                </a:solidFill>
                <a:latin typeface="Raleway ExtraBold" panose="020B0903030101060003" pitchFamily="34" charset="-52"/>
              </a:rPr>
              <a:t>оперблока</a:t>
            </a:r>
            <a:endParaRPr lang="en-US" dirty="0">
              <a:solidFill>
                <a:schemeClr val="bg1"/>
              </a:solidFill>
              <a:latin typeface="Raleway ExtraBold" panose="020B0903030101060003" pitchFamily="34" charset="-52"/>
            </a:endParaRPr>
          </a:p>
          <a:p>
            <a:pPr marL="755650">
              <a:tabLst>
                <a:tab pos="4043363" algn="l"/>
              </a:tabLst>
            </a:pPr>
            <a:r>
              <a:rPr lang="ru-RU" sz="1050" dirty="0">
                <a:solidFill>
                  <a:schemeClr val="bg1"/>
                </a:solidFill>
                <a:latin typeface="Raleway" panose="020B0503030101060003" pitchFamily="34" charset="-52"/>
              </a:rPr>
              <a:t>с 1 операционной  в год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0A3A6F-0542-4224-8B7A-E05C2CF865D1}"/>
              </a:ext>
            </a:extLst>
          </p:cNvPr>
          <p:cNvSpPr txBox="1"/>
          <p:nvPr/>
        </p:nvSpPr>
        <p:spPr>
          <a:xfrm>
            <a:off x="141625" y="2224843"/>
            <a:ext cx="1612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aleway ExtraBold" panose="020B0903030101060003" pitchFamily="34" charset="-52"/>
              </a:rPr>
              <a:t>+ 80 000</a:t>
            </a:r>
            <a:endParaRPr lang="ru-RU" sz="2400" dirty="0">
              <a:solidFill>
                <a:schemeClr val="bg1"/>
              </a:solidFill>
              <a:latin typeface="Raleway ExtraBold" panose="020B0903030101060003" pitchFamily="34" charset="-52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228DFC5-9660-661C-D98D-12A0B220AAD4}"/>
              </a:ext>
            </a:extLst>
          </p:cNvPr>
          <p:cNvCxnSpPr>
            <a:cxnSpLocks/>
          </p:cNvCxnSpPr>
          <p:nvPr/>
        </p:nvCxnSpPr>
        <p:spPr>
          <a:xfrm>
            <a:off x="5834" y="5528535"/>
            <a:ext cx="8690616" cy="0"/>
          </a:xfrm>
          <a:prstGeom prst="line">
            <a:avLst/>
          </a:prstGeom>
          <a:ln w="76200">
            <a:solidFill>
              <a:srgbClr val="68BA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7A604D-744F-400B-9848-7682FE6AE8E0}"/>
              </a:ext>
            </a:extLst>
          </p:cNvPr>
          <p:cNvSpPr txBox="1"/>
          <p:nvPr/>
        </p:nvSpPr>
        <p:spPr bwMode="auto">
          <a:xfrm>
            <a:off x="584076" y="6105310"/>
            <a:ext cx="38345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100 лет назад врачи, наблюдая за пациентом регистрировали лишь один параметр</a:t>
            </a:r>
            <a:endParaRPr lang="ru-RU" sz="1400" b="1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07E5EE-4585-5D2A-355C-62978F08D189}"/>
              </a:ext>
            </a:extLst>
          </p:cNvPr>
          <p:cNvSpPr txBox="1"/>
          <p:nvPr/>
        </p:nvSpPr>
        <p:spPr bwMode="auto">
          <a:xfrm>
            <a:off x="7998591" y="6103332"/>
            <a:ext cx="33894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с жизнеобеспечивающего оборудования регистрируется в электронной карте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15" name="Прямоугольник: скругленные углы 21">
            <a:extLst>
              <a:ext uri="{FF2B5EF4-FFF2-40B4-BE49-F238E27FC236}">
                <a16:creationId xmlns:a16="http://schemas.microsoft.com/office/drawing/2014/main" id="{0B0D0D88-0CC6-618E-350C-695DF68CCF07}"/>
              </a:ext>
            </a:extLst>
          </p:cNvPr>
          <p:cNvSpPr/>
          <p:nvPr/>
        </p:nvSpPr>
        <p:spPr>
          <a:xfrm>
            <a:off x="8696450" y="3239686"/>
            <a:ext cx="1604259" cy="1364084"/>
          </a:xfrm>
          <a:prstGeom prst="roundRect">
            <a:avLst>
              <a:gd name="adj" fmla="val 11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22">
            <a:extLst>
              <a:ext uri="{FF2B5EF4-FFF2-40B4-BE49-F238E27FC236}">
                <a16:creationId xmlns:a16="http://schemas.microsoft.com/office/drawing/2014/main" id="{B0E5DF83-A441-83B4-D186-3158A5EBEFC7}"/>
              </a:ext>
            </a:extLst>
          </p:cNvPr>
          <p:cNvSpPr/>
          <p:nvPr/>
        </p:nvSpPr>
        <p:spPr>
          <a:xfrm>
            <a:off x="5403977" y="3239685"/>
            <a:ext cx="1604259" cy="2826861"/>
          </a:xfrm>
          <a:prstGeom prst="roundRect">
            <a:avLst>
              <a:gd name="adj" fmla="val 11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: скругленные углы 23">
            <a:extLst>
              <a:ext uri="{FF2B5EF4-FFF2-40B4-BE49-F238E27FC236}">
                <a16:creationId xmlns:a16="http://schemas.microsoft.com/office/drawing/2014/main" id="{03C2D271-0299-1E83-BB2E-AC0698AA66DB}"/>
              </a:ext>
            </a:extLst>
          </p:cNvPr>
          <p:cNvSpPr/>
          <p:nvPr/>
        </p:nvSpPr>
        <p:spPr>
          <a:xfrm>
            <a:off x="1940878" y="3239686"/>
            <a:ext cx="1604259" cy="2651822"/>
          </a:xfrm>
          <a:prstGeom prst="roundRect">
            <a:avLst>
              <a:gd name="adj" fmla="val 11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 descr="Изображение выглядит как диаграмма, схематичный&#10;&#10;Автоматически созданное описание">
            <a:extLst>
              <a:ext uri="{FF2B5EF4-FFF2-40B4-BE49-F238E27FC236}">
                <a16:creationId xmlns:a16="http://schemas.microsoft.com/office/drawing/2014/main" id="{737D3D49-ED5D-A04B-6765-5011B4A89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834"/>
                    </a14:imgEffect>
                    <a14:imgEffect>
                      <a14:saturation sat="113000"/>
                    </a14:imgEffect>
                    <a14:imgEffect>
                      <a14:brightnessContrast bright="16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591">
            <a:off x="1448952" y="3417819"/>
            <a:ext cx="2107957" cy="145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9E4752-6C93-9618-6AED-A43226414466}"/>
              </a:ext>
            </a:extLst>
          </p:cNvPr>
          <p:cNvSpPr txBox="1"/>
          <p:nvPr/>
        </p:nvSpPr>
        <p:spPr>
          <a:xfrm>
            <a:off x="2150492" y="5281660"/>
            <a:ext cx="1239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en-US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1919</a:t>
            </a:r>
            <a:r>
              <a:rPr lang="ru-RU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 г.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7D3AE7C-82EA-1115-04CA-77D1A80AD58C}"/>
              </a:ext>
            </a:extLst>
          </p:cNvPr>
          <p:cNvSpPr/>
          <p:nvPr/>
        </p:nvSpPr>
        <p:spPr>
          <a:xfrm>
            <a:off x="6188236" y="3854546"/>
            <a:ext cx="139073" cy="1390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ED4F2A-476C-4489-CC1C-96E4494B65F0}"/>
              </a:ext>
            </a:extLst>
          </p:cNvPr>
          <p:cNvSpPr txBox="1"/>
          <p:nvPr/>
        </p:nvSpPr>
        <p:spPr>
          <a:xfrm>
            <a:off x="8887835" y="5281660"/>
            <a:ext cx="1239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tabLst>
                <a:tab pos="4043363" algn="l"/>
              </a:tabLst>
            </a:pPr>
            <a:r>
              <a:rPr lang="ru-RU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2019 г.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2D977C-C519-DA55-C1A5-DF5F7A5AE1F4}"/>
              </a:ext>
            </a:extLst>
          </p:cNvPr>
          <p:cNvSpPr txBox="1"/>
          <p:nvPr/>
        </p:nvSpPr>
        <p:spPr>
          <a:xfrm>
            <a:off x="5572729" y="5281660"/>
            <a:ext cx="1239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tabLst>
                <a:tab pos="4043363" algn="l"/>
              </a:tabLst>
            </a:pPr>
            <a:r>
              <a:rPr lang="en-US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1986 </a:t>
            </a:r>
            <a:r>
              <a:rPr lang="ru-RU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г.</a:t>
            </a: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821C19AA-03DF-BC7E-CF7F-9A141514E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724" t="19081" r="2250" b="2732"/>
          <a:stretch/>
        </p:blipFill>
        <p:spPr bwMode="auto">
          <a:xfrm rot="20734946">
            <a:off x="4955923" y="3532325"/>
            <a:ext cx="2111497" cy="1380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B329D0-033F-DBA1-2838-56EDB4A1BB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6" r="1269" b="10210"/>
          <a:stretch/>
        </p:blipFill>
        <p:spPr bwMode="auto">
          <a:xfrm rot="20851480">
            <a:off x="8393037" y="3435333"/>
            <a:ext cx="2106881" cy="1356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98EA90-D179-3D3B-AD44-D31DB36A7CF6}"/>
              </a:ext>
            </a:extLst>
          </p:cNvPr>
          <p:cNvSpPr txBox="1"/>
          <p:nvPr/>
        </p:nvSpPr>
        <p:spPr bwMode="auto">
          <a:xfrm>
            <a:off x="4419287" y="6151625"/>
            <a:ext cx="3084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Принят Гарвардский стандарт обязательного мониторинга</a:t>
            </a:r>
            <a:endParaRPr sz="1400" b="1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FF8C46-1B01-2E0F-A996-5B0B6BB1B269}"/>
              </a:ext>
            </a:extLst>
          </p:cNvPr>
          <p:cNvSpPr txBox="1"/>
          <p:nvPr/>
        </p:nvSpPr>
        <p:spPr>
          <a:xfrm>
            <a:off x="632101" y="5782293"/>
            <a:ext cx="1749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температура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83505D-00A5-EC34-8224-8EDF41079EF5}"/>
              </a:ext>
            </a:extLst>
          </p:cNvPr>
          <p:cNvSpPr txBox="1"/>
          <p:nvPr/>
        </p:nvSpPr>
        <p:spPr>
          <a:xfrm>
            <a:off x="4445459" y="5782293"/>
            <a:ext cx="256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5 параметров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20DCF6-22CE-0716-C77A-769D3ADEFEBD}"/>
              </a:ext>
            </a:extLst>
          </p:cNvPr>
          <p:cNvSpPr txBox="1"/>
          <p:nvPr/>
        </p:nvSpPr>
        <p:spPr>
          <a:xfrm>
            <a:off x="8017617" y="5759768"/>
            <a:ext cx="6113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 ExtraBold" panose="020B0903030101060003" pitchFamily="34" charset="-52"/>
              </a:rPr>
              <a:t>&gt;200</a:t>
            </a:r>
            <a:r>
              <a:rPr 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 ExtraBold" panose="020B0903030101060003" pitchFamily="34" charset="-52"/>
              </a:rPr>
              <a:t> </a:t>
            </a: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параметров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52769A-D030-4787-CCFC-E51A70B8F2C0}"/>
              </a:ext>
            </a:extLst>
          </p:cNvPr>
          <p:cNvSpPr txBox="1"/>
          <p:nvPr/>
        </p:nvSpPr>
        <p:spPr bwMode="auto">
          <a:xfrm>
            <a:off x="283897" y="333501"/>
            <a:ext cx="107736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28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ЦИФРОВАЯ РЕАНИМАЦИЯ </a:t>
            </a:r>
            <a:br>
              <a:rPr lang="ru-RU" sz="28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28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ДАННЫЕ НА СЛУЖБЕ ПАЦИЕНТУ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ACEDD20-0EAA-03C5-0399-57F175E36941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2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D8A2907-9AC8-0250-8609-958E64413A00}"/>
              </a:ext>
            </a:extLst>
          </p:cNvPr>
          <p:cNvGrpSpPr/>
          <p:nvPr/>
        </p:nvGrpSpPr>
        <p:grpSpPr>
          <a:xfrm>
            <a:off x="-1897" y="1314434"/>
            <a:ext cx="12208907" cy="1875422"/>
            <a:chOff x="-25705" y="2067469"/>
            <a:chExt cx="12854659" cy="187542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0FF37F1-2A8E-CCE8-8E99-E8D2E27316EE}"/>
                </a:ext>
              </a:extLst>
            </p:cNvPr>
            <p:cNvSpPr/>
            <p:nvPr/>
          </p:nvSpPr>
          <p:spPr>
            <a:xfrm>
              <a:off x="-23707" y="2169736"/>
              <a:ext cx="12825307" cy="1676085"/>
            </a:xfrm>
            <a:prstGeom prst="rect">
              <a:avLst/>
            </a:prstGeom>
            <a:solidFill>
              <a:srgbClr val="189EA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2F824F1-8A7F-A1F0-70AC-4FDA037492BC}"/>
                </a:ext>
              </a:extLst>
            </p:cNvPr>
            <p:cNvSpPr/>
            <p:nvPr/>
          </p:nvSpPr>
          <p:spPr>
            <a:xfrm>
              <a:off x="-23708" y="2067469"/>
              <a:ext cx="12825307" cy="59643"/>
            </a:xfrm>
            <a:prstGeom prst="rect">
              <a:avLst/>
            </a:prstGeom>
            <a:solidFill>
              <a:srgbClr val="189EA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2A91EB6-9376-EE05-4C29-A65F79FB2589}"/>
                </a:ext>
              </a:extLst>
            </p:cNvPr>
            <p:cNvSpPr/>
            <p:nvPr/>
          </p:nvSpPr>
          <p:spPr>
            <a:xfrm>
              <a:off x="-25705" y="3883248"/>
              <a:ext cx="12825307" cy="59643"/>
            </a:xfrm>
            <a:prstGeom prst="rect">
              <a:avLst/>
            </a:prstGeom>
            <a:solidFill>
              <a:srgbClr val="189EA9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F878D9-1721-EBAF-DA7A-7E579A26B74D}"/>
                </a:ext>
              </a:extLst>
            </p:cNvPr>
            <p:cNvSpPr txBox="1"/>
            <p:nvPr/>
          </p:nvSpPr>
          <p:spPr>
            <a:xfrm>
              <a:off x="3798259" y="2444007"/>
              <a:ext cx="1694458" cy="344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b="1" kern="100" dirty="0">
                  <a:solidFill>
                    <a:schemeClr val="bg1"/>
                  </a:solidFill>
                  <a:latin typeface="Montserrat" pitchFamily="2" charset="0"/>
                  <a:cs typeface="Calibri" panose="020F0502020204030204" pitchFamily="34" charset="0"/>
                </a:rPr>
                <a:t>17-38%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647725-1909-424E-05C6-1CFFEFBFFB3F}"/>
                </a:ext>
              </a:extLst>
            </p:cNvPr>
            <p:cNvSpPr txBox="1"/>
            <p:nvPr/>
          </p:nvSpPr>
          <p:spPr bwMode="auto">
            <a:xfrm>
              <a:off x="3243658" y="2896959"/>
              <a:ext cx="2819167" cy="65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dirty="0">
                  <a:solidFill>
                    <a:schemeClr val="bg1"/>
                  </a:solidFill>
                  <a:latin typeface="Raleway" panose="020B0503030101060003" pitchFamily="34" charset="-52"/>
                </a:rPr>
                <a:t>увеличение оборота реанимационных коек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41E23E-CA46-2F49-7DD3-7A09AAF36EAD}"/>
                </a:ext>
              </a:extLst>
            </p:cNvPr>
            <p:cNvSpPr txBox="1"/>
            <p:nvPr/>
          </p:nvSpPr>
          <p:spPr>
            <a:xfrm>
              <a:off x="921953" y="2485863"/>
              <a:ext cx="1504351" cy="340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b="1" kern="100" dirty="0">
                  <a:solidFill>
                    <a:schemeClr val="bg1"/>
                  </a:solidFill>
                  <a:latin typeface="Montserrat" pitchFamily="2" charset="0"/>
                  <a:cs typeface="Calibri" panose="020F0502020204030204" pitchFamily="34" charset="0"/>
                </a:rPr>
                <a:t>+ </a:t>
              </a:r>
              <a:r>
                <a:rPr lang="en-US" sz="2000" b="1" kern="100" dirty="0">
                  <a:solidFill>
                    <a:schemeClr val="bg1"/>
                  </a:solidFill>
                  <a:latin typeface="Montserrat" pitchFamily="2" charset="0"/>
                  <a:cs typeface="Calibri" panose="020F0502020204030204" pitchFamily="34" charset="0"/>
                </a:rPr>
                <a:t>30 </a:t>
              </a:r>
              <a:r>
                <a:rPr lang="ru-RU" sz="2000" b="1" kern="100" dirty="0">
                  <a:solidFill>
                    <a:schemeClr val="bg1"/>
                  </a:solidFill>
                  <a:latin typeface="Montserrat" pitchFamily="2" charset="0"/>
                  <a:cs typeface="Calibri" panose="020F0502020204030204" pitchFamily="34" charset="0"/>
                </a:rPr>
                <a:t>мин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97B2C-A8CD-6F72-074B-FB87E30827C3}"/>
                </a:ext>
              </a:extLst>
            </p:cNvPr>
            <p:cNvSpPr txBox="1"/>
            <p:nvPr/>
          </p:nvSpPr>
          <p:spPr bwMode="auto">
            <a:xfrm>
              <a:off x="171379" y="2912089"/>
              <a:ext cx="3106145" cy="65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dirty="0">
                  <a:solidFill>
                    <a:schemeClr val="bg1"/>
                  </a:solidFill>
                  <a:latin typeface="Raleway" panose="020B0503030101060003" pitchFamily="34" charset="-52"/>
                </a:rPr>
                <a:t>сокращение простоя операционной </a:t>
              </a:r>
              <a:endParaRPr lang="ru-RU" sz="1600" baseline="30000" dirty="0">
                <a:solidFill>
                  <a:schemeClr val="bg1"/>
                </a:solidFill>
                <a:latin typeface="Raleway" panose="020B0503030101060003" pitchFamily="34" charset="-5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4A1C4C-780A-E76C-2A79-636B19C48FCA}"/>
                </a:ext>
              </a:extLst>
            </p:cNvPr>
            <p:cNvSpPr txBox="1"/>
            <p:nvPr/>
          </p:nvSpPr>
          <p:spPr>
            <a:xfrm>
              <a:off x="10533912" y="2411458"/>
              <a:ext cx="1694458" cy="344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b="1" kern="100" dirty="0">
                  <a:solidFill>
                    <a:schemeClr val="bg1"/>
                  </a:solidFill>
                  <a:latin typeface="Montserrat" pitchFamily="2" charset="0"/>
                  <a:cs typeface="Calibri" panose="020F0502020204030204" pitchFamily="34" charset="0"/>
                </a:rPr>
                <a:t>+12</a:t>
              </a:r>
              <a:r>
                <a:rPr lang="en-US" sz="2000" b="1" kern="100" dirty="0">
                  <a:solidFill>
                    <a:schemeClr val="bg1"/>
                  </a:solidFill>
                  <a:latin typeface="Montserrat" pitchFamily="2" charset="0"/>
                  <a:cs typeface="Calibri" panose="020F0502020204030204" pitchFamily="34" charset="0"/>
                </a:rPr>
                <a:t>%</a:t>
              </a:r>
              <a:endParaRPr lang="ru-RU" sz="2000" b="1" kern="100" dirty="0">
                <a:solidFill>
                  <a:schemeClr val="bg1"/>
                </a:solidFill>
                <a:latin typeface="Montserrat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A92CF2-4837-8754-1E0D-32CFFAD0FEE6}"/>
                </a:ext>
              </a:extLst>
            </p:cNvPr>
            <p:cNvSpPr txBox="1"/>
            <p:nvPr/>
          </p:nvSpPr>
          <p:spPr>
            <a:xfrm>
              <a:off x="7392668" y="2389311"/>
              <a:ext cx="1694458" cy="344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b="1" kern="100" dirty="0">
                  <a:solidFill>
                    <a:schemeClr val="bg1"/>
                  </a:solidFill>
                  <a:latin typeface="Montserrat" pitchFamily="2" charset="0"/>
                  <a:cs typeface="Calibri" panose="020F0502020204030204" pitchFamily="34" charset="0"/>
                </a:rPr>
                <a:t>85</a:t>
              </a:r>
              <a:r>
                <a:rPr lang="en-US" sz="2000" b="1" kern="100" dirty="0">
                  <a:solidFill>
                    <a:schemeClr val="bg1"/>
                  </a:solidFill>
                  <a:latin typeface="Montserrat" pitchFamily="2" charset="0"/>
                  <a:cs typeface="Calibri" panose="020F0502020204030204" pitchFamily="34" charset="0"/>
                </a:rPr>
                <a:t>%</a:t>
              </a:r>
              <a:endParaRPr lang="ru-RU" sz="2000" b="1" kern="100" dirty="0">
                <a:solidFill>
                  <a:schemeClr val="bg1"/>
                </a:solidFill>
                <a:latin typeface="Montserrat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C017B6-9F49-FB34-6D40-3B6D7CE392D2}"/>
                </a:ext>
              </a:extLst>
            </p:cNvPr>
            <p:cNvSpPr txBox="1"/>
            <p:nvPr/>
          </p:nvSpPr>
          <p:spPr bwMode="auto">
            <a:xfrm>
              <a:off x="6872239" y="2910412"/>
              <a:ext cx="2819591" cy="658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dirty="0">
                  <a:solidFill>
                    <a:schemeClr val="bg1"/>
                  </a:solidFill>
                  <a:latin typeface="Raleway" panose="020B0503030101060003" pitchFamily="34" charset="-52"/>
                </a:rPr>
                <a:t>снижение ошибок лекарственной терапии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92C651-B8FA-C3AC-39AE-00EB6E19550D}"/>
                </a:ext>
              </a:extLst>
            </p:cNvPr>
            <p:cNvSpPr txBox="1"/>
            <p:nvPr/>
          </p:nvSpPr>
          <p:spPr bwMode="auto">
            <a:xfrm>
              <a:off x="9727867" y="2829653"/>
              <a:ext cx="3101087" cy="953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ru-RU" sz="1600" dirty="0">
                  <a:solidFill>
                    <a:schemeClr val="bg1"/>
                  </a:solidFill>
                  <a:latin typeface="Raleway" panose="020B0503030101060003" pitchFamily="34" charset="-52"/>
                </a:rPr>
                <a:t>раннее выявление  предотвратимых осложнений</a:t>
              </a:r>
              <a:endParaRPr lang="ru-RU" sz="1600" baseline="30000" dirty="0">
                <a:solidFill>
                  <a:schemeClr val="bg1"/>
                </a:solidFill>
                <a:latin typeface="Raleway" panose="020B0503030101060003" pitchFamily="34" charset="-5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DE3CCB8-B12B-35EA-002F-E0E2422F7661}"/>
              </a:ext>
            </a:extLst>
          </p:cNvPr>
          <p:cNvSpPr txBox="1"/>
          <p:nvPr/>
        </p:nvSpPr>
        <p:spPr bwMode="auto">
          <a:xfrm>
            <a:off x="322729" y="3408913"/>
            <a:ext cx="113898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Цифровизация может обеспечить снижение затрат примерно в 1,5 раза за счет </a:t>
            </a:r>
          </a:p>
          <a:p>
            <a:pPr>
              <a:defRPr/>
            </a:pP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  <a:p>
            <a:pPr>
              <a:defRPr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(а) сокращения прямых расходов на лечение и </a:t>
            </a:r>
          </a:p>
          <a:p>
            <a:pPr>
              <a:defRPr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(б) сокращения сроков лечения и, как следствие увеличения мощности отделения интенсивной терапии без увеличения физического коечного фонда.  </a:t>
            </a:r>
          </a:p>
          <a:p>
            <a:pPr>
              <a:defRPr/>
            </a:pP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503030101060003" pitchFamily="34" charset="-52"/>
            </a:endParaRPr>
          </a:p>
          <a:p>
            <a:pPr>
              <a:defRPr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Оптимальная экономическая эффективность достигается, когда отделение телереанимации ориентированно на наиболее тяжелых критических пациентов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2C7D2B-28DE-E2DE-E199-026436A1DDE6}"/>
              </a:ext>
            </a:extLst>
          </p:cNvPr>
          <p:cNvSpPr txBox="1"/>
          <p:nvPr/>
        </p:nvSpPr>
        <p:spPr>
          <a:xfrm>
            <a:off x="192792" y="214527"/>
            <a:ext cx="7875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Экономика цифровой реанимации</a:t>
            </a:r>
            <a:r>
              <a:rPr lang="en-US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. </a:t>
            </a:r>
            <a:br>
              <a:rPr lang="ru-RU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Обзор Международных исследований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D27CF-492C-A10C-4650-511B10E1BD75}"/>
              </a:ext>
            </a:extLst>
          </p:cNvPr>
          <p:cNvSpPr txBox="1"/>
          <p:nvPr/>
        </p:nvSpPr>
        <p:spPr bwMode="auto">
          <a:xfrm>
            <a:off x="3945171" y="6182515"/>
            <a:ext cx="769142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[2]</a:t>
            </a: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system [Internet] Norfolk, VA: Sentara; 2010. Jun 23, [cited 2014 Jan 25]. Available </a:t>
            </a:r>
          </a:p>
          <a:p>
            <a:pPr>
              <a:defRPr/>
            </a:pP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[4] Isabel de la Torre-</a:t>
            </a:r>
            <a:r>
              <a:rPr lang="en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Díez</a:t>
            </a: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 I, López-Coronado M, </a:t>
            </a:r>
            <a:r>
              <a:rPr lang="en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Vaca</a:t>
            </a: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 C, </a:t>
            </a:r>
            <a:r>
              <a:rPr lang="en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Aguado</a:t>
            </a: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 JS, de Castro C. Cost-utility and cost-effectiveness studies of telemedicine, electronic, and mobile health systems in the literature: a systematic review. </a:t>
            </a:r>
            <a:r>
              <a:rPr lang="en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Telemed</a:t>
            </a: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 J E Health. 2015 Feb;21(2):81-5. </a:t>
            </a:r>
            <a:r>
              <a:rPr lang="en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doi</a:t>
            </a: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: 10.1089/tmj.2014.0053. </a:t>
            </a:r>
            <a:r>
              <a:rPr lang="en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Epub</a:t>
            </a: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 2014 Dec 4. PMID: 25474190; PMCID: PMC4312789.</a:t>
            </a:r>
          </a:p>
          <a:p>
            <a:pPr>
              <a:defRPr/>
            </a:pP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[5] Watanabe, T., </a:t>
            </a:r>
            <a:r>
              <a:rPr lang="en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Ohsugi</a:t>
            </a: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, K., </a:t>
            </a:r>
            <a:r>
              <a:rPr lang="en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Suminaga</a:t>
            </a: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, Y. et al. An evaluation of the impact of the implementation of the Tele-ICU: a retrospective observational study. j intensive care 11, 9 (2023). https://</a:t>
            </a:r>
            <a:r>
              <a:rPr lang="en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doi.org</a:t>
            </a:r>
            <a:r>
              <a:rPr lang="e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 pitchFamily="34" charset="-52"/>
              </a:rPr>
              <a:t>/10.1186/s40560-023-00657-4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01C90F3-52F7-8869-7B68-68445A74CECE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47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A8230C-17D2-8A9A-FD1B-20FE64047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" y="1581237"/>
            <a:ext cx="6997914" cy="16849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2805C5F-6AE9-197D-A329-9DA1FF7E38C1}"/>
              </a:ext>
            </a:extLst>
          </p:cNvPr>
          <p:cNvSpPr txBox="1"/>
          <p:nvPr/>
        </p:nvSpPr>
        <p:spPr>
          <a:xfrm>
            <a:off x="192792" y="214527"/>
            <a:ext cx="78750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Экономика цифровой реанимации</a:t>
            </a:r>
            <a:r>
              <a:rPr lang="en-US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. </a:t>
            </a:r>
            <a:br>
              <a:rPr lang="ru-RU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24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Обзор Международных исследований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D16B9B-E895-E76A-3B6D-F9AE3A24E68F}"/>
              </a:ext>
            </a:extLst>
          </p:cNvPr>
          <p:cNvSpPr txBox="1"/>
          <p:nvPr/>
        </p:nvSpPr>
        <p:spPr bwMode="auto">
          <a:xfrm>
            <a:off x="7190706" y="1186650"/>
            <a:ext cx="47092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26.5% </a:t>
            </a:r>
            <a:r>
              <a:rPr lang="ru-RU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госпиталей в США внедрили </a:t>
            </a:r>
            <a:r>
              <a:rPr lang="en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tele- ICU</a:t>
            </a:r>
            <a:r>
              <a:rPr lang="ru-RU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 (2018г)</a:t>
            </a:r>
            <a:endParaRPr lang="en" sz="2000" b="1" dirty="0">
              <a:solidFill>
                <a:srgbClr val="1B9EAA"/>
              </a:solidFill>
              <a:latin typeface="Raleway" panose="020B0503030101060003" pitchFamily="34" charset="-5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26585C-65A1-BD37-D3CD-B74E84E1C456}"/>
              </a:ext>
            </a:extLst>
          </p:cNvPr>
          <p:cNvSpPr txBox="1"/>
          <p:nvPr/>
        </p:nvSpPr>
        <p:spPr bwMode="auto">
          <a:xfrm>
            <a:off x="7208994" y="2003341"/>
            <a:ext cx="5329042" cy="41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ROI tele-ICU </a:t>
            </a:r>
            <a:r>
              <a:rPr lang="ru-RU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варьирует от </a:t>
            </a:r>
            <a:r>
              <a:rPr lang="en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3:1 </a:t>
            </a:r>
            <a:r>
              <a:rPr lang="ru-RU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до</a:t>
            </a:r>
            <a:r>
              <a:rPr lang="en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 6:1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480FA61-0778-779A-EE8F-FEE5E9BCAD08}"/>
              </a:ext>
            </a:extLst>
          </p:cNvPr>
          <p:cNvGrpSpPr/>
          <p:nvPr/>
        </p:nvGrpSpPr>
        <p:grpSpPr>
          <a:xfrm>
            <a:off x="90389" y="4075140"/>
            <a:ext cx="3940297" cy="2413528"/>
            <a:chOff x="190039" y="1132615"/>
            <a:chExt cx="3940297" cy="2413528"/>
          </a:xfrm>
        </p:grpSpPr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F75DBB94-3A9D-DBB2-FB39-1B4E503B4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92" y="1132615"/>
              <a:ext cx="3752379" cy="238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0EF23D-6183-BFC7-6B9A-F558C9AFE6D7}"/>
                </a:ext>
              </a:extLst>
            </p:cNvPr>
            <p:cNvSpPr txBox="1"/>
            <p:nvPr/>
          </p:nvSpPr>
          <p:spPr bwMode="auto">
            <a:xfrm>
              <a:off x="190039" y="2838257"/>
              <a:ext cx="394029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000" b="1" dirty="0">
                  <a:solidFill>
                    <a:schemeClr val="bg1"/>
                  </a:solidFill>
                  <a:highlight>
                    <a:srgbClr val="1B9EAA"/>
                  </a:highlight>
                  <a:latin typeface="Raleway" panose="020B0503030101060003" pitchFamily="34" charset="-52"/>
                </a:rPr>
                <a:t> </a:t>
              </a:r>
              <a:r>
                <a:rPr lang="en" sz="2000" b="1" dirty="0">
                  <a:solidFill>
                    <a:schemeClr val="bg1"/>
                  </a:solidFill>
                  <a:highlight>
                    <a:srgbClr val="1B9EAA"/>
                  </a:highlight>
                  <a:latin typeface="Raleway" panose="020B0503030101060003" pitchFamily="34" charset="-52"/>
                </a:rPr>
                <a:t>Sentara eICU </a:t>
              </a:r>
              <a:br>
                <a:rPr lang="en" sz="2000" b="1" dirty="0">
                  <a:solidFill>
                    <a:schemeClr val="bg1"/>
                  </a:solidFill>
                  <a:highlight>
                    <a:srgbClr val="1B9EAA"/>
                  </a:highlight>
                  <a:latin typeface="Raleway" panose="020B0503030101060003" pitchFamily="34" charset="-52"/>
                </a:rPr>
              </a:br>
              <a:r>
                <a:rPr lang="ru-RU" sz="2000" b="1" dirty="0">
                  <a:solidFill>
                    <a:schemeClr val="bg1"/>
                  </a:solidFill>
                  <a:highlight>
                    <a:srgbClr val="1B9EAA"/>
                  </a:highlight>
                  <a:latin typeface="Raleway" panose="020B0503030101060003" pitchFamily="34" charset="-52"/>
                </a:rPr>
                <a:t>103</a:t>
              </a:r>
              <a:r>
                <a:rPr lang="en" sz="2000" b="1" dirty="0">
                  <a:solidFill>
                    <a:schemeClr val="bg1"/>
                  </a:solidFill>
                  <a:highlight>
                    <a:srgbClr val="1B9EAA"/>
                  </a:highlight>
                  <a:latin typeface="Raleway" panose="020B0503030101060003" pitchFamily="34" charset="-52"/>
                </a:rPr>
                <a:t> </a:t>
              </a:r>
              <a:r>
                <a:rPr lang="ru-RU" sz="2000" b="1" dirty="0">
                  <a:solidFill>
                    <a:schemeClr val="bg1"/>
                  </a:solidFill>
                  <a:highlight>
                    <a:srgbClr val="1B9EAA"/>
                  </a:highlight>
                  <a:latin typeface="Raleway" panose="020B0503030101060003" pitchFamily="34" charset="-52"/>
                </a:rPr>
                <a:t>койки, 5 отделений ОРИТ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A3CBB25-310A-17B2-BF8E-1777C9917C86}"/>
              </a:ext>
            </a:extLst>
          </p:cNvPr>
          <p:cNvSpPr txBox="1"/>
          <p:nvPr/>
        </p:nvSpPr>
        <p:spPr>
          <a:xfrm>
            <a:off x="90389" y="6502542"/>
            <a:ext cx="60990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" sz="900" b="0" i="0" u="none" strike="noStrike" dirty="0">
                <a:solidFill>
                  <a:srgbClr val="10147E"/>
                </a:solidFill>
                <a:effectLst/>
                <a:latin typeface="Open Sans" panose="020B0606030504020204" pitchFamily="34" charset="0"/>
                <a:hlinkClick r:id="rId4"/>
              </a:rPr>
              <a:t>https://doi.org/10.1080/20479700.2022.2040877</a:t>
            </a:r>
            <a:endParaRPr lang="en" sz="900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0D8D38B-B073-1CED-E7C1-CDDCEDC5C6E0}"/>
              </a:ext>
            </a:extLst>
          </p:cNvPr>
          <p:cNvSpPr txBox="1"/>
          <p:nvPr/>
        </p:nvSpPr>
        <p:spPr>
          <a:xfrm>
            <a:off x="8592914" y="6488668"/>
            <a:ext cx="3035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5"/>
              </a:rPr>
              <a:t>https://www.youtube.com/watch?app=desktop&amp;v=Lp8Yg4DJGFY</a:t>
            </a:r>
            <a:r>
              <a:rPr lang="ru-RU" sz="900" dirty="0"/>
              <a:t> 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B8A94BE-3F36-5B86-DC70-7DE8F1F35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25" y="4090215"/>
            <a:ext cx="3916627" cy="244789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895CFCF-929B-3687-7518-132782F91886}"/>
              </a:ext>
            </a:extLst>
          </p:cNvPr>
          <p:cNvSpPr txBox="1"/>
          <p:nvPr/>
        </p:nvSpPr>
        <p:spPr bwMode="auto">
          <a:xfrm>
            <a:off x="8029729" y="5799695"/>
            <a:ext cx="4162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highlight>
                  <a:srgbClr val="1B9EAA"/>
                </a:highlight>
                <a:latin typeface="Raleway" panose="020B0503030101060003" pitchFamily="34" charset="-52"/>
              </a:rPr>
              <a:t> </a:t>
            </a:r>
            <a:r>
              <a:rPr lang="en" sz="2000" b="1" dirty="0">
                <a:solidFill>
                  <a:schemeClr val="bg1"/>
                </a:solidFill>
                <a:highlight>
                  <a:srgbClr val="1B9EAA"/>
                </a:highlight>
                <a:latin typeface="Raleway" panose="020B0503030101060003" pitchFamily="34" charset="-52"/>
              </a:rPr>
              <a:t>Resurrection Health Care</a:t>
            </a:r>
            <a:br>
              <a:rPr lang="en" sz="2000" b="1" dirty="0">
                <a:solidFill>
                  <a:schemeClr val="bg1"/>
                </a:solidFill>
                <a:highlight>
                  <a:srgbClr val="1B9EAA"/>
                </a:highlight>
                <a:latin typeface="Raleway" panose="020B0503030101060003" pitchFamily="34" charset="-52"/>
              </a:rPr>
            </a:br>
            <a:r>
              <a:rPr lang="ru-RU" sz="2000" b="1" dirty="0">
                <a:solidFill>
                  <a:schemeClr val="bg1"/>
                </a:solidFill>
                <a:highlight>
                  <a:srgbClr val="1B9EAA"/>
                </a:highlight>
                <a:latin typeface="Raleway" panose="020B0503030101060003" pitchFamily="34" charset="-52"/>
              </a:rPr>
              <a:t>182</a:t>
            </a:r>
            <a:r>
              <a:rPr lang="en" sz="2000" b="1" dirty="0">
                <a:solidFill>
                  <a:schemeClr val="bg1"/>
                </a:solidFill>
                <a:highlight>
                  <a:srgbClr val="1B9EAA"/>
                </a:highlight>
                <a:latin typeface="Raleway" panose="020B0503030101060003" pitchFamily="34" charset="-52"/>
              </a:rPr>
              <a:t> </a:t>
            </a:r>
            <a:r>
              <a:rPr lang="ru-RU" sz="2000" b="1" dirty="0">
                <a:solidFill>
                  <a:schemeClr val="bg1"/>
                </a:solidFill>
                <a:highlight>
                  <a:srgbClr val="1B9EAA"/>
                </a:highlight>
                <a:latin typeface="Raleway" panose="020B0503030101060003" pitchFamily="34" charset="-52"/>
              </a:rPr>
              <a:t>койки, 14 отделений ОРИТ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695FDD-FCF4-EF7A-AE4C-A82E6402EE97}"/>
              </a:ext>
            </a:extLst>
          </p:cNvPr>
          <p:cNvSpPr txBox="1"/>
          <p:nvPr/>
        </p:nvSpPr>
        <p:spPr>
          <a:xfrm>
            <a:off x="3986688" y="6484046"/>
            <a:ext cx="4061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7"/>
              </a:rPr>
              <a:t>https://www.hcinnovationgroup.com/population-health-management/news/13028367/emory-healthcare-saves-46m-with-tele-icu-program</a:t>
            </a:r>
            <a:r>
              <a:rPr lang="ru-RU" sz="900" dirty="0"/>
              <a:t> 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92F201F-F868-6CBE-777B-BB1B1A13B455}"/>
              </a:ext>
            </a:extLst>
          </p:cNvPr>
          <p:cNvGrpSpPr/>
          <p:nvPr/>
        </p:nvGrpSpPr>
        <p:grpSpPr>
          <a:xfrm>
            <a:off x="4206884" y="4023843"/>
            <a:ext cx="3940297" cy="2762879"/>
            <a:chOff x="4001511" y="1097697"/>
            <a:chExt cx="3940297" cy="2762879"/>
          </a:xfrm>
        </p:grpSpPr>
        <p:pic>
          <p:nvPicPr>
            <p:cNvPr id="61" name="Picture 6" descr="From Sydney, Australia, Emory Healthcare Leverages Tele-ICU to Address  Specialist Shortages | Healthcare Innovation">
              <a:extLst>
                <a:ext uri="{FF2B5EF4-FFF2-40B4-BE49-F238E27FC236}">
                  <a16:creationId xmlns:a16="http://schemas.microsoft.com/office/drawing/2014/main" id="{0CA9735A-4975-1C5E-07F7-9BC2F42900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4" r="13047"/>
            <a:stretch/>
          </p:blipFill>
          <p:spPr bwMode="auto">
            <a:xfrm>
              <a:off x="4050326" y="1097697"/>
              <a:ext cx="3405738" cy="2457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F52CE0-E115-B839-AAFA-81E915967BD8}"/>
                </a:ext>
              </a:extLst>
            </p:cNvPr>
            <p:cNvSpPr txBox="1"/>
            <p:nvPr/>
          </p:nvSpPr>
          <p:spPr bwMode="auto">
            <a:xfrm>
              <a:off x="4001511" y="2844913"/>
              <a:ext cx="394029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" sz="2000" b="1" dirty="0">
                  <a:solidFill>
                    <a:schemeClr val="bg1"/>
                  </a:solidFill>
                  <a:highlight>
                    <a:srgbClr val="1B9EAA"/>
                  </a:highlight>
                  <a:latin typeface="Raleway" panose="020B0503030101060003" pitchFamily="34" charset="-52"/>
                </a:rPr>
                <a:t>Emory Healthcare  </a:t>
              </a:r>
              <a:endParaRPr lang="ru-RU" sz="2000" b="1" dirty="0">
                <a:solidFill>
                  <a:schemeClr val="bg1"/>
                </a:solidFill>
                <a:highlight>
                  <a:srgbClr val="1B9EAA"/>
                </a:highlight>
                <a:latin typeface="Raleway" panose="020B0503030101060003" pitchFamily="34" charset="-52"/>
              </a:endParaRPr>
            </a:p>
            <a:p>
              <a:pPr>
                <a:defRPr/>
              </a:pPr>
              <a:r>
                <a:rPr lang="en" sz="2000" b="1" dirty="0">
                  <a:solidFill>
                    <a:schemeClr val="bg1"/>
                  </a:solidFill>
                  <a:highlight>
                    <a:srgbClr val="1B9EAA"/>
                  </a:highlight>
                  <a:latin typeface="Raleway" panose="020B0503030101060003" pitchFamily="34" charset="-52"/>
                </a:rPr>
                <a:t>136</a:t>
              </a:r>
              <a:r>
                <a:rPr lang="ru-RU" sz="2000" b="1" dirty="0">
                  <a:solidFill>
                    <a:schemeClr val="bg1"/>
                  </a:solidFill>
                  <a:highlight>
                    <a:srgbClr val="1B9EAA"/>
                  </a:highlight>
                  <a:latin typeface="Raleway" panose="020B0503030101060003" pitchFamily="34" charset="-52"/>
                </a:rPr>
                <a:t> коек, 5 госпиталей</a:t>
              </a:r>
              <a:endParaRPr lang="en" sz="2000" b="1" dirty="0">
                <a:solidFill>
                  <a:schemeClr val="bg1"/>
                </a:solidFill>
                <a:highlight>
                  <a:srgbClr val="1B9EAA"/>
                </a:highlight>
                <a:latin typeface="Raleway" panose="020B0503030101060003" pitchFamily="34" charset="-52"/>
              </a:endParaRPr>
            </a:p>
            <a:p>
              <a:pPr>
                <a:defRPr/>
              </a:pPr>
              <a:endParaRPr lang="en" sz="2000" b="1" dirty="0">
                <a:solidFill>
                  <a:schemeClr val="bg1"/>
                </a:solidFill>
                <a:highlight>
                  <a:srgbClr val="1B9EAA"/>
                </a:highlight>
                <a:latin typeface="Raleway" panose="020B0503030101060003" pitchFamily="34" charset="-52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BAF5FF1-73A9-4F68-71B7-419C83FBAFFF}"/>
              </a:ext>
            </a:extLst>
          </p:cNvPr>
          <p:cNvSpPr txBox="1"/>
          <p:nvPr/>
        </p:nvSpPr>
        <p:spPr bwMode="auto">
          <a:xfrm>
            <a:off x="7291658" y="2527589"/>
            <a:ext cx="47092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$1,486 </a:t>
            </a:r>
            <a:r>
              <a:rPr lang="ru-RU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экономия </a:t>
            </a:r>
            <a:r>
              <a:rPr lang="en-US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Medicare </a:t>
            </a:r>
            <a:r>
              <a:rPr lang="ru-RU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на 60—</a:t>
            </a:r>
            <a:r>
              <a:rPr lang="ru-RU" sz="2000" b="1" dirty="0" err="1">
                <a:solidFill>
                  <a:srgbClr val="1B9EAA"/>
                </a:solidFill>
                <a:latin typeface="Raleway" panose="020B0503030101060003" pitchFamily="34" charset="-52"/>
              </a:rPr>
              <a:t>дневный</a:t>
            </a:r>
            <a:r>
              <a:rPr lang="ru-RU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 эпизод  (</a:t>
            </a:r>
            <a:r>
              <a:rPr lang="en-US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CMS)</a:t>
            </a:r>
            <a:r>
              <a:rPr lang="ru-RU" sz="2000" b="1" dirty="0">
                <a:solidFill>
                  <a:srgbClr val="1B9EAA"/>
                </a:solidFill>
                <a:latin typeface="Raleway" panose="020B0503030101060003" pitchFamily="34" charset="-52"/>
              </a:rPr>
              <a:t> </a:t>
            </a:r>
            <a:endParaRPr lang="en" sz="2000" b="1" dirty="0">
              <a:solidFill>
                <a:srgbClr val="1B9EAA"/>
              </a:solidFill>
              <a:latin typeface="Raleway" panose="020B0503030101060003" pitchFamily="34" charset="-52"/>
            </a:endParaRPr>
          </a:p>
        </p:txBody>
      </p:sp>
      <p:sp>
        <p:nvSpPr>
          <p:cNvPr id="1024" name="Прямоугольник 1023">
            <a:extLst>
              <a:ext uri="{FF2B5EF4-FFF2-40B4-BE49-F238E27FC236}">
                <a16:creationId xmlns:a16="http://schemas.microsoft.com/office/drawing/2014/main" id="{F43FD766-3A75-EDC7-667F-B8C634D2049F}"/>
              </a:ext>
            </a:extLst>
          </p:cNvPr>
          <p:cNvSpPr/>
          <p:nvPr/>
        </p:nvSpPr>
        <p:spPr>
          <a:xfrm>
            <a:off x="-5567" y="0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28" name="Прямоугольник 1027">
            <a:extLst>
              <a:ext uri="{FF2B5EF4-FFF2-40B4-BE49-F238E27FC236}">
                <a16:creationId xmlns:a16="http://schemas.microsoft.com/office/drawing/2014/main" id="{5A1CD962-8D56-E176-D1F3-AAF6A9CE1D63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63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C6024F-16C0-0B8B-EE7E-EBB9CB8B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466" y="372244"/>
            <a:ext cx="2645317" cy="865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6BF11-86CF-B6E0-D693-D42F2481D457}"/>
              </a:ext>
            </a:extLst>
          </p:cNvPr>
          <p:cNvSpPr txBox="1"/>
          <p:nvPr/>
        </p:nvSpPr>
        <p:spPr>
          <a:xfrm>
            <a:off x="336583" y="481971"/>
            <a:ext cx="77807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Критерии цифровой зрелости</a:t>
            </a:r>
            <a:b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службы АиР</a:t>
            </a:r>
          </a:p>
        </p:txBody>
      </p:sp>
      <p:sp>
        <p:nvSpPr>
          <p:cNvPr id="18" name="Google Shape;166;p6">
            <a:extLst>
              <a:ext uri="{FF2B5EF4-FFF2-40B4-BE49-F238E27FC236}">
                <a16:creationId xmlns:a16="http://schemas.microsoft.com/office/drawing/2014/main" id="{49576E2B-E89C-FEDD-50B3-B33F7C18CF1C}"/>
              </a:ext>
            </a:extLst>
          </p:cNvPr>
          <p:cNvSpPr/>
          <p:nvPr/>
        </p:nvSpPr>
        <p:spPr>
          <a:xfrm>
            <a:off x="21912" y="1773885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66;p6">
            <a:extLst>
              <a:ext uri="{FF2B5EF4-FFF2-40B4-BE49-F238E27FC236}">
                <a16:creationId xmlns:a16="http://schemas.microsoft.com/office/drawing/2014/main" id="{5B769478-9BBB-9107-9072-2F66B56870FD}"/>
              </a:ext>
            </a:extLst>
          </p:cNvPr>
          <p:cNvSpPr/>
          <p:nvPr/>
        </p:nvSpPr>
        <p:spPr>
          <a:xfrm>
            <a:off x="-35652" y="5100154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E0E88-A085-4D7B-3F2B-5DD18A844BD5}"/>
              </a:ext>
            </a:extLst>
          </p:cNvPr>
          <p:cNvSpPr txBox="1"/>
          <p:nvPr/>
        </p:nvSpPr>
        <p:spPr>
          <a:xfrm>
            <a:off x="771297" y="2334921"/>
            <a:ext cx="61384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Отделения оснащены автоматизированными рабочими местами, обеспечивающими доступ к электронной истории болезни</a:t>
            </a:r>
          </a:p>
        </p:txBody>
      </p:sp>
      <p:sp>
        <p:nvSpPr>
          <p:cNvPr id="11" name="Google Shape;166;p6">
            <a:extLst>
              <a:ext uri="{FF2B5EF4-FFF2-40B4-BE49-F238E27FC236}">
                <a16:creationId xmlns:a16="http://schemas.microsoft.com/office/drawing/2014/main" id="{9BDB6085-70A9-E3CA-DDD0-D9C835F0ADCF}"/>
              </a:ext>
            </a:extLst>
          </p:cNvPr>
          <p:cNvSpPr/>
          <p:nvPr/>
        </p:nvSpPr>
        <p:spPr>
          <a:xfrm>
            <a:off x="-35652" y="5131084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978A14-DAEB-F355-6E8E-243D89900C79}"/>
              </a:ext>
            </a:extLst>
          </p:cNvPr>
          <p:cNvSpPr txBox="1"/>
          <p:nvPr/>
        </p:nvSpPr>
        <p:spPr>
          <a:xfrm>
            <a:off x="1964867" y="3151467"/>
            <a:ext cx="44934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i="0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Показатель ФП "Цифровой контур здравоохранения"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C285D0-1409-67BF-E5B7-BA37AC847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34" y="1868077"/>
            <a:ext cx="4020766" cy="3216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95E900-FE9A-67E8-6700-0B41AF7A591F}"/>
              </a:ext>
            </a:extLst>
          </p:cNvPr>
          <p:cNvSpPr txBox="1"/>
          <p:nvPr/>
        </p:nvSpPr>
        <p:spPr>
          <a:xfrm>
            <a:off x="1200150" y="3752327"/>
            <a:ext cx="586021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effectLst/>
                <a:latin typeface=""/>
                <a:ea typeface="Arial" panose="020B0604020202020204" pitchFamily="34" charset="0"/>
              </a:rPr>
              <a:t>72% операционных не оснащены рабочими местами для анестезиологов и не имеют доступа к МИС во время операции</a:t>
            </a:r>
            <a:endParaRPr lang="ru-RU" sz="1400" dirty="0">
              <a:solidFill>
                <a:srgbClr val="FF0000"/>
              </a:solidFill>
              <a:latin typeface=""/>
            </a:endParaRPr>
          </a:p>
          <a:p>
            <a:endParaRPr lang="ru-RU" sz="1400" dirty="0">
              <a:solidFill>
                <a:srgbClr val="FF0000"/>
              </a:solidFill>
              <a:effectLst/>
              <a:latin typeface=""/>
              <a:ea typeface="Arial" panose="020B0604020202020204" pitchFamily="34" charset="0"/>
            </a:endParaRPr>
          </a:p>
          <a:p>
            <a:r>
              <a:rPr lang="ru-RU" sz="1400" dirty="0">
                <a:solidFill>
                  <a:srgbClr val="FF0000"/>
                </a:solidFill>
                <a:effectLst/>
                <a:latin typeface=""/>
                <a:ea typeface="Arial" panose="020B0604020202020204" pitchFamily="34" charset="0"/>
              </a:rPr>
              <a:t>Только. в 23% медицинских организаций все рабочие места </a:t>
            </a:r>
            <a:r>
              <a:rPr lang="ru-RU" sz="1400" dirty="0">
                <a:solidFill>
                  <a:srgbClr val="FF0000"/>
                </a:solidFill>
                <a:latin typeface=""/>
                <a:ea typeface="Arial" panose="020B0604020202020204" pitchFamily="34" charset="0"/>
              </a:rPr>
              <a:t>отделений АиР</a:t>
            </a:r>
            <a:r>
              <a:rPr lang="ru-RU" sz="1400" dirty="0">
                <a:solidFill>
                  <a:srgbClr val="FF0000"/>
                </a:solidFill>
                <a:effectLst/>
                <a:latin typeface=""/>
                <a:ea typeface="Arial" panose="020B0604020202020204" pitchFamily="34" charset="0"/>
              </a:rPr>
              <a:t> имеют доступ к МИС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F6D987-AD21-B600-6806-8DC6A07FF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3" y="5262965"/>
            <a:ext cx="1595035" cy="159503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11D1EDA-013D-89DD-F47A-7B6765456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" y="5287629"/>
            <a:ext cx="1595035" cy="15950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589F9D-028A-876A-4421-5710A3A60F8D}"/>
              </a:ext>
            </a:extLst>
          </p:cNvPr>
          <p:cNvSpPr txBox="1"/>
          <p:nvPr/>
        </p:nvSpPr>
        <p:spPr>
          <a:xfrm>
            <a:off x="2617631" y="5601148"/>
            <a:ext cx="336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Критерии цифровой зрелости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1F986A-367E-040D-48DE-0E0335094EEF}"/>
              </a:ext>
            </a:extLst>
          </p:cNvPr>
          <p:cNvSpPr txBox="1"/>
          <p:nvPr/>
        </p:nvSpPr>
        <p:spPr>
          <a:xfrm>
            <a:off x="7369710" y="6255631"/>
            <a:ext cx="2384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Возможности РАИСа</a:t>
            </a:r>
          </a:p>
        </p:txBody>
      </p:sp>
      <p:sp>
        <p:nvSpPr>
          <p:cNvPr id="33" name="Стрелка вправо 32">
            <a:extLst>
              <a:ext uri="{FF2B5EF4-FFF2-40B4-BE49-F238E27FC236}">
                <a16:creationId xmlns:a16="http://schemas.microsoft.com/office/drawing/2014/main" id="{44B66483-8F1F-2315-4913-6CF248B62D35}"/>
              </a:ext>
            </a:extLst>
          </p:cNvPr>
          <p:cNvSpPr/>
          <p:nvPr/>
        </p:nvSpPr>
        <p:spPr>
          <a:xfrm>
            <a:off x="9678421" y="6268993"/>
            <a:ext cx="778161" cy="338583"/>
          </a:xfrm>
          <a:prstGeom prst="rightArrow">
            <a:avLst/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трелка вправо 33">
            <a:extLst>
              <a:ext uri="{FF2B5EF4-FFF2-40B4-BE49-F238E27FC236}">
                <a16:creationId xmlns:a16="http://schemas.microsoft.com/office/drawing/2014/main" id="{08B4292D-9026-8768-C005-E3042025E8C0}"/>
              </a:ext>
            </a:extLst>
          </p:cNvPr>
          <p:cNvSpPr/>
          <p:nvPr/>
        </p:nvSpPr>
        <p:spPr>
          <a:xfrm rot="10800000">
            <a:off x="1679161" y="5625911"/>
            <a:ext cx="778161" cy="338583"/>
          </a:xfrm>
          <a:prstGeom prst="rightArrow">
            <a:avLst/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819A0B-CF7A-EBC1-65B1-DEBEFCCC0885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43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C6024F-16C0-0B8B-EE7E-EBB9CB8B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466" y="372244"/>
            <a:ext cx="2645317" cy="865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6BF11-86CF-B6E0-D693-D42F2481D457}"/>
              </a:ext>
            </a:extLst>
          </p:cNvPr>
          <p:cNvSpPr txBox="1"/>
          <p:nvPr/>
        </p:nvSpPr>
        <p:spPr>
          <a:xfrm>
            <a:off x="336583" y="481971"/>
            <a:ext cx="77807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Критерии цифровой зрелости</a:t>
            </a:r>
            <a:b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службы АиР</a:t>
            </a:r>
          </a:p>
        </p:txBody>
      </p:sp>
      <p:sp>
        <p:nvSpPr>
          <p:cNvPr id="18" name="Google Shape;166;p6">
            <a:extLst>
              <a:ext uri="{FF2B5EF4-FFF2-40B4-BE49-F238E27FC236}">
                <a16:creationId xmlns:a16="http://schemas.microsoft.com/office/drawing/2014/main" id="{49576E2B-E89C-FEDD-50B3-B33F7C18CF1C}"/>
              </a:ext>
            </a:extLst>
          </p:cNvPr>
          <p:cNvSpPr/>
          <p:nvPr/>
        </p:nvSpPr>
        <p:spPr>
          <a:xfrm>
            <a:off x="21912" y="1773885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66;p6">
            <a:extLst>
              <a:ext uri="{FF2B5EF4-FFF2-40B4-BE49-F238E27FC236}">
                <a16:creationId xmlns:a16="http://schemas.microsoft.com/office/drawing/2014/main" id="{5B769478-9BBB-9107-9072-2F66B56870FD}"/>
              </a:ext>
            </a:extLst>
          </p:cNvPr>
          <p:cNvSpPr/>
          <p:nvPr/>
        </p:nvSpPr>
        <p:spPr>
          <a:xfrm>
            <a:off x="-35652" y="5100154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7E0E88-A085-4D7B-3F2B-5DD18A844BD5}"/>
              </a:ext>
            </a:extLst>
          </p:cNvPr>
          <p:cNvSpPr txBox="1"/>
          <p:nvPr/>
        </p:nvSpPr>
        <p:spPr>
          <a:xfrm>
            <a:off x="348575" y="2187701"/>
            <a:ext cx="6927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Отделения ОРИТ оснащено </a:t>
            </a:r>
            <a:r>
              <a:rPr lang="ru-RU" b="1" dirty="0"/>
              <a:t>центральным пультом мониторинга</a:t>
            </a:r>
          </a:p>
        </p:txBody>
      </p:sp>
      <p:pic>
        <p:nvPicPr>
          <p:cNvPr id="9" name="Рисунок 8" descr="Изображение выглядит как текст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906F1E7-6BC3-C7A4-68B1-7EB1A8C2CC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8"/>
          <a:stretch/>
        </p:blipFill>
        <p:spPr>
          <a:xfrm>
            <a:off x="7252639" y="1846684"/>
            <a:ext cx="4961273" cy="3327745"/>
          </a:xfrm>
          <a:prstGeom prst="rect">
            <a:avLst/>
          </a:prstGeom>
        </p:spPr>
      </p:pic>
      <p:sp>
        <p:nvSpPr>
          <p:cNvPr id="11" name="Google Shape;166;p6">
            <a:extLst>
              <a:ext uri="{FF2B5EF4-FFF2-40B4-BE49-F238E27FC236}">
                <a16:creationId xmlns:a16="http://schemas.microsoft.com/office/drawing/2014/main" id="{9BDB6085-70A9-E3CA-DDD0-D9C835F0ADCF}"/>
              </a:ext>
            </a:extLst>
          </p:cNvPr>
          <p:cNvSpPr/>
          <p:nvPr/>
        </p:nvSpPr>
        <p:spPr>
          <a:xfrm>
            <a:off x="-35652" y="5131084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978A14-DAEB-F355-6E8E-243D89900C79}"/>
              </a:ext>
            </a:extLst>
          </p:cNvPr>
          <p:cNvSpPr txBox="1"/>
          <p:nvPr/>
        </p:nvSpPr>
        <p:spPr>
          <a:xfrm>
            <a:off x="1523457" y="2632923"/>
            <a:ext cx="6130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200" i="0" u="none" strike="noStrike" dirty="0">
                <a:solidFill>
                  <a:srgbClr val="4D4D4D"/>
                </a:solidFill>
                <a:effectLst/>
                <a:latin typeface="Arial" panose="020B0604020202020204" pitchFamily="34" charset="0"/>
              </a:rPr>
              <a:t>Приказ Министерства здравоохранения РФ от 15 ноября 2012 г. № 919н “Об утверждении Порядка оказания медицинской помощи взрослому населению по профилю «анестезиология и реаниматология”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BE85B6-3992-769D-1953-E11673738A75}"/>
              </a:ext>
            </a:extLst>
          </p:cNvPr>
          <p:cNvSpPr txBox="1"/>
          <p:nvPr/>
        </p:nvSpPr>
        <p:spPr>
          <a:xfrm>
            <a:off x="348600" y="3398566"/>
            <a:ext cx="7191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Служба АиР оснащена </a:t>
            </a:r>
            <a:r>
              <a:rPr lang="ru-RU" b="1" dirty="0"/>
              <a:t>системой телемедицины</a:t>
            </a:r>
            <a:r>
              <a:rPr lang="ru-RU" dirty="0"/>
              <a:t>, обеспечивающей динамический мониторинг витальных параметров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DBD1E3-F349-30D1-0127-A74527F0DEC5}"/>
              </a:ext>
            </a:extLst>
          </p:cNvPr>
          <p:cNvSpPr txBox="1"/>
          <p:nvPr/>
        </p:nvSpPr>
        <p:spPr>
          <a:xfrm>
            <a:off x="1523457" y="4117696"/>
            <a:ext cx="6310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СП 158.13330.2014 «Здания и помещения медицинских организаций. Правила проектирования» (</a:t>
            </a:r>
            <a:r>
              <a:rPr lang="ru-RU" sz="120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Приказ Минстроя России от 18 февраля 2014 г</a:t>
            </a:r>
            <a:r>
              <a:rPr lang="ru-RU" sz="120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№ </a:t>
            </a:r>
            <a:r>
              <a:rPr lang="ru-RU" sz="120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58</a:t>
            </a:r>
            <a:r>
              <a:rPr lang="ru-RU" sz="120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ru-RU" sz="120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пр</a:t>
            </a:r>
            <a:r>
              <a:rPr lang="ru-RU" sz="120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).</a:t>
            </a:r>
            <a:endParaRPr lang="ru-RU" sz="1200" dirty="0"/>
          </a:p>
        </p:txBody>
      </p:sp>
      <p:sp>
        <p:nvSpPr>
          <p:cNvPr id="27" name="Прямоугольник: скругленные углы 20">
            <a:extLst>
              <a:ext uri="{FF2B5EF4-FFF2-40B4-BE49-F238E27FC236}">
                <a16:creationId xmlns:a16="http://schemas.microsoft.com/office/drawing/2014/main" id="{42C72D3A-A772-2429-3DBA-9401E413FF7E}"/>
              </a:ext>
            </a:extLst>
          </p:cNvPr>
          <p:cNvSpPr/>
          <p:nvPr/>
        </p:nvSpPr>
        <p:spPr bwMode="auto">
          <a:xfrm>
            <a:off x="8309192" y="4383198"/>
            <a:ext cx="3881610" cy="673610"/>
          </a:xfrm>
          <a:prstGeom prst="roundRect">
            <a:avLst>
              <a:gd name="adj" fmla="val 11398"/>
            </a:avLst>
          </a:prstGeom>
          <a:solidFill>
            <a:srgbClr val="4CB1BB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68C269-848D-AD85-964B-A882FB063567}"/>
              </a:ext>
            </a:extLst>
          </p:cNvPr>
          <p:cNvSpPr txBox="1"/>
          <p:nvPr/>
        </p:nvSpPr>
        <p:spPr>
          <a:xfrm>
            <a:off x="8309192" y="4419246"/>
            <a:ext cx="4089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aleway" panose="020B0503030101060003" pitchFamily="34" charset="-52"/>
              </a:rPr>
              <a:t>Удаленный мониторинг с любого компьютера</a:t>
            </a:r>
            <a:r>
              <a:rPr lang="en-US" sz="1600" dirty="0">
                <a:solidFill>
                  <a:schemeClr val="bg1"/>
                </a:solidFill>
                <a:latin typeface="Raleway" panose="020B05030301010600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Raleway" panose="020B0503030101060003" pitchFamily="34" charset="-52"/>
              </a:rPr>
              <a:t>и мобильного планшета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12DEA3F-97AA-2D40-203A-E2AF0167B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3" y="5262965"/>
            <a:ext cx="1595035" cy="159503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F4D35FB-13F5-0C30-2801-1DDBB3154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" y="5287629"/>
            <a:ext cx="1595035" cy="159503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C9400CC-31F0-072C-0651-D6E6D6C23761}"/>
              </a:ext>
            </a:extLst>
          </p:cNvPr>
          <p:cNvSpPr txBox="1"/>
          <p:nvPr/>
        </p:nvSpPr>
        <p:spPr>
          <a:xfrm>
            <a:off x="2617631" y="5601148"/>
            <a:ext cx="336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Критерии цифровой зрелости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945E6C-FAA8-874A-9156-10E64F6265FF}"/>
              </a:ext>
            </a:extLst>
          </p:cNvPr>
          <p:cNvSpPr txBox="1"/>
          <p:nvPr/>
        </p:nvSpPr>
        <p:spPr>
          <a:xfrm>
            <a:off x="7369710" y="6255631"/>
            <a:ext cx="2384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Возможности РАИСа</a:t>
            </a:r>
          </a:p>
        </p:txBody>
      </p:sp>
      <p:sp>
        <p:nvSpPr>
          <p:cNvPr id="36" name="Стрелка вправо 35">
            <a:extLst>
              <a:ext uri="{FF2B5EF4-FFF2-40B4-BE49-F238E27FC236}">
                <a16:creationId xmlns:a16="http://schemas.microsoft.com/office/drawing/2014/main" id="{5075B15A-E631-C2F5-7199-CB765011BE50}"/>
              </a:ext>
            </a:extLst>
          </p:cNvPr>
          <p:cNvSpPr/>
          <p:nvPr/>
        </p:nvSpPr>
        <p:spPr>
          <a:xfrm>
            <a:off x="9678421" y="6268993"/>
            <a:ext cx="778161" cy="338583"/>
          </a:xfrm>
          <a:prstGeom prst="rightArrow">
            <a:avLst/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трелка вправо 36">
            <a:extLst>
              <a:ext uri="{FF2B5EF4-FFF2-40B4-BE49-F238E27FC236}">
                <a16:creationId xmlns:a16="http://schemas.microsoft.com/office/drawing/2014/main" id="{4942356F-6661-1F53-378E-EBFE0C861B24}"/>
              </a:ext>
            </a:extLst>
          </p:cNvPr>
          <p:cNvSpPr/>
          <p:nvPr/>
        </p:nvSpPr>
        <p:spPr>
          <a:xfrm rot="10800000">
            <a:off x="1679161" y="5625911"/>
            <a:ext cx="778161" cy="338583"/>
          </a:xfrm>
          <a:prstGeom prst="rightArrow">
            <a:avLst/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2395B7-D56E-7C14-9E45-98356FA72A87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2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862C77E-8E23-32D1-9EF6-7E473B5F7D3B}"/>
              </a:ext>
            </a:extLst>
          </p:cNvPr>
          <p:cNvGrpSpPr/>
          <p:nvPr/>
        </p:nvGrpSpPr>
        <p:grpSpPr>
          <a:xfrm>
            <a:off x="7567481" y="1238031"/>
            <a:ext cx="4595850" cy="4584864"/>
            <a:chOff x="6282714" y="-566530"/>
            <a:chExt cx="7068320" cy="7076661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10D0D3E-C3BE-13C4-DEF4-084D706051A8}"/>
                </a:ext>
              </a:extLst>
            </p:cNvPr>
            <p:cNvSpPr/>
            <p:nvPr/>
          </p:nvSpPr>
          <p:spPr>
            <a:xfrm>
              <a:off x="6282714" y="-566530"/>
              <a:ext cx="7068319" cy="70766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C1DD3F4-4F0D-5796-1392-47CB61481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901" t="20464" r="11843" b="20019"/>
            <a:stretch/>
          </p:blipFill>
          <p:spPr>
            <a:xfrm>
              <a:off x="6282715" y="454727"/>
              <a:ext cx="7068319" cy="534797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65F71E6-7BBC-C314-5BA3-6E69C2EA3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3930" y="579437"/>
              <a:ext cx="6698974" cy="3454367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C6024F-16C0-0B8B-EE7E-EBB9CB8BD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466" y="372244"/>
            <a:ext cx="2645317" cy="865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6BF11-86CF-B6E0-D693-D42F2481D457}"/>
              </a:ext>
            </a:extLst>
          </p:cNvPr>
          <p:cNvSpPr txBox="1"/>
          <p:nvPr/>
        </p:nvSpPr>
        <p:spPr>
          <a:xfrm>
            <a:off x="336583" y="481971"/>
            <a:ext cx="77807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Критерии цифровой зрелости</a:t>
            </a:r>
            <a:b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службы АиР</a:t>
            </a:r>
          </a:p>
        </p:txBody>
      </p:sp>
      <p:sp>
        <p:nvSpPr>
          <p:cNvPr id="18" name="Google Shape;166;p6">
            <a:extLst>
              <a:ext uri="{FF2B5EF4-FFF2-40B4-BE49-F238E27FC236}">
                <a16:creationId xmlns:a16="http://schemas.microsoft.com/office/drawing/2014/main" id="{49576E2B-E89C-FEDD-50B3-B33F7C18CF1C}"/>
              </a:ext>
            </a:extLst>
          </p:cNvPr>
          <p:cNvSpPr/>
          <p:nvPr/>
        </p:nvSpPr>
        <p:spPr>
          <a:xfrm>
            <a:off x="21912" y="1773885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66;p6">
            <a:extLst>
              <a:ext uri="{FF2B5EF4-FFF2-40B4-BE49-F238E27FC236}">
                <a16:creationId xmlns:a16="http://schemas.microsoft.com/office/drawing/2014/main" id="{5B769478-9BBB-9107-9072-2F66B56870FD}"/>
              </a:ext>
            </a:extLst>
          </p:cNvPr>
          <p:cNvSpPr/>
          <p:nvPr/>
        </p:nvSpPr>
        <p:spPr>
          <a:xfrm>
            <a:off x="-35652" y="5100154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66;p6">
            <a:extLst>
              <a:ext uri="{FF2B5EF4-FFF2-40B4-BE49-F238E27FC236}">
                <a16:creationId xmlns:a16="http://schemas.microsoft.com/office/drawing/2014/main" id="{9BDB6085-70A9-E3CA-DDD0-D9C835F0ADCF}"/>
              </a:ext>
            </a:extLst>
          </p:cNvPr>
          <p:cNvSpPr/>
          <p:nvPr/>
        </p:nvSpPr>
        <p:spPr>
          <a:xfrm>
            <a:off x="-35652" y="5131084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978A14-DAEB-F355-6E8E-243D89900C79}"/>
              </a:ext>
            </a:extLst>
          </p:cNvPr>
          <p:cNvSpPr txBox="1"/>
          <p:nvPr/>
        </p:nvSpPr>
        <p:spPr>
          <a:xfrm>
            <a:off x="4308203" y="4698221"/>
            <a:ext cx="44934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"/>
              </a:rPr>
              <a:t> критерий </a:t>
            </a:r>
            <a:r>
              <a:rPr lang="en" sz="1400" dirty="0">
                <a:latin typeface=""/>
              </a:rPr>
              <a:t>HIMSS Stage </a:t>
            </a:r>
            <a:r>
              <a:rPr lang="ru-RU" sz="1400" dirty="0">
                <a:latin typeface=""/>
              </a:rPr>
              <a:t>4-</a:t>
            </a:r>
            <a:r>
              <a:rPr lang="en" sz="1400" dirty="0">
                <a:latin typeface=""/>
              </a:rPr>
              <a:t>6</a:t>
            </a:r>
            <a:endParaRPr lang="ru-RU" sz="1400" dirty="0">
              <a:latin typeface="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6475A8-D214-9232-08E8-1C3E480C6DB4}"/>
              </a:ext>
            </a:extLst>
          </p:cNvPr>
          <p:cNvSpPr txBox="1"/>
          <p:nvPr/>
        </p:nvSpPr>
        <p:spPr>
          <a:xfrm>
            <a:off x="416717" y="2056268"/>
            <a:ext cx="63633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"/>
              </a:rPr>
              <a:t>информационные системы обеспечивают автоматический мониторинг состояния пациента (витальные, лабораторные показатели) и оповещение об изменении показателей и рисках здоровья пациента</a:t>
            </a:r>
          </a:p>
          <a:p>
            <a:endParaRPr lang="en-US" sz="1600" dirty="0">
              <a:latin typeface=""/>
            </a:endParaRPr>
          </a:p>
          <a:p>
            <a:r>
              <a:rPr lang="ru-RU" sz="1600" dirty="0">
                <a:latin typeface=""/>
              </a:rPr>
              <a:t>медицинское оборудование в отделениях реанимации и интенсивной терапии полностью интегрированно в медицинские информационные системы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8681F303-1AF7-FAB7-E0B8-8E88D4C1D2A4}"/>
              </a:ext>
            </a:extLst>
          </p:cNvPr>
          <p:cNvCxnSpPr>
            <a:cxnSpLocks/>
          </p:cNvCxnSpPr>
          <p:nvPr/>
        </p:nvCxnSpPr>
        <p:spPr>
          <a:xfrm flipV="1">
            <a:off x="840366" y="6005254"/>
            <a:ext cx="9408051" cy="6319"/>
          </a:xfrm>
          <a:prstGeom prst="line">
            <a:avLst/>
          </a:prstGeom>
          <a:ln w="28575">
            <a:solidFill>
              <a:srgbClr val="1B9EAA">
                <a:alpha val="5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6" descr="Анестезиологический комплекс Zeus® Infinity® Empowered Dräger купить в  Москве, цена на Zeus® Infinity® Empowered | Stormoff">
            <a:extLst>
              <a:ext uri="{FF2B5EF4-FFF2-40B4-BE49-F238E27FC236}">
                <a16:creationId xmlns:a16="http://schemas.microsoft.com/office/drawing/2014/main" id="{C6C4E684-9745-9CE7-18B9-054B66C8380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92"/>
          <a:stretch/>
        </p:blipFill>
        <p:spPr bwMode="auto">
          <a:xfrm>
            <a:off x="6709925" y="5305183"/>
            <a:ext cx="1038498" cy="1374682"/>
          </a:xfrm>
          <a:prstGeom prst="roundRect">
            <a:avLst>
              <a:gd name="adj" fmla="val 11111"/>
            </a:avLst>
          </a:prstGeom>
          <a:solidFill>
            <a:srgbClr val="65C0BA"/>
          </a:solidFill>
          <a:ln w="76200" cap="rnd">
            <a:noFill/>
            <a:prstDash val="solid"/>
          </a:ln>
          <a:effectLst/>
        </p:spPr>
      </p:pic>
      <p:pic>
        <p:nvPicPr>
          <p:cNvPr id="6" name="Picture 2" descr="Аппарат искусственной вентиляции легких Engström Carestation купить в  Москве, цены и характеристики. Supermed">
            <a:extLst>
              <a:ext uri="{FF2B5EF4-FFF2-40B4-BE49-F238E27FC236}">
                <a16:creationId xmlns:a16="http://schemas.microsoft.com/office/drawing/2014/main" id="{DE0A9D8C-6A46-557A-91A7-8AEAA24B8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4" r="5288"/>
          <a:stretch/>
        </p:blipFill>
        <p:spPr bwMode="auto">
          <a:xfrm>
            <a:off x="4927877" y="5277580"/>
            <a:ext cx="977624" cy="1483304"/>
          </a:xfrm>
          <a:prstGeom prst="roundRect">
            <a:avLst>
              <a:gd name="adj" fmla="val 11111"/>
            </a:avLst>
          </a:prstGeom>
          <a:solidFill>
            <a:srgbClr val="65C0BA"/>
          </a:solidFill>
          <a:ln w="76200" cap="rnd">
            <a:noFill/>
            <a:prstDash val="solid"/>
          </a:ln>
          <a:effectLst/>
        </p:spPr>
      </p:pic>
      <p:pic>
        <p:nvPicPr>
          <p:cNvPr id="14" name="Picture 10" descr="Integrated Automated Infusion Platform">
            <a:extLst>
              <a:ext uri="{FF2B5EF4-FFF2-40B4-BE49-F238E27FC236}">
                <a16:creationId xmlns:a16="http://schemas.microsoft.com/office/drawing/2014/main" id="{B48B0942-B181-1DB2-0199-A470CAC840FA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35"/>
          <a:stretch/>
        </p:blipFill>
        <p:spPr bwMode="auto">
          <a:xfrm>
            <a:off x="3439230" y="5318285"/>
            <a:ext cx="992424" cy="1376682"/>
          </a:xfrm>
          <a:prstGeom prst="roundRect">
            <a:avLst>
              <a:gd name="adj" fmla="val 11111"/>
            </a:avLst>
          </a:prstGeom>
          <a:solidFill>
            <a:srgbClr val="65C0BA"/>
          </a:solidFill>
          <a:ln w="76200" cap="rnd">
            <a:noFill/>
            <a:prstDash val="solid"/>
          </a:ln>
          <a:effectLst/>
        </p:spPr>
      </p:pic>
      <p:pic>
        <p:nvPicPr>
          <p:cNvPr id="15" name="Picture 12" descr="Giraffe Incubator Carestation - Биомир - Медицинское оборудование,  аксессуары и расходные материалы">
            <a:extLst>
              <a:ext uri="{FF2B5EF4-FFF2-40B4-BE49-F238E27FC236}">
                <a16:creationId xmlns:a16="http://schemas.microsoft.com/office/drawing/2014/main" id="{D406E57C-460C-8022-D72B-F4CC604DB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11"/>
          <a:stretch/>
        </p:blipFill>
        <p:spPr bwMode="auto">
          <a:xfrm>
            <a:off x="2048193" y="5294696"/>
            <a:ext cx="950680" cy="1482733"/>
          </a:xfrm>
          <a:prstGeom prst="roundRect">
            <a:avLst>
              <a:gd name="adj" fmla="val 11111"/>
            </a:avLst>
          </a:prstGeom>
          <a:solidFill>
            <a:srgbClr val="179CA9"/>
          </a:solidFill>
          <a:ln w="76200" cap="rnd">
            <a:noFill/>
            <a:prstDash val="solid"/>
          </a:ln>
          <a:effectLst/>
        </p:spPr>
      </p:pic>
      <p:pic>
        <p:nvPicPr>
          <p:cNvPr id="16" name="Picture 16" descr="HL 40 Heart-Lung Machine">
            <a:extLst>
              <a:ext uri="{FF2B5EF4-FFF2-40B4-BE49-F238E27FC236}">
                <a16:creationId xmlns:a16="http://schemas.microsoft.com/office/drawing/2014/main" id="{B662314B-B75B-49BC-992B-1AB9CA811C7D}"/>
              </a:ext>
            </a:extLst>
          </p:cNvPr>
          <p:cNvPicPr>
            <a:picLocks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0461" y="5317122"/>
            <a:ext cx="1105587" cy="1376682"/>
          </a:xfrm>
          <a:prstGeom prst="roundRect">
            <a:avLst>
              <a:gd name="adj" fmla="val 11111"/>
            </a:avLst>
          </a:prstGeom>
          <a:solidFill>
            <a:srgbClr val="65C0BA"/>
          </a:solidFill>
          <a:ln w="76200" cap="rnd">
            <a:noFill/>
            <a:prstDash val="solid"/>
          </a:ln>
          <a:effectLst/>
        </p:spPr>
      </p:pic>
      <p:pic>
        <p:nvPicPr>
          <p:cNvPr id="20" name="Picture 8" descr="Mindray BeneVision N22 - High Acuity Patient Monitor">
            <a:extLst>
              <a:ext uri="{FF2B5EF4-FFF2-40B4-BE49-F238E27FC236}">
                <a16:creationId xmlns:a16="http://schemas.microsoft.com/office/drawing/2014/main" id="{4E4366E5-1273-37BB-B521-F5C4C1CE9CDB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81" r="12986" b="-6562"/>
          <a:stretch/>
        </p:blipFill>
        <p:spPr bwMode="auto">
          <a:xfrm>
            <a:off x="344144" y="5315459"/>
            <a:ext cx="962011" cy="1376682"/>
          </a:xfrm>
          <a:prstGeom prst="roundRect">
            <a:avLst>
              <a:gd name="adj" fmla="val 11111"/>
            </a:avLst>
          </a:prstGeom>
          <a:solidFill>
            <a:schemeClr val="bg1"/>
          </a:solidFill>
          <a:ln w="76200" cap="rnd">
            <a:noFill/>
            <a:prstDash val="solid"/>
          </a:ln>
          <a:effectLst/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DF18509A-C7E8-43B7-6F1A-DA0805CA1B32}"/>
              </a:ext>
            </a:extLst>
          </p:cNvPr>
          <p:cNvSpPr/>
          <p:nvPr/>
        </p:nvSpPr>
        <p:spPr>
          <a:xfrm>
            <a:off x="1203168" y="5830125"/>
            <a:ext cx="348803" cy="361809"/>
          </a:xfrm>
          <a:prstGeom prst="ellipse">
            <a:avLst/>
          </a:prstGeom>
          <a:solidFill>
            <a:srgbClr val="1B9EAA">
              <a:alpha val="298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705B0CC-B6A5-4731-B4FF-94475C4B1200}"/>
              </a:ext>
            </a:extLst>
          </p:cNvPr>
          <p:cNvSpPr/>
          <p:nvPr/>
        </p:nvSpPr>
        <p:spPr>
          <a:xfrm>
            <a:off x="2655690" y="5822895"/>
            <a:ext cx="348803" cy="361809"/>
          </a:xfrm>
          <a:prstGeom prst="ellipse">
            <a:avLst/>
          </a:prstGeom>
          <a:solidFill>
            <a:srgbClr val="1B9EAA">
              <a:alpha val="298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0D0E6E90-3471-5C0D-18AD-5B764A8558F2}"/>
              </a:ext>
            </a:extLst>
          </p:cNvPr>
          <p:cNvSpPr/>
          <p:nvPr/>
        </p:nvSpPr>
        <p:spPr>
          <a:xfrm>
            <a:off x="4181268" y="5846192"/>
            <a:ext cx="348803" cy="361809"/>
          </a:xfrm>
          <a:prstGeom prst="ellipse">
            <a:avLst/>
          </a:prstGeom>
          <a:solidFill>
            <a:srgbClr val="1B9EAA">
              <a:alpha val="298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A670E3C4-8A71-AF79-D171-1F9D9EBF84CD}"/>
              </a:ext>
            </a:extLst>
          </p:cNvPr>
          <p:cNvSpPr/>
          <p:nvPr/>
        </p:nvSpPr>
        <p:spPr>
          <a:xfrm>
            <a:off x="5703410" y="5845115"/>
            <a:ext cx="348803" cy="361809"/>
          </a:xfrm>
          <a:prstGeom prst="ellipse">
            <a:avLst/>
          </a:prstGeom>
          <a:solidFill>
            <a:srgbClr val="1B9EAA">
              <a:alpha val="298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AB91101-BF08-B58B-827B-3C691AF61C48}"/>
              </a:ext>
            </a:extLst>
          </p:cNvPr>
          <p:cNvSpPr/>
          <p:nvPr/>
        </p:nvSpPr>
        <p:spPr>
          <a:xfrm>
            <a:off x="9421646" y="5809594"/>
            <a:ext cx="348803" cy="361809"/>
          </a:xfrm>
          <a:prstGeom prst="ellipse">
            <a:avLst/>
          </a:prstGeom>
          <a:solidFill>
            <a:srgbClr val="1B9EAA">
              <a:alpha val="298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4FFBF45-B20E-CA3F-76A0-1C108ACFB9FB}"/>
              </a:ext>
            </a:extLst>
          </p:cNvPr>
          <p:cNvSpPr/>
          <p:nvPr/>
        </p:nvSpPr>
        <p:spPr>
          <a:xfrm>
            <a:off x="7573594" y="5848690"/>
            <a:ext cx="348803" cy="361809"/>
          </a:xfrm>
          <a:prstGeom prst="ellipse">
            <a:avLst/>
          </a:prstGeom>
          <a:solidFill>
            <a:srgbClr val="1B9EAA">
              <a:alpha val="298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6A93D69B-AE24-097D-57FB-CB75BDAD7316}"/>
              </a:ext>
            </a:extLst>
          </p:cNvPr>
          <p:cNvSpPr/>
          <p:nvPr/>
        </p:nvSpPr>
        <p:spPr>
          <a:xfrm>
            <a:off x="9476443" y="2327171"/>
            <a:ext cx="1566675" cy="1568486"/>
          </a:xfrm>
          <a:prstGeom prst="ellipse">
            <a:avLst/>
          </a:prstGeom>
          <a:solidFill>
            <a:srgbClr val="4CB1BB">
              <a:alpha val="298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5F883F3B-CBF2-A1FA-96A1-29F5572A94EF}"/>
              </a:ext>
            </a:extLst>
          </p:cNvPr>
          <p:cNvCxnSpPr>
            <a:cxnSpLocks/>
            <a:stCxn id="28" idx="4"/>
          </p:cNvCxnSpPr>
          <p:nvPr/>
        </p:nvCxnSpPr>
        <p:spPr>
          <a:xfrm>
            <a:off x="10259781" y="3895657"/>
            <a:ext cx="23189" cy="3294374"/>
          </a:xfrm>
          <a:prstGeom prst="line">
            <a:avLst/>
          </a:prstGeom>
          <a:ln w="28575">
            <a:solidFill>
              <a:srgbClr val="1B9EAA">
                <a:alpha val="47702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B2F0AA-D865-13AE-3CCE-05BD2179E0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3" y="5248705"/>
            <a:ext cx="1595035" cy="15950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3C73385-DE2F-1E3A-EFDA-889F2EFAAD5F}"/>
              </a:ext>
            </a:extLst>
          </p:cNvPr>
          <p:cNvSpPr txBox="1"/>
          <p:nvPr/>
        </p:nvSpPr>
        <p:spPr>
          <a:xfrm>
            <a:off x="445188" y="4185115"/>
            <a:ext cx="66148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"/>
              </a:rPr>
              <a:t>Только в 51 % стационаров АРМ анестезиолога получает данные из ЛИС</a:t>
            </a:r>
          </a:p>
          <a:p>
            <a:r>
              <a:rPr lang="en-US" sz="1400" dirty="0">
                <a:solidFill>
                  <a:srgbClr val="FF0000"/>
                </a:solidFill>
                <a:latin typeface=""/>
              </a:rPr>
              <a:t>&lt;2% </a:t>
            </a:r>
            <a:r>
              <a:rPr lang="ru-RU" sz="1400" dirty="0">
                <a:solidFill>
                  <a:srgbClr val="FF0000"/>
                </a:solidFill>
                <a:latin typeface=""/>
              </a:rPr>
              <a:t>жизнеобеспечивающего оборудования интегрировано </a:t>
            </a:r>
          </a:p>
          <a:p>
            <a:endParaRPr lang="ru-RU" sz="1400" dirty="0">
              <a:solidFill>
                <a:srgbClr val="FF0000"/>
              </a:solidFill>
              <a:latin typeface="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C1006F5-5D1B-395C-3DAC-EF42552583AE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7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C6024F-16C0-0B8B-EE7E-EBB9CB8BD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466" y="372244"/>
            <a:ext cx="2645317" cy="865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6BF11-86CF-B6E0-D693-D42F2481D457}"/>
              </a:ext>
            </a:extLst>
          </p:cNvPr>
          <p:cNvSpPr txBox="1"/>
          <p:nvPr/>
        </p:nvSpPr>
        <p:spPr>
          <a:xfrm>
            <a:off x="336583" y="481971"/>
            <a:ext cx="77807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043363" algn="l"/>
              </a:tabLst>
            </a:pP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Критерии цифровой зрелости</a:t>
            </a:r>
            <a:b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</a:br>
            <a:r>
              <a:rPr lang="ru-RU" sz="3600" dirty="0">
                <a:solidFill>
                  <a:srgbClr val="1B9EAA"/>
                </a:solidFill>
                <a:latin typeface="Raleway ExtraBold" panose="020B0903030101060003" pitchFamily="34" charset="-52"/>
              </a:rPr>
              <a:t>службы АиР</a:t>
            </a:r>
          </a:p>
        </p:txBody>
      </p:sp>
      <p:sp>
        <p:nvSpPr>
          <p:cNvPr id="18" name="Google Shape;166;p6">
            <a:extLst>
              <a:ext uri="{FF2B5EF4-FFF2-40B4-BE49-F238E27FC236}">
                <a16:creationId xmlns:a16="http://schemas.microsoft.com/office/drawing/2014/main" id="{49576E2B-E89C-FEDD-50B3-B33F7C18CF1C}"/>
              </a:ext>
            </a:extLst>
          </p:cNvPr>
          <p:cNvSpPr/>
          <p:nvPr/>
        </p:nvSpPr>
        <p:spPr>
          <a:xfrm>
            <a:off x="21912" y="1773885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66;p6">
            <a:extLst>
              <a:ext uri="{FF2B5EF4-FFF2-40B4-BE49-F238E27FC236}">
                <a16:creationId xmlns:a16="http://schemas.microsoft.com/office/drawing/2014/main" id="{5B769478-9BBB-9107-9072-2F66B56870FD}"/>
              </a:ext>
            </a:extLst>
          </p:cNvPr>
          <p:cNvSpPr/>
          <p:nvPr/>
        </p:nvSpPr>
        <p:spPr>
          <a:xfrm>
            <a:off x="-35652" y="5100154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66;p6">
            <a:extLst>
              <a:ext uri="{FF2B5EF4-FFF2-40B4-BE49-F238E27FC236}">
                <a16:creationId xmlns:a16="http://schemas.microsoft.com/office/drawing/2014/main" id="{9BDB6085-70A9-E3CA-DDD0-D9C835F0ADCF}"/>
              </a:ext>
            </a:extLst>
          </p:cNvPr>
          <p:cNvSpPr/>
          <p:nvPr/>
        </p:nvSpPr>
        <p:spPr>
          <a:xfrm>
            <a:off x="-35652" y="5131084"/>
            <a:ext cx="12192000" cy="86691"/>
          </a:xfrm>
          <a:prstGeom prst="rect">
            <a:avLst/>
          </a:prstGeom>
          <a:solidFill>
            <a:srgbClr val="179CA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978A14-DAEB-F355-6E8E-243D89900C79}"/>
              </a:ext>
            </a:extLst>
          </p:cNvPr>
          <p:cNvSpPr txBox="1"/>
          <p:nvPr/>
        </p:nvSpPr>
        <p:spPr>
          <a:xfrm>
            <a:off x="3840179" y="4251382"/>
            <a:ext cx="44934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"/>
              </a:rPr>
              <a:t> критерий </a:t>
            </a:r>
            <a:r>
              <a:rPr lang="en" sz="1400" dirty="0">
                <a:latin typeface=""/>
              </a:rPr>
              <a:t>HIMSS Stage </a:t>
            </a:r>
            <a:r>
              <a:rPr lang="ru-RU" sz="1400" dirty="0">
                <a:latin typeface=""/>
              </a:rPr>
              <a:t>4-6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D3E0C85-5F38-168C-6E55-705BEEDFAA34}"/>
              </a:ext>
            </a:extLst>
          </p:cNvPr>
          <p:cNvSpPr/>
          <p:nvPr/>
        </p:nvSpPr>
        <p:spPr>
          <a:xfrm>
            <a:off x="445188" y="7930703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6475A8-D214-9232-08E8-1C3E480C6DB4}"/>
              </a:ext>
            </a:extLst>
          </p:cNvPr>
          <p:cNvSpPr txBox="1"/>
          <p:nvPr/>
        </p:nvSpPr>
        <p:spPr>
          <a:xfrm>
            <a:off x="445188" y="2347646"/>
            <a:ext cx="6363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"/>
              </a:rPr>
              <a:t>внедрены электронные листы назначений (</a:t>
            </a:r>
            <a:r>
              <a:rPr lang="en" sz="1600" dirty="0">
                <a:latin typeface=""/>
              </a:rPr>
              <a:t>CPOE), </a:t>
            </a:r>
            <a:r>
              <a:rPr lang="ru-RU" sz="1600" dirty="0">
                <a:latin typeface=""/>
              </a:rPr>
              <a:t>поддерживающие контроль выполнения назначений медицинскими сестрами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FB599F31-20AA-A43D-F152-5AE7EE3110CD}"/>
              </a:ext>
            </a:extLst>
          </p:cNvPr>
          <p:cNvGrpSpPr/>
          <p:nvPr/>
        </p:nvGrpSpPr>
        <p:grpSpPr>
          <a:xfrm>
            <a:off x="7240249" y="1937171"/>
            <a:ext cx="4973663" cy="3290897"/>
            <a:chOff x="6808512" y="1860576"/>
            <a:chExt cx="6362112" cy="4083021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B1F27F6-B596-C748-3F6F-8A5D9A9A27CD}"/>
                </a:ext>
              </a:extLst>
            </p:cNvPr>
            <p:cNvGrpSpPr/>
            <p:nvPr/>
          </p:nvGrpSpPr>
          <p:grpSpPr>
            <a:xfrm>
              <a:off x="6808512" y="1860576"/>
              <a:ext cx="5172268" cy="3878021"/>
              <a:chOff x="887220" y="1814527"/>
              <a:chExt cx="5172268" cy="4515683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E8983786-D498-EEA3-0113-AB8EB5BF1B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1901" t="20464" r="11843" b="20019"/>
              <a:stretch/>
            </p:blipFill>
            <p:spPr>
              <a:xfrm>
                <a:off x="887220" y="1814527"/>
                <a:ext cx="5172268" cy="4515683"/>
              </a:xfrm>
              <a:prstGeom prst="rect">
                <a:avLst/>
              </a:prstGeom>
            </p:spPr>
          </p:pic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FA1CFC62-EC8E-F779-871F-A8410EAB2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4143" y="1959051"/>
                <a:ext cx="4862804" cy="2874206"/>
              </a:xfrm>
              <a:prstGeom prst="rect">
                <a:avLst/>
              </a:prstGeom>
            </p:spPr>
          </p:pic>
        </p:grpSp>
        <p:pic>
          <p:nvPicPr>
            <p:cNvPr id="31" name="Picture 10" descr="Integrated Automated Infusion Platform">
              <a:extLst>
                <a:ext uri="{FF2B5EF4-FFF2-40B4-BE49-F238E27FC236}">
                  <a16:creationId xmlns:a16="http://schemas.microsoft.com/office/drawing/2014/main" id="{206724CF-DED3-A3E5-8CBA-52AA8E046BF9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7237" y1="11236" x2="37237" y2="11236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2186" t="7249" r="-1456" b="16384"/>
            <a:stretch/>
          </p:blipFill>
          <p:spPr bwMode="auto">
            <a:xfrm>
              <a:off x="10814657" y="3596767"/>
              <a:ext cx="2355967" cy="2141830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DD64B1DD-5026-5AFA-BAF5-006DD788B75C}"/>
                </a:ext>
              </a:extLst>
            </p:cNvPr>
            <p:cNvSpPr/>
            <p:nvPr/>
          </p:nvSpPr>
          <p:spPr>
            <a:xfrm>
              <a:off x="8207118" y="3681667"/>
              <a:ext cx="849343" cy="771363"/>
            </a:xfrm>
            <a:prstGeom prst="ellipse">
              <a:avLst/>
            </a:prstGeom>
            <a:solidFill>
              <a:srgbClr val="4CB1BB">
                <a:alpha val="2981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4" name="Picture 4" descr="Fresenius multiFiltrate – аппарат для гемодиализа, ci-ca">
              <a:extLst>
                <a:ext uri="{FF2B5EF4-FFF2-40B4-BE49-F238E27FC236}">
                  <a16:creationId xmlns:a16="http://schemas.microsoft.com/office/drawing/2014/main" id="{4FD5673E-E2C5-8D3E-5533-B4DEDF1D92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989" b="91156" l="9896" r="89974">
                          <a14:foregroundMark x1="38542" y1="6803" x2="50521" y2="6009"/>
                          <a14:foregroundMark x1="54427" y1="5669" x2="56771" y2="9070"/>
                          <a14:foregroundMark x1="57813" y1="4989" x2="62500" y2="8390"/>
                          <a14:foregroundMark x1="29557" y1="4989" x2="29557" y2="4989"/>
                          <a14:foregroundMark x1="28776" y1="5329" x2="28776" y2="5329"/>
                          <a14:foregroundMark x1="28385" y1="31519" x2="29036" y2="34921"/>
                          <a14:foregroundMark x1="28776" y1="88662" x2="28776" y2="88662"/>
                          <a14:foregroundMark x1="53646" y1="91156" x2="53646" y2="91156"/>
                          <a14:foregroundMark x1="29818" y1="78005" x2="29818" y2="78005"/>
                          <a14:backgroundMark x1="32943" y1="80272" x2="32943" y2="80272"/>
                          <a14:backgroundMark x1="33724" y1="80272" x2="33724" y2="80272"/>
                          <a14:backgroundMark x1="34245" y1="80045" x2="34245" y2="80045"/>
                          <a14:backgroundMark x1="34635" y1="80045" x2="34635" y2="80045"/>
                          <a14:backgroundMark x1="35156" y1="80045" x2="35156" y2="80045"/>
                          <a14:backgroundMark x1="38151" y1="85828" x2="38151" y2="85828"/>
                          <a14:backgroundMark x1="55469" y1="85941" x2="55469" y2="85941"/>
                          <a14:backgroundMark x1="39063" y1="85714" x2="39063" y2="85714"/>
                          <a14:backgroundMark x1="39844" y1="86054" x2="39844" y2="86054"/>
                          <a14:backgroundMark x1="40104" y1="86054" x2="40104" y2="8605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68" r="25455"/>
            <a:stretch/>
          </p:blipFill>
          <p:spPr bwMode="auto">
            <a:xfrm>
              <a:off x="9693221" y="2932537"/>
              <a:ext cx="1444180" cy="3011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7054138-A349-3717-C5F9-3F1E3C1BCB62}"/>
              </a:ext>
            </a:extLst>
          </p:cNvPr>
          <p:cNvSpPr txBox="1"/>
          <p:nvPr/>
        </p:nvSpPr>
        <p:spPr>
          <a:xfrm>
            <a:off x="457928" y="3255238"/>
            <a:ext cx="63558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"/>
              </a:rPr>
              <a:t>информационные системы отделения обеспечивают проверку назначений, например, риска прямой или перекрестной аллергии или лекарственную совместимость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D706AF-5EB0-1083-453B-12026C6F2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" y="5287629"/>
            <a:ext cx="1595035" cy="15950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C2B696F-6E0C-B8B4-F68B-7FD334B7640D}"/>
              </a:ext>
            </a:extLst>
          </p:cNvPr>
          <p:cNvSpPr txBox="1"/>
          <p:nvPr/>
        </p:nvSpPr>
        <p:spPr>
          <a:xfrm>
            <a:off x="2617631" y="5601148"/>
            <a:ext cx="3360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Критерии цифровой зрелости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617908-CFC2-F4AE-6572-F12B38400994}"/>
              </a:ext>
            </a:extLst>
          </p:cNvPr>
          <p:cNvSpPr txBox="1"/>
          <p:nvPr/>
        </p:nvSpPr>
        <p:spPr>
          <a:xfrm>
            <a:off x="6339943" y="5906763"/>
            <a:ext cx="35547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Практический кейс по организации управления лекарственной терапии в ОРИТ</a:t>
            </a:r>
          </a:p>
        </p:txBody>
      </p:sp>
      <p:sp>
        <p:nvSpPr>
          <p:cNvPr id="42" name="Стрелка вправо 41">
            <a:extLst>
              <a:ext uri="{FF2B5EF4-FFF2-40B4-BE49-F238E27FC236}">
                <a16:creationId xmlns:a16="http://schemas.microsoft.com/office/drawing/2014/main" id="{0D738633-9153-7E19-92BB-78B0FEB4B182}"/>
              </a:ext>
            </a:extLst>
          </p:cNvPr>
          <p:cNvSpPr/>
          <p:nvPr/>
        </p:nvSpPr>
        <p:spPr>
          <a:xfrm>
            <a:off x="9678421" y="6268993"/>
            <a:ext cx="778161" cy="338583"/>
          </a:xfrm>
          <a:prstGeom prst="rightArrow">
            <a:avLst/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>
            <a:extLst>
              <a:ext uri="{FF2B5EF4-FFF2-40B4-BE49-F238E27FC236}">
                <a16:creationId xmlns:a16="http://schemas.microsoft.com/office/drawing/2014/main" id="{B61E60BC-5BA4-CC5E-37C3-2889BAB8F94D}"/>
              </a:ext>
            </a:extLst>
          </p:cNvPr>
          <p:cNvSpPr/>
          <p:nvPr/>
        </p:nvSpPr>
        <p:spPr>
          <a:xfrm rot="10800000">
            <a:off x="1679161" y="5625911"/>
            <a:ext cx="778161" cy="338583"/>
          </a:xfrm>
          <a:prstGeom prst="rightArrow">
            <a:avLst/>
          </a:prstGeom>
          <a:solidFill>
            <a:srgbClr val="1B9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FF099EE-2B6A-EFBC-C87B-1023154D36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53" y="5282008"/>
            <a:ext cx="1609295" cy="160929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7A58DF-E25E-397D-C855-A855ACF999D5}"/>
              </a:ext>
            </a:extLst>
          </p:cNvPr>
          <p:cNvSpPr/>
          <p:nvPr/>
        </p:nvSpPr>
        <p:spPr>
          <a:xfrm>
            <a:off x="21343" y="-9619"/>
            <a:ext cx="12219479" cy="68580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9EAA">
                  <a:alpha val="9525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55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38393</TotalTime>
  <Words>1415</Words>
  <Application>Microsoft Macintosh PowerPoint</Application>
  <PresentationFormat>Широкоэкранный</PresentationFormat>
  <Paragraphs>207</Paragraphs>
  <Slides>19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Montserrat</vt:lpstr>
      <vt:lpstr>Calibri Light</vt:lpstr>
      <vt:lpstr>Open Sans</vt:lpstr>
      <vt:lpstr>Times New Roman</vt:lpstr>
      <vt:lpstr>Raleway ExtraBold</vt:lpstr>
      <vt:lpstr>Calibri</vt:lpstr>
      <vt:lpstr>Raleway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2166</dc:creator>
  <cp:lastModifiedBy>Gleb Timofeev</cp:lastModifiedBy>
  <cp:revision>39</cp:revision>
  <dcterms:created xsi:type="dcterms:W3CDTF">2023-03-20T07:40:12Z</dcterms:created>
  <dcterms:modified xsi:type="dcterms:W3CDTF">2024-10-30T06:19:57Z</dcterms:modified>
</cp:coreProperties>
</file>