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74" r:id="rId3"/>
    <p:sldId id="289" r:id="rId4"/>
    <p:sldId id="273" r:id="rId5"/>
    <p:sldId id="261" r:id="rId6"/>
    <p:sldId id="291" r:id="rId7"/>
    <p:sldId id="290" r:id="rId8"/>
    <p:sldId id="288" r:id="rId9"/>
    <p:sldId id="277" r:id="rId10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1FE"/>
    <a:srgbClr val="F4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1"/>
  </p:normalViewPr>
  <p:slideViewPr>
    <p:cSldViewPr snapToGrid="0">
      <p:cViewPr varScale="1">
        <p:scale>
          <a:sx n="107" d="100"/>
          <a:sy n="107" d="100"/>
        </p:scale>
        <p:origin x="744" y="1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953516-C5C2-DC4F-8720-F365B454E7B1}" type="doc">
      <dgm:prSet loTypeId="urn:microsoft.com/office/officeart/2005/8/layout/cycle8" loCatId="" qsTypeId="urn:microsoft.com/office/officeart/2005/8/quickstyle/simple1" qsCatId="simple" csTypeId="urn:microsoft.com/office/officeart/2005/8/colors/accent0_1" csCatId="mainScheme" phldr="1"/>
      <dgm:spPr/>
    </dgm:pt>
    <dgm:pt modelId="{E9D02982-AB0A-984B-A2CF-0A5A955DC721}">
      <dgm:prSet phldrT="[Текст]"/>
      <dgm:spPr/>
      <dgm:t>
        <a:bodyPr/>
        <a:lstStyle/>
        <a:p>
          <a:r>
            <a:rPr lang="ru-RU" b="1" dirty="0"/>
            <a:t>Внесение данных </a:t>
          </a:r>
          <a:r>
            <a:rPr lang="en-US" b="1" dirty="0"/>
            <a:t>&amp;</a:t>
          </a:r>
          <a:r>
            <a:rPr lang="ru-RU" b="1" dirty="0"/>
            <a:t> </a:t>
          </a:r>
          <a:r>
            <a:rPr lang="en-US" b="1" dirty="0"/>
            <a:t>HIE</a:t>
          </a:r>
          <a:endParaRPr lang="ru-RU" b="1" dirty="0"/>
        </a:p>
      </dgm:t>
    </dgm:pt>
    <dgm:pt modelId="{51F9E20E-309A-B640-9988-95CB5DEA2BE4}" type="parTrans" cxnId="{9DE812C3-E964-A844-B066-5A95E763F84F}">
      <dgm:prSet/>
      <dgm:spPr/>
      <dgm:t>
        <a:bodyPr/>
        <a:lstStyle/>
        <a:p>
          <a:endParaRPr lang="ru-RU"/>
        </a:p>
      </dgm:t>
    </dgm:pt>
    <dgm:pt modelId="{DF7B693F-B5AF-154C-BA1F-4B359A940E44}" type="sibTrans" cxnId="{9DE812C3-E964-A844-B066-5A95E763F84F}">
      <dgm:prSet/>
      <dgm:spPr/>
      <dgm:t>
        <a:bodyPr/>
        <a:lstStyle/>
        <a:p>
          <a:endParaRPr lang="ru-RU"/>
        </a:p>
      </dgm:t>
    </dgm:pt>
    <dgm:pt modelId="{A4F39CEA-6E77-984B-8A3E-DB2F501DFFAA}">
      <dgm:prSet phldrT="[Текст]"/>
      <dgm:spPr/>
      <dgm:t>
        <a:bodyPr/>
        <a:lstStyle/>
        <a:p>
          <a:r>
            <a:rPr lang="ru-RU" b="1" dirty="0"/>
            <a:t>Вовлечение пациента</a:t>
          </a:r>
        </a:p>
      </dgm:t>
    </dgm:pt>
    <dgm:pt modelId="{606A87D9-020C-D744-BA76-AB8870806F90}" type="parTrans" cxnId="{DA2499E4-2AEF-0340-BBEE-433FD68F751D}">
      <dgm:prSet/>
      <dgm:spPr/>
      <dgm:t>
        <a:bodyPr/>
        <a:lstStyle/>
        <a:p>
          <a:endParaRPr lang="ru-RU"/>
        </a:p>
      </dgm:t>
    </dgm:pt>
    <dgm:pt modelId="{3B3F92E6-6108-B843-A720-A59757417892}" type="sibTrans" cxnId="{DA2499E4-2AEF-0340-BBEE-433FD68F751D}">
      <dgm:prSet/>
      <dgm:spPr/>
      <dgm:t>
        <a:bodyPr/>
        <a:lstStyle/>
        <a:p>
          <a:endParaRPr lang="ru-RU"/>
        </a:p>
      </dgm:t>
    </dgm:pt>
    <dgm:pt modelId="{D9B57FAB-3676-D14C-99F8-C33627CD2DD6}">
      <dgm:prSet phldrT="[Текст]"/>
      <dgm:spPr/>
      <dgm:t>
        <a:bodyPr/>
        <a:lstStyle/>
        <a:p>
          <a:r>
            <a:rPr lang="ru-RU" b="1" dirty="0"/>
            <a:t>Аналитика и оценка результатов деятельности</a:t>
          </a:r>
        </a:p>
      </dgm:t>
    </dgm:pt>
    <dgm:pt modelId="{77DCC5F6-B88E-0E4E-BB3C-BC26682E18FA}" type="parTrans" cxnId="{C34D9B23-0B55-914A-8BC4-9020103785CE}">
      <dgm:prSet/>
      <dgm:spPr/>
      <dgm:t>
        <a:bodyPr/>
        <a:lstStyle/>
        <a:p>
          <a:endParaRPr lang="ru-RU"/>
        </a:p>
      </dgm:t>
    </dgm:pt>
    <dgm:pt modelId="{3C67C88B-69AF-5C4F-985C-22EBDE575D7C}" type="sibTrans" cxnId="{C34D9B23-0B55-914A-8BC4-9020103785CE}">
      <dgm:prSet/>
      <dgm:spPr/>
      <dgm:t>
        <a:bodyPr/>
        <a:lstStyle/>
        <a:p>
          <a:endParaRPr lang="ru-RU"/>
        </a:p>
      </dgm:t>
    </dgm:pt>
    <dgm:pt modelId="{4EFDC8A8-3229-8F4C-A9BF-ACE66B1EEB0A}">
      <dgm:prSet/>
      <dgm:spPr/>
      <dgm:t>
        <a:bodyPr/>
        <a:lstStyle/>
        <a:p>
          <a:r>
            <a:rPr lang="ru-RU" b="1" dirty="0"/>
            <a:t>Отказоустойчивость</a:t>
          </a:r>
        </a:p>
      </dgm:t>
    </dgm:pt>
    <dgm:pt modelId="{45B26F6D-0DCD-BE4D-9788-E85A33476216}" type="parTrans" cxnId="{04DC7269-DA12-B644-A859-8EE9D45C3A5E}">
      <dgm:prSet/>
      <dgm:spPr/>
      <dgm:t>
        <a:bodyPr/>
        <a:lstStyle/>
        <a:p>
          <a:endParaRPr lang="ru-RU"/>
        </a:p>
      </dgm:t>
    </dgm:pt>
    <dgm:pt modelId="{957F9092-4709-8642-AC61-4A24D02C43BC}" type="sibTrans" cxnId="{04DC7269-DA12-B644-A859-8EE9D45C3A5E}">
      <dgm:prSet/>
      <dgm:spPr/>
      <dgm:t>
        <a:bodyPr/>
        <a:lstStyle/>
        <a:p>
          <a:endParaRPr lang="ru-RU"/>
        </a:p>
      </dgm:t>
    </dgm:pt>
    <dgm:pt modelId="{7A89A637-EC1C-5842-89BD-8FB9A4AF8633}">
      <dgm:prSet/>
      <dgm:spPr/>
      <dgm:t>
        <a:bodyPr/>
        <a:lstStyle/>
        <a:p>
          <a:r>
            <a:rPr lang="en-US" b="1" dirty="0"/>
            <a:t>%</a:t>
          </a:r>
          <a:r>
            <a:rPr lang="ru-RU" b="1" dirty="0"/>
            <a:t> внедрения ИС в процессы МО</a:t>
          </a:r>
        </a:p>
      </dgm:t>
    </dgm:pt>
    <dgm:pt modelId="{32289468-FE51-6F4B-8A3E-687217739EAD}" type="parTrans" cxnId="{B4CC3F35-2630-7B48-961F-508D86BCEB7B}">
      <dgm:prSet/>
      <dgm:spPr/>
      <dgm:t>
        <a:bodyPr/>
        <a:lstStyle/>
        <a:p>
          <a:endParaRPr lang="ru-RU"/>
        </a:p>
      </dgm:t>
    </dgm:pt>
    <dgm:pt modelId="{1A999947-9DFF-DB4B-8B52-C8138E3F2A38}" type="sibTrans" cxnId="{B4CC3F35-2630-7B48-961F-508D86BCEB7B}">
      <dgm:prSet/>
      <dgm:spPr/>
      <dgm:t>
        <a:bodyPr/>
        <a:lstStyle/>
        <a:p>
          <a:endParaRPr lang="ru-RU"/>
        </a:p>
      </dgm:t>
    </dgm:pt>
    <dgm:pt modelId="{F4111EDE-1953-A24F-ABE0-4FA3DBABD365}" type="pres">
      <dgm:prSet presAssocID="{CB953516-C5C2-DC4F-8720-F365B454E7B1}" presName="compositeShape" presStyleCnt="0">
        <dgm:presLayoutVars>
          <dgm:chMax val="7"/>
          <dgm:dir/>
          <dgm:resizeHandles val="exact"/>
        </dgm:presLayoutVars>
      </dgm:prSet>
      <dgm:spPr/>
    </dgm:pt>
    <dgm:pt modelId="{B329D1CA-2253-0E4B-9B27-266C1329ADE7}" type="pres">
      <dgm:prSet presAssocID="{CB953516-C5C2-DC4F-8720-F365B454E7B1}" presName="wedge1" presStyleLbl="node1" presStyleIdx="0" presStyleCnt="5"/>
      <dgm:spPr/>
    </dgm:pt>
    <dgm:pt modelId="{64C9BDB9-9E99-AB4A-97B9-7155DB5E181C}" type="pres">
      <dgm:prSet presAssocID="{CB953516-C5C2-DC4F-8720-F365B454E7B1}" presName="dummy1a" presStyleCnt="0"/>
      <dgm:spPr/>
    </dgm:pt>
    <dgm:pt modelId="{62545029-53FA-5E49-A766-D3737251B096}" type="pres">
      <dgm:prSet presAssocID="{CB953516-C5C2-DC4F-8720-F365B454E7B1}" presName="dummy1b" presStyleCnt="0"/>
      <dgm:spPr/>
    </dgm:pt>
    <dgm:pt modelId="{27425A8E-BD9D-7D4B-B733-3592968C215E}" type="pres">
      <dgm:prSet presAssocID="{CB953516-C5C2-DC4F-8720-F365B454E7B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0B75A62-8857-B54F-86F4-6CD547DA3235}" type="pres">
      <dgm:prSet presAssocID="{CB953516-C5C2-DC4F-8720-F365B454E7B1}" presName="wedge2" presStyleLbl="node1" presStyleIdx="1" presStyleCnt="5"/>
      <dgm:spPr/>
    </dgm:pt>
    <dgm:pt modelId="{9DDD965D-FCB8-4446-B466-D995B880888A}" type="pres">
      <dgm:prSet presAssocID="{CB953516-C5C2-DC4F-8720-F365B454E7B1}" presName="dummy2a" presStyleCnt="0"/>
      <dgm:spPr/>
    </dgm:pt>
    <dgm:pt modelId="{86E8094A-3676-184B-8DFC-CC08E51C740D}" type="pres">
      <dgm:prSet presAssocID="{CB953516-C5C2-DC4F-8720-F365B454E7B1}" presName="dummy2b" presStyleCnt="0"/>
      <dgm:spPr/>
    </dgm:pt>
    <dgm:pt modelId="{F173889F-C830-C440-9FA2-141744D2CEA9}" type="pres">
      <dgm:prSet presAssocID="{CB953516-C5C2-DC4F-8720-F365B454E7B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9310A23A-533E-C744-8CC9-917D8F4C544F}" type="pres">
      <dgm:prSet presAssocID="{CB953516-C5C2-DC4F-8720-F365B454E7B1}" presName="wedge3" presStyleLbl="node1" presStyleIdx="2" presStyleCnt="5"/>
      <dgm:spPr/>
    </dgm:pt>
    <dgm:pt modelId="{ADE0FB5A-2EC0-1F43-8D2B-71BF73EC8645}" type="pres">
      <dgm:prSet presAssocID="{CB953516-C5C2-DC4F-8720-F365B454E7B1}" presName="dummy3a" presStyleCnt="0"/>
      <dgm:spPr/>
    </dgm:pt>
    <dgm:pt modelId="{263EBFC6-20F3-9341-9CDE-F3C462489011}" type="pres">
      <dgm:prSet presAssocID="{CB953516-C5C2-DC4F-8720-F365B454E7B1}" presName="dummy3b" presStyleCnt="0"/>
      <dgm:spPr/>
    </dgm:pt>
    <dgm:pt modelId="{662EBC50-0282-EC4B-8AAA-7BD76B7996DD}" type="pres">
      <dgm:prSet presAssocID="{CB953516-C5C2-DC4F-8720-F365B454E7B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7D8A1CD-7E96-894F-8E88-0CABDE7EA0A1}" type="pres">
      <dgm:prSet presAssocID="{CB953516-C5C2-DC4F-8720-F365B454E7B1}" presName="wedge4" presStyleLbl="node1" presStyleIdx="3" presStyleCnt="5"/>
      <dgm:spPr/>
    </dgm:pt>
    <dgm:pt modelId="{E3262DDD-A8DF-F141-89BB-1F8764B1E585}" type="pres">
      <dgm:prSet presAssocID="{CB953516-C5C2-DC4F-8720-F365B454E7B1}" presName="dummy4a" presStyleCnt="0"/>
      <dgm:spPr/>
    </dgm:pt>
    <dgm:pt modelId="{A755DB24-A1DB-FE49-9F56-B671A8E1DF50}" type="pres">
      <dgm:prSet presAssocID="{CB953516-C5C2-DC4F-8720-F365B454E7B1}" presName="dummy4b" presStyleCnt="0"/>
      <dgm:spPr/>
    </dgm:pt>
    <dgm:pt modelId="{0D1F7D86-595C-5642-84F8-3533102888E8}" type="pres">
      <dgm:prSet presAssocID="{CB953516-C5C2-DC4F-8720-F365B454E7B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B0E6DC0A-0F82-8C47-ADAD-0F4D951E579F}" type="pres">
      <dgm:prSet presAssocID="{CB953516-C5C2-DC4F-8720-F365B454E7B1}" presName="wedge5" presStyleLbl="node1" presStyleIdx="4" presStyleCnt="5"/>
      <dgm:spPr/>
    </dgm:pt>
    <dgm:pt modelId="{C98B2298-1F2C-0847-8DC4-31A6A8BB5897}" type="pres">
      <dgm:prSet presAssocID="{CB953516-C5C2-DC4F-8720-F365B454E7B1}" presName="dummy5a" presStyleCnt="0"/>
      <dgm:spPr/>
    </dgm:pt>
    <dgm:pt modelId="{1AC74E4A-B967-AB49-985F-8DE73E171BC5}" type="pres">
      <dgm:prSet presAssocID="{CB953516-C5C2-DC4F-8720-F365B454E7B1}" presName="dummy5b" presStyleCnt="0"/>
      <dgm:spPr/>
    </dgm:pt>
    <dgm:pt modelId="{783F2E1D-6464-4940-A9D3-8AC6970910D1}" type="pres">
      <dgm:prSet presAssocID="{CB953516-C5C2-DC4F-8720-F365B454E7B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DA8DA089-6177-4C4A-84AE-A5FC7F8C813E}" type="pres">
      <dgm:prSet presAssocID="{DF7B693F-B5AF-154C-BA1F-4B359A940E44}" presName="arrowWedge1" presStyleLbl="fgSibTrans2D1" presStyleIdx="0" presStyleCnt="5"/>
      <dgm:spPr>
        <a:solidFill>
          <a:schemeClr val="accent1"/>
        </a:solidFill>
      </dgm:spPr>
    </dgm:pt>
    <dgm:pt modelId="{BEC07845-3948-0445-ADDC-06F042F2E01D}" type="pres">
      <dgm:prSet presAssocID="{3B3F92E6-6108-B843-A720-A59757417892}" presName="arrowWedge2" presStyleLbl="fgSibTrans2D1" presStyleIdx="1" presStyleCnt="5"/>
      <dgm:spPr>
        <a:solidFill>
          <a:schemeClr val="accent1"/>
        </a:solidFill>
      </dgm:spPr>
    </dgm:pt>
    <dgm:pt modelId="{CE8E284C-41E8-694F-AEF8-E1E40F135633}" type="pres">
      <dgm:prSet presAssocID="{3C67C88B-69AF-5C4F-985C-22EBDE575D7C}" presName="arrowWedge3" presStyleLbl="fgSibTrans2D1" presStyleIdx="2" presStyleCnt="5"/>
      <dgm:spPr>
        <a:solidFill>
          <a:schemeClr val="accent1"/>
        </a:solidFill>
      </dgm:spPr>
    </dgm:pt>
    <dgm:pt modelId="{DA6DBB45-D074-8B42-BAC8-C786CA91714F}" type="pres">
      <dgm:prSet presAssocID="{957F9092-4709-8642-AC61-4A24D02C43BC}" presName="arrowWedge4" presStyleLbl="fgSibTrans2D1" presStyleIdx="3" presStyleCnt="5"/>
      <dgm:spPr>
        <a:solidFill>
          <a:schemeClr val="accent1"/>
        </a:solidFill>
      </dgm:spPr>
    </dgm:pt>
    <dgm:pt modelId="{DD29B5DC-CBF8-D947-BD2B-B8F70BD2E810}" type="pres">
      <dgm:prSet presAssocID="{1A999947-9DFF-DB4B-8B52-C8138E3F2A38}" presName="arrowWedge5" presStyleLbl="fgSibTrans2D1" presStyleIdx="4" presStyleCnt="5"/>
      <dgm:spPr>
        <a:solidFill>
          <a:schemeClr val="accent1"/>
        </a:solidFill>
      </dgm:spPr>
    </dgm:pt>
  </dgm:ptLst>
  <dgm:cxnLst>
    <dgm:cxn modelId="{25B62908-7DFD-7E49-A45A-E2C0416D3794}" type="presOf" srcId="{CB953516-C5C2-DC4F-8720-F365B454E7B1}" destId="{F4111EDE-1953-A24F-ABE0-4FA3DBABD365}" srcOrd="0" destOrd="0" presId="urn:microsoft.com/office/officeart/2005/8/layout/cycle8"/>
    <dgm:cxn modelId="{C34D9B23-0B55-914A-8BC4-9020103785CE}" srcId="{CB953516-C5C2-DC4F-8720-F365B454E7B1}" destId="{D9B57FAB-3676-D14C-99F8-C33627CD2DD6}" srcOrd="2" destOrd="0" parTransId="{77DCC5F6-B88E-0E4E-BB3C-BC26682E18FA}" sibTransId="{3C67C88B-69AF-5C4F-985C-22EBDE575D7C}"/>
    <dgm:cxn modelId="{B4945824-5DCA-5F4D-9E0F-72834AA11274}" type="presOf" srcId="{D9B57FAB-3676-D14C-99F8-C33627CD2DD6}" destId="{9310A23A-533E-C744-8CC9-917D8F4C544F}" srcOrd="0" destOrd="0" presId="urn:microsoft.com/office/officeart/2005/8/layout/cycle8"/>
    <dgm:cxn modelId="{18B50025-DEA0-6143-AC53-37DE97F17DEF}" type="presOf" srcId="{A4F39CEA-6E77-984B-8A3E-DB2F501DFFAA}" destId="{F173889F-C830-C440-9FA2-141744D2CEA9}" srcOrd="1" destOrd="0" presId="urn:microsoft.com/office/officeart/2005/8/layout/cycle8"/>
    <dgm:cxn modelId="{DD69282E-E3F7-3045-83EC-323160A1AD22}" type="presOf" srcId="{4EFDC8A8-3229-8F4C-A9BF-ACE66B1EEB0A}" destId="{0D1F7D86-595C-5642-84F8-3533102888E8}" srcOrd="1" destOrd="0" presId="urn:microsoft.com/office/officeart/2005/8/layout/cycle8"/>
    <dgm:cxn modelId="{B4CC3F35-2630-7B48-961F-508D86BCEB7B}" srcId="{CB953516-C5C2-DC4F-8720-F365B454E7B1}" destId="{7A89A637-EC1C-5842-89BD-8FB9A4AF8633}" srcOrd="4" destOrd="0" parTransId="{32289468-FE51-6F4B-8A3E-687217739EAD}" sibTransId="{1A999947-9DFF-DB4B-8B52-C8138E3F2A38}"/>
    <dgm:cxn modelId="{9993D93C-F1CC-4940-B56C-278408147D30}" type="presOf" srcId="{7A89A637-EC1C-5842-89BD-8FB9A4AF8633}" destId="{783F2E1D-6464-4940-A9D3-8AC6970910D1}" srcOrd="1" destOrd="0" presId="urn:microsoft.com/office/officeart/2005/8/layout/cycle8"/>
    <dgm:cxn modelId="{9653D35C-7502-A548-AD7D-947B96CA7A24}" type="presOf" srcId="{D9B57FAB-3676-D14C-99F8-C33627CD2DD6}" destId="{662EBC50-0282-EC4B-8AAA-7BD76B7996DD}" srcOrd="1" destOrd="0" presId="urn:microsoft.com/office/officeart/2005/8/layout/cycle8"/>
    <dgm:cxn modelId="{04DC7269-DA12-B644-A859-8EE9D45C3A5E}" srcId="{CB953516-C5C2-DC4F-8720-F365B454E7B1}" destId="{4EFDC8A8-3229-8F4C-A9BF-ACE66B1EEB0A}" srcOrd="3" destOrd="0" parTransId="{45B26F6D-0DCD-BE4D-9788-E85A33476216}" sibTransId="{957F9092-4709-8642-AC61-4A24D02C43BC}"/>
    <dgm:cxn modelId="{88C8B86E-7E72-AE48-A447-8C1EB4B35B25}" type="presOf" srcId="{E9D02982-AB0A-984B-A2CF-0A5A955DC721}" destId="{B329D1CA-2253-0E4B-9B27-266C1329ADE7}" srcOrd="0" destOrd="0" presId="urn:microsoft.com/office/officeart/2005/8/layout/cycle8"/>
    <dgm:cxn modelId="{8D86B8A0-70E7-A542-93EC-B121683430FE}" type="presOf" srcId="{7A89A637-EC1C-5842-89BD-8FB9A4AF8633}" destId="{B0E6DC0A-0F82-8C47-ADAD-0F4D951E579F}" srcOrd="0" destOrd="0" presId="urn:microsoft.com/office/officeart/2005/8/layout/cycle8"/>
    <dgm:cxn modelId="{052AA9AA-BE07-6440-BD28-7CEDDF845F99}" type="presOf" srcId="{A4F39CEA-6E77-984B-8A3E-DB2F501DFFAA}" destId="{70B75A62-8857-B54F-86F4-6CD547DA3235}" srcOrd="0" destOrd="0" presId="urn:microsoft.com/office/officeart/2005/8/layout/cycle8"/>
    <dgm:cxn modelId="{203BBDB0-B1BB-BE4F-98F4-50EE8BCDA637}" type="presOf" srcId="{E9D02982-AB0A-984B-A2CF-0A5A955DC721}" destId="{27425A8E-BD9D-7D4B-B733-3592968C215E}" srcOrd="1" destOrd="0" presId="urn:microsoft.com/office/officeart/2005/8/layout/cycle8"/>
    <dgm:cxn modelId="{13BDE8BF-F733-F244-97B0-91D5845754AA}" type="presOf" srcId="{4EFDC8A8-3229-8F4C-A9BF-ACE66B1EEB0A}" destId="{97D8A1CD-7E96-894F-8E88-0CABDE7EA0A1}" srcOrd="0" destOrd="0" presId="urn:microsoft.com/office/officeart/2005/8/layout/cycle8"/>
    <dgm:cxn modelId="{9DE812C3-E964-A844-B066-5A95E763F84F}" srcId="{CB953516-C5C2-DC4F-8720-F365B454E7B1}" destId="{E9D02982-AB0A-984B-A2CF-0A5A955DC721}" srcOrd="0" destOrd="0" parTransId="{51F9E20E-309A-B640-9988-95CB5DEA2BE4}" sibTransId="{DF7B693F-B5AF-154C-BA1F-4B359A940E44}"/>
    <dgm:cxn modelId="{DA2499E4-2AEF-0340-BBEE-433FD68F751D}" srcId="{CB953516-C5C2-DC4F-8720-F365B454E7B1}" destId="{A4F39CEA-6E77-984B-8A3E-DB2F501DFFAA}" srcOrd="1" destOrd="0" parTransId="{606A87D9-020C-D744-BA76-AB8870806F90}" sibTransId="{3B3F92E6-6108-B843-A720-A59757417892}"/>
    <dgm:cxn modelId="{D7009881-A029-D44E-80CB-8ADC1EFFB658}" type="presParOf" srcId="{F4111EDE-1953-A24F-ABE0-4FA3DBABD365}" destId="{B329D1CA-2253-0E4B-9B27-266C1329ADE7}" srcOrd="0" destOrd="0" presId="urn:microsoft.com/office/officeart/2005/8/layout/cycle8"/>
    <dgm:cxn modelId="{FC4A87D9-B0B6-4246-A1E6-68EBFDBF18E4}" type="presParOf" srcId="{F4111EDE-1953-A24F-ABE0-4FA3DBABD365}" destId="{64C9BDB9-9E99-AB4A-97B9-7155DB5E181C}" srcOrd="1" destOrd="0" presId="urn:microsoft.com/office/officeart/2005/8/layout/cycle8"/>
    <dgm:cxn modelId="{0E6C410C-7B52-B245-98DE-6413551A9351}" type="presParOf" srcId="{F4111EDE-1953-A24F-ABE0-4FA3DBABD365}" destId="{62545029-53FA-5E49-A766-D3737251B096}" srcOrd="2" destOrd="0" presId="urn:microsoft.com/office/officeart/2005/8/layout/cycle8"/>
    <dgm:cxn modelId="{C829D6BF-660D-4D4E-AA39-EFFB11D06365}" type="presParOf" srcId="{F4111EDE-1953-A24F-ABE0-4FA3DBABD365}" destId="{27425A8E-BD9D-7D4B-B733-3592968C215E}" srcOrd="3" destOrd="0" presId="urn:microsoft.com/office/officeart/2005/8/layout/cycle8"/>
    <dgm:cxn modelId="{B1D0B0C7-9292-334A-8846-C52C59CFB947}" type="presParOf" srcId="{F4111EDE-1953-A24F-ABE0-4FA3DBABD365}" destId="{70B75A62-8857-B54F-86F4-6CD547DA3235}" srcOrd="4" destOrd="0" presId="urn:microsoft.com/office/officeart/2005/8/layout/cycle8"/>
    <dgm:cxn modelId="{68FA6968-484A-7D40-95CC-AAEA9728C53C}" type="presParOf" srcId="{F4111EDE-1953-A24F-ABE0-4FA3DBABD365}" destId="{9DDD965D-FCB8-4446-B466-D995B880888A}" srcOrd="5" destOrd="0" presId="urn:microsoft.com/office/officeart/2005/8/layout/cycle8"/>
    <dgm:cxn modelId="{746484D5-6679-E44B-A59B-426860A65EE7}" type="presParOf" srcId="{F4111EDE-1953-A24F-ABE0-4FA3DBABD365}" destId="{86E8094A-3676-184B-8DFC-CC08E51C740D}" srcOrd="6" destOrd="0" presId="urn:microsoft.com/office/officeart/2005/8/layout/cycle8"/>
    <dgm:cxn modelId="{22714072-63F9-0A45-A283-D9F26D0F18CF}" type="presParOf" srcId="{F4111EDE-1953-A24F-ABE0-4FA3DBABD365}" destId="{F173889F-C830-C440-9FA2-141744D2CEA9}" srcOrd="7" destOrd="0" presId="urn:microsoft.com/office/officeart/2005/8/layout/cycle8"/>
    <dgm:cxn modelId="{FA50AB99-8C4E-8C49-B18D-BE452E43A02A}" type="presParOf" srcId="{F4111EDE-1953-A24F-ABE0-4FA3DBABD365}" destId="{9310A23A-533E-C744-8CC9-917D8F4C544F}" srcOrd="8" destOrd="0" presId="urn:microsoft.com/office/officeart/2005/8/layout/cycle8"/>
    <dgm:cxn modelId="{6FA1A2EB-1942-DE41-BBF6-35DD87251ECB}" type="presParOf" srcId="{F4111EDE-1953-A24F-ABE0-4FA3DBABD365}" destId="{ADE0FB5A-2EC0-1F43-8D2B-71BF73EC8645}" srcOrd="9" destOrd="0" presId="urn:microsoft.com/office/officeart/2005/8/layout/cycle8"/>
    <dgm:cxn modelId="{5223F7B0-DA66-224B-AAC4-6F11399559C0}" type="presParOf" srcId="{F4111EDE-1953-A24F-ABE0-4FA3DBABD365}" destId="{263EBFC6-20F3-9341-9CDE-F3C462489011}" srcOrd="10" destOrd="0" presId="urn:microsoft.com/office/officeart/2005/8/layout/cycle8"/>
    <dgm:cxn modelId="{59ED1429-A931-5442-A283-68CBA92D746B}" type="presParOf" srcId="{F4111EDE-1953-A24F-ABE0-4FA3DBABD365}" destId="{662EBC50-0282-EC4B-8AAA-7BD76B7996DD}" srcOrd="11" destOrd="0" presId="urn:microsoft.com/office/officeart/2005/8/layout/cycle8"/>
    <dgm:cxn modelId="{07EC19F6-89AC-4C47-A56A-0502F85F5A32}" type="presParOf" srcId="{F4111EDE-1953-A24F-ABE0-4FA3DBABD365}" destId="{97D8A1CD-7E96-894F-8E88-0CABDE7EA0A1}" srcOrd="12" destOrd="0" presId="urn:microsoft.com/office/officeart/2005/8/layout/cycle8"/>
    <dgm:cxn modelId="{69A2C84C-2B1A-E54A-B2FB-3BB27F78268F}" type="presParOf" srcId="{F4111EDE-1953-A24F-ABE0-4FA3DBABD365}" destId="{E3262DDD-A8DF-F141-89BB-1F8764B1E585}" srcOrd="13" destOrd="0" presId="urn:microsoft.com/office/officeart/2005/8/layout/cycle8"/>
    <dgm:cxn modelId="{9760DF08-258A-D841-BCC0-5A2D5F6B70E1}" type="presParOf" srcId="{F4111EDE-1953-A24F-ABE0-4FA3DBABD365}" destId="{A755DB24-A1DB-FE49-9F56-B671A8E1DF50}" srcOrd="14" destOrd="0" presId="urn:microsoft.com/office/officeart/2005/8/layout/cycle8"/>
    <dgm:cxn modelId="{73C6A7C7-C6C6-D444-A373-F6EB5B8F0E91}" type="presParOf" srcId="{F4111EDE-1953-A24F-ABE0-4FA3DBABD365}" destId="{0D1F7D86-595C-5642-84F8-3533102888E8}" srcOrd="15" destOrd="0" presId="urn:microsoft.com/office/officeart/2005/8/layout/cycle8"/>
    <dgm:cxn modelId="{48E2E118-579A-2347-92D8-F43C9C179AFF}" type="presParOf" srcId="{F4111EDE-1953-A24F-ABE0-4FA3DBABD365}" destId="{B0E6DC0A-0F82-8C47-ADAD-0F4D951E579F}" srcOrd="16" destOrd="0" presId="urn:microsoft.com/office/officeart/2005/8/layout/cycle8"/>
    <dgm:cxn modelId="{5A05EE6E-5330-0844-94C0-46FFE5412123}" type="presParOf" srcId="{F4111EDE-1953-A24F-ABE0-4FA3DBABD365}" destId="{C98B2298-1F2C-0847-8DC4-31A6A8BB5897}" srcOrd="17" destOrd="0" presId="urn:microsoft.com/office/officeart/2005/8/layout/cycle8"/>
    <dgm:cxn modelId="{4CB24DF5-2255-8841-AEE4-903FC4592AB0}" type="presParOf" srcId="{F4111EDE-1953-A24F-ABE0-4FA3DBABD365}" destId="{1AC74E4A-B967-AB49-985F-8DE73E171BC5}" srcOrd="18" destOrd="0" presId="urn:microsoft.com/office/officeart/2005/8/layout/cycle8"/>
    <dgm:cxn modelId="{582B0CF8-259E-F640-B584-D8BA951EE659}" type="presParOf" srcId="{F4111EDE-1953-A24F-ABE0-4FA3DBABD365}" destId="{783F2E1D-6464-4940-A9D3-8AC6970910D1}" srcOrd="19" destOrd="0" presId="urn:microsoft.com/office/officeart/2005/8/layout/cycle8"/>
    <dgm:cxn modelId="{E12A1591-0FDE-6746-B283-D0FB363A0A96}" type="presParOf" srcId="{F4111EDE-1953-A24F-ABE0-4FA3DBABD365}" destId="{DA8DA089-6177-4C4A-84AE-A5FC7F8C813E}" srcOrd="20" destOrd="0" presId="urn:microsoft.com/office/officeart/2005/8/layout/cycle8"/>
    <dgm:cxn modelId="{74C54D82-FFE8-A34B-95DA-9A2E2604430D}" type="presParOf" srcId="{F4111EDE-1953-A24F-ABE0-4FA3DBABD365}" destId="{BEC07845-3948-0445-ADDC-06F042F2E01D}" srcOrd="21" destOrd="0" presId="urn:microsoft.com/office/officeart/2005/8/layout/cycle8"/>
    <dgm:cxn modelId="{D0B18D56-6531-FE47-B054-706F90A8D359}" type="presParOf" srcId="{F4111EDE-1953-A24F-ABE0-4FA3DBABD365}" destId="{CE8E284C-41E8-694F-AEF8-E1E40F135633}" srcOrd="22" destOrd="0" presId="urn:microsoft.com/office/officeart/2005/8/layout/cycle8"/>
    <dgm:cxn modelId="{DD4FF509-D1F2-8D47-B363-538F024B8A50}" type="presParOf" srcId="{F4111EDE-1953-A24F-ABE0-4FA3DBABD365}" destId="{DA6DBB45-D074-8B42-BAC8-C786CA91714F}" srcOrd="23" destOrd="0" presId="urn:microsoft.com/office/officeart/2005/8/layout/cycle8"/>
    <dgm:cxn modelId="{04EAA345-6ACF-3944-A451-C96DCDC48C92}" type="presParOf" srcId="{F4111EDE-1953-A24F-ABE0-4FA3DBABD365}" destId="{DD29B5DC-CBF8-D947-BD2B-B8F70BD2E81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9D1CA-2253-0E4B-9B27-266C1329ADE7}">
      <dsp:nvSpPr>
        <dsp:cNvPr id="0" name=""/>
        <dsp:cNvSpPr/>
      </dsp:nvSpPr>
      <dsp:spPr>
        <a:xfrm>
          <a:off x="1852100" y="335415"/>
          <a:ext cx="4551680" cy="4551680"/>
        </a:xfrm>
        <a:prstGeom prst="pie">
          <a:avLst>
            <a:gd name="adj1" fmla="val 16200000"/>
            <a:gd name="adj2" fmla="val 205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Внесение данных </a:t>
          </a:r>
          <a:r>
            <a:rPr lang="en-US" sz="1100" b="1" kern="1200" dirty="0"/>
            <a:t>&amp;</a:t>
          </a:r>
          <a:r>
            <a:rPr lang="ru-RU" sz="1100" b="1" kern="1200" dirty="0"/>
            <a:t> </a:t>
          </a:r>
          <a:r>
            <a:rPr lang="en-US" sz="1100" b="1" kern="1200" dirty="0"/>
            <a:t>HIE</a:t>
          </a:r>
          <a:endParaRPr lang="ru-RU" sz="1100" b="1" kern="1200" dirty="0"/>
        </a:p>
      </dsp:txBody>
      <dsp:txXfrm>
        <a:off x="4226560" y="1100531"/>
        <a:ext cx="1463040" cy="975360"/>
      </dsp:txXfrm>
    </dsp:sp>
    <dsp:sp modelId="{70B75A62-8857-B54F-86F4-6CD547DA3235}">
      <dsp:nvSpPr>
        <dsp:cNvPr id="0" name=""/>
        <dsp:cNvSpPr/>
      </dsp:nvSpPr>
      <dsp:spPr>
        <a:xfrm>
          <a:off x="1891114" y="456793"/>
          <a:ext cx="4551680" cy="4551680"/>
        </a:xfrm>
        <a:prstGeom prst="pie">
          <a:avLst>
            <a:gd name="adj1" fmla="val 20520000"/>
            <a:gd name="adj2" fmla="val 32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Вовлечение пациента</a:t>
          </a:r>
        </a:p>
      </dsp:txBody>
      <dsp:txXfrm>
        <a:off x="4822613" y="2536478"/>
        <a:ext cx="1354666" cy="1083733"/>
      </dsp:txXfrm>
    </dsp:sp>
    <dsp:sp modelId="{9310A23A-533E-C744-8CC9-917D8F4C544F}">
      <dsp:nvSpPr>
        <dsp:cNvPr id="0" name=""/>
        <dsp:cNvSpPr/>
      </dsp:nvSpPr>
      <dsp:spPr>
        <a:xfrm>
          <a:off x="1788159" y="531571"/>
          <a:ext cx="4551680" cy="4551680"/>
        </a:xfrm>
        <a:prstGeom prst="pie">
          <a:avLst>
            <a:gd name="adj1" fmla="val 3240000"/>
            <a:gd name="adj2" fmla="val 756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Аналитика и оценка результатов деятельности</a:t>
          </a:r>
        </a:p>
      </dsp:txBody>
      <dsp:txXfrm>
        <a:off x="3413759" y="3728584"/>
        <a:ext cx="1300480" cy="1192106"/>
      </dsp:txXfrm>
    </dsp:sp>
    <dsp:sp modelId="{97D8A1CD-7E96-894F-8E88-0CABDE7EA0A1}">
      <dsp:nvSpPr>
        <dsp:cNvPr id="0" name=""/>
        <dsp:cNvSpPr/>
      </dsp:nvSpPr>
      <dsp:spPr>
        <a:xfrm>
          <a:off x="1685205" y="456793"/>
          <a:ext cx="4551680" cy="4551680"/>
        </a:xfrm>
        <a:prstGeom prst="pie">
          <a:avLst>
            <a:gd name="adj1" fmla="val 7560000"/>
            <a:gd name="adj2" fmla="val 1188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Отказоустойчивость</a:t>
          </a:r>
        </a:p>
      </dsp:txBody>
      <dsp:txXfrm>
        <a:off x="1950719" y="2536478"/>
        <a:ext cx="1354666" cy="1083733"/>
      </dsp:txXfrm>
    </dsp:sp>
    <dsp:sp modelId="{B0E6DC0A-0F82-8C47-ADAD-0F4D951E579F}">
      <dsp:nvSpPr>
        <dsp:cNvPr id="0" name=""/>
        <dsp:cNvSpPr/>
      </dsp:nvSpPr>
      <dsp:spPr>
        <a:xfrm>
          <a:off x="1724219" y="335415"/>
          <a:ext cx="4551680" cy="4551680"/>
        </a:xfrm>
        <a:prstGeom prst="pie">
          <a:avLst>
            <a:gd name="adj1" fmla="val 1188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%</a:t>
          </a:r>
          <a:r>
            <a:rPr lang="ru-RU" sz="1100" b="1" kern="1200" dirty="0"/>
            <a:t> внедрения ИС в процессы МО</a:t>
          </a:r>
        </a:p>
      </dsp:txBody>
      <dsp:txXfrm>
        <a:off x="2438399" y="1100531"/>
        <a:ext cx="1463040" cy="975360"/>
      </dsp:txXfrm>
    </dsp:sp>
    <dsp:sp modelId="{DA8DA089-6177-4C4A-84AE-A5FC7F8C813E}">
      <dsp:nvSpPr>
        <dsp:cNvPr id="0" name=""/>
        <dsp:cNvSpPr/>
      </dsp:nvSpPr>
      <dsp:spPr>
        <a:xfrm>
          <a:off x="1570115" y="53644"/>
          <a:ext cx="5115221" cy="511522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07845-3948-0445-ADDC-06F042F2E01D}">
      <dsp:nvSpPr>
        <dsp:cNvPr id="0" name=""/>
        <dsp:cNvSpPr/>
      </dsp:nvSpPr>
      <dsp:spPr>
        <a:xfrm>
          <a:off x="1609658" y="174982"/>
          <a:ext cx="5115221" cy="511522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E284C-41E8-694F-AEF8-E1E40F135633}">
      <dsp:nvSpPr>
        <dsp:cNvPr id="0" name=""/>
        <dsp:cNvSpPr/>
      </dsp:nvSpPr>
      <dsp:spPr>
        <a:xfrm>
          <a:off x="1506389" y="249989"/>
          <a:ext cx="5115221" cy="511522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DBB45-D074-8B42-BAC8-C786CA91714F}">
      <dsp:nvSpPr>
        <dsp:cNvPr id="0" name=""/>
        <dsp:cNvSpPr/>
      </dsp:nvSpPr>
      <dsp:spPr>
        <a:xfrm>
          <a:off x="1403119" y="174982"/>
          <a:ext cx="5115221" cy="511522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9B5DC-CBF8-D947-BD2B-B8F70BD2E810}">
      <dsp:nvSpPr>
        <dsp:cNvPr id="0" name=""/>
        <dsp:cNvSpPr/>
      </dsp:nvSpPr>
      <dsp:spPr>
        <a:xfrm>
          <a:off x="1442663" y="53644"/>
          <a:ext cx="5115221" cy="511522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58FAD-2A5D-6049-909A-CAEFD583C01E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0077C-6D97-AA42-B036-84E153DE0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48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размытие, синий, Цвет электрик, снимок экрана&#10;&#10;Автоматически созданное описание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479424" y="484207"/>
            <a:ext cx="1344271" cy="65091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 userDrawn="1"/>
        </p:nvSpPr>
        <p:spPr bwMode="auto">
          <a:xfrm>
            <a:off x="-1430245" y="2231409"/>
            <a:ext cx="9681110" cy="1942234"/>
          </a:xfrm>
          <a:prstGeom prst="roundRect">
            <a:avLst>
              <a:gd name="adj" fmla="val 5008"/>
            </a:avLst>
          </a:prstGeom>
          <a:solidFill>
            <a:schemeClr val="bg1"/>
          </a:solidFill>
          <a:ln>
            <a:noFill/>
          </a:ln>
          <a:effectLst>
            <a:outerShdw blurRad="282346" dist="38100" dir="2700000" sx="101000" sy="101000" algn="tl" rotWithShape="0">
              <a:srgbClr val="49B0E4">
                <a:alpha val="757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79424" y="2660408"/>
            <a:ext cx="7560989" cy="1513235"/>
          </a:xfrm>
        </p:spPr>
        <p:txBody>
          <a:bodyPr lIns="0" tIns="0" anchor="t">
            <a:normAutofit/>
          </a:bodyPr>
          <a:lstStyle>
            <a:lvl1pPr algn="l">
              <a:defRPr sz="3600" b="1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79425" y="4433327"/>
            <a:ext cx="9144000" cy="1655762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pic>
        <p:nvPicPr>
          <p:cNvPr id="13" name="Рисунок 12" descr="Изображение выглядит как свет&#10;&#10;Автоматически созданное описание со средним доверительным уровнем"/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/>
        </p:blipFill>
        <p:spPr bwMode="auto">
          <a:xfrm rot="2037870">
            <a:off x="4086719" y="-133199"/>
            <a:ext cx="13641987" cy="51157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+ контен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 userDrawn="1"/>
        </p:nvSpPr>
        <p:spPr bwMode="auto">
          <a:xfrm>
            <a:off x="-4064000" y="-3067051"/>
            <a:ext cx="9483726" cy="9483726"/>
          </a:xfrm>
          <a:prstGeom prst="ellipse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 userDrawn="1"/>
        </p:nvSpPr>
        <p:spPr bwMode="auto">
          <a:xfrm>
            <a:off x="4743450" y="1168401"/>
            <a:ext cx="10887075" cy="10887075"/>
          </a:xfrm>
          <a:prstGeom prst="ellipse">
            <a:avLst/>
          </a:prstGeom>
          <a:gradFill>
            <a:gsLst>
              <a:gs pos="0">
                <a:schemeClr val="accent1">
                  <a:alpha val="47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  <a:effectLst>
            <a:softEdge rad="401835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479425" y="461169"/>
            <a:ext cx="10515600" cy="707232"/>
          </a:xfrm>
        </p:spPr>
        <p:txBody>
          <a:bodyPr lIns="0" tIns="0" anchor="t">
            <a:normAutofit/>
          </a:bodyPr>
          <a:lstStyle>
            <a:lvl1pPr>
              <a:defRPr sz="2800" b="1">
                <a:solidFill>
                  <a:srgbClr val="004E64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49190" y="446951"/>
            <a:ext cx="660020" cy="32137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 bwMode="auto">
          <a:xfrm>
            <a:off x="479425" y="1427018"/>
            <a:ext cx="5616575" cy="4862657"/>
          </a:xfrm>
        </p:spPr>
        <p:txBody>
          <a:bodyPr lIns="0" tIns="0">
            <a:normAutofit/>
          </a:bodyPr>
          <a:lstStyle>
            <a:lvl1pPr marL="0" indent="0">
              <a:buNone/>
              <a:defRPr sz="1400">
                <a:latin typeface="+mn-ea"/>
                <a:ea typeface="+mn-ea"/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0" name="Объект 9"/>
          <p:cNvSpPr>
            <a:spLocks noGrp="1"/>
          </p:cNvSpPr>
          <p:nvPr>
            <p:ph sz="quarter" idx="11"/>
          </p:nvPr>
        </p:nvSpPr>
        <p:spPr bwMode="auto">
          <a:xfrm>
            <a:off x="6318250" y="1427018"/>
            <a:ext cx="5394325" cy="486265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ea"/>
                <a:ea typeface="+mn-ea"/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ключительный слайд_контакты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размытие, синий, Цвет электрик, снимок экрана&#10;&#10;Автоматически созданное описание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вет&#10;&#10;Автоматически созданное описание со средним доверительным уровнем"/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/>
        </p:blipFill>
        <p:spPr bwMode="auto">
          <a:xfrm rot="7796397">
            <a:off x="4430166" y="2588721"/>
            <a:ext cx="12153205" cy="45574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479424" y="484207"/>
            <a:ext cx="1344271" cy="65091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 userDrawn="1"/>
        </p:nvSpPr>
        <p:spPr bwMode="auto">
          <a:xfrm>
            <a:off x="-1430246" y="2231409"/>
            <a:ext cx="9957025" cy="1433007"/>
          </a:xfrm>
          <a:prstGeom prst="roundRect">
            <a:avLst>
              <a:gd name="adj" fmla="val 5008"/>
            </a:avLst>
          </a:prstGeom>
          <a:solidFill>
            <a:schemeClr val="bg1"/>
          </a:solidFill>
          <a:ln>
            <a:noFill/>
          </a:ln>
          <a:effectLst>
            <a:outerShdw blurRad="282346" dist="38100" dir="2700000" sx="101000" sy="101000" algn="tl" rotWithShape="0">
              <a:srgbClr val="49B0E4">
                <a:alpha val="757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79424" y="2568968"/>
            <a:ext cx="7560989" cy="860032"/>
          </a:xfrm>
        </p:spPr>
        <p:txBody>
          <a:bodyPr lIns="0" tIns="0" anchor="t">
            <a:normAutofit/>
          </a:bodyPr>
          <a:lstStyle>
            <a:lvl1pPr algn="l">
              <a:defRPr sz="3600" b="1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79425" y="4127349"/>
            <a:ext cx="7560988" cy="573013"/>
          </a:xfrm>
          <a:prstGeom prst="rect">
            <a:avLst/>
          </a:prstGeom>
        </p:spPr>
        <p:txBody>
          <a:bodyPr lIns="0" tIns="0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 bwMode="auto">
          <a:xfrm>
            <a:off x="479425" y="4868863"/>
            <a:ext cx="5616575" cy="13493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устой слайд_фон светлы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 userDrawn="1"/>
        </p:nvSpPr>
        <p:spPr bwMode="auto">
          <a:xfrm>
            <a:off x="-4064000" y="-3067051"/>
            <a:ext cx="9483726" cy="9483726"/>
          </a:xfrm>
          <a:prstGeom prst="ellipse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479425" y="461169"/>
            <a:ext cx="10515600" cy="707232"/>
          </a:xfrm>
        </p:spPr>
        <p:txBody>
          <a:bodyPr lIns="0" tIns="0" anchor="t">
            <a:normAutofit/>
          </a:bodyPr>
          <a:lstStyle>
            <a:lvl1pPr>
              <a:defRPr sz="2800" b="1">
                <a:solidFill>
                  <a:srgbClr val="004E64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49190" y="446951"/>
            <a:ext cx="660020" cy="321379"/>
          </a:xfrm>
          <a:prstGeom prst="rect">
            <a:avLst/>
          </a:prstGeom>
        </p:spPr>
      </p:pic>
      <p:sp>
        <p:nvSpPr>
          <p:cNvPr id="3" name="Овал 2"/>
          <p:cNvSpPr/>
          <p:nvPr userDrawn="1"/>
        </p:nvSpPr>
        <p:spPr bwMode="auto">
          <a:xfrm>
            <a:off x="4743450" y="1168401"/>
            <a:ext cx="10887075" cy="10887075"/>
          </a:xfrm>
          <a:prstGeom prst="ellipse">
            <a:avLst/>
          </a:prstGeom>
          <a:gradFill>
            <a:gsLst>
              <a:gs pos="0">
                <a:schemeClr val="accent1">
                  <a:alpha val="47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  <a:effectLst>
            <a:softEdge rad="401835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Пустой слайд_фон светлы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479425" y="461169"/>
            <a:ext cx="10515600" cy="707232"/>
          </a:xfrm>
        </p:spPr>
        <p:txBody>
          <a:bodyPr lIns="0" tIns="0" anchor="t">
            <a:normAutofit/>
          </a:bodyPr>
          <a:lstStyle>
            <a:lvl1pPr>
              <a:defRPr sz="2800" b="1">
                <a:solidFill>
                  <a:srgbClr val="004E64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49190" y="446951"/>
            <a:ext cx="660020" cy="321379"/>
          </a:xfrm>
          <a:prstGeom prst="rect">
            <a:avLst/>
          </a:prstGeom>
        </p:spPr>
      </p:pic>
      <p:pic>
        <p:nvPicPr>
          <p:cNvPr id="3" name="Рисунок 2" descr="Изображение выглядит как свет&#10;&#10;Автоматически созданное описание со средним доверительным уровнем"/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/>
        </p:blipFill>
        <p:spPr bwMode="auto">
          <a:xfrm rot="10176255">
            <a:off x="349591" y="4838851"/>
            <a:ext cx="13641987" cy="51157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устой слайд_фон однотонны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9B0E4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479425" y="461169"/>
            <a:ext cx="10515600" cy="707232"/>
          </a:xfrm>
        </p:spPr>
        <p:txBody>
          <a:bodyPr lIns="0" tIns="0" anchor="t">
            <a:normAutofit/>
          </a:bodyPr>
          <a:lstStyle>
            <a:lvl1pPr>
              <a:defRPr sz="2800" b="1">
                <a:solidFill>
                  <a:srgbClr val="004E64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49190" y="446951"/>
            <a:ext cx="660020" cy="321379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т&#10;&#10;Автоматически созданное описание со средним доверительным уровнем"/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/>
        </p:blipFill>
        <p:spPr bwMode="auto">
          <a:xfrm rot="9816105">
            <a:off x="444657" y="3858803"/>
            <a:ext cx="13641987" cy="51157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устой слайд_фон темны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змытие, синий, Цвет электрик, снимок экрана&#10;&#10;Автоматически созданное описание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479425" y="461169"/>
            <a:ext cx="10515600" cy="707232"/>
          </a:xfrm>
        </p:spPr>
        <p:txBody>
          <a:bodyPr lIns="0" tIns="0" anchor="t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52194" y="443614"/>
            <a:ext cx="663718" cy="3213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перебивка_название бло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змытие, синий, Цвет электрик, снимок экрана&#10;&#10;Автоматически созданное описание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52194" y="443614"/>
            <a:ext cx="663718" cy="32137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 userDrawn="1"/>
        </p:nvSpPr>
        <p:spPr bwMode="auto">
          <a:xfrm>
            <a:off x="-1430245" y="2390443"/>
            <a:ext cx="9215708" cy="1038557"/>
          </a:xfrm>
          <a:prstGeom prst="roundRect">
            <a:avLst>
              <a:gd name="adj" fmla="val 5008"/>
            </a:avLst>
          </a:prstGeom>
          <a:solidFill>
            <a:schemeClr val="bg1"/>
          </a:solidFill>
          <a:ln>
            <a:noFill/>
          </a:ln>
          <a:effectLst>
            <a:outerShdw blurRad="282346" dist="38100" dir="2700000" sx="101000" sy="101000" algn="tl" rotWithShape="0">
              <a:srgbClr val="49B0E4">
                <a:alpha val="757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 descr="Изображение выглядит как свет&#10;&#10;Автоматически созданное описание со средним доверительным уровнем"/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/>
        </p:blipFill>
        <p:spPr bwMode="auto">
          <a:xfrm rot="9748674">
            <a:off x="262235" y="3548729"/>
            <a:ext cx="13641987" cy="5115745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 bwMode="auto">
          <a:xfrm>
            <a:off x="479425" y="2595562"/>
            <a:ext cx="7083425" cy="64135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4E64"/>
                </a:solidFill>
                <a:latin typeface="+mn-ea"/>
                <a:ea typeface="+mn-ea"/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для демонстрации экран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9B0E4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479425" y="461169"/>
            <a:ext cx="10515600" cy="707232"/>
          </a:xfrm>
        </p:spPr>
        <p:txBody>
          <a:bodyPr lIns="0" tIns="0" anchor="t">
            <a:normAutofit/>
          </a:bodyPr>
          <a:lstStyle>
            <a:lvl1pPr>
              <a:defRPr sz="2800" b="1">
                <a:solidFill>
                  <a:srgbClr val="004E64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49190" y="446951"/>
            <a:ext cx="660020" cy="32137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доска, ноутбук, компьютер&#10;&#10;Автоматически созданное описание"/>
          <p:cNvPicPr>
            <a:picLocks noChangeAspect="1"/>
          </p:cNvPicPr>
          <p:nvPr/>
        </p:nvPicPr>
        <p:blipFill>
          <a:blip r:embed="rId3"/>
          <a:srcRect l="7353" t="16791" r="6983" b="17626"/>
          <a:stretch/>
        </p:blipFill>
        <p:spPr bwMode="auto">
          <a:xfrm>
            <a:off x="3719228" y="1257209"/>
            <a:ext cx="9091979" cy="5545371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 bwMode="auto">
          <a:xfrm>
            <a:off x="479425" y="1629570"/>
            <a:ext cx="3954463" cy="432788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ea"/>
                <a:ea typeface="+mn-ea"/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для демонстрации экрана_без текс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9B0E4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479425" y="461169"/>
            <a:ext cx="10515600" cy="707232"/>
          </a:xfrm>
        </p:spPr>
        <p:txBody>
          <a:bodyPr lIns="0" tIns="0" anchor="t">
            <a:normAutofit/>
          </a:bodyPr>
          <a:lstStyle>
            <a:lvl1pPr>
              <a:defRPr sz="2800" b="1">
                <a:solidFill>
                  <a:srgbClr val="004E64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49190" y="446951"/>
            <a:ext cx="660020" cy="32137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доска, ноутбук, компьютер&#10;&#10;Автоматически созданное описание"/>
          <p:cNvPicPr>
            <a:picLocks noChangeAspect="1"/>
          </p:cNvPicPr>
          <p:nvPr/>
        </p:nvPicPr>
        <p:blipFill>
          <a:blip r:embed="rId3"/>
          <a:srcRect l="7353" t="16791" r="6983" b="17626"/>
          <a:stretch/>
        </p:blipFill>
        <p:spPr bwMode="auto">
          <a:xfrm>
            <a:off x="1262367" y="906331"/>
            <a:ext cx="9667265" cy="58962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для демонстрации экрана_двойн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9B0E4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479425" y="461169"/>
            <a:ext cx="10515600" cy="707232"/>
          </a:xfrm>
        </p:spPr>
        <p:txBody>
          <a:bodyPr lIns="0" tIns="0" anchor="t">
            <a:normAutofit/>
          </a:bodyPr>
          <a:lstStyle>
            <a:lvl1pPr>
              <a:defRPr sz="2800" b="1">
                <a:solidFill>
                  <a:srgbClr val="004E64"/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49190" y="446951"/>
            <a:ext cx="660020" cy="32137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доска, ноутбук, компьютер&#10;&#10;Автоматически созданное описание"/>
          <p:cNvPicPr>
            <a:picLocks noChangeAspect="1"/>
          </p:cNvPicPr>
          <p:nvPr/>
        </p:nvPicPr>
        <p:blipFill>
          <a:blip r:embed="rId3"/>
          <a:srcRect l="7353" t="16791" r="6983" b="17626"/>
          <a:stretch/>
        </p:blipFill>
        <p:spPr bwMode="auto">
          <a:xfrm>
            <a:off x="-354007" y="2581293"/>
            <a:ext cx="6921062" cy="4221287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 bwMode="auto">
          <a:xfrm>
            <a:off x="6103361" y="4668981"/>
            <a:ext cx="5609214" cy="149629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ea"/>
                <a:ea typeface="+mn-ea"/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Прямоугольная выноска 3"/>
          <p:cNvSpPr/>
          <p:nvPr userDrawn="1"/>
        </p:nvSpPr>
        <p:spPr bwMode="auto">
          <a:xfrm>
            <a:off x="5347855" y="1180539"/>
            <a:ext cx="6361354" cy="3337485"/>
          </a:xfrm>
          <a:prstGeom prst="wedgeRectCallout">
            <a:avLst>
              <a:gd name="adj1" fmla="val -56115"/>
              <a:gd name="adj2" fmla="val 19160"/>
            </a:avLst>
          </a:prstGeom>
          <a:solidFill>
            <a:srgbClr val="FFFFFF"/>
          </a:solidFill>
          <a:ln>
            <a:noFill/>
          </a:ln>
          <a:effectLst>
            <a:outerShdw blurRad="194768" dist="38100" dir="2700000" algn="tl" rotWithShape="0">
              <a:schemeClr val="tx2">
                <a:alpha val="8076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 bwMode="auto">
          <a:xfrm>
            <a:off x="493280" y="1325708"/>
            <a:ext cx="4687888" cy="135255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ea"/>
                <a:ea typeface="+mn-ea"/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79424" y="2660408"/>
            <a:ext cx="7560989" cy="151323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HIMSS. </a:t>
            </a:r>
            <a:r>
              <a:rPr lang="ru-RU" dirty="0"/>
              <a:t>Оценка цифровой зрелости медицинской организации</a:t>
            </a:r>
            <a:endParaRPr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79425" y="4433327"/>
            <a:ext cx="9144000" cy="1655762"/>
          </a:xfrm>
        </p:spPr>
        <p:txBody>
          <a:bodyPr/>
          <a:lstStyle/>
          <a:p>
            <a:pPr>
              <a:defRPr/>
            </a:pPr>
            <a:r>
              <a:rPr lang="ru-RU" dirty="0"/>
              <a:t>Дарья Данилова</a:t>
            </a:r>
          </a:p>
          <a:p>
            <a:pPr>
              <a:defRPr/>
            </a:pPr>
            <a:r>
              <a:rPr lang="ru-RU" dirty="0"/>
              <a:t>Руководитель группы развития клиентов</a:t>
            </a:r>
          </a:p>
          <a:p>
            <a:pPr>
              <a:defRPr/>
            </a:pPr>
            <a:r>
              <a:rPr lang="ru-RU" dirty="0"/>
              <a:t>Компания СП.АРМ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5B1E9-EA45-D874-0253-7FE5D3A8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73" y="442566"/>
            <a:ext cx="9163339" cy="707232"/>
          </a:xfrm>
        </p:spPr>
        <p:txBody>
          <a:bodyPr/>
          <a:lstStyle/>
          <a:p>
            <a:r>
              <a:rPr lang="ru-RU" dirty="0"/>
              <a:t>СП.АРМ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27A171DC-ED48-B1C7-9679-CFD1AA0BA554}"/>
              </a:ext>
            </a:extLst>
          </p:cNvPr>
          <p:cNvSpPr/>
          <p:nvPr/>
        </p:nvSpPr>
        <p:spPr bwMode="auto">
          <a:xfrm rot="5400000">
            <a:off x="6865219" y="2388478"/>
            <a:ext cx="5567977" cy="4102638"/>
          </a:xfrm>
          <a:prstGeom prst="roundRect">
            <a:avLst>
              <a:gd name="adj" fmla="val 5008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152600" dist="38100" dir="2700000" sx="101000" sy="101000" algn="tl" rotWithShape="0">
              <a:prstClr val="black">
                <a:alpha val="24067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CE5E96C4-D6DF-3A76-41B0-E887A4FA289E}"/>
              </a:ext>
            </a:extLst>
          </p:cNvPr>
          <p:cNvSpPr/>
          <p:nvPr/>
        </p:nvSpPr>
        <p:spPr bwMode="auto">
          <a:xfrm rot="5400000">
            <a:off x="3159709" y="2379731"/>
            <a:ext cx="5567978" cy="4102638"/>
          </a:xfrm>
          <a:prstGeom prst="roundRect">
            <a:avLst>
              <a:gd name="adj" fmla="val 5008"/>
            </a:avLst>
          </a:prstGeom>
          <a:solidFill>
            <a:schemeClr val="bg1"/>
          </a:solidFill>
          <a:ln>
            <a:noFill/>
          </a:ln>
          <a:effectLst>
            <a:outerShdw blurRad="152600" dist="38100" dir="2700000" sx="101000" sy="101000" algn="tl" rotWithShape="0">
              <a:prstClr val="black">
                <a:alpha val="24067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A60D8FC7-2BB1-6EE0-8EF3-86C9A02D4B58}"/>
              </a:ext>
            </a:extLst>
          </p:cNvPr>
          <p:cNvSpPr txBox="1">
            <a:spLocks/>
          </p:cNvSpPr>
          <p:nvPr/>
        </p:nvSpPr>
        <p:spPr>
          <a:xfrm>
            <a:off x="491473" y="2187146"/>
            <a:ext cx="2965110" cy="4609156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B6CA1FA0-4B49-A558-61E8-379A28B1D7CA}"/>
              </a:ext>
            </a:extLst>
          </p:cNvPr>
          <p:cNvSpPr/>
          <p:nvPr/>
        </p:nvSpPr>
        <p:spPr>
          <a:xfrm>
            <a:off x="479425" y="1039092"/>
            <a:ext cx="4549775" cy="42949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+mn-ea"/>
              </a:rPr>
              <a:t>Компания с 35-летним опытом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4C4DC7-6B47-4955-015D-821A9BABC029}"/>
              </a:ext>
            </a:extLst>
          </p:cNvPr>
          <p:cNvSpPr txBox="1"/>
          <p:nvPr/>
        </p:nvSpPr>
        <p:spPr>
          <a:xfrm>
            <a:off x="4151869" y="2187146"/>
            <a:ext cx="352167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ea"/>
              </a:rPr>
              <a:t>Создана в </a:t>
            </a:r>
            <a:r>
              <a:rPr lang="ru-RU" sz="1400" b="1" dirty="0">
                <a:latin typeface="+mn-ea"/>
              </a:rPr>
              <a:t>1988</a:t>
            </a:r>
            <a:r>
              <a:rPr lang="ru-RU" sz="1400" dirty="0">
                <a:latin typeface="+mn-ea"/>
              </a:rPr>
              <a:t> году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ea"/>
              </a:rPr>
              <a:t>Более </a:t>
            </a:r>
            <a:r>
              <a:rPr lang="ru-RU" sz="1400" b="1" dirty="0">
                <a:latin typeface="+mn-ea"/>
              </a:rPr>
              <a:t>20 лет </a:t>
            </a:r>
            <a:r>
              <a:rPr lang="ru-RU" sz="1400" dirty="0">
                <a:latin typeface="+mn-ea"/>
              </a:rPr>
              <a:t>в сфере IT для социальной защиты </a:t>
            </a:r>
            <a:br>
              <a:rPr lang="ru-RU" sz="1400" dirty="0">
                <a:latin typeface="+mn-ea"/>
              </a:rPr>
            </a:br>
            <a:r>
              <a:rPr lang="ru-RU" sz="1400" dirty="0">
                <a:latin typeface="+mn-ea"/>
              </a:rPr>
              <a:t>и здравоохранения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ea"/>
              </a:rPr>
              <a:t>Более </a:t>
            </a:r>
            <a:r>
              <a:rPr lang="ru-RU" sz="1400" b="1" dirty="0">
                <a:latin typeface="+mn-ea"/>
              </a:rPr>
              <a:t>200</a:t>
            </a:r>
            <a:r>
              <a:rPr lang="ru-RU" sz="1400" dirty="0">
                <a:latin typeface="+mn-ea"/>
              </a:rPr>
              <a:t> высокопрофессиональных сотрудников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+mn-ea"/>
              </a:rPr>
              <a:t>Сотни</a:t>
            </a:r>
            <a:r>
              <a:rPr lang="ru-RU" sz="1400" dirty="0">
                <a:latin typeface="+mn-ea"/>
              </a:rPr>
              <a:t> внедрений </a:t>
            </a:r>
            <a:r>
              <a:rPr lang="ru-RU" sz="1400" b="1" dirty="0">
                <a:solidFill>
                  <a:srgbClr val="00B0F0"/>
                </a:solidFill>
                <a:latin typeface="+mn-ea"/>
              </a:rPr>
              <a:t>МИС </a:t>
            </a:r>
            <a:r>
              <a:rPr lang="en-US" sz="1400" b="1" dirty="0" err="1">
                <a:solidFill>
                  <a:srgbClr val="00B0F0"/>
                </a:solidFill>
                <a:latin typeface="+mn-ea"/>
              </a:rPr>
              <a:t>qMS</a:t>
            </a:r>
            <a:r>
              <a:rPr lang="en-US" sz="1400" dirty="0">
                <a:latin typeface="+mn-ea"/>
              </a:rPr>
              <a:t> </a:t>
            </a:r>
            <a:r>
              <a:rPr lang="ru-RU" sz="1400" dirty="0">
                <a:latin typeface="+mn-ea"/>
              </a:rPr>
              <a:t>в РФ </a:t>
            </a:r>
            <a:br>
              <a:rPr lang="en-US" sz="1400" dirty="0">
                <a:latin typeface="+mn-ea"/>
              </a:rPr>
            </a:br>
            <a:r>
              <a:rPr lang="ru-RU" sz="1400" dirty="0">
                <a:latin typeface="+mn-ea"/>
              </a:rPr>
              <a:t>и за рубежом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ea"/>
              </a:rPr>
              <a:t>Более </a:t>
            </a:r>
            <a:r>
              <a:rPr lang="ru-RU" sz="1400" b="1" dirty="0">
                <a:latin typeface="+mn-ea"/>
              </a:rPr>
              <a:t>100 000 </a:t>
            </a:r>
            <a:r>
              <a:rPr lang="ru-RU" sz="1400" dirty="0">
                <a:latin typeface="+mn-ea"/>
              </a:rPr>
              <a:t>пользователей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ea"/>
              </a:rPr>
              <a:t>Единственный в России и СНГ </a:t>
            </a:r>
            <a:r>
              <a:rPr lang="ru-RU" sz="1400" b="1" dirty="0">
                <a:latin typeface="+mn-ea"/>
              </a:rPr>
              <a:t>сертифицированный партнер </a:t>
            </a:r>
            <a:r>
              <a:rPr lang="en-US" sz="1400" b="1" dirty="0">
                <a:latin typeface="+mn-ea"/>
              </a:rPr>
              <a:t>HIMSS</a:t>
            </a:r>
            <a:r>
              <a:rPr lang="ru-RU" sz="1400" b="1" dirty="0">
                <a:latin typeface="+mn-ea"/>
              </a:rPr>
              <a:t> </a:t>
            </a:r>
            <a:r>
              <a:rPr lang="ru-RU" sz="1400" dirty="0">
                <a:latin typeface="+mn-ea"/>
              </a:rPr>
              <a:t>по цифровой трансформации здравоохранения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EE0DD5-2E59-4C4D-6EE9-5796415CD269}"/>
              </a:ext>
            </a:extLst>
          </p:cNvPr>
          <p:cNvSpPr txBox="1"/>
          <p:nvPr/>
        </p:nvSpPr>
        <p:spPr>
          <a:xfrm>
            <a:off x="8303741" y="2187146"/>
            <a:ext cx="330825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+mn-ea"/>
              </a:rPr>
              <a:t>Взаимодействие с </a:t>
            </a:r>
            <a:r>
              <a:rPr lang="en-US" sz="1400" b="1" dirty="0">
                <a:latin typeface="+mn-ea"/>
              </a:rPr>
              <a:t>HIMSS</a:t>
            </a:r>
            <a:endParaRPr lang="ru-RU" sz="1400" b="1" dirty="0">
              <a:latin typeface="+mn-ea"/>
            </a:endParaRPr>
          </a:p>
          <a:p>
            <a:endParaRPr lang="ru-RU" sz="1400" dirty="0">
              <a:latin typeface="+mn-ea"/>
            </a:endParaRPr>
          </a:p>
          <a:p>
            <a:r>
              <a:rPr lang="en-US" sz="1400" b="1" dirty="0">
                <a:latin typeface="+mn-ea"/>
              </a:rPr>
              <a:t>2016</a:t>
            </a:r>
            <a:r>
              <a:rPr lang="ru-RU" sz="1400" b="1" dirty="0">
                <a:latin typeface="+mn-ea"/>
              </a:rPr>
              <a:t> </a:t>
            </a:r>
          </a:p>
          <a:p>
            <a:r>
              <a:rPr lang="ru-RU" sz="1400" dirty="0">
                <a:latin typeface="+mn-ea"/>
              </a:rPr>
              <a:t>Знакомство с </a:t>
            </a:r>
            <a:r>
              <a:rPr lang="en-US" sz="1400" dirty="0">
                <a:latin typeface="+mn-ea"/>
              </a:rPr>
              <a:t>HIMSS</a:t>
            </a:r>
          </a:p>
          <a:p>
            <a:endParaRPr lang="en-US" sz="1400" dirty="0">
              <a:latin typeface="+mn-ea"/>
            </a:endParaRPr>
          </a:p>
          <a:p>
            <a:r>
              <a:rPr lang="en-US" sz="1400" b="1" dirty="0">
                <a:latin typeface="+mn-ea"/>
              </a:rPr>
              <a:t>2017</a:t>
            </a:r>
            <a:r>
              <a:rPr lang="en-US" sz="1400" dirty="0">
                <a:latin typeface="+mn-ea"/>
              </a:rPr>
              <a:t> </a:t>
            </a:r>
            <a:endParaRPr lang="ru-RU" sz="1400" dirty="0">
              <a:latin typeface="+mn-ea"/>
            </a:endParaRPr>
          </a:p>
          <a:p>
            <a:r>
              <a:rPr lang="ru-RU" sz="1400" dirty="0">
                <a:latin typeface="+mn-ea"/>
              </a:rPr>
              <a:t>Сертификация ВЦЭРМ </a:t>
            </a:r>
            <a:r>
              <a:rPr lang="ru-RU" sz="1400" dirty="0" err="1">
                <a:latin typeface="+mn-ea"/>
              </a:rPr>
              <a:t>им.А.М.Никифорова</a:t>
            </a:r>
            <a:r>
              <a:rPr lang="ru-RU" sz="1400" dirty="0">
                <a:latin typeface="+mn-ea"/>
              </a:rPr>
              <a:t> – </a:t>
            </a:r>
            <a:r>
              <a:rPr lang="en-US" sz="1400" b="1" dirty="0">
                <a:latin typeface="+mn-ea"/>
              </a:rPr>
              <a:t>Stage 6 </a:t>
            </a:r>
            <a:r>
              <a:rPr lang="en-US" sz="1400" dirty="0">
                <a:latin typeface="+mn-ea"/>
              </a:rPr>
              <a:t>EMRAM HIMSS</a:t>
            </a:r>
            <a:endParaRPr lang="ru-RU" sz="1400" dirty="0">
              <a:latin typeface="+mn-ea"/>
            </a:endParaRPr>
          </a:p>
          <a:p>
            <a:endParaRPr lang="ru-RU" sz="1400" dirty="0">
              <a:latin typeface="+mn-ea"/>
            </a:endParaRPr>
          </a:p>
          <a:p>
            <a:r>
              <a:rPr lang="ru-RU" sz="1400" b="1" dirty="0">
                <a:latin typeface="+mn-ea"/>
              </a:rPr>
              <a:t>20</a:t>
            </a:r>
            <a:r>
              <a:rPr lang="en-US" sz="1400" b="1" dirty="0">
                <a:latin typeface="+mn-ea"/>
              </a:rPr>
              <a:t>21</a:t>
            </a:r>
            <a:endParaRPr lang="ru-RU" sz="1400" b="1" dirty="0">
              <a:latin typeface="+mn-ea"/>
            </a:endParaRPr>
          </a:p>
          <a:p>
            <a:r>
              <a:rPr lang="ru-RU" sz="1400" dirty="0">
                <a:latin typeface="+mn-ea"/>
              </a:rPr>
              <a:t>Сертификация ВЦЭРМ </a:t>
            </a:r>
            <a:r>
              <a:rPr lang="ru-RU" sz="1400" dirty="0" err="1">
                <a:latin typeface="+mn-ea"/>
              </a:rPr>
              <a:t>им.А.М.Никифорова</a:t>
            </a:r>
            <a:r>
              <a:rPr lang="ru-RU" sz="1400" dirty="0">
                <a:latin typeface="+mn-ea"/>
              </a:rPr>
              <a:t> – </a:t>
            </a:r>
            <a:r>
              <a:rPr lang="en-US" sz="1400" b="1" dirty="0">
                <a:latin typeface="+mn-ea"/>
              </a:rPr>
              <a:t>Stage </a:t>
            </a:r>
            <a:r>
              <a:rPr lang="ru-RU" sz="1400" b="1" dirty="0">
                <a:latin typeface="+mn-ea"/>
              </a:rPr>
              <a:t>7</a:t>
            </a:r>
            <a:r>
              <a:rPr lang="en-US" sz="1400" b="1" dirty="0">
                <a:latin typeface="+mn-ea"/>
              </a:rPr>
              <a:t> </a:t>
            </a:r>
            <a:r>
              <a:rPr lang="en-US" sz="1400" dirty="0">
                <a:latin typeface="+mn-ea"/>
              </a:rPr>
              <a:t>EMRAM HIMSS</a:t>
            </a:r>
            <a:endParaRPr lang="ru-RU" sz="1400" dirty="0">
              <a:latin typeface="+mn-ea"/>
            </a:endParaRPr>
          </a:p>
          <a:p>
            <a:endParaRPr lang="en-US" sz="1400" dirty="0">
              <a:latin typeface="+mn-ea"/>
            </a:endParaRPr>
          </a:p>
          <a:p>
            <a:r>
              <a:rPr lang="ru-RU" sz="1400" b="1" dirty="0">
                <a:latin typeface="+mn-ea"/>
              </a:rPr>
              <a:t>2022</a:t>
            </a:r>
            <a:r>
              <a:rPr lang="en-US" sz="1400" b="1" dirty="0">
                <a:latin typeface="+mn-ea"/>
              </a:rPr>
              <a:t> </a:t>
            </a:r>
          </a:p>
          <a:p>
            <a:r>
              <a:rPr lang="ru-RU" sz="1400" dirty="0">
                <a:latin typeface="+mn-ea"/>
              </a:rPr>
              <a:t>Сертификация РКБ Республики Татарстан – </a:t>
            </a:r>
            <a:r>
              <a:rPr lang="en-US" sz="1400" b="1" dirty="0">
                <a:latin typeface="+mn-ea"/>
              </a:rPr>
              <a:t>Stage 6 </a:t>
            </a:r>
            <a:r>
              <a:rPr lang="en-US" sz="1400" dirty="0">
                <a:latin typeface="+mn-ea"/>
              </a:rPr>
              <a:t>EMRAM HIMSS</a:t>
            </a:r>
            <a:endParaRPr lang="ru-RU" sz="1400" dirty="0">
              <a:latin typeface="+mn-ea"/>
            </a:endParaRPr>
          </a:p>
          <a:p>
            <a:endParaRPr lang="ru-RU" sz="1400" dirty="0">
              <a:latin typeface="+mn-ea"/>
            </a:endParaRPr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C1D36B3E-99AA-E933-3423-B3F93F34A2B2}"/>
              </a:ext>
            </a:extLst>
          </p:cNvPr>
          <p:cNvSpPr txBox="1">
            <a:spLocks/>
          </p:cNvSpPr>
          <p:nvPr/>
        </p:nvSpPr>
        <p:spPr>
          <a:xfrm>
            <a:off x="446359" y="2189232"/>
            <a:ext cx="3583042" cy="3944633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Чтобы получать </a:t>
            </a:r>
            <a:r>
              <a:rPr lang="ru-RU" sz="1800" b="1" dirty="0">
                <a:solidFill>
                  <a:schemeClr val="bg1"/>
                </a:solidFill>
              </a:rPr>
              <a:t>выгоду от информационных систем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надо </a:t>
            </a:r>
            <a:r>
              <a:rPr lang="ru-RU" sz="1800" b="1" dirty="0">
                <a:solidFill>
                  <a:schemeClr val="bg1"/>
                </a:solidFill>
              </a:rPr>
              <a:t>уметь</a:t>
            </a:r>
            <a:r>
              <a:rPr lang="ru-RU" sz="1800" dirty="0">
                <a:solidFill>
                  <a:schemeClr val="bg1"/>
                </a:solidFill>
              </a:rPr>
              <a:t> ими </a:t>
            </a:r>
            <a:r>
              <a:rPr lang="ru-RU" sz="1800" b="1" dirty="0">
                <a:solidFill>
                  <a:schemeClr val="bg1"/>
                </a:solidFill>
              </a:rPr>
              <a:t>пользоваться</a:t>
            </a:r>
          </a:p>
        </p:txBody>
      </p:sp>
    </p:spTree>
    <p:extLst>
      <p:ext uri="{BB962C8B-B14F-4D97-AF65-F5344CB8AC3E}">
        <p14:creationId xmlns:p14="http://schemas.microsoft.com/office/powerpoint/2010/main" val="670389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9DDEB-8976-A425-F562-BC1BD05C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75" y="461169"/>
            <a:ext cx="10515600" cy="707232"/>
          </a:xfrm>
        </p:spPr>
        <p:txBody>
          <a:bodyPr/>
          <a:lstStyle/>
          <a:p>
            <a:r>
              <a:rPr lang="ru-RU" dirty="0"/>
              <a:t> Стандарт оценки качества ИТ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C11B55-743B-8070-AA1B-00938A0FD8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1791732"/>
            <a:ext cx="5878048" cy="1404141"/>
          </a:xfrm>
        </p:spPr>
        <p:txBody>
          <a:bodyPr/>
          <a:lstStyle/>
          <a:p>
            <a:r>
              <a:rPr lang="ru-RU" b="1" dirty="0" err="1"/>
              <a:t>Healthcare</a:t>
            </a:r>
            <a:r>
              <a:rPr lang="ru-RU" b="1" dirty="0"/>
              <a:t> Information </a:t>
            </a:r>
            <a:r>
              <a:rPr lang="ru-RU" b="1" dirty="0" err="1"/>
              <a:t>and</a:t>
            </a:r>
            <a:r>
              <a:rPr lang="ru-RU" b="1" dirty="0"/>
              <a:t> Management Systems Society</a:t>
            </a:r>
          </a:p>
          <a:p>
            <a:endParaRPr lang="ru-RU" dirty="0"/>
          </a:p>
          <a:p>
            <a:r>
              <a:rPr lang="ru-RU" dirty="0"/>
              <a:t>HIMSS – это всемирная некоммерческая организация, </a:t>
            </a:r>
            <a:br>
              <a:rPr lang="en-US" dirty="0"/>
            </a:br>
            <a:r>
              <a:rPr lang="ru-RU" dirty="0"/>
              <a:t>целью которой является улучшение состояния здоровья </a:t>
            </a:r>
            <a:br>
              <a:rPr lang="en-US" dirty="0"/>
            </a:br>
            <a:r>
              <a:rPr lang="ru-RU" dirty="0"/>
              <a:t>благодаря информационным технологиям.</a:t>
            </a:r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15FA4DCB-E9E8-B003-F7B0-8F40ABB389BC}"/>
              </a:ext>
            </a:extLst>
          </p:cNvPr>
          <p:cNvSpPr/>
          <p:nvPr/>
        </p:nvSpPr>
        <p:spPr>
          <a:xfrm>
            <a:off x="479425" y="1039092"/>
            <a:ext cx="4549775" cy="42949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+mn-ea"/>
              </a:rPr>
              <a:t>Организация </a:t>
            </a:r>
            <a:r>
              <a:rPr lang="en-US" sz="1600" b="1" dirty="0">
                <a:latin typeface="+mn-ea"/>
              </a:rPr>
              <a:t>HIMSS</a:t>
            </a:r>
            <a:endParaRPr lang="ru-RU" sz="1600" b="1" dirty="0">
              <a:latin typeface="+mn-ea"/>
            </a:endParaRPr>
          </a:p>
        </p:txBody>
      </p:sp>
      <p:pic>
        <p:nvPicPr>
          <p:cNvPr id="6" name="Рисунок 5" descr="Изображение выглядит как размытие, синий, Цвет электрик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1AAAD9E-1005-05DC-537C-6002BADCC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36898" y="0"/>
            <a:ext cx="5355102" cy="6858000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9D4BC3C-58C9-CF76-BBEA-B9C4A8A164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232652" y="1806878"/>
            <a:ext cx="4479923" cy="460915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F.A.Q. </a:t>
            </a:r>
            <a:r>
              <a:rPr lang="ru-RU" dirty="0">
                <a:solidFill>
                  <a:schemeClr val="bg1"/>
                </a:solidFill>
              </a:rPr>
              <a:t>Директора по ИТ медицинской организации: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ru-RU" dirty="0">
                <a:solidFill>
                  <a:schemeClr val="bg1"/>
                </a:solidFill>
              </a:rPr>
              <a:t>С чего начать цифровую трансформацию?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ru-RU" dirty="0">
                <a:solidFill>
                  <a:schemeClr val="bg1"/>
                </a:solidFill>
              </a:rPr>
              <a:t>На каком уровне информатизации находится клиника в данный момент?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ru-RU" dirty="0">
                <a:solidFill>
                  <a:schemeClr val="bg1"/>
                </a:solidFill>
              </a:rPr>
              <a:t>Насколько хорошо выстроены процессы? 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ru-RU" dirty="0">
                <a:solidFill>
                  <a:schemeClr val="bg1"/>
                </a:solidFill>
              </a:rPr>
              <a:t>В каком направлении дальше развивать медицинскую организацию?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ru-RU" dirty="0">
                <a:solidFill>
                  <a:schemeClr val="bg1"/>
                </a:solidFill>
              </a:rPr>
              <a:t>Как получить независимую оценку уровня информатизации клиники?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A54806FF-1A57-8F64-D66B-0FC9D0465AD3}"/>
              </a:ext>
            </a:extLst>
          </p:cNvPr>
          <p:cNvSpPr txBox="1">
            <a:spLocks/>
          </p:cNvSpPr>
          <p:nvPr/>
        </p:nvSpPr>
        <p:spPr>
          <a:xfrm>
            <a:off x="479425" y="3485838"/>
            <a:ext cx="5878048" cy="3581281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Модели цифровой зрелости </a:t>
            </a:r>
            <a:r>
              <a:rPr lang="en-US" b="1" dirty="0"/>
              <a:t>HIMSS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en-US" b="1" dirty="0"/>
              <a:t>EMRAM (electronic medical record adoption model)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en-US" b="1" dirty="0"/>
              <a:t>INFRAM (infrastructure)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en-US" b="1" dirty="0"/>
              <a:t>AMAM (analytics)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en-US" b="1" dirty="0"/>
              <a:t>C-COMM (community care outcomes)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en-US" b="1" dirty="0"/>
              <a:t>DIAM (digital imaging)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en-US" b="1" dirty="0"/>
              <a:t>CCMM (continuity of care)</a:t>
            </a:r>
          </a:p>
          <a:p>
            <a:endParaRPr lang="en-US" dirty="0"/>
          </a:p>
          <a:p>
            <a:endParaRPr lang="ru-RU" dirty="0"/>
          </a:p>
        </p:txBody>
      </p:sp>
      <p:pic>
        <p:nvPicPr>
          <p:cNvPr id="8" name="Рисунок 6" descr="Изображение выглядит как Графика, символ, дизайн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5B5D8E26-C8B6-4906-4D21-7B23CD170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717" y="3319320"/>
            <a:ext cx="462587" cy="46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0A7D3-3B5B-7E07-816C-0BC3C78D3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EMRAM HIMSS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933B4-FAC1-2C33-6E65-6AD38142F5E7}"/>
              </a:ext>
            </a:extLst>
          </p:cNvPr>
          <p:cNvSpPr txBox="1"/>
          <p:nvPr/>
        </p:nvSpPr>
        <p:spPr bwMode="auto">
          <a:xfrm>
            <a:off x="825910" y="1535382"/>
            <a:ext cx="10812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cap="none" spc="0" dirty="0">
                <a:solidFill>
                  <a:srgbClr val="004E64"/>
                </a:solidFill>
                <a:latin typeface="+mn-ea"/>
                <a:cs typeface="Liberation Sans"/>
              </a:rPr>
              <a:t>Динамическая медицинская карта</a:t>
            </a:r>
          </a:p>
          <a:p>
            <a:r>
              <a:rPr lang="ru-RU" sz="1200" b="0" i="0" u="none" strike="noStrike" cap="none" spc="0" dirty="0">
                <a:solidFill>
                  <a:srgbClr val="004E64"/>
                </a:solidFill>
                <a:latin typeface="+mn-ea"/>
                <a:cs typeface="Liberation Sans"/>
              </a:rPr>
              <a:t>Используются динамические инструменты для создания вовлекающей среды здравоохранения, которая использует аналитические данные для стратегических инициатив по управлению здравоохранением.</a:t>
            </a:r>
            <a:endParaRPr lang="ru-RU" sz="1200" dirty="0">
              <a:latin typeface="+mn-ea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A4F3EE84-3EFB-5CD5-3DDE-1675AA4ECCAD}"/>
              </a:ext>
            </a:extLst>
          </p:cNvPr>
          <p:cNvSpPr/>
          <p:nvPr/>
        </p:nvSpPr>
        <p:spPr bwMode="auto">
          <a:xfrm>
            <a:off x="479425" y="909780"/>
            <a:ext cx="5364998" cy="337414"/>
          </a:xfrm>
          <a:prstGeom prst="roundRect">
            <a:avLst>
              <a:gd name="adj" fmla="val 50000"/>
            </a:avLst>
          </a:prstGeom>
          <a:solidFill>
            <a:srgbClr val="49B0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  <a:latin typeface="+mn-ea"/>
              </a:rPr>
              <a:t>Уровни модели зрелости (</a:t>
            </a:r>
            <a:r>
              <a:rPr lang="en-US" sz="1400" dirty="0">
                <a:solidFill>
                  <a:schemeClr val="bg1"/>
                </a:solidFill>
                <a:latin typeface="+mn-ea"/>
              </a:rPr>
              <a:t>Stage 0 →</a:t>
            </a:r>
            <a:r>
              <a:rPr lang="ru-RU" sz="14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+mn-ea"/>
              </a:rPr>
              <a:t>Stage 7)</a:t>
            </a:r>
            <a:endParaRPr lang="ru-RU" sz="14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7B52F40-CA5D-DA71-9B2C-22E89656E328}"/>
              </a:ext>
            </a:extLst>
          </p:cNvPr>
          <p:cNvCxnSpPr>
            <a:cxnSpLocks/>
          </p:cNvCxnSpPr>
          <p:nvPr/>
        </p:nvCxnSpPr>
        <p:spPr bwMode="auto">
          <a:xfrm>
            <a:off x="668499" y="1232277"/>
            <a:ext cx="0" cy="5625723"/>
          </a:xfrm>
          <a:prstGeom prst="line">
            <a:avLst/>
          </a:prstGeom>
          <a:ln w="19050">
            <a:solidFill>
              <a:srgbClr val="49B0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1076F10D-F219-360D-3D52-74E53929BB6A}"/>
              </a:ext>
            </a:extLst>
          </p:cNvPr>
          <p:cNvSpPr/>
          <p:nvPr/>
        </p:nvSpPr>
        <p:spPr bwMode="auto">
          <a:xfrm>
            <a:off x="553545" y="1550469"/>
            <a:ext cx="229907" cy="229907"/>
          </a:xfrm>
          <a:prstGeom prst="ellipse">
            <a:avLst/>
          </a:prstGeom>
          <a:solidFill>
            <a:schemeClr val="bg1"/>
          </a:solidFill>
          <a:ln>
            <a:solidFill>
              <a:srgbClr val="49B0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4E64"/>
                </a:solidFill>
                <a:latin typeface="+mn-ea"/>
              </a:rPr>
              <a:t>7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865CE75-7C65-EDBF-F795-D6B255631D38}"/>
              </a:ext>
            </a:extLst>
          </p:cNvPr>
          <p:cNvSpPr/>
          <p:nvPr/>
        </p:nvSpPr>
        <p:spPr bwMode="auto">
          <a:xfrm>
            <a:off x="553545" y="2313503"/>
            <a:ext cx="229907" cy="229907"/>
          </a:xfrm>
          <a:prstGeom prst="ellipse">
            <a:avLst/>
          </a:prstGeom>
          <a:solidFill>
            <a:schemeClr val="bg1"/>
          </a:solidFill>
          <a:ln>
            <a:solidFill>
              <a:srgbClr val="49B0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4E64"/>
                </a:solidFill>
                <a:latin typeface="+mn-ea"/>
              </a:rPr>
              <a:t>6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614DA9D-3E27-8C92-AB12-829603513E5D}"/>
              </a:ext>
            </a:extLst>
          </p:cNvPr>
          <p:cNvSpPr/>
          <p:nvPr/>
        </p:nvSpPr>
        <p:spPr bwMode="auto">
          <a:xfrm>
            <a:off x="553545" y="3076537"/>
            <a:ext cx="229907" cy="229907"/>
          </a:xfrm>
          <a:prstGeom prst="ellipse">
            <a:avLst/>
          </a:prstGeom>
          <a:solidFill>
            <a:schemeClr val="bg1"/>
          </a:solidFill>
          <a:ln>
            <a:solidFill>
              <a:srgbClr val="49B0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4E64"/>
                </a:solidFill>
                <a:latin typeface="+mn-ea"/>
              </a:rPr>
              <a:t>5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3185B5F5-4190-186D-6AE0-22E731129AE5}"/>
              </a:ext>
            </a:extLst>
          </p:cNvPr>
          <p:cNvSpPr/>
          <p:nvPr/>
        </p:nvSpPr>
        <p:spPr bwMode="auto">
          <a:xfrm>
            <a:off x="553545" y="3839571"/>
            <a:ext cx="229907" cy="229907"/>
          </a:xfrm>
          <a:prstGeom prst="ellipse">
            <a:avLst/>
          </a:prstGeom>
          <a:solidFill>
            <a:schemeClr val="bg1"/>
          </a:solidFill>
          <a:ln>
            <a:solidFill>
              <a:srgbClr val="49B0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4E64"/>
                </a:solidFill>
                <a:latin typeface="+mn-ea"/>
              </a:rPr>
              <a:t>4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B2CA47E-51B0-B7AD-90B6-C2E512AAA761}"/>
              </a:ext>
            </a:extLst>
          </p:cNvPr>
          <p:cNvSpPr/>
          <p:nvPr/>
        </p:nvSpPr>
        <p:spPr bwMode="auto">
          <a:xfrm>
            <a:off x="553545" y="4602605"/>
            <a:ext cx="229907" cy="229907"/>
          </a:xfrm>
          <a:prstGeom prst="ellipse">
            <a:avLst/>
          </a:prstGeom>
          <a:solidFill>
            <a:schemeClr val="bg1"/>
          </a:solidFill>
          <a:ln>
            <a:solidFill>
              <a:srgbClr val="49B0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4E64"/>
                </a:solidFill>
                <a:latin typeface="+mn-ea"/>
              </a:rPr>
              <a:t>3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5B864E5-3943-5F84-B03A-17D0DFF145B4}"/>
              </a:ext>
            </a:extLst>
          </p:cNvPr>
          <p:cNvSpPr/>
          <p:nvPr/>
        </p:nvSpPr>
        <p:spPr bwMode="auto">
          <a:xfrm>
            <a:off x="553545" y="5365639"/>
            <a:ext cx="229907" cy="229907"/>
          </a:xfrm>
          <a:prstGeom prst="ellipse">
            <a:avLst/>
          </a:prstGeom>
          <a:solidFill>
            <a:schemeClr val="bg1"/>
          </a:solidFill>
          <a:ln>
            <a:solidFill>
              <a:srgbClr val="49B0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4E64"/>
                </a:solidFill>
                <a:latin typeface="+mn-ea"/>
              </a:rPr>
              <a:t>2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1321764A-7378-C568-E9AB-6881374BC662}"/>
              </a:ext>
            </a:extLst>
          </p:cNvPr>
          <p:cNvSpPr/>
          <p:nvPr/>
        </p:nvSpPr>
        <p:spPr bwMode="auto">
          <a:xfrm>
            <a:off x="553545" y="6128675"/>
            <a:ext cx="229907" cy="229907"/>
          </a:xfrm>
          <a:prstGeom prst="ellipse">
            <a:avLst/>
          </a:prstGeom>
          <a:solidFill>
            <a:schemeClr val="bg1"/>
          </a:solidFill>
          <a:ln>
            <a:solidFill>
              <a:srgbClr val="49B0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4E64"/>
                </a:solidFill>
                <a:latin typeface="+mn-ea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A91850-88E2-D49C-2FE7-27890D36F46B}"/>
              </a:ext>
            </a:extLst>
          </p:cNvPr>
          <p:cNvSpPr txBox="1"/>
          <p:nvPr/>
        </p:nvSpPr>
        <p:spPr bwMode="auto">
          <a:xfrm>
            <a:off x="825910" y="2289762"/>
            <a:ext cx="10812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cap="none" spc="0" dirty="0">
                <a:solidFill>
                  <a:srgbClr val="004E64"/>
                </a:solidFill>
                <a:latin typeface="+mn-ea"/>
                <a:cs typeface="Liberation Sans"/>
              </a:rPr>
              <a:t>Расширенный обмен данными</a:t>
            </a:r>
          </a:p>
          <a:p>
            <a:r>
              <a:rPr lang="ru-RU" sz="1200" b="0" i="0" u="none" strike="noStrike" cap="none" spc="0" dirty="0">
                <a:solidFill>
                  <a:srgbClr val="004E64"/>
                </a:solidFill>
                <a:latin typeface="+mn-ea"/>
                <a:cs typeface="Liberation Sans"/>
              </a:rPr>
              <a:t>Используются медицинские технологии для расширенного обмена данными для повышения уровня вовлеченности пациентов, клинической эффективности и оценки деятельности отделений.</a:t>
            </a:r>
            <a:endParaRPr lang="ru-RU" sz="1200" dirty="0">
              <a:latin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B0D461-D231-2EAC-C522-AEC03786B240}"/>
              </a:ext>
            </a:extLst>
          </p:cNvPr>
          <p:cNvSpPr txBox="1"/>
          <p:nvPr/>
        </p:nvSpPr>
        <p:spPr bwMode="auto">
          <a:xfrm>
            <a:off x="825910" y="3044142"/>
            <a:ext cx="10812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cap="none" spc="0" dirty="0">
                <a:solidFill>
                  <a:srgbClr val="004E64"/>
                </a:solidFill>
                <a:latin typeface="+mn-ea"/>
                <a:cs typeface="Liberation Sans"/>
              </a:rPr>
              <a:t>Интеграция данных</a:t>
            </a:r>
          </a:p>
          <a:p>
            <a:r>
              <a:rPr lang="ru-RU" sz="1200" b="0" i="0" u="none" strike="noStrike" cap="none" spc="0" dirty="0">
                <a:solidFill>
                  <a:srgbClr val="004E64"/>
                </a:solidFill>
                <a:latin typeface="+mn-ea"/>
                <a:cs typeface="Liberation Sans"/>
              </a:rPr>
              <a:t>Эффективная интеграция данных обеспечивает бесперебойный обмен информацией о пациентах между платформами и приложениями, поддерживая удаленные консультации и непрерывный уход за пациентом.</a:t>
            </a:r>
            <a:endParaRPr lang="ru-RU" sz="1200" dirty="0"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5DA204-CFF5-950A-1ABE-C35BA43AEA0E}"/>
              </a:ext>
            </a:extLst>
          </p:cNvPr>
          <p:cNvSpPr txBox="1"/>
          <p:nvPr/>
        </p:nvSpPr>
        <p:spPr bwMode="auto">
          <a:xfrm>
            <a:off x="825910" y="3798522"/>
            <a:ext cx="10812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cap="none" spc="0" dirty="0">
                <a:solidFill>
                  <a:srgbClr val="004E64"/>
                </a:solidFill>
                <a:latin typeface="+mn-ea"/>
                <a:cs typeface="Liberation Sans"/>
              </a:rPr>
              <a:t>Управление данными и электронные назначения</a:t>
            </a:r>
          </a:p>
          <a:p>
            <a:r>
              <a:rPr lang="ru-RU" sz="1200" b="0" i="0" u="none" strike="noStrike" cap="none" spc="0" dirty="0">
                <a:solidFill>
                  <a:srgbClr val="004E64"/>
                </a:solidFill>
                <a:latin typeface="+mn-ea"/>
                <a:cs typeface="Liberation Sans"/>
              </a:rPr>
              <a:t>В госпитале есть политика управления данными и стандартизация электронных записей для повышения эффективности и снижения эксплуатационных расходов.</a:t>
            </a:r>
            <a:endParaRPr lang="ru-RU" sz="1200" dirty="0">
              <a:latin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F52A66-DBDF-0445-7532-F5F52B8CF73A}"/>
              </a:ext>
            </a:extLst>
          </p:cNvPr>
          <p:cNvSpPr txBox="1"/>
          <p:nvPr/>
        </p:nvSpPr>
        <p:spPr bwMode="auto">
          <a:xfrm>
            <a:off x="825910" y="4587192"/>
            <a:ext cx="10812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cap="none" spc="0" dirty="0">
                <a:solidFill>
                  <a:srgbClr val="004E64"/>
                </a:solidFill>
                <a:latin typeface="+mn-ea"/>
                <a:cs typeface="Liberation Sans"/>
              </a:rPr>
              <a:t>Электронная документация и повышенная безопасность</a:t>
            </a:r>
          </a:p>
          <a:p>
            <a:r>
              <a:rPr lang="ru-RU" sz="1200" b="0" i="0" u="none" strike="noStrike" cap="none" spc="0" dirty="0">
                <a:solidFill>
                  <a:srgbClr val="004E64"/>
                </a:solidFill>
                <a:latin typeface="+mn-ea"/>
                <a:cs typeface="Liberation Sans"/>
              </a:rPr>
              <a:t>Данные о пациентах фиксируются в электронном виде в стандартизированном формате и используются соответствующими специалистами </a:t>
            </a:r>
            <a:br>
              <a:rPr lang="ru-RU" sz="1200" b="0" i="0" u="none" strike="noStrike" cap="none" spc="0" dirty="0">
                <a:solidFill>
                  <a:srgbClr val="004E64"/>
                </a:solidFill>
                <a:latin typeface="+mn-ea"/>
                <a:cs typeface="Liberation Sans"/>
              </a:rPr>
            </a:br>
            <a:r>
              <a:rPr lang="ru-RU" sz="1200" b="0" i="0" u="none" strike="noStrike" cap="none" spc="0" dirty="0">
                <a:solidFill>
                  <a:srgbClr val="004E64"/>
                </a:solidFill>
                <a:latin typeface="+mn-ea"/>
                <a:cs typeface="Liberation Sans"/>
              </a:rPr>
              <a:t>для диагностики и лечения с использованием базовых систем поддержки клинических решений.</a:t>
            </a:r>
            <a:endParaRPr lang="ru-RU" sz="1200" dirty="0">
              <a:latin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C87F4B-47C2-D1C8-060F-4AED39FE6E8C}"/>
              </a:ext>
            </a:extLst>
          </p:cNvPr>
          <p:cNvSpPr txBox="1"/>
          <p:nvPr/>
        </p:nvSpPr>
        <p:spPr bwMode="auto">
          <a:xfrm>
            <a:off x="825910" y="5341572"/>
            <a:ext cx="10812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cap="none" spc="0" dirty="0">
                <a:solidFill>
                  <a:srgbClr val="004E64"/>
                </a:solidFill>
                <a:latin typeface="+mn-ea"/>
                <a:cs typeface="Liberation Sans"/>
              </a:rPr>
              <a:t>Репозитории клинических данных</a:t>
            </a:r>
          </a:p>
          <a:p>
            <a:r>
              <a:rPr lang="ru-RU" sz="1200" b="0" i="0" u="none" strike="noStrike" cap="none" spc="0" dirty="0">
                <a:solidFill>
                  <a:srgbClr val="004E64"/>
                </a:solidFill>
                <a:latin typeface="+mn-ea"/>
                <a:cs typeface="Liberation Sans"/>
              </a:rPr>
              <a:t>Созданы централизованные базы данных, в которых хранятся большие объемы информации о пациентах, что способствует улучшению предоставления медицинских услуг и исследований.</a:t>
            </a:r>
            <a:endParaRPr lang="ru-RU" sz="1200" dirty="0">
              <a:latin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B6DCB5-A5F2-1084-C440-9E1CF12ED105}"/>
              </a:ext>
            </a:extLst>
          </p:cNvPr>
          <p:cNvSpPr txBox="1"/>
          <p:nvPr/>
        </p:nvSpPr>
        <p:spPr bwMode="auto">
          <a:xfrm>
            <a:off x="825910" y="6107382"/>
            <a:ext cx="10812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4E64"/>
                </a:solidFill>
                <a:latin typeface="+mn-ea"/>
                <a:cs typeface="Liberation Sans"/>
              </a:rPr>
              <a:t>Внедрены основные информационные системы</a:t>
            </a:r>
          </a:p>
          <a:p>
            <a:r>
              <a:rPr lang="ru-RU" sz="1200" b="0" i="0" u="none" strike="noStrike" cap="none" spc="0" dirty="0">
                <a:solidFill>
                  <a:srgbClr val="004E64"/>
                </a:solidFill>
                <a:latin typeface="+mn-ea"/>
                <a:cs typeface="Calibri Light"/>
              </a:rPr>
              <a:t>Создана основа для электронной медицинской карты и доступных персонифицированных медицинских данных пациента.</a:t>
            </a:r>
          </a:p>
          <a:p>
            <a:endParaRPr lang="ru-RU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2950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69875" y="398532"/>
            <a:ext cx="10515600" cy="707232"/>
          </a:xfrm>
        </p:spPr>
        <p:txBody>
          <a:bodyPr/>
          <a:lstStyle/>
          <a:p>
            <a:pPr>
              <a:defRPr/>
            </a:pPr>
            <a:r>
              <a:rPr lang="ru-RU" dirty="0"/>
              <a:t>Основные зоны внимания модели </a:t>
            </a:r>
            <a:r>
              <a:rPr lang="en-US" dirty="0"/>
              <a:t>EMRAM</a:t>
            </a:r>
            <a:r>
              <a:rPr lang="ru-RU" dirty="0"/>
              <a:t>  </a:t>
            </a:r>
            <a:endParaRPr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DB1799F6-ACC3-6141-14D9-EE6F32633F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712798"/>
              </p:ext>
            </p:extLst>
          </p:nvPr>
        </p:nvGraphicFramePr>
        <p:xfrm>
          <a:off x="2032000" y="116840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Выноска 2 3">
            <a:extLst>
              <a:ext uri="{FF2B5EF4-FFF2-40B4-BE49-F238E27FC236}">
                <a16:creationId xmlns:a16="http://schemas.microsoft.com/office/drawing/2014/main" id="{1B9B1A58-C6FC-7DF0-1D47-0E3E02E6F693}"/>
              </a:ext>
            </a:extLst>
          </p:cNvPr>
          <p:cNvSpPr/>
          <p:nvPr/>
        </p:nvSpPr>
        <p:spPr>
          <a:xfrm>
            <a:off x="8496301" y="1168400"/>
            <a:ext cx="3307772" cy="147319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1876"/>
              <a:gd name="adj6" fmla="val -41304"/>
            </a:avLst>
          </a:prstGeom>
          <a:solidFill>
            <a:srgbClr val="DCF1FE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Насколько полноценно и структурированно данные вносятся в МИС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Насколько хорошо налажен обмен со сторонними организациями, в т.ч. федеральными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региональными</a:t>
            </a:r>
          </a:p>
        </p:txBody>
      </p:sp>
      <p:sp>
        <p:nvSpPr>
          <p:cNvPr id="5" name="Выноска 2 4">
            <a:extLst>
              <a:ext uri="{FF2B5EF4-FFF2-40B4-BE49-F238E27FC236}">
                <a16:creationId xmlns:a16="http://schemas.microsoft.com/office/drawing/2014/main" id="{C0B4C20C-27ED-6775-AD0C-0BE989F2A43A}"/>
              </a:ext>
            </a:extLst>
          </p:cNvPr>
          <p:cNvSpPr/>
          <p:nvPr/>
        </p:nvSpPr>
        <p:spPr bwMode="auto">
          <a:xfrm>
            <a:off x="8801101" y="3045884"/>
            <a:ext cx="3216274" cy="1028700"/>
          </a:xfrm>
          <a:prstGeom prst="borderCallout2">
            <a:avLst>
              <a:gd name="adj1" fmla="val 38503"/>
              <a:gd name="adj2" fmla="val -4779"/>
              <a:gd name="adj3" fmla="val 40972"/>
              <a:gd name="adj4" fmla="val -20221"/>
              <a:gd name="adj5" fmla="val 81040"/>
              <a:gd name="adj6" fmla="val -28669"/>
            </a:avLst>
          </a:prstGeom>
          <a:solidFill>
            <a:srgbClr val="DCF1FE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Может ли пациент быть полноценным участником лечебного процесса?</a:t>
            </a:r>
          </a:p>
        </p:txBody>
      </p:sp>
      <p:sp>
        <p:nvSpPr>
          <p:cNvPr id="6" name="Выноска 2 5">
            <a:extLst>
              <a:ext uri="{FF2B5EF4-FFF2-40B4-BE49-F238E27FC236}">
                <a16:creationId xmlns:a16="http://schemas.microsoft.com/office/drawing/2014/main" id="{A2A690FC-0F1F-2E18-7529-F18D542E9E23}"/>
              </a:ext>
            </a:extLst>
          </p:cNvPr>
          <p:cNvSpPr/>
          <p:nvPr/>
        </p:nvSpPr>
        <p:spPr bwMode="auto">
          <a:xfrm>
            <a:off x="269875" y="1466721"/>
            <a:ext cx="3216274" cy="1371598"/>
          </a:xfrm>
          <a:prstGeom prst="borderCallout2">
            <a:avLst>
              <a:gd name="adj1" fmla="val 59491"/>
              <a:gd name="adj2" fmla="val 103019"/>
              <a:gd name="adj3" fmla="val 60725"/>
              <a:gd name="adj4" fmla="val 113639"/>
              <a:gd name="adj5" fmla="val 79805"/>
              <a:gd name="adj6" fmla="val 140729"/>
            </a:avLst>
          </a:prstGeom>
          <a:solidFill>
            <a:srgbClr val="DCF1FE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Какой % электронных назначений делается в электронном виде?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Какой %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идентификаций пациента выполнен с помощью сканирования браслета пациента?</a:t>
            </a:r>
          </a:p>
        </p:txBody>
      </p:sp>
      <p:sp>
        <p:nvSpPr>
          <p:cNvPr id="7" name="Выноска 2 6">
            <a:extLst>
              <a:ext uri="{FF2B5EF4-FFF2-40B4-BE49-F238E27FC236}">
                <a16:creationId xmlns:a16="http://schemas.microsoft.com/office/drawing/2014/main" id="{107C9000-8763-B10A-25CD-0052BB11A956}"/>
              </a:ext>
            </a:extLst>
          </p:cNvPr>
          <p:cNvSpPr/>
          <p:nvPr/>
        </p:nvSpPr>
        <p:spPr bwMode="auto">
          <a:xfrm>
            <a:off x="269875" y="3560234"/>
            <a:ext cx="3216274" cy="2482849"/>
          </a:xfrm>
          <a:prstGeom prst="borderCallout2">
            <a:avLst>
              <a:gd name="adj1" fmla="val 59491"/>
              <a:gd name="adj2" fmla="val 103019"/>
              <a:gd name="adj3" fmla="val 60169"/>
              <a:gd name="adj4" fmla="val 121141"/>
              <a:gd name="adj5" fmla="val 42267"/>
              <a:gd name="adj6" fmla="val 135201"/>
            </a:avLst>
          </a:prstGeom>
          <a:solidFill>
            <a:srgbClr val="DCF1FE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Знает ли весь персонал МО, как работать в случае аварии на сервере и отсутствия доступа к МИС?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Как часто обновляются политики информационной безопасности?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Есть ли регламенты обновлений ИС? Как происходит откат обновлений в случае обнаружения ошибок? </a:t>
            </a:r>
          </a:p>
        </p:txBody>
      </p:sp>
      <p:sp>
        <p:nvSpPr>
          <p:cNvPr id="8" name="Выноска 2 7">
            <a:extLst>
              <a:ext uri="{FF2B5EF4-FFF2-40B4-BE49-F238E27FC236}">
                <a16:creationId xmlns:a16="http://schemas.microsoft.com/office/drawing/2014/main" id="{4C1AB889-B924-397D-17BD-7B29DE9263B5}"/>
              </a:ext>
            </a:extLst>
          </p:cNvPr>
          <p:cNvSpPr/>
          <p:nvPr/>
        </p:nvSpPr>
        <p:spPr bwMode="auto">
          <a:xfrm>
            <a:off x="8801101" y="4657726"/>
            <a:ext cx="3216274" cy="1616073"/>
          </a:xfrm>
          <a:prstGeom prst="borderCallout2">
            <a:avLst>
              <a:gd name="adj1" fmla="val 48380"/>
              <a:gd name="adj2" fmla="val -3200"/>
              <a:gd name="adj3" fmla="val 71697"/>
              <a:gd name="adj4" fmla="val -21405"/>
              <a:gd name="adj5" fmla="val 74227"/>
              <a:gd name="adj6" fmla="val -65391"/>
            </a:avLst>
          </a:prstGeom>
          <a:solidFill>
            <a:srgbClr val="DCF1FE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Предусмотрены ли аналитические срезы для каждого уровня пользователей?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Происходит ли анализ нежелательных событий и инцидентов, произошедших в клинике?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Этапы сертификации</a:t>
            </a:r>
            <a:endParaRPr dirty="0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79426" y="1039092"/>
            <a:ext cx="2180648" cy="42949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 b="1" dirty="0">
                <a:latin typeface="+mn-ea"/>
              </a:rPr>
              <a:t>3 основных шага 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47D8EB-D08A-1D3C-7366-57A8A17CC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638" y="2634727"/>
            <a:ext cx="1606490" cy="16064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C8C67F-0BC9-410F-56FF-8C181B37C1D0}"/>
              </a:ext>
            </a:extLst>
          </p:cNvPr>
          <p:cNvSpPr txBox="1"/>
          <p:nvPr/>
        </p:nvSpPr>
        <p:spPr>
          <a:xfrm>
            <a:off x="1773748" y="1965213"/>
            <a:ext cx="12231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13544"/>
                </a:solidFill>
                <a:latin typeface="+mn-ea"/>
              </a:rPr>
              <a:t>Шаг №1</a:t>
            </a:r>
            <a:endParaRPr lang="ru-RU" b="1" dirty="0">
              <a:latin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6038C-85B9-6AF5-4FEA-009C8263CE91}"/>
              </a:ext>
            </a:extLst>
          </p:cNvPr>
          <p:cNvSpPr txBox="1"/>
          <p:nvPr/>
        </p:nvSpPr>
        <p:spPr>
          <a:xfrm>
            <a:off x="1435293" y="4768705"/>
            <a:ext cx="190005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13544"/>
                </a:solidFill>
                <a:latin typeface="+mn-ea"/>
              </a:rPr>
              <a:t>О</a:t>
            </a:r>
            <a:r>
              <a:rPr lang="ru-RU" b="1" dirty="0" err="1">
                <a:solidFill>
                  <a:srgbClr val="013544"/>
                </a:solidFill>
                <a:latin typeface="+mn-ea"/>
              </a:rPr>
              <a:t>нлайн</a:t>
            </a:r>
            <a:r>
              <a:rPr lang="ru-RU" b="1" dirty="0">
                <a:solidFill>
                  <a:srgbClr val="013544"/>
                </a:solidFill>
                <a:latin typeface="+mn-ea"/>
              </a:rPr>
              <a:t>-анкета</a:t>
            </a:r>
            <a:br>
              <a:rPr lang="en-US" dirty="0">
                <a:solidFill>
                  <a:srgbClr val="013544"/>
                </a:solidFill>
                <a:latin typeface="+mn-ea"/>
              </a:rPr>
            </a:br>
            <a:endParaRPr lang="en-US" dirty="0">
              <a:solidFill>
                <a:srgbClr val="013544"/>
              </a:solidFill>
              <a:latin typeface="+mn-ea"/>
            </a:endParaRPr>
          </a:p>
          <a:p>
            <a:pPr algn="ctr"/>
            <a:r>
              <a:rPr lang="ru-RU" sz="1600" dirty="0">
                <a:solidFill>
                  <a:srgbClr val="013544"/>
                </a:solidFill>
                <a:latin typeface="+mn-ea"/>
              </a:rPr>
              <a:t>200+ вопросов</a:t>
            </a:r>
            <a:endParaRPr lang="ru-RU" dirty="0"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1AB1C8-77B2-6827-D32D-6BBF40E99354}"/>
              </a:ext>
            </a:extLst>
          </p:cNvPr>
          <p:cNvSpPr txBox="1"/>
          <p:nvPr/>
        </p:nvSpPr>
        <p:spPr>
          <a:xfrm>
            <a:off x="5538112" y="1979385"/>
            <a:ext cx="12231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13544"/>
                </a:solidFill>
                <a:latin typeface="+mn-ea"/>
              </a:rPr>
              <a:t>Шаг №2</a:t>
            </a:r>
            <a:endParaRPr lang="ru-RU" b="1" dirty="0">
              <a:latin typeface="+mn-ea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565DCE-AC47-C7E1-3044-3F353E172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036" y="2714359"/>
            <a:ext cx="1447225" cy="14472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1FFB81-97B0-F580-BC6F-525709BCC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527" y="2907831"/>
            <a:ext cx="1355623" cy="13556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4226C5-D49D-F5EC-B23A-953876389DAE}"/>
              </a:ext>
            </a:extLst>
          </p:cNvPr>
          <p:cNvSpPr txBox="1"/>
          <p:nvPr/>
        </p:nvSpPr>
        <p:spPr>
          <a:xfrm>
            <a:off x="9219001" y="1979385"/>
            <a:ext cx="12231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13544"/>
                </a:solidFill>
                <a:latin typeface="+mn-ea"/>
              </a:rPr>
              <a:t>Шаг №</a:t>
            </a:r>
            <a:r>
              <a:rPr lang="en-US" b="1" dirty="0">
                <a:solidFill>
                  <a:srgbClr val="013544"/>
                </a:solidFill>
                <a:latin typeface="+mn-ea"/>
              </a:rPr>
              <a:t>3</a:t>
            </a:r>
            <a:endParaRPr lang="ru-RU" b="1" dirty="0"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0872CB-9049-0E29-D78A-73B5994B5371}"/>
              </a:ext>
            </a:extLst>
          </p:cNvPr>
          <p:cNvSpPr txBox="1"/>
          <p:nvPr/>
        </p:nvSpPr>
        <p:spPr>
          <a:xfrm>
            <a:off x="8173136" y="4768705"/>
            <a:ext cx="318240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13544"/>
                </a:solidFill>
                <a:latin typeface="+mn-ea"/>
              </a:rPr>
              <a:t>Валидация</a:t>
            </a:r>
            <a:br>
              <a:rPr lang="en-US" dirty="0">
                <a:solidFill>
                  <a:srgbClr val="013544"/>
                </a:solidFill>
                <a:latin typeface="+mn-ea"/>
              </a:rPr>
            </a:br>
            <a:endParaRPr lang="en-US" dirty="0">
              <a:solidFill>
                <a:srgbClr val="013544"/>
              </a:solidFill>
              <a:latin typeface="+mn-ea"/>
            </a:endParaRPr>
          </a:p>
          <a:p>
            <a:pPr algn="ctr"/>
            <a:r>
              <a:rPr lang="ru-RU" sz="1600" dirty="0">
                <a:solidFill>
                  <a:srgbClr val="013544"/>
                </a:solidFill>
                <a:latin typeface="+mn-ea"/>
              </a:rPr>
              <a:t>Проверка выполнения требований модели зрелости экспертами </a:t>
            </a:r>
            <a:r>
              <a:rPr lang="en-US" sz="1600" dirty="0">
                <a:solidFill>
                  <a:srgbClr val="013544"/>
                </a:solidFill>
                <a:latin typeface="+mn-ea"/>
              </a:rPr>
              <a:t>HIMSS</a:t>
            </a:r>
            <a:endParaRPr lang="ru-RU" dirty="0">
              <a:latin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064075-EAE9-DCCD-2085-18A5A2A5FBF7}"/>
              </a:ext>
            </a:extLst>
          </p:cNvPr>
          <p:cNvSpPr txBox="1"/>
          <p:nvPr/>
        </p:nvSpPr>
        <p:spPr>
          <a:xfrm>
            <a:off x="4298868" y="4768705"/>
            <a:ext cx="3503501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13544"/>
                </a:solidFill>
                <a:latin typeface="+mn-ea"/>
              </a:rPr>
              <a:t>Подготовка</a:t>
            </a:r>
            <a:br>
              <a:rPr lang="en-US" dirty="0">
                <a:solidFill>
                  <a:srgbClr val="013544"/>
                </a:solidFill>
                <a:latin typeface="+mn-ea"/>
              </a:rPr>
            </a:br>
            <a:endParaRPr lang="en-US" dirty="0">
              <a:solidFill>
                <a:srgbClr val="013544"/>
              </a:solidFill>
              <a:latin typeface="+mn-ea"/>
            </a:endParaRPr>
          </a:p>
          <a:p>
            <a:pPr algn="ctr"/>
            <a:r>
              <a:rPr lang="ru-RU" sz="1600" dirty="0">
                <a:solidFill>
                  <a:srgbClr val="013544"/>
                </a:solidFill>
                <a:latin typeface="+mn-ea"/>
              </a:rPr>
              <a:t>Сценарий валидации</a:t>
            </a:r>
            <a:br>
              <a:rPr lang="ru-RU" sz="1600" dirty="0">
                <a:solidFill>
                  <a:srgbClr val="013544"/>
                </a:solidFill>
                <a:latin typeface="+mn-ea"/>
              </a:rPr>
            </a:br>
            <a:r>
              <a:rPr lang="ru-RU" sz="1600" dirty="0">
                <a:solidFill>
                  <a:srgbClr val="013544"/>
                </a:solidFill>
                <a:latin typeface="+mn-ea"/>
              </a:rPr>
              <a:t>Переработка бизнес-процессов</a:t>
            </a:r>
          </a:p>
          <a:p>
            <a:pPr algn="ctr"/>
            <a:r>
              <a:rPr lang="ru-RU" sz="1600" dirty="0">
                <a:solidFill>
                  <a:srgbClr val="013544"/>
                </a:solidFill>
                <a:latin typeface="+mn-ea"/>
              </a:rPr>
              <a:t>Подготовка аналитических кейсов</a:t>
            </a:r>
            <a:br>
              <a:rPr lang="ru-RU" sz="1600" dirty="0">
                <a:solidFill>
                  <a:srgbClr val="013544"/>
                </a:solidFill>
                <a:latin typeface="+mn-ea"/>
              </a:rPr>
            </a:br>
            <a:r>
              <a:rPr lang="ru-RU" sz="1600" dirty="0">
                <a:solidFill>
                  <a:srgbClr val="013544"/>
                </a:solidFill>
                <a:latin typeface="+mn-ea"/>
              </a:rPr>
              <a:t>Перевод на английский</a:t>
            </a:r>
            <a:br>
              <a:rPr lang="ru-RU" dirty="0">
                <a:solidFill>
                  <a:srgbClr val="013544"/>
                </a:solidFill>
                <a:latin typeface="+mn-ea"/>
              </a:rPr>
            </a:br>
            <a:endParaRPr lang="ru-RU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102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Проверка выполнения требований модели зрелости</a:t>
            </a:r>
            <a:endParaRPr dirty="0"/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479425" y="1870363"/>
            <a:ext cx="3532910" cy="2001982"/>
          </a:xfrm>
          <a:prstGeom prst="roundRect">
            <a:avLst>
              <a:gd name="adj" fmla="val 7380"/>
            </a:avLst>
          </a:prstGeom>
          <a:solidFill>
            <a:schemeClr val="bg1"/>
          </a:solidFill>
          <a:ln>
            <a:noFill/>
          </a:ln>
          <a:effectLst>
            <a:outerShdw blurRad="192701" dist="38100" dir="2700000" algn="tl" rotWithShape="0">
              <a:schemeClr val="accent1">
                <a:alpha val="80319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6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6">
                  <a:lumMod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Идентификация пациента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Запрос данных из сторонних систем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Структурированное внесение данных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СППВР</a:t>
            </a:r>
            <a:endParaRPr sz="14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4329545" y="1870363"/>
            <a:ext cx="3532910" cy="2001982"/>
          </a:xfrm>
          <a:prstGeom prst="roundRect">
            <a:avLst>
              <a:gd name="adj" fmla="val 7380"/>
            </a:avLst>
          </a:prstGeom>
          <a:solidFill>
            <a:schemeClr val="bg1"/>
          </a:solidFill>
          <a:ln>
            <a:noFill/>
          </a:ln>
          <a:effectLst>
            <a:outerShdw blurRad="192701" dist="38100" dir="2700000" algn="tl" rotWithShape="0">
              <a:schemeClr val="accent1">
                <a:alpha val="80319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6">
                  <a:lumMod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Структурированная ЭМК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Электронный лист назначений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Замкнутые циклы администрирования медикаментов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СППВР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Измерение </a:t>
            </a:r>
            <a:r>
              <a:rPr lang="en-US" sz="1400" dirty="0">
                <a:solidFill>
                  <a:schemeClr val="accent6">
                    <a:lumMod val="25000"/>
                  </a:schemeClr>
                </a:solidFill>
              </a:rPr>
              <a:t>KPI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8179665" y="1870363"/>
            <a:ext cx="3532910" cy="2001982"/>
          </a:xfrm>
          <a:prstGeom prst="roundRect">
            <a:avLst>
              <a:gd name="adj" fmla="val 7380"/>
            </a:avLst>
          </a:prstGeom>
          <a:solidFill>
            <a:schemeClr val="bg1"/>
          </a:solidFill>
          <a:ln>
            <a:noFill/>
          </a:ln>
          <a:effectLst>
            <a:outerShdw blurRad="192701" dist="38100" dir="2700000" algn="tl" rotWithShape="0">
              <a:schemeClr val="accent1">
                <a:alpha val="80319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6">
                  <a:lumMod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Идентификация пациента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Структурированная ЭМК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Дистанционный мониторинг состояния пациентов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Измерение </a:t>
            </a:r>
            <a:r>
              <a:rPr lang="en-US" sz="1400" dirty="0">
                <a:solidFill>
                  <a:schemeClr val="accent6">
                    <a:lumMod val="25000"/>
                  </a:schemeClr>
                </a:solidFill>
              </a:rPr>
              <a:t>KPI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479425" y="4197927"/>
            <a:ext cx="3532910" cy="2001982"/>
          </a:xfrm>
          <a:prstGeom prst="roundRect">
            <a:avLst>
              <a:gd name="adj" fmla="val 7380"/>
            </a:avLst>
          </a:prstGeom>
          <a:solidFill>
            <a:schemeClr val="bg1"/>
          </a:solidFill>
          <a:ln>
            <a:noFill/>
          </a:ln>
          <a:effectLst>
            <a:outerShdw blurRad="192701" dist="38100" dir="2700000" algn="tl" rotWithShape="0">
              <a:schemeClr val="accent1">
                <a:alpha val="80319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6">
                  <a:lumMod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Получение образцов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Установление соответствия образца и I</a:t>
            </a:r>
            <a:r>
              <a:rPr lang="en-US" sz="1400" dirty="0">
                <a:solidFill>
                  <a:schemeClr val="accent6">
                    <a:lumMod val="25000"/>
                  </a:schemeClr>
                </a:solidFill>
              </a:rPr>
              <a:t>D </a:t>
            </a: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пациента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Верификация данных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Уведомление врачей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329545" y="4197927"/>
            <a:ext cx="3532910" cy="2001982"/>
          </a:xfrm>
          <a:prstGeom prst="roundRect">
            <a:avLst>
              <a:gd name="adj" fmla="val 7380"/>
            </a:avLst>
          </a:prstGeom>
          <a:solidFill>
            <a:schemeClr val="bg1"/>
          </a:solidFill>
          <a:ln>
            <a:noFill/>
          </a:ln>
          <a:effectLst>
            <a:outerShdw blurRad="192701" dist="38100" dir="2700000" algn="tl" rotWithShape="0">
              <a:schemeClr val="accent1">
                <a:alpha val="80319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6">
                  <a:lumMod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Верификация и согласование медикаментозных назначений в аптеке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Мониторинг и управление движением медикаментов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8179665" y="4197927"/>
            <a:ext cx="3532910" cy="2001982"/>
          </a:xfrm>
          <a:prstGeom prst="roundRect">
            <a:avLst>
              <a:gd name="adj" fmla="val 7380"/>
            </a:avLst>
          </a:prstGeom>
          <a:solidFill>
            <a:schemeClr val="bg1"/>
          </a:solidFill>
          <a:ln>
            <a:noFill/>
          </a:ln>
          <a:effectLst>
            <a:outerShdw blurRad="192701" dist="38100" dir="2700000" algn="tl" rotWithShape="0">
              <a:schemeClr val="accent1">
                <a:alpha val="80319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6">
                  <a:lumMod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Структурированный ввод данных (в т.ч. с использование систем распознавания речи</a:t>
            </a:r>
            <a:r>
              <a:rPr lang="en-US" sz="1400" dirty="0">
                <a:solidFill>
                  <a:schemeClr val="accent6">
                    <a:lumMod val="25000"/>
                  </a:schemeClr>
                </a:solidFill>
              </a:rPr>
              <a:t>)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СППВР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Удаленный доступ к данным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79425" y="1039092"/>
            <a:ext cx="4549775" cy="42949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 b="1" dirty="0">
                <a:latin typeface="+mn-ea"/>
              </a:rPr>
              <a:t>В работе подразделений</a:t>
            </a:r>
            <a:endParaRPr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1094512" y="1960418"/>
            <a:ext cx="2895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500" dirty="0"/>
              <a:t>Регистратура </a:t>
            </a:r>
            <a:r>
              <a:rPr lang="en-US" sz="1500" dirty="0"/>
              <a:t>&amp;</a:t>
            </a:r>
            <a:r>
              <a:rPr lang="ru-RU" sz="1500" dirty="0"/>
              <a:t> приемный покой</a:t>
            </a:r>
            <a:endParaRPr sz="1500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4904509" y="1960418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dirty="0"/>
              <a:t>Отделения стационара</a:t>
            </a:r>
            <a:endParaRPr sz="1600" dirty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8894618" y="1960418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dirty="0"/>
              <a:t>Амбулаторные отделения</a:t>
            </a:r>
            <a:endParaRPr sz="1600" dirty="0"/>
          </a:p>
        </p:txBody>
      </p:sp>
      <p:pic>
        <p:nvPicPr>
          <p:cNvPr id="16" name="Рисунок 15" descr="Изображение выглядит как Графика, круг, снимок экрана, символ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78249" y="1953375"/>
            <a:ext cx="517015" cy="51184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ка, круг, снимок экрана, символ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415958" y="1953375"/>
            <a:ext cx="517015" cy="51184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афика, круг, снимок экрана, символ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253667" y="1953375"/>
            <a:ext cx="517015" cy="51184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ка, круг, снимок экрана, символ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78249" y="4294793"/>
            <a:ext cx="517015" cy="51184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ка, круг, снимок экрана, символ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415958" y="4294793"/>
            <a:ext cx="517015" cy="51184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ка, круг, снимок экрана, символ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253667" y="4294793"/>
            <a:ext cx="517015" cy="51184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D097A44-03E7-71A2-238F-81959C7B1847}"/>
              </a:ext>
            </a:extLst>
          </p:cNvPr>
          <p:cNvSpPr txBox="1"/>
          <p:nvPr/>
        </p:nvSpPr>
        <p:spPr bwMode="auto">
          <a:xfrm>
            <a:off x="1077195" y="4335866"/>
            <a:ext cx="2895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500" dirty="0"/>
              <a:t>Лаборатория</a:t>
            </a:r>
            <a:endParaRPr sz="15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B9D54C-9829-49CA-3191-18EC00FEDB7C}"/>
              </a:ext>
            </a:extLst>
          </p:cNvPr>
          <p:cNvSpPr txBox="1"/>
          <p:nvPr/>
        </p:nvSpPr>
        <p:spPr bwMode="auto">
          <a:xfrm>
            <a:off x="4887192" y="4335866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dirty="0"/>
              <a:t>Аптека</a:t>
            </a:r>
            <a:endParaRPr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041E83-A743-035C-F47C-B4A6F94B5D5F}"/>
              </a:ext>
            </a:extLst>
          </p:cNvPr>
          <p:cNvSpPr txBox="1"/>
          <p:nvPr/>
        </p:nvSpPr>
        <p:spPr bwMode="auto">
          <a:xfrm>
            <a:off x="8877301" y="4335866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dirty="0"/>
              <a:t>Диагностические отделения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685238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5B1E9-EA45-D874-0253-7FE5D3A84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Health Technology Partner</a:t>
            </a:r>
            <a:endParaRPr lang="ru-RU" dirty="0"/>
          </a:p>
        </p:txBody>
      </p:sp>
      <p:sp>
        <p:nvSpPr>
          <p:cNvPr id="6" name="Скругленный прямоугольник 8">
            <a:extLst>
              <a:ext uri="{FF2B5EF4-FFF2-40B4-BE49-F238E27FC236}">
                <a16:creationId xmlns:a16="http://schemas.microsoft.com/office/drawing/2014/main" id="{6FFA64E9-02C9-8EE2-8F9F-0829AD185687}"/>
              </a:ext>
            </a:extLst>
          </p:cNvPr>
          <p:cNvSpPr/>
          <p:nvPr/>
        </p:nvSpPr>
        <p:spPr bwMode="auto">
          <a:xfrm>
            <a:off x="479373" y="1155555"/>
            <a:ext cx="7297466" cy="1477328"/>
          </a:xfrm>
          <a:prstGeom prst="roundRect">
            <a:avLst>
              <a:gd name="adj" fmla="val 7380"/>
            </a:avLst>
          </a:prstGeom>
          <a:solidFill>
            <a:schemeClr val="bg1"/>
          </a:solidFill>
          <a:ln>
            <a:noFill/>
          </a:ln>
          <a:effectLst>
            <a:outerShdw blurRad="192701" dist="38100" dir="2700000" algn="tl" rotWithShape="0">
              <a:schemeClr val="accent1">
                <a:alpha val="80319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C5118-C8A1-E9E1-56AD-A877E61F8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71" y="1229021"/>
            <a:ext cx="959277" cy="12682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EA1116-552E-C6AC-DCEB-2DE5E904883A}"/>
              </a:ext>
            </a:extLst>
          </p:cNvPr>
          <p:cNvSpPr txBox="1"/>
          <p:nvPr/>
        </p:nvSpPr>
        <p:spPr>
          <a:xfrm>
            <a:off x="1704046" y="1321743"/>
            <a:ext cx="561657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СП.АРМ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сертифицированный технологический партнер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HIMSS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цифровому здравоохранению</a:t>
            </a:r>
          </a:p>
          <a:p>
            <a:pPr algn="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зрелости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EMRAM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INFRAM AMAM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D8D247A7-6886-2D58-5D83-79E106EB7565}"/>
              </a:ext>
            </a:extLst>
          </p:cNvPr>
          <p:cNvSpPr txBox="1">
            <a:spLocks/>
          </p:cNvSpPr>
          <p:nvPr/>
        </p:nvSpPr>
        <p:spPr>
          <a:xfrm>
            <a:off x="1571348" y="3064329"/>
            <a:ext cx="5974641" cy="1349375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ФГБУ «ВЦЭРМ им. </a:t>
            </a:r>
            <a:r>
              <a:rPr lang="ru-R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А.М.Никифорова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b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МЧС России</a:t>
            </a:r>
          </a:p>
          <a:p>
            <a:pPr marL="0" indent="0" algn="r">
              <a:buNone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сертификации: июнь 2021</a:t>
            </a:r>
          </a:p>
          <a:p>
            <a:pPr marL="0" indent="0" algn="r">
              <a:buNone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Полученный уровень EMRAM: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marL="0" indent="0">
              <a:buNone/>
            </a:pPr>
            <a:b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id="{793944C2-6804-90BB-CEF5-BA7A7814554D}"/>
              </a:ext>
            </a:extLst>
          </p:cNvPr>
          <p:cNvSpPr txBox="1">
            <a:spLocks/>
          </p:cNvSpPr>
          <p:nvPr/>
        </p:nvSpPr>
        <p:spPr>
          <a:xfrm>
            <a:off x="2639642" y="5257091"/>
            <a:ext cx="5616575" cy="1349375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ГАУЗ «РКБ МЗ Республики Татарстан»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сертификации: 10 ноября 2022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Полученный уровень EMRAM: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Длительность подготовки: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месяцев</a:t>
            </a: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4DC21E52-E2BB-BBAA-119E-400D3D3A4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839" y="3071765"/>
            <a:ext cx="3754667" cy="194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1EF838-3EBD-9433-76A3-0DD97222E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3" y="3746452"/>
            <a:ext cx="1957414" cy="27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97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01D1B9-C55C-DC83-16A4-AC1676679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4" y="2568968"/>
            <a:ext cx="7940299" cy="860032"/>
          </a:xfrm>
        </p:spPr>
        <p:txBody>
          <a:bodyPr>
            <a:normAutofit fontScale="90000"/>
          </a:bodyPr>
          <a:lstStyle/>
          <a:p>
            <a:r>
              <a:rPr lang="ru-RU" dirty="0"/>
              <a:t>Давайте вместе </a:t>
            </a:r>
            <a:r>
              <a:rPr lang="ru-RU" dirty="0">
                <a:solidFill>
                  <a:srgbClr val="00B0F0"/>
                </a:solidFill>
              </a:rPr>
              <a:t>реализуем</a:t>
            </a:r>
            <a:r>
              <a:rPr lang="ru-RU" dirty="0"/>
              <a:t> интересные и полезные </a:t>
            </a:r>
            <a:r>
              <a:rPr lang="ru-RU" dirty="0">
                <a:solidFill>
                  <a:srgbClr val="00B0F0"/>
                </a:solidFill>
              </a:rPr>
              <a:t>инициативы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CF9DC5-5D91-A1A4-3EF3-256E6EDDAE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Контакты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B7A61A-9C59-2E43-5330-EE9E974091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Данилова Дарья</a:t>
            </a:r>
          </a:p>
          <a:p>
            <a:r>
              <a:rPr lang="ru-RU" dirty="0"/>
              <a:t>+7 (999) 238 98 07</a:t>
            </a:r>
          </a:p>
          <a:p>
            <a:r>
              <a:rPr lang="en-US" dirty="0"/>
              <a:t>daria.danilova@sparm.com</a:t>
            </a:r>
            <a:endParaRPr lang="ru-RU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ED34A4C-1A12-BA61-5D88-9AC234745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0454" y="4413855"/>
            <a:ext cx="1449167" cy="144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219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ПАРМ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5B1E4"/>
      </a:accent1>
      <a:accent2>
        <a:srgbClr val="365365"/>
      </a:accent2>
      <a:accent3>
        <a:srgbClr val="A6DAF1"/>
      </a:accent3>
      <a:accent4>
        <a:srgbClr val="F8B33C"/>
      </a:accent4>
      <a:accent5>
        <a:srgbClr val="EAEAEA"/>
      </a:accent5>
      <a:accent6>
        <a:srgbClr val="D5D5D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3371</TotalTime>
  <Words>812</Words>
  <Application>Microsoft Macintosh PowerPoint</Application>
  <DocSecurity>0</DocSecurity>
  <PresentationFormat>Широкоэкранный</PresentationFormat>
  <Paragraphs>159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HIMSS. Оценка цифровой зрелости медицинской организации</vt:lpstr>
      <vt:lpstr>СП.АРМ</vt:lpstr>
      <vt:lpstr> Стандарт оценки качества ИТ</vt:lpstr>
      <vt:lpstr>EMRAM HIMSS</vt:lpstr>
      <vt:lpstr>Основные зоны внимания модели EMRAM  </vt:lpstr>
      <vt:lpstr>Этапы сертификации</vt:lpstr>
      <vt:lpstr>Проверка выполнения требований модели зрелости</vt:lpstr>
      <vt:lpstr>Digital Health Technology Partner</vt:lpstr>
      <vt:lpstr>Давайте вместе реализуем интересные и полезные инициативы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Anna Glushchenko</dc:creator>
  <cp:keywords/>
  <dc:description/>
  <cp:lastModifiedBy>Daria Danilova</cp:lastModifiedBy>
  <cp:revision>92</cp:revision>
  <dcterms:created xsi:type="dcterms:W3CDTF">2021-04-07T08:23:54Z</dcterms:created>
  <dcterms:modified xsi:type="dcterms:W3CDTF">2024-10-29T20:01:58Z</dcterms:modified>
  <cp:category/>
  <dc:identifier/>
  <cp:contentStatus/>
  <dc:language/>
  <cp:version/>
</cp:coreProperties>
</file>